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3" r:id="rId1"/>
  </p:sldMasterIdLst>
  <p:notesMasterIdLst>
    <p:notesMasterId r:id="rId17"/>
  </p:notesMasterIdLst>
  <p:handoutMasterIdLst>
    <p:handoutMasterId r:id="rId18"/>
  </p:handoutMasterIdLst>
  <p:sldIdLst>
    <p:sldId id="257" r:id="rId2"/>
    <p:sldId id="264" r:id="rId3"/>
    <p:sldId id="265" r:id="rId4"/>
    <p:sldId id="270" r:id="rId5"/>
    <p:sldId id="269" r:id="rId6"/>
    <p:sldId id="277" r:id="rId7"/>
    <p:sldId id="266" r:id="rId8"/>
    <p:sldId id="267" r:id="rId9"/>
    <p:sldId id="275" r:id="rId10"/>
    <p:sldId id="271" r:id="rId11"/>
    <p:sldId id="273" r:id="rId12"/>
    <p:sldId id="268" r:id="rId13"/>
    <p:sldId id="272" r:id="rId14"/>
    <p:sldId id="274" r:id="rId15"/>
    <p:sldId id="278" r:id="rId16"/>
  </p:sldIdLst>
  <p:sldSz cx="9144000" cy="6858000" type="screen4x3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an-Michel Jouanigot" initials="JJ" lastIdx="1" clrIdx="0">
    <p:extLst/>
  </p:cmAuthor>
  <p:cmAuthor id="2" name="Caroline Laignel" initials="CL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F6F4F"/>
    <a:srgbClr val="BEB52A"/>
    <a:srgbClr val="B5BC57"/>
    <a:srgbClr val="BE8D52"/>
    <a:srgbClr val="BE8D2A"/>
    <a:srgbClr val="9BBB59"/>
    <a:srgbClr val="BDA954"/>
    <a:srgbClr val="0055A0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3516" y="142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68" d="100"/>
          <a:sy n="68" d="100"/>
        </p:scale>
        <p:origin x="261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8428" cy="511732"/>
          </a:xfrm>
          <a:prstGeom prst="rect">
            <a:avLst/>
          </a:prstGeom>
        </p:spPr>
        <p:txBody>
          <a:bodyPr vert="horz" lIns="94169" tIns="47084" rIns="94169" bIns="47084" rtlCol="0"/>
          <a:lstStyle>
            <a:lvl1pPr algn="l">
              <a:defRPr sz="1200"/>
            </a:lvl1pPr>
          </a:lstStyle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1"/>
            <a:ext cx="3078428" cy="511732"/>
          </a:xfrm>
          <a:prstGeom prst="rect">
            <a:avLst/>
          </a:prstGeom>
        </p:spPr>
        <p:txBody>
          <a:bodyPr vert="horz" lIns="94169" tIns="47084" rIns="94169" bIns="47084" rtlCol="0"/>
          <a:lstStyle>
            <a:lvl1pPr algn="r">
              <a:defRPr sz="1200"/>
            </a:lvl1pPr>
          </a:lstStyle>
          <a:p>
            <a:fld id="{166F5AAD-5030-4C9D-9D7A-61EA67A6EE43}" type="datetimeFigureOut">
              <a:rPr lang="fr-FR" smtClean="0"/>
              <a:t>28/03/2019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721108"/>
            <a:ext cx="3078428" cy="511732"/>
          </a:xfrm>
          <a:prstGeom prst="rect">
            <a:avLst/>
          </a:prstGeom>
        </p:spPr>
        <p:txBody>
          <a:bodyPr vert="horz" lIns="94169" tIns="47084" rIns="94169" bIns="47084" rtlCol="0" anchor="b"/>
          <a:lstStyle>
            <a:lvl1pPr algn="l">
              <a:defRPr sz="1200"/>
            </a:lvl1pPr>
          </a:lstStyle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8"/>
            <a:ext cx="3078428" cy="511732"/>
          </a:xfrm>
          <a:prstGeom prst="rect">
            <a:avLst/>
          </a:prstGeom>
        </p:spPr>
        <p:txBody>
          <a:bodyPr vert="horz" lIns="94169" tIns="47084" rIns="94169" bIns="47084" rtlCol="0" anchor="b"/>
          <a:lstStyle>
            <a:lvl1pPr algn="r">
              <a:defRPr sz="1200"/>
            </a:lvl1pPr>
          </a:lstStyle>
          <a:p>
            <a:fld id="{E663D8C4-2C95-4A7D-8F3C-36930017ED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693416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8428" cy="511732"/>
          </a:xfrm>
          <a:prstGeom prst="rect">
            <a:avLst/>
          </a:prstGeom>
        </p:spPr>
        <p:txBody>
          <a:bodyPr vert="horz" lIns="94169" tIns="47084" rIns="94169" bIns="47084" rtlCol="0"/>
          <a:lstStyle>
            <a:lvl1pPr algn="l">
              <a:defRPr sz="1200"/>
            </a:lvl1pPr>
          </a:lstStyle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1"/>
            <a:ext cx="3078428" cy="511732"/>
          </a:xfrm>
          <a:prstGeom prst="rect">
            <a:avLst/>
          </a:prstGeom>
        </p:spPr>
        <p:txBody>
          <a:bodyPr vert="horz" lIns="94169" tIns="47084" rIns="94169" bIns="47084" rtlCol="0"/>
          <a:lstStyle>
            <a:lvl1pPr algn="r">
              <a:defRPr sz="1200"/>
            </a:lvl1pPr>
          </a:lstStyle>
          <a:p>
            <a:fld id="{43835B71-7934-417E-B84F-F9E3D5CE26E7}" type="datetimeFigureOut">
              <a:rPr lang="fr-FR" smtClean="0"/>
              <a:t>28/03/2019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9687" cy="3840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69" tIns="47084" rIns="94169" bIns="47084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8" y="4861443"/>
            <a:ext cx="5683250" cy="4605577"/>
          </a:xfrm>
          <a:prstGeom prst="rect">
            <a:avLst/>
          </a:prstGeom>
        </p:spPr>
        <p:txBody>
          <a:bodyPr vert="horz" lIns="94169" tIns="47084" rIns="94169" bIns="4708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8"/>
            <a:ext cx="3078428" cy="511732"/>
          </a:xfrm>
          <a:prstGeom prst="rect">
            <a:avLst/>
          </a:prstGeom>
        </p:spPr>
        <p:txBody>
          <a:bodyPr vert="horz" lIns="94169" tIns="47084" rIns="94169" bIns="47084" rtlCol="0" anchor="b"/>
          <a:lstStyle>
            <a:lvl1pPr algn="l">
              <a:defRPr sz="1200"/>
            </a:lvl1pPr>
          </a:lstStyle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8" cy="511732"/>
          </a:xfrm>
          <a:prstGeom prst="rect">
            <a:avLst/>
          </a:prstGeom>
        </p:spPr>
        <p:txBody>
          <a:bodyPr vert="horz" lIns="94169" tIns="47084" rIns="94169" bIns="47084" rtlCol="0" anchor="b"/>
          <a:lstStyle>
            <a:lvl1pPr algn="r">
              <a:defRPr sz="1200"/>
            </a:lvl1pPr>
          </a:lstStyle>
          <a:p>
            <a:fld id="{B49E30C6-E5FA-4097-9C10-19E55012E98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57320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100" dirty="0"/>
              <a:t>FAMILLES ET LISTE</a:t>
            </a:r>
          </a:p>
          <a:p>
            <a:endParaRPr lang="fr-FR" sz="2100" dirty="0"/>
          </a:p>
          <a:p>
            <a:r>
              <a:rPr lang="fr-FR" sz="2100" dirty="0"/>
              <a:t>Présentée brièvement par </a:t>
            </a:r>
            <a:r>
              <a:rPr lang="fr-FR" sz="2100" dirty="0" err="1"/>
              <a:t>ludovic</a:t>
            </a:r>
            <a:endParaRPr lang="fr-FR" sz="2100" dirty="0"/>
          </a:p>
          <a:p>
            <a:r>
              <a:rPr lang="fr-FR" sz="2100" dirty="0"/>
              <a:t>+ en détail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81494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800" dirty="0"/>
              <a:t>Ces listes peuvent être de simples liste tout d’abord</a:t>
            </a:r>
          </a:p>
          <a:p>
            <a:endParaRPr lang="fr-CH" sz="1800" dirty="0"/>
          </a:p>
          <a:p>
            <a:r>
              <a:rPr lang="fr-CH" sz="1800" dirty="0"/>
              <a:t>Tous les paramètres définies dans les famille sont récupérables</a:t>
            </a:r>
          </a:p>
          <a:p>
            <a:endParaRPr lang="fr-CH" sz="1800" dirty="0"/>
          </a:p>
          <a:p>
            <a:r>
              <a:rPr lang="fr-CH" sz="1800" dirty="0"/>
              <a:t>Géométriques ou informations textes</a:t>
            </a:r>
          </a:p>
          <a:p>
            <a:endParaRPr lang="fr-CH" sz="1800" dirty="0"/>
          </a:p>
          <a:p>
            <a:r>
              <a:rPr lang="fr-CH" sz="1800" dirty="0"/>
              <a:t>Par ex sur cette liste, niveau de seuil ou taille de la porte</a:t>
            </a:r>
          </a:p>
          <a:p>
            <a:endParaRPr lang="fr-CH" sz="1800" dirty="0"/>
          </a:p>
          <a:p>
            <a:r>
              <a:rPr lang="fr-CH" sz="1800" dirty="0"/>
              <a:t>Et phases des </a:t>
            </a:r>
            <a:r>
              <a:rPr lang="fr-CH" sz="1800" dirty="0" err="1"/>
              <a:t>cération</a:t>
            </a:r>
            <a:r>
              <a:rPr lang="fr-CH" sz="1800" dirty="0"/>
              <a:t>, résistance thermique</a:t>
            </a:r>
          </a:p>
          <a:p>
            <a:endParaRPr lang="fr-CH" sz="1800" dirty="0"/>
          </a:p>
          <a:p>
            <a:r>
              <a:rPr lang="fr-CH" sz="1800" dirty="0"/>
              <a:t>Important, il y a toujours un lien direct dans les 2 sens modèle à liste</a:t>
            </a:r>
          </a:p>
          <a:p>
            <a:endParaRPr lang="fr-CH" sz="1800" dirty="0"/>
          </a:p>
          <a:p>
            <a:r>
              <a:rPr lang="fr-CH" sz="1800" dirty="0"/>
              <a:t>Modification modèle impact sur liste</a:t>
            </a:r>
          </a:p>
          <a:p>
            <a:r>
              <a:rPr lang="fr-CH" sz="1800" dirty="0"/>
              <a:t>Modification liste, impact modèle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1862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700" dirty="0"/>
              <a:t>Exemple sur vidéo</a:t>
            </a:r>
          </a:p>
          <a:p>
            <a:endParaRPr lang="fr-CH" sz="1700" dirty="0"/>
          </a:p>
          <a:p>
            <a:r>
              <a:rPr lang="fr-CH" sz="1700" dirty="0"/>
              <a:t>Liste des portes au niveau 2</a:t>
            </a:r>
          </a:p>
          <a:p>
            <a:r>
              <a:rPr lang="fr-CH" sz="1700" dirty="0"/>
              <a:t>Avec un regroupement suivant leurs tailles et dans le niveau 2</a:t>
            </a:r>
          </a:p>
          <a:p>
            <a:endParaRPr lang="fr-CH" sz="1700" dirty="0"/>
          </a:p>
          <a:p>
            <a:r>
              <a:rPr lang="fr-CH" sz="1700" dirty="0"/>
              <a:t>Donc je peux sélectionner dans la liste, toutes portes identiques pour les modifier ensemble</a:t>
            </a:r>
          </a:p>
          <a:p>
            <a:endParaRPr lang="fr-CH" sz="1700" dirty="0"/>
          </a:p>
          <a:p>
            <a:r>
              <a:rPr lang="fr-CH" sz="1700" dirty="0"/>
              <a:t>Et revenir au départ</a:t>
            </a:r>
          </a:p>
          <a:p>
            <a:endParaRPr lang="fr-CH" sz="1700" dirty="0"/>
          </a:p>
          <a:p>
            <a:r>
              <a:rPr lang="fr-CH" sz="1700" dirty="0"/>
              <a:t>Utile pour changer une mauvaise information de base</a:t>
            </a:r>
          </a:p>
          <a:p>
            <a:r>
              <a:rPr lang="fr-CH" sz="1700" dirty="0"/>
              <a:t>ou une mise à jour d’informations au cours du projet</a:t>
            </a:r>
          </a:p>
          <a:p>
            <a:endParaRPr lang="fr-CH" sz="1700" dirty="0"/>
          </a:p>
          <a:p>
            <a:r>
              <a:rPr lang="fr-CH" sz="1700" dirty="0"/>
              <a:t>Juste dans un niveau ou tout le modèle</a:t>
            </a:r>
          </a:p>
          <a:p>
            <a:r>
              <a:rPr lang="fr-CH" sz="1700" dirty="0"/>
              <a:t>Et Pour retrouver une info</a:t>
            </a:r>
          </a:p>
          <a:p>
            <a:endParaRPr lang="fr-CH" dirty="0"/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6108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700" dirty="0"/>
              <a:t>Ensuite avec ces listes, on peut créer des métrés facilement</a:t>
            </a:r>
          </a:p>
          <a:p>
            <a:r>
              <a:rPr lang="fr-CH" sz="1700" dirty="0"/>
              <a:t>Utiliser les tris et regroupement</a:t>
            </a:r>
          </a:p>
          <a:p>
            <a:endParaRPr lang="fr-CH" sz="1700" dirty="0"/>
          </a:p>
          <a:p>
            <a:r>
              <a:rPr lang="fr-CH" sz="1700" dirty="0"/>
              <a:t>Donc vous obtenir surfaces, volumes, longueurs, quantités, etc…</a:t>
            </a:r>
          </a:p>
          <a:p>
            <a:endParaRPr lang="fr-CH" sz="1700" dirty="0"/>
          </a:p>
          <a:p>
            <a:r>
              <a:rPr lang="fr-CH" sz="1700" dirty="0"/>
              <a:t>Ajout de calculs ou formules comme </a:t>
            </a:r>
            <a:r>
              <a:rPr lang="fr-CH" sz="1700" dirty="0" err="1"/>
              <a:t>excel</a:t>
            </a:r>
            <a:endParaRPr lang="fr-CH" sz="1700" dirty="0"/>
          </a:p>
          <a:p>
            <a:endParaRPr lang="fr-CH" sz="1700" dirty="0"/>
          </a:p>
          <a:p>
            <a:r>
              <a:rPr lang="fr-CH" sz="1700" dirty="0" smtClean="0"/>
              <a:t>Exemple </a:t>
            </a:r>
            <a:r>
              <a:rPr lang="fr-CH" sz="1700" dirty="0"/>
              <a:t>structure métal</a:t>
            </a:r>
          </a:p>
          <a:p>
            <a:endParaRPr lang="fr-CH" sz="1700" dirty="0"/>
          </a:p>
          <a:p>
            <a:r>
              <a:rPr lang="fr-CH" sz="1700" dirty="0"/>
              <a:t>Liste des poutres par type</a:t>
            </a:r>
          </a:p>
          <a:p>
            <a:r>
              <a:rPr lang="fr-CH" sz="1700" dirty="0"/>
              <a:t>Poids ajouté par formule</a:t>
            </a:r>
          </a:p>
          <a:p>
            <a:endParaRPr lang="fr-CH" sz="1700" dirty="0"/>
          </a:p>
          <a:p>
            <a:r>
              <a:rPr lang="fr-CH" sz="1700" dirty="0"/>
              <a:t>Totaux par </a:t>
            </a:r>
            <a:r>
              <a:rPr lang="fr-CH" sz="1700" dirty="0" smtClean="0"/>
              <a:t>type </a:t>
            </a:r>
            <a:r>
              <a:rPr lang="fr-CH" sz="1700" dirty="0"/>
              <a:t>et totaux global</a:t>
            </a:r>
          </a:p>
          <a:p>
            <a:endParaRPr lang="fr-CH" sz="1700" dirty="0"/>
          </a:p>
          <a:p>
            <a:r>
              <a:rPr lang="fr-CH" sz="1700" dirty="0"/>
              <a:t>En imaginant rajouté le cout, on peut vous sortir un estimatif du modèle</a:t>
            </a:r>
            <a:endParaRPr lang="en-GB" sz="17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73110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900" dirty="0"/>
              <a:t>Ces liste peuvent être exportées vers un format </a:t>
            </a:r>
            <a:r>
              <a:rPr lang="fr-CH" sz="1900" dirty="0" err="1"/>
              <a:t>EXCEl</a:t>
            </a:r>
            <a:endParaRPr lang="fr-CH" sz="1900" dirty="0"/>
          </a:p>
          <a:p>
            <a:endParaRPr lang="fr-CH" sz="1900" dirty="0"/>
          </a:p>
          <a:p>
            <a:r>
              <a:rPr lang="fr-CH" sz="1900" dirty="0"/>
              <a:t>Lisible et utilisable par </a:t>
            </a:r>
            <a:r>
              <a:rPr lang="fr-CH" sz="1900" dirty="0" err="1"/>
              <a:t>qqun</a:t>
            </a:r>
            <a:r>
              <a:rPr lang="fr-CH" sz="1900" dirty="0"/>
              <a:t> sans REVIT</a:t>
            </a:r>
          </a:p>
          <a:p>
            <a:endParaRPr lang="fr-CH" sz="1900" dirty="0"/>
          </a:p>
          <a:p>
            <a:r>
              <a:rPr lang="fr-CH" sz="1900" dirty="0"/>
              <a:t>Et importer</a:t>
            </a:r>
          </a:p>
          <a:p>
            <a:endParaRPr lang="fr-CH" sz="1900" dirty="0"/>
          </a:p>
          <a:p>
            <a:r>
              <a:rPr lang="fr-CH" sz="1900" dirty="0"/>
              <a:t>Ex avec des réservations</a:t>
            </a:r>
          </a:p>
          <a:p>
            <a:r>
              <a:rPr lang="fr-CH" sz="1900" dirty="0"/>
              <a:t>Voir la vidéo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314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900" dirty="0" smtClean="0"/>
              <a:t>Exemple </a:t>
            </a:r>
            <a:r>
              <a:rPr lang="fr-CH" sz="1900" dirty="0"/>
              <a:t>de la vidéo</a:t>
            </a:r>
          </a:p>
          <a:p>
            <a:endParaRPr lang="fr-CH" sz="1900" dirty="0"/>
          </a:p>
          <a:p>
            <a:r>
              <a:rPr lang="fr-CH" sz="1900" dirty="0"/>
              <a:t>Liste des réservations</a:t>
            </a:r>
          </a:p>
          <a:p>
            <a:endParaRPr lang="fr-CH" sz="1900" dirty="0"/>
          </a:p>
          <a:p>
            <a:r>
              <a:rPr lang="fr-CH" sz="1900" dirty="0"/>
              <a:t>Export vers </a:t>
            </a:r>
            <a:r>
              <a:rPr lang="fr-CH" sz="1900" dirty="0" err="1"/>
              <a:t>EXCEl</a:t>
            </a:r>
            <a:endParaRPr lang="fr-CH" sz="1900" dirty="0"/>
          </a:p>
          <a:p>
            <a:endParaRPr lang="fr-CH" sz="1900" dirty="0"/>
          </a:p>
          <a:p>
            <a:r>
              <a:rPr lang="fr-CH" sz="1900" dirty="0"/>
              <a:t>Modification dans </a:t>
            </a:r>
            <a:r>
              <a:rPr lang="fr-CH" sz="1900" dirty="0" err="1"/>
              <a:t>excel</a:t>
            </a:r>
            <a:r>
              <a:rPr lang="fr-CH" sz="1900" dirty="0"/>
              <a:t> dimensions et rebouchage </a:t>
            </a:r>
          </a:p>
          <a:p>
            <a:endParaRPr lang="fr-CH" sz="1900" dirty="0"/>
          </a:p>
          <a:p>
            <a:r>
              <a:rPr lang="fr-CH" sz="1900" dirty="0"/>
              <a:t>Et import</a:t>
            </a:r>
          </a:p>
          <a:p>
            <a:endParaRPr lang="fr-CH" sz="1900" dirty="0"/>
          </a:p>
          <a:p>
            <a:r>
              <a:rPr lang="fr-CH" sz="1900" dirty="0"/>
              <a:t>Mise à jour automatique du modèle et de la liste</a:t>
            </a:r>
          </a:p>
          <a:p>
            <a:endParaRPr lang="fr-CH" sz="1900" dirty="0"/>
          </a:p>
          <a:p>
            <a:r>
              <a:rPr lang="fr-CH" sz="1900" dirty="0"/>
              <a:t>BUT</a:t>
            </a:r>
          </a:p>
          <a:p>
            <a:r>
              <a:rPr lang="fr-CH" sz="1900" dirty="0"/>
              <a:t>un chef de projet pourra vérifier les infos et les modifier</a:t>
            </a:r>
            <a:endParaRPr lang="en-GB" sz="1900" dirty="0"/>
          </a:p>
          <a:p>
            <a:endParaRPr lang="fr-CH" sz="1900" dirty="0"/>
          </a:p>
          <a:p>
            <a:endParaRPr lang="en-GB" sz="19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8084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700" dirty="0"/>
              <a:t>En résumé</a:t>
            </a:r>
          </a:p>
          <a:p>
            <a:endParaRPr lang="fr-CH" sz="1700" dirty="0"/>
          </a:p>
          <a:p>
            <a:r>
              <a:rPr lang="fr-CH" sz="1700" dirty="0"/>
              <a:t>Un modèle BIM (avec REVIT) </a:t>
            </a:r>
            <a:r>
              <a:rPr lang="en-GB" sz="1700" dirty="0"/>
              <a:t> a un </a:t>
            </a:r>
            <a:r>
              <a:rPr lang="en-GB" sz="1700" dirty="0" err="1"/>
              <a:t>côté</a:t>
            </a:r>
            <a:r>
              <a:rPr lang="en-GB" sz="1700" dirty="0"/>
              <a:t> GRAPHIQUE/MODELISATION</a:t>
            </a:r>
          </a:p>
          <a:p>
            <a:endParaRPr lang="fr-CH" sz="1700" dirty="0"/>
          </a:p>
          <a:p>
            <a:r>
              <a:rPr lang="fr-CH" sz="1700" dirty="0"/>
              <a:t>Avec Vues, coordination, plans,…</a:t>
            </a:r>
          </a:p>
          <a:p>
            <a:endParaRPr lang="fr-CH" sz="1700" dirty="0"/>
          </a:p>
          <a:p>
            <a:r>
              <a:rPr lang="fr-CH" sz="1700" dirty="0"/>
              <a:t>Mais aussi constitué de familles et de paramètres</a:t>
            </a:r>
          </a:p>
          <a:p>
            <a:r>
              <a:rPr lang="fr-CH" sz="1700" dirty="0"/>
              <a:t>Donc base de données</a:t>
            </a:r>
          </a:p>
          <a:p>
            <a:endParaRPr lang="fr-CH" sz="1700" dirty="0"/>
          </a:p>
          <a:p>
            <a:r>
              <a:rPr lang="fr-CH" sz="1700" dirty="0"/>
              <a:t>Soit listes, couts, plannings</a:t>
            </a:r>
          </a:p>
          <a:p>
            <a:endParaRPr lang="fr-CH" sz="1700" dirty="0"/>
          </a:p>
          <a:p>
            <a:r>
              <a:rPr lang="fr-CH" sz="1700" dirty="0"/>
              <a:t>Tout </a:t>
            </a:r>
            <a:r>
              <a:rPr lang="fr-CH" sz="1700" dirty="0" err="1"/>
              <a:t>cà</a:t>
            </a:r>
            <a:r>
              <a:rPr lang="fr-CH" sz="1700" dirty="0"/>
              <a:t> est lié</a:t>
            </a:r>
          </a:p>
          <a:p>
            <a:endParaRPr lang="fr-CH" sz="1700" dirty="0"/>
          </a:p>
          <a:p>
            <a:r>
              <a:rPr lang="fr-CH" sz="1700" dirty="0"/>
              <a:t>Avec une modélisation avec des familles bien définies et remplies d’informations</a:t>
            </a:r>
          </a:p>
          <a:p>
            <a:r>
              <a:rPr lang="fr-CH" sz="1700" dirty="0"/>
              <a:t>=&gt; </a:t>
            </a:r>
            <a:r>
              <a:rPr lang="fr-CH" sz="1700" dirty="0" err="1"/>
              <a:t>facility</a:t>
            </a:r>
            <a:r>
              <a:rPr lang="fr-CH" sz="1700" dirty="0"/>
              <a:t> management avec le graphique et les données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935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D</a:t>
            </a:r>
            <a:r>
              <a:rPr lang="fr-CH" sz="1900" dirty="0"/>
              <a:t>’abord définition générale</a:t>
            </a:r>
          </a:p>
          <a:p>
            <a:endParaRPr lang="fr-CH" sz="1900" dirty="0"/>
          </a:p>
          <a:p>
            <a:r>
              <a:rPr lang="fr-CH" sz="1900" dirty="0"/>
              <a:t>Groupe </a:t>
            </a:r>
            <a:r>
              <a:rPr lang="fr-CH" sz="1900" dirty="0" smtClean="0"/>
              <a:t>d’éléments </a:t>
            </a:r>
            <a:r>
              <a:rPr lang="fr-CH" sz="1900" dirty="0"/>
              <a:t>2D ou 3D qui représente 1 objet ou un </a:t>
            </a:r>
            <a:r>
              <a:rPr lang="fr-CH" sz="1900" dirty="0" smtClean="0"/>
              <a:t>ensemble </a:t>
            </a:r>
            <a:r>
              <a:rPr lang="fr-CH" sz="1900" dirty="0"/>
              <a:t>d’objets</a:t>
            </a:r>
          </a:p>
          <a:p>
            <a:endParaRPr lang="fr-CH" sz="1900" dirty="0"/>
          </a:p>
          <a:p>
            <a:r>
              <a:rPr lang="fr-CH" sz="1900" dirty="0"/>
              <a:t>Modélisation pour objets simples ou répétitifs</a:t>
            </a:r>
          </a:p>
          <a:p>
            <a:endParaRPr lang="fr-CH" sz="1900" dirty="0"/>
          </a:p>
          <a:p>
            <a:r>
              <a:rPr lang="fr-CH" sz="1900" dirty="0"/>
              <a:t>Tout est famille</a:t>
            </a:r>
          </a:p>
          <a:p>
            <a:endParaRPr lang="fr-CH" sz="1900" dirty="0"/>
          </a:p>
          <a:p>
            <a:r>
              <a:rPr lang="fr-CH" sz="1900" dirty="0"/>
              <a:t>Différentes catégories, portes, </a:t>
            </a:r>
            <a:r>
              <a:rPr lang="fr-CH" sz="1900" dirty="0" err="1" smtClean="0"/>
              <a:t>fenetres</a:t>
            </a:r>
            <a:r>
              <a:rPr lang="fr-CH" sz="1900" dirty="0"/>
              <a:t>, fournitures,…</a:t>
            </a:r>
          </a:p>
          <a:p>
            <a:endParaRPr lang="fr-CH" sz="1900" dirty="0"/>
          </a:p>
          <a:p>
            <a:r>
              <a:rPr lang="fr-CH" sz="1900" dirty="0"/>
              <a:t>Chaque famille, différente instance (taille ex)</a:t>
            </a:r>
            <a:endParaRPr lang="en-GB" sz="19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176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900" dirty="0"/>
              <a:t>Familles ont une définition graphique 2D ou 3D ou les 2</a:t>
            </a:r>
          </a:p>
          <a:p>
            <a:endParaRPr lang="fr-CH" sz="1900" dirty="0"/>
          </a:p>
          <a:p>
            <a:r>
              <a:rPr lang="fr-CH" sz="1900" dirty="0"/>
              <a:t>Utilisable comme étiquette, symbole par exemple sur les plans</a:t>
            </a:r>
          </a:p>
          <a:p>
            <a:endParaRPr lang="fr-CH" sz="1900" dirty="0"/>
          </a:p>
          <a:p>
            <a:r>
              <a:rPr lang="fr-CH" sz="1900" dirty="0"/>
              <a:t>Ou en tant qu’objet 3D (portes </a:t>
            </a:r>
            <a:r>
              <a:rPr lang="fr-CH" sz="1900" dirty="0" err="1"/>
              <a:t>fenetres</a:t>
            </a:r>
            <a:r>
              <a:rPr lang="fr-CH" sz="1900" dirty="0"/>
              <a:t>) pour la modélisation</a:t>
            </a:r>
          </a:p>
          <a:p>
            <a:endParaRPr lang="fr-CH" sz="1900" dirty="0"/>
          </a:p>
          <a:p>
            <a:r>
              <a:rPr lang="fr-CH" sz="1900" dirty="0"/>
              <a:t>Objets 3D en 3D mais aussi définition 2D.</a:t>
            </a:r>
          </a:p>
          <a:p>
            <a:r>
              <a:rPr lang="fr-CH" sz="1900" dirty="0"/>
              <a:t>Donc On peut gérer l’affichage </a:t>
            </a:r>
            <a:r>
              <a:rPr lang="fr-CH" sz="1900" dirty="0" smtClean="0"/>
              <a:t>différemment </a:t>
            </a:r>
            <a:r>
              <a:rPr lang="fr-CH" sz="1900" dirty="0"/>
              <a:t>en 3D et 2D</a:t>
            </a:r>
          </a:p>
          <a:p>
            <a:endParaRPr lang="fr-CH" sz="1900" dirty="0"/>
          </a:p>
          <a:p>
            <a:r>
              <a:rPr lang="fr-CH" sz="1900" dirty="0"/>
              <a:t>Exemple porte ou </a:t>
            </a:r>
            <a:r>
              <a:rPr lang="fr-CH" sz="1900" dirty="0" err="1"/>
              <a:t>fenetres</a:t>
            </a:r>
            <a:r>
              <a:rPr lang="fr-CH" sz="1900" dirty="0"/>
              <a:t> sur l’image</a:t>
            </a:r>
          </a:p>
          <a:p>
            <a:endParaRPr lang="fr-CH" sz="1900" dirty="0"/>
          </a:p>
          <a:p>
            <a:r>
              <a:rPr lang="fr-CH" sz="1900" dirty="0"/>
              <a:t>Et aussi 1 objet 2D comme une étiquette, </a:t>
            </a:r>
            <a:r>
              <a:rPr lang="fr-CH" sz="1900" dirty="0" smtClean="0"/>
              <a:t>utilisé </a:t>
            </a:r>
            <a:r>
              <a:rPr lang="fr-CH" sz="1900" dirty="0"/>
              <a:t>en 3D</a:t>
            </a:r>
            <a:endParaRPr lang="en-GB" sz="19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616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700" dirty="0"/>
              <a:t>Il y a différents niveaux de détails</a:t>
            </a:r>
          </a:p>
          <a:p>
            <a:endParaRPr lang="fr-CH" sz="1700" dirty="0"/>
          </a:p>
          <a:p>
            <a:r>
              <a:rPr lang="fr-CH" sz="1700" dirty="0"/>
              <a:t>Chaque objet dans une famille peut être affichée suivant ces niveaux</a:t>
            </a:r>
          </a:p>
          <a:p>
            <a:endParaRPr lang="fr-CH" sz="1700" dirty="0"/>
          </a:p>
          <a:p>
            <a:r>
              <a:rPr lang="fr-CH" sz="1700" dirty="0"/>
              <a:t>Utile par exemple pour les étapes des projets (plus ou moins de détails nécessaires)</a:t>
            </a:r>
          </a:p>
          <a:p>
            <a:endParaRPr lang="fr-CH" sz="1700" dirty="0"/>
          </a:p>
          <a:p>
            <a:r>
              <a:rPr lang="fr-CH" sz="1700" dirty="0"/>
              <a:t>1 famille très détaillée peut être utilisée sur l’ensemble du projet en gérant son affichage suivant les étapes</a:t>
            </a:r>
          </a:p>
          <a:p>
            <a:endParaRPr lang="fr-CH" sz="1700" dirty="0"/>
          </a:p>
          <a:p>
            <a:r>
              <a:rPr lang="fr-CH" sz="1700" dirty="0"/>
              <a:t>Il y a 3 niveaux de détails dans REVIT</a:t>
            </a:r>
          </a:p>
          <a:p>
            <a:endParaRPr lang="fr-CH" sz="1700" dirty="0"/>
          </a:p>
          <a:p>
            <a:r>
              <a:rPr lang="fr-CH" sz="1700" dirty="0"/>
              <a:t>GROSSIER-MOYEN-FIN</a:t>
            </a:r>
          </a:p>
          <a:p>
            <a:r>
              <a:rPr lang="fr-CH" sz="1700" dirty="0"/>
              <a:t>Exemple de la porte</a:t>
            </a:r>
          </a:p>
          <a:p>
            <a:endParaRPr lang="fr-CH" sz="1700" dirty="0"/>
          </a:p>
          <a:p>
            <a:r>
              <a:rPr lang="fr-CH" sz="1700" dirty="0"/>
              <a:t>Réduction taille des fichiers exportés</a:t>
            </a:r>
            <a:endParaRPr lang="en-GB" sz="17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224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700" dirty="0"/>
              <a:t>Pour Création des instances  =&gt; paramètres</a:t>
            </a:r>
          </a:p>
          <a:p>
            <a:r>
              <a:rPr lang="fr-CH" sz="1700" dirty="0"/>
              <a:t>Géométriques ou autres (matériau, textes,..)</a:t>
            </a:r>
          </a:p>
          <a:p>
            <a:endParaRPr lang="fr-CH" sz="1700" dirty="0"/>
          </a:p>
          <a:p>
            <a:r>
              <a:rPr lang="fr-CH" sz="1700" dirty="0"/>
              <a:t>Exemple sur la slide éditeur</a:t>
            </a:r>
          </a:p>
          <a:p>
            <a:r>
              <a:rPr lang="fr-CH" sz="1700" dirty="0"/>
              <a:t>Largeur ou angle en graphique</a:t>
            </a:r>
          </a:p>
          <a:p>
            <a:r>
              <a:rPr lang="fr-CH" sz="1700" dirty="0"/>
              <a:t>Matériau, texte en tableau/liste</a:t>
            </a:r>
          </a:p>
          <a:p>
            <a:endParaRPr lang="fr-CH" sz="1700" dirty="0"/>
          </a:p>
          <a:p>
            <a:r>
              <a:rPr lang="fr-CH" sz="1700" dirty="0"/>
              <a:t>Mais aussi définir les valeurs géométriques en liste et lier au graphique</a:t>
            </a:r>
          </a:p>
          <a:p>
            <a:endParaRPr lang="fr-CH" sz="1700" dirty="0"/>
          </a:p>
          <a:p>
            <a:r>
              <a:rPr lang="fr-CH" sz="1700" dirty="0"/>
              <a:t>1 instance de famille est une liste donnée des tous ces paramètres</a:t>
            </a:r>
          </a:p>
          <a:p>
            <a:endParaRPr lang="fr-CH" sz="1700" dirty="0"/>
          </a:p>
          <a:p>
            <a:r>
              <a:rPr lang="fr-CH" sz="1700" dirty="0"/>
              <a:t>Différente instance en variant la géométrie seulement ou les matériaux seulement ou les deux</a:t>
            </a:r>
          </a:p>
          <a:p>
            <a:endParaRPr lang="fr-CH" sz="1700" dirty="0"/>
          </a:p>
          <a:p>
            <a:r>
              <a:rPr lang="fr-CH" sz="1700" dirty="0"/>
              <a:t>Donc infinité de possibilité, d’instances</a:t>
            </a:r>
          </a:p>
          <a:p>
            <a:endParaRPr lang="fr-CH" dirty="0"/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848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700" dirty="0"/>
              <a:t>Tous ces paramètres –&gt; Enrichir le modèle 3D </a:t>
            </a:r>
          </a:p>
          <a:p>
            <a:r>
              <a:rPr lang="fr-CH" sz="1700" dirty="0"/>
              <a:t>Informations utiles pour la modélisation (géométries) ou juste informations complémentaires</a:t>
            </a:r>
          </a:p>
          <a:p>
            <a:endParaRPr lang="fr-CH" sz="1700" dirty="0"/>
          </a:p>
          <a:p>
            <a:r>
              <a:rPr lang="fr-CH" sz="1700" dirty="0"/>
              <a:t>On peut donc avoir une gestion du niveau d’informations dans le modèle</a:t>
            </a:r>
          </a:p>
          <a:p>
            <a:endParaRPr lang="fr-CH" sz="1700" dirty="0"/>
          </a:p>
          <a:p>
            <a:r>
              <a:rPr lang="fr-CH" sz="1700" dirty="0"/>
              <a:t>Suivant étapes d’un projet</a:t>
            </a:r>
          </a:p>
          <a:p>
            <a:endParaRPr lang="fr-CH" sz="1700" dirty="0"/>
          </a:p>
          <a:p>
            <a:r>
              <a:rPr lang="fr-CH" sz="1700" dirty="0"/>
              <a:t>Basic avec le minimum (géométrie)</a:t>
            </a:r>
          </a:p>
          <a:p>
            <a:endParaRPr lang="fr-CH" sz="1700" dirty="0"/>
          </a:p>
          <a:p>
            <a:r>
              <a:rPr lang="fr-CH" sz="1700" dirty="0"/>
              <a:t>Complet pour l’as </a:t>
            </a:r>
            <a:r>
              <a:rPr lang="fr-CH" sz="1700" dirty="0" err="1"/>
              <a:t>built</a:t>
            </a:r>
            <a:r>
              <a:rPr lang="fr-CH" sz="1700" dirty="0"/>
              <a:t> </a:t>
            </a:r>
          </a:p>
          <a:p>
            <a:endParaRPr lang="fr-CH" sz="1700" dirty="0"/>
          </a:p>
          <a:p>
            <a:r>
              <a:rPr lang="fr-CH" sz="1700" dirty="0"/>
              <a:t>Ex porte</a:t>
            </a:r>
          </a:p>
          <a:p>
            <a:endParaRPr lang="fr-CH" sz="1700" dirty="0"/>
          </a:p>
          <a:p>
            <a:r>
              <a:rPr lang="fr-CH" sz="1700" dirty="0"/>
              <a:t>Dimensions de base, puis matériau, puis coupe-feu, puis couleur, puis cout et fabriquant </a:t>
            </a:r>
            <a:endParaRPr lang="en-GB" sz="17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981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900" dirty="0"/>
              <a:t>Tout classé dans 1 bibliothèque</a:t>
            </a:r>
          </a:p>
          <a:p>
            <a:endParaRPr lang="fr-CH" sz="1900" dirty="0"/>
          </a:p>
          <a:p>
            <a:r>
              <a:rPr lang="fr-CH" sz="1900" dirty="0"/>
              <a:t>Au bureau d’études, nous avons notre propre bibliothèque par catégorie</a:t>
            </a:r>
          </a:p>
          <a:p>
            <a:endParaRPr lang="fr-CH" sz="1900" dirty="0"/>
          </a:p>
          <a:p>
            <a:r>
              <a:rPr lang="fr-CH" sz="1900" dirty="0"/>
              <a:t>Le but, c’est avoir les standards (TO, CADRE; HSE)</a:t>
            </a:r>
          </a:p>
          <a:p>
            <a:r>
              <a:rPr lang="fr-CH" sz="1900" dirty="0"/>
              <a:t>que ce soit juste défini graphiquement, ou avec le maximum d’informations pour réutiliser d’un projet à l’autre</a:t>
            </a:r>
          </a:p>
          <a:p>
            <a:endParaRPr lang="fr-CH" sz="1900" dirty="0"/>
          </a:p>
          <a:p>
            <a:r>
              <a:rPr lang="fr-CH" sz="1900" dirty="0"/>
              <a:t>Aussi bibliothèque sur le WEB</a:t>
            </a:r>
          </a:p>
          <a:p>
            <a:endParaRPr lang="fr-CH" sz="1900" dirty="0"/>
          </a:p>
          <a:p>
            <a:r>
              <a:rPr lang="fr-CH" sz="1900" dirty="0"/>
              <a:t>Fabriquant ou globale </a:t>
            </a:r>
            <a:endParaRPr lang="en-GB" sz="19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853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900" dirty="0"/>
              <a:t>Lié au famille =&gt; les listing </a:t>
            </a:r>
          </a:p>
          <a:p>
            <a:endParaRPr lang="fr-CH" sz="1900" dirty="0"/>
          </a:p>
          <a:p>
            <a:r>
              <a:rPr lang="fr-CH" sz="1900" dirty="0"/>
              <a:t>Informations provenant des familles</a:t>
            </a:r>
          </a:p>
          <a:p>
            <a:r>
              <a:rPr lang="fr-CH" sz="1900" dirty="0"/>
              <a:t>Soit tout le modèle</a:t>
            </a:r>
          </a:p>
          <a:p>
            <a:endParaRPr lang="fr-CH" sz="1900" dirty="0"/>
          </a:p>
          <a:p>
            <a:r>
              <a:rPr lang="fr-CH" sz="1900" dirty="0"/>
              <a:t>Pour Quantité des éléments ou analyse des informations du modèles</a:t>
            </a:r>
          </a:p>
          <a:p>
            <a:endParaRPr lang="fr-CH" sz="1900" dirty="0"/>
          </a:p>
          <a:p>
            <a:r>
              <a:rPr lang="fr-CH" sz="1900" dirty="0"/>
              <a:t>Choix dans les différentes catégories</a:t>
            </a:r>
          </a:p>
          <a:p>
            <a:endParaRPr lang="fr-CH" sz="1900" dirty="0"/>
          </a:p>
          <a:p>
            <a:r>
              <a:rPr lang="fr-CH" sz="1900" dirty="0"/>
              <a:t>Puis tous les paramètres possible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6204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900" dirty="0"/>
              <a:t>Ensuite ajout de filtre pour liste 1 famille ou plusieurs suivant un paramètres</a:t>
            </a:r>
          </a:p>
          <a:p>
            <a:endParaRPr lang="fr-CH" sz="1900" dirty="0"/>
          </a:p>
          <a:p>
            <a:r>
              <a:rPr lang="fr-CH" sz="1900" dirty="0"/>
              <a:t>Ajout aussi de groupement suivant des paramètres identiques</a:t>
            </a:r>
            <a:endParaRPr lang="en-GB" sz="19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397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3914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en-US" smtClean="0"/>
              <a:t>23-mars-2018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792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1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3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5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7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09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3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5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en-US" smtClean="0"/>
              <a:t>23-mars-2018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848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1628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23-mars-2018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85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23-mars-2018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38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057400"/>
            <a:ext cx="2523429" cy="24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912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1610"/>
            <a:ext cx="7391400" cy="66278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477" y="6400801"/>
            <a:ext cx="21336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57472"/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57472"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76200" y="68592"/>
            <a:ext cx="68580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235569" y="640080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57472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492369" y="640080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23-mars-2018</a:t>
            </a:r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315077" y="51492"/>
            <a:ext cx="720000" cy="720000"/>
            <a:chOff x="5029200" y="2743200"/>
            <a:chExt cx="762000" cy="762000"/>
          </a:xfrm>
        </p:grpSpPr>
        <p:sp>
          <p:nvSpPr>
            <p:cNvPr id="16" name="Oval 15"/>
            <p:cNvSpPr/>
            <p:nvPr/>
          </p:nvSpPr>
          <p:spPr>
            <a:xfrm>
              <a:off x="5029200" y="2743200"/>
              <a:ext cx="762000" cy="762000"/>
            </a:xfrm>
            <a:prstGeom prst="ellipse">
              <a:avLst/>
            </a:prstGeom>
            <a:solidFill>
              <a:srgbClr val="B3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472"/>
              <a:endParaRPr lang="ca-ES" sz="1754" dirty="0">
                <a:solidFill>
                  <a:prstClr val="white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9200" y="2931974"/>
              <a:ext cx="762000" cy="376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7472"/>
              <a:r>
                <a:rPr lang="ca-ES" sz="1846" dirty="0" smtClean="0">
                  <a:solidFill>
                    <a:prstClr val="white"/>
                  </a:solidFill>
                  <a:latin typeface="DIN Alternate Bold"/>
                  <a:cs typeface="DIN Alternate Bold"/>
                </a:rPr>
                <a:t>SMB</a:t>
              </a:r>
              <a:endParaRPr lang="ca-ES" sz="1846" dirty="0">
                <a:solidFill>
                  <a:prstClr val="white"/>
                </a:solidFill>
                <a:latin typeface="DIN Alternate Bold"/>
                <a:cs typeface="DIN Alternate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8234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9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883842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1441" indent="-331441" algn="l" defTabSz="883842" rtl="0" eaLnBrk="1" latinLnBrk="0" hangingPunct="1">
        <a:spcBef>
          <a:spcPct val="20000"/>
        </a:spcBef>
        <a:buFont typeface="Arial" pitchFamily="34" charset="0"/>
        <a:buChar char="•"/>
        <a:defRPr sz="3139" kern="1200">
          <a:solidFill>
            <a:schemeClr val="tx1"/>
          </a:solidFill>
          <a:latin typeface="+mn-lt"/>
          <a:ea typeface="+mn-ea"/>
          <a:cs typeface="+mn-cs"/>
        </a:defRPr>
      </a:lvl1pPr>
      <a:lvl2pPr marL="718121" indent="-276200" algn="l" defTabSz="883842" rtl="0" eaLnBrk="1" latinLnBrk="0" hangingPunct="1">
        <a:spcBef>
          <a:spcPct val="20000"/>
        </a:spcBef>
        <a:buFont typeface="Arial" pitchFamily="34" charset="0"/>
        <a:buChar char="–"/>
        <a:defRPr sz="2677" kern="1200">
          <a:solidFill>
            <a:schemeClr val="tx1"/>
          </a:solidFill>
          <a:latin typeface="+mn-lt"/>
          <a:ea typeface="+mn-ea"/>
          <a:cs typeface="+mn-cs"/>
        </a:defRPr>
      </a:lvl2pPr>
      <a:lvl3pPr marL="1104801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546720" indent="-220961" algn="l" defTabSz="883842" rtl="0" eaLnBrk="1" latinLnBrk="0" hangingPunct="1">
        <a:spcBef>
          <a:spcPct val="20000"/>
        </a:spcBef>
        <a:buFont typeface="Arial" pitchFamily="34" charset="0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4pPr>
      <a:lvl5pPr marL="1988641" indent="-220961" algn="l" defTabSz="883842" rtl="0" eaLnBrk="1" latinLnBrk="0" hangingPunct="1">
        <a:spcBef>
          <a:spcPct val="20000"/>
        </a:spcBef>
        <a:buFont typeface="Arial" pitchFamily="34" charset="0"/>
        <a:buChar char="»"/>
        <a:defRPr sz="1939" kern="1200">
          <a:solidFill>
            <a:schemeClr val="tx1"/>
          </a:solidFill>
          <a:latin typeface="+mn-lt"/>
          <a:ea typeface="+mn-ea"/>
          <a:cs typeface="+mn-cs"/>
        </a:defRPr>
      </a:lvl5pPr>
      <a:lvl6pPr marL="2430562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6pPr>
      <a:lvl7pPr marL="287248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7pPr>
      <a:lvl8pPr marL="331440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8pPr>
      <a:lvl9pPr marL="3756324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1pPr>
      <a:lvl2pPr marL="44192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2pPr>
      <a:lvl3pPr marL="88384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32576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76768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0960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5152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9344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53536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34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7023720" y="6027119"/>
            <a:ext cx="2120280" cy="373682"/>
          </a:xfrm>
        </p:spPr>
        <p:txBody>
          <a:bodyPr wrap="square">
            <a:spAutoFit/>
          </a:bodyPr>
          <a:lstStyle/>
          <a:p>
            <a:r>
              <a:rPr lang="en-US" sz="1800" i="1" dirty="0" smtClean="0"/>
              <a:t>Johan Dauge</a:t>
            </a:r>
            <a:endParaRPr lang="en-US" sz="1800" i="1" dirty="0"/>
          </a:p>
        </p:txBody>
      </p:sp>
      <p:sp>
        <p:nvSpPr>
          <p:cNvPr id="11" name="Title 6"/>
          <p:cNvSpPr>
            <a:spLocks noGrp="1"/>
          </p:cNvSpPr>
          <p:nvPr>
            <p:ph type="ctrTitle"/>
          </p:nvPr>
        </p:nvSpPr>
        <p:spPr>
          <a:xfrm>
            <a:off x="432229" y="938597"/>
            <a:ext cx="8207533" cy="230384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97BBA"/>
                </a:solidFill>
              </a:rPr>
              <a:t>SMB-SE</a:t>
            </a:r>
            <a:br>
              <a:rPr lang="en-US" dirty="0" smtClean="0">
                <a:solidFill>
                  <a:srgbClr val="097BBA"/>
                </a:solidFill>
              </a:rPr>
            </a:br>
            <a:r>
              <a:rPr lang="en-US" dirty="0" smtClean="0">
                <a:solidFill>
                  <a:srgbClr val="097BBA"/>
                </a:solidFill>
              </a:rPr>
              <a:t>BIM Presentation</a:t>
            </a:r>
            <a:br>
              <a:rPr lang="en-US" dirty="0" smtClean="0">
                <a:solidFill>
                  <a:srgbClr val="097BBA"/>
                </a:solidFill>
              </a:rPr>
            </a:br>
            <a:r>
              <a:rPr lang="en-US" dirty="0" smtClean="0">
                <a:solidFill>
                  <a:srgbClr val="097BBA"/>
                </a:solidFill>
              </a:rPr>
              <a:t>Families and schedule in REVIT</a:t>
            </a:r>
            <a:endParaRPr lang="en-US" sz="2800" dirty="0">
              <a:solidFill>
                <a:srgbClr val="097BBA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464" y="3429285"/>
            <a:ext cx="3417071" cy="227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16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866310" y="762664"/>
            <a:ext cx="5411372" cy="6557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smtClean="0"/>
              <a:t>Listing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16550" y="115734"/>
            <a:ext cx="4110892" cy="621113"/>
            <a:chOff x="815" y="0"/>
            <a:chExt cx="1738336" cy="621113"/>
          </a:xfrm>
        </p:grpSpPr>
        <p:sp>
          <p:nvSpPr>
            <p:cNvPr id="25" name="Rounded Rectangle 24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SCHEDULES/QUANTITIES</a:t>
              </a:r>
              <a:endParaRPr lang="en-US" sz="2700" kern="1200" dirty="0"/>
            </a:p>
          </p:txBody>
        </p:sp>
      </p:grpSp>
      <p:sp>
        <p:nvSpPr>
          <p:cNvPr id="13" name="Title 1"/>
          <p:cNvSpPr txBox="1">
            <a:spLocks/>
          </p:cNvSpPr>
          <p:nvPr/>
        </p:nvSpPr>
        <p:spPr>
          <a:xfrm>
            <a:off x="515539" y="1290919"/>
            <a:ext cx="8336429" cy="1472228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smtClean="0"/>
              <a:t>The listing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done</a:t>
            </a:r>
            <a:r>
              <a:rPr lang="fr-CH" sz="1600" dirty="0" smtClean="0"/>
              <a:t> for one or </a:t>
            </a:r>
            <a:r>
              <a:rPr lang="fr-CH" sz="1600" dirty="0" err="1" smtClean="0"/>
              <a:t>several</a:t>
            </a:r>
            <a:r>
              <a:rPr lang="fr-CH" sz="1600" dirty="0" smtClean="0"/>
              <a:t> type of </a:t>
            </a:r>
            <a:r>
              <a:rPr lang="fr-CH" sz="1600" dirty="0" err="1" smtClean="0"/>
              <a:t>families</a:t>
            </a:r>
            <a:r>
              <a:rPr lang="fr-CH" sz="1600" dirty="0" smtClean="0"/>
              <a:t>.</a:t>
            </a:r>
          </a:p>
          <a:p>
            <a:endParaRPr lang="fr-CH" sz="1600" dirty="0" smtClean="0"/>
          </a:p>
          <a:p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get</a:t>
            </a:r>
            <a:r>
              <a:rPr lang="fr-CH" sz="1600" dirty="0" smtClean="0"/>
              <a:t> all the </a:t>
            </a:r>
            <a:r>
              <a:rPr lang="fr-CH" sz="1600" dirty="0" err="1" smtClean="0"/>
              <a:t>parameters</a:t>
            </a:r>
            <a:r>
              <a:rPr lang="fr-CH" sz="1600" dirty="0" smtClean="0"/>
              <a:t> </a:t>
            </a:r>
            <a:r>
              <a:rPr lang="fr-CH" sz="1600" dirty="0" err="1" smtClean="0"/>
              <a:t>defined</a:t>
            </a:r>
            <a:r>
              <a:rPr lang="fr-CH" sz="1600" dirty="0" smtClean="0"/>
              <a:t> in the </a:t>
            </a:r>
            <a:r>
              <a:rPr lang="fr-CH" sz="1600" dirty="0" err="1" smtClean="0"/>
              <a:t>family</a:t>
            </a:r>
            <a:r>
              <a:rPr lang="fr-CH" sz="1600" dirty="0" smtClean="0"/>
              <a:t>:</a:t>
            </a:r>
          </a:p>
          <a:p>
            <a:r>
              <a:rPr lang="fr-CH" sz="1600" dirty="0" smtClean="0"/>
              <a:t> Dimensions, </a:t>
            </a:r>
            <a:r>
              <a:rPr lang="fr-CH" sz="1600" dirty="0" err="1" smtClean="0"/>
              <a:t>materials</a:t>
            </a:r>
            <a:r>
              <a:rPr lang="fr-CH" sz="1600" dirty="0" smtClean="0"/>
              <a:t>, </a:t>
            </a:r>
            <a:r>
              <a:rPr lang="fr-CH" sz="1600" dirty="0" err="1" smtClean="0"/>
              <a:t>names</a:t>
            </a:r>
            <a:r>
              <a:rPr lang="fr-CH" sz="1600" dirty="0" smtClean="0"/>
              <a:t>, </a:t>
            </a:r>
            <a:r>
              <a:rPr lang="fr-CH" sz="1600" dirty="0" err="1" smtClean="0"/>
              <a:t>comments</a:t>
            </a:r>
            <a:r>
              <a:rPr lang="fr-CH" sz="1600" dirty="0" smtClean="0"/>
              <a:t>, marks, </a:t>
            </a:r>
            <a:r>
              <a:rPr lang="fr-CH" sz="1600" dirty="0" err="1" smtClean="0"/>
              <a:t>price</a:t>
            </a:r>
            <a:r>
              <a:rPr lang="fr-CH" sz="1600" dirty="0" smtClean="0"/>
              <a:t>,…</a:t>
            </a:r>
          </a:p>
          <a:p>
            <a:endParaRPr lang="fr-CH" sz="1600" dirty="0" smtClean="0"/>
          </a:p>
          <a:p>
            <a:r>
              <a:rPr lang="fr-CH" sz="1600" dirty="0" smtClean="0"/>
              <a:t>It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manual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parameters</a:t>
            </a:r>
            <a:r>
              <a:rPr lang="fr-CH" sz="1600" dirty="0" smtClean="0"/>
              <a:t> or </a:t>
            </a:r>
            <a:r>
              <a:rPr lang="fr-CH" sz="1600" dirty="0" err="1" smtClean="0"/>
              <a:t>geometric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parameters</a:t>
            </a:r>
            <a:r>
              <a:rPr lang="fr-CH" sz="1600" dirty="0" smtClean="0"/>
              <a:t> (</a:t>
            </a:r>
            <a:r>
              <a:rPr lang="fr-CH" sz="1600" dirty="0" err="1" smtClean="0"/>
              <a:t>following</a:t>
            </a:r>
            <a:r>
              <a:rPr lang="fr-CH" sz="1600" dirty="0" smtClean="0"/>
              <a:t> the </a:t>
            </a:r>
            <a:r>
              <a:rPr lang="fr-CH" sz="1600" dirty="0" err="1" smtClean="0"/>
              <a:t>geometry</a:t>
            </a:r>
            <a:r>
              <a:rPr lang="fr-CH" sz="1600" dirty="0" smtClean="0"/>
              <a:t> of the </a:t>
            </a:r>
            <a:r>
              <a:rPr lang="fr-CH" sz="1600" dirty="0" err="1" smtClean="0"/>
              <a:t>family</a:t>
            </a:r>
            <a:r>
              <a:rPr lang="fr-CH" sz="1600" dirty="0" smtClean="0"/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668" y="3588118"/>
            <a:ext cx="7478169" cy="16290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44668" y="3311119"/>
            <a:ext cx="4971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: Listing of the </a:t>
            </a:r>
            <a:r>
              <a:rPr lang="fr-CH" sz="1200" dirty="0" err="1" smtClean="0"/>
              <a:t>doors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level</a:t>
            </a:r>
            <a:r>
              <a:rPr lang="fr-CH" sz="1200" dirty="0" smtClean="0"/>
              <a:t>, phase, thermal </a:t>
            </a:r>
            <a:r>
              <a:rPr lang="fr-CH" sz="1200" dirty="0" err="1" smtClean="0"/>
              <a:t>resistance</a:t>
            </a:r>
            <a:r>
              <a:rPr lang="fr-CH" sz="1200" dirty="0" smtClean="0"/>
              <a:t>, </a:t>
            </a:r>
            <a:r>
              <a:rPr lang="fr-CH" sz="1200" dirty="0" err="1" smtClean="0"/>
              <a:t>sill</a:t>
            </a:r>
            <a:r>
              <a:rPr lang="fr-CH" sz="1200" dirty="0" smtClean="0"/>
              <a:t> </a:t>
            </a:r>
            <a:r>
              <a:rPr lang="fr-CH" sz="1200" dirty="0" err="1" smtClean="0"/>
              <a:t>heigth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864832" y="5483680"/>
            <a:ext cx="74143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600" dirty="0" smtClean="0">
                <a:latin typeface="+mj-lt"/>
                <a:ea typeface="+mj-ea"/>
                <a:cs typeface="+mj-cs"/>
              </a:rPr>
              <a:t>There </a:t>
            </a:r>
            <a:r>
              <a:rPr lang="fr-CH" sz="1600" dirty="0" err="1">
                <a:latin typeface="+mj-lt"/>
                <a:ea typeface="+mj-ea"/>
                <a:cs typeface="+mj-cs"/>
              </a:rPr>
              <a:t>is</a:t>
            </a:r>
            <a:r>
              <a:rPr lang="fr-CH" sz="1600" dirty="0">
                <a:latin typeface="+mj-lt"/>
                <a:ea typeface="+mj-ea"/>
                <a:cs typeface="+mj-cs"/>
              </a:rPr>
              <a:t> a direct </a:t>
            </a:r>
            <a:r>
              <a:rPr lang="fr-CH" sz="1600" dirty="0" err="1">
                <a:latin typeface="+mj-lt"/>
                <a:ea typeface="+mj-ea"/>
                <a:cs typeface="+mj-cs"/>
              </a:rPr>
              <a:t>link</a:t>
            </a:r>
            <a:r>
              <a:rPr lang="fr-CH" sz="1600" dirty="0">
                <a:latin typeface="+mj-lt"/>
                <a:ea typeface="+mj-ea"/>
                <a:cs typeface="+mj-cs"/>
              </a:rPr>
              <a:t> in </a:t>
            </a:r>
            <a:r>
              <a:rPr lang="fr-CH" sz="1600" dirty="0" err="1">
                <a:latin typeface="+mj-lt"/>
                <a:ea typeface="+mj-ea"/>
                <a:cs typeface="+mj-cs"/>
              </a:rPr>
              <a:t>both</a:t>
            </a:r>
            <a:r>
              <a:rPr lang="fr-CH" sz="1600" dirty="0">
                <a:latin typeface="+mj-lt"/>
                <a:ea typeface="+mj-ea"/>
                <a:cs typeface="+mj-cs"/>
              </a:rPr>
              <a:t> </a:t>
            </a:r>
            <a:r>
              <a:rPr lang="fr-CH" sz="1600" dirty="0" err="1">
                <a:latin typeface="+mj-lt"/>
                <a:ea typeface="+mj-ea"/>
                <a:cs typeface="+mj-cs"/>
              </a:rPr>
              <a:t>way</a:t>
            </a:r>
            <a:r>
              <a:rPr lang="fr-CH" sz="1600" dirty="0">
                <a:latin typeface="+mj-lt"/>
                <a:ea typeface="+mj-ea"/>
                <a:cs typeface="+mj-cs"/>
              </a:rPr>
              <a:t> </a:t>
            </a:r>
            <a:r>
              <a:rPr lang="fr-CH" sz="1600" dirty="0" err="1">
                <a:latin typeface="+mj-lt"/>
                <a:ea typeface="+mj-ea"/>
                <a:cs typeface="+mj-cs"/>
              </a:rPr>
              <a:t>between</a:t>
            </a:r>
            <a:r>
              <a:rPr lang="fr-CH" sz="1600" dirty="0">
                <a:latin typeface="+mj-lt"/>
                <a:ea typeface="+mj-ea"/>
                <a:cs typeface="+mj-cs"/>
              </a:rPr>
              <a:t> the </a:t>
            </a:r>
            <a:r>
              <a:rPr lang="fr-CH" sz="1600" dirty="0" err="1">
                <a:latin typeface="+mj-lt"/>
                <a:ea typeface="+mj-ea"/>
                <a:cs typeface="+mj-cs"/>
              </a:rPr>
              <a:t>schedule</a:t>
            </a:r>
            <a:r>
              <a:rPr lang="fr-CH" sz="1600" dirty="0">
                <a:latin typeface="+mj-lt"/>
                <a:ea typeface="+mj-ea"/>
                <a:cs typeface="+mj-cs"/>
              </a:rPr>
              <a:t> and the model/</a:t>
            </a:r>
            <a:r>
              <a:rPr lang="fr-CH" sz="1600" dirty="0" err="1">
                <a:latin typeface="+mj-lt"/>
                <a:ea typeface="+mj-ea"/>
                <a:cs typeface="+mj-cs"/>
              </a:rPr>
              <a:t>families</a:t>
            </a:r>
            <a:r>
              <a:rPr lang="fr-CH" sz="1600" dirty="0">
                <a:latin typeface="+mj-lt"/>
                <a:ea typeface="+mj-ea"/>
                <a:cs typeface="+mj-cs"/>
              </a:rPr>
              <a:t>.</a:t>
            </a:r>
            <a:endParaRPr lang="en-GB" sz="1600" dirty="0">
              <a:latin typeface="+mj-lt"/>
              <a:ea typeface="+mj-ea"/>
              <a:cs typeface="+mj-cs"/>
            </a:endParaRPr>
          </a:p>
          <a:p>
            <a:pPr algn="ctr"/>
            <a:r>
              <a:rPr lang="fr-CH" sz="1600" dirty="0">
                <a:latin typeface="+mj-lt"/>
                <a:ea typeface="+mj-ea"/>
                <a:cs typeface="+mj-cs"/>
              </a:rPr>
              <a:t>So parts of the listing </a:t>
            </a:r>
            <a:r>
              <a:rPr lang="fr-CH" sz="1600" dirty="0" err="1">
                <a:latin typeface="+mj-lt"/>
                <a:ea typeface="+mj-ea"/>
                <a:cs typeface="+mj-cs"/>
              </a:rPr>
              <a:t>can</a:t>
            </a:r>
            <a:r>
              <a:rPr lang="fr-CH" sz="1600" dirty="0">
                <a:latin typeface="+mj-lt"/>
                <a:ea typeface="+mj-ea"/>
                <a:cs typeface="+mj-cs"/>
              </a:rPr>
              <a:t> </a:t>
            </a:r>
            <a:r>
              <a:rPr lang="fr-CH" sz="1600" dirty="0" err="1">
                <a:latin typeface="+mj-lt"/>
                <a:ea typeface="+mj-ea"/>
                <a:cs typeface="+mj-cs"/>
              </a:rPr>
              <a:t>be</a:t>
            </a:r>
            <a:r>
              <a:rPr lang="fr-CH" sz="1600" dirty="0">
                <a:latin typeface="+mj-lt"/>
                <a:ea typeface="+mj-ea"/>
                <a:cs typeface="+mj-cs"/>
              </a:rPr>
              <a:t> </a:t>
            </a:r>
            <a:r>
              <a:rPr lang="fr-CH" sz="1600" dirty="0" err="1">
                <a:latin typeface="+mj-lt"/>
                <a:ea typeface="+mj-ea"/>
                <a:cs typeface="+mj-cs"/>
              </a:rPr>
              <a:t>directly</a:t>
            </a:r>
            <a:r>
              <a:rPr lang="fr-CH" sz="1600" dirty="0">
                <a:latin typeface="+mj-lt"/>
                <a:ea typeface="+mj-ea"/>
                <a:cs typeface="+mj-cs"/>
              </a:rPr>
              <a:t> </a:t>
            </a:r>
            <a:r>
              <a:rPr lang="fr-CH" sz="1600" dirty="0" err="1">
                <a:latin typeface="+mj-lt"/>
                <a:ea typeface="+mj-ea"/>
                <a:cs typeface="+mj-cs"/>
              </a:rPr>
              <a:t>changed</a:t>
            </a:r>
            <a:r>
              <a:rPr lang="fr-CH" sz="1600" dirty="0">
                <a:latin typeface="+mj-lt"/>
                <a:ea typeface="+mj-ea"/>
                <a:cs typeface="+mj-cs"/>
              </a:rPr>
              <a:t> to update the 3D model.</a:t>
            </a:r>
          </a:p>
        </p:txBody>
      </p:sp>
      <p:sp>
        <p:nvSpPr>
          <p:cNvPr id="15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301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16550" y="115734"/>
            <a:ext cx="4110892" cy="621113"/>
            <a:chOff x="815" y="0"/>
            <a:chExt cx="1738336" cy="621113"/>
          </a:xfrm>
        </p:grpSpPr>
        <p:sp>
          <p:nvSpPr>
            <p:cNvPr id="25" name="Rounded Rectangle 24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SCHEDULES/QUANTITIES</a:t>
              </a:r>
              <a:endParaRPr lang="en-US" sz="2700" kern="1200" dirty="0"/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1206300" y="928696"/>
            <a:ext cx="6731391" cy="6557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err="1" smtClean="0"/>
              <a:t>Example</a:t>
            </a:r>
            <a:r>
              <a:rPr lang="fr-CH" sz="2000" b="1" dirty="0" smtClean="0"/>
              <a:t> :</a:t>
            </a:r>
            <a:r>
              <a:rPr lang="fr-CH" sz="1600" b="1" dirty="0" smtClean="0"/>
              <a:t>All </a:t>
            </a:r>
            <a:r>
              <a:rPr lang="fr-CH" sz="1600" b="1" dirty="0" err="1" smtClean="0"/>
              <a:t>elements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with</a:t>
            </a:r>
            <a:r>
              <a:rPr lang="fr-CH" sz="1600" b="1" dirty="0" smtClean="0"/>
              <a:t> the </a:t>
            </a:r>
            <a:r>
              <a:rPr lang="fr-CH" sz="1600" b="1" dirty="0" err="1" smtClean="0"/>
              <a:t>same</a:t>
            </a:r>
            <a:r>
              <a:rPr lang="fr-CH" sz="1600" b="1" dirty="0" smtClean="0"/>
              <a:t> size </a:t>
            </a:r>
            <a:r>
              <a:rPr lang="fr-CH" sz="1600" b="1" dirty="0" err="1" smtClean="0"/>
              <a:t>can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be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changed</a:t>
            </a:r>
            <a:r>
              <a:rPr lang="fr-CH" sz="1600" b="1" dirty="0" smtClean="0"/>
              <a:t> at the </a:t>
            </a:r>
            <a:r>
              <a:rPr lang="fr-CH" sz="1600" b="1" dirty="0" err="1" smtClean="0"/>
              <a:t>same</a:t>
            </a:r>
            <a:r>
              <a:rPr lang="fr-CH" sz="1600" b="1" dirty="0" smtClean="0"/>
              <a:t> time</a:t>
            </a:r>
          </a:p>
          <a:p>
            <a:r>
              <a:rPr lang="fr-CH" sz="1600" b="1" dirty="0" smtClean="0"/>
              <a:t>Listing of </a:t>
            </a:r>
            <a:r>
              <a:rPr lang="fr-CH" sz="1600" b="1" dirty="0" err="1" smtClean="0"/>
              <a:t>doors</a:t>
            </a:r>
            <a:r>
              <a:rPr lang="fr-CH" sz="1600" b="1" dirty="0" smtClean="0"/>
              <a:t> in a </a:t>
            </a:r>
            <a:r>
              <a:rPr lang="fr-CH" sz="1600" b="1" dirty="0" err="1" smtClean="0"/>
              <a:t>level</a:t>
            </a:r>
            <a:endParaRPr lang="en-GB" sz="1600" b="1" dirty="0"/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pic>
        <p:nvPicPr>
          <p:cNvPr id="5" name="774566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776343"/>
            <a:ext cx="9126714" cy="424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97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172" y="2165538"/>
            <a:ext cx="3548609" cy="335850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16550" y="115734"/>
            <a:ext cx="4110892" cy="621113"/>
            <a:chOff x="815" y="0"/>
            <a:chExt cx="1738336" cy="621113"/>
          </a:xfrm>
        </p:grpSpPr>
        <p:sp>
          <p:nvSpPr>
            <p:cNvPr id="25" name="Rounded Rectangle 24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SCHEDULES/QUANTITIES</a:t>
              </a:r>
              <a:endParaRPr lang="en-US" sz="2700" kern="1200" dirty="0"/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1866311" y="782554"/>
            <a:ext cx="5411372" cy="5161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err="1" smtClean="0"/>
              <a:t>Quantities</a:t>
            </a:r>
            <a:endParaRPr lang="en-GB" sz="2000" b="1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03782" y="1169919"/>
            <a:ext cx="8336429" cy="86831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err="1" smtClean="0"/>
              <a:t>From</a:t>
            </a:r>
            <a:r>
              <a:rPr lang="fr-CH" sz="1600" dirty="0" smtClean="0"/>
              <a:t> a </a:t>
            </a:r>
            <a:r>
              <a:rPr lang="fr-CH" sz="1600" dirty="0" err="1" smtClean="0"/>
              <a:t>schedule</a:t>
            </a:r>
            <a:r>
              <a:rPr lang="fr-CH" sz="1600" dirty="0" smtClean="0"/>
              <a:t>, </a:t>
            </a:r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easily</a:t>
            </a:r>
            <a:r>
              <a:rPr lang="fr-CH" sz="1600" dirty="0" smtClean="0"/>
              <a:t> do a </a:t>
            </a:r>
            <a:r>
              <a:rPr lang="fr-CH" sz="1600" dirty="0" err="1" smtClean="0"/>
              <a:t>quantity</a:t>
            </a:r>
            <a:r>
              <a:rPr lang="fr-CH" sz="1600" dirty="0"/>
              <a:t> </a:t>
            </a:r>
            <a:r>
              <a:rPr lang="fr-CH" sz="1600" dirty="0" smtClean="0"/>
              <a:t>of the </a:t>
            </a:r>
            <a:r>
              <a:rPr lang="fr-CH" sz="1600" dirty="0" err="1" smtClean="0"/>
              <a:t>families</a:t>
            </a:r>
            <a:r>
              <a:rPr lang="fr-CH" sz="1600" dirty="0" smtClean="0"/>
              <a:t> (Surfaces, volumes, </a:t>
            </a:r>
            <a:r>
              <a:rPr lang="fr-CH" sz="1600" dirty="0" err="1" smtClean="0"/>
              <a:t>number</a:t>
            </a:r>
            <a:r>
              <a:rPr lang="fr-CH" sz="1600" dirty="0" smtClean="0"/>
              <a:t>)</a:t>
            </a:r>
            <a:endParaRPr lang="fr-CH" sz="1600" dirty="0"/>
          </a:p>
          <a:p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also</a:t>
            </a:r>
            <a:r>
              <a:rPr lang="fr-CH" sz="1600" dirty="0" smtClean="0"/>
              <a:t> </a:t>
            </a:r>
            <a:r>
              <a:rPr lang="fr-CH" sz="1600" dirty="0" err="1" smtClean="0"/>
              <a:t>add</a:t>
            </a:r>
            <a:r>
              <a:rPr lang="fr-CH" sz="1600" dirty="0" smtClean="0"/>
              <a:t> </a:t>
            </a:r>
            <a:r>
              <a:rPr lang="fr-CH" sz="1600" dirty="0" err="1" smtClean="0"/>
              <a:t>calculation</a:t>
            </a:r>
            <a:r>
              <a:rPr lang="fr-CH" sz="1600" dirty="0" smtClean="0"/>
              <a:t> in the listing or formulas </a:t>
            </a:r>
            <a:r>
              <a:rPr lang="fr-CH" sz="1600" dirty="0" err="1" smtClean="0"/>
              <a:t>between</a:t>
            </a:r>
            <a:r>
              <a:rPr lang="fr-CH" sz="1600" dirty="0" smtClean="0"/>
              <a:t> </a:t>
            </a:r>
            <a:r>
              <a:rPr lang="fr-CH" sz="1600" dirty="0" err="1" smtClean="0"/>
              <a:t>different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parameters</a:t>
            </a:r>
            <a:endParaRPr lang="fr-CH" sz="1600" dirty="0" smtClean="0"/>
          </a:p>
          <a:p>
            <a:endParaRPr lang="fr-CH" sz="1600" dirty="0" smtClean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15539" y="3301504"/>
            <a:ext cx="8336429" cy="157941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4597" t="7005" b="3187"/>
          <a:stretch/>
        </p:blipFill>
        <p:spPr>
          <a:xfrm>
            <a:off x="239662" y="2165538"/>
            <a:ext cx="3795673" cy="22719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56406" y="1695199"/>
            <a:ext cx="4083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 :</a:t>
            </a:r>
          </a:p>
          <a:p>
            <a:r>
              <a:rPr lang="fr-CH" sz="1200" dirty="0" err="1" smtClean="0"/>
              <a:t>Weigth</a:t>
            </a:r>
            <a:r>
              <a:rPr lang="fr-CH" sz="1200" dirty="0" smtClean="0"/>
              <a:t> </a:t>
            </a:r>
            <a:r>
              <a:rPr lang="fr-CH" sz="1200" dirty="0" err="1" smtClean="0"/>
              <a:t>column</a:t>
            </a:r>
            <a:r>
              <a:rPr lang="fr-CH" sz="1200" dirty="0" smtClean="0"/>
              <a:t>= </a:t>
            </a:r>
            <a:r>
              <a:rPr lang="fr-CH" sz="1200" dirty="0" err="1" smtClean="0"/>
              <a:t>results</a:t>
            </a:r>
            <a:r>
              <a:rPr lang="fr-CH" sz="1200" dirty="0" smtClean="0"/>
              <a:t> of a formula </a:t>
            </a:r>
            <a:r>
              <a:rPr lang="fr-CH" sz="1200" dirty="0" err="1" smtClean="0"/>
              <a:t>with</a:t>
            </a:r>
            <a:r>
              <a:rPr lang="fr-CH" sz="1200" dirty="0" smtClean="0"/>
              <a:t> the volume x </a:t>
            </a:r>
            <a:r>
              <a:rPr lang="fr-CH" sz="1200" dirty="0" err="1" smtClean="0"/>
              <a:t>density</a:t>
            </a:r>
            <a:endParaRPr lang="en-GB" sz="12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399606" y="2131201"/>
            <a:ext cx="485336" cy="395395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" y="1720448"/>
            <a:ext cx="3472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: Model of a </a:t>
            </a:r>
            <a:r>
              <a:rPr lang="fr-CH" sz="1200" dirty="0" err="1" smtClean="0"/>
              <a:t>steel</a:t>
            </a:r>
            <a:r>
              <a:rPr lang="fr-CH" sz="1200" dirty="0" smtClean="0"/>
              <a:t> structure and l</a:t>
            </a:r>
          </a:p>
          <a:p>
            <a:r>
              <a:rPr lang="fr-CH" sz="1200" dirty="0"/>
              <a:t>l</a:t>
            </a:r>
            <a:r>
              <a:rPr lang="fr-CH" sz="1200" dirty="0" smtClean="0"/>
              <a:t>isting of the </a:t>
            </a:r>
            <a:r>
              <a:rPr lang="fr-CH" sz="1200" dirty="0" err="1" smtClean="0"/>
              <a:t>beams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length</a:t>
            </a:r>
            <a:r>
              <a:rPr lang="fr-CH" sz="1200" dirty="0" smtClean="0"/>
              <a:t>, </a:t>
            </a:r>
            <a:r>
              <a:rPr lang="fr-CH" sz="1200" dirty="0" err="1" smtClean="0"/>
              <a:t>quantity</a:t>
            </a:r>
            <a:r>
              <a:rPr lang="fr-CH" sz="1200" dirty="0" smtClean="0"/>
              <a:t> and </a:t>
            </a:r>
            <a:r>
              <a:rPr lang="fr-CH" sz="1200" dirty="0" err="1" smtClean="0"/>
              <a:t>weight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1909" y="4126873"/>
            <a:ext cx="2728532" cy="152261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673552" y="5727270"/>
            <a:ext cx="2049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Total by type and Grand Total</a:t>
            </a:r>
            <a:endParaRPr lang="en-GB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6000377" y="4631289"/>
            <a:ext cx="341376" cy="1123576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7277683" y="5524044"/>
            <a:ext cx="594006" cy="230821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31509" y="5957351"/>
            <a:ext cx="8449793" cy="517508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smtClean="0"/>
              <a:t>If </a:t>
            </a:r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add</a:t>
            </a:r>
            <a:r>
              <a:rPr lang="fr-CH" sz="1600" dirty="0" smtClean="0"/>
              <a:t> the </a:t>
            </a:r>
            <a:r>
              <a:rPr lang="fr-CH" sz="1600" dirty="0" err="1" smtClean="0"/>
              <a:t>cost</a:t>
            </a:r>
            <a:r>
              <a:rPr lang="fr-CH" sz="1600" dirty="0" smtClean="0"/>
              <a:t> </a:t>
            </a:r>
            <a:r>
              <a:rPr lang="fr-CH" sz="1600" dirty="0" smtClean="0"/>
              <a:t>of </a:t>
            </a:r>
            <a:r>
              <a:rPr lang="fr-CH" sz="1600" dirty="0" err="1" smtClean="0"/>
              <a:t>each</a:t>
            </a:r>
            <a:r>
              <a:rPr lang="fr-CH" sz="1600" dirty="0" smtClean="0"/>
              <a:t> </a:t>
            </a:r>
            <a:r>
              <a:rPr lang="fr-CH" sz="1600" dirty="0" err="1" smtClean="0"/>
              <a:t>family</a:t>
            </a:r>
            <a:r>
              <a:rPr lang="fr-CH" sz="1600" dirty="0" smtClean="0"/>
              <a:t> or </a:t>
            </a:r>
            <a:r>
              <a:rPr lang="fr-CH" sz="1600" dirty="0" err="1" smtClean="0"/>
              <a:t>material</a:t>
            </a:r>
            <a:r>
              <a:rPr lang="fr-CH" sz="1600" dirty="0" smtClean="0"/>
              <a:t>, </a:t>
            </a:r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give</a:t>
            </a:r>
            <a:r>
              <a:rPr lang="fr-CH" sz="1600" dirty="0" smtClean="0"/>
              <a:t> </a:t>
            </a:r>
            <a:r>
              <a:rPr lang="fr-CH" sz="1600" dirty="0" err="1" smtClean="0"/>
              <a:t>you</a:t>
            </a:r>
            <a:r>
              <a:rPr lang="fr-CH" sz="1600" dirty="0" smtClean="0"/>
              <a:t> </a:t>
            </a:r>
            <a:r>
              <a:rPr lang="fr-CH" sz="1600" dirty="0" smtClean="0"/>
              <a:t>an estimation </a:t>
            </a:r>
            <a:r>
              <a:rPr lang="fr-CH" sz="1600" dirty="0" err="1" smtClean="0"/>
              <a:t>directly</a:t>
            </a:r>
            <a:r>
              <a:rPr lang="fr-CH" sz="1600" dirty="0" smtClean="0"/>
              <a:t> </a:t>
            </a:r>
            <a:r>
              <a:rPr lang="fr-CH" sz="1600" dirty="0" err="1" smtClean="0"/>
              <a:t>from</a:t>
            </a:r>
            <a:r>
              <a:rPr lang="fr-CH" sz="1600" dirty="0" smtClean="0"/>
              <a:t> the model</a:t>
            </a:r>
          </a:p>
        </p:txBody>
      </p:sp>
    </p:spTree>
    <p:extLst>
      <p:ext uri="{BB962C8B-B14F-4D97-AF65-F5344CB8AC3E}">
        <p14:creationId xmlns:p14="http://schemas.microsoft.com/office/powerpoint/2010/main" val="385424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866311" y="767941"/>
            <a:ext cx="5411372" cy="6557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smtClean="0"/>
              <a:t>Export/Import Excel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16550" y="115734"/>
            <a:ext cx="4110892" cy="621113"/>
            <a:chOff x="815" y="0"/>
            <a:chExt cx="1738336" cy="621113"/>
          </a:xfrm>
        </p:grpSpPr>
        <p:sp>
          <p:nvSpPr>
            <p:cNvPr id="25" name="Rounded Rectangle 24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SCHEDULES/QUANTITIES</a:t>
              </a:r>
              <a:endParaRPr lang="en-US" sz="2700" kern="1200" dirty="0"/>
            </a:p>
          </p:txBody>
        </p:sp>
      </p:grpSp>
      <p:sp>
        <p:nvSpPr>
          <p:cNvPr id="13" name="Title 1"/>
          <p:cNvSpPr txBox="1">
            <a:spLocks/>
          </p:cNvSpPr>
          <p:nvPr/>
        </p:nvSpPr>
        <p:spPr>
          <a:xfrm>
            <a:off x="515539" y="3875722"/>
            <a:ext cx="8336429" cy="157941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6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80571" y="1247924"/>
            <a:ext cx="8336429" cy="132590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smtClean="0"/>
              <a:t>The </a:t>
            </a:r>
            <a:r>
              <a:rPr lang="fr-CH" sz="1600" dirty="0" err="1" smtClean="0"/>
              <a:t>schedules</a:t>
            </a:r>
            <a:r>
              <a:rPr lang="fr-CH" sz="1600" dirty="0" smtClean="0"/>
              <a:t>/</a:t>
            </a:r>
            <a:r>
              <a:rPr lang="fr-CH" sz="1600" dirty="0" err="1" smtClean="0"/>
              <a:t>quantities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exported</a:t>
            </a:r>
            <a:r>
              <a:rPr lang="fr-CH" sz="1600" dirty="0" smtClean="0"/>
              <a:t> in Excel to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read</a:t>
            </a:r>
            <a:r>
              <a:rPr lang="fr-CH" sz="1600" dirty="0" smtClean="0"/>
              <a:t> or </a:t>
            </a:r>
            <a:r>
              <a:rPr lang="fr-CH" sz="1600" dirty="0" err="1" smtClean="0"/>
              <a:t>used</a:t>
            </a:r>
            <a:r>
              <a:rPr lang="fr-CH" sz="1600" dirty="0" smtClean="0"/>
              <a:t> by </a:t>
            </a:r>
            <a:r>
              <a:rPr lang="fr-CH" sz="1600" dirty="0" err="1" smtClean="0"/>
              <a:t>someone</a:t>
            </a:r>
            <a:r>
              <a:rPr lang="fr-CH" sz="1600" dirty="0" smtClean="0"/>
              <a:t> </a:t>
            </a:r>
            <a:r>
              <a:rPr lang="fr-CH" sz="1600" dirty="0" err="1" smtClean="0"/>
              <a:t>else</a:t>
            </a:r>
            <a:endParaRPr lang="fr-CH" sz="1600" dirty="0" smtClean="0"/>
          </a:p>
          <a:p>
            <a:r>
              <a:rPr lang="fr-CH" sz="1600" dirty="0" smtClean="0"/>
              <a:t>And </a:t>
            </a:r>
            <a:r>
              <a:rPr lang="fr-CH" sz="1600" dirty="0" err="1" smtClean="0"/>
              <a:t>also</a:t>
            </a:r>
            <a:r>
              <a:rPr lang="fr-CH" sz="1600" dirty="0" smtClean="0"/>
              <a:t> </a:t>
            </a:r>
            <a:r>
              <a:rPr lang="fr-CH" sz="1600" dirty="0" err="1" smtClean="0"/>
              <a:t>imported</a:t>
            </a:r>
            <a:r>
              <a:rPr lang="fr-CH" sz="1600" dirty="0" smtClean="0"/>
              <a:t> </a:t>
            </a:r>
            <a:r>
              <a:rPr lang="fr-CH" sz="1600" dirty="0" err="1" smtClean="0"/>
              <a:t>from</a:t>
            </a:r>
            <a:r>
              <a:rPr lang="fr-CH" sz="1600" dirty="0" smtClean="0"/>
              <a:t> Excel </a:t>
            </a:r>
            <a:r>
              <a:rPr lang="fr-CH" sz="1600" dirty="0" err="1" smtClean="0"/>
              <a:t>with</a:t>
            </a:r>
            <a:r>
              <a:rPr lang="fr-CH" sz="1600" dirty="0" smtClean="0"/>
              <a:t> a </a:t>
            </a:r>
            <a:r>
              <a:rPr lang="fr-CH" sz="1600" dirty="0" err="1" smtClean="0"/>
              <a:t>similar</a:t>
            </a:r>
            <a:r>
              <a:rPr lang="fr-CH" sz="1600" dirty="0" smtClean="0"/>
              <a:t> file</a:t>
            </a:r>
          </a:p>
          <a:p>
            <a:endParaRPr lang="fr-CH" sz="1600" dirty="0"/>
          </a:p>
          <a:p>
            <a:r>
              <a:rPr lang="fr-CH" sz="1600" dirty="0" smtClean="0"/>
              <a:t>So </a:t>
            </a:r>
            <a:r>
              <a:rPr lang="fr-CH" sz="1600" dirty="0" err="1" smtClean="0"/>
              <a:t>it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used</a:t>
            </a:r>
            <a:r>
              <a:rPr lang="fr-CH" sz="1600" dirty="0" smtClean="0"/>
              <a:t> by a </a:t>
            </a:r>
            <a:r>
              <a:rPr lang="fr-CH" sz="1600" dirty="0" err="1" smtClean="0"/>
              <a:t>project</a:t>
            </a:r>
            <a:r>
              <a:rPr lang="fr-CH" sz="1600" dirty="0" smtClean="0"/>
              <a:t> manager for </a:t>
            </a:r>
            <a:r>
              <a:rPr lang="fr-CH" sz="1600" dirty="0" err="1" smtClean="0"/>
              <a:t>example</a:t>
            </a:r>
            <a:r>
              <a:rPr lang="fr-CH" sz="1600" dirty="0" smtClean="0"/>
              <a:t> to change </a:t>
            </a:r>
            <a:r>
              <a:rPr lang="fr-CH" sz="1600" dirty="0" err="1" smtClean="0"/>
              <a:t>some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parameters</a:t>
            </a:r>
            <a:r>
              <a:rPr lang="fr-CH" sz="1600" dirty="0" smtClean="0"/>
              <a:t> </a:t>
            </a:r>
            <a:r>
              <a:rPr lang="fr-CH" sz="1600" dirty="0" err="1" smtClean="0"/>
              <a:t>without</a:t>
            </a:r>
            <a:r>
              <a:rPr lang="fr-CH" sz="1600" dirty="0" smtClean="0"/>
              <a:t> REVIT,</a:t>
            </a:r>
          </a:p>
          <a:p>
            <a:r>
              <a:rPr lang="fr-CH" sz="1600" dirty="0" smtClean="0"/>
              <a:t>and </a:t>
            </a:r>
            <a:r>
              <a:rPr lang="fr-CH" sz="1600" dirty="0" err="1" smtClean="0"/>
              <a:t>give</a:t>
            </a:r>
            <a:r>
              <a:rPr lang="fr-CH" sz="1600" dirty="0" smtClean="0"/>
              <a:t> </a:t>
            </a:r>
            <a:r>
              <a:rPr lang="fr-CH" sz="1600" dirty="0" err="1" smtClean="0"/>
              <a:t>it</a:t>
            </a:r>
            <a:r>
              <a:rPr lang="fr-CH" sz="1600" dirty="0" smtClean="0"/>
              <a:t> back to the designer to update the model </a:t>
            </a:r>
            <a:r>
              <a:rPr lang="fr-CH" sz="1600" dirty="0" err="1" smtClean="0"/>
              <a:t>directly</a:t>
            </a:r>
            <a:endParaRPr lang="fr-CH" sz="16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6118"/>
          <a:stretch/>
        </p:blipFill>
        <p:spPr>
          <a:xfrm>
            <a:off x="311937" y="2735943"/>
            <a:ext cx="3687974" cy="29902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28770"/>
          <a:stretch/>
        </p:blipFill>
        <p:spPr>
          <a:xfrm>
            <a:off x="4067175" y="2735943"/>
            <a:ext cx="2888622" cy="14021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7175" y="4300194"/>
            <a:ext cx="5059725" cy="20174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5539" y="5578586"/>
            <a:ext cx="2754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: </a:t>
            </a:r>
            <a:r>
              <a:rPr lang="fr-CH" sz="1200" dirty="0" err="1" smtClean="0"/>
              <a:t>elevation</a:t>
            </a:r>
            <a:r>
              <a:rPr lang="fr-CH" sz="1200" dirty="0" smtClean="0"/>
              <a:t> of a </a:t>
            </a:r>
            <a:r>
              <a:rPr lang="fr-CH" sz="1200" dirty="0" err="1" smtClean="0"/>
              <a:t>wall</a:t>
            </a:r>
            <a:r>
              <a:rPr lang="fr-CH" sz="1200" dirty="0" smtClean="0"/>
              <a:t> in the model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7023061" y="3113492"/>
            <a:ext cx="1343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Ex: Revit </a:t>
            </a:r>
            <a:r>
              <a:rPr lang="fr-CH" sz="1200" dirty="0" err="1" smtClean="0"/>
              <a:t>schedule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7532248" y="4032262"/>
            <a:ext cx="950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Ex: Excel file</a:t>
            </a:r>
            <a:endParaRPr lang="en-GB" sz="1200" dirty="0"/>
          </a:p>
        </p:txBody>
      </p:sp>
      <p:sp>
        <p:nvSpPr>
          <p:cNvPr id="18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24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206300" y="928696"/>
            <a:ext cx="6731391" cy="3022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err="1" smtClean="0"/>
              <a:t>Example</a:t>
            </a:r>
            <a:r>
              <a:rPr lang="fr-CH" sz="2000" b="1" dirty="0" smtClean="0"/>
              <a:t> : </a:t>
            </a:r>
            <a:r>
              <a:rPr lang="fr-CH" sz="1600" b="1" dirty="0" smtClean="0"/>
              <a:t>Export/Import </a:t>
            </a:r>
            <a:r>
              <a:rPr lang="fr-CH" sz="1600" b="1" dirty="0"/>
              <a:t>Excel</a:t>
            </a:r>
            <a:endParaRPr lang="en-GB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16550" y="115734"/>
            <a:ext cx="4110892" cy="621113"/>
            <a:chOff x="815" y="0"/>
            <a:chExt cx="1738336" cy="621113"/>
          </a:xfrm>
        </p:grpSpPr>
        <p:sp>
          <p:nvSpPr>
            <p:cNvPr id="25" name="Rounded Rectangle 24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SCHEDULES/QUANTITIES</a:t>
              </a:r>
              <a:endParaRPr lang="en-US" sz="2700" kern="1200" dirty="0"/>
            </a:p>
          </p:txBody>
        </p:sp>
      </p:grpSp>
      <p:sp>
        <p:nvSpPr>
          <p:cNvPr id="13" name="Title 1"/>
          <p:cNvSpPr txBox="1">
            <a:spLocks/>
          </p:cNvSpPr>
          <p:nvPr/>
        </p:nvSpPr>
        <p:spPr>
          <a:xfrm>
            <a:off x="515539" y="3875722"/>
            <a:ext cx="8336429" cy="157941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600" dirty="0"/>
          </a:p>
        </p:txBody>
      </p:sp>
      <p:pic>
        <p:nvPicPr>
          <p:cNvPr id="5" name="57CADF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2707" y="1413305"/>
            <a:ext cx="8771505" cy="4924834"/>
          </a:xfrm>
          <a:prstGeom prst="rect">
            <a:avLst/>
          </a:prstGeom>
        </p:spPr>
      </p:pic>
      <p:sp>
        <p:nvSpPr>
          <p:cNvPr id="11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38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/>
          <p:nvPr/>
        </p:nvSpPr>
        <p:spPr>
          <a:xfrm>
            <a:off x="5900825" y="2155532"/>
            <a:ext cx="3130467" cy="25250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98508" y="2155532"/>
            <a:ext cx="3130467" cy="25250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3670659" y="916808"/>
            <a:ext cx="1646488" cy="9778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23-mars-2018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516550" y="115734"/>
            <a:ext cx="4110892" cy="621113"/>
            <a:chOff x="815" y="0"/>
            <a:chExt cx="1738336" cy="621113"/>
          </a:xfrm>
        </p:grpSpPr>
        <p:sp>
          <p:nvSpPr>
            <p:cNvPr id="9" name="Rounded Rectangle 8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TO RESUME</a:t>
              </a:r>
              <a:endParaRPr lang="en-US" sz="2700" kern="1200" dirty="0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2842275" y="2593072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 err="1"/>
              <a:t>Family</a:t>
            </a:r>
            <a:endParaRPr lang="en-GB" sz="1600" b="1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814602" y="2979544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 err="1"/>
              <a:t>Family</a:t>
            </a:r>
            <a:endParaRPr lang="en-GB" sz="1600" b="1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842641" y="3359577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 err="1"/>
              <a:t>Family</a:t>
            </a:r>
            <a:endParaRPr lang="en-GB" sz="1600" b="1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2842641" y="3675353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/>
              <a:t>……..</a:t>
            </a:r>
            <a:endParaRPr lang="en-GB" sz="1600" b="1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4024279" y="2421412"/>
            <a:ext cx="695325" cy="37306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 txBox="1">
            <a:spLocks/>
          </p:cNvSpPr>
          <p:nvPr/>
        </p:nvSpPr>
        <p:spPr>
          <a:xfrm>
            <a:off x="4406694" y="2235934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 err="1" smtClean="0"/>
              <a:t>Parameter</a:t>
            </a:r>
            <a:endParaRPr lang="en-GB" sz="900" b="1" dirty="0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4416607" y="2421412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 err="1"/>
              <a:t>Parameter</a:t>
            </a:r>
            <a:endParaRPr lang="en-GB" sz="1600" b="1" dirty="0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6703057" y="4203734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 smtClean="0"/>
              <a:t>DATABASE</a:t>
            </a:r>
            <a:endParaRPr lang="en-GB" sz="1000" b="1" dirty="0"/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4437695" y="2963762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/>
              <a:t>……………..</a:t>
            </a:r>
            <a:endParaRPr lang="en-GB" sz="1600" b="1" dirty="0"/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4024279" y="2628514"/>
            <a:ext cx="707504" cy="18507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4047070" y="2813584"/>
            <a:ext cx="684713" cy="4478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047070" y="2802738"/>
            <a:ext cx="684713" cy="37435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4001488" y="3503859"/>
            <a:ext cx="695325" cy="37306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1"/>
          <p:cNvSpPr txBox="1">
            <a:spLocks/>
          </p:cNvSpPr>
          <p:nvPr/>
        </p:nvSpPr>
        <p:spPr>
          <a:xfrm>
            <a:off x="4392996" y="3316167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 err="1"/>
              <a:t>Parameter</a:t>
            </a:r>
            <a:endParaRPr lang="en-GB" sz="1600" b="1" dirty="0"/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4374485" y="3503859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defPPr>
              <a:defRPr lang="en-US"/>
            </a:defPPr>
            <a:lvl1pPr algn="ctr" defTabSz="883842">
              <a:spcBef>
                <a:spcPct val="0"/>
              </a:spcBef>
              <a:buNone/>
              <a:defRPr sz="1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Parameter</a:t>
            </a:r>
            <a:endParaRPr lang="en-GB" dirty="0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4392996" y="3747103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 err="1"/>
              <a:t>Parameter</a:t>
            </a:r>
            <a:endParaRPr lang="en-GB" sz="1600" b="1" dirty="0"/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4373714" y="4026250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/>
              <a:t>……………..</a:t>
            </a:r>
            <a:endParaRPr lang="en-GB" sz="1600" b="1" dirty="0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4001488" y="3710961"/>
            <a:ext cx="707504" cy="18507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4024279" y="3896031"/>
            <a:ext cx="684713" cy="4478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4024279" y="3885185"/>
            <a:ext cx="684713" cy="37435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itle 1"/>
          <p:cNvSpPr txBox="1">
            <a:spLocks/>
          </p:cNvSpPr>
          <p:nvPr/>
        </p:nvSpPr>
        <p:spPr>
          <a:xfrm>
            <a:off x="4402091" y="2681362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 err="1"/>
              <a:t>Parameter</a:t>
            </a:r>
            <a:endParaRPr lang="en-GB" sz="1600" b="1" dirty="0"/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4001488" y="3115997"/>
            <a:ext cx="234995" cy="857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001488" y="3215584"/>
            <a:ext cx="227152" cy="4380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4001488" y="3221433"/>
            <a:ext cx="208775" cy="14366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975580" y="3460331"/>
            <a:ext cx="234995" cy="857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975580" y="3559918"/>
            <a:ext cx="227152" cy="4380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975580" y="3565767"/>
            <a:ext cx="208775" cy="14366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404" y="2368481"/>
            <a:ext cx="1865666" cy="17657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37" y="2286459"/>
            <a:ext cx="2686808" cy="1897535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765514" y="905650"/>
            <a:ext cx="1652328" cy="989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 smtClean="0"/>
              <a:t>BIM MODEL</a:t>
            </a:r>
          </a:p>
          <a:p>
            <a:r>
              <a:rPr lang="fr-FR" sz="2000" b="1" dirty="0" smtClean="0"/>
              <a:t>(HE, CE,...)</a:t>
            </a:r>
            <a:endParaRPr lang="en-GB" sz="1050" b="1" dirty="0"/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6118599" y="5344280"/>
            <a:ext cx="939984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 smtClean="0"/>
              <a:t>Listings</a:t>
            </a:r>
            <a:endParaRPr lang="en-GB" sz="1000" b="1" dirty="0"/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8327806" y="5340805"/>
            <a:ext cx="828338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 err="1" smtClean="0"/>
              <a:t>Costs</a:t>
            </a:r>
            <a:endParaRPr lang="en-GB" sz="1000" b="1" dirty="0"/>
          </a:p>
        </p:txBody>
      </p:sp>
      <p:sp>
        <p:nvSpPr>
          <p:cNvPr id="62" name="Title 1"/>
          <p:cNvSpPr txBox="1">
            <a:spLocks/>
          </p:cNvSpPr>
          <p:nvPr/>
        </p:nvSpPr>
        <p:spPr>
          <a:xfrm>
            <a:off x="770570" y="4226383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 smtClean="0"/>
              <a:t>GRAPHICS</a:t>
            </a:r>
            <a:endParaRPr lang="en-GB" sz="1000" b="1" dirty="0"/>
          </a:p>
        </p:txBody>
      </p:sp>
      <p:sp>
        <p:nvSpPr>
          <p:cNvPr id="71" name="Title 1"/>
          <p:cNvSpPr txBox="1">
            <a:spLocks/>
          </p:cNvSpPr>
          <p:nvPr/>
        </p:nvSpPr>
        <p:spPr>
          <a:xfrm>
            <a:off x="0" y="5315156"/>
            <a:ext cx="939984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 err="1" smtClean="0"/>
              <a:t>Views</a:t>
            </a:r>
            <a:endParaRPr lang="en-GB" sz="1000" b="1" dirty="0"/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2184216" y="5328254"/>
            <a:ext cx="939984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 smtClean="0"/>
              <a:t>Plans</a:t>
            </a:r>
            <a:endParaRPr lang="en-GB" sz="1000" b="1" dirty="0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813936" y="5686667"/>
            <a:ext cx="1453691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 smtClean="0"/>
              <a:t>Coordination</a:t>
            </a:r>
            <a:endParaRPr lang="en-GB" sz="1000" b="1" dirty="0"/>
          </a:p>
        </p:txBody>
      </p:sp>
      <p:sp>
        <p:nvSpPr>
          <p:cNvPr id="75" name="Title 1"/>
          <p:cNvSpPr txBox="1">
            <a:spLocks/>
          </p:cNvSpPr>
          <p:nvPr/>
        </p:nvSpPr>
        <p:spPr>
          <a:xfrm>
            <a:off x="3716631" y="5868313"/>
            <a:ext cx="1641430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 smtClean="0"/>
              <a:t>Facility management</a:t>
            </a:r>
            <a:endParaRPr lang="en-GB" sz="1000" b="1" dirty="0"/>
          </a:p>
        </p:txBody>
      </p:sp>
      <p:sp>
        <p:nvSpPr>
          <p:cNvPr id="6" name="Down Arrow 5"/>
          <p:cNvSpPr/>
          <p:nvPr/>
        </p:nvSpPr>
        <p:spPr>
          <a:xfrm>
            <a:off x="419368" y="4758420"/>
            <a:ext cx="159319" cy="5713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Down Arrow 75"/>
          <p:cNvSpPr/>
          <p:nvPr/>
        </p:nvSpPr>
        <p:spPr>
          <a:xfrm>
            <a:off x="2588787" y="4761938"/>
            <a:ext cx="159319" cy="5713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Down Arrow 76"/>
          <p:cNvSpPr/>
          <p:nvPr/>
        </p:nvSpPr>
        <p:spPr>
          <a:xfrm>
            <a:off x="1461123" y="4753250"/>
            <a:ext cx="159319" cy="9414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itle 1"/>
          <p:cNvSpPr txBox="1">
            <a:spLocks/>
          </p:cNvSpPr>
          <p:nvPr/>
        </p:nvSpPr>
        <p:spPr>
          <a:xfrm>
            <a:off x="7117438" y="5690142"/>
            <a:ext cx="1071953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 smtClean="0"/>
              <a:t>Planning</a:t>
            </a:r>
            <a:endParaRPr lang="en-GB" sz="1000" b="1" dirty="0"/>
          </a:p>
        </p:txBody>
      </p:sp>
      <p:sp>
        <p:nvSpPr>
          <p:cNvPr id="79" name="Down Arrow 78"/>
          <p:cNvSpPr/>
          <p:nvPr/>
        </p:nvSpPr>
        <p:spPr>
          <a:xfrm>
            <a:off x="6527652" y="4758420"/>
            <a:ext cx="159319" cy="5713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Down Arrow 79"/>
          <p:cNvSpPr/>
          <p:nvPr/>
        </p:nvSpPr>
        <p:spPr>
          <a:xfrm>
            <a:off x="8716298" y="4743784"/>
            <a:ext cx="159319" cy="5713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Down Arrow 80"/>
          <p:cNvSpPr/>
          <p:nvPr/>
        </p:nvSpPr>
        <p:spPr>
          <a:xfrm>
            <a:off x="7569407" y="4753250"/>
            <a:ext cx="159319" cy="9414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Bent Arrow 14"/>
          <p:cNvSpPr/>
          <p:nvPr/>
        </p:nvSpPr>
        <p:spPr>
          <a:xfrm rot="5400000">
            <a:off x="6238469" y="563717"/>
            <a:ext cx="605163" cy="2056710"/>
          </a:xfrm>
          <a:prstGeom prst="bentArrow">
            <a:avLst>
              <a:gd name="adj1" fmla="val 11743"/>
              <a:gd name="adj2" fmla="val 25000"/>
              <a:gd name="adj3" fmla="val 23106"/>
              <a:gd name="adj4" fmla="val 446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3" name="Bent Arrow 82"/>
          <p:cNvSpPr/>
          <p:nvPr/>
        </p:nvSpPr>
        <p:spPr>
          <a:xfrm rot="5400000" flipV="1">
            <a:off x="2178728" y="558430"/>
            <a:ext cx="605163" cy="2104932"/>
          </a:xfrm>
          <a:prstGeom prst="bentArrow">
            <a:avLst>
              <a:gd name="adj1" fmla="val 11743"/>
              <a:gd name="adj2" fmla="val 25000"/>
              <a:gd name="adj3" fmla="val 23106"/>
              <a:gd name="adj4" fmla="val 446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Bent Arrow 21"/>
          <p:cNvSpPr/>
          <p:nvPr/>
        </p:nvSpPr>
        <p:spPr>
          <a:xfrm rot="5400000">
            <a:off x="3406741" y="4547083"/>
            <a:ext cx="1131821" cy="1293945"/>
          </a:xfrm>
          <a:prstGeom prst="bentArrow">
            <a:avLst>
              <a:gd name="adj1" fmla="val 5644"/>
              <a:gd name="adj2" fmla="val 9852"/>
              <a:gd name="adj3" fmla="val 1406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4" name="Bent Arrow 83"/>
          <p:cNvSpPr/>
          <p:nvPr/>
        </p:nvSpPr>
        <p:spPr>
          <a:xfrm rot="5400000" flipV="1">
            <a:off x="4549951" y="4486030"/>
            <a:ext cx="1131821" cy="1427541"/>
          </a:xfrm>
          <a:prstGeom prst="bentArrow">
            <a:avLst>
              <a:gd name="adj1" fmla="val 5644"/>
              <a:gd name="adj2" fmla="val 9852"/>
              <a:gd name="adj3" fmla="val 1406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16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61676" y="133926"/>
            <a:ext cx="2220643" cy="621113"/>
            <a:chOff x="815" y="0"/>
            <a:chExt cx="1738336" cy="621113"/>
          </a:xfrm>
        </p:grpSpPr>
        <p:sp>
          <p:nvSpPr>
            <p:cNvPr id="25" name="Rounded Rectangle 24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FAMILIES</a:t>
              </a:r>
              <a:endParaRPr lang="en-US" sz="2700" kern="1200" dirty="0"/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1866311" y="904985"/>
            <a:ext cx="5411372" cy="345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smtClean="0"/>
              <a:t>General </a:t>
            </a:r>
            <a:r>
              <a:rPr lang="fr-CH" sz="2000" b="1" dirty="0" err="1" smtClean="0"/>
              <a:t>definition</a:t>
            </a:r>
            <a:endParaRPr lang="en-GB" sz="2000" b="1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-6906" y="1293428"/>
            <a:ext cx="9024425" cy="1107537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/>
              <a:t>A family is a group of </a:t>
            </a:r>
            <a:r>
              <a:rPr lang="en-GB" sz="1600" dirty="0" smtClean="0"/>
              <a:t>elements which can be used inside a 3D model to </a:t>
            </a:r>
            <a:r>
              <a:rPr lang="en-GB" sz="1600" dirty="0" err="1" smtClean="0"/>
              <a:t>modelize</a:t>
            </a:r>
            <a:r>
              <a:rPr lang="en-GB" sz="1600" dirty="0" smtClean="0"/>
              <a:t> a object </a:t>
            </a:r>
          </a:p>
          <a:p>
            <a:r>
              <a:rPr lang="fr-CH" sz="1600" dirty="0" smtClean="0"/>
              <a:t>In a REVIT model, all </a:t>
            </a:r>
            <a:r>
              <a:rPr lang="fr-CH" sz="1600" dirty="0" err="1" smtClean="0"/>
              <a:t>objects</a:t>
            </a:r>
            <a:r>
              <a:rPr lang="fr-CH" sz="1600" dirty="0" smtClean="0"/>
              <a:t> are </a:t>
            </a:r>
            <a:r>
              <a:rPr lang="fr-CH" sz="1600" dirty="0" err="1" smtClean="0"/>
              <a:t>from</a:t>
            </a:r>
            <a:r>
              <a:rPr lang="fr-CH" sz="1600" dirty="0" smtClean="0"/>
              <a:t> a </a:t>
            </a:r>
            <a:r>
              <a:rPr lang="fr-CH" sz="1600" dirty="0" err="1" smtClean="0"/>
              <a:t>family</a:t>
            </a:r>
            <a:r>
              <a:rPr lang="fr-CH" sz="1600" dirty="0" smtClean="0"/>
              <a:t>, </a:t>
            </a:r>
            <a:r>
              <a:rPr lang="fr-CH" sz="1600" dirty="0" err="1" smtClean="0"/>
              <a:t>classified</a:t>
            </a:r>
            <a:r>
              <a:rPr lang="fr-CH" sz="1600" dirty="0" smtClean="0"/>
              <a:t> in </a:t>
            </a:r>
            <a:r>
              <a:rPr lang="fr-CH" sz="1600" dirty="0" err="1" smtClean="0"/>
              <a:t>different</a:t>
            </a:r>
            <a:r>
              <a:rPr lang="fr-CH" sz="1600" dirty="0" smtClean="0"/>
              <a:t> </a:t>
            </a:r>
            <a:r>
              <a:rPr lang="fr-CH" sz="1600" dirty="0" err="1" smtClean="0"/>
              <a:t>category</a:t>
            </a:r>
            <a:endParaRPr lang="fr-CH" sz="1600" dirty="0" smtClean="0"/>
          </a:p>
          <a:p>
            <a:r>
              <a:rPr lang="en-GB" sz="1600" dirty="0"/>
              <a:t>(example: doors, walls, </a:t>
            </a:r>
            <a:r>
              <a:rPr lang="en-GB" sz="1600" dirty="0" err="1"/>
              <a:t>furnitures</a:t>
            </a:r>
            <a:r>
              <a:rPr lang="en-GB" sz="1600" dirty="0"/>
              <a:t>,…)</a:t>
            </a:r>
          </a:p>
          <a:p>
            <a:endParaRPr lang="en-GB" sz="16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208" y="2054841"/>
            <a:ext cx="1192546" cy="23997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9158" y="2089713"/>
            <a:ext cx="1214970" cy="18958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0518" y="2204192"/>
            <a:ext cx="2261082" cy="1897387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206152" y="4875016"/>
            <a:ext cx="2201212" cy="124878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 smtClean="0"/>
              <a:t>Then, each family can be divided in different kind of instance in the model using the parameters</a:t>
            </a:r>
            <a:endParaRPr lang="fr-CH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754" y="4723264"/>
            <a:ext cx="1603364" cy="15937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3340" y="4702480"/>
            <a:ext cx="2312812" cy="162858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42064" y="4316125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Ex: </a:t>
            </a:r>
            <a:r>
              <a:rPr lang="fr-CH" sz="1200" dirty="0" err="1" smtClean="0"/>
              <a:t>door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644691" y="414788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Ex: desk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559441" y="3808890"/>
            <a:ext cx="902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Ex: </a:t>
            </a:r>
            <a:r>
              <a:rPr lang="fr-CH" sz="1200" dirty="0" err="1" smtClean="0"/>
              <a:t>window</a:t>
            </a:r>
            <a:endParaRPr lang="en-GB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/>
          <a:srcRect r="41008" b="34859"/>
          <a:stretch/>
        </p:blipFill>
        <p:spPr>
          <a:xfrm>
            <a:off x="6792029" y="2117622"/>
            <a:ext cx="1883048" cy="284001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792029" y="4973684"/>
            <a:ext cx="2317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Ex: </a:t>
            </a:r>
            <a:r>
              <a:rPr lang="fr-CH" sz="1200" dirty="0" err="1" smtClean="0"/>
              <a:t>Different</a:t>
            </a:r>
            <a:r>
              <a:rPr lang="fr-CH" sz="1200" dirty="0" smtClean="0"/>
              <a:t> </a:t>
            </a:r>
            <a:r>
              <a:rPr lang="fr-CH" sz="1200" dirty="0" err="1" smtClean="0"/>
              <a:t>categories</a:t>
            </a:r>
            <a:r>
              <a:rPr lang="fr-CH" sz="1200" dirty="0" smtClean="0"/>
              <a:t> of </a:t>
            </a:r>
            <a:r>
              <a:rPr lang="fr-CH" sz="1200" dirty="0" err="1" smtClean="0"/>
              <a:t>families</a:t>
            </a:r>
            <a:endParaRPr lang="en-GB" sz="1200" dirty="0"/>
          </a:p>
        </p:txBody>
      </p:sp>
      <p:sp>
        <p:nvSpPr>
          <p:cNvPr id="21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30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61676" y="133926"/>
            <a:ext cx="2220643" cy="621113"/>
            <a:chOff x="815" y="0"/>
            <a:chExt cx="1738336" cy="621113"/>
          </a:xfrm>
        </p:grpSpPr>
        <p:sp>
          <p:nvSpPr>
            <p:cNvPr id="25" name="Rounded Rectangle 24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FAMILIES</a:t>
              </a:r>
              <a:endParaRPr lang="en-US" sz="2700" kern="1200" dirty="0"/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1866311" y="899897"/>
            <a:ext cx="5411372" cy="3098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err="1" smtClean="0"/>
              <a:t>Graphical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definition</a:t>
            </a:r>
            <a:endParaRPr lang="en-GB" sz="2000" b="1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403782" y="1267326"/>
            <a:ext cx="8336429" cy="81155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smtClean="0"/>
              <a:t>The </a:t>
            </a:r>
            <a:r>
              <a:rPr lang="fr-CH" sz="1600" dirty="0" err="1" smtClean="0"/>
              <a:t>graphical</a:t>
            </a:r>
            <a:r>
              <a:rPr lang="fr-CH" sz="1600" dirty="0" smtClean="0"/>
              <a:t> </a:t>
            </a:r>
            <a:r>
              <a:rPr lang="fr-CH" sz="1600" dirty="0" err="1" smtClean="0"/>
              <a:t>definition</a:t>
            </a:r>
            <a:r>
              <a:rPr lang="fr-CH" sz="1600" dirty="0" smtClean="0"/>
              <a:t> of a </a:t>
            </a:r>
            <a:r>
              <a:rPr lang="fr-CH" sz="1600" dirty="0" err="1" smtClean="0"/>
              <a:t>family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2D or 3D</a:t>
            </a:r>
          </a:p>
          <a:p>
            <a:r>
              <a:rPr lang="fr-CH" sz="1600" dirty="0" smtClean="0"/>
              <a:t>So </a:t>
            </a:r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use </a:t>
            </a:r>
            <a:r>
              <a:rPr lang="fr-CH" sz="1600" dirty="0" err="1" smtClean="0"/>
              <a:t>it</a:t>
            </a:r>
            <a:r>
              <a:rPr lang="fr-CH" sz="1600" dirty="0" smtClean="0"/>
              <a:t> </a:t>
            </a:r>
            <a:r>
              <a:rPr lang="fr-CH" sz="1600" dirty="0" err="1" smtClean="0"/>
              <a:t>like</a:t>
            </a:r>
            <a:r>
              <a:rPr lang="fr-CH" sz="1600" dirty="0" smtClean="0"/>
              <a:t> a tag, a </a:t>
            </a:r>
            <a:r>
              <a:rPr lang="fr-CH" sz="1600" dirty="0" err="1" smtClean="0"/>
              <a:t>detail</a:t>
            </a:r>
            <a:r>
              <a:rPr lang="fr-CH" sz="1600" dirty="0" smtClean="0"/>
              <a:t>, a </a:t>
            </a:r>
            <a:r>
              <a:rPr lang="fr-CH" sz="1600" dirty="0" err="1" smtClean="0"/>
              <a:t>symbol</a:t>
            </a:r>
            <a:r>
              <a:rPr lang="fr-CH" sz="1600" dirty="0" smtClean="0"/>
              <a:t> or </a:t>
            </a:r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use </a:t>
            </a:r>
            <a:r>
              <a:rPr lang="fr-CH" sz="1600" dirty="0" err="1" smtClean="0"/>
              <a:t>it</a:t>
            </a:r>
            <a:r>
              <a:rPr lang="fr-CH" sz="1600" dirty="0" smtClean="0"/>
              <a:t> </a:t>
            </a:r>
            <a:r>
              <a:rPr lang="fr-CH" sz="1600" dirty="0" err="1" smtClean="0"/>
              <a:t>like</a:t>
            </a:r>
            <a:r>
              <a:rPr lang="fr-CH" sz="1600" dirty="0" smtClean="0"/>
              <a:t> a </a:t>
            </a:r>
            <a:r>
              <a:rPr lang="fr-CH" sz="1600" dirty="0" err="1" smtClean="0"/>
              <a:t>element</a:t>
            </a:r>
            <a:r>
              <a:rPr lang="fr-CH" sz="1600" dirty="0" smtClean="0"/>
              <a:t> in the 3D model</a:t>
            </a:r>
          </a:p>
          <a:p>
            <a:r>
              <a:rPr lang="fr-CH" sz="1600" dirty="0" smtClean="0"/>
              <a:t>For a 3D </a:t>
            </a:r>
            <a:r>
              <a:rPr lang="fr-CH" sz="1600" dirty="0" err="1" smtClean="0"/>
              <a:t>family</a:t>
            </a:r>
            <a:r>
              <a:rPr lang="fr-CH" sz="1600" dirty="0" smtClean="0"/>
              <a:t>, </a:t>
            </a:r>
            <a:r>
              <a:rPr lang="fr-CH" sz="1600" dirty="0" err="1" smtClean="0"/>
              <a:t>there</a:t>
            </a:r>
            <a:r>
              <a:rPr lang="fr-CH" sz="1600" dirty="0" smtClean="0"/>
              <a:t> are the </a:t>
            </a:r>
            <a:r>
              <a:rPr lang="fr-CH" sz="1600" dirty="0" err="1" smtClean="0"/>
              <a:t>both</a:t>
            </a:r>
            <a:r>
              <a:rPr lang="fr-CH" sz="1600" dirty="0" smtClean="0"/>
              <a:t> </a:t>
            </a:r>
            <a:r>
              <a:rPr lang="fr-CH" sz="1600" dirty="0" err="1" smtClean="0"/>
              <a:t>definition</a:t>
            </a:r>
            <a:r>
              <a:rPr lang="fr-CH" sz="1600" dirty="0" smtClean="0"/>
              <a:t> 2D an 3D</a:t>
            </a:r>
            <a:endParaRPr lang="en-GB" sz="7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3571" r="8069"/>
          <a:stretch/>
        </p:blipFill>
        <p:spPr>
          <a:xfrm>
            <a:off x="5870358" y="3582171"/>
            <a:ext cx="2183396" cy="21708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5104" t="6489" r="5727" b="8366"/>
          <a:stretch/>
        </p:blipFill>
        <p:spPr>
          <a:xfrm>
            <a:off x="76200" y="2802537"/>
            <a:ext cx="5606119" cy="31571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66873" y="2157594"/>
            <a:ext cx="2524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Families</a:t>
            </a:r>
            <a:r>
              <a:rPr lang="fr-CH" sz="1400" dirty="0" smtClean="0"/>
              <a:t> 3D (</a:t>
            </a:r>
            <a:r>
              <a:rPr lang="fr-CH" sz="1400" dirty="0" err="1" smtClean="0"/>
              <a:t>doors</a:t>
            </a:r>
            <a:r>
              <a:rPr lang="fr-CH" sz="1400" dirty="0" smtClean="0"/>
              <a:t>, </a:t>
            </a:r>
            <a:r>
              <a:rPr lang="fr-CH" sz="1400" dirty="0" err="1" smtClean="0"/>
              <a:t>windows</a:t>
            </a:r>
            <a:r>
              <a:rPr lang="fr-CH" sz="1400" dirty="0" smtClean="0"/>
              <a:t>, …)</a:t>
            </a:r>
            <a:endParaRPr lang="en-GB" sz="1400" dirty="0"/>
          </a:p>
        </p:txBody>
      </p:sp>
      <p:cxnSp>
        <p:nvCxnSpPr>
          <p:cNvPr id="9" name="Straight Arrow Connector 8"/>
          <p:cNvCxnSpPr>
            <a:stCxn id="6" idx="2"/>
          </p:cNvCxnSpPr>
          <p:nvPr/>
        </p:nvCxnSpPr>
        <p:spPr>
          <a:xfrm flipH="1">
            <a:off x="2131255" y="2465371"/>
            <a:ext cx="297855" cy="2500525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2"/>
          </p:cNvCxnSpPr>
          <p:nvPr/>
        </p:nvCxnSpPr>
        <p:spPr>
          <a:xfrm>
            <a:off x="2429110" y="2465371"/>
            <a:ext cx="3905065" cy="2390617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57135" y="2125191"/>
            <a:ext cx="2354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Families</a:t>
            </a:r>
            <a:r>
              <a:rPr lang="fr-CH" sz="1400" dirty="0" smtClean="0"/>
              <a:t> 2D (tags, </a:t>
            </a:r>
            <a:r>
              <a:rPr lang="fr-CH" sz="1400" dirty="0" err="1" smtClean="0"/>
              <a:t>symbols</a:t>
            </a:r>
            <a:r>
              <a:rPr lang="fr-CH" sz="1400" dirty="0" smtClean="0"/>
              <a:t>, …)</a:t>
            </a:r>
            <a:endParaRPr lang="en-GB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511" y="3884286"/>
            <a:ext cx="882685" cy="1728126"/>
          </a:xfrm>
          <a:prstGeom prst="rect">
            <a:avLst/>
          </a:prstGeom>
        </p:spPr>
      </p:pic>
      <p:cxnSp>
        <p:nvCxnSpPr>
          <p:cNvPr id="23" name="Straight Arrow Connector 22"/>
          <p:cNvCxnSpPr>
            <a:stCxn id="21" idx="2"/>
          </p:cNvCxnSpPr>
          <p:nvPr/>
        </p:nvCxnSpPr>
        <p:spPr>
          <a:xfrm flipH="1">
            <a:off x="7026812" y="2432968"/>
            <a:ext cx="107569" cy="1379123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8053754" y="2521437"/>
            <a:ext cx="459811" cy="1301853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039491" y="2432968"/>
            <a:ext cx="633099" cy="2085692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039491" y="2432968"/>
            <a:ext cx="4697883" cy="246933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300949" y="5896080"/>
            <a:ext cx="2283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: </a:t>
            </a:r>
            <a:r>
              <a:rPr lang="fr-CH" sz="1200" dirty="0" err="1" smtClean="0"/>
              <a:t>screenshot</a:t>
            </a:r>
            <a:r>
              <a:rPr lang="fr-CH" sz="1200" dirty="0" smtClean="0"/>
              <a:t> of a 3D </a:t>
            </a:r>
            <a:r>
              <a:rPr lang="fr-CH" sz="1200" dirty="0" err="1" smtClean="0"/>
              <a:t>view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5774070" y="5894597"/>
            <a:ext cx="23014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: </a:t>
            </a:r>
            <a:r>
              <a:rPr lang="fr-CH" sz="1200" dirty="0" err="1" smtClean="0"/>
              <a:t>screenshot</a:t>
            </a:r>
            <a:r>
              <a:rPr lang="fr-CH" sz="1200" dirty="0" smtClean="0"/>
              <a:t> of a 2D </a:t>
            </a:r>
            <a:r>
              <a:rPr lang="fr-CH" sz="1200" dirty="0" err="1" smtClean="0"/>
              <a:t>View</a:t>
            </a:r>
            <a:endParaRPr lang="en-GB" sz="1200" dirty="0"/>
          </a:p>
        </p:txBody>
      </p:sp>
      <p:sp>
        <p:nvSpPr>
          <p:cNvPr id="33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269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>
            <a:spLocks/>
          </p:cNvSpPr>
          <p:nvPr/>
        </p:nvSpPr>
        <p:spPr>
          <a:xfrm>
            <a:off x="338648" y="1116721"/>
            <a:ext cx="8336429" cy="5208067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err="1" smtClean="0"/>
              <a:t>Each</a:t>
            </a:r>
            <a:r>
              <a:rPr lang="fr-CH" sz="1600" dirty="0" smtClean="0"/>
              <a:t> </a:t>
            </a:r>
            <a:r>
              <a:rPr lang="fr-CH" sz="1600" dirty="0" err="1" smtClean="0"/>
              <a:t>family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adjust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different</a:t>
            </a:r>
            <a:r>
              <a:rPr lang="fr-CH" sz="1600" dirty="0" smtClean="0"/>
              <a:t> </a:t>
            </a:r>
            <a:r>
              <a:rPr lang="fr-CH" sz="1600" dirty="0" err="1" smtClean="0"/>
              <a:t>level</a:t>
            </a:r>
            <a:r>
              <a:rPr lang="fr-CH" sz="1600" dirty="0" smtClean="0"/>
              <a:t> of </a:t>
            </a:r>
            <a:r>
              <a:rPr lang="fr-CH" sz="1600" dirty="0" err="1" smtClean="0"/>
              <a:t>details</a:t>
            </a:r>
            <a:r>
              <a:rPr lang="fr-CH" sz="1600" dirty="0" smtClean="0"/>
              <a:t> to show on </a:t>
            </a:r>
            <a:r>
              <a:rPr lang="fr-CH" sz="1600" dirty="0" err="1" smtClean="0"/>
              <a:t>drawings</a:t>
            </a:r>
            <a:r>
              <a:rPr lang="fr-CH" sz="1600" dirty="0" smtClean="0"/>
              <a:t> or in 3D </a:t>
            </a:r>
            <a:r>
              <a:rPr lang="fr-CH" sz="1600" dirty="0" err="1" smtClean="0"/>
              <a:t>views</a:t>
            </a:r>
            <a:endParaRPr lang="fr-CH" sz="1600" dirty="0" smtClean="0"/>
          </a:p>
          <a:p>
            <a:r>
              <a:rPr lang="fr-CH" sz="1600" dirty="0" smtClean="0"/>
              <a:t>This </a:t>
            </a:r>
            <a:r>
              <a:rPr lang="fr-CH" sz="1600" dirty="0" err="1" smtClean="0"/>
              <a:t>function</a:t>
            </a:r>
            <a:r>
              <a:rPr lang="fr-CH" sz="1600" dirty="0" smtClean="0"/>
              <a:t>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useful</a:t>
            </a:r>
            <a:r>
              <a:rPr lang="fr-CH" sz="1600" dirty="0" smtClean="0"/>
              <a:t> for the </a:t>
            </a:r>
            <a:r>
              <a:rPr lang="fr-CH" sz="1600" dirty="0" err="1" smtClean="0"/>
              <a:t>different</a:t>
            </a:r>
            <a:r>
              <a:rPr lang="fr-CH" sz="1600" dirty="0" smtClean="0"/>
              <a:t> </a:t>
            </a:r>
            <a:r>
              <a:rPr lang="fr-CH" sz="1600" dirty="0" err="1" smtClean="0"/>
              <a:t>step</a:t>
            </a:r>
            <a:r>
              <a:rPr lang="fr-CH" sz="1600" dirty="0" smtClean="0"/>
              <a:t> of a projet: 1 </a:t>
            </a:r>
            <a:r>
              <a:rPr lang="fr-CH" sz="1600" dirty="0" err="1" smtClean="0"/>
              <a:t>family</a:t>
            </a:r>
            <a:r>
              <a:rPr lang="fr-CH" sz="1600" dirty="0" smtClean="0"/>
              <a:t> </a:t>
            </a:r>
            <a:r>
              <a:rPr lang="fr-CH" sz="1600" dirty="0" err="1" smtClean="0"/>
              <a:t>will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use </a:t>
            </a:r>
            <a:r>
              <a:rPr lang="fr-CH" sz="1600" dirty="0" err="1" smtClean="0"/>
              <a:t>with</a:t>
            </a:r>
            <a:r>
              <a:rPr lang="fr-CH" sz="1600" dirty="0" smtClean="0"/>
              <a:t> a </a:t>
            </a:r>
            <a:r>
              <a:rPr lang="fr-CH" sz="1600" dirty="0" err="1" smtClean="0"/>
              <a:t>different</a:t>
            </a:r>
            <a:r>
              <a:rPr lang="fr-CH" sz="1600" dirty="0" smtClean="0"/>
              <a:t> LOD </a:t>
            </a:r>
            <a:r>
              <a:rPr lang="fr-CH" sz="1600" dirty="0" err="1" smtClean="0"/>
              <a:t>during</a:t>
            </a:r>
            <a:r>
              <a:rPr lang="fr-CH" sz="1600" dirty="0" smtClean="0"/>
              <a:t> all the </a:t>
            </a:r>
            <a:r>
              <a:rPr lang="fr-CH" sz="1600" dirty="0" err="1" smtClean="0"/>
              <a:t>project</a:t>
            </a:r>
            <a:endParaRPr lang="fr-CH" sz="1600" dirty="0" smtClean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r>
              <a:rPr lang="fr-CH" sz="1600" dirty="0" err="1" smtClean="0"/>
              <a:t>These</a:t>
            </a:r>
            <a:r>
              <a:rPr lang="fr-CH" sz="1600" dirty="0" smtClean="0"/>
              <a:t> </a:t>
            </a:r>
            <a:r>
              <a:rPr lang="fr-CH" sz="1600" dirty="0" err="1" smtClean="0"/>
              <a:t>details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also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useful</a:t>
            </a:r>
            <a:r>
              <a:rPr lang="fr-CH" sz="1600" dirty="0" smtClean="0"/>
              <a:t> </a:t>
            </a:r>
            <a:r>
              <a:rPr lang="fr-CH" sz="1600" dirty="0" err="1" smtClean="0"/>
              <a:t>when</a:t>
            </a:r>
            <a:r>
              <a:rPr lang="fr-CH" sz="1600" dirty="0" smtClean="0"/>
              <a:t> </a:t>
            </a:r>
            <a:r>
              <a:rPr lang="fr-CH" sz="1600" dirty="0" err="1" smtClean="0"/>
              <a:t>exporting</a:t>
            </a:r>
            <a:r>
              <a:rPr lang="fr-CH" sz="1600" dirty="0" smtClean="0"/>
              <a:t> the 3D model to </a:t>
            </a:r>
            <a:r>
              <a:rPr lang="fr-CH" sz="1600" dirty="0" err="1" smtClean="0"/>
              <a:t>get</a:t>
            </a:r>
            <a:r>
              <a:rPr lang="fr-CH" sz="1600" dirty="0" smtClean="0"/>
              <a:t> the files </a:t>
            </a:r>
            <a:r>
              <a:rPr lang="fr-CH" sz="1600" dirty="0" err="1" smtClean="0"/>
              <a:t>smaller</a:t>
            </a:r>
            <a:endParaRPr lang="en-GB" sz="700" dirty="0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457200" y="733728"/>
            <a:ext cx="8336429" cy="600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defPPr>
              <a:defRPr lang="en-US"/>
            </a:defPPr>
            <a:lvl1pPr algn="ctr" defTabSz="883842">
              <a:spcBef>
                <a:spcPct val="0"/>
              </a:spcBef>
              <a:buNone/>
              <a:defRPr sz="2000" b="1"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CH" dirty="0" smtClean="0"/>
              <a:t>LOD – </a:t>
            </a:r>
            <a:r>
              <a:rPr lang="fr-CH" dirty="0" err="1" smtClean="0"/>
              <a:t>Level</a:t>
            </a:r>
            <a:r>
              <a:rPr lang="fr-CH" dirty="0" smtClean="0"/>
              <a:t> of </a:t>
            </a:r>
            <a:r>
              <a:rPr lang="fr-CH" dirty="0" err="1" smtClean="0"/>
              <a:t>detail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61676" y="133926"/>
            <a:ext cx="2220643" cy="621113"/>
            <a:chOff x="815" y="0"/>
            <a:chExt cx="1738336" cy="621113"/>
          </a:xfrm>
        </p:grpSpPr>
        <p:sp>
          <p:nvSpPr>
            <p:cNvPr id="25" name="Rounded Rectangle 24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FAMILIES</a:t>
              </a:r>
              <a:endParaRPr lang="en-US" sz="2700" kern="1200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948" r="11007"/>
          <a:stretch/>
        </p:blipFill>
        <p:spPr>
          <a:xfrm>
            <a:off x="3562350" y="2718090"/>
            <a:ext cx="1924050" cy="32276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5372" t="4838" r="24227"/>
          <a:stretch/>
        </p:blipFill>
        <p:spPr>
          <a:xfrm>
            <a:off x="6229350" y="2718090"/>
            <a:ext cx="1990887" cy="3271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12988" t="5389" r="8852"/>
          <a:stretch/>
        </p:blipFill>
        <p:spPr>
          <a:xfrm>
            <a:off x="971550" y="2718090"/>
            <a:ext cx="1943100" cy="3246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93698" y="2052617"/>
            <a:ext cx="13602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Frames </a:t>
            </a:r>
            <a:r>
              <a:rPr lang="fr-CH" sz="1600" dirty="0" err="1" smtClean="0"/>
              <a:t>added</a:t>
            </a:r>
            <a:endParaRPr lang="en-GB" sz="1600" dirty="0"/>
          </a:p>
        </p:txBody>
      </p:sp>
      <p:cxnSp>
        <p:nvCxnSpPr>
          <p:cNvPr id="17" name="Straight Arrow Connector 16"/>
          <p:cNvCxnSpPr>
            <a:stCxn id="5" idx="2"/>
          </p:cNvCxnSpPr>
          <p:nvPr/>
        </p:nvCxnSpPr>
        <p:spPr>
          <a:xfrm flipH="1">
            <a:off x="4297681" y="2391171"/>
            <a:ext cx="476139" cy="801422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2"/>
          </p:cNvCxnSpPr>
          <p:nvPr/>
        </p:nvCxnSpPr>
        <p:spPr>
          <a:xfrm flipH="1">
            <a:off x="4628271" y="2391171"/>
            <a:ext cx="145549" cy="1006966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21771" y="2017853"/>
            <a:ext cx="10426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Panel </a:t>
            </a:r>
            <a:r>
              <a:rPr lang="fr-CH" sz="1600" dirty="0" err="1" smtClean="0"/>
              <a:t>only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454726" y="2060987"/>
            <a:ext cx="1319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Details</a:t>
            </a:r>
            <a:r>
              <a:rPr lang="fr-CH" sz="1600" dirty="0" smtClean="0"/>
              <a:t> </a:t>
            </a:r>
            <a:r>
              <a:rPr lang="fr-CH" sz="1600" dirty="0" err="1" smtClean="0"/>
              <a:t>added</a:t>
            </a:r>
            <a:endParaRPr lang="en-GB" sz="16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167307" y="2356407"/>
            <a:ext cx="380010" cy="1787318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21121" y="5538045"/>
            <a:ext cx="2103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: </a:t>
            </a:r>
            <a:r>
              <a:rPr lang="fr-CH" sz="1200" dirty="0" err="1" smtClean="0"/>
              <a:t>Level</a:t>
            </a:r>
            <a:r>
              <a:rPr lang="fr-CH" sz="1200" dirty="0" smtClean="0"/>
              <a:t> of </a:t>
            </a:r>
            <a:r>
              <a:rPr lang="fr-CH" sz="1200" dirty="0" err="1" smtClean="0"/>
              <a:t>detail</a:t>
            </a:r>
            <a:r>
              <a:rPr lang="fr-CH" sz="1200" dirty="0" smtClean="0"/>
              <a:t> </a:t>
            </a:r>
            <a:r>
              <a:rPr lang="fr-CH" sz="1200" dirty="0" err="1" smtClean="0"/>
              <a:t>coarse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3731748" y="5538043"/>
            <a:ext cx="1608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Level</a:t>
            </a:r>
            <a:r>
              <a:rPr lang="fr-CH" sz="1200" dirty="0" smtClean="0"/>
              <a:t> of </a:t>
            </a:r>
            <a:r>
              <a:rPr lang="fr-CH" sz="1200" dirty="0" err="1" smtClean="0"/>
              <a:t>detail</a:t>
            </a:r>
            <a:r>
              <a:rPr lang="fr-CH" sz="1200" dirty="0" smtClean="0"/>
              <a:t> medium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6489140" y="5538044"/>
            <a:ext cx="13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Level</a:t>
            </a:r>
            <a:r>
              <a:rPr lang="fr-CH" sz="1200" dirty="0" smtClean="0"/>
              <a:t> of </a:t>
            </a:r>
            <a:r>
              <a:rPr lang="fr-CH" sz="1200" dirty="0" err="1" smtClean="0"/>
              <a:t>detail</a:t>
            </a:r>
            <a:r>
              <a:rPr lang="fr-CH" sz="1200" dirty="0" smtClean="0"/>
              <a:t> fine</a:t>
            </a:r>
            <a:endParaRPr lang="en-GB" sz="1200" dirty="0"/>
          </a:p>
        </p:txBody>
      </p:sp>
      <p:sp>
        <p:nvSpPr>
          <p:cNvPr id="23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602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61676" y="133926"/>
            <a:ext cx="2220643" cy="621113"/>
            <a:chOff x="815" y="0"/>
            <a:chExt cx="1738336" cy="621113"/>
          </a:xfrm>
        </p:grpSpPr>
        <p:sp>
          <p:nvSpPr>
            <p:cNvPr id="25" name="Rounded Rectangle 24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FAMILIES</a:t>
              </a:r>
              <a:endParaRPr lang="en-US" sz="2700" kern="1200" dirty="0"/>
            </a:p>
          </p:txBody>
        </p:sp>
      </p:grpSp>
      <p:sp>
        <p:nvSpPr>
          <p:cNvPr id="32" name="Title 1"/>
          <p:cNvSpPr txBox="1">
            <a:spLocks/>
          </p:cNvSpPr>
          <p:nvPr/>
        </p:nvSpPr>
        <p:spPr>
          <a:xfrm>
            <a:off x="338648" y="862055"/>
            <a:ext cx="8336429" cy="3993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defPPr>
              <a:defRPr lang="en-US"/>
            </a:defPPr>
            <a:lvl1pPr algn="ctr" defTabSz="883842">
              <a:spcBef>
                <a:spcPct val="0"/>
              </a:spcBef>
              <a:buNone/>
              <a:defRPr sz="2000" b="1"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CH" dirty="0" err="1"/>
              <a:t>Parametric</a:t>
            </a:r>
            <a:endParaRPr lang="en-GB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457200" y="1188341"/>
            <a:ext cx="8336429" cy="50824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err="1" smtClean="0"/>
              <a:t>Different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parameters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added</a:t>
            </a:r>
            <a:r>
              <a:rPr lang="fr-CH" sz="1600" dirty="0" smtClean="0"/>
              <a:t> to the </a:t>
            </a:r>
            <a:r>
              <a:rPr lang="fr-CH" sz="1600" dirty="0" err="1" smtClean="0"/>
              <a:t>families</a:t>
            </a:r>
            <a:r>
              <a:rPr lang="fr-CH" sz="1600" dirty="0" smtClean="0"/>
              <a:t>.</a:t>
            </a:r>
          </a:p>
          <a:p>
            <a:r>
              <a:rPr lang="fr-CH" sz="1600" dirty="0" smtClean="0"/>
              <a:t>It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geometrical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parameters</a:t>
            </a:r>
            <a:r>
              <a:rPr lang="fr-CH" sz="1600" dirty="0" smtClean="0"/>
              <a:t>, </a:t>
            </a:r>
            <a:r>
              <a:rPr lang="fr-CH" sz="1600" dirty="0" err="1" smtClean="0"/>
              <a:t>materials</a:t>
            </a:r>
            <a:r>
              <a:rPr lang="fr-CH" sz="1600" dirty="0" smtClean="0"/>
              <a:t>, </a:t>
            </a:r>
            <a:r>
              <a:rPr lang="fr-CH" sz="1600" dirty="0" err="1" smtClean="0"/>
              <a:t>comments</a:t>
            </a:r>
            <a:r>
              <a:rPr lang="fr-CH" sz="1600" dirty="0" smtClean="0"/>
              <a:t>, </a:t>
            </a:r>
            <a:r>
              <a:rPr lang="fr-CH" sz="1600" dirty="0" err="1" smtClean="0"/>
              <a:t>names</a:t>
            </a:r>
            <a:r>
              <a:rPr lang="fr-CH" sz="1600" dirty="0" smtClean="0"/>
              <a:t>, etc..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3423"/>
          <a:stretch/>
        </p:blipFill>
        <p:spPr>
          <a:xfrm>
            <a:off x="356099" y="1809750"/>
            <a:ext cx="3778023" cy="36230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36901"/>
          <a:stretch/>
        </p:blipFill>
        <p:spPr>
          <a:xfrm>
            <a:off x="4701614" y="2228193"/>
            <a:ext cx="3276600" cy="31136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61640" y="2423478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i="1" dirty="0" smtClean="0"/>
              <a:t>Name</a:t>
            </a:r>
            <a:endParaRPr lang="en-GB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67068" y="4343151"/>
            <a:ext cx="13188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err="1" smtClean="0"/>
              <a:t>Geometrical</a:t>
            </a:r>
            <a:r>
              <a:rPr lang="fr-CH" sz="1400" i="1" dirty="0" smtClean="0"/>
              <a:t> (</a:t>
            </a:r>
            <a:r>
              <a:rPr lang="fr-CH" sz="1400" i="1" dirty="0" err="1" smtClean="0"/>
              <a:t>width</a:t>
            </a:r>
            <a:r>
              <a:rPr lang="fr-CH" sz="1400" i="1" dirty="0" smtClean="0"/>
              <a:t>, </a:t>
            </a:r>
            <a:r>
              <a:rPr lang="fr-CH" sz="1400" i="1" dirty="0" err="1" smtClean="0"/>
              <a:t>length</a:t>
            </a:r>
            <a:r>
              <a:rPr lang="fr-CH" sz="1400" i="1" dirty="0" smtClean="0"/>
              <a:t>, angle, …) </a:t>
            </a:r>
            <a:endParaRPr lang="en-GB" sz="1400" i="1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33401" y="3259132"/>
            <a:ext cx="0" cy="1084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19125" y="2395123"/>
            <a:ext cx="1298906" cy="1948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352197" y="2577367"/>
            <a:ext cx="4878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4057650" y="4101149"/>
            <a:ext cx="782380" cy="200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057650" y="4347702"/>
            <a:ext cx="78238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44927" y="4159631"/>
            <a:ext cx="81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i="1" dirty="0" err="1" smtClean="0"/>
              <a:t>Material</a:t>
            </a:r>
            <a:endParaRPr lang="en-GB" sz="1400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3155588" y="4884202"/>
            <a:ext cx="1113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i="1" dirty="0" err="1" smtClean="0"/>
              <a:t>Geometrical</a:t>
            </a:r>
            <a:r>
              <a:rPr lang="fr-CH" sz="1400" i="1" dirty="0" smtClean="0"/>
              <a:t> </a:t>
            </a:r>
            <a:endParaRPr lang="en-GB" sz="1400" i="1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4133124" y="4835262"/>
            <a:ext cx="782380" cy="200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133124" y="5081815"/>
            <a:ext cx="78238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itle 1"/>
          <p:cNvSpPr txBox="1">
            <a:spLocks/>
          </p:cNvSpPr>
          <p:nvPr/>
        </p:nvSpPr>
        <p:spPr>
          <a:xfrm>
            <a:off x="335947" y="5546301"/>
            <a:ext cx="8336429" cy="69896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manage all </a:t>
            </a:r>
            <a:r>
              <a:rPr lang="fr-CH" sz="1600" dirty="0" err="1" smtClean="0"/>
              <a:t>this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parameters</a:t>
            </a:r>
            <a:r>
              <a:rPr lang="fr-CH" sz="1600" dirty="0" smtClean="0"/>
              <a:t> </a:t>
            </a:r>
            <a:r>
              <a:rPr lang="fr-CH" sz="1600" dirty="0" err="1" smtClean="0"/>
              <a:t>inside</a:t>
            </a:r>
            <a:r>
              <a:rPr lang="fr-CH" sz="1600" dirty="0" smtClean="0"/>
              <a:t> the model and </a:t>
            </a:r>
            <a:r>
              <a:rPr lang="fr-CH" sz="1600" dirty="0" err="1" smtClean="0"/>
              <a:t>create</a:t>
            </a:r>
            <a:r>
              <a:rPr lang="fr-CH" sz="1600" dirty="0" smtClean="0"/>
              <a:t> instances </a:t>
            </a:r>
            <a:r>
              <a:rPr lang="fr-CH" sz="1600" dirty="0" err="1" smtClean="0"/>
              <a:t>which</a:t>
            </a:r>
            <a:r>
              <a:rPr lang="fr-CH" sz="1600" dirty="0" smtClean="0"/>
              <a:t> are </a:t>
            </a:r>
            <a:r>
              <a:rPr lang="fr-CH" sz="1600" dirty="0" err="1" smtClean="0"/>
              <a:t>defined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different</a:t>
            </a:r>
            <a:r>
              <a:rPr lang="fr-CH" sz="1600" dirty="0" smtClean="0"/>
              <a:t> values of </a:t>
            </a:r>
            <a:r>
              <a:rPr lang="fr-CH" sz="1600" dirty="0" err="1" smtClean="0"/>
              <a:t>parameters</a:t>
            </a:r>
            <a:r>
              <a:rPr lang="fr-CH" sz="1600" dirty="0" smtClean="0"/>
              <a:t> (</a:t>
            </a:r>
            <a:r>
              <a:rPr lang="fr-CH" sz="1600" dirty="0" err="1" smtClean="0"/>
              <a:t>geometrical</a:t>
            </a:r>
            <a:r>
              <a:rPr lang="fr-CH" sz="1600" dirty="0" smtClean="0"/>
              <a:t> or </a:t>
            </a:r>
            <a:r>
              <a:rPr lang="fr-CH" sz="1600" dirty="0" err="1" smtClean="0"/>
              <a:t>manual</a:t>
            </a:r>
            <a:r>
              <a:rPr lang="fr-CH" sz="1600" dirty="0" smtClean="0"/>
              <a:t>) =&gt;  </a:t>
            </a:r>
            <a:r>
              <a:rPr lang="fr-CH" sz="1600" dirty="0" err="1" smtClean="0"/>
              <a:t>infinity</a:t>
            </a:r>
            <a:r>
              <a:rPr lang="fr-CH" sz="1600" dirty="0" smtClean="0"/>
              <a:t> of instance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712535" y="1918132"/>
            <a:ext cx="15832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: </a:t>
            </a:r>
            <a:r>
              <a:rPr lang="fr-CH" sz="1200" dirty="0" err="1" smtClean="0"/>
              <a:t>family</a:t>
            </a:r>
            <a:r>
              <a:rPr lang="fr-CH" sz="1200" dirty="0" smtClean="0"/>
              <a:t> editor</a:t>
            </a:r>
            <a:endParaRPr lang="en-GB" sz="1200" dirty="0"/>
          </a:p>
        </p:txBody>
      </p:sp>
      <p:sp>
        <p:nvSpPr>
          <p:cNvPr id="30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593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b="5760"/>
          <a:stretch/>
        </p:blipFill>
        <p:spPr>
          <a:xfrm>
            <a:off x="38968" y="1927808"/>
            <a:ext cx="3165496" cy="40325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7563" y="1974118"/>
            <a:ext cx="2835699" cy="439577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61676" y="133926"/>
            <a:ext cx="2220643" cy="621113"/>
            <a:chOff x="815" y="0"/>
            <a:chExt cx="1738336" cy="621113"/>
          </a:xfrm>
        </p:grpSpPr>
        <p:sp>
          <p:nvSpPr>
            <p:cNvPr id="25" name="Rounded Rectangle 24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FAMILIES</a:t>
              </a:r>
              <a:endParaRPr lang="en-US" sz="2700" kern="1200" dirty="0"/>
            </a:p>
          </p:txBody>
        </p:sp>
      </p:grpSp>
      <p:sp>
        <p:nvSpPr>
          <p:cNvPr id="32" name="Title 1"/>
          <p:cNvSpPr txBox="1">
            <a:spLocks/>
          </p:cNvSpPr>
          <p:nvPr/>
        </p:nvSpPr>
        <p:spPr>
          <a:xfrm>
            <a:off x="338648" y="862055"/>
            <a:ext cx="8336429" cy="3993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defPPr>
              <a:defRPr lang="en-US"/>
            </a:defPPr>
            <a:lvl1pPr algn="ctr" defTabSz="883842">
              <a:spcBef>
                <a:spcPct val="0"/>
              </a:spcBef>
              <a:buNone/>
              <a:defRPr sz="2000" b="1"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CH" dirty="0" err="1" smtClean="0"/>
              <a:t>Level</a:t>
            </a:r>
            <a:r>
              <a:rPr lang="fr-CH" dirty="0" smtClean="0"/>
              <a:t> of informations</a:t>
            </a:r>
            <a:endParaRPr lang="en-GB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457200" y="1188340"/>
            <a:ext cx="8336429" cy="743309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these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parameters</a:t>
            </a:r>
            <a:r>
              <a:rPr lang="fr-CH" sz="1600" dirty="0" smtClean="0"/>
              <a:t>, </a:t>
            </a:r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manage the </a:t>
            </a:r>
            <a:r>
              <a:rPr lang="fr-CH" sz="1600" dirty="0" err="1" smtClean="0"/>
              <a:t>level</a:t>
            </a:r>
            <a:r>
              <a:rPr lang="fr-CH" sz="1600" dirty="0" smtClean="0"/>
              <a:t> of information </a:t>
            </a:r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need</a:t>
            </a:r>
            <a:r>
              <a:rPr lang="fr-CH" sz="1600" dirty="0" smtClean="0"/>
              <a:t> for </a:t>
            </a:r>
            <a:r>
              <a:rPr lang="fr-CH" sz="1600" dirty="0" err="1" smtClean="0"/>
              <a:t>each</a:t>
            </a:r>
            <a:r>
              <a:rPr lang="fr-CH" sz="1600" dirty="0" smtClean="0"/>
              <a:t> </a:t>
            </a:r>
            <a:r>
              <a:rPr lang="fr-CH" sz="1600" dirty="0" err="1" smtClean="0"/>
              <a:t>project</a:t>
            </a:r>
            <a:endParaRPr lang="fr-CH" sz="1600" dirty="0" smtClean="0"/>
          </a:p>
          <a:p>
            <a:r>
              <a:rPr lang="fr-CH" sz="1600" dirty="0" smtClean="0"/>
              <a:t>For a basic model, </a:t>
            </a:r>
            <a:r>
              <a:rPr lang="fr-CH" sz="1600" dirty="0" err="1" smtClean="0"/>
              <a:t>just</a:t>
            </a:r>
            <a:r>
              <a:rPr lang="fr-CH" sz="1600" dirty="0" smtClean="0"/>
              <a:t> the dimensions </a:t>
            </a:r>
          </a:p>
          <a:p>
            <a:r>
              <a:rPr lang="fr-CH" sz="1600" dirty="0" smtClean="0"/>
              <a:t>For a As-</a:t>
            </a:r>
            <a:r>
              <a:rPr lang="fr-CH" sz="1600" dirty="0" err="1" smtClean="0"/>
              <a:t>built</a:t>
            </a:r>
            <a:r>
              <a:rPr lang="fr-CH" sz="1600" dirty="0" smtClean="0"/>
              <a:t> model, all informations </a:t>
            </a:r>
            <a:r>
              <a:rPr lang="fr-CH" sz="1600" dirty="0" err="1" smtClean="0"/>
              <a:t>from</a:t>
            </a:r>
            <a:r>
              <a:rPr lang="fr-CH" sz="1600" dirty="0" smtClean="0"/>
              <a:t> the manufacturer</a:t>
            </a:r>
          </a:p>
        </p:txBody>
      </p:sp>
      <p:sp>
        <p:nvSpPr>
          <p:cNvPr id="30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38" name="TextBox 37"/>
          <p:cNvSpPr txBox="1"/>
          <p:nvPr/>
        </p:nvSpPr>
        <p:spPr>
          <a:xfrm>
            <a:off x="6236682" y="4337863"/>
            <a:ext cx="1654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HANDLE: </a:t>
            </a:r>
            <a:r>
              <a:rPr lang="fr-CH" sz="1400" i="1" dirty="0" err="1" smtClean="0"/>
              <a:t>Material</a:t>
            </a:r>
            <a:r>
              <a:rPr lang="fr-CH" sz="1400" i="1" dirty="0" smtClean="0"/>
              <a:t>, </a:t>
            </a:r>
            <a:r>
              <a:rPr lang="fr-CH" sz="1400" i="1" dirty="0" err="1" smtClean="0"/>
              <a:t>Color</a:t>
            </a:r>
            <a:r>
              <a:rPr lang="fr-CH" sz="1400" i="1" dirty="0" smtClean="0"/>
              <a:t>,…</a:t>
            </a:r>
            <a:endParaRPr lang="en-GB" sz="1400" i="1" dirty="0"/>
          </a:p>
        </p:txBody>
      </p:sp>
      <p:cxnSp>
        <p:nvCxnSpPr>
          <p:cNvPr id="39" name="Straight Arrow Connector 38"/>
          <p:cNvCxnSpPr>
            <a:stCxn id="38" idx="1"/>
          </p:cNvCxnSpPr>
          <p:nvPr/>
        </p:nvCxnSpPr>
        <p:spPr>
          <a:xfrm flipH="1" flipV="1">
            <a:off x="4293024" y="4377971"/>
            <a:ext cx="1943658" cy="221502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224407" y="5122693"/>
            <a:ext cx="2556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PANEL:</a:t>
            </a:r>
            <a:r>
              <a:rPr lang="en-GB" sz="1400" i="1" dirty="0"/>
              <a:t> </a:t>
            </a:r>
            <a:r>
              <a:rPr lang="en-GB" sz="1400" i="1" dirty="0" smtClean="0"/>
              <a:t>Material, Thickness, </a:t>
            </a:r>
            <a:r>
              <a:rPr lang="en-GB" sz="1400" i="1" dirty="0" err="1" smtClean="0"/>
              <a:t>Color</a:t>
            </a:r>
            <a:r>
              <a:rPr lang="en-GB" sz="1400" i="1" dirty="0" smtClean="0"/>
              <a:t>, …</a:t>
            </a:r>
            <a:endParaRPr lang="fr-CH" sz="1400" i="1" dirty="0" smtClean="0"/>
          </a:p>
        </p:txBody>
      </p:sp>
      <p:cxnSp>
        <p:nvCxnSpPr>
          <p:cNvPr id="41" name="Straight Arrow Connector 40"/>
          <p:cNvCxnSpPr>
            <a:stCxn id="40" idx="1"/>
          </p:cNvCxnSpPr>
          <p:nvPr/>
        </p:nvCxnSpPr>
        <p:spPr>
          <a:xfrm flipH="1" flipV="1">
            <a:off x="4616875" y="5199615"/>
            <a:ext cx="1607532" cy="184688"/>
          </a:xfrm>
          <a:prstGeom prst="straightConnector1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236683" y="2836356"/>
            <a:ext cx="2715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FRAMES: </a:t>
            </a:r>
            <a:r>
              <a:rPr lang="fr-CH" sz="1400" i="1" dirty="0" err="1" smtClean="0"/>
              <a:t>Material</a:t>
            </a:r>
            <a:r>
              <a:rPr lang="fr-CH" sz="1400" i="1" dirty="0" smtClean="0"/>
              <a:t>, </a:t>
            </a:r>
            <a:r>
              <a:rPr lang="fr-CH" sz="1400" i="1" dirty="0" err="1" smtClean="0"/>
              <a:t>Thickness</a:t>
            </a:r>
            <a:r>
              <a:rPr lang="fr-CH" sz="1400" i="1" dirty="0" smtClean="0"/>
              <a:t>, </a:t>
            </a:r>
            <a:r>
              <a:rPr lang="fr-CH" sz="1400" i="1" dirty="0" err="1" smtClean="0"/>
              <a:t>Color</a:t>
            </a:r>
            <a:r>
              <a:rPr lang="fr-CH" sz="1400" i="1" dirty="0" smtClean="0"/>
              <a:t>, …</a:t>
            </a:r>
          </a:p>
        </p:txBody>
      </p:sp>
      <p:cxnSp>
        <p:nvCxnSpPr>
          <p:cNvPr id="43" name="Straight Arrow Connector 42"/>
          <p:cNvCxnSpPr>
            <a:stCxn id="42" idx="1"/>
          </p:cNvCxnSpPr>
          <p:nvPr/>
        </p:nvCxnSpPr>
        <p:spPr>
          <a:xfrm flipH="1">
            <a:off x="4909773" y="3097966"/>
            <a:ext cx="1326910" cy="142994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224407" y="3613176"/>
            <a:ext cx="2556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err="1" smtClean="0"/>
              <a:t>Window</a:t>
            </a:r>
            <a:r>
              <a:rPr lang="fr-CH" sz="1400" i="1" dirty="0" smtClean="0"/>
              <a:t>:</a:t>
            </a:r>
            <a:r>
              <a:rPr lang="en-GB" sz="1400" i="1" dirty="0" smtClean="0"/>
              <a:t> Material, </a:t>
            </a:r>
            <a:r>
              <a:rPr lang="en-GB" sz="1400" i="1" dirty="0" err="1" smtClean="0"/>
              <a:t>Color</a:t>
            </a:r>
            <a:r>
              <a:rPr lang="en-GB" sz="1400" i="1" dirty="0" smtClean="0"/>
              <a:t>,, Thickness… </a:t>
            </a:r>
            <a:endParaRPr lang="fr-CH" sz="1400" i="1" dirty="0" smtClean="0"/>
          </a:p>
        </p:txBody>
      </p:sp>
      <p:cxnSp>
        <p:nvCxnSpPr>
          <p:cNvPr id="45" name="Straight Arrow Connector 44"/>
          <p:cNvCxnSpPr/>
          <p:nvPr/>
        </p:nvCxnSpPr>
        <p:spPr>
          <a:xfrm flipH="1" flipV="1">
            <a:off x="4735572" y="3440035"/>
            <a:ext cx="1464658" cy="420645"/>
          </a:xfrm>
          <a:prstGeom prst="straightConnector1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42" idx="1"/>
          </p:cNvCxnSpPr>
          <p:nvPr/>
        </p:nvCxnSpPr>
        <p:spPr>
          <a:xfrm flipH="1" flipV="1">
            <a:off x="5543550" y="2626169"/>
            <a:ext cx="693133" cy="471797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236683" y="2003922"/>
            <a:ext cx="2715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FAMILY: </a:t>
            </a:r>
            <a:r>
              <a:rPr lang="fr-CH" sz="1400" i="1" dirty="0" err="1" smtClean="0"/>
              <a:t>Function</a:t>
            </a:r>
            <a:r>
              <a:rPr lang="fr-CH" sz="1400" i="1" dirty="0" smtClean="0"/>
              <a:t>, </a:t>
            </a:r>
            <a:r>
              <a:rPr lang="fr-CH" sz="1400" i="1" dirty="0"/>
              <a:t>Name, </a:t>
            </a:r>
            <a:r>
              <a:rPr lang="fr-CH" sz="1400" i="1" dirty="0" err="1"/>
              <a:t>Fire</a:t>
            </a:r>
            <a:r>
              <a:rPr lang="fr-CH" sz="1400" i="1" dirty="0"/>
              <a:t> </a:t>
            </a:r>
            <a:r>
              <a:rPr lang="fr-CH" sz="1400" i="1" dirty="0" smtClean="0"/>
              <a:t>rating, </a:t>
            </a:r>
            <a:r>
              <a:rPr lang="fr-CH" sz="1400" i="1" dirty="0" err="1" smtClean="0"/>
              <a:t>Cost</a:t>
            </a:r>
            <a:r>
              <a:rPr lang="fr-CH" sz="1400" i="1" dirty="0" smtClean="0"/>
              <a:t>, Brand</a:t>
            </a:r>
            <a:r>
              <a:rPr lang="fr-CH" sz="1400" i="1" smtClean="0"/>
              <a:t>, Description, </a:t>
            </a:r>
            <a:r>
              <a:rPr lang="fr-CH" sz="1400" i="1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9836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61676" y="133926"/>
            <a:ext cx="2220643" cy="621113"/>
            <a:chOff x="815" y="0"/>
            <a:chExt cx="1738336" cy="621113"/>
          </a:xfrm>
        </p:grpSpPr>
        <p:sp>
          <p:nvSpPr>
            <p:cNvPr id="25" name="Rounded Rectangle 24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FAMILIES</a:t>
              </a:r>
              <a:endParaRPr lang="en-US" sz="2700" kern="1200" dirty="0"/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1866311" y="868524"/>
            <a:ext cx="5411372" cy="367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smtClean="0"/>
              <a:t>Library</a:t>
            </a:r>
            <a:endParaRPr lang="en-GB" sz="2000" b="1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146300"/>
            <a:ext cx="9037320" cy="1295869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smtClean="0"/>
              <a:t>In the </a:t>
            </a:r>
            <a:r>
              <a:rPr lang="fr-CH" sz="1600" dirty="0" err="1" smtClean="0"/>
              <a:t>technical</a:t>
            </a:r>
            <a:r>
              <a:rPr lang="fr-CH" sz="1600" dirty="0" smtClean="0"/>
              <a:t> office, </a:t>
            </a:r>
            <a:r>
              <a:rPr lang="fr-CH" sz="1600" dirty="0" err="1" smtClean="0"/>
              <a:t>we</a:t>
            </a:r>
            <a:r>
              <a:rPr lang="fr-CH" sz="1600" dirty="0" smtClean="0"/>
              <a:t> use </a:t>
            </a:r>
            <a:r>
              <a:rPr lang="fr-CH" sz="1600" dirty="0" err="1" smtClean="0"/>
              <a:t>our</a:t>
            </a:r>
            <a:r>
              <a:rPr lang="fr-CH" sz="1600" dirty="0" smtClean="0"/>
              <a:t> </a:t>
            </a:r>
            <a:r>
              <a:rPr lang="fr-CH" sz="1600" dirty="0" err="1" smtClean="0"/>
              <a:t>own</a:t>
            </a:r>
            <a:r>
              <a:rPr lang="fr-CH" sz="1600" dirty="0" smtClean="0"/>
              <a:t> </a:t>
            </a:r>
            <a:r>
              <a:rPr lang="fr-CH" sz="1600" dirty="0" err="1" smtClean="0"/>
              <a:t>library</a:t>
            </a:r>
            <a:r>
              <a:rPr lang="fr-CH" sz="1600" dirty="0" smtClean="0"/>
              <a:t> of </a:t>
            </a:r>
            <a:r>
              <a:rPr lang="fr-CH" sz="1600" dirty="0" err="1" smtClean="0"/>
              <a:t>families</a:t>
            </a:r>
            <a:r>
              <a:rPr lang="fr-CH" sz="1600" dirty="0" smtClean="0"/>
              <a:t>, listing by </a:t>
            </a:r>
            <a:r>
              <a:rPr lang="fr-CH" sz="1600" dirty="0" err="1" smtClean="0"/>
              <a:t>category</a:t>
            </a:r>
            <a:endParaRPr lang="fr-CH" sz="1600" dirty="0" smtClean="0"/>
          </a:p>
          <a:p>
            <a:endParaRPr lang="fr-CH" sz="1600" dirty="0" smtClean="0"/>
          </a:p>
          <a:p>
            <a:r>
              <a:rPr lang="fr-CH" sz="1600" dirty="0" smtClean="0"/>
              <a:t>The </a:t>
            </a:r>
            <a:r>
              <a:rPr lang="fr-CH" sz="1600" dirty="0" err="1" smtClean="0"/>
              <a:t>purpose</a:t>
            </a:r>
            <a:r>
              <a:rPr lang="fr-CH" sz="1600" dirty="0" smtClean="0"/>
              <a:t> of </a:t>
            </a:r>
            <a:r>
              <a:rPr lang="fr-CH" sz="1600" dirty="0" err="1" smtClean="0"/>
              <a:t>this</a:t>
            </a:r>
            <a:r>
              <a:rPr lang="fr-CH" sz="1600" dirty="0" smtClean="0"/>
              <a:t> </a:t>
            </a:r>
            <a:r>
              <a:rPr lang="fr-CH" sz="1600" dirty="0" err="1" smtClean="0"/>
              <a:t>library</a:t>
            </a:r>
            <a:r>
              <a:rPr lang="fr-CH" sz="1600" dirty="0" smtClean="0"/>
              <a:t> </a:t>
            </a:r>
            <a:r>
              <a:rPr lang="fr-CH" sz="1600" dirty="0" err="1" smtClean="0"/>
              <a:t>is</a:t>
            </a:r>
            <a:r>
              <a:rPr lang="fr-CH" sz="1600" dirty="0" smtClean="0"/>
              <a:t> to </a:t>
            </a:r>
            <a:r>
              <a:rPr lang="fr-CH" sz="1600" dirty="0" err="1" smtClean="0"/>
              <a:t>fill</a:t>
            </a:r>
            <a:r>
              <a:rPr lang="fr-CH" sz="1600" dirty="0" smtClean="0"/>
              <a:t> </a:t>
            </a:r>
            <a:r>
              <a:rPr lang="fr-CH" sz="1600" dirty="0" err="1" smtClean="0"/>
              <a:t>it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b="1" dirty="0" smtClean="0"/>
              <a:t>standard</a:t>
            </a:r>
            <a:r>
              <a:rPr lang="fr-CH" sz="1600" dirty="0" smtClean="0"/>
              <a:t> of TO, standard</a:t>
            </a:r>
            <a:r>
              <a:rPr lang="fr-CH" sz="1600" b="1" dirty="0" smtClean="0"/>
              <a:t> </a:t>
            </a:r>
            <a:r>
              <a:rPr lang="fr-CH" sz="1600" dirty="0" smtClean="0"/>
              <a:t>of Frame </a:t>
            </a:r>
            <a:r>
              <a:rPr lang="fr-CH" sz="1600" dirty="0" err="1" smtClean="0"/>
              <a:t>Contract</a:t>
            </a:r>
            <a:endParaRPr lang="fr-CH" sz="1600" dirty="0"/>
          </a:p>
          <a:p>
            <a:r>
              <a:rPr lang="fr-CH" sz="1600" dirty="0" smtClean="0"/>
              <a:t>and standard</a:t>
            </a:r>
            <a:r>
              <a:rPr lang="fr-CH" sz="1600" b="1" dirty="0" smtClean="0"/>
              <a:t> </a:t>
            </a:r>
            <a:r>
              <a:rPr lang="fr-CH" sz="1600" dirty="0" smtClean="0"/>
              <a:t>of HSE</a:t>
            </a:r>
          </a:p>
          <a:p>
            <a:r>
              <a:rPr lang="fr-CH" sz="1600" dirty="0" smtClean="0"/>
              <a:t>Official </a:t>
            </a:r>
            <a:r>
              <a:rPr lang="fr-CH" sz="1600" dirty="0" err="1" smtClean="0"/>
              <a:t>libraries</a:t>
            </a:r>
            <a:r>
              <a:rPr lang="fr-CH" sz="1600" dirty="0" smtClean="0"/>
              <a:t> of brands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also</a:t>
            </a:r>
            <a:r>
              <a:rPr lang="fr-CH" sz="1600" dirty="0" smtClean="0"/>
              <a:t> </a:t>
            </a:r>
            <a:r>
              <a:rPr lang="fr-CH" sz="1600" dirty="0" err="1" smtClean="0"/>
              <a:t>easily</a:t>
            </a:r>
            <a:r>
              <a:rPr lang="fr-CH" sz="1600" dirty="0" smtClean="0"/>
              <a:t> </a:t>
            </a:r>
            <a:r>
              <a:rPr lang="fr-CH" sz="1600" dirty="0" err="1" smtClean="0"/>
              <a:t>found</a:t>
            </a:r>
            <a:r>
              <a:rPr lang="fr-CH" sz="1600" dirty="0" smtClean="0"/>
              <a:t> on the web</a:t>
            </a:r>
            <a:endParaRPr lang="en-GB" sz="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682" y="2921101"/>
            <a:ext cx="4732235" cy="33973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8913" y="2921101"/>
            <a:ext cx="4902481" cy="33179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6019" y="2586963"/>
            <a:ext cx="2254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: </a:t>
            </a:r>
            <a:r>
              <a:rPr lang="fr-CH" sz="1200" dirty="0" err="1" smtClean="0"/>
              <a:t>folders</a:t>
            </a:r>
            <a:r>
              <a:rPr lang="fr-CH" sz="1200" dirty="0" smtClean="0"/>
              <a:t> in the TO </a:t>
            </a:r>
            <a:r>
              <a:rPr lang="fr-CH" sz="1200" dirty="0" err="1" smtClean="0"/>
              <a:t>library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286629" y="2564678"/>
            <a:ext cx="3103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: </a:t>
            </a:r>
            <a:r>
              <a:rPr lang="fr-CH" sz="1200" dirty="0" err="1" smtClean="0"/>
              <a:t>screenshot</a:t>
            </a:r>
            <a:r>
              <a:rPr lang="fr-CH" sz="1200" dirty="0" smtClean="0"/>
              <a:t> of the </a:t>
            </a:r>
            <a:r>
              <a:rPr lang="fr-CH" sz="1200" dirty="0" err="1" smtClean="0"/>
              <a:t>bimobject</a:t>
            </a:r>
            <a:r>
              <a:rPr lang="fr-CH" sz="1200" dirty="0" smtClean="0"/>
              <a:t> </a:t>
            </a:r>
            <a:r>
              <a:rPr lang="fr-CH" sz="1200" dirty="0" err="1" smtClean="0"/>
              <a:t>website</a:t>
            </a:r>
            <a:endParaRPr lang="en-GB" sz="1200" dirty="0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453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16550" y="115734"/>
            <a:ext cx="4110892" cy="621113"/>
            <a:chOff x="815" y="0"/>
            <a:chExt cx="1738336" cy="621113"/>
          </a:xfrm>
        </p:grpSpPr>
        <p:sp>
          <p:nvSpPr>
            <p:cNvPr id="25" name="Rounded Rectangle 24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SCHEDULES/QUANTITIES</a:t>
              </a:r>
              <a:endParaRPr lang="en-US" sz="2700" kern="1200" dirty="0"/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1866311" y="917881"/>
            <a:ext cx="5411372" cy="3121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smtClean="0"/>
              <a:t>General </a:t>
            </a:r>
            <a:r>
              <a:rPr lang="fr-CH" sz="2000" b="1" dirty="0" err="1" smtClean="0"/>
              <a:t>definition</a:t>
            </a:r>
            <a:endParaRPr lang="en-GB" sz="2000" b="1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86061" y="1341272"/>
            <a:ext cx="9230061" cy="527860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/>
              <a:t>A </a:t>
            </a:r>
            <a:r>
              <a:rPr lang="fr-CH" sz="1600" dirty="0" err="1" smtClean="0"/>
              <a:t>schedule</a:t>
            </a:r>
            <a:r>
              <a:rPr lang="fr-CH" sz="1600" dirty="0" smtClean="0"/>
              <a:t> in REVIT </a:t>
            </a:r>
            <a:r>
              <a:rPr lang="fr-CH" sz="1600" dirty="0" err="1" smtClean="0"/>
              <a:t>is</a:t>
            </a:r>
            <a:r>
              <a:rPr lang="fr-CH" sz="1600" dirty="0" smtClean="0"/>
              <a:t> a listing of informations </a:t>
            </a:r>
            <a:r>
              <a:rPr lang="fr-CH" sz="1600" dirty="0" err="1" smtClean="0"/>
              <a:t>from</a:t>
            </a:r>
            <a:r>
              <a:rPr lang="fr-CH" sz="1600" dirty="0" smtClean="0"/>
              <a:t> the </a:t>
            </a:r>
            <a:r>
              <a:rPr lang="fr-CH" sz="1600" dirty="0" err="1" smtClean="0"/>
              <a:t>families</a:t>
            </a:r>
            <a:endParaRPr lang="fr-CH" sz="1600" dirty="0" smtClean="0"/>
          </a:p>
          <a:p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use </a:t>
            </a:r>
            <a:r>
              <a:rPr lang="fr-CH" sz="1600" dirty="0" err="1" smtClean="0"/>
              <a:t>it</a:t>
            </a:r>
            <a:r>
              <a:rPr lang="fr-CH" sz="1600" dirty="0" smtClean="0"/>
              <a:t> </a:t>
            </a:r>
            <a:r>
              <a:rPr lang="en-GB" sz="1600" dirty="0"/>
              <a:t>to quantify and </a:t>
            </a:r>
            <a:r>
              <a:rPr lang="en-GB" sz="1600" dirty="0" err="1"/>
              <a:t>analyze</a:t>
            </a:r>
            <a:r>
              <a:rPr lang="en-GB" sz="1600" dirty="0"/>
              <a:t> the components and materials used in a project</a:t>
            </a:r>
            <a:r>
              <a:rPr lang="en-GB" sz="1600" dirty="0" smtClean="0"/>
              <a:t>.</a:t>
            </a:r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en-GB" sz="1600" dirty="0" smtClean="0"/>
          </a:p>
          <a:p>
            <a:r>
              <a:rPr lang="fr-CH" sz="1600" dirty="0" smtClean="0"/>
              <a:t>  </a:t>
            </a:r>
          </a:p>
          <a:p>
            <a:endParaRPr lang="fr-CH" sz="1600" dirty="0" smtClean="0"/>
          </a:p>
          <a:p>
            <a:endParaRPr lang="fr-CH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95065" y="5321181"/>
            <a:ext cx="32422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: </a:t>
            </a:r>
            <a:r>
              <a:rPr lang="fr-CH" sz="1200" dirty="0" err="1" smtClean="0"/>
              <a:t>Choice</a:t>
            </a:r>
            <a:r>
              <a:rPr lang="fr-CH" sz="1200" dirty="0" smtClean="0"/>
              <a:t> of the </a:t>
            </a:r>
            <a:r>
              <a:rPr lang="fr-CH" sz="1200" dirty="0" err="1" smtClean="0"/>
              <a:t>category</a:t>
            </a:r>
            <a:r>
              <a:rPr lang="fr-CH" sz="1200" dirty="0" smtClean="0"/>
              <a:t> for the </a:t>
            </a:r>
            <a:r>
              <a:rPr lang="fr-CH" sz="1200" dirty="0" err="1" smtClean="0"/>
              <a:t>schedule</a:t>
            </a:r>
            <a:endParaRPr lang="en-GB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82" y="2718638"/>
            <a:ext cx="3356512" cy="25996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6136" y="2005744"/>
            <a:ext cx="3644431" cy="383694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573475" y="5832987"/>
            <a:ext cx="2369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: </a:t>
            </a:r>
            <a:r>
              <a:rPr lang="fr-CH" sz="1200" dirty="0" err="1" smtClean="0"/>
              <a:t>Choice</a:t>
            </a:r>
            <a:r>
              <a:rPr lang="fr-CH" sz="1200" dirty="0" smtClean="0"/>
              <a:t> of the </a:t>
            </a:r>
            <a:r>
              <a:rPr lang="fr-CH" sz="1200" dirty="0" err="1" smtClean="0"/>
              <a:t>parameters</a:t>
            </a:r>
            <a:endParaRPr lang="en-GB" sz="1200" dirty="0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2" name="Right Arrow 1"/>
          <p:cNvSpPr/>
          <p:nvPr/>
        </p:nvSpPr>
        <p:spPr>
          <a:xfrm>
            <a:off x="4267200" y="3857625"/>
            <a:ext cx="504825" cy="238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34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16550" y="115734"/>
            <a:ext cx="4110892" cy="621113"/>
            <a:chOff x="815" y="0"/>
            <a:chExt cx="1738336" cy="621113"/>
          </a:xfrm>
        </p:grpSpPr>
        <p:sp>
          <p:nvSpPr>
            <p:cNvPr id="25" name="Rounded Rectangle 24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SCHEDULES/QUANTITIES</a:t>
              </a:r>
              <a:endParaRPr lang="en-US" sz="2700" kern="1200" dirty="0"/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-86061" y="1090645"/>
            <a:ext cx="9230061" cy="5529229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smtClean="0"/>
              <a:t>In the listing, </a:t>
            </a:r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use </a:t>
            </a:r>
            <a:r>
              <a:rPr lang="fr-CH" sz="1600" dirty="0" err="1" smtClean="0"/>
              <a:t>filter</a:t>
            </a:r>
            <a:r>
              <a:rPr lang="fr-CH" sz="1600" dirty="0" smtClean="0"/>
              <a:t> by </a:t>
            </a:r>
            <a:r>
              <a:rPr lang="fr-CH" sz="1600" dirty="0" err="1" smtClean="0"/>
              <a:t>parameters</a:t>
            </a:r>
            <a:r>
              <a:rPr lang="fr-CH" sz="1600" dirty="0" smtClean="0"/>
              <a:t>.</a:t>
            </a:r>
          </a:p>
          <a:p>
            <a:r>
              <a:rPr lang="fr-CH" sz="1600" dirty="0" smtClean="0"/>
              <a:t>So </a:t>
            </a:r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keep</a:t>
            </a:r>
            <a:r>
              <a:rPr lang="fr-CH" sz="1600" dirty="0" smtClean="0"/>
              <a:t> </a:t>
            </a:r>
            <a:r>
              <a:rPr lang="fr-CH" sz="1600" dirty="0" err="1" smtClean="0"/>
              <a:t>just</a:t>
            </a:r>
            <a:r>
              <a:rPr lang="fr-CH" sz="1600" dirty="0" smtClean="0"/>
              <a:t> 1 </a:t>
            </a:r>
            <a:r>
              <a:rPr lang="fr-CH" sz="1600" dirty="0" err="1" smtClean="0"/>
              <a:t>family</a:t>
            </a:r>
            <a:r>
              <a:rPr lang="fr-CH" sz="1600" dirty="0" smtClean="0"/>
              <a:t> in a </a:t>
            </a:r>
            <a:r>
              <a:rPr lang="fr-CH" sz="1600" dirty="0" err="1" smtClean="0"/>
              <a:t>category</a:t>
            </a:r>
            <a:r>
              <a:rPr lang="fr-CH" sz="1600" dirty="0" smtClean="0"/>
              <a:t>, or </a:t>
            </a:r>
            <a:r>
              <a:rPr lang="fr-CH" sz="1600" dirty="0" err="1" smtClean="0"/>
              <a:t>keep</a:t>
            </a:r>
            <a:r>
              <a:rPr lang="fr-CH" sz="1600" dirty="0" smtClean="0"/>
              <a:t> </a:t>
            </a:r>
            <a:r>
              <a:rPr lang="fr-CH" sz="1600" dirty="0" err="1" smtClean="0"/>
              <a:t>just</a:t>
            </a:r>
            <a:r>
              <a:rPr lang="fr-CH" sz="1600" dirty="0" smtClean="0"/>
              <a:t> </a:t>
            </a:r>
            <a:r>
              <a:rPr lang="fr-CH" sz="1600" dirty="0" err="1" smtClean="0"/>
              <a:t>elements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a </a:t>
            </a:r>
            <a:r>
              <a:rPr lang="fr-CH" sz="1600" dirty="0" err="1" smtClean="0"/>
              <a:t>determined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</a:t>
            </a:r>
            <a:endParaRPr lang="fr-CH" sz="1600" dirty="0" smtClean="0"/>
          </a:p>
          <a:p>
            <a:r>
              <a:rPr lang="fr-CH" sz="1600" dirty="0" smtClean="0"/>
              <a:t>It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aslo</a:t>
            </a:r>
            <a:r>
              <a:rPr lang="fr-CH" sz="1600" dirty="0" smtClean="0"/>
              <a:t> sort by the </a:t>
            </a:r>
            <a:r>
              <a:rPr lang="fr-CH" sz="1600" dirty="0" err="1" smtClean="0"/>
              <a:t>choosen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parameters</a:t>
            </a:r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fr-CH" sz="1600" dirty="0"/>
          </a:p>
          <a:p>
            <a:endParaRPr lang="fr-CH" sz="1600" dirty="0" smtClean="0"/>
          </a:p>
          <a:p>
            <a:endParaRPr lang="en-GB" sz="1600" dirty="0" smtClean="0"/>
          </a:p>
          <a:p>
            <a:endParaRPr lang="fr-CH" sz="1600" dirty="0" smtClean="0"/>
          </a:p>
          <a:p>
            <a:endParaRPr lang="fr-CH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740915" y="5678581"/>
            <a:ext cx="11698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: </a:t>
            </a:r>
            <a:r>
              <a:rPr lang="fr-CH" sz="1200" dirty="0" err="1" smtClean="0"/>
              <a:t>Filters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051436" y="5678581"/>
            <a:ext cx="1877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Example</a:t>
            </a:r>
            <a:r>
              <a:rPr lang="fr-CH" sz="1200" dirty="0" smtClean="0"/>
              <a:t>: </a:t>
            </a:r>
            <a:r>
              <a:rPr lang="fr-CH" sz="1200" dirty="0" err="1" smtClean="0"/>
              <a:t>Sorting</a:t>
            </a:r>
            <a:r>
              <a:rPr lang="fr-CH" sz="1200" dirty="0" smtClean="0"/>
              <a:t>/</a:t>
            </a:r>
            <a:r>
              <a:rPr lang="fr-CH" sz="1200" dirty="0" err="1" smtClean="0"/>
              <a:t>Grouping</a:t>
            </a:r>
            <a:endParaRPr lang="en-GB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129" y="2594977"/>
            <a:ext cx="3687158" cy="30380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5896" y="2680932"/>
            <a:ext cx="3444207" cy="2851248"/>
          </a:xfrm>
          <a:prstGeom prst="rect">
            <a:avLst/>
          </a:prstGeom>
        </p:spPr>
      </p:pic>
      <p:sp>
        <p:nvSpPr>
          <p:cNvPr id="13" name="Footer Placeholder 2"/>
          <p:cNvSpPr txBox="1">
            <a:spLocks/>
          </p:cNvSpPr>
          <p:nvPr/>
        </p:nvSpPr>
        <p:spPr>
          <a:xfrm>
            <a:off x="107504" y="6447111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8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SMB-SE-TOD - BIM Presentation - 29/03/2019</a:t>
            </a:r>
            <a:endParaRPr lang="fr-FR" dirty="0"/>
          </a:p>
        </p:txBody>
      </p:sp>
      <p:sp>
        <p:nvSpPr>
          <p:cNvPr id="2" name="Right Arrow 1"/>
          <p:cNvSpPr/>
          <p:nvPr/>
        </p:nvSpPr>
        <p:spPr>
          <a:xfrm>
            <a:off x="4324350" y="3900025"/>
            <a:ext cx="561975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87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33907</TotalTime>
  <Words>1819</Words>
  <Application>Microsoft Office PowerPoint</Application>
  <PresentationFormat>On-screen Show (4:3)</PresentationFormat>
  <Paragraphs>432</Paragraphs>
  <Slides>15</Slides>
  <Notes>15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DIN Alternate Bold</vt:lpstr>
      <vt:lpstr>Office Theme</vt:lpstr>
      <vt:lpstr>SMB-SE BIM Presentation Families and schedule in REVIT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Jean-Michel Jouanigot</dc:creator>
  <cp:lastModifiedBy>Johan Paul Dauge</cp:lastModifiedBy>
  <cp:revision>923</cp:revision>
  <cp:lastPrinted>2019-03-26T16:53:00Z</cp:lastPrinted>
  <dcterms:created xsi:type="dcterms:W3CDTF">2015-06-11T08:19:58Z</dcterms:created>
  <dcterms:modified xsi:type="dcterms:W3CDTF">2019-03-28T16:25:31Z</dcterms:modified>
</cp:coreProperties>
</file>