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45.jpg" ContentType="image/jpe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87" r:id="rId5"/>
    <p:sldId id="484" r:id="rId6"/>
    <p:sldId id="485" r:id="rId7"/>
    <p:sldId id="486" r:id="rId8"/>
    <p:sldId id="487" r:id="rId9"/>
    <p:sldId id="488" r:id="rId10"/>
    <p:sldId id="490" r:id="rId11"/>
    <p:sldId id="483" r:id="rId12"/>
  </p:sldIdLst>
  <p:sldSz cx="9144000" cy="6858000" type="screen4x3"/>
  <p:notesSz cx="6811963" cy="994251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 Navascues Cornago" initials="ANC" lastIdx="3" clrIdx="0">
    <p:extLst>
      <p:ext uri="{19B8F6BF-5375-455C-9EA6-DF929625EA0E}">
        <p15:presenceInfo xmlns:p15="http://schemas.microsoft.com/office/powerpoint/2012/main" userId="S-1-5-21-1526224874-1540688658-1361462980-36079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CA0000"/>
    <a:srgbClr val="2471BD"/>
    <a:srgbClr val="0F0FE7"/>
    <a:srgbClr val="737184"/>
    <a:srgbClr val="68A8DE"/>
    <a:srgbClr val="FF3EF4"/>
    <a:srgbClr val="097BBA"/>
    <a:srgbClr val="A5710F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5" autoAdjust="0"/>
    <p:restoredTop sz="77131" autoAdjust="0"/>
  </p:normalViewPr>
  <p:slideViewPr>
    <p:cSldViewPr>
      <p:cViewPr varScale="1">
        <p:scale>
          <a:sx n="163" d="100"/>
          <a:sy n="163" d="100"/>
        </p:scale>
        <p:origin x="170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2772" y="72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3/29/2019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3/29/2019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2" y="4723021"/>
            <a:ext cx="5448939" cy="4473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526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4964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951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3673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0282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7174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8183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1799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SMB-SE-TOD - BIM Presentation - 29/03/2019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SMB-SE-TOD - BIM Presentation - 29/03/2019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smtClean="0"/>
              <a:t>20/01/16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smtClean="0"/>
              <a:t>20/01/16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SMB-SE-TOD - BIM Presentation - 29/03/2019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smtClean="0"/>
              <a:t>20/01/16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SMB-SE-TOD - BIM Presentation - 29/03/2019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SMB-SE-TOD - BIM Presentation - 29/03/2019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20/01/16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754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1846" dirty="0" smtClean="0">
                  <a:solidFill>
                    <a:schemeClr val="bg1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schemeClr val="bg1"/>
                </a:solidFill>
                <a:latin typeface="DIN Alternate Bold"/>
                <a:cs typeface="DIN Alternate Bold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7" r:id="rId5"/>
    <p:sldLayoutId id="214748368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8.png"/><Relationship Id="rId7" Type="http://schemas.openxmlformats.org/officeDocument/2006/relationships/image" Target="../media/image16.jpeg"/><Relationship Id="rId12" Type="http://schemas.openxmlformats.org/officeDocument/2006/relationships/image" Target="../media/image20.jpeg"/><Relationship Id="rId17" Type="http://schemas.openxmlformats.org/officeDocument/2006/relationships/image" Target="../media/image25.gi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5" Type="http://schemas.openxmlformats.org/officeDocument/2006/relationships/image" Target="../media/image23.png"/><Relationship Id="rId10" Type="http://schemas.openxmlformats.org/officeDocument/2006/relationships/image" Target="../media/image18.jpeg"/><Relationship Id="rId19" Type="http://schemas.openxmlformats.org/officeDocument/2006/relationships/image" Target="../media/image27.jpeg"/><Relationship Id="rId4" Type="http://schemas.openxmlformats.org/officeDocument/2006/relationships/image" Target="../media/image13.pn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18" Type="http://schemas.openxmlformats.org/officeDocument/2006/relationships/image" Target="../media/image46.jpeg"/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40.jpeg"/><Relationship Id="rId5" Type="http://schemas.openxmlformats.org/officeDocument/2006/relationships/image" Target="../media/image35.jpeg"/><Relationship Id="rId15" Type="http://schemas.openxmlformats.org/officeDocument/2006/relationships/image" Target="../media/image44.jpeg"/><Relationship Id="rId10" Type="http://schemas.openxmlformats.org/officeDocument/2006/relationships/image" Target="../media/image39.jpeg"/><Relationship Id="rId19" Type="http://schemas.openxmlformats.org/officeDocument/2006/relationships/image" Target="../media/image47.png"/><Relationship Id="rId4" Type="http://schemas.openxmlformats.org/officeDocument/2006/relationships/image" Target="../media/image34.jpe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8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49.jpeg"/><Relationship Id="rId4" Type="http://schemas.openxmlformats.org/officeDocument/2006/relationships/image" Target="../media/image4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32229" y="1773225"/>
            <a:ext cx="8207533" cy="230384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97BBA"/>
                </a:solidFill>
              </a:rPr>
              <a:t>SMB-SE</a:t>
            </a:r>
            <a:br>
              <a:rPr lang="en-US" dirty="0" smtClean="0">
                <a:solidFill>
                  <a:srgbClr val="097BBA"/>
                </a:solidFill>
              </a:rPr>
            </a:br>
            <a:r>
              <a:rPr lang="en-US" dirty="0" smtClean="0">
                <a:solidFill>
                  <a:srgbClr val="097BBA"/>
                </a:solidFill>
              </a:rPr>
              <a:t>BIM Presentation</a:t>
            </a:r>
            <a:br>
              <a:rPr lang="en-US" dirty="0" smtClean="0">
                <a:solidFill>
                  <a:srgbClr val="097BBA"/>
                </a:solidFill>
              </a:rPr>
            </a:br>
            <a:r>
              <a:rPr lang="en-US" dirty="0" smtClean="0">
                <a:solidFill>
                  <a:srgbClr val="097BBA"/>
                </a:solidFill>
              </a:rPr>
              <a:t>REVIT</a:t>
            </a:r>
            <a:r>
              <a:rPr lang="en-GB" dirty="0">
                <a:solidFill>
                  <a:srgbClr val="097BBA"/>
                </a:solidFill>
              </a:rPr>
              <a:t> </a:t>
            </a:r>
            <a:r>
              <a:rPr lang="en-GB" dirty="0" smtClean="0">
                <a:solidFill>
                  <a:srgbClr val="097BBA"/>
                </a:solidFill>
              </a:rPr>
              <a:t>     C</a:t>
            </a:r>
            <a:r>
              <a:rPr lang="en-US" dirty="0" smtClean="0">
                <a:solidFill>
                  <a:srgbClr val="097BBA"/>
                </a:solidFill>
              </a:rPr>
              <a:t>ATIA  exchange</a:t>
            </a:r>
            <a:endParaRPr lang="en-US" sz="2800" dirty="0">
              <a:solidFill>
                <a:srgbClr val="097BBA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7023720" y="6027119"/>
            <a:ext cx="2120280" cy="373682"/>
          </a:xfrm>
        </p:spPr>
        <p:txBody>
          <a:bodyPr wrap="square">
            <a:spAutoFit/>
          </a:bodyPr>
          <a:lstStyle/>
          <a:p>
            <a:r>
              <a:rPr lang="en-US" sz="1800" i="1" dirty="0" smtClean="0"/>
              <a:t>Angel Navascués</a:t>
            </a:r>
            <a:endParaRPr lang="en-US" sz="1800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7504" y="6447111"/>
            <a:ext cx="8856984" cy="365125"/>
          </a:xfrm>
        </p:spPr>
        <p:txBody>
          <a:bodyPr/>
          <a:lstStyle/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11" name="Picture 10" descr="Fichier:Transfer right-left green-red.svg — Wikipédia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312368"/>
            <a:ext cx="476672" cy="4766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>
          <a:xfrm>
            <a:off x="179512" y="6447111"/>
            <a:ext cx="8856984" cy="365125"/>
          </a:xfrm>
        </p:spPr>
        <p:txBody>
          <a:bodyPr/>
          <a:lstStyle/>
          <a:p>
            <a:r>
              <a:rPr lang="en-GB" dirty="0" smtClean="0"/>
              <a:t>SMB-SE-TOD - BIM Presentation - 29/03/2019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Title 6"/>
          <p:cNvSpPr txBox="1">
            <a:spLocks/>
          </p:cNvSpPr>
          <p:nvPr/>
        </p:nvSpPr>
        <p:spPr>
          <a:xfrm>
            <a:off x="35496" y="938597"/>
            <a:ext cx="9073008" cy="105024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97BBA"/>
                </a:solidFill>
              </a:rPr>
              <a:t>... - 2012 - 2013 - 2014 - </a:t>
            </a:r>
            <a:r>
              <a:rPr lang="en-GB" sz="2600" dirty="0" smtClean="0">
                <a:solidFill>
                  <a:srgbClr val="097BBA"/>
                </a:solidFill>
              </a:rPr>
              <a:t>2015</a:t>
            </a:r>
            <a:r>
              <a:rPr lang="en-GB" sz="2400" dirty="0" smtClean="0">
                <a:solidFill>
                  <a:srgbClr val="097BBA"/>
                </a:solidFill>
              </a:rPr>
              <a:t> - </a:t>
            </a:r>
            <a:r>
              <a:rPr lang="en-GB" sz="2800" dirty="0" smtClean="0">
                <a:solidFill>
                  <a:srgbClr val="097BBA"/>
                </a:solidFill>
              </a:rPr>
              <a:t>2016</a:t>
            </a:r>
            <a:r>
              <a:rPr lang="en-GB" sz="2400" dirty="0" smtClean="0">
                <a:solidFill>
                  <a:srgbClr val="097BBA"/>
                </a:solidFill>
              </a:rPr>
              <a:t> - </a:t>
            </a:r>
            <a:r>
              <a:rPr lang="en-GB" sz="3000" dirty="0" smtClean="0">
                <a:solidFill>
                  <a:srgbClr val="097BBA"/>
                </a:solidFill>
              </a:rPr>
              <a:t>2017</a:t>
            </a:r>
            <a:r>
              <a:rPr lang="en-GB" sz="2400" dirty="0" smtClean="0">
                <a:solidFill>
                  <a:srgbClr val="097BBA"/>
                </a:solidFill>
              </a:rPr>
              <a:t> - </a:t>
            </a:r>
            <a:r>
              <a:rPr lang="en-GB" sz="3200" dirty="0" smtClean="0">
                <a:solidFill>
                  <a:srgbClr val="097BBA"/>
                </a:solidFill>
              </a:rPr>
              <a:t>2018</a:t>
            </a:r>
            <a:r>
              <a:rPr lang="en-GB" sz="2400" dirty="0" smtClean="0">
                <a:solidFill>
                  <a:srgbClr val="097BBA"/>
                </a:solidFill>
              </a:rPr>
              <a:t> - </a:t>
            </a:r>
            <a:r>
              <a:rPr lang="en-GB" sz="3400" dirty="0" smtClean="0">
                <a:solidFill>
                  <a:srgbClr val="097BBA"/>
                </a:solidFill>
              </a:rPr>
              <a:t>2019</a:t>
            </a:r>
            <a:r>
              <a:rPr lang="en-GB" sz="2400" dirty="0" smtClean="0">
                <a:solidFill>
                  <a:srgbClr val="097BBA"/>
                </a:solidFill>
              </a:rPr>
              <a:t> </a:t>
            </a:r>
            <a:r>
              <a:rPr lang="en-GB" sz="2400" dirty="0">
                <a:solidFill>
                  <a:srgbClr val="097BBA"/>
                </a:solidFill>
              </a:rPr>
              <a:t>-</a:t>
            </a:r>
            <a:r>
              <a:rPr lang="en-GB" sz="2400" dirty="0" smtClean="0">
                <a:solidFill>
                  <a:srgbClr val="097BBA"/>
                </a:solidFill>
              </a:rPr>
              <a:t> … </a:t>
            </a:r>
            <a:endParaRPr lang="en-US" sz="2400" dirty="0">
              <a:solidFill>
                <a:srgbClr val="097BBA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572000" y="1556792"/>
            <a:ext cx="0" cy="46805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6"/>
          <p:cNvSpPr txBox="1">
            <a:spLocks/>
          </p:cNvSpPr>
          <p:nvPr/>
        </p:nvSpPr>
        <p:spPr>
          <a:xfrm>
            <a:off x="323528" y="1916833"/>
            <a:ext cx="3888432" cy="43204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097BBA"/>
                </a:solidFill>
              </a:rPr>
              <a:t>SMB-SE-TOD</a:t>
            </a:r>
            <a:endParaRPr lang="en-US" sz="2000" dirty="0">
              <a:solidFill>
                <a:srgbClr val="097BBA"/>
              </a:solidFill>
            </a:endParaRPr>
          </a:p>
        </p:txBody>
      </p:sp>
      <p:sp>
        <p:nvSpPr>
          <p:cNvPr id="18" name="Title 6"/>
          <p:cNvSpPr txBox="1">
            <a:spLocks/>
          </p:cNvSpPr>
          <p:nvPr/>
        </p:nvSpPr>
        <p:spPr>
          <a:xfrm>
            <a:off x="336360" y="2636912"/>
            <a:ext cx="1368152" cy="43204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097BBA"/>
                </a:solidFill>
              </a:rPr>
              <a:t>3D</a:t>
            </a:r>
            <a:endParaRPr lang="en-US" sz="2000" dirty="0">
              <a:solidFill>
                <a:srgbClr val="097BBA"/>
              </a:solidFill>
            </a:endParaRPr>
          </a:p>
        </p:txBody>
      </p:sp>
      <p:sp>
        <p:nvSpPr>
          <p:cNvPr id="19" name="Title 6"/>
          <p:cNvSpPr txBox="1">
            <a:spLocks/>
          </p:cNvSpPr>
          <p:nvPr/>
        </p:nvSpPr>
        <p:spPr>
          <a:xfrm>
            <a:off x="2843808" y="2636913"/>
            <a:ext cx="1368152" cy="43204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rgbClr val="097BBA"/>
                </a:solidFill>
              </a:rPr>
              <a:t>2</a:t>
            </a:r>
            <a:r>
              <a:rPr lang="en-US" sz="2000" dirty="0" smtClean="0">
                <a:solidFill>
                  <a:srgbClr val="097BBA"/>
                </a:solidFill>
              </a:rPr>
              <a:t>D</a:t>
            </a:r>
            <a:endParaRPr lang="en-US" sz="2000" dirty="0">
              <a:solidFill>
                <a:srgbClr val="097BBA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390" y="3005827"/>
            <a:ext cx="1000988" cy="10054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70" y="3120061"/>
            <a:ext cx="960731" cy="7769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4" y="4509381"/>
            <a:ext cx="1821901" cy="9968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040" y="4536758"/>
            <a:ext cx="1763688" cy="968029"/>
          </a:xfrm>
          <a:prstGeom prst="rect">
            <a:avLst/>
          </a:prstGeom>
        </p:spPr>
      </p:pic>
      <p:sp>
        <p:nvSpPr>
          <p:cNvPr id="22" name="Title 6"/>
          <p:cNvSpPr txBox="1">
            <a:spLocks/>
          </p:cNvSpPr>
          <p:nvPr/>
        </p:nvSpPr>
        <p:spPr>
          <a:xfrm>
            <a:off x="4932040" y="1916832"/>
            <a:ext cx="3888432" cy="43204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097BBA"/>
                </a:solidFill>
              </a:rPr>
              <a:t>SMB-SE-TOD</a:t>
            </a:r>
            <a:endParaRPr lang="en-US" sz="2000" dirty="0">
              <a:solidFill>
                <a:srgbClr val="097BBA"/>
              </a:solidFill>
            </a:endParaRPr>
          </a:p>
        </p:txBody>
      </p:sp>
      <p:sp>
        <p:nvSpPr>
          <p:cNvPr id="23" name="Title 6"/>
          <p:cNvSpPr txBox="1">
            <a:spLocks/>
          </p:cNvSpPr>
          <p:nvPr/>
        </p:nvSpPr>
        <p:spPr>
          <a:xfrm>
            <a:off x="6156176" y="2638349"/>
            <a:ext cx="1368152" cy="43204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097BBA"/>
                </a:solidFill>
              </a:rPr>
              <a:t>3D &amp; 2D</a:t>
            </a:r>
            <a:endParaRPr lang="en-US" sz="2000" dirty="0">
              <a:solidFill>
                <a:srgbClr val="097BBA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229489"/>
            <a:ext cx="1552798" cy="399022"/>
          </a:xfrm>
          <a:prstGeom prst="rect">
            <a:avLst/>
          </a:prstGeom>
        </p:spPr>
      </p:pic>
      <p:sp>
        <p:nvSpPr>
          <p:cNvPr id="21" name="Down Arrow 20"/>
          <p:cNvSpPr/>
          <p:nvPr/>
        </p:nvSpPr>
        <p:spPr>
          <a:xfrm rot="2526815">
            <a:off x="1233856" y="2314519"/>
            <a:ext cx="233599" cy="315123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 descr="File:Chain link icon.png - Wikimedia Common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786864"/>
            <a:ext cx="446053" cy="44233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273" y="4257131"/>
            <a:ext cx="1707602" cy="1044077"/>
          </a:xfrm>
          <a:prstGeom prst="rect">
            <a:avLst/>
          </a:prstGeom>
        </p:spPr>
      </p:pic>
      <p:sp>
        <p:nvSpPr>
          <p:cNvPr id="32" name="Down Arrow 31"/>
          <p:cNvSpPr/>
          <p:nvPr/>
        </p:nvSpPr>
        <p:spPr>
          <a:xfrm rot="19010849">
            <a:off x="3063997" y="2314141"/>
            <a:ext cx="233599" cy="315123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Down Arrow 32"/>
          <p:cNvSpPr/>
          <p:nvPr/>
        </p:nvSpPr>
        <p:spPr>
          <a:xfrm>
            <a:off x="903634" y="4009253"/>
            <a:ext cx="233599" cy="315123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Down Arrow 33"/>
          <p:cNvSpPr/>
          <p:nvPr/>
        </p:nvSpPr>
        <p:spPr>
          <a:xfrm>
            <a:off x="3411084" y="4009253"/>
            <a:ext cx="233599" cy="315123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792" y="4146417"/>
            <a:ext cx="1835696" cy="1298807"/>
          </a:xfrm>
          <a:prstGeom prst="rect">
            <a:avLst/>
          </a:prstGeom>
        </p:spPr>
      </p:pic>
      <p:pic>
        <p:nvPicPr>
          <p:cNvPr id="38" name="Picture 37" descr="File:Chain link icon.png - Wikimedia Common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219" y="4426824"/>
            <a:ext cx="446053" cy="442336"/>
          </a:xfrm>
          <a:prstGeom prst="rect">
            <a:avLst/>
          </a:prstGeom>
        </p:spPr>
      </p:pic>
      <p:pic>
        <p:nvPicPr>
          <p:cNvPr id="45" name="Picture 44" descr="Signo De Interrogación Pregunta · Imagen gratis en Pixabay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206" y="5443964"/>
            <a:ext cx="788384" cy="788384"/>
          </a:xfrm>
          <a:prstGeom prst="rect">
            <a:avLst/>
          </a:prstGeom>
        </p:spPr>
      </p:pic>
      <p:sp>
        <p:nvSpPr>
          <p:cNvPr id="47" name="Title 6"/>
          <p:cNvSpPr txBox="1">
            <a:spLocks/>
          </p:cNvSpPr>
          <p:nvPr/>
        </p:nvSpPr>
        <p:spPr>
          <a:xfrm>
            <a:off x="5817390" y="5676659"/>
            <a:ext cx="3247031" cy="43204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rgbClr val="097BBA"/>
                </a:solidFill>
              </a:rPr>
              <a:t>How do we share our 3D models</a:t>
            </a:r>
            <a:r>
              <a:rPr lang="en-GB" sz="2000" dirty="0" smtClean="0">
                <a:solidFill>
                  <a:srgbClr val="097BBA"/>
                </a:solidFill>
              </a:rPr>
              <a:t>?</a:t>
            </a:r>
            <a:endParaRPr lang="en-US" sz="2000" dirty="0">
              <a:solidFill>
                <a:srgbClr val="097BBA"/>
              </a:solidFill>
            </a:endParaRPr>
          </a:p>
        </p:txBody>
      </p:sp>
      <p:sp>
        <p:nvSpPr>
          <p:cNvPr id="48" name="Down Arrow 47"/>
          <p:cNvSpPr/>
          <p:nvPr/>
        </p:nvSpPr>
        <p:spPr>
          <a:xfrm>
            <a:off x="6720747" y="2311585"/>
            <a:ext cx="233599" cy="315123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Left-Up Arrow 45"/>
          <p:cNvSpPr/>
          <p:nvPr/>
        </p:nvSpPr>
        <p:spPr>
          <a:xfrm rot="13501623">
            <a:off x="6621114" y="3743582"/>
            <a:ext cx="432862" cy="440043"/>
          </a:xfrm>
          <a:prstGeom prst="leftUpArrow">
            <a:avLst>
              <a:gd name="adj1" fmla="val 25000"/>
              <a:gd name="adj2" fmla="val 24985"/>
              <a:gd name="adj3" fmla="val 1924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Multiply 49"/>
          <p:cNvSpPr/>
          <p:nvPr/>
        </p:nvSpPr>
        <p:spPr>
          <a:xfrm>
            <a:off x="1965516" y="4653136"/>
            <a:ext cx="602517" cy="684679"/>
          </a:xfrm>
          <a:prstGeom prst="mathMultiply">
            <a:avLst>
              <a:gd name="adj1" fmla="val 12191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420828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4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3" grpId="0"/>
      <p:bldP spid="21" grpId="0" animBg="1"/>
      <p:bldP spid="32" grpId="0" animBg="1"/>
      <p:bldP spid="33" grpId="0" animBg="1"/>
      <p:bldP spid="34" grpId="0" animBg="1"/>
      <p:bldP spid="47" grpId="0"/>
      <p:bldP spid="48" grpId="0" animBg="1"/>
      <p:bldP spid="46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>
          <a:xfrm>
            <a:off x="179512" y="6447111"/>
            <a:ext cx="8856984" cy="365125"/>
          </a:xfrm>
        </p:spPr>
        <p:txBody>
          <a:bodyPr/>
          <a:lstStyle/>
          <a:p>
            <a:r>
              <a:rPr lang="en-GB" dirty="0" smtClean="0"/>
              <a:t>SMB-SE-TOD - BIM Presentation - 29/03/2019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Title 6"/>
          <p:cNvSpPr txBox="1">
            <a:spLocks/>
          </p:cNvSpPr>
          <p:nvPr/>
        </p:nvSpPr>
        <p:spPr>
          <a:xfrm>
            <a:off x="251520" y="938598"/>
            <a:ext cx="8640960" cy="5802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97BBA"/>
                </a:solidFill>
              </a:rPr>
              <a:t>We are able to share our BIM models by storing them in a PLM software, in order to make them accessible to the rest of agents involved in the projects.</a:t>
            </a:r>
            <a:endParaRPr lang="en-US" sz="2400" dirty="0">
              <a:solidFill>
                <a:srgbClr val="097BBA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 rot="16200000">
            <a:off x="2641455" y="2294644"/>
            <a:ext cx="233599" cy="459139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3108703" y="4653136"/>
            <a:ext cx="976900" cy="1104282"/>
            <a:chOff x="3471346" y="4290903"/>
            <a:chExt cx="1120916" cy="1267078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1346" y="5269940"/>
              <a:ext cx="1120916" cy="288041"/>
            </a:xfrm>
            <a:prstGeom prst="rect">
              <a:avLst/>
            </a:prstGeom>
          </p:spPr>
        </p:pic>
        <p:grpSp>
          <p:nvGrpSpPr>
            <p:cNvPr id="42" name="Group 41"/>
            <p:cNvGrpSpPr/>
            <p:nvPr/>
          </p:nvGrpSpPr>
          <p:grpSpPr>
            <a:xfrm>
              <a:off x="3668139" y="4290903"/>
              <a:ext cx="716573" cy="660223"/>
              <a:chOff x="6559324" y="2637368"/>
              <a:chExt cx="859160" cy="859160"/>
            </a:xfrm>
          </p:grpSpPr>
          <p:pic>
            <p:nvPicPr>
              <p:cNvPr id="26" name="Picture 25" descr="Olivier - VBA Excel - Bureautique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59324" y="2637368"/>
                <a:ext cx="859160" cy="859160"/>
              </a:xfrm>
              <a:prstGeom prst="rect">
                <a:avLst/>
              </a:prstGeom>
            </p:spPr>
          </p:pic>
          <p:sp>
            <p:nvSpPr>
              <p:cNvPr id="52" name="Title 6"/>
              <p:cNvSpPr txBox="1">
                <a:spLocks/>
              </p:cNvSpPr>
              <p:nvPr/>
            </p:nvSpPr>
            <p:spPr>
              <a:xfrm>
                <a:off x="6694265" y="2935428"/>
                <a:ext cx="589275" cy="432047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>
                <a:lvl1pPr algn="ctr" defTabSz="883842" rtl="0" eaLnBrk="1" latinLnBrk="0" hangingPunct="1">
                  <a:spcBef>
                    <a:spcPct val="0"/>
                  </a:spcBef>
                  <a:buNone/>
                  <a:defRPr sz="4062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400" b="1" dirty="0" smtClean="0"/>
                  <a:t>DFS</a:t>
                </a:r>
                <a:endParaRPr lang="en-US" sz="1400" b="1" dirty="0"/>
              </a:p>
            </p:txBody>
          </p:sp>
        </p:grpSp>
        <p:pic>
          <p:nvPicPr>
            <p:cNvPr id="50" name="Picture 49" descr="File:Green cross.svg - Wikimedia Commons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2319" y="4941168"/>
              <a:ext cx="218445" cy="218445"/>
            </a:xfrm>
            <a:prstGeom prst="rect">
              <a:avLst/>
            </a:prstGeom>
          </p:spPr>
        </p:pic>
      </p:grpSp>
      <p:sp>
        <p:nvSpPr>
          <p:cNvPr id="54" name="Down Arrow 53"/>
          <p:cNvSpPr/>
          <p:nvPr/>
        </p:nvSpPr>
        <p:spPr>
          <a:xfrm rot="16200000">
            <a:off x="2627909" y="5059559"/>
            <a:ext cx="233599" cy="486230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Down Arrow 54"/>
          <p:cNvSpPr/>
          <p:nvPr/>
        </p:nvSpPr>
        <p:spPr>
          <a:xfrm rot="16200000">
            <a:off x="4297639" y="2301111"/>
            <a:ext cx="233599" cy="459139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Down Arrow 55"/>
          <p:cNvSpPr/>
          <p:nvPr/>
        </p:nvSpPr>
        <p:spPr>
          <a:xfrm rot="16200000">
            <a:off x="4297639" y="5073104"/>
            <a:ext cx="233599" cy="459139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804" y="1524338"/>
            <a:ext cx="2979977" cy="23367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268" y="3907358"/>
            <a:ext cx="2714124" cy="232697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139952" y="3717032"/>
            <a:ext cx="481876" cy="631433"/>
            <a:chOff x="2993835" y="3640511"/>
            <a:chExt cx="608840" cy="79780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3835" y="3640511"/>
              <a:ext cx="608840" cy="611558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5964" y="4253026"/>
              <a:ext cx="463218" cy="185287"/>
            </a:xfrm>
            <a:prstGeom prst="rect">
              <a:avLst/>
            </a:prstGeom>
          </p:spPr>
        </p:pic>
      </p:grpSp>
      <p:sp>
        <p:nvSpPr>
          <p:cNvPr id="38" name="Down Arrow 37"/>
          <p:cNvSpPr/>
          <p:nvPr/>
        </p:nvSpPr>
        <p:spPr>
          <a:xfrm rot="8747527">
            <a:off x="3931495" y="3153671"/>
            <a:ext cx="233599" cy="625855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6" name="Picture 45" descr="75+ Free Stock Images 3D Human Character Best Collection ...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810" y="5500959"/>
            <a:ext cx="791326" cy="791326"/>
          </a:xfrm>
          <a:prstGeom prst="rect">
            <a:avLst/>
          </a:prstGeom>
        </p:spPr>
      </p:pic>
      <p:sp>
        <p:nvSpPr>
          <p:cNvPr id="47" name="Title 6"/>
          <p:cNvSpPr txBox="1">
            <a:spLocks/>
          </p:cNvSpPr>
          <p:nvPr/>
        </p:nvSpPr>
        <p:spPr>
          <a:xfrm>
            <a:off x="5796136" y="5676659"/>
            <a:ext cx="3247031" cy="432047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 smtClean="0">
                <a:solidFill>
                  <a:srgbClr val="097BBA"/>
                </a:solidFill>
              </a:rPr>
              <a:t>Nowadays the exchange is still manual and  with intermediate steps</a:t>
            </a:r>
            <a:endParaRPr lang="en-US" sz="2000" dirty="0">
              <a:solidFill>
                <a:srgbClr val="097BBA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976729" y="1988841"/>
            <a:ext cx="1019207" cy="1053281"/>
            <a:chOff x="2976729" y="1988841"/>
            <a:chExt cx="1019207" cy="1053281"/>
          </a:xfrm>
        </p:grpSpPr>
        <p:grpSp>
          <p:nvGrpSpPr>
            <p:cNvPr id="16" name="Group 15"/>
            <p:cNvGrpSpPr/>
            <p:nvPr/>
          </p:nvGrpSpPr>
          <p:grpSpPr>
            <a:xfrm>
              <a:off x="2976729" y="1988841"/>
              <a:ext cx="1019207" cy="1053281"/>
              <a:chOff x="2987824" y="1988841"/>
              <a:chExt cx="1019207" cy="1053281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3012427" y="1988841"/>
                <a:ext cx="994604" cy="1013660"/>
                <a:chOff x="3577815" y="2007923"/>
                <a:chExt cx="1180103" cy="1202712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77815" y="2007923"/>
                  <a:ext cx="529262" cy="428041"/>
                </a:xfrm>
                <a:prstGeom prst="rect">
                  <a:avLst/>
                </a:prstGeom>
              </p:spPr>
            </p:pic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61250" y="2862300"/>
                  <a:ext cx="696668" cy="348335"/>
                </a:xfrm>
                <a:prstGeom prst="rect">
                  <a:avLst/>
                </a:prstGeom>
              </p:spPr>
            </p:pic>
            <p:pic>
              <p:nvPicPr>
                <p:cNvPr id="28" name="Picture 27" descr="File:Green cross.svg - Wikimedia Commons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64458" y="2539909"/>
                  <a:ext cx="218445" cy="218445"/>
                </a:xfrm>
                <a:prstGeom prst="rect">
                  <a:avLst/>
                </a:prstGeom>
              </p:spPr>
            </p:pic>
          </p:grpSp>
          <p:sp>
            <p:nvSpPr>
              <p:cNvPr id="43" name="Title 6"/>
              <p:cNvSpPr txBox="1">
                <a:spLocks/>
              </p:cNvSpPr>
              <p:nvPr/>
            </p:nvSpPr>
            <p:spPr>
              <a:xfrm>
                <a:off x="2987824" y="2727233"/>
                <a:ext cx="535480" cy="314889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algn="ctr" defTabSz="883842" rtl="0" eaLnBrk="1" latinLnBrk="0" hangingPunct="1">
                  <a:spcBef>
                    <a:spcPct val="0"/>
                  </a:spcBef>
                  <a:buNone/>
                  <a:defRPr sz="4062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s-ES" sz="1200" b="1" dirty="0" smtClean="0"/>
                  <a:t>PLM:</a:t>
                </a:r>
                <a:endParaRPr lang="en-GB" sz="1200" b="1" dirty="0" smtClean="0"/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0710" y="2132856"/>
              <a:ext cx="463218" cy="185287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1083671" y="4840942"/>
            <a:ext cx="1299013" cy="964322"/>
            <a:chOff x="1083671" y="4696926"/>
            <a:chExt cx="1299013" cy="96432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671" y="4696926"/>
              <a:ext cx="480551" cy="453853"/>
            </a:xfrm>
            <a:prstGeom prst="rect">
              <a:avLst/>
            </a:prstGeom>
          </p:spPr>
        </p:pic>
        <p:sp>
          <p:nvSpPr>
            <p:cNvPr id="53" name="Title 6"/>
            <p:cNvSpPr txBox="1">
              <a:spLocks/>
            </p:cNvSpPr>
            <p:nvPr/>
          </p:nvSpPr>
          <p:spPr>
            <a:xfrm>
              <a:off x="1539677" y="4788889"/>
              <a:ext cx="843007" cy="337202"/>
            </a:xfrm>
            <a:prstGeom prst="rect">
              <a:avLst/>
            </a:prstGeom>
          </p:spPr>
          <p:txBody>
            <a:bodyPr>
              <a:normAutofit fontScale="47500" lnSpcReduction="20000"/>
            </a:bodyPr>
            <a:lstStyle>
              <a:lvl1pPr algn="ctr" defTabSz="883842" rtl="0" eaLnBrk="1" latinLnBrk="0" hangingPunct="1">
                <a:spcBef>
                  <a:spcPct val="0"/>
                </a:spcBef>
                <a:buNone/>
                <a:defRPr sz="4062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2000" dirty="0" smtClean="0"/>
                <a:t>SMB</a:t>
              </a:r>
            </a:p>
            <a:p>
              <a:pPr algn="l"/>
              <a:r>
                <a:rPr lang="en-US" sz="2000" dirty="0" smtClean="0"/>
                <a:t>Department</a:t>
              </a:r>
              <a:endParaRPr lang="en-US" sz="2000" dirty="0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909" y="5206124"/>
              <a:ext cx="470448" cy="455124"/>
            </a:xfrm>
            <a:prstGeom prst="rect">
              <a:avLst/>
            </a:prstGeom>
          </p:spPr>
        </p:pic>
        <p:sp>
          <p:nvSpPr>
            <p:cNvPr id="58" name="Title 6"/>
            <p:cNvSpPr txBox="1">
              <a:spLocks/>
            </p:cNvSpPr>
            <p:nvPr/>
          </p:nvSpPr>
          <p:spPr>
            <a:xfrm>
              <a:off x="1533119" y="5301208"/>
              <a:ext cx="843008" cy="337202"/>
            </a:xfrm>
            <a:prstGeom prst="rect">
              <a:avLst/>
            </a:prstGeom>
          </p:spPr>
          <p:txBody>
            <a:bodyPr>
              <a:normAutofit fontScale="47500" lnSpcReduction="20000"/>
            </a:bodyPr>
            <a:lstStyle>
              <a:lvl1pPr algn="ctr" defTabSz="883842" rtl="0" eaLnBrk="1" latinLnBrk="0" hangingPunct="1">
                <a:spcBef>
                  <a:spcPct val="0"/>
                </a:spcBef>
                <a:buNone/>
                <a:defRPr sz="4062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2000" dirty="0" smtClean="0">
                  <a:solidFill>
                    <a:srgbClr val="68A8DE"/>
                  </a:solidFill>
                </a:rPr>
                <a:t>Engineering</a:t>
              </a:r>
            </a:p>
            <a:p>
              <a:pPr algn="l"/>
              <a:r>
                <a:rPr lang="en-US" sz="2000" dirty="0" smtClean="0">
                  <a:solidFill>
                    <a:srgbClr val="68A8DE"/>
                  </a:solidFill>
                </a:rPr>
                <a:t>Department</a:t>
              </a:r>
              <a:endParaRPr lang="en-US" sz="2000" dirty="0">
                <a:solidFill>
                  <a:srgbClr val="68A8DE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15616" y="1693536"/>
            <a:ext cx="1306295" cy="1879480"/>
            <a:chOff x="1115616" y="1772816"/>
            <a:chExt cx="1306295" cy="1879480"/>
          </a:xfrm>
        </p:grpSpPr>
        <p:grpSp>
          <p:nvGrpSpPr>
            <p:cNvPr id="17" name="Group 16"/>
            <p:cNvGrpSpPr/>
            <p:nvPr/>
          </p:nvGrpSpPr>
          <p:grpSpPr>
            <a:xfrm>
              <a:off x="1115616" y="1772816"/>
              <a:ext cx="1296144" cy="1405843"/>
              <a:chOff x="501285" y="3612121"/>
              <a:chExt cx="1660710" cy="180126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01285" y="3612121"/>
                <a:ext cx="1660710" cy="583137"/>
                <a:chOff x="751050" y="3613130"/>
                <a:chExt cx="1660710" cy="583137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51050" y="3613130"/>
                  <a:ext cx="602771" cy="583137"/>
                </a:xfrm>
                <a:prstGeom prst="rect">
                  <a:avLst/>
                </a:prstGeom>
              </p:spPr>
            </p:pic>
            <p:sp>
              <p:nvSpPr>
                <p:cNvPr id="37" name="Title 6"/>
                <p:cNvSpPr txBox="1">
                  <a:spLocks/>
                </p:cNvSpPr>
                <p:nvPr/>
              </p:nvSpPr>
              <p:spPr>
                <a:xfrm>
                  <a:off x="1331640" y="3762773"/>
                  <a:ext cx="1080120" cy="432047"/>
                </a:xfrm>
                <a:prstGeom prst="rect">
                  <a:avLst/>
                </a:prstGeom>
              </p:spPr>
              <p:txBody>
                <a:bodyPr>
                  <a:normAutofit fontScale="47500" lnSpcReduction="20000"/>
                </a:bodyPr>
                <a:lstStyle>
                  <a:lvl1pPr algn="ctr" defTabSz="883842" rtl="0" eaLnBrk="1" latinLnBrk="0" hangingPunct="1">
                    <a:spcBef>
                      <a:spcPct val="0"/>
                    </a:spcBef>
                    <a:buNone/>
                    <a:defRPr sz="4062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l"/>
                  <a:r>
                    <a:rPr lang="en-US" sz="2000" dirty="0" smtClean="0">
                      <a:solidFill>
                        <a:srgbClr val="68A8DE"/>
                      </a:solidFill>
                    </a:rPr>
                    <a:t>Engineering</a:t>
                  </a:r>
                </a:p>
                <a:p>
                  <a:pPr algn="l"/>
                  <a:r>
                    <a:rPr lang="en-US" sz="2000" dirty="0" smtClean="0">
                      <a:solidFill>
                        <a:srgbClr val="68A8DE"/>
                      </a:solidFill>
                    </a:rPr>
                    <a:t>Department</a:t>
                  </a:r>
                  <a:endParaRPr lang="en-US" sz="2000" dirty="0">
                    <a:solidFill>
                      <a:srgbClr val="68A8DE"/>
                    </a:solidFill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07395" y="4222122"/>
                <a:ext cx="1654600" cy="571500"/>
                <a:chOff x="757160" y="4284451"/>
                <a:chExt cx="1654600" cy="571500"/>
              </a:xfrm>
            </p:grpSpPr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57160" y="4284451"/>
                  <a:ext cx="590550" cy="571500"/>
                </a:xfrm>
                <a:prstGeom prst="rect">
                  <a:avLst/>
                </a:prstGeom>
              </p:spPr>
            </p:pic>
            <p:sp>
              <p:nvSpPr>
                <p:cNvPr id="40" name="Title 6"/>
                <p:cNvSpPr txBox="1">
                  <a:spLocks/>
                </p:cNvSpPr>
                <p:nvPr/>
              </p:nvSpPr>
              <p:spPr>
                <a:xfrm>
                  <a:off x="1331640" y="4421172"/>
                  <a:ext cx="1080120" cy="432047"/>
                </a:xfrm>
                <a:prstGeom prst="rect">
                  <a:avLst/>
                </a:prstGeom>
              </p:spPr>
              <p:txBody>
                <a:bodyPr>
                  <a:normAutofit fontScale="47500" lnSpcReduction="20000"/>
                </a:bodyPr>
                <a:lstStyle>
                  <a:lvl1pPr algn="ctr" defTabSz="883842" rtl="0" eaLnBrk="1" latinLnBrk="0" hangingPunct="1">
                    <a:spcBef>
                      <a:spcPct val="0"/>
                    </a:spcBef>
                    <a:buNone/>
                    <a:defRPr sz="4062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l"/>
                  <a:r>
                    <a:rPr lang="en-US" sz="2000" dirty="0" smtClean="0">
                      <a:solidFill>
                        <a:srgbClr val="737184"/>
                      </a:solidFill>
                    </a:rPr>
                    <a:t>Technology</a:t>
                  </a:r>
                </a:p>
                <a:p>
                  <a:pPr algn="l"/>
                  <a:r>
                    <a:rPr lang="en-US" sz="2000" dirty="0" smtClean="0">
                      <a:solidFill>
                        <a:srgbClr val="737184"/>
                      </a:solidFill>
                    </a:rPr>
                    <a:t>Department</a:t>
                  </a:r>
                  <a:endParaRPr lang="en-US" sz="2000" dirty="0">
                    <a:solidFill>
                      <a:srgbClr val="737184"/>
                    </a:solidFill>
                  </a:endParaRP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501285" y="4797152"/>
                <a:ext cx="1654905" cy="616233"/>
                <a:chOff x="756855" y="4903005"/>
                <a:chExt cx="1654905" cy="616233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 rotWithShape="1"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74" t="5301" r="84250" b="8832"/>
                <a:stretch/>
              </p:blipFill>
              <p:spPr>
                <a:xfrm>
                  <a:off x="756855" y="4903005"/>
                  <a:ext cx="615715" cy="614227"/>
                </a:xfrm>
                <a:prstGeom prst="rect">
                  <a:avLst/>
                </a:prstGeom>
              </p:spPr>
            </p:pic>
            <p:sp>
              <p:nvSpPr>
                <p:cNvPr id="41" name="Title 6"/>
                <p:cNvSpPr txBox="1">
                  <a:spLocks/>
                </p:cNvSpPr>
                <p:nvPr/>
              </p:nvSpPr>
              <p:spPr>
                <a:xfrm>
                  <a:off x="1331640" y="5087191"/>
                  <a:ext cx="1080120" cy="432047"/>
                </a:xfrm>
                <a:prstGeom prst="rect">
                  <a:avLst/>
                </a:prstGeom>
              </p:spPr>
              <p:txBody>
                <a:bodyPr>
                  <a:normAutofit fontScale="47500" lnSpcReduction="20000"/>
                </a:bodyPr>
                <a:lstStyle>
                  <a:lvl1pPr algn="ctr" defTabSz="883842" rtl="0" eaLnBrk="1" latinLnBrk="0" hangingPunct="1">
                    <a:spcBef>
                      <a:spcPct val="0"/>
                    </a:spcBef>
                    <a:buNone/>
                    <a:defRPr sz="4062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l"/>
                  <a:r>
                    <a:rPr lang="en-US" sz="2000" dirty="0" smtClean="0">
                      <a:solidFill>
                        <a:srgbClr val="2471BD"/>
                      </a:solidFill>
                    </a:rPr>
                    <a:t>Beams</a:t>
                  </a:r>
                </a:p>
                <a:p>
                  <a:pPr algn="l"/>
                  <a:r>
                    <a:rPr lang="en-US" sz="2000" dirty="0" smtClean="0">
                      <a:solidFill>
                        <a:srgbClr val="2471BD"/>
                      </a:solidFill>
                    </a:rPr>
                    <a:t>Department</a:t>
                  </a:r>
                  <a:endParaRPr lang="en-US" sz="2000" dirty="0">
                    <a:solidFill>
                      <a:srgbClr val="2471BD"/>
                    </a:solidFill>
                  </a:endParaRPr>
                </a:p>
              </p:txBody>
            </p:sp>
          </p:grpSp>
        </p:grpSp>
        <p:sp>
          <p:nvSpPr>
            <p:cNvPr id="22" name="Oval 21"/>
            <p:cNvSpPr/>
            <p:nvPr/>
          </p:nvSpPr>
          <p:spPr>
            <a:xfrm>
              <a:off x="1116764" y="3205703"/>
              <a:ext cx="446593" cy="446593"/>
            </a:xfrm>
            <a:prstGeom prst="ellips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itle 6"/>
            <p:cNvSpPr txBox="1">
              <a:spLocks/>
            </p:cNvSpPr>
            <p:nvPr/>
          </p:nvSpPr>
          <p:spPr>
            <a:xfrm>
              <a:off x="1578904" y="3235814"/>
              <a:ext cx="843007" cy="3372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883842" rtl="0" eaLnBrk="1" latinLnBrk="0" hangingPunct="1">
                <a:spcBef>
                  <a:spcPct val="0"/>
                </a:spcBef>
                <a:buNone/>
                <a:defRPr sz="4062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2000" dirty="0" smtClean="0">
                  <a:solidFill>
                    <a:srgbClr val="2471BD"/>
                  </a:solidFill>
                </a:rPr>
                <a:t>…</a:t>
              </a:r>
              <a:endParaRPr lang="en-US" sz="2000" dirty="0">
                <a:solidFill>
                  <a:srgbClr val="2471BD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289" y="2172817"/>
            <a:ext cx="4281215" cy="3357058"/>
          </a:xfrm>
          <a:prstGeom prst="rect">
            <a:avLst/>
          </a:prstGeom>
        </p:spPr>
      </p:pic>
      <p:sp>
        <p:nvSpPr>
          <p:cNvPr id="60" name="Down Arrow 59"/>
          <p:cNvSpPr/>
          <p:nvPr/>
        </p:nvSpPr>
        <p:spPr>
          <a:xfrm rot="8747527">
            <a:off x="4707475" y="4362761"/>
            <a:ext cx="117900" cy="552881"/>
          </a:xfrm>
          <a:prstGeom prst="downArrow">
            <a:avLst>
              <a:gd name="adj1" fmla="val 100000"/>
              <a:gd name="adj2" fmla="val 0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3130760" y="3533609"/>
            <a:ext cx="908509" cy="786792"/>
            <a:chOff x="2150703" y="3724271"/>
            <a:chExt cx="908509" cy="786792"/>
          </a:xfrm>
        </p:grpSpPr>
        <p:sp>
          <p:nvSpPr>
            <p:cNvPr id="61" name="Title 6"/>
            <p:cNvSpPr txBox="1">
              <a:spLocks/>
            </p:cNvSpPr>
            <p:nvPr/>
          </p:nvSpPr>
          <p:spPr>
            <a:xfrm>
              <a:off x="2320892" y="3724271"/>
              <a:ext cx="576182" cy="322913"/>
            </a:xfrm>
            <a:prstGeom prst="rect">
              <a:avLst/>
            </a:prstGeom>
          </p:spPr>
          <p:txBody>
            <a:bodyPr>
              <a:normAutofit lnSpcReduction="10000"/>
            </a:bodyPr>
            <a:lstStyle>
              <a:lvl1pPr algn="ctr" defTabSz="883842" rtl="0" eaLnBrk="1" latinLnBrk="0" hangingPunct="1">
                <a:spcBef>
                  <a:spcPct val="0"/>
                </a:spcBef>
                <a:buNone/>
                <a:defRPr sz="4062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1600" b="1" dirty="0" smtClean="0">
                  <a:solidFill>
                    <a:srgbClr val="2471BD"/>
                  </a:solidFill>
                </a:rPr>
                <a:t>PLM</a:t>
              </a:r>
              <a:endParaRPr lang="en-GB" sz="1600" b="1" dirty="0" smtClean="0">
                <a:solidFill>
                  <a:srgbClr val="2471BD"/>
                </a:solidFill>
              </a:endParaRPr>
            </a:p>
          </p:txBody>
        </p:sp>
        <p:pic>
          <p:nvPicPr>
            <p:cNvPr id="62" name="Picture 61" descr="File:Green cross.svg - Wikimedia Commons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6929" y="4005064"/>
              <a:ext cx="184108" cy="184108"/>
            </a:xfrm>
            <a:prstGeom prst="rect">
              <a:avLst/>
            </a:prstGeom>
          </p:spPr>
        </p:pic>
        <p:sp>
          <p:nvSpPr>
            <p:cNvPr id="63" name="Title 6"/>
            <p:cNvSpPr txBox="1">
              <a:spLocks/>
            </p:cNvSpPr>
            <p:nvPr/>
          </p:nvSpPr>
          <p:spPr>
            <a:xfrm>
              <a:off x="2150703" y="4221088"/>
              <a:ext cx="908509" cy="289975"/>
            </a:xfrm>
            <a:prstGeom prst="rect">
              <a:avLst/>
            </a:prstGeom>
          </p:spPr>
          <p:txBody>
            <a:bodyPr>
              <a:normAutofit fontScale="92500" lnSpcReduction="20000"/>
            </a:bodyPr>
            <a:lstStyle>
              <a:lvl1pPr algn="ctr" defTabSz="883842" rtl="0" eaLnBrk="1" latinLnBrk="0" hangingPunct="1">
                <a:spcBef>
                  <a:spcPct val="0"/>
                </a:spcBef>
                <a:buNone/>
                <a:defRPr sz="4062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1600" b="1" dirty="0" err="1" smtClean="0">
                  <a:solidFill>
                    <a:srgbClr val="2471BD"/>
                  </a:solidFill>
                </a:rPr>
                <a:t>Multicad</a:t>
              </a:r>
              <a:endParaRPr lang="en-GB" sz="1600" b="1" dirty="0" smtClean="0">
                <a:solidFill>
                  <a:srgbClr val="2471BD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>
            <a:off x="3001332" y="2740375"/>
            <a:ext cx="1010364" cy="28043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3033180" y="2737491"/>
            <a:ext cx="905901" cy="2445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3279850" y="4773758"/>
            <a:ext cx="615357" cy="4107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 flipV="1">
            <a:off x="3280212" y="4782406"/>
            <a:ext cx="643718" cy="3931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Down Arrow 81"/>
          <p:cNvSpPr/>
          <p:nvPr/>
        </p:nvSpPr>
        <p:spPr>
          <a:xfrm rot="16200000">
            <a:off x="4351525" y="3548889"/>
            <a:ext cx="233599" cy="717928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Down Arrow 82"/>
          <p:cNvSpPr/>
          <p:nvPr/>
        </p:nvSpPr>
        <p:spPr>
          <a:xfrm rot="10800000">
            <a:off x="3470728" y="4344440"/>
            <a:ext cx="233599" cy="326934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Down Arrow 83"/>
          <p:cNvSpPr/>
          <p:nvPr/>
        </p:nvSpPr>
        <p:spPr>
          <a:xfrm>
            <a:off x="3465027" y="3140968"/>
            <a:ext cx="233599" cy="369757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18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38" grpId="0" animBg="1"/>
      <p:bldP spid="38" grpId="1" animBg="1"/>
      <p:bldP spid="47" grpId="0"/>
      <p:bldP spid="60" grpId="0" animBg="1"/>
      <p:bldP spid="60" grpId="1" animBg="1"/>
      <p:bldP spid="82" grpId="0" animBg="1"/>
      <p:bldP spid="83" grpId="0" animBg="1"/>
      <p:bldP spid="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>
          <a:xfrm>
            <a:off x="179512" y="6447111"/>
            <a:ext cx="8856984" cy="365125"/>
          </a:xfrm>
        </p:spPr>
        <p:txBody>
          <a:bodyPr/>
          <a:lstStyle/>
          <a:p>
            <a:r>
              <a:rPr lang="en-GB" dirty="0" smtClean="0"/>
              <a:t>SMB-SE-TOD - BIM Presentation - 29/03/2019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8" name="Title 6"/>
          <p:cNvSpPr txBox="1">
            <a:spLocks/>
          </p:cNvSpPr>
          <p:nvPr/>
        </p:nvSpPr>
        <p:spPr>
          <a:xfrm>
            <a:off x="827584" y="976526"/>
            <a:ext cx="8064896" cy="58026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2400" dirty="0" smtClean="0">
                <a:solidFill>
                  <a:srgbClr val="097BBA"/>
                </a:solidFill>
              </a:rPr>
              <a:t>Differences between REVIT base point and CATIA local axis system.</a:t>
            </a:r>
          </a:p>
        </p:txBody>
      </p:sp>
      <p:sp>
        <p:nvSpPr>
          <p:cNvPr id="77" name="Title 6"/>
          <p:cNvSpPr txBox="1">
            <a:spLocks/>
          </p:cNvSpPr>
          <p:nvPr/>
        </p:nvSpPr>
        <p:spPr>
          <a:xfrm>
            <a:off x="257718" y="6012993"/>
            <a:ext cx="376330" cy="1937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800" dirty="0" smtClean="0">
                <a:solidFill>
                  <a:srgbClr val="FFFF00"/>
                </a:solidFill>
              </a:rPr>
              <a:t>CCS</a:t>
            </a:r>
            <a:endParaRPr lang="en-US" sz="800" dirty="0">
              <a:solidFill>
                <a:srgbClr val="FFFF00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1187624" y="6685596"/>
            <a:ext cx="111866" cy="17240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02" descr="75+ Free Stock Images 3D Human Character Best Collection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40" y="5373216"/>
            <a:ext cx="791326" cy="791326"/>
          </a:xfrm>
          <a:prstGeom prst="rect">
            <a:avLst/>
          </a:prstGeom>
        </p:spPr>
      </p:pic>
      <p:sp>
        <p:nvSpPr>
          <p:cNvPr id="104" name="Title 6"/>
          <p:cNvSpPr txBox="1">
            <a:spLocks/>
          </p:cNvSpPr>
          <p:nvPr/>
        </p:nvSpPr>
        <p:spPr>
          <a:xfrm>
            <a:off x="5272965" y="5358937"/>
            <a:ext cx="3636183" cy="94524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>
                <a:solidFill>
                  <a:srgbClr val="097BBA"/>
                </a:solidFill>
              </a:rPr>
              <a:t>Every time we do an exchange we must move the model, either in CATIA or in REVIT</a:t>
            </a:r>
            <a:endParaRPr lang="en-US" sz="2000" dirty="0">
              <a:solidFill>
                <a:srgbClr val="097BBA"/>
              </a:solidFill>
            </a:endParaRPr>
          </a:p>
        </p:txBody>
      </p:sp>
      <p:sp>
        <p:nvSpPr>
          <p:cNvPr id="36" name="Title 6"/>
          <p:cNvSpPr txBox="1">
            <a:spLocks/>
          </p:cNvSpPr>
          <p:nvPr/>
        </p:nvSpPr>
        <p:spPr>
          <a:xfrm>
            <a:off x="4827084" y="4893983"/>
            <a:ext cx="447546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1200" b="1" dirty="0" smtClean="0"/>
          </a:p>
        </p:txBody>
      </p:sp>
      <p:pic>
        <p:nvPicPr>
          <p:cNvPr id="37" name="Picture 36" descr="75+ Free Stock Images 3D Human Character Best Collection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41" y="908720"/>
            <a:ext cx="723193" cy="7231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96" y="3249850"/>
            <a:ext cx="3911962" cy="30594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59441"/>
            <a:ext cx="4473916" cy="25441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13" y="1581998"/>
            <a:ext cx="2129503" cy="166785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90" y="1701203"/>
            <a:ext cx="816020" cy="2096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024" y="4623222"/>
            <a:ext cx="470279" cy="380338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8621117" y="3856285"/>
            <a:ext cx="0" cy="288032"/>
          </a:xfrm>
          <a:prstGeom prst="line">
            <a:avLst/>
          </a:prstGeom>
          <a:ln w="1905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621117" y="3856285"/>
            <a:ext cx="288032" cy="0"/>
          </a:xfrm>
          <a:prstGeom prst="line">
            <a:avLst/>
          </a:prstGeom>
          <a:ln w="1905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2073722" y="4149080"/>
            <a:ext cx="0" cy="304700"/>
          </a:xfrm>
          <a:prstGeom prst="line">
            <a:avLst/>
          </a:prstGeom>
          <a:ln w="1905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073722" y="4453780"/>
            <a:ext cx="288032" cy="0"/>
          </a:xfrm>
          <a:prstGeom prst="line">
            <a:avLst/>
          </a:prstGeom>
          <a:ln w="1905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2076103" y="5697066"/>
            <a:ext cx="0" cy="304700"/>
          </a:xfrm>
          <a:prstGeom prst="line">
            <a:avLst/>
          </a:prstGeom>
          <a:ln w="1905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076103" y="6001766"/>
            <a:ext cx="288032" cy="0"/>
          </a:xfrm>
          <a:prstGeom prst="line">
            <a:avLst/>
          </a:prstGeom>
          <a:ln w="1905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itle 6"/>
          <p:cNvSpPr txBox="1">
            <a:spLocks/>
          </p:cNvSpPr>
          <p:nvPr/>
        </p:nvSpPr>
        <p:spPr>
          <a:xfrm>
            <a:off x="323528" y="4660628"/>
            <a:ext cx="1105517" cy="2309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050" dirty="0" smtClean="0">
                <a:solidFill>
                  <a:srgbClr val="FF0000"/>
                </a:solidFill>
              </a:rPr>
              <a:t>REVIT base point</a:t>
            </a:r>
            <a:endParaRPr lang="en-GB" sz="1050" dirty="0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375577" y="4486277"/>
            <a:ext cx="643723" cy="28981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375577" y="4776093"/>
            <a:ext cx="648486" cy="119608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itle 6"/>
          <p:cNvSpPr txBox="1">
            <a:spLocks/>
          </p:cNvSpPr>
          <p:nvPr/>
        </p:nvSpPr>
        <p:spPr>
          <a:xfrm>
            <a:off x="6804248" y="2890363"/>
            <a:ext cx="1472161" cy="2309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050" dirty="0" smtClean="0">
                <a:solidFill>
                  <a:srgbClr val="FF0000"/>
                </a:solidFill>
              </a:rPr>
              <a:t>CATIA local axis system </a:t>
            </a:r>
            <a:endParaRPr lang="en-GB" sz="1050" dirty="0">
              <a:solidFill>
                <a:srgbClr val="FF0000"/>
              </a:solidFill>
            </a:endParaRPr>
          </a:p>
        </p:txBody>
      </p:sp>
      <p:cxnSp>
        <p:nvCxnSpPr>
          <p:cNvPr id="89" name="Straight Arrow Connector 88"/>
          <p:cNvCxnSpPr>
            <a:stCxn id="87" idx="2"/>
          </p:cNvCxnSpPr>
          <p:nvPr/>
        </p:nvCxnSpPr>
        <p:spPr>
          <a:xfrm>
            <a:off x="7540329" y="3121294"/>
            <a:ext cx="1037329" cy="73499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itle 6"/>
          <p:cNvSpPr txBox="1">
            <a:spLocks/>
          </p:cNvSpPr>
          <p:nvPr/>
        </p:nvSpPr>
        <p:spPr>
          <a:xfrm>
            <a:off x="4860032" y="2521050"/>
            <a:ext cx="1008112" cy="2309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050" dirty="0" smtClean="0">
                <a:solidFill>
                  <a:srgbClr val="FF0000"/>
                </a:solidFill>
              </a:rPr>
              <a:t>New structure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 rot="4870010">
            <a:off x="5474730" y="3969891"/>
            <a:ext cx="391840" cy="81890"/>
          </a:xfrm>
          <a:prstGeom prst="rect">
            <a:avLst/>
          </a:prstGeom>
          <a:noFill/>
          <a:ln w="12700">
            <a:solidFill>
              <a:srgbClr val="00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/>
          <p:cNvCxnSpPr>
            <a:stCxn id="91" idx="2"/>
            <a:endCxn id="79" idx="1"/>
          </p:cNvCxnSpPr>
          <p:nvPr/>
        </p:nvCxnSpPr>
        <p:spPr>
          <a:xfrm>
            <a:off x="5364088" y="2751981"/>
            <a:ext cx="276477" cy="10652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Down Arrow 98"/>
          <p:cNvSpPr/>
          <p:nvPr/>
        </p:nvSpPr>
        <p:spPr>
          <a:xfrm rot="16200000">
            <a:off x="4141897" y="3835910"/>
            <a:ext cx="233599" cy="264277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56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94" y="2060848"/>
            <a:ext cx="7370501" cy="3791052"/>
          </a:xfrm>
          <a:prstGeom prst="rect">
            <a:avLst/>
          </a:prstGeom>
        </p:spPr>
      </p:pic>
      <p:sp>
        <p:nvSpPr>
          <p:cNvPr id="54" name="Down Arrow 53"/>
          <p:cNvSpPr/>
          <p:nvPr/>
        </p:nvSpPr>
        <p:spPr>
          <a:xfrm>
            <a:off x="6424677" y="3499700"/>
            <a:ext cx="233599" cy="459139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090" y="1841951"/>
            <a:ext cx="1939005" cy="15444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095" y="2132856"/>
            <a:ext cx="2109737" cy="1289953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098" y="2415084"/>
            <a:ext cx="816020" cy="2096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766" y="4957993"/>
            <a:ext cx="1914482" cy="13565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103768"/>
            <a:ext cx="2099522" cy="14854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1288"/>
            <a:ext cx="3980331" cy="20473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93" y="4262313"/>
            <a:ext cx="3979758" cy="20470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2880320" cy="1820806"/>
          </a:xfrm>
          <a:prstGeom prst="rect">
            <a:avLst/>
          </a:prstGeom>
        </p:spPr>
      </p:pic>
      <p:sp>
        <p:nvSpPr>
          <p:cNvPr id="37" name="Title 6"/>
          <p:cNvSpPr txBox="1">
            <a:spLocks/>
          </p:cNvSpPr>
          <p:nvPr/>
        </p:nvSpPr>
        <p:spPr>
          <a:xfrm>
            <a:off x="107505" y="3642923"/>
            <a:ext cx="1512168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b="1" dirty="0" smtClean="0"/>
              <a:t>LHC P1 Underground</a:t>
            </a:r>
            <a:endParaRPr lang="en-US" sz="1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844824"/>
            <a:ext cx="2756414" cy="18272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" r="11271"/>
          <a:stretch/>
        </p:blipFill>
        <p:spPr>
          <a:xfrm>
            <a:off x="6012160" y="1849279"/>
            <a:ext cx="3024336" cy="18272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83" y="4005064"/>
            <a:ext cx="2987824" cy="20298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86649"/>
            <a:ext cx="2788075" cy="2034639"/>
          </a:xfrm>
          <a:prstGeom prst="rect">
            <a:avLst/>
          </a:prstGeom>
        </p:spPr>
      </p:pic>
      <p:sp>
        <p:nvSpPr>
          <p:cNvPr id="42" name="Title 6"/>
          <p:cNvSpPr txBox="1">
            <a:spLocks/>
          </p:cNvSpPr>
          <p:nvPr/>
        </p:nvSpPr>
        <p:spPr>
          <a:xfrm>
            <a:off x="3131840" y="3642922"/>
            <a:ext cx="1512168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b="1" dirty="0" smtClean="0"/>
              <a:t>LHC P1 Surface</a:t>
            </a:r>
            <a:endParaRPr lang="en-US" sz="1200" b="1" dirty="0"/>
          </a:p>
        </p:txBody>
      </p:sp>
      <p:sp>
        <p:nvSpPr>
          <p:cNvPr id="44" name="Title 6"/>
          <p:cNvSpPr txBox="1">
            <a:spLocks/>
          </p:cNvSpPr>
          <p:nvPr/>
        </p:nvSpPr>
        <p:spPr>
          <a:xfrm>
            <a:off x="6007062" y="3650206"/>
            <a:ext cx="2381361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b="1" dirty="0" smtClean="0"/>
              <a:t>SPS + Transfer lines + Awake + etc.</a:t>
            </a:r>
            <a:endParaRPr lang="en-US" sz="1200" b="1" dirty="0"/>
          </a:p>
        </p:txBody>
      </p:sp>
      <p:sp>
        <p:nvSpPr>
          <p:cNvPr id="45" name="Title 6"/>
          <p:cNvSpPr txBox="1">
            <a:spLocks/>
          </p:cNvSpPr>
          <p:nvPr/>
        </p:nvSpPr>
        <p:spPr>
          <a:xfrm>
            <a:off x="576555" y="6019187"/>
            <a:ext cx="1512168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b="1" dirty="0" smtClean="0"/>
              <a:t>PS</a:t>
            </a:r>
            <a:endParaRPr lang="en-US" sz="1200" b="1" dirty="0"/>
          </a:p>
        </p:txBody>
      </p:sp>
      <p:sp>
        <p:nvSpPr>
          <p:cNvPr id="46" name="Title 6"/>
          <p:cNvSpPr txBox="1">
            <a:spLocks/>
          </p:cNvSpPr>
          <p:nvPr/>
        </p:nvSpPr>
        <p:spPr>
          <a:xfrm>
            <a:off x="3923928" y="6029761"/>
            <a:ext cx="1512168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b="1" dirty="0" smtClean="0"/>
              <a:t>PS Booster</a:t>
            </a:r>
            <a:endParaRPr lang="en-US" sz="1200" b="1" dirty="0"/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>
          <a:xfrm>
            <a:off x="179512" y="6447111"/>
            <a:ext cx="8856984" cy="365125"/>
          </a:xfrm>
        </p:spPr>
        <p:txBody>
          <a:bodyPr/>
          <a:lstStyle/>
          <a:p>
            <a:r>
              <a:rPr lang="en-GB" dirty="0" smtClean="0"/>
              <a:t>SMB-SE-TOD - BIM Presentation - 29/03/2019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34" name="Title 6"/>
          <p:cNvSpPr txBox="1">
            <a:spLocks/>
          </p:cNvSpPr>
          <p:nvPr/>
        </p:nvSpPr>
        <p:spPr>
          <a:xfrm>
            <a:off x="1187624" y="1090664"/>
            <a:ext cx="7788154" cy="5802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solidFill>
                  <a:srgbClr val="097BBA"/>
                </a:solidFill>
              </a:rPr>
              <a:t>Existing CATIA models: geometry that sometimes we can use as reference for our BIM models and Drawings</a:t>
            </a:r>
            <a:endParaRPr lang="en-US" sz="2400" dirty="0">
              <a:solidFill>
                <a:srgbClr val="097BBA"/>
              </a:solidFill>
            </a:endParaRPr>
          </a:p>
        </p:txBody>
      </p:sp>
      <p:pic>
        <p:nvPicPr>
          <p:cNvPr id="2" name="Picture 1" descr="La maison du futur, toujours plus technologisée, deviendra ...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936104" cy="936104"/>
          </a:xfrm>
          <a:prstGeom prst="rect">
            <a:avLst/>
          </a:prstGeom>
        </p:spPr>
      </p:pic>
      <p:sp>
        <p:nvSpPr>
          <p:cNvPr id="49" name="Down Arrow 48"/>
          <p:cNvSpPr/>
          <p:nvPr/>
        </p:nvSpPr>
        <p:spPr>
          <a:xfrm rot="16200000">
            <a:off x="4468527" y="2635368"/>
            <a:ext cx="233599" cy="459139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Down Arrow 51"/>
          <p:cNvSpPr/>
          <p:nvPr/>
        </p:nvSpPr>
        <p:spPr>
          <a:xfrm rot="5400000">
            <a:off x="4465146" y="5056246"/>
            <a:ext cx="233599" cy="459139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75" y="1841288"/>
            <a:ext cx="470279" cy="380338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80" y="4262313"/>
            <a:ext cx="470279" cy="38033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658288"/>
            <a:ext cx="816020" cy="209692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84" y="2105522"/>
            <a:ext cx="470279" cy="380338"/>
          </a:xfrm>
          <a:prstGeom prst="rect">
            <a:avLst/>
          </a:prstGeom>
        </p:spPr>
      </p:pic>
      <p:pic>
        <p:nvPicPr>
          <p:cNvPr id="31" name="Picture 30" descr="75+ Free Stock Images 3D Human Character Best Collection ...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4529364"/>
            <a:ext cx="506254" cy="506254"/>
          </a:xfrm>
          <a:prstGeom prst="rect">
            <a:avLst/>
          </a:prstGeom>
        </p:spPr>
      </p:pic>
      <p:sp>
        <p:nvSpPr>
          <p:cNvPr id="32" name="Title 6"/>
          <p:cNvSpPr txBox="1">
            <a:spLocks/>
          </p:cNvSpPr>
          <p:nvPr/>
        </p:nvSpPr>
        <p:spPr>
          <a:xfrm>
            <a:off x="6804248" y="5063884"/>
            <a:ext cx="2187584" cy="81338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dirty="0" err="1" smtClean="0">
                <a:solidFill>
                  <a:srgbClr val="097BBA"/>
                </a:solidFill>
              </a:rPr>
              <a:t>Sometimes</a:t>
            </a:r>
            <a:r>
              <a:rPr lang="es-ES" sz="2000" dirty="0" smtClean="0">
                <a:solidFill>
                  <a:srgbClr val="097BBA"/>
                </a:solidFill>
              </a:rPr>
              <a:t> </a:t>
            </a:r>
            <a:r>
              <a:rPr lang="es-ES" sz="2000" dirty="0" err="1" smtClean="0">
                <a:solidFill>
                  <a:srgbClr val="097BBA"/>
                </a:solidFill>
              </a:rPr>
              <a:t>this</a:t>
            </a:r>
            <a:r>
              <a:rPr lang="es-ES" sz="2000" dirty="0" smtClean="0">
                <a:solidFill>
                  <a:srgbClr val="097BBA"/>
                </a:solidFill>
              </a:rPr>
              <a:t> </a:t>
            </a:r>
            <a:r>
              <a:rPr lang="es-ES" sz="2000" dirty="0" err="1" smtClean="0">
                <a:solidFill>
                  <a:srgbClr val="097BBA"/>
                </a:solidFill>
              </a:rPr>
              <a:t>models</a:t>
            </a:r>
            <a:r>
              <a:rPr lang="es-ES" sz="2000" dirty="0" smtClean="0">
                <a:solidFill>
                  <a:srgbClr val="097BBA"/>
                </a:solidFill>
              </a:rPr>
              <a:t> </a:t>
            </a:r>
            <a:r>
              <a:rPr lang="es-ES" sz="2000" dirty="0" err="1" smtClean="0">
                <a:solidFill>
                  <a:srgbClr val="097BBA"/>
                </a:solidFill>
              </a:rPr>
              <a:t>need</a:t>
            </a:r>
            <a:r>
              <a:rPr lang="es-ES" sz="2000" dirty="0" smtClean="0">
                <a:solidFill>
                  <a:srgbClr val="097BBA"/>
                </a:solidFill>
              </a:rPr>
              <a:t> to be </a:t>
            </a:r>
            <a:r>
              <a:rPr lang="es-ES" sz="2000" dirty="0" err="1" smtClean="0">
                <a:solidFill>
                  <a:srgbClr val="097BBA"/>
                </a:solidFill>
              </a:rPr>
              <a:t>checked</a:t>
            </a:r>
            <a:r>
              <a:rPr lang="es-ES" sz="2000" dirty="0" smtClean="0">
                <a:solidFill>
                  <a:srgbClr val="097BBA"/>
                </a:solidFill>
              </a:rPr>
              <a:t> </a:t>
            </a:r>
            <a:r>
              <a:rPr lang="es-ES" sz="2000" dirty="0" err="1" smtClean="0">
                <a:solidFill>
                  <a:srgbClr val="097BBA"/>
                </a:solidFill>
              </a:rPr>
              <a:t>or</a:t>
            </a:r>
            <a:r>
              <a:rPr lang="es-ES" sz="2000" dirty="0" smtClean="0">
                <a:solidFill>
                  <a:srgbClr val="097BBA"/>
                </a:solidFill>
              </a:rPr>
              <a:t> redo </a:t>
            </a:r>
            <a:r>
              <a:rPr lang="es-ES" sz="2000" dirty="0" err="1" smtClean="0">
                <a:solidFill>
                  <a:srgbClr val="097BBA"/>
                </a:solidFill>
              </a:rPr>
              <a:t>before</a:t>
            </a:r>
            <a:r>
              <a:rPr lang="es-ES" sz="2000" dirty="0" smtClean="0">
                <a:solidFill>
                  <a:srgbClr val="097BBA"/>
                </a:solidFill>
              </a:rPr>
              <a:t> </a:t>
            </a:r>
            <a:r>
              <a:rPr lang="es-ES" sz="2000" dirty="0" err="1" smtClean="0">
                <a:solidFill>
                  <a:srgbClr val="097BBA"/>
                </a:solidFill>
              </a:rPr>
              <a:t>using</a:t>
            </a:r>
            <a:r>
              <a:rPr lang="es-ES" sz="2000" dirty="0" smtClean="0">
                <a:solidFill>
                  <a:srgbClr val="097BBA"/>
                </a:solidFill>
              </a:rPr>
              <a:t> in REVIT</a:t>
            </a:r>
            <a:endParaRPr lang="en-US" sz="2000" dirty="0">
              <a:solidFill>
                <a:srgbClr val="097BBA"/>
              </a:solidFill>
            </a:endParaRPr>
          </a:p>
        </p:txBody>
      </p:sp>
      <p:pic>
        <p:nvPicPr>
          <p:cNvPr id="33" name="Picture 32" descr="File:Chain link icon.png - Wikimedia Commons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775" y="3573900"/>
            <a:ext cx="316817" cy="31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7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37" grpId="0"/>
      <p:bldP spid="42" grpId="0"/>
      <p:bldP spid="44" grpId="0"/>
      <p:bldP spid="45" grpId="0"/>
      <p:bldP spid="46" grpId="0"/>
      <p:bldP spid="49" grpId="0" animBg="1"/>
      <p:bldP spid="49" grpId="1" animBg="1"/>
      <p:bldP spid="52" grpId="0" animBg="1"/>
      <p:bldP spid="52" grpId="1" animBg="1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808" y="3183545"/>
            <a:ext cx="4025701" cy="2843914"/>
          </a:xfrm>
          <a:prstGeom prst="rect">
            <a:avLst/>
          </a:prstGeom>
        </p:spPr>
      </p:pic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>
          <a:xfrm>
            <a:off x="179512" y="6447111"/>
            <a:ext cx="8856984" cy="365125"/>
          </a:xfrm>
        </p:spPr>
        <p:txBody>
          <a:bodyPr/>
          <a:lstStyle/>
          <a:p>
            <a:r>
              <a:rPr lang="en-GB" dirty="0" smtClean="0"/>
              <a:t>SMB-SE-TOD - BIM Presentation - 29/03/2019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4" name="Title 6"/>
          <p:cNvSpPr txBox="1">
            <a:spLocks/>
          </p:cNvSpPr>
          <p:nvPr/>
        </p:nvSpPr>
        <p:spPr>
          <a:xfrm>
            <a:off x="1187624" y="1120542"/>
            <a:ext cx="7704856" cy="5802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2400" dirty="0" smtClean="0">
                <a:solidFill>
                  <a:srgbClr val="097BBA"/>
                </a:solidFill>
              </a:rPr>
              <a:t>We can use models from others services in REVIT to optimize our designs, detect conflict between elements, etc.</a:t>
            </a:r>
            <a:endParaRPr lang="en-US" sz="2400" dirty="0">
              <a:solidFill>
                <a:srgbClr val="097BBA"/>
              </a:solidFill>
            </a:endParaRPr>
          </a:p>
        </p:txBody>
      </p:sp>
      <p:pic>
        <p:nvPicPr>
          <p:cNvPr id="2" name="Picture 1" descr="La maison du futur, toujours plus technologisée, deviendra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936104" cy="936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" y="2204864"/>
            <a:ext cx="4559933" cy="3672408"/>
          </a:xfrm>
          <a:prstGeom prst="rect">
            <a:avLst/>
          </a:prstGeom>
        </p:spPr>
      </p:pic>
      <p:sp>
        <p:nvSpPr>
          <p:cNvPr id="27" name="Title 6"/>
          <p:cNvSpPr txBox="1">
            <a:spLocks/>
          </p:cNvSpPr>
          <p:nvPr/>
        </p:nvSpPr>
        <p:spPr>
          <a:xfrm>
            <a:off x="215516" y="5514119"/>
            <a:ext cx="1008112" cy="2160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dirty="0" smtClean="0">
                <a:solidFill>
                  <a:srgbClr val="097BBA"/>
                </a:solidFill>
              </a:rPr>
              <a:t>SD17 Building</a:t>
            </a:r>
            <a:endParaRPr lang="en-US" sz="1100" dirty="0">
              <a:solidFill>
                <a:srgbClr val="097BBA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83568" y="5157192"/>
            <a:ext cx="432048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6"/>
          <p:cNvSpPr txBox="1">
            <a:spLocks/>
          </p:cNvSpPr>
          <p:nvPr/>
        </p:nvSpPr>
        <p:spPr>
          <a:xfrm>
            <a:off x="3203848" y="2636912"/>
            <a:ext cx="576064" cy="2160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dirty="0" smtClean="0">
                <a:solidFill>
                  <a:srgbClr val="097BBA"/>
                </a:solidFill>
              </a:rPr>
              <a:t>EN-EL</a:t>
            </a:r>
            <a:endParaRPr lang="en-US" sz="1100" dirty="0">
              <a:solidFill>
                <a:srgbClr val="097BBA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2987824" y="2852936"/>
            <a:ext cx="432048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6"/>
          <p:cNvSpPr txBox="1">
            <a:spLocks/>
          </p:cNvSpPr>
          <p:nvPr/>
        </p:nvSpPr>
        <p:spPr>
          <a:xfrm>
            <a:off x="1029782" y="2636912"/>
            <a:ext cx="576064" cy="2160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dirty="0" smtClean="0">
                <a:solidFill>
                  <a:srgbClr val="097BBA"/>
                </a:solidFill>
              </a:rPr>
              <a:t>EN-CV</a:t>
            </a:r>
            <a:endParaRPr lang="en-US" sz="1100" dirty="0">
              <a:solidFill>
                <a:srgbClr val="097BBA"/>
              </a:solidFill>
            </a:endParaRPr>
          </a:p>
        </p:txBody>
      </p:sp>
      <p:cxnSp>
        <p:nvCxnSpPr>
          <p:cNvPr id="43" name="Straight Arrow Connector 42"/>
          <p:cNvCxnSpPr>
            <a:stCxn id="41" idx="2"/>
          </p:cNvCxnSpPr>
          <p:nvPr/>
        </p:nvCxnSpPr>
        <p:spPr>
          <a:xfrm>
            <a:off x="1317814" y="2852936"/>
            <a:ext cx="373866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itle 6"/>
          <p:cNvSpPr txBox="1">
            <a:spLocks/>
          </p:cNvSpPr>
          <p:nvPr/>
        </p:nvSpPr>
        <p:spPr>
          <a:xfrm>
            <a:off x="345942" y="2852936"/>
            <a:ext cx="913690" cy="2160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dirty="0" smtClean="0">
                <a:solidFill>
                  <a:srgbClr val="097BBA"/>
                </a:solidFill>
              </a:rPr>
              <a:t>EN-ACE-INT</a:t>
            </a:r>
            <a:endParaRPr lang="en-US" sz="1100" dirty="0">
              <a:solidFill>
                <a:srgbClr val="097BBA"/>
              </a:solidFill>
            </a:endParaRPr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>
            <a:off x="802787" y="3068960"/>
            <a:ext cx="888893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le 6"/>
          <p:cNvSpPr txBox="1">
            <a:spLocks/>
          </p:cNvSpPr>
          <p:nvPr/>
        </p:nvSpPr>
        <p:spPr>
          <a:xfrm>
            <a:off x="21670" y="3113558"/>
            <a:ext cx="913690" cy="2160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100" dirty="0">
              <a:solidFill>
                <a:srgbClr val="097BBA"/>
              </a:solidFill>
            </a:endParaRPr>
          </a:p>
        </p:txBody>
      </p:sp>
      <p:sp>
        <p:nvSpPr>
          <p:cNvPr id="53" name="Title 6"/>
          <p:cNvSpPr txBox="1">
            <a:spLocks/>
          </p:cNvSpPr>
          <p:nvPr/>
        </p:nvSpPr>
        <p:spPr>
          <a:xfrm>
            <a:off x="154149" y="3137855"/>
            <a:ext cx="576064" cy="2160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dirty="0" smtClean="0">
                <a:solidFill>
                  <a:srgbClr val="097BBA"/>
                </a:solidFill>
              </a:rPr>
              <a:t>EN-HE</a:t>
            </a:r>
            <a:endParaRPr lang="en-US" sz="1100" dirty="0">
              <a:solidFill>
                <a:srgbClr val="097BBA"/>
              </a:solidFill>
            </a:endParaRPr>
          </a:p>
        </p:txBody>
      </p:sp>
      <p:cxnSp>
        <p:nvCxnSpPr>
          <p:cNvPr id="55" name="Straight Arrow Connector 54"/>
          <p:cNvCxnSpPr>
            <a:stCxn id="53" idx="2"/>
          </p:cNvCxnSpPr>
          <p:nvPr/>
        </p:nvCxnSpPr>
        <p:spPr>
          <a:xfrm>
            <a:off x="442181" y="3353879"/>
            <a:ext cx="587601" cy="31855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667580"/>
            <a:ext cx="816020" cy="209692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3291316"/>
            <a:ext cx="816020" cy="209692"/>
          </a:xfrm>
          <a:prstGeom prst="rect">
            <a:avLst/>
          </a:prstGeom>
        </p:spPr>
      </p:pic>
      <p:sp>
        <p:nvSpPr>
          <p:cNvPr id="60" name="Title 6"/>
          <p:cNvSpPr txBox="1">
            <a:spLocks/>
          </p:cNvSpPr>
          <p:nvPr/>
        </p:nvSpPr>
        <p:spPr>
          <a:xfrm>
            <a:off x="4855808" y="5988757"/>
            <a:ext cx="2381361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b="1" dirty="0" smtClean="0"/>
              <a:t>CLIC study drawing</a:t>
            </a:r>
            <a:endParaRPr lang="en-US" sz="12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67776" y="1502039"/>
            <a:ext cx="3727066" cy="3439129"/>
            <a:chOff x="4567776" y="1502039"/>
            <a:chExt cx="3727066" cy="3439129"/>
          </a:xfrm>
        </p:grpSpPr>
        <p:grpSp>
          <p:nvGrpSpPr>
            <p:cNvPr id="85" name="Group 84"/>
            <p:cNvGrpSpPr/>
            <p:nvPr/>
          </p:nvGrpSpPr>
          <p:grpSpPr>
            <a:xfrm>
              <a:off x="4567776" y="1502039"/>
              <a:ext cx="3727066" cy="3439129"/>
              <a:chOff x="4540131" y="1562588"/>
              <a:chExt cx="3727066" cy="3439129"/>
            </a:xfrm>
          </p:grpSpPr>
          <p:cxnSp>
            <p:nvCxnSpPr>
              <p:cNvPr id="62" name="Straight Connector 61"/>
              <p:cNvCxnSpPr>
                <a:endCxn id="61" idx="0"/>
              </p:cNvCxnSpPr>
              <p:nvPr/>
            </p:nvCxnSpPr>
            <p:spPr>
              <a:xfrm>
                <a:off x="6950638" y="2990396"/>
                <a:ext cx="1" cy="715177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4" name="Group 83"/>
              <p:cNvGrpSpPr/>
              <p:nvPr/>
            </p:nvGrpSpPr>
            <p:grpSpPr>
              <a:xfrm>
                <a:off x="4540131" y="1562588"/>
                <a:ext cx="3727066" cy="3439129"/>
                <a:chOff x="4540131" y="1562588"/>
                <a:chExt cx="3727066" cy="3439129"/>
              </a:xfrm>
            </p:grpSpPr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71052" y="1571013"/>
                  <a:ext cx="1296145" cy="1392653"/>
                </a:xfrm>
                <a:prstGeom prst="rect">
                  <a:avLst/>
                </a:prstGeom>
                <a:ln w="38100" cap="sq">
                  <a:solidFill>
                    <a:srgbClr val="00B05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p:spPr>
            </p:pic>
            <p:sp>
              <p:nvSpPr>
                <p:cNvPr id="61" name="Rectangle 60"/>
                <p:cNvSpPr/>
                <p:nvPr/>
              </p:nvSpPr>
              <p:spPr>
                <a:xfrm>
                  <a:off x="6756796" y="3705573"/>
                  <a:ext cx="387685" cy="360040"/>
                </a:xfrm>
                <a:prstGeom prst="rect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4976403" y="4713685"/>
                  <a:ext cx="387685" cy="288032"/>
                </a:xfrm>
                <a:prstGeom prst="rect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6" name="Straight Connector 65"/>
                <p:cNvCxnSpPr>
                  <a:endCxn id="65" idx="0"/>
                </p:cNvCxnSpPr>
                <p:nvPr/>
              </p:nvCxnSpPr>
              <p:spPr>
                <a:xfrm flipH="1">
                  <a:off x="5170246" y="2982346"/>
                  <a:ext cx="1767393" cy="1731339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0443" y="1562588"/>
                  <a:ext cx="436838" cy="353293"/>
                </a:xfrm>
                <a:prstGeom prst="rect">
                  <a:avLst/>
                </a:prstGeom>
              </p:spPr>
            </p:pic>
            <p:sp>
              <p:nvSpPr>
                <p:cNvPr id="71" name="Title 6"/>
                <p:cNvSpPr txBox="1">
                  <a:spLocks/>
                </p:cNvSpPr>
                <p:nvPr/>
              </p:nvSpPr>
              <p:spPr>
                <a:xfrm>
                  <a:off x="4540131" y="1810078"/>
                  <a:ext cx="2164464" cy="290133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>
                  <a:lvl1pPr algn="ctr" defTabSz="883842" rtl="0" eaLnBrk="1" latinLnBrk="0" hangingPunct="1">
                    <a:spcBef>
                      <a:spcPct val="0"/>
                    </a:spcBef>
                    <a:buNone/>
                    <a:defRPr sz="4062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l"/>
                  <a:r>
                    <a:rPr lang="en-GB" sz="1100" dirty="0">
                      <a:solidFill>
                        <a:srgbClr val="097BBA"/>
                      </a:solidFill>
                    </a:rPr>
                    <a:t>Klystron module </a:t>
                  </a:r>
                  <a:r>
                    <a:rPr lang="en-GB" sz="1100" dirty="0" smtClean="0">
                      <a:solidFill>
                        <a:srgbClr val="097BBA"/>
                      </a:solidFill>
                    </a:rPr>
                    <a:t>by BE </a:t>
                  </a:r>
                  <a:r>
                    <a:rPr lang="en-GB" sz="1100" dirty="0">
                      <a:solidFill>
                        <a:srgbClr val="097BBA"/>
                      </a:solidFill>
                    </a:rPr>
                    <a:t>department</a:t>
                  </a:r>
                  <a:endParaRPr lang="en-US" sz="1100" dirty="0">
                    <a:solidFill>
                      <a:srgbClr val="097BBA"/>
                    </a:solidFill>
                  </a:endParaRPr>
                </a:p>
              </p:txBody>
            </p:sp>
          </p:grpSp>
        </p:grpSp>
        <p:cxnSp>
          <p:nvCxnSpPr>
            <p:cNvPr id="31" name="Straight Arrow Connector 30"/>
            <p:cNvCxnSpPr>
              <a:stCxn id="71" idx="3"/>
            </p:cNvCxnSpPr>
            <p:nvPr/>
          </p:nvCxnSpPr>
          <p:spPr>
            <a:xfrm>
              <a:off x="6732240" y="1894596"/>
              <a:ext cx="504929" cy="36655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738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5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1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6" grpId="0"/>
      <p:bldP spid="41" grpId="0"/>
      <p:bldP spid="47" grpId="0"/>
      <p:bldP spid="53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>
          <a:xfrm>
            <a:off x="179512" y="6447111"/>
            <a:ext cx="8856984" cy="365125"/>
          </a:xfrm>
        </p:spPr>
        <p:txBody>
          <a:bodyPr/>
          <a:lstStyle/>
          <a:p>
            <a:r>
              <a:rPr lang="en-GB" dirty="0" smtClean="0"/>
              <a:t>SMB-SE-TOD - BIM Presentation - 29/03/2019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1" name="Title 6"/>
          <p:cNvSpPr txBox="1">
            <a:spLocks/>
          </p:cNvSpPr>
          <p:nvPr/>
        </p:nvSpPr>
        <p:spPr>
          <a:xfrm>
            <a:off x="21670" y="3113558"/>
            <a:ext cx="913690" cy="2160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100" dirty="0">
              <a:solidFill>
                <a:srgbClr val="097BBA"/>
              </a:solidFill>
            </a:endParaRPr>
          </a:p>
        </p:txBody>
      </p:sp>
      <p:sp>
        <p:nvSpPr>
          <p:cNvPr id="35" name="Title 6"/>
          <p:cNvSpPr txBox="1">
            <a:spLocks/>
          </p:cNvSpPr>
          <p:nvPr/>
        </p:nvSpPr>
        <p:spPr>
          <a:xfrm>
            <a:off x="1058347" y="908739"/>
            <a:ext cx="7704856" cy="5802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2400" dirty="0" smtClean="0">
                <a:solidFill>
                  <a:srgbClr val="097BBA"/>
                </a:solidFill>
              </a:rPr>
              <a:t>External consultants can work with BIM softwares and provide to SMB 3D models which will be shared through PLM</a:t>
            </a:r>
            <a:endParaRPr lang="en-US" sz="2400" dirty="0">
              <a:solidFill>
                <a:srgbClr val="097BBA"/>
              </a:solidFill>
            </a:endParaRPr>
          </a:p>
        </p:txBody>
      </p:sp>
      <p:pic>
        <p:nvPicPr>
          <p:cNvPr id="37" name="Picture 36" descr="La maison du futur, toujours plus technologisée, deviendra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72952"/>
            <a:ext cx="683840" cy="6838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8" y="3159381"/>
            <a:ext cx="1656183" cy="1367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70175" y="4481227"/>
            <a:ext cx="1727955" cy="29013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b="1" dirty="0" smtClean="0"/>
              <a:t>B.196 – Consultant BIM model</a:t>
            </a:r>
            <a:endParaRPr lang="en-US" sz="1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754747" y="3573016"/>
            <a:ext cx="881149" cy="684076"/>
            <a:chOff x="3984918" y="3221570"/>
            <a:chExt cx="1100609" cy="855502"/>
          </a:xfrm>
        </p:grpSpPr>
        <p:pic>
          <p:nvPicPr>
            <p:cNvPr id="7" name="Picture 6" descr="Folder PNG image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4918" y="3221570"/>
              <a:ext cx="1100609" cy="855502"/>
            </a:xfrm>
            <a:prstGeom prst="rect">
              <a:avLst/>
            </a:prstGeom>
          </p:spPr>
        </p:pic>
        <p:sp>
          <p:nvSpPr>
            <p:cNvPr id="10" name="Title 6"/>
            <p:cNvSpPr txBox="1">
              <a:spLocks/>
            </p:cNvSpPr>
            <p:nvPr/>
          </p:nvSpPr>
          <p:spPr>
            <a:xfrm>
              <a:off x="4096161" y="3479810"/>
              <a:ext cx="855633" cy="37213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883842" rtl="0" eaLnBrk="1" latinLnBrk="0" hangingPunct="1">
                <a:spcBef>
                  <a:spcPct val="0"/>
                </a:spcBef>
                <a:buNone/>
                <a:defRPr sz="4062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1800" b="1" dirty="0" smtClean="0">
                  <a:solidFill>
                    <a:srgbClr val="2471BD"/>
                  </a:solidFill>
                </a:rPr>
                <a:t>PLM</a:t>
              </a:r>
              <a:endParaRPr lang="en-GB" sz="1800" b="1" dirty="0" smtClean="0">
                <a:solidFill>
                  <a:srgbClr val="2471BD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4824"/>
            <a:ext cx="3633430" cy="31172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306" y="4751694"/>
            <a:ext cx="1660638" cy="1424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Down Arrow 20"/>
          <p:cNvSpPr/>
          <p:nvPr/>
        </p:nvSpPr>
        <p:spPr>
          <a:xfrm rot="16200000">
            <a:off x="2114941" y="3677936"/>
            <a:ext cx="233599" cy="459139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3069518" y="3159381"/>
            <a:ext cx="233599" cy="315076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own Arrow 22"/>
          <p:cNvSpPr/>
          <p:nvPr/>
        </p:nvSpPr>
        <p:spPr>
          <a:xfrm rot="10800000">
            <a:off x="3078141" y="4346310"/>
            <a:ext cx="233599" cy="306825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 rot="16200000">
            <a:off x="4182020" y="3506058"/>
            <a:ext cx="233599" cy="834396"/>
          </a:xfrm>
          <a:prstGeom prst="down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2305218" y="1469074"/>
            <a:ext cx="1819747" cy="29013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1" dirty="0" smtClean="0"/>
              <a:t>EN-EL model + Optics by EN</a:t>
            </a:r>
            <a:endParaRPr lang="en-US" sz="900" b="1" dirty="0"/>
          </a:p>
        </p:txBody>
      </p:sp>
      <p:sp>
        <p:nvSpPr>
          <p:cNvPr id="26" name="Title 6"/>
          <p:cNvSpPr txBox="1">
            <a:spLocks/>
          </p:cNvSpPr>
          <p:nvPr/>
        </p:nvSpPr>
        <p:spPr>
          <a:xfrm>
            <a:off x="2373646" y="6071555"/>
            <a:ext cx="1727955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1" dirty="0" smtClean="0"/>
              <a:t>EN-CV model</a:t>
            </a:r>
            <a:endParaRPr lang="en-US" sz="900" b="1" dirty="0"/>
          </a:p>
        </p:txBody>
      </p:sp>
      <p:sp>
        <p:nvSpPr>
          <p:cNvPr id="27" name="Title 6"/>
          <p:cNvSpPr txBox="1">
            <a:spLocks/>
          </p:cNvSpPr>
          <p:nvPr/>
        </p:nvSpPr>
        <p:spPr>
          <a:xfrm>
            <a:off x="5812769" y="5011075"/>
            <a:ext cx="1727955" cy="2901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1" dirty="0" smtClean="0"/>
              <a:t>Coordination model by EN</a:t>
            </a:r>
            <a:endParaRPr lang="en-GB" sz="9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941" y="1612833"/>
            <a:ext cx="1659003" cy="1423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28" descr="Information Info Nachricht · Kostenloses Bild auf Pixabay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687" y="5285907"/>
            <a:ext cx="792088" cy="705097"/>
          </a:xfrm>
          <a:prstGeom prst="rect">
            <a:avLst/>
          </a:prstGeom>
        </p:spPr>
      </p:pic>
      <p:sp>
        <p:nvSpPr>
          <p:cNvPr id="30" name="Title 6"/>
          <p:cNvSpPr txBox="1">
            <a:spLocks/>
          </p:cNvSpPr>
          <p:nvPr/>
        </p:nvSpPr>
        <p:spPr>
          <a:xfrm>
            <a:off x="4716016" y="5301208"/>
            <a:ext cx="4427984" cy="10081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dirty="0" smtClean="0">
                <a:solidFill>
                  <a:srgbClr val="097BBA"/>
                </a:solidFill>
              </a:rPr>
              <a:t>Currently all is done through CATIA/Smarteam and the process is manual, but in the future:</a:t>
            </a:r>
          </a:p>
          <a:p>
            <a:pPr marL="171450" indent="-171450" algn="l"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srgbClr val="097BBA"/>
                </a:solidFill>
              </a:rPr>
              <a:t>Each discipline could use different CAD</a:t>
            </a:r>
          </a:p>
          <a:p>
            <a:pPr marL="171450" indent="-171450" algn="l"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srgbClr val="097BBA"/>
                </a:solidFill>
              </a:rPr>
              <a:t>All models will be combined in the same PLM</a:t>
            </a:r>
          </a:p>
          <a:p>
            <a:pPr marL="171450" indent="-171450" algn="l"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srgbClr val="097BBA"/>
                </a:solidFill>
              </a:rPr>
              <a:t>The coordination model could be done with a multicad software</a:t>
            </a:r>
            <a:endParaRPr lang="en-US" sz="1200" dirty="0">
              <a:solidFill>
                <a:srgbClr val="097B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1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tx1">
                    <a:lumMod val="65000"/>
                  </a:schemeClr>
                </a:solidFill>
              </a:rPr>
              <a:t>Thanks for your attention!</a:t>
            </a:r>
            <a:endParaRPr lang="en-GB" sz="3600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ppt_smb_2017" id="{38DAE99A-13BA-43DE-811A-613C2755F6DD}" vid="{A7379516-5E51-41FF-80E4-E99899B33B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549806-FAAB-4268-AEBA-06ACB6437F1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presentation_ppt_smb_2017</Template>
  <TotalTime>3698</TotalTime>
  <Words>359</Words>
  <Application>Microsoft Office PowerPoint</Application>
  <PresentationFormat>On-screen Show (4:3)</PresentationFormat>
  <Paragraphs>80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DIN Alternate Bold</vt:lpstr>
      <vt:lpstr>Wingdings</vt:lpstr>
      <vt:lpstr>Office Theme</vt:lpstr>
      <vt:lpstr>SMB-SE BIM Presentation REVIT      CATIA  exchange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SMB-SE-DOP CERN INTERNAL TITLE BLOCK DO meeting #4 – 15/03/2018</dc:title>
  <dc:subject/>
  <dc:creator>Ludovic Jean-Paul Barthelemy</dc:creator>
  <cp:keywords/>
  <dc:description/>
  <cp:lastModifiedBy>Angel Navascues Cornago</cp:lastModifiedBy>
  <cp:revision>471</cp:revision>
  <cp:lastPrinted>2019-02-14T12:48:22Z</cp:lastPrinted>
  <dcterms:created xsi:type="dcterms:W3CDTF">2018-03-13T13:13:42Z</dcterms:created>
  <dcterms:modified xsi:type="dcterms:W3CDTF">2019-03-29T07:43:40Z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