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4"/>
  </p:notesMasterIdLst>
  <p:sldIdLst>
    <p:sldId id="361" r:id="rId2"/>
    <p:sldId id="366" r:id="rId3"/>
  </p:sldIdLst>
  <p:sldSz cx="9144000" cy="5143500" type="screen16x9"/>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l Maciejewski" initials="MM" lastIdx="1" clrIdx="0">
    <p:extLst/>
  </p:cmAuthor>
  <p:cmAuthor id="2" name="Michal Maciejewski" initials="MM [2]" lastIdx="1" clrIdx="1">
    <p:extLst/>
  </p:cmAuthor>
  <p:cmAuthor id="3" name="Michal Maciejewski" initials="MM [3]" lastIdx="1" clrIdx="2">
    <p:extLst/>
  </p:cmAuthor>
  <p:cmAuthor id="4" name="Michal Maciejewski" initials="MM [4]" lastIdx="1" clrIdx="3">
    <p:extLst/>
  </p:cmAuthor>
  <p:cmAuthor id="5" name="Michal Maciejewski" initials="MM [5]" lastIdx="1" clrIdx="4">
    <p:extLst/>
  </p:cmAuthor>
  <p:cmAuthor id="6" name="Michal Maciejewski" initials="MM [6]"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666699"/>
    <a:srgbClr val="FF6600"/>
    <a:srgbClr val="00B050"/>
    <a:srgbClr val="00CC99"/>
    <a:srgbClr val="0055A0"/>
    <a:srgbClr val="5F5F5F"/>
    <a:srgbClr val="FF9900"/>
    <a:srgbClr val="A50021"/>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31" autoAdjust="0"/>
    <p:restoredTop sz="85714" autoAdjust="0"/>
  </p:normalViewPr>
  <p:slideViewPr>
    <p:cSldViewPr snapToGrid="0" snapToObjects="1">
      <p:cViewPr varScale="1">
        <p:scale>
          <a:sx n="191" d="100"/>
          <a:sy n="191" d="100"/>
        </p:scale>
        <p:origin x="774" y="150"/>
      </p:cViewPr>
      <p:guideLst>
        <p:guide orient="horz" pos="1620"/>
        <p:guide pos="2896"/>
      </p:guideLst>
    </p:cSldViewPr>
  </p:slideViewPr>
  <p:notesTextViewPr>
    <p:cViewPr>
      <p:scale>
        <a:sx n="3" d="2"/>
        <a:sy n="3" d="2"/>
      </p:scale>
      <p:origin x="0" y="0"/>
    </p:cViewPr>
  </p:notesTextViewPr>
  <p:notesViewPr>
    <p:cSldViewPr snapToGrid="0" snapToObjects="1" showGuides="1">
      <p:cViewPr varScale="1">
        <p:scale>
          <a:sx n="100" d="100"/>
          <a:sy n="100" d="100"/>
        </p:scale>
        <p:origin x="3552" y="78"/>
      </p:cViewPr>
      <p:guideLst>
        <p:guide orient="horz" pos="3128"/>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1"/>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4" y="1"/>
            <a:ext cx="2945659" cy="496411"/>
          </a:xfrm>
          <a:prstGeom prst="rect">
            <a:avLst/>
          </a:prstGeom>
        </p:spPr>
        <p:txBody>
          <a:bodyPr vert="horz" lIns="91440" tIns="45720" rIns="91440" bIns="45720" rtlCol="0"/>
          <a:lstStyle>
            <a:lvl1pPr algn="r">
              <a:defRPr sz="1200"/>
            </a:lvl1pPr>
          </a:lstStyle>
          <a:p>
            <a:fld id="{F7DA8CDB-4CDB-0047-B0A3-926A8FE44A35}" type="datetimeFigureOut">
              <a:rPr lang="fr-FR" smtClean="0"/>
              <a:t>18/03/2019</a:t>
            </a:fld>
            <a:endParaRPr lang="fr-FR"/>
          </a:p>
        </p:txBody>
      </p:sp>
      <p:sp>
        <p:nvSpPr>
          <p:cNvPr id="4" name="Espace réservé de l'image des diapositives 3"/>
          <p:cNvSpPr>
            <a:spLocks noGrp="1" noRot="1" noChangeAspect="1"/>
          </p:cNvSpPr>
          <p:nvPr>
            <p:ph type="sldImg" idx="2"/>
          </p:nvPr>
        </p:nvSpPr>
        <p:spPr>
          <a:xfrm>
            <a:off x="88900" y="744538"/>
            <a:ext cx="6619875" cy="372427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u pied de page 5"/>
          <p:cNvSpPr>
            <a:spLocks noGrp="1"/>
          </p:cNvSpPr>
          <p:nvPr>
            <p:ph type="ftr" sz="quarter" idx="4"/>
          </p:nvPr>
        </p:nvSpPr>
        <p:spPr>
          <a:xfrm>
            <a:off x="1"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4" y="9430091"/>
            <a:ext cx="2945659" cy="496411"/>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1</a:t>
            </a:fld>
            <a:endParaRPr lang="fr-FR"/>
          </a:p>
        </p:txBody>
      </p:sp>
    </p:spTree>
    <p:extLst>
      <p:ext uri="{BB962C8B-B14F-4D97-AF65-F5344CB8AC3E}">
        <p14:creationId xmlns:p14="http://schemas.microsoft.com/office/powerpoint/2010/main" val="1469905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2</a:t>
            </a:fld>
            <a:endParaRPr lang="fr-FR"/>
          </a:p>
        </p:txBody>
      </p:sp>
    </p:spTree>
    <p:extLst>
      <p:ext uri="{BB962C8B-B14F-4D97-AF65-F5344CB8AC3E}">
        <p14:creationId xmlns:p14="http://schemas.microsoft.com/office/powerpoint/2010/main" val="25267047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C8A59F19-9242-49C7-B4F7-A961C774F7CC}" type="datetime1">
              <a:rPr lang="en-US" smtClean="0"/>
              <a:t>3/18/2019</a:t>
            </a:fld>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014F64D2-BCA5-48A2-BC29-6E5519FD6A1C}" type="datetime1">
              <a:rPr lang="en-US" smtClean="0"/>
              <a:t>3/18/2019</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7DF95B7-411F-44F0-8772-86ECFA1EBE32}" type="datetime1">
              <a:rPr lang="en-US" smtClean="0"/>
              <a:t>3/18/2019</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Diapositive de titre">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Diapositive de titre">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Diapositive de titre">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Diapositive de titre">
    <p:spTree>
      <p:nvGrpSpPr>
        <p:cNvPr id="1" name=""/>
        <p:cNvGrpSpPr/>
        <p:nvPr/>
      </p:nvGrpSpPr>
      <p:grpSpPr>
        <a:xfrm>
          <a:off x="0" y="0"/>
          <a:ext cx="0" cy="0"/>
          <a:chOff x="0" y="0"/>
          <a:chExt cx="0" cy="0"/>
        </a:xfrm>
      </p:grpSpPr>
      <p:pic>
        <p:nvPicPr>
          <p:cNvPr id="6"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7"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smtClean="0"/>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D8753736-675B-4DAD-8C71-9CDB009C2268}" type="datetime1">
              <a:rPr lang="en-US" smtClean="0"/>
              <a:t>3/18/2019</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15480AC-6333-42F2-A269-DB82239C6A7E}" type="datetime1">
              <a:rPr lang="en-US" smtClean="0"/>
              <a:t>3/18/2019</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37CF07F-EC38-4E06-B835-94515DA981CF}" type="datetime1">
              <a:rPr lang="en-US" smtClean="0"/>
              <a:t>3/18/2019</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smtClean="0"/>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A6B0E-07D1-482A-B208-77261478650C}" type="datetime1">
              <a:rPr lang="en-US" smtClean="0"/>
              <a:t>3/18/2019</a:t>
            </a:fld>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95BA4824-5FA6-4DAA-901C-7F6EDB088C96}" type="datetime1">
              <a:rPr lang="en-US" smtClean="0"/>
              <a:t>3/18/2019</a:t>
            </a:fld>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1" name="Image 10" descr="bande-02.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6648" y="4527550"/>
            <a:ext cx="8243343" cy="6159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ft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t>11T Quench Detection</a:t>
            </a:r>
            <a:endParaRPr lang="en-GB" sz="3600" dirty="0"/>
          </a:p>
        </p:txBody>
      </p:sp>
      <p:sp>
        <p:nvSpPr>
          <p:cNvPr id="12" name="Content Placeholder 11"/>
          <p:cNvSpPr>
            <a:spLocks noGrp="1"/>
          </p:cNvSpPr>
          <p:nvPr>
            <p:ph sz="half" idx="2"/>
          </p:nvPr>
        </p:nvSpPr>
        <p:spPr>
          <a:xfrm>
            <a:off x="3896348" y="1454046"/>
            <a:ext cx="5107542" cy="3008893"/>
          </a:xfrm>
        </p:spPr>
        <p:txBody>
          <a:bodyPr>
            <a:normAutofit lnSpcReduction="10000"/>
          </a:bodyPr>
          <a:lstStyle/>
          <a:p>
            <a:r>
              <a:rPr lang="en-US" sz="2000" dirty="0" smtClean="0"/>
              <a:t>Depending on their amplitude and width voltage perturbations created by flux jumps in the Nb</a:t>
            </a:r>
            <a:r>
              <a:rPr lang="en-US" sz="2000" baseline="-25000" dirty="0" smtClean="0"/>
              <a:t>3</a:t>
            </a:r>
            <a:r>
              <a:rPr lang="en-US" sz="2000" dirty="0" smtClean="0"/>
              <a:t>Sn superconductor may cause false positives in quench detection system (QDS).</a:t>
            </a:r>
          </a:p>
          <a:p>
            <a:r>
              <a:rPr lang="en-US" sz="2000" dirty="0" smtClean="0"/>
              <a:t>As magnet protection requires a rather short evaluation time of the QDS, it is not always possible to filter those type of perturbations efficiently.</a:t>
            </a:r>
          </a:p>
        </p:txBody>
      </p:sp>
      <p:sp>
        <p:nvSpPr>
          <p:cNvPr id="4" name="Date Placeholder 3"/>
          <p:cNvSpPr>
            <a:spLocks noGrp="1"/>
          </p:cNvSpPr>
          <p:nvPr>
            <p:ph type="dt" sz="half" idx="10"/>
          </p:nvPr>
        </p:nvSpPr>
        <p:spPr/>
        <p:txBody>
          <a:bodyPr/>
          <a:lstStyle/>
          <a:p>
            <a:fld id="{515480AC-6333-42F2-A269-DB82239C6A7E}" type="datetime1">
              <a:rPr lang="en-US" smtClean="0"/>
              <a:t>3/18/2019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a:t>
            </a:fld>
            <a:endParaRPr lang="en-US" dirty="0"/>
          </a:p>
        </p:txBody>
      </p:sp>
      <p:sp>
        <p:nvSpPr>
          <p:cNvPr id="13" name="TextBox 12"/>
          <p:cNvSpPr txBox="1"/>
          <p:nvPr/>
        </p:nvSpPr>
        <p:spPr>
          <a:xfrm>
            <a:off x="554377" y="4369321"/>
            <a:ext cx="1968809" cy="215444"/>
          </a:xfrm>
          <a:prstGeom prst="rect">
            <a:avLst/>
          </a:prstGeom>
          <a:noFill/>
        </p:spPr>
        <p:txBody>
          <a:bodyPr wrap="none" rtlCol="0">
            <a:spAutoFit/>
          </a:bodyPr>
          <a:lstStyle/>
          <a:p>
            <a:r>
              <a:rPr lang="en-US" sz="800" dirty="0" smtClean="0"/>
              <a:t>Image: hybrid 11T prototype flux jumps</a:t>
            </a:r>
          </a:p>
        </p:txBody>
      </p:sp>
      <p:sp>
        <p:nvSpPr>
          <p:cNvPr id="18" name="TextBox 17"/>
          <p:cNvSpPr txBox="1"/>
          <p:nvPr/>
        </p:nvSpPr>
        <p:spPr>
          <a:xfrm>
            <a:off x="1078760" y="1110671"/>
            <a:ext cx="1197764" cy="215444"/>
          </a:xfrm>
          <a:prstGeom prst="rect">
            <a:avLst/>
          </a:prstGeom>
          <a:noFill/>
        </p:spPr>
        <p:txBody>
          <a:bodyPr wrap="none" rtlCol="0">
            <a:spAutoFit/>
          </a:bodyPr>
          <a:lstStyle/>
          <a:p>
            <a:r>
              <a:rPr lang="en-US" sz="800" dirty="0" smtClean="0">
                <a:solidFill>
                  <a:srgbClr val="C00000"/>
                </a:solidFill>
              </a:rPr>
              <a:t>Flux jump main region</a:t>
            </a:r>
          </a:p>
        </p:txBody>
      </p:sp>
      <p:pic>
        <p:nvPicPr>
          <p:cNvPr id="11" name="Content Placeholder 10"/>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506938" y="1341783"/>
            <a:ext cx="3341971" cy="3075002"/>
          </a:xfrm>
        </p:spPr>
      </p:pic>
      <p:cxnSp>
        <p:nvCxnSpPr>
          <p:cNvPr id="14" name="Straight Connector 13"/>
          <p:cNvCxnSpPr/>
          <p:nvPr/>
        </p:nvCxnSpPr>
        <p:spPr>
          <a:xfrm>
            <a:off x="1384092" y="1306245"/>
            <a:ext cx="0" cy="2921917"/>
          </a:xfrm>
          <a:prstGeom prst="line">
            <a:avLst/>
          </a:prstGeom>
          <a:ln>
            <a:solidFill>
              <a:srgbClr val="C00000"/>
            </a:solidFill>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a:off x="1958250" y="1306246"/>
            <a:ext cx="0" cy="2921916"/>
          </a:xfrm>
          <a:prstGeom prst="line">
            <a:avLst/>
          </a:prstGeom>
          <a:ln>
            <a:solidFill>
              <a:srgbClr val="C0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492449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t>Quench Protection Enhancement</a:t>
            </a:r>
            <a:endParaRPr lang="en-GB" sz="3600" dirty="0"/>
          </a:p>
        </p:txBody>
      </p:sp>
      <p:sp>
        <p:nvSpPr>
          <p:cNvPr id="8" name="Content Placeholder 7"/>
          <p:cNvSpPr>
            <a:spLocks noGrp="1"/>
          </p:cNvSpPr>
          <p:nvPr>
            <p:ph sz="half" idx="2"/>
          </p:nvPr>
        </p:nvSpPr>
        <p:spPr>
          <a:xfrm>
            <a:off x="4036135" y="1198306"/>
            <a:ext cx="4982504" cy="3262789"/>
          </a:xfrm>
        </p:spPr>
        <p:txBody>
          <a:bodyPr>
            <a:normAutofit fontScale="92500" lnSpcReduction="10000"/>
          </a:bodyPr>
          <a:lstStyle/>
          <a:p>
            <a:r>
              <a:rPr lang="en-US" sz="2200" dirty="0"/>
              <a:t>Detection settings can </a:t>
            </a:r>
            <a:r>
              <a:rPr lang="en-US" sz="2200" dirty="0" smtClean="0"/>
              <a:t>however relaxed at lower currents without without  compromising the protection of the magnet.</a:t>
            </a:r>
          </a:p>
          <a:p>
            <a:r>
              <a:rPr lang="en-US" sz="2200" dirty="0" smtClean="0"/>
              <a:t>Profiting from the fact that the maximum of voltage perturbations due to flux jumps occurs at low currents, the introduction of current dependent QDS settings allowed successfully to overcome the problem.</a:t>
            </a:r>
            <a:endParaRPr lang="en-US" sz="2200" dirty="0"/>
          </a:p>
          <a:p>
            <a:endParaRPr lang="en-US" dirty="0" smtClean="0"/>
          </a:p>
        </p:txBody>
      </p:sp>
      <p:sp>
        <p:nvSpPr>
          <p:cNvPr id="4" name="Date Placeholder 3"/>
          <p:cNvSpPr>
            <a:spLocks noGrp="1"/>
          </p:cNvSpPr>
          <p:nvPr>
            <p:ph type="dt" sz="half" idx="10"/>
          </p:nvPr>
        </p:nvSpPr>
        <p:spPr/>
        <p:txBody>
          <a:bodyPr/>
          <a:lstStyle/>
          <a:p>
            <a:fld id="{515480AC-6333-42F2-A269-DB82239C6A7E}" type="datetime1">
              <a:rPr lang="en-US" smtClean="0"/>
              <a:t>3/18/2019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
        <p:nvSpPr>
          <p:cNvPr id="9" name="TextBox 8"/>
          <p:cNvSpPr txBox="1"/>
          <p:nvPr/>
        </p:nvSpPr>
        <p:spPr>
          <a:xfrm>
            <a:off x="457200" y="4388906"/>
            <a:ext cx="3441968" cy="215444"/>
          </a:xfrm>
          <a:prstGeom prst="rect">
            <a:avLst/>
          </a:prstGeom>
          <a:noFill/>
        </p:spPr>
        <p:txBody>
          <a:bodyPr wrap="none" rtlCol="0">
            <a:spAutoFit/>
          </a:bodyPr>
          <a:lstStyle/>
          <a:p>
            <a:r>
              <a:rPr lang="en-US" sz="800" dirty="0" smtClean="0"/>
              <a:t>Image: example with 4 different current dependent threshold settings</a:t>
            </a:r>
          </a:p>
        </p:txBody>
      </p:sp>
      <p:pic>
        <p:nvPicPr>
          <p:cNvPr id="11" name="Content Placeholder 10"/>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411453" y="1087002"/>
            <a:ext cx="3487715" cy="3278130"/>
          </a:xfrm>
        </p:spPr>
      </p:pic>
    </p:spTree>
    <p:extLst>
      <p:ext uri="{BB962C8B-B14F-4D97-AF65-F5344CB8AC3E}">
        <p14:creationId xmlns:p14="http://schemas.microsoft.com/office/powerpoint/2010/main" val="3241724682"/>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brandi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CERNcobrandi16-9.potx</Template>
  <TotalTime>34100</TotalTime>
  <Words>136</Words>
  <Application>Microsoft Office PowerPoint</Application>
  <PresentationFormat>On-screen Show (16:9)</PresentationFormat>
  <Paragraphs>15</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Optima</vt:lpstr>
      <vt:lpstr>CERNcobrandi16-9</vt:lpstr>
      <vt:lpstr>11T Quench Detection</vt:lpstr>
      <vt:lpstr>Quench Protection Enhancement</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Severin Haas</cp:lastModifiedBy>
  <cp:revision>541</cp:revision>
  <cp:lastPrinted>2018-09-04T09:18:09Z</cp:lastPrinted>
  <dcterms:created xsi:type="dcterms:W3CDTF">2012-11-30T11:04:26Z</dcterms:created>
  <dcterms:modified xsi:type="dcterms:W3CDTF">2019-03-18T09:59:05Z</dcterms:modified>
</cp:coreProperties>
</file>