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2" r:id="rId3"/>
    <p:sldId id="264" r:id="rId4"/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144" y="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80106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331676"/>
            <a:ext cx="7200000" cy="18000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Update on </a:t>
            </a:r>
            <a:r>
              <a:rPr lang="en-GB" dirty="0" err="1" smtClean="0">
                <a:solidFill>
                  <a:schemeClr val="tx1"/>
                </a:solidFill>
                <a:latin typeface="Times"/>
                <a:cs typeface="Times"/>
              </a:rPr>
              <a:t>Nb-Ti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 magnets power tests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30275"/>
            <a:ext cx="6480000" cy="9906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E. Todesco, M. Sorbi, M. Statera, A. Musso, A. Foussat, P. Fabbricatore, S. Farinon, A. </a:t>
            </a:r>
            <a:r>
              <a:rPr lang="en-GB" dirty="0" err="1" smtClean="0">
                <a:solidFill>
                  <a:schemeClr val="tx1"/>
                </a:solidFill>
                <a:latin typeface="Times"/>
                <a:cs typeface="Times"/>
              </a:rPr>
              <a:t>Bersani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, J. Carlos Perez, M. </a:t>
            </a:r>
            <a:r>
              <a:rPr lang="en-GB" dirty="0" err="1" smtClean="0">
                <a:solidFill>
                  <a:schemeClr val="tx1"/>
                </a:solidFill>
                <a:latin typeface="Times"/>
                <a:cs typeface="Times"/>
              </a:rPr>
              <a:t>Bajko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, M. </a:t>
            </a:r>
            <a:r>
              <a:rPr lang="en-GB" dirty="0" err="1" smtClean="0">
                <a:solidFill>
                  <a:schemeClr val="tx1"/>
                </a:solidFill>
                <a:latin typeface="Times"/>
                <a:cs typeface="Times"/>
              </a:rPr>
              <a:t>Guinchard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, F. Toral, F. Mangiarotti, G. Willering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 21</a:t>
            </a:r>
            <a:r>
              <a:rPr lang="en-GB" baseline="30000" dirty="0" smtClean="0"/>
              <a:t>th</a:t>
            </a:r>
            <a:r>
              <a:rPr lang="en-GB" dirty="0" smtClean="0"/>
              <a:t> March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8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21192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348" y="5165769"/>
            <a:ext cx="1069343" cy="625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Succesful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test of the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812532" y="2620109"/>
            <a:ext cx="5869113" cy="3424372"/>
            <a:chOff x="1812532" y="2620109"/>
            <a:chExt cx="5869113" cy="34243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532" y="2620109"/>
              <a:ext cx="5869113" cy="342437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355976" y="2924944"/>
              <a:ext cx="3168352" cy="288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09700" y="4293096"/>
              <a:ext cx="2019650" cy="11669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916185" y="6191802"/>
            <a:ext cx="6241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MCBXFBP1, inner dipole only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84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 aperture long training,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nominal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at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zero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812532" y="2620109"/>
            <a:ext cx="5869113" cy="3424372"/>
            <a:chOff x="1812532" y="2620109"/>
            <a:chExt cx="5869113" cy="34243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532" y="2620109"/>
              <a:ext cx="5869113" cy="342437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5218500" y="4149080"/>
              <a:ext cx="2305828" cy="11669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771800" y="6191802"/>
            <a:ext cx="4970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MCBXFBP1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462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Then we powered both, but we are blocked at about half of the torque B</a:t>
            </a:r>
            <a:r>
              <a:rPr lang="fr-CH" sz="20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×B</a:t>
            </a:r>
            <a:r>
              <a:rPr lang="fr-CH" sz="20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 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(see next slide)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532" y="2620109"/>
            <a:ext cx="5869113" cy="34243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71800" y="6165304"/>
            <a:ext cx="4939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MCBXFBP1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3758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NESTED CORRECTOR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endParaRPr lang="fr-CH" sz="24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explored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positive and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negative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0" y="2348880"/>
            <a:ext cx="3755003" cy="3335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50078" y="5925922"/>
            <a:ext cx="5702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"/>
                <a:cs typeface="Times"/>
              </a:rPr>
              <a:t>Asynchronous view of  training of MCBXFBP1 (two views of the same data</a:t>
            </a:r>
          </a:p>
          <a:p>
            <a:pPr algn="ctr"/>
            <a:r>
              <a:rPr lang="en-US" sz="1400" dirty="0" smtClean="0">
                <a:latin typeface="Times"/>
                <a:cs typeface="Times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F.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Toral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J. C. Perez,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8" name="Picture 7" descr="image0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41" y="2173820"/>
            <a:ext cx="3475505" cy="375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NESTED CORRECTOR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Hypothesis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limit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torque,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limit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(not </a:t>
            </a:r>
            <a:r>
              <a:rPr lang="fr-CH" sz="24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locked</a:t>
            </a:r>
            <a:r>
              <a:rPr lang="fr-CH" sz="2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Action: warm up,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reducing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axial stress and check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behaviour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design to cure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problem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2000" baseline="-25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810" y="19239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8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TABLE OF 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MQSXFP1 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LASA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skew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quadrupole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fr-CH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MBRDS1 at CERN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(short model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recombination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MCBXFBP1 at CERN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(Prototype of short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nested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orbit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895" y="1072272"/>
            <a:ext cx="1069343" cy="625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063384"/>
            <a:ext cx="1069343" cy="625431"/>
          </a:xfrm>
          <a:prstGeom prst="rect">
            <a:avLst/>
          </a:prstGeom>
        </p:spPr>
      </p:pic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971" y="3440792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SKEW QUADRUPOLE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in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2019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Nominal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long training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Short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appeared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17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267" y="144980"/>
            <a:ext cx="1548826" cy="905868"/>
          </a:xfrm>
          <a:prstGeom prst="rect">
            <a:avLst/>
          </a:prstGeom>
        </p:spPr>
      </p:pic>
      <p:pic>
        <p:nvPicPr>
          <p:cNvPr id="12" name="Immagin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896" y="1203041"/>
            <a:ext cx="2583904" cy="1937928"/>
          </a:xfrm>
          <a:prstGeom prst="round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3375" y="3314458"/>
            <a:ext cx="2625224" cy="2261606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691680" y="5974223"/>
            <a:ext cx="473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</a:t>
            </a:r>
            <a:r>
              <a:rPr lang="en-US" sz="1400" dirty="0" smtClean="0">
                <a:latin typeface="Times"/>
                <a:cs typeface="Times"/>
              </a:rPr>
              <a:t>MQSXFP1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(M.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Statera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M.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Sorbi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A.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Musso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48325" y="5661651"/>
            <a:ext cx="2320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"/>
                <a:cs typeface="Times"/>
              </a:rPr>
              <a:t>MCQSXFP1 assembly 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(M.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Statera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M.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Sorbi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A.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Musso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9" name="Picture 8" descr="SAES-RIAL-logo_trasp-retin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36869"/>
            <a:ext cx="1393005" cy="6394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359" y="2756664"/>
            <a:ext cx="44577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SKEW QUADRUPOLE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Damages on PCB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after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17</a:t>
            </a:r>
          </a:p>
          <a:p>
            <a:pPr lvl="1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paths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short circuits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713" y="180000"/>
            <a:ext cx="1548826" cy="905868"/>
          </a:xfrm>
          <a:prstGeom prst="rect">
            <a:avLst/>
          </a:prstGeom>
        </p:spPr>
      </p:pic>
      <p:grpSp>
        <p:nvGrpSpPr>
          <p:cNvPr id="14" name="Gruppo 18"/>
          <p:cNvGrpSpPr/>
          <p:nvPr/>
        </p:nvGrpSpPr>
        <p:grpSpPr>
          <a:xfrm>
            <a:off x="5364088" y="2024016"/>
            <a:ext cx="3610684" cy="2102041"/>
            <a:chOff x="1392553" y="914401"/>
            <a:chExt cx="6358893" cy="3609101"/>
          </a:xfrm>
        </p:grpSpPr>
        <p:pic>
          <p:nvPicPr>
            <p:cNvPr id="15" name="Immagine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767449" y="-460495"/>
              <a:ext cx="3609101" cy="6358893"/>
            </a:xfrm>
            <a:prstGeom prst="roundRect">
              <a:avLst/>
            </a:prstGeom>
          </p:spPr>
        </p:pic>
        <p:sp>
          <p:nvSpPr>
            <p:cNvPr id="16" name="Per 6"/>
            <p:cNvSpPr/>
            <p:nvPr/>
          </p:nvSpPr>
          <p:spPr>
            <a:xfrm>
              <a:off x="4788024" y="3147814"/>
              <a:ext cx="288032" cy="288032"/>
            </a:xfrm>
            <a:prstGeom prst="mathMultipl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17" name="Per 7"/>
            <p:cNvSpPr/>
            <p:nvPr/>
          </p:nvSpPr>
          <p:spPr>
            <a:xfrm>
              <a:off x="4932040" y="2787774"/>
              <a:ext cx="288032" cy="288032"/>
            </a:xfrm>
            <a:prstGeom prst="mathMultipl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18" name="Per 8"/>
            <p:cNvSpPr/>
            <p:nvPr/>
          </p:nvSpPr>
          <p:spPr>
            <a:xfrm>
              <a:off x="5148064" y="3147814"/>
              <a:ext cx="288032" cy="288032"/>
            </a:xfrm>
            <a:prstGeom prst="mathMultipl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19" name="Per 9"/>
            <p:cNvSpPr/>
            <p:nvPr/>
          </p:nvSpPr>
          <p:spPr>
            <a:xfrm>
              <a:off x="4007470" y="2574936"/>
              <a:ext cx="288032" cy="288032"/>
            </a:xfrm>
            <a:prstGeom prst="mathMultipl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0" name="Per 10"/>
            <p:cNvSpPr/>
            <p:nvPr/>
          </p:nvSpPr>
          <p:spPr>
            <a:xfrm>
              <a:off x="5220072" y="3723878"/>
              <a:ext cx="288032" cy="288032"/>
            </a:xfrm>
            <a:prstGeom prst="mathMultiply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1" name="Rettangolo 11"/>
            <p:cNvSpPr/>
            <p:nvPr/>
          </p:nvSpPr>
          <p:spPr>
            <a:xfrm>
              <a:off x="5678527" y="3930374"/>
              <a:ext cx="288032" cy="7200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2" name="Croce 12"/>
            <p:cNvSpPr/>
            <p:nvPr/>
          </p:nvSpPr>
          <p:spPr>
            <a:xfrm>
              <a:off x="2982276" y="3507854"/>
              <a:ext cx="216024" cy="216024"/>
            </a:xfrm>
            <a:prstGeom prst="plus">
              <a:avLst>
                <a:gd name="adj" fmla="val 38509"/>
              </a:avLst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3" name="Rettangolo 13"/>
            <p:cNvSpPr/>
            <p:nvPr/>
          </p:nvSpPr>
          <p:spPr>
            <a:xfrm rot="21124845">
              <a:off x="4883992" y="3059533"/>
              <a:ext cx="333388" cy="83347"/>
            </a:xfrm>
            <a:prstGeom prst="rect">
              <a:avLst/>
            </a:prstGeom>
            <a:solidFill>
              <a:schemeClr val="accent6">
                <a:lumMod val="75000"/>
                <a:alpha val="7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4" name="Rettangolo 14"/>
            <p:cNvSpPr/>
            <p:nvPr/>
          </p:nvSpPr>
          <p:spPr>
            <a:xfrm rot="4015191">
              <a:off x="3846550" y="2725362"/>
              <a:ext cx="333388" cy="83347"/>
            </a:xfrm>
            <a:prstGeom prst="rect">
              <a:avLst/>
            </a:prstGeom>
            <a:solidFill>
              <a:schemeClr val="accent6">
                <a:lumMod val="75000"/>
                <a:alpha val="7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 smtClean="0">
                <a:solidFill>
                  <a:schemeClr val="tx2"/>
                </a:solidFill>
              </a:endParaRPr>
            </a:p>
          </p:txBody>
        </p:sp>
      </p:grpSp>
      <p:sp>
        <p:nvSpPr>
          <p:cNvPr id="25" name="CasellaDiTesto 17"/>
          <p:cNvSpPr txBox="1"/>
          <p:nvPr/>
        </p:nvSpPr>
        <p:spPr>
          <a:xfrm>
            <a:off x="7439943" y="1196752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tx2"/>
                </a:solidFill>
              </a:rPr>
              <a:t>Broken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path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Short </a:t>
            </a:r>
            <a:r>
              <a:rPr lang="it-IT" dirty="0" err="1" smtClean="0">
                <a:solidFill>
                  <a:schemeClr val="tx2"/>
                </a:solidFill>
              </a:rPr>
              <a:t>circuit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26" name="Per 19"/>
          <p:cNvSpPr/>
          <p:nvPr/>
        </p:nvSpPr>
        <p:spPr>
          <a:xfrm>
            <a:off x="7218137" y="1268760"/>
            <a:ext cx="288032" cy="288032"/>
          </a:xfrm>
          <a:prstGeom prst="mathMultiply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27" name="Rettangolo 20"/>
          <p:cNvSpPr/>
          <p:nvPr/>
        </p:nvSpPr>
        <p:spPr>
          <a:xfrm>
            <a:off x="7100773" y="1628800"/>
            <a:ext cx="333388" cy="83347"/>
          </a:xfrm>
          <a:prstGeom prst="rect">
            <a:avLst/>
          </a:prstGeom>
          <a:solidFill>
            <a:schemeClr val="accent6">
              <a:lumMod val="75000"/>
              <a:alpha val="7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dirty="0" smtClean="0">
              <a:solidFill>
                <a:schemeClr val="tx2"/>
              </a:solidFill>
            </a:endParaRPr>
          </a:p>
        </p:txBody>
      </p:sp>
      <p:pic>
        <p:nvPicPr>
          <p:cNvPr id="28" name="Immagin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19012" y="3883778"/>
            <a:ext cx="2318558" cy="2988217"/>
          </a:xfrm>
          <a:prstGeom prst="roundRect">
            <a:avLst/>
          </a:prstGeom>
        </p:spPr>
      </p:pic>
      <p:grpSp>
        <p:nvGrpSpPr>
          <p:cNvPr id="29" name="Gruppo 16"/>
          <p:cNvGrpSpPr/>
          <p:nvPr/>
        </p:nvGrpSpPr>
        <p:grpSpPr>
          <a:xfrm>
            <a:off x="156710" y="2101798"/>
            <a:ext cx="3983242" cy="3127402"/>
            <a:chOff x="1115616" y="637077"/>
            <a:chExt cx="6038056" cy="4168109"/>
          </a:xfrm>
        </p:grpSpPr>
        <p:pic>
          <p:nvPicPr>
            <p:cNvPr id="30" name="Immagine 1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5616" y="637077"/>
              <a:ext cx="6038056" cy="4168109"/>
            </a:xfrm>
            <a:prstGeom prst="rect">
              <a:avLst/>
            </a:prstGeom>
          </p:spPr>
        </p:pic>
        <p:cxnSp>
          <p:nvCxnSpPr>
            <p:cNvPr id="31" name="Connettore 2 11"/>
            <p:cNvCxnSpPr/>
            <p:nvPr/>
          </p:nvCxnSpPr>
          <p:spPr>
            <a:xfrm flipH="1">
              <a:off x="2627784" y="1995686"/>
              <a:ext cx="576063" cy="27850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2 13"/>
            <p:cNvCxnSpPr/>
            <p:nvPr/>
          </p:nvCxnSpPr>
          <p:spPr>
            <a:xfrm flipH="1">
              <a:off x="2881163" y="2754411"/>
              <a:ext cx="178669" cy="41366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67544" y="5391313"/>
            <a:ext cx="36215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Current during quench 17 in </a:t>
            </a:r>
            <a:r>
              <a:rPr lang="en-US" sz="1600" dirty="0" smtClean="0">
                <a:latin typeface="Times"/>
                <a:cs typeface="Times"/>
              </a:rPr>
              <a:t>MQSXFP1 </a:t>
            </a:r>
            <a:endParaRPr lang="en-US" sz="1600" dirty="0" smtClean="0">
              <a:latin typeface="Times"/>
              <a:cs typeface="Times"/>
            </a:endParaRP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Statera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M.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Sorbi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3123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SKEW QUADRUPOLE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issues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possibly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correlated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Long training of the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endParaRPr lang="fr-CH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different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endParaRPr lang="fr-CH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Weakness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/PCB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insulation</a:t>
            </a:r>
            <a:endParaRPr lang="fr-CH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 lead to the short</a:t>
            </a:r>
          </a:p>
          <a:p>
            <a:pPr lvl="1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ongoing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first report </a:t>
            </a:r>
            <a:r>
              <a:rPr lang="fr-CH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 March 6 </a:t>
            </a:r>
            <a:endParaRPr lang="fr-CH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https</a:t>
            </a:r>
            <a:r>
              <a:rPr lang="en-GB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://indico.cern.ch/event/801069/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713" y="180000"/>
            <a:ext cx="1548826" cy="90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TABLE OF 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MQSXFP1 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LASA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skew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quadrupole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fr-CH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MBRDS1 at CERN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(short model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recombination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MCBXFBP1 at CERN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(Prototype of short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nested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orbit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895" y="1072272"/>
            <a:ext cx="1069343" cy="625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063384"/>
            <a:ext cx="1069343" cy="625431"/>
          </a:xfrm>
          <a:prstGeom prst="rect">
            <a:avLst/>
          </a:prstGeom>
        </p:spPr>
      </p:pic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971" y="3440792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1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RECOMBINATION DIPOLE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in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February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2019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All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fr-CH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blocking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performance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below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nominal</a:t>
            </a:r>
          </a:p>
          <a:p>
            <a:pPr lvl="2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Decision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deconnect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weak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aperture and test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again</a:t>
            </a:r>
            <a:endParaRPr lang="fr-CH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Incredible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performance of 927/SM18 team: 7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days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-to-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disconnect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one aperture</a:t>
            </a:r>
          </a:p>
          <a:p>
            <a:pPr lvl="1"/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Ultimate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reached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180000"/>
            <a:ext cx="1548826" cy="9058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85" y="3861048"/>
            <a:ext cx="4327137" cy="26457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15816" y="6548980"/>
            <a:ext cx="3380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Training of MBRDS1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(F.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Mangiarotti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10" name="Picture 9" descr="as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721885"/>
            <a:ext cx="1439720" cy="36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"/>
                <a:cs typeface="Times"/>
              </a:rPr>
              <a:t>RECOMBINATION DIPOLE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Aperture disconnection in SM18 by MDT personnel</a:t>
            </a:r>
          </a:p>
          <a:p>
            <a:endParaRPr lang="en-GB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Plan: ASG is building the fifth coil</a:t>
            </a:r>
          </a:p>
          <a:p>
            <a:pPr lvl="1"/>
            <a:r>
              <a:rPr lang="en-GB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Decollaring</a:t>
            </a:r>
            <a:r>
              <a:rPr lang="en-GB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coil replacement starting as soon as possible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Tentative goal of test of repaired magnet before end of summer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Still in time to feedback on prototype (first practice coil in November)</a:t>
            </a:r>
            <a:endParaRPr lang="en-GB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194475"/>
            <a:ext cx="1548826" cy="9058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556792"/>
            <a:ext cx="3501737" cy="26263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39952" y="4343510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Disconnection of one aperture in SM18 by 927 team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988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Times"/>
                <a:cs typeface="Times"/>
              </a:rPr>
              <a:t>TABLE OF 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37518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MQSXFP1 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LASA</a:t>
            </a:r>
          </a:p>
          <a:p>
            <a:pPr lvl="1"/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skew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quadrupole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fr-CH" dirty="0">
              <a:solidFill>
                <a:schemeClr val="bg1">
                  <a:lumMod val="6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MBRDS1 at CERN</a:t>
            </a:r>
          </a:p>
          <a:p>
            <a:pPr lvl="1"/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(short model </a:t>
            </a: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recombination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dirty="0">
              <a:solidFill>
                <a:schemeClr val="bg1">
                  <a:lumMod val="6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Test of MCBXFBP1 at CERN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(Prototype of short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nested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orbit</a:t>
            </a:r>
            <a:r>
              <a:rPr lang="fr-CH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corrector)</a:t>
            </a:r>
            <a:endParaRPr lang="en-GB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429000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895" y="1072272"/>
            <a:ext cx="1069343" cy="625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063384"/>
            <a:ext cx="1069343" cy="625431"/>
          </a:xfrm>
          <a:prstGeom prst="rect">
            <a:avLst/>
          </a:prstGeom>
        </p:spPr>
      </p:pic>
      <p:pic>
        <p:nvPicPr>
          <p:cNvPr id="10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971" y="3440792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5422</TotalTime>
  <Words>688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</vt:lpstr>
      <vt:lpstr>Wingdings</vt:lpstr>
      <vt:lpstr>Thème Office</vt:lpstr>
      <vt:lpstr>Update on Nb-Ti magnets power tests</vt:lpstr>
      <vt:lpstr>TABLE OF CONTENTS</vt:lpstr>
      <vt:lpstr>SKEW QUADRUPOLE</vt:lpstr>
      <vt:lpstr>SKEW QUADRUPOLE</vt:lpstr>
      <vt:lpstr>SKEW QUADRUPOLE</vt:lpstr>
      <vt:lpstr>TABLE OF CONTENTS</vt:lpstr>
      <vt:lpstr>RECOMBINATION DIPOLE</vt:lpstr>
      <vt:lpstr>RECOMBINATION DIPOLE</vt:lpstr>
      <vt:lpstr>TABLE OF CONTENTS</vt:lpstr>
      <vt:lpstr>NESTED CORRECTOR</vt:lpstr>
      <vt:lpstr>NESTED CORRECTOR</vt:lpstr>
      <vt:lpstr>NESTED CORRECTOR</vt:lpstr>
      <vt:lpstr>NESTED CORRECTOR</vt:lpstr>
      <vt:lpstr>NESTED CORRECTOR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183</cp:revision>
  <dcterms:created xsi:type="dcterms:W3CDTF">2016-08-24T12:27:25Z</dcterms:created>
  <dcterms:modified xsi:type="dcterms:W3CDTF">2019-03-25T10:08:11Z</dcterms:modified>
</cp:coreProperties>
</file>