
<file path=[Content_Types].xml><?xml version="1.0" encoding="utf-8"?>
<Types xmlns="http://schemas.openxmlformats.org/package/2006/content-types">
  <Default Extension="xml" ContentType="application/xml"/>
  <Default Extension="(null)" ContentType="image/x-e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74" r:id="rId2"/>
    <p:sldId id="418" r:id="rId3"/>
    <p:sldId id="460" r:id="rId4"/>
    <p:sldId id="461" r:id="rId5"/>
    <p:sldId id="420" r:id="rId6"/>
    <p:sldId id="446" r:id="rId7"/>
    <p:sldId id="421" r:id="rId8"/>
    <p:sldId id="450" r:id="rId9"/>
    <p:sldId id="462" r:id="rId10"/>
    <p:sldId id="429" r:id="rId11"/>
    <p:sldId id="440" r:id="rId12"/>
    <p:sldId id="427" r:id="rId13"/>
    <p:sldId id="452" r:id="rId14"/>
    <p:sldId id="457" r:id="rId15"/>
    <p:sldId id="455" r:id="rId16"/>
    <p:sldId id="458" r:id="rId17"/>
    <p:sldId id="456" r:id="rId18"/>
    <p:sldId id="454" r:id="rId19"/>
    <p:sldId id="463" r:id="rId20"/>
    <p:sldId id="464" r:id="rId21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Fessia" initials="PF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FAC4"/>
    <a:srgbClr val="FFC0D5"/>
    <a:srgbClr val="FFCCFF"/>
    <a:srgbClr val="FF0000"/>
    <a:srgbClr val="00B050"/>
    <a:srgbClr val="92D050"/>
    <a:srgbClr val="0070C0"/>
    <a:srgbClr val="F2FFEB"/>
    <a:srgbClr val="00B0F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480" autoAdjust="0"/>
    <p:restoredTop sz="79010"/>
  </p:normalViewPr>
  <p:slideViewPr>
    <p:cSldViewPr snapToObjects="1" showGuides="1">
      <p:cViewPr>
        <p:scale>
          <a:sx n="75" d="100"/>
          <a:sy n="75" d="100"/>
        </p:scale>
        <p:origin x="712" y="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325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777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124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52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798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62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389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564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543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40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Note: T’’ is NOT second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 derivative of T_{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VtoB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mr-I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</a:t>
            </a:r>
            <a:r>
              <a:rPr lang="mr-I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(</a:t>
            </a:r>
            <a:r>
              <a:rPr lang="mr-I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Q+n</a:t>
            </a:r>
            <a:r>
              <a:rPr lang="mr-I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mr-I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</a:t>
            </a:r>
            <a:r>
              <a:rPr lang="mr-I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</a:t>
            </a:r>
            <a:r>
              <a:rPr lang="mr-I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</a:t>
            </a:r>
            <a:r>
              <a:rPr lang="mr-I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521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946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187624" y="6505875"/>
            <a:ext cx="7956376" cy="352125"/>
          </a:xfrm>
          <a:prstGeom prst="rect">
            <a:avLst/>
          </a:prstGeom>
          <a:gradFill flip="none" rotWithShape="1">
            <a:gsLst>
              <a:gs pos="44000">
                <a:srgbClr val="609BB7"/>
              </a:gs>
              <a:gs pos="0">
                <a:schemeClr val="bg1"/>
              </a:gs>
              <a:gs pos="100000">
                <a:schemeClr val="tx2"/>
              </a:gs>
            </a:gsLst>
            <a:lin ang="0" scaled="1"/>
            <a:tileRect/>
          </a:gradFill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59632" y="6237312"/>
            <a:ext cx="613410" cy="603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hyperlink" Target="https://indico.cern.ch/event/779650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hyperlink" Target="https://cds.cern.ch/record/2647994?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hyperlink" Target="https://journals.aps.org/prab/pdf/10.1103/PhysRevSTAB.13.072801" TargetMode="External"/><Relationship Id="rId6" Type="http://schemas.openxmlformats.org/officeDocument/2006/relationships/hyperlink" Target="https://indico.cern.ch/event/742082/contributions/308516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98764" TargetMode="External"/><Relationship Id="rId4" Type="http://schemas.openxmlformats.org/officeDocument/2006/relationships/hyperlink" Target="https://edms.cern.ch/document/2048827/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2656907?ln=en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Relationship Id="rId3" Type="http://schemas.openxmlformats.org/officeDocument/2006/relationships/image" Target="../media/image28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indico.cern.ch/event/773002/contributions/3247942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(null)"/><Relationship Id="rId4" Type="http://schemas.openxmlformats.org/officeDocument/2006/relationships/image" Target="../media/image6.png"/><Relationship Id="rId5" Type="http://schemas.openxmlformats.org/officeDocument/2006/relationships/hyperlink" Target="https://cds.cern.ch/record/2298764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Powering accuracy specification for all power converter types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180" y="4619400"/>
            <a:ext cx="7560840" cy="9906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D. Gamba, S. </a:t>
            </a:r>
            <a:r>
              <a:rPr lang="en-US" sz="1800" dirty="0" err="1" smtClean="0"/>
              <a:t>Kostoglou</a:t>
            </a:r>
            <a:r>
              <a:rPr lang="en-US" sz="1800" dirty="0"/>
              <a:t>, </a:t>
            </a:r>
            <a:r>
              <a:rPr lang="en-US" sz="1800" dirty="0" err="1" smtClean="0"/>
              <a:t>M.Hofer</a:t>
            </a:r>
            <a:r>
              <a:rPr lang="en-US" sz="1800" dirty="0" smtClean="0"/>
              <a:t>, J</a:t>
            </a:r>
            <a:r>
              <a:rPr lang="en-US" sz="1800" dirty="0"/>
              <a:t>. </a:t>
            </a:r>
            <a:r>
              <a:rPr lang="en-US" sz="1800" dirty="0" err="1"/>
              <a:t>Coello</a:t>
            </a:r>
            <a:r>
              <a:rPr lang="en-US" sz="1800" dirty="0"/>
              <a:t> De </a:t>
            </a:r>
            <a:r>
              <a:rPr lang="en-US" sz="1800" dirty="0" smtClean="0"/>
              <a:t>Portugal, R. De Maria,</a:t>
            </a:r>
            <a:br>
              <a:rPr lang="en-US" sz="1800" dirty="0" smtClean="0"/>
            </a:br>
            <a:r>
              <a:rPr lang="en-US" sz="1800" dirty="0" smtClean="0"/>
              <a:t>M. </a:t>
            </a:r>
            <a:r>
              <a:rPr lang="en-US" sz="1800" dirty="0" err="1" smtClean="0"/>
              <a:t>Giovannozzi</a:t>
            </a:r>
            <a:r>
              <a:rPr lang="en-US" sz="1800" dirty="0" smtClean="0"/>
              <a:t>, R. Tomas Garcia, M. </a:t>
            </a:r>
            <a:r>
              <a:rPr lang="en-US" sz="1800" dirty="0" err="1" smtClean="0"/>
              <a:t>Cerqueira</a:t>
            </a:r>
            <a:r>
              <a:rPr lang="en-US" sz="1800" dirty="0" smtClean="0"/>
              <a:t> Bastos, M. </a:t>
            </a:r>
            <a:r>
              <a:rPr lang="en-US" sz="1800" dirty="0" smtClean="0"/>
              <a:t>Martino,</a:t>
            </a:r>
          </a:p>
          <a:p>
            <a:r>
              <a:rPr lang="en-US" sz="1800" dirty="0"/>
              <a:t>	</a:t>
            </a:r>
            <a:r>
              <a:rPr lang="mr-IN" sz="1800" i="1" dirty="0" smtClean="0"/>
              <a:t>…</a:t>
            </a:r>
            <a:r>
              <a:rPr lang="en-US" sz="1800" i="1" dirty="0" smtClean="0"/>
              <a:t> and many other colleagues from different WPs</a:t>
            </a:r>
            <a:endParaRPr lang="en-US" sz="1800" i="1" dirty="0" smtClean="0"/>
          </a:p>
          <a:p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71st HL-LHC </a:t>
            </a:r>
            <a:r>
              <a:rPr lang="en-US" dirty="0" smtClean="0"/>
              <a:t>TCC Meeting </a:t>
            </a:r>
            <a:r>
              <a:rPr lang="mr-IN" dirty="0" smtClean="0"/>
              <a:t>–</a:t>
            </a:r>
            <a:r>
              <a:rPr lang="en-US" dirty="0" smtClean="0"/>
              <a:t> 21/03/2019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7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Still work </a:t>
            </a:r>
            <a:r>
              <a:rPr lang="en-US" dirty="0">
                <a:solidFill>
                  <a:srgbClr val="FF0000"/>
                </a:solidFill>
              </a:rPr>
              <a:t>in progress: </a:t>
            </a:r>
            <a:r>
              <a:rPr lang="en-US" dirty="0" smtClean="0"/>
              <a:t>Voltage </a:t>
            </a:r>
            <a:r>
              <a:rPr lang="en-US" dirty="0" smtClean="0"/>
              <a:t>ripple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054523"/>
            <a:ext cx="4650638" cy="26392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248" y="716423"/>
            <a:ext cx="5225503" cy="12307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973" y="2157948"/>
            <a:ext cx="4417027" cy="2783220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3587335" y="1661040"/>
            <a:ext cx="2448272" cy="1041554"/>
            <a:chOff x="3587335" y="1661040"/>
            <a:chExt cx="2448272" cy="1041554"/>
          </a:xfrm>
        </p:grpSpPr>
        <p:sp>
          <p:nvSpPr>
            <p:cNvPr id="9" name="Rounded Rectangle 8"/>
            <p:cNvSpPr/>
            <p:nvPr/>
          </p:nvSpPr>
          <p:spPr>
            <a:xfrm>
              <a:off x="4604503" y="1661040"/>
              <a:ext cx="410184" cy="303672"/>
            </a:xfrm>
            <a:prstGeom prst="roundRect">
              <a:avLst/>
            </a:prstGeom>
            <a:solidFill>
              <a:srgbClr val="FFC000">
                <a:alpha val="20000"/>
              </a:srgbClr>
            </a:solidFill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ircular Arrow 9"/>
            <p:cNvSpPr/>
            <p:nvPr/>
          </p:nvSpPr>
          <p:spPr>
            <a:xfrm>
              <a:off x="3587335" y="1863663"/>
              <a:ext cx="2448272" cy="838931"/>
            </a:xfrm>
            <a:prstGeom prst="circularArrow">
              <a:avLst>
                <a:gd name="adj1" fmla="val 7680"/>
                <a:gd name="adj2" fmla="val 477670"/>
                <a:gd name="adj3" fmla="val 21180775"/>
                <a:gd name="adj4" fmla="val 10800000"/>
                <a:gd name="adj5" fmla="val 16764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179512" y="4767359"/>
            <a:ext cx="8843165" cy="15591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No accurate information between 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0.1 and 10 Hz</a:t>
            </a:r>
          </a:p>
          <a:p>
            <a:pPr lvl="1"/>
            <a:r>
              <a:rPr lang="en-US" sz="1600" b="1" dirty="0">
                <a:solidFill>
                  <a:srgbClr val="00B050"/>
                </a:solidFill>
              </a:rPr>
              <a:t>No tones expected </a:t>
            </a:r>
            <a:r>
              <a:rPr lang="en-US" sz="1600" dirty="0"/>
              <a:t>in this region. </a:t>
            </a:r>
            <a:r>
              <a:rPr lang="en-US" sz="1600" b="1" dirty="0" smtClean="0">
                <a:solidFill>
                  <a:srgbClr val="0070C0"/>
                </a:solidFill>
              </a:rPr>
              <a:t>Discussion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/>
              <a:t>with EPC to use “</a:t>
            </a:r>
            <a:r>
              <a:rPr lang="en-US" sz="1600" b="1" dirty="0" smtClean="0">
                <a:solidFill>
                  <a:srgbClr val="0070C0"/>
                </a:solidFill>
              </a:rPr>
              <a:t>Noise</a:t>
            </a:r>
            <a:r>
              <a:rPr lang="en-US" sz="1600" dirty="0"/>
              <a:t>” </a:t>
            </a:r>
            <a:r>
              <a:rPr lang="en-US" sz="1600" dirty="0" smtClean="0"/>
              <a:t>as </a:t>
            </a:r>
            <a:r>
              <a:rPr lang="en-US" sz="1600" dirty="0"/>
              <a:t>a </a:t>
            </a:r>
            <a:r>
              <a:rPr lang="en-US" sz="1600" b="1" dirty="0">
                <a:solidFill>
                  <a:srgbClr val="0070C0"/>
                </a:solidFill>
              </a:rPr>
              <a:t>first guess</a:t>
            </a:r>
            <a:r>
              <a:rPr lang="en-US" sz="1600" dirty="0"/>
              <a:t>.</a:t>
            </a:r>
          </a:p>
          <a:p>
            <a:r>
              <a:rPr lang="en-US" sz="1800" dirty="0" smtClean="0"/>
              <a:t>At 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high </a:t>
            </a:r>
            <a:r>
              <a:rPr lang="en-US" sz="1800" b="1" i="1" dirty="0" smtClean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b="1" dirty="0" err="1" smtClean="0">
                <a:solidFill>
                  <a:schemeClr val="accent6">
                    <a:lumMod val="75000"/>
                  </a:schemeClr>
                </a:solidFill>
              </a:rPr>
              <a:t>Gabarit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dirty="0" smtClean="0"/>
              <a:t>only gives 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acceptance levels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dirty="0"/>
              <a:t>- </a:t>
            </a:r>
            <a:r>
              <a:rPr lang="en-US" sz="1800" b="1" dirty="0">
                <a:solidFill>
                  <a:srgbClr val="00B050"/>
                </a:solidFill>
              </a:rPr>
              <a:t>only a few lines expected</a:t>
            </a:r>
          </a:p>
          <a:p>
            <a:pPr lvl="1"/>
            <a:r>
              <a:rPr lang="en-US" sz="1600" dirty="0"/>
              <a:t>Actual PC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</a:rPr>
              <a:t>Voltage spectrum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/>
              <a:t>and its </a:t>
            </a:r>
            <a:r>
              <a:rPr lang="en-US" sz="1600" dirty="0"/>
              <a:t>damping due to </a:t>
            </a:r>
            <a:r>
              <a:rPr lang="en-US" sz="1600" b="1" dirty="0">
                <a:solidFill>
                  <a:srgbClr val="0070C0"/>
                </a:solidFill>
              </a:rPr>
              <a:t>Inductance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and </a:t>
            </a:r>
            <a:r>
              <a:rPr lang="en-US" sz="1600" b="1" dirty="0">
                <a:solidFill>
                  <a:srgbClr val="0070C0"/>
                </a:solidFill>
              </a:rPr>
              <a:t>Beam Screen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1600" dirty="0" smtClean="0"/>
              <a:t>still </a:t>
            </a:r>
            <a:r>
              <a:rPr lang="en-US" sz="1600" b="1" dirty="0">
                <a:solidFill>
                  <a:srgbClr val="0070C0"/>
                </a:solidFill>
              </a:rPr>
              <a:t>under investigation/discussion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876255" y="1685965"/>
            <a:ext cx="2142999" cy="90112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First “dangerous</a:t>
            </a:r>
            <a:r>
              <a:rPr lang="en-US" sz="1400" b="1" dirty="0">
                <a:solidFill>
                  <a:srgbClr val="0070C0"/>
                </a:solidFill>
              </a:rPr>
              <a:t>” </a:t>
            </a:r>
            <a:r>
              <a:rPr lang="en-US" sz="1400" b="1" dirty="0" err="1" smtClean="0">
                <a:solidFill>
                  <a:srgbClr val="0070C0"/>
                </a:solidFill>
              </a:rPr>
              <a:t>betratron</a:t>
            </a:r>
            <a:r>
              <a:rPr lang="en-US" sz="1400" b="1" dirty="0" smtClean="0">
                <a:solidFill>
                  <a:srgbClr val="0070C0"/>
                </a:solidFill>
              </a:rPr>
              <a:t> frequencies</a:t>
            </a:r>
          </a:p>
          <a:p>
            <a:pPr algn="ctr"/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0928" y="2323583"/>
            <a:ext cx="1613652" cy="23978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stCxn id="14" idx="2"/>
          </p:cNvCxnSpPr>
          <p:nvPr/>
        </p:nvCxnSpPr>
        <p:spPr>
          <a:xfrm flipH="1">
            <a:off x="7092283" y="2587090"/>
            <a:ext cx="855472" cy="49457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2"/>
          </p:cNvCxnSpPr>
          <p:nvPr/>
        </p:nvCxnSpPr>
        <p:spPr>
          <a:xfrm flipH="1">
            <a:off x="7348657" y="2587090"/>
            <a:ext cx="599098" cy="63818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4" idx="2"/>
          </p:cNvCxnSpPr>
          <p:nvPr/>
        </p:nvCxnSpPr>
        <p:spPr>
          <a:xfrm flipH="1">
            <a:off x="7549379" y="2587090"/>
            <a:ext cx="398376" cy="749700"/>
          </a:xfrm>
          <a:prstGeom prst="straightConnector1">
            <a:avLst/>
          </a:prstGeom>
          <a:ln>
            <a:solidFill>
              <a:srgbClr val="0070C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5436096" y="3687451"/>
            <a:ext cx="2446305" cy="65270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+ sidebands depending on working point and actual ripple spectra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251520" y="2360484"/>
            <a:ext cx="1512168" cy="2214320"/>
          </a:xfrm>
          <a:prstGeom prst="roundRect">
            <a:avLst/>
          </a:prstGeom>
          <a:solidFill>
            <a:srgbClr val="00B0F0">
              <a:alpha val="20000"/>
            </a:srgbClr>
          </a:solidFill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~ covered by “Noise” spec.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0835" y="962330"/>
            <a:ext cx="4472643" cy="902760"/>
            <a:chOff x="300835" y="1202482"/>
            <a:chExt cx="4472643" cy="902760"/>
          </a:xfrm>
        </p:grpSpPr>
        <p:sp>
          <p:nvSpPr>
            <p:cNvPr id="19" name="Rounded Rectangle 18"/>
            <p:cNvSpPr/>
            <p:nvPr/>
          </p:nvSpPr>
          <p:spPr>
            <a:xfrm>
              <a:off x="300835" y="1202482"/>
              <a:ext cx="1707728" cy="902760"/>
            </a:xfrm>
            <a:prstGeom prst="roundRect">
              <a:avLst/>
            </a:prstGeom>
            <a:solidFill>
              <a:srgbClr val="C4FAC4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Vacuum/Beam Screen </a:t>
              </a:r>
              <a:r>
                <a:rPr lang="en-US" sz="1400" b="1" dirty="0" smtClean="0">
                  <a:solidFill>
                    <a:schemeClr val="tx2"/>
                  </a:solidFill>
                </a:rPr>
                <a:t>have </a:t>
              </a:r>
              <a:r>
                <a:rPr lang="en-US" sz="1400" b="1" dirty="0" smtClean="0">
                  <a:solidFill>
                    <a:srgbClr val="00B050"/>
                  </a:solidFill>
                </a:rPr>
                <a:t>damping</a:t>
              </a:r>
              <a:r>
                <a:rPr lang="en-US" sz="1400" b="1" dirty="0" smtClean="0">
                  <a:solidFill>
                    <a:schemeClr val="tx2"/>
                  </a:solidFill>
                </a:rPr>
                <a:t> effect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717664" y="1299158"/>
              <a:ext cx="1055814" cy="320415"/>
            </a:xfrm>
            <a:prstGeom prst="roundRect">
              <a:avLst/>
            </a:prstGeom>
            <a:solidFill>
              <a:srgbClr val="C4FAC4">
                <a:alpha val="9804"/>
              </a:srgbClr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2"/>
                </a:solidFill>
              </a:endParaRPr>
            </a:p>
          </p:txBody>
        </p:sp>
        <p:cxnSp>
          <p:nvCxnSpPr>
            <p:cNvPr id="8" name="Straight Arrow Connector 7"/>
            <p:cNvCxnSpPr>
              <a:stCxn id="19" idx="3"/>
              <a:endCxn id="20" idx="1"/>
            </p:cNvCxnSpPr>
            <p:nvPr/>
          </p:nvCxnSpPr>
          <p:spPr>
            <a:xfrm flipV="1">
              <a:off x="2008563" y="1459366"/>
              <a:ext cx="1709101" cy="194496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5014687" y="692696"/>
            <a:ext cx="4028470" cy="1271091"/>
            <a:chOff x="-604594" y="1213395"/>
            <a:chExt cx="4028470" cy="1271091"/>
          </a:xfrm>
        </p:grpSpPr>
        <p:sp>
          <p:nvSpPr>
            <p:cNvPr id="23" name="Rounded Rectangle 22"/>
            <p:cNvSpPr/>
            <p:nvPr/>
          </p:nvSpPr>
          <p:spPr>
            <a:xfrm>
              <a:off x="1511727" y="1213395"/>
              <a:ext cx="1912149" cy="902760"/>
            </a:xfrm>
            <a:prstGeom prst="roundRect">
              <a:avLst/>
            </a:prstGeom>
            <a:solidFill>
              <a:srgbClr val="FFC0D5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It could decrease with frequency!</a:t>
              </a:r>
              <a:br>
                <a:rPr lang="en-US" sz="1400" b="1" dirty="0" smtClean="0">
                  <a:solidFill>
                    <a:srgbClr val="FF0000"/>
                  </a:solidFill>
                </a:rPr>
              </a:br>
              <a:r>
                <a:rPr lang="en-US" sz="1400" b="1" dirty="0" smtClean="0">
                  <a:solidFill>
                    <a:srgbClr val="FF0000"/>
                  </a:solidFill>
                </a:rPr>
                <a:t>-&gt; less damping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-604594" y="2182990"/>
              <a:ext cx="411752" cy="301496"/>
            </a:xfrm>
            <a:prstGeom prst="roundRect">
              <a:avLst/>
            </a:prstGeom>
            <a:solidFill>
              <a:srgbClr val="FF0000">
                <a:alpha val="9804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2"/>
                </a:solidFill>
              </a:endParaRPr>
            </a:p>
          </p:txBody>
        </p:sp>
        <p:cxnSp>
          <p:nvCxnSpPr>
            <p:cNvPr id="25" name="Straight Arrow Connector 24"/>
            <p:cNvCxnSpPr>
              <a:stCxn id="23" idx="1"/>
              <a:endCxn id="24" idx="3"/>
            </p:cNvCxnSpPr>
            <p:nvPr/>
          </p:nvCxnSpPr>
          <p:spPr>
            <a:xfrm flipH="1">
              <a:off x="-192842" y="1664775"/>
              <a:ext cx="1704569" cy="66896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622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8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39" y="0"/>
            <a:ext cx="7920000" cy="720000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Work in progress: </a:t>
            </a:r>
            <a:r>
              <a:rPr lang="en-US" sz="2000" dirty="0" smtClean="0"/>
              <a:t>Dynamic Aperture studies at high frequencies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133" y="978973"/>
            <a:ext cx="4558116" cy="411359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4424133" y="4828871"/>
            <a:ext cx="1166538" cy="2880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/>
              <a:t>Without CC</a:t>
            </a:r>
            <a:endParaRPr lang="en-US" sz="1400" b="1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44" y="2687860"/>
            <a:ext cx="3355293" cy="2376508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698543" y="4784179"/>
            <a:ext cx="2730427" cy="27981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/>
              <a:t>With CC (no major difference)</a:t>
            </a:r>
            <a:endParaRPr lang="en-US" sz="1400" b="1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3803866" y="1422400"/>
            <a:ext cx="808774" cy="15244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810000" y="3037840"/>
            <a:ext cx="863600" cy="16459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437202" y="708216"/>
            <a:ext cx="3612035" cy="1893515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Impact</a:t>
            </a:r>
            <a:r>
              <a:rPr lang="en-US" sz="1800" dirty="0" smtClean="0"/>
              <a:t> of 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single frequency </a:t>
            </a:r>
            <a:r>
              <a:rPr lang="en-US" sz="1800" b="1" dirty="0" smtClean="0"/>
              <a:t>tune</a:t>
            </a:r>
            <a:r>
              <a:rPr lang="en-US" sz="1800" b="1" dirty="0" smtClean="0"/>
              <a:t> jitter on DA</a:t>
            </a:r>
          </a:p>
          <a:p>
            <a:r>
              <a:rPr lang="en-US" sz="1800" b="1" dirty="0" smtClean="0">
                <a:solidFill>
                  <a:srgbClr val="00B050"/>
                </a:solidFill>
              </a:rPr>
              <a:t>Similar</a:t>
            </a:r>
            <a:r>
              <a:rPr lang="en-US" sz="1800" b="1" dirty="0" smtClean="0"/>
              <a:t> results as </a:t>
            </a:r>
            <a:r>
              <a:rPr lang="en-US" sz="1800" b="1" dirty="0" smtClean="0">
                <a:solidFill>
                  <a:srgbClr val="00B050"/>
                </a:solidFill>
              </a:rPr>
              <a:t>LHC</a:t>
            </a:r>
            <a:r>
              <a:rPr lang="en-US" sz="1800" b="1" dirty="0" smtClean="0"/>
              <a:t> where </a:t>
            </a:r>
            <a:r>
              <a:rPr lang="en-US" sz="1800" b="1" dirty="0" smtClean="0">
                <a:solidFill>
                  <a:srgbClr val="00B050"/>
                </a:solidFill>
              </a:rPr>
              <a:t>no impact observed</a:t>
            </a:r>
          </a:p>
          <a:p>
            <a:r>
              <a:rPr lang="en-US" sz="1800" b="1" dirty="0" smtClean="0"/>
              <a:t>At this stage, 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not warring</a:t>
            </a:r>
          </a:p>
          <a:p>
            <a:pPr lvl="1"/>
            <a:r>
              <a:rPr lang="en-US" sz="1400" b="1" dirty="0" smtClean="0">
                <a:solidFill>
                  <a:srgbClr val="FF0000"/>
                </a:solidFill>
              </a:rPr>
              <a:t>But more info needed!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59632" y="6536350"/>
            <a:ext cx="757425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 smtClean="0"/>
              <a:t>From </a:t>
            </a:r>
            <a:r>
              <a:rPr lang="en-US" sz="1400" b="1" dirty="0"/>
              <a:t>S. </a:t>
            </a:r>
            <a:r>
              <a:rPr lang="en-US" sz="1400" b="1" dirty="0" err="1"/>
              <a:t>Kostoglou</a:t>
            </a:r>
            <a:r>
              <a:rPr lang="en-US" sz="1400" b="1" dirty="0"/>
              <a:t> </a:t>
            </a:r>
            <a:r>
              <a:rPr lang="en-US" sz="1400" b="1" dirty="0" smtClean="0"/>
              <a:t>et al. Effect of Tune modulation [</a:t>
            </a:r>
            <a:r>
              <a:rPr lang="mr-IN" sz="1400" b="1" dirty="0" smtClean="0"/>
              <a:t>…</a:t>
            </a:r>
            <a:r>
              <a:rPr lang="en-US" sz="1400" b="1" dirty="0" smtClean="0"/>
              <a:t>] </a:t>
            </a:r>
            <a:r>
              <a:rPr lang="en-US" sz="1400" b="1" i="1" dirty="0" smtClean="0"/>
              <a:t>- IPAC2019 </a:t>
            </a:r>
            <a:r>
              <a:rPr lang="mr-IN" sz="1400" b="1" i="1" dirty="0" smtClean="0"/>
              <a:t>–</a:t>
            </a:r>
            <a:r>
              <a:rPr lang="en-US" sz="1400" b="1" i="1" dirty="0" smtClean="0"/>
              <a:t> in preparation</a:t>
            </a:r>
            <a:endParaRPr lang="en-US" sz="1400" b="1" i="1" dirty="0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298625" y="5413995"/>
            <a:ext cx="8874121" cy="9673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/>
              <a:t>Similar study for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dipolar kick </a:t>
            </a:r>
            <a:r>
              <a:rPr lang="en-US" sz="2000" b="1" dirty="0" smtClean="0"/>
              <a:t>from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main dipoles </a:t>
            </a:r>
            <a:r>
              <a:rPr lang="en-US" sz="2000" b="1" dirty="0" smtClean="0">
                <a:solidFill>
                  <a:srgbClr val="FF0000"/>
                </a:solidFill>
              </a:rPr>
              <a:t>ongoing</a:t>
            </a:r>
          </a:p>
          <a:p>
            <a:pPr lvl="1"/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More complex problem</a:t>
            </a:r>
            <a:r>
              <a:rPr lang="en-US" sz="1600" b="1" dirty="0" smtClean="0"/>
              <a:t>, </a:t>
            </a:r>
            <a:r>
              <a:rPr lang="en-US" sz="1600" b="1" dirty="0" smtClean="0">
                <a:solidFill>
                  <a:srgbClr val="FF0000"/>
                </a:solidFill>
              </a:rPr>
              <a:t>observed in LHC </a:t>
            </a:r>
            <a:r>
              <a:rPr lang="mr-IN" sz="1600" b="1" dirty="0" smtClean="0"/>
              <a:t>–</a:t>
            </a:r>
            <a:r>
              <a:rPr lang="en-US" sz="1600" b="1" dirty="0" smtClean="0"/>
              <a:t> see </a:t>
            </a:r>
            <a:r>
              <a:rPr lang="en-US" sz="1600" b="1" dirty="0" err="1" smtClean="0"/>
              <a:t>S.Kostoglou</a:t>
            </a:r>
            <a:r>
              <a:rPr lang="en-US" sz="1600" b="1" dirty="0" smtClean="0"/>
              <a:t> </a:t>
            </a:r>
            <a:r>
              <a:rPr lang="mr-IN" sz="1600" b="1" dirty="0" smtClean="0"/>
              <a:t>–</a:t>
            </a:r>
            <a:r>
              <a:rPr lang="en-US" sz="1600" b="1" dirty="0" smtClean="0"/>
              <a:t> </a:t>
            </a:r>
            <a:r>
              <a:rPr lang="en-US" sz="1600" b="1" dirty="0" smtClean="0">
                <a:hlinkClick r:id="rId4"/>
              </a:rPr>
              <a:t>63</a:t>
            </a:r>
            <a:r>
              <a:rPr lang="en-US" sz="1600" b="1" baseline="30000" dirty="0" smtClean="0">
                <a:hlinkClick r:id="rId4"/>
              </a:rPr>
              <a:t>rd</a:t>
            </a:r>
            <a:r>
              <a:rPr lang="en-US" sz="1600" b="1" dirty="0" smtClean="0">
                <a:hlinkClick r:id="rId4"/>
              </a:rPr>
              <a:t> TCC</a:t>
            </a:r>
            <a:endParaRPr lang="en-US" sz="1600" b="1" dirty="0" smtClean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104931" y="5289161"/>
            <a:ext cx="8833885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5044400" y="3837484"/>
            <a:ext cx="2509806" cy="652338"/>
          </a:xfrm>
          <a:prstGeom prst="roundRect">
            <a:avLst/>
          </a:prstGeom>
          <a:solidFill>
            <a:srgbClr val="C4FAC4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Computed from </a:t>
            </a:r>
            <a:r>
              <a:rPr lang="en-US" sz="1400" b="1" dirty="0" err="1" smtClean="0">
                <a:solidFill>
                  <a:schemeClr val="tx1"/>
                </a:solidFill>
              </a:rPr>
              <a:t>Gabarit</a:t>
            </a:r>
            <a:endParaRPr lang="en-US" sz="1400" b="1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w/o L(f) / BS considerations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>
            <a:stCxn id="46" idx="0"/>
          </p:cNvCxnSpPr>
          <p:nvPr/>
        </p:nvCxnSpPr>
        <p:spPr>
          <a:xfrm flipV="1">
            <a:off x="6299303" y="3374796"/>
            <a:ext cx="148631" cy="4626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04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496944" cy="559164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US" dirty="0" smtClean="0"/>
              <a:t>PC class specifications and </a:t>
            </a:r>
            <a:r>
              <a:rPr lang="en-US" dirty="0" smtClean="0"/>
              <a:t>choices for HL-LHC allow for:</a:t>
            </a:r>
          </a:p>
          <a:p>
            <a:r>
              <a:rPr lang="en-US" dirty="0" smtClean="0"/>
              <a:t>Over</a:t>
            </a:r>
            <a:r>
              <a:rPr lang="en-US" b="1" dirty="0" smtClean="0"/>
              <a:t> 20 min time scale: 4e-5 tune jitter</a:t>
            </a:r>
            <a:r>
              <a:rPr lang="en-US" dirty="0" smtClean="0"/>
              <a:t>; </a:t>
            </a:r>
            <a:r>
              <a:rPr lang="en-US" b="1" dirty="0" smtClean="0"/>
              <a:t>&lt;1% </a:t>
            </a:r>
            <a:r>
              <a:rPr lang="en-US" b="1" dirty="0" err="1" smtClean="0"/>
              <a:t>σ</a:t>
            </a:r>
            <a:r>
              <a:rPr lang="en-US" b="1" baseline="-25000" dirty="0" err="1" smtClean="0"/>
              <a:t>beam</a:t>
            </a:r>
            <a:r>
              <a:rPr lang="en-US" b="1" dirty="0" smtClean="0"/>
              <a:t> IP orbit jitter</a:t>
            </a:r>
          </a:p>
          <a:p>
            <a:pPr lvl="1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Not yet at target for optics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control </a:t>
            </a:r>
            <a:r>
              <a:rPr lang="en-US" b="1" dirty="0"/>
              <a:t>(&gt;5% ATLAS/CMS </a:t>
            </a:r>
            <a:r>
              <a:rPr lang="en-US" b="1" dirty="0" err="1"/>
              <a:t>lumi</a:t>
            </a:r>
            <a:r>
              <a:rPr lang="en-US" b="1" dirty="0"/>
              <a:t> imbalance)</a:t>
            </a:r>
          </a:p>
          <a:p>
            <a:pPr lvl="2"/>
            <a:r>
              <a:rPr lang="en-US" b="1" dirty="0"/>
              <a:t>Working on </a:t>
            </a:r>
            <a:r>
              <a:rPr lang="en-US" dirty="0"/>
              <a:t>optics correction </a:t>
            </a:r>
            <a:r>
              <a:rPr lang="en-US" b="1" dirty="0">
                <a:solidFill>
                  <a:srgbClr val="FF0000"/>
                </a:solidFill>
              </a:rPr>
              <a:t>strategy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FF0000"/>
                </a:solidFill>
              </a:rPr>
              <a:t>tooling</a:t>
            </a:r>
          </a:p>
          <a:p>
            <a:pPr lvl="2"/>
            <a:r>
              <a:rPr lang="en-US" dirty="0"/>
              <a:t>Option of </a:t>
            </a:r>
            <a:r>
              <a:rPr lang="en-US" b="1" dirty="0"/>
              <a:t>upgrading </a:t>
            </a:r>
            <a:r>
              <a:rPr lang="en-US" b="1" dirty="0">
                <a:solidFill>
                  <a:srgbClr val="FF0000"/>
                </a:solidFill>
              </a:rPr>
              <a:t>ATS arc </a:t>
            </a:r>
            <a:r>
              <a:rPr lang="en-US" b="1" dirty="0" smtClean="0">
                <a:solidFill>
                  <a:srgbClr val="FF0000"/>
                </a:solidFill>
              </a:rPr>
              <a:t>dipole PCs to class 0 </a:t>
            </a:r>
            <a:r>
              <a:rPr lang="en-US" dirty="0"/>
              <a:t>still </a:t>
            </a:r>
            <a:r>
              <a:rPr lang="en-US" dirty="0" smtClean="0"/>
              <a:t>our (WP2) </a:t>
            </a:r>
            <a:r>
              <a:rPr lang="en-US" b="1" dirty="0" smtClean="0"/>
              <a:t>main handle</a:t>
            </a:r>
            <a:endParaRPr lang="en-US" b="1" dirty="0"/>
          </a:p>
          <a:p>
            <a:pPr lvl="2"/>
            <a:r>
              <a:rPr lang="en-US" b="1" dirty="0" smtClean="0"/>
              <a:t>Under investigation </a:t>
            </a:r>
            <a:r>
              <a:rPr lang="en-US" dirty="0" smtClean="0"/>
              <a:t>if </a:t>
            </a:r>
            <a:r>
              <a:rPr lang="en-US" dirty="0"/>
              <a:t>there are </a:t>
            </a:r>
            <a:r>
              <a:rPr lang="en-US" b="1" dirty="0">
                <a:solidFill>
                  <a:srgbClr val="FF0000"/>
                </a:solidFill>
              </a:rPr>
              <a:t>other dominant sources </a:t>
            </a:r>
            <a:r>
              <a:rPr lang="en-US" b="1" dirty="0"/>
              <a:t>of </a:t>
            </a:r>
            <a:r>
              <a:rPr lang="en-US" b="1" dirty="0" smtClean="0"/>
              <a:t>tune noise</a:t>
            </a:r>
          </a:p>
          <a:p>
            <a:pPr lvl="2"/>
            <a:r>
              <a:rPr lang="en-US" dirty="0" smtClean="0"/>
              <a:t>A possible </a:t>
            </a:r>
            <a:r>
              <a:rPr lang="en-US" b="1" dirty="0" smtClean="0"/>
              <a:t>flat optics </a:t>
            </a:r>
            <a:r>
              <a:rPr lang="en-US" dirty="0" smtClean="0"/>
              <a:t>is even </a:t>
            </a:r>
            <a:r>
              <a:rPr lang="en-US" b="1" dirty="0" smtClean="0"/>
              <a:t>more challenging</a:t>
            </a:r>
            <a:endParaRPr lang="en-US" b="1" dirty="0"/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No </a:t>
            </a:r>
            <a:r>
              <a:rPr lang="en-US" b="1" dirty="0" smtClean="0">
                <a:solidFill>
                  <a:srgbClr val="00B050"/>
                </a:solidFill>
              </a:rPr>
              <a:t>major impact on orbit stability</a:t>
            </a:r>
          </a:p>
          <a:p>
            <a:pPr lvl="1"/>
            <a:endParaRPr lang="en-US" b="1" dirty="0" smtClean="0"/>
          </a:p>
          <a:p>
            <a:pPr marL="342900" lvl="1" indent="-342900"/>
            <a:r>
              <a:rPr lang="en-US" sz="2900" b="1" dirty="0" smtClean="0">
                <a:solidFill>
                  <a:srgbClr val="00B050"/>
                </a:solidFill>
              </a:rPr>
              <a:t>2019 specs </a:t>
            </a:r>
            <a:r>
              <a:rPr lang="en-US" sz="2900" dirty="0" smtClean="0"/>
              <a:t>have</a:t>
            </a:r>
            <a:r>
              <a:rPr lang="en-US" sz="2900" b="1" dirty="0" smtClean="0"/>
              <a:t> </a:t>
            </a:r>
            <a:r>
              <a:rPr lang="en-US" sz="2900" b="1" dirty="0" smtClean="0">
                <a:solidFill>
                  <a:srgbClr val="00B050"/>
                </a:solidFill>
              </a:rPr>
              <a:t>minor impact </a:t>
            </a:r>
            <a:r>
              <a:rPr lang="en-US" sz="2900" dirty="0" smtClean="0"/>
              <a:t>on optics </a:t>
            </a:r>
            <a:r>
              <a:rPr lang="en-US" sz="2900" b="1" dirty="0" err="1" smtClean="0">
                <a:solidFill>
                  <a:srgbClr val="00B050"/>
                </a:solidFill>
              </a:rPr>
              <a:t>w.r.t</a:t>
            </a:r>
            <a:r>
              <a:rPr lang="en-US" sz="2900" b="1" dirty="0" smtClean="0">
                <a:solidFill>
                  <a:srgbClr val="00B050"/>
                </a:solidFill>
              </a:rPr>
              <a:t>. 2017 specs</a:t>
            </a:r>
            <a:endParaRPr lang="en-US" sz="2900" dirty="0" smtClean="0">
              <a:solidFill>
                <a:srgbClr val="00B050"/>
              </a:solidFill>
            </a:endParaRP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No</a:t>
            </a:r>
            <a:r>
              <a:rPr lang="en-US" b="1" dirty="0" smtClean="0"/>
              <a:t> </a:t>
            </a:r>
            <a:r>
              <a:rPr lang="en-US" dirty="0" smtClean="0"/>
              <a:t>sizable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improvement</a:t>
            </a:r>
            <a:r>
              <a:rPr lang="en-US" b="1" dirty="0" smtClean="0"/>
              <a:t> </a:t>
            </a:r>
            <a:r>
              <a:rPr lang="en-US" dirty="0" smtClean="0"/>
              <a:t>from</a:t>
            </a:r>
            <a:r>
              <a:rPr lang="en-US" b="1" dirty="0" smtClean="0"/>
              <a:t> </a:t>
            </a:r>
            <a:r>
              <a:rPr lang="en-US" dirty="0" smtClean="0"/>
              <a:t>adopting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class </a:t>
            </a:r>
            <a:r>
              <a:rPr lang="en-US" b="1" dirty="0" smtClean="0">
                <a:solidFill>
                  <a:srgbClr val="00B050"/>
                </a:solidFill>
              </a:rPr>
              <a:t>1-2 </a:t>
            </a:r>
            <a:r>
              <a:rPr lang="en-US" dirty="0"/>
              <a:t>-&gt; we can drop this </a:t>
            </a:r>
            <a:r>
              <a:rPr lang="en-US" dirty="0" smtClean="0"/>
              <a:t>PC class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Over </a:t>
            </a:r>
            <a:r>
              <a:rPr lang="en-US" b="1" dirty="0" smtClean="0"/>
              <a:t>one </a:t>
            </a:r>
            <a:r>
              <a:rPr lang="en-US" b="1" dirty="0" smtClean="0"/>
              <a:t>year: minor impact on beam, even w/o calibration</a:t>
            </a:r>
            <a:endParaRPr lang="en-US" b="1" dirty="0" smtClean="0"/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No</a:t>
            </a:r>
            <a:r>
              <a:rPr lang="en-US" dirty="0" smtClean="0"/>
              <a:t> need of a </a:t>
            </a:r>
            <a:r>
              <a:rPr lang="en-US" b="1" dirty="0" smtClean="0">
                <a:solidFill>
                  <a:srgbClr val="00B050"/>
                </a:solidFill>
              </a:rPr>
              <a:t>remote calibration </a:t>
            </a:r>
            <a:r>
              <a:rPr lang="en-US" dirty="0" smtClean="0"/>
              <a:t>system for </a:t>
            </a:r>
            <a:r>
              <a:rPr lang="en-US" b="1" dirty="0" smtClean="0">
                <a:solidFill>
                  <a:srgbClr val="00B050"/>
                </a:solidFill>
              </a:rPr>
              <a:t>class 0</a:t>
            </a:r>
            <a:r>
              <a:rPr lang="en-US" dirty="0" smtClean="0"/>
              <a:t> PCs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Specs. in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0.1 </a:t>
            </a:r>
            <a:r>
              <a:rPr lang="mr-IN" b="1" dirty="0" smtClean="0">
                <a:solidFill>
                  <a:schemeClr val="accent6">
                    <a:lumMod val="75000"/>
                  </a:schemeClr>
                </a:solidFill>
              </a:rPr>
              <a:t>–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a few Hz range </a:t>
            </a:r>
            <a:r>
              <a:rPr lang="en-US" dirty="0" smtClean="0"/>
              <a:t>still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to be clarified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Present estimate </a:t>
            </a:r>
            <a:r>
              <a:rPr lang="en-US" dirty="0"/>
              <a:t>using “</a:t>
            </a:r>
            <a:r>
              <a:rPr lang="en-US" b="1" dirty="0"/>
              <a:t>Noise</a:t>
            </a:r>
            <a:r>
              <a:rPr lang="en-US" dirty="0"/>
              <a:t>” information </a:t>
            </a:r>
            <a:r>
              <a:rPr lang="en-US" b="1" dirty="0">
                <a:solidFill>
                  <a:srgbClr val="00B050"/>
                </a:solidFill>
              </a:rPr>
              <a:t>do not show issues</a:t>
            </a:r>
          </a:p>
          <a:p>
            <a:pPr lvl="1"/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dirty="0"/>
              <a:t>In </a:t>
            </a:r>
            <a:r>
              <a:rPr lang="en-US" b="1" dirty="0"/>
              <a:t>kHz range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DA studies </a:t>
            </a:r>
            <a:r>
              <a:rPr lang="en-US" dirty="0" smtClean="0"/>
              <a:t>so far </a:t>
            </a:r>
            <a:r>
              <a:rPr lang="en-US" b="1" dirty="0" smtClean="0">
                <a:solidFill>
                  <a:srgbClr val="00B050"/>
                </a:solidFill>
              </a:rPr>
              <a:t>do </a:t>
            </a:r>
            <a:r>
              <a:rPr lang="en-US" b="1" dirty="0">
                <a:solidFill>
                  <a:srgbClr val="00B050"/>
                </a:solidFill>
              </a:rPr>
              <a:t>not show </a:t>
            </a:r>
            <a:r>
              <a:rPr lang="en-US" b="1" dirty="0" smtClean="0">
                <a:solidFill>
                  <a:srgbClr val="00B050"/>
                </a:solidFill>
              </a:rPr>
              <a:t>issues</a:t>
            </a:r>
            <a:endParaRPr lang="en-US" b="1" dirty="0">
              <a:solidFill>
                <a:srgbClr val="00B050"/>
              </a:solidFill>
            </a:endParaRPr>
          </a:p>
          <a:p>
            <a:pPr marL="742950" lvl="2" indent="-342900"/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Single line analysis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only</a:t>
            </a:r>
          </a:p>
          <a:p>
            <a:pPr marL="742950" lvl="2" indent="-342900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Realistic actual B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field spectra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needed for a final verification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624441" y="6488668"/>
            <a:ext cx="459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FF00"/>
                </a:solidFill>
              </a:rPr>
              <a:t>-- Thanks for your time and comments --</a:t>
            </a:r>
            <a:endParaRPr lang="en-US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3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852936"/>
            <a:ext cx="7920000" cy="720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98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45" y="1279475"/>
            <a:ext cx="7918450" cy="226088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Expected tune stability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50" y="4169129"/>
            <a:ext cx="7860845" cy="197600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23528" y="967576"/>
            <a:ext cx="7920000" cy="4320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smtClean="0"/>
              <a:t>Old specifications vs. new specifications </a:t>
            </a:r>
            <a:r>
              <a:rPr lang="en-US" sz="2000" b="1"/>
              <a:t>(15cm beta*)</a:t>
            </a:r>
            <a:r>
              <a:rPr lang="en-US" sz="2000" b="1" smtClean="0"/>
              <a:t>: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23528" y="3777588"/>
            <a:ext cx="7920000" cy="4320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smtClean="0"/>
              <a:t>New specifications. Round (15 cm) vs Flat (7.5-18cm)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6372200" y="1628800"/>
            <a:ext cx="2314600" cy="4608512"/>
            <a:chOff x="6372200" y="1628800"/>
            <a:chExt cx="2314600" cy="4608512"/>
          </a:xfrm>
        </p:grpSpPr>
        <p:sp>
          <p:nvSpPr>
            <p:cNvPr id="10" name="TextBox 9"/>
            <p:cNvSpPr txBox="1"/>
            <p:nvPr/>
          </p:nvSpPr>
          <p:spPr>
            <a:xfrm>
              <a:off x="6408039" y="5929535"/>
              <a:ext cx="2242923" cy="3077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mtClean="0"/>
                <a:t>Order </a:t>
              </a:r>
              <a:r>
                <a:rPr lang="en-US" sz="1400" b="1" smtClean="0">
                  <a:solidFill>
                    <a:srgbClr val="FF0000"/>
                  </a:solidFill>
                </a:rPr>
                <a:t>10</a:t>
              </a:r>
              <a:r>
                <a:rPr lang="en-US" sz="1400" b="1" baseline="30000" smtClean="0">
                  <a:solidFill>
                    <a:srgbClr val="FF0000"/>
                  </a:solidFill>
                </a:rPr>
                <a:t>-3</a:t>
              </a:r>
              <a:r>
                <a:rPr lang="en-US" sz="1400" b="1" smtClean="0"/>
                <a:t> over </a:t>
              </a:r>
              <a:r>
                <a:rPr lang="en-US" sz="1400" b="1" smtClean="0">
                  <a:solidFill>
                    <a:srgbClr val="FF0000"/>
                  </a:solidFill>
                </a:rPr>
                <a:t>one year</a:t>
              </a:r>
              <a:endParaRPr 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372200" y="1628800"/>
              <a:ext cx="2314600" cy="4300735"/>
            </a:xfrm>
            <a:prstGeom prst="round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668600" y="1628800"/>
            <a:ext cx="2615367" cy="4608512"/>
            <a:chOff x="1668600" y="1628800"/>
            <a:chExt cx="2615367" cy="4608512"/>
          </a:xfrm>
        </p:grpSpPr>
        <p:sp>
          <p:nvSpPr>
            <p:cNvPr id="13" name="TextBox 12"/>
            <p:cNvSpPr txBox="1"/>
            <p:nvPr/>
          </p:nvSpPr>
          <p:spPr>
            <a:xfrm>
              <a:off x="1909200" y="5929535"/>
              <a:ext cx="2086736" cy="3077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mtClean="0">
                  <a:solidFill>
                    <a:srgbClr val="FF0000"/>
                  </a:solidFill>
                </a:rPr>
                <a:t>”Far” from target</a:t>
              </a:r>
              <a:r>
                <a:rPr lang="mr-IN" sz="1400" b="1" smtClean="0">
                  <a:solidFill>
                    <a:srgbClr val="FF0000"/>
                  </a:solidFill>
                </a:rPr>
                <a:t>…</a:t>
              </a:r>
              <a:r>
                <a:rPr lang="en-US" sz="1400" b="1" smtClean="0">
                  <a:solidFill>
                    <a:srgbClr val="FF0000"/>
                  </a:solidFill>
                </a:rPr>
                <a:t> </a:t>
              </a:r>
              <a:endParaRPr 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1668600" y="1628800"/>
              <a:ext cx="2615367" cy="4300735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1763688" y="5013177"/>
              <a:ext cx="2376264" cy="833800"/>
            </a:xfrm>
            <a:prstGeom prst="roundRect">
              <a:avLst/>
            </a:prstGeom>
            <a:solidFill>
              <a:srgbClr val="FF0000">
                <a:alpha val="9804"/>
              </a:srgbClr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779912" y="859672"/>
            <a:ext cx="4796064" cy="1849249"/>
            <a:chOff x="3779912" y="859672"/>
            <a:chExt cx="4796064" cy="1849249"/>
          </a:xfrm>
        </p:grpSpPr>
        <p:sp>
          <p:nvSpPr>
            <p:cNvPr id="23" name="TextBox 22"/>
            <p:cNvSpPr txBox="1"/>
            <p:nvPr/>
          </p:nvSpPr>
          <p:spPr>
            <a:xfrm>
              <a:off x="6483031" y="859672"/>
              <a:ext cx="2092945" cy="276999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smtClean="0"/>
                <a:t>Class 1-2 on new 2kA PCs</a:t>
              </a:r>
              <a:endParaRPr lang="en-US" sz="1200" b="1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779912" y="2132857"/>
              <a:ext cx="504055" cy="576064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5686910" y="2132857"/>
              <a:ext cx="602938" cy="576064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7668344" y="2132857"/>
              <a:ext cx="602938" cy="576064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cxnSp>
          <p:nvCxnSpPr>
            <p:cNvPr id="29" name="Straight Arrow Connector 28"/>
            <p:cNvCxnSpPr>
              <a:stCxn id="23" idx="2"/>
              <a:endCxn id="26" idx="0"/>
            </p:cNvCxnSpPr>
            <p:nvPr/>
          </p:nvCxnSpPr>
          <p:spPr>
            <a:xfrm>
              <a:off x="7529504" y="1136671"/>
              <a:ext cx="440309" cy="9961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3" idx="2"/>
              <a:endCxn id="25" idx="0"/>
            </p:cNvCxnSpPr>
            <p:nvPr/>
          </p:nvCxnSpPr>
          <p:spPr>
            <a:xfrm flipH="1">
              <a:off x="5988379" y="1136671"/>
              <a:ext cx="1541125" cy="9961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23" idx="2"/>
              <a:endCxn id="24" idx="0"/>
            </p:cNvCxnSpPr>
            <p:nvPr/>
          </p:nvCxnSpPr>
          <p:spPr>
            <a:xfrm flipH="1">
              <a:off x="4031940" y="1136671"/>
              <a:ext cx="3497564" cy="99618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2018599" y="2130306"/>
            <a:ext cx="2144048" cy="3469918"/>
            <a:chOff x="2018599" y="2130306"/>
            <a:chExt cx="2144048" cy="3469918"/>
          </a:xfrm>
        </p:grpSpPr>
        <p:sp>
          <p:nvSpPr>
            <p:cNvPr id="36" name="TextBox 35"/>
            <p:cNvSpPr txBox="1"/>
            <p:nvPr/>
          </p:nvSpPr>
          <p:spPr>
            <a:xfrm>
              <a:off x="2018599" y="3356632"/>
              <a:ext cx="2144048" cy="276999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smtClean="0"/>
                <a:t>Class 0 on ATS arc dipoles</a:t>
              </a:r>
              <a:endParaRPr lang="en-US" sz="1200" b="1"/>
            </a:p>
          </p:txBody>
        </p:sp>
        <p:cxnSp>
          <p:nvCxnSpPr>
            <p:cNvPr id="38" name="Straight Arrow Connector 37"/>
            <p:cNvCxnSpPr>
              <a:stCxn id="36" idx="0"/>
              <a:endCxn id="39" idx="2"/>
            </p:cNvCxnSpPr>
            <p:nvPr/>
          </p:nvCxnSpPr>
          <p:spPr>
            <a:xfrm flipV="1">
              <a:off x="3090623" y="2706370"/>
              <a:ext cx="421002" cy="65026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3259597" y="2130306"/>
              <a:ext cx="504055" cy="576064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cxnSp>
          <p:nvCxnSpPr>
            <p:cNvPr id="43" name="Straight Arrow Connector 42"/>
            <p:cNvCxnSpPr>
              <a:stCxn id="36" idx="2"/>
              <a:endCxn id="46" idx="0"/>
            </p:cNvCxnSpPr>
            <p:nvPr/>
          </p:nvCxnSpPr>
          <p:spPr>
            <a:xfrm>
              <a:off x="3090623" y="3633631"/>
              <a:ext cx="635284" cy="1390529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ounded Rectangle 45"/>
            <p:cNvSpPr/>
            <p:nvPr/>
          </p:nvSpPr>
          <p:spPr>
            <a:xfrm>
              <a:off x="3455877" y="5024160"/>
              <a:ext cx="540059" cy="576064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cxnSp>
          <p:nvCxnSpPr>
            <p:cNvPr id="49" name="Straight Arrow Connector 48"/>
            <p:cNvCxnSpPr>
              <a:stCxn id="36" idx="2"/>
            </p:cNvCxnSpPr>
            <p:nvPr/>
          </p:nvCxnSpPr>
          <p:spPr>
            <a:xfrm flipH="1">
              <a:off x="2389499" y="3633631"/>
              <a:ext cx="701124" cy="1379546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ounded Rectangle 51"/>
            <p:cNvSpPr/>
            <p:nvPr/>
          </p:nvSpPr>
          <p:spPr>
            <a:xfrm>
              <a:off x="2121187" y="5009030"/>
              <a:ext cx="540059" cy="576064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708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 vs Flat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5225"/>
            <a:ext cx="5796136" cy="28998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69462"/>
            <a:ext cx="5796136" cy="28998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64088" y="4014884"/>
            <a:ext cx="377991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smtClean="0"/>
              <a:t>HL-LHC 1.3 </a:t>
            </a:r>
            <a:r>
              <a:rPr lang="en-US" sz="1400" b="1" smtClean="0">
                <a:solidFill>
                  <a:srgbClr val="FF0000"/>
                </a:solidFill>
              </a:rPr>
              <a:t>flat</a:t>
            </a:r>
            <a:r>
              <a:rPr lang="en-US" sz="1400" b="1" smtClean="0"/>
              <a:t> optics</a:t>
            </a:r>
          </a:p>
          <a:p>
            <a:r>
              <a:rPr lang="en-US" sz="1400" b="1" dirty="0" smtClean="0"/>
              <a:t>Beta* = </a:t>
            </a:r>
            <a:r>
              <a:rPr lang="en-US" sz="1400" b="1" dirty="0" smtClean="0">
                <a:solidFill>
                  <a:srgbClr val="FF0000"/>
                </a:solidFill>
              </a:rPr>
              <a:t>7.5-18cm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64088" y="1105580"/>
            <a:ext cx="377991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HL-LHC 1.3 </a:t>
            </a:r>
            <a:r>
              <a:rPr lang="en-US" sz="1400" b="1" dirty="0" smtClean="0">
                <a:solidFill>
                  <a:srgbClr val="00B050"/>
                </a:solidFill>
              </a:rPr>
              <a:t>baseline</a:t>
            </a:r>
            <a:r>
              <a:rPr lang="en-US" sz="1400" b="1" dirty="0" smtClean="0"/>
              <a:t> optics</a:t>
            </a:r>
          </a:p>
          <a:p>
            <a:r>
              <a:rPr lang="en-US" sz="1400" b="1" dirty="0" smtClean="0"/>
              <a:t>Beta* = </a:t>
            </a:r>
            <a:r>
              <a:rPr lang="en-US" sz="1400" b="1" dirty="0" smtClean="0">
                <a:solidFill>
                  <a:srgbClr val="00B050"/>
                </a:solidFill>
              </a:rPr>
              <a:t>15cm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12000" y="814586"/>
            <a:ext cx="647632" cy="3687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12000" y="3717032"/>
            <a:ext cx="647632" cy="3687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427494" y="1704021"/>
            <a:ext cx="3610704" cy="133768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“ATS” arcs as important as triplet in </a:t>
            </a:r>
            <a:r>
              <a:rPr lang="en-US" sz="1800" dirty="0" smtClean="0"/>
              <a:t>IR1/5</a:t>
            </a:r>
            <a:endParaRPr lang="en-US" sz="1800" dirty="0" smtClean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427494" y="4604394"/>
            <a:ext cx="3610704" cy="13376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Clearly </a:t>
            </a:r>
            <a:r>
              <a:rPr lang="en-US" sz="1800" dirty="0" smtClean="0"/>
              <a:t>asymmetric due to </a:t>
            </a:r>
            <a:r>
              <a:rPr lang="en-US" sz="1800" dirty="0"/>
              <a:t>asymmetric </a:t>
            </a:r>
            <a:r>
              <a:rPr lang="en-US" sz="1800" dirty="0" smtClean="0"/>
              <a:t>betas</a:t>
            </a:r>
          </a:p>
          <a:p>
            <a:pPr lvl="1"/>
            <a:r>
              <a:rPr lang="en-US" sz="1400" dirty="0" smtClean="0"/>
              <a:t>(IR5 H = IR1 V and vice versa)</a:t>
            </a:r>
            <a:endParaRPr lang="en-US" sz="1400" dirty="0"/>
          </a:p>
        </p:txBody>
      </p:sp>
      <p:sp>
        <p:nvSpPr>
          <p:cNvPr id="8" name="Oval 7"/>
          <p:cNvSpPr/>
          <p:nvPr/>
        </p:nvSpPr>
        <p:spPr>
          <a:xfrm>
            <a:off x="3851920" y="2852936"/>
            <a:ext cx="576064" cy="376253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459290" y="2422038"/>
            <a:ext cx="915636" cy="4154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/>
              <a:t>Class 2</a:t>
            </a:r>
          </a:p>
          <a:p>
            <a:pPr algn="ctr"/>
            <a:r>
              <a:rPr lang="en-US" sz="1050" b="1" dirty="0"/>
              <a:t>n</a:t>
            </a:r>
            <a:r>
              <a:rPr lang="en-US" sz="1050" b="1" dirty="0" smtClean="0"/>
              <a:t>o upgrade</a:t>
            </a:r>
            <a:endParaRPr lang="en-US" sz="1050" b="1" dirty="0"/>
          </a:p>
        </p:txBody>
      </p:sp>
      <p:sp>
        <p:nvSpPr>
          <p:cNvPr id="16" name="Oval 15"/>
          <p:cNvSpPr/>
          <p:nvPr/>
        </p:nvSpPr>
        <p:spPr>
          <a:xfrm>
            <a:off x="4664420" y="2847855"/>
            <a:ext cx="720512" cy="376253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378183" y="1357258"/>
            <a:ext cx="360768" cy="18668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63931" y="1103342"/>
            <a:ext cx="1355620" cy="2539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smtClean="0"/>
              <a:t>Proposed class </a:t>
            </a:r>
            <a:r>
              <a:rPr lang="en-US" sz="1050" b="1" dirty="0" smtClean="0"/>
              <a:t>0</a:t>
            </a:r>
            <a:endParaRPr lang="en-US" sz="1050" b="1" dirty="0"/>
          </a:p>
        </p:txBody>
      </p:sp>
      <p:sp>
        <p:nvSpPr>
          <p:cNvPr id="19" name="Oval 18"/>
          <p:cNvSpPr/>
          <p:nvPr/>
        </p:nvSpPr>
        <p:spPr>
          <a:xfrm>
            <a:off x="749822" y="2586245"/>
            <a:ext cx="2742057" cy="684853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435295" y="2315160"/>
            <a:ext cx="1722575" cy="2539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Class 1 </a:t>
            </a:r>
            <a:r>
              <a:rPr lang="mr-IN" sz="1050" b="1" dirty="0" smtClean="0"/>
              <a:t>–</a:t>
            </a:r>
            <a:r>
              <a:rPr lang="en-US" sz="1050" b="1" dirty="0" smtClean="0"/>
              <a:t> no upgrade</a:t>
            </a:r>
            <a:endParaRPr lang="en-US" sz="1050" b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3851920" y="1516026"/>
            <a:ext cx="576064" cy="1735921"/>
            <a:chOff x="3851920" y="1516026"/>
            <a:chExt cx="576064" cy="1735921"/>
          </a:xfrm>
        </p:grpSpPr>
        <p:sp>
          <p:nvSpPr>
            <p:cNvPr id="21" name="TextBox 20"/>
            <p:cNvSpPr txBox="1"/>
            <p:nvPr/>
          </p:nvSpPr>
          <p:spPr>
            <a:xfrm rot="16200000">
              <a:off x="3465878" y="2068902"/>
              <a:ext cx="1359668" cy="253916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smtClean="0"/>
                <a:t>Class 1-2 possible</a:t>
              </a:r>
              <a:endParaRPr lang="en-US" sz="1050" b="1"/>
            </a:p>
          </p:txBody>
        </p:sp>
        <p:sp>
          <p:nvSpPr>
            <p:cNvPr id="22" name="Oval 21"/>
            <p:cNvSpPr/>
            <p:nvPr/>
          </p:nvSpPr>
          <p:spPr>
            <a:xfrm>
              <a:off x="3851920" y="2875694"/>
              <a:ext cx="576064" cy="376253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486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28431" y="-387772"/>
            <a:ext cx="4886257" cy="68407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0000" cy="720000"/>
          </a:xfrm>
        </p:spPr>
        <p:txBody>
          <a:bodyPr/>
          <a:lstStyle/>
          <a:p>
            <a:r>
              <a:rPr lang="en-US" sz="2400" dirty="0" smtClean="0"/>
              <a:t>LHC experience: </a:t>
            </a:r>
            <a:r>
              <a:rPr lang="en-US" sz="2400" dirty="0" smtClean="0">
                <a:solidFill>
                  <a:srgbClr val="FF0000"/>
                </a:solidFill>
              </a:rPr>
              <a:t>how far are we from PC noise limit?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940619" y="6274740"/>
            <a:ext cx="6926181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 smtClean="0"/>
              <a:t>From </a:t>
            </a:r>
            <a:r>
              <a:rPr lang="en-US" sz="1400" i="1" dirty="0"/>
              <a:t>F. </a:t>
            </a:r>
            <a:r>
              <a:rPr lang="en-US" sz="1400" i="1" dirty="0" err="1"/>
              <a:t>Carlier</a:t>
            </a:r>
            <a:r>
              <a:rPr lang="en-US" sz="1400" i="1" dirty="0"/>
              <a:t> et al. </a:t>
            </a:r>
            <a:r>
              <a:rPr lang="en-US" sz="1400" b="1" i="1" dirty="0" smtClean="0"/>
              <a:t>- </a:t>
            </a:r>
            <a:r>
              <a:rPr lang="en-US" sz="1400" b="1" dirty="0" smtClean="0"/>
              <a:t>LHC </a:t>
            </a:r>
            <a:r>
              <a:rPr lang="en-US" sz="1400" b="1" dirty="0"/>
              <a:t>Run 2 Optics [</a:t>
            </a:r>
            <a:r>
              <a:rPr lang="mr-IN" sz="1400" b="1" dirty="0"/>
              <a:t>…</a:t>
            </a:r>
            <a:r>
              <a:rPr lang="en-US" sz="1400" b="1" dirty="0"/>
              <a:t>] </a:t>
            </a:r>
            <a:r>
              <a:rPr lang="en-US" sz="1400" b="1" i="1" dirty="0"/>
              <a:t>- IPAC2019 </a:t>
            </a:r>
            <a:r>
              <a:rPr lang="mr-IN" sz="1400" b="1" i="1" dirty="0"/>
              <a:t>–</a:t>
            </a:r>
            <a:r>
              <a:rPr lang="en-US" sz="1400" b="1" i="1" dirty="0"/>
              <a:t> in </a:t>
            </a:r>
            <a:r>
              <a:rPr lang="en-US" sz="1400" b="1" i="1" dirty="0" smtClean="0"/>
              <a:t>preparation</a:t>
            </a:r>
            <a:endParaRPr lang="en-US" sz="1400" b="1" dirty="0" smtClean="0"/>
          </a:p>
          <a:p>
            <a:pPr algn="r"/>
            <a:r>
              <a:rPr lang="en-US" sz="1400" b="1" dirty="0" smtClean="0"/>
              <a:t> and </a:t>
            </a:r>
            <a:r>
              <a:rPr lang="en-US" sz="1400" i="1" dirty="0" smtClean="0"/>
              <a:t>Wolf</a:t>
            </a:r>
            <a:r>
              <a:rPr lang="en-US" sz="1400" i="1" dirty="0"/>
              <a:t>, Dominik Werner</a:t>
            </a:r>
            <a:r>
              <a:rPr lang="en-US" sz="1400" dirty="0"/>
              <a:t> </a:t>
            </a:r>
            <a:r>
              <a:rPr lang="en-US" sz="1400" dirty="0" smtClean="0"/>
              <a:t>- </a:t>
            </a:r>
            <a:r>
              <a:rPr lang="en-US" sz="1400" b="1" dirty="0" smtClean="0"/>
              <a:t>Analysis </a:t>
            </a:r>
            <a:r>
              <a:rPr lang="en-US" sz="1400" b="1" dirty="0"/>
              <a:t>of tune modulations in the LHC </a:t>
            </a:r>
            <a:r>
              <a:rPr lang="en-US" sz="1400" b="1" dirty="0" smtClean="0"/>
              <a:t>- </a:t>
            </a:r>
            <a:r>
              <a:rPr lang="en-US" sz="1400" b="1" dirty="0" smtClean="0">
                <a:hlinkClick r:id="rId4"/>
              </a:rPr>
              <a:t>link</a:t>
            </a:r>
            <a:endParaRPr lang="en-US" sz="1400" b="1" i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5927" y="5360616"/>
            <a:ext cx="8471264" cy="83251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/>
              <a:t>Simulations</a:t>
            </a:r>
            <a:r>
              <a:rPr lang="en-US" sz="2000" dirty="0" smtClean="0"/>
              <a:t> seems to be </a:t>
            </a:r>
            <a:r>
              <a:rPr lang="en-US" sz="2000" b="1" dirty="0" smtClean="0"/>
              <a:t>consistent</a:t>
            </a:r>
            <a:r>
              <a:rPr lang="en-US" sz="2000" dirty="0" smtClean="0"/>
              <a:t> or </a:t>
            </a:r>
            <a:r>
              <a:rPr lang="en-US" sz="2000" b="1" dirty="0" smtClean="0"/>
              <a:t>even optimistic </a:t>
            </a:r>
            <a:r>
              <a:rPr lang="en-US" sz="2000" dirty="0" smtClean="0"/>
              <a:t>with respect to </a:t>
            </a:r>
            <a:r>
              <a:rPr lang="en-US" sz="2000" b="1" dirty="0" smtClean="0"/>
              <a:t>observed</a:t>
            </a:r>
            <a:r>
              <a:rPr lang="en-US" sz="2000" dirty="0" smtClean="0"/>
              <a:t> tune jitter</a:t>
            </a:r>
            <a:r>
              <a:rPr lang="en-US" sz="2000" dirty="0"/>
              <a:t> </a:t>
            </a:r>
            <a:r>
              <a:rPr lang="en-US" sz="2000" dirty="0" smtClean="0"/>
              <a:t>in LHC for various optics.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More studies ongoing to find additional sources of tune jitter. </a:t>
            </a:r>
            <a:endParaRPr lang="en-US" sz="12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62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sensitivity: impact on </a:t>
            </a:r>
            <a:r>
              <a:rPr lang="en-US" dirty="0" smtClean="0"/>
              <a:t>IP orbit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15" name="Group 14"/>
          <p:cNvGrpSpPr/>
          <p:nvPr/>
        </p:nvGrpSpPr>
        <p:grpSpPr>
          <a:xfrm>
            <a:off x="-370618" y="1637574"/>
            <a:ext cx="9885236" cy="4703589"/>
            <a:chOff x="-324544" y="891749"/>
            <a:chExt cx="9885236" cy="470358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24544" y="891749"/>
              <a:ext cx="9885236" cy="267692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00441" y="2924944"/>
              <a:ext cx="9861133" cy="267039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916814" y="1139504"/>
              <a:ext cx="2520280" cy="5232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smtClean="0"/>
                <a:t>HL-LHC 1.3 </a:t>
              </a:r>
              <a:r>
                <a:rPr lang="en-US" sz="1400" b="1" smtClean="0">
                  <a:solidFill>
                    <a:srgbClr val="00B050"/>
                  </a:solidFill>
                </a:rPr>
                <a:t>baseline</a:t>
              </a:r>
              <a:r>
                <a:rPr lang="en-US" sz="1400" b="1" smtClean="0"/>
                <a:t> optics</a:t>
              </a:r>
            </a:p>
            <a:p>
              <a:r>
                <a:rPr lang="en-US" sz="1400" b="1" dirty="0" smtClean="0"/>
                <a:t>Beta* = </a:t>
              </a:r>
              <a:r>
                <a:rPr lang="en-US" sz="1400" b="1" dirty="0" smtClean="0">
                  <a:solidFill>
                    <a:srgbClr val="00B050"/>
                  </a:solidFill>
                </a:rPr>
                <a:t>15cm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20879" y="3240075"/>
              <a:ext cx="2448272" cy="5232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smtClean="0"/>
                <a:t>HL-LHC 1.3 </a:t>
              </a:r>
              <a:r>
                <a:rPr lang="en-US" sz="1400" b="1" smtClean="0">
                  <a:solidFill>
                    <a:srgbClr val="FF0000"/>
                  </a:solidFill>
                </a:rPr>
                <a:t>flat</a:t>
              </a:r>
              <a:r>
                <a:rPr lang="en-US" sz="1400" b="1" smtClean="0"/>
                <a:t> optics</a:t>
              </a:r>
            </a:p>
            <a:p>
              <a:r>
                <a:rPr lang="en-US" sz="1400" b="1" dirty="0" smtClean="0"/>
                <a:t>Beta* = 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7.5-18cm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Content Placeholder 2"/>
          <p:cNvSpPr txBox="1">
            <a:spLocks/>
          </p:cNvSpPr>
          <p:nvPr/>
        </p:nvSpPr>
        <p:spPr>
          <a:xfrm>
            <a:off x="395537" y="915036"/>
            <a:ext cx="8438348" cy="78577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PC stability have small impact on IP orbit jitter (&lt; 0.01 </a:t>
            </a:r>
            <a:r>
              <a:rPr lang="en-US" sz="2000" dirty="0" err="1" smtClean="0"/>
              <a:t>σ</a:t>
            </a:r>
            <a:r>
              <a:rPr lang="en-US" sz="2000" baseline="-25000" dirty="0" err="1" smtClean="0"/>
              <a:t>beam</a:t>
            </a:r>
            <a:r>
              <a:rPr lang="en-US" sz="2000" dirty="0" smtClean="0"/>
              <a:t>/ppm)</a:t>
            </a:r>
          </a:p>
          <a:p>
            <a:pPr lvl="1"/>
            <a:r>
              <a:rPr lang="en-US" sz="1600" b="1" dirty="0" smtClean="0"/>
              <a:t>Normally in the shadow of slow ground </a:t>
            </a:r>
            <a:r>
              <a:rPr lang="en-US" sz="1500" b="1" dirty="0" smtClean="0"/>
              <a:t>motion</a:t>
            </a:r>
            <a:r>
              <a:rPr lang="en-US" sz="1500" dirty="0" smtClean="0"/>
              <a:t> (about 0.1</a:t>
            </a:r>
            <a:r>
              <a:rPr lang="en-US" sz="1500" dirty="0"/>
              <a:t> </a:t>
            </a:r>
            <a:r>
              <a:rPr lang="en-US" sz="1500" dirty="0" err="1"/>
              <a:t>σ</a:t>
            </a:r>
            <a:r>
              <a:rPr lang="en-US" sz="1500" baseline="-25000" dirty="0" err="1"/>
              <a:t>beam</a:t>
            </a:r>
            <a:r>
              <a:rPr lang="en-US" sz="1500" dirty="0"/>
              <a:t> </a:t>
            </a:r>
            <a:r>
              <a:rPr lang="en-US" sz="1500" dirty="0" err="1" smtClean="0"/>
              <a:t>rms</a:t>
            </a:r>
            <a:r>
              <a:rPr lang="en-US" sz="1500" dirty="0" smtClean="0"/>
              <a:t> </a:t>
            </a:r>
            <a:r>
              <a:rPr lang="en-US" sz="1500" dirty="0"/>
              <a:t>(see for example </a:t>
            </a:r>
            <a:r>
              <a:rPr lang="en-US" sz="1500" dirty="0" smtClean="0">
                <a:hlinkClick r:id="rId5"/>
              </a:rPr>
              <a:t>here</a:t>
            </a:r>
            <a:r>
              <a:rPr lang="en-US" sz="1500" dirty="0" smtClean="0"/>
              <a:t> and </a:t>
            </a:r>
            <a:r>
              <a:rPr lang="en-US" sz="1500" dirty="0">
                <a:hlinkClick r:id="rId6"/>
              </a:rPr>
              <a:t>here</a:t>
            </a:r>
            <a:r>
              <a:rPr lang="en-US" sz="1500" dirty="0" smtClean="0"/>
              <a:t>))</a:t>
            </a:r>
          </a:p>
        </p:txBody>
      </p:sp>
      <p:sp>
        <p:nvSpPr>
          <p:cNvPr id="17" name="Oval 16"/>
          <p:cNvSpPr/>
          <p:nvPr/>
        </p:nvSpPr>
        <p:spPr>
          <a:xfrm>
            <a:off x="749823" y="2537805"/>
            <a:ext cx="1661938" cy="1253471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580792" y="2709268"/>
            <a:ext cx="1722575" cy="2539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Class 1 </a:t>
            </a:r>
            <a:r>
              <a:rPr lang="mr-IN" sz="1050" b="1" dirty="0" smtClean="0"/>
              <a:t>–</a:t>
            </a:r>
            <a:r>
              <a:rPr lang="en-US" sz="1050" b="1" dirty="0" smtClean="0"/>
              <a:t> no upgrade</a:t>
            </a:r>
            <a:endParaRPr lang="en-US" sz="1050" b="1" dirty="0"/>
          </a:p>
        </p:txBody>
      </p:sp>
      <p:sp>
        <p:nvSpPr>
          <p:cNvPr id="19" name="Oval 18"/>
          <p:cNvSpPr/>
          <p:nvPr/>
        </p:nvSpPr>
        <p:spPr>
          <a:xfrm>
            <a:off x="5331650" y="2256594"/>
            <a:ext cx="608501" cy="13989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936407" y="2014585"/>
            <a:ext cx="1398985" cy="2539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smtClean="0"/>
              <a:t>Proposed </a:t>
            </a:r>
            <a:r>
              <a:rPr lang="en-US" sz="1050" b="1" dirty="0" smtClean="0"/>
              <a:t>class 0</a:t>
            </a:r>
            <a:endParaRPr lang="en-US" sz="1050" b="1" dirty="0"/>
          </a:p>
        </p:txBody>
      </p:sp>
      <p:sp>
        <p:nvSpPr>
          <p:cNvPr id="21" name="Oval 20"/>
          <p:cNvSpPr/>
          <p:nvPr/>
        </p:nvSpPr>
        <p:spPr>
          <a:xfrm>
            <a:off x="6629659" y="3164540"/>
            <a:ext cx="1038685" cy="62673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450995" y="2698817"/>
            <a:ext cx="1396012" cy="5770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About x5 </a:t>
            </a:r>
            <a:r>
              <a:rPr lang="en-US" sz="1050" b="1" smtClean="0"/>
              <a:t>less impact than D1/2</a:t>
            </a:r>
          </a:p>
          <a:p>
            <a:pPr algn="ctr"/>
            <a:r>
              <a:rPr lang="en-US" sz="1050" b="1" dirty="0" smtClean="0"/>
              <a:t>Propose class </a:t>
            </a:r>
            <a:r>
              <a:rPr lang="en-US" sz="1050" b="1" dirty="0"/>
              <a:t>2</a:t>
            </a:r>
          </a:p>
        </p:txBody>
      </p:sp>
      <p:sp>
        <p:nvSpPr>
          <p:cNvPr id="23" name="Oval 22"/>
          <p:cNvSpPr/>
          <p:nvPr/>
        </p:nvSpPr>
        <p:spPr>
          <a:xfrm>
            <a:off x="4181057" y="2964764"/>
            <a:ext cx="461085" cy="3922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735043" y="2678189"/>
            <a:ext cx="1398985" cy="2539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class 0 (from tune)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166260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</a:t>
            </a:r>
            <a:r>
              <a:rPr lang="en-US" dirty="0"/>
              <a:t>O</a:t>
            </a:r>
            <a:r>
              <a:rPr lang="en-US" dirty="0" smtClean="0"/>
              <a:t>rbit </a:t>
            </a:r>
            <a:r>
              <a:rPr lang="en-US" dirty="0"/>
              <a:t>S</a:t>
            </a:r>
            <a:r>
              <a:rPr lang="en-US" dirty="0" smtClean="0"/>
              <a:t>tability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3528" y="967576"/>
            <a:ext cx="7920000" cy="4320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smtClean="0"/>
              <a:t>Old specifications vs. new specifications (15cm beta*):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23528" y="3777588"/>
            <a:ext cx="7920000" cy="4320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smtClean="0"/>
              <a:t>New specifications. Round (15 cm) vs Flat (7.5-18cm)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91" y="1274664"/>
            <a:ext cx="7289405" cy="2337738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19" y="4114938"/>
            <a:ext cx="7289405" cy="20898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02896" y="6155524"/>
            <a:ext cx="2419252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smtClean="0"/>
              <a:t>Order 10%</a:t>
            </a:r>
            <a:r>
              <a:rPr lang="en-US" sz="1400" b="1"/>
              <a:t>σ</a:t>
            </a:r>
            <a:r>
              <a:rPr lang="en-US" sz="1400" b="1" smtClean="0"/>
              <a:t> over one year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77321" y="6155523"/>
            <a:ext cx="1970412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Order 3%σ during fill</a:t>
            </a:r>
            <a:endParaRPr lang="en-US" sz="14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4180556" y="1600200"/>
            <a:ext cx="2031486" cy="4555324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6212042" y="1600200"/>
            <a:ext cx="2031486" cy="4555324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871987" y="6163780"/>
            <a:ext cx="2133778" cy="52322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/>
              <a:t>Negligible</a:t>
            </a:r>
            <a:br>
              <a:rPr lang="en-US" sz="1400" b="1" smtClean="0"/>
            </a:br>
            <a:r>
              <a:rPr lang="en-US" sz="1400" b="1" smtClean="0"/>
              <a:t>&lt;&lt;1% </a:t>
            </a:r>
            <a:r>
              <a:rPr lang="en-US" sz="1400" b="1" err="1" smtClean="0"/>
              <a:t>lumi</a:t>
            </a:r>
            <a:r>
              <a:rPr lang="en-US" sz="1400" b="1" smtClean="0"/>
              <a:t> loss</a:t>
            </a:r>
            <a:endParaRPr lang="en-US" sz="1400" b="1"/>
          </a:p>
        </p:txBody>
      </p:sp>
      <p:sp>
        <p:nvSpPr>
          <p:cNvPr id="16" name="Rounded Rectangle 15"/>
          <p:cNvSpPr/>
          <p:nvPr/>
        </p:nvSpPr>
        <p:spPr>
          <a:xfrm>
            <a:off x="1813506" y="1608457"/>
            <a:ext cx="2346936" cy="455532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49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2" grpId="0" animBg="1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Work in progress: </a:t>
            </a:r>
            <a:r>
              <a:rPr lang="en-US" sz="2000" dirty="0"/>
              <a:t>f</a:t>
            </a:r>
            <a:r>
              <a:rPr lang="en-US" sz="2000" dirty="0" smtClean="0"/>
              <a:t>rom low frequency voltage ripple (&lt; 500 Hz) to current using </a:t>
            </a:r>
            <a:r>
              <a:rPr lang="en-US" sz="2000" dirty="0" smtClean="0">
                <a:solidFill>
                  <a:srgbClr val="FF0000"/>
                </a:solidFill>
              </a:rPr>
              <a:t>PC “Noise”</a:t>
            </a:r>
            <a:r>
              <a:rPr lang="en-US" sz="2000" dirty="0"/>
              <a:t> </a:t>
            </a:r>
            <a:r>
              <a:rPr lang="en-US" sz="2000" dirty="0" smtClean="0"/>
              <a:t>specification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591" y="2726314"/>
            <a:ext cx="2520280" cy="695643"/>
          </a:xfrm>
          <a:ln>
            <a:solidFill>
              <a:srgbClr val="FF0000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623112" y="3636240"/>
            <a:ext cx="2155241" cy="9493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vert="horz" lIns="0" tIns="0" rIns="0" bIns="0" rtlCol="0" anchor="ctr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smtClean="0">
                <a:solidFill>
                  <a:srgbClr val="FF0000"/>
                </a:solidFill>
              </a:rPr>
              <a:t>Assuming</a:t>
            </a:r>
            <a:r>
              <a:rPr lang="en-US" sz="1600" smtClean="0"/>
              <a:t> “Noise” value is measured with </a:t>
            </a:r>
            <a:r>
              <a:rPr lang="en-US" sz="1600" b="1" smtClean="0">
                <a:solidFill>
                  <a:srgbClr val="FF0000"/>
                </a:solidFill>
              </a:rPr>
              <a:t>L = 1mH </a:t>
            </a:r>
            <a:r>
              <a:rPr lang="en-US" sz="1600" smtClean="0"/>
              <a:t>(or less)</a:t>
            </a:r>
            <a:endParaRPr lang="en-US" sz="1600" b="1" smtClean="0"/>
          </a:p>
          <a:p>
            <a:pPr marL="0" indent="0" algn="ctr">
              <a:buNone/>
            </a:pPr>
            <a:r>
              <a:rPr lang="en-US" sz="1600" b="1" dirty="0" smtClean="0"/>
              <a:t>+ Simplified model </a:t>
            </a:r>
            <a:endParaRPr lang="en-US" sz="1200" b="1" dirty="0" smtClean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97" y="2631565"/>
            <a:ext cx="5147780" cy="36960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5400000">
            <a:off x="4292422" y="4266371"/>
            <a:ext cx="3133608" cy="276999"/>
          </a:xfrm>
          <a:prstGeom prst="rect">
            <a:avLst/>
          </a:prstGeom>
          <a:solidFill>
            <a:srgbClr val="C4FAC4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In the shadow of “Short term stability”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216733" y="2671540"/>
            <a:ext cx="511234" cy="362761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3759515" y="2671482"/>
            <a:ext cx="686979" cy="362174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427535" y="4730882"/>
            <a:ext cx="2546392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Careful</a:t>
            </a:r>
            <a:r>
              <a:rPr lang="en-US" sz="1600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at </a:t>
            </a:r>
            <a:r>
              <a:rPr lang="en-US" sz="1600" b="1" dirty="0" smtClean="0"/>
              <a:t>high </a:t>
            </a:r>
            <a:r>
              <a:rPr lang="en-US" sz="1600" b="1" i="1" dirty="0" smtClean="0"/>
              <a:t>f</a:t>
            </a:r>
            <a:r>
              <a:rPr lang="en-US" sz="1600" dirty="0" smtClean="0"/>
              <a:t> </a:t>
            </a:r>
            <a:r>
              <a:rPr lang="en-US" sz="1600" b="1" dirty="0" smtClean="0"/>
              <a:t>L</a:t>
            </a:r>
            <a:r>
              <a:rPr lang="en-US" sz="1600" dirty="0" smtClean="0"/>
              <a:t> might actually </a:t>
            </a:r>
            <a:r>
              <a:rPr lang="en-US" sz="1600" b="1" dirty="0" smtClean="0"/>
              <a:t>decrease</a:t>
            </a:r>
            <a:r>
              <a:rPr lang="mr-IN" sz="1600" dirty="0" smtClean="0"/>
              <a:t>…</a:t>
            </a:r>
            <a:endParaRPr lang="en-US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FF0000"/>
                </a:solidFill>
              </a:rPr>
              <a:t>1mH is an arbitrary value! Still to be defined by EPC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8207287" y="3068385"/>
            <a:ext cx="760444" cy="288032"/>
          </a:xfrm>
          <a:prstGeom prst="roundRect">
            <a:avLst/>
          </a:prstGeom>
          <a:solidFill>
            <a:srgbClr val="FF0000">
              <a:alpha val="980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7063191" y="2940597"/>
            <a:ext cx="313504" cy="288032"/>
          </a:xfrm>
          <a:prstGeom prst="roundRect">
            <a:avLst/>
          </a:prstGeom>
          <a:solidFill>
            <a:srgbClr val="FF0000">
              <a:alpha val="980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ontent Placeholder 8"/>
          <p:cNvSpPr txBox="1">
            <a:spLocks/>
          </p:cNvSpPr>
          <p:nvPr/>
        </p:nvSpPr>
        <p:spPr>
          <a:xfrm>
            <a:off x="499927" y="920931"/>
            <a:ext cx="8460944" cy="16120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Present PC specification lack of constraints in [0.1 </a:t>
            </a:r>
            <a:r>
              <a:rPr lang="mr-IN" sz="2000" dirty="0" smtClean="0"/>
              <a:t>–</a:t>
            </a:r>
            <a:r>
              <a:rPr lang="en-US" sz="2000" dirty="0" smtClean="0"/>
              <a:t> a few Hz] range</a:t>
            </a:r>
          </a:p>
          <a:p>
            <a:pPr lvl="1"/>
            <a:r>
              <a:rPr lang="en-US" sz="1600" b="1" dirty="0" smtClean="0"/>
              <a:t>Normally assumed to be in the shadow of “Short term stability</a:t>
            </a:r>
            <a:r>
              <a:rPr lang="en-US" sz="1600" b="1" dirty="0" smtClean="0"/>
              <a:t>”.</a:t>
            </a:r>
            <a:endParaRPr lang="en-US" sz="1600" dirty="0"/>
          </a:p>
          <a:p>
            <a:r>
              <a:rPr lang="en-US" sz="2000" b="1" dirty="0" smtClean="0"/>
              <a:t>Preliminary estimate </a:t>
            </a:r>
            <a:r>
              <a:rPr lang="en-US" sz="2000" dirty="0" smtClean="0"/>
              <a:t>can be done </a:t>
            </a:r>
            <a:r>
              <a:rPr lang="en-US" sz="2000" b="1" dirty="0" smtClean="0"/>
              <a:t>using</a:t>
            </a:r>
            <a:r>
              <a:rPr lang="en-US" sz="2000" dirty="0" smtClean="0"/>
              <a:t> the “</a:t>
            </a:r>
            <a:r>
              <a:rPr lang="en-US" sz="2000" b="1" dirty="0" smtClean="0"/>
              <a:t>Noise</a:t>
            </a:r>
            <a:r>
              <a:rPr lang="en-US" sz="2000" dirty="0" smtClean="0"/>
              <a:t>” </a:t>
            </a:r>
            <a:r>
              <a:rPr lang="en-US" sz="2000" b="1" dirty="0" smtClean="0"/>
              <a:t>specification</a:t>
            </a:r>
          </a:p>
          <a:p>
            <a:pPr lvl="1"/>
            <a:r>
              <a:rPr lang="en-US" sz="1600" dirty="0" smtClean="0"/>
              <a:t>normally used for characterizing the PC only (without a circuit</a:t>
            </a:r>
            <a:r>
              <a:rPr lang="en-US" sz="1600" dirty="0" smtClean="0"/>
              <a:t>).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Still under discussion with EPC </a:t>
            </a:r>
            <a:r>
              <a:rPr lang="mr-IN" sz="1600" dirty="0" smtClean="0"/>
              <a:t>–</a:t>
            </a:r>
            <a:r>
              <a:rPr lang="en-US" sz="1600" dirty="0" smtClean="0"/>
              <a:t> </a:t>
            </a:r>
            <a:r>
              <a:rPr lang="en-US" sz="1600" b="1" dirty="0" smtClean="0"/>
              <a:t>spec </a:t>
            </a:r>
            <a:r>
              <a:rPr lang="en-US" sz="1600" b="1" dirty="0"/>
              <a:t>will</a:t>
            </a:r>
            <a:r>
              <a:rPr lang="en-US" sz="1600" b="1" dirty="0" smtClean="0"/>
              <a:t> probably come out quite different</a:t>
            </a:r>
            <a:r>
              <a:rPr lang="mr-IN" sz="1600" dirty="0" smtClean="0"/>
              <a:t>…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285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19001"/>
            <a:ext cx="7920000" cy="720000"/>
          </a:xfrm>
        </p:spPr>
        <p:txBody>
          <a:bodyPr/>
          <a:lstStyle/>
          <a:p>
            <a:r>
              <a:rPr lang="en-US" dirty="0" smtClean="0"/>
              <a:t>Outline and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69004"/>
            <a:ext cx="8496944" cy="4426425"/>
          </a:xfrm>
        </p:spPr>
        <p:txBody>
          <a:bodyPr>
            <a:noAutofit/>
          </a:bodyPr>
          <a:lstStyle/>
          <a:p>
            <a:r>
              <a:rPr lang="en-GB" sz="2000" b="1" dirty="0" smtClean="0"/>
              <a:t>Available PC and their </a:t>
            </a:r>
            <a:r>
              <a:rPr lang="en-GB" sz="2000" b="1" dirty="0" smtClean="0">
                <a:solidFill>
                  <a:srgbClr val="00B050"/>
                </a:solidFill>
              </a:rPr>
              <a:t>low frequency </a:t>
            </a:r>
            <a:r>
              <a:rPr lang="en-GB" sz="2000" b="1" dirty="0" smtClean="0"/>
              <a:t>specifications </a:t>
            </a:r>
            <a:r>
              <a:rPr lang="en-GB" sz="1600" b="1" dirty="0" smtClean="0"/>
              <a:t>(as of </a:t>
            </a:r>
            <a:r>
              <a:rPr lang="en-GB" sz="1600" b="1" dirty="0" smtClean="0">
                <a:hlinkClick r:id="rId2"/>
              </a:rPr>
              <a:t>2019</a:t>
            </a:r>
            <a:r>
              <a:rPr lang="en-GB" sz="1600" b="1" dirty="0" smtClean="0"/>
              <a:t>)</a:t>
            </a:r>
          </a:p>
          <a:p>
            <a:r>
              <a:rPr lang="en-GB" sz="2000" b="1" dirty="0" smtClean="0"/>
              <a:t>Allocation in </a:t>
            </a:r>
            <a:r>
              <a:rPr lang="en-GB" sz="2000" b="1" dirty="0" smtClean="0"/>
              <a:t>HL-LHC main circuits </a:t>
            </a:r>
            <a:endParaRPr lang="en-GB" sz="1600" b="1" dirty="0"/>
          </a:p>
          <a:p>
            <a:endParaRPr lang="en-GB" sz="1600" dirty="0" smtClean="0"/>
          </a:p>
          <a:p>
            <a:r>
              <a:rPr lang="en-GB" sz="1800" b="1" dirty="0" smtClean="0"/>
              <a:t>Additional questions being addressed </a:t>
            </a:r>
            <a:r>
              <a:rPr lang="en-GB" sz="1400" b="1" dirty="0" smtClean="0"/>
              <a:t>(</a:t>
            </a:r>
            <a:r>
              <a:rPr lang="en-GB" sz="1400" b="1" dirty="0" smtClean="0">
                <a:hlinkClick r:id="rId2"/>
              </a:rPr>
              <a:t>2019 </a:t>
            </a:r>
            <a:r>
              <a:rPr lang="en-GB" sz="1400" b="1" dirty="0" err="1" smtClean="0"/>
              <a:t>w.r.t</a:t>
            </a:r>
            <a:r>
              <a:rPr lang="en-GB" sz="1400" b="1" dirty="0" smtClean="0"/>
              <a:t>. </a:t>
            </a:r>
            <a:r>
              <a:rPr lang="en-GB" sz="1400" b="1" dirty="0" smtClean="0">
                <a:hlinkClick r:id="rId3"/>
              </a:rPr>
              <a:t>2017</a:t>
            </a:r>
            <a:r>
              <a:rPr lang="en-GB" sz="1400" b="1" dirty="0" smtClean="0"/>
              <a:t>):</a:t>
            </a:r>
            <a:endParaRPr lang="en-GB" sz="1800" b="1" dirty="0" smtClean="0"/>
          </a:p>
          <a:p>
            <a:pPr lvl="1"/>
            <a:r>
              <a:rPr lang="en-GB" sz="1600" dirty="0" smtClean="0"/>
              <a:t>Can </a:t>
            </a:r>
            <a:r>
              <a:rPr lang="en-GB" sz="1600" dirty="0"/>
              <a:t>the HL-LHC </a:t>
            </a:r>
            <a:r>
              <a:rPr lang="en-GB" sz="1600" b="1" dirty="0"/>
              <a:t>120A </a:t>
            </a:r>
            <a:r>
              <a:rPr lang="en-GB" sz="1600" b="1" dirty="0" smtClean="0"/>
              <a:t>PCs </a:t>
            </a:r>
            <a:r>
              <a:rPr lang="en-GB" sz="1600" dirty="0" smtClean="0"/>
              <a:t>be </a:t>
            </a:r>
            <a:r>
              <a:rPr lang="en-GB" sz="1600" dirty="0"/>
              <a:t>classified as </a:t>
            </a:r>
            <a:r>
              <a:rPr lang="en-GB" sz="1600" b="1" dirty="0"/>
              <a:t>class </a:t>
            </a:r>
            <a:r>
              <a:rPr lang="en-GB" sz="1600" b="1" dirty="0" smtClean="0"/>
              <a:t>4</a:t>
            </a:r>
            <a:r>
              <a:rPr lang="en-GB" sz="1600" dirty="0" smtClean="0"/>
              <a:t> (</a:t>
            </a:r>
            <a:r>
              <a:rPr lang="en-GB" sz="1600" b="1" dirty="0" smtClean="0"/>
              <a:t>instead</a:t>
            </a:r>
            <a:r>
              <a:rPr lang="en-GB" sz="1600" dirty="0" smtClean="0"/>
              <a:t> of </a:t>
            </a:r>
            <a:r>
              <a:rPr lang="en-GB" sz="1600" b="1" dirty="0" smtClean="0"/>
              <a:t>3</a:t>
            </a:r>
            <a:r>
              <a:rPr lang="en-GB" sz="1600" dirty="0" smtClean="0"/>
              <a:t>), </a:t>
            </a:r>
            <a:r>
              <a:rPr lang="en-GB" sz="1600" dirty="0"/>
              <a:t>as the LHC ones</a:t>
            </a:r>
            <a:r>
              <a:rPr lang="en-GB" sz="1600" dirty="0" smtClean="0"/>
              <a:t>?</a:t>
            </a:r>
          </a:p>
          <a:p>
            <a:pPr lvl="1"/>
            <a:r>
              <a:rPr lang="en-GB" sz="1600" dirty="0"/>
              <a:t>Can the HL-LHC </a:t>
            </a:r>
            <a:r>
              <a:rPr lang="en-GB" sz="1600" b="1" dirty="0"/>
              <a:t>RQSX</a:t>
            </a:r>
            <a:r>
              <a:rPr lang="en-GB" sz="1600" dirty="0"/>
              <a:t> circuits be powered by a </a:t>
            </a:r>
            <a:r>
              <a:rPr lang="en-GB" sz="1600" b="1" dirty="0"/>
              <a:t>600A</a:t>
            </a:r>
            <a:r>
              <a:rPr lang="en-GB" sz="1600" dirty="0"/>
              <a:t> </a:t>
            </a:r>
            <a:r>
              <a:rPr lang="en-GB" sz="1600" dirty="0" smtClean="0"/>
              <a:t>PC?</a:t>
            </a:r>
          </a:p>
          <a:p>
            <a:pPr lvl="2"/>
            <a:r>
              <a:rPr lang="en-GB" sz="1400" b="1" dirty="0" smtClean="0"/>
              <a:t>instead</a:t>
            </a:r>
            <a:r>
              <a:rPr lang="en-GB" sz="1400" dirty="0" smtClean="0"/>
              <a:t> </a:t>
            </a:r>
            <a:r>
              <a:rPr lang="en-GB" sz="1400" dirty="0"/>
              <a:t>of </a:t>
            </a:r>
            <a:r>
              <a:rPr lang="en-GB" sz="1400" b="1" dirty="0" smtClean="0"/>
              <a:t>200A</a:t>
            </a:r>
            <a:r>
              <a:rPr lang="en-GB" sz="1400" dirty="0" smtClean="0"/>
              <a:t> -&gt; i.e. 3 times more “noisy”</a:t>
            </a:r>
            <a:endParaRPr lang="en-GB" sz="1400" dirty="0"/>
          </a:p>
          <a:p>
            <a:pPr lvl="1"/>
            <a:r>
              <a:rPr lang="en-GB" sz="1600" dirty="0"/>
              <a:t>Can the HL-LHC </a:t>
            </a:r>
            <a:r>
              <a:rPr lang="en-GB" sz="1600" b="1" dirty="0"/>
              <a:t>RTB8</a:t>
            </a:r>
            <a:r>
              <a:rPr lang="en-GB" sz="1600" dirty="0"/>
              <a:t> </a:t>
            </a:r>
            <a:r>
              <a:rPr lang="en-GB" sz="1600" dirty="0" smtClean="0"/>
              <a:t>circuit </a:t>
            </a:r>
            <a:r>
              <a:rPr lang="en-GB" sz="1600" dirty="0"/>
              <a:t>be powered by a </a:t>
            </a:r>
            <a:r>
              <a:rPr lang="en-GB" sz="1600" b="1" dirty="0"/>
              <a:t>600A</a:t>
            </a:r>
            <a:r>
              <a:rPr lang="en-GB" sz="1600" dirty="0"/>
              <a:t> </a:t>
            </a:r>
            <a:r>
              <a:rPr lang="en-GB" sz="1600" dirty="0" smtClean="0"/>
              <a:t>PC? </a:t>
            </a:r>
          </a:p>
          <a:p>
            <a:pPr lvl="2"/>
            <a:r>
              <a:rPr lang="en-GB" sz="1400" b="1" dirty="0" smtClean="0"/>
              <a:t>instead</a:t>
            </a:r>
            <a:r>
              <a:rPr lang="en-GB" sz="1400" dirty="0" smtClean="0"/>
              <a:t> </a:t>
            </a:r>
            <a:r>
              <a:rPr lang="en-GB" sz="1400" dirty="0"/>
              <a:t>of </a:t>
            </a:r>
            <a:r>
              <a:rPr lang="en-GB" sz="1400" b="1" dirty="0" smtClean="0"/>
              <a:t>300A</a:t>
            </a:r>
            <a:r>
              <a:rPr lang="en-GB" sz="1400" dirty="0" smtClean="0"/>
              <a:t> -&gt; i.e. 2 times more </a:t>
            </a:r>
            <a:r>
              <a:rPr lang="en-GB" sz="1400" dirty="0"/>
              <a:t>“noisy</a:t>
            </a:r>
            <a:r>
              <a:rPr lang="en-GB" sz="1400" dirty="0" smtClean="0"/>
              <a:t>”</a:t>
            </a:r>
            <a:endParaRPr lang="en-GB" sz="1400" dirty="0"/>
          </a:p>
          <a:p>
            <a:pPr lvl="1"/>
            <a:r>
              <a:rPr lang="en-GB" sz="1600" dirty="0"/>
              <a:t>Do we need to create a </a:t>
            </a:r>
            <a:r>
              <a:rPr lang="en-GB" sz="1600" b="1" dirty="0"/>
              <a:t>new class </a:t>
            </a:r>
            <a:r>
              <a:rPr lang="en-GB" sz="1600" b="1" dirty="0" smtClean="0"/>
              <a:t>“1-2” </a:t>
            </a:r>
            <a:r>
              <a:rPr lang="en-GB" sz="1600" dirty="0" smtClean="0"/>
              <a:t>for </a:t>
            </a:r>
            <a:r>
              <a:rPr lang="en-GB" sz="1600" dirty="0"/>
              <a:t>HL-LHC </a:t>
            </a:r>
            <a:r>
              <a:rPr lang="en-GB" sz="1600" dirty="0" smtClean="0"/>
              <a:t>2kA?</a:t>
            </a:r>
            <a:endParaRPr lang="en-GB" sz="2000" dirty="0"/>
          </a:p>
          <a:p>
            <a:pPr lvl="1"/>
            <a:r>
              <a:rPr lang="en-GB" sz="1600" dirty="0"/>
              <a:t>Can we </a:t>
            </a:r>
            <a:r>
              <a:rPr lang="en-GB" sz="1600" b="1" dirty="0"/>
              <a:t>replace </a:t>
            </a:r>
            <a:r>
              <a:rPr lang="en-GB" sz="1600" b="1" dirty="0" smtClean="0"/>
              <a:t>“remote” by “on request” </a:t>
            </a:r>
            <a:r>
              <a:rPr lang="en-GB" sz="1600" dirty="0" smtClean="0"/>
              <a:t>PC </a:t>
            </a:r>
            <a:r>
              <a:rPr lang="en-GB" sz="1600" b="1" dirty="0" smtClean="0"/>
              <a:t>calibrations</a:t>
            </a:r>
            <a:r>
              <a:rPr lang="en-GB" sz="1600" dirty="0" smtClean="0"/>
              <a:t>?</a:t>
            </a:r>
          </a:p>
          <a:p>
            <a:pPr lvl="1"/>
            <a:r>
              <a:rPr lang="en-GB" sz="1600" dirty="0"/>
              <a:t>Can the HL-LHC </a:t>
            </a:r>
            <a:r>
              <a:rPr lang="mr-IN" sz="1600" b="1" dirty="0" smtClean="0"/>
              <a:t>RD(1/2)</a:t>
            </a:r>
            <a:r>
              <a:rPr lang="en-US" sz="1600" b="1" dirty="0" smtClean="0"/>
              <a:t> </a:t>
            </a:r>
            <a:r>
              <a:rPr lang="en-GB" sz="1600" dirty="0"/>
              <a:t>circuits be powered by a </a:t>
            </a:r>
            <a:r>
              <a:rPr lang="en-US" sz="1600" b="1" dirty="0" smtClean="0"/>
              <a:t>14 kA </a:t>
            </a:r>
            <a:r>
              <a:rPr lang="en-US" sz="1600" dirty="0" smtClean="0"/>
              <a:t>PC?</a:t>
            </a:r>
          </a:p>
          <a:p>
            <a:pPr lvl="2"/>
            <a:r>
              <a:rPr lang="en-US" sz="1400" b="1" dirty="0" smtClean="0"/>
              <a:t>Instead of 13 kA </a:t>
            </a:r>
            <a:r>
              <a:rPr lang="en-US" sz="1400" dirty="0" smtClean="0"/>
              <a:t>previously specified, i.e. ~8% more noisy</a:t>
            </a:r>
            <a:r>
              <a:rPr lang="en-US" sz="1400" dirty="0" smtClean="0"/>
              <a:t>?</a:t>
            </a:r>
          </a:p>
          <a:p>
            <a:pPr lvl="2"/>
            <a:endParaRPr lang="en-US" sz="1400" dirty="0" smtClean="0"/>
          </a:p>
          <a:p>
            <a:r>
              <a:rPr lang="en-US" sz="2000" b="1" dirty="0" smtClean="0"/>
              <a:t>Still work in progress on “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high frequency</a:t>
            </a:r>
            <a:r>
              <a:rPr lang="en-US" sz="2000" b="1" dirty="0" smtClean="0"/>
              <a:t>” part</a:t>
            </a:r>
            <a:endParaRPr lang="en-US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2848744" y="5303977"/>
            <a:ext cx="6202992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en-US" b="1" dirty="0" smtClean="0">
                <a:solidFill>
                  <a:srgbClr val="5A5A5A"/>
                </a:solidFill>
              </a:rPr>
              <a:t>Main references</a:t>
            </a:r>
            <a:r>
              <a:rPr lang="en-US" dirty="0">
                <a:solidFill>
                  <a:srgbClr val="5A5A5A"/>
                </a:solidFill>
              </a:rPr>
              <a:t>:</a:t>
            </a:r>
          </a:p>
          <a:p>
            <a:pPr marL="285750" indent="-28575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b="1" dirty="0">
                <a:solidFill>
                  <a:srgbClr val="5A5A5A"/>
                </a:solidFill>
              </a:rPr>
              <a:t>WP2</a:t>
            </a:r>
            <a:r>
              <a:rPr lang="en-US" sz="1600" dirty="0">
                <a:solidFill>
                  <a:srgbClr val="5A5A5A"/>
                </a:solidFill>
              </a:rPr>
              <a:t> original document </a:t>
            </a:r>
            <a:r>
              <a:rPr lang="de-DE" sz="1600" dirty="0">
                <a:solidFill>
                  <a:srgbClr val="5A5A5A"/>
                </a:solidFill>
                <a:hlinkClick r:id="rId3"/>
              </a:rPr>
              <a:t>CERN-ACC-2017-0101</a:t>
            </a:r>
            <a:endParaRPr lang="de-DE" sz="1600" dirty="0">
              <a:solidFill>
                <a:srgbClr val="5A5A5A"/>
              </a:solidFill>
            </a:endParaRPr>
          </a:p>
          <a:p>
            <a:pPr marL="285750" indent="-28575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de-DE" sz="1600" b="1" dirty="0">
                <a:solidFill>
                  <a:srgbClr val="5A5A5A"/>
                </a:solidFill>
              </a:rPr>
              <a:t>WP2</a:t>
            </a:r>
            <a:r>
              <a:rPr lang="de-DE" sz="1600" dirty="0">
                <a:solidFill>
                  <a:srgbClr val="5A5A5A"/>
                </a:solidFill>
              </a:rPr>
              <a:t> </a:t>
            </a:r>
            <a:r>
              <a:rPr lang="de-DE" sz="1600" dirty="0" err="1">
                <a:solidFill>
                  <a:srgbClr val="5A5A5A"/>
                </a:solidFill>
              </a:rPr>
              <a:t>amendment</a:t>
            </a:r>
            <a:r>
              <a:rPr lang="de-DE" sz="1600" dirty="0">
                <a:solidFill>
                  <a:srgbClr val="5A5A5A"/>
                </a:solidFill>
              </a:rPr>
              <a:t> </a:t>
            </a:r>
            <a:r>
              <a:rPr lang="mr-IN" sz="1600" dirty="0" smtClean="0">
                <a:solidFill>
                  <a:srgbClr val="5A5A5A"/>
                </a:solidFill>
                <a:hlinkClick r:id="rId2"/>
              </a:rPr>
              <a:t>CERN-ACC-2019-0030</a:t>
            </a:r>
            <a:r>
              <a:rPr lang="en-US" sz="1600" dirty="0" smtClean="0">
                <a:solidFill>
                  <a:srgbClr val="5A5A5A"/>
                </a:solidFill>
              </a:rPr>
              <a:t> </a:t>
            </a:r>
            <a:r>
              <a:rPr lang="de-DE" sz="1600" dirty="0">
                <a:solidFill>
                  <a:srgbClr val="5A5A5A"/>
                </a:solidFill>
              </a:rPr>
              <a:t>(</a:t>
            </a:r>
            <a:r>
              <a:rPr lang="de-DE" sz="1600" dirty="0" err="1">
                <a:solidFill>
                  <a:srgbClr val="5A5A5A"/>
                </a:solidFill>
              </a:rPr>
              <a:t>being</a:t>
            </a:r>
            <a:r>
              <a:rPr lang="de-DE" sz="1600" dirty="0">
                <a:solidFill>
                  <a:srgbClr val="5A5A5A"/>
                </a:solidFill>
              </a:rPr>
              <a:t> </a:t>
            </a:r>
            <a:r>
              <a:rPr lang="de-DE" sz="1600" dirty="0" err="1">
                <a:solidFill>
                  <a:srgbClr val="5A5A5A"/>
                </a:solidFill>
              </a:rPr>
              <a:t>finalised</a:t>
            </a:r>
            <a:r>
              <a:rPr lang="de-DE" sz="1600" dirty="0">
                <a:solidFill>
                  <a:srgbClr val="5A5A5A"/>
                </a:solidFill>
              </a:rPr>
              <a:t>)</a:t>
            </a:r>
            <a:endParaRPr lang="en-US" sz="1600" dirty="0">
              <a:solidFill>
                <a:srgbClr val="5A5A5A"/>
              </a:solidFill>
            </a:endParaRPr>
          </a:p>
          <a:p>
            <a:pPr marL="285750" indent="-28575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New </a:t>
            </a:r>
            <a:r>
              <a:rPr lang="en-US" sz="1600" b="1" dirty="0" smtClean="0">
                <a:solidFill>
                  <a:srgbClr val="5A5A5A"/>
                </a:solidFill>
              </a:rPr>
              <a:t>PC specifications </a:t>
            </a:r>
            <a:r>
              <a:rPr lang="en-US" sz="1600" dirty="0">
                <a:solidFill>
                  <a:srgbClr val="5A5A5A"/>
                </a:solidFill>
              </a:rPr>
              <a:t>by </a:t>
            </a:r>
            <a:r>
              <a:rPr lang="en-US" sz="1600" b="1" dirty="0">
                <a:solidFill>
                  <a:srgbClr val="5A5A5A"/>
                </a:solidFill>
              </a:rPr>
              <a:t>EPC</a:t>
            </a:r>
            <a:r>
              <a:rPr lang="en-US" sz="1600" dirty="0">
                <a:solidFill>
                  <a:srgbClr val="5A5A5A"/>
                </a:solidFill>
              </a:rPr>
              <a:t>: EDMS </a:t>
            </a:r>
            <a:r>
              <a:rPr lang="en-US" sz="1600" dirty="0">
                <a:solidFill>
                  <a:srgbClr val="5A5A5A"/>
                </a:solidFill>
                <a:hlinkClick r:id="rId4"/>
              </a:rPr>
              <a:t>#2048827</a:t>
            </a:r>
            <a:endParaRPr lang="en-US" sz="16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97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Work in progress: </a:t>
            </a:r>
            <a:r>
              <a:rPr lang="en-US" sz="2400" dirty="0"/>
              <a:t>d</a:t>
            </a:r>
            <a:r>
              <a:rPr lang="en-US" sz="2400" dirty="0" smtClean="0"/>
              <a:t>ynamic </a:t>
            </a:r>
            <a:r>
              <a:rPr lang="en-US" sz="2400" dirty="0"/>
              <a:t>Aperture studies at high </a:t>
            </a:r>
            <a:r>
              <a:rPr lang="en-US" sz="2400" dirty="0" smtClean="0"/>
              <a:t>frequencies - </a:t>
            </a:r>
            <a:r>
              <a:rPr lang="en-US" sz="2400" dirty="0" smtClean="0">
                <a:solidFill>
                  <a:srgbClr val="FF0000"/>
                </a:solidFill>
              </a:rPr>
              <a:t>zoom </a:t>
            </a:r>
            <a:r>
              <a:rPr lang="en-US" sz="2400" dirty="0" smtClean="0">
                <a:solidFill>
                  <a:srgbClr val="FF0000"/>
                </a:solidFill>
              </a:rPr>
              <a:t>in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1"/>
            <a:ext cx="4464495" cy="44644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892" y="1988841"/>
            <a:ext cx="4427984" cy="4427984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974066"/>
            <a:ext cx="7920000" cy="823067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 smtClean="0"/>
              <a:t>Even close to first </a:t>
            </a:r>
            <a:r>
              <a:rPr lang="en-US" sz="2000" dirty="0" err="1" smtClean="0"/>
              <a:t>betatron</a:t>
            </a:r>
            <a:r>
              <a:rPr lang="en-US" sz="2000" dirty="0" smtClean="0"/>
              <a:t> frequencies it seems </a:t>
            </a:r>
            <a:r>
              <a:rPr lang="en-US" sz="2000" b="1" dirty="0" smtClean="0">
                <a:solidFill>
                  <a:srgbClr val="00B050"/>
                </a:solidFill>
              </a:rPr>
              <a:t>we are still safe.</a:t>
            </a:r>
          </a:p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Warning: </a:t>
            </a:r>
            <a:r>
              <a:rPr lang="en-US" sz="2000" b="1" dirty="0" smtClean="0"/>
              <a:t>single frequency analysis</a:t>
            </a:r>
            <a:r>
              <a:rPr lang="en-US" sz="2000" dirty="0" smtClean="0"/>
              <a:t>!</a:t>
            </a:r>
          </a:p>
          <a:p>
            <a:pPr lvl="1"/>
            <a:r>
              <a:rPr lang="en-US" sz="1600" dirty="0" smtClean="0"/>
              <a:t>In reality one should </a:t>
            </a:r>
            <a:r>
              <a:rPr lang="en-US" sz="1600" b="1" dirty="0" smtClean="0"/>
              <a:t>sum various components </a:t>
            </a:r>
            <a:r>
              <a:rPr lang="en-US" sz="1600" dirty="0" smtClean="0"/>
              <a:t>in function of </a:t>
            </a:r>
            <a:r>
              <a:rPr lang="en-US" sz="1600" b="1" dirty="0" smtClean="0"/>
              <a:t>actual</a:t>
            </a:r>
            <a:r>
              <a:rPr lang="en-US" sz="1600" dirty="0" smtClean="0"/>
              <a:t> voltage </a:t>
            </a:r>
            <a:r>
              <a:rPr lang="en-US" sz="1600" b="1" dirty="0" smtClean="0"/>
              <a:t>spectra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LHC experience that some lines on the circuit might be higher than </a:t>
            </a:r>
            <a:r>
              <a:rPr lang="en-US" sz="1600" dirty="0" err="1" smtClean="0"/>
              <a:t>gabarit</a:t>
            </a:r>
            <a:r>
              <a:rPr lang="mr-IN" sz="1600" dirty="0" smtClean="0"/>
              <a:t>…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259632" y="6536350"/>
            <a:ext cx="757425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 smtClean="0"/>
              <a:t>From </a:t>
            </a:r>
            <a:r>
              <a:rPr lang="en-US" sz="1400" b="1" dirty="0"/>
              <a:t>S. </a:t>
            </a:r>
            <a:r>
              <a:rPr lang="en-US" sz="1400" b="1" dirty="0" err="1"/>
              <a:t>Kostoglou</a:t>
            </a:r>
            <a:r>
              <a:rPr lang="en-US" sz="1400" b="1" dirty="0"/>
              <a:t> </a:t>
            </a:r>
            <a:r>
              <a:rPr lang="en-US" sz="1400" b="1" dirty="0" smtClean="0"/>
              <a:t>et al. Effect of Tune modulation [</a:t>
            </a:r>
            <a:r>
              <a:rPr lang="mr-IN" sz="1400" b="1" dirty="0" smtClean="0"/>
              <a:t>…</a:t>
            </a:r>
            <a:r>
              <a:rPr lang="en-US" sz="1400" b="1" dirty="0" smtClean="0"/>
              <a:t>] </a:t>
            </a:r>
            <a:r>
              <a:rPr lang="en-US" sz="1400" b="1" i="1" dirty="0" smtClean="0"/>
              <a:t>- IPAC2019 </a:t>
            </a:r>
            <a:r>
              <a:rPr lang="mr-IN" sz="1400" b="1" i="1" dirty="0" smtClean="0"/>
              <a:t>–</a:t>
            </a:r>
            <a:r>
              <a:rPr lang="en-US" sz="1400" b="1" i="1" dirty="0" smtClean="0"/>
              <a:t> in preparation</a:t>
            </a:r>
            <a:endParaRPr 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203967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Available </a:t>
            </a:r>
            <a:r>
              <a:rPr lang="en-GB" dirty="0" smtClean="0"/>
              <a:t>PC in HL-LHC 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35610"/>
            <a:ext cx="7920000" cy="2040012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Many PC types</a:t>
            </a:r>
          </a:p>
          <a:p>
            <a:pPr lvl="1"/>
            <a:r>
              <a:rPr lang="en-US" sz="1800" dirty="0" smtClean="0"/>
              <a:t>depending on PC internal components (mainly ADC, DCCT), FGC platform, PC assembly, rack configuration </a:t>
            </a:r>
          </a:p>
          <a:p>
            <a:r>
              <a:rPr lang="en-US" sz="2000" dirty="0" smtClean="0"/>
              <a:t>Can be categorized in </a:t>
            </a:r>
            <a:r>
              <a:rPr lang="en-US" sz="2000" b="1" dirty="0" smtClean="0"/>
              <a:t>a few </a:t>
            </a:r>
            <a:r>
              <a:rPr lang="en-US" sz="2000" dirty="0" smtClean="0"/>
              <a:t>“</a:t>
            </a:r>
            <a:r>
              <a:rPr lang="en-US" sz="2000" b="1" dirty="0" smtClean="0"/>
              <a:t>classes</a:t>
            </a:r>
            <a:r>
              <a:rPr lang="en-US" sz="2000" dirty="0" smtClean="0"/>
              <a:t>” with similar performance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957153"/>
              </p:ext>
            </p:extLst>
          </p:nvPr>
        </p:nvGraphicFramePr>
        <p:xfrm>
          <a:off x="440601" y="2564904"/>
          <a:ext cx="8424937" cy="31251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950">
                  <a:extLst>
                    <a:ext uri="{9D8B030D-6E8A-4147-A177-3AD203B41FA5}">
                      <a16:colId xmlns:a16="http://schemas.microsoft.com/office/drawing/2014/main" xmlns="" val="4210477871"/>
                    </a:ext>
                  </a:extLst>
                </a:gridCol>
                <a:gridCol w="3017393">
                  <a:extLst>
                    <a:ext uri="{9D8B030D-6E8A-4147-A177-3AD203B41FA5}">
                      <a16:colId xmlns:a16="http://schemas.microsoft.com/office/drawing/2014/main" xmlns="" val="2857864631"/>
                    </a:ext>
                  </a:extLst>
                </a:gridCol>
                <a:gridCol w="3561939">
                  <a:extLst>
                    <a:ext uri="{9D8B030D-6E8A-4147-A177-3AD203B41FA5}">
                      <a16:colId xmlns:a16="http://schemas.microsoft.com/office/drawing/2014/main" xmlns="" val="1983897189"/>
                    </a:ext>
                  </a:extLst>
                </a:gridCol>
                <a:gridCol w="1235655">
                  <a:extLst>
                    <a:ext uri="{9D8B030D-6E8A-4147-A177-3AD203B41FA5}">
                      <a16:colId xmlns:a16="http://schemas.microsoft.com/office/drawing/2014/main" xmlns="" val="4091497132"/>
                    </a:ext>
                  </a:extLst>
                </a:gridCol>
              </a:tblGrid>
              <a:tr h="48762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class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PC </a:t>
                      </a:r>
                      <a:r>
                        <a:rPr lang="en-GB" sz="1400" b="1" u="none" strike="noStrike" dirty="0" smtClean="0">
                          <a:effectLst/>
                        </a:rPr>
                        <a:t>type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Configuration ADC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DCCT type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11110239"/>
                  </a:ext>
                </a:extLst>
              </a:tr>
              <a:tr h="135164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baseline="0" dirty="0" smtClean="0">
                          <a:effectLst/>
                        </a:rPr>
                        <a:t>(UR) – </a:t>
                      </a:r>
                      <a:r>
                        <a:rPr lang="en-GB" sz="1400" b="1" u="none" strike="noStrike" dirty="0" smtClean="0">
                          <a:effectLst/>
                        </a:rPr>
                        <a:t>18kA IT,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 14kA D1 &amp; D2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FGC3.2</a:t>
                      </a:r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 smtClean="0">
                          <a:solidFill>
                            <a:srgbClr val="7030A0"/>
                          </a:solidFill>
                          <a:effectLst/>
                        </a:rPr>
                        <a:t>+ </a:t>
                      </a:r>
                      <a:r>
                        <a:rPr lang="en-GB" sz="1400" b="1" u="none" strike="noStrike" baseline="0" dirty="0" smtClean="0">
                          <a:solidFill>
                            <a:srgbClr val="7030A0"/>
                          </a:solidFill>
                          <a:effectLst/>
                        </a:rPr>
                        <a:t>EXT ADC </a:t>
                      </a:r>
                      <a:r>
                        <a:rPr lang="en-GB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+ </a:t>
                      </a:r>
                      <a:r>
                        <a:rPr lang="en-GB" sz="1400" b="1" u="none" strike="noStrike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AIRCON RACK</a:t>
                      </a:r>
                      <a:endParaRPr lang="en-GB" sz="14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D0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69938721"/>
                  </a:ext>
                </a:extLst>
              </a:tr>
              <a:tr h="135164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 smtClean="0">
                          <a:effectLst/>
                        </a:rPr>
                        <a:t>(UA) 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–</a:t>
                      </a:r>
                      <a:r>
                        <a:rPr lang="en-GB" sz="1400" b="1" u="none" strike="noStrike" dirty="0" smtClean="0">
                          <a:effectLst/>
                        </a:rPr>
                        <a:t> </a:t>
                      </a:r>
                      <a:r>
                        <a:rPr lang="en-GB" sz="1400" b="1" u="none" strike="noStrike" dirty="0" smtClean="0">
                          <a:effectLst/>
                        </a:rPr>
                        <a:t>13kA </a:t>
                      </a:r>
                      <a:r>
                        <a:rPr lang="en-GB" sz="1400" b="1" u="none" strike="noStrike" dirty="0" smtClean="0">
                          <a:effectLst/>
                        </a:rPr>
                        <a:t>MDQ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FGC2</a:t>
                      </a:r>
                      <a:r>
                        <a:rPr lang="en-GB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.1 + EXT ADC + AIRCON RACK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D1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75839501"/>
                  </a:ext>
                </a:extLst>
              </a:tr>
              <a:tr h="135164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 smtClean="0">
                          <a:effectLst/>
                        </a:rPr>
                        <a:t>(UR) 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–</a:t>
                      </a:r>
                      <a:r>
                        <a:rPr lang="en-GB" sz="1400" b="1" u="none" strike="noStrike" dirty="0" smtClean="0">
                          <a:effectLst/>
                        </a:rPr>
                        <a:t> 2kA HL-LHC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FGC3.2</a:t>
                      </a:r>
                      <a:r>
                        <a:rPr lang="en-GB" sz="14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EXT ADC</a:t>
                      </a:r>
                      <a:endParaRPr lang="en-GB" sz="1400" b="1" u="none" strike="noStrike" kern="1200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D2</a:t>
                      </a:r>
                      <a:endParaRPr lang="en-GB" sz="14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78646695"/>
                  </a:ext>
                </a:extLst>
              </a:tr>
              <a:tr h="135164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 smtClean="0">
                          <a:effectLst/>
                        </a:rPr>
                        <a:t>(</a:t>
                      </a:r>
                      <a:r>
                        <a:rPr lang="en-GB" sz="1400" b="1" u="none" strike="noStrike" dirty="0">
                          <a:effectLst/>
                        </a:rPr>
                        <a:t>UA</a:t>
                      </a:r>
                      <a:r>
                        <a:rPr lang="en-GB" sz="1400" b="1" u="none" strike="noStrike" dirty="0" smtClean="0">
                          <a:effectLst/>
                        </a:rPr>
                        <a:t>)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 – 4-7kA </a:t>
                      </a:r>
                      <a:r>
                        <a:rPr lang="en-GB" sz="1400" b="1" u="none" strike="noStrike" baseline="0" dirty="0" err="1" smtClean="0">
                          <a:effectLst/>
                        </a:rPr>
                        <a:t>Kempower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FGC2.1</a:t>
                      </a:r>
                      <a:r>
                        <a:rPr lang="en-GB" sz="14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GB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INTERNAL ADC + TC COMP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D2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5051172"/>
                  </a:ext>
                </a:extLst>
              </a:tr>
              <a:tr h="1416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 smtClean="0">
                          <a:effectLst/>
                        </a:rPr>
                        <a:t>(RR)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 – 4-7kA R2E 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FGCLITE </a:t>
                      </a:r>
                      <a:r>
                        <a:rPr lang="en-GB" sz="14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GB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INTERNAL ADC + TC COMP</a:t>
                      </a:r>
                      <a:endParaRPr lang="en-GB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D2</a:t>
                      </a:r>
                      <a:endParaRPr lang="en-GB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4130092"/>
                  </a:ext>
                </a:extLst>
              </a:tr>
              <a:tr h="1351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PT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(UA) 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–</a:t>
                      </a:r>
                      <a:r>
                        <a:rPr lang="en-GB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600A LHC</a:t>
                      </a:r>
                      <a:endParaRPr lang="en-GB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FGC2.1 </a:t>
                      </a:r>
                      <a:r>
                        <a:rPr lang="en-GB" sz="14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GB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INTERNAL ADC + TC COMP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D3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12943726"/>
                  </a:ext>
                </a:extLst>
              </a:tr>
              <a:tr h="1351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PT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400" b="1" u="none" strike="noStrike" dirty="0" smtClean="0">
                          <a:effectLst/>
                        </a:rPr>
                        <a:t>(UR)</a:t>
                      </a:r>
                      <a:r>
                        <a:rPr lang="en-GB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–</a:t>
                      </a:r>
                      <a:r>
                        <a:rPr lang="en-GB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600A HL-LHC</a:t>
                      </a:r>
                      <a:endParaRPr lang="en-GB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FGC3.2 </a:t>
                      </a:r>
                      <a:r>
                        <a:rPr lang="en-GB" sz="1400" b="1" u="none" strike="noStrike" kern="1200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GB" sz="1400" b="1" u="none" strike="noStrike" baseline="0" dirty="0" smtClean="0">
                          <a:solidFill>
                            <a:srgbClr val="00B050"/>
                          </a:solidFill>
                          <a:effectLst/>
                        </a:rPr>
                        <a:t> INTERNAL ADC</a:t>
                      </a:r>
                      <a:endParaRPr lang="en-GB" sz="14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D3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0133630"/>
                  </a:ext>
                </a:extLst>
              </a:tr>
              <a:tr h="1351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4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smtClean="0">
                          <a:effectLst/>
                        </a:rPr>
                        <a:t>(</a:t>
                      </a:r>
                      <a:r>
                        <a:rPr lang="en-GB" sz="1400" b="1" u="none" strike="noStrike" dirty="0">
                          <a:effectLst/>
                        </a:rPr>
                        <a:t>RR</a:t>
                      </a:r>
                      <a:r>
                        <a:rPr lang="en-GB" sz="1400" b="1" u="none" strike="noStrike" dirty="0" smtClean="0">
                          <a:effectLst/>
                        </a:rPr>
                        <a:t>)</a:t>
                      </a:r>
                      <a:r>
                        <a:rPr lang="en-GB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–</a:t>
                      </a:r>
                      <a:r>
                        <a:rPr lang="en-GB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600A R2E</a:t>
                      </a: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FGCLITE </a:t>
                      </a:r>
                      <a:r>
                        <a:rPr lang="en-GB" sz="14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GB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INTERNAL ADC + TC COMP</a:t>
                      </a:r>
                      <a:endParaRPr lang="en-GB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D3</a:t>
                      </a:r>
                      <a:endParaRPr lang="en-GB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744887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1400" b="1" u="none" strike="noStrike" dirty="0" smtClean="0">
                          <a:effectLst/>
                        </a:rPr>
                        <a:t>(</a:t>
                      </a:r>
                      <a:r>
                        <a:rPr lang="mr-IN" sz="1400" b="1" u="none" strike="noStrike" dirty="0" err="1" smtClean="0">
                          <a:effectLst/>
                        </a:rPr>
                        <a:t>ULs</a:t>
                      </a:r>
                      <a:r>
                        <a:rPr lang="mr-IN" sz="1400" b="1" u="none" strike="noStrike" dirty="0" smtClean="0">
                          <a:effectLst/>
                        </a:rPr>
                        <a:t>, </a:t>
                      </a:r>
                      <a:r>
                        <a:rPr lang="mr-IN" sz="1400" b="1" u="none" strike="noStrike" dirty="0" err="1" smtClean="0">
                          <a:effectLst/>
                        </a:rPr>
                        <a:t>RRs</a:t>
                      </a:r>
                      <a:r>
                        <a:rPr lang="mr-IN" sz="1400" b="1" u="none" strike="noStrike" dirty="0" smtClean="0">
                          <a:effectLst/>
                        </a:rPr>
                        <a:t>) – 120A HL-LHC</a:t>
                      </a:r>
                      <a:r>
                        <a:rPr lang="en-GB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R2E</a:t>
                      </a: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FGCLITE </a:t>
                      </a:r>
                      <a:r>
                        <a:rPr lang="en-GB" sz="14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GB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INTERNAL ADC + TC COMP</a:t>
                      </a:r>
                      <a:endParaRPr lang="en-GB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D4</a:t>
                      </a:r>
                      <a:endParaRPr lang="en-GB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43375292"/>
                  </a:ext>
                </a:extLst>
              </a:tr>
              <a:tr h="141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(UA) – 120A LHC</a:t>
                      </a: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FGC2.1 </a:t>
                      </a:r>
                      <a:r>
                        <a:rPr lang="en-GB" sz="14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GB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INTERNAL ADC + TC COMP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D4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2187037"/>
                  </a:ext>
                </a:extLst>
              </a:tr>
              <a:tr h="1416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 smtClean="0">
                          <a:effectLst/>
                        </a:rPr>
                        <a:t>(Tunnel) 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–</a:t>
                      </a:r>
                      <a:r>
                        <a:rPr lang="en-GB" sz="1400" b="1" u="none" strike="noStrike" dirty="0" smtClean="0">
                          <a:effectLst/>
                        </a:rPr>
                        <a:t> 60A R2E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FGCLITE </a:t>
                      </a:r>
                      <a:r>
                        <a:rPr lang="en-GB" sz="14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GB" sz="14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INTERNAL ADC</a:t>
                      </a:r>
                      <a:endParaRPr lang="en-GB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D4</a:t>
                      </a:r>
                      <a:endParaRPr lang="en-GB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4084750"/>
                  </a:ext>
                </a:extLst>
              </a:tr>
              <a:tr h="46949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 smtClean="0">
                          <a:effectLst/>
                        </a:rPr>
                        <a:t>(UR) 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–</a:t>
                      </a:r>
                      <a:r>
                        <a:rPr lang="en-GB" sz="1400" b="1" u="none" strike="noStrike" dirty="0" smtClean="0">
                          <a:effectLst/>
                        </a:rPr>
                        <a:t> 60A HL-LHC (Q1a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 trim)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4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FGC3.2 </a:t>
                      </a:r>
                      <a:r>
                        <a:rPr lang="en-GB" sz="1400" b="1" u="none" strike="noStrike" kern="1200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INTERNAL ADC</a:t>
                      </a:r>
                      <a:endParaRPr lang="en-GB" sz="1400" b="1" u="none" strike="noStrike" kern="1200" baseline="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PT" sz="14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D4</a:t>
                      </a:r>
                      <a:endParaRPr lang="en-GB" sz="1400" b="1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64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3073862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07704" y="6536350"/>
            <a:ext cx="692618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 smtClean="0"/>
              <a:t>From </a:t>
            </a:r>
            <a:r>
              <a:rPr lang="en-US" sz="1400" dirty="0" smtClean="0"/>
              <a:t>M. Bastos - </a:t>
            </a:r>
            <a:r>
              <a:rPr lang="en-US" sz="1400" b="1" dirty="0"/>
              <a:t>Power converter </a:t>
            </a:r>
            <a:r>
              <a:rPr lang="en-US" sz="1400" b="1" dirty="0" smtClean="0"/>
              <a:t>specification </a:t>
            </a:r>
            <a:r>
              <a:rPr lang="mr-IN" sz="1400" b="1" dirty="0" smtClean="0"/>
              <a:t>–</a:t>
            </a:r>
            <a:r>
              <a:rPr lang="en-US" sz="1400" b="1" dirty="0" smtClean="0"/>
              <a:t> 137</a:t>
            </a:r>
            <a:r>
              <a:rPr lang="en-US" sz="1400" b="1" baseline="30000" dirty="0" smtClean="0"/>
              <a:t>th</a:t>
            </a:r>
            <a:r>
              <a:rPr lang="en-US" sz="1400" b="1" dirty="0" smtClean="0"/>
              <a:t> WP2 Meeting (</a:t>
            </a:r>
            <a:r>
              <a:rPr lang="en-US" sz="1400" b="1" dirty="0" err="1" smtClean="0">
                <a:hlinkClick r:id="rId3"/>
              </a:rPr>
              <a:t>indico</a:t>
            </a:r>
            <a:r>
              <a:rPr lang="en-US" sz="1400" b="1" dirty="0" smtClean="0"/>
              <a:t>)</a:t>
            </a:r>
            <a:endParaRPr lang="en-US" sz="1400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372021" y="2484894"/>
            <a:ext cx="736689" cy="3287256"/>
          </a:xfrm>
          <a:prstGeom prst="roundRect">
            <a:avLst/>
          </a:prstGeom>
          <a:solidFill>
            <a:srgbClr val="FF0000">
              <a:alpha val="9804"/>
            </a:srgb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4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9A35FB0-64DC-EE4C-AE24-329398F9A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Definitions and PC </a:t>
            </a:r>
            <a:r>
              <a:rPr lang="en-GB" dirty="0" smtClean="0"/>
              <a:t>classes </a:t>
            </a:r>
            <a:r>
              <a:rPr lang="en-GB" sz="2400" dirty="0" smtClean="0"/>
              <a:t>(</a:t>
            </a:r>
            <a:r>
              <a:rPr lang="en-GB" sz="2400" dirty="0" smtClean="0">
                <a:solidFill>
                  <a:srgbClr val="FF0000"/>
                </a:solidFill>
              </a:rPr>
              <a:t>2017</a:t>
            </a:r>
            <a:r>
              <a:rPr lang="en-GB" sz="2400" dirty="0" smtClean="0"/>
              <a:t>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BD4FA0A-A5B0-8049-BDC7-93BA38FD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7677CC7-C8F7-6C45-A38C-E7387599A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887" y="764704"/>
            <a:ext cx="7192537" cy="2378020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07AC6D7E-498A-B041-8F2C-66478BECCE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090418" y="3458464"/>
            <a:ext cx="5976664" cy="23468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6198AC4-2514-654D-A2E8-72DB7340F330}"/>
              </a:ext>
            </a:extLst>
          </p:cNvPr>
          <p:cNvSpPr txBox="1"/>
          <p:nvPr/>
        </p:nvSpPr>
        <p:spPr>
          <a:xfrm>
            <a:off x="179512" y="3140968"/>
            <a:ext cx="2591694" cy="523220"/>
          </a:xfrm>
          <a:prstGeom prst="rect">
            <a:avLst/>
          </a:prstGeom>
          <a:solidFill>
            <a:srgbClr val="FFC000">
              <a:alpha val="20000"/>
            </a:srgbClr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|</a:t>
            </a:r>
            <a:r>
              <a:rPr lang="en-GB" sz="1400" dirty="0" err="1"/>
              <a:t>I</a:t>
            </a:r>
            <a:r>
              <a:rPr lang="en-GB" sz="1400" baseline="-25000" dirty="0" err="1"/>
              <a:t>actual</a:t>
            </a:r>
            <a:r>
              <a:rPr lang="en-GB" sz="1400" dirty="0"/>
              <a:t> - </a:t>
            </a:r>
            <a:r>
              <a:rPr lang="en-GB" sz="1400" dirty="0" err="1"/>
              <a:t>I</a:t>
            </a:r>
            <a:r>
              <a:rPr lang="en-GB" sz="1400" baseline="-25000" dirty="0" err="1"/>
              <a:t>requested</a:t>
            </a:r>
            <a:r>
              <a:rPr lang="en-GB" sz="1400" dirty="0"/>
              <a:t>| in steady condition between </a:t>
            </a:r>
            <a:r>
              <a:rPr lang="en-GB" sz="1400" dirty="0" err="1"/>
              <a:t>I</a:t>
            </a:r>
            <a:r>
              <a:rPr lang="en-GB" sz="1400" baseline="-25000" dirty="0" err="1"/>
              <a:t>min</a:t>
            </a:r>
            <a:r>
              <a:rPr lang="en-GB" sz="1400" dirty="0"/>
              <a:t> and I</a:t>
            </a:r>
            <a:r>
              <a:rPr lang="en-GB" sz="1400" baseline="-25000" dirty="0"/>
              <a:t>max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B0BB1D9-2930-D542-B83C-32E0F315A7C0}"/>
              </a:ext>
            </a:extLst>
          </p:cNvPr>
          <p:cNvSpPr txBox="1"/>
          <p:nvPr/>
        </p:nvSpPr>
        <p:spPr>
          <a:xfrm>
            <a:off x="155586" y="4757801"/>
            <a:ext cx="2688222" cy="523220"/>
          </a:xfrm>
          <a:prstGeom prst="rect">
            <a:avLst/>
          </a:prstGeom>
          <a:solidFill>
            <a:srgbClr val="FFC000">
              <a:alpha val="20000"/>
            </a:srgbClr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Figure of merit of PC only.</a:t>
            </a:r>
          </a:p>
          <a:p>
            <a:r>
              <a:rPr lang="en-GB" sz="1400" dirty="0" smtClean="0"/>
              <a:t>Impact on physics under study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AC88A43-8645-A949-92C7-BD379497EC16}"/>
              </a:ext>
            </a:extLst>
          </p:cNvPr>
          <p:cNvSpPr txBox="1"/>
          <p:nvPr/>
        </p:nvSpPr>
        <p:spPr>
          <a:xfrm>
            <a:off x="179513" y="5792453"/>
            <a:ext cx="5760640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- Yearly figure, dominated by ageing of control electronics.</a:t>
            </a:r>
          </a:p>
          <a:p>
            <a:r>
              <a:rPr lang="en-GB" sz="1400" dirty="0"/>
              <a:t>- It can be reduced by means of dedicated calibrations during the year (eventually via a remote calibration system, if available)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2867D56-0DBC-EC42-9D68-0B76A193BFE0}"/>
              </a:ext>
            </a:extLst>
          </p:cNvPr>
          <p:cNvSpPr txBox="1"/>
          <p:nvPr/>
        </p:nvSpPr>
        <p:spPr>
          <a:xfrm>
            <a:off x="123300" y="3742173"/>
            <a:ext cx="2647905" cy="523220"/>
          </a:xfrm>
          <a:prstGeom prst="rect">
            <a:avLst/>
          </a:prstGeom>
          <a:solidFill>
            <a:srgbClr val="FFC000">
              <a:alpha val="20000"/>
            </a:srgbClr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Quasi-monotonic, dominated by thermal </a:t>
            </a:r>
            <a:r>
              <a:rPr lang="en-GB" sz="1400" dirty="0" smtClean="0"/>
              <a:t>effects and 1/f noise</a:t>
            </a:r>
            <a:endParaRPr lang="en-GB" sz="1400" baseline="-250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6A69253F-C899-5B46-B696-0DC352628759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2771206" y="3402578"/>
            <a:ext cx="485702" cy="99954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7D76E481-30CE-744D-A97C-961C801C49A4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771205" y="4003783"/>
            <a:ext cx="494435" cy="57148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6CC1679A-25BE-304D-9FEE-C8A8D48649F1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2843808" y="5019411"/>
            <a:ext cx="411021" cy="7510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1878A16-068C-6D4D-BE42-1A2CB103649A}"/>
              </a:ext>
            </a:extLst>
          </p:cNvPr>
          <p:cNvSpPr txBox="1"/>
          <p:nvPr/>
        </p:nvSpPr>
        <p:spPr>
          <a:xfrm>
            <a:off x="4860032" y="3212976"/>
            <a:ext cx="3953315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600" b="1" dirty="0"/>
              <a:t>All values given in </a:t>
            </a:r>
            <a:r>
              <a:rPr lang="en-GB" sz="1600" b="1" dirty="0">
                <a:solidFill>
                  <a:srgbClr val="FF0000"/>
                </a:solidFill>
              </a:rPr>
              <a:t>ppm </a:t>
            </a:r>
            <a:r>
              <a:rPr lang="en-GB" sz="1600" b="1" dirty="0" err="1">
                <a:solidFill>
                  <a:srgbClr val="FF0000"/>
                </a:solidFill>
              </a:rPr>
              <a:t>w.r.t</a:t>
            </a:r>
            <a:r>
              <a:rPr lang="en-GB" sz="1600" b="1" dirty="0">
                <a:solidFill>
                  <a:srgbClr val="FF0000"/>
                </a:solidFill>
              </a:rPr>
              <a:t>. </a:t>
            </a:r>
            <a:r>
              <a:rPr lang="en-GB" sz="1600" b="1" dirty="0" err="1">
                <a:solidFill>
                  <a:srgbClr val="FF0000"/>
                </a:solidFill>
              </a:rPr>
              <a:t>I</a:t>
            </a:r>
            <a:r>
              <a:rPr lang="en-GB" sz="1600" b="1" baseline="-25000" dirty="0" err="1">
                <a:solidFill>
                  <a:srgbClr val="FF0000"/>
                </a:solidFill>
              </a:rPr>
              <a:t>rated</a:t>
            </a:r>
            <a:endParaRPr lang="en-GB" sz="1600" b="1" baseline="-25000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13B870C-9C9A-2E48-8479-64DC63852EC4}"/>
              </a:ext>
            </a:extLst>
          </p:cNvPr>
          <p:cNvSpPr txBox="1"/>
          <p:nvPr/>
        </p:nvSpPr>
        <p:spPr>
          <a:xfrm>
            <a:off x="155586" y="4365104"/>
            <a:ext cx="2615620" cy="307777"/>
          </a:xfrm>
          <a:prstGeom prst="rect">
            <a:avLst/>
          </a:prstGeom>
          <a:solidFill>
            <a:srgbClr val="FFC000">
              <a:alpha val="20000"/>
            </a:srgbClr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Important for optics correction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21407D89-C9F7-AA44-8448-34021B1192C0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2771206" y="4518993"/>
            <a:ext cx="461851" cy="34692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xmlns="" id="{2C0BCBD1-38EF-A64F-B237-4815C711947E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3059833" y="5558321"/>
            <a:ext cx="217624" cy="23413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2CFBA32C-CDC9-1F4F-BE0D-3F479528115A}"/>
              </a:ext>
            </a:extLst>
          </p:cNvPr>
          <p:cNvSpPr txBox="1"/>
          <p:nvPr/>
        </p:nvSpPr>
        <p:spPr>
          <a:xfrm>
            <a:off x="152562" y="5378028"/>
            <a:ext cx="2691246" cy="307777"/>
          </a:xfrm>
          <a:prstGeom prst="rect">
            <a:avLst/>
          </a:prstGeom>
          <a:solidFill>
            <a:srgbClr val="FFC000">
              <a:alpha val="20000"/>
            </a:srgbClr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2*</a:t>
            </a:r>
            <a:r>
              <a:rPr lang="en-GB" sz="1400" dirty="0" err="1"/>
              <a:t>r.m.s</a:t>
            </a:r>
            <a:r>
              <a:rPr lang="en-GB" sz="1400" dirty="0"/>
              <a:t> over 10 consecutive fills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xmlns="" id="{DCA729FD-7F88-C744-972A-5BC3E791D6E7}"/>
              </a:ext>
            </a:extLst>
          </p:cNvPr>
          <p:cNvCxnSpPr>
            <a:cxnSpLocks/>
            <a:stCxn id="45" idx="3"/>
          </p:cNvCxnSpPr>
          <p:nvPr/>
        </p:nvCxnSpPr>
        <p:spPr>
          <a:xfrm flipV="1">
            <a:off x="2843808" y="5322015"/>
            <a:ext cx="392552" cy="20990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xmlns="" id="{D69B304D-5602-FC4E-8F0E-8BBD9B1E4019}"/>
              </a:ext>
            </a:extLst>
          </p:cNvPr>
          <p:cNvSpPr/>
          <p:nvPr/>
        </p:nvSpPr>
        <p:spPr>
          <a:xfrm>
            <a:off x="6808121" y="3528389"/>
            <a:ext cx="432048" cy="2257447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FE07183A-C7B5-AF44-98DD-C67BF9E3B8C9}"/>
              </a:ext>
            </a:extLst>
          </p:cNvPr>
          <p:cNvSpPr txBox="1"/>
          <p:nvPr/>
        </p:nvSpPr>
        <p:spPr>
          <a:xfrm>
            <a:off x="6836689" y="5805264"/>
            <a:ext cx="1878679" cy="523220"/>
          </a:xfrm>
          <a:prstGeom prst="rect">
            <a:avLst/>
          </a:prstGeom>
          <a:solidFill>
            <a:srgbClr val="00B050">
              <a:alpha val="20000"/>
            </a:srgbClr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New class </a:t>
            </a:r>
            <a:r>
              <a:rPr lang="en-GB" sz="1400" b="1" dirty="0"/>
              <a:t>only</a:t>
            </a:r>
            <a:r>
              <a:rPr lang="en-GB" sz="1400" dirty="0"/>
              <a:t> available in </a:t>
            </a:r>
            <a:r>
              <a:rPr lang="en-GB" sz="1400" b="1" dirty="0"/>
              <a:t>HL-LHC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49E21BBA-4C0E-2F42-ACD9-55E8E74038D5}"/>
              </a:ext>
            </a:extLst>
          </p:cNvPr>
          <p:cNvSpPr txBox="1"/>
          <p:nvPr/>
        </p:nvSpPr>
        <p:spPr>
          <a:xfrm>
            <a:off x="444426" y="1320870"/>
            <a:ext cx="639706" cy="26161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7 </a:t>
            </a:r>
            <a:r>
              <a:rPr lang="en-GB" sz="1050" b="1" dirty="0" err="1"/>
              <a:t>TeV</a:t>
            </a:r>
            <a:endParaRPr lang="en-GB" sz="1050" b="1" baseline="-2500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xmlns="" id="{143AC056-5F0F-9C40-80E2-D918D1149153}"/>
              </a:ext>
            </a:extLst>
          </p:cNvPr>
          <p:cNvCxnSpPr>
            <a:cxnSpLocks/>
            <a:stCxn id="51" idx="3"/>
          </p:cNvCxnSpPr>
          <p:nvPr/>
        </p:nvCxnSpPr>
        <p:spPr>
          <a:xfrm>
            <a:off x="1084132" y="1451675"/>
            <a:ext cx="18376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C26A06BB-6CA1-3F4C-A4BE-46C0D97D4CD8}"/>
              </a:ext>
            </a:extLst>
          </p:cNvPr>
          <p:cNvSpPr txBox="1"/>
          <p:nvPr/>
        </p:nvSpPr>
        <p:spPr>
          <a:xfrm>
            <a:off x="179512" y="1589097"/>
            <a:ext cx="904620" cy="41549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err="1"/>
              <a:t>I</a:t>
            </a:r>
            <a:r>
              <a:rPr lang="en-GB" sz="1050" b="1" baseline="-25000" dirty="0" err="1"/>
              <a:t>ultimate</a:t>
            </a:r>
            <a:r>
              <a:rPr lang="en-GB" sz="1050" b="1" dirty="0"/>
              <a:t> := 1.08 </a:t>
            </a:r>
            <a:r>
              <a:rPr lang="en-GB" sz="1050" b="1" dirty="0" err="1"/>
              <a:t>I</a:t>
            </a:r>
            <a:r>
              <a:rPr lang="en-GB" sz="1050" b="1" baseline="-25000" dirty="0" err="1"/>
              <a:t>nom</a:t>
            </a:r>
            <a:endParaRPr lang="en-GB" sz="1050" b="1" baseline="-25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C7943711-5E5D-B54E-B5C7-0B17BDEC3173}"/>
              </a:ext>
            </a:extLst>
          </p:cNvPr>
          <p:cNvSpPr txBox="1"/>
          <p:nvPr/>
        </p:nvSpPr>
        <p:spPr>
          <a:xfrm>
            <a:off x="4716016" y="6531117"/>
            <a:ext cx="4068344" cy="307777"/>
          </a:xfrm>
          <a:prstGeom prst="rect">
            <a:avLst/>
          </a:prstGeom>
          <a:solidFill>
            <a:srgbClr val="A8E7A8"/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Table 6 in the </a:t>
            </a:r>
            <a:r>
              <a:rPr lang="en-GB" sz="1400" b="1" dirty="0" smtClean="0"/>
              <a:t>note </a:t>
            </a:r>
            <a:r>
              <a:rPr lang="de-DE" sz="1400" dirty="0" smtClean="0">
                <a:solidFill>
                  <a:srgbClr val="5A5A5A"/>
                </a:solidFill>
                <a:hlinkClick r:id="rId5"/>
              </a:rPr>
              <a:t>CERN-ACC-2017-0101</a:t>
            </a:r>
            <a:endParaRPr lang="de-DE" sz="1400" dirty="0">
              <a:solidFill>
                <a:srgbClr val="5A5A5A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 rot="20903703">
            <a:off x="3874579" y="4352409"/>
            <a:ext cx="4687151" cy="477349"/>
          </a:xfrm>
          <a:prstGeom prst="roundRec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Coefficients </a:t>
            </a:r>
            <a:r>
              <a:rPr lang="en-US" b="1" dirty="0" smtClean="0"/>
              <a:t>OUTDATED </a:t>
            </a:r>
            <a:r>
              <a:rPr lang="en-US" b="1" dirty="0" smtClean="0"/>
              <a:t>- see next slide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3710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sz="2000" dirty="0" smtClean="0"/>
              <a:t>(</a:t>
            </a:r>
            <a:r>
              <a:rPr lang="en-US" sz="2000" dirty="0" smtClean="0">
                <a:solidFill>
                  <a:srgbClr val="0070C0"/>
                </a:solidFill>
              </a:rPr>
              <a:t>2019</a:t>
            </a:r>
            <a:r>
              <a:rPr lang="en-US" sz="2000" dirty="0" smtClean="0"/>
              <a:t>) </a:t>
            </a:r>
            <a:r>
              <a:rPr lang="en-US" dirty="0" smtClean="0"/>
              <a:t>specifications (</a:t>
            </a:r>
            <a:r>
              <a:rPr lang="en-US" dirty="0" err="1" smtClean="0"/>
              <a:t>w.r.t</a:t>
            </a:r>
            <a:r>
              <a:rPr lang="en-US" dirty="0" smtClean="0"/>
              <a:t>. old </a:t>
            </a:r>
            <a:r>
              <a:rPr lang="en-US" sz="2000" dirty="0" smtClean="0"/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2017</a:t>
            </a:r>
            <a:r>
              <a:rPr lang="en-US" sz="2000" dirty="0" smtClean="0"/>
              <a:t>) </a:t>
            </a:r>
            <a:r>
              <a:rPr lang="en-US" dirty="0" smtClean="0"/>
              <a:t>ones)</a:t>
            </a:r>
            <a:br>
              <a:rPr lang="en-US" dirty="0" smtClean="0"/>
            </a:br>
            <a:r>
              <a:rPr lang="en-US" sz="1600" dirty="0" smtClean="0"/>
              <a:t>(Note: 2017 version already different than 2016 TDR </a:t>
            </a:r>
            <a:r>
              <a:rPr lang="mr-IN" sz="1600" dirty="0" smtClean="0"/>
              <a:t>–</a:t>
            </a:r>
            <a:r>
              <a:rPr lang="en-US" sz="1600" dirty="0" smtClean="0"/>
              <a:t> ECR will be issued)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968" y="3377813"/>
            <a:ext cx="8147248" cy="2859499"/>
          </a:xfrm>
        </p:spPr>
        <p:txBody>
          <a:bodyPr>
            <a:noAutofit/>
          </a:bodyPr>
          <a:lstStyle/>
          <a:p>
            <a:r>
              <a:rPr lang="en-US" sz="2000" dirty="0" smtClean="0"/>
              <a:t>2019 takes into account </a:t>
            </a:r>
            <a:r>
              <a:rPr lang="en-US" sz="2000" b="1" dirty="0" smtClean="0"/>
              <a:t>better estimate of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ambient temperature </a:t>
            </a:r>
            <a:r>
              <a:rPr lang="en-US" sz="2000" dirty="0" smtClean="0"/>
              <a:t>variation at the location where PC are typically </a:t>
            </a:r>
            <a:r>
              <a:rPr lang="en-US" sz="2000" dirty="0" smtClean="0"/>
              <a:t>installed</a:t>
            </a:r>
          </a:p>
          <a:p>
            <a:pPr lvl="1"/>
            <a:r>
              <a:rPr lang="en-US" sz="1600" b="1" dirty="0" smtClean="0"/>
              <a:t>Main differences </a:t>
            </a:r>
            <a:r>
              <a:rPr lang="en-US" sz="1600" dirty="0" smtClean="0"/>
              <a:t>are for </a:t>
            </a:r>
            <a:r>
              <a:rPr lang="en-US" sz="1600" b="1" dirty="0" smtClean="0"/>
              <a:t>higher class number </a:t>
            </a:r>
            <a:r>
              <a:rPr lang="en-US" sz="1600" dirty="0" smtClean="0"/>
              <a:t>and </a:t>
            </a:r>
            <a:r>
              <a:rPr lang="en-US" sz="1600" b="1" dirty="0" smtClean="0"/>
              <a:t>long term performance</a:t>
            </a:r>
            <a:endParaRPr lang="en-US" sz="1600" b="1" dirty="0" smtClean="0"/>
          </a:p>
          <a:p>
            <a:r>
              <a:rPr lang="en-US" sz="2000" dirty="0" smtClean="0"/>
              <a:t>Introduced </a:t>
            </a:r>
            <a:r>
              <a:rPr lang="en-US" sz="2000" dirty="0" smtClean="0"/>
              <a:t>a new possible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PC class (1-2)</a:t>
            </a:r>
          </a:p>
          <a:p>
            <a:pPr lvl="1"/>
            <a:r>
              <a:rPr lang="en-US" sz="1800" dirty="0" smtClean="0"/>
              <a:t>Is a class 2 PC with a different ADC module.</a:t>
            </a:r>
          </a:p>
          <a:p>
            <a:pPr lvl="1"/>
            <a:r>
              <a:rPr lang="en-US" sz="1800" b="1" dirty="0" smtClean="0">
                <a:solidFill>
                  <a:srgbClr val="FF0000"/>
                </a:solidFill>
              </a:rPr>
              <a:t>Significant additional cost </a:t>
            </a:r>
            <a:r>
              <a:rPr lang="en-US" sz="1800" dirty="0" smtClean="0"/>
              <a:t>(about 200 </a:t>
            </a:r>
            <a:r>
              <a:rPr lang="en-US" sz="1800" dirty="0" err="1" smtClean="0"/>
              <a:t>kCHF</a:t>
            </a:r>
            <a:r>
              <a:rPr lang="en-US" sz="1800" dirty="0" smtClean="0"/>
              <a:t> more in total) if we “buy” it</a:t>
            </a:r>
            <a:r>
              <a:rPr lang="en-US" sz="1800" dirty="0" smtClean="0"/>
              <a:t>!</a:t>
            </a:r>
          </a:p>
          <a:p>
            <a:r>
              <a:rPr lang="en-US" sz="2000" dirty="0" smtClean="0"/>
              <a:t>Reminder: all </a:t>
            </a:r>
            <a:r>
              <a:rPr lang="en-US" sz="2000" dirty="0"/>
              <a:t>values (but “Noise”) are for </a:t>
            </a:r>
            <a:r>
              <a:rPr lang="en-US" sz="2000" b="1" i="1" dirty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 &lt; 0.1 Hz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1800" dirty="0"/>
              <a:t>At </a:t>
            </a:r>
            <a:r>
              <a:rPr lang="en-US" sz="1800" b="1" dirty="0"/>
              <a:t>higher frequency</a:t>
            </a:r>
            <a:r>
              <a:rPr lang="en-US" sz="1800" dirty="0"/>
              <a:t> the PC works in </a:t>
            </a:r>
            <a:r>
              <a:rPr lang="en-US" sz="1800" b="1" dirty="0" smtClean="0"/>
              <a:t>voltage-regulation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771"/>
            <a:ext cx="9144000" cy="232507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867221" y="791598"/>
            <a:ext cx="865942" cy="2532250"/>
            <a:chOff x="5867221" y="845563"/>
            <a:chExt cx="865942" cy="2532250"/>
          </a:xfrm>
        </p:grpSpPr>
        <p:sp>
          <p:nvSpPr>
            <p:cNvPr id="6" name="Rounded Rectangle 5"/>
            <p:cNvSpPr/>
            <p:nvPr/>
          </p:nvSpPr>
          <p:spPr>
            <a:xfrm>
              <a:off x="6084168" y="1052736"/>
              <a:ext cx="432048" cy="2325077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67221" y="845563"/>
              <a:ext cx="865942" cy="261610"/>
            </a:xfrm>
            <a:prstGeom prst="rect">
              <a:avLst/>
            </a:prstGeom>
            <a:solidFill>
              <a:srgbClr val="C4FAC4"/>
            </a:solidFill>
            <a:ln w="3810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smtClean="0"/>
                <a:t>New class</a:t>
              </a:r>
              <a:endParaRPr lang="en-US" sz="1100" b="1"/>
            </a:p>
          </p:txBody>
        </p:sp>
      </p:grpSp>
    </p:spTree>
    <p:extLst>
      <p:ext uri="{BB962C8B-B14F-4D97-AF65-F5344CB8AC3E}">
        <p14:creationId xmlns:p14="http://schemas.microsoft.com/office/powerpoint/2010/main" val="5449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</a:t>
            </a:r>
            <a:r>
              <a:rPr lang="en-US" dirty="0" smtClean="0"/>
              <a:t>sensitivity</a:t>
            </a:r>
            <a:r>
              <a:rPr lang="en-US" dirty="0"/>
              <a:t> </a:t>
            </a:r>
            <a:r>
              <a:rPr lang="en-US" dirty="0" smtClean="0"/>
              <a:t>(β* = 15 cm)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82233" y="925912"/>
            <a:ext cx="8410247" cy="1294253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Choice</a:t>
            </a:r>
            <a:r>
              <a:rPr lang="en-US" sz="1800" dirty="0" smtClean="0"/>
              <a:t> of PC </a:t>
            </a:r>
            <a:r>
              <a:rPr lang="en-US" sz="1800" b="1" dirty="0" smtClean="0"/>
              <a:t>classes</a:t>
            </a:r>
            <a:r>
              <a:rPr lang="en-US" sz="1800" dirty="0" smtClean="0"/>
              <a:t> is dominated by </a:t>
            </a:r>
            <a:r>
              <a:rPr lang="en-US" sz="1800" b="1" dirty="0" smtClean="0"/>
              <a:t>tune stability</a:t>
            </a:r>
          </a:p>
          <a:p>
            <a:pPr lvl="1"/>
            <a:r>
              <a:rPr lang="en-US" sz="1600" b="1" dirty="0" smtClean="0"/>
              <a:t>Main triplet </a:t>
            </a:r>
            <a:r>
              <a:rPr lang="en-US" sz="1600" dirty="0" smtClean="0"/>
              <a:t>circuits have dominant effect</a:t>
            </a:r>
          </a:p>
          <a:p>
            <a:pPr lvl="1"/>
            <a:r>
              <a:rPr lang="en-US" sz="1600" b="1" dirty="0" smtClean="0"/>
              <a:t>“ATS</a:t>
            </a:r>
            <a:r>
              <a:rPr lang="en-US" sz="1600" b="1" dirty="0" smtClean="0"/>
              <a:t>” </a:t>
            </a:r>
            <a:r>
              <a:rPr lang="en-US" sz="1600" b="1" dirty="0" smtClean="0"/>
              <a:t>arc dipoles </a:t>
            </a:r>
            <a:r>
              <a:rPr lang="en-US" sz="1600" dirty="0" smtClean="0"/>
              <a:t>are </a:t>
            </a:r>
            <a:r>
              <a:rPr lang="en-US" sz="1600" dirty="0" smtClean="0"/>
              <a:t>as important as triplet in </a:t>
            </a:r>
            <a:r>
              <a:rPr lang="en-US" sz="1600" dirty="0" smtClean="0"/>
              <a:t>IR1/5</a:t>
            </a:r>
          </a:p>
          <a:p>
            <a:r>
              <a:rPr lang="en-US" sz="1800" b="1" dirty="0" smtClean="0"/>
              <a:t>Orbit stability </a:t>
            </a:r>
            <a:r>
              <a:rPr lang="en-US" sz="1800" dirty="0" smtClean="0"/>
              <a:t>also considered </a:t>
            </a:r>
            <a:r>
              <a:rPr lang="mr-IN" sz="1800" dirty="0" smtClean="0"/>
              <a:t>–</a:t>
            </a:r>
            <a:r>
              <a:rPr lang="en-US" sz="1800" dirty="0" smtClean="0"/>
              <a:t> </a:t>
            </a:r>
            <a:r>
              <a:rPr lang="en-US" sz="1800" b="1" dirty="0" smtClean="0"/>
              <a:t>not</a:t>
            </a:r>
            <a:r>
              <a:rPr lang="en-US" sz="1800" dirty="0" smtClean="0"/>
              <a:t> a </a:t>
            </a:r>
            <a:r>
              <a:rPr lang="en-US" sz="1800" b="1" dirty="0" smtClean="0"/>
              <a:t>dominant</a:t>
            </a:r>
            <a:r>
              <a:rPr lang="en-US" sz="1800" dirty="0" smtClean="0"/>
              <a:t> effect (see </a:t>
            </a:r>
            <a:r>
              <a:rPr lang="en-US" sz="1800" b="1" dirty="0" smtClean="0"/>
              <a:t>backup slides</a:t>
            </a:r>
            <a:r>
              <a:rPr lang="en-US" sz="1800" dirty="0" smtClean="0"/>
              <a:t>)</a:t>
            </a:r>
            <a:endParaRPr lang="en-US" sz="1800" dirty="0" smtClean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3" y="2204864"/>
            <a:ext cx="8049767" cy="4027426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5682538" y="5007093"/>
            <a:ext cx="800047" cy="52254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583044" y="4408655"/>
            <a:ext cx="1157689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Class 2</a:t>
            </a:r>
          </a:p>
          <a:p>
            <a:pPr algn="ctr"/>
            <a:r>
              <a:rPr lang="en-US" sz="1400" b="1" dirty="0"/>
              <a:t>n</a:t>
            </a:r>
            <a:r>
              <a:rPr lang="en-US" sz="1400" b="1" dirty="0" smtClean="0"/>
              <a:t>o upgrade</a:t>
            </a:r>
            <a:endParaRPr lang="en-US" sz="1400" b="1" dirty="0"/>
          </a:p>
        </p:txBody>
      </p:sp>
      <p:sp>
        <p:nvSpPr>
          <p:cNvPr id="28" name="Oval 27"/>
          <p:cNvSpPr/>
          <p:nvPr/>
        </p:nvSpPr>
        <p:spPr>
          <a:xfrm>
            <a:off x="6810951" y="5000037"/>
            <a:ext cx="1000659" cy="52254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310403" y="2577229"/>
            <a:ext cx="1882707" cy="2945354"/>
            <a:chOff x="4310403" y="2577229"/>
            <a:chExt cx="1882707" cy="2945354"/>
          </a:xfrm>
        </p:grpSpPr>
        <p:sp>
          <p:nvSpPr>
            <p:cNvPr id="29" name="Oval 28"/>
            <p:cNvSpPr/>
            <p:nvPr/>
          </p:nvSpPr>
          <p:spPr>
            <a:xfrm>
              <a:off x="5024605" y="2929872"/>
              <a:ext cx="501040" cy="259271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310403" y="2577229"/>
              <a:ext cx="1882707" cy="3077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mtClean="0"/>
                <a:t>Proposed class </a:t>
              </a:r>
              <a:r>
                <a:rPr lang="en-US" sz="1400" b="1" dirty="0" smtClean="0"/>
                <a:t>0</a:t>
              </a:r>
              <a:endParaRPr lang="en-US" sz="1400" b="1" dirty="0"/>
            </a:p>
          </p:txBody>
        </p:sp>
      </p:grpSp>
      <p:sp>
        <p:nvSpPr>
          <p:cNvPr id="31" name="Oval 30"/>
          <p:cNvSpPr/>
          <p:nvPr/>
        </p:nvSpPr>
        <p:spPr>
          <a:xfrm>
            <a:off x="1374295" y="4636708"/>
            <a:ext cx="3808213" cy="951135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295295" y="4322214"/>
            <a:ext cx="2392340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Class 1 </a:t>
            </a:r>
            <a:r>
              <a:rPr lang="mr-IN" sz="1400" b="1" dirty="0" smtClean="0"/>
              <a:t>–</a:t>
            </a:r>
            <a:r>
              <a:rPr lang="en-US" sz="1400" b="1" dirty="0" smtClean="0"/>
              <a:t> no upgrade</a:t>
            </a:r>
            <a:endParaRPr lang="en-US" sz="1400" b="1" dirty="0"/>
          </a:p>
        </p:txBody>
      </p:sp>
      <p:grpSp>
        <p:nvGrpSpPr>
          <p:cNvPr id="33" name="Group 32"/>
          <p:cNvGrpSpPr/>
          <p:nvPr/>
        </p:nvGrpSpPr>
        <p:grpSpPr>
          <a:xfrm>
            <a:off x="5678148" y="3152762"/>
            <a:ext cx="800047" cy="2338904"/>
            <a:chOff x="3851920" y="1567848"/>
            <a:chExt cx="576064" cy="1684099"/>
          </a:xfrm>
        </p:grpSpPr>
        <p:sp>
          <p:nvSpPr>
            <p:cNvPr id="34" name="TextBox 33"/>
            <p:cNvSpPr txBox="1"/>
            <p:nvPr/>
          </p:nvSpPr>
          <p:spPr>
            <a:xfrm rot="16200000">
              <a:off x="3517699" y="2085055"/>
              <a:ext cx="1256025" cy="22161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/>
                <a:t>Class 1-2 possible</a:t>
              </a:r>
              <a:endParaRPr lang="en-US" sz="1400" b="1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3851920" y="2875694"/>
              <a:ext cx="576064" cy="376253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475061" y="2531640"/>
            <a:ext cx="3096939" cy="1003084"/>
            <a:chOff x="1475061" y="2531640"/>
            <a:chExt cx="3096939" cy="1003084"/>
          </a:xfrm>
        </p:grpSpPr>
        <p:sp>
          <p:nvSpPr>
            <p:cNvPr id="37" name="Oval 36"/>
            <p:cNvSpPr/>
            <p:nvPr/>
          </p:nvSpPr>
          <p:spPr>
            <a:xfrm>
              <a:off x="1475061" y="2531640"/>
              <a:ext cx="1279229" cy="741474"/>
            </a:xfrm>
            <a:prstGeom prst="ellipse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89293" y="3011504"/>
              <a:ext cx="1882707" cy="523220"/>
            </a:xfrm>
            <a:prstGeom prst="rect">
              <a:avLst/>
            </a:prstGeom>
            <a:solidFill>
              <a:srgbClr val="C4FAC4"/>
            </a:solidFill>
            <a:ln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To be considered for class 0 upgrade!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8237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r>
              <a:rPr lang="en-US" dirty="0" smtClean="0"/>
              <a:t>Main parameters for each (main) </a:t>
            </a:r>
            <a:r>
              <a:rPr lang="en-US" dirty="0" smtClean="0"/>
              <a:t>circuit </a:t>
            </a:r>
            <a:r>
              <a:rPr lang="en-US" sz="1600" dirty="0" smtClean="0"/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2017</a:t>
            </a:r>
            <a:r>
              <a:rPr lang="en-US" sz="1600" dirty="0"/>
              <a:t> vs </a:t>
            </a:r>
            <a:r>
              <a:rPr lang="en-US" sz="1600" dirty="0" smtClean="0">
                <a:solidFill>
                  <a:srgbClr val="0070C0"/>
                </a:solidFill>
              </a:rPr>
              <a:t>2019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94" y="1181327"/>
            <a:ext cx="7416824" cy="5367677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211614" y="1221810"/>
            <a:ext cx="2960786" cy="503976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3317920">
            <a:off x="7666453" y="2019946"/>
            <a:ext cx="1555234" cy="523220"/>
          </a:xfrm>
          <a:prstGeom prst="rect">
            <a:avLst/>
          </a:prstGeom>
          <a:solidFill>
            <a:srgbClr val="C4FAC4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smtClean="0">
                <a:solidFill>
                  <a:srgbClr val="FF0000"/>
                </a:solidFill>
              </a:rPr>
              <a:t>In 2017 given </a:t>
            </a:r>
            <a:r>
              <a:rPr lang="en-US" sz="1400" b="1" dirty="0" smtClean="0">
                <a:solidFill>
                  <a:srgbClr val="FF0000"/>
                </a:solidFill>
              </a:rPr>
              <a:t>as</a:t>
            </a:r>
          </a:p>
          <a:p>
            <a:pPr algn="ctr"/>
            <a:r>
              <a:rPr lang="en-US" sz="1400" b="1" dirty="0" smtClean="0"/>
              <a:t> </a:t>
            </a:r>
            <a:r>
              <a:rPr lang="en-US" sz="1400" b="1" strike="sngStrike" dirty="0" smtClean="0">
                <a:solidFill>
                  <a:srgbClr val="FF0000"/>
                </a:solidFill>
              </a:rPr>
              <a:t>|.| max</a:t>
            </a:r>
            <a:endParaRPr lang="en-US" sz="1400" b="1" strike="sngStrike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4042" y="795332"/>
            <a:ext cx="4727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All values specified in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2 x ppm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r.m.s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of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baseline="-25000" dirty="0" err="1" smtClean="0">
                <a:solidFill>
                  <a:schemeClr val="accent6">
                    <a:lumMod val="75000"/>
                  </a:schemeClr>
                </a:solidFill>
              </a:rPr>
              <a:t>rated</a:t>
            </a:r>
            <a:endParaRPr lang="en-US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05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-201477" y="4869159"/>
            <a:ext cx="9453966" cy="353769"/>
          </a:xfrm>
          <a:prstGeom prst="roundRect">
            <a:avLst/>
          </a:prstGeom>
          <a:solidFill>
            <a:srgbClr val="F2FFEB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711" y="-4653"/>
            <a:ext cx="7920000" cy="720000"/>
          </a:xfrm>
        </p:spPr>
        <p:txBody>
          <a:bodyPr/>
          <a:lstStyle/>
          <a:p>
            <a:r>
              <a:rPr lang="en-US" dirty="0"/>
              <a:t>Expected </a:t>
            </a:r>
            <a:r>
              <a:rPr lang="en-US" dirty="0" smtClean="0"/>
              <a:t>tune stability and β* control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95537" y="915036"/>
            <a:ext cx="8438348" cy="53222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1403648" y="6536350"/>
            <a:ext cx="7430237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/>
              <a:t>β* </a:t>
            </a:r>
            <a:r>
              <a:rPr lang="en-US" sz="1400" b="1" smtClean="0"/>
              <a:t>control study </a:t>
            </a:r>
            <a:r>
              <a:rPr lang="en-US" sz="1400" b="1" i="1" smtClean="0"/>
              <a:t>f</a:t>
            </a:r>
            <a:r>
              <a:rPr lang="en-US" sz="1400" b="1" i="1" smtClean="0"/>
              <a:t>rom </a:t>
            </a:r>
            <a:r>
              <a:rPr lang="en-US" sz="1400" b="1" dirty="0" err="1" smtClean="0"/>
              <a:t>M.Hofer</a:t>
            </a:r>
            <a:r>
              <a:rPr lang="en-US" sz="1400" b="1" dirty="0" smtClean="0"/>
              <a:t> et </a:t>
            </a:r>
            <a:r>
              <a:rPr lang="en-US" sz="1400" b="1" dirty="0"/>
              <a:t>al. K-Modulation for </a:t>
            </a:r>
            <a:r>
              <a:rPr lang="en-US" sz="1400" b="1" dirty="0" smtClean="0"/>
              <a:t>[</a:t>
            </a:r>
            <a:r>
              <a:rPr lang="mr-IN" sz="1400" b="1" dirty="0" smtClean="0"/>
              <a:t>…</a:t>
            </a:r>
            <a:r>
              <a:rPr lang="en-US" sz="1400" b="1" dirty="0" smtClean="0"/>
              <a:t>] </a:t>
            </a:r>
            <a:r>
              <a:rPr lang="en-US" sz="1400" b="1" i="1" dirty="0" smtClean="0"/>
              <a:t>- IPAC2019 </a:t>
            </a:r>
            <a:r>
              <a:rPr lang="mr-IN" sz="1400" b="1" i="1" dirty="0" smtClean="0"/>
              <a:t>–</a:t>
            </a:r>
            <a:r>
              <a:rPr lang="en-US" sz="1400" b="1" i="1" dirty="0" smtClean="0"/>
              <a:t> in preparation</a:t>
            </a:r>
            <a:endParaRPr lang="en-US" sz="1400" b="1" i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043608" y="781016"/>
            <a:ext cx="6624774" cy="3312387"/>
            <a:chOff x="409364" y="2057577"/>
            <a:chExt cx="6503866" cy="3251933"/>
          </a:xfrm>
        </p:grpSpPr>
        <p:pic>
          <p:nvPicPr>
            <p:cNvPr id="24" name="Content Placeholder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364" y="2057577"/>
              <a:ext cx="6503866" cy="3251933"/>
            </a:xfrm>
            <a:prstGeom prst="rect">
              <a:avLst/>
            </a:prstGeom>
          </p:spPr>
        </p:pic>
        <p:cxnSp>
          <p:nvCxnSpPr>
            <p:cNvPr id="32" name="Straight Connector 31"/>
            <p:cNvCxnSpPr/>
            <p:nvPr/>
          </p:nvCxnSpPr>
          <p:spPr>
            <a:xfrm flipH="1">
              <a:off x="1283878" y="4180069"/>
              <a:ext cx="3878014" cy="0"/>
            </a:xfrm>
            <a:prstGeom prst="line">
              <a:avLst/>
            </a:prstGeom>
            <a:ln w="57150">
              <a:solidFill>
                <a:srgbClr val="00B050">
                  <a:alpha val="50196"/>
                </a:srgb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102301" y="3254335"/>
              <a:ext cx="1695642" cy="423023"/>
            </a:xfrm>
            <a:prstGeom prst="rect">
              <a:avLst/>
            </a:prstGeom>
            <a:solidFill>
              <a:srgbClr val="C4FAC4"/>
            </a:solidFill>
            <a:ln w="3810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/>
                <a:t>5% CMS/ATLAS luminosity imbalance</a:t>
              </a:r>
              <a:endParaRPr lang="en-US" sz="1100" b="1" dirty="0"/>
            </a:p>
          </p:txBody>
        </p:sp>
      </p:grpSp>
      <p:cxnSp>
        <p:nvCxnSpPr>
          <p:cNvPr id="25" name="Straight Connector 24"/>
          <p:cNvCxnSpPr/>
          <p:nvPr/>
        </p:nvCxnSpPr>
        <p:spPr>
          <a:xfrm flipV="1">
            <a:off x="5228683" y="1327479"/>
            <a:ext cx="0" cy="2093030"/>
          </a:xfrm>
          <a:prstGeom prst="line">
            <a:avLst/>
          </a:prstGeom>
          <a:ln w="76200">
            <a:solidFill>
              <a:srgbClr val="00B0F0">
                <a:alpha val="4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895320" y="2046514"/>
            <a:ext cx="0" cy="1366816"/>
          </a:xfrm>
          <a:prstGeom prst="line">
            <a:avLst/>
          </a:prstGeom>
          <a:ln w="76200">
            <a:solidFill>
              <a:schemeClr val="accent6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3275884" y="2055223"/>
            <a:ext cx="0" cy="1365285"/>
          </a:xfrm>
          <a:prstGeom prst="line">
            <a:avLst/>
          </a:prstGeom>
          <a:ln w="76200">
            <a:solidFill>
              <a:srgbClr val="7030A0">
                <a:alpha val="4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8533445">
            <a:off x="5122454" y="1096430"/>
            <a:ext cx="65182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smtClean="0"/>
              <a:t>Flat</a:t>
            </a:r>
          </a:p>
          <a:p>
            <a:pPr algn="ctr"/>
            <a:r>
              <a:rPr lang="en-US" sz="1100" b="1" dirty="0" smtClean="0"/>
              <a:t>optics</a:t>
            </a:r>
            <a:endParaRPr lang="en-US" sz="1100" b="1" dirty="0"/>
          </a:p>
        </p:txBody>
      </p:sp>
      <p:sp>
        <p:nvSpPr>
          <p:cNvPr id="29" name="TextBox 28"/>
          <p:cNvSpPr txBox="1"/>
          <p:nvPr/>
        </p:nvSpPr>
        <p:spPr>
          <a:xfrm rot="18653248">
            <a:off x="3608437" y="1221955"/>
            <a:ext cx="1717137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sz="1100" b="1" dirty="0" smtClean="0"/>
              <a:t>Round </a:t>
            </a:r>
            <a:r>
              <a:rPr lang="en-US" sz="1100" b="1" dirty="0" smtClean="0"/>
              <a:t>optics</a:t>
            </a:r>
          </a:p>
          <a:p>
            <a:pPr algn="ctr"/>
            <a:r>
              <a:rPr lang="en-US" sz="1050" b="1" dirty="0" smtClean="0">
                <a:solidFill>
                  <a:srgbClr val="FF0000"/>
                </a:solidFill>
              </a:rPr>
              <a:t>(w or w/o class 1-2 PCs)</a:t>
            </a:r>
          </a:p>
          <a:p>
            <a:pPr algn="ctr"/>
            <a:r>
              <a:rPr lang="en-US" sz="1050" b="1" dirty="0" smtClean="0">
                <a:solidFill>
                  <a:srgbClr val="FF0000"/>
                </a:solidFill>
              </a:rPr>
              <a:t>(2017 or </a:t>
            </a:r>
            <a:r>
              <a:rPr lang="en-US" sz="1050" b="1" dirty="0" smtClean="0">
                <a:solidFill>
                  <a:srgbClr val="0070C0"/>
                </a:solidFill>
              </a:rPr>
              <a:t>2019</a:t>
            </a:r>
            <a:r>
              <a:rPr lang="en-US" sz="1050" b="1" dirty="0" smtClean="0">
                <a:solidFill>
                  <a:srgbClr val="FF0000"/>
                </a:solidFill>
              </a:rPr>
              <a:t> specs)</a:t>
            </a:r>
            <a:endParaRPr lang="en-US" sz="105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8618230">
            <a:off x="2844330" y="1360298"/>
            <a:ext cx="1981633" cy="261610"/>
          </a:xfrm>
          <a:prstGeom prst="rect">
            <a:avLst/>
          </a:prstGeom>
          <a:solidFill>
            <a:srgbClr val="FFCCFF"/>
          </a:solidFill>
          <a:ln>
            <a:solidFill>
              <a:srgbClr val="7030A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sz="1100" b="1" dirty="0" smtClean="0"/>
              <a:t>Round </a:t>
            </a:r>
            <a:r>
              <a:rPr lang="en-US" sz="1100" b="1" dirty="0" smtClean="0"/>
              <a:t>(</a:t>
            </a:r>
            <a:r>
              <a:rPr lang="en-US" sz="1100" b="1" dirty="0" smtClean="0">
                <a:solidFill>
                  <a:srgbClr val="FF0000"/>
                </a:solidFill>
              </a:rPr>
              <a:t>ATS arc upgraded</a:t>
            </a:r>
            <a:r>
              <a:rPr lang="en-US" sz="1100" b="1" dirty="0" smtClean="0"/>
              <a:t>)</a:t>
            </a:r>
            <a:endParaRPr lang="en-US" sz="1100" b="1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2747685" y="1950720"/>
            <a:ext cx="0" cy="1488788"/>
          </a:xfrm>
          <a:prstGeom prst="line">
            <a:avLst/>
          </a:prstGeom>
          <a:ln w="76200">
            <a:solidFill>
              <a:srgbClr val="00B050">
                <a:alpha val="4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8603331">
            <a:off x="2529742" y="1474034"/>
            <a:ext cx="1188761" cy="26161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smtClean="0"/>
              <a:t>Target (round)</a:t>
            </a:r>
            <a:endParaRPr lang="en-US" sz="1400" b="1" dirty="0"/>
          </a:p>
        </p:txBody>
      </p:sp>
      <p:sp>
        <p:nvSpPr>
          <p:cNvPr id="6" name="Oval 5"/>
          <p:cNvSpPr/>
          <p:nvPr/>
        </p:nvSpPr>
        <p:spPr>
          <a:xfrm>
            <a:off x="5114718" y="1628800"/>
            <a:ext cx="227931" cy="227931"/>
          </a:xfrm>
          <a:prstGeom prst="ellipse">
            <a:avLst/>
          </a:prstGeom>
          <a:solidFill>
            <a:schemeClr val="tx2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774170" y="2325528"/>
            <a:ext cx="227931" cy="227931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161585" y="2568764"/>
            <a:ext cx="227931" cy="227931"/>
          </a:xfrm>
          <a:prstGeom prst="ellipse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33" idx="1"/>
          </p:cNvCxnSpPr>
          <p:nvPr/>
        </p:nvCxnSpPr>
        <p:spPr>
          <a:xfrm flipH="1">
            <a:off x="5584951" y="2215466"/>
            <a:ext cx="238837" cy="66157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5537" y="4077072"/>
            <a:ext cx="8188083" cy="231530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Presently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not yet on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target for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β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* control</a:t>
            </a:r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2000" dirty="0"/>
              <a:t>For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flat </a:t>
            </a:r>
            <a:r>
              <a:rPr lang="en-US" sz="2000" b="1" dirty="0"/>
              <a:t>optics </a:t>
            </a:r>
            <a:r>
              <a:rPr lang="en-US" sz="2000" dirty="0"/>
              <a:t>(not baseline) things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even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more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difficult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2000" b="1" dirty="0" smtClean="0">
                <a:solidFill>
                  <a:srgbClr val="00B050"/>
                </a:solidFill>
              </a:rPr>
              <a:t>No difference 2017-2019 specs</a:t>
            </a:r>
            <a:r>
              <a:rPr lang="en-US" sz="2000" dirty="0"/>
              <a:t> </a:t>
            </a:r>
            <a:r>
              <a:rPr lang="en-US" sz="2000" dirty="0" smtClean="0"/>
              <a:t>and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no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need</a:t>
            </a:r>
            <a:r>
              <a:rPr lang="en-US" sz="2000" dirty="0" smtClean="0"/>
              <a:t> for </a:t>
            </a:r>
            <a:r>
              <a:rPr lang="en-US" sz="2000" b="1" dirty="0" smtClean="0">
                <a:solidFill>
                  <a:srgbClr val="00B050"/>
                </a:solidFill>
              </a:rPr>
              <a:t>class 1-2 </a:t>
            </a:r>
            <a:r>
              <a:rPr lang="en-US" sz="2000" dirty="0" smtClean="0"/>
              <a:t>PCs</a:t>
            </a:r>
          </a:p>
          <a:p>
            <a:pPr lvl="1"/>
            <a:r>
              <a:rPr lang="en-US" sz="2000" b="1" dirty="0" smtClean="0"/>
              <a:t>Update of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ATS arc dipole PCs </a:t>
            </a:r>
            <a:r>
              <a:rPr lang="en-US" sz="2000" dirty="0" smtClean="0"/>
              <a:t>still our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highest level arm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2000" dirty="0" smtClean="0"/>
              <a:t>Also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working</a:t>
            </a:r>
            <a:r>
              <a:rPr lang="en-US" sz="2000" b="1" dirty="0" smtClean="0"/>
              <a:t> on </a:t>
            </a:r>
            <a:r>
              <a:rPr lang="en-US" sz="2000" dirty="0" smtClean="0"/>
              <a:t>optics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correction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strategy</a:t>
            </a:r>
          </a:p>
          <a:p>
            <a:pPr lvl="1"/>
            <a:r>
              <a:rPr lang="en-US" sz="2000" dirty="0" smtClean="0"/>
              <a:t>Also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investigating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smtClean="0"/>
              <a:t>if </a:t>
            </a:r>
            <a:r>
              <a:rPr lang="en-US" sz="2000" b="1" dirty="0" smtClean="0"/>
              <a:t>other</a:t>
            </a:r>
            <a:r>
              <a:rPr lang="en-US" sz="2000" dirty="0" smtClean="0"/>
              <a:t> dominant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jitter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sources </a:t>
            </a:r>
            <a:r>
              <a:rPr lang="en-US" sz="2000" dirty="0" smtClean="0"/>
              <a:t>are present</a:t>
            </a:r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6801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66971" y="3419922"/>
            <a:ext cx="9453966" cy="353769"/>
          </a:xfrm>
          <a:prstGeom prst="roundRect">
            <a:avLst/>
          </a:prstGeom>
          <a:solidFill>
            <a:srgbClr val="F2FFEB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over long time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19200"/>
            <a:ext cx="8424936" cy="4906963"/>
          </a:xfrm>
        </p:spPr>
        <p:txBody>
          <a:bodyPr>
            <a:normAutofit/>
          </a:bodyPr>
          <a:lstStyle/>
          <a:p>
            <a:r>
              <a:rPr lang="en-US" sz="2400" b="1" dirty="0"/>
              <a:t>Over 1 year </a:t>
            </a:r>
            <a:r>
              <a:rPr lang="en-US" sz="2400" dirty="0"/>
              <a:t>time scale </a:t>
            </a:r>
            <a:r>
              <a:rPr lang="en-US" sz="2400" dirty="0" smtClean="0"/>
              <a:t>(</a:t>
            </a:r>
            <a:r>
              <a:rPr lang="en-US" sz="2400" b="1" dirty="0" smtClean="0"/>
              <a:t>w/o mid-year </a:t>
            </a:r>
            <a:r>
              <a:rPr lang="en-US" sz="2400" b="1" dirty="0" err="1" smtClean="0"/>
              <a:t>calib</a:t>
            </a:r>
            <a:r>
              <a:rPr lang="en-US" sz="2400" b="1" dirty="0" smtClean="0"/>
              <a:t>. of any PC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b="1" dirty="0"/>
              <a:t>~</a:t>
            </a:r>
            <a:r>
              <a:rPr lang="en-US" b="1" dirty="0" smtClean="0"/>
              <a:t>1e-3 </a:t>
            </a:r>
            <a:r>
              <a:rPr lang="en-US" b="1" dirty="0"/>
              <a:t>tune </a:t>
            </a:r>
            <a:r>
              <a:rPr lang="en-US" dirty="0" err="1" smtClean="0"/>
              <a:t>r.m.s</a:t>
            </a:r>
            <a:r>
              <a:rPr lang="en-US" dirty="0" smtClean="0"/>
              <a:t>. variation;</a:t>
            </a:r>
            <a:endParaRPr lang="en-US" dirty="0"/>
          </a:p>
          <a:p>
            <a:pPr lvl="1"/>
            <a:r>
              <a:rPr lang="en-US" b="1" dirty="0"/>
              <a:t>&lt;1% β* </a:t>
            </a:r>
            <a:r>
              <a:rPr lang="en-US" dirty="0" err="1" smtClean="0"/>
              <a:t>r.m.s</a:t>
            </a:r>
            <a:r>
              <a:rPr lang="en-US" dirty="0" smtClean="0"/>
              <a:t>. variation;</a:t>
            </a:r>
            <a:endParaRPr lang="en-US" dirty="0"/>
          </a:p>
          <a:p>
            <a:pPr lvl="1"/>
            <a:r>
              <a:rPr lang="en-US" b="1" dirty="0"/>
              <a:t>&lt;</a:t>
            </a:r>
            <a:r>
              <a:rPr lang="en-US" b="1" dirty="0" smtClean="0"/>
              <a:t>10%σ</a:t>
            </a:r>
            <a:r>
              <a:rPr lang="en-US" b="1" baseline="-25000" dirty="0" smtClean="0"/>
              <a:t>beam</a:t>
            </a:r>
            <a:r>
              <a:rPr lang="en-US" b="1" dirty="0" smtClean="0"/>
              <a:t> </a:t>
            </a:r>
            <a:r>
              <a:rPr lang="en-US" b="1" dirty="0"/>
              <a:t>IP orbit </a:t>
            </a:r>
            <a:r>
              <a:rPr lang="en-US" dirty="0" err="1" smtClean="0"/>
              <a:t>r.m.s</a:t>
            </a:r>
            <a:r>
              <a:rPr lang="en-US" dirty="0" smtClean="0"/>
              <a:t>. variation; </a:t>
            </a:r>
          </a:p>
          <a:p>
            <a:pPr lvl="1"/>
            <a:r>
              <a:rPr lang="en-US" dirty="0" smtClean="0"/>
              <a:t>All values </a:t>
            </a:r>
            <a:r>
              <a:rPr lang="en-US" b="1" dirty="0" smtClean="0">
                <a:solidFill>
                  <a:srgbClr val="00B050"/>
                </a:solidFill>
              </a:rPr>
              <a:t>in the shadow of other effects</a:t>
            </a:r>
            <a:endParaRPr lang="en-US" b="1" dirty="0">
              <a:solidFill>
                <a:srgbClr val="00B050"/>
              </a:solidFill>
            </a:endParaRPr>
          </a:p>
          <a:p>
            <a:r>
              <a:rPr lang="en-US" sz="2400" b="1" dirty="0">
                <a:solidFill>
                  <a:srgbClr val="00B050"/>
                </a:solidFill>
              </a:rPr>
              <a:t>No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/>
              <a:t>need of a </a:t>
            </a:r>
            <a:r>
              <a:rPr lang="en-US" sz="2400" b="1" dirty="0">
                <a:solidFill>
                  <a:srgbClr val="00B050"/>
                </a:solidFill>
              </a:rPr>
              <a:t>remote calibration system </a:t>
            </a:r>
            <a:r>
              <a:rPr lang="en-US" sz="2400" dirty="0"/>
              <a:t>for </a:t>
            </a:r>
            <a:r>
              <a:rPr lang="en-US" sz="2400" b="1" dirty="0">
                <a:solidFill>
                  <a:srgbClr val="00B050"/>
                </a:solidFill>
              </a:rPr>
              <a:t>class 0 </a:t>
            </a:r>
            <a:r>
              <a:rPr lang="en-US" sz="2400" b="1" dirty="0" smtClean="0">
                <a:solidFill>
                  <a:srgbClr val="00B050"/>
                </a:solidFill>
              </a:rPr>
              <a:t>PCs</a:t>
            </a:r>
          </a:p>
          <a:p>
            <a:pPr lvl="1"/>
            <a:r>
              <a:rPr lang="en-US" sz="2000" b="1" dirty="0" smtClean="0"/>
              <a:t>Still</a:t>
            </a:r>
            <a:r>
              <a:rPr lang="en-US" sz="2000" dirty="0" smtClean="0"/>
              <a:t> want to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maintain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smtClean="0"/>
              <a:t>the </a:t>
            </a:r>
            <a:r>
              <a:rPr lang="en-US" sz="2000" b="1" dirty="0" smtClean="0"/>
              <a:t>possibility</a:t>
            </a:r>
            <a:r>
              <a:rPr lang="en-US" sz="2000" dirty="0" smtClean="0"/>
              <a:t> for dedicated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manual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verification/calibration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smtClean="0"/>
              <a:t>during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technical stop </a:t>
            </a:r>
            <a:r>
              <a:rPr lang="en-US" sz="2000" dirty="0" smtClean="0"/>
              <a:t>if found out necessary.</a:t>
            </a:r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1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41038</TotalTime>
  <Words>1950</Words>
  <Application>Microsoft Macintosh PowerPoint</Application>
  <PresentationFormat>On-screen Show (4:3)</PresentationFormat>
  <Paragraphs>285</Paragraphs>
  <Slides>20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Cambria Math</vt:lpstr>
      <vt:lpstr>Mangal</vt:lpstr>
      <vt:lpstr>Wingdings</vt:lpstr>
      <vt:lpstr>Arial</vt:lpstr>
      <vt:lpstr>Thème Office</vt:lpstr>
      <vt:lpstr>Powering accuracy specification for all power converter types</vt:lpstr>
      <vt:lpstr>Outline and References</vt:lpstr>
      <vt:lpstr>Available PC in HL-LHC era</vt:lpstr>
      <vt:lpstr>Definitions and PC classes (2017)</vt:lpstr>
      <vt:lpstr>New (2019) specifications (w.r.t. old (2017) ones) (Note: 2017 version already different than 2016 TDR – ECR will be issued)</vt:lpstr>
      <vt:lpstr>Optics sensitivity (β* = 15 cm)</vt:lpstr>
      <vt:lpstr>Main parameters for each (main) circuit (2017 vs 2019)</vt:lpstr>
      <vt:lpstr>Expected tune stability and β* control</vt:lpstr>
      <vt:lpstr>Impact over long time scale</vt:lpstr>
      <vt:lpstr>Still work in progress: Voltage ripple</vt:lpstr>
      <vt:lpstr>Work in progress: Dynamic Aperture studies at high frequencies</vt:lpstr>
      <vt:lpstr>Conclusions</vt:lpstr>
      <vt:lpstr>Backup</vt:lpstr>
      <vt:lpstr>Expected tune stability</vt:lpstr>
      <vt:lpstr>Round vs Flat</vt:lpstr>
      <vt:lpstr>LHC experience: how far are we from PC noise limit?</vt:lpstr>
      <vt:lpstr>Optics sensitivity: impact on IP orbit</vt:lpstr>
      <vt:lpstr>Expected Orbit Stability</vt:lpstr>
      <vt:lpstr>Work in progress: from low frequency voltage ripple (&lt; 500 Hz) to current using PC “Noise” specification</vt:lpstr>
      <vt:lpstr>Work in progress: dynamic Aperture studies at high frequencies - zoom in</vt:lpstr>
    </vt:vector>
  </TitlesOfParts>
  <Company>APO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Davide Gamba</cp:lastModifiedBy>
  <cp:revision>903</cp:revision>
  <cp:lastPrinted>2017-03-28T08:34:42Z</cp:lastPrinted>
  <dcterms:created xsi:type="dcterms:W3CDTF">2016-01-11T14:38:10Z</dcterms:created>
  <dcterms:modified xsi:type="dcterms:W3CDTF">2019-03-22T07:47:07Z</dcterms:modified>
</cp:coreProperties>
</file>