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671" r:id="rId2"/>
    <p:sldId id="670" r:id="rId3"/>
    <p:sldId id="685" r:id="rId4"/>
    <p:sldId id="687" r:id="rId5"/>
    <p:sldId id="674" r:id="rId6"/>
    <p:sldId id="677" r:id="rId7"/>
    <p:sldId id="679" r:id="rId8"/>
    <p:sldId id="692" r:id="rId9"/>
    <p:sldId id="681" r:id="rId10"/>
    <p:sldId id="688" r:id="rId11"/>
    <p:sldId id="672" r:id="rId12"/>
    <p:sldId id="682" r:id="rId13"/>
    <p:sldId id="689" r:id="rId14"/>
    <p:sldId id="680" r:id="rId15"/>
    <p:sldId id="683" r:id="rId16"/>
    <p:sldId id="684" r:id="rId17"/>
    <p:sldId id="691" r:id="rId18"/>
    <p:sldId id="678" r:id="rId19"/>
    <p:sldId id="693" r:id="rId20"/>
    <p:sldId id="694" r:id="rId21"/>
    <p:sldId id="690" r:id="rId2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F6B3899-548A-49F0-848C-DF737E79A912}">
          <p14:sldIdLst>
            <p14:sldId id="671"/>
            <p14:sldId id="670"/>
            <p14:sldId id="685"/>
            <p14:sldId id="687"/>
            <p14:sldId id="674"/>
            <p14:sldId id="677"/>
            <p14:sldId id="679"/>
            <p14:sldId id="692"/>
            <p14:sldId id="681"/>
            <p14:sldId id="688"/>
            <p14:sldId id="672"/>
            <p14:sldId id="682"/>
            <p14:sldId id="689"/>
            <p14:sldId id="680"/>
            <p14:sldId id="683"/>
            <p14:sldId id="684"/>
            <p14:sldId id="691"/>
            <p14:sldId id="678"/>
            <p14:sldId id="693"/>
            <p14:sldId id="694"/>
            <p14:sldId id="6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vlos Vardoulakis" initials="PV" lastIdx="1" clrIdx="0">
    <p:extLst>
      <p:ext uri="{19B8F6BF-5375-455C-9EA6-DF929625EA0E}">
        <p15:presenceInfo xmlns:p15="http://schemas.microsoft.com/office/powerpoint/2012/main" userId="S-1-5-21-1526224874-1540688658-1361462980-63006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F1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98" autoAdjust="0"/>
    <p:restoredTop sz="95233" autoAdjust="0"/>
  </p:normalViewPr>
  <p:slideViewPr>
    <p:cSldViewPr snapToObjects="1" showGuides="1">
      <p:cViewPr varScale="1">
        <p:scale>
          <a:sx n="156" d="100"/>
          <a:sy n="156" d="100"/>
        </p:scale>
        <p:origin x="2316" y="1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4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18/03/2019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9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9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427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4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8188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24" tIns="45512" rIns="91024" bIns="45512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7"/>
          </a:xfrm>
          <a:prstGeom prst="rect">
            <a:avLst/>
          </a:prstGeom>
        </p:spPr>
        <p:txBody>
          <a:bodyPr vert="horz" lIns="91024" tIns="45512" rIns="91024" bIns="45512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9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9"/>
            <a:ext cx="2945659" cy="493632"/>
          </a:xfrm>
          <a:prstGeom prst="rect">
            <a:avLst/>
          </a:prstGeom>
        </p:spPr>
        <p:txBody>
          <a:bodyPr vert="horz" lIns="91024" tIns="45512" rIns="91024" bIns="45512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2412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192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Vertical Cores to LHC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WP17.1</a:t>
            </a:r>
          </a:p>
          <a:p>
            <a:endParaRPr lang="en-US" dirty="0"/>
          </a:p>
          <a:p>
            <a:r>
              <a:rPr lang="en-US" dirty="0" smtClean="0"/>
              <a:t>18/03/2018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187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9948"/>
            <a:ext cx="9144000" cy="64103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03968" y="34250"/>
            <a:ext cx="4536064" cy="3599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Site installations (HL / P5)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899592" y="476672"/>
            <a:ext cx="432048" cy="648072"/>
          </a:xfrm>
          <a:prstGeom prst="ellipse">
            <a:avLst/>
          </a:prstGeom>
          <a:solidFill>
            <a:schemeClr val="accent2">
              <a:lumMod val="20000"/>
              <a:lumOff val="80000"/>
              <a:alpha val="16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732240" y="3573016"/>
            <a:ext cx="432048" cy="648072"/>
          </a:xfrm>
          <a:prstGeom prst="ellipse">
            <a:avLst/>
          </a:prstGeom>
          <a:solidFill>
            <a:schemeClr val="accent2">
              <a:lumMod val="20000"/>
              <a:lumOff val="80000"/>
              <a:alpha val="16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591073" y="656708"/>
            <a:ext cx="288000" cy="343765"/>
            <a:chOff x="591073" y="656708"/>
            <a:chExt cx="288000" cy="343765"/>
          </a:xfrm>
        </p:grpSpPr>
        <p:sp>
          <p:nvSpPr>
            <p:cNvPr id="12" name="Isosceles Triangle 11"/>
            <p:cNvSpPr/>
            <p:nvPr/>
          </p:nvSpPr>
          <p:spPr>
            <a:xfrm>
              <a:off x="591073" y="656708"/>
              <a:ext cx="288000" cy="288000"/>
            </a:xfrm>
            <a:prstGeom prst="triangle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7893" y="69269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!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164288" y="3428539"/>
            <a:ext cx="288000" cy="343765"/>
            <a:chOff x="591073" y="656708"/>
            <a:chExt cx="288000" cy="343765"/>
          </a:xfrm>
        </p:grpSpPr>
        <p:sp>
          <p:nvSpPr>
            <p:cNvPr id="16" name="Isosceles Triangle 15"/>
            <p:cNvSpPr/>
            <p:nvPr/>
          </p:nvSpPr>
          <p:spPr>
            <a:xfrm>
              <a:off x="591073" y="656708"/>
              <a:ext cx="288000" cy="288000"/>
            </a:xfrm>
            <a:prstGeom prst="triangle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7893" y="69269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!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2987824" y="2276872"/>
            <a:ext cx="432048" cy="252600"/>
          </a:xfrm>
          <a:prstGeom prst="ellipse">
            <a:avLst/>
          </a:prstGeom>
          <a:solidFill>
            <a:schemeClr val="accent2">
              <a:lumMod val="20000"/>
              <a:lumOff val="80000"/>
              <a:alpha val="16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/>
          <p:cNvGrpSpPr/>
          <p:nvPr/>
        </p:nvGrpSpPr>
        <p:grpSpPr>
          <a:xfrm>
            <a:off x="2699824" y="2059407"/>
            <a:ext cx="288000" cy="343765"/>
            <a:chOff x="591073" y="656708"/>
            <a:chExt cx="288000" cy="343765"/>
          </a:xfrm>
        </p:grpSpPr>
        <p:sp>
          <p:nvSpPr>
            <p:cNvPr id="20" name="Isosceles Triangle 19"/>
            <p:cNvSpPr/>
            <p:nvPr/>
          </p:nvSpPr>
          <p:spPr>
            <a:xfrm>
              <a:off x="591073" y="656708"/>
              <a:ext cx="288000" cy="288000"/>
            </a:xfrm>
            <a:prstGeom prst="triangle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7893" y="69269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!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112912" y="371269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Shielding walls &amp; sector doors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59832" y="2141562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Sector doors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4088" y="3736922"/>
            <a:ext cx="1511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Shielding walls &amp; sector doors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3679814" y="4900747"/>
            <a:ext cx="432048" cy="252600"/>
          </a:xfrm>
          <a:prstGeom prst="ellipse">
            <a:avLst/>
          </a:prstGeom>
          <a:solidFill>
            <a:schemeClr val="accent2">
              <a:lumMod val="20000"/>
              <a:lumOff val="80000"/>
              <a:alpha val="16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3391814" y="4683282"/>
            <a:ext cx="288000" cy="343765"/>
            <a:chOff x="591073" y="656708"/>
            <a:chExt cx="288000" cy="343765"/>
          </a:xfrm>
        </p:grpSpPr>
        <p:sp>
          <p:nvSpPr>
            <p:cNvPr id="27" name="Isosceles Triangle 26"/>
            <p:cNvSpPr/>
            <p:nvPr/>
          </p:nvSpPr>
          <p:spPr>
            <a:xfrm>
              <a:off x="591073" y="656708"/>
              <a:ext cx="288000" cy="288000"/>
            </a:xfrm>
            <a:prstGeom prst="triangle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7893" y="69269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!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751822" y="5022542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Sector doors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63112" y="6140906"/>
            <a:ext cx="541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Situation @ 2024: Status of equipment installation to be confirmed by Integration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5497" y="2746902"/>
            <a:ext cx="7128792" cy="75410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1200" b="1" dirty="0" smtClean="0">
                <a:solidFill>
                  <a:srgbClr val="FF0000"/>
                </a:solidFill>
              </a:rPr>
              <a:t>* Possibility to remove/enlarge partition/ventilation doors ? Delay shielding walls to LS3 ?</a:t>
            </a:r>
          </a:p>
          <a:p>
            <a:pPr marL="114300" indent="0">
              <a:buNone/>
            </a:pPr>
            <a:r>
              <a:rPr lang="en-US" sz="1200" b="1" dirty="0" smtClean="0">
                <a:solidFill>
                  <a:srgbClr val="FF0000"/>
                </a:solidFill>
              </a:rPr>
              <a:t>* HL equipment installed before the CE works to be defined more precisely.</a:t>
            </a:r>
          </a:p>
          <a:p>
            <a:pPr lvl="1"/>
            <a:endParaRPr lang="en-US" sz="1000" dirty="0" smtClean="0"/>
          </a:p>
          <a:p>
            <a:endParaRPr lang="en-US" sz="1200" dirty="0" smtClean="0"/>
          </a:p>
          <a:p>
            <a:pPr lvl="1"/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073951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constraints</a:t>
            </a:r>
            <a:br>
              <a:rPr lang="en-US" dirty="0" smtClean="0"/>
            </a:br>
            <a:r>
              <a:rPr lang="en-US" dirty="0" smtClean="0"/>
              <a:t>(HL side)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Vertical Cores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57" r="4458"/>
          <a:stretch/>
        </p:blipFill>
        <p:spPr>
          <a:xfrm>
            <a:off x="93835" y="2507389"/>
            <a:ext cx="2088232" cy="18720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7363" y="2247345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UA</a:t>
            </a:r>
            <a:endParaRPr lang="en-GB" sz="1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4929"/>
            <a:ext cx="2186859" cy="18593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-22848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UL</a:t>
            </a:r>
            <a:endParaRPr lang="en-GB" sz="1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73517" y="3889947"/>
            <a:ext cx="1756178" cy="27032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5728" y="3919223"/>
            <a:ext cx="2448272" cy="261106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415808" y="364892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UR</a:t>
            </a:r>
            <a:endParaRPr lang="en-GB" sz="1400" b="1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307083" y="1378126"/>
            <a:ext cx="6657405" cy="13779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Main constraints in UA/UL:</a:t>
            </a:r>
          </a:p>
          <a:p>
            <a:pPr lvl="1"/>
            <a:r>
              <a:rPr lang="en-US" sz="1400" dirty="0" smtClean="0"/>
              <a:t>Partition/Ventilation walls: Possible to remove them OR enlarge the access through these walls ?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400" dirty="0" smtClean="0"/>
              <a:t>Shielding walls: Delay the construction to LS3 ?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2703212" y="3889352"/>
            <a:ext cx="4749701" cy="6752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Main constraint in UR:</a:t>
            </a:r>
          </a:p>
          <a:p>
            <a:pPr lvl="1"/>
            <a:r>
              <a:rPr lang="en-US" sz="1400" dirty="0" smtClean="0"/>
              <a:t>Width/Height of transport corridor to be confirmed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63112" y="6140906"/>
            <a:ext cx="541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Situation @ 2024: Status of equipment installation to be confirmed by Integration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284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40559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303968" y="34250"/>
            <a:ext cx="5004336" cy="3599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Site installations (LHC / P1)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58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4036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03968" y="34250"/>
            <a:ext cx="5004336" cy="3599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Site installations (LHC / P5)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04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constraints</a:t>
            </a:r>
            <a:br>
              <a:rPr lang="en-US" dirty="0" smtClean="0"/>
            </a:br>
            <a:r>
              <a:rPr lang="en-US" dirty="0" smtClean="0"/>
              <a:t>(LHC side)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57000" y="1628800"/>
            <a:ext cx="6275000" cy="23550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Transport corridor to be </a:t>
            </a:r>
            <a:r>
              <a:rPr lang="en-US" sz="1800" dirty="0" smtClean="0"/>
              <a:t>confirmed</a:t>
            </a:r>
          </a:p>
          <a:p>
            <a:endParaRPr lang="en-US" sz="1800" dirty="0" smtClean="0"/>
          </a:p>
          <a:p>
            <a:r>
              <a:rPr lang="en-US" sz="1800" dirty="0" smtClean="0"/>
              <a:t>And other transport constraints ?</a:t>
            </a:r>
          </a:p>
          <a:p>
            <a:pPr lvl="1"/>
            <a:r>
              <a:rPr lang="en-US" sz="1600" dirty="0" smtClean="0"/>
              <a:t>Capacity of lifting platform near PAD at P5: 10 tons</a:t>
            </a:r>
          </a:p>
          <a:p>
            <a:pPr lvl="1"/>
            <a:r>
              <a:rPr lang="en-US" sz="1600" dirty="0" smtClean="0"/>
              <a:t>LHC </a:t>
            </a:r>
            <a:r>
              <a:rPr lang="en-US" sz="1600" dirty="0" err="1" smtClean="0"/>
              <a:t>tremies</a:t>
            </a:r>
            <a:r>
              <a:rPr lang="en-US" sz="1600" dirty="0" smtClean="0"/>
              <a:t> dimensions &amp; capacities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382" y="1056714"/>
            <a:ext cx="2097730" cy="24482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63" y="3667326"/>
            <a:ext cx="4129468" cy="19561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Oval 7"/>
          <p:cNvSpPr/>
          <p:nvPr/>
        </p:nvSpPr>
        <p:spPr>
          <a:xfrm>
            <a:off x="0" y="4581128"/>
            <a:ext cx="612000" cy="79208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9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services to be removed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6840760" cy="4906963"/>
          </a:xfrm>
        </p:spPr>
        <p:txBody>
          <a:bodyPr/>
          <a:lstStyle/>
          <a:p>
            <a:r>
              <a:rPr lang="en-US" sz="2000" dirty="0" smtClean="0"/>
              <a:t>Point 1</a:t>
            </a:r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30101" y="1410385"/>
            <a:ext cx="8999909" cy="4724637"/>
            <a:chOff x="895994" y="1905451"/>
            <a:chExt cx="7523292" cy="394946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5994" y="1940331"/>
              <a:ext cx="1803798" cy="390761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95732" y="1905451"/>
              <a:ext cx="1848276" cy="394249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68093" y="1905451"/>
              <a:ext cx="1848123" cy="394946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77697" y="2063289"/>
              <a:ext cx="1841589" cy="37846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47462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services to be removed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6840760" cy="4906963"/>
          </a:xfrm>
        </p:spPr>
        <p:txBody>
          <a:bodyPr/>
          <a:lstStyle/>
          <a:p>
            <a:r>
              <a:rPr lang="en-US" sz="2000" dirty="0" smtClean="0"/>
              <a:t>Point 5</a:t>
            </a:r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612000" y="1290389"/>
            <a:ext cx="8054034" cy="4871439"/>
            <a:chOff x="-2829979" y="-1133478"/>
            <a:chExt cx="15384005" cy="932380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829979" y="-1057287"/>
              <a:ext cx="3514286" cy="923809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2000" y="-885859"/>
              <a:ext cx="3790476" cy="907619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81523" y="-885859"/>
              <a:ext cx="4771429" cy="906666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58788" y="-1133478"/>
              <a:ext cx="3695238" cy="93142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3203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to be provided by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Vertical Cores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352928" cy="4906963"/>
          </a:xfrm>
        </p:spPr>
        <p:txBody>
          <a:bodyPr/>
          <a:lstStyle/>
          <a:p>
            <a:r>
              <a:rPr lang="en-US" sz="2000" dirty="0" smtClean="0"/>
              <a:t>To execute the works, CERN will have to provide the contractor with:</a:t>
            </a:r>
          </a:p>
          <a:p>
            <a:pPr lvl="1"/>
            <a:r>
              <a:rPr lang="en-US" sz="1600" dirty="0" smtClean="0"/>
              <a:t>Survey: Setting out of cores</a:t>
            </a:r>
          </a:p>
          <a:p>
            <a:pPr lvl="1"/>
            <a:r>
              <a:rPr lang="en-US" sz="1600" dirty="0" err="1" smtClean="0"/>
              <a:t>RadioProtection</a:t>
            </a:r>
            <a:r>
              <a:rPr lang="en-US" sz="1600" dirty="0" smtClean="0"/>
              <a:t> (activation of spoils, equipment, material)</a:t>
            </a:r>
          </a:p>
          <a:p>
            <a:pPr lvl="1"/>
            <a:r>
              <a:rPr lang="en-US" sz="1600" dirty="0" smtClean="0"/>
              <a:t>Electricity</a:t>
            </a:r>
          </a:p>
          <a:p>
            <a:pPr lvl="1"/>
            <a:r>
              <a:rPr lang="en-US" sz="1600" dirty="0" smtClean="0"/>
              <a:t>Water</a:t>
            </a:r>
          </a:p>
          <a:p>
            <a:pPr lvl="1"/>
            <a:r>
              <a:rPr lang="en-US" sz="1600" dirty="0" smtClean="0"/>
              <a:t>Transport activities:</a:t>
            </a:r>
          </a:p>
          <a:p>
            <a:pPr lvl="2"/>
            <a:r>
              <a:rPr lang="en-US" sz="1400" dirty="0" smtClean="0"/>
              <a:t>Overhead cranes in LHC &amp; HL-LHC’s shafts</a:t>
            </a:r>
          </a:p>
          <a:p>
            <a:pPr lvl="2"/>
            <a:r>
              <a:rPr lang="en-US" sz="1400" dirty="0" smtClean="0"/>
              <a:t>Handling of the contractor’s equipment/excavated material between worksites and shafts in order to avoid risk of damages to the LHC/HL </a:t>
            </a:r>
            <a:r>
              <a:rPr lang="en-US" sz="1400" dirty="0" smtClean="0"/>
              <a:t>equipment + Spoils to be covered</a:t>
            </a:r>
            <a:endParaRPr lang="en-US" sz="1400" dirty="0" smtClean="0"/>
          </a:p>
          <a:p>
            <a:pPr lvl="1"/>
            <a:r>
              <a:rPr lang="en-US" sz="1600" dirty="0" smtClean="0"/>
              <a:t>Ventilation concept &amp; compatibility with LHC ventilation to be studied with CV:</a:t>
            </a:r>
          </a:p>
          <a:p>
            <a:pPr lvl="2"/>
            <a:r>
              <a:rPr lang="en-US" sz="1200" dirty="0" smtClean="0"/>
              <a:t>Continuity of LHC ventilation to be kept? Or can it be stopped?</a:t>
            </a:r>
          </a:p>
          <a:p>
            <a:pPr lvl="2"/>
            <a:endParaRPr lang="en-US" sz="1400" dirty="0" smtClean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608220" y="5429026"/>
            <a:ext cx="2520280" cy="4806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378" y="4149080"/>
            <a:ext cx="2210028" cy="187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reeform 13"/>
          <p:cNvSpPr/>
          <p:nvPr/>
        </p:nvSpPr>
        <p:spPr>
          <a:xfrm>
            <a:off x="960095" y="4343012"/>
            <a:ext cx="1437770" cy="1169581"/>
          </a:xfrm>
          <a:custGeom>
            <a:avLst/>
            <a:gdLst>
              <a:gd name="connsiteX0" fmla="*/ 0 w 1102519"/>
              <a:gd name="connsiteY0" fmla="*/ 1166813 h 1169194"/>
              <a:gd name="connsiteX1" fmla="*/ 1102519 w 1102519"/>
              <a:gd name="connsiteY1" fmla="*/ 1169194 h 1169194"/>
              <a:gd name="connsiteX2" fmla="*/ 554831 w 1102519"/>
              <a:gd name="connsiteY2" fmla="*/ 0 h 1169194"/>
              <a:gd name="connsiteX3" fmla="*/ 0 w 1102519"/>
              <a:gd name="connsiteY3" fmla="*/ 1166813 h 1169194"/>
              <a:gd name="connsiteX0" fmla="*/ 0 w 1248835"/>
              <a:gd name="connsiteY0" fmla="*/ 1166813 h 1169194"/>
              <a:gd name="connsiteX1" fmla="*/ 1102519 w 1248835"/>
              <a:gd name="connsiteY1" fmla="*/ 1169194 h 1169194"/>
              <a:gd name="connsiteX2" fmla="*/ 554831 w 1248835"/>
              <a:gd name="connsiteY2" fmla="*/ 0 h 1169194"/>
              <a:gd name="connsiteX3" fmla="*/ 0 w 1248835"/>
              <a:gd name="connsiteY3" fmla="*/ 1166813 h 1169194"/>
              <a:gd name="connsiteX0" fmla="*/ 0 w 1266771"/>
              <a:gd name="connsiteY0" fmla="*/ 1167200 h 1169581"/>
              <a:gd name="connsiteX1" fmla="*/ 1102519 w 1266771"/>
              <a:gd name="connsiteY1" fmla="*/ 1169581 h 1169581"/>
              <a:gd name="connsiteX2" fmla="*/ 554831 w 1266771"/>
              <a:gd name="connsiteY2" fmla="*/ 387 h 1169581"/>
              <a:gd name="connsiteX3" fmla="*/ 0 w 1266771"/>
              <a:gd name="connsiteY3" fmla="*/ 1167200 h 1169581"/>
              <a:gd name="connsiteX0" fmla="*/ 0 w 1266771"/>
              <a:gd name="connsiteY0" fmla="*/ 1167200 h 1169581"/>
              <a:gd name="connsiteX1" fmla="*/ 1102519 w 1266771"/>
              <a:gd name="connsiteY1" fmla="*/ 1169581 h 1169581"/>
              <a:gd name="connsiteX2" fmla="*/ 554831 w 1266771"/>
              <a:gd name="connsiteY2" fmla="*/ 387 h 1169581"/>
              <a:gd name="connsiteX3" fmla="*/ 0 w 1266771"/>
              <a:gd name="connsiteY3" fmla="*/ 1167200 h 1169581"/>
              <a:gd name="connsiteX0" fmla="*/ 161560 w 1428331"/>
              <a:gd name="connsiteY0" fmla="*/ 1167200 h 1169581"/>
              <a:gd name="connsiteX1" fmla="*/ 1264079 w 1428331"/>
              <a:gd name="connsiteY1" fmla="*/ 1169581 h 1169581"/>
              <a:gd name="connsiteX2" fmla="*/ 716391 w 1428331"/>
              <a:gd name="connsiteY2" fmla="*/ 387 h 1169581"/>
              <a:gd name="connsiteX3" fmla="*/ 161560 w 1428331"/>
              <a:gd name="connsiteY3" fmla="*/ 1167200 h 1169581"/>
              <a:gd name="connsiteX0" fmla="*/ 170999 w 1437770"/>
              <a:gd name="connsiteY0" fmla="*/ 1167200 h 1169581"/>
              <a:gd name="connsiteX1" fmla="*/ 1273518 w 1437770"/>
              <a:gd name="connsiteY1" fmla="*/ 1169581 h 1169581"/>
              <a:gd name="connsiteX2" fmla="*/ 725830 w 1437770"/>
              <a:gd name="connsiteY2" fmla="*/ 387 h 1169581"/>
              <a:gd name="connsiteX3" fmla="*/ 170999 w 1437770"/>
              <a:gd name="connsiteY3" fmla="*/ 1167200 h 116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770" h="1169581">
                <a:moveTo>
                  <a:pt x="170999" y="1167200"/>
                </a:moveTo>
                <a:lnTo>
                  <a:pt x="1273518" y="1169581"/>
                </a:lnTo>
                <a:cubicBezTo>
                  <a:pt x="1755324" y="410756"/>
                  <a:pt x="1056030" y="-14695"/>
                  <a:pt x="725830" y="387"/>
                </a:cubicBezTo>
                <a:cubicBezTo>
                  <a:pt x="-118720" y="34519"/>
                  <a:pt x="-110781" y="964001"/>
                  <a:pt x="170999" y="1167200"/>
                </a:cubicBezTo>
                <a:close/>
              </a:path>
            </a:pathLst>
          </a:custGeom>
          <a:pattFill prst="wdDn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1127125" y="5508625"/>
            <a:ext cx="269875" cy="146050"/>
          </a:xfrm>
          <a:custGeom>
            <a:avLst/>
            <a:gdLst>
              <a:gd name="connsiteX0" fmla="*/ 168275 w 269875"/>
              <a:gd name="connsiteY0" fmla="*/ 146050 h 146050"/>
              <a:gd name="connsiteX1" fmla="*/ 266700 w 269875"/>
              <a:gd name="connsiteY1" fmla="*/ 146050 h 146050"/>
              <a:gd name="connsiteX2" fmla="*/ 269875 w 269875"/>
              <a:gd name="connsiteY2" fmla="*/ 0 h 146050"/>
              <a:gd name="connsiteX3" fmla="*/ 0 w 269875"/>
              <a:gd name="connsiteY3" fmla="*/ 3175 h 146050"/>
              <a:gd name="connsiteX4" fmla="*/ 168275 w 269875"/>
              <a:gd name="connsiteY4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875" h="146050">
                <a:moveTo>
                  <a:pt x="168275" y="146050"/>
                </a:moveTo>
                <a:lnTo>
                  <a:pt x="266700" y="146050"/>
                </a:lnTo>
                <a:cubicBezTo>
                  <a:pt x="267758" y="97367"/>
                  <a:pt x="268817" y="48683"/>
                  <a:pt x="269875" y="0"/>
                </a:cubicBezTo>
                <a:lnTo>
                  <a:pt x="0" y="3175"/>
                </a:lnTo>
                <a:lnTo>
                  <a:pt x="168275" y="146050"/>
                </a:lnTo>
                <a:close/>
              </a:path>
            </a:pathLst>
          </a:custGeom>
          <a:pattFill prst="wdUpDiag">
            <a:fgClr>
              <a:srgbClr val="00B0F0"/>
            </a:fgClr>
            <a:bgClr>
              <a:srgbClr val="FFFF00"/>
            </a:bgClr>
          </a:pattFill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195736" y="3954983"/>
            <a:ext cx="1882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CE dust/air proof worksite wall</a:t>
            </a:r>
            <a:endParaRPr lang="en-GB" sz="110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195736" y="4343012"/>
            <a:ext cx="517638" cy="315937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195736" y="5857839"/>
            <a:ext cx="18823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LHC Ventilation duct</a:t>
            </a:r>
            <a:endParaRPr lang="en-GB" sz="1100" b="1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>
            <a:endCxn id="13" idx="1"/>
          </p:cNvCxnSpPr>
          <p:nvPr/>
        </p:nvCxnSpPr>
        <p:spPr>
          <a:xfrm flipH="1" flipV="1">
            <a:off x="1393825" y="5654675"/>
            <a:ext cx="971496" cy="338721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1" descr="image001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9015" y="4146407"/>
            <a:ext cx="2210028" cy="187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Freeform 24"/>
          <p:cNvSpPr/>
          <p:nvPr/>
        </p:nvSpPr>
        <p:spPr>
          <a:xfrm>
            <a:off x="4334732" y="4340339"/>
            <a:ext cx="1437770" cy="1169581"/>
          </a:xfrm>
          <a:custGeom>
            <a:avLst/>
            <a:gdLst>
              <a:gd name="connsiteX0" fmla="*/ 0 w 1102519"/>
              <a:gd name="connsiteY0" fmla="*/ 1166813 h 1169194"/>
              <a:gd name="connsiteX1" fmla="*/ 1102519 w 1102519"/>
              <a:gd name="connsiteY1" fmla="*/ 1169194 h 1169194"/>
              <a:gd name="connsiteX2" fmla="*/ 554831 w 1102519"/>
              <a:gd name="connsiteY2" fmla="*/ 0 h 1169194"/>
              <a:gd name="connsiteX3" fmla="*/ 0 w 1102519"/>
              <a:gd name="connsiteY3" fmla="*/ 1166813 h 1169194"/>
              <a:gd name="connsiteX0" fmla="*/ 0 w 1248835"/>
              <a:gd name="connsiteY0" fmla="*/ 1166813 h 1169194"/>
              <a:gd name="connsiteX1" fmla="*/ 1102519 w 1248835"/>
              <a:gd name="connsiteY1" fmla="*/ 1169194 h 1169194"/>
              <a:gd name="connsiteX2" fmla="*/ 554831 w 1248835"/>
              <a:gd name="connsiteY2" fmla="*/ 0 h 1169194"/>
              <a:gd name="connsiteX3" fmla="*/ 0 w 1248835"/>
              <a:gd name="connsiteY3" fmla="*/ 1166813 h 1169194"/>
              <a:gd name="connsiteX0" fmla="*/ 0 w 1266771"/>
              <a:gd name="connsiteY0" fmla="*/ 1167200 h 1169581"/>
              <a:gd name="connsiteX1" fmla="*/ 1102519 w 1266771"/>
              <a:gd name="connsiteY1" fmla="*/ 1169581 h 1169581"/>
              <a:gd name="connsiteX2" fmla="*/ 554831 w 1266771"/>
              <a:gd name="connsiteY2" fmla="*/ 387 h 1169581"/>
              <a:gd name="connsiteX3" fmla="*/ 0 w 1266771"/>
              <a:gd name="connsiteY3" fmla="*/ 1167200 h 1169581"/>
              <a:gd name="connsiteX0" fmla="*/ 0 w 1266771"/>
              <a:gd name="connsiteY0" fmla="*/ 1167200 h 1169581"/>
              <a:gd name="connsiteX1" fmla="*/ 1102519 w 1266771"/>
              <a:gd name="connsiteY1" fmla="*/ 1169581 h 1169581"/>
              <a:gd name="connsiteX2" fmla="*/ 554831 w 1266771"/>
              <a:gd name="connsiteY2" fmla="*/ 387 h 1169581"/>
              <a:gd name="connsiteX3" fmla="*/ 0 w 1266771"/>
              <a:gd name="connsiteY3" fmla="*/ 1167200 h 1169581"/>
              <a:gd name="connsiteX0" fmla="*/ 161560 w 1428331"/>
              <a:gd name="connsiteY0" fmla="*/ 1167200 h 1169581"/>
              <a:gd name="connsiteX1" fmla="*/ 1264079 w 1428331"/>
              <a:gd name="connsiteY1" fmla="*/ 1169581 h 1169581"/>
              <a:gd name="connsiteX2" fmla="*/ 716391 w 1428331"/>
              <a:gd name="connsiteY2" fmla="*/ 387 h 1169581"/>
              <a:gd name="connsiteX3" fmla="*/ 161560 w 1428331"/>
              <a:gd name="connsiteY3" fmla="*/ 1167200 h 1169581"/>
              <a:gd name="connsiteX0" fmla="*/ 170999 w 1437770"/>
              <a:gd name="connsiteY0" fmla="*/ 1167200 h 1169581"/>
              <a:gd name="connsiteX1" fmla="*/ 1273518 w 1437770"/>
              <a:gd name="connsiteY1" fmla="*/ 1169581 h 1169581"/>
              <a:gd name="connsiteX2" fmla="*/ 725830 w 1437770"/>
              <a:gd name="connsiteY2" fmla="*/ 387 h 1169581"/>
              <a:gd name="connsiteX3" fmla="*/ 170999 w 1437770"/>
              <a:gd name="connsiteY3" fmla="*/ 1167200 h 116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7770" h="1169581">
                <a:moveTo>
                  <a:pt x="170999" y="1167200"/>
                </a:moveTo>
                <a:lnTo>
                  <a:pt x="1273518" y="1169581"/>
                </a:lnTo>
                <a:cubicBezTo>
                  <a:pt x="1755324" y="410756"/>
                  <a:pt x="1056030" y="-14695"/>
                  <a:pt x="725830" y="387"/>
                </a:cubicBezTo>
                <a:cubicBezTo>
                  <a:pt x="-118720" y="34519"/>
                  <a:pt x="-110781" y="964001"/>
                  <a:pt x="170999" y="1167200"/>
                </a:cubicBezTo>
                <a:close/>
              </a:path>
            </a:pathLst>
          </a:custGeom>
          <a:pattFill prst="wdDn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 25"/>
          <p:cNvSpPr/>
          <p:nvPr/>
        </p:nvSpPr>
        <p:spPr>
          <a:xfrm>
            <a:off x="4501762" y="5505952"/>
            <a:ext cx="269875" cy="146050"/>
          </a:xfrm>
          <a:custGeom>
            <a:avLst/>
            <a:gdLst>
              <a:gd name="connsiteX0" fmla="*/ 168275 w 269875"/>
              <a:gd name="connsiteY0" fmla="*/ 146050 h 146050"/>
              <a:gd name="connsiteX1" fmla="*/ 266700 w 269875"/>
              <a:gd name="connsiteY1" fmla="*/ 146050 h 146050"/>
              <a:gd name="connsiteX2" fmla="*/ 269875 w 269875"/>
              <a:gd name="connsiteY2" fmla="*/ 0 h 146050"/>
              <a:gd name="connsiteX3" fmla="*/ 0 w 269875"/>
              <a:gd name="connsiteY3" fmla="*/ 3175 h 146050"/>
              <a:gd name="connsiteX4" fmla="*/ 168275 w 269875"/>
              <a:gd name="connsiteY4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875" h="146050">
                <a:moveTo>
                  <a:pt x="168275" y="146050"/>
                </a:moveTo>
                <a:lnTo>
                  <a:pt x="266700" y="146050"/>
                </a:lnTo>
                <a:cubicBezTo>
                  <a:pt x="267758" y="97367"/>
                  <a:pt x="268817" y="48683"/>
                  <a:pt x="269875" y="0"/>
                </a:cubicBezTo>
                <a:lnTo>
                  <a:pt x="0" y="3175"/>
                </a:lnTo>
                <a:lnTo>
                  <a:pt x="168275" y="146050"/>
                </a:lnTo>
                <a:close/>
              </a:path>
            </a:pathLst>
          </a:custGeom>
          <a:pattFill prst="wdDnDiag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5484502" y="4804155"/>
            <a:ext cx="288000" cy="288000"/>
          </a:xfrm>
          <a:prstGeom prst="ellipse">
            <a:avLst/>
          </a:prstGeom>
          <a:pattFill prst="wdUpDiag">
            <a:fgClr>
              <a:srgbClr val="00B0F0"/>
            </a:fgClr>
            <a:bgClr>
              <a:srgbClr val="FFFF00"/>
            </a:bgClr>
          </a:pattFill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endCxn id="23" idx="3"/>
          </p:cNvCxnSpPr>
          <p:nvPr/>
        </p:nvCxnSpPr>
        <p:spPr>
          <a:xfrm flipV="1">
            <a:off x="3949015" y="5049978"/>
            <a:ext cx="1577664" cy="938667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23" idx="1"/>
          </p:cNvCxnSpPr>
          <p:nvPr/>
        </p:nvCxnSpPr>
        <p:spPr>
          <a:xfrm>
            <a:off x="3707904" y="4296172"/>
            <a:ext cx="1818775" cy="55016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9321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schedule</a:t>
            </a:r>
            <a:br>
              <a:rPr lang="en-US" dirty="0" smtClean="0"/>
            </a:br>
            <a:r>
              <a:rPr lang="en-US" sz="2000" dirty="0" smtClean="0"/>
              <a:t>(CE Consultants preliminary inputs)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Vertical Cores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7560840" cy="453650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CE works schedule will be tightly link to Machine &amp; Access constraints such as:</a:t>
            </a:r>
          </a:p>
          <a:p>
            <a:pPr lvl="1"/>
            <a:r>
              <a:rPr lang="en-US" sz="1900" dirty="0" smtClean="0"/>
              <a:t>Machine warm up</a:t>
            </a:r>
          </a:p>
          <a:p>
            <a:pPr lvl="1"/>
            <a:r>
              <a:rPr lang="en-US" sz="1900" dirty="0" smtClean="0"/>
              <a:t>Machine de-installation</a:t>
            </a:r>
          </a:p>
          <a:p>
            <a:pPr lvl="1"/>
            <a:r>
              <a:rPr lang="en-US" sz="1900" dirty="0" smtClean="0"/>
              <a:t>Services removal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In order to limit the impact on LHC activities, it is considered to execute the works starting with left side and switching to the right side once it is finished.</a:t>
            </a:r>
          </a:p>
          <a:p>
            <a:endParaRPr lang="en-US" sz="2000" dirty="0" smtClean="0"/>
          </a:p>
          <a:p>
            <a:r>
              <a:rPr lang="en-US" sz="2000" dirty="0" smtClean="0"/>
              <a:t>Conceptual schedules applicable at each point are shown in the next slides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876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schedule</a:t>
            </a:r>
            <a:br>
              <a:rPr lang="en-US" dirty="0" smtClean="0"/>
            </a:br>
            <a:r>
              <a:rPr lang="en-US" sz="2000" dirty="0" smtClean="0"/>
              <a:t>(CE Consultants preliminary inputs)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Vertical Cores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9552" y="1028441"/>
            <a:ext cx="8424936" cy="266429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Option A:</a:t>
            </a:r>
          </a:p>
          <a:p>
            <a:pPr lvl="1"/>
            <a:r>
              <a:rPr lang="en-US" sz="1600" dirty="0" smtClean="0"/>
              <a:t>Hypothesis: at P1 &amp; P5, </a:t>
            </a:r>
            <a:r>
              <a:rPr lang="en-US" sz="1600" u="sng" dirty="0" smtClean="0"/>
              <a:t>Left and Right sides can be done consecutively without down time of the CE works (optimal solution for equipment availability)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132856"/>
            <a:ext cx="6576221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50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6840760" cy="5328592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Cores geometry overview</a:t>
            </a:r>
          </a:p>
          <a:p>
            <a:endParaRPr lang="en-US" sz="2000" dirty="0" smtClean="0"/>
          </a:p>
          <a:p>
            <a:r>
              <a:rPr lang="en-US" sz="2000" dirty="0" smtClean="0"/>
              <a:t>Possible Construction methods</a:t>
            </a:r>
          </a:p>
          <a:p>
            <a:endParaRPr lang="en-US" sz="2000" dirty="0" smtClean="0"/>
          </a:p>
          <a:p>
            <a:r>
              <a:rPr lang="en-US" sz="2000" dirty="0"/>
              <a:t>Site </a:t>
            </a:r>
            <a:r>
              <a:rPr lang="en-US" sz="2000" dirty="0" smtClean="0"/>
              <a:t>installations</a:t>
            </a:r>
            <a:endParaRPr lang="en-US" sz="2000" dirty="0"/>
          </a:p>
          <a:p>
            <a:pPr lvl="1"/>
            <a:r>
              <a:rPr lang="en-US" sz="1600" dirty="0"/>
              <a:t>In LHC</a:t>
            </a:r>
          </a:p>
          <a:p>
            <a:pPr lvl="1"/>
            <a:r>
              <a:rPr lang="en-US" sz="1600" dirty="0"/>
              <a:t>In HL-LHC</a:t>
            </a:r>
          </a:p>
          <a:p>
            <a:endParaRPr lang="en-US" sz="2000" dirty="0" smtClean="0"/>
          </a:p>
          <a:p>
            <a:r>
              <a:rPr lang="en-US" sz="2000" dirty="0" smtClean="0"/>
              <a:t>Access constraints</a:t>
            </a:r>
          </a:p>
          <a:p>
            <a:pPr lvl="1"/>
            <a:r>
              <a:rPr lang="en-US" sz="1600" dirty="0" smtClean="0"/>
              <a:t>In LHC</a:t>
            </a:r>
          </a:p>
          <a:p>
            <a:pPr lvl="1"/>
            <a:r>
              <a:rPr lang="en-US" sz="1600" dirty="0" smtClean="0"/>
              <a:t>In HL-LHC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LHC services to be removed for CE works</a:t>
            </a:r>
          </a:p>
          <a:p>
            <a:endParaRPr lang="en-US" sz="2000" dirty="0" smtClean="0"/>
          </a:p>
          <a:p>
            <a:r>
              <a:rPr lang="en-US" sz="2000" dirty="0"/>
              <a:t>LHC services to be </a:t>
            </a:r>
            <a:r>
              <a:rPr lang="en-US" sz="2000" dirty="0" smtClean="0"/>
              <a:t>provided by CERN to Contractor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Schedule</a:t>
            </a:r>
          </a:p>
          <a:p>
            <a:endParaRPr lang="en-US" sz="2000" dirty="0" smtClean="0"/>
          </a:p>
          <a:p>
            <a:r>
              <a:rPr lang="en-US" sz="2000" dirty="0" smtClean="0"/>
              <a:t>Conclusions &amp; Strategy</a:t>
            </a:r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7657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schedule</a:t>
            </a:r>
            <a:br>
              <a:rPr lang="en-US" dirty="0" smtClean="0"/>
            </a:br>
            <a:r>
              <a:rPr lang="en-US" sz="2000" dirty="0" smtClean="0"/>
              <a:t>(CE Consultants preliminary inputs)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Vertical Cores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9552" y="1028441"/>
            <a:ext cx="8424936" cy="266429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Option B:</a:t>
            </a:r>
          </a:p>
          <a:p>
            <a:pPr lvl="1"/>
            <a:r>
              <a:rPr lang="en-US" sz="1600" dirty="0" smtClean="0"/>
              <a:t>Hypothesis</a:t>
            </a:r>
            <a:r>
              <a:rPr lang="en-US" sz="1600" dirty="0"/>
              <a:t>: </a:t>
            </a:r>
            <a:r>
              <a:rPr lang="en-US" sz="1600" dirty="0" smtClean="0"/>
              <a:t>For LS3 schedule reasons, </a:t>
            </a:r>
            <a:r>
              <a:rPr lang="en-US" sz="1600" dirty="0"/>
              <a:t>Left and Right </a:t>
            </a:r>
            <a:r>
              <a:rPr lang="en-US" sz="1600" dirty="0" smtClean="0"/>
              <a:t>sides cannot </a:t>
            </a:r>
            <a:r>
              <a:rPr lang="en-US" sz="1600" dirty="0"/>
              <a:t>be done consecutively </a:t>
            </a:r>
            <a:r>
              <a:rPr lang="en-US" sz="1600" dirty="0" smtClean="0"/>
              <a:t>and some down time is necessary between the CE works in each area.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120" y="2279778"/>
            <a:ext cx="8252593" cy="3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279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Strategy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9552" y="1028440"/>
            <a:ext cx="8424936" cy="5568912"/>
          </a:xfrm>
        </p:spPr>
        <p:txBody>
          <a:bodyPr>
            <a:noAutofit/>
          </a:bodyPr>
          <a:lstStyle/>
          <a:p>
            <a:pPr algn="just"/>
            <a:r>
              <a:rPr lang="en-US" sz="1600" b="1" dirty="0" smtClean="0"/>
              <a:t>Execution Methods</a:t>
            </a:r>
            <a:r>
              <a:rPr lang="en-US" sz="1600" dirty="0" smtClean="0"/>
              <a:t>: Core drilling methods (Large or Small cores) seem to be the most suitable but other methods should be left opened to contractor’s choice for further optimisation, respecting CERN constraints.</a:t>
            </a:r>
          </a:p>
          <a:p>
            <a:pPr algn="just"/>
            <a:r>
              <a:rPr lang="en-US" sz="1600" b="1" dirty="0" smtClean="0"/>
              <a:t>Site installations &amp; transport area: </a:t>
            </a:r>
            <a:r>
              <a:rPr lang="en-US" sz="1600" dirty="0" smtClean="0"/>
              <a:t>a proposa</a:t>
            </a:r>
            <a:r>
              <a:rPr lang="en-US" sz="1600" dirty="0" smtClean="0"/>
              <a:t>l compatible with the pre-selected execution method is made. Some critical sections are identified (</a:t>
            </a:r>
            <a:r>
              <a:rPr lang="en-US" sz="1600" dirty="0" err="1" smtClean="0"/>
              <a:t>i.e</a:t>
            </a:r>
            <a:r>
              <a:rPr lang="en-US" sz="1600" dirty="0" smtClean="0"/>
              <a:t> partition/ventilation doors and UA’s shielding walls).</a:t>
            </a:r>
            <a:endParaRPr lang="en-US" sz="1600" dirty="0" smtClean="0"/>
          </a:p>
          <a:p>
            <a:pPr algn="just"/>
            <a:r>
              <a:rPr lang="en-US" sz="1600" b="1" dirty="0" smtClean="0"/>
              <a:t>Services </a:t>
            </a:r>
            <a:r>
              <a:rPr lang="en-US" sz="1600" b="1" dirty="0" smtClean="0"/>
              <a:t>removal </a:t>
            </a:r>
            <a:r>
              <a:rPr lang="en-US" sz="1600" dirty="0" smtClean="0"/>
              <a:t>to be studied in details and </a:t>
            </a:r>
            <a:r>
              <a:rPr lang="en-US" sz="1600" dirty="0" smtClean="0"/>
              <a:t>solutions </a:t>
            </a:r>
            <a:r>
              <a:rPr lang="en-US" sz="1600" dirty="0" smtClean="0"/>
              <a:t>to be defined for services which cannot be removed (</a:t>
            </a:r>
            <a:r>
              <a:rPr lang="en-US" sz="1600" dirty="0" err="1" smtClean="0"/>
              <a:t>i.e</a:t>
            </a:r>
            <a:r>
              <a:rPr lang="en-US" sz="1600" dirty="0" smtClean="0"/>
              <a:t> 18-kV cable</a:t>
            </a:r>
            <a:r>
              <a:rPr lang="en-US" sz="1600" dirty="0" smtClean="0"/>
              <a:t>).</a:t>
            </a:r>
            <a:endParaRPr lang="en-US" sz="1600" dirty="0"/>
          </a:p>
          <a:p>
            <a:pPr algn="just"/>
            <a:r>
              <a:rPr lang="en-US" sz="1600" b="1" dirty="0" smtClean="0"/>
              <a:t>Services to be provided by CERN to Contractor: </a:t>
            </a:r>
            <a:r>
              <a:rPr lang="en-US" sz="1600" dirty="0" smtClean="0"/>
              <a:t>a preliminary list is given in slide 17. Some input is necessary from WP17 (transport, ventilation, electricity, etc…).</a:t>
            </a:r>
          </a:p>
          <a:p>
            <a:r>
              <a:rPr lang="en-US" sz="1600" b="1" dirty="0" smtClean="0"/>
              <a:t>Preliminary </a:t>
            </a:r>
            <a:r>
              <a:rPr lang="en-US" sz="1600" b="1" dirty="0" smtClean="0"/>
              <a:t>schedule: </a:t>
            </a:r>
            <a:r>
              <a:rPr lang="en-US" sz="1600" dirty="0" smtClean="0"/>
              <a:t>Wha</a:t>
            </a:r>
            <a:r>
              <a:rPr lang="en-US" sz="1600" dirty="0" smtClean="0"/>
              <a:t>t are the p</a:t>
            </a:r>
            <a:r>
              <a:rPr lang="en-US" sz="1600" dirty="0" smtClean="0"/>
              <a:t>ossible </a:t>
            </a:r>
            <a:r>
              <a:rPr lang="en-US" sz="1600" dirty="0" smtClean="0"/>
              <a:t>slots for CE per point &amp; side </a:t>
            </a:r>
            <a:r>
              <a:rPr lang="en-US" sz="1600" dirty="0" smtClean="0"/>
              <a:t>?</a:t>
            </a:r>
          </a:p>
          <a:p>
            <a:pPr marL="0" indent="0">
              <a:buNone/>
            </a:pPr>
            <a:r>
              <a:rPr lang="en-US" sz="1600" dirty="0" smtClean="0"/>
              <a:t>						Two options have been investigated.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b="1" dirty="0" smtClean="0"/>
              <a:t>Next steps:</a:t>
            </a:r>
          </a:p>
          <a:p>
            <a:pPr lvl="1"/>
            <a:r>
              <a:rPr lang="en-US" sz="1600" dirty="0" err="1" smtClean="0"/>
              <a:t>Finalise</a:t>
            </a:r>
            <a:r>
              <a:rPr lang="en-US" sz="1600" dirty="0" smtClean="0"/>
              <a:t> CERN requirements (site installations, access constraints, CERN services to be provided…) in collaboration with WP15 &amp; WP17.</a:t>
            </a:r>
          </a:p>
          <a:p>
            <a:pPr lvl="1"/>
            <a:r>
              <a:rPr lang="en-US" sz="1600" dirty="0" smtClean="0"/>
              <a:t>Request tender in 2019 from current contractors (P1 and P5) and, if results are not satisfactory, open the tender to other specialist contractors.</a:t>
            </a:r>
            <a:endParaRPr lang="en-US" sz="1600" dirty="0" smtClean="0"/>
          </a:p>
          <a:p>
            <a:endParaRPr lang="en-US" sz="1600" dirty="0" smtClean="0"/>
          </a:p>
          <a:p>
            <a:pPr lvl="1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14572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&amp; Setting 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524328" y="6356350"/>
            <a:ext cx="1007672" cy="360000"/>
          </a:xfrm>
        </p:spPr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47" b="5541"/>
          <a:stretch/>
        </p:blipFill>
        <p:spPr>
          <a:xfrm>
            <a:off x="35496" y="3956571"/>
            <a:ext cx="4938067" cy="235274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2320" y="3789039"/>
            <a:ext cx="1691680" cy="2592289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37059" y="1193245"/>
            <a:ext cx="4475095" cy="23550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12 cores per point</a:t>
            </a:r>
          </a:p>
          <a:p>
            <a:pPr lvl="1"/>
            <a:r>
              <a:rPr lang="en-US" sz="2000" dirty="0" smtClean="0"/>
              <a:t>6 left from IP</a:t>
            </a:r>
          </a:p>
          <a:p>
            <a:pPr lvl="1"/>
            <a:r>
              <a:rPr lang="en-US" sz="2000" dirty="0" smtClean="0"/>
              <a:t>6 right from IP</a:t>
            </a:r>
          </a:p>
          <a:p>
            <a:r>
              <a:rPr lang="en-US" sz="2400" dirty="0" smtClean="0"/>
              <a:t>Internal Diameter: 1m</a:t>
            </a:r>
          </a:p>
          <a:p>
            <a:r>
              <a:rPr lang="en-US" sz="2400" dirty="0" smtClean="0"/>
              <a:t>Excavation length: 5 to 7m</a:t>
            </a:r>
          </a:p>
          <a:p>
            <a:endParaRPr lang="en-US" sz="2400" dirty="0" smtClean="0"/>
          </a:p>
          <a:p>
            <a:pPr lvl="1"/>
            <a:endParaRPr lang="en-US" sz="1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85138" y="3479110"/>
            <a:ext cx="2963180" cy="5002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UAs</a:t>
            </a:r>
          </a:p>
          <a:p>
            <a:pPr marL="0" indent="0" algn="ctr">
              <a:buNone/>
            </a:pPr>
            <a:r>
              <a:rPr lang="en-US" sz="1000" b="1" dirty="0">
                <a:solidFill>
                  <a:srgbClr val="FF0000"/>
                </a:solidFill>
              </a:rPr>
              <a:t>*</a:t>
            </a:r>
            <a:r>
              <a:rPr lang="en-US" sz="1000" b="1" dirty="0" smtClean="0">
                <a:solidFill>
                  <a:srgbClr val="FF0000"/>
                </a:solidFill>
              </a:rPr>
              <a:t>final core positions to be defined</a:t>
            </a:r>
            <a:endParaRPr lang="en-US" sz="900" b="1" dirty="0">
              <a:solidFill>
                <a:srgbClr val="FF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980012" y="3340096"/>
            <a:ext cx="565212" cy="3049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 smtClean="0">
                <a:solidFill>
                  <a:srgbClr val="00B050"/>
                </a:solidFill>
              </a:rPr>
              <a:t>ULs</a:t>
            </a:r>
            <a:endParaRPr lang="en-US" sz="1200" b="1" dirty="0">
              <a:solidFill>
                <a:srgbClr val="00B05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2021235" y="4847101"/>
            <a:ext cx="288032" cy="926376"/>
          </a:xfrm>
          <a:prstGeom prst="line">
            <a:avLst/>
          </a:prstGeom>
          <a:ln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021235" y="4847101"/>
            <a:ext cx="216024" cy="926376"/>
          </a:xfrm>
          <a:prstGeom prst="line">
            <a:avLst/>
          </a:prstGeom>
          <a:ln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293043" y="4815895"/>
            <a:ext cx="288032" cy="926376"/>
          </a:xfrm>
          <a:prstGeom prst="line">
            <a:avLst/>
          </a:prstGeom>
          <a:ln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3043" y="4815895"/>
            <a:ext cx="216024" cy="926376"/>
          </a:xfrm>
          <a:prstGeom prst="line">
            <a:avLst/>
          </a:prstGeom>
          <a:ln>
            <a:solidFill>
              <a:schemeClr val="accent4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3760812"/>
            <a:ext cx="1656184" cy="25922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4363" y="4815822"/>
            <a:ext cx="1440160" cy="120546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2291" y="1045212"/>
            <a:ext cx="4942601" cy="1902273"/>
          </a:xfrm>
          <a:prstGeom prst="rect">
            <a:avLst/>
          </a:prstGeom>
        </p:spPr>
      </p:pic>
      <p:sp>
        <p:nvSpPr>
          <p:cNvPr id="29" name="Content Placeholder 2"/>
          <p:cNvSpPr txBox="1">
            <a:spLocks/>
          </p:cNvSpPr>
          <p:nvPr/>
        </p:nvSpPr>
        <p:spPr>
          <a:xfrm>
            <a:off x="7626845" y="2047992"/>
            <a:ext cx="911163" cy="3049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000" b="1" dirty="0" smtClean="0">
                <a:solidFill>
                  <a:srgbClr val="FF0000"/>
                </a:solidFill>
              </a:rPr>
              <a:t>UAx7</a:t>
            </a:r>
          </a:p>
          <a:p>
            <a:pPr marL="0" indent="0" algn="ctr">
              <a:buNone/>
            </a:pPr>
            <a:r>
              <a:rPr lang="en-US" sz="1000" b="1" dirty="0" smtClean="0">
                <a:solidFill>
                  <a:srgbClr val="FF0000"/>
                </a:solidFill>
              </a:rPr>
              <a:t>(3 pcs)</a:t>
            </a:r>
            <a:endParaRPr lang="en-US" sz="900" b="1" dirty="0">
              <a:solidFill>
                <a:srgbClr val="FF0000"/>
              </a:solidFill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836498" y="1016707"/>
            <a:ext cx="911163" cy="3049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000" b="1" dirty="0" smtClean="0">
                <a:solidFill>
                  <a:srgbClr val="FF0000"/>
                </a:solidFill>
              </a:rPr>
              <a:t>UAx3</a:t>
            </a:r>
          </a:p>
          <a:p>
            <a:pPr marL="0" indent="0" algn="ctr">
              <a:buNone/>
            </a:pPr>
            <a:r>
              <a:rPr lang="en-US" sz="1000" b="1" dirty="0" smtClean="0">
                <a:solidFill>
                  <a:srgbClr val="FF0000"/>
                </a:solidFill>
              </a:rPr>
              <a:t>(3 pcs)</a:t>
            </a:r>
            <a:endParaRPr lang="en-US" sz="900" b="1" dirty="0">
              <a:solidFill>
                <a:srgbClr val="FF0000"/>
              </a:solidFill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403200" y="1252079"/>
            <a:ext cx="911163" cy="3049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000" b="1" dirty="0" smtClean="0">
                <a:solidFill>
                  <a:srgbClr val="00B050"/>
                </a:solidFill>
              </a:rPr>
              <a:t>ULx3</a:t>
            </a:r>
          </a:p>
          <a:p>
            <a:pPr marL="0" indent="0" algn="ctr">
              <a:buNone/>
            </a:pPr>
            <a:r>
              <a:rPr lang="en-US" sz="1000" b="1" dirty="0" smtClean="0">
                <a:solidFill>
                  <a:srgbClr val="00B050"/>
                </a:solidFill>
              </a:rPr>
              <a:t>(3 pcs)</a:t>
            </a:r>
            <a:endParaRPr lang="en-US" sz="900" b="1" dirty="0">
              <a:solidFill>
                <a:srgbClr val="00B050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859930" y="1796667"/>
            <a:ext cx="911163" cy="3049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000" b="1" dirty="0" smtClean="0">
                <a:solidFill>
                  <a:srgbClr val="00B050"/>
                </a:solidFill>
              </a:rPr>
              <a:t>ULx7</a:t>
            </a:r>
          </a:p>
          <a:p>
            <a:pPr marL="0" indent="0" algn="ctr">
              <a:buNone/>
            </a:pPr>
            <a:r>
              <a:rPr lang="en-US" sz="1000" b="1" dirty="0" smtClean="0">
                <a:solidFill>
                  <a:srgbClr val="00B050"/>
                </a:solidFill>
              </a:rPr>
              <a:t>(3 pcs)</a:t>
            </a:r>
            <a:endParaRPr lang="en-US" sz="900" b="1" dirty="0">
              <a:solidFill>
                <a:srgbClr val="00B05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148064" y="3636940"/>
            <a:ext cx="3976828" cy="2788167"/>
          </a:xfrm>
          <a:prstGeom prst="rect">
            <a:avLst/>
          </a:prstGeom>
          <a:noFill/>
          <a:ln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5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71400"/>
            <a:ext cx="7920000" cy="720000"/>
          </a:xfrm>
        </p:spPr>
        <p:txBody>
          <a:bodyPr/>
          <a:lstStyle/>
          <a:p>
            <a:r>
              <a:rPr lang="en-US" dirty="0" smtClean="0"/>
              <a:t>Geometry &amp; Setting 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524328" y="6356350"/>
            <a:ext cx="1007672" cy="360000"/>
          </a:xfrm>
        </p:spPr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9" y="1421416"/>
            <a:ext cx="3528392" cy="4281542"/>
          </a:xfrm>
          <a:prstGeom prst="rect">
            <a:avLst/>
          </a:prstGeom>
          <a:ln>
            <a:noFill/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2334452" y="408944"/>
            <a:ext cx="4475095" cy="432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/>
              <a:t>Inner Lining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-149823" y="912920"/>
            <a:ext cx="4475095" cy="432048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CE consultants proposal:</a:t>
            </a:r>
            <a:endParaRPr lang="en-US" sz="1600" b="1" dirty="0"/>
          </a:p>
          <a:p>
            <a:pPr marL="0" indent="0" algn="ctr">
              <a:buNone/>
            </a:pPr>
            <a:r>
              <a:rPr lang="en-US" sz="1600" b="1" u="sng" dirty="0" smtClean="0"/>
              <a:t>Fully reinforced concrete lining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1800" y="3437640"/>
            <a:ext cx="936104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4998" y="1421416"/>
            <a:ext cx="3528392" cy="4281542"/>
          </a:xfrm>
          <a:prstGeom prst="rect">
            <a:avLst/>
          </a:prstGeom>
          <a:ln>
            <a:noFill/>
          </a:ln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3851920" y="912920"/>
            <a:ext cx="4475095" cy="432048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Alternative proposal:</a:t>
            </a:r>
            <a:endParaRPr lang="en-US" sz="1600" b="1" dirty="0"/>
          </a:p>
          <a:p>
            <a:pPr marL="0" indent="0" algn="ctr">
              <a:buNone/>
            </a:pPr>
            <a:r>
              <a:rPr lang="en-US" sz="1600" b="1" u="sng" dirty="0" smtClean="0"/>
              <a:t>Steel tube with injections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19672" y="2429528"/>
            <a:ext cx="1008112" cy="30963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334998" y="2789568"/>
            <a:ext cx="3528392" cy="223224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5863363" y="2789568"/>
            <a:ext cx="540000" cy="23762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917339" y="1925472"/>
            <a:ext cx="432048" cy="3240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917339" y="1925472"/>
            <a:ext cx="0" cy="3240360"/>
          </a:xfrm>
          <a:prstGeom prst="line">
            <a:avLst/>
          </a:prstGeom>
          <a:ln>
            <a:solidFill>
              <a:srgbClr val="7030A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6349387" y="1925472"/>
            <a:ext cx="0" cy="3528392"/>
          </a:xfrm>
          <a:prstGeom prst="line">
            <a:avLst/>
          </a:prstGeom>
          <a:ln>
            <a:solidFill>
              <a:srgbClr val="7030A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917339" y="3005592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87514" y="2806639"/>
            <a:ext cx="27411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/>
              <a:t>1.00</a:t>
            </a:r>
            <a:endParaRPr lang="en-GB" sz="11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765211" y="3077600"/>
            <a:ext cx="673261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/>
              <a:t>Steel tube</a:t>
            </a:r>
            <a:endParaRPr lang="en-GB" sz="11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405171" y="4049708"/>
            <a:ext cx="1211870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/>
              <a:t>Injection/Grouting</a:t>
            </a:r>
            <a:endParaRPr lang="en-GB" sz="1100" b="1" dirty="0"/>
          </a:p>
        </p:txBody>
      </p:sp>
      <p:cxnSp>
        <p:nvCxnSpPr>
          <p:cNvPr id="35" name="Straight Arrow Connector 34"/>
          <p:cNvCxnSpPr>
            <a:stCxn id="32" idx="3"/>
          </p:cNvCxnSpPr>
          <p:nvPr/>
        </p:nvCxnSpPr>
        <p:spPr>
          <a:xfrm>
            <a:off x="5438472" y="3162239"/>
            <a:ext cx="910915" cy="22440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617041" y="3977700"/>
            <a:ext cx="786322" cy="15664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3" idx="3"/>
            <a:endCxn id="31" idx="1"/>
          </p:cNvCxnSpPr>
          <p:nvPr/>
        </p:nvCxnSpPr>
        <p:spPr>
          <a:xfrm flipV="1">
            <a:off x="5617041" y="3977700"/>
            <a:ext cx="246322" cy="156647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Content Placeholder 2"/>
          <p:cNvSpPr txBox="1">
            <a:spLocks/>
          </p:cNvSpPr>
          <p:nvPr/>
        </p:nvSpPr>
        <p:spPr>
          <a:xfrm>
            <a:off x="4125790" y="5758557"/>
            <a:ext cx="4271676" cy="4320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rgbClr val="FF0000"/>
                </a:solidFill>
              </a:rPr>
              <a:t>It has been confirmed by WP15 that this solution is compatible with the future equipment hosted in these areas.</a:t>
            </a:r>
          </a:p>
        </p:txBody>
      </p:sp>
    </p:spTree>
    <p:extLst>
      <p:ext uri="{BB962C8B-B14F-4D97-AF65-F5344CB8AC3E}">
        <p14:creationId xmlns:p14="http://schemas.microsoft.com/office/powerpoint/2010/main" val="327833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Possible Methods</a:t>
            </a:r>
            <a:br>
              <a:rPr lang="en-US" dirty="0" smtClean="0"/>
            </a:br>
            <a:r>
              <a:rPr lang="en-US" sz="2000" dirty="0" smtClean="0"/>
              <a:t>(CE consultants preliminary study)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98" y="771452"/>
            <a:ext cx="288165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b="1" u="sng" dirty="0" smtClean="0"/>
              <a:t>Large Diameter Core Drilling:</a:t>
            </a:r>
          </a:p>
          <a:p>
            <a:r>
              <a:rPr lang="en-US" sz="1100" dirty="0" smtClean="0"/>
              <a:t>Top-Down Method</a:t>
            </a:r>
          </a:p>
          <a:p>
            <a:r>
              <a:rPr lang="en-US" sz="1100" dirty="0" smtClean="0"/>
              <a:t>Excavating equipment via HiLumi</a:t>
            </a:r>
          </a:p>
          <a:p>
            <a:r>
              <a:rPr lang="en-US" sz="1100" dirty="0" smtClean="0"/>
              <a:t>Spoil evacuated via HiLumi &amp; LHC</a:t>
            </a:r>
          </a:p>
          <a:p>
            <a:r>
              <a:rPr lang="en-US" sz="1100" dirty="0" smtClean="0"/>
              <a:t>Demolition works in LHC</a:t>
            </a:r>
          </a:p>
          <a:p>
            <a:endParaRPr lang="en-US" sz="1100" dirty="0"/>
          </a:p>
          <a:p>
            <a:r>
              <a:rPr lang="en-US" sz="1100" b="1" dirty="0" smtClean="0"/>
              <a:t>Alternative:</a:t>
            </a:r>
          </a:p>
          <a:p>
            <a:pPr marL="0" indent="0">
              <a:buNone/>
            </a:pPr>
            <a:r>
              <a:rPr lang="en-US" sz="1100" b="1" dirty="0" smtClean="0"/>
              <a:t>Small diameter secant cores (along the circumference of the main core)</a:t>
            </a:r>
            <a:endParaRPr lang="en-US" sz="700" b="1" dirty="0" smtClean="0"/>
          </a:p>
          <a:p>
            <a:endParaRPr lang="en-US" sz="1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Vertical Cores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6" y="2852936"/>
            <a:ext cx="2520281" cy="3965043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156177" y="692616"/>
            <a:ext cx="2945638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b="1" u="sng" dirty="0" smtClean="0"/>
              <a:t>Raise Boring:</a:t>
            </a:r>
          </a:p>
          <a:p>
            <a:r>
              <a:rPr lang="en-US" sz="1100" dirty="0" smtClean="0"/>
              <a:t>Bottom-Up Method</a:t>
            </a:r>
          </a:p>
          <a:p>
            <a:r>
              <a:rPr lang="en-US" sz="1100" dirty="0" smtClean="0"/>
              <a:t>Excavating equipment via HiLumi &amp; LHC</a:t>
            </a:r>
          </a:p>
          <a:p>
            <a:r>
              <a:rPr lang="en-US" sz="1100" dirty="0" smtClean="0"/>
              <a:t>Spoil evacuated via LHC</a:t>
            </a:r>
          </a:p>
          <a:p>
            <a:r>
              <a:rPr lang="en-US" sz="1100" dirty="0" smtClean="0"/>
              <a:t>Demolition works in LHC</a:t>
            </a:r>
          </a:p>
          <a:p>
            <a:endParaRPr lang="en-US" sz="1100" dirty="0"/>
          </a:p>
          <a:p>
            <a:pPr algn="just"/>
            <a:r>
              <a:rPr lang="en-US" sz="1100" dirty="0" smtClean="0"/>
              <a:t>Description: </a:t>
            </a:r>
            <a:r>
              <a:rPr lang="en-GB" sz="1100" i="1" dirty="0" smtClean="0"/>
              <a:t>A small </a:t>
            </a:r>
            <a:r>
              <a:rPr lang="en-GB" sz="1100" i="1" dirty="0"/>
              <a:t>diameter sub-vertical </a:t>
            </a:r>
            <a:r>
              <a:rPr lang="en-GB" sz="1100" i="1" dirty="0" smtClean="0"/>
              <a:t>pilot hole is drilled to </a:t>
            </a:r>
            <a:r>
              <a:rPr lang="en-GB" sz="1100" i="1" dirty="0"/>
              <a:t>reach a tunnel located in the lower part of the </a:t>
            </a:r>
            <a:r>
              <a:rPr lang="en-GB" sz="1100" i="1" dirty="0" smtClean="0"/>
              <a:t>section. Once the pilot hole reaches the tunnel</a:t>
            </a:r>
            <a:r>
              <a:rPr lang="en-GB" sz="1100" i="1" dirty="0"/>
              <a:t>, </a:t>
            </a:r>
            <a:r>
              <a:rPr lang="en-GB" sz="1100" i="1" dirty="0" smtClean="0"/>
              <a:t>a reamer head is installed at the end of the drill string and pulled up, creating a hole with the</a:t>
            </a:r>
            <a:r>
              <a:rPr lang="en-GB" sz="1100" i="1" dirty="0"/>
              <a:t> desired diameter.</a:t>
            </a:r>
            <a:endParaRPr lang="en-US" sz="1100" i="1" dirty="0"/>
          </a:p>
          <a:p>
            <a:endParaRPr lang="en-US" sz="1100" dirty="0" smtClean="0"/>
          </a:p>
          <a:p>
            <a:endParaRPr lang="en-US" sz="105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843808" y="759494"/>
            <a:ext cx="3312368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200" b="1" u="sng" dirty="0" smtClean="0"/>
              <a:t>Diamond Cutting Wire:</a:t>
            </a:r>
          </a:p>
          <a:p>
            <a:r>
              <a:rPr lang="en-US" sz="1100" dirty="0" smtClean="0"/>
              <a:t>Excavating equipment via HiLumi &amp; LHC</a:t>
            </a:r>
          </a:p>
          <a:p>
            <a:r>
              <a:rPr lang="en-US" sz="1100" dirty="0" smtClean="0"/>
              <a:t>Spoil evacuated via LHC</a:t>
            </a:r>
          </a:p>
          <a:p>
            <a:r>
              <a:rPr lang="en-US" sz="1100" dirty="0" smtClean="0"/>
              <a:t>Demolition works in LHC</a:t>
            </a:r>
          </a:p>
          <a:p>
            <a:endParaRPr lang="en-US" sz="1100" dirty="0"/>
          </a:p>
          <a:p>
            <a:endParaRPr lang="en-US" sz="1100" dirty="0" smtClean="0"/>
          </a:p>
          <a:p>
            <a:r>
              <a:rPr lang="en-US" sz="1100" dirty="0" smtClean="0"/>
              <a:t>Description: </a:t>
            </a:r>
            <a:r>
              <a:rPr lang="en-GB" sz="1100" i="1" dirty="0" smtClean="0"/>
              <a:t>Flexible </a:t>
            </a:r>
            <a:r>
              <a:rPr lang="en-GB" sz="1100" i="1" dirty="0"/>
              <a:t>tool for cutting reinforced concrete, masonry and steel. It allows almost </a:t>
            </a:r>
            <a:r>
              <a:rPr lang="en-GB" sz="1100" i="1" dirty="0" smtClean="0"/>
              <a:t>any </a:t>
            </a:r>
            <a:r>
              <a:rPr lang="en-GB" sz="1100" i="1" dirty="0"/>
              <a:t>large concrete or masonry structure to be </a:t>
            </a:r>
            <a:r>
              <a:rPr lang="en-GB" sz="1100" i="1" dirty="0" smtClean="0"/>
              <a:t>cut.</a:t>
            </a:r>
            <a:endParaRPr lang="en-US" sz="1100" i="1" dirty="0" smtClean="0"/>
          </a:p>
          <a:p>
            <a:endParaRPr lang="en-US" sz="105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5342" y="3212976"/>
            <a:ext cx="2368040" cy="17446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192" y="5062993"/>
            <a:ext cx="2499967" cy="1415236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062573" y="3429000"/>
            <a:ext cx="525306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829279" y="4085301"/>
            <a:ext cx="662414" cy="1357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611327" y="6320326"/>
            <a:ext cx="525306" cy="2160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043608" y="5877272"/>
            <a:ext cx="0" cy="595041"/>
          </a:xfrm>
          <a:prstGeom prst="line">
            <a:avLst/>
          </a:prstGeom>
          <a:ln>
            <a:solidFill>
              <a:srgbClr val="7EF12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280682" y="5941309"/>
            <a:ext cx="0" cy="595041"/>
          </a:xfrm>
          <a:prstGeom prst="line">
            <a:avLst/>
          </a:prstGeom>
          <a:ln>
            <a:solidFill>
              <a:srgbClr val="7EF12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899592" y="5877271"/>
            <a:ext cx="0" cy="595041"/>
          </a:xfrm>
          <a:prstGeom prst="line">
            <a:avLst/>
          </a:prstGeom>
          <a:ln>
            <a:solidFill>
              <a:srgbClr val="7EF12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563888" y="2935099"/>
            <a:ext cx="2366961" cy="3882880"/>
            <a:chOff x="3563888" y="2935099"/>
            <a:chExt cx="2366961" cy="388288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63888" y="2935099"/>
              <a:ext cx="2294953" cy="388288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5405543" y="3416471"/>
              <a:ext cx="525306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133702" y="4085301"/>
              <a:ext cx="662414" cy="1357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Connector 31"/>
            <p:cNvCxnSpPr/>
            <p:nvPr/>
          </p:nvCxnSpPr>
          <p:spPr>
            <a:xfrm flipV="1">
              <a:off x="4186028" y="5833297"/>
              <a:ext cx="0" cy="595041"/>
            </a:xfrm>
            <a:prstGeom prst="line">
              <a:avLst/>
            </a:prstGeom>
            <a:ln>
              <a:solidFill>
                <a:srgbClr val="7EF12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635" y="2386663"/>
            <a:ext cx="809648" cy="80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73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Multi-criteria Analysis</a:t>
            </a:r>
            <a:br>
              <a:rPr lang="en-US" dirty="0" smtClean="0"/>
            </a:br>
            <a:r>
              <a:rPr lang="en-US" sz="2400" dirty="0" smtClean="0"/>
              <a:t>(CE consultants study)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2258789"/>
            <a:ext cx="3467100" cy="2124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275" y="2873486"/>
            <a:ext cx="4581525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04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US" dirty="0" smtClean="0"/>
              <a:t>Multi-criteria Analysis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31455"/>
            <a:ext cx="8856984" cy="610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07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Multi-criteria Analysis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23529" y="1193244"/>
            <a:ext cx="8352927" cy="490005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Main points:</a:t>
            </a:r>
          </a:p>
          <a:p>
            <a:pPr lvl="1"/>
            <a:r>
              <a:rPr lang="en-US" sz="2000" dirty="0" smtClean="0"/>
              <a:t>Raise boring equipment might be larger than the transport corridor in HL and workspace necessary in UA/UL is larger as well: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Height available in UA/UL is too low for raise boring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Raise boring equipment is less common:</a:t>
            </a:r>
          </a:p>
          <a:p>
            <a:pPr lvl="2"/>
            <a:r>
              <a:rPr lang="en-US" sz="1600" dirty="0" smtClean="0"/>
              <a:t>uncertainty if 2 machines can be mobilized for a reasonable cost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With Raise boring, all spoils shall be removed through </a:t>
            </a:r>
            <a:r>
              <a:rPr lang="en-US" sz="2000" dirty="0" smtClean="0"/>
              <a:t>LHC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Large core drilling &amp; Diamond cutting wire show equivalent scores except for excavation tolerances.</a:t>
            </a:r>
            <a:endParaRPr lang="en-US" sz="1600" dirty="0" smtClean="0"/>
          </a:p>
          <a:p>
            <a:endParaRPr lang="en-US" sz="2400" dirty="0" smtClean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74442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113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3968" y="34250"/>
            <a:ext cx="4536064" cy="35996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Site installations (HL / P1)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Vertical Cores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974304" y="582075"/>
            <a:ext cx="432048" cy="648072"/>
          </a:xfrm>
          <a:prstGeom prst="ellipse">
            <a:avLst/>
          </a:prstGeom>
          <a:solidFill>
            <a:schemeClr val="accent2">
              <a:lumMod val="20000"/>
              <a:lumOff val="80000"/>
              <a:alpha val="16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588224" y="3645024"/>
            <a:ext cx="432048" cy="648072"/>
          </a:xfrm>
          <a:prstGeom prst="ellipse">
            <a:avLst/>
          </a:prstGeom>
          <a:solidFill>
            <a:schemeClr val="accent2">
              <a:lumMod val="20000"/>
              <a:lumOff val="80000"/>
              <a:alpha val="16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665785" y="762111"/>
            <a:ext cx="288000" cy="343765"/>
            <a:chOff x="591073" y="656708"/>
            <a:chExt cx="288000" cy="343765"/>
          </a:xfrm>
        </p:grpSpPr>
        <p:sp>
          <p:nvSpPr>
            <p:cNvPr id="10" name="Isosceles Triangle 9"/>
            <p:cNvSpPr/>
            <p:nvPr/>
          </p:nvSpPr>
          <p:spPr>
            <a:xfrm>
              <a:off x="591073" y="656708"/>
              <a:ext cx="288000" cy="288000"/>
            </a:xfrm>
            <a:prstGeom prst="triangle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7893" y="69269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!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020272" y="3500547"/>
            <a:ext cx="288000" cy="343765"/>
            <a:chOff x="591073" y="656708"/>
            <a:chExt cx="288000" cy="343765"/>
          </a:xfrm>
        </p:grpSpPr>
        <p:sp>
          <p:nvSpPr>
            <p:cNvPr id="13" name="Isosceles Triangle 12"/>
            <p:cNvSpPr/>
            <p:nvPr/>
          </p:nvSpPr>
          <p:spPr>
            <a:xfrm>
              <a:off x="591073" y="656708"/>
              <a:ext cx="288000" cy="288000"/>
            </a:xfrm>
            <a:prstGeom prst="triangle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7893" y="69269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!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Oval 14"/>
          <p:cNvSpPr/>
          <p:nvPr/>
        </p:nvSpPr>
        <p:spPr>
          <a:xfrm>
            <a:off x="3059800" y="2276872"/>
            <a:ext cx="432048" cy="252600"/>
          </a:xfrm>
          <a:prstGeom prst="ellipse">
            <a:avLst/>
          </a:prstGeom>
          <a:solidFill>
            <a:schemeClr val="accent2">
              <a:lumMod val="20000"/>
              <a:lumOff val="80000"/>
              <a:alpha val="16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2771800" y="2059407"/>
            <a:ext cx="288000" cy="343765"/>
            <a:chOff x="591073" y="656708"/>
            <a:chExt cx="288000" cy="343765"/>
          </a:xfrm>
        </p:grpSpPr>
        <p:sp>
          <p:nvSpPr>
            <p:cNvPr id="17" name="Isosceles Triangle 16"/>
            <p:cNvSpPr/>
            <p:nvPr/>
          </p:nvSpPr>
          <p:spPr>
            <a:xfrm>
              <a:off x="591073" y="656708"/>
              <a:ext cx="288000" cy="288000"/>
            </a:xfrm>
            <a:prstGeom prst="triangle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17893" y="69269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!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87624" y="476672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Shielding walls &amp; sector doors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31808" y="2141562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Sector doors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20072" y="3808930"/>
            <a:ext cx="1511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Shielding walls &amp; sector doors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491848" y="4917803"/>
            <a:ext cx="432048" cy="252600"/>
          </a:xfrm>
          <a:prstGeom prst="ellipse">
            <a:avLst/>
          </a:prstGeom>
          <a:solidFill>
            <a:schemeClr val="accent2">
              <a:lumMod val="20000"/>
              <a:lumOff val="80000"/>
              <a:alpha val="16000"/>
            </a:schemeClr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3203848" y="4700338"/>
            <a:ext cx="288000" cy="343765"/>
            <a:chOff x="591073" y="656708"/>
            <a:chExt cx="288000" cy="343765"/>
          </a:xfrm>
        </p:grpSpPr>
        <p:sp>
          <p:nvSpPr>
            <p:cNvPr id="24" name="Isosceles Triangle 23"/>
            <p:cNvSpPr/>
            <p:nvPr/>
          </p:nvSpPr>
          <p:spPr>
            <a:xfrm>
              <a:off x="591073" y="656708"/>
              <a:ext cx="288000" cy="288000"/>
            </a:xfrm>
            <a:prstGeom prst="triangle">
              <a:avLst/>
            </a:pr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7893" y="692696"/>
              <a:ext cx="2343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!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563856" y="5039598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rgbClr val="FF0000"/>
                </a:solidFill>
              </a:rPr>
              <a:t>Sector doors</a:t>
            </a:r>
            <a:endParaRPr lang="en-GB" sz="11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63112" y="6140906"/>
            <a:ext cx="5413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Situation @ 2024: Status of equipment installation to be confirmed by Integration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35497" y="2890918"/>
            <a:ext cx="7128792" cy="75410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US" sz="1200" b="1" dirty="0" smtClean="0">
                <a:solidFill>
                  <a:srgbClr val="FF0000"/>
                </a:solidFill>
              </a:rPr>
              <a:t>* Possibility to remove/enlarge partition/ventilation doors ? Delay shielding walls to LS3 ?</a:t>
            </a:r>
          </a:p>
          <a:p>
            <a:pPr marL="114300" indent="0">
              <a:buNone/>
            </a:pPr>
            <a:r>
              <a:rPr lang="en-US" sz="1200" b="1" dirty="0" smtClean="0">
                <a:solidFill>
                  <a:srgbClr val="FF0000"/>
                </a:solidFill>
              </a:rPr>
              <a:t>* HL equipment installed before the CE works to be defined more precisely.</a:t>
            </a:r>
          </a:p>
          <a:p>
            <a:pPr lvl="1"/>
            <a:endParaRPr lang="en-US" sz="1000" dirty="0" smtClean="0"/>
          </a:p>
          <a:p>
            <a:endParaRPr lang="en-US" sz="1200" dirty="0" smtClean="0"/>
          </a:p>
          <a:p>
            <a:pPr lvl="1"/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1272414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  <a:prstDash val="sysDot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18495</TotalTime>
  <Words>1055</Words>
  <Application>Microsoft Office PowerPoint</Application>
  <PresentationFormat>On-screen Show (4:3)</PresentationFormat>
  <Paragraphs>223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Thème Office</vt:lpstr>
      <vt:lpstr>Vertical Cores to LHC</vt:lpstr>
      <vt:lpstr>Agenda</vt:lpstr>
      <vt:lpstr>Geometry &amp; Setting out</vt:lpstr>
      <vt:lpstr>Geometry &amp; Setting out</vt:lpstr>
      <vt:lpstr>Possible Methods (CE consultants preliminary study)</vt:lpstr>
      <vt:lpstr>Multi-criteria Analysis (CE consultants study)</vt:lpstr>
      <vt:lpstr>Multi-criteria Analysis</vt:lpstr>
      <vt:lpstr>Multi-criteria Analysis</vt:lpstr>
      <vt:lpstr>Site installations (HL / P1)</vt:lpstr>
      <vt:lpstr>PowerPoint Presentation</vt:lpstr>
      <vt:lpstr>Access constraints (HL side)</vt:lpstr>
      <vt:lpstr>PowerPoint Presentation</vt:lpstr>
      <vt:lpstr>PowerPoint Presentation</vt:lpstr>
      <vt:lpstr>Access constraints (LHC side)</vt:lpstr>
      <vt:lpstr>LHC services to be removed</vt:lpstr>
      <vt:lpstr>LHC services to be removed</vt:lpstr>
      <vt:lpstr>Services to be provided by CERN</vt:lpstr>
      <vt:lpstr>Conceptual schedule (CE Consultants preliminary inputs)</vt:lpstr>
      <vt:lpstr>Conceptual schedule (CE Consultants preliminary inputs)</vt:lpstr>
      <vt:lpstr>Conceptual schedule (CE Consultants preliminary inputs)</vt:lpstr>
      <vt:lpstr>Conclusions &amp; Strategy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Charly Gasnier</cp:lastModifiedBy>
  <cp:revision>2191</cp:revision>
  <cp:lastPrinted>2019-03-15T09:07:28Z</cp:lastPrinted>
  <dcterms:created xsi:type="dcterms:W3CDTF">2016-01-11T14:38:10Z</dcterms:created>
  <dcterms:modified xsi:type="dcterms:W3CDTF">2019-03-18T09:48:17Z</dcterms:modified>
</cp:coreProperties>
</file>