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65" r:id="rId4"/>
    <p:sldId id="266" r:id="rId5"/>
    <p:sldId id="260" r:id="rId6"/>
    <p:sldId id="276" r:id="rId7"/>
    <p:sldId id="261" r:id="rId8"/>
    <p:sldId id="267" r:id="rId9"/>
    <p:sldId id="268" r:id="rId10"/>
    <p:sldId id="269" r:id="rId11"/>
    <p:sldId id="270" r:id="rId12"/>
    <p:sldId id="271" r:id="rId13"/>
    <p:sldId id="277" r:id="rId14"/>
    <p:sldId id="278" r:id="rId15"/>
    <p:sldId id="279" r:id="rId16"/>
    <p:sldId id="280" r:id="rId17"/>
    <p:sldId id="281" r:id="rId18"/>
    <p:sldId id="283" r:id="rId19"/>
    <p:sldId id="282" r:id="rId20"/>
    <p:sldId id="284" r:id="rId21"/>
    <p:sldId id="285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90" d="100"/>
          <a:sy n="90" d="100"/>
        </p:scale>
        <p:origin x="39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3/21/2019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3/21/2019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3/21/2019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3/21/2019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3/21/2019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3/21/2019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3/21/2019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3/21/2019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3/21/2019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3/21/2019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3/21/2019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3/21/2019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3/21/2019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3/21/2019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3/21/2019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3/21/2019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3/21/2019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3/21/2019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4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5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6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7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8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19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20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2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22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23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69458" y="2657474"/>
            <a:ext cx="9389129" cy="1430983"/>
          </a:xfrm>
        </p:spPr>
        <p:txBody>
          <a:bodyPr>
            <a:noAutofit/>
          </a:bodyPr>
          <a:lstStyle/>
          <a:p>
            <a:r>
              <a:rPr lang="en-US" sz="7200" dirty="0" smtClean="0"/>
              <a:t>Directed flow in HIC </a:t>
            </a:r>
            <a:br>
              <a:rPr lang="en-US" sz="7200" dirty="0" smtClean="0"/>
            </a:br>
            <a:r>
              <a:rPr lang="en-US" sz="7200" dirty="0" smtClean="0"/>
              <a:t>at FAIR and NICA energies</a:t>
            </a:r>
            <a:endParaRPr lang="en-US" sz="7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93257" y="1522649"/>
            <a:ext cx="9144000" cy="754025"/>
          </a:xfrm>
        </p:spPr>
        <p:txBody>
          <a:bodyPr/>
          <a:lstStyle/>
          <a:p>
            <a:r>
              <a:rPr lang="en-US" dirty="0" err="1" smtClean="0"/>
              <a:t>Yurii</a:t>
            </a:r>
            <a:r>
              <a:rPr lang="en-US" dirty="0" smtClean="0"/>
              <a:t> </a:t>
            </a:r>
            <a:r>
              <a:rPr lang="en-US" dirty="0" err="1" smtClean="0"/>
              <a:t>Kvasiuk</a:t>
            </a:r>
            <a:r>
              <a:rPr lang="en-US" dirty="0" smtClean="0"/>
              <a:t>, TSNUK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240306" y="6329082"/>
            <a:ext cx="50023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21 March, Oslo, Norway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093257" y="4841494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Part of materials has been already published:</a:t>
            </a:r>
          </a:p>
          <a:p>
            <a:r>
              <a:rPr lang="en-US" dirty="0" err="1" smtClean="0"/>
              <a:t>Bravina</a:t>
            </a:r>
            <a:r>
              <a:rPr lang="en-US" dirty="0" smtClean="0"/>
              <a:t> L.V.;  </a:t>
            </a:r>
            <a:r>
              <a:rPr lang="en-US" u="sng" dirty="0" smtClean="0"/>
              <a:t>Y.K</a:t>
            </a:r>
            <a:r>
              <a:rPr lang="en-US" dirty="0" smtClean="0"/>
              <a:t>., </a:t>
            </a:r>
            <a:r>
              <a:rPr lang="en-US" dirty="0" err="1" smtClean="0"/>
              <a:t>Sivoklokov</a:t>
            </a:r>
            <a:r>
              <a:rPr lang="en-US" dirty="0" smtClean="0"/>
              <a:t> S.Y.; </a:t>
            </a:r>
            <a:r>
              <a:rPr lang="en-US" dirty="0" err="1" smtClean="0"/>
              <a:t>Vitiuk</a:t>
            </a:r>
            <a:r>
              <a:rPr lang="en-US" dirty="0" smtClean="0"/>
              <a:t> O.V.; </a:t>
            </a:r>
            <a:r>
              <a:rPr lang="en-US" dirty="0" err="1" smtClean="0"/>
              <a:t>Zabrodin</a:t>
            </a:r>
            <a:r>
              <a:rPr lang="en-US" dirty="0" smtClean="0"/>
              <a:t> E.E.  Directed flow in Microscopic Models in Relativistic A+A Collisions. MDPI Universe 2019, 5, 69.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4900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</a:t>
            </a:r>
            <a:r>
              <a:rPr lang="en-US" dirty="0" smtClean="0"/>
              <a:t>esons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4694" y="1746269"/>
            <a:ext cx="8326094" cy="4316636"/>
          </a:xfrm>
        </p:spPr>
      </p:pic>
    </p:spTree>
    <p:extLst>
      <p:ext uri="{BB962C8B-B14F-4D97-AF65-F5344CB8AC3E}">
        <p14:creationId xmlns:p14="http://schemas.microsoft.com/office/powerpoint/2010/main" val="326753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3.5, 5.5, 7.7, 11.6 </a:t>
            </a:r>
            <a:r>
              <a:rPr lang="en-US" sz="3600" dirty="0" err="1" smtClean="0"/>
              <a:t>GeV</a:t>
            </a:r>
            <a:endParaRPr lang="en-US" sz="3600" dirty="0" smtClean="0"/>
          </a:p>
          <a:p>
            <a:r>
              <a:rPr lang="en-US" sz="3600" dirty="0" err="1" smtClean="0"/>
              <a:t>Xe+Xe</a:t>
            </a:r>
            <a:r>
              <a:rPr lang="en-US" sz="3600" dirty="0" smtClean="0"/>
              <a:t> and </a:t>
            </a:r>
            <a:r>
              <a:rPr lang="en-US" sz="3600" dirty="0" err="1" smtClean="0"/>
              <a:t>Au+Au</a:t>
            </a:r>
            <a:endParaRPr lang="en-US" sz="3600" dirty="0" smtClean="0"/>
          </a:p>
          <a:p>
            <a:r>
              <a:rPr lang="en-US" sz="3600" dirty="0" smtClean="0"/>
              <a:t>0-10%, 10-40%, 40-80%</a:t>
            </a:r>
          </a:p>
          <a:p>
            <a:r>
              <a:rPr lang="en-US" sz="3600" dirty="0"/>
              <a:t>d</a:t>
            </a:r>
            <a:r>
              <a:rPr lang="en-US" sz="3600" dirty="0" smtClean="0"/>
              <a:t>irected and elliptic flows</a:t>
            </a:r>
          </a:p>
          <a:p>
            <a:r>
              <a:rPr lang="en-US" sz="3600" dirty="0"/>
              <a:t>y</a:t>
            </a:r>
            <a:r>
              <a:rPr lang="en-US" sz="3600" dirty="0" smtClean="0"/>
              <a:t> and </a:t>
            </a:r>
            <a:r>
              <a:rPr lang="en-US" sz="3600" dirty="0" err="1" smtClean="0"/>
              <a:t>pT</a:t>
            </a:r>
            <a:r>
              <a:rPr lang="en-US" sz="3600" dirty="0" smtClean="0"/>
              <a:t> dependence</a:t>
            </a:r>
          </a:p>
          <a:p>
            <a:r>
              <a:rPr lang="en-US" sz="3600" dirty="0"/>
              <a:t>t</a:t>
            </a:r>
            <a:r>
              <a:rPr lang="en-US" sz="3600" dirty="0" smtClean="0"/>
              <a:t>ime evolution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053072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69523736"/>
              </p:ext>
            </p:extLst>
          </p:nvPr>
        </p:nvGraphicFramePr>
        <p:xfrm>
          <a:off x="2766486" y="65084"/>
          <a:ext cx="6966962" cy="67929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1" name="Acrobat Document" r:id="rId3" imgW="4320466" imgH="4213745" progId="AcroExch.Document.DC">
                  <p:embed/>
                </p:oleObj>
              </mc:Choice>
              <mc:Fallback>
                <p:oleObj name="Acrobat Document" r:id="rId3" imgW="4320466" imgH="4213745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766486" y="65084"/>
                        <a:ext cx="6966962" cy="679291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74213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58226873"/>
              </p:ext>
            </p:extLst>
          </p:nvPr>
        </p:nvGraphicFramePr>
        <p:xfrm>
          <a:off x="2566149" y="0"/>
          <a:ext cx="6954370" cy="6780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5" name="Acrobat Document" r:id="rId3" imgW="4320466" imgH="4213745" progId="AcroExch.Document.DC">
                  <p:embed/>
                </p:oleObj>
              </mc:Choice>
              <mc:Fallback>
                <p:oleObj name="Acrobat Document" r:id="rId3" imgW="4320466" imgH="4213745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566149" y="0"/>
                        <a:ext cx="6954370" cy="67806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32895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38553765"/>
              </p:ext>
            </p:extLst>
          </p:nvPr>
        </p:nvGraphicFramePr>
        <p:xfrm>
          <a:off x="2718159" y="0"/>
          <a:ext cx="7033713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9" name="Acrobat Document" r:id="rId3" imgW="4320466" imgH="4213745" progId="AcroExch.Document.DC">
                  <p:embed/>
                </p:oleObj>
              </mc:Choice>
              <mc:Fallback>
                <p:oleObj name="Acrobat Document" r:id="rId3" imgW="4320466" imgH="4213745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718159" y="0"/>
                        <a:ext cx="7033713" cy="685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09138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55362660"/>
              </p:ext>
            </p:extLst>
          </p:nvPr>
        </p:nvGraphicFramePr>
        <p:xfrm>
          <a:off x="2880752" y="0"/>
          <a:ext cx="6915650" cy="67428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3" name="Acrobat Document" r:id="rId3" imgW="4320466" imgH="4213745" progId="AcroExch.Document.DC">
                  <p:embed/>
                </p:oleObj>
              </mc:Choice>
              <mc:Fallback>
                <p:oleObj name="Acrobat Document" r:id="rId3" imgW="4320466" imgH="4213745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880752" y="0"/>
                        <a:ext cx="6915650" cy="674288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69264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99059746"/>
              </p:ext>
            </p:extLst>
          </p:nvPr>
        </p:nvGraphicFramePr>
        <p:xfrm>
          <a:off x="2576683" y="-64516"/>
          <a:ext cx="7038634" cy="68627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7" name="Acrobat Document" r:id="rId3" imgW="4320466" imgH="4213745" progId="AcroExch.Document.DC">
                  <p:embed/>
                </p:oleObj>
              </mc:Choice>
              <mc:Fallback>
                <p:oleObj name="Acrobat Document" r:id="rId3" imgW="4320466" imgH="4213745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576683" y="-64516"/>
                        <a:ext cx="7038634" cy="686279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58435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51678"/>
            <a:ext cx="10515600" cy="13255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0774121"/>
              </p:ext>
            </p:extLst>
          </p:nvPr>
        </p:nvGraphicFramePr>
        <p:xfrm>
          <a:off x="2667378" y="0"/>
          <a:ext cx="7033713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1" name="Acrobat Document" r:id="rId3" imgW="4320466" imgH="4213745" progId="AcroExch.Document.DC">
                  <p:embed/>
                </p:oleObj>
              </mc:Choice>
              <mc:Fallback>
                <p:oleObj name="Acrobat Document" r:id="rId3" imgW="4320466" imgH="4213745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667378" y="0"/>
                        <a:ext cx="7033713" cy="685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57396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59948852"/>
              </p:ext>
            </p:extLst>
          </p:nvPr>
        </p:nvGraphicFramePr>
        <p:xfrm>
          <a:off x="2581835" y="0"/>
          <a:ext cx="7046259" cy="68702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8" name="Acrobat Document" r:id="rId3" imgW="4320466" imgH="4213745" progId="AcroExch.Document.DC">
                  <p:embed/>
                </p:oleObj>
              </mc:Choice>
              <mc:Fallback>
                <p:oleObj name="Acrobat Document" r:id="rId3" imgW="4320466" imgH="4213745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581835" y="0"/>
                        <a:ext cx="7046259" cy="687023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25128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3056855"/>
              </p:ext>
            </p:extLst>
          </p:nvPr>
        </p:nvGraphicFramePr>
        <p:xfrm>
          <a:off x="2583688" y="0"/>
          <a:ext cx="7033714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5" name="Acrobat Document" r:id="rId3" imgW="4320466" imgH="4213745" progId="AcroExch.Document.DC">
                  <p:embed/>
                </p:oleObj>
              </mc:Choice>
              <mc:Fallback>
                <p:oleObj name="Acrobat Document" r:id="rId3" imgW="4320466" imgH="4213745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583688" y="0"/>
                        <a:ext cx="7033714" cy="685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41294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1" y="365126"/>
            <a:ext cx="5607424" cy="73753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is Flow?...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451" y="1990166"/>
            <a:ext cx="7711155" cy="1198990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2384611" y="4204447"/>
                <a:ext cx="7234518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Coefficients of the expansion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cos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⁡(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𝜑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m:rPr>
                        <m:sty m:val="p"/>
                      </m:rPr>
                      <a:rPr lang="el-GR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Ψ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))&gt;</m:t>
                    </m:r>
                  </m:oMath>
                </a14:m>
                <a:r>
                  <a:rPr lang="en-US" sz="2400" dirty="0" smtClean="0"/>
                  <a:t> are called directed, elliptic, triangular, etc.</a:t>
                </a:r>
                <a:endParaRPr lang="en-US" sz="24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84611" y="4204447"/>
                <a:ext cx="7234518" cy="830997"/>
              </a:xfrm>
              <a:prstGeom prst="rect">
                <a:avLst/>
              </a:prstGeom>
              <a:blipFill rotWithShape="0">
                <a:blip r:embed="rId3"/>
                <a:stretch>
                  <a:fillRect l="-1264" t="-5882" b="-161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80902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32371604"/>
              </p:ext>
            </p:extLst>
          </p:nvPr>
        </p:nvGraphicFramePr>
        <p:xfrm>
          <a:off x="2780927" y="0"/>
          <a:ext cx="7033713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2" name="Acrobat Document" r:id="rId3" imgW="4320466" imgH="4213745" progId="AcroExch.Document.DC">
                  <p:embed/>
                </p:oleObj>
              </mc:Choice>
              <mc:Fallback>
                <p:oleObj name="Acrobat Document" r:id="rId3" imgW="4320466" imgH="4213745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780927" y="0"/>
                        <a:ext cx="7033713" cy="685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66408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9892605"/>
              </p:ext>
            </p:extLst>
          </p:nvPr>
        </p:nvGraphicFramePr>
        <p:xfrm>
          <a:off x="2554041" y="0"/>
          <a:ext cx="7033713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6" name="Acrobat Document" r:id="rId3" imgW="4320466" imgH="4213745" progId="AcroExch.Document.DC">
                  <p:embed/>
                </p:oleObj>
              </mc:Choice>
              <mc:Fallback>
                <p:oleObj name="Acrobat Document" r:id="rId3" imgW="4320466" imgH="4213745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554041" y="0"/>
                        <a:ext cx="7033713" cy="685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72002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76867"/>
            <a:ext cx="10515600" cy="1325563"/>
          </a:xfrm>
        </p:spPr>
        <p:txBody>
          <a:bodyPr/>
          <a:lstStyle/>
          <a:p>
            <a:r>
              <a:rPr lang="en-US" dirty="0" smtClean="0"/>
              <a:t>What do we know?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979100" y="2282825"/>
                <a:ext cx="10233800" cy="3095999"/>
              </a:xfrm>
            </p:spPr>
            <p:txBody>
              <a:bodyPr/>
              <a:lstStyle/>
              <a:p>
                <a:r>
                  <a:rPr lang="en-US" dirty="0" smtClean="0"/>
                  <a:t>Directed flow of protons changes sign at </a:t>
                </a:r>
                <a:r>
                  <a:rPr lang="en-US" dirty="0" err="1" smtClean="0"/>
                  <a:t>midrapidity</a:t>
                </a:r>
                <a:r>
                  <a:rPr lang="en-US" dirty="0" smtClean="0"/>
                  <a:t> region from flow to  </a:t>
                </a:r>
                <a:r>
                  <a:rPr lang="en-US" dirty="0" err="1" smtClean="0"/>
                  <a:t>antiflow</a:t>
                </a:r>
                <a:r>
                  <a:rPr lang="en-US" dirty="0" smtClean="0"/>
                  <a:t> in the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√</m:t>
                    </m:r>
                  </m:oMath>
                </a14:m>
                <a:r>
                  <a:rPr lang="en-US" dirty="0" smtClean="0"/>
                  <a:t>s range between 10 and 4 </a:t>
                </a:r>
                <a:r>
                  <a:rPr lang="en-US" dirty="0" err="1" smtClean="0"/>
                  <a:t>GeV</a:t>
                </a:r>
                <a:r>
                  <a:rPr lang="en-US" dirty="0" smtClean="0"/>
                  <a:t>, while the one of mesons remain unchanged.</a:t>
                </a:r>
              </a:p>
              <a:p>
                <a:r>
                  <a:rPr lang="en-US" dirty="0" smtClean="0"/>
                  <a:t>Directed flow of hadrons experience reduction in the </a:t>
                </a:r>
                <a:r>
                  <a:rPr lang="en-US" dirty="0" err="1" smtClean="0"/>
                  <a:t>midrapidity</a:t>
                </a:r>
                <a:r>
                  <a:rPr lang="en-US" dirty="0" smtClean="0"/>
                  <a:t> region in case of QGP-hadron gas phase transition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79100" y="2282825"/>
                <a:ext cx="10233800" cy="3095999"/>
              </a:xfr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00757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49973"/>
            <a:ext cx="10515600" cy="791322"/>
          </a:xfrm>
        </p:spPr>
        <p:txBody>
          <a:bodyPr>
            <a:normAutofit fontScale="90000"/>
          </a:bodyPr>
          <a:lstStyle/>
          <a:p>
            <a:pPr algn="r"/>
            <a:r>
              <a:rPr lang="en-US" dirty="0"/>
              <a:t>Directed flow </a:t>
            </a:r>
            <a:r>
              <a:rPr lang="en-US" dirty="0" smtClean="0"/>
              <a:t>in QGSM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7121" y="941295"/>
            <a:ext cx="5737758" cy="5343245"/>
          </a:xfrm>
        </p:spPr>
      </p:pic>
    </p:spTree>
    <p:extLst>
      <p:ext uri="{BB962C8B-B14F-4D97-AF65-F5344CB8AC3E}">
        <p14:creationId xmlns:p14="http://schemas.microsoft.com/office/powerpoint/2010/main" val="2631203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8513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Directed flow in S+S collisions, </a:t>
            </a:r>
            <a:r>
              <a:rPr lang="en-US" dirty="0" err="1" smtClean="0"/>
              <a:t>UrQMD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7081" y="1529790"/>
            <a:ext cx="5309085" cy="3243916"/>
          </a:xfr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239" y="2699339"/>
            <a:ext cx="5637832" cy="341133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624666" y="1989666"/>
            <a:ext cx="17356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pions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8204200" y="5122403"/>
            <a:ext cx="2523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protons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1839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6777" y="365126"/>
            <a:ext cx="7611533" cy="989542"/>
          </a:xfrm>
        </p:spPr>
        <p:txBody>
          <a:bodyPr/>
          <a:lstStyle/>
          <a:p>
            <a:pPr algn="r"/>
            <a:r>
              <a:rPr lang="en-US" dirty="0" smtClean="0"/>
              <a:t>Flow and baryon density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7854" y="1727200"/>
            <a:ext cx="8330456" cy="4525464"/>
          </a:xfrm>
        </p:spPr>
      </p:pic>
      <p:sp>
        <p:nvSpPr>
          <p:cNvPr id="3" name="TextBox 2"/>
          <p:cNvSpPr txBox="1"/>
          <p:nvPr/>
        </p:nvSpPr>
        <p:spPr>
          <a:xfrm>
            <a:off x="508000" y="1862667"/>
            <a:ext cx="2438400" cy="40470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11200" y="1938867"/>
            <a:ext cx="2362199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Upper row: baryon </a:t>
            </a:r>
            <a:r>
              <a:rPr lang="en-US" sz="2000" dirty="0" err="1" smtClean="0"/>
              <a:t>dencity</a:t>
            </a:r>
            <a:r>
              <a:rPr lang="en-US" sz="2000" dirty="0" smtClean="0"/>
              <a:t>(contour plot) and collective velocity of each 3 fm^3 cell at 10 </a:t>
            </a:r>
            <a:r>
              <a:rPr lang="en-US" sz="2000" dirty="0" err="1" smtClean="0"/>
              <a:t>fm</a:t>
            </a:r>
            <a:r>
              <a:rPr lang="en-US" sz="2000" dirty="0" smtClean="0"/>
              <a:t>/c</a:t>
            </a:r>
          </a:p>
          <a:p>
            <a:r>
              <a:rPr lang="en-US" sz="2000" dirty="0" smtClean="0"/>
              <a:t>Bottom row:</a:t>
            </a:r>
          </a:p>
          <a:p>
            <a:r>
              <a:rPr lang="en-US" sz="2000" dirty="0" smtClean="0"/>
              <a:t>Time development of total flow as a sum of normal flow and </a:t>
            </a:r>
            <a:r>
              <a:rPr lang="en-US" sz="2000" dirty="0" err="1" smtClean="0"/>
              <a:t>antiflow</a:t>
            </a:r>
            <a:r>
              <a:rPr lang="en-US" sz="2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93108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Flow formation</a:t>
            </a:r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8196" y="1425389"/>
            <a:ext cx="8384670" cy="4770878"/>
          </a:xfrm>
        </p:spPr>
      </p:pic>
    </p:spTree>
    <p:extLst>
      <p:ext uri="{BB962C8B-B14F-4D97-AF65-F5344CB8AC3E}">
        <p14:creationId xmlns:p14="http://schemas.microsoft.com/office/powerpoint/2010/main" val="3887444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Influence of mean-field potentials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1692" y="1784817"/>
            <a:ext cx="7178625" cy="1895158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1692" y="3585846"/>
            <a:ext cx="7178625" cy="2683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5924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Baryons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2325" y="1812834"/>
            <a:ext cx="7727350" cy="4054191"/>
          </a:xfrm>
        </p:spPr>
      </p:pic>
    </p:spTree>
    <p:extLst>
      <p:ext uri="{BB962C8B-B14F-4D97-AF65-F5344CB8AC3E}">
        <p14:creationId xmlns:p14="http://schemas.microsoft.com/office/powerpoint/2010/main" val="285301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491</TotalTime>
  <Words>205</Words>
  <Application>Microsoft Office PowerPoint</Application>
  <PresentationFormat>Widescreen</PresentationFormat>
  <Paragraphs>29</Paragraphs>
  <Slides>21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Arial</vt:lpstr>
      <vt:lpstr>Cambria Math</vt:lpstr>
      <vt:lpstr>Corbel</vt:lpstr>
      <vt:lpstr>Depth</vt:lpstr>
      <vt:lpstr>Acrobat Document</vt:lpstr>
      <vt:lpstr>Directed flow in HIC  at FAIR and NICA energies</vt:lpstr>
      <vt:lpstr>What is Flow?...</vt:lpstr>
      <vt:lpstr>What do we know?</vt:lpstr>
      <vt:lpstr>Directed flow in QGSM</vt:lpstr>
      <vt:lpstr>Directed flow in S+S collisions, UrQMD</vt:lpstr>
      <vt:lpstr>Flow and baryon density</vt:lpstr>
      <vt:lpstr>Flow formation</vt:lpstr>
      <vt:lpstr>Influence of mean-field potentials</vt:lpstr>
      <vt:lpstr>Baryons</vt:lpstr>
      <vt:lpstr>Mesons</vt:lpstr>
      <vt:lpstr>Current work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Flows in HIC</dc:title>
  <dc:creator>Пользователь Windows</dc:creator>
  <cp:lastModifiedBy>Пользователь Windows</cp:lastModifiedBy>
  <cp:revision>30</cp:revision>
  <dcterms:created xsi:type="dcterms:W3CDTF">2018-10-15T05:44:01Z</dcterms:created>
  <dcterms:modified xsi:type="dcterms:W3CDTF">2019-03-21T12:09:53Z</dcterms:modified>
</cp:coreProperties>
</file>