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2" r:id="rId5"/>
    <p:sldId id="259" r:id="rId6"/>
    <p:sldId id="263" r:id="rId7"/>
    <p:sldId id="260" r:id="rId8"/>
    <p:sldId id="261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4"/>
    <p:restoredTop sz="94643"/>
  </p:normalViewPr>
  <p:slideViewPr>
    <p:cSldViewPr snapToGrid="0" snapToObjects="1">
      <p:cViewPr varScale="1">
        <p:scale>
          <a:sx n="85" d="100"/>
          <a:sy n="85" d="100"/>
        </p:scale>
        <p:origin x="192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D7AE72-F716-A941-8CA1-7EC29BC01316}" type="datetimeFigureOut">
              <a:rPr lang="en-US" smtClean="0"/>
              <a:t>3/27/19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42A2B8-243F-A244-ADD2-2CCA07BDA0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086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096C89-CFAE-9C49-8DBE-E68F3B6573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42E05A-BA9F-2E43-8A4B-48EA8EA16C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F387B5-D785-E34D-BDED-44A5F15328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944C4-C06F-924C-A76E-AE30C101C0C5}" type="datetime1">
              <a:rPr lang="en-US" smtClean="0"/>
              <a:t>3/27/19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71F14A-4530-7C45-A5D8-74531307E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06B3DD-BC22-9042-B51B-6E56F5C65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4818B-7F1A-764A-BF32-A93A9E386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734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273C9-C1F9-8841-9330-1F36035AC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7E65F2-3B2A-B64A-9525-0F798FDAC5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055910-8F47-DC40-A4C2-4B8FDD7F7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487E5-C750-8649-9247-ABF0147EF5E5}" type="datetime1">
              <a:rPr lang="en-US" smtClean="0"/>
              <a:t>3/27/19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27CA28-1038-3547-AEAB-59AC8F2E7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6692C4-1967-2343-B6C5-CA1EDA7F6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4818B-7F1A-764A-BF32-A93A9E386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7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6D75D1A-899C-3440-A0C5-29EF01161C3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6CE8DF-F1FC-034E-AD50-6DC7F9710E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52E8B5-BB8E-0C49-9008-217FB29AF6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93FB4-CFCF-F240-AFD6-39FF6B11F5C7}" type="datetime1">
              <a:rPr lang="en-US" smtClean="0"/>
              <a:t>3/27/19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E32FB7-232B-D547-AAE5-A840C6549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288516-1E4D-2F4A-81BF-926D35FC5F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4818B-7F1A-764A-BF32-A93A9E386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312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161BF-1965-ED40-AA5C-EFE1CA55A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809084-ADDA-3640-B369-FD03BACE44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E1B369-4179-244B-9A2B-C87DF0555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E2198-E0CA-D54D-89E9-42976A62803E}" type="datetime1">
              <a:rPr lang="en-US" smtClean="0"/>
              <a:t>3/27/19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84FDC5-27A5-5F4F-BC84-D2BD209F9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3B48BA-4B33-E74E-88E6-B348EA21B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4818B-7F1A-764A-BF32-A93A9E386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713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AD708-581A-7246-87A8-981DAEEA9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179E7D-0D66-7C42-9E39-31C8122FBB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4F20A8-4095-724A-B949-6B47E0CF5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4683F-BD72-3948-A81B-914888C8C530}" type="datetime1">
              <a:rPr lang="en-US" smtClean="0"/>
              <a:t>3/27/19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F8416-95D5-0646-A97E-D9BD22228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0F47AB-CE99-7F4D-9287-10DACFAC3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4818B-7F1A-764A-BF32-A93A9E386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713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CCF702-E512-4146-9996-71C9A81628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441EB7-5656-1142-B984-91C091A94F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3255B1-499F-0545-A599-8D52AFDFB2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A00581-785C-AB4D-A799-ADC5DAC43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62E0E-229A-8042-82C9-5645A1ABA037}" type="datetime1">
              <a:rPr lang="en-US" smtClean="0"/>
              <a:t>3/27/19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29935B-C873-A441-A6E1-9C0E720AD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7D23C5-9703-E14C-96AE-B9E1CAE41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4818B-7F1A-764A-BF32-A93A9E386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16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75184D-72D9-374F-B101-D4556EE291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89258C-AFCD-8347-973B-812595B2FD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ABD71F-6836-854F-AC4F-2B5DFA08F0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E7D213-25AA-5542-9DBA-9F3FFAC4EF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B31B35D-21AD-5848-A679-63234BD008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44C13E-47EC-6E44-9CAD-2287E8C60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D11B2-5011-874B-9FA7-EFECBAE62576}" type="datetime1">
              <a:rPr lang="en-US" smtClean="0"/>
              <a:t>3/27/19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C248778-DD30-4448-B570-9849DBC05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4583EA8-4F67-A84B-88B6-451395A13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4818B-7F1A-764A-BF32-A93A9E386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640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F4B0A-4674-DD49-B2C2-605EEFD90C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2F1427-0059-104A-ADEF-788F90F7D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6F227-DD0B-1F40-8B59-E9B7948461A1}" type="datetime1">
              <a:rPr lang="en-US" smtClean="0"/>
              <a:t>3/27/19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773BCE-5229-C146-9863-1CD29558B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01C4CE-D647-D242-8763-B122153B4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4818B-7F1A-764A-BF32-A93A9E386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786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F76587-1D91-1E4A-BE6B-0D707622D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37419-00F3-B245-A894-C74090C3015C}" type="datetime1">
              <a:rPr lang="en-US" smtClean="0"/>
              <a:t>3/27/19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8D20C6-8660-464A-B2FC-53D7FDFFB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1ECBF9-4F7A-6D4C-8963-58E8A10DB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4818B-7F1A-764A-BF32-A93A9E386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360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9ED471-7EDE-1648-8AA9-2DBCAF80C6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7A628C-346D-B943-8B92-898E6C70A5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2DBD09-5497-674F-A0C8-42BEE2F3EC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17C4B0-D665-9A4C-B69B-371F27D91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C3224-32AB-8C43-A41A-5F03CCADBF9C}" type="datetime1">
              <a:rPr lang="en-US" smtClean="0"/>
              <a:t>3/27/19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186240-2363-DC49-B862-EE76DD7BA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EEE637-5574-6A48-A679-6AC95F8B2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4818B-7F1A-764A-BF32-A93A9E386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826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4A26A-5561-6644-9D30-85FBC817C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CDF2D2-6905-714E-9A88-1A27388AAF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D5AB4B-4888-5E48-99C9-B007F4BAFE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211445-57C2-D444-9D23-73CB56E99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4BC3E-CD95-2445-B1C4-D83EC2CB882F}" type="datetime1">
              <a:rPr lang="en-US" smtClean="0"/>
              <a:t>3/27/19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C8372A-56EF-794B-9848-E211876F1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31538F-0A9E-8149-BB30-1EA90BF3F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4818B-7F1A-764A-BF32-A93A9E386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969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FFF301-ABAE-584B-978D-6DDA9252E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5D306E-FC8A-374A-A00A-CCEBDB5E1D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100087-23D9-724F-AA5A-ED00EBEDDC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90C28F-4982-FE4B-A0FC-3F827824C60B}" type="datetime1">
              <a:rPr lang="en-US" smtClean="0"/>
              <a:t>3/27/19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78CC31-842C-B247-9C56-F0F8260B43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1D2625-19C2-264C-9C6E-9A90DAAA14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94818B-7F1A-764A-BF32-A93A9E386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913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otel-imperial-plaza-marrakech-marruecos.vivehotels.com/" TargetMode="External"/><Relationship Id="rId2" Type="http://schemas.openxmlformats.org/officeDocument/2006/relationships/hyperlink" Target="https://www.onomohotel.com/fr/hotel/12/onomo-hotel-rabat-terminu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ketevi.web.cern.ch/ketevi/ASP2020/ASP-French-Mars-2019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7DC3F-757D-C248-99DF-6F09318287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4078" y="3610730"/>
            <a:ext cx="9144000" cy="931289"/>
          </a:xfrm>
        </p:spPr>
        <p:txBody>
          <a:bodyPr>
            <a:normAutofit fontScale="90000"/>
          </a:bodyPr>
          <a:lstStyle/>
          <a:p>
            <a:r>
              <a:rPr lang="en-US" dirty="0"/>
              <a:t>Site Visit for ASP2020</a:t>
            </a:r>
            <a:br>
              <a:rPr lang="en-US" dirty="0"/>
            </a:br>
            <a:r>
              <a:rPr lang="en-US" dirty="0"/>
              <a:t>Kétévi A. Assamagan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813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9AFBE-33D7-8748-9BDF-38A7626FF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9098"/>
          </a:xfrm>
        </p:spPr>
        <p:txBody>
          <a:bodyPr/>
          <a:lstStyle/>
          <a:p>
            <a:r>
              <a:rPr lang="en-US" dirty="0"/>
              <a:t>April 6 - Departures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81A8EA-4B9B-FE45-9286-47F80E3297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846965"/>
          </a:xfrm>
        </p:spPr>
        <p:txBody>
          <a:bodyPr/>
          <a:lstStyle/>
          <a:p>
            <a:r>
              <a:rPr lang="en-US" dirty="0"/>
              <a:t>I will be departing from Marrakesh</a:t>
            </a:r>
          </a:p>
          <a:p>
            <a:r>
              <a:rPr lang="en-US" dirty="0"/>
              <a:t>If you will be departing from Casablanca or Rabat</a:t>
            </a:r>
          </a:p>
          <a:p>
            <a:pPr lvl="1"/>
            <a:r>
              <a:rPr lang="en-US" dirty="0"/>
              <a:t>You should inform Mohamed so that transportation from Marrakesh is arranged for you well in advance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DCD71F-6639-9547-A3D2-B38C06987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4818B-7F1A-764A-BF32-A93A9E3860E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647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1FAC8-7726-C642-8E0C-A902EC199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84186"/>
          </a:xfrm>
        </p:spPr>
        <p:txBody>
          <a:bodyPr>
            <a:normAutofit fontScale="90000"/>
          </a:bodyPr>
          <a:lstStyle/>
          <a:p>
            <a:r>
              <a:rPr lang="en-US" dirty="0"/>
              <a:t>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B950FF-7EEA-3C47-9527-A70626C8E2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08841"/>
            <a:ext cx="10515600" cy="2898464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Date</a:t>
            </a:r>
          </a:p>
          <a:p>
            <a:pPr lvl="1"/>
            <a:r>
              <a:rPr lang="en-US" dirty="0"/>
              <a:t>March 31 to April 6, 2019</a:t>
            </a:r>
          </a:p>
          <a:p>
            <a:r>
              <a:rPr lang="en-US" b="1" dirty="0"/>
              <a:t>At Rabat</a:t>
            </a:r>
          </a:p>
          <a:p>
            <a:pPr lvl="1"/>
            <a:r>
              <a:rPr lang="en-US" dirty="0"/>
              <a:t>March 31 to April 3, 2019</a:t>
            </a:r>
          </a:p>
          <a:p>
            <a:r>
              <a:rPr lang="en-US" b="1" dirty="0"/>
              <a:t>At University of Casablanca</a:t>
            </a:r>
          </a:p>
          <a:p>
            <a:pPr lvl="1"/>
            <a:r>
              <a:rPr lang="en-US" dirty="0"/>
              <a:t>April 3</a:t>
            </a:r>
          </a:p>
          <a:p>
            <a:r>
              <a:rPr lang="en-US" b="1" dirty="0"/>
              <a:t>At Marrakesh</a:t>
            </a:r>
          </a:p>
          <a:p>
            <a:pPr lvl="1"/>
            <a:r>
              <a:rPr lang="en-US" dirty="0"/>
              <a:t>April 3-6, 2019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AD2580-BB68-E040-A64E-68E0FC32B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4818B-7F1A-764A-BF32-A93A9E3860E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739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64B1A-B1C7-EF4E-B1D3-3908E495B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0254"/>
            <a:ext cx="10515600" cy="489314"/>
          </a:xfrm>
        </p:spPr>
        <p:txBody>
          <a:bodyPr>
            <a:normAutofit fontScale="90000"/>
          </a:bodyPr>
          <a:lstStyle/>
          <a:p>
            <a:r>
              <a:rPr lang="en-US" dirty="0"/>
              <a:t>Itinerary / Program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E872E2-71DD-7C41-B572-994A3742F1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36273"/>
            <a:ext cx="10515600" cy="5519556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/>
              <a:t>Sunday March 31</a:t>
            </a:r>
          </a:p>
          <a:p>
            <a:pPr lvl="1"/>
            <a:r>
              <a:rPr lang="en-US" dirty="0"/>
              <a:t>Arrive in Casablanca CMN Airport and proceed by car to Rabat</a:t>
            </a:r>
          </a:p>
          <a:p>
            <a:pPr lvl="1"/>
            <a:r>
              <a:rPr lang="en-US" dirty="0"/>
              <a:t>Or arrive in Rabat</a:t>
            </a:r>
          </a:p>
          <a:p>
            <a:pPr lvl="1"/>
            <a:r>
              <a:rPr lang="en-US" dirty="0"/>
              <a:t>Your driver and telephone have been communicated to you</a:t>
            </a:r>
          </a:p>
          <a:p>
            <a:r>
              <a:rPr lang="en-US" b="1" dirty="0"/>
              <a:t>Monday April 1</a:t>
            </a:r>
          </a:p>
          <a:p>
            <a:pPr lvl="1"/>
            <a:r>
              <a:rPr lang="en-US" dirty="0"/>
              <a:t>Visits at the University Mohammed V in Rabat</a:t>
            </a:r>
          </a:p>
          <a:p>
            <a:pPr lvl="1"/>
            <a:r>
              <a:rPr lang="en-US" dirty="0"/>
              <a:t>PhD thesis defense of </a:t>
            </a:r>
            <a:r>
              <a:rPr lang="en-US" dirty="0" err="1"/>
              <a:t>Mounia</a:t>
            </a:r>
            <a:r>
              <a:rPr lang="en-US" dirty="0"/>
              <a:t> </a:t>
            </a:r>
            <a:r>
              <a:rPr lang="en-US" dirty="0" err="1"/>
              <a:t>Laassiri</a:t>
            </a:r>
            <a:r>
              <a:rPr lang="en-US" dirty="0"/>
              <a:t> – ASP2016 student alumnus. It will start at 9:30am</a:t>
            </a:r>
          </a:p>
          <a:p>
            <a:pPr lvl="1"/>
            <a:r>
              <a:rPr lang="en-US" dirty="0"/>
              <a:t>Meeting with the LOC / Visits to Embassies / other meetings</a:t>
            </a:r>
          </a:p>
          <a:p>
            <a:r>
              <a:rPr lang="en-US" b="1" dirty="0"/>
              <a:t>Tuesday April 2</a:t>
            </a:r>
          </a:p>
          <a:p>
            <a:pPr lvl="1"/>
            <a:r>
              <a:rPr lang="en-US" dirty="0"/>
              <a:t>Visits at the Ministries of Education and African affairs</a:t>
            </a:r>
          </a:p>
          <a:p>
            <a:pPr lvl="1"/>
            <a:r>
              <a:rPr lang="en-US" dirty="0"/>
              <a:t>Any other visits</a:t>
            </a:r>
          </a:p>
          <a:p>
            <a:r>
              <a:rPr lang="en-US" b="1" dirty="0"/>
              <a:t>Wednesday April 3</a:t>
            </a:r>
          </a:p>
          <a:p>
            <a:pPr lvl="1"/>
            <a:r>
              <a:rPr lang="en-US" dirty="0"/>
              <a:t>Train or car to Marrakesh</a:t>
            </a:r>
          </a:p>
          <a:p>
            <a:pPr lvl="1"/>
            <a:r>
              <a:rPr lang="en-US" dirty="0"/>
              <a:t>On the way, stop at the University of Casablanca</a:t>
            </a:r>
          </a:p>
          <a:p>
            <a:r>
              <a:rPr lang="en-US" b="1" dirty="0"/>
              <a:t>Thursday-Friday April 4-5</a:t>
            </a:r>
          </a:p>
          <a:p>
            <a:pPr lvl="1"/>
            <a:r>
              <a:rPr lang="en-US" dirty="0"/>
              <a:t>Visits at the Cadi </a:t>
            </a:r>
            <a:r>
              <a:rPr lang="en-US" dirty="0" err="1"/>
              <a:t>Ayyad</a:t>
            </a:r>
            <a:r>
              <a:rPr lang="en-US" dirty="0"/>
              <a:t> University: lecture halls, computing facilities</a:t>
            </a:r>
          </a:p>
          <a:p>
            <a:pPr lvl="1"/>
            <a:r>
              <a:rPr lang="en-US" dirty="0"/>
              <a:t>Meeting with University officials</a:t>
            </a:r>
          </a:p>
          <a:p>
            <a:pPr lvl="1"/>
            <a:r>
              <a:rPr lang="en-US" dirty="0"/>
              <a:t>Visit the suggested hotels – for students and lecturers</a:t>
            </a:r>
          </a:p>
          <a:p>
            <a:pPr lvl="1"/>
            <a:r>
              <a:rPr lang="en-US" dirty="0"/>
              <a:t>Debriefing meeting with the LOC – Friday afternoon</a:t>
            </a:r>
          </a:p>
          <a:p>
            <a:r>
              <a:rPr lang="en-US" b="1" dirty="0"/>
              <a:t>Saturday April 6</a:t>
            </a:r>
          </a:p>
          <a:p>
            <a:pPr lvl="1"/>
            <a:r>
              <a:rPr lang="en-US" dirty="0"/>
              <a:t>Departures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41D4DA-7F70-394D-B846-790B80F5A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4818B-7F1A-764A-BF32-A93A9E3860E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01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E097F-E946-BB42-9D68-A7CE1F1A8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4049"/>
          </a:xfrm>
        </p:spPr>
        <p:txBody>
          <a:bodyPr>
            <a:normAutofit/>
          </a:bodyPr>
          <a:lstStyle/>
          <a:p>
            <a:r>
              <a:rPr lang="en-US" dirty="0"/>
              <a:t>Arrivals on March 31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03CE8F-4597-3C43-8FE1-389D6161A7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9174"/>
            <a:ext cx="10515600" cy="2653259"/>
          </a:xfrm>
        </p:spPr>
        <p:txBody>
          <a:bodyPr/>
          <a:lstStyle/>
          <a:p>
            <a:r>
              <a:rPr lang="en-US" dirty="0"/>
              <a:t>Casablanca or Rabat</a:t>
            </a:r>
          </a:p>
          <a:p>
            <a:r>
              <a:rPr lang="en-US" dirty="0"/>
              <a:t>Different times for different people</a:t>
            </a:r>
          </a:p>
          <a:p>
            <a:r>
              <a:rPr lang="en-US" dirty="0"/>
              <a:t>Airport pick-ups and drivers arranged by the LOC</a:t>
            </a:r>
          </a:p>
          <a:p>
            <a:pPr lvl="1"/>
            <a:r>
              <a:rPr lang="en-US" dirty="0"/>
              <a:t>For Horst, Herman and Steve: </a:t>
            </a:r>
            <a:r>
              <a:rPr lang="en-US" b="1" dirty="0" err="1"/>
              <a:t>Mr</a:t>
            </a:r>
            <a:r>
              <a:rPr lang="en-US" b="1" dirty="0"/>
              <a:t> </a:t>
            </a:r>
            <a:r>
              <a:rPr lang="en-US" b="1" dirty="0" err="1"/>
              <a:t>Hammari</a:t>
            </a:r>
            <a:r>
              <a:rPr lang="en-US" b="1" dirty="0"/>
              <a:t> Mohammed </a:t>
            </a:r>
            <a:r>
              <a:rPr lang="en-US" b="1" dirty="0" err="1"/>
              <a:t>tel</a:t>
            </a:r>
            <a:r>
              <a:rPr lang="en-US" b="1" dirty="0"/>
              <a:t>: 06-61-84-71-27</a:t>
            </a:r>
          </a:p>
          <a:p>
            <a:pPr lvl="1"/>
            <a:r>
              <a:rPr lang="en-US" dirty="0"/>
              <a:t>For Latifa, </a:t>
            </a:r>
            <a:r>
              <a:rPr lang="en-US" dirty="0" err="1"/>
              <a:t>Ketevi</a:t>
            </a:r>
            <a:r>
              <a:rPr lang="en-US" dirty="0"/>
              <a:t> and Anne: </a:t>
            </a:r>
            <a:r>
              <a:rPr lang="en-US" b="1" dirty="0" err="1"/>
              <a:t>Mr</a:t>
            </a:r>
            <a:r>
              <a:rPr lang="en-US" b="1" dirty="0"/>
              <a:t> </a:t>
            </a:r>
            <a:r>
              <a:rPr lang="en-US" b="1" dirty="0" err="1"/>
              <a:t>Seddik</a:t>
            </a:r>
            <a:r>
              <a:rPr lang="en-US" b="1" dirty="0"/>
              <a:t> </a:t>
            </a:r>
            <a:r>
              <a:rPr lang="en-US" b="1" dirty="0" err="1"/>
              <a:t>harrar</a:t>
            </a:r>
            <a:r>
              <a:rPr lang="en-US" b="1" dirty="0"/>
              <a:t> </a:t>
            </a:r>
            <a:r>
              <a:rPr lang="en-US" b="1" dirty="0" err="1"/>
              <a:t>tél</a:t>
            </a:r>
            <a:r>
              <a:rPr lang="en-US" b="1" dirty="0"/>
              <a:t>: 06-18-22-63-28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6EF582-569D-3C46-BEA4-9874CF020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4818B-7F1A-764A-BF32-A93A9E3860E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256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BD1DA1-EFDF-3D48-BA9B-42930776E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54206"/>
          </a:xfrm>
        </p:spPr>
        <p:txBody>
          <a:bodyPr>
            <a:normAutofit fontScale="90000"/>
          </a:bodyPr>
          <a:lstStyle/>
          <a:p>
            <a:r>
              <a:rPr lang="en-US" dirty="0"/>
              <a:t>Suggested Hotels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0D5F37-805B-604E-8D1F-BC710BA6E5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61126"/>
            <a:ext cx="10515600" cy="4351338"/>
          </a:xfrm>
        </p:spPr>
        <p:txBody>
          <a:bodyPr/>
          <a:lstStyle/>
          <a:p>
            <a:r>
              <a:rPr lang="en-US" b="1" dirty="0"/>
              <a:t>March 31 – April 3 in Rabat</a:t>
            </a:r>
          </a:p>
          <a:p>
            <a:pPr lvl="1"/>
            <a:r>
              <a:rPr lang="en-US" dirty="0" err="1"/>
              <a:t>Onomo</a:t>
            </a:r>
            <a:r>
              <a:rPr lang="en-US" dirty="0"/>
              <a:t> Hotel Rabat Terminus </a:t>
            </a:r>
            <a:r>
              <a:rPr lang="en-US" u="sng" dirty="0">
                <a:hlinkClick r:id="rId2"/>
              </a:rPr>
              <a:t>https://www.onomohotel.com/fr/hotel/12/onomo-hotel-rabat-terminus</a:t>
            </a:r>
            <a:endParaRPr lang="en-US" u="sng" dirty="0"/>
          </a:p>
          <a:p>
            <a:r>
              <a:rPr lang="en-US" b="1" dirty="0"/>
              <a:t>April 3-6 in Marrakesh</a:t>
            </a:r>
          </a:p>
          <a:p>
            <a:pPr lvl="1"/>
            <a:r>
              <a:rPr lang="en-US" dirty="0"/>
              <a:t>Hotel Imperial Plaza </a:t>
            </a:r>
            <a:r>
              <a:rPr lang="en-US" u="sng" dirty="0">
                <a:hlinkClick r:id="rId3"/>
              </a:rPr>
              <a:t>http://www.hotel-imperial-plaza-marrakech-marruecos.vivehotels.com/</a:t>
            </a:r>
            <a:endParaRPr lang="en-US" u="sng" dirty="0"/>
          </a:p>
          <a:p>
            <a:pPr lvl="1"/>
            <a:r>
              <a:rPr lang="en-US" dirty="0"/>
              <a:t>This is the suggested hotel where students will be staying during ASP2020</a:t>
            </a:r>
          </a:p>
          <a:p>
            <a:r>
              <a:rPr lang="en-US" b="1" dirty="0"/>
              <a:t>I assume that all have followed the instructions to ensure that your booking is confirmed</a:t>
            </a:r>
          </a:p>
          <a:p>
            <a:pPr lvl="1"/>
            <a:r>
              <a:rPr lang="en-US" dirty="0"/>
              <a:t>If you received a voucher, bring that with you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EE54AE-5184-2641-BA20-732492467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4818B-7F1A-764A-BF32-A93A9E3860E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5379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84CD4D-018C-C34B-8FB0-0630388C7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4265"/>
          </a:xfrm>
        </p:spPr>
        <p:txBody>
          <a:bodyPr>
            <a:normAutofit fontScale="90000"/>
          </a:bodyPr>
          <a:lstStyle/>
          <a:p>
            <a:r>
              <a:rPr lang="en-US" dirty="0"/>
              <a:t>At Rabat on March 31 – April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C8993A-1D50-174D-BEBC-B9C5C4B11E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584" y="1160124"/>
            <a:ext cx="10449393" cy="5546881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March 31: arrival</a:t>
            </a:r>
          </a:p>
          <a:p>
            <a:pPr lvl="1"/>
            <a:r>
              <a:rPr lang="en-US" dirty="0"/>
              <a:t>Nothing official planned</a:t>
            </a:r>
          </a:p>
          <a:p>
            <a:r>
              <a:rPr lang="en-US" b="1" dirty="0"/>
              <a:t>April 1 from 9:30am at the University Mohammed V, Rabat</a:t>
            </a:r>
          </a:p>
          <a:p>
            <a:pPr lvl="1"/>
            <a:r>
              <a:rPr lang="en-US" dirty="0"/>
              <a:t>Thesis Defense of </a:t>
            </a:r>
            <a:r>
              <a:rPr lang="en-US" dirty="0" err="1"/>
              <a:t>Mounia</a:t>
            </a:r>
            <a:r>
              <a:rPr lang="en-US" dirty="0"/>
              <a:t> </a:t>
            </a:r>
            <a:r>
              <a:rPr lang="en-US" dirty="0" err="1"/>
              <a:t>Laassiri</a:t>
            </a:r>
            <a:endParaRPr lang="en-US" dirty="0"/>
          </a:p>
          <a:p>
            <a:pPr lvl="2"/>
            <a:r>
              <a:rPr lang="en-US" dirty="0"/>
              <a:t>On Jury are: </a:t>
            </a:r>
            <a:r>
              <a:rPr lang="en-US" b="1" dirty="0"/>
              <a:t>Latifa</a:t>
            </a:r>
            <a:r>
              <a:rPr lang="en-US" dirty="0"/>
              <a:t>, </a:t>
            </a:r>
            <a:r>
              <a:rPr lang="en-US" b="1" dirty="0"/>
              <a:t>Yahya</a:t>
            </a:r>
            <a:r>
              <a:rPr lang="en-US" dirty="0"/>
              <a:t>, </a:t>
            </a:r>
            <a:r>
              <a:rPr lang="en-US" b="1" dirty="0"/>
              <a:t>Mohamed</a:t>
            </a:r>
            <a:r>
              <a:rPr lang="en-US" dirty="0"/>
              <a:t> </a:t>
            </a:r>
            <a:r>
              <a:rPr lang="en-US" b="1" dirty="0" err="1"/>
              <a:t>Chabab</a:t>
            </a:r>
            <a:r>
              <a:rPr lang="en-US" dirty="0"/>
              <a:t>, </a:t>
            </a:r>
            <a:r>
              <a:rPr lang="en-US" b="1" dirty="0"/>
              <a:t>Farida</a:t>
            </a:r>
            <a:r>
              <a:rPr lang="en-US" dirty="0"/>
              <a:t>, </a:t>
            </a:r>
            <a:r>
              <a:rPr lang="en-US" b="1" dirty="0" err="1"/>
              <a:t>Rajaa</a:t>
            </a:r>
            <a:r>
              <a:rPr lang="en-US" dirty="0"/>
              <a:t>, </a:t>
            </a:r>
            <a:r>
              <a:rPr lang="en-US" b="1" dirty="0" err="1"/>
              <a:t>Ketevi</a:t>
            </a:r>
            <a:r>
              <a:rPr lang="en-US" dirty="0"/>
              <a:t>.</a:t>
            </a:r>
          </a:p>
          <a:p>
            <a:pPr lvl="2"/>
            <a:r>
              <a:rPr lang="en-US" dirty="0"/>
              <a:t>The rest may attend the defense or do something else like visit embassies</a:t>
            </a:r>
          </a:p>
          <a:p>
            <a:pPr lvl="1"/>
            <a:r>
              <a:rPr lang="en-US" dirty="0"/>
              <a:t>Possible meeting some Mohammed V University officials</a:t>
            </a:r>
          </a:p>
          <a:p>
            <a:r>
              <a:rPr lang="en-US" b="1" dirty="0"/>
              <a:t>April 1 after the defense—this will in the afternoon</a:t>
            </a:r>
          </a:p>
          <a:p>
            <a:pPr lvl="1"/>
            <a:r>
              <a:rPr lang="en-US" dirty="0"/>
              <a:t>Possible meeting some Mohammed V University officials and or meetings</a:t>
            </a:r>
          </a:p>
          <a:p>
            <a:pPr lvl="1"/>
            <a:r>
              <a:rPr lang="en-US" dirty="0"/>
              <a:t>Tentatively IOC-LOC briefing meeting</a:t>
            </a:r>
          </a:p>
          <a:p>
            <a:r>
              <a:rPr lang="en-US" b="1" dirty="0"/>
              <a:t>April 1, evening</a:t>
            </a:r>
          </a:p>
          <a:p>
            <a:pPr lvl="1"/>
            <a:r>
              <a:rPr lang="en-US" dirty="0"/>
              <a:t>Possible IOC-LOC dinner briefing</a:t>
            </a:r>
          </a:p>
          <a:p>
            <a:r>
              <a:rPr lang="en-US" b="1" dirty="0"/>
              <a:t>April 2</a:t>
            </a:r>
          </a:p>
          <a:p>
            <a:pPr lvl="1"/>
            <a:r>
              <a:rPr lang="en-US" dirty="0"/>
              <a:t>Meetings at the Ministries of Education and African Affairs</a:t>
            </a:r>
          </a:p>
          <a:p>
            <a:r>
              <a:rPr lang="en-US" b="1" dirty="0"/>
              <a:t>April 3</a:t>
            </a:r>
          </a:p>
          <a:p>
            <a:pPr lvl="1"/>
            <a:r>
              <a:rPr lang="en-US" dirty="0"/>
              <a:t>Departure for Marrakesh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0028AE-A9BF-E443-91A7-44FCF3BB3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4818B-7F1A-764A-BF32-A93A9E3860E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884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ACB39-E192-C648-9348-A457108CF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/>
              <a:t>Rabat </a:t>
            </a:r>
            <a:r>
              <a:rPr lang="en-US" dirty="0">
                <a:sym typeface="Wingdings" pitchFamily="2" charset="2"/>
              </a:rPr>
              <a:t> Marrakesh Transit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29B5C3-84B7-F041-9269-49E4D62A0F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5563"/>
            <a:ext cx="9774836" cy="4710086"/>
          </a:xfrm>
        </p:spPr>
        <p:txBody>
          <a:bodyPr>
            <a:normAutofit/>
          </a:bodyPr>
          <a:lstStyle/>
          <a:p>
            <a:r>
              <a:rPr lang="en-US" b="1" dirty="0"/>
              <a:t>On Wednesday April 3</a:t>
            </a:r>
          </a:p>
          <a:p>
            <a:pPr lvl="1"/>
            <a:r>
              <a:rPr lang="en-US" dirty="0"/>
              <a:t>By train or car</a:t>
            </a:r>
          </a:p>
          <a:p>
            <a:pPr lvl="1"/>
            <a:r>
              <a:rPr lang="en-US" dirty="0"/>
              <a:t>Details to be worked out with the LOC</a:t>
            </a:r>
          </a:p>
          <a:p>
            <a:pPr lvl="2"/>
            <a:r>
              <a:rPr lang="en-US" dirty="0"/>
              <a:t>Departure time</a:t>
            </a:r>
          </a:p>
          <a:p>
            <a:pPr lvl="2"/>
            <a:r>
              <a:rPr lang="en-US" dirty="0"/>
              <a:t>Stop on the way at the University of Casablanca—meeting with University officials there</a:t>
            </a:r>
          </a:p>
          <a:p>
            <a:r>
              <a:rPr lang="en-US" b="1" dirty="0"/>
              <a:t>Late on April 3</a:t>
            </a:r>
          </a:p>
          <a:p>
            <a:pPr lvl="1"/>
            <a:r>
              <a:rPr lang="en-US" dirty="0"/>
              <a:t>Arrival in Marrakesh</a:t>
            </a:r>
          </a:p>
          <a:p>
            <a:pPr lvl="1"/>
            <a:r>
              <a:rPr lang="en-US" dirty="0"/>
              <a:t>Nothing official planned that evening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E16EA8-C209-014A-8C8B-50D2D773B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4818B-7F1A-764A-BF32-A93A9E3860E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5698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9333E-F163-9E4C-A57B-CC3FD676B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89314"/>
          </a:xfrm>
        </p:spPr>
        <p:txBody>
          <a:bodyPr>
            <a:normAutofit fontScale="90000"/>
          </a:bodyPr>
          <a:lstStyle/>
          <a:p>
            <a:r>
              <a:rPr lang="en-US" dirty="0"/>
              <a:t>At Marrakesh on April 3-6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53576F-26EE-8044-817B-E544DC9608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25993"/>
            <a:ext cx="10254521" cy="4365338"/>
          </a:xfrm>
        </p:spPr>
        <p:txBody>
          <a:bodyPr>
            <a:normAutofit/>
          </a:bodyPr>
          <a:lstStyle/>
          <a:p>
            <a:r>
              <a:rPr lang="en-US" b="1" dirty="0"/>
              <a:t>On April 3</a:t>
            </a:r>
          </a:p>
          <a:p>
            <a:pPr lvl="1"/>
            <a:r>
              <a:rPr lang="en-US" dirty="0"/>
              <a:t>Not much will happen. We will arrive late, especially after stop at the University of Casablanca</a:t>
            </a:r>
          </a:p>
          <a:p>
            <a:r>
              <a:rPr lang="en-US" b="1" dirty="0"/>
              <a:t>April 4-5</a:t>
            </a:r>
          </a:p>
          <a:p>
            <a:pPr lvl="1"/>
            <a:r>
              <a:rPr lang="en-US" dirty="0"/>
              <a:t>Meeting with University officials</a:t>
            </a:r>
          </a:p>
          <a:p>
            <a:pPr lvl="1"/>
            <a:r>
              <a:rPr lang="en-US" dirty="0"/>
              <a:t>Visits to the facilities—computing facilities and lecture halls</a:t>
            </a:r>
          </a:p>
          <a:p>
            <a:pPr lvl="1"/>
            <a:r>
              <a:rPr lang="en-US" dirty="0"/>
              <a:t>Visits to the suggested hotels</a:t>
            </a:r>
          </a:p>
          <a:p>
            <a:pPr lvl="1"/>
            <a:r>
              <a:rPr lang="en-US" dirty="0"/>
              <a:t>April 5 in the afternoon: IOC-LOC debriefing meeting</a:t>
            </a:r>
          </a:p>
          <a:p>
            <a:r>
              <a:rPr lang="en-US" b="1" dirty="0"/>
              <a:t>April 6</a:t>
            </a:r>
          </a:p>
          <a:p>
            <a:pPr lvl="1"/>
            <a:r>
              <a:rPr lang="en-US" dirty="0"/>
              <a:t>Departures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4EECE4-41BF-C645-8508-F3039737B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4818B-7F1A-764A-BF32-A93A9E3860E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5814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9F6284-C3D6-3F48-B031-3B9ABF558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7162"/>
            <a:ext cx="10515600" cy="669196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5F05E1-A741-E74F-A2D3-09E9816B1C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06358"/>
            <a:ext cx="10629275" cy="52352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At Rabat, during the meetings with the Ministries</a:t>
            </a:r>
          </a:p>
          <a:p>
            <a:pPr lvl="1"/>
            <a:r>
              <a:rPr lang="en-US" dirty="0"/>
              <a:t>2-folds objectives</a:t>
            </a:r>
          </a:p>
          <a:p>
            <a:pPr lvl="1"/>
            <a:r>
              <a:rPr lang="en-US" b="1" dirty="0"/>
              <a:t>At the Ministry of Education</a:t>
            </a:r>
          </a:p>
          <a:p>
            <a:pPr lvl="2"/>
            <a:r>
              <a:rPr lang="en-US" dirty="0"/>
              <a:t>Obtain financial commitment for the coverage of local participant. Requested : </a:t>
            </a:r>
            <a:r>
              <a:rPr lang="en-US" b="1" dirty="0">
                <a:solidFill>
                  <a:srgbClr val="FF0000"/>
                </a:solidFill>
              </a:rPr>
              <a:t>40’000 euros</a:t>
            </a:r>
            <a:r>
              <a:rPr lang="en-US" dirty="0"/>
              <a:t>. See page 22 of </a:t>
            </a:r>
            <a:r>
              <a:rPr lang="en-US" dirty="0">
                <a:hlinkClick r:id="rId2"/>
              </a:rPr>
              <a:t>https://ketevi.web.cern.ch/ketevi/ASP2020/ASP-French-Mars-2019.pdf</a:t>
            </a:r>
            <a:endParaRPr lang="en-US" dirty="0"/>
          </a:p>
          <a:p>
            <a:pPr lvl="1"/>
            <a:r>
              <a:rPr lang="en-US" b="1" dirty="0"/>
              <a:t>At the Ministry of African Affairs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Obtain commitment to help facilitate entrance visa applications to Morocco</a:t>
            </a:r>
          </a:p>
          <a:p>
            <a:r>
              <a:rPr lang="en-US" dirty="0"/>
              <a:t>At Rabat, other funding sources</a:t>
            </a:r>
          </a:p>
          <a:p>
            <a:pPr lvl="1"/>
            <a:r>
              <a:rPr lang="en-US" dirty="0"/>
              <a:t>Meetings at embassies and other organizations</a:t>
            </a:r>
          </a:p>
          <a:p>
            <a:r>
              <a:rPr lang="en-US" dirty="0"/>
              <a:t>At Marrakesh</a:t>
            </a:r>
          </a:p>
          <a:p>
            <a:pPr lvl="1"/>
            <a:r>
              <a:rPr lang="en-US" dirty="0"/>
              <a:t>Review the states of infrastructure and logistics</a:t>
            </a:r>
          </a:p>
          <a:p>
            <a:pPr lvl="1"/>
            <a:r>
              <a:rPr lang="en-US" dirty="0"/>
              <a:t>Computing facility, internet connectivity</a:t>
            </a:r>
          </a:p>
          <a:p>
            <a:pPr lvl="1"/>
            <a:r>
              <a:rPr lang="en-US" dirty="0"/>
              <a:t>Identify where improvements are needed before ASP2020 starts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CE2336-0983-DC4E-A801-346A3A859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4818B-7F1A-764A-BF32-A93A9E3860E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0715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675</Words>
  <Application>Microsoft Macintosh PowerPoint</Application>
  <PresentationFormat>Widescreen</PresentationFormat>
  <Paragraphs>108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Office Theme</vt:lpstr>
      <vt:lpstr>Site Visit for ASP2020 Kétévi A. Assamagan </vt:lpstr>
      <vt:lpstr>Dates</vt:lpstr>
      <vt:lpstr>Itinerary / Program</vt:lpstr>
      <vt:lpstr>Arrivals on March 31</vt:lpstr>
      <vt:lpstr>Suggested Hotels</vt:lpstr>
      <vt:lpstr>At Rabat on March 31 – April 3</vt:lpstr>
      <vt:lpstr>Rabat  Marrakesh Transit</vt:lpstr>
      <vt:lpstr>At Marrakesh on April 3-6</vt:lpstr>
      <vt:lpstr>Objectives</vt:lpstr>
      <vt:lpstr>April 6 - Departures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Site Visit for ASP2020</dc:title>
  <dc:creator>Ketevi Adikle Assamagan</dc:creator>
  <cp:lastModifiedBy>Ketevi Adikle Assamagan</cp:lastModifiedBy>
  <cp:revision>15</cp:revision>
  <dcterms:created xsi:type="dcterms:W3CDTF">2019-01-28T14:54:43Z</dcterms:created>
  <dcterms:modified xsi:type="dcterms:W3CDTF">2019-03-27T05:49:40Z</dcterms:modified>
</cp:coreProperties>
</file>