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00" r:id="rId1"/>
    <p:sldMasterId id="2147483905" r:id="rId2"/>
  </p:sldMasterIdLst>
  <p:notesMasterIdLst>
    <p:notesMasterId r:id="rId21"/>
  </p:notesMasterIdLst>
  <p:handoutMasterIdLst>
    <p:handoutMasterId r:id="rId22"/>
  </p:handoutMasterIdLst>
  <p:sldIdLst>
    <p:sldId id="1318" r:id="rId3"/>
    <p:sldId id="1306" r:id="rId4"/>
    <p:sldId id="1312" r:id="rId5"/>
    <p:sldId id="1313" r:id="rId6"/>
    <p:sldId id="1315" r:id="rId7"/>
    <p:sldId id="1317" r:id="rId8"/>
    <p:sldId id="1316" r:id="rId9"/>
    <p:sldId id="1311" r:id="rId10"/>
    <p:sldId id="1314" r:id="rId11"/>
    <p:sldId id="1319" r:id="rId12"/>
    <p:sldId id="1320" r:id="rId13"/>
    <p:sldId id="1325" r:id="rId14"/>
    <p:sldId id="1321" r:id="rId15"/>
    <p:sldId id="1323" r:id="rId16"/>
    <p:sldId id="1328" r:id="rId17"/>
    <p:sldId id="1326" r:id="rId18"/>
    <p:sldId id="1322" r:id="rId19"/>
    <p:sldId id="1327" r:id="rId2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2123" userDrawn="1">
          <p15:clr>
            <a:srgbClr val="A4A3A4"/>
          </p15:clr>
        </p15:guide>
        <p15:guide id="7" orient="horz" pos="33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672" userDrawn="1">
          <p15:clr>
            <a:srgbClr val="A4A3A4"/>
          </p15:clr>
        </p15:guide>
        <p15:guide id="13" orient="horz" pos="25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5B9BD5"/>
    <a:srgbClr val="00F0F0"/>
    <a:srgbClr val="F000F0"/>
    <a:srgbClr val="2020F0"/>
    <a:srgbClr val="0055A0"/>
    <a:srgbClr val="D0D8E8"/>
    <a:srgbClr val="EAEFF7"/>
    <a:srgbClr val="D2D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96" autoAdjust="0"/>
    <p:restoredTop sz="88621" autoAdjust="0"/>
  </p:normalViewPr>
  <p:slideViewPr>
    <p:cSldViewPr>
      <p:cViewPr varScale="1">
        <p:scale>
          <a:sx n="65" d="100"/>
          <a:sy n="65" d="100"/>
        </p:scale>
        <p:origin x="774" y="84"/>
      </p:cViewPr>
      <p:guideLst>
        <p:guide orient="horz"/>
        <p:guide orient="horz" pos="2123"/>
        <p:guide orient="horz" pos="336"/>
        <p:guide pos="336"/>
        <p:guide pos="672"/>
        <p:guide orient="horz" pos="25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8E55B4-A633-4C51-AE8F-B8C1C12B8FA9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236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580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547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604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9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06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64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36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29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7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468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2746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41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3/21/2014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Damien Perrelet BE-RF-FB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256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15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5631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3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3762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143001"/>
            <a:ext cx="9493287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6" y="274638"/>
            <a:ext cx="670690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9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6000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5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19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01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91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1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76199"/>
            <a:ext cx="89154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7511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3/28/2019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9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8836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3575/" TargetMode="External"/><Relationship Id="rId2" Type="http://schemas.openxmlformats.org/officeDocument/2006/relationships/hyperlink" Target="https://indico.cern.ch/event/778836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94059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2027/attachments/1793328/2922815/LIU_EC_Minutes_20190207-v1.pdf" TargetMode="External"/><Relationship Id="rId2" Type="http://schemas.openxmlformats.org/officeDocument/2006/relationships/hyperlink" Target="https://indico.cern.ch/event/800752/attachments/1810356/2956313/minutes_LIU-BDC_20190306_v1_docx_cpdf.pdf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3575/" TargetMode="External"/><Relationship Id="rId7" Type="http://schemas.openxmlformats.org/officeDocument/2006/relationships/hyperlink" Target="https://indico.cern.ch/event/774181/contributions/3219399/attachments/1795354/2927693/Beyond-LS2_Rumolo-v4.pptx" TargetMode="External"/><Relationship Id="rId2" Type="http://schemas.openxmlformats.org/officeDocument/2006/relationships/hyperlink" Target="https://indico.cern.ch/event/778836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774181/timetable/" TargetMode="External"/><Relationship Id="rId5" Type="http://schemas.openxmlformats.org/officeDocument/2006/relationships/hyperlink" Target="https://indico.cern.ch/event/792027/" TargetMode="External"/><Relationship Id="rId4" Type="http://schemas.openxmlformats.org/officeDocument/2006/relationships/hyperlink" Target="https://indico.cern.ch/event/794059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Follow-up of</a:t>
            </a:r>
            <a:br>
              <a:rPr lang="en-GB" sz="4000" dirty="0" smtClean="0"/>
            </a:br>
            <a:r>
              <a:rPr lang="en-GB" sz="4000" dirty="0" smtClean="0"/>
              <a:t>PS Landau system</a:t>
            </a: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Landau cavity study working group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29 March 2019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132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and suggestions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Keep dedicated RF system for Landau damping as back-up option, no strong argument for immediate implementation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Finish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conceptual RF system design</a:t>
            </a:r>
            <a:endParaRPr lang="en-US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evaluation of 4-core shroud for </a:t>
            </a:r>
            <a:r>
              <a:rPr lang="en-GB" sz="18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tests with improved material at KEK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Characterize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material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build and measure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radially scaled model</a:t>
            </a:r>
            <a:endParaRPr lang="en-GB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Document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results of cavity and amplifier design study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Consolidate present 40 MHz RF system for operational use as Landau RF system above 13 GeV</a:t>
            </a:r>
            <a:endParaRPr lang="en-US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Evaluate limitations of power amplifier and feedback chain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implementation of LLRF controls and impact on</a:t>
            </a:r>
            <a:b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 strategy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Propose and implement improvements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Continue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dynamics study effort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view of improved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PS-SPS transfer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Smaller longitudinal emittance? How to reduce halo?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09800" y="2183093"/>
                <a:ext cx="5356531" cy="44627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</m:t>
                    </m:r>
                    <m:r>
                      <a:rPr lang="en-GB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Measurements at KEK/J-PARC soon</a:t>
                </a:r>
                <a:endParaRPr lang="en-GB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183093"/>
                <a:ext cx="5356531" cy="446276"/>
              </a:xfrm>
              <a:prstGeom prst="rect">
                <a:avLst/>
              </a:prstGeom>
              <a:blipFill>
                <a:blip r:embed="rId2"/>
                <a:stretch>
                  <a:fillRect t="-9589" r="-456" b="-301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 rot="21348055">
            <a:off x="2492922" y="5678327"/>
            <a:ext cx="4241867" cy="4462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dynamics WG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45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and suggestions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Keep dedicated RF system for Landau damping as back-up option, no strong argument for immediate implementation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Finish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conceptual RF system design</a:t>
            </a:r>
            <a:endParaRPr lang="en-US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evaluation of 4-core shroud for </a:t>
            </a:r>
            <a:r>
              <a:rPr lang="en-GB" sz="18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tests with improved material at KEK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Characterize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material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build and measure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radially scaled model</a:t>
            </a:r>
            <a:endParaRPr lang="en-GB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Document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results of cavity and amplifier design study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Consolidate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present 40 MHz RF system for operational use as Landau RF system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above 13 GeV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Evaluate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limitations of power amplifier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chain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implementation of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LLRF controls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impact on</a:t>
            </a:r>
            <a:b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strategy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Propose 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implement improvements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Continue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dynamics study effort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view of improved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PS-SPS transfer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Smaller longitudinal emittance? How to reduce halo?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09800" y="2183093"/>
                <a:ext cx="5356531" cy="44627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</m:t>
                    </m:r>
                    <m:r>
                      <a:rPr lang="en-GB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Measurements at KEK/J-PARC soon</a:t>
                </a:r>
                <a:endParaRPr lang="en-GB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183093"/>
                <a:ext cx="5356531" cy="446276"/>
              </a:xfrm>
              <a:prstGeom prst="rect">
                <a:avLst/>
              </a:prstGeom>
              <a:blipFill>
                <a:blip r:embed="rId2"/>
                <a:stretch>
                  <a:fillRect t="-9589" r="-456" b="-301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 rot="21348055">
            <a:off x="2492922" y="5678327"/>
            <a:ext cx="4241867" cy="4462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dynamics WG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360000">
            <a:off x="2505139" y="4038600"/>
            <a:ext cx="4143419" cy="80021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followed outside working group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3022600"/>
            <a:ext cx="7032931" cy="381000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8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25908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note summary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42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Document: draft table of contents (1/2)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1" y="1143000"/>
            <a:ext cx="883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Introduction and motivation, 1 p.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Requirements, 2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2.1	 Frequency range, voltage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2.2	 Beam loading considerations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2.3	 Impedance and stability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RF system parameters, 1 p.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Cavity design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4.1	 Garnet cavity option, 3-4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4.2	 </a:t>
            </a:r>
            <a:r>
              <a:rPr lang="en-GB" sz="20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option (incl. measurements), 3-4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4.3	 Ferrite cavity benchmark (?), 2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791200" y="1144800"/>
            <a:ext cx="3580800" cy="51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Heiko</a:t>
            </a:r>
          </a:p>
          <a:p>
            <a:pPr algn="r">
              <a:spcBef>
                <a:spcPct val="20000"/>
              </a:spcBef>
            </a:pPr>
            <a:endParaRPr lang="en-GB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Heiko</a:t>
            </a: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Giorgia</a:t>
            </a: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Alexandre</a:t>
            </a:r>
          </a:p>
          <a:p>
            <a:pPr algn="r">
              <a:spcBef>
                <a:spcPct val="20000"/>
              </a:spcBef>
            </a:pPr>
            <a:endParaRPr lang="en-GB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Heiko</a:t>
            </a:r>
          </a:p>
          <a:p>
            <a:pPr algn="r">
              <a:spcBef>
                <a:spcPct val="20000"/>
              </a:spcBef>
            </a:pPr>
            <a:endParaRPr lang="en-GB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Nasrin</a:t>
            </a: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Mauro</a:t>
            </a: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Giorgia + Nasrin</a:t>
            </a:r>
          </a:p>
          <a:p>
            <a:pPr algn="r">
              <a:spcBef>
                <a:spcPct val="20000"/>
              </a:spcBef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2694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Document: draft table of contents (2/2)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1" y="1143000"/>
            <a:ext cx="883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Amplifier design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5.1	 Beam loading, 1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5.2	 Power amplifier, 2-3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5.3	 Direct feedback, 2-3 p.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LLRF, 1-2 p.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6.1	 Cavity controller</a:t>
            </a:r>
          </a:p>
          <a:p>
            <a:pPr lvl="1"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6.2	 Feedback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Summary, 0.5-1 p.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Total: aim at ~20-25 pages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LaTeX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or MS-Word?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5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91200" y="1144800"/>
            <a:ext cx="3580800" cy="51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Giorgia</a:t>
            </a: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Florian/Heiko</a:t>
            </a: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r">
              <a:spcBef>
                <a:spcPct val="20000"/>
              </a:spcBef>
            </a:pPr>
            <a:r>
              <a:rPr lang="en-GB" sz="20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Heiko</a:t>
            </a:r>
            <a:endParaRPr lang="en-GB" sz="20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6602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25908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Garnet cavity model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93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449" r="32226" b="3678"/>
          <a:stretch/>
        </p:blipFill>
        <p:spPr>
          <a:xfrm>
            <a:off x="1414172" y="4022275"/>
            <a:ext cx="3005428" cy="251187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476085" y="3699600"/>
            <a:ext cx="7011350" cy="2929800"/>
            <a:chOff x="1476085" y="3699600"/>
            <a:chExt cx="7011350" cy="2929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3"/>
            <a:srcRect l="27997" r="27373"/>
            <a:stretch/>
          </p:blipFill>
          <p:spPr>
            <a:xfrm>
              <a:off x="5467720" y="4878926"/>
              <a:ext cx="3019715" cy="771749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>
            <a:xfrm rot="5400000">
              <a:off x="6596849" y="4003603"/>
              <a:ext cx="761456" cy="827376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/>
            <p:cNvSpPr/>
            <p:nvPr/>
          </p:nvSpPr>
          <p:spPr>
            <a:xfrm rot="16200000">
              <a:off x="6596849" y="5663084"/>
              <a:ext cx="761456" cy="827376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91225" y="3699600"/>
              <a:ext cx="19623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Radially squeezed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27997" r="27373"/>
            <a:stretch/>
          </p:blipFill>
          <p:spPr>
            <a:xfrm>
              <a:off x="1476085" y="3897999"/>
              <a:ext cx="3019715" cy="2731401"/>
            </a:xfrm>
            <a:prstGeom prst="rect">
              <a:avLst/>
            </a:prstGeom>
          </p:spPr>
        </p:pic>
      </p:grp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Radially scaled garnet cavity model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1" y="9906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Motivation for model measurements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Low-power measurements with garnet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cavity option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40 MHz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Benchmarking of simulations 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heck perpendicular tuning, garnet material versus gap capacity</a:t>
            </a:r>
          </a:p>
          <a:p>
            <a:pPr marL="914400" lvl="1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Bring design 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one step beyond simulations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Comparable test set-ups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garnet and </a:t>
            </a:r>
            <a:r>
              <a:rPr lang="en-GB" sz="18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options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Proposal: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Radially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scale coaxial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resonator: </a:t>
            </a:r>
            <a:r>
              <a:rPr lang="en-GB" sz="2100" b="1" i="1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constant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3698009"/>
            <a:ext cx="1704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Nasrin’s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8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Radially scaled garnet cavity model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1" y="9144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Guidelines for model resonator design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Design to use standard components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Standard size coaxial line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rings size as for 80 MHz fast tuner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Materials: G510, AL800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Could part of the 80 MHz ferrite demonstrator tuner be abused as cavity at 40 MHz?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1460500" y="3581934"/>
            <a:ext cx="2820905" cy="2916837"/>
            <a:chOff x="1460500" y="3581934"/>
            <a:chExt cx="2820905" cy="2916837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540" y="4026002"/>
              <a:ext cx="2496865" cy="245099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 rot="16200000">
              <a:off x="571731" y="5271448"/>
              <a:ext cx="21160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C. Vollinger, IPAC15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15187" y="3581934"/>
              <a:ext cx="1620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80 MHz tuner</a:t>
              </a:r>
              <a:endParaRPr lang="en-GB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430856" y="3581400"/>
            <a:ext cx="4167044" cy="2895600"/>
            <a:chOff x="4430856" y="3581400"/>
            <a:chExt cx="4167044" cy="289560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1035" y="4026002"/>
              <a:ext cx="2496865" cy="2450998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7607301" y="4333875"/>
              <a:ext cx="685800" cy="352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835900" y="4026003"/>
              <a:ext cx="685800" cy="41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628732" y="4062415"/>
              <a:ext cx="6858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612064" y="4701970"/>
              <a:ext cx="6858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7800181" y="4314415"/>
              <a:ext cx="0" cy="381410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8016875" y="4219984"/>
              <a:ext cx="323850" cy="0"/>
            </a:xfrm>
            <a:prstGeom prst="line">
              <a:avLst/>
            </a:prstGeom>
            <a:ln w="31750"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8016875" y="4350543"/>
              <a:ext cx="323850" cy="0"/>
            </a:xfrm>
            <a:prstGeom prst="line">
              <a:avLst/>
            </a:prstGeom>
            <a:ln w="31750"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784050" y="4019818"/>
              <a:ext cx="70900" cy="709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7767381" y="4474473"/>
              <a:ext cx="70900" cy="709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7824470" y="4055268"/>
              <a:ext cx="356235" cy="0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7822087" y="4505120"/>
              <a:ext cx="356235" cy="0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8178800" y="4055269"/>
              <a:ext cx="0" cy="176763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8181497" y="4340225"/>
              <a:ext cx="0" cy="176763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ight Arrow 77"/>
            <p:cNvSpPr/>
            <p:nvPr/>
          </p:nvSpPr>
          <p:spPr>
            <a:xfrm>
              <a:off x="4430856" y="5029201"/>
              <a:ext cx="1423843" cy="1219200"/>
            </a:xfrm>
            <a:prstGeom prst="rightArrow">
              <a:avLst>
                <a:gd name="adj1" fmla="val 50000"/>
                <a:gd name="adj2" fmla="val 23662"/>
              </a:avLst>
            </a:prstGeom>
            <a:solidFill>
              <a:srgbClr val="1F497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en-GB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059681" y="3581400"/>
              <a:ext cx="20810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 MHz </a:t>
              </a:r>
              <a:r>
                <a:rPr lang="en-GB" sz="18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l</a:t>
              </a:r>
              <a:r>
                <a:rPr lang="en-GB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/4 cavity</a:t>
              </a:r>
              <a:endParaRPr lang="en-GB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273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Radially scaled garnet cavity model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1" y="9144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Guidelines for model resonator design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Design to use standard components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Standard size coaxial line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rings size as for 80 MHz fast tuner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Materials: G510, AL800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Could part of the 80 MHz ferrite demonstrator tuner be abused as cavity at 40 MHz? Or other existing test set-up?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1460500" y="3581934"/>
            <a:ext cx="2820905" cy="2916837"/>
            <a:chOff x="1460500" y="3581934"/>
            <a:chExt cx="2820905" cy="2916837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540" y="4026002"/>
              <a:ext cx="2496865" cy="245099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 rot="16200000">
              <a:off x="571731" y="5271448"/>
              <a:ext cx="21160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C. Vollinger, IPAC15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15187" y="3581934"/>
              <a:ext cx="1620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80 MHz tuner</a:t>
              </a:r>
              <a:endParaRPr lang="en-GB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035" y="4026002"/>
            <a:ext cx="2496865" cy="2450998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6240284" y="3950732"/>
            <a:ext cx="1684515" cy="7969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7835900" y="4026003"/>
            <a:ext cx="685800" cy="41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7628732" y="4062415"/>
            <a:ext cx="685800" cy="25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612064" y="4701970"/>
            <a:ext cx="685800" cy="25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7318800" y="4747693"/>
            <a:ext cx="0" cy="381410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ight Arrow 77"/>
          <p:cNvSpPr/>
          <p:nvPr/>
        </p:nvSpPr>
        <p:spPr>
          <a:xfrm>
            <a:off x="4430856" y="5029201"/>
            <a:ext cx="1423843" cy="1219200"/>
          </a:xfrm>
          <a:prstGeom prst="rightArrow">
            <a:avLst>
              <a:gd name="adj1" fmla="val 50000"/>
              <a:gd name="adj2" fmla="val 23662"/>
            </a:avLst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059681" y="3581400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 MHz </a:t>
            </a:r>
            <a:r>
              <a:rPr lang="en-GB" sz="18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/4 cavity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678000" y="4747693"/>
            <a:ext cx="381000" cy="0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 rot="16200000">
            <a:off x="6354000" y="4230000"/>
            <a:ext cx="573344" cy="525555"/>
            <a:chOff x="7767381" y="4019818"/>
            <a:chExt cx="573344" cy="525555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8016875" y="4219984"/>
              <a:ext cx="323850" cy="0"/>
            </a:xfrm>
            <a:prstGeom prst="line">
              <a:avLst/>
            </a:prstGeom>
            <a:ln w="31750"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8016875" y="4350543"/>
              <a:ext cx="323850" cy="0"/>
            </a:xfrm>
            <a:prstGeom prst="line">
              <a:avLst/>
            </a:prstGeom>
            <a:ln w="31750"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784050" y="4019818"/>
              <a:ext cx="70900" cy="709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7767381" y="4474473"/>
              <a:ext cx="70900" cy="709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7824470" y="4055268"/>
              <a:ext cx="356235" cy="0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7822087" y="4505120"/>
              <a:ext cx="356235" cy="0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8178800" y="4055269"/>
              <a:ext cx="0" cy="176763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8181497" y="4340225"/>
              <a:ext cx="0" cy="176763"/>
            </a:xfrm>
            <a:prstGeom prst="line">
              <a:avLst/>
            </a:prstGeom>
            <a:ln>
              <a:solidFill>
                <a:srgbClr val="C0504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7880350" y="4291554"/>
            <a:ext cx="685800" cy="25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7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1181099"/>
            <a:ext cx="8841292" cy="5372101"/>
          </a:xfrm>
        </p:spPr>
        <p:txBody>
          <a:bodyPr>
            <a:normAutofit/>
          </a:bodyPr>
          <a:lstStyle/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24/01/2019: 	‘Check point’ meeting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Comments and suggestions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://indico.cern.ch/event/778836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Landau RF system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obvious show-stoppers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cavity and amplifier design of dedicated Landau RF system for PS</a:t>
            </a: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LIU-PS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baseline intensity of 2.6 ∙ 10</a:t>
            </a:r>
            <a:r>
              <a:rPr lang="en-GB" sz="2100" b="1" baseline="30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p/b reached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 2018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anode power converters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feedbacks</a:t>
            </a:r>
          </a:p>
          <a:p>
            <a:pPr marL="814388" lvl="1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Improvement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0.2 - 0.3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∙ 10</a:t>
            </a:r>
            <a:r>
              <a:rPr lang="en-GB" sz="18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p/b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since 2017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not identified 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Operation of existing 40 MHz cavities during final part of </a:t>
            </a:r>
            <a:r>
              <a:rPr lang="en-GB" sz="21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accel-eration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improves stability, resulting in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~15% emittance margin</a:t>
            </a: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Existing 40 MHz cavities can only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 operated as Landau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RF system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above ~13 GeV leaving a gap of 180 after transition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emittance and halo crucial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PS-SPS transfer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Requires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emittance below baseline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3552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and suggestions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Keep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dedicated RF system for Landau damping as back-up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option,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strong argument for immediate implementation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Finish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conceptual RF system design</a:t>
            </a:r>
            <a:endParaRPr lang="en-US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evaluation of 4-core shroud for </a:t>
            </a:r>
            <a:r>
              <a:rPr lang="en-GB" sz="18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tests with improved material at KEK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Characterize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material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build and measure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radially scaled model</a:t>
            </a:r>
            <a:endParaRPr lang="en-GB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Document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results of cavity and amplifier design study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Consolidate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present 40 MHz RF system for operational use as Landau RF system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above 13 GeV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Evaluate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limitations of power amplifier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chain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implementation of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LLRF controls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impact on</a:t>
            </a:r>
            <a:b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strategy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Propose 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implement improvements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Continue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dynamics study effort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view of improved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PS-SPS transfer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Smaller longitudinal emittance? How to reduce halo?</a:t>
            </a:r>
          </a:p>
        </p:txBody>
      </p:sp>
    </p:spTree>
    <p:extLst>
      <p:ext uri="{BB962C8B-B14F-4D97-AF65-F5344CB8AC3E}">
        <p14:creationId xmlns:p14="http://schemas.microsoft.com/office/powerpoint/2010/main" val="392077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1181099"/>
            <a:ext cx="8841292" cy="5372101"/>
          </a:xfrm>
        </p:spPr>
        <p:txBody>
          <a:bodyPr>
            <a:normAutofit/>
          </a:bodyPr>
          <a:lstStyle/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24/01/2019: 	‘Check point’ meeting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Comments and suggestions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://indico.cern.ch/event/778836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7200" lvl="1" indent="0">
              <a:buNone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05/02/2019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	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LIU Technical Coordination meeting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https://indico.cern.ch/event/793575/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05/02/2019: 	Beam Dynamics Coordination meeting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Recommendation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https://indico.cern.ch/event/794059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114800" y="1854760"/>
            <a:ext cx="762000" cy="381000"/>
          </a:xfrm>
          <a:prstGeom prst="downArrow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Landau RF system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35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LIU Beam Dynamics Coordination meeting (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  <a:hlinkClick r:id="rId2"/>
              </a:rPr>
              <a:t>minutes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):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LIU Executive Committee follows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recommendation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  <a:hlinkClick r:id="rId3"/>
              </a:rPr>
              <a:t>minutes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80384" y="1409700"/>
            <a:ext cx="7391400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‘In general, while it is clear that lots of </a:t>
            </a:r>
            <a:r>
              <a:rPr lang="en-GB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work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on the Landau cavity has been done and </a:t>
            </a:r>
            <a:r>
              <a:rPr lang="en-GB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should be duly documented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, there is </a:t>
            </a:r>
            <a:r>
              <a:rPr lang="en-GB" sz="24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strong reason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related to beam performance </a:t>
            </a:r>
            <a:r>
              <a:rPr lang="en-GB" sz="24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which this item should become baseline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within LIU.’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1181099"/>
            <a:ext cx="8841292" cy="5372101"/>
          </a:xfrm>
        </p:spPr>
        <p:txBody>
          <a:bodyPr>
            <a:normAutofit/>
          </a:bodyPr>
          <a:lstStyle/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24/01/2019: 	‘Check point’ meeting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Comments and suggestions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://indico.cern.ch/event/778836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7200" lvl="1" indent="0">
              <a:buNone/>
            </a:pPr>
            <a:endParaRPr lang="en-US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05/02/2019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	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LIU Technical Coordination meeting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https://indico.cern.ch/event/793575/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05/02/2019: 	Beam Dynamics Coordination meeting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Recommendation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https://indico.cern.ch/event/794059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7200" lvl="1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07/02/2019: 	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LIU Executive Committee meeting 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Decision for LIU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https://indico.cern.ch/event/792027/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7200" lvl="1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14/02/2019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	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LIU Workshop, Montreux 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Only option after LS2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https://indico.cern.ch/event/774181/timetable/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direct link to presentation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114800" y="1854760"/>
            <a:ext cx="762000" cy="381000"/>
          </a:xfrm>
          <a:prstGeom prst="downArrow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4114800" y="3492500"/>
            <a:ext cx="762000" cy="381000"/>
          </a:xfrm>
          <a:prstGeom prst="downArrow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114800" y="4457700"/>
            <a:ext cx="762000" cy="381000"/>
          </a:xfrm>
          <a:prstGeom prst="downArrow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Landau RF system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8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2590800"/>
            <a:ext cx="883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proceed?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01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and suggestions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Keep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dedicated RF system for Landau damping as back-up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option,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strong argument for immediate implementation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Finish conceptual RF system design</a:t>
            </a:r>
            <a:endParaRPr lang="en-US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Complete evaluation of 4-core shroud for </a:t>
            </a:r>
            <a:r>
              <a:rPr lang="en-GB" sz="1800" b="1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and tests with improved material at KEK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Characterize garnet material; build and measure radially scaled model</a:t>
            </a:r>
            <a:endParaRPr lang="en-GB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Document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results of cavity and amplifier design study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Consolidate present 40 MHz RF system for operational use as Landau RF system above 13 GeV</a:t>
            </a:r>
            <a:endParaRPr lang="en-US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Evaluate limitations of power amplifier and feedback chain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implementation of LLRF controls and impact on</a:t>
            </a:r>
            <a:b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 strategy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Propose and implement improvements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Continue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dynamics study effort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view of improved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PS-SPS transfer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Smaller longitudinal emittance? How to reduce halo?</a:t>
            </a:r>
          </a:p>
        </p:txBody>
      </p:sp>
      <p:sp>
        <p:nvSpPr>
          <p:cNvPr id="2" name="TextBox 1"/>
          <p:cNvSpPr txBox="1"/>
          <p:nvPr/>
        </p:nvSpPr>
        <p:spPr>
          <a:xfrm rot="21348055">
            <a:off x="2492922" y="5678327"/>
            <a:ext cx="4241867" cy="4462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dynamics WG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76992</TotalTime>
  <Words>689</Words>
  <Application>Microsoft Office PowerPoint</Application>
  <PresentationFormat>A4 Paper (210x297 mm)</PresentationFormat>
  <Paragraphs>188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Cambria Math</vt:lpstr>
      <vt:lpstr>Constantia</vt:lpstr>
      <vt:lpstr>Lucida Grande</vt:lpstr>
      <vt:lpstr>Symbol</vt:lpstr>
      <vt:lpstr>Times New Roman</vt:lpstr>
      <vt:lpstr>Wingdings</vt:lpstr>
      <vt:lpstr>LIU_PowerPoint_Template</vt:lpstr>
      <vt:lpstr>Office Theme</vt:lpstr>
      <vt:lpstr> Follow-up of PS Landau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2439</cp:revision>
  <cp:lastPrinted>2019-03-28T06:59:26Z</cp:lastPrinted>
  <dcterms:created xsi:type="dcterms:W3CDTF">2004-02-08T17:46:25Z</dcterms:created>
  <dcterms:modified xsi:type="dcterms:W3CDTF">2019-03-28T16:43:15Z</dcterms:modified>
</cp:coreProperties>
</file>