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  <p:sldMasterId id="2147483740" r:id="rId2"/>
  </p:sldMasterIdLst>
  <p:notesMasterIdLst>
    <p:notesMasterId r:id="rId21"/>
  </p:notesMasterIdLst>
  <p:sldIdLst>
    <p:sldId id="258" r:id="rId3"/>
    <p:sldId id="315" r:id="rId4"/>
    <p:sldId id="316" r:id="rId5"/>
    <p:sldId id="321" r:id="rId6"/>
    <p:sldId id="261" r:id="rId7"/>
    <p:sldId id="263" r:id="rId8"/>
    <p:sldId id="312" r:id="rId9"/>
    <p:sldId id="313" r:id="rId10"/>
    <p:sldId id="266" r:id="rId11"/>
    <p:sldId id="311" r:id="rId12"/>
    <p:sldId id="272" r:id="rId13"/>
    <p:sldId id="269" r:id="rId14"/>
    <p:sldId id="299" r:id="rId15"/>
    <p:sldId id="297" r:id="rId16"/>
    <p:sldId id="300" r:id="rId17"/>
    <p:sldId id="304" r:id="rId18"/>
    <p:sldId id="320" r:id="rId19"/>
    <p:sldId id="288" r:id="rId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657" userDrawn="1">
          <p15:clr>
            <a:srgbClr val="A4A3A4"/>
          </p15:clr>
        </p15:guide>
        <p15:guide id="3" pos="3152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690" autoAdjust="0"/>
  </p:normalViewPr>
  <p:slideViewPr>
    <p:cSldViewPr snapToGrid="0">
      <p:cViewPr varScale="1">
        <p:scale>
          <a:sx n="97" d="100"/>
          <a:sy n="97" d="100"/>
        </p:scale>
        <p:origin x="1902" y="84"/>
      </p:cViewPr>
      <p:guideLst>
        <p:guide orient="horz" pos="714"/>
        <p:guide pos="657"/>
        <p:guide pos="3152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E3793-946B-4A56-8206-D8C52EF49BCB}" type="datetimeFigureOut">
              <a:rPr lang="de-DE" smtClean="0"/>
              <a:t>27.03.2019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FA15-C782-4042-B26E-4F659601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453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671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4271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200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818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>
                <a:solidFill>
                  <a:prstClr val="black"/>
                </a:solidFill>
              </a:rPr>
              <a:pPr/>
              <a:t>13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965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686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19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802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FA15-C782-4042-B26E-4F659601FD0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603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218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661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611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186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428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EFA15-C782-4042-B26E-4F659601FD0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0806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BFD47-0E77-4F63-8BFF-7406F736385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396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png"/><Relationship Id="rId7" Type="http://schemas.openxmlformats.org/officeDocument/2006/relationships/image" Target="../media/image8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1" y="2780930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601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1905000" y="1412778"/>
            <a:ext cx="6781800" cy="481399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/>
            </a:lvl3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28650" y="6356363"/>
            <a:ext cx="1135414" cy="365125"/>
          </a:xfrm>
        </p:spPr>
        <p:txBody>
          <a:bodyPr/>
          <a:lstStyle/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2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5324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663279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3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2"/>
            <a:ext cx="4104456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50"/>
            <a:ext cx="7538988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5043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663279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50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3"/>
            <a:ext cx="20574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3"/>
            <a:ext cx="1135414" cy="365125"/>
          </a:xfrm>
        </p:spPr>
        <p:txBody>
          <a:bodyPr/>
          <a:lstStyle/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2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1" y="2060850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21466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3" y="836714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2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Uta Bilow, TU Dresden</a:t>
            </a:r>
            <a:endParaRPr lang="de-DE" dirty="0" smtClean="0"/>
          </a:p>
        </p:txBody>
      </p:sp>
      <p:sp>
        <p:nvSpPr>
          <p:cNvPr id="19" name="Textfeld 18"/>
          <p:cNvSpPr txBox="1"/>
          <p:nvPr userDrawn="1"/>
        </p:nvSpPr>
        <p:spPr>
          <a:xfrm>
            <a:off x="7271872" y="119675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6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6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7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7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3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7" y="3311727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7972" y="1484784"/>
            <a:ext cx="549270" cy="54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866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0435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28">
            <a:extLst>
              <a:ext uri="{FF2B5EF4-FFF2-40B4-BE49-F238E27FC236}">
                <a16:creationId xmlns="" xmlns:a16="http://schemas.microsoft.com/office/drawing/2014/main" id="{E3FA8EE3-E1D5-E24D-9A60-A9E070EBF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988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28">
            <a:extLst>
              <a:ext uri="{FF2B5EF4-FFF2-40B4-BE49-F238E27FC236}">
                <a16:creationId xmlns="" xmlns:a16="http://schemas.microsoft.com/office/drawing/2014/main" id="{83D4A3F0-5989-204F-995A-CF8121EB0C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244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23850" y="184467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14850" y="184467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Rectangle 28">
            <a:extLst>
              <a:ext uri="{FF2B5EF4-FFF2-40B4-BE49-F238E27FC236}">
                <a16:creationId xmlns="" xmlns:a16="http://schemas.microsoft.com/office/drawing/2014/main" id="{83D6ADCA-6E90-DF4B-B939-75CFD389F73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36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8">
            <a:extLst>
              <a:ext uri="{FF2B5EF4-FFF2-40B4-BE49-F238E27FC236}">
                <a16:creationId xmlns="" xmlns:a16="http://schemas.microsoft.com/office/drawing/2014/main" id="{23A6A835-8A96-7E49-9749-1FDA27149B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510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Rectangle 28">
            <a:extLst>
              <a:ext uri="{FF2B5EF4-FFF2-40B4-BE49-F238E27FC236}">
                <a16:creationId xmlns="" xmlns:a16="http://schemas.microsoft.com/office/drawing/2014/main" id="{AE7AF7ED-0350-B44F-A388-3AADD979DB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98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=""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=""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=""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71601" y="1772818"/>
            <a:ext cx="7546684" cy="4535487"/>
          </a:xfrm>
          <a:prstGeom prst="rect">
            <a:avLst/>
          </a:prstGeom>
        </p:spPr>
        <p:txBody>
          <a:bodyPr/>
          <a:lstStyle>
            <a:lvl1pPr marL="355600" indent="-355600">
              <a:tabLst>
                <a:tab pos="355600" algn="l"/>
              </a:tabLst>
              <a:defRPr/>
            </a:lvl1pPr>
          </a:lstStyle>
          <a:p>
            <a:pPr lvl="0"/>
            <a:r>
              <a:rPr lang="de-DE" dirty="0" smtClean="0"/>
              <a:t>Textmasterformat bearbeiten zweite Zeile zweite Zeile zweite Textmasterformat Zeile zweite Zeile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Rectangle 28">
            <a:extLst>
              <a:ext uri="{FF2B5EF4-FFF2-40B4-BE49-F238E27FC236}">
                <a16:creationId xmlns="" xmlns:a16="http://schemas.microsoft.com/office/drawing/2014/main" id="{E7C5975D-7BBA-B746-A092-F1918C6F1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475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>
            <a:extLst>
              <a:ext uri="{FF2B5EF4-FFF2-40B4-BE49-F238E27FC236}">
                <a16:creationId xmlns="" xmlns:a16="http://schemas.microsoft.com/office/drawing/2014/main" id="{9AB7ADB6-0EB0-3945-8852-F81D81F19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019800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8">
            <a:extLst>
              <a:ext uri="{FF2B5EF4-FFF2-40B4-BE49-F238E27FC236}">
                <a16:creationId xmlns="" xmlns:a16="http://schemas.microsoft.com/office/drawing/2014/main" id="{1235595B-FE68-6A4D-9B27-9E616B9189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258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28">
            <a:extLst>
              <a:ext uri="{FF2B5EF4-FFF2-40B4-BE49-F238E27FC236}">
                <a16:creationId xmlns="" xmlns:a16="http://schemas.microsoft.com/office/drawing/2014/main" id="{3EFBF8C6-86DD-0741-B308-D1F0A1EDE2E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28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28">
            <a:extLst>
              <a:ext uri="{FF2B5EF4-FFF2-40B4-BE49-F238E27FC236}">
                <a16:creationId xmlns="" xmlns:a16="http://schemas.microsoft.com/office/drawing/2014/main" id="{1B7549F4-FA74-754B-AAFE-9E76EBB5B05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1448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28">
            <a:extLst>
              <a:ext uri="{FF2B5EF4-FFF2-40B4-BE49-F238E27FC236}">
                <a16:creationId xmlns="" xmlns:a16="http://schemas.microsoft.com/office/drawing/2014/main" id="{E2A342D8-4E88-8743-862C-9282FE8A4C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9480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07163" y="355600"/>
            <a:ext cx="2060575" cy="5521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23850" y="355600"/>
            <a:ext cx="6030913" cy="55213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Rectangle 28">
            <a:extLst>
              <a:ext uri="{FF2B5EF4-FFF2-40B4-BE49-F238E27FC236}">
                <a16:creationId xmlns="" xmlns:a16="http://schemas.microsoft.com/office/drawing/2014/main" id="{CB83F54D-457D-5842-8E27-841A1782A2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>
                <a:latin typeface="Verdana" panose="020B060403050404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965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=""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pPr/>
              <a:t>‹Nr.›</a:t>
            </a:fld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9" name="Date Placeholder 3">
            <a:extLst>
              <a:ext uri="{FF2B5EF4-FFF2-40B4-BE49-F238E27FC236}">
                <a16:creationId xmlns=""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28.03.2019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=""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71601" y="1772818"/>
            <a:ext cx="7546684" cy="4535487"/>
          </a:xfrm>
          <a:prstGeom prst="rect">
            <a:avLst/>
          </a:prstGeom>
        </p:spPr>
        <p:txBody>
          <a:bodyPr/>
          <a:lstStyle>
            <a:lvl1pPr marL="355600" indent="-355600">
              <a:tabLst>
                <a:tab pos="355600" algn="l"/>
              </a:tabLst>
              <a:defRPr/>
            </a:lvl1pPr>
          </a:lstStyle>
          <a:p>
            <a:pPr lvl="0"/>
            <a:r>
              <a:rPr lang="de-DE" dirty="0"/>
              <a:t>Textmasterformat bearbeiten zweite Zeile zweite Zeile zweite Textmasterformat Zeile zweite Zeile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3382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=""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=""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731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=""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=""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123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025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=""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=""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=""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1" y="1772818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=""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9" y="1773239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Bildplatzhalter 4">
            <a:extLst>
              <a:ext uri="{FF2B5EF4-FFF2-40B4-BE49-F238E27FC236}">
                <a16:creationId xmlns=""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9" y="4016241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0063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1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4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=""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=""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13" name="Footer Placeholder 4">
            <a:extLst>
              <a:ext uri="{FF2B5EF4-FFF2-40B4-BE49-F238E27FC236}">
                <a16:creationId xmlns=""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7636126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3" y="836714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2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7271872" y="119675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71872" y="156746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6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271872" y="230361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7" y="2640110"/>
            <a:ext cx="1009505" cy="42885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3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242697" y="3311727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="" xmlns:a16="http://schemas.microsoft.com/office/drawing/2014/main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8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3" y="6045213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3"/>
            <a:ext cx="1135414" cy="365125"/>
          </a:xfrm>
        </p:spPr>
        <p:txBody>
          <a:bodyPr/>
          <a:lstStyle/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3" y="836714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6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6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7" y="2640110"/>
            <a:ext cx="1009505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3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7" y="3311727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3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1" y="681039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=""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5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5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3" y="6392505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23" r:id="rId8"/>
    <p:sldLayoutId id="2147483724" r:id="rId9"/>
    <p:sldLayoutId id="2147483736" r:id="rId10"/>
    <p:sldLayoutId id="2147483737" r:id="rId11"/>
    <p:sldLayoutId id="2147483738" r:id="rId12"/>
    <p:sldLayoutId id="2147483739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4">
            <a:extLst>
              <a:ext uri="{FF2B5EF4-FFF2-40B4-BE49-F238E27FC236}">
                <a16:creationId xmlns="" xmlns:a16="http://schemas.microsoft.com/office/drawing/2014/main" id="{5164286A-0472-254E-ACAD-C338F13C1B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355600"/>
            <a:ext cx="82296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1052" name="Rectangle 28">
            <a:extLst>
              <a:ext uri="{FF2B5EF4-FFF2-40B4-BE49-F238E27FC236}">
                <a16:creationId xmlns="" xmlns:a16="http://schemas.microsoft.com/office/drawing/2014/main" id="{765ED6A8-F11A-EE4E-B841-271B6E5794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88125" y="6350000"/>
            <a:ext cx="20875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latin typeface="Verdana" charset="0"/>
                <a:ea typeface="ＭＳ Ｐゴシック" charset="0"/>
                <a:cs typeface="Arial" charset="0"/>
              </a:defRPr>
            </a:lvl1pPr>
          </a:lstStyle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28" name="Rectangle 29">
            <a:extLst>
              <a:ext uri="{FF2B5EF4-FFF2-40B4-BE49-F238E27FC236}">
                <a16:creationId xmlns="" xmlns:a16="http://schemas.microsoft.com/office/drawing/2014/main" id="{26212A3C-CD2A-CE46-AC04-84D10977E6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44675"/>
            <a:ext cx="822960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Textmasterformate durch Klicken bearbeiten</a:t>
            </a:r>
          </a:p>
          <a:p>
            <a:pPr lvl="1"/>
            <a:r>
              <a:rPr lang="en-GB" altLang="de-DE"/>
              <a:t>Zweite Ebene</a:t>
            </a:r>
          </a:p>
          <a:p>
            <a:pPr lvl="2"/>
            <a:r>
              <a:rPr lang="en-GB" altLang="de-DE"/>
              <a:t>Dritte Ebene</a:t>
            </a:r>
          </a:p>
          <a:p>
            <a:pPr lvl="3"/>
            <a:r>
              <a:rPr lang="en-GB" altLang="de-DE"/>
              <a:t>Vierte Ebene</a:t>
            </a:r>
          </a:p>
          <a:p>
            <a:pPr lvl="4"/>
            <a:r>
              <a:rPr lang="en-GB" altLang="de-DE"/>
              <a:t>Fünfte Ebene</a:t>
            </a:r>
          </a:p>
        </p:txBody>
      </p:sp>
      <p:pic>
        <p:nvPicPr>
          <p:cNvPr id="1029" name="Picture 16">
            <a:extLst>
              <a:ext uri="{FF2B5EF4-FFF2-40B4-BE49-F238E27FC236}">
                <a16:creationId xmlns="" xmlns:a16="http://schemas.microsoft.com/office/drawing/2014/main" id="{FDBB090B-7D7D-6E42-8C02-14CB2A254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019800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6">
            <a:extLst>
              <a:ext uri="{FF2B5EF4-FFF2-40B4-BE49-F238E27FC236}">
                <a16:creationId xmlns="" xmlns:a16="http://schemas.microsoft.com/office/drawing/2014/main" id="{7E685D75-E640-4146-B171-3FB85469B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030913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8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fileadmin/user_upload/Redaktion/Netzwerk_Teilchenwelt/Mitmachen_Jugendliche/list_Schuelerforschungsarbeiten_180514.pdf" TargetMode="External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hyperlink" Target="https://www.teilchenwelt.de/mitmachen/jugendliche/projekt-fach-und-forschungsarbeiten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ilchenwelt.de/angebote/lehrerfortbildungen-forschung-trifft-schule/" TargetMode="External"/><Relationship Id="rId3" Type="http://schemas.openxmlformats.org/officeDocument/2006/relationships/hyperlink" Target="http://www.teilchenwelt.de/tp" TargetMode="External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7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hyperlink" Target="https://www.weltmaschine.de/neuigkeiten/die_teilchenjaeger/" TargetMode="External"/><Relationship Id="rId7" Type="http://schemas.openxmlformats.org/officeDocument/2006/relationships/hyperlink" Target="http://www.weltmaschine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8.png"/><Relationship Id="rId11" Type="http://schemas.openxmlformats.org/officeDocument/2006/relationships/image" Target="../media/image51.jpeg"/><Relationship Id="rId5" Type="http://schemas.openxmlformats.org/officeDocument/2006/relationships/hyperlink" Target="https://www.weltmaschine.de/service__material/mobile_ausstellung" TargetMode="External"/><Relationship Id="rId10" Type="http://schemas.openxmlformats.org/officeDocument/2006/relationships/image" Target="../media/image50.jpeg"/><Relationship Id="rId4" Type="http://schemas.openxmlformats.org/officeDocument/2006/relationships/hyperlink" Target="http://www.teilchenwelt.de/aktuelles/newsletter/" TargetMode="External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2.png"/><Relationship Id="rId4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bf.de/de/erforschung-von-universum-und-materie---das-rahmenprogramm-erum-4388.html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alice.physicsmasterclasses.org/MasterClassWebpage.html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s://atlas.physicsmasterclasses.org/en/wpath.htm" TargetMode="External"/><Relationship Id="rId7" Type="http://schemas.openxmlformats.org/officeDocument/2006/relationships/hyperlink" Target="http://www-alice.gsi.de/masterclass/" TargetMode="External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hcb-public.web.cern.ch/lhcb-public/en/LHCb-outreach/masterclasses/en" TargetMode="External"/><Relationship Id="rId11" Type="http://schemas.openxmlformats.org/officeDocument/2006/relationships/image" Target="../media/image27.jpeg"/><Relationship Id="rId5" Type="http://schemas.openxmlformats.org/officeDocument/2006/relationships/hyperlink" Target="http://cms.physicsmasterclasses.org/cmsde.html" TargetMode="External"/><Relationship Id="rId10" Type="http://schemas.openxmlformats.org/officeDocument/2006/relationships/hyperlink" Target="http://www.teilchenwelt.de/mitmachen/jugendliche" TargetMode="External"/><Relationship Id="rId4" Type="http://schemas.openxmlformats.org/officeDocument/2006/relationships/hyperlink" Target="https://atlas.physicsmasterclasses.org/en/zpath.htm" TargetMode="External"/><Relationship Id="rId9" Type="http://schemas.openxmlformats.org/officeDocument/2006/relationships/hyperlink" Target="https://masterclass.icecube.wisc.edu/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angebote/astroteilchen-experiment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smicatweb.desy.d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hyperlink" Target="http://www.teilchenwelt.de/mitmachen/vermittl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952500" y="711200"/>
            <a:ext cx="8033072" cy="1802904"/>
          </a:xfrm>
        </p:spPr>
        <p:txBody>
          <a:bodyPr/>
          <a:lstStyle/>
          <a:p>
            <a:pPr algn="ctr"/>
            <a:r>
              <a:rPr lang="de-DE" sz="3200" b="1" dirty="0" smtClean="0"/>
              <a:t>KONTAKT</a:t>
            </a:r>
            <a:br>
              <a:rPr lang="de-DE" sz="3200" b="1" dirty="0" smtClean="0"/>
            </a:br>
            <a:r>
              <a:rPr lang="de-DE" sz="3200" dirty="0" smtClean="0"/>
              <a:t>Outreach für Teilchenphysik, Astroteilchenphysik, Hadronen- und Kernphysik unter einem Dach</a:t>
            </a:r>
            <a:r>
              <a:rPr lang="de-DE" sz="3200" b="1" dirty="0"/>
              <a:t/>
            </a:r>
            <a:br>
              <a:rPr lang="de-DE" sz="3200" b="1" dirty="0"/>
            </a:br>
            <a:endParaRPr lang="de-DE" sz="3200" dirty="0">
              <a:solidFill>
                <a:srgbClr val="013476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123728" y="2564904"/>
            <a:ext cx="5940660" cy="1620180"/>
          </a:xfrm>
          <a:noFill/>
          <a:ln/>
        </p:spPr>
        <p:txBody>
          <a:bodyPr/>
          <a:lstStyle/>
          <a:p>
            <a:pPr algn="ctr"/>
            <a:endParaRPr lang="de-DE" sz="2000" dirty="0" smtClean="0">
              <a:solidFill>
                <a:srgbClr val="013476"/>
              </a:solidFill>
            </a:endParaRPr>
          </a:p>
          <a:p>
            <a:pPr algn="ctr"/>
            <a:r>
              <a:rPr lang="de-DE" sz="2800" u="sng" dirty="0" smtClean="0">
                <a:solidFill>
                  <a:srgbClr val="013476"/>
                </a:solidFill>
              </a:rPr>
              <a:t>Uta Bilow </a:t>
            </a:r>
            <a:r>
              <a:rPr lang="de-DE" sz="2800" dirty="0" smtClean="0">
                <a:solidFill>
                  <a:srgbClr val="013476"/>
                </a:solidFill>
              </a:rPr>
              <a:t>und Michael Kobel</a:t>
            </a:r>
          </a:p>
          <a:p>
            <a:pPr algn="ctr"/>
            <a:r>
              <a:rPr lang="de-DE" sz="2800" dirty="0" smtClean="0">
                <a:solidFill>
                  <a:srgbClr val="013476"/>
                </a:solidFill>
              </a:rPr>
              <a:t>TU Dresden</a:t>
            </a:r>
            <a:endParaRPr lang="de-DE" sz="2800" dirty="0">
              <a:solidFill>
                <a:srgbClr val="013476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95536" y="6201310"/>
            <a:ext cx="6084676" cy="885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DPG Frühjahrstagung Aachen</a:t>
            </a:r>
            <a:r>
              <a:rPr lang="de-DE" sz="2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28.3.2019</a:t>
            </a: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Forschungsmitarbeit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971602" y="1772818"/>
            <a:ext cx="5922800" cy="45708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450"/>
              </a:spcBef>
              <a:buNone/>
            </a:pPr>
            <a:r>
              <a:rPr lang="de-DE" dirty="0">
                <a:sym typeface="Wingdings" panose="05000000000000000000" pitchFamily="2" charset="2"/>
              </a:rPr>
              <a:t>Jugendliche werden in Qualifizierungsstufen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in Austausch mit der Forschung gebracht</a:t>
            </a:r>
          </a:p>
          <a:p>
            <a:pPr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Workshops </a:t>
            </a:r>
            <a:r>
              <a:rPr lang="de-DE" dirty="0">
                <a:sym typeface="Wingdings" panose="05000000000000000000" pitchFamily="2" charset="2"/>
              </a:rPr>
              <a:t>am </a:t>
            </a:r>
            <a:r>
              <a:rPr lang="de-DE" dirty="0" smtClean="0">
                <a:sym typeface="Wingdings" panose="05000000000000000000" pitchFamily="2" charset="2"/>
              </a:rPr>
              <a:t>CERN</a:t>
            </a: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60 Jugendliche pro Jahr</a:t>
            </a: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4-tägiges Besuchs- und Vortragsprogramm</a:t>
            </a:r>
          </a:p>
          <a:p>
            <a:pPr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Projektwochen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am CERN</a:t>
            </a: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10 Jugendliche pro Jahr</a:t>
            </a: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14 Tage eigenes Forschungsprojekt </a:t>
            </a:r>
          </a:p>
          <a:p>
            <a:pPr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  <a:hlinkClick r:id="rId3"/>
              </a:rPr>
              <a:t>Forschungsarbeiten</a:t>
            </a:r>
            <a:endParaRPr lang="de-DE" dirty="0" smtClean="0">
              <a:sym typeface="Wingdings" panose="05000000000000000000" pitchFamily="2" charset="2"/>
            </a:endParaRP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Projektarbeit, Besondere Lernleistung „</a:t>
            </a:r>
            <a:r>
              <a:rPr lang="de-DE" dirty="0" err="1" smtClean="0">
                <a:sym typeface="Wingdings" panose="05000000000000000000" pitchFamily="2" charset="2"/>
              </a:rPr>
              <a:t>BeLL</a:t>
            </a:r>
            <a:r>
              <a:rPr lang="de-DE" dirty="0" smtClean="0">
                <a:sym typeface="Wingdings" panose="05000000000000000000" pitchFamily="2" charset="2"/>
              </a:rPr>
              <a:t>“, 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5. Prüfungskomponente etc.</a:t>
            </a:r>
          </a:p>
          <a:p>
            <a:pPr lvl="1">
              <a:spcBef>
                <a:spcPts val="450"/>
              </a:spcBef>
            </a:pPr>
            <a:r>
              <a:rPr lang="de-DE" dirty="0" smtClean="0">
                <a:sym typeface="Wingdings" panose="05000000000000000000" pitchFamily="2" charset="2"/>
              </a:rPr>
              <a:t>Preise bei Jugend forscht, 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Dr. Hans Riegel-Fachpreis, etc.</a:t>
            </a:r>
          </a:p>
          <a:p>
            <a:pPr>
              <a:spcBef>
                <a:spcPts val="450"/>
              </a:spcBef>
            </a:pPr>
            <a:endParaRPr lang="de-DE" dirty="0" smtClean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pPr marL="214313" indent="-214313"/>
            <a:endParaRPr lang="de-DE" dirty="0">
              <a:sym typeface="Wingdings" panose="05000000000000000000" pitchFamily="2" charset="2"/>
            </a:endParaRPr>
          </a:p>
          <a:p>
            <a:pPr>
              <a:spcAft>
                <a:spcPts val="338"/>
              </a:spcAft>
            </a:pPr>
            <a:endParaRPr lang="de-DE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971601" y="1384069"/>
            <a:ext cx="5503686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 smtClean="0">
                <a:hlinkClick r:id="rId4"/>
              </a:rPr>
              <a:t>www.teilchenwelt.de/mitmachen/jugendliche/projekt-fach-und-forschungsarbeiten/</a:t>
            </a:r>
            <a:r>
              <a:rPr lang="de-DE" sz="1350" dirty="0" smtClean="0"/>
              <a:t> </a:t>
            </a:r>
            <a:endParaRPr lang="de-DE" sz="135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369" y="4476911"/>
            <a:ext cx="2268000" cy="17055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0369" y="1384069"/>
            <a:ext cx="2268000" cy="131751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369" y="2951370"/>
            <a:ext cx="2268000" cy="127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6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ym typeface="Wingdings" panose="05000000000000000000" pitchFamily="2" charset="2"/>
              </a:rPr>
              <a:t>Nachwuchsförderung über Fellow-Programm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>
          <a:xfrm>
            <a:off x="971601" y="1635276"/>
            <a:ext cx="7938719" cy="454725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Fellows: </a:t>
            </a:r>
            <a:r>
              <a:rPr lang="de-DE" dirty="0"/>
              <a:t>junge </a:t>
            </a:r>
            <a:r>
              <a:rPr lang="de-DE" dirty="0" smtClean="0"/>
              <a:t>Physik-Studierende, z.T. noch </a:t>
            </a:r>
            <a:r>
              <a:rPr lang="de-DE" dirty="0" err="1" smtClean="0"/>
              <a:t>SchülerInnen</a:t>
            </a:r>
            <a:endParaRPr lang="de-DE" dirty="0" smtClean="0"/>
          </a:p>
          <a:p>
            <a:pPr lvl="1"/>
            <a:r>
              <a:rPr lang="de-DE" dirty="0" smtClean="0"/>
              <a:t>bereits Forschungserfahrungen gesammelt </a:t>
            </a:r>
            <a:r>
              <a:rPr lang="de-DE" dirty="0"/>
              <a:t>durch Netzwerk Teilchenwelt </a:t>
            </a:r>
            <a:endParaRPr lang="de-DE" dirty="0" smtClean="0"/>
          </a:p>
          <a:p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Vorteil für Forschungsgruppen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Zugang zu hochmotivierten und vorgebildeten Studierenden</a:t>
            </a:r>
            <a:endParaRPr lang="de-DE" dirty="0" smtClean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Unterstützung für wiss. Aktivitäten (SHK, Konferenzen) und Outreach</a:t>
            </a:r>
          </a:p>
          <a:p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Vorteil für Fellows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Anbindung an Forschungsgruppen, Vernetzung </a:t>
            </a:r>
            <a:r>
              <a:rPr lang="de-DE" dirty="0">
                <a:sym typeface="Wingdings" panose="05000000000000000000" pitchFamily="2" charset="2"/>
              </a:rPr>
              <a:t>lokal und </a:t>
            </a:r>
            <a:r>
              <a:rPr lang="de-DE" dirty="0" smtClean="0">
                <a:sym typeface="Wingdings" panose="05000000000000000000" pitchFamily="2" charset="2"/>
              </a:rPr>
              <a:t>bundesweit</a:t>
            </a:r>
          </a:p>
          <a:p>
            <a:pPr lvl="1"/>
            <a:r>
              <a:rPr lang="de-DE" dirty="0" smtClean="0">
                <a:sym typeface="Wingdings" panose="05000000000000000000" pitchFamily="2" charset="2"/>
              </a:rPr>
              <a:t>Weiterbildungsangebote wie Fellow-Schule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5913" y="4814530"/>
            <a:ext cx="2187099" cy="1368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379" y="4814530"/>
            <a:ext cx="2050975" cy="13680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911195" y="6158252"/>
            <a:ext cx="2932773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2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</a:pPr>
            <a:r>
              <a:rPr lang="de-DE" sz="1200" dirty="0" err="1" smtClean="0">
                <a:solidFill>
                  <a:srgbClr val="013476"/>
                </a:solidFill>
                <a:latin typeface="Arial Narrow" panose="020B0606020202030204" pitchFamily="34" charset="0"/>
              </a:rPr>
              <a:t>TeVPA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Conference 2018 Berlin</a:t>
            </a:r>
            <a:endParaRPr lang="en-US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6894" y="6170391"/>
            <a:ext cx="3261624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2" algn="ctr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</a:pP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FCC Meeting </a:t>
            </a:r>
            <a:r>
              <a:rPr lang="de-DE" sz="1200" dirty="0">
                <a:solidFill>
                  <a:srgbClr val="013476"/>
                </a:solidFill>
                <a:latin typeface="Arial Narrow" panose="020B0606020202030204" pitchFamily="34" charset="0"/>
              </a:rPr>
              <a:t>2017 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Berlin</a:t>
            </a:r>
            <a:endParaRPr lang="en-US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7196" y="4814530"/>
            <a:ext cx="2213999" cy="1368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285019" y="6158252"/>
            <a:ext cx="335230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lvl="2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</a:pPr>
            <a:r>
              <a:rPr lang="de-DE" sz="1200" dirty="0">
                <a:solidFill>
                  <a:srgbClr val="013476"/>
                </a:solidFill>
                <a:latin typeface="Arial Narrow" panose="020B0606020202030204" pitchFamily="34" charset="0"/>
              </a:rPr>
              <a:t>Dark Matter Day 2017 </a:t>
            </a:r>
            <a:r>
              <a:rPr lang="de-DE" sz="12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Aachen</a:t>
            </a:r>
            <a:endParaRPr lang="en-US" sz="1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503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Extra-Programm: Lehrerfortbildungen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71601" y="1772819"/>
            <a:ext cx="5913293" cy="435555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/>
              <a:t>„Forschung trifft Schule“ </a:t>
            </a:r>
            <a:br>
              <a:rPr lang="de-DE" dirty="0" smtClean="0"/>
            </a:br>
            <a:r>
              <a:rPr lang="de-DE" dirty="0" smtClean="0"/>
              <a:t>gefördert durch Dr</a:t>
            </a:r>
            <a:r>
              <a:rPr lang="de-DE" dirty="0"/>
              <a:t>. Hans Riegel-Stiftung </a:t>
            </a:r>
            <a:r>
              <a:rPr lang="de-DE" dirty="0" smtClean="0"/>
              <a:t>             </a:t>
            </a:r>
          </a:p>
          <a:p>
            <a:pPr lvl="1"/>
            <a:r>
              <a:rPr lang="de-DE" dirty="0" smtClean="0"/>
              <a:t>Allgemeine </a:t>
            </a:r>
            <a:r>
              <a:rPr lang="de-DE" dirty="0"/>
              <a:t>Lehrerfortbildung</a:t>
            </a:r>
          </a:p>
          <a:p>
            <a:pPr marL="866775" lvl="2" indent="-25717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90000"/>
              <a:tabLst>
                <a:tab pos="202406" algn="l"/>
              </a:tabLst>
            </a:pPr>
            <a:r>
              <a:rPr lang="de-DE" dirty="0"/>
              <a:t>Einführung in die Teilchenphysik </a:t>
            </a:r>
            <a:r>
              <a:rPr lang="de-DE" dirty="0" smtClean="0"/>
              <a:t>mit </a:t>
            </a:r>
            <a:r>
              <a:rPr lang="de-DE" dirty="0"/>
              <a:t>Erarbeitung von </a:t>
            </a:r>
            <a:r>
              <a:rPr lang="de-DE" dirty="0" smtClean="0"/>
              <a:t>Unterrichtssequenzen, 6 </a:t>
            </a:r>
            <a:r>
              <a:rPr lang="de-DE" dirty="0"/>
              <a:t>Termine </a:t>
            </a:r>
            <a:r>
              <a:rPr lang="de-DE" dirty="0" smtClean="0"/>
              <a:t>pro Jahr</a:t>
            </a:r>
            <a:endParaRPr lang="de-DE" dirty="0"/>
          </a:p>
          <a:p>
            <a:pPr marL="679450" lvl="1" indent="-336550">
              <a:lnSpc>
                <a:spcPct val="100000"/>
              </a:lnSpc>
              <a:spcBef>
                <a:spcPts val="0"/>
              </a:spcBef>
              <a:tabLst>
                <a:tab pos="202406" algn="l"/>
              </a:tabLst>
            </a:pPr>
            <a:r>
              <a:rPr lang="de-DE" dirty="0"/>
              <a:t>Multiplikatoren-Seminar</a:t>
            </a:r>
          </a:p>
          <a:p>
            <a:pPr marL="866775" lvl="2" indent="-25717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90000"/>
              <a:tabLst>
                <a:tab pos="202406" algn="l"/>
              </a:tabLst>
            </a:pPr>
            <a:r>
              <a:rPr lang="de-DE" dirty="0"/>
              <a:t>Vermittlung mit speziellem Fokus auf eigene Aus- und Weiterbildung von Lehrkräften, einmal jährlich </a:t>
            </a:r>
          </a:p>
          <a:p>
            <a:pPr marL="679450" lvl="1" indent="-336550">
              <a:lnSpc>
                <a:spcPct val="100000"/>
              </a:lnSpc>
              <a:spcBef>
                <a:spcPts val="0"/>
              </a:spcBef>
            </a:pPr>
            <a:r>
              <a:rPr lang="de-DE" dirty="0" smtClean="0"/>
              <a:t>Summer School am CERN</a:t>
            </a:r>
          </a:p>
          <a:p>
            <a:pPr marL="866775" lvl="2" indent="-25717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90000"/>
              <a:tabLst>
                <a:tab pos="202406" algn="l"/>
              </a:tabLst>
            </a:pPr>
            <a:r>
              <a:rPr lang="de-DE" dirty="0"/>
              <a:t>6-tägiges Intensivprogramm mit vertiefter Theorie zu Eich-Symmetrien, Lagrange-Dichte und Feynman-Diagrammen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90000"/>
            </a:pPr>
            <a:r>
              <a:rPr lang="de-DE" dirty="0" smtClean="0"/>
              <a:t>Umfangreiche Materialentwicklung, darunter </a:t>
            </a:r>
            <a:br>
              <a:rPr lang="de-DE" dirty="0" smtClean="0"/>
            </a:br>
            <a:r>
              <a:rPr lang="de-DE" dirty="0" smtClean="0"/>
              <a:t>4-bändiges </a:t>
            </a:r>
            <a:r>
              <a:rPr lang="de-DE" dirty="0"/>
              <a:t>Unterrichtsmaterial für Schulen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1400" dirty="0">
                <a:hlinkClick r:id="rId3"/>
              </a:rPr>
              <a:t>www.teilchenwelt.de/tp</a:t>
            </a:r>
            <a:r>
              <a:rPr lang="de-DE" sz="1400" dirty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90000"/>
              <a:buNone/>
              <a:tabLst>
                <a:tab pos="202406" algn="l"/>
              </a:tabLst>
            </a:pPr>
            <a:endParaRPr lang="de-DE" sz="22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341" y="4884716"/>
            <a:ext cx="1863000" cy="124365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341" y="3536666"/>
            <a:ext cx="1863000" cy="124354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087" y="1604687"/>
            <a:ext cx="1207507" cy="42145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366" y="2188507"/>
            <a:ext cx="1863000" cy="124365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966934" y="1402846"/>
            <a:ext cx="5136776" cy="73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350" dirty="0">
                <a:hlinkClick r:id="rId8"/>
              </a:rPr>
              <a:t>www.teilchenwelt.de/angebote/lehrerfortbildungen-forschung-trifft-schule</a:t>
            </a:r>
            <a:r>
              <a:rPr lang="de-DE" sz="1350" dirty="0" smtClean="0">
                <a:hlinkClick r:id="rId8"/>
              </a:rPr>
              <a:t>/</a:t>
            </a:r>
            <a:endParaRPr lang="de-DE" sz="1350" dirty="0"/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086" y="1102919"/>
            <a:ext cx="1207507" cy="38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3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Grp="1" noChangeArrowheads="1"/>
          </p:cNvSpPr>
          <p:nvPr>
            <p:ph type="title"/>
          </p:nvPr>
        </p:nvSpPr>
        <p:spPr>
          <a:xfrm>
            <a:off x="766121" y="856888"/>
            <a:ext cx="3581430" cy="584775"/>
          </a:xfrm>
          <a:ln/>
        </p:spPr>
        <p:txBody>
          <a:bodyPr wrap="none">
            <a:spAutoFit/>
          </a:bodyPr>
          <a:lstStyle/>
          <a:p>
            <a:r>
              <a:rPr lang="de-DE" dirty="0"/>
              <a:t>Weltmaschine </a:t>
            </a:r>
          </a:p>
        </p:txBody>
      </p:sp>
      <p:sp>
        <p:nvSpPr>
          <p:cNvPr id="323586" name="Rectangle 2"/>
          <p:cNvSpPr>
            <a:spLocks noGrp="1" noChangeArrowheads="1"/>
          </p:cNvSpPr>
          <p:nvPr>
            <p:ph sz="quarter" idx="13"/>
          </p:nvPr>
        </p:nvSpPr>
        <p:spPr>
          <a:xfrm>
            <a:off x="714751" y="1772818"/>
            <a:ext cx="7546684" cy="496751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0093DD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GB" dirty="0" err="1"/>
              <a:t>Zentrale</a:t>
            </a:r>
            <a:r>
              <a:rPr lang="en-GB" dirty="0"/>
              <a:t> </a:t>
            </a:r>
            <a:r>
              <a:rPr lang="en-GB" dirty="0" err="1"/>
              <a:t>Infostelle</a:t>
            </a:r>
            <a:r>
              <a:rPr lang="en-GB" dirty="0"/>
              <a:t> für </a:t>
            </a:r>
            <a:r>
              <a:rPr lang="en-GB" dirty="0" err="1"/>
              <a:t>Öffentlichkeit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 err="1"/>
              <a:t>Presse</a:t>
            </a:r>
            <a:r>
              <a:rPr lang="en-GB" dirty="0"/>
              <a:t> und </a:t>
            </a:r>
            <a:r>
              <a:rPr lang="en-GB" dirty="0" err="1"/>
              <a:t>Medien</a:t>
            </a:r>
            <a:r>
              <a:rPr lang="en-GB" dirty="0"/>
              <a:t> </a:t>
            </a:r>
            <a:r>
              <a:rPr lang="en-GB" dirty="0" err="1"/>
              <a:t>seit</a:t>
            </a:r>
            <a:r>
              <a:rPr lang="en-GB" dirty="0"/>
              <a:t> 2008</a:t>
            </a:r>
          </a:p>
          <a:p>
            <a:r>
              <a:rPr lang="en-GB" dirty="0" err="1"/>
              <a:t>Exzellenter</a:t>
            </a:r>
            <a:r>
              <a:rPr lang="en-GB" dirty="0"/>
              <a:t> </a:t>
            </a:r>
            <a:r>
              <a:rPr lang="en-GB" dirty="0" err="1"/>
              <a:t>Kontakt</a:t>
            </a:r>
            <a:r>
              <a:rPr lang="en-GB" dirty="0"/>
              <a:t> </a:t>
            </a:r>
            <a:r>
              <a:rPr lang="en-GB" dirty="0" err="1"/>
              <a:t>zur</a:t>
            </a:r>
            <a:r>
              <a:rPr lang="en-GB" dirty="0"/>
              <a:t> </a:t>
            </a:r>
            <a:r>
              <a:rPr lang="en-GB" dirty="0" err="1"/>
              <a:t>Presse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Pressematerial</a:t>
            </a:r>
            <a:r>
              <a:rPr lang="en-GB" dirty="0"/>
              <a:t>, </a:t>
            </a:r>
            <a:r>
              <a:rPr lang="en-GB" dirty="0" err="1"/>
              <a:t>Mediathek</a:t>
            </a:r>
            <a:endParaRPr lang="en-GB" dirty="0"/>
          </a:p>
          <a:p>
            <a:pPr lvl="1"/>
            <a:r>
              <a:rPr lang="en-GB" dirty="0" err="1"/>
              <a:t>Zahlen</a:t>
            </a:r>
            <a:r>
              <a:rPr lang="en-GB" dirty="0"/>
              <a:t> und </a:t>
            </a:r>
            <a:r>
              <a:rPr lang="en-GB" dirty="0" err="1"/>
              <a:t>Fakten</a:t>
            </a:r>
            <a:endParaRPr lang="en-GB" dirty="0"/>
          </a:p>
          <a:p>
            <a:r>
              <a:rPr lang="en-GB" dirty="0" err="1"/>
              <a:t>vernetzt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</a:t>
            </a:r>
            <a:r>
              <a:rPr lang="en-GB" dirty="0" err="1"/>
              <a:t>Wissenschaftler</a:t>
            </a:r>
            <a:r>
              <a:rPr lang="en-GB" dirty="0"/>
              <a:t>/</a:t>
            </a:r>
            <a:r>
              <a:rPr lang="en-GB" dirty="0" err="1"/>
              <a:t>innen</a:t>
            </a:r>
            <a:endParaRPr lang="en-GB" dirty="0"/>
          </a:p>
          <a:p>
            <a:pPr lvl="1"/>
            <a:r>
              <a:rPr lang="en-GB" dirty="0" err="1">
                <a:hlinkClick r:id="rId3"/>
              </a:rPr>
              <a:t>Teilchenjäger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Beiträge</a:t>
            </a:r>
            <a:r>
              <a:rPr lang="en-GB" dirty="0"/>
              <a:t>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Teilchenwelt Newsletter</a:t>
            </a:r>
            <a:endParaRPr lang="de-DE" dirty="0"/>
          </a:p>
          <a:p>
            <a:r>
              <a:rPr lang="en-GB" dirty="0" err="1"/>
              <a:t>Zentrale</a:t>
            </a:r>
            <a:r>
              <a:rPr lang="en-GB" dirty="0"/>
              <a:t> </a:t>
            </a:r>
            <a:r>
              <a:rPr lang="en-GB" dirty="0" err="1"/>
              <a:t>Veranstaltungsorganisation</a:t>
            </a:r>
            <a:endParaRPr lang="en-GB" dirty="0"/>
          </a:p>
          <a:p>
            <a:pPr lvl="1"/>
            <a:r>
              <a:rPr lang="en-GB" dirty="0" err="1"/>
              <a:t>Journalistentage</a:t>
            </a:r>
            <a:r>
              <a:rPr lang="en-GB" dirty="0"/>
              <a:t>, </a:t>
            </a:r>
            <a:r>
              <a:rPr lang="en-GB" dirty="0" err="1"/>
              <a:t>Pressesprechertag</a:t>
            </a:r>
            <a:endParaRPr lang="en-GB" dirty="0"/>
          </a:p>
          <a:p>
            <a:pPr lvl="1"/>
            <a:r>
              <a:rPr lang="en-GB" dirty="0"/>
              <a:t>Tag der </a:t>
            </a:r>
            <a:r>
              <a:rPr lang="en-GB" dirty="0" err="1"/>
              <a:t>Weltmaschine</a:t>
            </a:r>
            <a:endParaRPr lang="en-GB" dirty="0"/>
          </a:p>
          <a:p>
            <a:pPr lvl="1"/>
            <a:r>
              <a:rPr lang="en-GB" dirty="0" err="1" smtClean="0"/>
              <a:t>Medientrainings</a:t>
            </a:r>
            <a:r>
              <a:rPr lang="en-GB" dirty="0" smtClean="0"/>
              <a:t> f. </a:t>
            </a:r>
            <a:r>
              <a:rPr lang="en-GB" dirty="0" err="1" smtClean="0"/>
              <a:t>WissenschaftlerInnen</a:t>
            </a:r>
            <a:endParaRPr lang="en-GB" dirty="0"/>
          </a:p>
          <a:p>
            <a:r>
              <a:rPr lang="en-GB" dirty="0"/>
              <a:t>Mobile Ausstellung</a:t>
            </a:r>
          </a:p>
          <a:p>
            <a:pPr lvl="1"/>
            <a:r>
              <a:rPr lang="de-DE" dirty="0">
                <a:hlinkClick r:id="rId5"/>
              </a:rPr>
              <a:t>In </a:t>
            </a:r>
            <a:r>
              <a:rPr lang="de-DE" dirty="0" smtClean="0">
                <a:hlinkClick r:id="rId5"/>
              </a:rPr>
              <a:t>43 </a:t>
            </a:r>
            <a:r>
              <a:rPr lang="de-DE" dirty="0">
                <a:hlinkClick r:id="rId5"/>
              </a:rPr>
              <a:t>Forschungsinstituten zu Gast</a:t>
            </a:r>
            <a:endParaRPr lang="de-DE" dirty="0"/>
          </a:p>
          <a:p>
            <a:pPr lvl="1"/>
            <a:endParaRPr lang="en-GB" dirty="0"/>
          </a:p>
        </p:txBody>
      </p:sp>
      <p:pic>
        <p:nvPicPr>
          <p:cNvPr id="1026" name="9D4C2779-2714-4E72-A65B-7A5809E4B07E" descr="AA3A3D4B-AD24-43AD-91F1-939BCEC4F268@localdomain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103" y="1582455"/>
            <a:ext cx="2520000" cy="1468851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766121" y="1384068"/>
            <a:ext cx="162121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solidFill>
                  <a:srgbClr val="013476"/>
                </a:solidFill>
                <a:hlinkClick r:id="rId7"/>
              </a:rPr>
              <a:t>www.weltmaschine.de</a:t>
            </a:r>
            <a:r>
              <a:rPr lang="de-DE" sz="1350" dirty="0">
                <a:solidFill>
                  <a:srgbClr val="013476"/>
                </a:solidFill>
              </a:rPr>
              <a:t> 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2103" y="4851410"/>
            <a:ext cx="2520000" cy="1544476"/>
          </a:xfrm>
          <a:prstGeom prst="rect">
            <a:avLst/>
          </a:prstGeom>
        </p:spPr>
      </p:pic>
      <p:pic>
        <p:nvPicPr>
          <p:cNvPr id="12" name="Picture 16">
            <a:extLst>
              <a:ext uri="{FF2B5EF4-FFF2-40B4-BE49-F238E27FC236}">
                <a16:creationId xmlns="" xmlns:a16="http://schemas.microsoft.com/office/drawing/2014/main" id="{CE07EFF0-B2AE-2A44-8EA7-23E86DE06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6030913"/>
            <a:ext cx="64611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D34E0D01-AE5F-E946-B59E-944A6006F920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88"/>
            <a:ext cx="9127922" cy="842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2103" y="3134190"/>
            <a:ext cx="2519255" cy="1634335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737783" y="6392505"/>
            <a:ext cx="1097913" cy="365125"/>
          </a:xfrm>
        </p:spPr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  <a:latin typeface="Arial Narrow" panose="020B0606020202030204" pitchFamily="34" charset="0"/>
              </a:rPr>
              <a:t>28.03.2019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pPr/>
              <a:t>13</a:t>
            </a:fld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708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Angebote der Hadronen- und Kernphysik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Für Jugendliche</a:t>
            </a:r>
          </a:p>
          <a:p>
            <a:pPr lvl="1"/>
            <a:r>
              <a:rPr lang="de-DE" dirty="0" smtClean="0"/>
              <a:t>Zwei ALICE Masterclasses</a:t>
            </a:r>
          </a:p>
          <a:p>
            <a:pPr lvl="1"/>
            <a:r>
              <a:rPr lang="de-DE" dirty="0" smtClean="0"/>
              <a:t>Belle II Masterclass </a:t>
            </a:r>
          </a:p>
          <a:p>
            <a:pPr lvl="1"/>
            <a:r>
              <a:rPr lang="de-DE" dirty="0" smtClean="0"/>
              <a:t>PANDA Masterclass (Konzept)</a:t>
            </a:r>
          </a:p>
          <a:p>
            <a:pPr lvl="1"/>
            <a:r>
              <a:rPr lang="de-DE" dirty="0" smtClean="0"/>
              <a:t>MAMI Masterclass (Konzept)</a:t>
            </a:r>
          </a:p>
          <a:p>
            <a:pPr lvl="1"/>
            <a:r>
              <a:rPr lang="de-DE" dirty="0" smtClean="0"/>
              <a:t>Teilchenphysik-Akademie Mainz</a:t>
            </a:r>
          </a:p>
          <a:p>
            <a:pPr lvl="1"/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Für allgemeine Öffentlichkeit</a:t>
            </a:r>
          </a:p>
          <a:p>
            <a:pPr lvl="1"/>
            <a:r>
              <a:rPr lang="de-DE" dirty="0"/>
              <a:t>VR für Belle </a:t>
            </a:r>
            <a:r>
              <a:rPr lang="de-DE" dirty="0" smtClean="0"/>
              <a:t>II und ALICE</a:t>
            </a:r>
          </a:p>
          <a:p>
            <a:pPr lvl="1"/>
            <a:r>
              <a:rPr lang="de-DE" dirty="0" smtClean="0"/>
              <a:t>…</a:t>
            </a:r>
          </a:p>
          <a:p>
            <a:pPr marL="0" indent="0">
              <a:buNone/>
            </a:pPr>
            <a:r>
              <a:rPr lang="de-DE" dirty="0" smtClean="0"/>
              <a:t>Und vieles mehr (lokale Aktivitäten)</a:t>
            </a:r>
            <a:endParaRPr lang="de-DE" dirty="0"/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398" y="4886794"/>
            <a:ext cx="2459668" cy="13650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311" y="2172057"/>
            <a:ext cx="2189902" cy="16255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999" y="4304411"/>
            <a:ext cx="1663533" cy="12460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7078" y="3267419"/>
            <a:ext cx="2078596" cy="1388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9921" y="1558956"/>
            <a:ext cx="2278623" cy="12120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2352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fik 3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8869" y="5133805"/>
            <a:ext cx="1263191" cy="16598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Abgerundetes Rechteck 3"/>
          <p:cNvSpPr/>
          <p:nvPr/>
        </p:nvSpPr>
        <p:spPr>
          <a:xfrm>
            <a:off x="962588" y="1733770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024074" y="1733770"/>
            <a:ext cx="377677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breite Öffentlichkeit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Lange Nacht d. Wissenschaften, Tag d. offenen Tür, Highlights der Physik usw.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Mobiles Ausstellungsmodul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Virtual </a:t>
            </a: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Reality </a:t>
            </a: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Systeme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024074" y="3012654"/>
            <a:ext cx="3626570" cy="1320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Jugendliche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Datenanalyse und Detektoren (Masterclasses, CERN-Programme, Forschungsprojekte)</a:t>
            </a:r>
          </a:p>
          <a:p>
            <a:pPr marL="214313" indent="-214313">
              <a:spcAft>
                <a:spcPts val="750"/>
              </a:spcAft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Angebote der Kern- und </a:t>
            </a: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Hadronenphysik</a:t>
            </a:r>
            <a:endParaRPr lang="de-DE" sz="1350" b="1" dirty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marL="214313" indent="-214313">
              <a:spcAft>
                <a:spcPts val="750"/>
              </a:spcAft>
              <a:buFont typeface="Arial" panose="020B0604020202020204" pitchFamily="34" charset="0"/>
              <a:buChar char="•"/>
            </a:pPr>
            <a:endParaRPr lang="de-DE" sz="1350" dirty="0">
              <a:solidFill>
                <a:srgbClr val="013476"/>
              </a:solidFill>
              <a:sym typeface="Wingdings" panose="05000000000000000000" pitchFamily="2" charset="2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024074" y="4316699"/>
            <a:ext cx="3801830" cy="1218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Studierende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Fellow-Programm: Praktika, </a:t>
            </a:r>
            <a:r>
              <a:rPr lang="de-DE" sz="1350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HIlfskräfte</a:t>
            </a: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, </a:t>
            </a:r>
            <a:b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</a:b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Stammtische</a:t>
            </a: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, Vorträge, Fellow-Treffen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Fellow-Schule</a:t>
            </a:r>
            <a:r>
              <a:rPr lang="de-DE" sz="1350" b="1" dirty="0">
                <a:solidFill>
                  <a:srgbClr val="013476"/>
                </a:solidFill>
                <a:sym typeface="Wingdings" panose="05000000000000000000" pitchFamily="2" charset="2"/>
              </a:rPr>
              <a:t/>
            </a:r>
            <a:br>
              <a:rPr lang="de-DE" sz="1350" b="1" dirty="0">
                <a:solidFill>
                  <a:srgbClr val="013476"/>
                </a:solidFill>
                <a:sym typeface="Wingdings" panose="05000000000000000000" pitchFamily="2" charset="2"/>
              </a:rPr>
            </a:br>
            <a:endParaRPr lang="de-DE" sz="1350" b="1" dirty="0">
              <a:solidFill>
                <a:srgbClr val="013476"/>
              </a:solidFill>
              <a:sym typeface="Wingdings" panose="05000000000000000000" pitchFamily="2" charset="2"/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>
          <a:xfrm>
            <a:off x="392909" y="981080"/>
            <a:ext cx="8379619" cy="71913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F81B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/>
              <a:t/>
            </a:r>
            <a:br>
              <a:rPr lang="de-DE" sz="2400" dirty="0"/>
            </a:br>
            <a:endParaRPr lang="de-DE" sz="1800" dirty="0"/>
          </a:p>
        </p:txBody>
      </p:sp>
      <p:sp>
        <p:nvSpPr>
          <p:cNvPr id="44" name="Abgerundetes Rechteck 43"/>
          <p:cNvSpPr/>
          <p:nvPr/>
        </p:nvSpPr>
        <p:spPr>
          <a:xfrm>
            <a:off x="962588" y="3019156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962588" y="4296833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Arbeitspakete 1 - 3</a:t>
            </a:r>
            <a:endParaRPr lang="de-DE" dirty="0"/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28.03.2019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pPr/>
              <a:t>15</a:t>
            </a:fld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grpSp>
        <p:nvGrpSpPr>
          <p:cNvPr id="49" name="Gruppieren 48"/>
          <p:cNvGrpSpPr/>
          <p:nvPr/>
        </p:nvGrpSpPr>
        <p:grpSpPr>
          <a:xfrm>
            <a:off x="3073655" y="2199453"/>
            <a:ext cx="610748" cy="608431"/>
            <a:chOff x="7701614" y="206860"/>
            <a:chExt cx="610748" cy="608431"/>
          </a:xfrm>
        </p:grpSpPr>
        <p:sp>
          <p:nvSpPr>
            <p:cNvPr id="50" name="Stern mit 10 Zacken 49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1" name="Textfeld 50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52" name="Gruppieren 51"/>
          <p:cNvGrpSpPr/>
          <p:nvPr/>
        </p:nvGrpSpPr>
        <p:grpSpPr>
          <a:xfrm>
            <a:off x="2803024" y="2529834"/>
            <a:ext cx="610748" cy="608431"/>
            <a:chOff x="7701614" y="206860"/>
            <a:chExt cx="610748" cy="608431"/>
          </a:xfrm>
        </p:grpSpPr>
        <p:sp>
          <p:nvSpPr>
            <p:cNvPr id="53" name="Stern mit 10 Zacken 52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4" name="Textfeld 53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55" name="Gruppieren 54"/>
          <p:cNvGrpSpPr/>
          <p:nvPr/>
        </p:nvGrpSpPr>
        <p:grpSpPr>
          <a:xfrm>
            <a:off x="3887834" y="3608889"/>
            <a:ext cx="610748" cy="608431"/>
            <a:chOff x="7701614" y="206860"/>
            <a:chExt cx="610748" cy="608431"/>
          </a:xfrm>
        </p:grpSpPr>
        <p:sp>
          <p:nvSpPr>
            <p:cNvPr id="56" name="Stern mit 10 Zacken 55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57" name="Textfeld 56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2226611" y="5030147"/>
            <a:ext cx="610748" cy="608431"/>
            <a:chOff x="7701614" y="206860"/>
            <a:chExt cx="610748" cy="608431"/>
          </a:xfrm>
        </p:grpSpPr>
        <p:sp>
          <p:nvSpPr>
            <p:cNvPr id="59" name="Stern mit 10 Zacken 58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0" name="Textfeld 59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pic>
        <p:nvPicPr>
          <p:cNvPr id="32" name="Grafik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123" y="621932"/>
            <a:ext cx="2319898" cy="154659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225" y="1734338"/>
            <a:ext cx="2459668" cy="1365005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1856" y="2288738"/>
            <a:ext cx="2191364" cy="1564532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225" y="3311449"/>
            <a:ext cx="2345643" cy="17411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1856" y="3973478"/>
            <a:ext cx="2255435" cy="150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68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1025421" y="4308234"/>
            <a:ext cx="3876676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Projektteam und Standorte</a:t>
            </a:r>
            <a:endParaRPr lang="de-DE" sz="1500" b="1" dirty="0">
              <a:solidFill>
                <a:srgbClr val="01347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Dokumentation, </a:t>
            </a:r>
            <a:r>
              <a:rPr lang="de-DE" sz="1350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wiki</a:t>
            </a: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, Datenbank, Materialien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Externe und interne Kommunikation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Integration neuer Gruppen / Themen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025421" y="2993616"/>
            <a:ext cx="3876676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</a:t>
            </a:r>
            <a:r>
              <a:rPr lang="de-DE" sz="1500" b="1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JournalistInnen</a:t>
            </a:r>
            <a:endParaRPr lang="de-DE" sz="1500" b="1" dirty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Pressestellen der Institute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Weltmaschine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 smtClean="0">
                <a:solidFill>
                  <a:srgbClr val="013476"/>
                </a:solidFill>
                <a:sym typeface="Wingdings" panose="05000000000000000000" pitchFamily="2" charset="2"/>
              </a:rPr>
              <a:t>Pressereise </a:t>
            </a: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ans CERN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1024101" y="1733431"/>
            <a:ext cx="3876676" cy="1218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de-DE" sz="1500" b="1" dirty="0">
                <a:solidFill>
                  <a:srgbClr val="013476"/>
                </a:solidFill>
                <a:sym typeface="Wingdings" panose="05000000000000000000" pitchFamily="2" charset="2"/>
              </a:rPr>
              <a:t> Zielgruppe: Wissenschaftler/innen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Workshops zur Vermittlung von Teilchenphysik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Portraits Teilchenjäger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>
                <a:solidFill>
                  <a:srgbClr val="013476"/>
                </a:solidFill>
                <a:sym typeface="Wingdings" panose="05000000000000000000" pitchFamily="2" charset="2"/>
              </a:rPr>
              <a:t>Medientraining</a:t>
            </a:r>
          </a:p>
          <a:p>
            <a:endParaRPr lang="de-DE" sz="1350" dirty="0">
              <a:solidFill>
                <a:srgbClr val="013476"/>
              </a:solidFill>
              <a:sym typeface="Wingdings" panose="05000000000000000000" pitchFamily="2" charset="2"/>
            </a:endParaRPr>
          </a:p>
        </p:txBody>
      </p:sp>
      <p:sp>
        <p:nvSpPr>
          <p:cNvPr id="20" name="Titel 1"/>
          <p:cNvSpPr txBox="1">
            <a:spLocks/>
          </p:cNvSpPr>
          <p:nvPr/>
        </p:nvSpPr>
        <p:spPr>
          <a:xfrm>
            <a:off x="392909" y="981080"/>
            <a:ext cx="8379619" cy="71913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4F81B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/>
              <a:t/>
            </a:r>
            <a:br>
              <a:rPr lang="de-DE" sz="2400" dirty="0"/>
            </a:br>
            <a:endParaRPr lang="de-DE" sz="1800" dirty="0"/>
          </a:p>
        </p:txBody>
      </p:sp>
      <p:sp>
        <p:nvSpPr>
          <p:cNvPr id="46" name="Abgerundetes Rechteck 45"/>
          <p:cNvSpPr/>
          <p:nvPr/>
        </p:nvSpPr>
        <p:spPr>
          <a:xfrm>
            <a:off x="968586" y="1733011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47" name="Abgerundetes Rechteck 46"/>
          <p:cNvSpPr/>
          <p:nvPr/>
        </p:nvSpPr>
        <p:spPr>
          <a:xfrm>
            <a:off x="968586" y="3010689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968586" y="4288366"/>
            <a:ext cx="3688056" cy="1162892"/>
          </a:xfrm>
          <a:prstGeom prst="round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rgbClr val="CDC30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Arbeitspakete 4 - 6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461" y="2843618"/>
            <a:ext cx="2246934" cy="168656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129" y="1738225"/>
            <a:ext cx="2661318" cy="140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931" y="4028434"/>
            <a:ext cx="1401612" cy="78490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845" y="4886997"/>
            <a:ext cx="3257550" cy="1400175"/>
          </a:xfrm>
          <a:prstGeom prst="rect">
            <a:avLst/>
          </a:prstGeom>
        </p:spPr>
      </p:pic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28.03.2019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5" name="Fußzeilenplatzhalt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t>Uta Bilow, TU Dresden</a:t>
            </a:r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>
                <a:solidFill>
                  <a:srgbClr val="4D4D4D">
                    <a:lumMod val="60000"/>
                    <a:lumOff val="40000"/>
                  </a:srgbClr>
                </a:solidFill>
              </a:rPr>
              <a:pPr/>
              <a:t>16</a:t>
            </a:fld>
            <a:endParaRPr lang="de-DE" dirty="0">
              <a:solidFill>
                <a:srgbClr val="4D4D4D">
                  <a:lumMod val="60000"/>
                  <a:lumOff val="40000"/>
                </a:srgbClr>
              </a:solidFill>
            </a:endParaRPr>
          </a:p>
        </p:txBody>
      </p:sp>
      <p:grpSp>
        <p:nvGrpSpPr>
          <p:cNvPr id="21" name="Gruppieren 20"/>
          <p:cNvGrpSpPr/>
          <p:nvPr/>
        </p:nvGrpSpPr>
        <p:grpSpPr>
          <a:xfrm>
            <a:off x="2246243" y="2451417"/>
            <a:ext cx="610748" cy="608431"/>
            <a:chOff x="7701614" y="206860"/>
            <a:chExt cx="610748" cy="608431"/>
          </a:xfrm>
        </p:grpSpPr>
        <p:sp>
          <p:nvSpPr>
            <p:cNvPr id="22" name="Stern mit 10 Zacken 21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3" name="Textfeld 22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2812614" y="3569442"/>
            <a:ext cx="610748" cy="608431"/>
            <a:chOff x="7701614" y="206860"/>
            <a:chExt cx="610748" cy="608431"/>
          </a:xfrm>
        </p:grpSpPr>
        <p:sp>
          <p:nvSpPr>
            <p:cNvPr id="25" name="Stern mit 10 Zacken 24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pic>
        <p:nvPicPr>
          <p:cNvPr id="7" name="Grafik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848" y="4700698"/>
            <a:ext cx="1048978" cy="886386"/>
          </a:xfrm>
          <a:prstGeom prst="rect">
            <a:avLst/>
          </a:prstGeom>
        </p:spPr>
      </p:pic>
      <p:grpSp>
        <p:nvGrpSpPr>
          <p:cNvPr id="27" name="Gruppieren 26"/>
          <p:cNvGrpSpPr/>
          <p:nvPr/>
        </p:nvGrpSpPr>
        <p:grpSpPr>
          <a:xfrm>
            <a:off x="3662869" y="4909072"/>
            <a:ext cx="610748" cy="608431"/>
            <a:chOff x="7701614" y="206860"/>
            <a:chExt cx="610748" cy="608431"/>
          </a:xfrm>
        </p:grpSpPr>
        <p:sp>
          <p:nvSpPr>
            <p:cNvPr id="28" name="Stern mit 10 Zacken 27"/>
            <p:cNvSpPr/>
            <p:nvPr/>
          </p:nvSpPr>
          <p:spPr>
            <a:xfrm>
              <a:off x="7701614" y="206860"/>
              <a:ext cx="610748" cy="608431"/>
            </a:xfrm>
            <a:prstGeom prst="star10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 smtClea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9" name="Textfeld 28"/>
            <p:cNvSpPr txBox="1"/>
            <p:nvPr/>
          </p:nvSpPr>
          <p:spPr>
            <a:xfrm rot="20285159">
              <a:off x="7773273" y="391757"/>
              <a:ext cx="488080" cy="272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defRPr/>
              </a:pPr>
              <a:r>
                <a:rPr lang="de-DE" sz="1300" b="1" kern="0" dirty="0" smtClean="0">
                  <a:solidFill>
                    <a:srgbClr val="013476"/>
                  </a:solidFill>
                  <a:cs typeface="Aharoni" panose="02010803020104030203" pitchFamily="2" charset="-79"/>
                </a:rPr>
                <a:t>NEU</a:t>
              </a:r>
              <a:endParaRPr lang="en-US" sz="1300" b="1" kern="0" dirty="0" smtClean="0">
                <a:solidFill>
                  <a:srgbClr val="013476"/>
                </a:solidFill>
                <a:cs typeface="Aharoni" panose="02010803020104030203" pitchFamily="2" charset="-79"/>
              </a:endParaRPr>
            </a:p>
          </p:txBody>
        </p:sp>
      </p:grpSp>
      <p:pic>
        <p:nvPicPr>
          <p:cNvPr id="4" name="Grafik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867" y="5780556"/>
            <a:ext cx="2294127" cy="54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38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Möglichkeiten zur Beteiligung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grpSp>
        <p:nvGrpSpPr>
          <p:cNvPr id="17" name="Gruppieren 16"/>
          <p:cNvGrpSpPr>
            <a:grpSpLocks noChangeAspect="1"/>
          </p:cNvGrpSpPr>
          <p:nvPr/>
        </p:nvGrpSpPr>
        <p:grpSpPr>
          <a:xfrm>
            <a:off x="811163" y="1729974"/>
            <a:ext cx="7671147" cy="3874067"/>
            <a:chOff x="1170662" y="1283391"/>
            <a:chExt cx="6376394" cy="3220199"/>
          </a:xfrm>
        </p:grpSpPr>
        <p:sp>
          <p:nvSpPr>
            <p:cNvPr id="22" name="Freihandform 21"/>
            <p:cNvSpPr/>
            <p:nvPr/>
          </p:nvSpPr>
          <p:spPr>
            <a:xfrm>
              <a:off x="1170662" y="2977187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Lehrer-fortbildungen durchführen</a:t>
              </a:r>
              <a:endParaRPr lang="de-DE" sz="1400" kern="1200" dirty="0"/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2217943" y="2415670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Schüler-forschungs-arbeiten betreuen</a:t>
              </a:r>
              <a:endParaRPr lang="de-DE" sz="1400" kern="1200" dirty="0"/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5272982" y="1283391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err="1" smtClean="0"/>
                <a:t>VermittlerIn</a:t>
              </a:r>
              <a:r>
                <a:rPr lang="de-DE" sz="1400" kern="1200" dirty="0" smtClean="0"/>
                <a:t> werden</a:t>
              </a:r>
              <a:endParaRPr lang="de-DE" sz="1400" kern="1200" dirty="0"/>
            </a:p>
          </p:txBody>
        </p:sp>
        <p:sp>
          <p:nvSpPr>
            <p:cNvPr id="34" name="Freihandform 33"/>
            <p:cNvSpPr/>
            <p:nvPr/>
          </p:nvSpPr>
          <p:spPr>
            <a:xfrm>
              <a:off x="6103698" y="3449576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Mobiles Ausstellungs-modul buchen</a:t>
              </a:r>
              <a:endParaRPr lang="de-DE" sz="1400" kern="1200" dirty="0"/>
            </a:p>
          </p:txBody>
        </p:sp>
        <p:sp>
          <p:nvSpPr>
            <p:cNvPr id="38" name="Freihandform 37"/>
            <p:cNvSpPr/>
            <p:nvPr/>
          </p:nvSpPr>
          <p:spPr>
            <a:xfrm>
              <a:off x="4557166" y="2887540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Neue Angebote entwickeln: Masterclass, VR App, Kontext-material etc.</a:t>
              </a:r>
              <a:endParaRPr lang="de-DE" sz="1400" kern="1200" dirty="0"/>
            </a:p>
          </p:txBody>
        </p:sp>
        <p:sp>
          <p:nvSpPr>
            <p:cNvPr id="42" name="Freihandform 41"/>
            <p:cNvSpPr/>
            <p:nvPr/>
          </p:nvSpPr>
          <p:spPr>
            <a:xfrm>
              <a:off x="2217943" y="1283391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Masterclasses etc. für Jugendliche anbieten</a:t>
              </a:r>
              <a:endParaRPr lang="de-DE" sz="1400" kern="1200" dirty="0"/>
            </a:p>
          </p:txBody>
        </p:sp>
        <p:sp>
          <p:nvSpPr>
            <p:cNvPr id="46" name="Freihandform 45"/>
            <p:cNvSpPr/>
            <p:nvPr/>
          </p:nvSpPr>
          <p:spPr>
            <a:xfrm>
              <a:off x="3269491" y="1859143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Fellows einbinden</a:t>
              </a:r>
              <a:endParaRPr lang="de-DE" sz="1400" kern="1200" dirty="0"/>
            </a:p>
          </p:txBody>
        </p:sp>
        <p:sp>
          <p:nvSpPr>
            <p:cNvPr id="50" name="Freihandform 49"/>
            <p:cNvSpPr/>
            <p:nvPr/>
          </p:nvSpPr>
          <p:spPr>
            <a:xfrm>
              <a:off x="6324526" y="1864566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Weiterbilden in Wissenschafts-kommunikation</a:t>
              </a:r>
              <a:endParaRPr lang="de-DE" sz="1400" kern="1200" dirty="0"/>
            </a:p>
          </p:txBody>
        </p:sp>
        <p:sp>
          <p:nvSpPr>
            <p:cNvPr id="54" name="Freihandform 53"/>
            <p:cNvSpPr/>
            <p:nvPr/>
          </p:nvSpPr>
          <p:spPr>
            <a:xfrm>
              <a:off x="3509892" y="3454079"/>
              <a:ext cx="1222530" cy="1049511"/>
            </a:xfrm>
            <a:custGeom>
              <a:avLst/>
              <a:gdLst>
                <a:gd name="connsiteX0" fmla="*/ 0 w 1222530"/>
                <a:gd name="connsiteY0" fmla="*/ 524756 h 1049511"/>
                <a:gd name="connsiteX1" fmla="*/ 262378 w 1222530"/>
                <a:gd name="connsiteY1" fmla="*/ 0 h 1049511"/>
                <a:gd name="connsiteX2" fmla="*/ 960152 w 1222530"/>
                <a:gd name="connsiteY2" fmla="*/ 0 h 1049511"/>
                <a:gd name="connsiteX3" fmla="*/ 1222530 w 1222530"/>
                <a:gd name="connsiteY3" fmla="*/ 524756 h 1049511"/>
                <a:gd name="connsiteX4" fmla="*/ 960152 w 1222530"/>
                <a:gd name="connsiteY4" fmla="*/ 1049511 h 1049511"/>
                <a:gd name="connsiteX5" fmla="*/ 262378 w 1222530"/>
                <a:gd name="connsiteY5" fmla="*/ 1049511 h 1049511"/>
                <a:gd name="connsiteX6" fmla="*/ 0 w 1222530"/>
                <a:gd name="connsiteY6" fmla="*/ 524756 h 1049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2530" h="1049511">
                  <a:moveTo>
                    <a:pt x="0" y="524756"/>
                  </a:moveTo>
                  <a:lnTo>
                    <a:pt x="262378" y="0"/>
                  </a:lnTo>
                  <a:lnTo>
                    <a:pt x="960152" y="0"/>
                  </a:lnTo>
                  <a:lnTo>
                    <a:pt x="1222530" y="524756"/>
                  </a:lnTo>
                  <a:lnTo>
                    <a:pt x="960152" y="1049511"/>
                  </a:lnTo>
                  <a:lnTo>
                    <a:pt x="262378" y="1049511"/>
                  </a:lnTo>
                  <a:lnTo>
                    <a:pt x="0" y="524756"/>
                  </a:lnTo>
                  <a:close/>
                </a:path>
              </a:pathLst>
            </a:custGeom>
          </p:spPr>
          <p:style>
            <a:lnRef idx="1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89337" tIns="180321" rIns="189337" bIns="18032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Vorhandene outreach-Aktivitäten einbinden</a:t>
              </a:r>
              <a:endParaRPr lang="de-DE" sz="1400" kern="1200" dirty="0"/>
            </a:p>
          </p:txBody>
        </p:sp>
      </p:grpSp>
      <p:sp>
        <p:nvSpPr>
          <p:cNvPr id="8" name="Titel 2"/>
          <p:cNvSpPr txBox="1">
            <a:spLocks/>
          </p:cNvSpPr>
          <p:nvPr/>
        </p:nvSpPr>
        <p:spPr>
          <a:xfrm>
            <a:off x="971601" y="663276"/>
            <a:ext cx="7526660" cy="9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03477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Möglichkeiten zur Beteiligung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47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2339753" y="838200"/>
            <a:ext cx="4916180" cy="3670921"/>
          </a:xfrm>
        </p:spPr>
        <p:txBody>
          <a:bodyPr/>
          <a:lstStyle/>
          <a:p>
            <a:r>
              <a:rPr lang="de-DE" dirty="0" smtClean="0">
                <a:hlinkClick r:id="rId3"/>
              </a:rPr>
              <a:t>www.teilchenwelt.de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68111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Wozu Outreach</a:t>
            </a:r>
            <a:r>
              <a:rPr lang="de-DE" dirty="0"/>
              <a:t>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971601" y="1772818"/>
            <a:ext cx="4912732" cy="4492515"/>
          </a:xfrm>
        </p:spPr>
        <p:txBody>
          <a:bodyPr/>
          <a:lstStyle/>
          <a:p>
            <a:pPr marL="360000" indent="-360000">
              <a:lnSpc>
                <a:spcPts val="2400"/>
              </a:lnSpc>
              <a:spcBef>
                <a:spcPts val="450"/>
              </a:spcBef>
            </a:pPr>
            <a:r>
              <a:rPr lang="de-DE" dirty="0" smtClean="0">
                <a:sym typeface="Wingdings" pitchFamily="2" charset="2"/>
              </a:rPr>
              <a:t>Bedeutung </a:t>
            </a:r>
            <a:r>
              <a:rPr lang="de-DE" dirty="0">
                <a:sym typeface="Wingdings" pitchFamily="2" charset="2"/>
              </a:rPr>
              <a:t>der Forschung vermitteln</a:t>
            </a:r>
          </a:p>
          <a:p>
            <a:r>
              <a:rPr lang="de-DE" dirty="0"/>
              <a:t>w</a:t>
            </a:r>
            <a:r>
              <a:rPr lang="de-DE" dirty="0" smtClean="0"/>
              <a:t>issenschaftliche </a:t>
            </a:r>
            <a:r>
              <a:rPr lang="de-DE" dirty="0"/>
              <a:t>Erkenntnisprozesse und Methoden transparent machen</a:t>
            </a:r>
          </a:p>
          <a:p>
            <a:r>
              <a:rPr lang="de-DE" dirty="0" smtClean="0"/>
              <a:t>gesellschaftlichen </a:t>
            </a:r>
            <a:r>
              <a:rPr lang="de-DE" dirty="0"/>
              <a:t>Austausch zu Wissenschaftsthemen </a:t>
            </a:r>
            <a:r>
              <a:rPr lang="de-DE" dirty="0" smtClean="0"/>
              <a:t>fördern</a:t>
            </a:r>
          </a:p>
          <a:p>
            <a:r>
              <a:rPr lang="de-DE" dirty="0" smtClean="0"/>
              <a:t>Vertrauen in die Wissenschaft stärken </a:t>
            </a:r>
            <a:endParaRPr lang="de-DE" dirty="0"/>
          </a:p>
          <a:p>
            <a:r>
              <a:rPr lang="de-DE" dirty="0" smtClean="0"/>
              <a:t>Nachwuchs gewinnen</a:t>
            </a:r>
          </a:p>
          <a:p>
            <a:r>
              <a:rPr lang="de-DE" dirty="0" smtClean="0"/>
              <a:t>Sichtbarkeit </a:t>
            </a:r>
            <a:r>
              <a:rPr lang="de-DE" dirty="0"/>
              <a:t>für </a:t>
            </a:r>
            <a:r>
              <a:rPr lang="de-DE" dirty="0" smtClean="0"/>
              <a:t>Institute und Forschungsgruppen erhöhen</a:t>
            </a:r>
          </a:p>
          <a:p>
            <a:r>
              <a:rPr lang="de-DE" dirty="0" err="1"/>
              <a:t>Softskills</a:t>
            </a:r>
            <a:r>
              <a:rPr lang="de-DE" dirty="0"/>
              <a:t> </a:t>
            </a:r>
            <a:r>
              <a:rPr lang="de-DE" dirty="0" smtClean="0"/>
              <a:t>(Kommunikation) trainieren</a:t>
            </a:r>
            <a:endParaRPr lang="de-DE" dirty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242FFEFB-6E60-4751-8F53-581F95EEF0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987" y="2964023"/>
            <a:ext cx="2448271" cy="163218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2988" y="1365654"/>
            <a:ext cx="2448271" cy="147102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987" y="4784510"/>
            <a:ext cx="2448272" cy="137715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34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450"/>
              </a:spcBef>
              <a:spcAft>
                <a:spcPts val="450"/>
              </a:spcAft>
              <a:buClr>
                <a:srgbClr val="CDC301"/>
              </a:buClr>
              <a:tabLst>
                <a:tab pos="355600" algn="l"/>
              </a:tabLst>
            </a:pPr>
            <a:r>
              <a:rPr lang="de-DE" dirty="0">
                <a:solidFill>
                  <a:srgbClr val="013476"/>
                </a:solidFill>
              </a:rPr>
              <a:t>Outreach </a:t>
            </a:r>
            <a:r>
              <a:rPr lang="de-DE" dirty="0" smtClean="0">
                <a:solidFill>
                  <a:srgbClr val="013476"/>
                </a:solidFill>
              </a:rPr>
              <a:t>als integraler </a:t>
            </a:r>
            <a:r>
              <a:rPr lang="de-DE" dirty="0">
                <a:solidFill>
                  <a:srgbClr val="013476"/>
                </a:solidFill>
              </a:rPr>
              <a:t>Teil der Forschung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Forschungsrahmenprogramm </a:t>
            </a:r>
            <a:r>
              <a:rPr lang="de-DE" dirty="0" smtClean="0">
                <a:sym typeface="Wingdings" pitchFamily="2" charset="2"/>
                <a:hlinkClick r:id="rId3"/>
              </a:rPr>
              <a:t>ErUM</a:t>
            </a:r>
            <a:endParaRPr lang="de-DE" dirty="0" smtClean="0">
              <a:sym typeface="Wingdings" pitchFamily="2" charset="2"/>
            </a:endParaRPr>
          </a:p>
          <a:p>
            <a:pPr marL="0" indent="0">
              <a:buNone/>
            </a:pPr>
            <a:endParaRPr lang="de-DE" dirty="0">
              <a:sym typeface="Wingdings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itchFamily="2" charset="2"/>
            </a:endParaRPr>
          </a:p>
          <a:p>
            <a:pPr marL="0" indent="0">
              <a:buNone/>
            </a:pPr>
            <a:endParaRPr lang="de-DE" dirty="0">
              <a:sym typeface="Wingdings" pitchFamily="2" charset="2"/>
            </a:endParaRPr>
          </a:p>
          <a:p>
            <a:pPr marL="0" indent="0">
              <a:buNone/>
            </a:pPr>
            <a:endParaRPr lang="de-DE" dirty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Handlungsfelder </a:t>
            </a:r>
            <a:r>
              <a:rPr lang="de-DE" dirty="0">
                <a:sym typeface="Wingdings" pitchFamily="2" charset="2"/>
              </a:rPr>
              <a:t>MINT-Nachwuchs / Transfer &amp; Partizipation</a:t>
            </a:r>
          </a:p>
          <a:p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146" y="1820473"/>
            <a:ext cx="1842963" cy="261134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6324" y="5152893"/>
            <a:ext cx="3011648" cy="850634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9120" y="5004195"/>
            <a:ext cx="2997989" cy="99933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6324" y="2844861"/>
            <a:ext cx="4446646" cy="121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8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1" y="948412"/>
            <a:ext cx="7526660" cy="972000"/>
          </a:xfrm>
        </p:spPr>
        <p:txBody>
          <a:bodyPr>
            <a:noAutofit/>
          </a:bodyPr>
          <a:lstStyle/>
          <a:p>
            <a:r>
              <a:rPr lang="de-DE" dirty="0" smtClean="0"/>
              <a:t>Neues </a:t>
            </a:r>
            <a:r>
              <a:rPr lang="de-DE" dirty="0"/>
              <a:t>Vorhaben </a:t>
            </a:r>
            <a:r>
              <a:rPr lang="de-DE" dirty="0" smtClean="0"/>
              <a:t>KONTAKT </a:t>
            </a:r>
            <a:br>
              <a:rPr lang="de-DE" dirty="0" smtClean="0"/>
            </a:br>
            <a:r>
              <a:rPr lang="de-DE" sz="2000" dirty="0" err="1" smtClean="0"/>
              <a:t>KO</a:t>
            </a:r>
            <a:r>
              <a:rPr lang="de-DE" sz="2000" b="0" dirty="0" err="1" smtClean="0"/>
              <a:t>mmunikation</a:t>
            </a:r>
            <a:r>
              <a:rPr lang="de-DE" sz="2000" b="0" dirty="0"/>
              <a:t>, </a:t>
            </a:r>
            <a:r>
              <a:rPr lang="de-DE" sz="2000" dirty="0"/>
              <a:t>N</a:t>
            </a:r>
            <a:r>
              <a:rPr lang="de-DE" sz="2000" b="0" dirty="0"/>
              <a:t>achwuchsgewinnung und </a:t>
            </a:r>
            <a:r>
              <a:rPr lang="de-DE" sz="2000" dirty="0"/>
              <a:t>T</a:t>
            </a:r>
            <a:r>
              <a:rPr lang="de-DE" sz="2000" b="0" dirty="0"/>
              <a:t>eilhabe der </a:t>
            </a:r>
            <a:r>
              <a:rPr lang="de-DE" sz="2000" dirty="0"/>
              <a:t>A</a:t>
            </a:r>
            <a:r>
              <a:rPr lang="de-DE" sz="2000" b="0" dirty="0"/>
              <a:t>llgemeinheit an Erkenntnissen auf dem Gebiet der </a:t>
            </a:r>
            <a:r>
              <a:rPr lang="de-DE" sz="2000" dirty="0" smtClean="0"/>
              <a:t>K</a:t>
            </a:r>
            <a:r>
              <a:rPr lang="de-DE" sz="2000" b="0" dirty="0" smtClean="0"/>
              <a:t>leinsten </a:t>
            </a:r>
            <a:r>
              <a:rPr lang="de-DE" sz="2000" dirty="0" smtClean="0"/>
              <a:t>T</a:t>
            </a:r>
            <a:r>
              <a:rPr lang="de-DE" sz="2000" b="0" dirty="0" smtClean="0"/>
              <a:t>eilchen</a:t>
            </a:r>
            <a:endParaRPr lang="en-US" kern="1400" spc="-38" dirty="0">
              <a:solidFill>
                <a:srgbClr val="013476"/>
              </a:solidFill>
              <a:latin typeface="Calibri Light" panose="020F0302020204030204" pitchFamily="34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971601" y="1959626"/>
            <a:ext cx="5794959" cy="454670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DE" dirty="0" smtClean="0"/>
              <a:t>Nutzt etablierte Strukturen </a:t>
            </a:r>
          </a:p>
          <a:p>
            <a:pPr lvl="1">
              <a:spcBef>
                <a:spcPts val="0"/>
              </a:spcBef>
            </a:pPr>
            <a:r>
              <a:rPr lang="de-DE" b="1" dirty="0" smtClean="0"/>
              <a:t>Netzwerk Teilchenwelt </a:t>
            </a:r>
            <a:endParaRPr lang="de-DE" b="1" dirty="0"/>
          </a:p>
          <a:p>
            <a:pPr lvl="1">
              <a:spcBef>
                <a:spcPts val="0"/>
              </a:spcBef>
            </a:pPr>
            <a:r>
              <a:rPr lang="de-DE" b="1" dirty="0" smtClean="0"/>
              <a:t>Weltmaschine</a:t>
            </a:r>
          </a:p>
          <a:p>
            <a:pPr>
              <a:spcBef>
                <a:spcPts val="450"/>
              </a:spcBef>
            </a:pPr>
            <a:r>
              <a:rPr lang="de-DE" dirty="0" smtClean="0"/>
              <a:t>Erweitert thematisch </a:t>
            </a:r>
          </a:p>
          <a:p>
            <a:pPr lvl="1">
              <a:spcBef>
                <a:spcPts val="0"/>
              </a:spcBef>
            </a:pPr>
            <a:r>
              <a:rPr lang="de-DE" b="1" dirty="0"/>
              <a:t>Hadronen und </a:t>
            </a:r>
            <a:r>
              <a:rPr lang="de-DE" b="1" dirty="0" smtClean="0"/>
              <a:t>Kerne</a:t>
            </a:r>
            <a:endParaRPr lang="de-DE" b="1" dirty="0"/>
          </a:p>
          <a:p>
            <a:pPr lvl="1">
              <a:spcBef>
                <a:spcPts val="0"/>
              </a:spcBef>
            </a:pPr>
            <a:r>
              <a:rPr lang="de-DE" dirty="0" smtClean="0"/>
              <a:t>Neutrinos </a:t>
            </a:r>
            <a:endParaRPr lang="de-DE" dirty="0"/>
          </a:p>
          <a:p>
            <a:pPr lvl="1">
              <a:spcBef>
                <a:spcPts val="0"/>
              </a:spcBef>
            </a:pPr>
            <a:r>
              <a:rPr lang="de-DE" dirty="0" smtClean="0"/>
              <a:t>Beschleuniger</a:t>
            </a:r>
            <a:endParaRPr lang="de-DE" dirty="0" smtClean="0"/>
          </a:p>
          <a:p>
            <a:pPr>
              <a:spcBef>
                <a:spcPts val="450"/>
              </a:spcBef>
            </a:pPr>
            <a:r>
              <a:rPr lang="de-DE" dirty="0"/>
              <a:t>Bin</a:t>
            </a:r>
            <a:r>
              <a:rPr lang="de-DE" dirty="0" smtClean="0"/>
              <a:t>det mehr Akteure ein</a:t>
            </a:r>
          </a:p>
          <a:p>
            <a:pPr lvl="1">
              <a:spcBef>
                <a:spcPts val="0"/>
              </a:spcBef>
            </a:pPr>
            <a:r>
              <a:rPr lang="de-DE" dirty="0"/>
              <a:t>w</a:t>
            </a:r>
            <a:r>
              <a:rPr lang="de-DE" dirty="0" smtClean="0"/>
              <a:t>eitere Gruppen: z.B. Uni Gießen und LMU München mit Belle II, Bochum mit PANDA, usw.</a:t>
            </a:r>
          </a:p>
          <a:p>
            <a:pPr lvl="1">
              <a:spcBef>
                <a:spcPts val="0"/>
              </a:spcBef>
            </a:pPr>
            <a:r>
              <a:rPr lang="de-DE" dirty="0"/>
              <a:t>n</a:t>
            </a:r>
            <a:r>
              <a:rPr lang="de-DE" dirty="0" smtClean="0"/>
              <a:t>eue Standorte</a:t>
            </a:r>
          </a:p>
          <a:p>
            <a:pPr>
              <a:spcBef>
                <a:spcPts val="450"/>
              </a:spcBef>
            </a:pPr>
            <a:r>
              <a:rPr lang="de-DE" dirty="0" smtClean="0"/>
              <a:t>Bedient weitere Zielgruppen</a:t>
            </a:r>
          </a:p>
          <a:p>
            <a:pPr lvl="1">
              <a:spcBef>
                <a:spcPts val="0"/>
              </a:spcBef>
            </a:pPr>
            <a:r>
              <a:rPr lang="de-DE" dirty="0"/>
              <a:t>a</a:t>
            </a:r>
            <a:r>
              <a:rPr lang="de-DE" dirty="0" smtClean="0"/>
              <a:t>llgemeine Öffentlichkeit</a:t>
            </a:r>
          </a:p>
          <a:p>
            <a:pPr lvl="1">
              <a:spcBef>
                <a:spcPts val="0"/>
              </a:spcBef>
            </a:pPr>
            <a:r>
              <a:rPr lang="de-DE" dirty="0" smtClean="0"/>
              <a:t>Journalisten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0" name="Picture 4" descr="T:\UBehrens\FOTOS\_MG_73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4062" y="3506730"/>
            <a:ext cx="1872000" cy="1330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Y:\01 Netzwerk Teilchenwelt\03 Multimedia\03.03 Fotos\01-PR-Auswahl\pic-jugendliche-cern-atlas-detektor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4062" y="1948467"/>
            <a:ext cx="1872000" cy="1310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 descr="http://hypersonicegypt.com/wp-content/uploads/2016/10/vlcsnap-2013-04-24-14h47m44s76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04062" y="5085014"/>
            <a:ext cx="1872000" cy="113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1724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tabLst>
                <a:tab pos="1615679" algn="l"/>
              </a:tabLst>
            </a:pPr>
            <a:r>
              <a:rPr lang="de-DE" dirty="0" smtClean="0"/>
              <a:t>Vorhandene Strukturen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971601" y="1772819"/>
            <a:ext cx="6120079" cy="4495901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450"/>
              </a:spcBef>
            </a:pPr>
            <a:r>
              <a:rPr lang="de-DE" dirty="0" smtClean="0">
                <a:sym typeface="Wingdings" pitchFamily="2" charset="2"/>
              </a:rPr>
              <a:t>Netzwerk Teilchenwelt </a:t>
            </a:r>
          </a:p>
          <a:p>
            <a:pPr>
              <a:spcBef>
                <a:spcPts val="450"/>
              </a:spcBef>
            </a:pPr>
            <a:r>
              <a:rPr lang="de-DE" dirty="0" smtClean="0">
                <a:sym typeface="Wingdings" pitchFamily="2" charset="2"/>
              </a:rPr>
              <a:t>Seit 2010, 30 </a:t>
            </a:r>
            <a:r>
              <a:rPr lang="de-DE" dirty="0">
                <a:sym typeface="Wingdings" pitchFamily="2" charset="2"/>
              </a:rPr>
              <a:t>Institute </a:t>
            </a:r>
            <a:r>
              <a:rPr lang="de-DE" dirty="0" smtClean="0">
                <a:sym typeface="Wingdings" pitchFamily="2" charset="2"/>
              </a:rPr>
              <a:t>beteiligt</a:t>
            </a:r>
          </a:p>
          <a:p>
            <a:pPr>
              <a:spcBef>
                <a:spcPts val="450"/>
              </a:spcBef>
            </a:pPr>
            <a:r>
              <a:rPr lang="de-DE" dirty="0" smtClean="0">
                <a:sym typeface="Wingdings" pitchFamily="2" charset="2"/>
              </a:rPr>
              <a:t>Outreach für Astroteilchen- und Teilchenphysik  </a:t>
            </a:r>
          </a:p>
          <a:p>
            <a:pPr lvl="1">
              <a:spcBef>
                <a:spcPts val="450"/>
              </a:spcBef>
            </a:pPr>
            <a:r>
              <a:rPr lang="de-DE" dirty="0" smtClean="0"/>
              <a:t>Bündelt vorhandene Aktivitäten in D</a:t>
            </a:r>
          </a:p>
          <a:p>
            <a:pPr lvl="1">
              <a:spcBef>
                <a:spcPts val="450"/>
              </a:spcBef>
            </a:pPr>
            <a:r>
              <a:rPr lang="de-DE" dirty="0"/>
              <a:t>Etablierte Strukturen und Programme</a:t>
            </a:r>
          </a:p>
          <a:p>
            <a:pPr lvl="1">
              <a:spcBef>
                <a:spcPts val="450"/>
              </a:spcBef>
            </a:pPr>
            <a:r>
              <a:rPr lang="de-DE" dirty="0" smtClean="0"/>
              <a:t>Datenbank, Terminkalender, Kommunikation etc.</a:t>
            </a:r>
          </a:p>
          <a:p>
            <a:pPr lvl="1">
              <a:spcBef>
                <a:spcPts val="450"/>
              </a:spcBef>
            </a:pPr>
            <a:r>
              <a:rPr lang="de-DE" dirty="0"/>
              <a:t>Hohe Sichtbarkeit</a:t>
            </a:r>
          </a:p>
          <a:p>
            <a:pPr>
              <a:spcBef>
                <a:spcPts val="450"/>
              </a:spcBef>
            </a:pPr>
            <a:endParaRPr lang="de-DE" dirty="0" smtClean="0">
              <a:sym typeface="Wingdings" pitchFamily="2" charset="2"/>
            </a:endParaRPr>
          </a:p>
          <a:p>
            <a:pPr>
              <a:spcBef>
                <a:spcPts val="450"/>
              </a:spcBef>
            </a:pPr>
            <a:endParaRPr lang="de-DE" dirty="0">
              <a:sym typeface="Wingdings" pitchFamily="2" charset="2"/>
            </a:endParaRPr>
          </a:p>
          <a:p>
            <a:pPr>
              <a:spcBef>
                <a:spcPts val="450"/>
              </a:spcBef>
            </a:pPr>
            <a:endParaRPr lang="de-DE" dirty="0" smtClean="0">
              <a:sym typeface="Wingdings" pitchFamily="2" charset="2"/>
            </a:endParaRPr>
          </a:p>
          <a:p>
            <a:pPr>
              <a:spcBef>
                <a:spcPts val="450"/>
              </a:spcBef>
            </a:pPr>
            <a:endParaRPr lang="de-DE" dirty="0" smtClean="0">
              <a:sym typeface="Wingdings" pitchFamily="2" charset="2"/>
            </a:endParaRPr>
          </a:p>
          <a:p>
            <a:pPr marL="0" indent="0">
              <a:spcBef>
                <a:spcPts val="450"/>
              </a:spcBef>
              <a:buClr>
                <a:schemeClr val="tx1"/>
              </a:buClr>
              <a:buNone/>
            </a:pPr>
            <a:endParaRPr lang="de-DE" dirty="0">
              <a:sym typeface="Wingdings" pitchFamily="2" charset="2"/>
            </a:endParaRPr>
          </a:p>
          <a:p>
            <a:pPr>
              <a:spcBef>
                <a:spcPts val="450"/>
              </a:spcBef>
            </a:pPr>
            <a:endParaRPr lang="de-DE" dirty="0" smtClean="0">
              <a:sym typeface="Wingdings" pitchFamily="2" charset="2"/>
            </a:endParaRPr>
          </a:p>
          <a:p>
            <a:pPr>
              <a:spcBef>
                <a:spcPts val="450"/>
              </a:spcBef>
            </a:pPr>
            <a:endParaRPr lang="de-DE" dirty="0">
              <a:sym typeface="Wingdings" pitchFamily="2" charset="2"/>
            </a:endParaRPr>
          </a:p>
          <a:p>
            <a:pPr marL="0" indent="0">
              <a:spcBef>
                <a:spcPts val="450"/>
              </a:spcBef>
              <a:buNone/>
            </a:pPr>
            <a:endParaRPr lang="de-DE" dirty="0" smtClean="0">
              <a:sym typeface="Wingdings" pitchFamily="2" charset="2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435" y="1720772"/>
            <a:ext cx="2488433" cy="3073227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970622" y="4635501"/>
            <a:ext cx="4896778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RECFA evaluation 2014 for Germany</a:t>
            </a:r>
          </a:p>
          <a:p>
            <a:r>
              <a:rPr lang="en-US" sz="1600" i="1" dirty="0">
                <a:solidFill>
                  <a:srgbClr val="013476"/>
                </a:solidFill>
              </a:rPr>
              <a:t>„The </a:t>
            </a:r>
            <a:r>
              <a:rPr lang="en-US" sz="1600" i="1" dirty="0" smtClean="0">
                <a:solidFill>
                  <a:srgbClr val="013476"/>
                </a:solidFill>
              </a:rPr>
              <a:t>Committee </a:t>
            </a:r>
            <a:r>
              <a:rPr lang="en-US" sz="1600" i="1" dirty="0">
                <a:solidFill>
                  <a:srgbClr val="013476"/>
                </a:solidFill>
              </a:rPr>
              <a:t>considers that the German activities are exemplary and constitute </a:t>
            </a:r>
            <a:r>
              <a:rPr lang="en-US" sz="1600" i="1" dirty="0" smtClean="0">
                <a:solidFill>
                  <a:srgbClr val="013476"/>
                </a:solidFill>
              </a:rPr>
              <a:t>a </a:t>
            </a:r>
            <a:r>
              <a:rPr lang="en-US" sz="1600" i="1" dirty="0">
                <a:solidFill>
                  <a:srgbClr val="013476"/>
                </a:solidFill>
              </a:rPr>
              <a:t>highly professional way of raising public interest in science and would like </a:t>
            </a:r>
            <a:r>
              <a:rPr lang="en-US" sz="1600" i="1" dirty="0" smtClean="0">
                <a:solidFill>
                  <a:srgbClr val="013476"/>
                </a:solidFill>
              </a:rPr>
              <a:t>to </a:t>
            </a:r>
            <a:r>
              <a:rPr lang="en-US" sz="1600" i="1" dirty="0">
                <a:solidFill>
                  <a:srgbClr val="013476"/>
                </a:solidFill>
              </a:rPr>
              <a:t>congratulate the German community on its achievements in this regard."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133" y="5056796"/>
            <a:ext cx="1507128" cy="47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1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Partizipationsmöglichkeiten für Jugendliche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971601" y="1772818"/>
            <a:ext cx="5645099" cy="45708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450"/>
              </a:spcBef>
              <a:buNone/>
            </a:pPr>
            <a:r>
              <a:rPr lang="de-DE" b="1" dirty="0" smtClean="0">
                <a:sym typeface="Wingdings" panose="05000000000000000000" pitchFamily="2" charset="2"/>
              </a:rPr>
              <a:t>Masterclasses</a:t>
            </a:r>
            <a:endParaRPr lang="de-DE" b="1" dirty="0">
              <a:sym typeface="Wingdings" panose="05000000000000000000" pitchFamily="2" charset="2"/>
            </a:endParaRP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>
                <a:sym typeface="Wingdings" panose="05000000000000000000" pitchFamily="2" charset="2"/>
              </a:rPr>
              <a:t>eintägige Veranstaltungen </a:t>
            </a:r>
            <a:r>
              <a:rPr lang="de-DE" dirty="0" smtClean="0">
                <a:sym typeface="Wingdings" panose="05000000000000000000" pitchFamily="2" charset="2"/>
              </a:rPr>
              <a:t>an </a:t>
            </a:r>
            <a:r>
              <a:rPr lang="de-DE" dirty="0">
                <a:sym typeface="Wingdings" panose="05000000000000000000" pitchFamily="2" charset="2"/>
              </a:rPr>
              <a:t>Schulen, Schülerlaboren, Museen etc.</a:t>
            </a: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Analyse von Originaldaten 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</a:rPr>
              <a:t>oder mit eigenen Detektoren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</a:rPr>
              <a:t>LHC-Experimente 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dirty="0" smtClean="0">
                <a:sym typeface="Wingdings" panose="05000000000000000000" pitchFamily="2" charset="2"/>
                <a:hlinkClick r:id="rId3"/>
              </a:rPr>
              <a:t>ATLAS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  <a:hlinkClick r:id="rId4"/>
              </a:rPr>
              <a:t>ATLAS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  <a:hlinkClick r:id="rId5"/>
              </a:rPr>
              <a:t>CMS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  <a:hlinkClick r:id="rId6"/>
              </a:rPr>
              <a:t>LHCb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  <a:hlinkClick r:id="rId7"/>
              </a:rPr>
              <a:t>ALICE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smtClean="0">
                <a:sym typeface="Wingdings" panose="05000000000000000000" pitchFamily="2" charset="2"/>
                <a:hlinkClick r:id="rId8"/>
              </a:rPr>
              <a:t>ALICE</a:t>
            </a:r>
            <a:endParaRPr lang="de-DE" dirty="0" smtClean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</a:rPr>
              <a:t>Pierre-Auger-Observatorium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sym typeface="Wingdings" panose="05000000000000000000" pitchFamily="2" charset="2"/>
                <a:hlinkClick r:id="rId9"/>
              </a:rPr>
              <a:t>IceCube</a:t>
            </a:r>
            <a:endParaRPr lang="de-DE" dirty="0" smtClean="0">
              <a:sym typeface="Wingdings" panose="05000000000000000000" pitchFamily="2" charset="2"/>
            </a:endParaRP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>
                <a:sym typeface="Wingdings" panose="05000000000000000000" pitchFamily="2" charset="2"/>
              </a:rPr>
              <a:t>Standorte vermitteln jeweilige Experimente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>
                <a:sym typeface="Wingdings" panose="05000000000000000000" pitchFamily="2" charset="2"/>
              </a:rPr>
              <a:t>und Forschungsaktivitäten an Jugendliche</a:t>
            </a:r>
          </a:p>
          <a:p>
            <a:pPr>
              <a:spcBef>
                <a:spcPts val="450"/>
              </a:spcBef>
              <a:spcAft>
                <a:spcPts val="338"/>
              </a:spcAft>
            </a:pPr>
            <a:r>
              <a:rPr lang="de-DE" dirty="0" smtClean="0">
                <a:sym typeface="Wingdings" panose="05000000000000000000" pitchFamily="2" charset="2"/>
              </a:rPr>
              <a:t>&gt; </a:t>
            </a:r>
            <a:r>
              <a:rPr lang="de-DE" dirty="0">
                <a:sym typeface="Wingdings" panose="05000000000000000000" pitchFamily="2" charset="2"/>
              </a:rPr>
              <a:t>140 Masterclasses pro Jahr</a:t>
            </a:r>
          </a:p>
        </p:txBody>
      </p:sp>
      <p:sp>
        <p:nvSpPr>
          <p:cNvPr id="11" name="Rechteck 10"/>
          <p:cNvSpPr/>
          <p:nvPr/>
        </p:nvSpPr>
        <p:spPr>
          <a:xfrm>
            <a:off x="971601" y="1384069"/>
            <a:ext cx="299498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hlinkClick r:id="rId10"/>
              </a:rPr>
              <a:t>www.teilchenwelt.de/mitmachen/jugendliche</a:t>
            </a:r>
            <a:r>
              <a:rPr lang="de-DE" sz="1350" dirty="0"/>
              <a:t>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369" y="1677376"/>
            <a:ext cx="2268000" cy="1420165"/>
          </a:xfrm>
          <a:prstGeom prst="rect">
            <a:avLst/>
          </a:prstGeom>
        </p:spPr>
      </p:pic>
      <p:pic>
        <p:nvPicPr>
          <p:cNvPr id="14" name="Bild 6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0369" y="3286264"/>
            <a:ext cx="2268000" cy="137855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0369" y="4858588"/>
            <a:ext cx="2268000" cy="14850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Teilprojekt Teilchendetektoren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>
          <a:xfrm>
            <a:off x="971601" y="1772817"/>
            <a:ext cx="4997399" cy="461968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„CosMO“ </a:t>
            </a:r>
            <a:r>
              <a:rPr lang="de-DE" dirty="0" smtClean="0">
                <a:solidFill>
                  <a:srgbClr val="003882"/>
                </a:solidFill>
              </a:rPr>
              <a:t/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und </a:t>
            </a:r>
            <a:r>
              <a:rPr lang="de-DE" dirty="0">
                <a:solidFill>
                  <a:srgbClr val="003882"/>
                </a:solidFill>
              </a:rPr>
              <a:t>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Für Forschungswochen und Projektarbeiten 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</a:t>
            </a:r>
            <a:r>
              <a:rPr lang="de-DE" dirty="0" smtClean="0">
                <a:solidFill>
                  <a:srgbClr val="003882"/>
                </a:solidFill>
              </a:rPr>
              <a:t/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(</a:t>
            </a:r>
            <a:r>
              <a:rPr lang="de-DE" dirty="0">
                <a:solidFill>
                  <a:srgbClr val="003882"/>
                </a:solidFill>
              </a:rPr>
              <a:t>Winkel, Lebensdauer, </a:t>
            </a:r>
            <a:r>
              <a:rPr lang="de-DE" dirty="0" smtClean="0">
                <a:solidFill>
                  <a:srgbClr val="003882"/>
                </a:solidFill>
              </a:rPr>
              <a:t>Abschirmung etc.)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Nebelkammer-Sets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Bau von 10 Nebelkammern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Anleitung, Kopiervorlagen</a:t>
            </a:r>
            <a:endParaRPr lang="de-DE" dirty="0">
              <a:solidFill>
                <a:srgbClr val="003882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971601" y="1384069"/>
            <a:ext cx="3842975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 smtClean="0">
                <a:hlinkClick r:id="rId3"/>
              </a:rPr>
              <a:t>www.teilchenwelt.de/angebote/astroteilchen-experimente/</a:t>
            </a:r>
            <a:r>
              <a:rPr lang="de-DE" sz="1350" dirty="0" smtClean="0"/>
              <a:t> </a:t>
            </a:r>
            <a:endParaRPr lang="de-DE" sz="1350" dirty="0"/>
          </a:p>
        </p:txBody>
      </p:sp>
      <p:pic>
        <p:nvPicPr>
          <p:cNvPr id="10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140" y="1798934"/>
            <a:ext cx="2916000" cy="1147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140" y="3122560"/>
            <a:ext cx="2916000" cy="1492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140" y="4791391"/>
            <a:ext cx="2916000" cy="144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74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Cosmic@Web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>
          <a:xfrm>
            <a:off x="971601" y="1772818"/>
            <a:ext cx="4508449" cy="4550916"/>
          </a:xfrm>
        </p:spPr>
        <p:txBody>
          <a:bodyPr/>
          <a:lstStyle/>
          <a:p>
            <a:pPr marL="268288" indent="-268288" defTabSz="914400">
              <a:buClr>
                <a:srgbClr val="C8C219"/>
              </a:buClr>
              <a:buFont typeface="Arial Narrow" panose="020B0606020202030204" pitchFamily="34" charset="0"/>
              <a:buChar char="►"/>
              <a:tabLst>
                <a:tab pos="268288" algn="l"/>
              </a:tabLst>
            </a:pPr>
            <a:r>
              <a:rPr lang="de-DE" sz="2000" dirty="0">
                <a:solidFill>
                  <a:srgbClr val="013476"/>
                </a:solidFill>
              </a:rPr>
              <a:t>Webplattform</a:t>
            </a:r>
          </a:p>
          <a:p>
            <a:pPr marL="268288" indent="-268288" defTabSz="914400">
              <a:buClr>
                <a:srgbClr val="C8C219"/>
              </a:buClr>
              <a:buFont typeface="Arial Narrow" panose="020B0606020202030204" pitchFamily="34" charset="0"/>
              <a:buChar char="►"/>
              <a:tabLst>
                <a:tab pos="268288" algn="l"/>
              </a:tabLst>
            </a:pPr>
            <a:r>
              <a:rPr lang="de-DE" sz="2000" dirty="0" smtClean="0">
                <a:solidFill>
                  <a:srgbClr val="013476"/>
                </a:solidFill>
              </a:rPr>
              <a:t>auswertbare </a:t>
            </a:r>
            <a:r>
              <a:rPr lang="de-DE" sz="2000" dirty="0">
                <a:solidFill>
                  <a:srgbClr val="013476"/>
                </a:solidFill>
              </a:rPr>
              <a:t>Datensätze </a:t>
            </a:r>
            <a:r>
              <a:rPr lang="de-DE" sz="2000" dirty="0" smtClean="0">
                <a:solidFill>
                  <a:srgbClr val="013476"/>
                </a:solidFill>
              </a:rPr>
              <a:t>von neun Experimenten, u.a. vom Forschungsschiff Polarstern, Neumayer Station</a:t>
            </a:r>
            <a:endParaRPr lang="de-DE" sz="2000" dirty="0">
              <a:solidFill>
                <a:srgbClr val="013476"/>
              </a:solidFill>
            </a:endParaRPr>
          </a:p>
          <a:p>
            <a:pPr marL="268288" indent="-268288" defTabSz="914400">
              <a:buClr>
                <a:srgbClr val="C8C219"/>
              </a:buClr>
              <a:buFont typeface="Arial Narrow" panose="020B0606020202030204" pitchFamily="34" charset="0"/>
              <a:buChar char="►"/>
              <a:tabLst>
                <a:tab pos="268288" algn="l"/>
              </a:tabLst>
            </a:pPr>
            <a:r>
              <a:rPr lang="de-DE" sz="2000" dirty="0">
                <a:solidFill>
                  <a:srgbClr val="013476"/>
                </a:solidFill>
              </a:rPr>
              <a:t>Freies, wissenschaftliches </a:t>
            </a:r>
            <a:r>
              <a:rPr lang="de-DE" sz="2000" dirty="0" smtClean="0">
                <a:solidFill>
                  <a:srgbClr val="013476"/>
                </a:solidFill>
              </a:rPr>
              <a:t>Arbeiten</a:t>
            </a:r>
          </a:p>
          <a:p>
            <a:pPr marL="268288" indent="-268288" defTabSz="914400">
              <a:buClr>
                <a:srgbClr val="C8C219"/>
              </a:buClr>
              <a:buFont typeface="Arial Narrow" panose="020B0606020202030204" pitchFamily="34" charset="0"/>
              <a:buChar char="►"/>
              <a:tabLst>
                <a:tab pos="268288" algn="l"/>
              </a:tabLst>
            </a:pPr>
            <a:r>
              <a:rPr lang="de-DE" sz="2000" dirty="0" smtClean="0">
                <a:solidFill>
                  <a:srgbClr val="013476"/>
                </a:solidFill>
              </a:rPr>
              <a:t>Lernen in </a:t>
            </a:r>
            <a:r>
              <a:rPr lang="de-DE" sz="2000" dirty="0">
                <a:solidFill>
                  <a:srgbClr val="013476"/>
                </a:solidFill>
              </a:rPr>
              <a:t>verschiedenen </a:t>
            </a:r>
            <a:r>
              <a:rPr lang="de-DE" sz="2000" dirty="0" smtClean="0">
                <a:solidFill>
                  <a:srgbClr val="013476"/>
                </a:solidFill>
              </a:rPr>
              <a:t>Stadien</a:t>
            </a:r>
          </a:p>
          <a:p>
            <a:pPr marL="542925" lvl="1" indent="-271463">
              <a:buFont typeface="Wingdings" panose="05000000000000000000" pitchFamily="2" charset="2"/>
              <a:buChar char="§"/>
            </a:pPr>
            <a:r>
              <a:rPr lang="de-DE" sz="1800" dirty="0" smtClean="0">
                <a:solidFill>
                  <a:srgbClr val="013476"/>
                </a:solidFill>
              </a:rPr>
              <a:t>Grundlagenwissen</a:t>
            </a:r>
            <a:r>
              <a:rPr lang="de-DE" sz="1800" dirty="0">
                <a:solidFill>
                  <a:srgbClr val="013476"/>
                </a:solidFill>
              </a:rPr>
              <a:t>, </a:t>
            </a:r>
            <a:r>
              <a:rPr lang="de-DE" sz="1800" dirty="0" smtClean="0">
                <a:solidFill>
                  <a:srgbClr val="013476"/>
                </a:solidFill>
              </a:rPr>
              <a:t>Experimentbeschreibung</a:t>
            </a:r>
            <a:r>
              <a:rPr lang="de-DE" sz="1800" dirty="0">
                <a:solidFill>
                  <a:srgbClr val="013476"/>
                </a:solidFill>
              </a:rPr>
              <a:t>, Bedienungsanleitung, Glossar, Literaturhinweise</a:t>
            </a:r>
          </a:p>
          <a:p>
            <a:pPr marL="228600" indent="-228600" defTabSz="914400">
              <a:buClr>
                <a:srgbClr val="C8C219"/>
              </a:buClr>
              <a:buFont typeface="Arial Narrow" panose="020B0606020202030204" pitchFamily="34" charset="0"/>
              <a:buChar char="►"/>
            </a:pPr>
            <a:r>
              <a:rPr lang="de-DE" sz="2000" dirty="0">
                <a:solidFill>
                  <a:srgbClr val="013476"/>
                </a:solidFill>
              </a:rPr>
              <a:t>2 Arbeitsmodi: Standard und e</a:t>
            </a:r>
            <a:r>
              <a:rPr lang="de-DE" sz="2000" dirty="0" smtClean="0">
                <a:solidFill>
                  <a:srgbClr val="013476"/>
                </a:solidFill>
              </a:rPr>
              <a:t>rweitert</a:t>
            </a:r>
          </a:p>
          <a:p>
            <a:pPr marL="542925" lvl="1" indent="-271463">
              <a:buFont typeface="Wingdings" panose="05000000000000000000" pitchFamily="2" charset="2"/>
              <a:buChar char="§"/>
            </a:pPr>
            <a:r>
              <a:rPr lang="de-DE" sz="1800" dirty="0" smtClean="0">
                <a:solidFill>
                  <a:srgbClr val="013476"/>
                </a:solidFill>
              </a:rPr>
              <a:t>ausführliche </a:t>
            </a:r>
            <a:r>
              <a:rPr lang="de-DE" sz="1800" dirty="0">
                <a:solidFill>
                  <a:srgbClr val="013476"/>
                </a:solidFill>
              </a:rPr>
              <a:t>Analysen, </a:t>
            </a:r>
            <a:r>
              <a:rPr lang="de-DE" sz="1800" dirty="0" smtClean="0">
                <a:solidFill>
                  <a:srgbClr val="013476"/>
                </a:solidFill>
              </a:rPr>
              <a:t>Datenfilter, </a:t>
            </a:r>
            <a:br>
              <a:rPr lang="de-DE" sz="1800" dirty="0" smtClean="0">
                <a:solidFill>
                  <a:srgbClr val="013476"/>
                </a:solidFill>
              </a:rPr>
            </a:br>
            <a:r>
              <a:rPr lang="de-DE" sz="1800" dirty="0" smtClean="0">
                <a:solidFill>
                  <a:srgbClr val="013476"/>
                </a:solidFill>
              </a:rPr>
              <a:t>Anpassungen </a:t>
            </a:r>
            <a:r>
              <a:rPr lang="de-DE" sz="1800" dirty="0">
                <a:solidFill>
                  <a:srgbClr val="013476"/>
                </a:solidFill>
              </a:rPr>
              <a:t>in der </a:t>
            </a:r>
            <a:r>
              <a:rPr lang="de-DE" sz="1800" dirty="0" smtClean="0">
                <a:solidFill>
                  <a:srgbClr val="013476"/>
                </a:solidFill>
              </a:rPr>
              <a:t>Darstellung</a:t>
            </a:r>
          </a:p>
          <a:p>
            <a:pPr marL="180975" indent="0" defTabSz="914400">
              <a:buNone/>
            </a:pPr>
            <a:endParaRPr lang="de-DE" sz="2000" dirty="0"/>
          </a:p>
          <a:p>
            <a:endParaRPr lang="de-DE" sz="16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type="pic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0050" y="1424740"/>
            <a:ext cx="3422650" cy="423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970622" y="1424740"/>
            <a:ext cx="2115671" cy="279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350" dirty="0">
                <a:hlinkClick r:id="rId4"/>
              </a:rPr>
              <a:t>http://</a:t>
            </a:r>
            <a:r>
              <a:rPr lang="de-DE" sz="1350" dirty="0" smtClean="0">
                <a:hlinkClick r:id="rId4"/>
              </a:rPr>
              <a:t>cosmicatweb.desy.de</a:t>
            </a:r>
            <a:endParaRPr lang="de-DE" sz="1350" dirty="0"/>
          </a:p>
        </p:txBody>
      </p:sp>
    </p:spTree>
    <p:extLst>
      <p:ext uri="{BB962C8B-B14F-4D97-AF65-F5344CB8AC3E}">
        <p14:creationId xmlns:p14="http://schemas.microsoft.com/office/powerpoint/2010/main" val="151728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300" dirty="0" smtClean="0"/>
              <a:t>Zentrale Akteure = Junge Wissenschaftler/innen</a:t>
            </a:r>
            <a:endParaRPr lang="en-US" sz="3300" dirty="0">
              <a:solidFill>
                <a:srgbClr val="013476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28.03.2019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>
          <a:xfrm>
            <a:off x="971601" y="1772818"/>
            <a:ext cx="5724472" cy="456238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013476"/>
                </a:solidFill>
              </a:rPr>
              <a:t>„Vermittler/innen“ = </a:t>
            </a:r>
            <a:r>
              <a:rPr lang="de-DE" dirty="0" err="1" smtClean="0">
                <a:solidFill>
                  <a:srgbClr val="013476"/>
                </a:solidFill>
              </a:rPr>
              <a:t>PhD</a:t>
            </a:r>
            <a:r>
              <a:rPr lang="de-DE" dirty="0" smtClean="0">
                <a:solidFill>
                  <a:srgbClr val="013476"/>
                </a:solidFill>
              </a:rPr>
              <a:t>, </a:t>
            </a:r>
            <a:r>
              <a:rPr lang="de-DE" dirty="0" err="1" smtClean="0">
                <a:solidFill>
                  <a:srgbClr val="013476"/>
                </a:solidFill>
              </a:rPr>
              <a:t>Masterand</a:t>
            </a:r>
            <a:r>
              <a:rPr lang="de-DE" dirty="0" smtClean="0">
                <a:solidFill>
                  <a:srgbClr val="013476"/>
                </a:solidFill>
              </a:rPr>
              <a:t>/innen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Durchführung Masterclasses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Betreuung Schülerforschungsarbeiten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Aufwandsentschädigung + Fahrtkosten</a:t>
            </a:r>
          </a:p>
          <a:p>
            <a:r>
              <a:rPr lang="de-DE" dirty="0" smtClean="0">
                <a:solidFill>
                  <a:srgbClr val="013476"/>
                </a:solidFill>
              </a:rPr>
              <a:t>2-tägige Weiterbildung in Wissenschaftskommunikation, Vermittlung, Präsentationstechnik und Didaktik </a:t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(„Soft Skill Workshop“)</a:t>
            </a:r>
          </a:p>
          <a:p>
            <a:r>
              <a:rPr lang="de-DE" dirty="0" smtClean="0"/>
              <a:t>Eigener Gewinn: Motivation, Präsentationsfähigkeiten </a:t>
            </a:r>
            <a:br>
              <a:rPr lang="de-DE" dirty="0" smtClean="0"/>
            </a:br>
            <a:r>
              <a:rPr lang="de-DE" dirty="0" smtClean="0"/>
              <a:t>(auch für Disputation und </a:t>
            </a:r>
            <a:r>
              <a:rPr lang="de-DE" dirty="0"/>
              <a:t>B</a:t>
            </a:r>
            <a:r>
              <a:rPr lang="de-DE" dirty="0" smtClean="0"/>
              <a:t>ewerbungen)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6073" y="3294807"/>
            <a:ext cx="2160000" cy="1312909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971900" y="1392499"/>
            <a:ext cx="286193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dirty="0">
                <a:hlinkClick r:id="rId4"/>
              </a:rPr>
              <a:t>www.teilchenwelt.de/mitmachen/vermittler</a:t>
            </a:r>
            <a:r>
              <a:rPr lang="de-DE" sz="1350" dirty="0"/>
              <a:t>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073" y="1702077"/>
            <a:ext cx="2160000" cy="143064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6073" y="4769798"/>
            <a:ext cx="2160000" cy="143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6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1_Weltmaschine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ltmaschine" id="{E5AEFECF-2E3C-9940-93AE-C43582DAC3B6}" vid="{B47DBCCE-5812-C341-9D33-2A71432561D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NTW-Master-20180905</Template>
  <TotalTime>0</TotalTime>
  <Words>712</Words>
  <Application>Microsoft Office PowerPoint</Application>
  <PresentationFormat>Bildschirmpräsentation (4:3)</PresentationFormat>
  <Paragraphs>263</Paragraphs>
  <Slides>18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18</vt:i4>
      </vt:variant>
    </vt:vector>
  </HeadingPairs>
  <TitlesOfParts>
    <vt:vector size="31" baseType="lpstr">
      <vt:lpstr>MS Gothic</vt:lpstr>
      <vt:lpstr>ＭＳ Ｐゴシック</vt:lpstr>
      <vt:lpstr>Aharoni</vt:lpstr>
      <vt:lpstr>Arial</vt:lpstr>
      <vt:lpstr>Arial Narrow</vt:lpstr>
      <vt:lpstr>Calibri</vt:lpstr>
      <vt:lpstr>Calibri Light</vt:lpstr>
      <vt:lpstr>Symbol</vt:lpstr>
      <vt:lpstr>Times New Roman</vt:lpstr>
      <vt:lpstr>Verdana</vt:lpstr>
      <vt:lpstr>Wingdings</vt:lpstr>
      <vt:lpstr>NTW</vt:lpstr>
      <vt:lpstr>1_Weltmaschine</vt:lpstr>
      <vt:lpstr>KONTAKT Outreach für Teilchenphysik, Astroteilchenphysik, Hadronen- und Kernphysik unter einem Dach </vt:lpstr>
      <vt:lpstr>Wozu Outreach?</vt:lpstr>
      <vt:lpstr>Outreach als integraler Teil der Forschung</vt:lpstr>
      <vt:lpstr>Neues Vorhaben KONTAKT  KOmmunikation, Nachwuchsgewinnung und Teilhabe der Allgemeinheit an Erkenntnissen auf dem Gebiet der Kleinsten Teilchen</vt:lpstr>
      <vt:lpstr>Vorhandene Strukturen</vt:lpstr>
      <vt:lpstr>Partizipationsmöglichkeiten für Jugendliche</vt:lpstr>
      <vt:lpstr>Teilprojekt Teilchendetektoren</vt:lpstr>
      <vt:lpstr>Cosmic@Web</vt:lpstr>
      <vt:lpstr>Zentrale Akteure = Junge Wissenschaftler/innen</vt:lpstr>
      <vt:lpstr>Forschungsmitarbeit</vt:lpstr>
      <vt:lpstr>Nachwuchsförderung über Fellow-Programm</vt:lpstr>
      <vt:lpstr>Extra-Programm: Lehrerfortbildungen</vt:lpstr>
      <vt:lpstr>Weltmaschine </vt:lpstr>
      <vt:lpstr>Angebote der Hadronen- und Kernphysik</vt:lpstr>
      <vt:lpstr>Arbeitspakete 1 - 3</vt:lpstr>
      <vt:lpstr>Arbeitspakete 4 - 6</vt:lpstr>
      <vt:lpstr>Möglichkeiten zur Beteiligung 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KONTAKT Outreach für Teilchenphysik, Astroteilchenphysik, Hadronen- und Kernphysik unter einem Dach</dc:title>
  <dc:creator>Uta Bilow</dc:creator>
  <cp:lastModifiedBy>Uta Bilow</cp:lastModifiedBy>
  <cp:revision>190</cp:revision>
  <dcterms:created xsi:type="dcterms:W3CDTF">2019-03-10T15:44:04Z</dcterms:created>
  <dcterms:modified xsi:type="dcterms:W3CDTF">2019-03-27T15:36:02Z</dcterms:modified>
</cp:coreProperties>
</file>