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69" r:id="rId2"/>
  </p:sldMasterIdLst>
  <p:notesMasterIdLst>
    <p:notesMasterId r:id="rId25"/>
  </p:notesMasterIdLst>
  <p:sldIdLst>
    <p:sldId id="482" r:id="rId3"/>
    <p:sldId id="491" r:id="rId4"/>
    <p:sldId id="485" r:id="rId5"/>
    <p:sldId id="486" r:id="rId6"/>
    <p:sldId id="487" r:id="rId7"/>
    <p:sldId id="488" r:id="rId8"/>
    <p:sldId id="489" r:id="rId9"/>
    <p:sldId id="490" r:id="rId10"/>
    <p:sldId id="495" r:id="rId11"/>
    <p:sldId id="492" r:id="rId12"/>
    <p:sldId id="494" r:id="rId13"/>
    <p:sldId id="302" r:id="rId14"/>
    <p:sldId id="469" r:id="rId15"/>
    <p:sldId id="496" r:id="rId16"/>
    <p:sldId id="498" r:id="rId17"/>
    <p:sldId id="444" r:id="rId18"/>
    <p:sldId id="478" r:id="rId19"/>
    <p:sldId id="499" r:id="rId20"/>
    <p:sldId id="480" r:id="rId21"/>
    <p:sldId id="500" r:id="rId22"/>
    <p:sldId id="483" r:id="rId23"/>
    <p:sldId id="484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DCEBE4"/>
    <a:srgbClr val="BFEB94"/>
    <a:srgbClr val="AB56FF"/>
    <a:srgbClr val="00FA00"/>
    <a:srgbClr val="D853D6"/>
    <a:srgbClr val="DDBDD5"/>
    <a:srgbClr val="000000"/>
    <a:srgbClr val="83B948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3"/>
    <p:restoredTop sz="90470"/>
  </p:normalViewPr>
  <p:slideViewPr>
    <p:cSldViewPr snapToGrid="0" snapToObjects="1">
      <p:cViewPr varScale="1">
        <p:scale>
          <a:sx n="144" d="100"/>
          <a:sy n="144" d="100"/>
        </p:scale>
        <p:origin x="200" y="30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14/05/2019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002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336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236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8382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0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1975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6170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009976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458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197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659917"/>
          </a:xfrm>
        </p:spPr>
        <p:txBody>
          <a:bodyPr/>
          <a:lstStyle>
            <a:lvl1pPr algn="l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76925"/>
            <a:ext cx="8229600" cy="3650105"/>
          </a:xfrm>
        </p:spPr>
        <p:txBody>
          <a:bodyPr/>
          <a:lstStyle>
            <a:lvl2pPr marL="905256" indent="-457200">
              <a:buClr>
                <a:srgbClr val="C00000"/>
              </a:buClr>
              <a:buFont typeface="Wingdings" charset="2"/>
              <a:buChar char="§"/>
              <a:defRPr/>
            </a:lvl2pPr>
            <a:lvl3pPr marL="1092708" indent="-342900">
              <a:buClr>
                <a:srgbClr val="00B050"/>
              </a:buClr>
              <a:buFont typeface="Wingdings" charset="2"/>
              <a:buChar char="§"/>
              <a:defRPr/>
            </a:lvl3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047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8650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1892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2233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135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1692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66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3" y="1059583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563888" y="4785997"/>
            <a:ext cx="12241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C377B">
                    <a:tint val="75000"/>
                  </a:srgbClr>
                </a:solidFill>
              </a:rPr>
              <a:t>Granada, 15 May 2019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32040" y="4767264"/>
            <a:ext cx="31463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C377B">
                    <a:tint val="75000"/>
                  </a:srgbClr>
                </a:solidFill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71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40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188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659917"/>
          </a:xfrm>
        </p:spPr>
        <p:txBody>
          <a:bodyPr/>
          <a:lstStyle>
            <a:lvl1pPr algn="l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76925"/>
            <a:ext cx="8229600" cy="3650105"/>
          </a:xfrm>
        </p:spPr>
        <p:txBody>
          <a:bodyPr/>
          <a:lstStyle>
            <a:lvl2pPr marL="905256" indent="-457200">
              <a:buClr>
                <a:srgbClr val="C00000"/>
              </a:buClr>
              <a:buFont typeface="Wingdings" charset="2"/>
              <a:buChar char="§"/>
              <a:defRPr/>
            </a:lvl2pPr>
            <a:lvl3pPr marL="1092708" indent="-342900">
              <a:buClr>
                <a:srgbClr val="00B050"/>
              </a:buClr>
              <a:buFont typeface="Wingdings" charset="2"/>
              <a:buChar char="§"/>
              <a:defRPr/>
            </a:lvl3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2028"/>
          <a:stretch/>
        </p:blipFill>
        <p:spPr>
          <a:xfrm>
            <a:off x="6649" y="4527550"/>
            <a:ext cx="657138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716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B050"/>
        </a:buClr>
        <a:buSzPct val="85000"/>
        <a:buFont typeface="Wingdings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2028"/>
          <a:stretch/>
        </p:blipFill>
        <p:spPr>
          <a:xfrm>
            <a:off x="6649" y="4527550"/>
            <a:ext cx="657138" cy="61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89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B050"/>
        </a:buClr>
        <a:buSzPct val="85000"/>
        <a:buFont typeface="Wingdings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tif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ds.cern.ch/record/2621698?ln=en" TargetMode="External"/><Relationship Id="rId5" Type="http://schemas.openxmlformats.org/officeDocument/2006/relationships/hyperlink" Target="https://doi.org/10.1007/s41781-018-0018-8" TargetMode="Externa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tiff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tiff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B4FA073-B404-7C4E-A686-A9D73BFEB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HEP Computing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4C7CD-B8B7-1746-A0EC-DCB386890B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6912B-C05D-3E49-8A86-080A6D367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12A1A-C69F-1B4F-92EA-D9848F488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0EC474C-EFC6-D548-A285-EF9342AFE6B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927758"/>
            <a:ext cx="2743200" cy="1291903"/>
          </a:xfrm>
        </p:spPr>
        <p:txBody>
          <a:bodyPr>
            <a:normAutofit/>
          </a:bodyPr>
          <a:lstStyle/>
          <a:p>
            <a:r>
              <a:rPr lang="en-US" dirty="0"/>
              <a:t>Ian Bird, WLCG, CERN</a:t>
            </a:r>
          </a:p>
          <a:p>
            <a:r>
              <a:rPr lang="en-US" dirty="0"/>
              <a:t>ESPPU Open Symposium</a:t>
            </a:r>
          </a:p>
          <a:p>
            <a:r>
              <a:rPr lang="en-US" dirty="0"/>
              <a:t>Granada, 15</a:t>
            </a:r>
            <a:r>
              <a:rPr lang="en-US" baseline="30000" dirty="0"/>
              <a:t>th</a:t>
            </a:r>
            <a:r>
              <a:rPr lang="en-US" dirty="0"/>
              <a:t> May 2019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3A39E8-93C8-8B43-93D5-542311E20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037" y="127874"/>
            <a:ext cx="2667000" cy="14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83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BA5A9FFE-144F-2540-9899-DD799DAF0837}"/>
              </a:ext>
            </a:extLst>
          </p:cNvPr>
          <p:cNvSpPr txBox="1"/>
          <p:nvPr/>
        </p:nvSpPr>
        <p:spPr>
          <a:xfrm>
            <a:off x="267462" y="3199244"/>
            <a:ext cx="4955459" cy="1944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1400" b="1" dirty="0"/>
              <a:t>HPC Use is challenging</a:t>
            </a:r>
          </a:p>
          <a:p>
            <a:r>
              <a:rPr lang="en-US" sz="1400" dirty="0"/>
              <a:t>HEP engagement with DOE &amp; NSF in USA and </a:t>
            </a:r>
            <a:br>
              <a:rPr lang="en-US" sz="1400" dirty="0"/>
            </a:br>
            <a:r>
              <a:rPr lang="en-US" sz="1400" dirty="0"/>
              <a:t>(together with SKA) with PRACE and </a:t>
            </a:r>
            <a:r>
              <a:rPr lang="en-US" sz="1400" dirty="0" err="1"/>
              <a:t>EuroHPC</a:t>
            </a:r>
            <a:r>
              <a:rPr lang="en-US" sz="1400" dirty="0"/>
              <a:t> in Europe</a:t>
            </a:r>
          </a:p>
          <a:p>
            <a:r>
              <a:rPr lang="en-US" sz="1400" dirty="0"/>
              <a:t>and participating in BDEC2 workshops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BAA39A-A506-0143-945E-211E38661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Heterogenous computing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BB17E-B40A-5F4D-8375-92BE00C1E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463" y="876926"/>
            <a:ext cx="4955458" cy="2245090"/>
          </a:xfrm>
          <a:ln>
            <a:solidFill>
              <a:schemeClr val="tx2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dirty="0"/>
              <a:t>The majority of today’s HEP processing is performed on dedicated clusters of commodity processors (“x86”)</a:t>
            </a:r>
          </a:p>
          <a:p>
            <a:r>
              <a:rPr lang="en-US" dirty="0"/>
              <a:t>Recently: opportunistic use of many types of compute, in particular HPC systems, and HLT</a:t>
            </a:r>
          </a:p>
          <a:p>
            <a:r>
              <a:rPr lang="en-US" dirty="0"/>
              <a:t>In future, this heterogeneity will expand; we must be able to make use of all types:</a:t>
            </a:r>
          </a:p>
          <a:p>
            <a:pPr lvl="1"/>
            <a:r>
              <a:rPr lang="en-US" dirty="0"/>
              <a:t>Non-x86 (</a:t>
            </a:r>
            <a:r>
              <a:rPr lang="en-US" dirty="0" err="1"/>
              <a:t>esp</a:t>
            </a:r>
            <a:r>
              <a:rPr lang="en-US" dirty="0"/>
              <a:t> GPU), HPC, clouds, HLT farms (</a:t>
            </a:r>
            <a:r>
              <a:rPr lang="en-US" dirty="0" err="1"/>
              <a:t>inc</a:t>
            </a:r>
            <a:r>
              <a:rPr lang="en-US" dirty="0"/>
              <a:t> FPGA?)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24BD6-1E3D-424A-87E8-392551B2A3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1E158-CD02-EA4B-BAD0-63E5C91FF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028B6-B528-F943-AE44-C453A70959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9F5AF1-5823-C844-8C55-52F113151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658" y="876925"/>
            <a:ext cx="3689884" cy="208172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1344DDC-A6B8-4442-9529-7500DE02AB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5314" y="3108553"/>
            <a:ext cx="3297228" cy="17525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F6AA9F6-BCF7-FC42-8703-474A355966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568" y="876925"/>
            <a:ext cx="734086" cy="29883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CC8193E-D631-0A47-AC81-08A3B5EFDF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611" y="3217610"/>
            <a:ext cx="470132" cy="31015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F228CCA-3C05-6748-9230-1CF625C88E88}"/>
              </a:ext>
            </a:extLst>
          </p:cNvPr>
          <p:cNvSpPr txBox="1"/>
          <p:nvPr/>
        </p:nvSpPr>
        <p:spPr>
          <a:xfrm>
            <a:off x="7297833" y="3630131"/>
            <a:ext cx="519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HLT</a:t>
            </a:r>
            <a:endParaRPr lang="en-US" b="1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B1FAA36-4616-1D4F-934D-B8005CFAEA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5346" y="4147222"/>
            <a:ext cx="2683900" cy="95148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7BC2333-8D3C-494C-988B-20AA934EC8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131039"/>
            <a:ext cx="1451103" cy="98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582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91369A2-31EE-0E4D-9B77-75A972104D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835" y="2983773"/>
            <a:ext cx="2675235" cy="17834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5F0AE7-DE0D-834C-8F7D-4977F4948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589713"/>
          </a:xfrm>
        </p:spPr>
        <p:txBody>
          <a:bodyPr>
            <a:normAutofit fontScale="90000"/>
          </a:bodyPr>
          <a:lstStyle/>
          <a:p>
            <a:r>
              <a:rPr lang="en-US" dirty="0"/>
              <a:t>Heterogenous compute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CAE43-000E-034C-B11E-B31ABE860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219" y="727023"/>
            <a:ext cx="4391564" cy="270693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Requires:</a:t>
            </a:r>
          </a:p>
          <a:p>
            <a:pPr lvl="1"/>
            <a:r>
              <a:rPr lang="en-US" dirty="0"/>
              <a:t>Common provisioning mechanisms, transparent to users</a:t>
            </a:r>
          </a:p>
          <a:p>
            <a:pPr lvl="1"/>
            <a:r>
              <a:rPr lang="en-US" dirty="0"/>
              <a:t>Facilities able to control access (cost), appropriate use,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HPC, Clouds, HLT will not have (affordable) local storage service (in the way we assume today)</a:t>
            </a:r>
          </a:p>
          <a:p>
            <a:pPr lvl="1"/>
            <a:r>
              <a:rPr lang="en-US" dirty="0"/>
              <a:t>Must be able to deliver data to them when they are in active use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54A67-ED6D-CB46-BFAB-E6ADF1638A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96C15-5F4B-7342-99BB-9CDCCFA276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74AB2-0759-CE41-86BE-490D578AA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4A4E58-64B7-7647-BCD5-5A043B032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477" y="654795"/>
            <a:ext cx="4251510" cy="2237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3AE00B-16D5-E441-9732-5513A289AF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070" y="2964987"/>
            <a:ext cx="2933700" cy="1352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ECB70B6-9E37-1045-B41D-2696EA4B2585}"/>
              </a:ext>
            </a:extLst>
          </p:cNvPr>
          <p:cNvGrpSpPr/>
          <p:nvPr/>
        </p:nvGrpSpPr>
        <p:grpSpPr>
          <a:xfrm>
            <a:off x="196961" y="3221407"/>
            <a:ext cx="3353760" cy="1660309"/>
            <a:chOff x="196961" y="3221406"/>
            <a:chExt cx="4749048" cy="273820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D0F3397-B082-4443-9ED9-250055167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6961" y="3221406"/>
              <a:ext cx="2252247" cy="2738209"/>
            </a:xfrm>
            <a:prstGeom prst="rect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</p:pic>
        <p:pic>
          <p:nvPicPr>
            <p:cNvPr id="11" name="Picture 10" descr="logo.png">
              <a:extLst>
                <a:ext uri="{FF2B5EF4-FFF2-40B4-BE49-F238E27FC236}">
                  <a16:creationId xmlns:a16="http://schemas.microsoft.com/office/drawing/2014/main" id="{AE62DE80-7C83-C44C-8FDB-0C9EC9C652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6971" y="3221406"/>
              <a:ext cx="1125844" cy="5769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BF2D6D6-91AA-A44F-964B-B4725CE12816}"/>
                </a:ext>
              </a:extLst>
            </p:cNvPr>
            <p:cNvSpPr/>
            <p:nvPr/>
          </p:nvSpPr>
          <p:spPr>
            <a:xfrm>
              <a:off x="2505723" y="3914184"/>
              <a:ext cx="2440286" cy="1979602"/>
            </a:xfrm>
            <a:prstGeom prst="rect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900" dirty="0"/>
                <a:t>Deployed in a hybrid cloud mode: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900" dirty="0"/>
                <a:t>Procurers’ data </a:t>
              </a:r>
              <a:r>
                <a:rPr lang="en-US" sz="900" dirty="0" err="1"/>
                <a:t>centres</a:t>
              </a:r>
              <a:endParaRPr lang="en-US" sz="9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900" dirty="0"/>
                <a:t>commercial cloud service providers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900" dirty="0"/>
                <a:t>GEANT network and </a:t>
              </a:r>
              <a:r>
                <a:rPr lang="en-US" sz="900" dirty="0" err="1"/>
                <a:t>EduGAIN</a:t>
              </a:r>
              <a:r>
                <a:rPr lang="en-US" sz="900" dirty="0"/>
                <a:t> Federated Identity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470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C0F2F66-E2C1-8741-AF75-EAE6DCF6E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397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Data delivery “data lake (cloud)”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80413" y="4752975"/>
            <a:ext cx="763587" cy="274638"/>
          </a:xfrm>
        </p:spPr>
        <p:txBody>
          <a:bodyPr/>
          <a:lstStyle/>
          <a:p>
            <a:fld id="{D3517025-743B-E149-A4BA-6A929B1A7CEC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4759325"/>
            <a:ext cx="4229100" cy="273050"/>
          </a:xfrm>
        </p:spPr>
        <p:txBody>
          <a:bodyPr/>
          <a:lstStyle/>
          <a:p>
            <a:r>
              <a:rPr lang="en-US"/>
              <a:t>Ian.Bird@cern.ch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704138" y="4756150"/>
            <a:ext cx="1439862" cy="274638"/>
          </a:xfrm>
        </p:spPr>
        <p:txBody>
          <a:bodyPr/>
          <a:lstStyle/>
          <a:p>
            <a:r>
              <a:rPr lang="en-US"/>
              <a:t>Granada, 15 May 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201B30-77ED-2D46-A01E-5E4AF6DC6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0452"/>
            <a:ext cx="7018719" cy="34779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104ACB-B0BA-D04C-8931-E13689CC42B7}"/>
              </a:ext>
            </a:extLst>
          </p:cNvPr>
          <p:cNvSpPr txBox="1"/>
          <p:nvPr/>
        </p:nvSpPr>
        <p:spPr>
          <a:xfrm>
            <a:off x="7133770" y="958441"/>
            <a:ext cx="1952173" cy="3046988"/>
          </a:xfrm>
          <a:prstGeom prst="rect">
            <a:avLst/>
          </a:prstGeom>
          <a:noFill/>
          <a:ln>
            <a:solidFill>
              <a:srgbClr val="0C37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Idea is to localize bulk data in a cloud service (Tier 1’s </a:t>
            </a:r>
            <a:r>
              <a:rPr lang="en-US" sz="1200" dirty="0">
                <a:sym typeface="Wingdings" pitchFamily="2" charset="2"/>
              </a:rPr>
              <a:t> data lake): minimize replication, assure availability</a:t>
            </a:r>
          </a:p>
          <a:p>
            <a:endParaRPr lang="en-US" sz="1200" dirty="0">
              <a:sym typeface="Wingdings" pitchFamily="2" charset="2"/>
            </a:endParaRPr>
          </a:p>
          <a:p>
            <a:r>
              <a:rPr lang="en-US" sz="1200" dirty="0">
                <a:sym typeface="Wingdings" pitchFamily="2" charset="2"/>
              </a:rPr>
              <a:t>Serve data to remote (or local) compute – grid, cloud, HPC, ???</a:t>
            </a:r>
          </a:p>
          <a:p>
            <a:endParaRPr lang="en-US" sz="1200" dirty="0">
              <a:sym typeface="Wingdings" pitchFamily="2" charset="2"/>
            </a:endParaRPr>
          </a:p>
          <a:p>
            <a:r>
              <a:rPr lang="en-US" sz="1200" dirty="0">
                <a:sym typeface="Wingdings" pitchFamily="2" charset="2"/>
              </a:rPr>
              <a:t>Simple caching is all that is needed at compute site (or none, if fast network)</a:t>
            </a:r>
          </a:p>
          <a:p>
            <a:endParaRPr lang="en-US" sz="1200" dirty="0">
              <a:sym typeface="Wingdings" pitchFamily="2" charset="2"/>
            </a:endParaRPr>
          </a:p>
          <a:p>
            <a:r>
              <a:rPr lang="en-US" sz="1200" dirty="0">
                <a:sym typeface="Wingdings" pitchFamily="2" charset="2"/>
              </a:rPr>
              <a:t>Federate data at national, regional, global scales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03666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A7F7F-93CF-FF4C-8CB3-22A8D02FA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management and storage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2F3D6-66C3-D74A-9C6C-F03A63437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6284"/>
            <a:ext cx="8229600" cy="371719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Set of R&amp;D projects to prototype such a data management infrastructure – and associated tools</a:t>
            </a:r>
          </a:p>
          <a:p>
            <a:r>
              <a:rPr lang="en-US" dirty="0"/>
              <a:t>Aims:</a:t>
            </a:r>
          </a:p>
          <a:p>
            <a:pPr lvl="1"/>
            <a:r>
              <a:rPr lang="en-US" dirty="0"/>
              <a:t>Reduce the global cost of storage (</a:t>
            </a:r>
            <a:r>
              <a:rPr lang="en-US" dirty="0" err="1"/>
              <a:t>hw</a:t>
            </a:r>
            <a:r>
              <a:rPr lang="en-US" dirty="0"/>
              <a:t> and operations)</a:t>
            </a:r>
          </a:p>
          <a:p>
            <a:pPr lvl="1"/>
            <a:r>
              <a:rPr lang="en-US" dirty="0"/>
              <a:t>Enable a more effective use of existing storage</a:t>
            </a:r>
          </a:p>
          <a:p>
            <a:pPr lvl="1"/>
            <a:r>
              <a:rPr lang="en-US" dirty="0"/>
              <a:t>Be able to efficiently and </a:t>
            </a:r>
            <a:r>
              <a:rPr lang="en-US" dirty="0" err="1"/>
              <a:t>scalably</a:t>
            </a:r>
            <a:r>
              <a:rPr lang="en-US" dirty="0"/>
              <a:t> deliver data to large, remote, heterogenous, compute resources (LHC Tier </a:t>
            </a:r>
            <a:r>
              <a:rPr lang="en-US" dirty="0" err="1"/>
              <a:t>centres</a:t>
            </a:r>
            <a:r>
              <a:rPr lang="en-US" dirty="0"/>
              <a:t> or HPC, clouds, other opportunistic)</a:t>
            </a:r>
          </a:p>
          <a:p>
            <a:pPr lvl="1"/>
            <a:r>
              <a:rPr lang="en-US" dirty="0"/>
              <a:t>Build a common set of DM tools that can be used by a broad set of scientific experiments</a:t>
            </a:r>
          </a:p>
          <a:p>
            <a:pPr lvl="2"/>
            <a:r>
              <a:rPr lang="en-US" dirty="0"/>
              <a:t>Today LHC, DUNE, SKA, Belle-II, GW-3G, and others are all looking at a common set of identified tools</a:t>
            </a:r>
          </a:p>
          <a:p>
            <a:endParaRPr lang="en-US" dirty="0"/>
          </a:p>
          <a:p>
            <a:r>
              <a:rPr lang="en-US" dirty="0"/>
              <a:t>Also collaboratively (LHC+SKA with GEANT) looking at underlying data transfer and network tools (replace </a:t>
            </a:r>
            <a:r>
              <a:rPr lang="en-US" dirty="0" err="1"/>
              <a:t>gridftp</a:t>
            </a:r>
            <a:r>
              <a:rPr lang="en-US" dirty="0"/>
              <a:t>, network protocols, etc.)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2676C-EA48-C04D-8E7C-190FD974C0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BFFC5-B233-2D44-92A2-B60B0B6DE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0C16F-6E58-334F-8639-81EC815DFE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46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34BAC-41D7-1D4B-9889-68629DAD9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Authentication, Authorization - trust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5F18B-6333-8548-90B7-03E0DF9B3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329" y="794265"/>
            <a:ext cx="8229600" cy="402501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The grid is based on the idea of identity federation</a:t>
            </a:r>
          </a:p>
          <a:p>
            <a:pPr lvl="1"/>
            <a:r>
              <a:rPr lang="en-US" dirty="0"/>
              <a:t>“single sign on” in a distributed computing environment</a:t>
            </a:r>
          </a:p>
          <a:p>
            <a:pPr lvl="1"/>
            <a:r>
              <a:rPr lang="en-US" dirty="0"/>
              <a:t>Credentials issued to a user by a trusted local authority</a:t>
            </a:r>
          </a:p>
          <a:p>
            <a:pPr lvl="1"/>
            <a:r>
              <a:rPr lang="en-US" dirty="0"/>
              <a:t>Network of trust between all participating institutions and authorities</a:t>
            </a:r>
          </a:p>
          <a:p>
            <a:pPr lvl="1"/>
            <a:r>
              <a:rPr lang="en-US" dirty="0"/>
              <a:t>Acceptance of the credentials by each resource (storage, compute, service)</a:t>
            </a:r>
          </a:p>
          <a:p>
            <a:pPr lvl="1"/>
            <a:r>
              <a:rPr lang="en-US" dirty="0"/>
              <a:t>This has been implemented using X.509 certificates as the trusted credential</a:t>
            </a:r>
          </a:p>
          <a:p>
            <a:r>
              <a:rPr lang="en-US" dirty="0"/>
              <a:t>Authorization:</a:t>
            </a:r>
          </a:p>
          <a:p>
            <a:pPr lvl="1"/>
            <a:r>
              <a:rPr lang="en-US" dirty="0"/>
              <a:t>Implemented by a service “VOMS” </a:t>
            </a:r>
            <a:br>
              <a:rPr lang="en-US" dirty="0"/>
            </a:br>
            <a:r>
              <a:rPr lang="en-US" dirty="0"/>
              <a:t>that enables access to resources</a:t>
            </a:r>
          </a:p>
          <a:p>
            <a:r>
              <a:rPr lang="en-US" dirty="0"/>
              <a:t>The success of this model and the </a:t>
            </a:r>
            <a:br>
              <a:rPr lang="en-US" dirty="0"/>
            </a:br>
            <a:r>
              <a:rPr lang="en-US" dirty="0"/>
              <a:t>international trust framework has </a:t>
            </a:r>
            <a:br>
              <a:rPr lang="en-US" dirty="0"/>
            </a:br>
            <a:r>
              <a:rPr lang="en-US" dirty="0"/>
              <a:t>been instrumental in the success </a:t>
            </a:r>
            <a:br>
              <a:rPr lang="en-US" dirty="0"/>
            </a:br>
            <a:r>
              <a:rPr lang="en-US" dirty="0"/>
              <a:t>of the grid model</a:t>
            </a:r>
          </a:p>
          <a:p>
            <a:r>
              <a:rPr lang="en-US" dirty="0"/>
              <a:t>For the future this is moving to a </a:t>
            </a:r>
            <a:br>
              <a:rPr lang="en-US" dirty="0"/>
            </a:br>
            <a:r>
              <a:rPr lang="en-US" dirty="0"/>
              <a:t>“token-based” system – more </a:t>
            </a:r>
            <a:br>
              <a:rPr lang="en-US" dirty="0"/>
            </a:br>
            <a:r>
              <a:rPr lang="en-US" dirty="0"/>
              <a:t>common in the rest of the world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E8B09-E668-3546-B3B9-95E5D78A3B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77FF5-00B3-7749-8D60-8B6A2F1BC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0C98E-7214-8842-B230-1B7C3A8A2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DDD36EC-41D8-0A40-B4B4-11585A2E7A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520" y="2687514"/>
            <a:ext cx="4125735" cy="2221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8950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5155982-50A5-C44C-AE9D-FF4DE99C8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351" y="2256319"/>
            <a:ext cx="4289649" cy="2441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80F60D-16EF-8947-9D5D-C469F3BCE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preservation, open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0DC8C-1A75-D644-B647-FC1AD3234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553" y="2256319"/>
            <a:ext cx="4554000" cy="2591869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>
            <a:normAutofit fontScale="40000" lnSpcReduction="20000"/>
          </a:bodyPr>
          <a:lstStyle/>
          <a:p>
            <a:r>
              <a:rPr lang="en-US" dirty="0"/>
              <a:t>Bit preservation is a solved problem (modulo cost)</a:t>
            </a:r>
          </a:p>
          <a:p>
            <a:r>
              <a:rPr lang="en-US" dirty="0"/>
              <a:t>Data preservation (reproducibility, accessibility) lacks consistent policies and costing</a:t>
            </a:r>
          </a:p>
          <a:p>
            <a:r>
              <a:rPr lang="en-US" dirty="0"/>
              <a:t>Open access also lacks consistent policies and is not explicitly funded</a:t>
            </a:r>
          </a:p>
          <a:p>
            <a:pPr lvl="1"/>
            <a:r>
              <a:rPr lang="en-US" dirty="0"/>
              <a:t>Although required by many funding agencies</a:t>
            </a:r>
          </a:p>
          <a:p>
            <a:r>
              <a:rPr lang="en-US" dirty="0"/>
              <a:t>There are many use cases of data preservation (for physics) and open access</a:t>
            </a:r>
          </a:p>
          <a:p>
            <a:pPr lvl="1"/>
            <a:r>
              <a:rPr lang="en-US" dirty="0"/>
              <a:t>Some are coincident – many are not</a:t>
            </a:r>
          </a:p>
          <a:p>
            <a:r>
              <a:rPr lang="en-US" dirty="0"/>
              <a:t>Long term DP for physics requires evolving the mechanisms and tools used to do analysis</a:t>
            </a:r>
          </a:p>
          <a:p>
            <a:pPr lvl="1"/>
            <a:r>
              <a:rPr lang="en-US" dirty="0"/>
              <a:t>Cannot afford different solutions</a:t>
            </a:r>
          </a:p>
          <a:p>
            <a:r>
              <a:rPr lang="en-US" dirty="0"/>
              <a:t>Open access requires policy agreement and appropriate resources</a:t>
            </a:r>
          </a:p>
          <a:p>
            <a:r>
              <a:rPr lang="en-US" dirty="0"/>
              <a:t>HEP can learn from other sciences who do this well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87229-BA7F-2346-8C71-776FB9EC8D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A9CE8-9CF9-1B4F-9E5F-38AEE5E20E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4D40D-4E7F-DC4A-BEC5-258A7D19D9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F7E996-0767-2149-9576-B23F698BBC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45" y="739732"/>
            <a:ext cx="6545179" cy="131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067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97D9D-E645-FB46-AA8B-45326BFD3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Evolution of HEP computing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6E412-91C3-9048-927E-7FF7E3BE60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88497-099C-6344-B8B9-2B0A2C50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D9B0D-58DE-0E43-B133-231F87688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0A011A-6D32-7A48-BE53-CE7334AD08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9" y="772280"/>
            <a:ext cx="2923122" cy="4131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FA1E04-FDAE-6642-9274-AF213FFF93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7" y="727023"/>
            <a:ext cx="3002620" cy="4244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E33CB06-EDA7-B444-B492-225E14952851}"/>
              </a:ext>
            </a:extLst>
          </p:cNvPr>
          <p:cNvSpPr txBox="1"/>
          <p:nvPr/>
        </p:nvSpPr>
        <p:spPr>
          <a:xfrm>
            <a:off x="613463" y="4376318"/>
            <a:ext cx="3722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5"/>
              </a:rPr>
              <a:t>https://doi.org/10.1007/s41781-018-0018-8</a:t>
            </a:r>
            <a:r>
              <a:rPr lang="en-US" sz="1400" dirty="0"/>
              <a:t>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39CF18-F937-7041-AB7A-3688ED96D403}"/>
              </a:ext>
            </a:extLst>
          </p:cNvPr>
          <p:cNvSpPr txBox="1"/>
          <p:nvPr/>
        </p:nvSpPr>
        <p:spPr>
          <a:xfrm>
            <a:off x="4766116" y="4596408"/>
            <a:ext cx="3728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400" dirty="0">
                <a:hlinkClick r:id="rId6"/>
              </a:rPr>
              <a:t>https://cds.cern.ch/record/2621698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5706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613DF-DE1F-834B-BC00-04FE53C96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5" y="8932"/>
            <a:ext cx="8226854" cy="659917"/>
          </a:xfrm>
        </p:spPr>
        <p:txBody>
          <a:bodyPr>
            <a:normAutofit fontScale="90000"/>
          </a:bodyPr>
          <a:lstStyle/>
          <a:p>
            <a:r>
              <a:rPr lang="en-US" dirty="0"/>
              <a:t>Synergies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33504C5-8725-6F44-8408-5D5BBAB522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701" y="64657"/>
            <a:ext cx="3222321" cy="126362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4F4E4-A4CB-394A-B8EA-78D2E32D0F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422BF-5473-1C4E-83CF-840D9BB2AC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54AED-7791-EF4F-9F41-2A88F1C68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C06B90-F5F1-A548-AC95-57E5BC16AE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298" y="794129"/>
            <a:ext cx="2149092" cy="2132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C6A689-84D0-E347-A2E7-29405AA55E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29" y="1618248"/>
            <a:ext cx="1229904" cy="16625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94B942-71AD-6D40-B3A1-534CEBC05F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138" y="216267"/>
            <a:ext cx="1460583" cy="1861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98F6BA-C1F1-634A-852A-760CB1A458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9989" y="79917"/>
            <a:ext cx="1938817" cy="14541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2BDE5C-8CEA-DB44-98BC-8F7D6D95ACC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551" y="1450888"/>
            <a:ext cx="1938817" cy="62644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60CCA8-E50F-094D-9260-9410D5532D2E}"/>
              </a:ext>
            </a:extLst>
          </p:cNvPr>
          <p:cNvSpPr txBox="1"/>
          <p:nvPr/>
        </p:nvSpPr>
        <p:spPr>
          <a:xfrm>
            <a:off x="2516583" y="1997597"/>
            <a:ext cx="1933442" cy="86177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/>
              <a:t>DUNE will leverage the WLCG for its computing infrastructure</a:t>
            </a:r>
          </a:p>
          <a:p>
            <a:endParaRPr lang="en-US" sz="1000" dirty="0"/>
          </a:p>
          <a:p>
            <a:r>
              <a:rPr lang="en-US" sz="1000" dirty="0"/>
              <a:t>First formal non-LHC “associate” member of WLCG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099163-4335-FA48-8171-21D2A405CF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9155" y="2008292"/>
            <a:ext cx="841375" cy="5944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3FD1B1D-C33E-5049-81B6-D9489C0D7E8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851" y="2160354"/>
            <a:ext cx="2666954" cy="112039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21" name="image1.png">
            <a:extLst>
              <a:ext uri="{FF2B5EF4-FFF2-40B4-BE49-F238E27FC236}">
                <a16:creationId xmlns:a16="http://schemas.microsoft.com/office/drawing/2014/main" id="{C398C989-FA97-D94A-9A43-103ABE12EC49}"/>
              </a:ext>
            </a:extLst>
          </p:cNvPr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571" y="2988351"/>
            <a:ext cx="3112178" cy="1928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BCA8C9-1AA8-314C-AA43-E4D423BC29C3}"/>
              </a:ext>
            </a:extLst>
          </p:cNvPr>
          <p:cNvSpPr txBox="1"/>
          <p:nvPr/>
        </p:nvSpPr>
        <p:spPr>
          <a:xfrm>
            <a:off x="8522235" y="3096084"/>
            <a:ext cx="5693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#84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2B3472-7529-254C-9BAA-EE0637BEB032}"/>
              </a:ext>
            </a:extLst>
          </p:cNvPr>
          <p:cNvSpPr txBox="1"/>
          <p:nvPr/>
        </p:nvSpPr>
        <p:spPr>
          <a:xfrm>
            <a:off x="5521726" y="3801742"/>
            <a:ext cx="5693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#53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0EB491-9808-8D48-9F97-141BEE958A11}"/>
              </a:ext>
            </a:extLst>
          </p:cNvPr>
          <p:cNvSpPr txBox="1"/>
          <p:nvPr/>
        </p:nvSpPr>
        <p:spPr>
          <a:xfrm>
            <a:off x="7508969" y="724574"/>
            <a:ext cx="5693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#64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022B95-EAEA-CB45-AAE4-8A0CD9DB5690}"/>
              </a:ext>
            </a:extLst>
          </p:cNvPr>
          <p:cNvSpPr txBox="1"/>
          <p:nvPr/>
        </p:nvSpPr>
        <p:spPr>
          <a:xfrm>
            <a:off x="4165331" y="1421912"/>
            <a:ext cx="6976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#126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E5C3A54-06D5-AD4F-AAFD-70ED0CAF301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9" y="3257727"/>
            <a:ext cx="2211111" cy="109470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77428EE-770F-6B49-A1ED-E52E3485E88F}"/>
              </a:ext>
            </a:extLst>
          </p:cNvPr>
          <p:cNvSpPr txBox="1"/>
          <p:nvPr/>
        </p:nvSpPr>
        <p:spPr>
          <a:xfrm>
            <a:off x="1916576" y="3437853"/>
            <a:ext cx="6976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#150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7CEBEDA-06C9-CB47-B8A2-851B0AC7557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29" y="4461626"/>
            <a:ext cx="1728336" cy="61127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111128C-A4F6-174E-BBA0-39E5EB4BE869}"/>
              </a:ext>
            </a:extLst>
          </p:cNvPr>
          <p:cNvSpPr txBox="1"/>
          <p:nvPr/>
        </p:nvSpPr>
        <p:spPr>
          <a:xfrm>
            <a:off x="2201064" y="4683813"/>
            <a:ext cx="68050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#117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0B3EB8F-4024-A14D-84A6-54D68AC6F7CE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7" t="-4914" r="14605" b="4914"/>
          <a:stretch/>
        </p:blipFill>
        <p:spPr>
          <a:xfrm>
            <a:off x="6469241" y="3622519"/>
            <a:ext cx="2617564" cy="494788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3F5A84F-4E64-B246-8647-4ABF75315840}"/>
              </a:ext>
            </a:extLst>
          </p:cNvPr>
          <p:cNvSpPr txBox="1"/>
          <p:nvPr/>
        </p:nvSpPr>
        <p:spPr>
          <a:xfrm>
            <a:off x="6380015" y="3443546"/>
            <a:ext cx="5693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#77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56657C0-4DED-1B42-B20A-9174C5578B5C}"/>
              </a:ext>
            </a:extLst>
          </p:cNvPr>
          <p:cNvSpPr txBox="1"/>
          <p:nvPr/>
        </p:nvSpPr>
        <p:spPr>
          <a:xfrm>
            <a:off x="1852778" y="2619808"/>
            <a:ext cx="4720584" cy="7386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Common theme in many contributions is the desire to collaborate with and benefit from LHC R&amp;D work</a:t>
            </a:r>
          </a:p>
          <a:p>
            <a:pPr algn="ctr"/>
            <a:r>
              <a:rPr lang="en-US" sz="1400" b="1" dirty="0">
                <a:solidFill>
                  <a:srgbClr val="00B050"/>
                </a:solidFill>
                <a:sym typeface="Wingdings" pitchFamily="2" charset="2"/>
              </a:rPr>
              <a:t> </a:t>
            </a:r>
            <a:r>
              <a:rPr lang="en-US" sz="1400" b="1" dirty="0">
                <a:solidFill>
                  <a:srgbClr val="00B050"/>
                </a:solidFill>
              </a:rPr>
              <a:t>implies governance evolution</a:t>
            </a:r>
          </a:p>
        </p:txBody>
      </p:sp>
    </p:spTree>
    <p:extLst>
      <p:ext uri="{BB962C8B-B14F-4D97-AF65-F5344CB8AC3E}">
        <p14:creationId xmlns:p14="http://schemas.microsoft.com/office/powerpoint/2010/main" val="356895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F99D04A-D2CA-2840-A76C-79EBDCDD2270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389" y="1166337"/>
            <a:ext cx="4107853" cy="3027422"/>
          </a:xfrm>
          <a:prstGeom prst="rect">
            <a:avLst/>
          </a:prstGeom>
          <a:solidFill>
            <a:srgbClr val="DCEBE4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3B4171-C259-8946-AE66-7BA873742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Governance / organization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D8381-F9C2-6B46-BAE4-D9CEE906E6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35E3C-DACC-7844-B012-DD3B9D3A2F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9AA3D-5659-0543-BF90-983CA4A38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E82E0AEE-7B31-E647-BF76-5E1C54AD1F16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5629" y="1166337"/>
            <a:ext cx="4315343" cy="3027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sp>
        <p:nvSpPr>
          <p:cNvPr id="8" name="Striped Right Arrow 7">
            <a:extLst>
              <a:ext uri="{FF2B5EF4-FFF2-40B4-BE49-F238E27FC236}">
                <a16:creationId xmlns:a16="http://schemas.microsoft.com/office/drawing/2014/main" id="{72FD3A94-FB65-DE4B-BFD6-11DFEC720E2D}"/>
              </a:ext>
            </a:extLst>
          </p:cNvPr>
          <p:cNvSpPr/>
          <p:nvPr/>
        </p:nvSpPr>
        <p:spPr>
          <a:xfrm>
            <a:off x="4034531" y="2249179"/>
            <a:ext cx="1068404" cy="606391"/>
          </a:xfrm>
          <a:prstGeom prst="striped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73E3B8-2C24-5443-B1CD-4703EBF050BC}"/>
              </a:ext>
            </a:extLst>
          </p:cNvPr>
          <p:cNvSpPr txBox="1"/>
          <p:nvPr/>
        </p:nvSpPr>
        <p:spPr>
          <a:xfrm>
            <a:off x="4164216" y="4308855"/>
            <a:ext cx="187743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Contribution #53</a:t>
            </a:r>
          </a:p>
        </p:txBody>
      </p:sp>
    </p:spTree>
    <p:extLst>
      <p:ext uri="{BB962C8B-B14F-4D97-AF65-F5344CB8AC3E}">
        <p14:creationId xmlns:p14="http://schemas.microsoft.com/office/powerpoint/2010/main" val="3932448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17BF1-CA1A-674E-A9AC-83BF7C50A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4B85C-0911-924F-BF76-B29BB08B1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76925"/>
            <a:ext cx="8229600" cy="379831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LHC computing models and WLCG have been very successful, and have evolved significantly over 15 years</a:t>
            </a:r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Many other HEP experiments have collaborated and used the infrastructures and tools (WLCG, EGI, OSG, others)</a:t>
            </a:r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Strong desire to strengthen the synergies and collaborations for the future – infrastructure, tools, and software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A091F-3EB7-2349-A51B-685A0F5843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D7A45-F653-AD40-888B-81989BD59B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0DEAB-0560-224D-B589-B6B8DECDA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91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659E9A6-68C4-8347-9323-CE8439BE3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Acknowledgement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8BDCE6F-58E1-D743-8B22-2A557E18C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791094"/>
            <a:ext cx="8300301" cy="1310325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Input to this talk has been drawn from many discussions with colleagues from many HEP and closely related experiments over recent years, in particular</a:t>
            </a:r>
          </a:p>
          <a:p>
            <a:pPr lvl="1"/>
            <a:r>
              <a:rPr lang="en-US" dirty="0"/>
              <a:t>Preparation of CWP and WLCG strategy documents</a:t>
            </a:r>
          </a:p>
          <a:p>
            <a:pPr lvl="1"/>
            <a:r>
              <a:rPr lang="en-US" dirty="0"/>
              <a:t>Recent WLCG and HOW2019 workshops</a:t>
            </a:r>
          </a:p>
          <a:p>
            <a:pPr lvl="1"/>
            <a:r>
              <a:rPr lang="en-US" dirty="0"/>
              <a:t>Contributions as input to the ESPPU </a:t>
            </a:r>
          </a:p>
          <a:p>
            <a:pPr lvl="1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BBD0F-6159-064A-8C68-7B2906E55F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D4A58D-300F-C94C-A178-29C72D7350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7B017-16B2-724C-BE77-C60129990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638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B7A7D71-75DE-584C-96BA-24DF4508F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EE076F-1E12-8A47-8CA8-5684068A4CE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B4AAD-AFF2-1149-8353-D435513A21F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89B4D-5B38-F341-874B-F2493DA8B78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2DB47-1ACE-1848-94A6-E1FD9F984FE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81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01;p17">
            <a:extLst>
              <a:ext uri="{FF2B5EF4-FFF2-40B4-BE49-F238E27FC236}">
                <a16:creationId xmlns:a16="http://schemas.microsoft.com/office/drawing/2014/main" id="{92DBF66D-431C-4341-8508-35962FDBCD9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3700" y="175120"/>
            <a:ext cx="5426590" cy="3314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EAA9C7F5-128E-C443-B60E-6BB7AF281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9661" y="292566"/>
            <a:ext cx="4506337" cy="70533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Recent Evolution - ALICE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9984E-DE28-3F4A-A8B5-319EB9B0ACF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8DE84-408E-FD4D-A6F9-FBF1900E140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5D597-FEAB-C643-BC0B-A2DABD7D88E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Google Shape;245;p28">
            <a:extLst>
              <a:ext uri="{FF2B5EF4-FFF2-40B4-BE49-F238E27FC236}">
                <a16:creationId xmlns:a16="http://schemas.microsoft.com/office/drawing/2014/main" id="{9087DC14-A385-7344-9541-BC1FAD03593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6224" y="2910979"/>
            <a:ext cx="4437776" cy="22120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8166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D34436B-A9FF-3C4D-97D4-AB25CD169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081" y="3083094"/>
            <a:ext cx="4142919" cy="20604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399AD3-AB52-394D-A10E-70BBD429A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Recent Evolution - </a:t>
            </a:r>
            <a:r>
              <a:rPr lang="en-US" dirty="0" err="1"/>
              <a:t>LHCb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032A11-636F-6448-8E29-D82768A886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1"/>
          <a:stretch/>
        </p:blipFill>
        <p:spPr>
          <a:xfrm>
            <a:off x="201336" y="813689"/>
            <a:ext cx="5472500" cy="28523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07880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5AD6345-CDF3-9F4A-A7AE-3BD6095C1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4" y="2203325"/>
            <a:ext cx="4234721" cy="2903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7573F13A-4E84-7540-99EE-F13CC7DC9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0"/>
            <a:ext cx="8226854" cy="659917"/>
          </a:xfrm>
        </p:spPr>
        <p:txBody>
          <a:bodyPr>
            <a:normAutofit fontScale="90000"/>
          </a:bodyPr>
          <a:lstStyle/>
          <a:p>
            <a:r>
              <a:rPr lang="en-US" dirty="0"/>
              <a:t>Today’s computing models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8BEB53-6EAC-4A42-ADB1-EE8699DDE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415" y="786675"/>
            <a:ext cx="5055341" cy="167889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HEP has always done distributed computing</a:t>
            </a:r>
          </a:p>
          <a:p>
            <a:r>
              <a:rPr lang="en-US" dirty="0"/>
              <a:t>Scale of the challenge for LHC forced a more organized and formal structure</a:t>
            </a:r>
          </a:p>
          <a:p>
            <a:r>
              <a:rPr lang="en-US" dirty="0"/>
              <a:t>Built a federated system – grid – to integrate and make easily usable pledged resources 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F777AB-7FA7-5C4C-91CF-C0DDF1DD0A3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579FA4-4ECA-D144-A2B3-14F7927A4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00EDF9-F321-A643-9605-7DE69519A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4" name="Picture 13" descr="Grid2.png">
            <a:extLst>
              <a:ext uri="{FF2B5EF4-FFF2-40B4-BE49-F238E27FC236}">
                <a16:creationId xmlns:a16="http://schemas.microsoft.com/office/drawing/2014/main" id="{B74A9A73-AA90-394C-92CB-8A39A25A3B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738" y="659917"/>
            <a:ext cx="3996445" cy="3746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38E584A-F5A4-E24B-8BC7-38332CCAF30D}"/>
              </a:ext>
            </a:extLst>
          </p:cNvPr>
          <p:cNvGrpSpPr/>
          <p:nvPr/>
        </p:nvGrpSpPr>
        <p:grpSpPr>
          <a:xfrm>
            <a:off x="4389335" y="2526317"/>
            <a:ext cx="1957436" cy="2540184"/>
            <a:chOff x="4389335" y="2526317"/>
            <a:chExt cx="1957436" cy="254018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9B55E4E-FE6C-8D4F-B358-3A8A234243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89335" y="2526317"/>
              <a:ext cx="1957436" cy="2540184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0B329B2-A91B-A444-89F2-2858D59DB3BB}"/>
                </a:ext>
              </a:extLst>
            </p:cNvPr>
            <p:cNvSpPr txBox="1"/>
            <p:nvPr/>
          </p:nvSpPr>
          <p:spPr>
            <a:xfrm>
              <a:off x="4470948" y="2935365"/>
              <a:ext cx="1747594" cy="30777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pple Chancery" panose="03020702040506060504" pitchFamily="66" charset="-79"/>
                  <a:cs typeface="Apple Chancery" panose="03020702040506060504" pitchFamily="66" charset="-79"/>
                </a:rPr>
                <a:t>WLCG Collaboration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665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2F49E-EDEF-2840-8340-40FBBB526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and other HEP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82C0D-D402-3D44-BF2C-70B710074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76925"/>
            <a:ext cx="8229600" cy="389033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LHC computing (WLCG) was a significant step in organization and change of computing models</a:t>
            </a:r>
          </a:p>
          <a:p>
            <a:r>
              <a:rPr lang="en-US" dirty="0"/>
              <a:t>However, from the beginning of the grid projects</a:t>
            </a:r>
          </a:p>
          <a:p>
            <a:pPr lvl="1"/>
            <a:r>
              <a:rPr lang="en-US" dirty="0"/>
              <a:t>Most other HEP experiments have made use of many of the tools and benefitted from the grid infrastructures (national, regional, global)</a:t>
            </a:r>
          </a:p>
          <a:p>
            <a:r>
              <a:rPr lang="en-US" dirty="0"/>
              <a:t>All experiments’ computing is distributed to some degree</a:t>
            </a:r>
          </a:p>
          <a:p>
            <a:r>
              <a:rPr lang="en-US" dirty="0"/>
              <a:t>Major features and capabilities of todays HEP computing infrastructures:</a:t>
            </a:r>
          </a:p>
          <a:p>
            <a:pPr lvl="1"/>
            <a:r>
              <a:rPr lang="en-US" dirty="0"/>
              <a:t>Networks – international and national, private and public</a:t>
            </a:r>
          </a:p>
          <a:p>
            <a:pPr lvl="1"/>
            <a:r>
              <a:rPr lang="en-US" dirty="0"/>
              <a:t>Data management – key to success, data transfers, storage systems, data management tools and data organization</a:t>
            </a:r>
          </a:p>
          <a:p>
            <a:pPr lvl="1"/>
            <a:r>
              <a:rPr lang="en-US" dirty="0"/>
              <a:t>Compute – provisioning of resources and workload scheduling; evolution of types of resources</a:t>
            </a:r>
          </a:p>
          <a:p>
            <a:pPr lvl="1"/>
            <a:r>
              <a:rPr lang="en-US" dirty="0"/>
              <a:t>AAI (Authentication, Authorization Infrastructure) - the mechanism of federation, single sign on, etc.</a:t>
            </a:r>
          </a:p>
          <a:p>
            <a:pPr lvl="1"/>
            <a:r>
              <a:rPr lang="en-US" dirty="0"/>
              <a:t>Operations support – security, incident response, problem tracking, daily operations, upgrade campaigns</a:t>
            </a:r>
          </a:p>
          <a:p>
            <a:pPr lvl="1"/>
            <a:r>
              <a:rPr lang="en-US" dirty="0"/>
              <a:t>Other common services – software delivery, databases and </a:t>
            </a:r>
            <a:r>
              <a:rPr lang="en-US" dirty="0" err="1"/>
              <a:t>db</a:t>
            </a:r>
            <a:r>
              <a:rPr lang="en-US" dirty="0"/>
              <a:t> replication/caching, etc.</a:t>
            </a:r>
          </a:p>
          <a:p>
            <a:pPr lvl="1"/>
            <a:r>
              <a:rPr lang="en-US" dirty="0"/>
              <a:t>Diverse experiment-specific services and tools – applications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4171B-3F02-D342-AFEE-2174EAFFC1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70E5F-7AA2-234E-9744-3AB61DB401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C9F3D-898A-1745-BD98-FBA797186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094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1D6AA-6066-564F-BFC9-DA9F5A47D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35840"/>
            <a:ext cx="8226854" cy="659917"/>
          </a:xfrm>
        </p:spPr>
        <p:txBody>
          <a:bodyPr>
            <a:normAutofit fontScale="90000"/>
          </a:bodyPr>
          <a:lstStyle/>
          <a:p>
            <a:r>
              <a:rPr lang="en-US" dirty="0"/>
              <a:t>Networks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35F92BC-BB79-D646-A0D4-762CBD64B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51" y="764567"/>
            <a:ext cx="5386289" cy="833253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OPN – private connections – managed by WLCG</a:t>
            </a:r>
          </a:p>
          <a:p>
            <a:r>
              <a:rPr lang="en-US" dirty="0" err="1"/>
              <a:t>LHCOne</a:t>
            </a:r>
            <a:r>
              <a:rPr lang="en-US" dirty="0"/>
              <a:t> – Virtual Overlay on national academic networks – managed by NRENs</a:t>
            </a:r>
          </a:p>
          <a:p>
            <a:pPr lvl="1"/>
            <a:r>
              <a:rPr lang="en-US" dirty="0"/>
              <a:t>Also used by many other “HEP &amp; related”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27C27-BDB7-294C-8449-65A6DEA784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CD129-B101-7D4C-A180-21F805DE0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C97D4-C3BE-B748-BD0D-DD66FAA47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9CD5EB-CF7C-7C43-A25C-3B7353560F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9191" y="-11660"/>
            <a:ext cx="4016798" cy="30144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4FE81A-FDD6-544E-A1E2-C0C622F296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4" y="1678041"/>
            <a:ext cx="5670109" cy="3402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E04C3F-5688-BF41-8D55-B530BF4B8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5840" y="3623363"/>
            <a:ext cx="2979568" cy="11049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70E51AA-83CE-A74F-9576-66460A5192FB}"/>
              </a:ext>
            </a:extLst>
          </p:cNvPr>
          <p:cNvSpPr txBox="1"/>
          <p:nvPr/>
        </p:nvSpPr>
        <p:spPr>
          <a:xfrm>
            <a:off x="6108903" y="3315586"/>
            <a:ext cx="2733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Significant transatlantic capacity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1A8C15-DABD-0A44-AAEF-B55631136F4C}"/>
              </a:ext>
            </a:extLst>
          </p:cNvPr>
          <p:cNvSpPr txBox="1"/>
          <p:nvPr/>
        </p:nvSpPr>
        <p:spPr>
          <a:xfrm>
            <a:off x="1774611" y="2586324"/>
            <a:ext cx="5009949" cy="64633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Needs of LHC have helped the networking community deploy state of the art networking</a:t>
            </a:r>
          </a:p>
        </p:txBody>
      </p:sp>
    </p:spTree>
    <p:extLst>
      <p:ext uri="{BB962C8B-B14F-4D97-AF65-F5344CB8AC3E}">
        <p14:creationId xmlns:p14="http://schemas.microsoft.com/office/powerpoint/2010/main" val="297163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1282E-F3B1-294A-B996-9FEBC55A7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Storage &amp; data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A4953-2A18-BF46-A715-2F98602F6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27023"/>
            <a:ext cx="8229600" cy="431408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Storage tiers:</a:t>
            </a:r>
          </a:p>
          <a:p>
            <a:pPr lvl="1"/>
            <a:r>
              <a:rPr lang="en-US" dirty="0"/>
              <a:t>Tape – archive and infrequently accessed data</a:t>
            </a:r>
          </a:p>
          <a:p>
            <a:pPr lvl="1"/>
            <a:r>
              <a:rPr lang="en-US" dirty="0"/>
              <a:t>Disk – actively processed data</a:t>
            </a:r>
          </a:p>
          <a:p>
            <a:pPr lvl="1"/>
            <a:r>
              <a:rPr lang="en-US" dirty="0"/>
              <a:t>SSD – caches for certain services, databases,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Storage is managed by a software components developed &amp; proven over time</a:t>
            </a:r>
          </a:p>
          <a:p>
            <a:pPr lvl="1"/>
            <a:r>
              <a:rPr lang="en-US" dirty="0"/>
              <a:t>Tape – Castor (CERN), </a:t>
            </a:r>
            <a:r>
              <a:rPr lang="en-US" dirty="0" err="1"/>
              <a:t>Enstore</a:t>
            </a:r>
            <a:r>
              <a:rPr lang="en-US" dirty="0"/>
              <a:t> (FNAL), HPSS or TSM (IBM)</a:t>
            </a:r>
          </a:p>
          <a:p>
            <a:pPr lvl="2"/>
            <a:r>
              <a:rPr lang="en-US" dirty="0"/>
              <a:t>Tier 0 and Tier 1s have concentrated on these solutions</a:t>
            </a:r>
          </a:p>
          <a:p>
            <a:pPr lvl="1"/>
            <a:r>
              <a:rPr lang="en-US" dirty="0"/>
              <a:t>Disk – EOS (CERN), </a:t>
            </a:r>
            <a:r>
              <a:rPr lang="en-US" dirty="0" err="1"/>
              <a:t>dCache</a:t>
            </a:r>
            <a:r>
              <a:rPr lang="en-US" dirty="0"/>
              <a:t> (DESY/FNAL), DPM (CERN); some others (filesystems like </a:t>
            </a:r>
            <a:r>
              <a:rPr lang="en-US" dirty="0" err="1"/>
              <a:t>ceph</a:t>
            </a:r>
            <a:r>
              <a:rPr lang="en-US" dirty="0"/>
              <a:t> with grid interface, </a:t>
            </a:r>
            <a:r>
              <a:rPr lang="en-US" dirty="0" err="1"/>
              <a:t>StoRM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All highly reliable, scalable, and robust: needs operational effort to manage</a:t>
            </a:r>
          </a:p>
          <a:p>
            <a:pPr lvl="2"/>
            <a:r>
              <a:rPr lang="en-US" dirty="0"/>
              <a:t>All compute sites today require some form of managed storage</a:t>
            </a:r>
          </a:p>
          <a:p>
            <a:r>
              <a:rPr lang="en-US" dirty="0"/>
              <a:t>Databases</a:t>
            </a:r>
          </a:p>
          <a:p>
            <a:pPr lvl="1"/>
            <a:r>
              <a:rPr lang="en-US" dirty="0"/>
              <a:t>Conditions and other volatile data – Oracle as underlying </a:t>
            </a:r>
            <a:r>
              <a:rPr lang="en-US" dirty="0" err="1"/>
              <a:t>db</a:t>
            </a:r>
            <a:r>
              <a:rPr lang="en-US" dirty="0"/>
              <a:t>, with Oracle tools for replication (</a:t>
            </a:r>
            <a:r>
              <a:rPr lang="en-US" dirty="0" err="1"/>
              <a:t>online</a:t>
            </a:r>
            <a:r>
              <a:rPr lang="en-US" dirty="0" err="1">
                <a:sym typeface="Wingdings" pitchFamily="2" charset="2"/>
              </a:rPr>
              <a:t>offline</a:t>
            </a:r>
            <a:r>
              <a:rPr lang="en-US" dirty="0">
                <a:sym typeface="Wingdings" pitchFamily="2" charset="2"/>
              </a:rPr>
              <a:t>, Tier 0  Tier 1s) </a:t>
            </a:r>
            <a:r>
              <a:rPr lang="en-US" dirty="0"/>
              <a:t>and backup</a:t>
            </a:r>
          </a:p>
          <a:p>
            <a:pPr lvl="1"/>
            <a:r>
              <a:rPr lang="en-US" dirty="0"/>
              <a:t>Metadata served via a cache infrastructure </a:t>
            </a:r>
            <a:r>
              <a:rPr lang="en-US" dirty="0">
                <a:sym typeface="Wingdings" pitchFamily="2" charset="2"/>
              </a:rPr>
              <a:t> Frontier (dev by CMS/FNAL) used by many</a:t>
            </a:r>
          </a:p>
          <a:p>
            <a:pPr lvl="2"/>
            <a:r>
              <a:rPr lang="en-US" dirty="0">
                <a:sym typeface="Wingdings" pitchFamily="2" charset="2"/>
              </a:rPr>
              <a:t>Replaces original need to have full Oracle replication everywhere</a:t>
            </a:r>
          </a:p>
          <a:p>
            <a:r>
              <a:rPr lang="en-US" dirty="0">
                <a:sym typeface="Wingdings" pitchFamily="2" charset="2"/>
              </a:rPr>
              <a:t>Software distribution</a:t>
            </a:r>
          </a:p>
          <a:p>
            <a:pPr lvl="1"/>
            <a:r>
              <a:rPr lang="en-US" dirty="0">
                <a:sym typeface="Wingdings" pitchFamily="2" charset="2"/>
              </a:rPr>
              <a:t>Was initially a clumsy problem to distribute complex software (often!) to ~100 sites</a:t>
            </a:r>
          </a:p>
          <a:p>
            <a:pPr lvl="1"/>
            <a:r>
              <a:rPr lang="en-US" dirty="0">
                <a:sym typeface="Wingdings" pitchFamily="2" charset="2"/>
              </a:rPr>
              <a:t>Solved by </a:t>
            </a:r>
            <a:r>
              <a:rPr lang="en-US" dirty="0" err="1">
                <a:sym typeface="Wingdings" pitchFamily="2" charset="2"/>
              </a:rPr>
              <a:t>cvmfs</a:t>
            </a:r>
            <a:r>
              <a:rPr lang="en-US" dirty="0">
                <a:sym typeface="Wingdings" pitchFamily="2" charset="2"/>
              </a:rPr>
              <a:t> – publishing, content distribution, caching – now used by many communities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3BA22-F86E-B84B-8D0F-9E0D3CD18F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C0C65-28C5-BC47-9DE5-97236DF6CA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7E780-56B0-C84B-96FF-A2C046485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DC3BC0B6-12B3-7C4E-AFC7-5725CE0E1210}"/>
              </a:ext>
            </a:extLst>
          </p:cNvPr>
          <p:cNvSpPr/>
          <p:nvPr/>
        </p:nvSpPr>
        <p:spPr>
          <a:xfrm>
            <a:off x="7322868" y="2621339"/>
            <a:ext cx="202131" cy="40426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AE0476-0532-554F-B7B3-1BCE5BDCA1D5}"/>
              </a:ext>
            </a:extLst>
          </p:cNvPr>
          <p:cNvSpPr txBox="1"/>
          <p:nvPr/>
        </p:nvSpPr>
        <p:spPr>
          <a:xfrm>
            <a:off x="7524999" y="2621339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Cost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68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17438-854A-DC45-9FDA-DD872AA26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management tools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36D42-62C4-824D-B788-5CEBEAD73F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58D62-D4B1-604D-86C4-CD4F52EE12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05DF3-4EC3-624A-8961-C4EB3A9FF7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63E28-AC40-3E48-AB2B-3207FBCE6176}"/>
              </a:ext>
            </a:extLst>
          </p:cNvPr>
          <p:cNvSpPr/>
          <p:nvPr/>
        </p:nvSpPr>
        <p:spPr>
          <a:xfrm>
            <a:off x="1428751" y="3250405"/>
            <a:ext cx="1185862" cy="4214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T1 Disk storage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2245B9-CB44-C043-B025-5429EA01E35F}"/>
              </a:ext>
            </a:extLst>
          </p:cNvPr>
          <p:cNvSpPr/>
          <p:nvPr/>
        </p:nvSpPr>
        <p:spPr>
          <a:xfrm>
            <a:off x="2767013" y="3250405"/>
            <a:ext cx="1185862" cy="421481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T2 Disk storage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E49AA1-C8A5-8D4E-8107-3346CA7C5E7D}"/>
              </a:ext>
            </a:extLst>
          </p:cNvPr>
          <p:cNvSpPr/>
          <p:nvPr/>
        </p:nvSpPr>
        <p:spPr>
          <a:xfrm>
            <a:off x="5931695" y="3250404"/>
            <a:ext cx="1185862" cy="4214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T1 Disk storage</a:t>
            </a:r>
          </a:p>
        </p:txBody>
      </p:sp>
      <p:sp>
        <p:nvSpPr>
          <p:cNvPr id="10" name="Sequential Access Storage 9">
            <a:extLst>
              <a:ext uri="{FF2B5EF4-FFF2-40B4-BE49-F238E27FC236}">
                <a16:creationId xmlns:a16="http://schemas.microsoft.com/office/drawing/2014/main" id="{20371F7F-B3E8-FD46-A10E-042C426016F9}"/>
              </a:ext>
            </a:extLst>
          </p:cNvPr>
          <p:cNvSpPr/>
          <p:nvPr/>
        </p:nvSpPr>
        <p:spPr>
          <a:xfrm>
            <a:off x="1810939" y="3952321"/>
            <a:ext cx="421481" cy="364331"/>
          </a:xfrm>
          <a:prstGeom prst="flowChartMagneticTap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equential Access Storage 10">
            <a:extLst>
              <a:ext uri="{FF2B5EF4-FFF2-40B4-BE49-F238E27FC236}">
                <a16:creationId xmlns:a16="http://schemas.microsoft.com/office/drawing/2014/main" id="{10EF5B27-3475-864A-BBF2-4796AF003562}"/>
              </a:ext>
            </a:extLst>
          </p:cNvPr>
          <p:cNvSpPr/>
          <p:nvPr/>
        </p:nvSpPr>
        <p:spPr>
          <a:xfrm>
            <a:off x="6313885" y="3938587"/>
            <a:ext cx="421481" cy="364331"/>
          </a:xfrm>
          <a:prstGeom prst="flowChartMagneticTap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-Down Arrow 11">
            <a:extLst>
              <a:ext uri="{FF2B5EF4-FFF2-40B4-BE49-F238E27FC236}">
                <a16:creationId xmlns:a16="http://schemas.microsoft.com/office/drawing/2014/main" id="{4D43A825-B65C-274E-958A-4D7BD6081244}"/>
              </a:ext>
            </a:extLst>
          </p:cNvPr>
          <p:cNvSpPr/>
          <p:nvPr/>
        </p:nvSpPr>
        <p:spPr>
          <a:xfrm>
            <a:off x="6471659" y="3671885"/>
            <a:ext cx="105931" cy="266702"/>
          </a:xfrm>
          <a:prstGeom prst="upDownArrow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060347-A6FF-AA4B-BB19-B5628B9B23C2}"/>
              </a:ext>
            </a:extLst>
          </p:cNvPr>
          <p:cNvSpPr txBox="1"/>
          <p:nvPr/>
        </p:nvSpPr>
        <p:spPr>
          <a:xfrm>
            <a:off x="6524624" y="3723245"/>
            <a:ext cx="1531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Organised</a:t>
            </a:r>
            <a:r>
              <a:rPr lang="en-US" sz="1100" dirty="0"/>
              <a:t> movement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A7D99B-2F5D-E14D-85AA-743AE250E5CF}"/>
              </a:ext>
            </a:extLst>
          </p:cNvPr>
          <p:cNvSpPr/>
          <p:nvPr/>
        </p:nvSpPr>
        <p:spPr>
          <a:xfrm>
            <a:off x="1428751" y="1989357"/>
            <a:ext cx="5688806" cy="509048"/>
          </a:xfrm>
          <a:prstGeom prst="rect">
            <a:avLst/>
          </a:prstGeom>
          <a:solidFill>
            <a:srgbClr val="DDBDD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transfers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68FDAF-A7E0-3145-B950-DEF176684400}"/>
              </a:ext>
            </a:extLst>
          </p:cNvPr>
          <p:cNvSpPr/>
          <p:nvPr/>
        </p:nvSpPr>
        <p:spPr>
          <a:xfrm>
            <a:off x="1428751" y="2492619"/>
            <a:ext cx="4321600" cy="509048"/>
          </a:xfrm>
          <a:prstGeom prst="rect">
            <a:avLst/>
          </a:prstGeom>
          <a:solidFill>
            <a:srgbClr val="DDBDD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FTS service on </a:t>
            </a:r>
            <a:r>
              <a:rPr lang="en-US" sz="1400" dirty="0" err="1">
                <a:solidFill>
                  <a:schemeClr val="tx1"/>
                </a:solidFill>
              </a:rPr>
              <a:t>gridftp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xroot</a:t>
            </a:r>
            <a:r>
              <a:rPr lang="en-US" sz="1400" dirty="0">
                <a:solidFill>
                  <a:schemeClr val="tx1"/>
                </a:solidFill>
              </a:rPr>
              <a:t>, https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5CE58E-CE06-E542-AF46-84D98DDFC3FB}"/>
              </a:ext>
            </a:extLst>
          </p:cNvPr>
          <p:cNvSpPr/>
          <p:nvPr/>
        </p:nvSpPr>
        <p:spPr>
          <a:xfrm>
            <a:off x="5750351" y="2492619"/>
            <a:ext cx="1367206" cy="509048"/>
          </a:xfrm>
          <a:prstGeom prst="rect">
            <a:avLst/>
          </a:prstGeom>
          <a:solidFill>
            <a:srgbClr val="DDBDD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xroot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Up-Down Arrow 16">
            <a:extLst>
              <a:ext uri="{FF2B5EF4-FFF2-40B4-BE49-F238E27FC236}">
                <a16:creationId xmlns:a16="http://schemas.microsoft.com/office/drawing/2014/main" id="{1A2CC27B-84FB-1148-8D4B-C817F328CD6C}"/>
              </a:ext>
            </a:extLst>
          </p:cNvPr>
          <p:cNvSpPr/>
          <p:nvPr/>
        </p:nvSpPr>
        <p:spPr>
          <a:xfrm>
            <a:off x="1968715" y="3706413"/>
            <a:ext cx="105931" cy="266702"/>
          </a:xfrm>
          <a:prstGeom prst="upDownArrow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-Down Arrow 17">
            <a:extLst>
              <a:ext uri="{FF2B5EF4-FFF2-40B4-BE49-F238E27FC236}">
                <a16:creationId xmlns:a16="http://schemas.microsoft.com/office/drawing/2014/main" id="{80E9AFF7-969D-2149-856E-681EB88C6241}"/>
              </a:ext>
            </a:extLst>
          </p:cNvPr>
          <p:cNvSpPr/>
          <p:nvPr/>
        </p:nvSpPr>
        <p:spPr>
          <a:xfrm>
            <a:off x="1999314" y="2980873"/>
            <a:ext cx="105931" cy="266702"/>
          </a:xfrm>
          <a:prstGeom prst="upDownArrow">
            <a:avLst/>
          </a:prstGeom>
          <a:solidFill>
            <a:srgbClr val="D853D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Up-Down Arrow 18">
            <a:extLst>
              <a:ext uri="{FF2B5EF4-FFF2-40B4-BE49-F238E27FC236}">
                <a16:creationId xmlns:a16="http://schemas.microsoft.com/office/drawing/2014/main" id="{9BC1E49F-3DD3-464E-9D0C-9E9B85887A1C}"/>
              </a:ext>
            </a:extLst>
          </p:cNvPr>
          <p:cNvSpPr/>
          <p:nvPr/>
        </p:nvSpPr>
        <p:spPr>
          <a:xfrm>
            <a:off x="3311671" y="2991270"/>
            <a:ext cx="105931" cy="266702"/>
          </a:xfrm>
          <a:prstGeom prst="upDownArrow">
            <a:avLst/>
          </a:prstGeom>
          <a:solidFill>
            <a:srgbClr val="D853D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-Down Arrow 19">
            <a:extLst>
              <a:ext uri="{FF2B5EF4-FFF2-40B4-BE49-F238E27FC236}">
                <a16:creationId xmlns:a16="http://schemas.microsoft.com/office/drawing/2014/main" id="{B4026B90-1B9C-354A-87F9-A8C0ECE63B6A}"/>
              </a:ext>
            </a:extLst>
          </p:cNvPr>
          <p:cNvSpPr/>
          <p:nvPr/>
        </p:nvSpPr>
        <p:spPr>
          <a:xfrm>
            <a:off x="6463850" y="2980873"/>
            <a:ext cx="105931" cy="266702"/>
          </a:xfrm>
          <a:prstGeom prst="upDownArrow">
            <a:avLst/>
          </a:prstGeom>
          <a:solidFill>
            <a:srgbClr val="D853D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rocess 20">
            <a:extLst>
              <a:ext uri="{FF2B5EF4-FFF2-40B4-BE49-F238E27FC236}">
                <a16:creationId xmlns:a16="http://schemas.microsoft.com/office/drawing/2014/main" id="{2020F235-3295-C648-ABC3-251F89A7E58F}"/>
              </a:ext>
            </a:extLst>
          </p:cNvPr>
          <p:cNvSpPr/>
          <p:nvPr/>
        </p:nvSpPr>
        <p:spPr>
          <a:xfrm>
            <a:off x="1428751" y="980228"/>
            <a:ext cx="5688806" cy="546754"/>
          </a:xfrm>
          <a:prstGeom prst="flowChartProcess">
            <a:avLst/>
          </a:prstGeom>
          <a:solidFill>
            <a:srgbClr val="BFEB9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Experiment/common DM tools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Data placement planning – workflow driven</a:t>
            </a:r>
          </a:p>
        </p:txBody>
      </p:sp>
      <p:sp>
        <p:nvSpPr>
          <p:cNvPr id="22" name="Alternate Process 21">
            <a:extLst>
              <a:ext uri="{FF2B5EF4-FFF2-40B4-BE49-F238E27FC236}">
                <a16:creationId xmlns:a16="http://schemas.microsoft.com/office/drawing/2014/main" id="{CDEFA818-B5CF-7B43-A62E-9828A649CDD7}"/>
              </a:ext>
            </a:extLst>
          </p:cNvPr>
          <p:cNvSpPr/>
          <p:nvPr/>
        </p:nvSpPr>
        <p:spPr>
          <a:xfrm>
            <a:off x="1428751" y="1526982"/>
            <a:ext cx="937377" cy="320672"/>
          </a:xfrm>
          <a:prstGeom prst="flowChartAlternateProcess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Dirac</a:t>
            </a:r>
          </a:p>
        </p:txBody>
      </p:sp>
      <p:sp>
        <p:nvSpPr>
          <p:cNvPr id="23" name="Alternate Process 22">
            <a:extLst>
              <a:ext uri="{FF2B5EF4-FFF2-40B4-BE49-F238E27FC236}">
                <a16:creationId xmlns:a16="http://schemas.microsoft.com/office/drawing/2014/main" id="{1C00EA69-CFC3-5D47-943A-7B04FD4355C5}"/>
              </a:ext>
            </a:extLst>
          </p:cNvPr>
          <p:cNvSpPr/>
          <p:nvPr/>
        </p:nvSpPr>
        <p:spPr>
          <a:xfrm>
            <a:off x="3012561" y="1526982"/>
            <a:ext cx="937377" cy="320672"/>
          </a:xfrm>
          <a:prstGeom prst="flowChartAlternateProcess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Rucio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Alternate Process 23">
            <a:extLst>
              <a:ext uri="{FF2B5EF4-FFF2-40B4-BE49-F238E27FC236}">
                <a16:creationId xmlns:a16="http://schemas.microsoft.com/office/drawing/2014/main" id="{C4D5DFA8-8015-2C48-A303-A665D67B853F}"/>
              </a:ext>
            </a:extLst>
          </p:cNvPr>
          <p:cNvSpPr/>
          <p:nvPr/>
        </p:nvSpPr>
        <p:spPr>
          <a:xfrm>
            <a:off x="4596371" y="1535334"/>
            <a:ext cx="937377" cy="320672"/>
          </a:xfrm>
          <a:prstGeom prst="flowChartAlternateProcess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Alien</a:t>
            </a:r>
          </a:p>
        </p:txBody>
      </p:sp>
      <p:sp>
        <p:nvSpPr>
          <p:cNvPr id="25" name="Alternate Process 24">
            <a:extLst>
              <a:ext uri="{FF2B5EF4-FFF2-40B4-BE49-F238E27FC236}">
                <a16:creationId xmlns:a16="http://schemas.microsoft.com/office/drawing/2014/main" id="{12C10F82-B8FF-C745-9069-1D5D34F656AC}"/>
              </a:ext>
            </a:extLst>
          </p:cNvPr>
          <p:cNvSpPr/>
          <p:nvPr/>
        </p:nvSpPr>
        <p:spPr>
          <a:xfrm>
            <a:off x="6180180" y="1535334"/>
            <a:ext cx="937377" cy="320672"/>
          </a:xfrm>
          <a:prstGeom prst="flowChartAlternateProcess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Phedex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" name="Up-Down Arrow 25">
            <a:extLst>
              <a:ext uri="{FF2B5EF4-FFF2-40B4-BE49-F238E27FC236}">
                <a16:creationId xmlns:a16="http://schemas.microsoft.com/office/drawing/2014/main" id="{75EC7B87-3DC7-944C-8745-3EBA55CC3D06}"/>
              </a:ext>
            </a:extLst>
          </p:cNvPr>
          <p:cNvSpPr/>
          <p:nvPr/>
        </p:nvSpPr>
        <p:spPr>
          <a:xfrm>
            <a:off x="6595902" y="1825081"/>
            <a:ext cx="105931" cy="266702"/>
          </a:xfrm>
          <a:prstGeom prst="upDownArrow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Up-Down Arrow 26">
            <a:extLst>
              <a:ext uri="{FF2B5EF4-FFF2-40B4-BE49-F238E27FC236}">
                <a16:creationId xmlns:a16="http://schemas.microsoft.com/office/drawing/2014/main" id="{7E5F4030-E1CC-D444-88F0-7558499A07CF}"/>
              </a:ext>
            </a:extLst>
          </p:cNvPr>
          <p:cNvSpPr/>
          <p:nvPr/>
        </p:nvSpPr>
        <p:spPr>
          <a:xfrm>
            <a:off x="3402647" y="1807034"/>
            <a:ext cx="105931" cy="266702"/>
          </a:xfrm>
          <a:prstGeom prst="upDownArrow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-Down Arrow 27">
            <a:extLst>
              <a:ext uri="{FF2B5EF4-FFF2-40B4-BE49-F238E27FC236}">
                <a16:creationId xmlns:a16="http://schemas.microsoft.com/office/drawing/2014/main" id="{DC9885B8-0E29-FF41-BB9C-B23880D16D28}"/>
              </a:ext>
            </a:extLst>
          </p:cNvPr>
          <p:cNvSpPr/>
          <p:nvPr/>
        </p:nvSpPr>
        <p:spPr>
          <a:xfrm>
            <a:off x="4997004" y="1809320"/>
            <a:ext cx="105931" cy="266702"/>
          </a:xfrm>
          <a:prstGeom prst="upDownArrow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Up-Down Arrow 28">
            <a:extLst>
              <a:ext uri="{FF2B5EF4-FFF2-40B4-BE49-F238E27FC236}">
                <a16:creationId xmlns:a16="http://schemas.microsoft.com/office/drawing/2014/main" id="{2F9A8947-1B83-B54F-BAD2-C637D8F7055B}"/>
              </a:ext>
            </a:extLst>
          </p:cNvPr>
          <p:cNvSpPr/>
          <p:nvPr/>
        </p:nvSpPr>
        <p:spPr>
          <a:xfrm>
            <a:off x="1853899" y="1809404"/>
            <a:ext cx="105931" cy="266702"/>
          </a:xfrm>
          <a:prstGeom prst="upDownArrow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DFE376-F6E9-7C4A-8663-21A549462336}"/>
              </a:ext>
            </a:extLst>
          </p:cNvPr>
          <p:cNvSpPr txBox="1"/>
          <p:nvPr/>
        </p:nvSpPr>
        <p:spPr>
          <a:xfrm>
            <a:off x="7179436" y="2240282"/>
            <a:ext cx="1964564" cy="553998"/>
          </a:xfrm>
          <a:prstGeom prst="rect">
            <a:avLst/>
          </a:prstGeom>
          <a:noFill/>
          <a:ln>
            <a:solidFill>
              <a:srgbClr val="AB56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/>
              <a:t>Very robust and tested services</a:t>
            </a:r>
          </a:p>
          <a:p>
            <a:r>
              <a:rPr lang="en-US" sz="1000" dirty="0"/>
              <a:t>~100 PB/month for 10 years (~10</a:t>
            </a:r>
            <a:r>
              <a:rPr lang="en-US" sz="1000" baseline="30000" dirty="0"/>
              <a:t>11</a:t>
            </a:r>
            <a:r>
              <a:rPr lang="en-US" sz="1000" dirty="0"/>
              <a:t> files!)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2A7A71-1552-644B-914D-3FE23627E5E9}"/>
              </a:ext>
            </a:extLst>
          </p:cNvPr>
          <p:cNvSpPr txBox="1"/>
          <p:nvPr/>
        </p:nvSpPr>
        <p:spPr>
          <a:xfrm>
            <a:off x="7152525" y="924324"/>
            <a:ext cx="1964564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Tools have evolved over many years – experience and changing use patterns</a:t>
            </a:r>
          </a:p>
          <a:p>
            <a:r>
              <a:rPr lang="en-US" sz="900" dirty="0" err="1"/>
              <a:t>Rucio</a:t>
            </a:r>
            <a:r>
              <a:rPr lang="en-US" sz="900" dirty="0"/>
              <a:t> – becoming a common tool</a:t>
            </a:r>
          </a:p>
          <a:p>
            <a:r>
              <a:rPr lang="en-US" sz="900" dirty="0"/>
              <a:t>DIRAC – has broad user community – mainly as workflow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0CC6A0-BA1F-2242-9095-A8151369C9DA}"/>
              </a:ext>
            </a:extLst>
          </p:cNvPr>
          <p:cNvSpPr txBox="1"/>
          <p:nvPr/>
        </p:nvSpPr>
        <p:spPr>
          <a:xfrm>
            <a:off x="1310326" y="4536099"/>
            <a:ext cx="6308074" cy="307777"/>
          </a:xfrm>
          <a:prstGeom prst="rect">
            <a:avLst/>
          </a:prstGeom>
          <a:solidFill>
            <a:srgbClr val="BFEB94"/>
          </a:solidFill>
          <a:ln>
            <a:solidFill>
              <a:srgbClr val="AB56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These are tools used by and interesting for many HEP and other experiments</a:t>
            </a:r>
          </a:p>
        </p:txBody>
      </p:sp>
    </p:spTree>
    <p:extLst>
      <p:ext uri="{BB962C8B-B14F-4D97-AF65-F5344CB8AC3E}">
        <p14:creationId xmlns:p14="http://schemas.microsoft.com/office/powerpoint/2010/main" val="503619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47;p21">
            <a:extLst>
              <a:ext uri="{FF2B5EF4-FFF2-40B4-BE49-F238E27FC236}">
                <a16:creationId xmlns:a16="http://schemas.microsoft.com/office/drawing/2014/main" id="{F8A4755C-9675-2A4B-BF67-F6C8C478D0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562034" y="2049895"/>
            <a:ext cx="2633973" cy="27881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FCC101-A248-8045-9359-9966D0EBB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organization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1CC0C-1E86-F645-B803-0305D6734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249" y="794129"/>
            <a:ext cx="4350471" cy="4043867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Several different formats of data:</a:t>
            </a:r>
          </a:p>
          <a:p>
            <a:pPr lvl="1"/>
            <a:r>
              <a:rPr lang="en-US" dirty="0"/>
              <a:t>RAW, ESD, AOD, derived-AOD, other new formats of reduced AOD, </a:t>
            </a:r>
            <a:r>
              <a:rPr lang="en-US" dirty="0" err="1"/>
              <a:t>ntuple</a:t>
            </a:r>
            <a:endParaRPr lang="en-US" dirty="0"/>
          </a:p>
          <a:p>
            <a:pPr lvl="2"/>
            <a:r>
              <a:rPr lang="en-US" dirty="0"/>
              <a:t>Parallel formats for simulated data</a:t>
            </a:r>
          </a:p>
          <a:p>
            <a:r>
              <a:rPr lang="en-US" dirty="0"/>
              <a:t>Different formats have different policies for replication, accessibility, lifetimes, distribution</a:t>
            </a:r>
          </a:p>
          <a:p>
            <a:r>
              <a:rPr lang="en-US" dirty="0"/>
              <a:t>Initially data was pre-placed according to a policy ready for processing</a:t>
            </a:r>
          </a:p>
          <a:p>
            <a:pPr lvl="1"/>
            <a:r>
              <a:rPr lang="en-US" dirty="0"/>
              <a:t>More or less strong hierarchy between Tiers</a:t>
            </a:r>
          </a:p>
          <a:p>
            <a:pPr lvl="1"/>
            <a:r>
              <a:rPr lang="en-US" dirty="0"/>
              <a:t>Today much more dynamic – peer-peer and remote access – </a:t>
            </a:r>
            <a:br>
              <a:rPr lang="en-US" dirty="0"/>
            </a:br>
            <a:r>
              <a:rPr lang="en-US" dirty="0"/>
              <a:t>data federations</a:t>
            </a:r>
          </a:p>
          <a:p>
            <a:pPr lvl="1"/>
            <a:r>
              <a:rPr lang="en-US" dirty="0"/>
              <a:t>Each experiment has variations </a:t>
            </a:r>
            <a:br>
              <a:rPr lang="en-US" dirty="0"/>
            </a:br>
            <a:r>
              <a:rPr lang="en-US" dirty="0"/>
              <a:t>on this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35CC7-0636-5A47-9C40-00F350E26A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FAA951-CF65-214A-B04B-005F284F36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2CED4-7F4B-8042-8076-B9CD20382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99C987-78A3-AA43-B269-D437053F9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8753" y="1"/>
            <a:ext cx="3026751" cy="2074942"/>
          </a:xfrm>
          <a:prstGeom prst="rect">
            <a:avLst/>
          </a:prstGeom>
        </p:spPr>
      </p:pic>
      <p:sp>
        <p:nvSpPr>
          <p:cNvPr id="9" name="Down Arrow 8">
            <a:extLst>
              <a:ext uri="{FF2B5EF4-FFF2-40B4-BE49-F238E27FC236}">
                <a16:creationId xmlns:a16="http://schemas.microsoft.com/office/drawing/2014/main" id="{F50B842A-863F-4947-A06C-5869F1E536EC}"/>
              </a:ext>
            </a:extLst>
          </p:cNvPr>
          <p:cNvSpPr/>
          <p:nvPr/>
        </p:nvSpPr>
        <p:spPr>
          <a:xfrm rot="19222984">
            <a:off x="5998579" y="2444438"/>
            <a:ext cx="340157" cy="518474"/>
          </a:xfrm>
          <a:prstGeom prst="down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4" descr="screenshot_731.jpg">
            <a:extLst>
              <a:ext uri="{FF2B5EF4-FFF2-40B4-BE49-F238E27FC236}">
                <a16:creationId xmlns:a16="http://schemas.microsoft.com/office/drawing/2014/main" id="{3EFBBBB2-0041-3647-B61E-71C131A92F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181" y="3441276"/>
            <a:ext cx="2577547" cy="1702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1582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534B7-8154-E148-BDE9-11C9C2490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Workload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BAD9A-414C-BF45-AE0D-5CB5672AD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76925"/>
            <a:ext cx="8229600" cy="396845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Different experiments have different workload management systems, but have converged towards a model of “pilot” jobs</a:t>
            </a:r>
          </a:p>
          <a:p>
            <a:pPr lvl="1"/>
            <a:r>
              <a:rPr lang="en-US" dirty="0"/>
              <a:t>Late binding – a placeholder job is sent to any free resource, calls home for next (appropriate) priority work</a:t>
            </a:r>
          </a:p>
          <a:p>
            <a:pPr lvl="1"/>
            <a:r>
              <a:rPr lang="en-US" dirty="0"/>
              <a:t>This has been very effective at filling available resources, and allows dynamic prioritization within an experiment queue of work</a:t>
            </a:r>
          </a:p>
          <a:p>
            <a:pPr lvl="1"/>
            <a:endParaRPr lang="en-US" dirty="0"/>
          </a:p>
          <a:p>
            <a:r>
              <a:rPr lang="en-US" dirty="0"/>
              <a:t>LHC Experiments have each developed their own workload management service</a:t>
            </a:r>
          </a:p>
          <a:p>
            <a:pPr lvl="1"/>
            <a:r>
              <a:rPr lang="en-US" dirty="0"/>
              <a:t>Panda, DIRAC, </a:t>
            </a:r>
            <a:r>
              <a:rPr lang="en-US" dirty="0" err="1"/>
              <a:t>GlideInWMS</a:t>
            </a:r>
            <a:r>
              <a:rPr lang="en-US" dirty="0"/>
              <a:t>/</a:t>
            </a:r>
            <a:r>
              <a:rPr lang="en-US" dirty="0" err="1"/>
              <a:t>WMAgent</a:t>
            </a:r>
            <a:r>
              <a:rPr lang="en-US" dirty="0"/>
              <a:t>, Alien</a:t>
            </a:r>
          </a:p>
          <a:p>
            <a:pPr lvl="1"/>
            <a:r>
              <a:rPr lang="en-US" dirty="0"/>
              <a:t>Each have broader communities in HEP, NP, astronomy, and other disciplines using these tools</a:t>
            </a:r>
          </a:p>
          <a:p>
            <a:pPr lvl="1"/>
            <a:r>
              <a:rPr lang="en-US" dirty="0"/>
              <a:t>These tools organize the workflows, dispatch chains of jobs, interact with the DM services, collect output, manage errors and resubmissions</a:t>
            </a:r>
          </a:p>
          <a:p>
            <a:pPr lvl="2"/>
            <a:r>
              <a:rPr lang="en-US" dirty="0"/>
              <a:t>They communicate with distributed compute resources</a:t>
            </a:r>
          </a:p>
          <a:p>
            <a:endParaRPr lang="en-US" dirty="0"/>
          </a:p>
          <a:p>
            <a:r>
              <a:rPr lang="en-US" dirty="0"/>
              <a:t>Physicists interact via the experiment frameworks </a:t>
            </a:r>
          </a:p>
          <a:p>
            <a:pPr lvl="1"/>
            <a:r>
              <a:rPr lang="en-US" dirty="0"/>
              <a:t>Which in turn make use of the workload management and data management systems</a:t>
            </a:r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0E999-0BA1-9D42-9077-614B70DF31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Granada, 15 May 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2BAFC-7415-2A4E-98D8-4E37041EE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Ian.Bird@cern.ch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56DCA-EFF5-D54B-96BC-1ADCC3D25B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95739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2.xml><?xml version="1.0" encoding="utf-8"?>
<a:theme xmlns:a="http://schemas.openxmlformats.org/drawingml/2006/main" name="3_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CERN-cobranding_16-9</Template>
  <TotalTime>31709</TotalTime>
  <Words>1840</Words>
  <Application>Microsoft Macintosh PowerPoint</Application>
  <PresentationFormat>On-screen Show (16:9)</PresentationFormat>
  <Paragraphs>246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Apple Chancery</vt:lpstr>
      <vt:lpstr>Arial</vt:lpstr>
      <vt:lpstr>Calibri</vt:lpstr>
      <vt:lpstr>Optima</vt:lpstr>
      <vt:lpstr>Wingdings</vt:lpstr>
      <vt:lpstr>CERNcobrandi16-9</vt:lpstr>
      <vt:lpstr>3_CERNcobrandi16-9</vt:lpstr>
      <vt:lpstr>Current HEP Computing Models</vt:lpstr>
      <vt:lpstr>Acknowledgement</vt:lpstr>
      <vt:lpstr>Today’s computing models</vt:lpstr>
      <vt:lpstr>LHC and other HEP experiments</vt:lpstr>
      <vt:lpstr>Networks</vt:lpstr>
      <vt:lpstr>Storage &amp; data services</vt:lpstr>
      <vt:lpstr>Data management tools</vt:lpstr>
      <vt:lpstr>Data organization</vt:lpstr>
      <vt:lpstr>Workload management</vt:lpstr>
      <vt:lpstr>Heterogenous computing</vt:lpstr>
      <vt:lpstr>Heterogenous compute</vt:lpstr>
      <vt:lpstr>Data delivery “data lake (cloud)”</vt:lpstr>
      <vt:lpstr>Data management and storage</vt:lpstr>
      <vt:lpstr>Authentication, Authorization - trust</vt:lpstr>
      <vt:lpstr>Data preservation, open access</vt:lpstr>
      <vt:lpstr>Evolution of HEP computing</vt:lpstr>
      <vt:lpstr>Synergies</vt:lpstr>
      <vt:lpstr>Governance / organization</vt:lpstr>
      <vt:lpstr>Conclusions</vt:lpstr>
      <vt:lpstr>Backup</vt:lpstr>
      <vt:lpstr>Recent Evolution - ALICE</vt:lpstr>
      <vt:lpstr>Recent Evolution - LHCb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Bird</dc:creator>
  <cp:lastModifiedBy>Microsoft Office User</cp:lastModifiedBy>
  <cp:revision>446</cp:revision>
  <dcterms:created xsi:type="dcterms:W3CDTF">2016-11-04T13:14:02Z</dcterms:created>
  <dcterms:modified xsi:type="dcterms:W3CDTF">2019-05-14T08:25:40Z</dcterms:modified>
</cp:coreProperties>
</file>