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60" r:id="rId3"/>
    <p:sldId id="259" r:id="rId4"/>
    <p:sldId id="262" r:id="rId5"/>
    <p:sldId id="261" r:id="rId6"/>
    <p:sldId id="295" r:id="rId7"/>
    <p:sldId id="279" r:id="rId8"/>
    <p:sldId id="287" r:id="rId9"/>
    <p:sldId id="264" r:id="rId10"/>
    <p:sldId id="299" r:id="rId11"/>
    <p:sldId id="265" r:id="rId12"/>
    <p:sldId id="274" r:id="rId13"/>
    <p:sldId id="306" r:id="rId14"/>
    <p:sldId id="266" r:id="rId15"/>
    <p:sldId id="304" r:id="rId16"/>
    <p:sldId id="305" r:id="rId17"/>
    <p:sldId id="300" r:id="rId18"/>
    <p:sldId id="283" r:id="rId19"/>
    <p:sldId id="298" r:id="rId20"/>
    <p:sldId id="268" r:id="rId21"/>
    <p:sldId id="272" r:id="rId22"/>
    <p:sldId id="291" r:id="rId23"/>
    <p:sldId id="293" r:id="rId24"/>
    <p:sldId id="294" r:id="rId25"/>
    <p:sldId id="303" r:id="rId26"/>
    <p:sldId id="275" r:id="rId27"/>
    <p:sldId id="267" r:id="rId28"/>
    <p:sldId id="301" r:id="rId29"/>
    <p:sldId id="269" r:id="rId30"/>
    <p:sldId id="310" r:id="rId31"/>
    <p:sldId id="312" r:id="rId32"/>
    <p:sldId id="273" r:id="rId33"/>
    <p:sldId id="311" r:id="rId34"/>
    <p:sldId id="308" r:id="rId35"/>
  </p:sldIdLst>
  <p:sldSz cx="9144000" cy="6858000" type="screen4x3"/>
  <p:notesSz cx="7315200" cy="96012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EA8"/>
    <a:srgbClr val="A332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9" autoAdjust="0"/>
    <p:restoredTop sz="94660"/>
  </p:normalViewPr>
  <p:slideViewPr>
    <p:cSldViewPr snapToGrid="0">
      <p:cViewPr varScale="1">
        <p:scale>
          <a:sx n="81" d="100"/>
          <a:sy n="81" d="100"/>
        </p:scale>
        <p:origin x="158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6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147F3E1-7458-42B9-9B32-E99BFBD3AB83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64474A7-A656-4F03-8C4C-DB07B19AEB8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3962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99886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Moulson</a:t>
            </a:r>
            <a:r>
              <a:rPr lang="it-IT"/>
              <a:t> leggere, FLAG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2854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Moulson</a:t>
            </a:r>
            <a:r>
              <a:rPr lang="it-IT"/>
              <a:t> leggere, FLAG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285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Moulson</a:t>
            </a:r>
            <a:r>
              <a:rPr lang="it-IT"/>
              <a:t> leggere, FLAG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2854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TREK </a:t>
            </a:r>
            <a:r>
              <a:rPr lang="it-IT" dirty="0" err="1"/>
              <a:t>proposal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23288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5442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CKM </a:t>
            </a:r>
            <a:r>
              <a:rPr lang="it-IT" dirty="0" err="1"/>
              <a:t>fitter</a:t>
            </a:r>
            <a:r>
              <a:rPr lang="it-IT" dirty="0"/>
              <a:t> new</a:t>
            </a:r>
            <a:r>
              <a:rPr lang="it-IT" baseline="0" dirty="0"/>
              <a:t>, </a:t>
            </a:r>
            <a:r>
              <a:rPr lang="it-IT" baseline="0" dirty="0" err="1"/>
              <a:t>theory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8640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00178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3498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7304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3729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KOTO </a:t>
            </a:r>
            <a:r>
              <a:rPr lang="it-IT" dirty="0" err="1"/>
              <a:t>proposal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3372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2896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Moulson</a:t>
            </a:r>
            <a:r>
              <a:rPr lang="it-IT" dirty="0"/>
              <a:t> leggere, FLAG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474A7-A656-4F03-8C4C-DB07B19AEB8E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285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128588" y="6313488"/>
            <a:ext cx="1841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defRPr/>
            </a:pPr>
            <a:r>
              <a:rPr lang="it-IT" sz="1600">
                <a:cs typeface="+mn-cs"/>
              </a:rPr>
              <a:t>July 17</a:t>
            </a:r>
            <a:r>
              <a:rPr lang="it-IT" sz="1600" baseline="30000">
                <a:cs typeface="+mn-cs"/>
              </a:rPr>
              <a:t>th</a:t>
            </a:r>
            <a:r>
              <a:rPr lang="it-IT" sz="1600">
                <a:cs typeface="+mn-cs"/>
              </a:rPr>
              <a:t>, 2014</a:t>
            </a:r>
          </a:p>
        </p:txBody>
      </p:sp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3633788" y="6313488"/>
            <a:ext cx="1841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defRPr/>
            </a:pPr>
            <a:r>
              <a:rPr lang="it-IT" sz="1600">
                <a:cs typeface="+mn-cs"/>
              </a:rPr>
              <a:t>M. S. Sozzi</a:t>
            </a:r>
          </a:p>
        </p:txBody>
      </p:sp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7162800" y="6313488"/>
            <a:ext cx="18399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r" eaLnBrk="1" hangingPunct="1">
              <a:defRPr/>
            </a:pPr>
            <a:r>
              <a:rPr lang="it-IT" sz="1600">
                <a:cs typeface="+mn-cs"/>
              </a:rPr>
              <a:t>Beauty 2014</a:t>
            </a:r>
          </a:p>
        </p:txBody>
      </p:sp>
    </p:spTree>
    <p:extLst>
      <p:ext uri="{BB962C8B-B14F-4D97-AF65-F5344CB8AC3E}">
        <p14:creationId xmlns:p14="http://schemas.microsoft.com/office/powerpoint/2010/main" val="2665134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1"/>
          <p:cNvSpPr txBox="1">
            <a:spLocks/>
          </p:cNvSpPr>
          <p:nvPr userDrawn="1"/>
        </p:nvSpPr>
        <p:spPr>
          <a:xfrm>
            <a:off x="13741" y="643843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chemeClr val="tx1"/>
                </a:solidFill>
              </a:rPr>
              <a:t>M. Sozzi – </a:t>
            </a:r>
            <a:r>
              <a:rPr lang="it-IT" dirty="0" err="1">
                <a:solidFill>
                  <a:schemeClr val="tx1"/>
                </a:solidFill>
              </a:rPr>
              <a:t>Flavour</a:t>
            </a:r>
            <a:r>
              <a:rPr lang="it-IT" dirty="0">
                <a:solidFill>
                  <a:schemeClr val="tx1"/>
                </a:solidFill>
              </a:rPr>
              <a:t> and CPV in K</a:t>
            </a:r>
          </a:p>
        </p:txBody>
      </p:sp>
      <p:sp>
        <p:nvSpPr>
          <p:cNvPr id="6" name="Segnaposto data 1"/>
          <p:cNvSpPr txBox="1">
            <a:spLocks/>
          </p:cNvSpPr>
          <p:nvPr userDrawn="1"/>
        </p:nvSpPr>
        <p:spPr>
          <a:xfrm>
            <a:off x="6948264" y="64490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dirty="0">
                <a:solidFill>
                  <a:schemeClr val="tx1"/>
                </a:solidFill>
              </a:rPr>
              <a:t>13/5/2019</a:t>
            </a:r>
            <a:r>
              <a:rPr lang="it-IT" baseline="0" dirty="0">
                <a:solidFill>
                  <a:schemeClr val="tx1"/>
                </a:solidFill>
              </a:rPr>
              <a:t> – ESPP - Granada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Baskerville Old Face" pitchFamily="18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12/05/2019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4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5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64.PNG"/><Relationship Id="rId5" Type="http://schemas.openxmlformats.org/officeDocument/2006/relationships/image" Target="../media/image59.png"/><Relationship Id="rId10" Type="http://schemas.openxmlformats.org/officeDocument/2006/relationships/image" Target="../media/image50.jpg"/><Relationship Id="rId4" Type="http://schemas.openxmlformats.org/officeDocument/2006/relationships/image" Target="../media/image58.png"/><Relationship Id="rId9" Type="http://schemas.openxmlformats.org/officeDocument/2006/relationships/image" Target="../media/image6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png"/><Relationship Id="rId4" Type="http://schemas.openxmlformats.org/officeDocument/2006/relationships/image" Target="../media/image67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4" y="683353"/>
            <a:ext cx="9144000" cy="51571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36" y="5981945"/>
            <a:ext cx="1562928" cy="8760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16632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FF0000"/>
                </a:solidFill>
                <a:latin typeface="Baskerville Old Face" pitchFamily="18" charset="0"/>
              </a:rPr>
              <a:t>FLAVOUR AND CP VIOLATION IN 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95736" y="5846233"/>
            <a:ext cx="4464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0070C0"/>
                </a:solidFill>
              </a:rPr>
              <a:t>M. Sozzi – </a:t>
            </a:r>
            <a:r>
              <a:rPr lang="it-IT" sz="2400" b="1" dirty="0" err="1">
                <a:solidFill>
                  <a:srgbClr val="0070C0"/>
                </a:solidFill>
              </a:rPr>
              <a:t>University</a:t>
            </a:r>
            <a:r>
              <a:rPr lang="it-IT" sz="2400" b="1" dirty="0">
                <a:solidFill>
                  <a:srgbClr val="0070C0"/>
                </a:solidFill>
              </a:rPr>
              <a:t> of Pisa</a:t>
            </a:r>
            <a:br>
              <a:rPr lang="it-IT" sz="2400" b="1" dirty="0">
                <a:solidFill>
                  <a:srgbClr val="0070C0"/>
                </a:solidFill>
              </a:rPr>
            </a:br>
            <a:r>
              <a:rPr lang="it-IT" b="1" dirty="0"/>
              <a:t>ESPP Symposium – </a:t>
            </a:r>
            <a:r>
              <a:rPr lang="it-IT" b="1" dirty="0" err="1"/>
              <a:t>May</a:t>
            </a:r>
            <a:r>
              <a:rPr lang="it-IT" b="1" dirty="0"/>
              <a:t> 13</a:t>
            </a:r>
            <a:r>
              <a:rPr lang="it-IT" b="1" baseline="30000" dirty="0"/>
              <a:t>th</a:t>
            </a:r>
            <a:r>
              <a:rPr lang="it-IT" b="1" dirty="0"/>
              <a:t> 2019 - Granada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955406"/>
            <a:ext cx="762654" cy="6922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006" y="5996648"/>
            <a:ext cx="1043608" cy="66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87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809" y="2783740"/>
            <a:ext cx="4987257" cy="39532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751729" y="0"/>
            <a:ext cx="2823883" cy="6857999"/>
          </a:xfrm>
          <a:prstGeom prst="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 6"/>
          <p:cNvSpPr/>
          <p:nvPr/>
        </p:nvSpPr>
        <p:spPr>
          <a:xfrm>
            <a:off x="3564449" y="5590124"/>
            <a:ext cx="183778" cy="13096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 7"/>
          <p:cNvSpPr/>
          <p:nvPr/>
        </p:nvSpPr>
        <p:spPr>
          <a:xfrm flipV="1">
            <a:off x="3602410" y="5646608"/>
            <a:ext cx="108000" cy="1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Rectangle 10"/>
          <p:cNvSpPr/>
          <p:nvPr/>
        </p:nvSpPr>
        <p:spPr>
          <a:xfrm>
            <a:off x="0" y="2"/>
            <a:ext cx="9144000" cy="6185646"/>
          </a:xfrm>
          <a:prstGeom prst="rect">
            <a:avLst/>
          </a:prstGeom>
          <a:solidFill>
            <a:schemeClr val="accent3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Down Arrow 13"/>
          <p:cNvSpPr/>
          <p:nvPr/>
        </p:nvSpPr>
        <p:spPr>
          <a:xfrm>
            <a:off x="998644" y="2"/>
            <a:ext cx="806823" cy="1936376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Left-Right Arrow 15"/>
          <p:cNvSpPr/>
          <p:nvPr/>
        </p:nvSpPr>
        <p:spPr>
          <a:xfrm>
            <a:off x="3777644" y="1411941"/>
            <a:ext cx="2797967" cy="753035"/>
          </a:xfrm>
          <a:prstGeom prst="left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47936" y="18068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0000"/>
                </a:solidFill>
                <a:latin typeface="Baskerville Old Face" pitchFamily="18" charset="0"/>
                <a:ea typeface="+mj-ea"/>
                <a:cs typeface="+mj-cs"/>
              </a:defRPr>
            </a:lvl1pPr>
          </a:lstStyle>
          <a:p>
            <a:r>
              <a:rPr lang="en-US" dirty="0"/>
              <a:t>K → </a:t>
            </a:r>
            <a:r>
              <a:rPr lang="el-GR" dirty="0"/>
              <a:t>πνν</a:t>
            </a:r>
            <a:r>
              <a:rPr lang="it-IT" dirty="0"/>
              <a:t> </a:t>
            </a:r>
            <a:r>
              <a:rPr lang="it-IT" dirty="0" err="1"/>
              <a:t>now</a:t>
            </a:r>
            <a:endParaRPr lang="it-IT" dirty="0"/>
          </a:p>
        </p:txBody>
      </p:sp>
      <p:sp>
        <p:nvSpPr>
          <p:cNvPr id="19" name="CasellaDiTesto 5">
            <a:extLst>
              <a:ext uri="{FF2B5EF4-FFF2-40B4-BE49-F238E27FC236}">
                <a16:creationId xmlns:a16="http://schemas.microsoft.com/office/drawing/2014/main" id="{5909AA7B-C7E8-4567-8A9A-7DF49D80C447}"/>
              </a:ext>
            </a:extLst>
          </p:cNvPr>
          <p:cNvSpPr txBox="1"/>
          <p:nvPr/>
        </p:nvSpPr>
        <p:spPr>
          <a:xfrm>
            <a:off x="951578" y="765348"/>
            <a:ext cx="900953" cy="40568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it-IT" sz="2400" b="1" dirty="0"/>
              <a:t>KOTO</a:t>
            </a:r>
            <a:endParaRPr lang="en-US" sz="2400" dirty="0"/>
          </a:p>
        </p:txBody>
      </p:sp>
      <p:sp>
        <p:nvSpPr>
          <p:cNvPr id="20" name="CasellaDiTesto 5">
            <a:extLst>
              <a:ext uri="{FF2B5EF4-FFF2-40B4-BE49-F238E27FC236}">
                <a16:creationId xmlns:a16="http://schemas.microsoft.com/office/drawing/2014/main" id="{5909AA7B-C7E8-4567-8A9A-7DF49D80C447}"/>
              </a:ext>
            </a:extLst>
          </p:cNvPr>
          <p:cNvSpPr txBox="1"/>
          <p:nvPr/>
        </p:nvSpPr>
        <p:spPr>
          <a:xfrm>
            <a:off x="4405201" y="1308849"/>
            <a:ext cx="1542852" cy="40568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it-IT" sz="2400" b="1" dirty="0"/>
              <a:t>E787/E949</a:t>
            </a:r>
            <a:endParaRPr lang="en-US" sz="2400" dirty="0"/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B2D07A0B-CD8D-403C-8F50-0D33B0F468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Brush trans="33000" brushSize="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352" y="1565087"/>
            <a:ext cx="1770361" cy="1717250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21A1823-2341-452C-BBEA-05D14B0BBB2A}"/>
              </a:ext>
            </a:extLst>
          </p:cNvPr>
          <p:cNvSpPr txBox="1"/>
          <p:nvPr/>
        </p:nvSpPr>
        <p:spPr>
          <a:xfrm>
            <a:off x="6895354" y="3283276"/>
            <a:ext cx="23153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“Kaon physicist at work”</a:t>
            </a:r>
            <a:br>
              <a:rPr lang="en-US" sz="1600" i="1" dirty="0"/>
            </a:br>
            <a:r>
              <a:rPr lang="en-US" sz="1600" i="1" dirty="0"/>
              <a:t>Oil on canvas, 2019</a:t>
            </a:r>
          </a:p>
        </p:txBody>
      </p:sp>
    </p:spTree>
    <p:extLst>
      <p:ext uri="{BB962C8B-B14F-4D97-AF65-F5344CB8AC3E}">
        <p14:creationId xmlns:p14="http://schemas.microsoft.com/office/powerpoint/2010/main" val="32237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NA62 @ CERN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8882"/>
            <a:ext cx="5474058" cy="2088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71622" y="970318"/>
            <a:ext cx="39878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Book Antiqua" panose="02040602050305030304" pitchFamily="18" charset="0"/>
              </a:rPr>
              <a:t>K</a:t>
            </a:r>
            <a:r>
              <a:rPr lang="en-US" sz="2000" b="1" baseline="30000" dirty="0">
                <a:latin typeface="Book Antiqua" panose="02040602050305030304" pitchFamily="18" charset="0"/>
              </a:rPr>
              <a:t>+</a:t>
            </a:r>
            <a:r>
              <a:rPr lang="en-US" sz="2000" b="1" dirty="0">
                <a:latin typeface="Book Antiqua" panose="02040602050305030304" pitchFamily="18" charset="0"/>
              </a:rPr>
              <a:t>→</a:t>
            </a:r>
            <a:r>
              <a:rPr lang="el-GR" sz="2000" b="1" dirty="0">
                <a:latin typeface="Book Antiqua" panose="02040602050305030304" pitchFamily="18" charset="0"/>
              </a:rPr>
              <a:t>π</a:t>
            </a:r>
            <a:r>
              <a:rPr lang="en-US" sz="2000" b="1" baseline="30000" dirty="0">
                <a:latin typeface="Book Antiqua" panose="02040602050305030304" pitchFamily="18" charset="0"/>
              </a:rPr>
              <a:t>+</a:t>
            </a:r>
            <a:r>
              <a:rPr lang="el-GR" sz="2000" b="1" dirty="0">
                <a:latin typeface="Book Antiqua" panose="02040602050305030304" pitchFamily="18" charset="0"/>
              </a:rPr>
              <a:t>νν</a:t>
            </a:r>
            <a:br>
              <a:rPr lang="it-IT" sz="2000" dirty="0">
                <a:latin typeface="Book Antiqua" pitchFamily="18" charset="0"/>
              </a:rPr>
            </a:br>
            <a:r>
              <a:rPr lang="it-IT" sz="2000" dirty="0">
                <a:latin typeface="Book Antiqua" pitchFamily="18" charset="0"/>
              </a:rPr>
              <a:t>New high-energy </a:t>
            </a:r>
            <a:r>
              <a:rPr lang="it-IT" sz="2000" dirty="0" err="1">
                <a:latin typeface="Book Antiqua" pitchFamily="18" charset="0"/>
              </a:rPr>
              <a:t>decay</a:t>
            </a:r>
            <a:r>
              <a:rPr lang="it-IT" sz="2000" dirty="0">
                <a:latin typeface="Book Antiqua" pitchFamily="18" charset="0"/>
              </a:rPr>
              <a:t>-in-</a:t>
            </a:r>
            <a:r>
              <a:rPr lang="it-IT" sz="2000" dirty="0" err="1">
                <a:latin typeface="Book Antiqua" pitchFamily="18" charset="0"/>
              </a:rPr>
              <a:t>flight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approach</a:t>
            </a:r>
            <a:r>
              <a:rPr lang="it-IT" sz="2000" dirty="0">
                <a:latin typeface="Book Antiqua" pitchFamily="18" charset="0"/>
              </a:rPr>
              <a:t> (</a:t>
            </a:r>
            <a:r>
              <a:rPr lang="it-IT" sz="2000" dirty="0" err="1">
                <a:latin typeface="Book Antiqua" pitchFamily="18" charset="0"/>
              </a:rPr>
              <a:t>larger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acceptance</a:t>
            </a:r>
            <a:r>
              <a:rPr lang="it-IT" sz="2000" dirty="0">
                <a:latin typeface="Book Antiqua" pitchFamily="18" charset="0"/>
              </a:rPr>
              <a:t>, </a:t>
            </a:r>
            <a:r>
              <a:rPr lang="it-IT" sz="2000" dirty="0" err="1">
                <a:latin typeface="Book Antiqua" pitchFamily="18" charset="0"/>
              </a:rPr>
              <a:t>better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vetoing</a:t>
            </a:r>
            <a:r>
              <a:rPr lang="it-IT" sz="2000" dirty="0">
                <a:latin typeface="Book Antiqua" pitchFamily="18" charset="0"/>
              </a:rPr>
              <a:t>)</a:t>
            </a:r>
            <a:br>
              <a:rPr lang="it-IT" sz="2000" dirty="0">
                <a:latin typeface="Book Antiqua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75 GeV/</a:t>
            </a:r>
            <a:r>
              <a:rPr lang="en-US" sz="2000" i="1" dirty="0">
                <a:latin typeface="Book Antiqua" panose="02040602050305030304" pitchFamily="18" charset="0"/>
              </a:rPr>
              <a:t>c</a:t>
            </a:r>
            <a:r>
              <a:rPr lang="en-US" sz="2000" dirty="0">
                <a:latin typeface="Book Antiqua" panose="02040602050305030304" pitchFamily="18" charset="0"/>
              </a:rPr>
              <a:t> 750 MHz beam (6% K)</a:t>
            </a:r>
            <a:br>
              <a:rPr lang="en-US" sz="2000" dirty="0">
                <a:latin typeface="Book Antiqua" panose="02040602050305030304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100m long detector</a:t>
            </a:r>
            <a:br>
              <a:rPr lang="en-US" sz="2000" dirty="0">
                <a:latin typeface="Book Antiqua" panose="02040602050305030304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80m long fiducial region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335" y="153028"/>
            <a:ext cx="1950672" cy="676665"/>
          </a:xfrm>
          <a:prstGeom prst="rect">
            <a:avLst/>
          </a:prstGeom>
        </p:spPr>
      </p:pic>
      <p:sp>
        <p:nvSpPr>
          <p:cNvPr id="8" name="Text Box 9">
            <a:extLst>
              <a:ext uri="{FF2B5EF4-FFF2-40B4-BE49-F238E27FC236}">
                <a16:creationId xmlns:a16="http://schemas.microsoft.com/office/drawing/2014/main" id="{82CA6BA6-244E-4B8A-8012-A891E9BA8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922" y="3547195"/>
            <a:ext cx="4514850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br>
              <a:rPr lang="en-US" sz="2000" dirty="0">
                <a:cs typeface="Helvetica"/>
              </a:rPr>
            </a:br>
            <a:r>
              <a:rPr lang="en-US" sz="2000" dirty="0"/>
              <a:t>K</a:t>
            </a:r>
            <a:r>
              <a:rPr lang="en-US" sz="2000" baseline="30000" dirty="0"/>
              <a:t>+</a:t>
            </a:r>
            <a:r>
              <a:rPr lang="en-US" sz="2000" dirty="0"/>
              <a:t> identification and tracking 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/>
              <a:t>Single track in final state</a:t>
            </a:r>
            <a:br>
              <a:rPr lang="en-US" sz="2000" dirty="0"/>
            </a:br>
            <a:r>
              <a:rPr lang="en-US" sz="2000" dirty="0"/>
              <a:t>- kinematics</a:t>
            </a:r>
            <a:br>
              <a:rPr lang="en-US" sz="2000" dirty="0"/>
            </a:br>
            <a:r>
              <a:rPr lang="en-US" sz="2000" dirty="0"/>
              <a:t>- </a:t>
            </a:r>
            <a:r>
              <a:rPr lang="el-GR" sz="2000" dirty="0"/>
              <a:t>π</a:t>
            </a:r>
            <a:r>
              <a:rPr lang="en-US" sz="2000" baseline="30000" dirty="0"/>
              <a:t>+</a:t>
            </a:r>
            <a:r>
              <a:rPr lang="en-US" sz="2000" dirty="0"/>
              <a:t> identification </a:t>
            </a:r>
            <a:r>
              <a:rPr lang="en-US" sz="2000" dirty="0">
                <a:cs typeface="Helvetica"/>
              </a:rPr>
              <a:t>(</a:t>
            </a:r>
            <a:r>
              <a:rPr lang="en-US" sz="2000" i="1" dirty="0" err="1">
                <a:cs typeface="Times New Roman"/>
              </a:rPr>
              <a:t>ε</a:t>
            </a:r>
            <a:r>
              <a:rPr lang="en-US" sz="2000" i="1" baseline="-25000" dirty="0" err="1">
                <a:cs typeface="Times New Roman"/>
              </a:rPr>
              <a:t>μ</a:t>
            </a:r>
            <a:r>
              <a:rPr lang="en-US" sz="2000" dirty="0">
                <a:cs typeface="Helvetica"/>
              </a:rPr>
              <a:t> ~ 1· 10</a:t>
            </a:r>
            <a:r>
              <a:rPr lang="en-US" sz="2000" baseline="30000" dirty="0">
                <a:cs typeface="Helvetica"/>
              </a:rPr>
              <a:t>−8</a:t>
            </a:r>
            <a:r>
              <a:rPr lang="en-US" sz="2000" dirty="0">
                <a:cs typeface="Helvetica"/>
              </a:rPr>
              <a:t>)</a:t>
            </a:r>
            <a:br>
              <a:rPr lang="en-US" sz="2000" dirty="0">
                <a:cs typeface="Helvetica"/>
              </a:rPr>
            </a:br>
            <a:r>
              <a:rPr lang="en-US" sz="2000" dirty="0"/>
              <a:t>- </a:t>
            </a:r>
            <a:r>
              <a:rPr lang="el-GR" sz="2000" dirty="0"/>
              <a:t>γ</a:t>
            </a:r>
            <a:r>
              <a:rPr lang="en-US" sz="2000" dirty="0"/>
              <a:t> rejection </a:t>
            </a:r>
            <a:r>
              <a:rPr lang="en-US" sz="2000" dirty="0">
                <a:cs typeface="Helvetica"/>
              </a:rPr>
              <a:t>(</a:t>
            </a:r>
            <a:r>
              <a:rPr lang="en-US" sz="2000" i="1" dirty="0">
                <a:cs typeface="Times New Roman"/>
              </a:rPr>
              <a:t>ε</a:t>
            </a:r>
            <a:r>
              <a:rPr lang="en-US" sz="2000" i="1" baseline="-25000" dirty="0">
                <a:cs typeface="Times New Roman"/>
              </a:rPr>
              <a:t>π</a:t>
            </a:r>
            <a:r>
              <a:rPr lang="en-US" sz="2000" baseline="-25000" dirty="0">
                <a:cs typeface="Times New Roman"/>
              </a:rPr>
              <a:t>0</a:t>
            </a:r>
            <a:r>
              <a:rPr lang="en-US" sz="2000" dirty="0">
                <a:cs typeface="Helvetica"/>
              </a:rPr>
              <a:t> ~ 2.5 · 10</a:t>
            </a:r>
            <a:r>
              <a:rPr lang="en-US" sz="2000" baseline="30000" dirty="0">
                <a:cs typeface="Helvetica"/>
              </a:rPr>
              <a:t>−8</a:t>
            </a:r>
            <a:r>
              <a:rPr lang="en-US" sz="2000" dirty="0">
                <a:cs typeface="Helvetica"/>
              </a:rPr>
              <a:t>) </a:t>
            </a:r>
            <a:br>
              <a:rPr lang="en-US" sz="2000" dirty="0">
                <a:cs typeface="Helvetica"/>
              </a:rPr>
            </a:br>
            <a:endParaRPr lang="en-US" sz="2000" dirty="0"/>
          </a:p>
        </p:txBody>
      </p:sp>
      <p:pic>
        <p:nvPicPr>
          <p:cNvPr id="9" name="Picture 13" descr="From Clipboard.png">
            <a:extLst>
              <a:ext uri="{FF2B5EF4-FFF2-40B4-BE49-F238E27FC236}">
                <a16:creationId xmlns:a16="http://schemas.microsoft.com/office/drawing/2014/main" id="{54CA76E6-40F8-4D60-A7A7-BAFEC3273B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050" y="3287125"/>
            <a:ext cx="3888432" cy="3126920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C7B1E6AF-68D6-46D9-8689-FAA7EDCD0A72}"/>
              </a:ext>
            </a:extLst>
          </p:cNvPr>
          <p:cNvSpPr/>
          <p:nvPr/>
        </p:nvSpPr>
        <p:spPr>
          <a:xfrm>
            <a:off x="338347" y="584618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Book Antiqua" panose="02040602050305030304" pitchFamily="18" charset="0"/>
              </a:rPr>
              <a:t>Goal: 10% measurement of BR</a:t>
            </a:r>
          </a:p>
        </p:txBody>
      </p:sp>
    </p:spTree>
    <p:extLst>
      <p:ext uri="{BB962C8B-B14F-4D97-AF65-F5344CB8AC3E}">
        <p14:creationId xmlns:p14="http://schemas.microsoft.com/office/powerpoint/2010/main" val="42888401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315590" cy="1143000"/>
          </a:xfrm>
        </p:spPr>
        <p:txBody>
          <a:bodyPr/>
          <a:lstStyle/>
          <a:p>
            <a:r>
              <a:rPr lang="it-IT" dirty="0"/>
              <a:t>First NA62 </a:t>
            </a:r>
            <a:r>
              <a:rPr lang="it-IT" dirty="0" err="1"/>
              <a:t>limit</a:t>
            </a:r>
            <a:r>
              <a:rPr lang="it-IT" dirty="0"/>
              <a:t> (2019)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335" y="153028"/>
            <a:ext cx="1950672" cy="6766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0B9012-3BFD-434D-977F-6772433EE3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038" y="1133373"/>
            <a:ext cx="4430988" cy="2706286"/>
          </a:xfrm>
          <a:prstGeom prst="rect">
            <a:avLst/>
          </a:prstGeom>
        </p:spPr>
      </p:pic>
      <p:sp>
        <p:nvSpPr>
          <p:cNvPr id="6" name="Text Box 7">
            <a:extLst>
              <a:ext uri="{FF2B5EF4-FFF2-40B4-BE49-F238E27FC236}">
                <a16:creationId xmlns:a16="http://schemas.microsoft.com/office/drawing/2014/main" id="{F2DC557F-4BA4-4A1A-9247-A2324ED81D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498" y="1143000"/>
            <a:ext cx="418354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Analysis of first </a:t>
            </a:r>
            <a:r>
              <a:rPr lang="en-US" sz="2000" b="1" dirty="0"/>
              <a:t>2016 data </a:t>
            </a:r>
            <a:r>
              <a:rPr lang="en-US" sz="2000" dirty="0"/>
              <a:t>(2%):</a:t>
            </a:r>
            <a:br>
              <a:rPr lang="en-US" sz="2000" dirty="0"/>
            </a:br>
            <a:r>
              <a:rPr lang="en-US" sz="2000" dirty="0">
                <a:cs typeface="Helvetica"/>
              </a:rPr>
              <a:t>1-</a:t>
            </a:r>
            <a:r>
              <a:rPr lang="en-US" sz="2000" dirty="0"/>
              <a:t>1.3</a:t>
            </a:r>
            <a:r>
              <a:rPr lang="en-US" sz="2000" dirty="0">
                <a:cs typeface="Helvetica"/>
              </a:rPr>
              <a:t>· 10</a:t>
            </a:r>
            <a:r>
              <a:rPr lang="en-US" sz="2000" baseline="30000" dirty="0">
                <a:cs typeface="Helvetica"/>
              </a:rPr>
              <a:t>12</a:t>
            </a:r>
            <a:r>
              <a:rPr lang="en-US" sz="2000" dirty="0">
                <a:cs typeface="Helvetica"/>
              </a:rPr>
              <a:t> </a:t>
            </a:r>
            <a:r>
              <a:rPr lang="en-US" sz="2000" dirty="0" err="1">
                <a:cs typeface="Helvetica"/>
              </a:rPr>
              <a:t>ppp</a:t>
            </a:r>
            <a:r>
              <a:rPr lang="en-US" sz="2000" dirty="0">
                <a:cs typeface="Helvetica"/>
              </a:rPr>
              <a:t> (30-40% nominal)</a:t>
            </a:r>
            <a:br>
              <a:rPr lang="en-US" sz="2000" dirty="0"/>
            </a:br>
            <a:r>
              <a:rPr lang="en-US" sz="2000" dirty="0"/>
              <a:t>1.2· 10</a:t>
            </a:r>
            <a:r>
              <a:rPr lang="en-US" sz="2000" baseline="30000" dirty="0"/>
              <a:t>11</a:t>
            </a:r>
            <a:r>
              <a:rPr lang="en-US" sz="2000" dirty="0"/>
              <a:t> K decays</a:t>
            </a:r>
            <a:br>
              <a:rPr lang="en-US" sz="2000" dirty="0"/>
            </a:br>
            <a:r>
              <a:rPr lang="en-US" sz="2000" dirty="0"/>
              <a:t>3.5% acceptance &amp; eff</a:t>
            </a:r>
            <a:br>
              <a:rPr lang="en-US" sz="2000" dirty="0"/>
            </a:br>
            <a:r>
              <a:rPr lang="en-US" sz="2000" dirty="0"/>
              <a:t>24% random veto</a:t>
            </a:r>
            <a:br>
              <a:rPr lang="en-US" sz="2000" dirty="0"/>
            </a:br>
            <a:r>
              <a:rPr lang="en-US" sz="2000" dirty="0"/>
              <a:t>SES = 3.15· 10</a:t>
            </a:r>
            <a:r>
              <a:rPr lang="en-US" sz="2000" baseline="30000" dirty="0"/>
              <a:t>−10</a:t>
            </a:r>
            <a:br>
              <a:rPr lang="en-US" sz="2000" dirty="0"/>
            </a:br>
            <a:r>
              <a:rPr lang="en-US" sz="2000" dirty="0"/>
              <a:t>Expected signal (SM): 0.267</a:t>
            </a:r>
            <a:br>
              <a:rPr lang="en-US" sz="2000" dirty="0"/>
            </a:br>
            <a:r>
              <a:rPr lang="en-US" sz="2000" dirty="0"/>
              <a:t>Expected </a:t>
            </a:r>
            <a:r>
              <a:rPr lang="en-US" sz="2000" dirty="0" err="1"/>
              <a:t>bkg</a:t>
            </a:r>
            <a:r>
              <a:rPr lang="en-US" sz="2000" dirty="0"/>
              <a:t>: 0.15</a:t>
            </a:r>
            <a:endParaRPr lang="en-US" sz="2000" dirty="0">
              <a:latin typeface="Times New Roman"/>
              <a:cs typeface="Times New Roman"/>
            </a:endParaRPr>
          </a:p>
        </p:txBody>
      </p:sp>
      <p:graphicFrame>
        <p:nvGraphicFramePr>
          <p:cNvPr id="8" name="Table 19">
            <a:extLst>
              <a:ext uri="{FF2B5EF4-FFF2-40B4-BE49-F238E27FC236}">
                <a16:creationId xmlns:a16="http://schemas.microsoft.com/office/drawing/2014/main" id="{B341506A-0519-4E47-9E5A-8AA87C6855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893691"/>
              </p:ext>
            </p:extLst>
          </p:nvPr>
        </p:nvGraphicFramePr>
        <p:xfrm>
          <a:off x="235670" y="3987019"/>
          <a:ext cx="4112000" cy="199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69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0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47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cs typeface="Helvetica"/>
                        </a:rPr>
                        <a:t>Background source</a:t>
                      </a:r>
                    </a:p>
                  </a:txBody>
                  <a:tcPr marT="28800" marB="28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cs typeface="Helvetica"/>
                        </a:rPr>
                        <a:t>Expected</a:t>
                      </a:r>
                      <a:r>
                        <a:rPr lang="en-US" sz="1600" baseline="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cs typeface="Helvetica"/>
                        </a:rPr>
                        <a:t> events</a:t>
                      </a:r>
                      <a:endParaRPr lang="en-US" sz="16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28800" marB="28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2443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cs typeface="Times New Roman"/>
                        </a:rPr>
                        <a:t>K</a:t>
                      </a:r>
                      <a:r>
                        <a:rPr lang="en-US" sz="1600" b="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cs typeface="Times New Roman"/>
                        </a:rPr>
                        <a:t>+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mr-IN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→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mr-IN" sz="1600" b="0" i="1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π</a:t>
                      </a:r>
                      <a:r>
                        <a:rPr lang="mr-IN" sz="1600" b="0" i="0" u="none" strike="noStrike" kern="120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+</a:t>
                      </a:r>
                      <a:r>
                        <a:rPr lang="mr-IN" sz="1600" b="0" i="1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π</a:t>
                      </a:r>
                      <a:r>
                        <a:rPr lang="mr-IN" sz="1600" b="0" i="0" u="none" strike="noStrike" kern="120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0</a:t>
                      </a:r>
                      <a:r>
                        <a:rPr lang="en-US" sz="1600" b="0" i="0" u="none" strike="noStrike" kern="120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(</a:t>
                      </a:r>
                      <a:r>
                        <a:rPr lang="en-US" sz="1600" b="0" i="1" u="none" strike="noStrike" kern="1200" baseline="0" dirty="0" err="1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γ</a:t>
                      </a:r>
                      <a:r>
                        <a:rPr lang="en-US" sz="1600" b="0" i="0" u="none" strike="noStrike" kern="1200" baseline="-25000" dirty="0" err="1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IB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)</a:t>
                      </a:r>
                      <a:endParaRPr lang="en-US" sz="1600" b="0" baseline="0" dirty="0">
                        <a:solidFill>
                          <a:srgbClr val="000000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0.064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2443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cs typeface="Times New Roman"/>
                        </a:rPr>
                        <a:t>K</a:t>
                      </a:r>
                      <a:r>
                        <a:rPr lang="en-US" sz="1600" b="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cs typeface="Times New Roman"/>
                        </a:rPr>
                        <a:t>+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mr-IN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→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en-US" sz="1600" b="0" i="1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μ</a:t>
                      </a:r>
                      <a:r>
                        <a:rPr lang="mr-IN" sz="1600" b="0" i="0" u="none" strike="noStrike" kern="120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+</a:t>
                      </a:r>
                      <a:r>
                        <a:rPr lang="en-US" sz="1600" b="0" i="1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ν 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(</a:t>
                      </a:r>
                      <a:r>
                        <a:rPr lang="en-US" sz="1600" b="0" i="1" u="none" strike="noStrike" kern="1200" baseline="0" dirty="0" err="1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γ</a:t>
                      </a:r>
                      <a:r>
                        <a:rPr lang="en-US" sz="1600" b="0" i="0" u="none" strike="noStrike" kern="1200" baseline="-25000" dirty="0" err="1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IB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)</a:t>
                      </a:r>
                      <a:endParaRPr lang="en-US" sz="1600" b="0" baseline="0" dirty="0">
                        <a:solidFill>
                          <a:srgbClr val="000000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0.020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2443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cs typeface="Times New Roman"/>
                        </a:rPr>
                        <a:t>K</a:t>
                      </a:r>
                      <a:r>
                        <a:rPr lang="en-US" sz="1600" b="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cs typeface="Times New Roman"/>
                        </a:rPr>
                        <a:t>+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mr-IN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→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mr-IN" sz="1600" b="0" i="1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π</a:t>
                      </a:r>
                      <a:r>
                        <a:rPr lang="mr-IN" sz="1600" b="0" i="0" u="none" strike="noStrike" kern="120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+</a:t>
                      </a:r>
                      <a:r>
                        <a:rPr lang="mr-IN" sz="1600" b="0" i="1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π</a:t>
                      </a:r>
                      <a:r>
                        <a:rPr lang="en-US" sz="1600" b="0" i="0" u="none" strike="noStrike" kern="120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−</a:t>
                      </a:r>
                      <a:r>
                        <a:rPr lang="en-US" sz="1600" b="0" i="1" u="none" strike="noStrike" kern="1200" baseline="0" dirty="0" err="1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e</a:t>
                      </a:r>
                      <a:r>
                        <a:rPr lang="en-US" sz="1600" b="0" i="1" u="none" strike="noStrike" kern="1200" baseline="30000" dirty="0" err="1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+</a:t>
                      </a:r>
                      <a:r>
                        <a:rPr lang="en-US" sz="1600" b="0" i="1" u="none" strike="noStrike" kern="1200" baseline="0" dirty="0" err="1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ν</a:t>
                      </a:r>
                      <a:endParaRPr lang="en-US" sz="1600" b="0" baseline="0" dirty="0">
                        <a:solidFill>
                          <a:srgbClr val="000000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0.018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2443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cs typeface="Times New Roman"/>
                        </a:rPr>
                        <a:t>K</a:t>
                      </a:r>
                      <a:r>
                        <a:rPr lang="en-US" sz="1600" b="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cs typeface="Times New Roman"/>
                        </a:rPr>
                        <a:t>+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mr-IN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→</a:t>
                      </a:r>
                      <a:r>
                        <a:rPr lang="en-U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mr-IN" sz="1600" b="0" i="1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π</a:t>
                      </a:r>
                      <a:r>
                        <a:rPr lang="mr-IN" sz="1600" b="0" i="0" u="none" strike="noStrike" kern="120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+</a:t>
                      </a:r>
                      <a:r>
                        <a:rPr lang="mr-IN" sz="1600" b="0" i="1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π</a:t>
                      </a:r>
                      <a:r>
                        <a:rPr lang="en-US" sz="1600" b="0" i="0" u="none" strike="noStrike" kern="120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−</a:t>
                      </a:r>
                      <a:r>
                        <a:rPr lang="mr-IN" sz="1600" b="0" i="1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π</a:t>
                      </a:r>
                      <a:r>
                        <a:rPr lang="mr-IN" sz="1600" b="0" i="0" u="none" strike="noStrike" kern="1200" baseline="3000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Times New Roman"/>
                        </a:rPr>
                        <a:t>+</a:t>
                      </a:r>
                      <a:endParaRPr lang="en-US" sz="1600" b="0" baseline="0" dirty="0">
                        <a:solidFill>
                          <a:srgbClr val="000000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0.002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693">
                <a:tc>
                  <a:txBody>
                    <a:bodyPr/>
                    <a:lstStyle/>
                    <a:p>
                      <a:pPr algn="l"/>
                      <a:r>
                        <a:rPr lang="is-IS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Upstream background</a:t>
                      </a:r>
                      <a:endParaRPr lang="en-US" sz="1600" b="0" i="0" dirty="0">
                        <a:solidFill>
                          <a:srgbClr val="000000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600" b="0" i="0" u="none" strike="noStrike" kern="1200" baseline="0" dirty="0">
                          <a:solidFill>
                            <a:srgbClr val="000000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0.050</a:t>
                      </a:r>
                      <a:endParaRPr lang="en-US" sz="1600" b="0" dirty="0">
                        <a:solidFill>
                          <a:srgbClr val="000000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464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cs typeface="Helvetica"/>
                        </a:rPr>
                        <a:t>Total</a:t>
                      </a:r>
                    </a:p>
                  </a:txBody>
                  <a:tcPr marT="18000" marB="28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i="0" u="none" strike="noStrike" kern="1200" baseline="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   </a:t>
                      </a:r>
                      <a:r>
                        <a:rPr lang="hr-HR" sz="1600" b="1" i="0" u="none" strike="noStrike" kern="1200" baseline="0" dirty="0">
                          <a:solidFill>
                            <a:schemeClr val="tx1"/>
                          </a:solidFill>
                          <a:latin typeface="Book Antiqua" panose="02040602050305030304" pitchFamily="18" charset="0"/>
                          <a:ea typeface="+mn-ea"/>
                          <a:cs typeface="Helvetica"/>
                        </a:rPr>
                        <a:t>0.15 ± 0.09</a:t>
                      </a:r>
                      <a:endParaRPr lang="en-US" sz="1600" b="1" baseline="-25000" dirty="0">
                        <a:solidFill>
                          <a:schemeClr val="tx1"/>
                        </a:solidFill>
                        <a:latin typeface="Book Antiqua" panose="02040602050305030304" pitchFamily="18" charset="0"/>
                        <a:cs typeface="Helvetica"/>
                      </a:endParaRPr>
                    </a:p>
                  </a:txBody>
                  <a:tcPr marT="18000" marB="288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" name="Text Box 7">
            <a:extLst>
              <a:ext uri="{FF2B5EF4-FFF2-40B4-BE49-F238E27FC236}">
                <a16:creationId xmlns:a16="http://schemas.microsoft.com/office/drawing/2014/main" id="{5E6D0925-5EA0-4D6F-B891-F6D6F5189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6332" y="4152247"/>
            <a:ext cx="4183540" cy="160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ct val="50000"/>
              </a:spcBef>
            </a:pPr>
            <a:r>
              <a:rPr lang="en-US" sz="2000" dirty="0"/>
              <a:t>1 event observed (in Region 2)</a:t>
            </a:r>
            <a:br>
              <a:rPr lang="en-US" sz="2000" dirty="0"/>
            </a:br>
            <a:r>
              <a:rPr lang="en-US" sz="2000" dirty="0">
                <a:solidFill>
                  <a:srgbClr val="FF0000"/>
                </a:solidFill>
              </a:rPr>
              <a:t>BR &lt; 14· 10</a:t>
            </a:r>
            <a:r>
              <a:rPr lang="en-US" sz="2000" baseline="30000" dirty="0">
                <a:solidFill>
                  <a:srgbClr val="FF0000"/>
                </a:solidFill>
              </a:rPr>
              <a:t>−10</a:t>
            </a:r>
            <a:br>
              <a:rPr lang="en-US" sz="2000" dirty="0"/>
            </a:br>
            <a:r>
              <a:rPr lang="en-US" sz="2000" dirty="0"/>
              <a:t>Proof of the technique</a:t>
            </a:r>
          </a:p>
          <a:p>
            <a:pPr eaLnBrk="1" hangingPunct="1">
              <a:spcBef>
                <a:spcPct val="50000"/>
              </a:spcBef>
            </a:pP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1D3C9D06-21D6-4383-844E-DF3949C3E6A1}"/>
              </a:ext>
            </a:extLst>
          </p:cNvPr>
          <p:cNvSpPr/>
          <p:nvPr/>
        </p:nvSpPr>
        <p:spPr>
          <a:xfrm>
            <a:off x="4815185" y="4540969"/>
            <a:ext cx="1679882" cy="3421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umetto: rettangolo con angoli arrotondati 12">
            <a:extLst>
              <a:ext uri="{FF2B5EF4-FFF2-40B4-BE49-F238E27FC236}">
                <a16:creationId xmlns:a16="http://schemas.microsoft.com/office/drawing/2014/main" id="{B841BC38-CB1D-415D-BD53-988615D6C0EB}"/>
              </a:ext>
            </a:extLst>
          </p:cNvPr>
          <p:cNvSpPr/>
          <p:nvPr/>
        </p:nvSpPr>
        <p:spPr>
          <a:xfrm>
            <a:off x="6306532" y="5497551"/>
            <a:ext cx="2062036" cy="699168"/>
          </a:xfrm>
          <a:prstGeom prst="wedgeRoundRectCallout">
            <a:avLst>
              <a:gd name="adj1" fmla="val 44115"/>
              <a:gd name="adj2" fmla="val 80964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Another way</a:t>
            </a:r>
            <a:br>
              <a:rPr lang="en-US" sz="2400" dirty="0"/>
            </a:br>
            <a:r>
              <a:rPr lang="en-US" sz="2400" dirty="0"/>
              <a:t>is possible</a:t>
            </a:r>
          </a:p>
        </p:txBody>
      </p:sp>
    </p:spTree>
    <p:extLst>
      <p:ext uri="{BB962C8B-B14F-4D97-AF65-F5344CB8AC3E}">
        <p14:creationId xmlns:p14="http://schemas.microsoft.com/office/powerpoint/2010/main" val="121136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315590" cy="1143000"/>
          </a:xfrm>
        </p:spPr>
        <p:txBody>
          <a:bodyPr/>
          <a:lstStyle/>
          <a:p>
            <a:r>
              <a:rPr lang="it-IT" dirty="0"/>
              <a:t>NA62 </a:t>
            </a:r>
            <a:r>
              <a:rPr lang="it-IT" dirty="0" err="1"/>
              <a:t>prospects</a:t>
            </a:r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335" y="153028"/>
            <a:ext cx="1950672" cy="676665"/>
          </a:xfrm>
          <a:prstGeom prst="rect">
            <a:avLst/>
          </a:prstGeom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id="{9C97C681-BA87-485D-9068-56A6AC6A8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326" y="918773"/>
            <a:ext cx="8179144" cy="547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Analyzing </a:t>
            </a:r>
            <a:r>
              <a:rPr lang="en-US" sz="2000" b="1" dirty="0"/>
              <a:t>2017 data</a:t>
            </a:r>
            <a:r>
              <a:rPr lang="en-US" sz="2000" dirty="0"/>
              <a:t> (x10):</a:t>
            </a:r>
            <a:br>
              <a:rPr lang="en-US" sz="2000" dirty="0"/>
            </a:br>
            <a:r>
              <a:rPr lang="en-US" sz="2000" dirty="0"/>
              <a:t>1.7-2</a:t>
            </a:r>
            <a:r>
              <a:rPr lang="en-US" sz="2000" dirty="0">
                <a:cs typeface="Helvetica"/>
              </a:rPr>
              <a:t>· 10</a:t>
            </a:r>
            <a:r>
              <a:rPr lang="en-US" sz="2000" baseline="30000" dirty="0">
                <a:cs typeface="Helvetica"/>
              </a:rPr>
              <a:t>12</a:t>
            </a:r>
            <a:r>
              <a:rPr lang="en-US" sz="2000" dirty="0">
                <a:cs typeface="Helvetica"/>
              </a:rPr>
              <a:t> </a:t>
            </a:r>
            <a:r>
              <a:rPr lang="en-US" sz="2000" dirty="0" err="1">
                <a:cs typeface="Helvetica"/>
              </a:rPr>
              <a:t>ppp</a:t>
            </a:r>
            <a:r>
              <a:rPr lang="en-US" sz="2000" dirty="0">
                <a:cs typeface="Helvetica"/>
              </a:rPr>
              <a:t> (50-60% nominal)</a:t>
            </a:r>
            <a:br>
              <a:rPr lang="en-US" sz="2000" dirty="0"/>
            </a:br>
            <a:r>
              <a:rPr lang="en-US" sz="2000" dirty="0"/>
              <a:t>Longer run, reduced inefficiencies, </a:t>
            </a:r>
            <a:br>
              <a:rPr lang="en-US" sz="2000" dirty="0"/>
            </a:br>
            <a:r>
              <a:rPr lang="en-US" sz="2000" dirty="0"/>
              <a:t>37% random veto, comparable background</a:t>
            </a:r>
            <a:br>
              <a:rPr lang="en-US" sz="2000" dirty="0"/>
            </a:br>
            <a:r>
              <a:rPr lang="en-US" sz="2000" dirty="0"/>
              <a:t>13· 10</a:t>
            </a:r>
            <a:r>
              <a:rPr lang="en-US" sz="2000" baseline="30000" dirty="0"/>
              <a:t>11</a:t>
            </a:r>
            <a:r>
              <a:rPr lang="en-US" sz="2000" dirty="0"/>
              <a:t> K decays,  SES = 0.34· 10</a:t>
            </a:r>
            <a:r>
              <a:rPr lang="en-US" sz="2000" baseline="30000" dirty="0"/>
              <a:t>−10</a:t>
            </a:r>
            <a:br>
              <a:rPr lang="en-US" sz="2000" dirty="0"/>
            </a:br>
            <a:r>
              <a:rPr lang="en-US" sz="2000" dirty="0"/>
              <a:t>Expected signal (SM): 2.5</a:t>
            </a:r>
            <a:br>
              <a:rPr lang="en-US" sz="2000" dirty="0"/>
            </a:br>
            <a:r>
              <a:rPr lang="en-US" sz="2000" dirty="0"/>
              <a:t>Aim at surpassing BNL result in 2019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/>
              <a:t>Collected </a:t>
            </a:r>
            <a:r>
              <a:rPr lang="en-US" sz="2000" b="1" dirty="0"/>
              <a:t>2018 data</a:t>
            </a:r>
            <a:r>
              <a:rPr lang="en-US" sz="2000" dirty="0"/>
              <a:t>: </a:t>
            </a:r>
            <a:br>
              <a:rPr lang="en-US" sz="2000" dirty="0"/>
            </a:br>
            <a:r>
              <a:rPr lang="en-US" sz="2000" dirty="0"/>
              <a:t>2-2.3</a:t>
            </a:r>
            <a:r>
              <a:rPr lang="en-US" sz="2000" dirty="0">
                <a:cs typeface="Helvetica"/>
              </a:rPr>
              <a:t>· 10</a:t>
            </a:r>
            <a:r>
              <a:rPr lang="en-US" sz="2000" baseline="30000" dirty="0">
                <a:cs typeface="Helvetica"/>
              </a:rPr>
              <a:t>12</a:t>
            </a:r>
            <a:r>
              <a:rPr lang="en-US" sz="2000" dirty="0">
                <a:cs typeface="Helvetica"/>
              </a:rPr>
              <a:t> </a:t>
            </a:r>
            <a:r>
              <a:rPr lang="en-US" sz="2000" dirty="0" err="1">
                <a:cs typeface="Helvetica"/>
              </a:rPr>
              <a:t>ppp</a:t>
            </a:r>
            <a:r>
              <a:rPr lang="en-US" sz="2000" dirty="0">
                <a:cs typeface="Helvetica"/>
              </a:rPr>
              <a:t> (</a:t>
            </a:r>
            <a:r>
              <a:rPr lang="en-US" sz="2000" dirty="0"/>
              <a:t>60-70% nominal)</a:t>
            </a:r>
            <a:br>
              <a:rPr lang="en-US" sz="2000" dirty="0"/>
            </a:br>
            <a:r>
              <a:rPr lang="en-US" sz="2000" dirty="0"/>
              <a:t>+35% longer data-taking</a:t>
            </a:r>
            <a:br>
              <a:rPr lang="en-US" sz="2000" dirty="0"/>
            </a:br>
            <a:r>
              <a:rPr lang="en-US" sz="2000" dirty="0">
                <a:cs typeface="Helvetica"/>
              </a:rPr>
              <a:t>~</a:t>
            </a:r>
            <a:r>
              <a:rPr lang="en-US" sz="2000" dirty="0"/>
              <a:t>40· 10</a:t>
            </a:r>
            <a:r>
              <a:rPr lang="en-US" sz="2000" baseline="30000" dirty="0"/>
              <a:t>12 </a:t>
            </a:r>
            <a:r>
              <a:rPr lang="en-US" sz="2000" dirty="0"/>
              <a:t>recorded K decays</a:t>
            </a:r>
            <a:br>
              <a:rPr lang="en-US" sz="2000" dirty="0"/>
            </a:br>
            <a:r>
              <a:rPr lang="en-US" sz="2000" dirty="0"/>
              <a:t>Tested at 100% nominal beam intensity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>
                <a:cs typeface="Times New Roman"/>
              </a:rPr>
              <a:t>Deep into the learning curve</a:t>
            </a:r>
            <a:br>
              <a:rPr lang="en-US" sz="2000" dirty="0">
                <a:cs typeface="Times New Roman"/>
              </a:rPr>
            </a:br>
            <a:r>
              <a:rPr lang="en-US" sz="2000" dirty="0">
                <a:cs typeface="Times New Roman"/>
              </a:rPr>
              <a:t>Complete data-taking in </a:t>
            </a:r>
            <a:r>
              <a:rPr lang="en-US" sz="2000" b="1" dirty="0">
                <a:cs typeface="Times New Roman"/>
              </a:rPr>
              <a:t>run 3</a:t>
            </a:r>
            <a:r>
              <a:rPr lang="en-US" sz="2000" dirty="0">
                <a:cs typeface="Times New Roman"/>
              </a:rPr>
              <a:t> (2021+) to reach 10% measurement</a:t>
            </a:r>
            <a:br>
              <a:rPr lang="en-US" sz="2000" dirty="0">
                <a:cs typeface="Times New Roman"/>
              </a:rPr>
            </a:br>
            <a:r>
              <a:rPr lang="en-US" sz="2000" dirty="0"/>
              <a:t>Analysis improvements, test DAQ for higher intensities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/>
              <a:t>Discussions on possibilities for </a:t>
            </a:r>
            <a:r>
              <a:rPr lang="en-US" sz="2000" b="1" dirty="0"/>
              <a:t>ultimate</a:t>
            </a:r>
            <a:r>
              <a:rPr lang="en-US" sz="2000" dirty="0"/>
              <a:t> measurement </a:t>
            </a:r>
          </a:p>
        </p:txBody>
      </p:sp>
      <p:pic>
        <p:nvPicPr>
          <p:cNvPr id="9" name="Immagine 8" descr="Immagine che contiene mappa, testo&#10;&#10;Descrizione generata automaticamente">
            <a:extLst>
              <a:ext uri="{FF2B5EF4-FFF2-40B4-BE49-F238E27FC236}">
                <a16:creationId xmlns:a16="http://schemas.microsoft.com/office/drawing/2014/main" id="{4DD927A9-FB96-4A64-B801-E3FCDAFCAA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584" y="829693"/>
            <a:ext cx="3654090" cy="360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9164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>
            <a:extLst>
              <a:ext uri="{FF2B5EF4-FFF2-40B4-BE49-F238E27FC236}">
                <a16:creationId xmlns:a16="http://schemas.microsoft.com/office/drawing/2014/main" id="{CDD2A9D3-BA5E-42A1-95E1-73E2D77FD9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6441"/>
            <a:ext cx="5095875" cy="28289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427"/>
            <a:ext cx="8229600" cy="1143000"/>
          </a:xfrm>
        </p:spPr>
        <p:txBody>
          <a:bodyPr/>
          <a:lstStyle/>
          <a:p>
            <a:r>
              <a:rPr lang="it-IT" dirty="0"/>
              <a:t>KOTO @ J-PARC</a:t>
            </a:r>
          </a:p>
        </p:txBody>
      </p:sp>
      <p:pic>
        <p:nvPicPr>
          <p:cNvPr id="4" name="Picture 6" descr="KOTO-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657" y="101975"/>
            <a:ext cx="1649831" cy="69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864471" y="978112"/>
            <a:ext cx="4100017" cy="3016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/>
              <a:t>K</a:t>
            </a:r>
            <a:r>
              <a:rPr lang="en-US" sz="2000" b="1" baseline="-25000" dirty="0"/>
              <a:t>L</a:t>
            </a:r>
            <a:r>
              <a:rPr lang="en-US" sz="2000" b="1" dirty="0"/>
              <a:t>→</a:t>
            </a:r>
            <a:r>
              <a:rPr lang="el-GR" sz="2000" b="1" dirty="0"/>
              <a:t>π</a:t>
            </a:r>
            <a:r>
              <a:rPr lang="en-US" sz="2000" b="1" baseline="30000" dirty="0"/>
              <a:t>0</a:t>
            </a:r>
            <a:r>
              <a:rPr lang="el-GR" sz="2000" b="1" dirty="0"/>
              <a:t>νν</a:t>
            </a:r>
            <a:br>
              <a:rPr lang="en-US" sz="2000" dirty="0"/>
            </a:br>
            <a:r>
              <a:rPr lang="en-US" sz="2000" dirty="0"/>
              <a:t>Successor of E391a @ KEK</a:t>
            </a:r>
            <a:br>
              <a:rPr lang="en-US" sz="2000" dirty="0"/>
            </a:br>
            <a:r>
              <a:rPr lang="en-US" sz="2000" dirty="0"/>
              <a:t>Higher beam intensity, acceptance </a:t>
            </a:r>
            <a:br>
              <a:rPr lang="en-US" sz="2000" dirty="0"/>
            </a:br>
            <a:r>
              <a:rPr lang="en-US" sz="2000" dirty="0"/>
              <a:t>Lower DC, larger angle, better n/K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/>
              <a:t>&lt;p&gt; = 1.4 GeV/</a:t>
            </a:r>
            <a:r>
              <a:rPr lang="en-US" sz="2000" i="1" dirty="0"/>
              <a:t>c “</a:t>
            </a:r>
            <a:r>
              <a:rPr lang="en-US" sz="2000" dirty="0"/>
              <a:t>pencil beam”</a:t>
            </a:r>
            <a:br>
              <a:rPr lang="en-US" sz="2000" dirty="0"/>
            </a:br>
            <a:r>
              <a:rPr lang="en-US" sz="2000" dirty="0"/>
              <a:t>Yield: 2.1· 10</a:t>
            </a:r>
            <a:r>
              <a:rPr lang="en-US" sz="2000" baseline="30000" dirty="0"/>
              <a:t>−7 </a:t>
            </a:r>
            <a:r>
              <a:rPr lang="en-US" sz="2000" dirty="0"/>
              <a:t>K</a:t>
            </a:r>
            <a:r>
              <a:rPr lang="en-US" sz="2000" baseline="-25000" dirty="0"/>
              <a:t>L</a:t>
            </a:r>
            <a:r>
              <a:rPr lang="en-US" sz="2000" dirty="0"/>
              <a:t>/p</a:t>
            </a:r>
            <a:br>
              <a:rPr lang="en-US" sz="2000" dirty="0"/>
            </a:br>
            <a:r>
              <a:rPr lang="en-US" sz="2000" dirty="0"/>
              <a:t>18m long detector, 1.7m long fiducial region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19B1C2CA-1D69-4C1E-A74D-EEA8F838E7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7926" y="4428452"/>
            <a:ext cx="3817855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First limit (2013 data)</a:t>
            </a:r>
            <a:br>
              <a:rPr lang="en-US" sz="2000" dirty="0"/>
            </a:br>
            <a:r>
              <a:rPr lang="en-US" sz="2000" dirty="0"/>
              <a:t>(24 kW, 1.6· 10</a:t>
            </a:r>
            <a:r>
              <a:rPr lang="en-US" sz="2000" baseline="30000" dirty="0"/>
              <a:t>18 </a:t>
            </a:r>
            <a:r>
              <a:rPr lang="en-US" sz="2000" dirty="0"/>
              <a:t>pot, 7.7· 10</a:t>
            </a:r>
            <a:r>
              <a:rPr lang="en-US" sz="2000" baseline="30000" dirty="0"/>
              <a:t>9 </a:t>
            </a:r>
            <a:r>
              <a:rPr lang="en-US" sz="2000" dirty="0"/>
              <a:t>K</a:t>
            </a:r>
            <a:r>
              <a:rPr lang="en-US" sz="2000" baseline="-25000" dirty="0"/>
              <a:t>L</a:t>
            </a:r>
            <a:r>
              <a:rPr lang="en-US" sz="2000" dirty="0"/>
              <a:t>) </a:t>
            </a:r>
            <a:br>
              <a:rPr lang="en-US" sz="2000" dirty="0"/>
            </a:br>
            <a:r>
              <a:rPr lang="en-US" sz="2000" dirty="0"/>
              <a:t>SES = 1.28· 10</a:t>
            </a:r>
            <a:r>
              <a:rPr lang="en-US" sz="2000" baseline="30000" dirty="0"/>
              <a:t>−8</a:t>
            </a:r>
            <a:br>
              <a:rPr lang="en-US" sz="2000" dirty="0"/>
            </a:br>
            <a:r>
              <a:rPr lang="en-US" sz="2000" dirty="0"/>
              <a:t>Expected background: 0.34</a:t>
            </a:r>
            <a:br>
              <a:rPr lang="en-US" sz="2000" dirty="0"/>
            </a:br>
            <a:r>
              <a:rPr lang="en-US" sz="2000" dirty="0"/>
              <a:t>0 events</a:t>
            </a:r>
            <a:br>
              <a:rPr lang="en-US" sz="2000" dirty="0"/>
            </a:br>
            <a:r>
              <a:rPr lang="en-US" sz="2000" dirty="0"/>
              <a:t>BR &lt; 5.1· 10</a:t>
            </a:r>
            <a:r>
              <a:rPr lang="en-US" sz="2000" baseline="30000" dirty="0"/>
              <a:t>−8</a:t>
            </a:r>
            <a:r>
              <a:rPr lang="en-US" sz="2000" dirty="0"/>
              <a:t> (</a:t>
            </a:r>
            <a:r>
              <a:rPr lang="en-US" sz="2000" dirty="0">
                <a:cs typeface="Helvetica"/>
              </a:rPr>
              <a:t>~ </a:t>
            </a:r>
            <a:r>
              <a:rPr lang="en-US" sz="2000" dirty="0"/>
              <a:t>E391a)</a:t>
            </a:r>
            <a:endParaRPr lang="en-US" sz="2000" dirty="0">
              <a:latin typeface="Times New Roman"/>
              <a:cs typeface="Times New Roman"/>
            </a:endParaRPr>
          </a:p>
        </p:txBody>
      </p:sp>
      <p:sp>
        <p:nvSpPr>
          <p:cNvPr id="12" name="Text Box 9">
            <a:extLst>
              <a:ext uri="{FF2B5EF4-FFF2-40B4-BE49-F238E27FC236}">
                <a16:creationId xmlns:a16="http://schemas.microsoft.com/office/drawing/2014/main" id="{BAD3C049-E902-449D-931A-C8DA3E7F8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794692"/>
            <a:ext cx="4730962" cy="2400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Upgraded E391a detector</a:t>
            </a:r>
            <a:br>
              <a:rPr lang="en-US" sz="2000" dirty="0"/>
            </a:br>
            <a:r>
              <a:rPr lang="en-US" sz="2000" dirty="0"/>
              <a:t>Improved background control: </a:t>
            </a:r>
            <a:br>
              <a:rPr lang="en-US" sz="2000" dirty="0"/>
            </a:br>
            <a:r>
              <a:rPr lang="en-US" sz="2000" dirty="0"/>
              <a:t>new EM calorimeter, new charged </a:t>
            </a:r>
            <a:r>
              <a:rPr lang="en-US" sz="2000" dirty="0" err="1"/>
              <a:t>vetos</a:t>
            </a:r>
            <a:r>
              <a:rPr lang="en-US" sz="2000" dirty="0"/>
              <a:t>, new beam-hole </a:t>
            </a:r>
            <a:r>
              <a:rPr lang="el-GR" sz="2000" dirty="0"/>
              <a:t>γ</a:t>
            </a:r>
            <a:r>
              <a:rPr lang="en-US" sz="2000" dirty="0"/>
              <a:t> veto</a:t>
            </a:r>
            <a:endParaRPr lang="en-US" sz="2000" b="1" dirty="0"/>
          </a:p>
          <a:p>
            <a:pPr eaLnBrk="1" hangingPunct="1">
              <a:spcBef>
                <a:spcPct val="50000"/>
              </a:spcBef>
            </a:pPr>
            <a:r>
              <a:rPr lang="en-US" sz="2000" b="1" dirty="0"/>
              <a:t>Step 1</a:t>
            </a:r>
            <a:r>
              <a:rPr lang="en-US" sz="2000" dirty="0"/>
              <a:t> (present machine, present detector) goal: reach SM-level SES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84456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>
            <a:extLst>
              <a:ext uri="{FF2B5EF4-FFF2-40B4-BE49-F238E27FC236}">
                <a16:creationId xmlns:a16="http://schemas.microsoft.com/office/drawing/2014/main" id="{E78E7188-9B37-4885-8301-7E96A6B5C66D}"/>
              </a:ext>
            </a:extLst>
          </p:cNvPr>
          <p:cNvSpPr/>
          <p:nvPr/>
        </p:nvSpPr>
        <p:spPr>
          <a:xfrm>
            <a:off x="6570483" y="6400800"/>
            <a:ext cx="2573517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6815969" cy="1143000"/>
          </a:xfrm>
        </p:spPr>
        <p:txBody>
          <a:bodyPr/>
          <a:lstStyle/>
          <a:p>
            <a:r>
              <a:rPr lang="it-IT" dirty="0"/>
              <a:t>Second KOTO </a:t>
            </a:r>
            <a:r>
              <a:rPr lang="it-IT" dirty="0" err="1"/>
              <a:t>limit</a:t>
            </a:r>
            <a:r>
              <a:rPr lang="it-IT" dirty="0"/>
              <a:t> (2019)</a:t>
            </a:r>
          </a:p>
        </p:txBody>
      </p:sp>
      <p:pic>
        <p:nvPicPr>
          <p:cNvPr id="5" name="Picture 6" descr="KOTO-Logo">
            <a:extLst>
              <a:ext uri="{FF2B5EF4-FFF2-40B4-BE49-F238E27FC236}">
                <a16:creationId xmlns:a16="http://schemas.microsoft.com/office/drawing/2014/main" id="{6EAB58E5-66F7-420B-BC14-CBA3FBE86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657" y="101975"/>
            <a:ext cx="1649831" cy="69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3D7A0769-F62A-4838-B4A2-18A3A967E4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853" y="1105347"/>
            <a:ext cx="3926611" cy="3089466"/>
          </a:xfrm>
          <a:prstGeom prst="rect">
            <a:avLst/>
          </a:prstGeom>
        </p:spPr>
      </p:pic>
      <p:sp>
        <p:nvSpPr>
          <p:cNvPr id="13" name="Fumetto: rettangolo con angoli arrotondati 12">
            <a:extLst>
              <a:ext uri="{FF2B5EF4-FFF2-40B4-BE49-F238E27FC236}">
                <a16:creationId xmlns:a16="http://schemas.microsoft.com/office/drawing/2014/main" id="{48992464-6375-419A-9F18-11DF116CE0C0}"/>
              </a:ext>
            </a:extLst>
          </p:cNvPr>
          <p:cNvSpPr/>
          <p:nvPr/>
        </p:nvSpPr>
        <p:spPr>
          <a:xfrm>
            <a:off x="5731038" y="5845989"/>
            <a:ext cx="2960933" cy="699168"/>
          </a:xfrm>
          <a:prstGeom prst="wedgeRoundRectCallout">
            <a:avLst>
              <a:gd name="adj1" fmla="val 44115"/>
              <a:gd name="adj2" fmla="val 80964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Be ready to cope with the unforeseen</a:t>
            </a:r>
          </a:p>
        </p:txBody>
      </p:sp>
      <p:sp>
        <p:nvSpPr>
          <p:cNvPr id="15" name="Text Box 7">
            <a:extLst>
              <a:ext uri="{FF2B5EF4-FFF2-40B4-BE49-F238E27FC236}">
                <a16:creationId xmlns:a16="http://schemas.microsoft.com/office/drawing/2014/main" id="{48BA43CD-E0BA-4E17-85C7-495CA21A7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90" y="2653814"/>
            <a:ext cx="4041758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SES = 1.3· 10</a:t>
            </a:r>
            <a:r>
              <a:rPr lang="en-US" sz="2000" baseline="30000" dirty="0"/>
              <a:t>−9</a:t>
            </a:r>
            <a:br>
              <a:rPr lang="en-US" sz="2000" dirty="0"/>
            </a:br>
            <a:r>
              <a:rPr lang="en-US" sz="2000" dirty="0"/>
              <a:t>Expected SM signal: 0.023</a:t>
            </a:r>
            <a:br>
              <a:rPr lang="en-US" sz="2000" dirty="0"/>
            </a:br>
            <a:r>
              <a:rPr lang="en-US" sz="2000" dirty="0"/>
              <a:t>Expected background: 0.42</a:t>
            </a:r>
            <a:br>
              <a:rPr lang="en-US" sz="2000" dirty="0"/>
            </a:br>
            <a:r>
              <a:rPr lang="en-US" sz="2000" dirty="0"/>
              <a:t>0 events </a:t>
            </a:r>
            <a:br>
              <a:rPr lang="en-US" sz="2000" dirty="0"/>
            </a:br>
            <a:r>
              <a:rPr lang="en-US" sz="2000" dirty="0">
                <a:solidFill>
                  <a:srgbClr val="FF0000"/>
                </a:solidFill>
              </a:rPr>
              <a:t>BR &lt; 3· 10</a:t>
            </a:r>
            <a:r>
              <a:rPr lang="en-US" sz="2000" baseline="30000" dirty="0">
                <a:solidFill>
                  <a:srgbClr val="FF0000"/>
                </a:solidFill>
              </a:rPr>
              <a:t>−9</a:t>
            </a:r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6" name="Text Box 9">
            <a:extLst>
              <a:ext uri="{FF2B5EF4-FFF2-40B4-BE49-F238E27FC236}">
                <a16:creationId xmlns:a16="http://schemas.microsoft.com/office/drawing/2014/main" id="{3B3136E8-B688-4232-B4F2-49373ACB60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339" y="941755"/>
            <a:ext cx="4730962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Analyzed </a:t>
            </a:r>
            <a:r>
              <a:rPr lang="en-US" sz="2000" b="1" dirty="0"/>
              <a:t>2015 data</a:t>
            </a:r>
            <a:r>
              <a:rPr lang="en-US" sz="2000" dirty="0"/>
              <a:t>:</a:t>
            </a:r>
            <a:br>
              <a:rPr lang="en-US" sz="2000" dirty="0"/>
            </a:br>
            <a:r>
              <a:rPr lang="en-US" sz="2000" dirty="0"/>
              <a:t>42 kW beam power</a:t>
            </a:r>
            <a:br>
              <a:rPr lang="en-US" sz="2000" dirty="0"/>
            </a:br>
            <a:r>
              <a:rPr lang="en-US" sz="2000" dirty="0"/>
              <a:t>2.2· 10</a:t>
            </a:r>
            <a:r>
              <a:rPr lang="en-US" sz="2000" baseline="30000" dirty="0"/>
              <a:t>19 </a:t>
            </a:r>
            <a:r>
              <a:rPr lang="en-US" sz="2000" dirty="0"/>
              <a:t>pot (x14), 1.5· 10</a:t>
            </a:r>
            <a:r>
              <a:rPr lang="en-US" sz="2000" baseline="30000" dirty="0"/>
              <a:t>11 </a:t>
            </a:r>
            <a:r>
              <a:rPr lang="en-US" sz="2000" dirty="0"/>
              <a:t>K</a:t>
            </a:r>
            <a:r>
              <a:rPr lang="en-US" sz="2000" baseline="-25000" dirty="0"/>
              <a:t>L</a:t>
            </a:r>
            <a:br>
              <a:rPr lang="en-US" sz="2000" dirty="0"/>
            </a:br>
            <a:r>
              <a:rPr lang="en-US" sz="2000" dirty="0"/>
              <a:t>0.7% acceptance &amp; eff.</a:t>
            </a:r>
            <a:br>
              <a:rPr lang="en-US" sz="2000" dirty="0"/>
            </a:br>
            <a:r>
              <a:rPr lang="en-US" sz="2000" dirty="0"/>
              <a:t>−17% random veto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BFADC820-4C47-4B5E-9926-707274F179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181" y="4344069"/>
            <a:ext cx="3094201" cy="1467535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33D5AA26-54C8-4884-82A0-14F8FB0F27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8" y="4344069"/>
            <a:ext cx="4590313" cy="1958348"/>
          </a:xfrm>
          <a:prstGeom prst="rect">
            <a:avLst/>
          </a:prstGeom>
        </p:spPr>
      </p:pic>
      <p:sp>
        <p:nvSpPr>
          <p:cNvPr id="21" name="Rettangolo 20">
            <a:extLst>
              <a:ext uri="{FF2B5EF4-FFF2-40B4-BE49-F238E27FC236}">
                <a16:creationId xmlns:a16="http://schemas.microsoft.com/office/drawing/2014/main" id="{F224F782-2B1F-4BFE-8DA2-B472020FA810}"/>
              </a:ext>
            </a:extLst>
          </p:cNvPr>
          <p:cNvSpPr/>
          <p:nvPr/>
        </p:nvSpPr>
        <p:spPr>
          <a:xfrm>
            <a:off x="252339" y="3899261"/>
            <a:ext cx="1520130" cy="2938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14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315590" cy="1143000"/>
          </a:xfrm>
        </p:spPr>
        <p:txBody>
          <a:bodyPr/>
          <a:lstStyle/>
          <a:p>
            <a:r>
              <a:rPr lang="it-IT" dirty="0"/>
              <a:t>KOTO </a:t>
            </a:r>
            <a:r>
              <a:rPr lang="it-IT" dirty="0" err="1"/>
              <a:t>prospects</a:t>
            </a:r>
            <a:endParaRPr lang="it-IT" dirty="0"/>
          </a:p>
        </p:txBody>
      </p:sp>
      <p:pic>
        <p:nvPicPr>
          <p:cNvPr id="5" name="Picture 6" descr="KOTO-Logo">
            <a:extLst>
              <a:ext uri="{FF2B5EF4-FFF2-40B4-BE49-F238E27FC236}">
                <a16:creationId xmlns:a16="http://schemas.microsoft.com/office/drawing/2014/main" id="{6EAB58E5-66F7-420B-BC14-CBA3FBE86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657" y="101975"/>
            <a:ext cx="1649831" cy="69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080A8E4-8D2D-4436-B5FE-1501707670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057564"/>
            <a:ext cx="4050570" cy="262158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4A6E2A8A-1DFF-4486-A1E7-7110B48F7E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377" y="3491744"/>
            <a:ext cx="4470723" cy="1966376"/>
          </a:xfrm>
          <a:prstGeom prst="rect">
            <a:avLst/>
          </a:prstGeom>
        </p:spPr>
      </p:pic>
      <p:sp>
        <p:nvSpPr>
          <p:cNvPr id="14" name="Fumetto: rettangolo con angoli arrotondati 13">
            <a:extLst>
              <a:ext uri="{FF2B5EF4-FFF2-40B4-BE49-F238E27FC236}">
                <a16:creationId xmlns:a16="http://schemas.microsoft.com/office/drawing/2014/main" id="{A0FE27D2-295E-4FED-A796-D3A7A8D2FC58}"/>
              </a:ext>
            </a:extLst>
          </p:cNvPr>
          <p:cNvSpPr/>
          <p:nvPr/>
        </p:nvSpPr>
        <p:spPr>
          <a:xfrm>
            <a:off x="5967167" y="5740924"/>
            <a:ext cx="2960933" cy="432528"/>
          </a:xfrm>
          <a:prstGeom prst="wedgeRoundRectCallout">
            <a:avLst>
              <a:gd name="adj1" fmla="val 44115"/>
              <a:gd name="adj2" fmla="val 80964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It always takes longer</a:t>
            </a:r>
          </a:p>
        </p:txBody>
      </p:sp>
      <p:sp>
        <p:nvSpPr>
          <p:cNvPr id="15" name="Text Box 7">
            <a:extLst>
              <a:ext uri="{FF2B5EF4-FFF2-40B4-BE49-F238E27FC236}">
                <a16:creationId xmlns:a16="http://schemas.microsoft.com/office/drawing/2014/main" id="{B4755531-B37F-4D30-9B85-36EBE27965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1341" y="1244975"/>
            <a:ext cx="4553148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Analysis of new </a:t>
            </a:r>
            <a:r>
              <a:rPr lang="en-US" sz="2000" b="1" dirty="0"/>
              <a:t>2016-18 data</a:t>
            </a:r>
            <a:r>
              <a:rPr lang="en-US" sz="2000" dirty="0"/>
              <a:t> (x1.4):</a:t>
            </a:r>
            <a:br>
              <a:rPr lang="en-US" sz="2000" dirty="0"/>
            </a:br>
            <a:r>
              <a:rPr lang="en-US" sz="2000" dirty="0"/>
              <a:t>Further detector/readout upgrades</a:t>
            </a:r>
            <a:br>
              <a:rPr lang="en-US" sz="2000" dirty="0"/>
            </a:br>
            <a:r>
              <a:rPr lang="en-US" sz="2000" dirty="0"/>
              <a:t>SES = 8.2· 10</a:t>
            </a:r>
            <a:r>
              <a:rPr lang="en-US" sz="2000" baseline="30000" dirty="0"/>
              <a:t>−10</a:t>
            </a:r>
            <a:r>
              <a:rPr lang="en-US" sz="2000" dirty="0"/>
              <a:t> (x 1.6)</a:t>
            </a:r>
            <a:br>
              <a:rPr lang="en-US" sz="2000" dirty="0"/>
            </a:br>
            <a:r>
              <a:rPr lang="en-US" sz="2000" dirty="0"/>
              <a:t>Expected background: 0.20</a:t>
            </a:r>
            <a:br>
              <a:rPr lang="en-US" sz="2000" dirty="0"/>
            </a:br>
            <a:r>
              <a:rPr lang="en-US" sz="2000" dirty="0"/>
              <a:t>New limit in 2019 </a:t>
            </a:r>
            <a:br>
              <a:rPr lang="en-US" sz="2000" dirty="0"/>
            </a:br>
            <a:r>
              <a:rPr lang="en-US" sz="2000" dirty="0"/>
              <a:t>(expect to cross Grossman-Nir limit)</a:t>
            </a:r>
            <a:br>
              <a:rPr lang="en-US" sz="2000" dirty="0"/>
            </a:br>
            <a:r>
              <a:rPr lang="en-US" sz="2000" dirty="0"/>
              <a:t>Collecting more data</a:t>
            </a: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E988B3BE-9336-4345-BED5-EF4EFEAD3C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83180"/>
            <a:ext cx="2960933" cy="2726061"/>
          </a:xfrm>
          <a:prstGeom prst="rect">
            <a:avLst/>
          </a:prstGeom>
        </p:spPr>
      </p:pic>
      <p:sp>
        <p:nvSpPr>
          <p:cNvPr id="12" name="Text Box 7">
            <a:extLst>
              <a:ext uri="{FF2B5EF4-FFF2-40B4-BE49-F238E27FC236}">
                <a16:creationId xmlns:a16="http://schemas.microsoft.com/office/drawing/2014/main" id="{D66AAD10-6105-4EC3-AD18-E75D20249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7978" y="5600381"/>
            <a:ext cx="266778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Collecting more data</a:t>
            </a:r>
            <a:br>
              <a:rPr lang="en-US" sz="2000" dirty="0"/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000" dirty="0"/>
              <a:t>100 kW beam </a:t>
            </a:r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8657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809" y="2783740"/>
            <a:ext cx="4987257" cy="39532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18565" y="1"/>
            <a:ext cx="632012" cy="6857999"/>
          </a:xfrm>
          <a:prstGeom prst="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 6"/>
          <p:cNvSpPr/>
          <p:nvPr/>
        </p:nvSpPr>
        <p:spPr>
          <a:xfrm>
            <a:off x="3564449" y="5590124"/>
            <a:ext cx="183778" cy="13096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 7"/>
          <p:cNvSpPr/>
          <p:nvPr/>
        </p:nvSpPr>
        <p:spPr>
          <a:xfrm flipV="1">
            <a:off x="3602410" y="5646608"/>
            <a:ext cx="108000" cy="1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Rectangle 10"/>
          <p:cNvSpPr/>
          <p:nvPr/>
        </p:nvSpPr>
        <p:spPr>
          <a:xfrm>
            <a:off x="0" y="4786836"/>
            <a:ext cx="9144000" cy="1398812"/>
          </a:xfrm>
          <a:prstGeom prst="rect">
            <a:avLst/>
          </a:prstGeom>
          <a:solidFill>
            <a:schemeClr val="accent3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Down Arrow 13"/>
          <p:cNvSpPr/>
          <p:nvPr/>
        </p:nvSpPr>
        <p:spPr>
          <a:xfrm>
            <a:off x="862885" y="4786836"/>
            <a:ext cx="806823" cy="1123476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47936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0000"/>
                </a:solidFill>
                <a:latin typeface="Baskerville Old Face" pitchFamily="18" charset="0"/>
                <a:ea typeface="+mj-ea"/>
                <a:cs typeface="+mj-cs"/>
              </a:defRPr>
            </a:lvl1pPr>
          </a:lstStyle>
          <a:p>
            <a:r>
              <a:rPr lang="en-US" dirty="0"/>
              <a:t>K → </a:t>
            </a:r>
            <a:r>
              <a:rPr lang="el-GR" dirty="0"/>
              <a:t>πνν</a:t>
            </a:r>
            <a:r>
              <a:rPr lang="it-IT" dirty="0"/>
              <a:t> future (</a:t>
            </a:r>
            <a:r>
              <a:rPr lang="it-IT" dirty="0" err="1"/>
              <a:t>mid</a:t>
            </a:r>
            <a:r>
              <a:rPr lang="it-IT" dirty="0"/>
              <a:t> 2020)</a:t>
            </a:r>
          </a:p>
        </p:txBody>
      </p:sp>
      <p:sp>
        <p:nvSpPr>
          <p:cNvPr id="19" name="CasellaDiTesto 5">
            <a:extLst>
              <a:ext uri="{FF2B5EF4-FFF2-40B4-BE49-F238E27FC236}">
                <a16:creationId xmlns:a16="http://schemas.microsoft.com/office/drawing/2014/main" id="{5909AA7B-C7E8-4567-8A9A-7DF49D80C447}"/>
              </a:ext>
            </a:extLst>
          </p:cNvPr>
          <p:cNvSpPr txBox="1"/>
          <p:nvPr/>
        </p:nvSpPr>
        <p:spPr>
          <a:xfrm>
            <a:off x="815819" y="4942891"/>
            <a:ext cx="900953" cy="40568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it-IT" sz="2400" b="1" dirty="0"/>
              <a:t>KOTO</a:t>
            </a:r>
            <a:endParaRPr lang="en-US" sz="2400" dirty="0"/>
          </a:p>
        </p:txBody>
      </p:sp>
      <p:sp>
        <p:nvSpPr>
          <p:cNvPr id="20" name="CasellaDiTesto 5">
            <a:extLst>
              <a:ext uri="{FF2B5EF4-FFF2-40B4-BE49-F238E27FC236}">
                <a16:creationId xmlns:a16="http://schemas.microsoft.com/office/drawing/2014/main" id="{5909AA7B-C7E8-4567-8A9A-7DF49D80C447}"/>
              </a:ext>
            </a:extLst>
          </p:cNvPr>
          <p:cNvSpPr txBox="1"/>
          <p:nvPr/>
        </p:nvSpPr>
        <p:spPr>
          <a:xfrm>
            <a:off x="4563585" y="1621602"/>
            <a:ext cx="941970" cy="40568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it-IT" sz="2400" b="1" dirty="0"/>
              <a:t>NA62</a:t>
            </a:r>
            <a:endParaRPr lang="en-US" sz="2400" dirty="0"/>
          </a:p>
        </p:txBody>
      </p:sp>
      <p:sp>
        <p:nvSpPr>
          <p:cNvPr id="2" name="Left-Right Arrow 1"/>
          <p:cNvSpPr/>
          <p:nvPr/>
        </p:nvSpPr>
        <p:spPr>
          <a:xfrm>
            <a:off x="4718565" y="2268916"/>
            <a:ext cx="632011" cy="34321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381953FD-0E05-4888-A25E-2D5346A56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1364" y="1136908"/>
            <a:ext cx="26677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Educated guesses</a:t>
            </a:r>
            <a:endParaRPr lang="en-US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47461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 txBox="1">
            <a:spLocks noChangeArrowheads="1"/>
          </p:cNvSpPr>
          <p:nvPr/>
        </p:nvSpPr>
        <p:spPr bwMode="auto">
          <a:xfrm>
            <a:off x="457200" y="274638"/>
            <a:ext cx="8229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en-US" sz="4400" b="1" dirty="0">
                <a:solidFill>
                  <a:srgbClr val="FF0000"/>
                </a:solidFill>
              </a:rPr>
              <a:t>Intermezzo: LFV and more</a:t>
            </a:r>
          </a:p>
        </p:txBody>
      </p:sp>
      <p:sp>
        <p:nvSpPr>
          <p:cNvPr id="26628" name="TextBox 3"/>
          <p:cNvSpPr txBox="1">
            <a:spLocks noChangeArrowheads="1"/>
          </p:cNvSpPr>
          <p:nvPr/>
        </p:nvSpPr>
        <p:spPr bwMode="auto">
          <a:xfrm>
            <a:off x="2368484" y="1023908"/>
            <a:ext cx="440703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it-IT" sz="2000" i="1" dirty="0"/>
              <a:t>«Single-</a:t>
            </a:r>
            <a:r>
              <a:rPr lang="it-IT" sz="2000" i="1" dirty="0" err="1"/>
              <a:t>measurement</a:t>
            </a:r>
            <a:r>
              <a:rPr lang="it-IT" sz="2000" i="1" dirty="0"/>
              <a:t> </a:t>
            </a:r>
            <a:r>
              <a:rPr lang="it-IT" sz="2000" i="1" dirty="0" err="1"/>
              <a:t>experiments</a:t>
            </a:r>
            <a:r>
              <a:rPr lang="it-IT" sz="2000" i="1" dirty="0"/>
              <a:t>?»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DAEC4919-CE26-4CE2-AB09-A7A398757D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2555875"/>
            <a:ext cx="2825750" cy="203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A52458F8-E19D-4D01-9C19-7318D663BCB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0662" y="4379396"/>
            <a:ext cx="2677319" cy="72032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it-IT">
                <a:noFill/>
                <a:cs typeface="+mn-cs"/>
              </a:rPr>
              <a:t> 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A0E01DC9-D774-4985-8044-6DA026E017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75" y="5426075"/>
            <a:ext cx="29162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it-IT" sz="2000"/>
              <a:t>For g</a:t>
            </a:r>
            <a:r>
              <a:rPr lang="it-IT" sz="2000" baseline="-25000"/>
              <a:t>X</a:t>
            </a:r>
            <a:r>
              <a:rPr lang="it-IT" sz="2000"/>
              <a:t>~g</a:t>
            </a:r>
            <a:r>
              <a:rPr lang="it-IT" sz="2000" baseline="-25000"/>
              <a:t>W</a:t>
            </a:r>
            <a:r>
              <a:rPr lang="it-IT" sz="2000"/>
              <a:t> a 10</a:t>
            </a:r>
            <a:r>
              <a:rPr lang="it-IT" sz="2000" baseline="30000"/>
              <a:t>−12</a:t>
            </a:r>
            <a:r>
              <a:rPr lang="it-IT" sz="2000"/>
              <a:t> BR </a:t>
            </a:r>
            <a:br>
              <a:rPr lang="it-IT" sz="2000"/>
            </a:br>
            <a:r>
              <a:rPr lang="it-IT" sz="2000"/>
              <a:t>probes m</a:t>
            </a:r>
            <a:r>
              <a:rPr lang="it-IT" sz="2000" baseline="-25000"/>
              <a:t>X</a:t>
            </a:r>
            <a:r>
              <a:rPr lang="it-IT" sz="2000"/>
              <a:t>~100 TeV </a:t>
            </a: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EC6E8D42-F609-4D70-B28D-A6B29FDD1D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262" y="3038158"/>
            <a:ext cx="6024563" cy="282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3">
            <a:extLst>
              <a:ext uri="{FF2B5EF4-FFF2-40B4-BE49-F238E27FC236}">
                <a16:creationId xmlns:a16="http://schemas.microsoft.com/office/drawing/2014/main" id="{3E61DD8D-11F4-4A69-BA0C-BED034F5D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37" y="1539875"/>
            <a:ext cx="83185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/>
            <a:r>
              <a:rPr lang="it-IT" dirty="0"/>
              <a:t>L</a:t>
            </a:r>
            <a:r>
              <a:rPr lang="en-US" dirty="0"/>
              <a:t>FV decays: </a:t>
            </a:r>
            <a:r>
              <a:rPr lang="it-IT" dirty="0" err="1"/>
              <a:t>unmeasurable</a:t>
            </a:r>
            <a:r>
              <a:rPr lang="it-IT" dirty="0"/>
              <a:t> </a:t>
            </a:r>
            <a:r>
              <a:rPr lang="it-IT" dirty="0" err="1"/>
              <a:t>rates</a:t>
            </a:r>
            <a:r>
              <a:rPr lang="it-IT" dirty="0"/>
              <a:t> </a:t>
            </a:r>
            <a:r>
              <a:rPr lang="it-IT" dirty="0" err="1"/>
              <a:t>within</a:t>
            </a:r>
            <a:r>
              <a:rPr lang="it-IT" dirty="0"/>
              <a:t> SM 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it-IT" dirty="0"/>
              <a:t> good </a:t>
            </a:r>
            <a:r>
              <a:rPr lang="it-IT" dirty="0" err="1"/>
              <a:t>probes</a:t>
            </a:r>
            <a:r>
              <a:rPr lang="it-IT" dirty="0"/>
              <a:t> for NP</a:t>
            </a:r>
          </a:p>
          <a:p>
            <a:pPr eaLnBrk="1" hangingPunct="1"/>
            <a:r>
              <a:rPr lang="it-IT" dirty="0"/>
              <a:t>K </a:t>
            </a:r>
            <a:r>
              <a:rPr lang="it-IT" dirty="0" err="1"/>
              <a:t>offer</a:t>
            </a:r>
            <a:r>
              <a:rPr lang="it-IT" dirty="0"/>
              <a:t>: high </a:t>
            </a:r>
            <a:r>
              <a:rPr lang="it-IT" dirty="0" err="1"/>
              <a:t>statistics</a:t>
            </a:r>
            <a:r>
              <a:rPr lang="it-IT" dirty="0"/>
              <a:t>, </a:t>
            </a:r>
            <a:r>
              <a:rPr lang="it-IT" dirty="0" err="1"/>
              <a:t>clean</a:t>
            </a:r>
            <a:r>
              <a:rPr lang="it-IT" dirty="0"/>
              <a:t> signatures, </a:t>
            </a:r>
            <a:r>
              <a:rPr lang="it-IT" dirty="0" err="1"/>
              <a:t>controllable</a:t>
            </a:r>
            <a:r>
              <a:rPr lang="it-IT" dirty="0"/>
              <a:t> backgrounds</a:t>
            </a:r>
            <a:br>
              <a:rPr lang="it-IT" dirty="0"/>
            </a:br>
            <a:r>
              <a:rPr lang="it-IT" dirty="0" err="1"/>
              <a:t>sensitivity</a:t>
            </a:r>
            <a:r>
              <a:rPr lang="it-IT" dirty="0"/>
              <a:t> to </a:t>
            </a:r>
            <a:r>
              <a:rPr lang="en-US" dirty="0"/>
              <a:t>10</a:t>
            </a:r>
            <a:r>
              <a:rPr lang="en-US" baseline="30000" dirty="0">
                <a:cs typeface="Times New Roman"/>
              </a:rPr>
              <a:t>−</a:t>
            </a:r>
            <a:r>
              <a:rPr lang="en-US" baseline="30000" dirty="0">
                <a:latin typeface="Times New Roman"/>
                <a:cs typeface="Times New Roman"/>
              </a:rPr>
              <a:t>12</a:t>
            </a:r>
            <a:r>
              <a:rPr lang="en-US" dirty="0"/>
              <a:t> level</a:t>
            </a:r>
            <a:r>
              <a:rPr lang="it-IT" dirty="0"/>
              <a:t> </a:t>
            </a:r>
            <a:r>
              <a:rPr lang="it-IT" dirty="0" err="1"/>
              <a:t>BRs</a:t>
            </a:r>
            <a:endParaRPr lang="it-IT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06C34B02-EEEF-4365-B2C2-993114A6B360}"/>
              </a:ext>
            </a:extLst>
          </p:cNvPr>
          <p:cNvSpPr txBox="1"/>
          <p:nvPr/>
        </p:nvSpPr>
        <p:spPr>
          <a:xfrm>
            <a:off x="6686765" y="4607214"/>
            <a:ext cx="1062068" cy="26468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9144" tIns="9144" rIns="9144" bIns="9144" rtlCol="0">
            <a:spAutoFit/>
          </a:bodyPr>
          <a:lstStyle/>
          <a:p>
            <a:r>
              <a:rPr lang="en-US" sz="1600" dirty="0"/>
              <a:t>&lt; 8.6 x 10</a:t>
            </a:r>
            <a:r>
              <a:rPr lang="en-US" sz="1600" baseline="30000" dirty="0">
                <a:latin typeface="Book Antiqua" panose="02040602050305030304" pitchFamily="18" charset="0"/>
              </a:rPr>
              <a:t>−</a:t>
            </a:r>
            <a:r>
              <a:rPr lang="en-US" sz="1600" baseline="30000" dirty="0"/>
              <a:t>11</a:t>
            </a:r>
            <a:r>
              <a:rPr lang="en-US" sz="1600" dirty="0"/>
              <a:t>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C0B98C0-EED7-4FAA-BF29-878469ED1CDD}"/>
              </a:ext>
            </a:extLst>
          </p:cNvPr>
          <p:cNvSpPr txBox="1"/>
          <p:nvPr/>
        </p:nvSpPr>
        <p:spPr>
          <a:xfrm>
            <a:off x="6486986" y="4925467"/>
            <a:ext cx="966199" cy="264688"/>
          </a:xfrm>
          <a:prstGeom prst="rect">
            <a:avLst/>
          </a:prstGeom>
          <a:solidFill>
            <a:schemeClr val="bg1"/>
          </a:solidFill>
        </p:spPr>
        <p:txBody>
          <a:bodyPr wrap="square" lIns="9144" tIns="9144" rIns="9144" bIns="9144" rtlCol="0">
            <a:spAutoFit/>
          </a:bodyPr>
          <a:lstStyle/>
          <a:p>
            <a:r>
              <a:rPr lang="en-US" sz="1600" dirty="0"/>
              <a:t>&lt; 2.1 x 10</a:t>
            </a:r>
            <a:r>
              <a:rPr lang="en-US" sz="1600" baseline="30000" dirty="0">
                <a:latin typeface="Book Antiqua" panose="02040602050305030304" pitchFamily="18" charset="0"/>
              </a:rPr>
              <a:t>−</a:t>
            </a:r>
            <a:r>
              <a:rPr lang="en-US" sz="1600" baseline="30000" dirty="0"/>
              <a:t>8</a:t>
            </a:r>
            <a:r>
              <a:rPr lang="en-US" sz="1600" dirty="0"/>
              <a:t> </a:t>
            </a:r>
          </a:p>
        </p:txBody>
      </p:sp>
      <p:sp>
        <p:nvSpPr>
          <p:cNvPr id="15" name="TextBox 3">
            <a:extLst>
              <a:ext uri="{FF2B5EF4-FFF2-40B4-BE49-F238E27FC236}">
                <a16:creationId xmlns:a16="http://schemas.microsoft.com/office/drawing/2014/main" id="{C5A84F63-CB4D-4E78-81E7-C6D2D673D9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262" y="5882938"/>
            <a:ext cx="59340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en-US" dirty="0"/>
              <a:t>Most of these expected to improve with current </a:t>
            </a:r>
            <a:r>
              <a:rPr lang="en-US" dirty="0" err="1"/>
              <a:t>expts</a:t>
            </a:r>
            <a:r>
              <a:rPr lang="en-US" dirty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24629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5306017" cy="1143000"/>
          </a:xfrm>
        </p:spPr>
        <p:txBody>
          <a:bodyPr/>
          <a:lstStyle/>
          <a:p>
            <a:r>
              <a:rPr lang="it-IT" dirty="0"/>
              <a:t>OKA @ IHEP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069" y="53787"/>
            <a:ext cx="3034475" cy="6185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44" y="995518"/>
            <a:ext cx="8915400" cy="1724963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22144" y="2950509"/>
            <a:ext cx="7720957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Panofsky (RF)-separated beam, 18 GeV/</a:t>
            </a:r>
            <a:r>
              <a:rPr lang="en-US" sz="2000" i="1" dirty="0"/>
              <a:t>c</a:t>
            </a:r>
            <a:r>
              <a:rPr lang="en-US" sz="2000" dirty="0"/>
              <a:t> with 5· 10</a:t>
            </a:r>
            <a:r>
              <a:rPr lang="en-US" sz="2000" baseline="30000" dirty="0">
                <a:latin typeface="Times New Roman"/>
                <a:cs typeface="Times New Roman"/>
              </a:rPr>
              <a:t>5</a:t>
            </a:r>
            <a:r>
              <a:rPr lang="en-US" sz="2000" dirty="0">
                <a:latin typeface="Times New Roman"/>
                <a:cs typeface="Times New Roman"/>
              </a:rPr>
              <a:t> K</a:t>
            </a:r>
            <a:r>
              <a:rPr lang="en-US" sz="2000" baseline="30000" dirty="0">
                <a:latin typeface="Times New Roman"/>
                <a:cs typeface="Times New Roman"/>
              </a:rPr>
              <a:t>+</a:t>
            </a:r>
            <a:r>
              <a:rPr lang="en-US" sz="2000" dirty="0">
                <a:latin typeface="Times New Roman"/>
                <a:cs typeface="Times New Roman"/>
              </a:rPr>
              <a:t>/3s (12.5%)</a:t>
            </a:r>
          </a:p>
          <a:p>
            <a:pPr eaLnBrk="1" hangingPunct="1">
              <a:spcBef>
                <a:spcPct val="50000"/>
              </a:spcBef>
            </a:pPr>
            <a:r>
              <a:rPr lang="it-IT" sz="2000" dirty="0" err="1"/>
              <a:t>Analyzing</a:t>
            </a:r>
            <a:r>
              <a:rPr lang="it-IT" sz="2000" dirty="0"/>
              <a:t> 2011-2013 data, O(300M) K</a:t>
            </a:r>
            <a:r>
              <a:rPr lang="it-IT" sz="2000" baseline="30000" dirty="0"/>
              <a:t>+</a:t>
            </a:r>
            <a:r>
              <a:rPr lang="it-IT" sz="2000" dirty="0"/>
              <a:t> </a:t>
            </a:r>
            <a:r>
              <a:rPr lang="it-IT" sz="2000" dirty="0" err="1"/>
              <a:t>decays</a:t>
            </a:r>
            <a:r>
              <a:rPr lang="it-IT" sz="2000" dirty="0"/>
              <a:t> in detector</a:t>
            </a:r>
            <a:br>
              <a:rPr lang="it-IT" sz="2000" dirty="0"/>
            </a:br>
            <a:br>
              <a:rPr lang="it-IT" sz="2000" dirty="0"/>
            </a:br>
            <a:r>
              <a:rPr lang="it-IT" sz="2000" dirty="0" err="1"/>
              <a:t>Focusing</a:t>
            </a:r>
            <a:r>
              <a:rPr lang="it-IT" sz="2000" dirty="0"/>
              <a:t> on radiative and </a:t>
            </a:r>
            <a:r>
              <a:rPr lang="it-IT" sz="2000" dirty="0" err="1"/>
              <a:t>semileptonic</a:t>
            </a:r>
            <a:r>
              <a:rPr lang="it-IT" sz="2000" dirty="0"/>
              <a:t> </a:t>
            </a:r>
            <a:r>
              <a:rPr lang="it-IT" sz="2000" dirty="0" err="1"/>
              <a:t>decays</a:t>
            </a:r>
            <a:r>
              <a:rPr lang="it-IT" sz="2000" dirty="0"/>
              <a:t>: </a:t>
            </a:r>
            <a:br>
              <a:rPr lang="it-IT" sz="2000" dirty="0"/>
            </a:br>
            <a:r>
              <a:rPr lang="it-IT" sz="2000" dirty="0"/>
              <a:t>K</a:t>
            </a:r>
            <a:r>
              <a:rPr lang="it-IT" sz="2000" baseline="30000" dirty="0"/>
              <a:t>+</a:t>
            </a:r>
            <a:r>
              <a:rPr lang="it-IT" sz="2000" dirty="0"/>
              <a:t> →</a:t>
            </a:r>
            <a:r>
              <a:rPr lang="el-GR" sz="2000" dirty="0"/>
              <a:t>μ</a:t>
            </a:r>
            <a:r>
              <a:rPr lang="it-IT" sz="2000" baseline="30000" dirty="0"/>
              <a:t>+</a:t>
            </a:r>
            <a:r>
              <a:rPr lang="el-GR" sz="2000" dirty="0"/>
              <a:t>ν</a:t>
            </a:r>
            <a:r>
              <a:rPr lang="el-GR" sz="2000" dirty="0">
                <a:latin typeface="Book Antiqua"/>
              </a:rPr>
              <a:t>γ</a:t>
            </a:r>
            <a:r>
              <a:rPr lang="it-IT" sz="2000" dirty="0">
                <a:latin typeface="Book Antiqua"/>
              </a:rPr>
              <a:t> (22K → 95K </a:t>
            </a:r>
            <a:r>
              <a:rPr lang="it-IT" sz="2000" dirty="0" err="1">
                <a:latin typeface="Book Antiqua"/>
              </a:rPr>
              <a:t>events</a:t>
            </a:r>
            <a:r>
              <a:rPr lang="it-IT" sz="2000" dirty="0">
                <a:latin typeface="Book Antiqua"/>
              </a:rPr>
              <a:t>, </a:t>
            </a:r>
            <a:r>
              <a:rPr lang="it-IT" sz="2000" dirty="0" err="1">
                <a:latin typeface="Book Antiqua"/>
              </a:rPr>
              <a:t>aim</a:t>
            </a:r>
            <a:r>
              <a:rPr lang="it-IT" sz="2000" dirty="0">
                <a:latin typeface="Book Antiqua"/>
              </a:rPr>
              <a:t> </a:t>
            </a:r>
            <a:r>
              <a:rPr lang="it-IT" sz="2000" dirty="0" err="1">
                <a:latin typeface="Book Antiqua"/>
              </a:rPr>
              <a:t>at</a:t>
            </a:r>
            <a:r>
              <a:rPr lang="it-IT" sz="2000" dirty="0">
                <a:latin typeface="Book Antiqua"/>
              </a:rPr>
              <a:t> 300K)</a:t>
            </a:r>
            <a:br>
              <a:rPr lang="it-IT" sz="2000" dirty="0">
                <a:latin typeface="Book Antiqua"/>
              </a:rPr>
            </a:br>
            <a:r>
              <a:rPr lang="it-IT" sz="2000" dirty="0"/>
              <a:t>K</a:t>
            </a:r>
            <a:r>
              <a:rPr lang="it-IT" sz="2000" baseline="30000" dirty="0"/>
              <a:t>+</a:t>
            </a:r>
            <a:r>
              <a:rPr lang="it-IT" sz="2000" dirty="0"/>
              <a:t> → </a:t>
            </a:r>
            <a:r>
              <a:rPr lang="el-GR" sz="2000" dirty="0"/>
              <a:t>π</a:t>
            </a:r>
            <a:r>
              <a:rPr lang="it-IT" sz="2000" baseline="30000" dirty="0"/>
              <a:t>+</a:t>
            </a:r>
            <a:r>
              <a:rPr lang="el-GR" sz="2000" dirty="0"/>
              <a:t>π</a:t>
            </a:r>
            <a:r>
              <a:rPr lang="it-IT" sz="2000" baseline="30000" dirty="0"/>
              <a:t>+</a:t>
            </a:r>
            <a:r>
              <a:rPr lang="el-GR" sz="2000" dirty="0"/>
              <a:t>π</a:t>
            </a:r>
            <a:r>
              <a:rPr lang="el-GR" sz="2000" baseline="30000" dirty="0">
                <a:latin typeface="Times New Roman"/>
                <a:cs typeface="Times New Roman"/>
              </a:rPr>
              <a:t>‒</a:t>
            </a:r>
            <a:r>
              <a:rPr lang="el-GR" sz="2000" dirty="0">
                <a:latin typeface="Book Antiqua"/>
              </a:rPr>
              <a:t>γ</a:t>
            </a:r>
            <a:r>
              <a:rPr lang="it-IT" sz="2000" dirty="0">
                <a:latin typeface="Book Antiqua"/>
              </a:rPr>
              <a:t> (7 → 450 </a:t>
            </a:r>
            <a:r>
              <a:rPr lang="it-IT" sz="2000" dirty="0" err="1">
                <a:latin typeface="Book Antiqua"/>
              </a:rPr>
              <a:t>events</a:t>
            </a:r>
            <a:r>
              <a:rPr lang="it-IT" sz="2000" dirty="0">
                <a:latin typeface="Book Antiqua"/>
              </a:rPr>
              <a:t>, </a:t>
            </a:r>
            <a:r>
              <a:rPr lang="it-IT" sz="2000" dirty="0" err="1">
                <a:latin typeface="Book Antiqua"/>
              </a:rPr>
              <a:t>aim</a:t>
            </a:r>
            <a:r>
              <a:rPr lang="it-IT" sz="2000" dirty="0">
                <a:latin typeface="Book Antiqua"/>
              </a:rPr>
              <a:t> </a:t>
            </a:r>
            <a:r>
              <a:rPr lang="it-IT" sz="2000" dirty="0" err="1">
                <a:latin typeface="Book Antiqua"/>
              </a:rPr>
              <a:t>at</a:t>
            </a:r>
            <a:r>
              <a:rPr lang="it-IT" sz="2000" dirty="0">
                <a:latin typeface="Book Antiqua"/>
              </a:rPr>
              <a:t> 5K) </a:t>
            </a:r>
            <a:br>
              <a:rPr lang="it-IT" sz="2000" dirty="0">
                <a:latin typeface="Book Antiqua"/>
              </a:rPr>
            </a:br>
            <a:r>
              <a:rPr lang="it-IT" sz="2000" dirty="0"/>
              <a:t>K</a:t>
            </a:r>
            <a:r>
              <a:rPr lang="it-IT" sz="2000" baseline="30000" dirty="0"/>
              <a:t>+</a:t>
            </a:r>
            <a:r>
              <a:rPr lang="it-IT" sz="2000" dirty="0"/>
              <a:t> →</a:t>
            </a:r>
            <a:r>
              <a:rPr lang="el-GR" sz="2000" dirty="0"/>
              <a:t> π</a:t>
            </a:r>
            <a:r>
              <a:rPr lang="it-IT" sz="2000" baseline="30000" dirty="0"/>
              <a:t>0</a:t>
            </a:r>
            <a:r>
              <a:rPr lang="it-IT" sz="2000" dirty="0"/>
              <a:t>ℓ</a:t>
            </a:r>
            <a:r>
              <a:rPr lang="it-IT" sz="2000" baseline="30000" dirty="0"/>
              <a:t>+</a:t>
            </a:r>
            <a:r>
              <a:rPr lang="el-GR" sz="2000" dirty="0"/>
              <a:t>ν</a:t>
            </a:r>
            <a:r>
              <a:rPr lang="el-GR" sz="2000" dirty="0">
                <a:latin typeface="Book Antiqua"/>
              </a:rPr>
              <a:t>γ</a:t>
            </a:r>
            <a:r>
              <a:rPr lang="it-IT" sz="2000" dirty="0">
                <a:latin typeface="Book Antiqua"/>
              </a:rPr>
              <a:t> (T-</a:t>
            </a:r>
            <a:r>
              <a:rPr lang="it-IT" sz="2000" dirty="0" err="1">
                <a:latin typeface="Book Antiqua"/>
              </a:rPr>
              <a:t>odd</a:t>
            </a:r>
            <a:r>
              <a:rPr lang="it-IT" sz="2000" dirty="0">
                <a:latin typeface="Book Antiqua"/>
              </a:rPr>
              <a:t> </a:t>
            </a:r>
            <a:r>
              <a:rPr lang="it-IT" sz="2000" dirty="0" err="1">
                <a:latin typeface="Book Antiqua"/>
              </a:rPr>
              <a:t>correlations</a:t>
            </a:r>
            <a:r>
              <a:rPr lang="it-IT" sz="2000" dirty="0">
                <a:latin typeface="Book Antiqua"/>
              </a:rPr>
              <a:t>)</a:t>
            </a:r>
            <a:br>
              <a:rPr lang="it-IT" sz="2000" dirty="0">
                <a:latin typeface="Book Antiqua"/>
              </a:rPr>
            </a:br>
            <a:r>
              <a:rPr lang="it-IT" sz="2000" dirty="0"/>
              <a:t>K</a:t>
            </a:r>
            <a:r>
              <a:rPr lang="it-IT" sz="2000" baseline="30000" dirty="0"/>
              <a:t>+</a:t>
            </a:r>
            <a:r>
              <a:rPr lang="it-IT" sz="2000" dirty="0"/>
              <a:t> →</a:t>
            </a:r>
            <a:r>
              <a:rPr lang="el-GR" sz="2000" dirty="0"/>
              <a:t> π</a:t>
            </a:r>
            <a:r>
              <a:rPr lang="it-IT" sz="2000" baseline="30000" dirty="0"/>
              <a:t>0</a:t>
            </a:r>
            <a:r>
              <a:rPr lang="it-IT" sz="2000" dirty="0"/>
              <a:t>e</a:t>
            </a:r>
            <a:r>
              <a:rPr lang="it-IT" sz="2000" baseline="30000" dirty="0"/>
              <a:t>+</a:t>
            </a:r>
            <a:r>
              <a:rPr lang="el-GR" sz="2000" dirty="0"/>
              <a:t>ν</a:t>
            </a:r>
            <a:r>
              <a:rPr lang="it-IT" sz="2000" dirty="0"/>
              <a:t> (</a:t>
            </a:r>
            <a:r>
              <a:rPr lang="it-IT" sz="2000" dirty="0">
                <a:latin typeface="Book Antiqua"/>
              </a:rPr>
              <a:t>1M → 5M, </a:t>
            </a:r>
            <a:r>
              <a:rPr lang="it-IT" sz="2000" dirty="0" err="1">
                <a:latin typeface="Book Antiqua"/>
              </a:rPr>
              <a:t>aim</a:t>
            </a:r>
            <a:r>
              <a:rPr lang="it-IT" sz="2000" dirty="0">
                <a:latin typeface="Book Antiqua"/>
              </a:rPr>
              <a:t> </a:t>
            </a:r>
            <a:r>
              <a:rPr lang="it-IT" sz="2000" dirty="0" err="1">
                <a:latin typeface="Book Antiqua"/>
              </a:rPr>
              <a:t>at</a:t>
            </a:r>
            <a:r>
              <a:rPr lang="it-IT" sz="2000" dirty="0">
                <a:latin typeface="Book Antiqua"/>
              </a:rPr>
              <a:t> 10M) </a:t>
            </a:r>
          </a:p>
          <a:p>
            <a:pPr eaLnBrk="1" hangingPunct="1">
              <a:spcBef>
                <a:spcPct val="50000"/>
              </a:spcBef>
            </a:pPr>
            <a:r>
              <a:rPr lang="it-IT" sz="2000" dirty="0" err="1">
                <a:latin typeface="Book Antiqua"/>
              </a:rPr>
              <a:t>Ran</a:t>
            </a:r>
            <a:r>
              <a:rPr lang="it-IT" sz="2000" dirty="0">
                <a:latin typeface="Book Antiqua"/>
              </a:rPr>
              <a:t> in 2018. Detector upgrade and </a:t>
            </a:r>
            <a:r>
              <a:rPr lang="it-IT" sz="2000" dirty="0" err="1">
                <a:latin typeface="Book Antiqua"/>
              </a:rPr>
              <a:t>next</a:t>
            </a:r>
            <a:r>
              <a:rPr lang="it-IT" sz="2000" dirty="0">
                <a:latin typeface="Book Antiqua"/>
              </a:rPr>
              <a:t> </a:t>
            </a:r>
            <a:r>
              <a:rPr lang="it-IT" sz="2000" dirty="0" err="1">
                <a:latin typeface="Book Antiqua"/>
              </a:rPr>
              <a:t>run</a:t>
            </a:r>
            <a:r>
              <a:rPr lang="it-IT" sz="2000" dirty="0">
                <a:latin typeface="Book Antiqua"/>
              </a:rPr>
              <a:t> in 2020 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670543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>
            <a:extLst>
              <a:ext uri="{FF2B5EF4-FFF2-40B4-BE49-F238E27FC236}">
                <a16:creationId xmlns:a16="http://schemas.microsoft.com/office/drawing/2014/main" id="{F300DDBA-EF33-4167-A426-F48373A22B3B}"/>
              </a:ext>
            </a:extLst>
          </p:cNvPr>
          <p:cNvSpPr/>
          <p:nvPr/>
        </p:nvSpPr>
        <p:spPr>
          <a:xfrm>
            <a:off x="5111551" y="4626369"/>
            <a:ext cx="1421223" cy="2505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AD7264DC-E31A-4D2B-8DCD-2DBE6530490B}"/>
              </a:ext>
            </a:extLst>
          </p:cNvPr>
          <p:cNvSpPr/>
          <p:nvPr/>
        </p:nvSpPr>
        <p:spPr>
          <a:xfrm>
            <a:off x="5111551" y="3786655"/>
            <a:ext cx="1421223" cy="2505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E1D262DC-FA6C-4ACB-A1C8-3C2470956EFF}"/>
              </a:ext>
            </a:extLst>
          </p:cNvPr>
          <p:cNvSpPr/>
          <p:nvPr/>
        </p:nvSpPr>
        <p:spPr>
          <a:xfrm>
            <a:off x="395535" y="5128724"/>
            <a:ext cx="2441932" cy="24972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AF451CBD-9A92-4077-902F-A80C34E4FA44}"/>
              </a:ext>
            </a:extLst>
          </p:cNvPr>
          <p:cNvSpPr/>
          <p:nvPr/>
        </p:nvSpPr>
        <p:spPr>
          <a:xfrm>
            <a:off x="395536" y="4563916"/>
            <a:ext cx="2357092" cy="24972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25B59F10-9F08-49CC-B80D-CEB1152A71F7}"/>
              </a:ext>
            </a:extLst>
          </p:cNvPr>
          <p:cNvSpPr/>
          <p:nvPr/>
        </p:nvSpPr>
        <p:spPr>
          <a:xfrm>
            <a:off x="395535" y="4300811"/>
            <a:ext cx="2621041" cy="2375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AD4CB41-DB21-47EF-9FE5-8E09E502B054}"/>
              </a:ext>
            </a:extLst>
          </p:cNvPr>
          <p:cNvSpPr/>
          <p:nvPr/>
        </p:nvSpPr>
        <p:spPr>
          <a:xfrm>
            <a:off x="395536" y="2387126"/>
            <a:ext cx="1235302" cy="2375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7DEB175-A6C0-4F81-A176-F7437DCAEFB1}"/>
              </a:ext>
            </a:extLst>
          </p:cNvPr>
          <p:cNvSpPr/>
          <p:nvPr/>
        </p:nvSpPr>
        <p:spPr>
          <a:xfrm>
            <a:off x="395535" y="2107963"/>
            <a:ext cx="2064861" cy="2375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CC84AE76-1591-4DEB-B897-18649EAF3816}"/>
              </a:ext>
            </a:extLst>
          </p:cNvPr>
          <p:cNvSpPr/>
          <p:nvPr/>
        </p:nvSpPr>
        <p:spPr>
          <a:xfrm>
            <a:off x="395536" y="1828800"/>
            <a:ext cx="3035821" cy="23752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CP/</a:t>
            </a:r>
            <a:r>
              <a:rPr lang="it-IT" dirty="0" err="1"/>
              <a:t>flavour</a:t>
            </a:r>
            <a:r>
              <a:rPr lang="it-IT" dirty="0"/>
              <a:t> and Strategy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13446" y="5587147"/>
            <a:ext cx="4494361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Book Antiqua" panose="02040602050305030304" pitchFamily="18" charset="0"/>
              </a:rPr>
              <a:t>TeV</a:t>
            </a:r>
            <a:r>
              <a:rPr lang="it-IT" dirty="0">
                <a:latin typeface="Book Antiqua" panose="02040602050305030304" pitchFamily="18" charset="0"/>
              </a:rPr>
              <a:t>-scale NP + </a:t>
            </a:r>
            <a:r>
              <a:rPr lang="it-IT" dirty="0" err="1">
                <a:latin typeface="Book Antiqua" panose="02040602050305030304" pitchFamily="18" charset="0"/>
              </a:rPr>
              <a:t>flavour</a:t>
            </a:r>
            <a:r>
              <a:rPr lang="it-IT" dirty="0">
                <a:latin typeface="Book Antiqua" panose="02040602050305030304" pitchFamily="18" charset="0"/>
              </a:rPr>
              <a:t> data → MFV</a:t>
            </a:r>
          </a:p>
          <a:p>
            <a:r>
              <a:rPr lang="it-IT" dirty="0">
                <a:latin typeface="Book Antiqua" panose="02040602050305030304" pitchFamily="18" charset="0"/>
              </a:rPr>
              <a:t>No </a:t>
            </a:r>
            <a:r>
              <a:rPr lang="it-IT" dirty="0" err="1">
                <a:latin typeface="Book Antiqua" panose="02040602050305030304" pitchFamily="18" charset="0"/>
              </a:rPr>
              <a:t>TeV</a:t>
            </a:r>
            <a:r>
              <a:rPr lang="it-IT" dirty="0">
                <a:latin typeface="Book Antiqua" panose="02040602050305030304" pitchFamily="18" charset="0"/>
              </a:rPr>
              <a:t>-scale NP → «</a:t>
            </a:r>
            <a:r>
              <a:rPr lang="it-IT" dirty="0" err="1">
                <a:latin typeface="Book Antiqua" panose="02040602050305030304" pitchFamily="18" charset="0"/>
              </a:rPr>
              <a:t>anything</a:t>
            </a:r>
            <a:r>
              <a:rPr lang="it-IT" dirty="0">
                <a:latin typeface="Book Antiqua" panose="02040602050305030304" pitchFamily="18" charset="0"/>
              </a:rPr>
              <a:t> </a:t>
            </a:r>
            <a:r>
              <a:rPr lang="it-IT" dirty="0" err="1">
                <a:latin typeface="Book Antiqua" panose="02040602050305030304" pitchFamily="18" charset="0"/>
              </a:rPr>
              <a:t>goes</a:t>
            </a:r>
            <a:r>
              <a:rPr lang="it-IT" dirty="0">
                <a:latin typeface="Book Antiqua" panose="02040602050305030304" pitchFamily="18" charset="0"/>
              </a:rPr>
              <a:t>»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68D3C55-FFE4-4374-8C19-062EF3C45A7C}"/>
              </a:ext>
            </a:extLst>
          </p:cNvPr>
          <p:cNvSpPr txBox="1"/>
          <p:nvPr/>
        </p:nvSpPr>
        <p:spPr>
          <a:xfrm>
            <a:off x="395537" y="1143000"/>
            <a:ext cx="403244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ook Antiqua" panose="02040602050305030304" pitchFamily="18" charset="0"/>
              </a:rPr>
              <a:t>Shaping the SM</a:t>
            </a:r>
          </a:p>
          <a:p>
            <a:br>
              <a:rPr lang="en-US" dirty="0">
                <a:latin typeface="Book Antiqua" panose="02040602050305030304" pitchFamily="18" charset="0"/>
              </a:rPr>
            </a:br>
            <a:r>
              <a:rPr lang="el-GR" dirty="0">
                <a:latin typeface="Book Antiqua" panose="02040602050305030304" pitchFamily="18" charset="0"/>
              </a:rPr>
              <a:t>τ −</a:t>
            </a:r>
            <a:r>
              <a:rPr lang="en-US" dirty="0">
                <a:latin typeface="Book Antiqua" panose="02040602050305030304" pitchFamily="18" charset="0"/>
              </a:rPr>
              <a:t> </a:t>
            </a:r>
            <a:r>
              <a:rPr lang="el-GR" dirty="0">
                <a:latin typeface="Book Antiqua" panose="02040602050305030304" pitchFamily="18" charset="0"/>
              </a:rPr>
              <a:t>θ</a:t>
            </a:r>
            <a:r>
              <a:rPr lang="en-US" dirty="0">
                <a:latin typeface="Book Antiqua" panose="02040602050305030304" pitchFamily="18" charset="0"/>
              </a:rPr>
              <a:t> puzzle and Parity  1956</a:t>
            </a:r>
          </a:p>
          <a:p>
            <a:r>
              <a:rPr lang="en-US" dirty="0">
                <a:latin typeface="Book Antiqua" panose="02040602050305030304" pitchFamily="18" charset="0"/>
              </a:rPr>
              <a:t>The fall of CP 1964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CKM 1973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Charm 1974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Neutral currents 1973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The </a:t>
            </a:r>
            <a:r>
              <a:rPr lang="el-GR" dirty="0">
                <a:latin typeface="Book Antiqua" panose="02040602050305030304" pitchFamily="18" charset="0"/>
              </a:rPr>
              <a:t>τ</a:t>
            </a:r>
            <a:r>
              <a:rPr lang="en-US" dirty="0">
                <a:latin typeface="Book Antiqua" panose="02040602050305030304" pitchFamily="18" charset="0"/>
              </a:rPr>
              <a:t> lepton 1975</a:t>
            </a:r>
          </a:p>
          <a:p>
            <a:r>
              <a:rPr lang="en-US" dirty="0">
                <a:latin typeface="Book Antiqua" panose="02040602050305030304" pitchFamily="18" charset="0"/>
              </a:rPr>
              <a:t>Beauty 1977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W,Z bosons 1983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Top 1995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Direct CP violation 1999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CP violation in B 2001</a:t>
            </a:r>
          </a:p>
          <a:p>
            <a:r>
              <a:rPr lang="en-US" dirty="0">
                <a:latin typeface="Book Antiqua" panose="02040602050305030304" pitchFamily="18" charset="0"/>
              </a:rPr>
              <a:t>The Higgs 2012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CP violation in D 2019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6051B06A-DAB0-484D-B01A-0228EEB7CA5F}"/>
              </a:ext>
            </a:extLst>
          </p:cNvPr>
          <p:cNvSpPr txBox="1"/>
          <p:nvPr/>
        </p:nvSpPr>
        <p:spPr>
          <a:xfrm>
            <a:off x="5111552" y="1143000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ook Antiqua" panose="02040602050305030304" pitchFamily="18" charset="0"/>
              </a:rPr>
              <a:t>Cracking the SM</a:t>
            </a:r>
          </a:p>
          <a:p>
            <a:endParaRPr lang="en-US" dirty="0">
              <a:latin typeface="Book Antiqua" panose="02040602050305030304" pitchFamily="18" charset="0"/>
            </a:endParaRPr>
          </a:p>
          <a:p>
            <a:r>
              <a:rPr lang="en-US" dirty="0">
                <a:latin typeface="Book Antiqua" panose="02040602050305030304" pitchFamily="18" charset="0"/>
              </a:rPr>
              <a:t>Neutrino oscillations 2014</a:t>
            </a:r>
          </a:p>
          <a:p>
            <a:endParaRPr lang="en-US" dirty="0">
              <a:latin typeface="Book Antiqua" panose="02040602050305030304" pitchFamily="18" charset="0"/>
            </a:endParaRPr>
          </a:p>
          <a:p>
            <a:r>
              <a:rPr lang="en-US" dirty="0">
                <a:latin typeface="Book Antiqua" panose="02040602050305030304" pitchFamily="18" charset="0"/>
              </a:rPr>
              <a:t>“Tensions/anomalies” ?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0A8797A-1069-430A-A077-8DE94E277830}"/>
              </a:ext>
            </a:extLst>
          </p:cNvPr>
          <p:cNvSpPr txBox="1"/>
          <p:nvPr/>
        </p:nvSpPr>
        <p:spPr>
          <a:xfrm>
            <a:off x="5111552" y="3105592"/>
            <a:ext cx="40324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ook Antiqua" panose="02040602050305030304" pitchFamily="18" charset="0"/>
              </a:rPr>
              <a:t>Big SM issues</a:t>
            </a:r>
          </a:p>
          <a:p>
            <a:endParaRPr lang="en-US" dirty="0">
              <a:latin typeface="Book Antiqua" panose="02040602050305030304" pitchFamily="18" charset="0"/>
            </a:endParaRPr>
          </a:p>
          <a:p>
            <a:r>
              <a:rPr lang="en-US" dirty="0">
                <a:latin typeface="Book Antiqua" panose="02040602050305030304" pitchFamily="18" charset="0"/>
              </a:rPr>
              <a:t>Generations 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Neutrino masses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Dark stuff</a:t>
            </a:r>
          </a:p>
          <a:p>
            <a:r>
              <a:rPr lang="en-US" dirty="0">
                <a:latin typeface="Book Antiqua" panose="02040602050305030304" pitchFamily="18" charset="0"/>
              </a:rPr>
              <a:t>Missing CPV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…</a:t>
            </a:r>
          </a:p>
        </p:txBody>
      </p:sp>
      <p:sp>
        <p:nvSpPr>
          <p:cNvPr id="17" name="Fumetto: rettangolo con angoli arrotondati 16">
            <a:extLst>
              <a:ext uri="{FF2B5EF4-FFF2-40B4-BE49-F238E27FC236}">
                <a16:creationId xmlns:a16="http://schemas.microsoft.com/office/drawing/2014/main" id="{D022A47A-DAB7-4130-A117-FDC0FEE9D0EF}"/>
              </a:ext>
            </a:extLst>
          </p:cNvPr>
          <p:cNvSpPr/>
          <p:nvPr/>
        </p:nvSpPr>
        <p:spPr>
          <a:xfrm>
            <a:off x="6660977" y="5005633"/>
            <a:ext cx="2219291" cy="1089958"/>
          </a:xfrm>
          <a:prstGeom prst="wedgeRoundRectCallout">
            <a:avLst>
              <a:gd name="adj1" fmla="val 44115"/>
              <a:gd name="adj2" fmla="val 80964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/>
              <a:t>Flavour</a:t>
            </a:r>
            <a:r>
              <a:rPr lang="en-US" sz="2400" dirty="0"/>
              <a:t> is  rewarding</a:t>
            </a:r>
            <a:br>
              <a:rPr lang="en-US" sz="2400" dirty="0"/>
            </a:br>
            <a:r>
              <a:rPr lang="en-US" sz="2400" dirty="0"/>
              <a:t>and promising</a:t>
            </a:r>
          </a:p>
        </p:txBody>
      </p:sp>
    </p:spTree>
    <p:extLst>
      <p:ext uri="{BB962C8B-B14F-4D97-AF65-F5344CB8AC3E}">
        <p14:creationId xmlns:p14="http://schemas.microsoft.com/office/powerpoint/2010/main" val="4157728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11" grpId="0" animBg="1"/>
      <p:bldP spid="10" grpId="0" animBg="1"/>
      <p:bldP spid="9" grpId="0" animBg="1"/>
      <p:bldP spid="8" grpId="0" animBg="1"/>
      <p:bldP spid="7" grpId="0" animBg="1"/>
      <p:bldP spid="6" grpId="0" animBg="1"/>
      <p:bldP spid="4" grpId="0" animBg="1"/>
      <p:bldP spid="5" grpId="0"/>
      <p:bldP spid="12" grpId="0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tangolo 19">
            <a:extLst>
              <a:ext uri="{FF2B5EF4-FFF2-40B4-BE49-F238E27FC236}">
                <a16:creationId xmlns:a16="http://schemas.microsoft.com/office/drawing/2014/main" id="{0F3C20B5-8B82-43DA-9B1D-66A37DA6778D}"/>
              </a:ext>
            </a:extLst>
          </p:cNvPr>
          <p:cNvSpPr/>
          <p:nvPr/>
        </p:nvSpPr>
        <p:spPr>
          <a:xfrm>
            <a:off x="6570483" y="6400800"/>
            <a:ext cx="2573517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7343870" cy="1143000"/>
          </a:xfrm>
        </p:spPr>
        <p:txBody>
          <a:bodyPr/>
          <a:lstStyle/>
          <a:p>
            <a:r>
              <a:rPr lang="it-IT" dirty="0"/>
              <a:t>LFV K </a:t>
            </a:r>
            <a:r>
              <a:rPr lang="it-IT" dirty="0" err="1"/>
              <a:t>decays</a:t>
            </a:r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5335" y="153028"/>
            <a:ext cx="1950672" cy="676665"/>
          </a:xfrm>
          <a:prstGeom prst="rect">
            <a:avLst/>
          </a:prstGeom>
        </p:spPr>
      </p:pic>
      <p:sp>
        <p:nvSpPr>
          <p:cNvPr id="7" name="Fumetto: rettangolo con angoli arrotondati 6">
            <a:extLst>
              <a:ext uri="{FF2B5EF4-FFF2-40B4-BE49-F238E27FC236}">
                <a16:creationId xmlns:a16="http://schemas.microsoft.com/office/drawing/2014/main" id="{8EFE6467-E43A-4F01-A9CF-8B3802D53426}"/>
              </a:ext>
            </a:extLst>
          </p:cNvPr>
          <p:cNvSpPr/>
          <p:nvPr/>
        </p:nvSpPr>
        <p:spPr>
          <a:xfrm>
            <a:off x="6014301" y="5858555"/>
            <a:ext cx="2960933" cy="699168"/>
          </a:xfrm>
          <a:prstGeom prst="wedgeRoundRectCallout">
            <a:avLst>
              <a:gd name="adj1" fmla="val 44115"/>
              <a:gd name="adj2" fmla="val 80964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You never know where NP lurks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65ADEB2F-43C7-4C69-B675-91F02875E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5" y="905186"/>
            <a:ext cx="83977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i="1" dirty="0" err="1"/>
              <a:t>Representative</a:t>
            </a:r>
            <a:r>
              <a:rPr lang="it-IT" i="1" dirty="0"/>
              <a:t> </a:t>
            </a:r>
            <a:r>
              <a:rPr lang="it-IT" i="1" dirty="0" err="1"/>
              <a:t>xample</a:t>
            </a:r>
            <a:r>
              <a:rPr lang="it-IT" i="1" dirty="0"/>
              <a:t>:</a:t>
            </a:r>
            <a:r>
              <a:rPr lang="it-IT" dirty="0"/>
              <a:t> </a:t>
            </a:r>
            <a:r>
              <a:rPr lang="it-IT" dirty="0" err="1"/>
              <a:t>byproduct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 from NA62 (</a:t>
            </a:r>
            <a:r>
              <a:rPr lang="it-IT" u="sng" dirty="0" err="1"/>
              <a:t>not</a:t>
            </a:r>
            <a:r>
              <a:rPr lang="it-IT" dirty="0"/>
              <a:t> a multi-</a:t>
            </a:r>
            <a:r>
              <a:rPr lang="it-IT" dirty="0" err="1"/>
              <a:t>purpose</a:t>
            </a:r>
            <a:r>
              <a:rPr lang="it-IT" dirty="0"/>
              <a:t> </a:t>
            </a:r>
            <a:r>
              <a:rPr lang="it-IT" dirty="0" err="1"/>
              <a:t>exp</a:t>
            </a:r>
            <a:r>
              <a:rPr lang="it-IT" dirty="0"/>
              <a:t>.):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ABD1F275-500C-468D-AD93-59A0567DE3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786" y="1588782"/>
            <a:ext cx="3566194" cy="3444943"/>
          </a:xfrm>
          <a:prstGeom prst="rect">
            <a:avLst/>
          </a:prstGeom>
        </p:spPr>
      </p:pic>
      <p:pic>
        <p:nvPicPr>
          <p:cNvPr id="15" name="Immagine 14" descr="Immagine che contiene testo, mappa&#10;&#10;Descrizione generata automaticamente">
            <a:extLst>
              <a:ext uri="{FF2B5EF4-FFF2-40B4-BE49-F238E27FC236}">
                <a16:creationId xmlns:a16="http://schemas.microsoft.com/office/drawing/2014/main" id="{42718F1F-A6C6-4519-ACE6-C01C2E78FA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616" y="1663645"/>
            <a:ext cx="3557306" cy="3370079"/>
          </a:xfrm>
          <a:prstGeom prst="rect">
            <a:avLst/>
          </a:prstGeom>
        </p:spPr>
      </p:pic>
      <p:sp>
        <p:nvSpPr>
          <p:cNvPr id="16" name="Text Box 7">
            <a:extLst>
              <a:ext uri="{FF2B5EF4-FFF2-40B4-BE49-F238E27FC236}">
                <a16:creationId xmlns:a16="http://schemas.microsoft.com/office/drawing/2014/main" id="{586B8EA3-9854-46EA-9D4B-7775BFCF0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2296" y="1334237"/>
            <a:ext cx="17710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1" dirty="0"/>
              <a:t>K</a:t>
            </a:r>
            <a:r>
              <a:rPr lang="it-IT" sz="2000" b="1" baseline="30000" dirty="0"/>
              <a:t>+</a:t>
            </a:r>
            <a:r>
              <a:rPr lang="it-IT" sz="2000" b="1" dirty="0"/>
              <a:t> → </a:t>
            </a:r>
            <a:r>
              <a:rPr lang="el-GR" sz="2000" b="1" dirty="0"/>
              <a:t>π</a:t>
            </a:r>
            <a:r>
              <a:rPr lang="en-US" sz="2000" b="1" baseline="30000" dirty="0"/>
              <a:t>−</a:t>
            </a:r>
            <a:r>
              <a:rPr lang="it-IT" sz="2000" b="1" dirty="0"/>
              <a:t>e</a:t>
            </a:r>
            <a:r>
              <a:rPr lang="it-IT" sz="2000" b="1" baseline="30000" dirty="0"/>
              <a:t>+</a:t>
            </a:r>
            <a:r>
              <a:rPr lang="en-US" sz="2000" b="1" dirty="0"/>
              <a:t>e</a:t>
            </a:r>
            <a:r>
              <a:rPr lang="en-US" sz="2000" b="1" baseline="30000" dirty="0"/>
              <a:t>+</a:t>
            </a:r>
            <a:endParaRPr lang="el-GR" sz="2000" b="1" dirty="0"/>
          </a:p>
        </p:txBody>
      </p:sp>
      <p:sp>
        <p:nvSpPr>
          <p:cNvPr id="17" name="Text Box 7">
            <a:extLst>
              <a:ext uri="{FF2B5EF4-FFF2-40B4-BE49-F238E27FC236}">
                <a16:creationId xmlns:a16="http://schemas.microsoft.com/office/drawing/2014/main" id="{B7240E39-30AD-4EB6-8E0D-FCABCD885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4301" y="1347407"/>
            <a:ext cx="188386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b="1" dirty="0"/>
              <a:t>K</a:t>
            </a:r>
            <a:r>
              <a:rPr lang="it-IT" sz="2000" b="1" baseline="30000" dirty="0"/>
              <a:t>+</a:t>
            </a:r>
            <a:r>
              <a:rPr lang="it-IT" sz="2000" b="1" dirty="0"/>
              <a:t> → </a:t>
            </a:r>
            <a:r>
              <a:rPr lang="el-GR" sz="2000" b="1" dirty="0"/>
              <a:t>π</a:t>
            </a:r>
            <a:r>
              <a:rPr lang="en-US" sz="2000" b="1" baseline="30000" dirty="0"/>
              <a:t> −</a:t>
            </a:r>
            <a:r>
              <a:rPr lang="it-IT" sz="2000" b="1" dirty="0"/>
              <a:t>µ</a:t>
            </a:r>
            <a:r>
              <a:rPr lang="it-IT" sz="2000" b="1" baseline="30000" dirty="0"/>
              <a:t>+</a:t>
            </a:r>
            <a:r>
              <a:rPr lang="it-IT" sz="2000" b="1" dirty="0"/>
              <a:t>µ</a:t>
            </a:r>
            <a:r>
              <a:rPr lang="en-US" sz="2000" b="1" baseline="30000" dirty="0"/>
              <a:t>+</a:t>
            </a:r>
            <a:endParaRPr lang="el-GR" sz="2000" b="1" dirty="0"/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id="{08A4A8AF-1C36-4939-B918-1F3C6610E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634" y="5042961"/>
            <a:ext cx="39524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000" dirty="0"/>
              <a:t>BR(K</a:t>
            </a:r>
            <a:r>
              <a:rPr lang="it-IT" sz="2000" baseline="30000" dirty="0"/>
              <a:t>+</a:t>
            </a:r>
            <a:r>
              <a:rPr lang="it-IT" sz="2000" dirty="0"/>
              <a:t>→</a:t>
            </a:r>
            <a:r>
              <a:rPr lang="el-GR" sz="2000" dirty="0"/>
              <a:t>π</a:t>
            </a:r>
            <a:r>
              <a:rPr lang="en-US" sz="2000" baseline="30000" dirty="0"/>
              <a:t>−</a:t>
            </a:r>
            <a:r>
              <a:rPr lang="it-IT" sz="2000" dirty="0"/>
              <a:t>e</a:t>
            </a:r>
            <a:r>
              <a:rPr lang="it-IT" sz="2000" baseline="30000" dirty="0"/>
              <a:t>+</a:t>
            </a:r>
            <a:r>
              <a:rPr lang="en-US" sz="2000" dirty="0"/>
              <a:t>e</a:t>
            </a:r>
            <a:r>
              <a:rPr lang="en-US" sz="2000" baseline="30000" dirty="0"/>
              <a:t>+</a:t>
            </a:r>
            <a:r>
              <a:rPr lang="en-US" sz="2000" dirty="0"/>
              <a:t>) &lt; 2.2· 10</a:t>
            </a:r>
            <a:r>
              <a:rPr lang="en-US" sz="2000" baseline="30000" dirty="0">
                <a:cs typeface="Times New Roman"/>
              </a:rPr>
              <a:t>−</a:t>
            </a:r>
            <a:r>
              <a:rPr lang="en-US" sz="2000" baseline="30000" dirty="0">
                <a:latin typeface="Times New Roman"/>
                <a:cs typeface="Times New Roman"/>
              </a:rPr>
              <a:t>10</a:t>
            </a:r>
            <a:r>
              <a:rPr lang="en-US" sz="2000" dirty="0"/>
              <a:t> </a:t>
            </a:r>
            <a:br>
              <a:rPr lang="it-IT" sz="2000" dirty="0"/>
            </a:br>
            <a:r>
              <a:rPr lang="en-US" sz="2000" dirty="0"/>
              <a:t>2· 10</a:t>
            </a:r>
            <a:r>
              <a:rPr lang="en-US" sz="2000" baseline="30000" dirty="0">
                <a:latin typeface="Times New Roman"/>
                <a:cs typeface="Times New Roman"/>
              </a:rPr>
              <a:t>11</a:t>
            </a:r>
            <a:r>
              <a:rPr lang="en-US" sz="2000" dirty="0">
                <a:latin typeface="Times New Roman"/>
                <a:cs typeface="Times New Roman"/>
              </a:rPr>
              <a:t> K decays in fiducial region</a:t>
            </a:r>
            <a:r>
              <a:rPr lang="en-US" sz="2000" b="1" dirty="0"/>
              <a:t> </a:t>
            </a:r>
            <a:endParaRPr lang="el-GR" sz="2000" b="1" dirty="0"/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id="{B5336382-A093-4ABB-808A-A61EFDFD5D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0827" y="5033724"/>
            <a:ext cx="39524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000" dirty="0"/>
              <a:t>BR(K</a:t>
            </a:r>
            <a:r>
              <a:rPr lang="it-IT" sz="2000" baseline="30000" dirty="0"/>
              <a:t>+</a:t>
            </a:r>
            <a:r>
              <a:rPr lang="it-IT" sz="2000" dirty="0"/>
              <a:t>→</a:t>
            </a:r>
            <a:r>
              <a:rPr lang="el-GR" sz="2000" dirty="0"/>
              <a:t>π</a:t>
            </a:r>
            <a:r>
              <a:rPr lang="en-US" sz="2000" baseline="30000" dirty="0"/>
              <a:t>−</a:t>
            </a:r>
            <a:r>
              <a:rPr lang="it-IT" sz="2000" dirty="0"/>
              <a:t>µ</a:t>
            </a:r>
            <a:r>
              <a:rPr lang="it-IT" sz="2000" baseline="30000" dirty="0"/>
              <a:t>+</a:t>
            </a:r>
            <a:r>
              <a:rPr lang="it-IT" sz="2000" dirty="0"/>
              <a:t>µ</a:t>
            </a:r>
            <a:r>
              <a:rPr lang="en-US" sz="2000" baseline="30000" dirty="0"/>
              <a:t>+</a:t>
            </a:r>
            <a:r>
              <a:rPr lang="en-US" sz="2000" dirty="0"/>
              <a:t>) &lt; 4.2· 10</a:t>
            </a:r>
            <a:r>
              <a:rPr lang="en-US" sz="2000" baseline="30000" dirty="0">
                <a:cs typeface="Times New Roman"/>
              </a:rPr>
              <a:t>−</a:t>
            </a:r>
            <a:r>
              <a:rPr lang="en-US" sz="2000" baseline="30000" dirty="0">
                <a:latin typeface="Times New Roman"/>
                <a:cs typeface="Times New Roman"/>
              </a:rPr>
              <a:t>11</a:t>
            </a:r>
            <a:r>
              <a:rPr lang="en-US" sz="2000" dirty="0"/>
              <a:t> </a:t>
            </a:r>
            <a:br>
              <a:rPr lang="it-IT" sz="2000" dirty="0"/>
            </a:br>
            <a:r>
              <a:rPr lang="en-US" sz="2000" dirty="0"/>
              <a:t>8· 10</a:t>
            </a:r>
            <a:r>
              <a:rPr lang="en-US" sz="2000" baseline="30000" dirty="0">
                <a:latin typeface="Times New Roman"/>
                <a:cs typeface="Times New Roman"/>
              </a:rPr>
              <a:t>11</a:t>
            </a:r>
            <a:r>
              <a:rPr lang="en-US" sz="2000" dirty="0">
                <a:latin typeface="Times New Roman"/>
                <a:cs typeface="Times New Roman"/>
              </a:rPr>
              <a:t> K decays in fiducial region</a:t>
            </a:r>
            <a:r>
              <a:rPr lang="en-US" sz="2000" b="1" dirty="0"/>
              <a:t> </a:t>
            </a:r>
            <a:endParaRPr lang="el-GR" sz="2000" b="1" dirty="0"/>
          </a:p>
        </p:txBody>
      </p:sp>
      <p:sp>
        <p:nvSpPr>
          <p:cNvPr id="22" name="Text Box 7">
            <a:extLst>
              <a:ext uri="{FF2B5EF4-FFF2-40B4-BE49-F238E27FC236}">
                <a16:creationId xmlns:a16="http://schemas.microsoft.com/office/drawing/2014/main" id="{E9B054E4-CF56-4402-9E1D-823FA02018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840" y="5815922"/>
            <a:ext cx="469608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dirty="0"/>
              <a:t>Not background-limited, x3 more data</a:t>
            </a:r>
            <a:br>
              <a:rPr lang="en-US" sz="2000" dirty="0"/>
            </a:br>
            <a:r>
              <a:rPr lang="en-US" sz="2000" dirty="0"/>
              <a:t>Reach into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81507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33948"/>
          </a:xfrm>
        </p:spPr>
        <p:txBody>
          <a:bodyPr/>
          <a:lstStyle/>
          <a:p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Vus</a:t>
            </a:r>
            <a:r>
              <a:rPr lang="it-IT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unitarity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umetto: rettangolo con angoli arrotondati 6">
            <a:extLst>
              <a:ext uri="{FF2B5EF4-FFF2-40B4-BE49-F238E27FC236}">
                <a16:creationId xmlns:a16="http://schemas.microsoft.com/office/drawing/2014/main" id="{8C6B8294-B847-4AE4-87BF-5208FA5BC02E}"/>
              </a:ext>
            </a:extLst>
          </p:cNvPr>
          <p:cNvSpPr/>
          <p:nvPr/>
        </p:nvSpPr>
        <p:spPr>
          <a:xfrm>
            <a:off x="5977510" y="5547073"/>
            <a:ext cx="2960933" cy="699168"/>
          </a:xfrm>
          <a:prstGeom prst="wedgeRoundRectCallout">
            <a:avLst>
              <a:gd name="adj1" fmla="val 44115"/>
              <a:gd name="adj2" fmla="val 80964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Some stuff you get (almost) for free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9D581D4-ACAE-4F0A-8775-9D17DD559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22" y="1443670"/>
            <a:ext cx="4152900" cy="2295525"/>
          </a:xfrm>
          <a:prstGeom prst="rect">
            <a:avLst/>
          </a:prstGeom>
        </p:spPr>
      </p:pic>
      <p:sp>
        <p:nvSpPr>
          <p:cNvPr id="8" name="Text Box 7">
            <a:extLst>
              <a:ext uri="{FF2B5EF4-FFF2-40B4-BE49-F238E27FC236}">
                <a16:creationId xmlns:a16="http://schemas.microsoft.com/office/drawing/2014/main" id="{994FFD76-F55B-4616-BA3B-BCDF83484A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222" y="1043560"/>
            <a:ext cx="37939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(Semi)-leptonic decays + lattice</a:t>
            </a:r>
            <a:endParaRPr lang="el-GR" sz="2000" dirty="0"/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CF6D39FD-1C23-40A1-96AF-0F0A4F2845CE}"/>
              </a:ext>
            </a:extLst>
          </p:cNvPr>
          <p:cNvGrpSpPr/>
          <p:nvPr/>
        </p:nvGrpSpPr>
        <p:grpSpPr>
          <a:xfrm>
            <a:off x="4657244" y="885200"/>
            <a:ext cx="4375596" cy="3321174"/>
            <a:chOff x="4657244" y="1118801"/>
            <a:chExt cx="4375596" cy="332117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7244" y="1118801"/>
              <a:ext cx="4375596" cy="3321174"/>
            </a:xfrm>
            <a:prstGeom prst="rect">
              <a:avLst/>
            </a:prstGeom>
          </p:spPr>
        </p:pic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2F0F150A-B65E-4BDD-A42B-DDE5D07EE44D}"/>
                </a:ext>
              </a:extLst>
            </p:cNvPr>
            <p:cNvSpPr txBox="1"/>
            <p:nvPr/>
          </p:nvSpPr>
          <p:spPr>
            <a:xfrm>
              <a:off x="5231488" y="2289485"/>
              <a:ext cx="547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Book Antiqua" panose="02040602050305030304" pitchFamily="18" charset="0"/>
                </a:rPr>
                <a:t>K</a:t>
              </a:r>
              <a:r>
                <a:rPr lang="en-US" baseline="-25000" dirty="0">
                  <a:latin typeface="Book Antiqua" panose="02040602050305030304" pitchFamily="18" charset="0"/>
                </a:rPr>
                <a:t>ℓ3</a:t>
              </a:r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2274B054-64F1-4FC7-ADF2-CFE68D1B4381}"/>
                </a:ext>
              </a:extLst>
            </p:cNvPr>
            <p:cNvSpPr txBox="1"/>
            <p:nvPr/>
          </p:nvSpPr>
          <p:spPr>
            <a:xfrm rot="19747386">
              <a:off x="7870072" y="1358650"/>
              <a:ext cx="10367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Book Antiqua" panose="02040602050305030304" pitchFamily="18" charset="0"/>
                </a:rPr>
                <a:t>K</a:t>
              </a:r>
              <a:r>
                <a:rPr lang="en-US" baseline="-25000" dirty="0">
                  <a:latin typeface="Book Antiqua" panose="02040602050305030304" pitchFamily="18" charset="0"/>
                </a:rPr>
                <a:t>ℓ2</a:t>
              </a:r>
              <a:r>
                <a:rPr lang="en-US" dirty="0">
                  <a:latin typeface="Book Antiqua" panose="02040602050305030304" pitchFamily="18" charset="0"/>
                </a:rPr>
                <a:t>/</a:t>
              </a:r>
              <a:r>
                <a:rPr lang="el-GR" dirty="0"/>
                <a:t>π</a:t>
              </a:r>
              <a:r>
                <a:rPr lang="en-US" baseline="-25000" dirty="0">
                  <a:latin typeface="Book Antiqua" panose="02040602050305030304" pitchFamily="18" charset="0"/>
                </a:rPr>
                <a:t>ℓ2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2BAF6F3A-A71A-467B-8AE1-9AAB08885E48}"/>
                </a:ext>
              </a:extLst>
            </p:cNvPr>
            <p:cNvSpPr txBox="1"/>
            <p:nvPr/>
          </p:nvSpPr>
          <p:spPr>
            <a:xfrm rot="5099423">
              <a:off x="7654133" y="2441180"/>
              <a:ext cx="11127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Book Antiqua" panose="02040602050305030304" pitchFamily="18" charset="0"/>
                </a:rPr>
                <a:t>Unitarity</a:t>
              </a:r>
              <a:endParaRPr lang="en-US" baseline="-25000" dirty="0">
                <a:latin typeface="Book Antiqua" panose="02040602050305030304" pitchFamily="18" charset="0"/>
              </a:endParaRP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33ED87CB-C54E-4D53-9BAC-14BEC92BAD56}"/>
                </a:ext>
              </a:extLst>
            </p:cNvPr>
            <p:cNvSpPr txBox="1"/>
            <p:nvPr/>
          </p:nvSpPr>
          <p:spPr>
            <a:xfrm>
              <a:off x="7680540" y="2717300"/>
              <a:ext cx="3682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>
                  <a:latin typeface="Book Antiqua" panose="02040602050305030304" pitchFamily="18" charset="0"/>
                </a:rPr>
                <a:t>β</a:t>
              </a:r>
              <a:endParaRPr lang="en-US" baseline="-25000" dirty="0">
                <a:latin typeface="Book Antiqua" panose="02040602050305030304" pitchFamily="18" charset="0"/>
              </a:endParaRPr>
            </a:p>
          </p:txBody>
        </p:sp>
      </p:grpSp>
      <p:pic>
        <p:nvPicPr>
          <p:cNvPr id="14" name="Immagine 13">
            <a:extLst>
              <a:ext uri="{FF2B5EF4-FFF2-40B4-BE49-F238E27FC236}">
                <a16:creationId xmlns:a16="http://schemas.microsoft.com/office/drawing/2014/main" id="{11CA4434-5337-4BE9-8F8A-1ABD2CBD75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88" y="3644170"/>
            <a:ext cx="3302033" cy="2804107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EC3F085-E705-4515-9B0F-6CC4EDC6E8C8}"/>
              </a:ext>
            </a:extLst>
          </p:cNvPr>
          <p:cNvSpPr txBox="1"/>
          <p:nvPr/>
        </p:nvSpPr>
        <p:spPr>
          <a:xfrm>
            <a:off x="4076473" y="4081065"/>
            <a:ext cx="4851628" cy="1297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Book Antiqua" panose="02040602050305030304" pitchFamily="18" charset="0"/>
              </a:rPr>
              <a:t>|</a:t>
            </a:r>
            <a:r>
              <a:rPr lang="en-US" dirty="0" err="1">
                <a:latin typeface="Book Antiqua" panose="02040602050305030304" pitchFamily="18" charset="0"/>
              </a:rPr>
              <a:t>V</a:t>
            </a:r>
            <a:r>
              <a:rPr lang="en-US" baseline="-25000" dirty="0" err="1">
                <a:latin typeface="Book Antiqua" panose="02040602050305030304" pitchFamily="18" charset="0"/>
              </a:rPr>
              <a:t>us</a:t>
            </a:r>
            <a:r>
              <a:rPr lang="en-US" dirty="0">
                <a:latin typeface="Book Antiqua" panose="02040602050305030304" pitchFamily="18" charset="0"/>
              </a:rPr>
              <a:t>| = (0.2249±0.0007)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Known at 0.3%, </a:t>
            </a:r>
            <a:r>
              <a:rPr lang="en-US" dirty="0" err="1">
                <a:latin typeface="Book Antiqua" panose="02040602050305030304" pitchFamily="18" charset="0"/>
              </a:rPr>
              <a:t>Expt</a:t>
            </a:r>
            <a:r>
              <a:rPr lang="en-US" dirty="0">
                <a:latin typeface="Book Antiqua" panose="02040602050305030304" pitchFamily="18" charset="0"/>
              </a:rPr>
              <a:t> better than 0.2%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Unitarity OK at ≈ 2.2</a:t>
            </a:r>
            <a:r>
              <a:rPr lang="el-GR" dirty="0">
                <a:latin typeface="Book Antiqua" panose="02040602050305030304" pitchFamily="18" charset="0"/>
              </a:rPr>
              <a:t>σ</a:t>
            </a:r>
            <a:r>
              <a:rPr lang="en-US" dirty="0">
                <a:latin typeface="Book Antiqua" panose="02040602050305030304" pitchFamily="18" charset="0"/>
              </a:rPr>
              <a:t> (error from |</a:t>
            </a:r>
            <a:r>
              <a:rPr lang="en-US" dirty="0" err="1">
                <a:latin typeface="Book Antiqua" panose="02040602050305030304" pitchFamily="18" charset="0"/>
              </a:rPr>
              <a:t>V</a:t>
            </a:r>
            <a:r>
              <a:rPr lang="en-US" baseline="-25000" dirty="0" err="1">
                <a:latin typeface="Book Antiqua" panose="02040602050305030304" pitchFamily="18" charset="0"/>
              </a:rPr>
              <a:t>ud</a:t>
            </a:r>
            <a:r>
              <a:rPr lang="en-US" dirty="0">
                <a:latin typeface="Book Antiqua" panose="02040602050305030304" pitchFamily="18" charset="0"/>
              </a:rPr>
              <a:t>|)</a:t>
            </a: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8C22CC9C-365A-4330-A2C2-EE056635BCA9}"/>
              </a:ext>
            </a:extLst>
          </p:cNvPr>
          <p:cNvSpPr/>
          <p:nvPr/>
        </p:nvSpPr>
        <p:spPr>
          <a:xfrm>
            <a:off x="4136919" y="4163133"/>
            <a:ext cx="2499551" cy="3813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ttangolo 17">
            <a:extLst>
              <a:ext uri="{FF2B5EF4-FFF2-40B4-BE49-F238E27FC236}">
                <a16:creationId xmlns:a16="http://schemas.microsoft.com/office/drawing/2014/main" id="{2A000277-A120-4BA3-9DA1-B478927BC0F0}"/>
              </a:ext>
            </a:extLst>
          </p:cNvPr>
          <p:cNvSpPr/>
          <p:nvPr/>
        </p:nvSpPr>
        <p:spPr>
          <a:xfrm>
            <a:off x="4136919" y="4984122"/>
            <a:ext cx="2282736" cy="3813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317C25B-DE04-4161-8EF6-2038D3D41949}"/>
              </a:ext>
            </a:extLst>
          </p:cNvPr>
          <p:cNvSpPr txBox="1"/>
          <p:nvPr/>
        </p:nvSpPr>
        <p:spPr>
          <a:xfrm>
            <a:off x="3700987" y="5762864"/>
            <a:ext cx="2153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Samples: several M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Might improve</a:t>
            </a:r>
          </a:p>
        </p:txBody>
      </p:sp>
    </p:spTree>
    <p:extLst>
      <p:ext uri="{BB962C8B-B14F-4D97-AF65-F5344CB8AC3E}">
        <p14:creationId xmlns:p14="http://schemas.microsoft.com/office/powerpoint/2010/main" val="124905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Lepton</a:t>
            </a:r>
            <a:r>
              <a:rPr lang="it-IT" dirty="0"/>
              <a:t> </a:t>
            </a:r>
            <a:r>
              <a:rPr lang="it-IT" dirty="0" err="1"/>
              <a:t>flavour</a:t>
            </a:r>
            <a:r>
              <a:rPr lang="it-IT" dirty="0"/>
              <a:t> </a:t>
            </a:r>
            <a:r>
              <a:rPr lang="it-IT" dirty="0" err="1"/>
              <a:t>universality</a:t>
            </a:r>
            <a:endParaRPr lang="it-IT" dirty="0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84150" y="1162050"/>
            <a:ext cx="59244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 err="1"/>
              <a:t>Helicity</a:t>
            </a:r>
            <a:r>
              <a:rPr lang="en-US" sz="2000" dirty="0"/>
              <a:t>-suppressed K</a:t>
            </a:r>
            <a:r>
              <a:rPr lang="en-US" sz="2000" baseline="-25000" dirty="0"/>
              <a:t>ℓ2</a:t>
            </a:r>
            <a:r>
              <a:rPr lang="en-US" sz="2000" dirty="0"/>
              <a:t> decays: K</a:t>
            </a:r>
            <a:r>
              <a:rPr lang="en-US" sz="2000" baseline="30000" dirty="0">
                <a:cs typeface="Times New Roman" pitchFamily="18" charset="0"/>
              </a:rPr>
              <a:t>±</a:t>
            </a:r>
            <a:r>
              <a:rPr lang="en-US" sz="2000" dirty="0">
                <a:cs typeface="Times New Roman" pitchFamily="18" charset="0"/>
              </a:rPr>
              <a:t>→e</a:t>
            </a:r>
            <a:r>
              <a:rPr lang="en-US" sz="2000" baseline="30000" dirty="0">
                <a:cs typeface="Times New Roman" pitchFamily="18" charset="0"/>
              </a:rPr>
              <a:t>±</a:t>
            </a:r>
            <a:r>
              <a:rPr lang="el-GR" sz="2000" dirty="0">
                <a:cs typeface="Times New Roman" pitchFamily="18" charset="0"/>
              </a:rPr>
              <a:t>υ</a:t>
            </a:r>
            <a:r>
              <a:rPr lang="en-US" sz="2000" dirty="0">
                <a:cs typeface="Times New Roman" pitchFamily="18" charset="0"/>
              </a:rPr>
              <a:t>   K</a:t>
            </a:r>
            <a:r>
              <a:rPr lang="en-US" sz="2000" baseline="30000" dirty="0">
                <a:cs typeface="Times New Roman" pitchFamily="18" charset="0"/>
              </a:rPr>
              <a:t>±</a:t>
            </a:r>
            <a:r>
              <a:rPr lang="el-GR" sz="2000" dirty="0">
                <a:cs typeface="Times New Roman" pitchFamily="18" charset="0"/>
              </a:rPr>
              <a:t>→ </a:t>
            </a:r>
            <a:r>
              <a:rPr lang="el-GR" sz="2000" dirty="0"/>
              <a:t>μ</a:t>
            </a:r>
            <a:r>
              <a:rPr lang="en-US" sz="2000" baseline="30000" dirty="0">
                <a:cs typeface="Times New Roman" pitchFamily="18" charset="0"/>
              </a:rPr>
              <a:t>±</a:t>
            </a:r>
            <a:r>
              <a:rPr lang="el-GR" sz="2000" dirty="0"/>
              <a:t>υ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ject 9"/>
              <p:cNvSpPr txBox="1"/>
              <p:nvPr/>
            </p:nvSpPr>
            <p:spPr bwMode="auto">
              <a:xfrm>
                <a:off x="1018094" y="1558735"/>
                <a:ext cx="5797484" cy="102552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sub>
                    </m:sSub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tx1"/>
                    </a:solidFill>
                  </a:rPr>
                  <a:t>= (2.477±0.001) · 10</a:t>
                </a:r>
                <a:r>
                  <a:rPr lang="en-US" sz="2400" baseline="30000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−5</a:t>
                </a:r>
                <a:r>
                  <a:rPr lang="en-US" sz="2400" dirty="0">
                    <a:solidFill>
                      <a:schemeClr val="tx1"/>
                    </a:solidFill>
                    <a:latin typeface="Book Antiqua" panose="02040602050305030304" pitchFamily="18" charset="0"/>
                  </a:rPr>
                  <a:t> (SM)</a:t>
                </a:r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Object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8094" y="1558735"/>
                <a:ext cx="5797484" cy="10255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5">
            <a:extLst>
              <a:ext uri="{FF2B5EF4-FFF2-40B4-BE49-F238E27FC236}">
                <a16:creationId xmlns:a16="http://schemas.microsoft.com/office/drawing/2014/main" id="{AB7475CE-BA9B-47E2-BBF7-5E04D922E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8876" y="3027185"/>
            <a:ext cx="3321050" cy="547688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0" name="Text Box 8">
            <a:extLst>
              <a:ext uri="{FF2B5EF4-FFF2-40B4-BE49-F238E27FC236}">
                <a16:creationId xmlns:a16="http://schemas.microsoft.com/office/drawing/2014/main" id="{3560B6F0-B90C-4A0C-B75C-861945FF54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2189" y="2211684"/>
            <a:ext cx="43910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101EA8"/>
                </a:solidFill>
              </a:rPr>
              <a:t>KLOE</a:t>
            </a:r>
            <a:r>
              <a:rPr lang="en-US" sz="2000" dirty="0"/>
              <a:t> (2009): 14K events, 16% </a:t>
            </a:r>
            <a:r>
              <a:rPr lang="en-US" sz="2000" dirty="0" err="1"/>
              <a:t>bkg</a:t>
            </a:r>
            <a:br>
              <a:rPr lang="it-IT" sz="2000" dirty="0"/>
            </a:br>
            <a:r>
              <a:rPr lang="en-US" sz="2000" b="1" dirty="0">
                <a:solidFill>
                  <a:srgbClr val="101EA8"/>
                </a:solidFill>
              </a:rPr>
              <a:t>NA62</a:t>
            </a:r>
            <a:r>
              <a:rPr lang="en-US" sz="2000" dirty="0"/>
              <a:t> (2013): 147K events, 11% </a:t>
            </a:r>
            <a:r>
              <a:rPr lang="en-US" sz="2000" dirty="0" err="1"/>
              <a:t>bkg</a:t>
            </a:r>
            <a:endParaRPr lang="en-US" sz="2000" dirty="0"/>
          </a:p>
        </p:txBody>
      </p:sp>
      <p:graphicFrame>
        <p:nvGraphicFramePr>
          <p:cNvPr id="21" name="Object 14">
            <a:extLst>
              <a:ext uri="{FF2B5EF4-FFF2-40B4-BE49-F238E27FC236}">
                <a16:creationId xmlns:a16="http://schemas.microsoft.com/office/drawing/2014/main" id="{5482C2CA-E907-4EFE-BC3F-0E23B5559D3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292652"/>
              </p:ext>
            </p:extLst>
          </p:nvPr>
        </p:nvGraphicFramePr>
        <p:xfrm>
          <a:off x="4949038" y="3054966"/>
          <a:ext cx="329088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5" imgW="1619385" imgH="200025" progId="Equation.3">
                  <p:embed/>
                </p:oleObj>
              </mc:Choice>
              <mc:Fallback>
                <p:oleObj name="Equation" r:id="rId5" imgW="1619385" imgH="200025" progId="Equation.3">
                  <p:embed/>
                  <p:pic>
                    <p:nvPicPr>
                      <p:cNvPr id="21" name="Object 14">
                        <a:extLst>
                          <a:ext uri="{FF2B5EF4-FFF2-40B4-BE49-F238E27FC236}">
                            <a16:creationId xmlns:a16="http://schemas.microsoft.com/office/drawing/2014/main" id="{5482C2CA-E907-4EFE-BC3F-0E23B5559D3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9038" y="3054966"/>
                        <a:ext cx="3290888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8">
            <a:extLst>
              <a:ext uri="{FF2B5EF4-FFF2-40B4-BE49-F238E27FC236}">
                <a16:creationId xmlns:a16="http://schemas.microsoft.com/office/drawing/2014/main" id="{C6C1955B-8AB1-4A6F-9C71-8CF74D275E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1514" y="4296546"/>
            <a:ext cx="4265612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dirty="0"/>
              <a:t>NP </a:t>
            </a:r>
            <a:r>
              <a:rPr lang="it-IT" sz="2000" dirty="0" err="1"/>
              <a:t>potential</a:t>
            </a:r>
            <a:r>
              <a:rPr lang="it-IT" sz="2000" dirty="0"/>
              <a:t> </a:t>
            </a:r>
            <a:r>
              <a:rPr lang="it-IT" sz="2000" dirty="0" err="1"/>
              <a:t>still</a:t>
            </a:r>
            <a:r>
              <a:rPr lang="it-IT" sz="2000" dirty="0"/>
              <a:t> open (</a:t>
            </a:r>
            <a:r>
              <a:rPr lang="it-IT" sz="2000" dirty="0" err="1"/>
              <a:t>factor</a:t>
            </a:r>
            <a:r>
              <a:rPr lang="it-IT" sz="2000" dirty="0"/>
              <a:t> 10)</a:t>
            </a:r>
            <a:br>
              <a:rPr lang="it-IT" sz="2000" dirty="0"/>
            </a:br>
            <a:r>
              <a:rPr lang="it-IT" sz="2000" b="1" dirty="0">
                <a:solidFill>
                  <a:srgbClr val="0000CC"/>
                </a:solidFill>
              </a:rPr>
              <a:t>J-PARC TREK</a:t>
            </a:r>
            <a:r>
              <a:rPr lang="it-IT" sz="2000" dirty="0"/>
              <a:t> </a:t>
            </a:r>
            <a:r>
              <a:rPr lang="it-IT" sz="2000" dirty="0" err="1"/>
              <a:t>stopped</a:t>
            </a:r>
            <a:r>
              <a:rPr lang="it-IT" sz="2000" dirty="0"/>
              <a:t> K</a:t>
            </a:r>
            <a:r>
              <a:rPr lang="it-IT" sz="2000" baseline="30000" dirty="0"/>
              <a:t>+</a:t>
            </a:r>
            <a:r>
              <a:rPr lang="it-IT" sz="2000" dirty="0"/>
              <a:t>: </a:t>
            </a:r>
            <a:br>
              <a:rPr lang="it-IT" sz="2000" dirty="0"/>
            </a:br>
            <a:r>
              <a:rPr lang="it-IT" sz="2000" dirty="0"/>
              <a:t>(</a:t>
            </a:r>
            <a:r>
              <a:rPr lang="it-IT" sz="2000" dirty="0" err="1"/>
              <a:t>took</a:t>
            </a:r>
            <a:r>
              <a:rPr lang="it-IT" sz="2000" dirty="0"/>
              <a:t> data 2015) </a:t>
            </a:r>
            <a:r>
              <a:rPr lang="it-IT" sz="2000" dirty="0" err="1"/>
              <a:t>aim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2.5 per mille</a:t>
            </a:r>
            <a:br>
              <a:rPr lang="it-IT" sz="2000" dirty="0"/>
            </a:br>
            <a:r>
              <a:rPr lang="it-IT" sz="2000" b="1" dirty="0">
                <a:solidFill>
                  <a:srgbClr val="0000CC"/>
                </a:solidFill>
              </a:rPr>
              <a:t>CERN NA62 (</a:t>
            </a:r>
            <a:r>
              <a:rPr lang="it-IT" sz="2000" b="1" dirty="0" err="1">
                <a:solidFill>
                  <a:srgbClr val="0000CC"/>
                </a:solidFill>
              </a:rPr>
              <a:t>phase</a:t>
            </a:r>
            <a:r>
              <a:rPr lang="it-IT" sz="2000" b="1" dirty="0">
                <a:solidFill>
                  <a:srgbClr val="0000CC"/>
                </a:solidFill>
              </a:rPr>
              <a:t> 2)</a:t>
            </a:r>
            <a:r>
              <a:rPr lang="it-IT" sz="2000" dirty="0"/>
              <a:t> in-</a:t>
            </a:r>
            <a:r>
              <a:rPr lang="it-IT" sz="2000" dirty="0" err="1"/>
              <a:t>flight</a:t>
            </a:r>
            <a:r>
              <a:rPr lang="it-IT" sz="2000" dirty="0"/>
              <a:t> K</a:t>
            </a:r>
            <a:r>
              <a:rPr lang="it-IT" sz="2000" baseline="30000" dirty="0"/>
              <a:t>+</a:t>
            </a:r>
            <a:r>
              <a:rPr lang="it-IT" sz="2000" dirty="0"/>
              <a:t>: </a:t>
            </a:r>
            <a:br>
              <a:rPr lang="it-IT" sz="2000" dirty="0"/>
            </a:br>
            <a:r>
              <a:rPr lang="it-IT" sz="2000" dirty="0" err="1"/>
              <a:t>better</a:t>
            </a:r>
            <a:r>
              <a:rPr lang="it-IT" sz="2000" dirty="0"/>
              <a:t> </a:t>
            </a:r>
            <a:r>
              <a:rPr lang="it-IT" sz="2000" dirty="0" err="1"/>
              <a:t>vetoing</a:t>
            </a:r>
            <a:r>
              <a:rPr lang="it-IT" sz="2000" dirty="0"/>
              <a:t>, </a:t>
            </a:r>
            <a:r>
              <a:rPr lang="it-IT" sz="2000" dirty="0" err="1"/>
              <a:t>resolutions</a:t>
            </a:r>
            <a:r>
              <a:rPr lang="it-IT" sz="2000" dirty="0"/>
              <a:t>, PID</a:t>
            </a:r>
            <a:endParaRPr lang="en-US" sz="2000" dirty="0"/>
          </a:p>
        </p:txBody>
      </p:sp>
      <p:pic>
        <p:nvPicPr>
          <p:cNvPr id="23" name="Picture 3">
            <a:extLst>
              <a:ext uri="{FF2B5EF4-FFF2-40B4-BE49-F238E27FC236}">
                <a16:creationId xmlns:a16="http://schemas.microsoft.com/office/drawing/2014/main" id="{A1CB9AB8-A292-48C4-B334-862A27EF283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99" y="2612042"/>
            <a:ext cx="3607732" cy="347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Box 8">
            <a:extLst>
              <a:ext uri="{FF2B5EF4-FFF2-40B4-BE49-F238E27FC236}">
                <a16:creationId xmlns:a16="http://schemas.microsoft.com/office/drawing/2014/main" id="{C7FB24BB-A4D2-469A-8F63-869F35789F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4351" y="3520258"/>
            <a:ext cx="4659313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000" dirty="0"/>
              <a:t>x10 </a:t>
            </a:r>
            <a:r>
              <a:rPr lang="it-IT" sz="2000" dirty="0" err="1"/>
              <a:t>improvement</a:t>
            </a:r>
            <a:r>
              <a:rPr lang="it-IT" sz="2000" dirty="0"/>
              <a:t> , </a:t>
            </a:r>
            <a:r>
              <a:rPr lang="it-IT" sz="2000" dirty="0" err="1"/>
              <a:t>consistent</a:t>
            </a:r>
            <a:r>
              <a:rPr lang="it-IT" sz="2000" dirty="0"/>
              <a:t> with SM</a:t>
            </a:r>
            <a:br>
              <a:rPr lang="it-IT" sz="2000" dirty="0"/>
            </a:br>
            <a:r>
              <a:rPr lang="it-IT" sz="2000" dirty="0"/>
              <a:t>0.4%, </a:t>
            </a:r>
            <a:r>
              <a:rPr lang="it-IT" sz="2000" dirty="0" err="1"/>
              <a:t>stat</a:t>
            </a:r>
            <a:r>
              <a:rPr lang="it-IT" sz="2000" dirty="0"/>
              <a:t>/</a:t>
            </a:r>
            <a:r>
              <a:rPr lang="it-IT" sz="2000" dirty="0" err="1"/>
              <a:t>syst</a:t>
            </a:r>
            <a:r>
              <a:rPr lang="it-IT" sz="2000" dirty="0"/>
              <a:t> </a:t>
            </a:r>
            <a:r>
              <a:rPr lang="it-IT" sz="2000" dirty="0" err="1"/>
              <a:t>dominated</a:t>
            </a:r>
            <a:endParaRPr lang="en-US" sz="2000" dirty="0"/>
          </a:p>
        </p:txBody>
      </p:sp>
      <p:sp>
        <p:nvSpPr>
          <p:cNvPr id="25" name="Text Box 8">
            <a:extLst>
              <a:ext uri="{FF2B5EF4-FFF2-40B4-BE49-F238E27FC236}">
                <a16:creationId xmlns:a16="http://schemas.microsoft.com/office/drawing/2014/main" id="{CCFDE764-EE1C-41B0-AE96-D524A3EBF1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785" y="6123391"/>
            <a:ext cx="727280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000" dirty="0" err="1"/>
              <a:t>Systematically</a:t>
            </a:r>
            <a:r>
              <a:rPr lang="it-IT" sz="2000" dirty="0"/>
              <a:t> </a:t>
            </a:r>
            <a:r>
              <a:rPr lang="it-IT" sz="2000" dirty="0" err="1"/>
              <a:t>challenging</a:t>
            </a:r>
            <a:r>
              <a:rPr lang="it-IT" sz="2000" dirty="0"/>
              <a:t>, </a:t>
            </a:r>
            <a:r>
              <a:rPr lang="it-IT" sz="2000" dirty="0" err="1"/>
              <a:t>different</a:t>
            </a:r>
            <a:r>
              <a:rPr lang="it-IT" sz="2000" dirty="0"/>
              <a:t> </a:t>
            </a:r>
            <a:r>
              <a:rPr lang="it-IT" sz="2000" dirty="0" err="1"/>
              <a:t>expt</a:t>
            </a:r>
            <a:r>
              <a:rPr lang="it-IT" sz="2000" dirty="0"/>
              <a:t>. </a:t>
            </a:r>
            <a:r>
              <a:rPr lang="it-IT" sz="2000" dirty="0" err="1"/>
              <a:t>issues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510487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K</a:t>
            </a:r>
            <a:r>
              <a:rPr lang="it-IT" baseline="-25000" dirty="0"/>
              <a:t>S</a:t>
            </a:r>
            <a:r>
              <a:rPr lang="it-IT" dirty="0"/>
              <a:t> </a:t>
            </a:r>
            <a:r>
              <a:rPr lang="it-IT" dirty="0" err="1"/>
              <a:t>decays</a:t>
            </a:r>
            <a:endParaRPr lang="it-IT" dirty="0"/>
          </a:p>
        </p:txBody>
      </p:sp>
      <p:sp>
        <p:nvSpPr>
          <p:cNvPr id="12" name="Rectangle 11"/>
          <p:cNvSpPr/>
          <p:nvPr/>
        </p:nvSpPr>
        <p:spPr>
          <a:xfrm>
            <a:off x="5130880" y="1930127"/>
            <a:ext cx="3849688" cy="4492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13" name="Picture 10" descr="KLOE-KSpienu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9" y="1410243"/>
            <a:ext cx="4878387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1647371" y="1824580"/>
            <a:ext cx="936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l-GR" sz="2000"/>
              <a:t>π</a:t>
            </a:r>
            <a:r>
              <a:rPr lang="el-GR" sz="2000" baseline="30000"/>
              <a:t>–</a:t>
            </a:r>
            <a:r>
              <a:rPr lang="en-US" sz="2000"/>
              <a:t>e</a:t>
            </a:r>
            <a:r>
              <a:rPr lang="en-US" sz="2000" baseline="30000"/>
              <a:t>+</a:t>
            </a:r>
            <a:r>
              <a:rPr lang="el-GR" sz="2000"/>
              <a:t>ν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4034971" y="1824580"/>
            <a:ext cx="8445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l-GR" sz="2000"/>
              <a:t>π</a:t>
            </a:r>
            <a:r>
              <a:rPr lang="en-US" sz="2000" baseline="30000"/>
              <a:t>+</a:t>
            </a:r>
            <a:r>
              <a:rPr lang="en-US" sz="2000"/>
              <a:t>e</a:t>
            </a:r>
            <a:r>
              <a:rPr lang="el-GR" baseline="30000"/>
              <a:t>–</a:t>
            </a:r>
            <a:r>
              <a:rPr lang="el-GR" sz="2000"/>
              <a:t>ν</a:t>
            </a: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4593771" y="1926180"/>
            <a:ext cx="127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29784" y="1408655"/>
            <a:ext cx="4114800" cy="41592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/>
            <a:r>
              <a:rPr lang="en-US" sz="2100">
                <a:solidFill>
                  <a:srgbClr val="FF0000"/>
                </a:solidFill>
                <a:sym typeface="Symbol" pitchFamily="18" charset="2"/>
              </a:rPr>
              <a:t>BR(K</a:t>
            </a:r>
            <a:r>
              <a:rPr lang="en-US" sz="2100" baseline="-25000">
                <a:solidFill>
                  <a:srgbClr val="FF0000"/>
                </a:solidFill>
                <a:sym typeface="Symbol" pitchFamily="18" charset="2"/>
              </a:rPr>
              <a:t>S</a:t>
            </a:r>
            <a:r>
              <a:rPr lang="en-US" sz="2100">
                <a:solidFill>
                  <a:srgbClr val="FF0000"/>
                </a:solidFill>
                <a:sym typeface="Symbol" pitchFamily="18" charset="2"/>
              </a:rPr>
              <a:t>e) = (7.05  0.09)  10</a:t>
            </a:r>
            <a:r>
              <a:rPr lang="en-US" sz="2100" baseline="30000">
                <a:solidFill>
                  <a:srgbClr val="FF0000"/>
                </a:solidFill>
                <a:cs typeface="Tahoma" pitchFamily="34" charset="0"/>
                <a:sym typeface="Symbol" pitchFamily="18" charset="2"/>
              </a:rPr>
              <a:t>–4</a:t>
            </a:r>
            <a:endParaRPr lang="en-US" sz="2100">
              <a:solidFill>
                <a:srgbClr val="FF0000"/>
              </a:solidFill>
              <a:cs typeface="Tahoma" pitchFamily="34" charset="0"/>
              <a:sym typeface="Symbol" pitchFamily="18" charset="2"/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871538" y="5932088"/>
            <a:ext cx="4167187" cy="4143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/>
            <a:r>
              <a:rPr lang="en-US" sz="2100">
                <a:solidFill>
                  <a:srgbClr val="FF0000"/>
                </a:solidFill>
                <a:sym typeface="Symbol" pitchFamily="18" charset="2"/>
              </a:rPr>
              <a:t>BR(K</a:t>
            </a:r>
            <a:r>
              <a:rPr lang="en-US" sz="2100" baseline="-25000">
                <a:solidFill>
                  <a:srgbClr val="FF0000"/>
                </a:solidFill>
                <a:sym typeface="Symbol" pitchFamily="18" charset="2"/>
              </a:rPr>
              <a:t>S</a:t>
            </a:r>
            <a:r>
              <a:rPr lang="en-US" sz="2100">
                <a:solidFill>
                  <a:srgbClr val="FF0000"/>
                </a:solidFill>
                <a:sym typeface="Symbol" pitchFamily="18" charset="2"/>
              </a:rPr>
              <a:t>3</a:t>
            </a:r>
            <a:r>
              <a:rPr lang="en-US" sz="2100" baseline="30000">
                <a:solidFill>
                  <a:srgbClr val="FF0000"/>
                </a:solidFill>
                <a:sym typeface="Symbol" pitchFamily="18" charset="2"/>
              </a:rPr>
              <a:t>0</a:t>
            </a:r>
            <a:r>
              <a:rPr lang="en-US" sz="2100">
                <a:solidFill>
                  <a:srgbClr val="FF0000"/>
                </a:solidFill>
                <a:sym typeface="Symbol" pitchFamily="18" charset="2"/>
              </a:rPr>
              <a:t>) &lt; 2.6  10</a:t>
            </a:r>
            <a:r>
              <a:rPr lang="en-US" sz="2100" baseline="30000">
                <a:solidFill>
                  <a:srgbClr val="FF0000"/>
                </a:solidFill>
                <a:cs typeface="Tahoma" pitchFamily="34" charset="0"/>
                <a:sym typeface="Symbol" pitchFamily="18" charset="2"/>
              </a:rPr>
              <a:t>–8</a:t>
            </a:r>
            <a:r>
              <a:rPr lang="en-US" sz="2100">
                <a:solidFill>
                  <a:srgbClr val="FF0000"/>
                </a:solidFill>
                <a:cs typeface="Tahoma" pitchFamily="34" charset="0"/>
                <a:sym typeface="Symbol" pitchFamily="18" charset="2"/>
              </a:rPr>
              <a:t> (90% CL)</a:t>
            </a:r>
          </a:p>
        </p:txBody>
      </p:sp>
      <p:sp>
        <p:nvSpPr>
          <p:cNvPr id="21" name="TextBox 16"/>
          <p:cNvSpPr txBox="1">
            <a:spLocks noChangeArrowheads="1"/>
          </p:cNvSpPr>
          <p:nvPr/>
        </p:nvSpPr>
        <p:spPr bwMode="auto">
          <a:xfrm>
            <a:off x="588509" y="5439963"/>
            <a:ext cx="47724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/>
            <a:r>
              <a:rPr lang="it-IT" sz="2000" b="1" dirty="0">
                <a:solidFill>
                  <a:srgbClr val="101EA8"/>
                </a:solidFill>
              </a:rPr>
              <a:t>KLOE</a:t>
            </a:r>
            <a:r>
              <a:rPr lang="it-IT" sz="2000" dirty="0"/>
              <a:t> (2004-05 data): 1.7 fb</a:t>
            </a:r>
            <a:r>
              <a:rPr lang="it-IT" sz="2000" baseline="30000" dirty="0">
                <a:latin typeface="Arial" charset="0"/>
              </a:rPr>
              <a:t>−</a:t>
            </a:r>
            <a:r>
              <a:rPr lang="it-IT" sz="2000" baseline="30000" dirty="0"/>
              <a:t>1</a:t>
            </a:r>
            <a:r>
              <a:rPr lang="it-IT" sz="2000" dirty="0"/>
              <a:t>, 0 </a:t>
            </a:r>
            <a:r>
              <a:rPr lang="it-IT" sz="2000" dirty="0" err="1"/>
              <a:t>events</a:t>
            </a:r>
            <a:endParaRPr lang="it-IT" sz="2000" baseline="30000" dirty="0"/>
          </a:p>
        </p:txBody>
      </p:sp>
      <p:graphicFrame>
        <p:nvGraphicFramePr>
          <p:cNvPr id="2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0672170"/>
              </p:ext>
            </p:extLst>
          </p:nvPr>
        </p:nvGraphicFramePr>
        <p:xfrm>
          <a:off x="5130880" y="1915840"/>
          <a:ext cx="3781425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zione" r:id="rId5" imgW="2070000" imgH="253800" progId="Equation.3">
                  <p:embed/>
                </p:oleObj>
              </mc:Choice>
              <mc:Fallback>
                <p:oleObj name="Equazione" r:id="rId5" imgW="2070000" imgH="253800" progId="Equation.3">
                  <p:embed/>
                  <p:pic>
                    <p:nvPicPr>
                      <p:cNvPr id="22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0880" y="1915840"/>
                        <a:ext cx="3781425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5130880" y="1418952"/>
            <a:ext cx="37623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(Indirect) </a:t>
            </a:r>
            <a:r>
              <a:rPr lang="en-US" b="1" dirty="0"/>
              <a:t>CPV charge asymmetry</a:t>
            </a:r>
            <a:r>
              <a:rPr lang="en-US" dirty="0"/>
              <a:t>:</a:t>
            </a:r>
            <a:endParaRPr lang="el-GR" dirty="0"/>
          </a:p>
        </p:txBody>
      </p: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5130880" y="2514327"/>
            <a:ext cx="38496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/>
              <a:t>CPT test </a:t>
            </a:r>
            <a:r>
              <a:rPr lang="en-US" sz="2000" dirty="0"/>
              <a:t>by comparison to </a:t>
            </a:r>
            <a:r>
              <a:rPr lang="el-GR" sz="2000" dirty="0"/>
              <a:t>δ</a:t>
            </a:r>
            <a:r>
              <a:rPr lang="en-US" sz="2000" baseline="-25000" dirty="0"/>
              <a:t>L</a:t>
            </a:r>
            <a:r>
              <a:rPr lang="en-US" sz="2000" dirty="0"/>
              <a:t>(e) (still far from being significant) </a:t>
            </a:r>
            <a:endParaRPr lang="el-GR" sz="2000" dirty="0"/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588509" y="3939130"/>
            <a:ext cx="419893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101EA8"/>
                </a:solidFill>
              </a:rPr>
              <a:t>KLOE</a:t>
            </a:r>
            <a:r>
              <a:rPr lang="en-US" sz="2000" dirty="0"/>
              <a:t> (2001-02 data, 410 pb</a:t>
            </a:r>
            <a:r>
              <a:rPr lang="en-US" sz="2000" baseline="30000" dirty="0"/>
              <a:t>−1</a:t>
            </a:r>
            <a:r>
              <a:rPr lang="en-US" sz="2000" dirty="0"/>
              <a:t>): </a:t>
            </a:r>
            <a:br>
              <a:rPr lang="en-US" sz="2000" dirty="0"/>
            </a:br>
            <a:r>
              <a:rPr lang="en-US" sz="2000" dirty="0"/>
              <a:t>first observation, 13K events</a:t>
            </a:r>
            <a:endParaRPr lang="it-IT" sz="2000" baseline="30000" dirty="0"/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251519" y="5066901"/>
            <a:ext cx="550396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(Indirect) </a:t>
            </a:r>
            <a:r>
              <a:rPr lang="en-US" sz="2000" b="1" dirty="0"/>
              <a:t>CPV K</a:t>
            </a:r>
            <a:r>
              <a:rPr lang="en-US" sz="2000" b="1" baseline="-25000" dirty="0"/>
              <a:t>S</a:t>
            </a:r>
            <a:r>
              <a:rPr lang="en-US" sz="2000" b="1" dirty="0"/>
              <a:t> → 3</a:t>
            </a:r>
            <a:r>
              <a:rPr lang="el-GR" sz="2000" b="1" dirty="0"/>
              <a:t>π</a:t>
            </a:r>
            <a:r>
              <a:rPr lang="it-IT" sz="2000" b="1" baseline="30000" dirty="0"/>
              <a:t>0</a:t>
            </a:r>
            <a:r>
              <a:rPr lang="en-US" sz="2000" dirty="0"/>
              <a:t>  (</a:t>
            </a:r>
            <a:r>
              <a:rPr lang="it-IT" sz="2000" dirty="0"/>
              <a:t>SM </a:t>
            </a:r>
            <a:r>
              <a:rPr lang="it-IT" sz="2000" dirty="0" err="1"/>
              <a:t>expect</a:t>
            </a:r>
            <a:r>
              <a:rPr lang="it-IT" sz="2000" dirty="0"/>
              <a:t>.: 2 x 10</a:t>
            </a:r>
            <a:r>
              <a:rPr lang="it-IT" sz="2000" baseline="30000" dirty="0">
                <a:latin typeface="Arial" charset="0"/>
              </a:rPr>
              <a:t>−</a:t>
            </a:r>
            <a:r>
              <a:rPr lang="it-IT" sz="2000" baseline="30000" dirty="0"/>
              <a:t>9</a:t>
            </a:r>
            <a:r>
              <a:rPr lang="it-IT" sz="2000" dirty="0"/>
              <a:t> )</a:t>
            </a:r>
            <a:endParaRPr lang="el-GR" sz="20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727869" y="4797152"/>
            <a:ext cx="5027612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251520" y="845835"/>
            <a:ext cx="32403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 err="1"/>
              <a:t>Semileptonic</a:t>
            </a:r>
            <a:r>
              <a:rPr lang="en-US" sz="2000" dirty="0"/>
              <a:t> </a:t>
            </a:r>
            <a:r>
              <a:rPr lang="en-US" sz="2000" b="1" dirty="0"/>
              <a:t>K</a:t>
            </a:r>
            <a:r>
              <a:rPr lang="en-US" sz="2000" b="1" baseline="-25000" dirty="0"/>
              <a:t>S</a:t>
            </a:r>
            <a:r>
              <a:rPr lang="en-US" sz="2000" b="1" dirty="0"/>
              <a:t> </a:t>
            </a:r>
            <a:r>
              <a:rPr lang="it-IT" sz="2000" dirty="0" err="1"/>
              <a:t>decays</a:t>
            </a:r>
            <a:endParaRPr lang="el-GR" sz="2000" dirty="0"/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5788818" y="4969706"/>
            <a:ext cx="3355175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101EA8"/>
                </a:solidFill>
              </a:rPr>
              <a:t>KLOE + KLOE2</a:t>
            </a:r>
            <a:r>
              <a:rPr lang="en-US" sz="2000" dirty="0"/>
              <a:t>: 8 fb</a:t>
            </a:r>
            <a:r>
              <a:rPr lang="en-US" sz="2000" baseline="30000" dirty="0"/>
              <a:t>-1</a:t>
            </a:r>
            <a:endParaRPr lang="en-US" sz="2000" dirty="0"/>
          </a:p>
          <a:p>
            <a:pPr algn="ctr" eaLnBrk="1" hangingPunct="1">
              <a:spcBef>
                <a:spcPct val="50000"/>
              </a:spcBef>
            </a:pPr>
            <a:r>
              <a:rPr lang="en-US" sz="2000" dirty="0"/>
              <a:t>Excellent K</a:t>
            </a:r>
            <a:r>
              <a:rPr lang="en-US" sz="2000" baseline="-25000" dirty="0"/>
              <a:t>S</a:t>
            </a:r>
            <a:r>
              <a:rPr lang="en-US" sz="2000" dirty="0"/>
              <a:t> factory but...</a:t>
            </a:r>
            <a:br>
              <a:rPr lang="en-US" sz="2000" dirty="0"/>
            </a:br>
            <a:r>
              <a:rPr lang="en-US" sz="2000" dirty="0"/>
              <a:t> strong competitor</a:t>
            </a:r>
            <a:endParaRPr lang="it-IT" sz="2000" dirty="0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5772149" y="4797152"/>
            <a:ext cx="0" cy="1800201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882" y="188640"/>
            <a:ext cx="1724025" cy="857250"/>
          </a:xfrm>
          <a:prstGeom prst="rect">
            <a:avLst/>
          </a:prstGeom>
        </p:spPr>
      </p:pic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4510336" y="3934506"/>
            <a:ext cx="38496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000" dirty="0"/>
              <a:t>Highly </a:t>
            </a:r>
            <a:r>
              <a:rPr lang="it-IT" sz="2000" dirty="0" err="1"/>
              <a:t>valuable</a:t>
            </a:r>
            <a:r>
              <a:rPr lang="it-IT" sz="2000" dirty="0"/>
              <a:t> for </a:t>
            </a:r>
            <a:r>
              <a:rPr lang="it-IT" sz="2000" b="1" dirty="0" err="1"/>
              <a:t>V</a:t>
            </a:r>
            <a:r>
              <a:rPr lang="it-IT" sz="2000" b="1" baseline="-25000" dirty="0" err="1"/>
              <a:t>us</a:t>
            </a:r>
            <a:r>
              <a:rPr lang="it-IT" sz="2000" dirty="0"/>
              <a:t> </a:t>
            </a:r>
            <a:br>
              <a:rPr lang="it-IT" sz="2000" dirty="0"/>
            </a:br>
            <a:r>
              <a:rPr lang="it-IT" sz="2000" dirty="0"/>
              <a:t>(precise K</a:t>
            </a:r>
            <a:r>
              <a:rPr lang="it-IT" sz="2000" baseline="-25000" dirty="0"/>
              <a:t>S</a:t>
            </a:r>
            <a:r>
              <a:rPr lang="it-IT" sz="2000" dirty="0"/>
              <a:t> </a:t>
            </a:r>
            <a:r>
              <a:rPr lang="it-IT" sz="2000" dirty="0" err="1"/>
              <a:t>lifetime</a:t>
            </a:r>
            <a:r>
              <a:rPr lang="it-IT" sz="2000" dirty="0"/>
              <a:t>)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7298579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K</a:t>
            </a:r>
            <a:r>
              <a:rPr lang="it-IT" baseline="-25000" dirty="0"/>
              <a:t>S</a:t>
            </a:r>
            <a:r>
              <a:rPr lang="it-IT" dirty="0"/>
              <a:t> </a:t>
            </a:r>
            <a:r>
              <a:rPr lang="it-IT" dirty="0" err="1"/>
              <a:t>decays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LHC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7679" y="104161"/>
            <a:ext cx="1312612" cy="899139"/>
          </a:xfrm>
          <a:prstGeom prst="rect">
            <a:avLst/>
          </a:prstGeom>
        </p:spPr>
      </p:pic>
      <p:sp>
        <p:nvSpPr>
          <p:cNvPr id="34" name="TextBox 4"/>
          <p:cNvSpPr txBox="1">
            <a:spLocks noChangeArrowheads="1"/>
          </p:cNvSpPr>
          <p:nvPr/>
        </p:nvSpPr>
        <p:spPr bwMode="auto">
          <a:xfrm>
            <a:off x="314263" y="814764"/>
            <a:ext cx="8299450" cy="6991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/>
            <a:r>
              <a:rPr lang="it-IT" sz="2000" b="1" dirty="0" err="1">
                <a:solidFill>
                  <a:srgbClr val="101EA8"/>
                </a:solidFill>
              </a:rPr>
              <a:t>LHCb</a:t>
            </a:r>
            <a:r>
              <a:rPr lang="it-IT" sz="2000" dirty="0"/>
              <a:t>: </a:t>
            </a:r>
          </a:p>
          <a:p>
            <a:pPr eaLnBrk="1" hangingPunct="1"/>
            <a:r>
              <a:rPr lang="it-IT" sz="2000" dirty="0"/>
              <a:t>- large cross-</a:t>
            </a:r>
            <a:r>
              <a:rPr lang="it-IT" sz="2000" dirty="0" err="1"/>
              <a:t>section</a:t>
            </a:r>
            <a:r>
              <a:rPr lang="it-IT" sz="2000" dirty="0"/>
              <a:t> for K (~10</a:t>
            </a:r>
            <a:r>
              <a:rPr lang="it-IT" sz="2000" baseline="30000" dirty="0"/>
              <a:t>13</a:t>
            </a:r>
            <a:r>
              <a:rPr lang="it-IT" sz="2000" dirty="0"/>
              <a:t> K</a:t>
            </a:r>
            <a:r>
              <a:rPr lang="it-IT" sz="2000" baseline="-25000" dirty="0"/>
              <a:t>S</a:t>
            </a:r>
            <a:r>
              <a:rPr lang="it-IT" sz="2000" dirty="0"/>
              <a:t> per </a:t>
            </a:r>
            <a:r>
              <a:rPr lang="it-IT" sz="2000" dirty="0" err="1"/>
              <a:t>fb</a:t>
            </a:r>
            <a:r>
              <a:rPr lang="el-GR" sz="2000" baseline="30000" dirty="0"/>
              <a:t>−</a:t>
            </a:r>
            <a:r>
              <a:rPr lang="it-IT" sz="2000" baseline="30000" dirty="0"/>
              <a:t>1</a:t>
            </a:r>
            <a:r>
              <a:rPr lang="it-IT" sz="2000" dirty="0"/>
              <a:t>, 40% </a:t>
            </a:r>
            <a:r>
              <a:rPr lang="it-IT" sz="2000" dirty="0" err="1"/>
              <a:t>decay</a:t>
            </a:r>
            <a:r>
              <a:rPr lang="it-IT" sz="2000" dirty="0"/>
              <a:t> in VELO)</a:t>
            </a:r>
            <a:br>
              <a:rPr lang="it-IT" sz="2000" dirty="0"/>
            </a:br>
            <a:r>
              <a:rPr lang="it-IT" sz="2000" dirty="0"/>
              <a:t>- good capabilities for µ </a:t>
            </a:r>
            <a:r>
              <a:rPr lang="it-IT" sz="2000" dirty="0" err="1"/>
              <a:t>channels</a:t>
            </a:r>
            <a:br>
              <a:rPr lang="it-IT" sz="2000" dirty="0"/>
            </a:br>
            <a:r>
              <a:rPr lang="it-IT" sz="2000" dirty="0"/>
              <a:t>- </a:t>
            </a:r>
            <a:r>
              <a:rPr lang="it-IT" sz="2000" dirty="0" err="1"/>
              <a:t>very</a:t>
            </a:r>
            <a:r>
              <a:rPr lang="it-IT" sz="2000" dirty="0"/>
              <a:t> high </a:t>
            </a:r>
            <a:r>
              <a:rPr lang="it-IT" sz="2000" dirty="0" err="1"/>
              <a:t>boost</a:t>
            </a:r>
            <a:r>
              <a:rPr lang="it-IT" sz="2000" dirty="0"/>
              <a:t> (</a:t>
            </a:r>
            <a:r>
              <a:rPr lang="it-IT" sz="2000" dirty="0" err="1"/>
              <a:t>acceptance</a:t>
            </a:r>
            <a:r>
              <a:rPr lang="it-IT" sz="2000" dirty="0"/>
              <a:t>: 1% for </a:t>
            </a:r>
            <a:r>
              <a:rPr lang="en-US" sz="2000" dirty="0"/>
              <a:t>K</a:t>
            </a:r>
            <a:r>
              <a:rPr lang="en-US" sz="2000" baseline="-25000" dirty="0"/>
              <a:t>S</a:t>
            </a:r>
            <a:r>
              <a:rPr lang="en-US" sz="2000" dirty="0"/>
              <a:t> → </a:t>
            </a:r>
            <a:r>
              <a:rPr lang="it-IT" sz="2000" dirty="0" err="1"/>
              <a:t>μμ</a:t>
            </a:r>
            <a:r>
              <a:rPr lang="it-IT" sz="2000" dirty="0"/>
              <a:t>)</a:t>
            </a:r>
            <a:br>
              <a:rPr lang="it-IT" sz="2000" dirty="0"/>
            </a:br>
            <a:r>
              <a:rPr lang="it-IT" sz="2000" dirty="0"/>
              <a:t>- ultimate </a:t>
            </a:r>
            <a:r>
              <a:rPr lang="it-IT" sz="2000" dirty="0" err="1"/>
              <a:t>reach</a:t>
            </a:r>
            <a:r>
              <a:rPr lang="it-IT" sz="2000" dirty="0"/>
              <a:t> on paper (upgrade-II): O(10</a:t>
            </a:r>
            <a:r>
              <a:rPr lang="it-IT" sz="2000" baseline="30000" dirty="0">
                <a:latin typeface="Times New Roman"/>
                <a:cs typeface="Times New Roman"/>
              </a:rPr>
              <a:t>‒</a:t>
            </a:r>
            <a:r>
              <a:rPr lang="it-IT" sz="2000" baseline="30000" dirty="0"/>
              <a:t>15</a:t>
            </a:r>
            <a:r>
              <a:rPr lang="it-IT" sz="2000" dirty="0"/>
              <a:t>) BR for K</a:t>
            </a:r>
            <a:r>
              <a:rPr lang="it-IT" sz="2000" baseline="-25000" dirty="0"/>
              <a:t>S</a:t>
            </a:r>
            <a:r>
              <a:rPr lang="it-IT" sz="2000" dirty="0"/>
              <a:t> (</a:t>
            </a:r>
            <a:r>
              <a:rPr lang="it-IT" sz="2000" dirty="0" err="1"/>
              <a:t>that’s</a:t>
            </a:r>
            <a:r>
              <a:rPr lang="it-IT" sz="2000" dirty="0"/>
              <a:t> </a:t>
            </a:r>
            <a:r>
              <a:rPr lang="it-IT" sz="2000" dirty="0" err="1"/>
              <a:t>tough</a:t>
            </a:r>
            <a:r>
              <a:rPr lang="it-IT" sz="2000" dirty="0"/>
              <a:t>) </a:t>
            </a:r>
            <a:br>
              <a:rPr lang="it-IT" sz="2000" dirty="0"/>
            </a:br>
            <a:r>
              <a:rPr lang="it-IT" sz="2000" dirty="0"/>
              <a:t>- K</a:t>
            </a:r>
            <a:r>
              <a:rPr lang="it-IT" sz="2000" baseline="-25000" dirty="0"/>
              <a:t>L</a:t>
            </a:r>
            <a:r>
              <a:rPr lang="it-IT" sz="2000" dirty="0"/>
              <a:t> </a:t>
            </a:r>
            <a:r>
              <a:rPr lang="it-IT" sz="2000" dirty="0" err="1"/>
              <a:t>at</a:t>
            </a:r>
            <a:r>
              <a:rPr lang="it-IT" sz="2000" dirty="0"/>
              <a:t> </a:t>
            </a:r>
            <a:r>
              <a:rPr lang="it-IT" sz="2000" dirty="0" err="1"/>
              <a:t>most</a:t>
            </a:r>
            <a:r>
              <a:rPr lang="it-IT" sz="2000" dirty="0"/>
              <a:t> 1% of K</a:t>
            </a:r>
            <a:r>
              <a:rPr lang="it-IT" sz="2000" baseline="-25000" dirty="0"/>
              <a:t>L</a:t>
            </a:r>
            <a:r>
              <a:rPr lang="it-IT" sz="2000" dirty="0"/>
              <a:t> (</a:t>
            </a:r>
            <a:r>
              <a:rPr lang="it-IT" sz="2000" dirty="0" err="1"/>
              <a:t>hardly</a:t>
            </a:r>
            <a:r>
              <a:rPr lang="it-IT" sz="2000" dirty="0"/>
              <a:t> competitive)</a:t>
            </a:r>
          </a:p>
          <a:p>
            <a:pPr eaLnBrk="1" hangingPunct="1"/>
            <a:endParaRPr lang="it-IT" sz="2000" dirty="0"/>
          </a:p>
          <a:p>
            <a:pPr eaLnBrk="1" hangingPunct="1"/>
            <a:r>
              <a:rPr lang="en-US" sz="2000" b="1" dirty="0"/>
              <a:t>K</a:t>
            </a:r>
            <a:r>
              <a:rPr lang="en-US" sz="2000" b="1" baseline="-25000" dirty="0"/>
              <a:t>S</a:t>
            </a:r>
            <a:r>
              <a:rPr lang="en-US" sz="2000" b="1" dirty="0"/>
              <a:t> → </a:t>
            </a:r>
            <a:r>
              <a:rPr lang="it-IT" sz="2000" b="1" dirty="0" err="1"/>
              <a:t>μμ</a:t>
            </a:r>
            <a:r>
              <a:rPr lang="it-IT" sz="2000" b="1" dirty="0"/>
              <a:t> </a:t>
            </a:r>
            <a:r>
              <a:rPr lang="it-IT" sz="2000" dirty="0"/>
              <a:t>(LD, </a:t>
            </a:r>
            <a:r>
              <a:rPr lang="it-IT" sz="2000" dirty="0" err="1"/>
              <a:t>not</a:t>
            </a:r>
            <a:r>
              <a:rPr lang="it-IT" sz="2000" dirty="0"/>
              <a:t> </a:t>
            </a:r>
            <a:r>
              <a:rPr lang="it-IT" sz="2000" dirty="0" err="1"/>
              <a:t>quite</a:t>
            </a:r>
            <a:r>
              <a:rPr lang="it-IT" sz="2000" dirty="0"/>
              <a:t> like B), SM (5.2±1.5)·10</a:t>
            </a:r>
            <a:r>
              <a:rPr lang="it-IT" sz="2000" baseline="30000" dirty="0"/>
              <a:t>−12</a:t>
            </a:r>
            <a:r>
              <a:rPr lang="it-IT" sz="2000" dirty="0"/>
              <a:t>:</a:t>
            </a:r>
            <a:br>
              <a:rPr lang="it-IT" sz="2000" dirty="0"/>
            </a:br>
            <a:r>
              <a:rPr lang="it-IT" sz="2000" dirty="0"/>
              <a:t>				     with 3 (2011-12) out of 8 </a:t>
            </a:r>
            <a:r>
              <a:rPr lang="it-IT" sz="2000" dirty="0" err="1"/>
              <a:t>fb</a:t>
            </a:r>
            <a:r>
              <a:rPr lang="el-GR" sz="2000" baseline="30000" dirty="0"/>
              <a:t>−</a:t>
            </a:r>
            <a:r>
              <a:rPr lang="it-IT" sz="2000" baseline="30000" dirty="0"/>
              <a:t>1</a:t>
            </a:r>
            <a:r>
              <a:rPr lang="it-IT" sz="2000" dirty="0"/>
              <a:t> </a:t>
            </a:r>
          </a:p>
          <a:p>
            <a:pPr eaLnBrk="1" hangingPunct="1">
              <a:spcBef>
                <a:spcPts val="500"/>
              </a:spcBef>
            </a:pPr>
            <a:r>
              <a:rPr lang="it-IT" sz="2000" dirty="0"/>
              <a:t>Can </a:t>
            </a:r>
            <a:r>
              <a:rPr lang="it-IT" sz="2000" dirty="0" err="1"/>
              <a:t>approach</a:t>
            </a:r>
            <a:r>
              <a:rPr lang="it-IT" sz="2000" dirty="0"/>
              <a:t> SM with (300 </a:t>
            </a:r>
            <a:r>
              <a:rPr lang="it-IT" sz="2000" dirty="0" err="1"/>
              <a:t>fb</a:t>
            </a:r>
            <a:r>
              <a:rPr lang="it-IT" sz="2000" dirty="0"/>
              <a:t>, </a:t>
            </a:r>
            <a:r>
              <a:rPr lang="it-IT" sz="2000" dirty="0" err="1"/>
              <a:t>possible</a:t>
            </a:r>
            <a:r>
              <a:rPr lang="it-IT" sz="2000" dirty="0"/>
              <a:t> upgrade-II)</a:t>
            </a:r>
            <a:endParaRPr lang="en-US" sz="2000" b="1" dirty="0"/>
          </a:p>
          <a:p>
            <a:pPr eaLnBrk="1" hangingPunct="1"/>
            <a:endParaRPr lang="en-US" sz="2000" b="1" dirty="0"/>
          </a:p>
          <a:p>
            <a:pPr eaLnBrk="1" hangingPunct="1"/>
            <a:r>
              <a:rPr lang="en-US" sz="2000" b="1" dirty="0"/>
              <a:t>K</a:t>
            </a:r>
            <a:r>
              <a:rPr lang="en-US" sz="2000" b="1" baseline="-25000" dirty="0"/>
              <a:t>S</a:t>
            </a:r>
            <a:r>
              <a:rPr lang="en-US" sz="2000" b="1" dirty="0"/>
              <a:t> → </a:t>
            </a:r>
            <a:r>
              <a:rPr lang="el-GR" sz="2000" b="1" dirty="0"/>
              <a:t>π</a:t>
            </a:r>
            <a:r>
              <a:rPr lang="it-IT" sz="2000" b="1" dirty="0"/>
              <a:t>μ</a:t>
            </a:r>
            <a:r>
              <a:rPr lang="el-GR" sz="2000" b="1" dirty="0"/>
              <a:t>ν</a:t>
            </a:r>
            <a:r>
              <a:rPr lang="it-IT" sz="2000" dirty="0"/>
              <a:t> (</a:t>
            </a:r>
            <a:r>
              <a:rPr lang="it-IT" sz="2000" dirty="0" err="1"/>
              <a:t>valuable</a:t>
            </a:r>
            <a:r>
              <a:rPr lang="it-IT" sz="2000" dirty="0"/>
              <a:t> for </a:t>
            </a:r>
            <a:r>
              <a:rPr lang="it-IT" sz="2000" dirty="0" err="1"/>
              <a:t>V</a:t>
            </a:r>
            <a:r>
              <a:rPr lang="it-IT" sz="2000" baseline="-25000" dirty="0" err="1"/>
              <a:t>us</a:t>
            </a:r>
            <a:r>
              <a:rPr lang="it-IT" sz="2000" dirty="0"/>
              <a:t>): </a:t>
            </a:r>
            <a:r>
              <a:rPr lang="it-IT" sz="2000" dirty="0" err="1"/>
              <a:t>never</a:t>
            </a:r>
            <a:r>
              <a:rPr lang="it-IT" sz="2000" dirty="0"/>
              <a:t> </a:t>
            </a:r>
            <a:r>
              <a:rPr lang="it-IT" sz="2000" dirty="0" err="1"/>
              <a:t>observed</a:t>
            </a:r>
            <a:r>
              <a:rPr lang="it-IT" sz="2000" dirty="0"/>
              <a:t>, SM 4.7· 10</a:t>
            </a:r>
            <a:r>
              <a:rPr lang="it-IT" sz="2000" baseline="30000" dirty="0">
                <a:cs typeface="Times New Roman"/>
              </a:rPr>
              <a:t>‒4</a:t>
            </a:r>
            <a:r>
              <a:rPr lang="it-IT" sz="2000" dirty="0"/>
              <a:t>  </a:t>
            </a:r>
          </a:p>
          <a:p>
            <a:pPr eaLnBrk="1" hangingPunct="1"/>
            <a:endParaRPr lang="it-IT" sz="2000" dirty="0"/>
          </a:p>
          <a:p>
            <a:pPr eaLnBrk="1" hangingPunct="1"/>
            <a:r>
              <a:rPr lang="en-US" sz="2000" b="1" dirty="0"/>
              <a:t>K</a:t>
            </a:r>
            <a:r>
              <a:rPr lang="en-US" sz="2000" b="1" baseline="-25000" dirty="0"/>
              <a:t>S</a:t>
            </a:r>
            <a:r>
              <a:rPr lang="en-US" sz="2000" b="1" dirty="0"/>
              <a:t> → </a:t>
            </a:r>
            <a:r>
              <a:rPr lang="el-GR" sz="2000" b="1" dirty="0"/>
              <a:t>π</a:t>
            </a:r>
            <a:r>
              <a:rPr lang="it-IT" sz="2000" b="1" dirty="0" err="1"/>
              <a:t>μμ</a:t>
            </a:r>
            <a:r>
              <a:rPr lang="it-IT" sz="2000" dirty="0"/>
              <a:t> (</a:t>
            </a:r>
            <a:r>
              <a:rPr lang="it-IT" sz="2000" dirty="0" err="1"/>
              <a:t>useful</a:t>
            </a:r>
            <a:r>
              <a:rPr lang="it-IT" sz="2000" dirty="0"/>
              <a:t> for K</a:t>
            </a:r>
            <a:r>
              <a:rPr lang="it-IT" sz="2000" baseline="-25000" dirty="0"/>
              <a:t>L</a:t>
            </a:r>
            <a:r>
              <a:rPr lang="it-IT" sz="2000" dirty="0"/>
              <a:t>): BR = (2.9 ± 1.4)· 10</a:t>
            </a:r>
            <a:r>
              <a:rPr lang="it-IT" sz="2000" baseline="30000" dirty="0">
                <a:cs typeface="Times New Roman"/>
              </a:rPr>
              <a:t>‒9</a:t>
            </a:r>
            <a:r>
              <a:rPr lang="it-IT" sz="2000" dirty="0">
                <a:cs typeface="Times New Roman"/>
              </a:rPr>
              <a:t> (NA48)</a:t>
            </a:r>
            <a:br>
              <a:rPr lang="it-IT" sz="2000" dirty="0">
                <a:cs typeface="Times New Roman"/>
              </a:rPr>
            </a:br>
            <a:r>
              <a:rPr lang="it-IT" sz="2000" dirty="0" err="1">
                <a:cs typeface="Times New Roman"/>
              </a:rPr>
              <a:t>Expected</a:t>
            </a:r>
            <a:r>
              <a:rPr lang="it-IT" sz="2000" dirty="0">
                <a:cs typeface="Times New Roman"/>
              </a:rPr>
              <a:t> </a:t>
            </a:r>
            <a:r>
              <a:rPr lang="it-IT" sz="2000" dirty="0" err="1">
                <a:cs typeface="Times New Roman"/>
              </a:rPr>
              <a:t>error</a:t>
            </a:r>
            <a:r>
              <a:rPr lang="it-IT" sz="2000" dirty="0">
                <a:cs typeface="Times New Roman"/>
              </a:rPr>
              <a:t> down to (</a:t>
            </a:r>
            <a:r>
              <a:rPr lang="it-IT" sz="2000" dirty="0" err="1">
                <a:cs typeface="Times New Roman"/>
              </a:rPr>
              <a:t>at</a:t>
            </a:r>
            <a:r>
              <a:rPr lang="it-IT" sz="2000" dirty="0">
                <a:cs typeface="Times New Roman"/>
              </a:rPr>
              <a:t> </a:t>
            </a:r>
            <a:r>
              <a:rPr lang="it-IT" sz="2000" dirty="0" err="1">
                <a:cs typeface="Times New Roman"/>
              </a:rPr>
              <a:t>most</a:t>
            </a:r>
            <a:r>
              <a:rPr lang="it-IT" sz="2000" dirty="0">
                <a:cs typeface="Times New Roman"/>
              </a:rPr>
              <a:t>) 0.25 (0.10)</a:t>
            </a:r>
            <a:r>
              <a:rPr lang="it-IT" sz="2000" dirty="0"/>
              <a:t>· 10</a:t>
            </a:r>
            <a:r>
              <a:rPr lang="it-IT" sz="2000" baseline="30000" dirty="0">
                <a:cs typeface="Times New Roman"/>
              </a:rPr>
              <a:t>‒9</a:t>
            </a:r>
            <a:r>
              <a:rPr lang="it-IT" sz="2000" dirty="0">
                <a:cs typeface="Times New Roman"/>
              </a:rPr>
              <a:t> in </a:t>
            </a:r>
            <a:r>
              <a:rPr lang="it-IT" sz="2000" dirty="0" err="1">
                <a:cs typeface="Times New Roman"/>
              </a:rPr>
              <a:t>phase</a:t>
            </a:r>
            <a:r>
              <a:rPr lang="it-IT" sz="2000" dirty="0">
                <a:cs typeface="Times New Roman"/>
              </a:rPr>
              <a:t> I (</a:t>
            </a:r>
            <a:r>
              <a:rPr lang="it-IT" sz="2000" dirty="0" err="1">
                <a:cs typeface="Times New Roman"/>
              </a:rPr>
              <a:t>phase</a:t>
            </a:r>
            <a:r>
              <a:rPr lang="it-IT" sz="2000" dirty="0">
                <a:cs typeface="Times New Roman"/>
              </a:rPr>
              <a:t> II)</a:t>
            </a:r>
          </a:p>
          <a:p>
            <a:pPr eaLnBrk="1" hangingPunct="1"/>
            <a:endParaRPr lang="it-IT" sz="2000" dirty="0">
              <a:cs typeface="Times New Roman"/>
            </a:endParaRPr>
          </a:p>
          <a:p>
            <a:pPr eaLnBrk="1" hangingPunct="1"/>
            <a:r>
              <a:rPr lang="en-US" sz="2000" b="1" dirty="0"/>
              <a:t>K</a:t>
            </a:r>
            <a:r>
              <a:rPr lang="en-US" sz="2000" b="1" baseline="-25000" dirty="0"/>
              <a:t>S</a:t>
            </a:r>
            <a:r>
              <a:rPr lang="en-US" sz="2000" b="1" dirty="0"/>
              <a:t> → </a:t>
            </a:r>
            <a:r>
              <a:rPr lang="el-GR" sz="2000" b="1" dirty="0"/>
              <a:t>ππ</a:t>
            </a:r>
            <a:r>
              <a:rPr lang="it-IT" sz="2000" b="1" dirty="0" err="1"/>
              <a:t>ee</a:t>
            </a:r>
            <a:r>
              <a:rPr lang="it-IT" sz="2000" dirty="0"/>
              <a:t> (CPV </a:t>
            </a:r>
            <a:r>
              <a:rPr lang="it-IT" sz="2000" dirty="0" err="1"/>
              <a:t>search</a:t>
            </a:r>
            <a:r>
              <a:rPr lang="it-IT" sz="2000" dirty="0"/>
              <a:t>): BR = (4.79 ± 0.15)· 10</a:t>
            </a:r>
            <a:r>
              <a:rPr lang="it-IT" sz="2000" baseline="30000" dirty="0">
                <a:cs typeface="Times New Roman"/>
              </a:rPr>
              <a:t>‒5</a:t>
            </a:r>
            <a:r>
              <a:rPr lang="it-IT" sz="2000" dirty="0">
                <a:cs typeface="Times New Roman"/>
              </a:rPr>
              <a:t> (NA48 23K </a:t>
            </a:r>
            <a:r>
              <a:rPr lang="it-IT" sz="2000" dirty="0" err="1">
                <a:cs typeface="Times New Roman"/>
              </a:rPr>
              <a:t>events</a:t>
            </a:r>
            <a:r>
              <a:rPr lang="it-IT" sz="2000" dirty="0">
                <a:cs typeface="Times New Roman"/>
              </a:rPr>
              <a:t>)</a:t>
            </a:r>
            <a:br>
              <a:rPr lang="it-IT" sz="2000" dirty="0">
                <a:cs typeface="Times New Roman"/>
              </a:rPr>
            </a:br>
            <a:r>
              <a:rPr lang="it-IT" sz="2000" dirty="0" err="1">
                <a:cs typeface="Times New Roman"/>
              </a:rPr>
              <a:t>Expect</a:t>
            </a:r>
            <a:r>
              <a:rPr lang="it-IT" sz="2000" dirty="0">
                <a:cs typeface="Times New Roman"/>
              </a:rPr>
              <a:t> 50K </a:t>
            </a:r>
            <a:r>
              <a:rPr lang="it-IT" sz="2000" dirty="0" err="1">
                <a:cs typeface="Times New Roman"/>
              </a:rPr>
              <a:t>events</a:t>
            </a:r>
            <a:r>
              <a:rPr lang="it-IT" sz="2000" dirty="0">
                <a:cs typeface="Times New Roman"/>
              </a:rPr>
              <a:t>/fb</a:t>
            </a:r>
            <a:r>
              <a:rPr lang="it-IT" sz="2000" baseline="30000" dirty="0">
                <a:cs typeface="Times New Roman"/>
              </a:rPr>
              <a:t>‒1</a:t>
            </a:r>
            <a:r>
              <a:rPr lang="it-IT" sz="2000" dirty="0">
                <a:cs typeface="Times New Roman"/>
              </a:rPr>
              <a:t> </a:t>
            </a:r>
            <a:br>
              <a:rPr lang="it-IT" sz="2000" dirty="0">
                <a:cs typeface="Times New Roman"/>
              </a:rPr>
            </a:br>
            <a:endParaRPr lang="it-IT" sz="2000" dirty="0"/>
          </a:p>
          <a:p>
            <a:pPr eaLnBrk="1" hangingPunct="1"/>
            <a:br>
              <a:rPr lang="it-IT" sz="2000" dirty="0"/>
            </a:br>
            <a:endParaRPr lang="it-IT" sz="2000" dirty="0"/>
          </a:p>
          <a:p>
            <a:pPr eaLnBrk="1" hangingPunct="1"/>
            <a:endParaRPr lang="it-IT" sz="2000" dirty="0"/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4751CA93-AE9A-456D-A15A-F18489246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3304359"/>
            <a:ext cx="3940745" cy="4001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/>
            <a:r>
              <a:rPr lang="it-IT" sz="2000" dirty="0">
                <a:solidFill>
                  <a:srgbClr val="FF0000"/>
                </a:solidFill>
              </a:rPr>
              <a:t>BR(K</a:t>
            </a:r>
            <a:r>
              <a:rPr lang="it-IT" sz="2000" baseline="-25000" dirty="0">
                <a:solidFill>
                  <a:srgbClr val="FF0000"/>
                </a:solidFill>
              </a:rPr>
              <a:t>S</a:t>
            </a:r>
            <a:r>
              <a:rPr lang="it-IT" sz="2000" dirty="0">
                <a:solidFill>
                  <a:srgbClr val="FF0000"/>
                </a:solidFill>
              </a:rPr>
              <a:t>→µ</a:t>
            </a:r>
            <a:r>
              <a:rPr lang="it-IT" sz="2000" baseline="30000" dirty="0">
                <a:solidFill>
                  <a:srgbClr val="FF0000"/>
                </a:solidFill>
              </a:rPr>
              <a:t>+</a:t>
            </a:r>
            <a:r>
              <a:rPr lang="it-IT" sz="2000" dirty="0">
                <a:solidFill>
                  <a:srgbClr val="FF0000"/>
                </a:solidFill>
              </a:rPr>
              <a:t>µ</a:t>
            </a:r>
            <a:r>
              <a:rPr lang="it-IT" sz="2000" baseline="30000" dirty="0">
                <a:solidFill>
                  <a:srgbClr val="FF0000"/>
                </a:solidFill>
                <a:latin typeface="Arial" charset="0"/>
              </a:rPr>
              <a:t>−</a:t>
            </a:r>
            <a:r>
              <a:rPr lang="it-IT" sz="2000" dirty="0">
                <a:solidFill>
                  <a:srgbClr val="FF0000"/>
                </a:solidFill>
              </a:rPr>
              <a:t>) &lt; 8·10</a:t>
            </a:r>
            <a:r>
              <a:rPr lang="it-IT" sz="2000" baseline="30000" dirty="0">
                <a:solidFill>
                  <a:srgbClr val="FF0000"/>
                </a:solidFill>
              </a:rPr>
              <a:t>−10</a:t>
            </a:r>
            <a:r>
              <a:rPr lang="it-IT" sz="2000" dirty="0">
                <a:solidFill>
                  <a:srgbClr val="FF0000"/>
                </a:solidFill>
              </a:rPr>
              <a:t> (90% CL)</a:t>
            </a:r>
          </a:p>
        </p:txBody>
      </p:sp>
    </p:spTree>
    <p:extLst>
      <p:ext uri="{BB962C8B-B14F-4D97-AF65-F5344CB8AC3E}">
        <p14:creationId xmlns:p14="http://schemas.microsoft.com/office/powerpoint/2010/main" val="26517859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ttangolo 48">
            <a:extLst>
              <a:ext uri="{FF2B5EF4-FFF2-40B4-BE49-F238E27FC236}">
                <a16:creationId xmlns:a16="http://schemas.microsoft.com/office/drawing/2014/main" id="{24B3E45B-E331-45A8-A86D-A492617A295B}"/>
              </a:ext>
            </a:extLst>
          </p:cNvPr>
          <p:cNvSpPr/>
          <p:nvPr/>
        </p:nvSpPr>
        <p:spPr>
          <a:xfrm>
            <a:off x="6570483" y="6400800"/>
            <a:ext cx="2573517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97580"/>
          </a:xfrm>
        </p:spPr>
        <p:txBody>
          <a:bodyPr/>
          <a:lstStyle/>
          <a:p>
            <a:r>
              <a:rPr lang="it-IT" dirty="0"/>
              <a:t>T/CPT </a:t>
            </a:r>
            <a:r>
              <a:rPr lang="it-IT" dirty="0" err="1"/>
              <a:t>tests</a:t>
            </a:r>
            <a:endParaRPr lang="it-I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506" y="4095567"/>
            <a:ext cx="2626780" cy="2699494"/>
          </a:xfrm>
          <a:prstGeom prst="rect">
            <a:avLst/>
          </a:prstGeom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215538" y="5113327"/>
            <a:ext cx="452153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/>
              <a:t>“Best” CPT limit: </a:t>
            </a:r>
            <a:r>
              <a:rPr lang="el-GR" dirty="0"/>
              <a:t>Δ</a:t>
            </a:r>
            <a:r>
              <a:rPr lang="en-US" dirty="0" err="1"/>
              <a:t>m</a:t>
            </a:r>
            <a:r>
              <a:rPr lang="en-US" baseline="-25000" dirty="0" err="1"/>
              <a:t>K</a:t>
            </a:r>
            <a:r>
              <a:rPr lang="en-US" dirty="0"/>
              <a:t>/</a:t>
            </a:r>
            <a:r>
              <a:rPr lang="en-US" dirty="0" err="1"/>
              <a:t>m</a:t>
            </a:r>
            <a:r>
              <a:rPr lang="en-US" baseline="-25000" dirty="0" err="1"/>
              <a:t>K</a:t>
            </a:r>
            <a:r>
              <a:rPr lang="en-US" dirty="0"/>
              <a:t> &lt; 6</a:t>
            </a:r>
            <a:r>
              <a:rPr lang="el-GR" dirty="0"/>
              <a:t>·</a:t>
            </a:r>
            <a:r>
              <a:rPr lang="en-US" dirty="0"/>
              <a:t> 10</a:t>
            </a:r>
            <a:r>
              <a:rPr lang="el-GR" baseline="30000" dirty="0"/>
              <a:t>−</a:t>
            </a:r>
            <a:r>
              <a:rPr lang="en-US" baseline="30000" dirty="0"/>
              <a:t>19</a:t>
            </a:r>
            <a:br>
              <a:rPr lang="en-US" dirty="0"/>
            </a:br>
            <a:r>
              <a:rPr lang="en-US" dirty="0"/>
              <a:t>No new experiment</a:t>
            </a:r>
            <a:br>
              <a:rPr lang="en-US" dirty="0"/>
            </a:br>
            <a:r>
              <a:rPr lang="en-US" dirty="0"/>
              <a:t>Old CP/T proposal: CPT experiment </a:t>
            </a:r>
            <a:br>
              <a:rPr lang="en-US" dirty="0"/>
            </a:br>
            <a:r>
              <a:rPr lang="en-US" dirty="0"/>
              <a:t>   with </a:t>
            </a:r>
            <a:r>
              <a:rPr lang="el-GR" dirty="0"/>
              <a:t>Λ~</a:t>
            </a:r>
            <a:r>
              <a:rPr lang="en-US" dirty="0"/>
              <a:t> </a:t>
            </a:r>
            <a:r>
              <a:rPr lang="en-US" dirty="0" err="1"/>
              <a:t>M</a:t>
            </a:r>
            <a:r>
              <a:rPr lang="en-US" baseline="-25000" dirty="0" err="1"/>
              <a:t>Pl</a:t>
            </a:r>
            <a:r>
              <a:rPr lang="en-US" dirty="0"/>
              <a:t> reach</a:t>
            </a:r>
          </a:p>
        </p:txBody>
      </p:sp>
      <p:graphicFrame>
        <p:nvGraphicFramePr>
          <p:cNvPr id="7" name="Object 8">
            <a:extLst>
              <a:ext uri="{FF2B5EF4-FFF2-40B4-BE49-F238E27FC236}">
                <a16:creationId xmlns:a16="http://schemas.microsoft.com/office/drawing/2014/main" id="{51278622-DA6F-473F-AD2D-1C35124C28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084757"/>
              </p:ext>
            </p:extLst>
          </p:nvPr>
        </p:nvGraphicFramePr>
        <p:xfrm>
          <a:off x="989813" y="1215403"/>
          <a:ext cx="3337478" cy="804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5" imgW="2159000" imgH="520700" progId="Equation.3">
                  <p:embed/>
                </p:oleObj>
              </mc:Choice>
              <mc:Fallback>
                <p:oleObj name="Equation" r:id="rId5" imgW="2159000" imgH="520700" progId="Equation.3">
                  <p:embed/>
                  <p:pic>
                    <p:nvPicPr>
                      <p:cNvPr id="7" name="Object 8">
                        <a:extLst>
                          <a:ext uri="{FF2B5EF4-FFF2-40B4-BE49-F238E27FC236}">
                            <a16:creationId xmlns:a16="http://schemas.microsoft.com/office/drawing/2014/main" id="{51278622-DA6F-473F-AD2D-1C35124C28C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9813" y="1215403"/>
                        <a:ext cx="3337478" cy="8040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14">
            <a:extLst>
              <a:ext uri="{FF2B5EF4-FFF2-40B4-BE49-F238E27FC236}">
                <a16:creationId xmlns:a16="http://schemas.microsoft.com/office/drawing/2014/main" id="{C25769AB-8510-4588-BBCF-9DBB21169D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8940" y="1412686"/>
            <a:ext cx="2626779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000" dirty="0">
                <a:latin typeface="Book Antiqua" panose="02040602050305030304" pitchFamily="18" charset="0"/>
                <a:sym typeface="Symbol" panose="05050102010706020507" pitchFamily="18" charset="2"/>
              </a:rPr>
              <a:t>A</a:t>
            </a:r>
            <a:r>
              <a:rPr lang="en-US" altLang="en-US" sz="2000" baseline="-25000" dirty="0">
                <a:latin typeface="Book Antiqua" panose="02040602050305030304" pitchFamily="18" charset="0"/>
                <a:sym typeface="Symbol" panose="05050102010706020507" pitchFamily="18" charset="2"/>
              </a:rPr>
              <a:t>T</a:t>
            </a:r>
            <a:r>
              <a:rPr lang="en-US" altLang="en-US" sz="2000" dirty="0">
                <a:latin typeface="Book Antiqua" panose="02040602050305030304" pitchFamily="18" charset="0"/>
                <a:sym typeface="Symbol" panose="05050102010706020507" pitchFamily="18" charset="2"/>
              </a:rPr>
              <a:t> = (6.6 ± 1.3)· 10</a:t>
            </a:r>
            <a:r>
              <a:rPr lang="en-US" altLang="en-US" sz="2000" baseline="30000" dirty="0">
                <a:latin typeface="Book Antiqua" panose="02040602050305030304" pitchFamily="18" charset="0"/>
                <a:sym typeface="Symbol" panose="05050102010706020507" pitchFamily="18" charset="2"/>
              </a:rPr>
              <a:t>–3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219FBD58-8F1F-43F6-B2DB-EFCC3307FE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3771" y="837336"/>
            <a:ext cx="2956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/>
              <a:t>Kabir test </a:t>
            </a:r>
            <a:r>
              <a:rPr lang="en-US" dirty="0"/>
              <a:t>for T-violation:</a:t>
            </a: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CAD01517-1FD5-49B4-BB33-CDF04A2C2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69967" y="1022002"/>
            <a:ext cx="295668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101EA8"/>
                </a:solidFill>
              </a:rPr>
              <a:t>CERN CPLEAR </a:t>
            </a:r>
            <a:r>
              <a:rPr lang="en-US" dirty="0"/>
              <a:t>(1998):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AAA28724-E9EF-4739-8D06-C80BC43EA2C0}"/>
              </a:ext>
            </a:extLst>
          </p:cNvPr>
          <p:cNvSpPr/>
          <p:nvPr/>
        </p:nvSpPr>
        <p:spPr>
          <a:xfrm>
            <a:off x="146505" y="1086680"/>
            <a:ext cx="744717" cy="7641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FDCC1BF-B542-479E-9608-8327F3CF48DC}"/>
              </a:ext>
            </a:extLst>
          </p:cNvPr>
          <p:cNvSpPr txBox="1"/>
          <p:nvPr/>
        </p:nvSpPr>
        <p:spPr>
          <a:xfrm>
            <a:off x="320510" y="1176938"/>
            <a:ext cx="669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</a:t>
            </a:r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C321C5B2-176E-4E09-9C06-068AD63CC792}"/>
              </a:ext>
            </a:extLst>
          </p:cNvPr>
          <p:cNvSpPr/>
          <p:nvPr/>
        </p:nvSpPr>
        <p:spPr>
          <a:xfrm>
            <a:off x="192849" y="5244478"/>
            <a:ext cx="898893" cy="7641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45BD7B9-9FAF-44C9-B0A8-393B9F4EF695}"/>
              </a:ext>
            </a:extLst>
          </p:cNvPr>
          <p:cNvSpPr txBox="1"/>
          <p:nvPr/>
        </p:nvSpPr>
        <p:spPr>
          <a:xfrm>
            <a:off x="205714" y="5272084"/>
            <a:ext cx="898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CPT</a:t>
            </a:r>
          </a:p>
        </p:txBody>
      </p:sp>
      <p:sp>
        <p:nvSpPr>
          <p:cNvPr id="48" name="Text Box 7">
            <a:extLst>
              <a:ext uri="{FF2B5EF4-FFF2-40B4-BE49-F238E27FC236}">
                <a16:creationId xmlns:a16="http://schemas.microsoft.com/office/drawing/2014/main" id="{40352F7F-4A62-4D8F-93FE-C5FA28987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3771" y="2898153"/>
            <a:ext cx="5731498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/>
              <a:t>Transverse </a:t>
            </a:r>
            <a:r>
              <a:rPr lang="el-GR" b="1" dirty="0"/>
              <a:t>μ</a:t>
            </a:r>
            <a:r>
              <a:rPr lang="en-US" b="1" baseline="30000" dirty="0"/>
              <a:t>+</a:t>
            </a:r>
            <a:r>
              <a:rPr lang="en-US" b="1" dirty="0"/>
              <a:t> polarization</a:t>
            </a:r>
            <a:r>
              <a:rPr lang="en-US" dirty="0"/>
              <a:t> in K</a:t>
            </a:r>
            <a:r>
              <a:rPr lang="en-US" baseline="30000" dirty="0"/>
              <a:t>+</a:t>
            </a:r>
            <a:r>
              <a:rPr lang="en-US" dirty="0"/>
              <a:t>→</a:t>
            </a:r>
            <a:r>
              <a:rPr lang="el-GR" dirty="0"/>
              <a:t>π</a:t>
            </a:r>
            <a:r>
              <a:rPr lang="en-US" baseline="30000" dirty="0"/>
              <a:t>0</a:t>
            </a:r>
            <a:r>
              <a:rPr lang="el-GR" dirty="0"/>
              <a:t>μ</a:t>
            </a:r>
            <a:r>
              <a:rPr lang="en-US" baseline="30000" dirty="0"/>
              <a:t>+</a:t>
            </a:r>
            <a:r>
              <a:rPr lang="el-GR" dirty="0"/>
              <a:t>υ</a:t>
            </a:r>
            <a:r>
              <a:rPr lang="en-US" dirty="0"/>
              <a:t> decay</a:t>
            </a:r>
            <a:br>
              <a:rPr lang="en-US" dirty="0"/>
            </a:br>
            <a:r>
              <a:rPr lang="en-US" dirty="0"/>
              <a:t>Tiny SM contribution (≈ 10</a:t>
            </a:r>
            <a:r>
              <a:rPr lang="en-US" baseline="30000" dirty="0"/>
              <a:t>–7</a:t>
            </a:r>
            <a:r>
              <a:rPr lang="en-US" dirty="0"/>
              <a:t>), small FSI (≈ 10</a:t>
            </a:r>
            <a:r>
              <a:rPr lang="en-US" baseline="30000" dirty="0"/>
              <a:t>–5</a:t>
            </a:r>
            <a:r>
              <a:rPr lang="en-US" dirty="0"/>
              <a:t>):</a:t>
            </a:r>
            <a:br>
              <a:rPr lang="en-US" dirty="0"/>
            </a:br>
            <a:r>
              <a:rPr lang="en-US" dirty="0"/>
              <a:t>good window for NP search</a:t>
            </a:r>
            <a:br>
              <a:rPr lang="en-US" dirty="0"/>
            </a:br>
            <a:r>
              <a:rPr lang="en-US" dirty="0"/>
              <a:t>40 years of experimental history</a:t>
            </a:r>
            <a:br>
              <a:rPr lang="en-US" dirty="0"/>
            </a:br>
            <a:r>
              <a:rPr lang="en-US" b="1" dirty="0">
                <a:solidFill>
                  <a:srgbClr val="101EA8"/>
                </a:solidFill>
              </a:rPr>
              <a:t>J-PARC E06 (TREK)</a:t>
            </a:r>
            <a:r>
              <a:rPr lang="en-US" dirty="0"/>
              <a:t>: proposal for </a:t>
            </a:r>
            <a:r>
              <a:rPr lang="el-GR" dirty="0"/>
              <a:t>σ</a:t>
            </a:r>
            <a:r>
              <a:rPr lang="en-US" dirty="0"/>
              <a:t>(P</a:t>
            </a:r>
            <a:r>
              <a:rPr lang="en-US" baseline="-25000" dirty="0"/>
              <a:t>T</a:t>
            </a:r>
            <a:r>
              <a:rPr lang="en-US" dirty="0"/>
              <a:t>) ≈ 10</a:t>
            </a:r>
            <a:r>
              <a:rPr lang="el-GR" baseline="30000" dirty="0"/>
              <a:t>−</a:t>
            </a:r>
            <a:r>
              <a:rPr lang="en-US" baseline="30000" dirty="0"/>
              <a:t>4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(requires 300 kW &amp; new separated beam-line)</a:t>
            </a:r>
            <a:br>
              <a:rPr lang="en-US" dirty="0"/>
            </a:br>
            <a:r>
              <a:rPr lang="en-US" dirty="0"/>
              <a:t>Now considering new concept at present machine </a:t>
            </a:r>
            <a:br>
              <a:rPr lang="en-US" dirty="0"/>
            </a:br>
            <a:endParaRPr lang="en-US" dirty="0"/>
          </a:p>
        </p:txBody>
      </p:sp>
      <p:sp>
        <p:nvSpPr>
          <p:cNvPr id="50" name="Text Box 14">
            <a:extLst>
              <a:ext uri="{FF2B5EF4-FFF2-40B4-BE49-F238E27FC236}">
                <a16:creationId xmlns:a16="http://schemas.microsoft.com/office/drawing/2014/main" id="{84E9B31E-9F5D-48E6-BD65-D3E9F0B82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6287" y="3378607"/>
            <a:ext cx="2626779" cy="4001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000" dirty="0">
                <a:latin typeface="Book Antiqua" panose="02040602050305030304" pitchFamily="18" charset="0"/>
                <a:sym typeface="Symbol" panose="05050102010706020507" pitchFamily="18" charset="2"/>
              </a:rPr>
              <a:t>P</a:t>
            </a:r>
            <a:r>
              <a:rPr lang="en-US" altLang="en-US" sz="2000" baseline="-25000" dirty="0">
                <a:latin typeface="Book Antiqua" panose="02040602050305030304" pitchFamily="18" charset="0"/>
                <a:sym typeface="Symbol" panose="05050102010706020507" pitchFamily="18" charset="2"/>
              </a:rPr>
              <a:t>T </a:t>
            </a:r>
            <a:r>
              <a:rPr lang="en-US" altLang="en-US" sz="2000" dirty="0">
                <a:latin typeface="Book Antiqua" panose="02040602050305030304" pitchFamily="18" charset="0"/>
                <a:sym typeface="Symbol" panose="05050102010706020507" pitchFamily="18" charset="2"/>
              </a:rPr>
              <a:t>&lt; 5· 10</a:t>
            </a:r>
            <a:r>
              <a:rPr lang="en-US" altLang="en-US" sz="2000" baseline="30000" dirty="0">
                <a:latin typeface="Book Antiqua" panose="02040602050305030304" pitchFamily="18" charset="0"/>
                <a:sym typeface="Symbol" panose="05050102010706020507" pitchFamily="18" charset="2"/>
              </a:rPr>
              <a:t>–3</a:t>
            </a:r>
          </a:p>
        </p:txBody>
      </p:sp>
      <p:sp>
        <p:nvSpPr>
          <p:cNvPr id="51" name="Text Box 7">
            <a:extLst>
              <a:ext uri="{FF2B5EF4-FFF2-40B4-BE49-F238E27FC236}">
                <a16:creationId xmlns:a16="http://schemas.microsoft.com/office/drawing/2014/main" id="{F7A8B6C8-4860-475B-9B2D-411F04A06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9102" y="3009275"/>
            <a:ext cx="212999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101EA8"/>
                </a:solidFill>
              </a:rPr>
              <a:t>KEK E246 </a:t>
            </a:r>
            <a:r>
              <a:rPr lang="en-US" dirty="0"/>
              <a:t>(2004):</a:t>
            </a:r>
          </a:p>
        </p:txBody>
      </p:sp>
      <p:sp>
        <p:nvSpPr>
          <p:cNvPr id="52" name="Rettangolo con angoli arrotondati 51">
            <a:extLst>
              <a:ext uri="{FF2B5EF4-FFF2-40B4-BE49-F238E27FC236}">
                <a16:creationId xmlns:a16="http://schemas.microsoft.com/office/drawing/2014/main" id="{09AB3428-C823-4AEB-9C21-8B4F2E5853F5}"/>
              </a:ext>
            </a:extLst>
          </p:cNvPr>
          <p:cNvSpPr/>
          <p:nvPr/>
        </p:nvSpPr>
        <p:spPr>
          <a:xfrm>
            <a:off x="158123" y="3437946"/>
            <a:ext cx="744717" cy="7641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9908F8A7-631C-47E7-AF9B-20AB820BBCDA}"/>
              </a:ext>
            </a:extLst>
          </p:cNvPr>
          <p:cNvSpPr txBox="1"/>
          <p:nvPr/>
        </p:nvSpPr>
        <p:spPr>
          <a:xfrm>
            <a:off x="332128" y="3528204"/>
            <a:ext cx="669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</a:t>
            </a:r>
          </a:p>
        </p:txBody>
      </p:sp>
      <p:sp>
        <p:nvSpPr>
          <p:cNvPr id="54" name="Text Box 7">
            <a:extLst>
              <a:ext uri="{FF2B5EF4-FFF2-40B4-BE49-F238E27FC236}">
                <a16:creationId xmlns:a16="http://schemas.microsoft.com/office/drawing/2014/main" id="{A3FBBC5A-0380-4853-B639-23B96DE33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1431" y="2232384"/>
            <a:ext cx="57314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/>
              <a:t>T-asymmetries </a:t>
            </a:r>
            <a:r>
              <a:rPr lang="en-US" dirty="0"/>
              <a:t>in K</a:t>
            </a:r>
            <a:r>
              <a:rPr lang="en-US" baseline="30000" dirty="0"/>
              <a:t>+</a:t>
            </a:r>
            <a:r>
              <a:rPr lang="en-US" dirty="0"/>
              <a:t>→</a:t>
            </a:r>
            <a:r>
              <a:rPr lang="el-GR" dirty="0"/>
              <a:t>π</a:t>
            </a:r>
            <a:r>
              <a:rPr lang="en-US" baseline="30000" dirty="0"/>
              <a:t>0</a:t>
            </a:r>
            <a:r>
              <a:rPr lang="en-US" dirty="0"/>
              <a:t>e</a:t>
            </a:r>
            <a:r>
              <a:rPr lang="en-US" baseline="30000" dirty="0"/>
              <a:t>+</a:t>
            </a:r>
            <a:r>
              <a:rPr lang="el-GR" dirty="0"/>
              <a:t>υγ</a:t>
            </a:r>
            <a:r>
              <a:rPr lang="en-US" dirty="0"/>
              <a:t> decay</a:t>
            </a:r>
          </a:p>
        </p:txBody>
      </p:sp>
      <p:sp>
        <p:nvSpPr>
          <p:cNvPr id="55" name="Text Box 7">
            <a:extLst>
              <a:ext uri="{FF2B5EF4-FFF2-40B4-BE49-F238E27FC236}">
                <a16:creationId xmlns:a16="http://schemas.microsoft.com/office/drawing/2014/main" id="{9159DEFE-DB11-4F26-B1E3-B13E44AD9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6286" y="2025717"/>
            <a:ext cx="283199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101EA8"/>
                </a:solidFill>
              </a:rPr>
              <a:t>ISTRA+ </a:t>
            </a:r>
            <a:r>
              <a:rPr lang="en-US" dirty="0"/>
              <a:t>(2007): 4K events</a:t>
            </a:r>
            <a:br>
              <a:rPr lang="en-US" dirty="0"/>
            </a:br>
            <a:r>
              <a:rPr lang="en-US" b="1" dirty="0">
                <a:solidFill>
                  <a:srgbClr val="101EA8"/>
                </a:solidFill>
              </a:rPr>
              <a:t>NA62</a:t>
            </a:r>
            <a:r>
              <a:rPr lang="en-US" dirty="0"/>
              <a:t>: O(10</a:t>
            </a:r>
            <a:r>
              <a:rPr lang="en-US" baseline="30000" dirty="0"/>
              <a:t>5</a:t>
            </a:r>
            <a:r>
              <a:rPr lang="en-US" dirty="0"/>
              <a:t>) events</a:t>
            </a:r>
          </a:p>
        </p:txBody>
      </p:sp>
      <p:sp>
        <p:nvSpPr>
          <p:cNvPr id="56" name="Rettangolo con angoli arrotondati 55">
            <a:extLst>
              <a:ext uri="{FF2B5EF4-FFF2-40B4-BE49-F238E27FC236}">
                <a16:creationId xmlns:a16="http://schemas.microsoft.com/office/drawing/2014/main" id="{EA08FD4B-23B9-475E-BDBD-6D133E69E7CF}"/>
              </a:ext>
            </a:extLst>
          </p:cNvPr>
          <p:cNvSpPr/>
          <p:nvPr/>
        </p:nvSpPr>
        <p:spPr>
          <a:xfrm>
            <a:off x="170463" y="2068354"/>
            <a:ext cx="744717" cy="76411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8ABC8623-99A1-463D-9794-BE4D1F09A18E}"/>
              </a:ext>
            </a:extLst>
          </p:cNvPr>
          <p:cNvSpPr txBox="1"/>
          <p:nvPr/>
        </p:nvSpPr>
        <p:spPr>
          <a:xfrm>
            <a:off x="344468" y="2158612"/>
            <a:ext cx="669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20269111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6919121" cy="993274"/>
          </a:xfrm>
        </p:spPr>
        <p:txBody>
          <a:bodyPr/>
          <a:lstStyle/>
          <a:p>
            <a:r>
              <a:rPr lang="it-IT" dirty="0"/>
              <a:t>KOTO Step-2 @ J-PARC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66857" y="1071409"/>
            <a:ext cx="334267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Book Antiqua" panose="02040602050305030304" pitchFamily="18" charset="0"/>
              </a:rPr>
              <a:t>K</a:t>
            </a:r>
            <a:r>
              <a:rPr lang="en-US" sz="2000" b="1" baseline="-25000" dirty="0">
                <a:latin typeface="Book Antiqua" panose="02040602050305030304" pitchFamily="18" charset="0"/>
              </a:rPr>
              <a:t>L</a:t>
            </a:r>
            <a:r>
              <a:rPr lang="en-US" sz="2000" b="1" dirty="0">
                <a:latin typeface="Book Antiqua" panose="02040602050305030304" pitchFamily="18" charset="0"/>
              </a:rPr>
              <a:t>→</a:t>
            </a:r>
            <a:r>
              <a:rPr lang="el-GR" sz="2000" b="1" dirty="0">
                <a:latin typeface="Book Antiqua" panose="02040602050305030304" pitchFamily="18" charset="0"/>
              </a:rPr>
              <a:t>π</a:t>
            </a:r>
            <a:r>
              <a:rPr lang="en-US" sz="2000" b="1" baseline="30000" dirty="0">
                <a:latin typeface="Book Antiqua" panose="02040602050305030304" pitchFamily="18" charset="0"/>
              </a:rPr>
              <a:t>0</a:t>
            </a:r>
            <a:r>
              <a:rPr lang="el-GR" sz="2000" b="1" dirty="0">
                <a:latin typeface="Book Antiqua" panose="02040602050305030304" pitchFamily="18" charset="0"/>
              </a:rPr>
              <a:t>νν </a:t>
            </a:r>
            <a:br>
              <a:rPr lang="en-US" sz="2000" b="1" dirty="0">
                <a:latin typeface="Book Antiqua" panose="02040602050305030304" pitchFamily="18" charset="0"/>
              </a:rPr>
            </a:br>
            <a:r>
              <a:rPr lang="it-IT" sz="2000" dirty="0" err="1">
                <a:latin typeface="Book Antiqua" pitchFamily="18" charset="0"/>
              </a:rPr>
              <a:t>Now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using</a:t>
            </a:r>
            <a:r>
              <a:rPr lang="it-IT" sz="2000" dirty="0">
                <a:latin typeface="Book Antiqua" pitchFamily="18" charset="0"/>
              </a:rPr>
              <a:t> 50% of </a:t>
            </a:r>
            <a:r>
              <a:rPr lang="it-IT" sz="2000" dirty="0" err="1">
                <a:latin typeface="Book Antiqua" pitchFamily="18" charset="0"/>
              </a:rPr>
              <a:t>protons</a:t>
            </a:r>
            <a:br>
              <a:rPr lang="it-IT" sz="2000" dirty="0">
                <a:latin typeface="Book Antiqua" pitchFamily="18" charset="0"/>
              </a:rPr>
            </a:br>
            <a:r>
              <a:rPr lang="it-IT" sz="2000" dirty="0" err="1">
                <a:latin typeface="Book Antiqua" pitchFamily="18" charset="0"/>
              </a:rPr>
              <a:t>Increase</a:t>
            </a:r>
            <a:r>
              <a:rPr lang="it-IT" sz="2000" dirty="0">
                <a:latin typeface="Book Antiqua" pitchFamily="18" charset="0"/>
              </a:rPr>
              <a:t> to 100kW </a:t>
            </a:r>
          </a:p>
          <a:p>
            <a:endParaRPr lang="it-IT" sz="2000" dirty="0">
              <a:latin typeface="Book Antiqua" pitchFamily="18" charset="0"/>
            </a:endParaRPr>
          </a:p>
          <a:p>
            <a:r>
              <a:rPr lang="it-IT" sz="2000" dirty="0">
                <a:latin typeface="Book Antiqua" pitchFamily="18" charset="0"/>
              </a:rPr>
              <a:t>Extension of </a:t>
            </a:r>
            <a:r>
              <a:rPr lang="it-IT" sz="2000" dirty="0" err="1">
                <a:latin typeface="Book Antiqua" pitchFamily="18" charset="0"/>
              </a:rPr>
              <a:t>Hadron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Experimental</a:t>
            </a:r>
            <a:r>
              <a:rPr lang="it-IT" sz="2000" dirty="0">
                <a:latin typeface="Book Antiqua" pitchFamily="18" charset="0"/>
              </a:rPr>
              <a:t> Facility: O(140) M$: </a:t>
            </a:r>
            <a:r>
              <a:rPr lang="it-IT" sz="2000" dirty="0" err="1">
                <a:latin typeface="Book Antiqua" pitchFamily="18" charset="0"/>
              </a:rPr>
              <a:t>considered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among</a:t>
            </a:r>
            <a:r>
              <a:rPr lang="it-IT" sz="2000" dirty="0">
                <a:latin typeface="Book Antiqua" pitchFamily="18" charset="0"/>
              </a:rPr>
              <a:t> JP </a:t>
            </a:r>
            <a:r>
              <a:rPr lang="it-IT" sz="2000" dirty="0" err="1">
                <a:latin typeface="Book Antiqua" pitchFamily="18" charset="0"/>
              </a:rPr>
              <a:t>priority</a:t>
            </a:r>
            <a:r>
              <a:rPr lang="it-IT" sz="2000" dirty="0">
                <a:latin typeface="Book Antiqua" pitchFamily="18" charset="0"/>
              </a:rPr>
              <a:t> projects (</a:t>
            </a:r>
            <a:r>
              <a:rPr lang="it-IT" sz="2000" dirty="0" err="1">
                <a:latin typeface="Book Antiqua" pitchFamily="18" charset="0"/>
              </a:rPr>
              <a:t>not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yet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approved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nor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funded</a:t>
            </a:r>
            <a:r>
              <a:rPr lang="it-IT" sz="2000" dirty="0">
                <a:latin typeface="Book Antiqua" pitchFamily="18" charset="0"/>
              </a:rPr>
              <a:t>)</a:t>
            </a:r>
            <a:br>
              <a:rPr lang="it-IT" sz="2000" dirty="0">
                <a:latin typeface="Book Antiqua" pitchFamily="18" charset="0"/>
              </a:rPr>
            </a:br>
            <a:r>
              <a:rPr lang="it-IT" sz="2000" dirty="0">
                <a:latin typeface="Book Antiqua" pitchFamily="18" charset="0"/>
              </a:rPr>
              <a:t>2 new targets, 4 new lines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1547532" y="5628243"/>
            <a:ext cx="5790661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>
                <a:solidFill>
                  <a:schemeClr val="accent1"/>
                </a:solidFill>
              </a:rPr>
              <a:t>KOTO Step 2</a:t>
            </a:r>
            <a:r>
              <a:rPr lang="en-US" sz="2000" dirty="0"/>
              <a:t>: ~</a:t>
            </a:r>
            <a:r>
              <a:rPr lang="en-US" sz="2000" b="1" dirty="0"/>
              <a:t>30 SM events</a:t>
            </a:r>
            <a:r>
              <a:rPr lang="en-US" sz="2000" dirty="0"/>
              <a:t> (S/B ~ 5) in 3 years</a:t>
            </a:r>
            <a:endParaRPr lang="en-US" sz="2000" b="1" dirty="0"/>
          </a:p>
          <a:p>
            <a:pPr algn="ctr" eaLnBrk="1" hangingPunct="1">
              <a:spcBef>
                <a:spcPct val="50000"/>
              </a:spcBef>
            </a:pPr>
            <a:r>
              <a:rPr lang="en-US" sz="2000" dirty="0"/>
              <a:t>No official proposal nor time estimate yet (203x)</a:t>
            </a:r>
            <a:endParaRPr lang="el-G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6" y="946944"/>
            <a:ext cx="5470797" cy="3229934"/>
          </a:xfrm>
          <a:prstGeom prst="rect">
            <a:avLst/>
          </a:prstGeom>
        </p:spPr>
      </p:pic>
      <p:pic>
        <p:nvPicPr>
          <p:cNvPr id="10" name="Picture 6" descr="KOTO-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657" y="101975"/>
            <a:ext cx="1649831" cy="69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C3D34E2E-7237-4F85-923D-815780964C40}"/>
              </a:ext>
            </a:extLst>
          </p:cNvPr>
          <p:cNvSpPr txBox="1"/>
          <p:nvPr/>
        </p:nvSpPr>
        <p:spPr>
          <a:xfrm>
            <a:off x="395536" y="4233510"/>
            <a:ext cx="749221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Book Antiqua" panose="02040602050305030304" pitchFamily="18" charset="0"/>
              </a:rPr>
              <a:t>Higher</a:t>
            </a:r>
            <a:r>
              <a:rPr lang="it-IT" sz="2000" dirty="0">
                <a:latin typeface="Book Antiqua" panose="02040602050305030304" pitchFamily="18" charset="0"/>
              </a:rPr>
              <a:t> </a:t>
            </a:r>
            <a:r>
              <a:rPr lang="it-IT" sz="2000" dirty="0" err="1">
                <a:latin typeface="Book Antiqua" panose="02040602050305030304" pitchFamily="18" charset="0"/>
              </a:rPr>
              <a:t>beam</a:t>
            </a:r>
            <a:r>
              <a:rPr lang="it-IT" sz="2000" dirty="0">
                <a:latin typeface="Book Antiqua" panose="02040602050305030304" pitchFamily="18" charset="0"/>
              </a:rPr>
              <a:t> power, </a:t>
            </a:r>
            <a:r>
              <a:rPr lang="it-IT" sz="2000" dirty="0" err="1">
                <a:latin typeface="Book Antiqua" panose="02040602050305030304" pitchFamily="18" charset="0"/>
              </a:rPr>
              <a:t>better</a:t>
            </a:r>
            <a:r>
              <a:rPr lang="it-IT" sz="2000" dirty="0">
                <a:latin typeface="Book Antiqua" panose="02040602050305030304" pitchFamily="18" charset="0"/>
              </a:rPr>
              <a:t> </a:t>
            </a:r>
            <a:r>
              <a:rPr lang="it-IT" sz="2000" dirty="0" err="1">
                <a:latin typeface="Book Antiqua" panose="02040602050305030304" pitchFamily="18" charset="0"/>
              </a:rPr>
              <a:t>extraction</a:t>
            </a:r>
            <a:br>
              <a:rPr lang="it-IT" sz="2000" dirty="0">
                <a:latin typeface="Book Antiqua" panose="02040602050305030304" pitchFamily="18" charset="0"/>
              </a:rPr>
            </a:br>
            <a:r>
              <a:rPr lang="it-IT" sz="2000" dirty="0" err="1">
                <a:latin typeface="Book Antiqua" panose="02040602050305030304" pitchFamily="18" charset="0"/>
              </a:rPr>
              <a:t>Smaller</a:t>
            </a:r>
            <a:r>
              <a:rPr lang="it-IT" sz="2000" dirty="0">
                <a:latin typeface="Book Antiqua" panose="02040602050305030304" pitchFamily="18" charset="0"/>
              </a:rPr>
              <a:t> angle </a:t>
            </a:r>
            <a:r>
              <a:rPr lang="en-US" sz="2000" dirty="0">
                <a:latin typeface="Book Antiqua" panose="02040602050305030304" pitchFamily="18" charset="0"/>
              </a:rPr>
              <a:t>(16 °→ 5°) beam line</a:t>
            </a:r>
            <a:br>
              <a:rPr lang="en-US" sz="2000" dirty="0">
                <a:latin typeface="Book Antiqua" panose="02040602050305030304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&lt;p&gt; = 5.2 GeV/</a:t>
            </a:r>
            <a:r>
              <a:rPr lang="en-US" sz="2000" i="1" dirty="0">
                <a:latin typeface="Book Antiqua" panose="02040602050305030304" pitchFamily="18" charset="0"/>
              </a:rPr>
              <a:t>c</a:t>
            </a:r>
            <a:r>
              <a:rPr lang="en-US" sz="2000" dirty="0">
                <a:latin typeface="Book Antiqua" panose="02040602050305030304" pitchFamily="18" charset="0"/>
              </a:rPr>
              <a:t>, 10</a:t>
            </a:r>
            <a:r>
              <a:rPr lang="en-US" sz="2000" baseline="30000" dirty="0">
                <a:latin typeface="Book Antiqua" panose="02040602050305030304" pitchFamily="18" charset="0"/>
              </a:rPr>
              <a:t>8</a:t>
            </a:r>
            <a:r>
              <a:rPr lang="en-US" sz="2000" dirty="0">
                <a:latin typeface="Book Antiqua" panose="02040602050305030304" pitchFamily="18" charset="0"/>
              </a:rPr>
              <a:t> K</a:t>
            </a:r>
            <a:r>
              <a:rPr lang="en-US" sz="2000" baseline="-25000" dirty="0">
                <a:latin typeface="Book Antiqua" panose="02040602050305030304" pitchFamily="18" charset="0"/>
              </a:rPr>
              <a:t>L</a:t>
            </a:r>
            <a:r>
              <a:rPr lang="en-US" sz="2000" dirty="0">
                <a:latin typeface="Book Antiqua" panose="02040602050305030304" pitchFamily="18" charset="0"/>
              </a:rPr>
              <a:t>/5.2 s</a:t>
            </a:r>
            <a:br>
              <a:rPr lang="en-US" sz="2000" dirty="0">
                <a:latin typeface="Book Antiqua" panose="02040602050305030304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New, larger detector (2m x 2m 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→ 3m x </a:t>
            </a:r>
            <a:r>
              <a:rPr lang="en-US" sz="2000" dirty="0">
                <a:latin typeface="Book Antiqua" panose="02040602050305030304" pitchFamily="18" charset="0"/>
              </a:rPr>
              <a:t>11m), larger acceptance</a:t>
            </a:r>
          </a:p>
          <a:p>
            <a:endParaRPr lang="it-IT" sz="20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2719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KLEVER @ CERN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2643" y="1096378"/>
            <a:ext cx="33751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Book Antiqua" panose="02040602050305030304" pitchFamily="18" charset="0"/>
              </a:rPr>
              <a:t>K</a:t>
            </a:r>
            <a:r>
              <a:rPr lang="en-US" sz="2000" b="1" baseline="-25000" dirty="0">
                <a:latin typeface="Book Antiqua" panose="02040602050305030304" pitchFamily="18" charset="0"/>
              </a:rPr>
              <a:t>L</a:t>
            </a:r>
            <a:r>
              <a:rPr lang="en-US" sz="2000" b="1" dirty="0">
                <a:latin typeface="Book Antiqua" panose="02040602050305030304" pitchFamily="18" charset="0"/>
              </a:rPr>
              <a:t>→</a:t>
            </a:r>
            <a:r>
              <a:rPr lang="el-GR" sz="2000" b="1" dirty="0">
                <a:latin typeface="Book Antiqua" panose="02040602050305030304" pitchFamily="18" charset="0"/>
              </a:rPr>
              <a:t>π</a:t>
            </a:r>
            <a:r>
              <a:rPr lang="en-US" sz="2000" b="1" baseline="30000" dirty="0">
                <a:latin typeface="Book Antiqua" panose="02040602050305030304" pitchFamily="18" charset="0"/>
              </a:rPr>
              <a:t>0</a:t>
            </a:r>
            <a:r>
              <a:rPr lang="el-GR" sz="2000" b="1" dirty="0">
                <a:latin typeface="Book Antiqua" panose="02040602050305030304" pitchFamily="18" charset="0"/>
              </a:rPr>
              <a:t>νν </a:t>
            </a:r>
            <a:br>
              <a:rPr lang="en-US" sz="2000" b="1" dirty="0">
                <a:latin typeface="Book Antiqua" panose="02040602050305030304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A </a:t>
            </a:r>
            <a:r>
              <a:rPr lang="it-IT" sz="2000" dirty="0">
                <a:latin typeface="Book Antiqua" pitchFamily="18" charset="0"/>
              </a:rPr>
              <a:t>20% BR </a:t>
            </a:r>
            <a:r>
              <a:rPr lang="it-IT" sz="2000" dirty="0" err="1">
                <a:latin typeface="Book Antiqua" pitchFamily="18" charset="0"/>
              </a:rPr>
              <a:t>measurement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exploiting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u="sng" dirty="0" err="1">
                <a:latin typeface="Book Antiqua" pitchFamily="18" charset="0"/>
              </a:rPr>
              <a:t>existing</a:t>
            </a:r>
            <a:r>
              <a:rPr lang="it-IT" sz="2000" u="sng" dirty="0">
                <a:latin typeface="Book Antiqua" pitchFamily="18" charset="0"/>
              </a:rPr>
              <a:t> </a:t>
            </a:r>
            <a:r>
              <a:rPr lang="it-IT" sz="2000" u="sng" dirty="0" err="1">
                <a:latin typeface="Book Antiqua" pitchFamily="18" charset="0"/>
              </a:rPr>
              <a:t>infrastructure</a:t>
            </a:r>
            <a:r>
              <a:rPr lang="it-IT" sz="2000" dirty="0">
                <a:latin typeface="Book Antiqua" pitchFamily="18" charset="0"/>
              </a:rPr>
              <a:t> (SPS machine, NA62 hall)</a:t>
            </a:r>
            <a:br>
              <a:rPr lang="it-IT" sz="2000" dirty="0">
                <a:latin typeface="Book Antiqua" pitchFamily="18" charset="0"/>
              </a:rPr>
            </a:br>
            <a:r>
              <a:rPr lang="it-IT" sz="2000" dirty="0">
                <a:latin typeface="Book Antiqua" pitchFamily="18" charset="0"/>
              </a:rPr>
              <a:t>after </a:t>
            </a:r>
            <a:r>
              <a:rPr lang="it-IT" sz="2000" dirty="0" err="1">
                <a:latin typeface="Book Antiqua" pitchFamily="18" charset="0"/>
              </a:rPr>
              <a:t>completion</a:t>
            </a:r>
            <a:r>
              <a:rPr lang="it-IT" sz="2000" dirty="0">
                <a:latin typeface="Book Antiqua" pitchFamily="18" charset="0"/>
              </a:rPr>
              <a:t> of NA62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187" y="109675"/>
            <a:ext cx="1638301" cy="757238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E5759558-A840-4ACF-8B87-56A1092E9B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4" y="1059056"/>
            <a:ext cx="5586728" cy="1864003"/>
          </a:xfrm>
          <a:prstGeom prst="rect">
            <a:avLst/>
          </a:prstGeom>
        </p:spPr>
      </p:pic>
      <p:sp>
        <p:nvSpPr>
          <p:cNvPr id="9" name="TextBox 2">
            <a:extLst>
              <a:ext uri="{FF2B5EF4-FFF2-40B4-BE49-F238E27FC236}">
                <a16:creationId xmlns:a16="http://schemas.microsoft.com/office/drawing/2014/main" id="{55781795-9565-4000-AA92-C87CE385F1D7}"/>
              </a:ext>
            </a:extLst>
          </p:cNvPr>
          <p:cNvSpPr txBox="1"/>
          <p:nvPr/>
        </p:nvSpPr>
        <p:spPr>
          <a:xfrm>
            <a:off x="56184" y="3042349"/>
            <a:ext cx="8908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Book Antiqua" pitchFamily="18" charset="0"/>
              </a:rPr>
              <a:t>400 </a:t>
            </a:r>
            <a:r>
              <a:rPr lang="it-IT" sz="2000" dirty="0" err="1">
                <a:latin typeface="Book Antiqua" pitchFamily="18" charset="0"/>
              </a:rPr>
              <a:t>GeV</a:t>
            </a:r>
            <a:r>
              <a:rPr lang="it-IT" sz="2000" dirty="0">
                <a:latin typeface="Book Antiqua" pitchFamily="18" charset="0"/>
              </a:rPr>
              <a:t>/</a:t>
            </a:r>
            <a:r>
              <a:rPr lang="it-IT" sz="2000" i="1" dirty="0">
                <a:latin typeface="Book Antiqua" panose="02040602050305030304" pitchFamily="18" charset="0"/>
              </a:rPr>
              <a:t>c</a:t>
            </a:r>
            <a:r>
              <a:rPr lang="it-IT" sz="2000" dirty="0">
                <a:latin typeface="Book Antiqua" panose="02040602050305030304" pitchFamily="18" charset="0"/>
              </a:rPr>
              <a:t> p targeting </a:t>
            </a:r>
            <a:r>
              <a:rPr lang="it-IT" sz="2000" dirty="0" err="1">
                <a:latin typeface="Book Antiqua" panose="02040602050305030304" pitchFamily="18" charset="0"/>
              </a:rPr>
              <a:t>at</a:t>
            </a:r>
            <a:r>
              <a:rPr lang="it-IT" sz="2000" dirty="0">
                <a:latin typeface="Book Antiqua" panose="02040602050305030304" pitchFamily="18" charset="0"/>
              </a:rPr>
              <a:t> 8 </a:t>
            </a:r>
            <a:r>
              <a:rPr lang="it-IT" sz="2000" dirty="0" err="1">
                <a:latin typeface="Book Antiqua" panose="02040602050305030304" pitchFamily="18" charset="0"/>
              </a:rPr>
              <a:t>mrad</a:t>
            </a:r>
            <a:r>
              <a:rPr lang="it-IT" sz="2000" dirty="0">
                <a:latin typeface="Book Antiqua" panose="02040602050305030304" pitchFamily="18" charset="0"/>
              </a:rPr>
              <a:t>, </a:t>
            </a:r>
            <a:r>
              <a:rPr lang="en-US" sz="2000" dirty="0">
                <a:latin typeface="Book Antiqua" panose="02040602050305030304" pitchFamily="18" charset="0"/>
              </a:rPr>
              <a:t>2.1· 10</a:t>
            </a:r>
            <a:r>
              <a:rPr lang="en-US" sz="2000" baseline="30000" dirty="0">
                <a:latin typeface="Book Antiqua" panose="02040602050305030304" pitchFamily="18" charset="0"/>
              </a:rPr>
              <a:t>-5 </a:t>
            </a:r>
            <a:r>
              <a:rPr lang="en-US" sz="2000" dirty="0">
                <a:latin typeface="Book Antiqua" panose="02040602050305030304" pitchFamily="18" charset="0"/>
              </a:rPr>
              <a:t>K</a:t>
            </a:r>
            <a:r>
              <a:rPr lang="en-US" sz="2000" baseline="-25000" dirty="0">
                <a:latin typeface="Book Antiqua" panose="02040602050305030304" pitchFamily="18" charset="0"/>
              </a:rPr>
              <a:t>L</a:t>
            </a:r>
            <a:r>
              <a:rPr lang="en-US" sz="2000" dirty="0">
                <a:latin typeface="Book Antiqua" panose="02040602050305030304" pitchFamily="18" charset="0"/>
              </a:rPr>
              <a:t>/p (100x KOTO)</a:t>
            </a:r>
            <a:br>
              <a:rPr lang="en-US" sz="2000" dirty="0">
                <a:latin typeface="Book Antiqua" panose="02040602050305030304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Need 5· 10</a:t>
            </a:r>
            <a:r>
              <a:rPr lang="en-US" sz="2000" baseline="30000" dirty="0">
                <a:latin typeface="Book Antiqua" panose="02040602050305030304" pitchFamily="18" charset="0"/>
              </a:rPr>
              <a:t>19 </a:t>
            </a:r>
            <a:r>
              <a:rPr lang="en-US" sz="2000" dirty="0">
                <a:latin typeface="Book Antiqua" panose="02040602050305030304" pitchFamily="18" charset="0"/>
              </a:rPr>
              <a:t>p (</a:t>
            </a:r>
            <a:r>
              <a:rPr lang="en-US" sz="2000" dirty="0"/>
              <a:t>~</a:t>
            </a:r>
            <a:r>
              <a:rPr lang="en-US" sz="2000" dirty="0">
                <a:latin typeface="Book Antiqua" panose="02040602050305030304" pitchFamily="18" charset="0"/>
              </a:rPr>
              <a:t>2· 10</a:t>
            </a:r>
            <a:r>
              <a:rPr lang="en-US" sz="2000" baseline="30000" dirty="0">
                <a:latin typeface="Book Antiqua" panose="02040602050305030304" pitchFamily="18" charset="0"/>
              </a:rPr>
              <a:t>13 </a:t>
            </a:r>
            <a:r>
              <a:rPr lang="en-US" sz="2000" dirty="0" err="1">
                <a:latin typeface="Book Antiqua" panose="02040602050305030304" pitchFamily="18" charset="0"/>
              </a:rPr>
              <a:t>ppp</a:t>
            </a:r>
            <a:r>
              <a:rPr lang="en-US" sz="2000" dirty="0">
                <a:latin typeface="Book Antiqua" panose="02040602050305030304" pitchFamily="18" charset="0"/>
              </a:rPr>
              <a:t>, </a:t>
            </a:r>
            <a:r>
              <a:rPr lang="en-US" sz="2000" dirty="0"/>
              <a:t>~</a:t>
            </a:r>
            <a:r>
              <a:rPr lang="en-US" sz="2000" dirty="0">
                <a:latin typeface="Book Antiqua" panose="02040602050305030304" pitchFamily="18" charset="0"/>
              </a:rPr>
              <a:t>6x NA62)</a:t>
            </a:r>
            <a:br>
              <a:rPr lang="en-US" sz="2000" dirty="0">
                <a:latin typeface="Book Antiqua" panose="02040602050305030304" pitchFamily="18" charset="0"/>
              </a:rPr>
            </a:br>
            <a:r>
              <a:rPr lang="it-IT" sz="2000" dirty="0">
                <a:latin typeface="Book Antiqua" pitchFamily="18" charset="0"/>
              </a:rPr>
              <a:t>High-energy </a:t>
            </a:r>
            <a:r>
              <a:rPr lang="it-IT" sz="2000" dirty="0" err="1">
                <a:latin typeface="Book Antiqua" pitchFamily="18" charset="0"/>
              </a:rPr>
              <a:t>approach</a:t>
            </a:r>
            <a:r>
              <a:rPr lang="it-IT" sz="2000" dirty="0">
                <a:latin typeface="Book Antiqua" pitchFamily="18" charset="0"/>
              </a:rPr>
              <a:t> (</a:t>
            </a:r>
            <a:r>
              <a:rPr lang="it-IT" sz="2000" dirty="0" err="1">
                <a:latin typeface="Book Antiqua" pitchFamily="18" charset="0"/>
              </a:rPr>
              <a:t>complementary</a:t>
            </a:r>
            <a:r>
              <a:rPr lang="it-IT" sz="2000" dirty="0">
                <a:latin typeface="Book Antiqua" pitchFamily="18" charset="0"/>
              </a:rPr>
              <a:t> to KOTO): &lt;p&gt; = 40 </a:t>
            </a:r>
            <a:r>
              <a:rPr lang="it-IT" sz="2000" dirty="0" err="1">
                <a:latin typeface="Book Antiqua" pitchFamily="18" charset="0"/>
              </a:rPr>
              <a:t>GeV</a:t>
            </a:r>
            <a:r>
              <a:rPr lang="it-IT" sz="2000" dirty="0">
                <a:latin typeface="Book Antiqua" pitchFamily="18" charset="0"/>
              </a:rPr>
              <a:t>/</a:t>
            </a:r>
            <a:r>
              <a:rPr lang="it-IT" sz="2000" i="1" dirty="0">
                <a:latin typeface="Book Antiqua" pitchFamily="18" charset="0"/>
              </a:rPr>
              <a:t>c</a:t>
            </a:r>
            <a:br>
              <a:rPr lang="it-IT" sz="2000" dirty="0">
                <a:latin typeface="Book Antiqua" pitchFamily="18" charset="0"/>
              </a:rPr>
            </a:br>
            <a:r>
              <a:rPr lang="it-IT" sz="2000" dirty="0" err="1">
                <a:latin typeface="Book Antiqua" pitchFamily="18" charset="0"/>
              </a:rPr>
              <a:t>easier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photon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vetoing</a:t>
            </a:r>
            <a:r>
              <a:rPr lang="it-IT" sz="2000" dirty="0">
                <a:latin typeface="Book Antiqua" pitchFamily="18" charset="0"/>
              </a:rPr>
              <a:t> (coverage up to 100 </a:t>
            </a:r>
            <a:r>
              <a:rPr lang="it-IT" sz="2000" dirty="0" err="1">
                <a:latin typeface="Book Antiqua" pitchFamily="18" charset="0"/>
              </a:rPr>
              <a:t>mrad</a:t>
            </a:r>
            <a:r>
              <a:rPr lang="it-IT" sz="2000" dirty="0">
                <a:latin typeface="Book Antiqua" pitchFamily="18" charset="0"/>
              </a:rPr>
              <a:t>), </a:t>
            </a:r>
            <a:r>
              <a:rPr lang="it-IT" sz="2000" dirty="0" err="1">
                <a:latin typeface="Book Antiqua" pitchFamily="18" charset="0"/>
              </a:rPr>
              <a:t>longer</a:t>
            </a:r>
            <a:r>
              <a:rPr lang="it-IT" sz="2000" dirty="0">
                <a:latin typeface="Book Antiqua" panose="02040602050305030304" pitchFamily="18" charset="0"/>
              </a:rPr>
              <a:t> (</a:t>
            </a:r>
            <a:r>
              <a:rPr lang="en-US" sz="2000" dirty="0">
                <a:latin typeface="Book Antiqua" panose="02040602050305030304" pitchFamily="18" charset="0"/>
              </a:rPr>
              <a:t>~ NA62</a:t>
            </a:r>
            <a:r>
              <a:rPr lang="it-IT" sz="2000" dirty="0">
                <a:latin typeface="Book Antiqua" pitchFamily="18" charset="0"/>
              </a:rPr>
              <a:t>) detector</a:t>
            </a:r>
            <a:br>
              <a:rPr lang="it-IT" sz="2000" dirty="0">
                <a:latin typeface="Book Antiqua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40m fiducial region, 0.2% acceptance</a:t>
            </a:r>
            <a:br>
              <a:rPr lang="en-US" sz="2000" dirty="0">
                <a:latin typeface="Book Antiqua" panose="02040602050305030304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Challenging veto detectors, overall cost estimate </a:t>
            </a:r>
            <a:r>
              <a:rPr lang="en-US" sz="2000" dirty="0"/>
              <a:t>~</a:t>
            </a:r>
            <a:r>
              <a:rPr lang="en-US" sz="2000" dirty="0">
                <a:latin typeface="Book Antiqua" panose="02040602050305030304" pitchFamily="18" charset="0"/>
              </a:rPr>
              <a:t>40 M</a:t>
            </a:r>
            <a:br>
              <a:rPr lang="en-US" sz="2000" dirty="0">
                <a:latin typeface="Book Antiqua" panose="02040602050305030304" pitchFamily="18" charset="0"/>
              </a:rPr>
            </a:br>
            <a:br>
              <a:rPr lang="en-US" sz="2000" dirty="0">
                <a:latin typeface="Book Antiqua" panose="02040602050305030304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SPS can deliver 3x the required protons. Beam-line upgrade: 1-10 M</a:t>
            </a:r>
          </a:p>
          <a:p>
            <a:endParaRPr lang="it-IT" sz="2000" dirty="0">
              <a:latin typeface="Book Antiqua" pitchFamily="18" charset="0"/>
            </a:endParaRPr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id="{8CBFB8E6-6B38-476B-8776-852C960D41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1852" y="5606882"/>
            <a:ext cx="7216882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>
                <a:solidFill>
                  <a:schemeClr val="accent1"/>
                </a:solidFill>
              </a:rPr>
              <a:t>KLEVER</a:t>
            </a:r>
            <a:r>
              <a:rPr lang="en-US" sz="2000" dirty="0"/>
              <a:t>: ~</a:t>
            </a:r>
            <a:r>
              <a:rPr lang="en-US" sz="2000" b="1" dirty="0"/>
              <a:t>60 SM events</a:t>
            </a:r>
            <a:r>
              <a:rPr lang="en-US" sz="2000" dirty="0"/>
              <a:t> (S/B ~ 1) in 5 years</a:t>
            </a:r>
            <a:endParaRPr lang="en-US" sz="2000" b="1" dirty="0"/>
          </a:p>
          <a:p>
            <a:pPr algn="ctr" eaLnBrk="1" hangingPunct="1">
              <a:spcBef>
                <a:spcPct val="50000"/>
              </a:spcBef>
            </a:pPr>
            <a:r>
              <a:rPr lang="en-US" sz="2000" dirty="0"/>
              <a:t>Might take data in Run 4 (2026), preparing </a:t>
            </a:r>
            <a:r>
              <a:rPr lang="en-US" sz="2000" dirty="0" err="1"/>
              <a:t>EoI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1111129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809" y="2783740"/>
            <a:ext cx="4987257" cy="39532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34569" y="1"/>
            <a:ext cx="316007" cy="6857999"/>
          </a:xfrm>
          <a:prstGeom prst="rect">
            <a:avLst/>
          </a:prstGeom>
          <a:solidFill>
            <a:schemeClr val="accent1">
              <a:lumMod val="40000"/>
              <a:lumOff val="6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Oval 6"/>
          <p:cNvSpPr/>
          <p:nvPr/>
        </p:nvSpPr>
        <p:spPr>
          <a:xfrm>
            <a:off x="3564449" y="5590124"/>
            <a:ext cx="183778" cy="13096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 7"/>
          <p:cNvSpPr/>
          <p:nvPr/>
        </p:nvSpPr>
        <p:spPr>
          <a:xfrm flipV="1">
            <a:off x="3602410" y="5646608"/>
            <a:ext cx="108000" cy="1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1" name="Rectangle 10"/>
          <p:cNvSpPr/>
          <p:nvPr/>
        </p:nvSpPr>
        <p:spPr>
          <a:xfrm>
            <a:off x="0" y="5593520"/>
            <a:ext cx="9144000" cy="170411"/>
          </a:xfrm>
          <a:prstGeom prst="rect">
            <a:avLst/>
          </a:prstGeom>
          <a:solidFill>
            <a:schemeClr val="accent3">
              <a:lumMod val="60000"/>
              <a:lumOff val="4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47936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0000"/>
                </a:solidFill>
                <a:latin typeface="Baskerville Old Face" pitchFamily="18" charset="0"/>
                <a:ea typeface="+mj-ea"/>
                <a:cs typeface="+mj-cs"/>
              </a:defRPr>
            </a:lvl1pPr>
          </a:lstStyle>
          <a:p>
            <a:r>
              <a:rPr lang="en-US" dirty="0"/>
              <a:t>K → </a:t>
            </a:r>
            <a:r>
              <a:rPr lang="el-GR" dirty="0"/>
              <a:t>πνν</a:t>
            </a:r>
            <a:r>
              <a:rPr lang="it-IT" dirty="0"/>
              <a:t> </a:t>
            </a:r>
            <a:r>
              <a:rPr lang="it-IT" dirty="0" err="1"/>
              <a:t>next</a:t>
            </a:r>
            <a:r>
              <a:rPr lang="it-IT" dirty="0"/>
              <a:t>++ (203x)</a:t>
            </a:r>
          </a:p>
        </p:txBody>
      </p:sp>
      <p:sp>
        <p:nvSpPr>
          <p:cNvPr id="19" name="CasellaDiTesto 5">
            <a:extLst>
              <a:ext uri="{FF2B5EF4-FFF2-40B4-BE49-F238E27FC236}">
                <a16:creationId xmlns:a16="http://schemas.microsoft.com/office/drawing/2014/main" id="{5909AA7B-C7E8-4567-8A9A-7DF49D80C447}"/>
              </a:ext>
            </a:extLst>
          </p:cNvPr>
          <p:cNvSpPr txBox="1"/>
          <p:nvPr/>
        </p:nvSpPr>
        <p:spPr>
          <a:xfrm>
            <a:off x="151480" y="5259100"/>
            <a:ext cx="1600200" cy="77501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it-IT" sz="2400" b="1" dirty="0"/>
              <a:t>KOTO </a:t>
            </a:r>
            <a:r>
              <a:rPr lang="it-IT" sz="2400" b="1" dirty="0" err="1"/>
              <a:t>Step</a:t>
            </a:r>
            <a:r>
              <a:rPr lang="it-IT" sz="2400" b="1" dirty="0"/>
              <a:t> 2</a:t>
            </a:r>
            <a:br>
              <a:rPr lang="it-IT" sz="2400" b="1" dirty="0"/>
            </a:br>
            <a:r>
              <a:rPr lang="it-IT" sz="2400" b="1" dirty="0"/>
              <a:t>KLEVER</a:t>
            </a:r>
            <a:endParaRPr lang="en-US" sz="2400" dirty="0"/>
          </a:p>
        </p:txBody>
      </p:sp>
      <p:sp>
        <p:nvSpPr>
          <p:cNvPr id="20" name="CasellaDiTesto 5">
            <a:extLst>
              <a:ext uri="{FF2B5EF4-FFF2-40B4-BE49-F238E27FC236}">
                <a16:creationId xmlns:a16="http://schemas.microsoft.com/office/drawing/2014/main" id="{5909AA7B-C7E8-4567-8A9A-7DF49D80C447}"/>
              </a:ext>
            </a:extLst>
          </p:cNvPr>
          <p:cNvSpPr txBox="1"/>
          <p:nvPr/>
        </p:nvSpPr>
        <p:spPr>
          <a:xfrm>
            <a:off x="4662736" y="2008725"/>
            <a:ext cx="1251929" cy="40568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it-IT" sz="2400" b="1" dirty="0"/>
              <a:t> MAYBE 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2984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9" grpId="0" animBg="1"/>
      <p:bldP spid="2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37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What</a:t>
            </a:r>
            <a:r>
              <a:rPr lang="it-IT" dirty="0"/>
              <a:t> </a:t>
            </a:r>
            <a:r>
              <a:rPr lang="it-IT" dirty="0" err="1"/>
              <a:t>about</a:t>
            </a:r>
            <a:r>
              <a:rPr lang="it-IT" dirty="0"/>
              <a:t> silver </a:t>
            </a:r>
            <a:r>
              <a:rPr lang="it-IT" dirty="0" err="1"/>
              <a:t>modes</a:t>
            </a:r>
            <a:r>
              <a:rPr lang="it-IT" dirty="0"/>
              <a:t>?</a:t>
            </a:r>
            <a:br>
              <a:rPr lang="it-IT" dirty="0"/>
            </a:br>
            <a:r>
              <a:rPr lang="it-IT" dirty="0"/>
              <a:t>K</a:t>
            </a:r>
            <a:r>
              <a:rPr lang="it-IT" baseline="-25000" dirty="0"/>
              <a:t>L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l-GR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 , </a:t>
            </a:r>
            <a:r>
              <a:rPr lang="it-IT" dirty="0"/>
              <a:t>K</a:t>
            </a:r>
            <a:r>
              <a:rPr lang="it-IT" baseline="-25000" dirty="0"/>
              <a:t>L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μ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μ</a:t>
            </a:r>
            <a:r>
              <a:rPr lang="el-GR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</a:t>
            </a:r>
            <a:endParaRPr lang="it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7B4F7A-EF49-4292-862A-CF474CC4E27F}"/>
              </a:ext>
            </a:extLst>
          </p:cNvPr>
          <p:cNvSpPr txBox="1"/>
          <p:nvPr/>
        </p:nvSpPr>
        <p:spPr>
          <a:xfrm>
            <a:off x="278089" y="1618164"/>
            <a:ext cx="8639667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>
                <a:latin typeface="Book Antiqua" pitchFamily="18" charset="0"/>
              </a:rPr>
              <a:t>Theoretically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less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clean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but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quite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complementary</a:t>
            </a:r>
            <a:r>
              <a:rPr lang="it-IT" sz="2000" dirty="0">
                <a:latin typeface="Book Antiqua" pitchFamily="18" charset="0"/>
              </a:rPr>
              <a:t> (</a:t>
            </a:r>
            <a:r>
              <a:rPr lang="el-GR" sz="2000" dirty="0">
                <a:latin typeface="Book Antiqua" pitchFamily="18" charset="0"/>
              </a:rPr>
              <a:t>γ</a:t>
            </a:r>
            <a:r>
              <a:rPr lang="it-IT" sz="2000" dirty="0">
                <a:latin typeface="Book Antiqua" pitchFamily="18" charset="0"/>
              </a:rPr>
              <a:t>/H </a:t>
            </a:r>
            <a:r>
              <a:rPr lang="it-IT" sz="2000" dirty="0" err="1">
                <a:latin typeface="Book Antiqua" pitchFamily="18" charset="0"/>
              </a:rPr>
              <a:t>penguins</a:t>
            </a:r>
            <a:r>
              <a:rPr lang="it-IT" sz="2000" dirty="0">
                <a:latin typeface="Book Antiqua" pitchFamily="18" charset="0"/>
              </a:rPr>
              <a:t>)</a:t>
            </a:r>
            <a:br>
              <a:rPr lang="it-IT" sz="2000" dirty="0">
                <a:latin typeface="Book Antiqua" pitchFamily="18" charset="0"/>
              </a:rPr>
            </a:br>
            <a:r>
              <a:rPr lang="it-IT" sz="2000" dirty="0">
                <a:latin typeface="Book Antiqua" pitchFamily="18" charset="0"/>
              </a:rPr>
              <a:t>BR </a:t>
            </a:r>
            <a:r>
              <a:rPr lang="it-IT" sz="2000" dirty="0" err="1">
                <a:latin typeface="Book Antiqua" pitchFamily="18" charset="0"/>
              </a:rPr>
              <a:t>prediction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requires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many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experimental</a:t>
            </a:r>
            <a:r>
              <a:rPr lang="it-IT" sz="2000" dirty="0">
                <a:latin typeface="Book Antiqua" pitchFamily="18" charset="0"/>
              </a:rPr>
              <a:t> inputs (</a:t>
            </a:r>
            <a:r>
              <a:rPr lang="it-IT" sz="2000" dirty="0" err="1">
                <a:latin typeface="Book Antiqua" pitchFamily="18" charset="0"/>
              </a:rPr>
              <a:t>many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roughly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secured</a:t>
            </a:r>
            <a:r>
              <a:rPr lang="it-IT" sz="2000" dirty="0">
                <a:latin typeface="Book Antiqua" pitchFamily="18" charset="0"/>
              </a:rPr>
              <a:t>)</a:t>
            </a:r>
            <a:br>
              <a:rPr lang="it-IT" sz="2000" dirty="0">
                <a:latin typeface="Book Antiqua" pitchFamily="18" charset="0"/>
              </a:rPr>
            </a:br>
            <a:r>
              <a:rPr lang="it-IT" sz="2000" u="sng" dirty="0">
                <a:latin typeface="Book Antiqua" pitchFamily="18" charset="0"/>
              </a:rPr>
              <a:t>In </a:t>
            </a:r>
            <a:r>
              <a:rPr lang="it-IT" sz="2000" u="sng" dirty="0" err="1">
                <a:latin typeface="Book Antiqua" pitchFamily="18" charset="0"/>
              </a:rPr>
              <a:t>principle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they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allow</a:t>
            </a:r>
            <a:r>
              <a:rPr lang="it-IT" sz="2000" dirty="0">
                <a:latin typeface="Book Antiqua" pitchFamily="18" charset="0"/>
              </a:rPr>
              <a:t> more insight </a:t>
            </a:r>
            <a:r>
              <a:rPr lang="it-IT" sz="2000" dirty="0" err="1">
                <a:latin typeface="Book Antiqua" pitchFamily="18" charset="0"/>
              </a:rPr>
              <a:t>through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spectra</a:t>
            </a:r>
            <a:endParaRPr lang="it-IT" sz="2000" dirty="0">
              <a:latin typeface="Book Antiqua" pitchFamily="18" charset="0"/>
            </a:endParaRPr>
          </a:p>
          <a:p>
            <a:endParaRPr lang="it-IT" dirty="0">
              <a:latin typeface="Book Antiqua" pitchFamily="18" charset="0"/>
            </a:endParaRPr>
          </a:p>
          <a:p>
            <a:r>
              <a:rPr lang="it-IT" sz="2000" b="1" dirty="0">
                <a:latin typeface="Book Antiqua" pitchFamily="18" charset="0"/>
              </a:rPr>
              <a:t>K</a:t>
            </a:r>
            <a:r>
              <a:rPr lang="it-IT" sz="2000" b="1" baseline="-25000" dirty="0">
                <a:latin typeface="Book Antiqua" panose="02040602050305030304" pitchFamily="18" charset="0"/>
              </a:rPr>
              <a:t>L</a:t>
            </a:r>
            <a:r>
              <a:rPr lang="it-IT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→</a:t>
            </a:r>
            <a:r>
              <a:rPr lang="el-GR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π</a:t>
            </a:r>
            <a:r>
              <a:rPr lang="en-US" sz="2000" b="1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0</a:t>
            </a:r>
            <a:r>
              <a:rPr lang="en-US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e</a:t>
            </a:r>
            <a:r>
              <a:rPr lang="en-US" sz="2000" b="1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+</a:t>
            </a:r>
            <a:r>
              <a:rPr lang="en-US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e</a:t>
            </a:r>
            <a:r>
              <a:rPr lang="el-GR" sz="2000" b="1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</a:t>
            </a:r>
            <a:r>
              <a:rPr lang="en-US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: 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(35±10)· 10</a:t>
            </a:r>
            <a:r>
              <a:rPr lang="en-US" sz="2000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−11 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(SM)     &lt; 28· 10</a:t>
            </a:r>
            <a:r>
              <a:rPr lang="en-US" sz="2000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−11 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(</a:t>
            </a:r>
            <a:r>
              <a:rPr lang="en-US" sz="2000" b="1" dirty="0" err="1">
                <a:solidFill>
                  <a:srgbClr val="101EA8"/>
                </a:solidFill>
                <a:latin typeface="Book Antiqua" panose="02040602050305030304" pitchFamily="18" charset="0"/>
                <a:cs typeface="Calibri" panose="020F0502020204030204" pitchFamily="34" charset="0"/>
              </a:rPr>
              <a:t>KTeV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 2004)</a:t>
            </a:r>
            <a:endParaRPr lang="en-US" sz="2000" b="1" dirty="0">
              <a:latin typeface="Book Antiqua" panose="02040602050305030304" pitchFamily="18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Irreducible </a:t>
            </a:r>
            <a:r>
              <a:rPr lang="it-IT" sz="2000" dirty="0">
                <a:latin typeface="Book Antiqua" pitchFamily="18" charset="0"/>
              </a:rPr>
              <a:t>K</a:t>
            </a:r>
            <a:r>
              <a:rPr lang="it-IT" sz="2000" baseline="-25000" dirty="0">
                <a:latin typeface="Book Antiqua" panose="02040602050305030304" pitchFamily="18" charset="0"/>
              </a:rPr>
              <a:t>L</a:t>
            </a:r>
            <a:r>
              <a:rPr lang="it-IT" sz="2000" dirty="0">
                <a:latin typeface="Book Antiqua" panose="02040602050305030304" pitchFamily="18" charset="0"/>
                <a:cs typeface="Calibri" panose="020F0502020204030204" pitchFamily="34" charset="0"/>
              </a:rPr>
              <a:t>→</a:t>
            </a:r>
            <a:r>
              <a:rPr lang="el-GR" sz="2000" dirty="0">
                <a:latin typeface="Book Antiqua" panose="02040602050305030304" pitchFamily="18" charset="0"/>
                <a:cs typeface="Calibri" panose="020F0502020204030204" pitchFamily="34" charset="0"/>
              </a:rPr>
              <a:t>γγ</a:t>
            </a:r>
            <a:r>
              <a:rPr lang="en-US" sz="2000" dirty="0" err="1">
                <a:latin typeface="Book Antiqua" panose="02040602050305030304" pitchFamily="18" charset="0"/>
                <a:cs typeface="Calibri" panose="020F0502020204030204" pitchFamily="34" charset="0"/>
              </a:rPr>
              <a:t>e</a:t>
            </a:r>
            <a:r>
              <a:rPr lang="en-US" sz="2000" baseline="30000" dirty="0" err="1">
                <a:latin typeface="Book Antiqua" panose="02040602050305030304" pitchFamily="18" charset="0"/>
                <a:cs typeface="Calibri" panose="020F0502020204030204" pitchFamily="34" charset="0"/>
              </a:rPr>
              <a:t>+</a:t>
            </a:r>
            <a:r>
              <a:rPr lang="en-US" sz="2000" dirty="0" err="1">
                <a:latin typeface="Book Antiqua" panose="02040602050305030304" pitchFamily="18" charset="0"/>
                <a:cs typeface="Calibri" panose="020F0502020204030204" pitchFamily="34" charset="0"/>
              </a:rPr>
              <a:t>e</a:t>
            </a:r>
            <a:r>
              <a:rPr lang="el-GR" sz="2000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 QED background (BR = 6· 10</a:t>
            </a:r>
            <a:r>
              <a:rPr lang="en-US" sz="2000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−7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)</a:t>
            </a:r>
            <a:b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</a:b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Exploit K</a:t>
            </a:r>
            <a:r>
              <a:rPr lang="en-US" sz="2000" baseline="-25000" dirty="0">
                <a:latin typeface="Book Antiqua" panose="02040602050305030304" pitchFamily="18" charset="0"/>
                <a:cs typeface="Calibri" panose="020F0502020204030204" pitchFamily="34" charset="0"/>
              </a:rPr>
              <a:t>S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/K</a:t>
            </a:r>
            <a:r>
              <a:rPr lang="en-US" sz="2000" baseline="-25000" dirty="0">
                <a:latin typeface="Book Antiqua" panose="02040602050305030304" pitchFamily="18" charset="0"/>
                <a:cs typeface="Calibri" panose="020F0502020204030204" pitchFamily="34" charset="0"/>
              </a:rPr>
              <a:t>L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 interference? </a:t>
            </a:r>
          </a:p>
          <a:p>
            <a:endParaRPr lang="it-IT" sz="2000" dirty="0">
              <a:latin typeface="Book Antiqua" panose="02040602050305030304" pitchFamily="18" charset="0"/>
            </a:endParaRPr>
          </a:p>
          <a:p>
            <a:r>
              <a:rPr lang="it-IT" sz="2000" b="1" dirty="0">
                <a:latin typeface="Book Antiqua" panose="02040602050305030304" pitchFamily="18" charset="0"/>
              </a:rPr>
              <a:t>K</a:t>
            </a:r>
            <a:r>
              <a:rPr lang="it-IT" sz="2000" b="1" baseline="-25000" dirty="0">
                <a:latin typeface="Book Antiqua" panose="02040602050305030304" pitchFamily="18" charset="0"/>
              </a:rPr>
              <a:t>L</a:t>
            </a:r>
            <a:r>
              <a:rPr lang="it-IT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→</a:t>
            </a:r>
            <a:r>
              <a:rPr lang="el-GR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π</a:t>
            </a:r>
            <a:r>
              <a:rPr lang="en-US" sz="2000" b="1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0</a:t>
            </a:r>
            <a:r>
              <a:rPr lang="en-US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µ</a:t>
            </a:r>
            <a:r>
              <a:rPr lang="en-US" sz="2000" b="1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+</a:t>
            </a:r>
            <a:r>
              <a:rPr lang="en-US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µ</a:t>
            </a:r>
            <a:r>
              <a:rPr lang="el-GR" sz="2000" b="1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</a:t>
            </a:r>
            <a:r>
              <a:rPr lang="en-US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: 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(14±3)· 10</a:t>
            </a:r>
            <a:r>
              <a:rPr lang="en-US" sz="2000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−11 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(SM)     &lt; 38· 10</a:t>
            </a:r>
            <a:r>
              <a:rPr lang="en-US" sz="2000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−11 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(</a:t>
            </a:r>
            <a:r>
              <a:rPr lang="en-US" sz="2000" b="1" dirty="0" err="1">
                <a:solidFill>
                  <a:srgbClr val="101EA8"/>
                </a:solidFill>
                <a:latin typeface="Book Antiqua" panose="02040602050305030304" pitchFamily="18" charset="0"/>
                <a:cs typeface="Calibri" panose="020F0502020204030204" pitchFamily="34" charset="0"/>
              </a:rPr>
              <a:t>KTeV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 2000) </a:t>
            </a:r>
            <a:b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</a:b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Irreducible </a:t>
            </a:r>
            <a:r>
              <a:rPr lang="it-IT" sz="2000" dirty="0">
                <a:latin typeface="Book Antiqua" pitchFamily="18" charset="0"/>
              </a:rPr>
              <a:t>K</a:t>
            </a:r>
            <a:r>
              <a:rPr lang="it-IT" sz="2000" baseline="-25000" dirty="0">
                <a:latin typeface="Book Antiqua" panose="02040602050305030304" pitchFamily="18" charset="0"/>
              </a:rPr>
              <a:t>L</a:t>
            </a:r>
            <a:r>
              <a:rPr lang="it-IT" sz="2000" dirty="0">
                <a:latin typeface="Book Antiqua" panose="02040602050305030304" pitchFamily="18" charset="0"/>
                <a:cs typeface="Calibri" panose="020F0502020204030204" pitchFamily="34" charset="0"/>
              </a:rPr>
              <a:t>→</a:t>
            </a:r>
            <a:r>
              <a:rPr lang="el-GR" sz="2000" dirty="0">
                <a:latin typeface="Book Antiqua" panose="02040602050305030304" pitchFamily="18" charset="0"/>
                <a:cs typeface="Calibri" panose="020F0502020204030204" pitchFamily="34" charset="0"/>
              </a:rPr>
              <a:t>γγ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µ</a:t>
            </a:r>
            <a:r>
              <a:rPr lang="en-US" sz="2000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+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µ</a:t>
            </a:r>
            <a:r>
              <a:rPr lang="el-GR" sz="2000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 QED background (BR = ~10</a:t>
            </a:r>
            <a:r>
              <a:rPr lang="en-US" sz="2000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−8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)</a:t>
            </a:r>
            <a:b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</a:b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Might turn out to be more tractable</a:t>
            </a:r>
            <a:b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</a:br>
            <a:endParaRPr lang="it-IT" sz="2000" dirty="0">
              <a:latin typeface="Book Antiqua" pitchFamily="18" charset="0"/>
            </a:endParaRPr>
          </a:p>
          <a:p>
            <a:r>
              <a:rPr lang="it-IT" sz="2000" dirty="0">
                <a:latin typeface="Book Antiqua" pitchFamily="18" charset="0"/>
              </a:rPr>
              <a:t>A «do-</a:t>
            </a:r>
            <a:r>
              <a:rPr lang="it-IT" sz="2000" dirty="0" err="1">
                <a:latin typeface="Book Antiqua" pitchFamily="18" charset="0"/>
              </a:rPr>
              <a:t>it</a:t>
            </a:r>
            <a:r>
              <a:rPr lang="it-IT" sz="2000" dirty="0">
                <a:latin typeface="Book Antiqua" pitchFamily="18" charset="0"/>
              </a:rPr>
              <a:t>-</a:t>
            </a:r>
            <a:r>
              <a:rPr lang="it-IT" sz="2000" dirty="0" err="1">
                <a:latin typeface="Book Antiqua" pitchFamily="18" charset="0"/>
              </a:rPr>
              <a:t>all</a:t>
            </a:r>
            <a:r>
              <a:rPr lang="it-IT" sz="2000" dirty="0">
                <a:latin typeface="Book Antiqua" pitchFamily="18" charset="0"/>
              </a:rPr>
              <a:t>» K</a:t>
            </a:r>
            <a:r>
              <a:rPr lang="it-IT" sz="2000" baseline="-25000" dirty="0">
                <a:latin typeface="Book Antiqua" pitchFamily="18" charset="0"/>
              </a:rPr>
              <a:t>L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experiment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is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quite</a:t>
            </a:r>
            <a:r>
              <a:rPr lang="it-IT" sz="2000" dirty="0">
                <a:latin typeface="Book Antiqua" pitchFamily="18" charset="0"/>
              </a:rPr>
              <a:t> hard to </a:t>
            </a:r>
            <a:r>
              <a:rPr lang="it-IT" sz="2000" dirty="0" err="1">
                <a:latin typeface="Book Antiqua" pitchFamily="18" charset="0"/>
              </a:rPr>
              <a:t>realize</a:t>
            </a:r>
            <a:r>
              <a:rPr lang="it-IT" sz="2000" dirty="0">
                <a:latin typeface="Book Antiqua" pitchFamily="18" charset="0"/>
              </a:rPr>
              <a:t> in </a:t>
            </a:r>
            <a:r>
              <a:rPr lang="it-IT" sz="2000" dirty="0" err="1">
                <a:latin typeface="Book Antiqua" pitchFamily="18" charset="0"/>
              </a:rPr>
              <a:t>practice</a:t>
            </a:r>
            <a:r>
              <a:rPr lang="it-IT" sz="2000" dirty="0">
                <a:latin typeface="Book Antiqua" pitchFamily="18" charset="0"/>
              </a:rPr>
              <a:t>: </a:t>
            </a:r>
            <a:br>
              <a:rPr lang="it-IT" sz="2000" dirty="0">
                <a:latin typeface="Book Antiqua" pitchFamily="18" charset="0"/>
              </a:rPr>
            </a:br>
            <a:r>
              <a:rPr lang="it-IT" sz="2000" dirty="0" err="1">
                <a:latin typeface="Book Antiqua" pitchFamily="18" charset="0"/>
              </a:rPr>
              <a:t>dedicated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solutions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required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at</a:t>
            </a:r>
            <a:r>
              <a:rPr lang="it-IT" sz="2000" dirty="0">
                <a:latin typeface="Book Antiqua" pitchFamily="18" charset="0"/>
              </a:rPr>
              <a:t> </a:t>
            </a:r>
            <a:r>
              <a:rPr lang="it-IT" sz="2000" dirty="0" err="1">
                <a:latin typeface="Book Antiqua" pitchFamily="18" charset="0"/>
              </a:rPr>
              <a:t>these</a:t>
            </a:r>
            <a:r>
              <a:rPr lang="it-IT" sz="2000" dirty="0">
                <a:latin typeface="Book Antiqua" pitchFamily="18" charset="0"/>
              </a:rPr>
              <a:t> BR </a:t>
            </a:r>
            <a:r>
              <a:rPr lang="it-IT" sz="2000" dirty="0" err="1">
                <a:latin typeface="Book Antiqua" pitchFamily="18" charset="0"/>
              </a:rPr>
              <a:t>levels</a:t>
            </a:r>
            <a:br>
              <a:rPr lang="it-IT" sz="2000" dirty="0">
                <a:latin typeface="Book Antiqua" pitchFamily="18" charset="0"/>
              </a:rPr>
            </a:br>
            <a:r>
              <a:rPr lang="it-IT" sz="2000" dirty="0">
                <a:latin typeface="Book Antiqua" pitchFamily="18" charset="0"/>
              </a:rPr>
              <a:t>Still: </a:t>
            </a:r>
            <a:r>
              <a:rPr lang="it-IT" sz="2000" dirty="0" err="1">
                <a:latin typeface="Book Antiqua" pitchFamily="18" charset="0"/>
              </a:rPr>
              <a:t>sinergies</a:t>
            </a:r>
            <a:r>
              <a:rPr lang="it-IT" sz="2000" dirty="0">
                <a:latin typeface="Book Antiqua" pitchFamily="18" charset="0"/>
              </a:rPr>
              <a:t>/</a:t>
            </a:r>
            <a:r>
              <a:rPr lang="it-IT" sz="2000" dirty="0" err="1">
                <a:latin typeface="Book Antiqua" pitchFamily="18" charset="0"/>
              </a:rPr>
              <a:t>advance</a:t>
            </a:r>
            <a:r>
              <a:rPr lang="it-IT" sz="2000" dirty="0">
                <a:latin typeface="Book Antiqua" pitchFamily="18" charset="0"/>
              </a:rPr>
              <a:t> planning/</a:t>
            </a:r>
            <a:r>
              <a:rPr lang="it-IT" sz="2000" dirty="0" err="1">
                <a:latin typeface="Book Antiqua" pitchFamily="18" charset="0"/>
              </a:rPr>
              <a:t>staging</a:t>
            </a:r>
            <a:r>
              <a:rPr lang="it-IT" sz="2000" dirty="0">
                <a:latin typeface="Book Antiqua" pitchFamily="18" charset="0"/>
              </a:rPr>
              <a:t> are </a:t>
            </a:r>
            <a:r>
              <a:rPr lang="it-IT" sz="2000" dirty="0" err="1">
                <a:latin typeface="Book Antiqua" pitchFamily="18" charset="0"/>
              </a:rPr>
              <a:t>conceivable</a:t>
            </a:r>
            <a:endParaRPr lang="it-IT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867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880B3CFC-F9E1-4719-A260-A311343E76AC}"/>
              </a:ext>
            </a:extLst>
          </p:cNvPr>
          <p:cNvSpPr/>
          <p:nvPr/>
        </p:nvSpPr>
        <p:spPr>
          <a:xfrm>
            <a:off x="6570483" y="6400800"/>
            <a:ext cx="2573517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5" y="-109835"/>
            <a:ext cx="8229600" cy="1143000"/>
          </a:xfrm>
        </p:spPr>
        <p:txBody>
          <a:bodyPr/>
          <a:lstStyle/>
          <a:p>
            <a:r>
              <a:rPr lang="it-IT" dirty="0" err="1"/>
              <a:t>Working</a:t>
            </a:r>
            <a:r>
              <a:rPr lang="it-IT" dirty="0"/>
              <a:t> with </a:t>
            </a:r>
            <a:r>
              <a:rPr lang="it-IT" dirty="0" err="1"/>
              <a:t>kaons</a:t>
            </a:r>
            <a:endParaRPr lang="it-IT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9BBF6C7-B8A2-4A84-93EB-6ABC9D2E14F2}"/>
              </a:ext>
            </a:extLst>
          </p:cNvPr>
          <p:cNvSpPr txBox="1"/>
          <p:nvPr/>
        </p:nvSpPr>
        <p:spPr>
          <a:xfrm>
            <a:off x="395535" y="1009403"/>
            <a:ext cx="403244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ook Antiqua" panose="02040602050305030304" pitchFamily="18" charset="0"/>
              </a:rPr>
              <a:t>The Kaon legacy</a:t>
            </a:r>
          </a:p>
          <a:p>
            <a:endParaRPr lang="en-US" dirty="0">
              <a:latin typeface="Book Antiqua" panose="0204060205030503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Book Antiqua" panose="02040602050305030304" pitchFamily="18" charset="0"/>
              </a:rPr>
              <a:t>Flavour</a:t>
            </a:r>
            <a:r>
              <a:rPr lang="en-US" dirty="0">
                <a:latin typeface="Book Antiqua" panose="02040602050305030304" pitchFamily="18" charset="0"/>
              </a:rPr>
              <a:t> itself               ‘40s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latin typeface="Book Antiqua" panose="02040602050305030304" pitchFamily="18" charset="0"/>
              </a:rPr>
              <a:t>τ −</a:t>
            </a:r>
            <a:r>
              <a:rPr lang="en-US" dirty="0">
                <a:latin typeface="Book Antiqua" panose="02040602050305030304" pitchFamily="18" charset="0"/>
              </a:rPr>
              <a:t> </a:t>
            </a:r>
            <a:r>
              <a:rPr lang="el-GR" dirty="0">
                <a:latin typeface="Book Antiqua" panose="02040602050305030304" pitchFamily="18" charset="0"/>
              </a:rPr>
              <a:t>θ</a:t>
            </a:r>
            <a:r>
              <a:rPr lang="en-US" dirty="0">
                <a:latin typeface="Book Antiqua" panose="02040602050305030304" pitchFamily="18" charset="0"/>
              </a:rPr>
              <a:t> puzzle (parity)   ‘50s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CP violation                ‘60s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Predicting charm        ‘70s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T violation (maybe)    ‘80s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“Best” CPT limit         ‘80s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Direct CP violation     ‘90s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“Best” FV limits          ‘90s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03C0C65-41F6-454A-9152-01E151412434}"/>
              </a:ext>
            </a:extLst>
          </p:cNvPr>
          <p:cNvSpPr txBox="1"/>
          <p:nvPr/>
        </p:nvSpPr>
        <p:spPr>
          <a:xfrm>
            <a:off x="189852" y="4645393"/>
            <a:ext cx="4320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latin typeface="Book Antiqua" panose="02040602050305030304" pitchFamily="18" charset="0"/>
              </a:rPr>
              <a:t>“But not quantitative enough…”</a:t>
            </a:r>
            <a:endParaRPr lang="en-US" i="1" dirty="0">
              <a:latin typeface="Book Antiqua" panose="02040602050305030304" pitchFamily="18" charset="0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87D6BA1-2BDC-4394-87E0-45C7011D3AEB}"/>
              </a:ext>
            </a:extLst>
          </p:cNvPr>
          <p:cNvSpPr txBox="1"/>
          <p:nvPr/>
        </p:nvSpPr>
        <p:spPr>
          <a:xfrm>
            <a:off x="272204" y="5248006"/>
            <a:ext cx="50179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Kaons back with a revenge 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as XXI century precision probes: 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b="1" dirty="0">
                <a:latin typeface="Book Antiqua" panose="02040602050305030304" pitchFamily="18" charset="0"/>
              </a:rPr>
              <a:t>Semi-leptonic decays with ℓ</a:t>
            </a:r>
            <a:r>
              <a:rPr lang="en-US" b="1" baseline="30000" dirty="0">
                <a:latin typeface="Book Antiqua" panose="02040602050305030304" pitchFamily="18" charset="0"/>
              </a:rPr>
              <a:t>+</a:t>
            </a:r>
            <a:r>
              <a:rPr lang="en-US" b="1" dirty="0">
                <a:latin typeface="Book Antiqua" panose="02040602050305030304" pitchFamily="18" charset="0"/>
              </a:rPr>
              <a:t>ℓ</a:t>
            </a:r>
            <a:r>
              <a:rPr lang="en-US" b="1" baseline="30000" dirty="0">
                <a:latin typeface="Book Antiqua" panose="02040602050305030304" pitchFamily="18" charset="0"/>
              </a:rPr>
              <a:t>−</a:t>
            </a:r>
            <a:br>
              <a:rPr lang="en-US" b="1" dirty="0">
                <a:latin typeface="Book Antiqua" panose="02040602050305030304" pitchFamily="18" charset="0"/>
              </a:rPr>
            </a:br>
            <a:endParaRPr lang="en-US" b="1" baseline="30000" dirty="0">
              <a:latin typeface="Book Antiqua" panose="02040602050305030304" pitchFamily="18" charset="0"/>
            </a:endParaRP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AB4F87B-570C-43DD-B6DD-B73ECB3CAE5E}"/>
              </a:ext>
            </a:extLst>
          </p:cNvPr>
          <p:cNvSpPr txBox="1"/>
          <p:nvPr/>
        </p:nvSpPr>
        <p:spPr>
          <a:xfrm>
            <a:off x="4998430" y="1009403"/>
            <a:ext cx="403244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ook Antiqua" panose="02040602050305030304" pitchFamily="18" charset="0"/>
              </a:rPr>
              <a:t>SM physics with kaons</a:t>
            </a:r>
          </a:p>
          <a:p>
            <a:endParaRPr lang="en-US" b="1" dirty="0">
              <a:latin typeface="Book Antiqua" panose="02040602050305030304" pitchFamily="18" charset="0"/>
            </a:endParaRPr>
          </a:p>
          <a:p>
            <a:r>
              <a:rPr lang="en-US" dirty="0">
                <a:latin typeface="Book Antiqua" panose="02040602050305030304" pitchFamily="18" charset="0"/>
              </a:rPr>
              <a:t>“Minimal </a:t>
            </a:r>
            <a:r>
              <a:rPr lang="en-US" dirty="0" err="1">
                <a:latin typeface="Book Antiqua" panose="02040602050305030304" pitchFamily="18" charset="0"/>
              </a:rPr>
              <a:t>flavour</a:t>
            </a:r>
            <a:r>
              <a:rPr lang="en-US" dirty="0">
                <a:latin typeface="Book Antiqua" panose="02040602050305030304" pitchFamily="18" charset="0"/>
              </a:rPr>
              <a:t> laboratory”</a:t>
            </a:r>
          </a:p>
          <a:p>
            <a:endParaRPr lang="en-US" dirty="0">
              <a:latin typeface="Book Antiqua" panose="02040602050305030304" pitchFamily="18" charset="0"/>
            </a:endParaRPr>
          </a:p>
          <a:p>
            <a:r>
              <a:rPr lang="en-US" dirty="0">
                <a:latin typeface="Book Antiqua" panose="02040602050305030304" pitchFamily="18" charset="0"/>
              </a:rPr>
              <a:t>Low mass (~ </a:t>
            </a:r>
            <a:r>
              <a:rPr lang="el-GR" dirty="0">
                <a:latin typeface="Book Antiqua" panose="02040602050305030304" pitchFamily="18" charset="0"/>
              </a:rPr>
              <a:t>Λ</a:t>
            </a:r>
            <a:r>
              <a:rPr lang="en-US" baseline="-25000" dirty="0">
                <a:latin typeface="Book Antiqua" panose="02040602050305030304" pitchFamily="18" charset="0"/>
              </a:rPr>
              <a:t>QCD</a:t>
            </a:r>
            <a:r>
              <a:rPr lang="en-US" dirty="0">
                <a:latin typeface="Book Antiqua" panose="02040602050305030304" pitchFamily="18" charset="0"/>
              </a:rPr>
              <a:t>) hadron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PQCD does not work 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hard (have effective “theory”)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Same CPV as everywhere 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(“small effects on large BRs”)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Long (</a:t>
            </a:r>
            <a:r>
              <a:rPr lang="en-US" i="1" dirty="0">
                <a:latin typeface="Book Antiqua" panose="02040602050305030304" pitchFamily="18" charset="0"/>
              </a:rPr>
              <a:t>really</a:t>
            </a:r>
            <a:r>
              <a:rPr lang="en-US" dirty="0">
                <a:latin typeface="Book Antiqua" panose="02040602050305030304" pitchFamily="18" charset="0"/>
              </a:rPr>
              <a:t> long) life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versatile (CPV realization and experimentally accessible states)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Small number of decay modes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(and backgrounds, and people)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Book Antiqua" panose="02040602050305030304" pitchFamily="18" charset="0"/>
              </a:rPr>
              <a:t>Quite specific questions posed 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(usually no “general purpose” experiment)</a:t>
            </a:r>
          </a:p>
          <a:p>
            <a:endParaRPr lang="en-US" dirty="0">
              <a:latin typeface="Book Antiqua" panose="02040602050305030304" pitchFamily="18" charset="0"/>
            </a:endParaRPr>
          </a:p>
        </p:txBody>
      </p:sp>
      <p:sp>
        <p:nvSpPr>
          <p:cNvPr id="18" name="Fumetto: rettangolo con angoli arrotondati 17">
            <a:extLst>
              <a:ext uri="{FF2B5EF4-FFF2-40B4-BE49-F238E27FC236}">
                <a16:creationId xmlns:a16="http://schemas.microsoft.com/office/drawing/2014/main" id="{463214C4-5F14-49F3-8397-43E2D8249CE5}"/>
              </a:ext>
            </a:extLst>
          </p:cNvPr>
          <p:cNvSpPr/>
          <p:nvPr/>
        </p:nvSpPr>
        <p:spPr>
          <a:xfrm>
            <a:off x="6521581" y="5959297"/>
            <a:ext cx="2219291" cy="508444"/>
          </a:xfrm>
          <a:prstGeom prst="wedgeRoundRectCallout">
            <a:avLst>
              <a:gd name="adj1" fmla="val 48324"/>
              <a:gd name="adj2" fmla="val 113618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It’s usually hard</a:t>
            </a:r>
          </a:p>
        </p:txBody>
      </p:sp>
    </p:spTree>
    <p:extLst>
      <p:ext uri="{BB962C8B-B14F-4D97-AF65-F5344CB8AC3E}">
        <p14:creationId xmlns:p14="http://schemas.microsoft.com/office/powerpoint/2010/main" val="246523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2408DF-8282-4D24-BD1E-8FFE58EC9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  <a:latin typeface="Book Antiqua" panose="02040602050305030304" pitchFamily="18" charset="0"/>
              </a:rPr>
              <a:t>Impact on UT</a:t>
            </a:r>
          </a:p>
        </p:txBody>
      </p:sp>
      <p:pic>
        <p:nvPicPr>
          <p:cNvPr id="3" name="Picture 9" descr="ckm1.png">
            <a:extLst>
              <a:ext uri="{FF2B5EF4-FFF2-40B4-BE49-F238E27FC236}">
                <a16:creationId xmlns:a16="http://schemas.microsoft.com/office/drawing/2014/main" id="{7046D1B5-FF9E-4265-9C1C-A0683E3EED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67" y="1964546"/>
            <a:ext cx="4670111" cy="4320000"/>
          </a:xfrm>
          <a:prstGeom prst="rect">
            <a:avLst/>
          </a:prstGeom>
        </p:spPr>
      </p:pic>
      <p:pic>
        <p:nvPicPr>
          <p:cNvPr id="4" name="Picture 20" descr="ckm2.png">
            <a:extLst>
              <a:ext uri="{FF2B5EF4-FFF2-40B4-BE49-F238E27FC236}">
                <a16:creationId xmlns:a16="http://schemas.microsoft.com/office/drawing/2014/main" id="{213F9F9B-B877-47B2-885C-A2BADE6115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47" y="1964546"/>
            <a:ext cx="4648031" cy="4320000"/>
          </a:xfrm>
          <a:prstGeom prst="rect">
            <a:avLst/>
          </a:prstGeom>
        </p:spPr>
      </p:pic>
      <p:pic>
        <p:nvPicPr>
          <p:cNvPr id="5" name="Picture 20" descr="ckm3.png">
            <a:extLst>
              <a:ext uri="{FF2B5EF4-FFF2-40B4-BE49-F238E27FC236}">
                <a16:creationId xmlns:a16="http://schemas.microsoft.com/office/drawing/2014/main" id="{67EC24B4-9BA8-41B4-AA34-05E8976A53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47" y="1964546"/>
            <a:ext cx="4673555" cy="4320000"/>
          </a:xfrm>
          <a:prstGeom prst="rect">
            <a:avLst/>
          </a:prstGeom>
        </p:spPr>
      </p:pic>
      <p:pic>
        <p:nvPicPr>
          <p:cNvPr id="7" name="Picture 20" descr="ckm4.png">
            <a:extLst>
              <a:ext uri="{FF2B5EF4-FFF2-40B4-BE49-F238E27FC236}">
                <a16:creationId xmlns:a16="http://schemas.microsoft.com/office/drawing/2014/main" id="{93BC8BA9-2DE0-40DE-8DD8-FD9BF2D53F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27" y="1964546"/>
            <a:ext cx="4673555" cy="4320000"/>
          </a:xfrm>
          <a:prstGeom prst="rect">
            <a:avLst/>
          </a:prstGeom>
        </p:spPr>
      </p:pic>
      <p:sp>
        <p:nvSpPr>
          <p:cNvPr id="8" name="TextBox 3">
            <a:extLst>
              <a:ext uri="{FF2B5EF4-FFF2-40B4-BE49-F238E27FC236}">
                <a16:creationId xmlns:a16="http://schemas.microsoft.com/office/drawing/2014/main" id="{FF671747-1B5C-48D1-88DD-FC60348D9762}"/>
              </a:ext>
            </a:extLst>
          </p:cNvPr>
          <p:cNvSpPr txBox="1"/>
          <p:nvPr/>
        </p:nvSpPr>
        <p:spPr>
          <a:xfrm>
            <a:off x="5698110" y="1964546"/>
            <a:ext cx="3257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Book Antiqua" panose="02040602050305030304" pitchFamily="18" charset="0"/>
              </a:rPr>
              <a:t>From </a:t>
            </a:r>
            <a:r>
              <a:rPr lang="it-IT" dirty="0" err="1">
                <a:latin typeface="Book Antiqua" panose="02040602050305030304" pitchFamily="18" charset="0"/>
              </a:rPr>
              <a:t>current</a:t>
            </a:r>
            <a:r>
              <a:rPr lang="it-IT" dirty="0">
                <a:latin typeface="Book Antiqua" panose="02040602050305030304" pitchFamily="18" charset="0"/>
              </a:rPr>
              <a:t> K</a:t>
            </a:r>
            <a:r>
              <a:rPr lang="it-IT" baseline="30000" dirty="0">
                <a:latin typeface="Book Antiqua" panose="02040602050305030304" pitchFamily="18" charset="0"/>
              </a:rPr>
              <a:t>+</a:t>
            </a:r>
            <a:r>
              <a:rPr lang="it-IT" dirty="0">
                <a:latin typeface="Book Antiqua" panose="02040602050305030304" pitchFamily="18" charset="0"/>
                <a:cs typeface="Calibri" panose="020F0502020204030204" pitchFamily="34" charset="0"/>
              </a:rPr>
              <a:t>→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π</a:t>
            </a:r>
            <a:r>
              <a:rPr lang="en-US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+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νν</a:t>
            </a:r>
            <a:endParaRPr lang="en-US" dirty="0">
              <a:latin typeface="Book Antiqua" panose="02040602050305030304" pitchFamily="18" charset="0"/>
              <a:cs typeface="Calibri" panose="020F0502020204030204" pitchFamily="34" charset="0"/>
            </a:endParaRP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79ECDDE9-661F-4853-8125-C78EECAA9BF0}"/>
              </a:ext>
            </a:extLst>
          </p:cNvPr>
          <p:cNvSpPr txBox="1"/>
          <p:nvPr/>
        </p:nvSpPr>
        <p:spPr>
          <a:xfrm>
            <a:off x="5698110" y="3212326"/>
            <a:ext cx="2669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to 15% </a:t>
            </a:r>
            <a:r>
              <a:rPr lang="it-IT" dirty="0">
                <a:latin typeface="Book Antiqua" panose="02040602050305030304" pitchFamily="18" charset="0"/>
              </a:rPr>
              <a:t>K</a:t>
            </a:r>
            <a:r>
              <a:rPr lang="it-IT" baseline="-25000" dirty="0">
                <a:latin typeface="Book Antiqua" panose="02040602050305030304" pitchFamily="18" charset="0"/>
              </a:rPr>
              <a:t>L</a:t>
            </a:r>
            <a:r>
              <a:rPr lang="it-IT" dirty="0">
                <a:latin typeface="Book Antiqua" panose="02040602050305030304" pitchFamily="18" charset="0"/>
                <a:cs typeface="Calibri" panose="020F0502020204030204" pitchFamily="34" charset="0"/>
              </a:rPr>
              <a:t>→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π</a:t>
            </a:r>
            <a:r>
              <a:rPr lang="en-US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0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νν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 (203x)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021779AC-2C73-4CDD-975D-212B56F4D967}"/>
              </a:ext>
            </a:extLst>
          </p:cNvPr>
          <p:cNvSpPr txBox="1"/>
          <p:nvPr/>
        </p:nvSpPr>
        <p:spPr>
          <a:xfrm>
            <a:off x="5698110" y="2540417"/>
            <a:ext cx="3257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ook Antiqua" panose="02040602050305030304" pitchFamily="18" charset="0"/>
              </a:rPr>
              <a:t>t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o 10% </a:t>
            </a:r>
            <a:r>
              <a:rPr lang="it-IT" dirty="0">
                <a:latin typeface="Book Antiqua" panose="02040602050305030304" pitchFamily="18" charset="0"/>
              </a:rPr>
              <a:t>K</a:t>
            </a:r>
            <a:r>
              <a:rPr lang="it-IT" baseline="30000" dirty="0">
                <a:latin typeface="Book Antiqua" panose="02040602050305030304" pitchFamily="18" charset="0"/>
              </a:rPr>
              <a:t>+</a:t>
            </a:r>
            <a:r>
              <a:rPr lang="it-IT" dirty="0">
                <a:latin typeface="Book Antiqua" panose="02040602050305030304" pitchFamily="18" charset="0"/>
                <a:cs typeface="Calibri" panose="020F0502020204030204" pitchFamily="34" charset="0"/>
              </a:rPr>
              <a:t>→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π</a:t>
            </a:r>
            <a:r>
              <a:rPr lang="en-US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+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νν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 (202x)</a:t>
            </a: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D18E571A-BF2D-4102-9155-406341C5F613}"/>
              </a:ext>
            </a:extLst>
          </p:cNvPr>
          <p:cNvSpPr txBox="1"/>
          <p:nvPr/>
        </p:nvSpPr>
        <p:spPr>
          <a:xfrm>
            <a:off x="5605690" y="3765103"/>
            <a:ext cx="3257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(with no quadrant ambiguity)</a:t>
            </a:r>
            <a:endParaRPr lang="it-IT" dirty="0">
              <a:latin typeface="Book Antiqua" panose="0204060205030503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758FCFF1-C002-4CC3-BFD2-F839DC2CF934}"/>
              </a:ext>
            </a:extLst>
          </p:cNvPr>
          <p:cNvSpPr/>
          <p:nvPr/>
        </p:nvSpPr>
        <p:spPr>
          <a:xfrm>
            <a:off x="6240544" y="5106034"/>
            <a:ext cx="262249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Book Antiqua" pitchFamily="18" charset="0"/>
              </a:rPr>
              <a:t>Improvements on </a:t>
            </a:r>
            <a:br>
              <a:rPr lang="en-US" dirty="0">
                <a:latin typeface="Book Antiqua" pitchFamily="18" charset="0"/>
              </a:rPr>
            </a:br>
            <a:r>
              <a:rPr lang="en-US" dirty="0">
                <a:latin typeface="Book Antiqua" pitchFamily="18" charset="0"/>
              </a:rPr>
              <a:t>“tree-dominated” </a:t>
            </a:r>
            <a:br>
              <a:rPr lang="en-US" dirty="0">
                <a:latin typeface="Book Antiqua" pitchFamily="18" charset="0"/>
              </a:rPr>
            </a:br>
            <a:r>
              <a:rPr lang="en-US" dirty="0">
                <a:latin typeface="Book Antiqua" pitchFamily="18" charset="0"/>
              </a:rPr>
              <a:t>CKM elements </a:t>
            </a:r>
            <a:br>
              <a:rPr lang="en-US" dirty="0">
                <a:latin typeface="Book Antiqua" pitchFamily="18" charset="0"/>
              </a:rPr>
            </a:br>
            <a:r>
              <a:rPr lang="el-GR" dirty="0">
                <a:latin typeface="Book Antiqua" pitchFamily="18" charset="0"/>
              </a:rPr>
              <a:t>γ</a:t>
            </a:r>
            <a:r>
              <a:rPr lang="en-US" dirty="0">
                <a:latin typeface="Book Antiqua" pitchFamily="18" charset="0"/>
              </a:rPr>
              <a:t>, </a:t>
            </a:r>
            <a:r>
              <a:rPr lang="en-US" dirty="0" err="1">
                <a:latin typeface="Book Antiqua" pitchFamily="18" charset="0"/>
              </a:rPr>
              <a:t>V</a:t>
            </a:r>
            <a:r>
              <a:rPr lang="en-US" baseline="-25000" dirty="0" err="1">
                <a:latin typeface="Book Antiqua" pitchFamily="18" charset="0"/>
              </a:rPr>
              <a:t>ub</a:t>
            </a:r>
            <a:r>
              <a:rPr lang="en-US" dirty="0">
                <a:latin typeface="Book Antiqua" pitchFamily="18" charset="0"/>
              </a:rPr>
              <a:t> and </a:t>
            </a:r>
            <a:r>
              <a:rPr lang="en-US" dirty="0" err="1">
                <a:latin typeface="Book Antiqua" pitchFamily="18" charset="0"/>
              </a:rPr>
              <a:t>V</a:t>
            </a:r>
            <a:r>
              <a:rPr lang="en-US" baseline="-25000" dirty="0" err="1">
                <a:latin typeface="Book Antiqua" pitchFamily="18" charset="0"/>
              </a:rPr>
              <a:t>cb</a:t>
            </a:r>
            <a:r>
              <a:rPr lang="en-US" dirty="0">
                <a:latin typeface="Book Antiqua" pitchFamily="18" charset="0"/>
              </a:rPr>
              <a:t> coming </a:t>
            </a:r>
            <a:br>
              <a:rPr lang="en-US" dirty="0">
                <a:latin typeface="Book Antiqua" pitchFamily="18" charset="0"/>
              </a:rPr>
            </a:br>
            <a:r>
              <a:rPr lang="en-US" dirty="0">
                <a:latin typeface="Book Antiqua" pitchFamily="18" charset="0"/>
              </a:rPr>
              <a:t>in parallel</a:t>
            </a:r>
            <a:endParaRPr lang="en-US" dirty="0"/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265329D4-CCC3-44E9-9A69-B431CE5FEB75}"/>
              </a:ext>
            </a:extLst>
          </p:cNvPr>
          <p:cNvSpPr txBox="1"/>
          <p:nvPr/>
        </p:nvSpPr>
        <p:spPr>
          <a:xfrm>
            <a:off x="2815079" y="1254845"/>
            <a:ext cx="3708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ook Antiqua" panose="02040602050305030304" pitchFamily="18" charset="0"/>
              </a:rPr>
              <a:t>Using only K measurements</a:t>
            </a:r>
            <a:endParaRPr lang="en-US" dirty="0">
              <a:latin typeface="Book Antiqua" panose="0204060205030503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26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A18421A3-AEDA-4809-861D-BB23A8AF117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65" y="4221350"/>
            <a:ext cx="4458086" cy="1851820"/>
          </a:xfrm>
          <a:prstGeom prst="rect">
            <a:avLst/>
          </a:prstGeom>
        </p:spPr>
      </p:pic>
      <p:pic>
        <p:nvPicPr>
          <p:cNvPr id="4" name="Picture 1">
            <a:extLst>
              <a:ext uri="{FF2B5EF4-FFF2-40B4-BE49-F238E27FC236}">
                <a16:creationId xmlns:a16="http://schemas.microsoft.com/office/drawing/2014/main" id="{17696BD3-86AB-4297-8DAF-BCB997486E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234" y="339876"/>
            <a:ext cx="4326848" cy="287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>
            <a:extLst>
              <a:ext uri="{FF2B5EF4-FFF2-40B4-BE49-F238E27FC236}">
                <a16:creationId xmlns:a16="http://schemas.microsoft.com/office/drawing/2014/main" id="{63D019A4-EB5E-48DB-A5CA-3D0B62C306AD}"/>
              </a:ext>
            </a:extLst>
          </p:cNvPr>
          <p:cNvSpPr txBox="1">
            <a:spLocks noChangeArrowheads="1"/>
          </p:cNvSpPr>
          <p:nvPr/>
        </p:nvSpPr>
        <p:spPr bwMode="auto">
          <a:xfrm rot="-295080">
            <a:off x="2549211" y="900099"/>
            <a:ext cx="50349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>
                <a:solidFill>
                  <a:schemeClr val="bg1"/>
                </a:solidFill>
                <a:latin typeface="Elephant" pitchFamily="18" charset="0"/>
              </a:rPr>
              <a:t>KAMI</a:t>
            </a:r>
          </a:p>
        </p:txBody>
      </p:sp>
      <p:pic>
        <p:nvPicPr>
          <p:cNvPr id="6" name="Picture 7" descr="CKM-Logo">
            <a:extLst>
              <a:ext uri="{FF2B5EF4-FFF2-40B4-BE49-F238E27FC236}">
                <a16:creationId xmlns:a16="http://schemas.microsoft.com/office/drawing/2014/main" id="{14EDD0AD-8ED1-40DA-B448-4A63CD52A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37619">
            <a:off x="3941323" y="907422"/>
            <a:ext cx="402668" cy="34460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7" name="Picture 8" descr="E949-Logo">
            <a:extLst>
              <a:ext uri="{FF2B5EF4-FFF2-40B4-BE49-F238E27FC236}">
                <a16:creationId xmlns:a16="http://schemas.microsoft.com/office/drawing/2014/main" id="{8804FF64-2B7E-43CD-A50E-55F0D4E2E5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87341">
            <a:off x="3177275" y="1099281"/>
            <a:ext cx="481852" cy="319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KOPIO-Logo">
            <a:extLst>
              <a:ext uri="{FF2B5EF4-FFF2-40B4-BE49-F238E27FC236}">
                <a16:creationId xmlns:a16="http://schemas.microsoft.com/office/drawing/2014/main" id="{E35E4758-47BB-4E48-A44F-87F46501B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146" y="893928"/>
            <a:ext cx="453218" cy="27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0">
            <a:extLst>
              <a:ext uri="{FF2B5EF4-FFF2-40B4-BE49-F238E27FC236}">
                <a16:creationId xmlns:a16="http://schemas.microsoft.com/office/drawing/2014/main" id="{2E7BE186-DD81-4892-BABA-D81E70ABE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8172" y="1587082"/>
            <a:ext cx="3311409" cy="59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US: strong interest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and (too) many casualties</a:t>
            </a:r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DB002476-630B-4C90-AD11-FEDA519FF3E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9802" y="1167168"/>
            <a:ext cx="352594" cy="34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BA5A9D83-2320-49EF-9307-E79395A6240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600" y="5729532"/>
            <a:ext cx="1330783" cy="461633"/>
          </a:xfrm>
          <a:prstGeom prst="rect">
            <a:avLst/>
          </a:prstGeom>
        </p:spPr>
      </p:pic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9A73BD45-20C6-4776-BBB4-00323D9082C5}"/>
              </a:ext>
            </a:extLst>
          </p:cNvPr>
          <p:cNvCxnSpPr/>
          <p:nvPr/>
        </p:nvCxnSpPr>
        <p:spPr>
          <a:xfrm flipV="1">
            <a:off x="1459149" y="233464"/>
            <a:ext cx="0" cy="600223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79C865D3-BB4D-4880-8EC7-D88A1399DA32}"/>
              </a:ext>
            </a:extLst>
          </p:cNvPr>
          <p:cNvCxnSpPr>
            <a:cxnSpLocks/>
          </p:cNvCxnSpPr>
          <p:nvPr/>
        </p:nvCxnSpPr>
        <p:spPr>
          <a:xfrm>
            <a:off x="1427491" y="6235697"/>
            <a:ext cx="7180845" cy="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ECCECDE2-9798-4D66-BA75-AB7581BC5AC0}"/>
              </a:ext>
            </a:extLst>
          </p:cNvPr>
          <p:cNvSpPr txBox="1"/>
          <p:nvPr/>
        </p:nvSpPr>
        <p:spPr>
          <a:xfrm>
            <a:off x="626699" y="430666"/>
            <a:ext cx="1138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chemeClr val="accent1">
                    <a:lumMod val="75000"/>
                  </a:schemeClr>
                </a:solidFill>
              </a:rPr>
              <a:t>Im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 K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6372B845-5620-4BF6-9A7F-85BD496A6557}"/>
              </a:ext>
            </a:extLst>
          </p:cNvPr>
          <p:cNvSpPr txBox="1"/>
          <p:nvPr/>
        </p:nvSpPr>
        <p:spPr>
          <a:xfrm>
            <a:off x="8005369" y="5639773"/>
            <a:ext cx="1138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Re K</a:t>
            </a:r>
          </a:p>
        </p:txBody>
      </p:sp>
      <p:pic>
        <p:nvPicPr>
          <p:cNvPr id="16" name="Picture 6" descr="KOTO-Logo">
            <a:extLst>
              <a:ext uri="{FF2B5EF4-FFF2-40B4-BE49-F238E27FC236}">
                <a16:creationId xmlns:a16="http://schemas.microsoft.com/office/drawing/2014/main" id="{7A202851-5EB2-4F0D-8E7E-B5384A3516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605" y="5662854"/>
            <a:ext cx="1138137" cy="48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C9DF7290-33C7-4181-8BB4-4F05FE633907}"/>
              </a:ext>
            </a:extLst>
          </p:cNvPr>
          <p:cNvSpPr/>
          <p:nvPr/>
        </p:nvSpPr>
        <p:spPr>
          <a:xfrm>
            <a:off x="1748248" y="2223089"/>
            <a:ext cx="4644527" cy="1040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91B8B93-E40B-46F7-B1C8-6BB823ADD29C}"/>
              </a:ext>
            </a:extLst>
          </p:cNvPr>
          <p:cNvSpPr txBox="1"/>
          <p:nvPr/>
        </p:nvSpPr>
        <p:spPr>
          <a:xfrm>
            <a:off x="2348878" y="5312117"/>
            <a:ext cx="1216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ook Antiqua" panose="02040602050305030304" pitchFamily="18" charset="0"/>
              </a:rPr>
              <a:t>CERN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BA0CF1C-D1C5-4FE5-93DD-5DB82B51E1BD}"/>
              </a:ext>
            </a:extLst>
          </p:cNvPr>
          <p:cNvSpPr txBox="1"/>
          <p:nvPr/>
        </p:nvSpPr>
        <p:spPr>
          <a:xfrm>
            <a:off x="3895605" y="5312116"/>
            <a:ext cx="1305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ook Antiqua" panose="02040602050305030304" pitchFamily="18" charset="0"/>
              </a:rPr>
              <a:t>J-PARC</a:t>
            </a:r>
          </a:p>
        </p:txBody>
      </p:sp>
      <p:pic>
        <p:nvPicPr>
          <p:cNvPr id="20" name="Picture 6" descr="KOTO-Logo">
            <a:extLst>
              <a:ext uri="{FF2B5EF4-FFF2-40B4-BE49-F238E27FC236}">
                <a16:creationId xmlns:a16="http://schemas.microsoft.com/office/drawing/2014/main" id="{B37CF014-CC3D-44CC-9205-7562486DB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028" y="4014041"/>
            <a:ext cx="1138137" cy="48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4C5E747F-FF20-4784-9FA4-FFEB91E21ACC}"/>
              </a:ext>
            </a:extLst>
          </p:cNvPr>
          <p:cNvSpPr txBox="1"/>
          <p:nvPr/>
        </p:nvSpPr>
        <p:spPr>
          <a:xfrm>
            <a:off x="6326028" y="3663303"/>
            <a:ext cx="1305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ook Antiqua" panose="02040602050305030304" pitchFamily="18" charset="0"/>
              </a:rPr>
              <a:t>J-PARC</a:t>
            </a:r>
          </a:p>
        </p:txBody>
      </p:sp>
      <p:pic>
        <p:nvPicPr>
          <p:cNvPr id="22" name="Picture 4">
            <a:extLst>
              <a:ext uri="{FF2B5EF4-FFF2-40B4-BE49-F238E27FC236}">
                <a16:creationId xmlns:a16="http://schemas.microsoft.com/office/drawing/2014/main" id="{533C743E-7589-4639-8CB7-DF03DACB333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087" y="4046825"/>
            <a:ext cx="1040789" cy="481063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611EC9F-8FBE-4318-AAB7-E667B984F97D}"/>
              </a:ext>
            </a:extLst>
          </p:cNvPr>
          <p:cNvSpPr txBox="1"/>
          <p:nvPr/>
        </p:nvSpPr>
        <p:spPr>
          <a:xfrm>
            <a:off x="5180244" y="3690944"/>
            <a:ext cx="1305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ook Antiqua" panose="02040602050305030304" pitchFamily="18" charset="0"/>
              </a:rPr>
              <a:t>CERN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8C5BE8B6-16F9-471F-A0FD-85E42543451F}"/>
              </a:ext>
            </a:extLst>
          </p:cNvPr>
          <p:cNvSpPr txBox="1"/>
          <p:nvPr/>
        </p:nvSpPr>
        <p:spPr>
          <a:xfrm>
            <a:off x="7364190" y="3932037"/>
            <a:ext cx="524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Book Antiqua" panose="02040602050305030304" pitchFamily="18" charset="0"/>
              </a:rPr>
              <a:t>2</a:t>
            </a: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B2335444-8DEE-49AC-B8E8-B8AC3064B381}"/>
              </a:ext>
            </a:extLst>
          </p:cNvPr>
          <p:cNvSpPr txBox="1"/>
          <p:nvPr/>
        </p:nvSpPr>
        <p:spPr>
          <a:xfrm>
            <a:off x="19849" y="5572345"/>
            <a:ext cx="1864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ook Antiqua" panose="02040602050305030304" pitchFamily="18" charset="0"/>
              </a:rPr>
              <a:t>BNL  KEK</a:t>
            </a:r>
            <a:br>
              <a:rPr lang="en-US" sz="2000" dirty="0">
                <a:latin typeface="Book Antiqua" panose="02040602050305030304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E949 E391a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D298EB69-9A99-449A-97A7-724BA94A4280}"/>
              </a:ext>
            </a:extLst>
          </p:cNvPr>
          <p:cNvSpPr txBox="1">
            <a:spLocks/>
          </p:cNvSpPr>
          <p:nvPr/>
        </p:nvSpPr>
        <p:spPr>
          <a:xfrm>
            <a:off x="6122999" y="308999"/>
            <a:ext cx="312370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0000"/>
                </a:solidFill>
                <a:latin typeface="Baskerville Old Face" pitchFamily="18" charset="0"/>
                <a:ea typeface="+mj-ea"/>
                <a:cs typeface="+mj-cs"/>
              </a:defRPr>
            </a:lvl1pPr>
          </a:lstStyle>
          <a:p>
            <a:r>
              <a:rPr lang="en-US" dirty="0"/>
              <a:t>K → </a:t>
            </a:r>
            <a:r>
              <a:rPr lang="el-GR" dirty="0"/>
              <a:t>πνν</a:t>
            </a:r>
            <a:r>
              <a:rPr lang="it-IT" dirty="0"/>
              <a:t> </a:t>
            </a:r>
            <a:r>
              <a:rPr lang="it-IT" dirty="0" err="1"/>
              <a:t>landscape</a:t>
            </a:r>
            <a:endParaRPr lang="it-IT" dirty="0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544B416-CA18-4931-9BB1-445E9CBAD97D}"/>
              </a:ext>
            </a:extLst>
          </p:cNvPr>
          <p:cNvSpPr txBox="1"/>
          <p:nvPr/>
        </p:nvSpPr>
        <p:spPr>
          <a:xfrm>
            <a:off x="157531" y="5201189"/>
            <a:ext cx="590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Book Antiqua" panose="02040602050305030304" pitchFamily="18" charset="0"/>
              </a:rPr>
              <a:t>K</a:t>
            </a:r>
            <a:r>
              <a:rPr lang="en-US" sz="2400" baseline="30000" dirty="0">
                <a:solidFill>
                  <a:srgbClr val="FF0000"/>
                </a:solidFill>
                <a:latin typeface="Book Antiqua" panose="02040602050305030304" pitchFamily="18" charset="0"/>
              </a:rPr>
              <a:t>+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11BF5DFF-FB05-488C-943D-C295E624D625}"/>
              </a:ext>
            </a:extLst>
          </p:cNvPr>
          <p:cNvSpPr txBox="1"/>
          <p:nvPr/>
        </p:nvSpPr>
        <p:spPr>
          <a:xfrm>
            <a:off x="2708350" y="5007168"/>
            <a:ext cx="590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Book Antiqua" panose="02040602050305030304" pitchFamily="18" charset="0"/>
              </a:rPr>
              <a:t>K</a:t>
            </a:r>
            <a:r>
              <a:rPr lang="en-US" sz="2400" baseline="30000" dirty="0">
                <a:solidFill>
                  <a:srgbClr val="FF0000"/>
                </a:solidFill>
                <a:latin typeface="Book Antiqua" panose="02040602050305030304" pitchFamily="18" charset="0"/>
              </a:rPr>
              <a:t>+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14AD8BEA-3337-4279-813D-7052C47DA054}"/>
              </a:ext>
            </a:extLst>
          </p:cNvPr>
          <p:cNvSpPr txBox="1"/>
          <p:nvPr/>
        </p:nvSpPr>
        <p:spPr>
          <a:xfrm>
            <a:off x="757233" y="5211255"/>
            <a:ext cx="590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01EA8"/>
                </a:solidFill>
                <a:latin typeface="Book Antiqua" panose="02040602050305030304" pitchFamily="18" charset="0"/>
              </a:rPr>
              <a:t>K</a:t>
            </a:r>
            <a:r>
              <a:rPr lang="en-US" sz="2400" baseline="-25000" dirty="0">
                <a:solidFill>
                  <a:srgbClr val="101EA8"/>
                </a:solidFill>
                <a:latin typeface="Book Antiqua" panose="02040602050305030304" pitchFamily="18" charset="0"/>
              </a:rPr>
              <a:t>L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B3721FD3-EDA7-4EDF-9918-BE452413D62A}"/>
              </a:ext>
            </a:extLst>
          </p:cNvPr>
          <p:cNvSpPr txBox="1"/>
          <p:nvPr/>
        </p:nvSpPr>
        <p:spPr>
          <a:xfrm>
            <a:off x="4213194" y="4981543"/>
            <a:ext cx="590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01EA8"/>
                </a:solidFill>
                <a:latin typeface="Book Antiqua" panose="02040602050305030304" pitchFamily="18" charset="0"/>
              </a:rPr>
              <a:t>K</a:t>
            </a:r>
            <a:r>
              <a:rPr lang="en-US" sz="2400" baseline="-25000" dirty="0">
                <a:solidFill>
                  <a:srgbClr val="101EA8"/>
                </a:solidFill>
                <a:latin typeface="Book Antiqua" panose="02040602050305030304" pitchFamily="18" charset="0"/>
              </a:rPr>
              <a:t>L</a:t>
            </a: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C6A088C1-36B5-4661-9FB4-A7F429D2B7A9}"/>
              </a:ext>
            </a:extLst>
          </p:cNvPr>
          <p:cNvSpPr txBox="1"/>
          <p:nvPr/>
        </p:nvSpPr>
        <p:spPr>
          <a:xfrm>
            <a:off x="5451521" y="3340507"/>
            <a:ext cx="590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01EA8"/>
                </a:solidFill>
                <a:latin typeface="Book Antiqua" panose="02040602050305030304" pitchFamily="18" charset="0"/>
              </a:rPr>
              <a:t>K</a:t>
            </a:r>
            <a:r>
              <a:rPr lang="en-US" sz="2400" baseline="-25000" dirty="0">
                <a:solidFill>
                  <a:srgbClr val="101EA8"/>
                </a:solidFill>
                <a:latin typeface="Book Antiqua" panose="02040602050305030304" pitchFamily="18" charset="0"/>
              </a:rPr>
              <a:t>L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2D45E3A4-8CCD-41A9-BC0A-8FE8CF6B1ECB}"/>
              </a:ext>
            </a:extLst>
          </p:cNvPr>
          <p:cNvSpPr txBox="1"/>
          <p:nvPr/>
        </p:nvSpPr>
        <p:spPr>
          <a:xfrm>
            <a:off x="6629954" y="3329767"/>
            <a:ext cx="590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101EA8"/>
                </a:solidFill>
                <a:latin typeface="Book Antiqua" panose="02040602050305030304" pitchFamily="18" charset="0"/>
              </a:rPr>
              <a:t>K</a:t>
            </a:r>
            <a:r>
              <a:rPr lang="en-US" sz="2400" baseline="-25000" dirty="0">
                <a:solidFill>
                  <a:srgbClr val="101EA8"/>
                </a:solidFill>
                <a:latin typeface="Book Antiqua" panose="02040602050305030304" pitchFamily="18" charset="0"/>
              </a:rPr>
              <a:t>L</a:t>
            </a:r>
          </a:p>
        </p:txBody>
      </p:sp>
      <p:pic>
        <p:nvPicPr>
          <p:cNvPr id="33" name="Immagine 32">
            <a:extLst>
              <a:ext uri="{FF2B5EF4-FFF2-40B4-BE49-F238E27FC236}">
                <a16:creationId xmlns:a16="http://schemas.microsoft.com/office/drawing/2014/main" id="{01216615-4333-40D9-9477-0E3A95E3493C}"/>
              </a:ext>
            </a:extLst>
          </p:cNvPr>
          <p:cNvPicPr>
            <a:picLocks noChangeAspect="1"/>
          </p:cNvPicPr>
          <p:nvPr/>
        </p:nvPicPr>
        <p:blipFill>
          <a:blip r:embed="rId11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26" y="3096037"/>
            <a:ext cx="6517347" cy="3076337"/>
          </a:xfrm>
          <a:prstGeom prst="rect">
            <a:avLst/>
          </a:prstGeom>
        </p:spPr>
      </p:pic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3E8DE4E3-D9F5-4D0E-89BF-AB099EB99907}"/>
              </a:ext>
            </a:extLst>
          </p:cNvPr>
          <p:cNvSpPr txBox="1"/>
          <p:nvPr/>
        </p:nvSpPr>
        <p:spPr>
          <a:xfrm>
            <a:off x="2672307" y="4772229"/>
            <a:ext cx="72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10%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D254B2B8-BDFB-483B-8B38-C8C9E2D72A61}"/>
              </a:ext>
            </a:extLst>
          </p:cNvPr>
          <p:cNvSpPr txBox="1"/>
          <p:nvPr/>
        </p:nvSpPr>
        <p:spPr>
          <a:xfrm>
            <a:off x="105503" y="4977363"/>
            <a:ext cx="72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100%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406CBC21-A68E-472A-B393-AFABE7DA99FC}"/>
              </a:ext>
            </a:extLst>
          </p:cNvPr>
          <p:cNvSpPr txBox="1"/>
          <p:nvPr/>
        </p:nvSpPr>
        <p:spPr>
          <a:xfrm>
            <a:off x="4132249" y="4761897"/>
            <a:ext cx="72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100%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328C646D-9164-4376-B3AC-69613A072EE3}"/>
              </a:ext>
            </a:extLst>
          </p:cNvPr>
          <p:cNvSpPr txBox="1"/>
          <p:nvPr/>
        </p:nvSpPr>
        <p:spPr>
          <a:xfrm>
            <a:off x="5456912" y="3142704"/>
            <a:ext cx="72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15%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32E6BA93-B987-4206-BAA7-77B22284C55A}"/>
              </a:ext>
            </a:extLst>
          </p:cNvPr>
          <p:cNvSpPr txBox="1"/>
          <p:nvPr/>
        </p:nvSpPr>
        <p:spPr>
          <a:xfrm>
            <a:off x="6646168" y="3126231"/>
            <a:ext cx="72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15%</a:t>
            </a:r>
          </a:p>
        </p:txBody>
      </p:sp>
      <p:sp>
        <p:nvSpPr>
          <p:cNvPr id="39" name="Fumetto: rettangolo con angoli arrotondati 38">
            <a:extLst>
              <a:ext uri="{FF2B5EF4-FFF2-40B4-BE49-F238E27FC236}">
                <a16:creationId xmlns:a16="http://schemas.microsoft.com/office/drawing/2014/main" id="{9F27CA3D-4AA5-4D58-9C51-4D58E230D3FD}"/>
              </a:ext>
            </a:extLst>
          </p:cNvPr>
          <p:cNvSpPr/>
          <p:nvPr/>
        </p:nvSpPr>
        <p:spPr>
          <a:xfrm>
            <a:off x="5811448" y="1614872"/>
            <a:ext cx="3168607" cy="699168"/>
          </a:xfrm>
          <a:prstGeom prst="wedgeRoundRectCallout">
            <a:avLst>
              <a:gd name="adj1" fmla="val 44115"/>
              <a:gd name="adj2" fmla="val 80964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Step-by-step progress,</a:t>
            </a:r>
            <a:br>
              <a:rPr lang="en-US" sz="2400" dirty="0"/>
            </a:br>
            <a:r>
              <a:rPr lang="en-US" sz="2400" dirty="0"/>
              <a:t>systematic pursuit </a:t>
            </a: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F65C2A53-86D2-4F91-9158-CCCB4DECFABA}"/>
              </a:ext>
            </a:extLst>
          </p:cNvPr>
          <p:cNvSpPr txBox="1"/>
          <p:nvPr/>
        </p:nvSpPr>
        <p:spPr>
          <a:xfrm>
            <a:off x="3874723" y="3894135"/>
            <a:ext cx="72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5% ?</a:t>
            </a: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F5DDE644-07C5-4BF9-B67E-156E72634164}"/>
              </a:ext>
            </a:extLst>
          </p:cNvPr>
          <p:cNvSpPr txBox="1"/>
          <p:nvPr/>
        </p:nvSpPr>
        <p:spPr>
          <a:xfrm>
            <a:off x="7353605" y="2405465"/>
            <a:ext cx="72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5% ?</a:t>
            </a:r>
          </a:p>
        </p:txBody>
      </p:sp>
    </p:spTree>
    <p:extLst>
      <p:ext uri="{BB962C8B-B14F-4D97-AF65-F5344CB8AC3E}">
        <p14:creationId xmlns:p14="http://schemas.microsoft.com/office/powerpoint/2010/main" val="4078688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>
            <a:extLst>
              <a:ext uri="{FF2B5EF4-FFF2-40B4-BE49-F238E27FC236}">
                <a16:creationId xmlns:a16="http://schemas.microsoft.com/office/drawing/2014/main" id="{5F8EE0E9-E336-4AA7-891E-3B34D620CF0D}"/>
              </a:ext>
            </a:extLst>
          </p:cNvPr>
          <p:cNvSpPr/>
          <p:nvPr/>
        </p:nvSpPr>
        <p:spPr>
          <a:xfrm>
            <a:off x="6577434" y="6400800"/>
            <a:ext cx="2573517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D737EACB-FBEE-4766-8DA3-DD0D9E820640}"/>
              </a:ext>
            </a:extLst>
          </p:cNvPr>
          <p:cNvSpPr/>
          <p:nvPr/>
        </p:nvSpPr>
        <p:spPr>
          <a:xfrm>
            <a:off x="0" y="6400800"/>
            <a:ext cx="2573517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875" y="-65616"/>
            <a:ext cx="8229600" cy="1143000"/>
          </a:xfrm>
        </p:spPr>
        <p:txBody>
          <a:bodyPr>
            <a:normAutofit/>
          </a:bodyPr>
          <a:lstStyle/>
          <a:p>
            <a:r>
              <a:rPr lang="it-IT" dirty="0"/>
              <a:t>The road </a:t>
            </a:r>
            <a:r>
              <a:rPr lang="it-IT" dirty="0" err="1"/>
              <a:t>ahead</a:t>
            </a:r>
            <a:endParaRPr lang="it-IT" dirty="0"/>
          </a:p>
        </p:txBody>
      </p:sp>
      <p:pic>
        <p:nvPicPr>
          <p:cNvPr id="3" name="Picture 2" descr="D:\MyTalks\Images\Miscellanea\Whe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689" y="104014"/>
            <a:ext cx="2063325" cy="2640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3">
            <a:extLst>
              <a:ext uri="{FF2B5EF4-FFF2-40B4-BE49-F238E27FC236}">
                <a16:creationId xmlns:a16="http://schemas.microsoft.com/office/drawing/2014/main" id="{4A48D601-E866-4397-BD4C-657CA4CD0E38}"/>
              </a:ext>
            </a:extLst>
          </p:cNvPr>
          <p:cNvSpPr txBox="1"/>
          <p:nvPr/>
        </p:nvSpPr>
        <p:spPr>
          <a:xfrm>
            <a:off x="153637" y="954784"/>
            <a:ext cx="87280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Book Antiqua" pitchFamily="18" charset="0"/>
              </a:rPr>
              <a:t>Fixed-target </a:t>
            </a:r>
            <a:r>
              <a:rPr lang="en-US" sz="2000" dirty="0">
                <a:latin typeface="Book Antiqua" pitchFamily="18" charset="0"/>
              </a:rPr>
              <a:t>experiments have the potential:</a:t>
            </a:r>
          </a:p>
          <a:p>
            <a:r>
              <a:rPr lang="en-US" sz="2000" dirty="0">
                <a:latin typeface="Book Antiqua" pitchFamily="18" charset="0"/>
              </a:rPr>
              <a:t>K</a:t>
            </a:r>
            <a:r>
              <a:rPr lang="en-US" sz="2000" baseline="30000" dirty="0">
                <a:latin typeface="Book Antiqua" pitchFamily="18" charset="0"/>
              </a:rPr>
              <a:t>+</a:t>
            </a:r>
            <a:r>
              <a:rPr lang="en-US" sz="2000" dirty="0">
                <a:latin typeface="Book Antiqua" pitchFamily="18" charset="0"/>
              </a:rPr>
              <a:t>: discovery experiment done, 10% experiment running</a:t>
            </a:r>
            <a:br>
              <a:rPr lang="en-US" sz="2000" dirty="0">
                <a:latin typeface="Book Antiqua" pitchFamily="18" charset="0"/>
              </a:rPr>
            </a:br>
            <a:r>
              <a:rPr lang="en-US" sz="2000" dirty="0">
                <a:latin typeface="Book Antiqua" pitchFamily="18" charset="0"/>
              </a:rPr>
              <a:t>K</a:t>
            </a:r>
            <a:r>
              <a:rPr lang="en-US" sz="2000" baseline="-25000" dirty="0">
                <a:latin typeface="Book Antiqua" pitchFamily="18" charset="0"/>
              </a:rPr>
              <a:t>L</a:t>
            </a:r>
            <a:r>
              <a:rPr lang="en-US" sz="2000" dirty="0">
                <a:latin typeface="Book Antiqua" pitchFamily="18" charset="0"/>
              </a:rPr>
              <a:t>: discovery experiment running, two experimental plans </a:t>
            </a:r>
            <a:br>
              <a:rPr lang="en-US" sz="2000" dirty="0">
                <a:latin typeface="Book Antiqua" pitchFamily="18" charset="0"/>
              </a:rPr>
            </a:br>
            <a:r>
              <a:rPr lang="en-US" sz="2000" dirty="0">
                <a:latin typeface="Book Antiqua" pitchFamily="18" charset="0"/>
              </a:rPr>
              <a:t>for ~15% experiment in 203x</a:t>
            </a:r>
            <a:br>
              <a:rPr lang="en-US" sz="2000" dirty="0">
                <a:latin typeface="Book Antiqua" pitchFamily="18" charset="0"/>
              </a:rPr>
            </a:br>
            <a:endParaRPr lang="en-US" sz="2000" dirty="0">
              <a:latin typeface="Book Antiqua" pitchFamily="18" charset="0"/>
            </a:endParaRPr>
          </a:p>
          <a:p>
            <a:r>
              <a:rPr lang="en-US" sz="2000" b="1" dirty="0">
                <a:latin typeface="Book Antiqua" pitchFamily="18" charset="0"/>
              </a:rPr>
              <a:t>People</a:t>
            </a:r>
            <a:r>
              <a:rPr lang="en-US" sz="2000" dirty="0">
                <a:latin typeface="Book Antiqua" pitchFamily="18" charset="0"/>
              </a:rPr>
              <a:t>: dedicated teams all over the world</a:t>
            </a:r>
          </a:p>
          <a:p>
            <a:r>
              <a:rPr lang="en-US" sz="2000" dirty="0">
                <a:latin typeface="Book Antiqua" pitchFamily="18" charset="0"/>
              </a:rPr>
              <a:t>- proficient and passioned US community wounded but not killed</a:t>
            </a:r>
            <a:br>
              <a:rPr lang="en-US" sz="2000" dirty="0">
                <a:latin typeface="Book Antiqua" pitchFamily="18" charset="0"/>
              </a:rPr>
            </a:br>
            <a:r>
              <a:rPr lang="en-US" sz="2000" dirty="0">
                <a:latin typeface="Book Antiqua" pitchFamily="18" charset="0"/>
              </a:rPr>
              <a:t>- small but forceful and dedicated Japanese community</a:t>
            </a:r>
            <a:br>
              <a:rPr lang="en-US" sz="2000" dirty="0">
                <a:latin typeface="Book Antiqua" pitchFamily="18" charset="0"/>
              </a:rPr>
            </a:br>
            <a:r>
              <a:rPr lang="en-US" sz="2000" dirty="0">
                <a:latin typeface="Book Antiqua" pitchFamily="18" charset="0"/>
              </a:rPr>
              <a:t>- dedicated community working at CERN aiming at </a:t>
            </a:r>
            <a:r>
              <a:rPr lang="en-US" sz="2000" u="sng" dirty="0">
                <a:latin typeface="Book Antiqua" pitchFamily="18" charset="0"/>
              </a:rPr>
              <a:t>complete exploitation</a:t>
            </a:r>
            <a:r>
              <a:rPr lang="en-US" sz="2000" dirty="0">
                <a:latin typeface="Book Antiqua" pitchFamily="18" charset="0"/>
              </a:rPr>
              <a:t> of the entire potential of K</a:t>
            </a:r>
          </a:p>
          <a:p>
            <a:br>
              <a:rPr lang="en-US" sz="2000" dirty="0">
                <a:latin typeface="Book Antiqua" pitchFamily="18" charset="0"/>
              </a:rPr>
            </a:br>
            <a:r>
              <a:rPr lang="en-US" sz="2000" b="1" dirty="0">
                <a:latin typeface="Book Antiqua" pitchFamily="18" charset="0"/>
              </a:rPr>
              <a:t>Power tools</a:t>
            </a:r>
            <a:r>
              <a:rPr lang="en-US" sz="2000" dirty="0">
                <a:latin typeface="Book Antiqua" pitchFamily="18" charset="0"/>
              </a:rPr>
              <a:t>:</a:t>
            </a:r>
            <a:br>
              <a:rPr lang="en-US" sz="2000" dirty="0">
                <a:latin typeface="Book Antiqua" pitchFamily="18" charset="0"/>
              </a:rPr>
            </a:br>
            <a:r>
              <a:rPr lang="en-US" sz="2000" dirty="0">
                <a:latin typeface="Book Antiqua" pitchFamily="18" charset="0"/>
              </a:rPr>
              <a:t>- CERN SPS at 160kW and 4</a:t>
            </a:r>
            <a:r>
              <a:rPr lang="en-US" altLang="en-US" sz="2000" dirty="0">
                <a:latin typeface="Book Antiqua" panose="02040602050305030304" pitchFamily="18" charset="0"/>
                <a:sym typeface="Symbol" panose="05050102010706020507" pitchFamily="18" charset="2"/>
              </a:rPr>
              <a:t>· </a:t>
            </a:r>
            <a:r>
              <a:rPr lang="en-US" sz="2000" dirty="0">
                <a:latin typeface="Book Antiqua" panose="02040602050305030304" pitchFamily="18" charset="0"/>
              </a:rPr>
              <a:t>10</a:t>
            </a:r>
            <a:r>
              <a:rPr lang="en-US" sz="2000" baseline="30000" dirty="0">
                <a:latin typeface="Book Antiqua" panose="02040602050305030304" pitchFamily="18" charset="0"/>
              </a:rPr>
              <a:t>13</a:t>
            </a:r>
            <a:r>
              <a:rPr lang="en-US" sz="2000" dirty="0">
                <a:latin typeface="Book Antiqua" pitchFamily="18" charset="0"/>
              </a:rPr>
              <a:t> 450 GeV p still strong potential, </a:t>
            </a:r>
            <a:br>
              <a:rPr lang="en-US" sz="2000" dirty="0">
                <a:latin typeface="Book Antiqua" pitchFamily="18" charset="0"/>
              </a:rPr>
            </a:br>
            <a:r>
              <a:rPr lang="en-US" sz="2000" dirty="0">
                <a:latin typeface="Book Antiqua" pitchFamily="18" charset="0"/>
              </a:rPr>
              <a:t>could accommodate multiple experiments (e.g. KLEVER = ¼ </a:t>
            </a:r>
            <a:r>
              <a:rPr lang="en-US" sz="2000" dirty="0" err="1">
                <a:latin typeface="Book Antiqua" pitchFamily="18" charset="0"/>
              </a:rPr>
              <a:t>SHiP</a:t>
            </a:r>
            <a:r>
              <a:rPr lang="en-US" sz="2000" dirty="0">
                <a:latin typeface="Book Antiqua" pitchFamily="18" charset="0"/>
              </a:rPr>
              <a:t>)</a:t>
            </a:r>
            <a:br>
              <a:rPr lang="en-US" sz="2000" dirty="0">
                <a:latin typeface="Book Antiqua" pitchFamily="18" charset="0"/>
              </a:rPr>
            </a:br>
            <a:r>
              <a:rPr lang="en-US" sz="2000" dirty="0">
                <a:latin typeface="Book Antiqua" pitchFamily="18" charset="0"/>
              </a:rPr>
              <a:t>- J-PARC MR at 100kW and 1.2</a:t>
            </a:r>
            <a:r>
              <a:rPr lang="en-US" altLang="en-US" sz="2000" dirty="0">
                <a:latin typeface="Book Antiqua" panose="02040602050305030304" pitchFamily="18" charset="0"/>
                <a:sym typeface="Symbol" panose="05050102010706020507" pitchFamily="18" charset="2"/>
              </a:rPr>
              <a:t>· </a:t>
            </a:r>
            <a:r>
              <a:rPr lang="en-US" sz="2000" dirty="0">
                <a:latin typeface="Book Antiqua" panose="02040602050305030304" pitchFamily="18" charset="0"/>
              </a:rPr>
              <a:t>10</a:t>
            </a:r>
            <a:r>
              <a:rPr lang="en-US" sz="2000" baseline="30000" dirty="0">
                <a:latin typeface="Book Antiqua" panose="02040602050305030304" pitchFamily="18" charset="0"/>
              </a:rPr>
              <a:t>14</a:t>
            </a:r>
            <a:r>
              <a:rPr lang="en-US" sz="2000" dirty="0">
                <a:latin typeface="Book Antiqua" panose="02040602050305030304" pitchFamily="18" charset="0"/>
              </a:rPr>
              <a:t>  30 GeV p could eventually take over </a:t>
            </a:r>
            <a:br>
              <a:rPr lang="en-US" sz="2000" dirty="0">
                <a:latin typeface="Book Antiqua" panose="02040602050305030304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in the long term</a:t>
            </a:r>
            <a:br>
              <a:rPr lang="en-US" sz="2000" dirty="0">
                <a:latin typeface="Book Antiqua" panose="02040602050305030304" pitchFamily="18" charset="0"/>
              </a:rPr>
            </a:br>
            <a:endParaRPr lang="en-US" sz="2000" dirty="0">
              <a:latin typeface="Book Antiqua" panose="02040602050305030304" pitchFamily="18" charset="0"/>
            </a:endParaRPr>
          </a:p>
          <a:p>
            <a:r>
              <a:rPr lang="en-US" sz="2000" dirty="0">
                <a:latin typeface="Book Antiqua" panose="02040602050305030304" pitchFamily="18" charset="0"/>
              </a:rPr>
              <a:t>“Concept” experiments for several 100s events were put forward</a:t>
            </a:r>
          </a:p>
        </p:txBody>
      </p:sp>
      <p:pic>
        <p:nvPicPr>
          <p:cNvPr id="9" name="Immagine 8" descr="Immagine che contiene strumento, sega elettrica, motocicletta, strada&#10;&#10;Descrizione generata automaticamente">
            <a:extLst>
              <a:ext uri="{FF2B5EF4-FFF2-40B4-BE49-F238E27FC236}">
                <a16:creationId xmlns:a16="http://schemas.microsoft.com/office/drawing/2014/main" id="{D31E3FA8-471C-413B-AE80-719D2889FAF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9665" y="3940211"/>
            <a:ext cx="858010" cy="655068"/>
          </a:xfrm>
          <a:prstGeom prst="rect">
            <a:avLst/>
          </a:prstGeom>
        </p:spPr>
      </p:pic>
      <p:pic>
        <p:nvPicPr>
          <p:cNvPr id="11" name="Immagine 10" descr="Immagine che contiene strumento&#10;&#10;Descrizione generata automaticamente">
            <a:extLst>
              <a:ext uri="{FF2B5EF4-FFF2-40B4-BE49-F238E27FC236}">
                <a16:creationId xmlns:a16="http://schemas.microsoft.com/office/drawing/2014/main" id="{4A722EA4-D5B3-4F6F-B9A7-8A3427AA9A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032" y="3940210"/>
            <a:ext cx="1129429" cy="655069"/>
          </a:xfrm>
          <a:prstGeom prst="rect">
            <a:avLst/>
          </a:prstGeom>
        </p:spPr>
      </p:pic>
      <p:pic>
        <p:nvPicPr>
          <p:cNvPr id="13" name="Immagine 12" descr="Immagine che contiene strumento, trapano elettrico&#10;&#10;Descrizione generata automaticamente">
            <a:extLst>
              <a:ext uri="{FF2B5EF4-FFF2-40B4-BE49-F238E27FC236}">
                <a16:creationId xmlns:a16="http://schemas.microsoft.com/office/drawing/2014/main" id="{FECE7216-912D-4D95-9E6E-949C6652C25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840" y="3881385"/>
            <a:ext cx="607422" cy="822489"/>
          </a:xfrm>
          <a:prstGeom prst="rect">
            <a:avLst/>
          </a:prstGeom>
        </p:spPr>
      </p:pic>
      <p:pic>
        <p:nvPicPr>
          <p:cNvPr id="15" name="Immagine 14" descr="Immagine che contiene persona, gruppo, fotografia, persone&#10;&#10;Descrizione generata automaticamente">
            <a:extLst>
              <a:ext uri="{FF2B5EF4-FFF2-40B4-BE49-F238E27FC236}">
                <a16:creationId xmlns:a16="http://schemas.microsoft.com/office/drawing/2014/main" id="{2C599CDD-A24B-4FE8-9D88-BEEEBF2C750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609" y="1998164"/>
            <a:ext cx="1446543" cy="86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5196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69" y="121075"/>
            <a:ext cx="8814062" cy="1529460"/>
          </a:xfrm>
        </p:spPr>
        <p:txBody>
          <a:bodyPr>
            <a:noAutofit/>
          </a:bodyPr>
          <a:lstStyle/>
          <a:p>
            <a:r>
              <a:rPr lang="en-US" sz="2800" b="1" dirty="0"/>
              <a:t>Which future facility or experiment is scientifically better for challenging SM and identifying NP through K decays?</a:t>
            </a:r>
            <a:br>
              <a:rPr lang="en-US" sz="2800" dirty="0"/>
            </a:br>
            <a:endParaRPr lang="it-IT" sz="2800" dirty="0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849672F9-D466-45A3-9CE7-7E1BE9243A68}"/>
              </a:ext>
            </a:extLst>
          </p:cNvPr>
          <p:cNvSpPr txBox="1"/>
          <p:nvPr/>
        </p:nvSpPr>
        <p:spPr>
          <a:xfrm>
            <a:off x="282804" y="1244353"/>
            <a:ext cx="869622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Kaon decays have great potential to contribute in </a:t>
            </a:r>
            <a:r>
              <a:rPr lang="en-US" sz="2000" u="sng" dirty="0">
                <a:latin typeface="Book Antiqua" panose="02040602050305030304" pitchFamily="18" charset="0"/>
              </a:rPr>
              <a:t>unique</a:t>
            </a:r>
            <a:r>
              <a:rPr lang="en-US" sz="2000" dirty="0">
                <a:latin typeface="Book Antiqua" panose="02040602050305030304" pitchFamily="18" charset="0"/>
              </a:rPr>
              <a:t>, </a:t>
            </a:r>
            <a:r>
              <a:rPr lang="en-US" sz="2000" u="sng" dirty="0">
                <a:latin typeface="Book Antiqua" panose="02040602050305030304" pitchFamily="18" charset="0"/>
              </a:rPr>
              <a:t>complementary,</a:t>
            </a:r>
            <a:r>
              <a:rPr lang="en-US" sz="2000" dirty="0">
                <a:latin typeface="Book Antiqua" panose="02040602050305030304" pitchFamily="18" charset="0"/>
              </a:rPr>
              <a:t> </a:t>
            </a:r>
            <a:r>
              <a:rPr lang="en-US" sz="2000" u="sng" dirty="0">
                <a:latin typeface="Book Antiqua" panose="02040602050305030304" pitchFamily="18" charset="0"/>
              </a:rPr>
              <a:t>self-contained</a:t>
            </a:r>
            <a:r>
              <a:rPr lang="en-US" sz="2000" dirty="0">
                <a:latin typeface="Book Antiqua" panose="02040602050305030304" pitchFamily="18" charset="0"/>
              </a:rPr>
              <a:t> ways to the understanding of </a:t>
            </a:r>
            <a:r>
              <a:rPr lang="en-US" sz="2000" dirty="0" err="1">
                <a:latin typeface="Book Antiqua" panose="02040602050305030304" pitchFamily="18" charset="0"/>
              </a:rPr>
              <a:t>flavour</a:t>
            </a:r>
            <a:endParaRPr lang="en-US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“Facility” is </a:t>
            </a:r>
            <a:r>
              <a:rPr lang="en-US" sz="2000" u="sng" dirty="0">
                <a:latin typeface="Book Antiqua" panose="02040602050305030304" pitchFamily="18" charset="0"/>
              </a:rPr>
              <a:t>not</a:t>
            </a:r>
            <a:r>
              <a:rPr lang="en-US" sz="2000" dirty="0">
                <a:latin typeface="Book Antiqua" panose="02040602050305030304" pitchFamily="18" charset="0"/>
              </a:rPr>
              <a:t> a single general-purpose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Forbidden/LFV decay searches can probe </a:t>
            </a:r>
            <a:r>
              <a:rPr lang="en-US" sz="2000" u="sng" dirty="0">
                <a:latin typeface="Book Antiqua" panose="02040602050305030304" pitchFamily="18" charset="0"/>
              </a:rPr>
              <a:t>unreachable</a:t>
            </a:r>
            <a:r>
              <a:rPr lang="en-US" sz="2000" dirty="0">
                <a:latin typeface="Book Antiqua" panose="02040602050305030304" pitchFamily="18" charset="0"/>
              </a:rPr>
              <a:t> mass scales, will mostly come as byproducts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Book Antiqua" panose="0204060205030503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</a:rPr>
              <a:t>Ultra-rare K decays are the most-promising driving goal in the field: experiments are </a:t>
            </a:r>
            <a:r>
              <a:rPr lang="en-US" sz="2000" u="sng" dirty="0">
                <a:latin typeface="Book Antiqua" panose="02040602050305030304" pitchFamily="18" charset="0"/>
              </a:rPr>
              <a:t>hard</a:t>
            </a:r>
            <a:r>
              <a:rPr lang="en-US" sz="2000" dirty="0">
                <a:latin typeface="Book Antiqua" panose="02040602050305030304" pitchFamily="18" charset="0"/>
              </a:rPr>
              <a:t> and different shots </a:t>
            </a:r>
            <a:r>
              <a:rPr lang="en-US" sz="2000" u="sng" dirty="0">
                <a:latin typeface="Book Antiqua" panose="02040602050305030304" pitchFamily="18" charset="0"/>
              </a:rPr>
              <a:t>must</a:t>
            </a:r>
            <a:r>
              <a:rPr lang="en-US" sz="2000" dirty="0">
                <a:latin typeface="Book Antiqua" panose="02040602050305030304" pitchFamily="18" charset="0"/>
              </a:rPr>
              <a:t> be taken at them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Book Antiqua" panose="02040602050305030304" pitchFamily="18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After fully exploiting the </a:t>
            </a:r>
            <a:r>
              <a:rPr lang="en-US" sz="2000" b="1" u="sng" dirty="0">
                <a:latin typeface="Book Antiqua" panose="02040602050305030304" pitchFamily="18" charset="0"/>
                <a:cs typeface="Calibri" panose="020F0502020204030204" pitchFamily="34" charset="0"/>
              </a:rPr>
              <a:t>existing</a:t>
            </a:r>
            <a:r>
              <a:rPr lang="en-US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 p machines 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(CERN SPS, J-PARC) </a:t>
            </a:r>
            <a:b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</a:b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with suitable sharing to fixed-target intensity frontier experiments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A </a:t>
            </a:r>
            <a:r>
              <a:rPr lang="en-US" sz="2000" b="1" dirty="0">
                <a:latin typeface="Book Antiqua" panose="02040602050305030304" pitchFamily="18" charset="0"/>
                <a:cs typeface="Calibri" panose="020F0502020204030204" pitchFamily="34" charset="0"/>
              </a:rPr>
              <a:t>very intense (MW) slowly-extracted proton machine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 (the driver for an energy-frontier machine?) would be a highly </a:t>
            </a:r>
            <a:r>
              <a:rPr lang="en-US" sz="2000" u="sng" dirty="0">
                <a:latin typeface="Book Antiqua" panose="02040602050305030304" pitchFamily="18" charset="0"/>
                <a:cs typeface="Calibri" panose="020F0502020204030204" pitchFamily="34" charset="0"/>
              </a:rPr>
              <a:t>versatile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, </a:t>
            </a:r>
            <a:r>
              <a:rPr lang="en-US" sz="2000" u="sng" dirty="0">
                <a:latin typeface="Book Antiqua" panose="02040602050305030304" pitchFamily="18" charset="0"/>
                <a:cs typeface="Calibri" panose="020F0502020204030204" pitchFamily="34" charset="0"/>
              </a:rPr>
              <a:t>multi-purpose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, discovery tool, allowing ultimate NP searches though K decays, </a:t>
            </a:r>
            <a:r>
              <a:rPr lang="en-US" sz="2000" u="sng" dirty="0">
                <a:latin typeface="Book Antiqua" panose="02040602050305030304" pitchFamily="18" charset="0"/>
                <a:cs typeface="Calibri" panose="020F0502020204030204" pitchFamily="34" charset="0"/>
              </a:rPr>
              <a:t>suited</a:t>
            </a:r>
            <a:r>
              <a:rPr lang="en-US" sz="2000" dirty="0">
                <a:latin typeface="Book Antiqua" panose="02040602050305030304" pitchFamily="18" charset="0"/>
                <a:cs typeface="Calibri" panose="020F0502020204030204" pitchFamily="34" charset="0"/>
              </a:rPr>
              <a:t> to whatever NP turns out to be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5BAA87C-12CD-4369-A238-4E8F6BDD380A}"/>
              </a:ext>
            </a:extLst>
          </p:cNvPr>
          <p:cNvSpPr txBox="1"/>
          <p:nvPr/>
        </p:nvSpPr>
        <p:spPr>
          <a:xfrm>
            <a:off x="4084164" y="1828800"/>
            <a:ext cx="975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BUT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8AC3307F-9E9B-4A30-BC79-B086C3D72FDC}"/>
              </a:ext>
            </a:extLst>
          </p:cNvPr>
          <p:cNvSpPr txBox="1"/>
          <p:nvPr/>
        </p:nvSpPr>
        <p:spPr>
          <a:xfrm>
            <a:off x="3701985" y="2480748"/>
            <a:ext cx="1740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THEREFORE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36CC4ED-8A82-468A-8C8F-1E6D9A820E92}"/>
              </a:ext>
            </a:extLst>
          </p:cNvPr>
          <p:cNvSpPr txBox="1"/>
          <p:nvPr/>
        </p:nvSpPr>
        <p:spPr>
          <a:xfrm>
            <a:off x="3633249" y="3303095"/>
            <a:ext cx="1740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WHILE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486AE62-899C-45DD-B65B-87FBD7F7AA04}"/>
              </a:ext>
            </a:extLst>
          </p:cNvPr>
          <p:cNvSpPr txBox="1"/>
          <p:nvPr/>
        </p:nvSpPr>
        <p:spPr>
          <a:xfrm>
            <a:off x="3633249" y="4259213"/>
            <a:ext cx="1740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</a:rPr>
              <a:t>HENCE</a:t>
            </a:r>
          </a:p>
        </p:txBody>
      </p:sp>
    </p:spTree>
    <p:extLst>
      <p:ext uri="{BB962C8B-B14F-4D97-AF65-F5344CB8AC3E}">
        <p14:creationId xmlns:p14="http://schemas.microsoft.com/office/powerpoint/2010/main" val="11113248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49BAB02-4817-4B24-8883-5DA1A3990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0925" y="3025775"/>
            <a:ext cx="2520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>
                <a:solidFill>
                  <a:srgbClr val="000066"/>
                </a:solidFill>
              </a:rPr>
              <a:t>Thank-you</a:t>
            </a:r>
          </a:p>
        </p:txBody>
      </p:sp>
      <p:pic>
        <p:nvPicPr>
          <p:cNvPr id="5" name="Immagine 4" descr="Immagine che contiene persona, uomo, esterni, cielo&#10;&#10;Descrizione generata automaticamente">
            <a:extLst>
              <a:ext uri="{FF2B5EF4-FFF2-40B4-BE49-F238E27FC236}">
                <a16:creationId xmlns:a16="http://schemas.microsoft.com/office/drawing/2014/main" id="{DD358BE5-1837-45F6-B42B-76F68DD3B0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87" y="346778"/>
            <a:ext cx="5799498" cy="579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313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Book Antiqua"/>
              </a:rPr>
              <a:t>ε</a:t>
            </a:r>
            <a:r>
              <a:rPr lang="it-IT" baseline="-25000" dirty="0">
                <a:latin typeface="Book Antiqua"/>
              </a:rPr>
              <a:t>K</a:t>
            </a:r>
            <a:endParaRPr lang="it-IT" baseline="-25000" dirty="0"/>
          </a:p>
        </p:txBody>
      </p:sp>
      <p:sp>
        <p:nvSpPr>
          <p:cNvPr id="4" name="Rectangle 3"/>
          <p:cNvSpPr/>
          <p:nvPr/>
        </p:nvSpPr>
        <p:spPr>
          <a:xfrm>
            <a:off x="536445" y="5323218"/>
            <a:ext cx="2933700" cy="457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927100"/>
            <a:ext cx="3108325" cy="286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2225675" y="2501900"/>
            <a:ext cx="655638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rgbClr val="FF3300"/>
                </a:solidFill>
                <a:latin typeface="Arial" charset="0"/>
              </a:rPr>
              <a:t>2007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98450" y="3829050"/>
            <a:ext cx="3454400" cy="120032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en-US" i="1" dirty="0"/>
              <a:t> 2003-2010: “</a:t>
            </a:r>
            <a:r>
              <a:rPr lang="en-US" i="1" dirty="0" err="1"/>
              <a:t>Kaon</a:t>
            </a:r>
            <a:r>
              <a:rPr lang="en-US" i="1" dirty="0"/>
              <a:t> BR revolution” </a:t>
            </a:r>
            <a:br>
              <a:rPr lang="en-US" i="1" dirty="0"/>
            </a:br>
            <a:r>
              <a:rPr lang="en-US" dirty="0"/>
              <a:t>Proper treatment of </a:t>
            </a:r>
            <a:r>
              <a:rPr lang="en-US" dirty="0" err="1"/>
              <a:t>radiative</a:t>
            </a:r>
            <a:r>
              <a:rPr lang="en-US" dirty="0"/>
              <a:t> corrections and correlations</a:t>
            </a:r>
            <a:br>
              <a:rPr lang="en-US" dirty="0"/>
            </a:br>
            <a:r>
              <a:rPr lang="en-US" dirty="0"/>
              <a:t>Several 10</a:t>
            </a:r>
            <a:r>
              <a:rPr lang="en-US" baseline="30000" dirty="0"/>
              <a:t>4</a:t>
            </a:r>
            <a:r>
              <a:rPr lang="en-US" dirty="0"/>
              <a:t> </a:t>
            </a:r>
            <a:r>
              <a:rPr lang="en-US" dirty="0" err="1"/>
              <a:t>evts</a:t>
            </a:r>
            <a:r>
              <a:rPr lang="en-US" dirty="0"/>
              <a:t>/experiment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95535" y="5347696"/>
            <a:ext cx="31842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l-GR" sz="2000" b="1" dirty="0">
                <a:solidFill>
                  <a:srgbClr val="FF0000"/>
                </a:solidFill>
              </a:rPr>
              <a:t>ε</a:t>
            </a:r>
            <a:r>
              <a:rPr lang="it-IT" sz="2000" b="1" baseline="-25000" dirty="0">
                <a:solidFill>
                  <a:srgbClr val="FF0000"/>
                </a:solidFill>
              </a:rPr>
              <a:t>K</a:t>
            </a:r>
            <a:r>
              <a:rPr lang="it-IT" sz="2000" b="1" dirty="0">
                <a:solidFill>
                  <a:srgbClr val="FF0000"/>
                </a:solidFill>
              </a:rPr>
              <a:t> = </a:t>
            </a:r>
            <a:r>
              <a:rPr lang="en-US" sz="2000" b="1" dirty="0">
                <a:solidFill>
                  <a:srgbClr val="FF0000"/>
                </a:solidFill>
              </a:rPr>
              <a:t>(2.228 ± 0.011)· 10</a:t>
            </a:r>
            <a:r>
              <a:rPr lang="en-US" sz="2000" b="1" baseline="30000" dirty="0">
                <a:solidFill>
                  <a:srgbClr val="FF0000"/>
                </a:solidFill>
              </a:rPr>
              <a:t>−3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56579948-15A7-4EF3-844D-2AA5ECAEDB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631" y="946944"/>
            <a:ext cx="4828833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umetto: rettangolo con angoli arrotondati 10">
            <a:extLst>
              <a:ext uri="{FF2B5EF4-FFF2-40B4-BE49-F238E27FC236}">
                <a16:creationId xmlns:a16="http://schemas.microsoft.com/office/drawing/2014/main" id="{282D1C51-4E54-4E12-8A6E-3DE7E61630DF}"/>
              </a:ext>
            </a:extLst>
          </p:cNvPr>
          <p:cNvSpPr/>
          <p:nvPr/>
        </p:nvSpPr>
        <p:spPr>
          <a:xfrm>
            <a:off x="5674936" y="5447968"/>
            <a:ext cx="3343651" cy="743613"/>
          </a:xfrm>
          <a:prstGeom prst="wedgeRoundRectCallout">
            <a:avLst>
              <a:gd name="adj1" fmla="val 44115"/>
              <a:gd name="adj2" fmla="val 80964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Trust theorists (sort of),</a:t>
            </a:r>
            <a:br>
              <a:rPr lang="en-US" sz="2400" dirty="0"/>
            </a:br>
            <a:r>
              <a:rPr lang="en-US" sz="2400" dirty="0"/>
              <a:t>but not their schedules</a:t>
            </a:r>
          </a:p>
        </p:txBody>
      </p:sp>
      <p:sp>
        <p:nvSpPr>
          <p:cNvPr id="13" name="Text Box 3">
            <a:extLst>
              <a:ext uri="{FF2B5EF4-FFF2-40B4-BE49-F238E27FC236}">
                <a16:creationId xmlns:a16="http://schemas.microsoft.com/office/drawing/2014/main" id="{EA0E4160-1CDE-40CF-A904-CA37F1BB42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265" y="5804896"/>
            <a:ext cx="36154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dirty="0"/>
              <a:t>measured to 0.5%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5329857D-53B6-4BE0-8B2E-1E59EDA5B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7813" y="3026522"/>
            <a:ext cx="4757737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Strong dependence on |</a:t>
            </a:r>
            <a:r>
              <a:rPr lang="en-US" sz="2000" dirty="0" err="1"/>
              <a:t>V</a:t>
            </a:r>
            <a:r>
              <a:rPr lang="en-US" sz="2000" baseline="-25000" dirty="0" err="1"/>
              <a:t>cb</a:t>
            </a:r>
            <a:r>
              <a:rPr lang="en-US" sz="2000" dirty="0"/>
              <a:t>|</a:t>
            </a:r>
            <a:br>
              <a:rPr lang="en-US" sz="2000" dirty="0"/>
            </a:br>
            <a:r>
              <a:rPr lang="en-US" sz="2000" dirty="0"/>
              <a:t>The ball is on the lattice side for quantitative checks (B</a:t>
            </a:r>
            <a:r>
              <a:rPr lang="en-US" sz="2000" baseline="-25000" dirty="0"/>
              <a:t>K</a:t>
            </a:r>
            <a:r>
              <a:rPr lang="en-US" sz="2000" dirty="0"/>
              <a:t> now determined to ~2%)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 dirty="0"/>
              <a:t>No exp. improvements foreseen </a:t>
            </a:r>
            <a:br>
              <a:rPr lang="en-US" sz="2000" dirty="0"/>
            </a:br>
            <a:r>
              <a:rPr lang="en-US" sz="2000" dirty="0"/>
              <a:t>(but possible in principle)</a:t>
            </a:r>
          </a:p>
        </p:txBody>
      </p:sp>
    </p:spTree>
    <p:extLst>
      <p:ext uri="{BB962C8B-B14F-4D97-AF65-F5344CB8AC3E}">
        <p14:creationId xmlns:p14="http://schemas.microsoft.com/office/powerpoint/2010/main" val="210165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prim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291" y="293688"/>
            <a:ext cx="3612784" cy="374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646656" y="293688"/>
            <a:ext cx="3281444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en-US" sz="2000" b="1" dirty="0">
                <a:solidFill>
                  <a:srgbClr val="FF0000"/>
                </a:solidFill>
              </a:rPr>
              <a:t>Re(</a:t>
            </a:r>
            <a:r>
              <a:rPr lang="en-US" sz="2000" b="1" dirty="0">
                <a:solidFill>
                  <a:srgbClr val="FF0000"/>
                </a:solidFill>
                <a:sym typeface="Symbol" pitchFamily="18" charset="2"/>
              </a:rPr>
              <a:t>’/) = </a:t>
            </a:r>
            <a:r>
              <a:rPr lang="en-US" sz="2000" b="1" dirty="0">
                <a:solidFill>
                  <a:srgbClr val="FF0000"/>
                </a:solidFill>
              </a:rPr>
              <a:t>(16.4 ± 1.9) · 10</a:t>
            </a:r>
            <a:r>
              <a:rPr lang="en-US" sz="2000" b="1" baseline="30000" dirty="0">
                <a:solidFill>
                  <a:srgbClr val="FF0000"/>
                </a:solidFill>
              </a:rPr>
              <a:t>–4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783681" y="723087"/>
            <a:ext cx="228210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/>
            <a:r>
              <a:rPr lang="en-US" sz="1200" b="1" dirty="0">
                <a:latin typeface="Arial" charset="0"/>
              </a:rPr>
              <a:t>Including </a:t>
            </a:r>
            <a:r>
              <a:rPr lang="el-GR" sz="1200" b="1" dirty="0">
                <a:latin typeface="Arial" charset="0"/>
              </a:rPr>
              <a:t>Δ</a:t>
            </a:r>
            <a:r>
              <a:rPr lang="en-US" sz="1200" b="1" dirty="0">
                <a:latin typeface="Arial" charset="0"/>
              </a:rPr>
              <a:t>I=3/2 correction </a:t>
            </a:r>
            <a:endParaRPr lang="el-GR" sz="1200" b="1" dirty="0">
              <a:latin typeface="Arial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058385" y="1005994"/>
            <a:ext cx="18796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latin typeface="+mn-lt"/>
                <a:cs typeface="+mn-cs"/>
              </a:rPr>
              <a:t>[PDG scaled error]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24947" y="1111928"/>
            <a:ext cx="5167312" cy="117792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0774098"/>
              </p:ext>
            </p:extLst>
          </p:nvPr>
        </p:nvGraphicFramePr>
        <p:xfrm>
          <a:off x="222580" y="1315921"/>
          <a:ext cx="5167312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5" imgW="3416300" imgH="444500" progId="Equation.3">
                  <p:embed/>
                </p:oleObj>
              </mc:Choice>
              <mc:Fallback>
                <p:oleObj name="Equation" r:id="rId5" imgW="3416300" imgH="444500" progId="Equation.3">
                  <p:embed/>
                  <p:pic>
                    <p:nvPicPr>
                      <p:cNvPr id="1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580" y="1315921"/>
                        <a:ext cx="5167312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2"/>
          <p:cNvSpPr txBox="1">
            <a:spLocks/>
          </p:cNvSpPr>
          <p:nvPr/>
        </p:nvSpPr>
        <p:spPr>
          <a:xfrm>
            <a:off x="1252196" y="43284"/>
            <a:ext cx="3600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0000"/>
                </a:solidFill>
                <a:latin typeface="Baskerville Old Face" pitchFamily="18" charset="0"/>
                <a:ea typeface="+mj-ea"/>
                <a:cs typeface="+mj-cs"/>
              </a:defRPr>
            </a:lvl1pPr>
          </a:lstStyle>
          <a:p>
            <a:r>
              <a:rPr lang="el-GR" dirty="0">
                <a:latin typeface="Book Antiqua"/>
              </a:rPr>
              <a:t>ε</a:t>
            </a:r>
            <a:r>
              <a:rPr lang="it-IT" dirty="0">
                <a:latin typeface="Book Antiqua"/>
              </a:rPr>
              <a:t>’</a:t>
            </a:r>
            <a:endParaRPr lang="it-IT" baseline="-25000" dirty="0"/>
          </a:p>
        </p:txBody>
      </p:sp>
      <p:sp>
        <p:nvSpPr>
          <p:cNvPr id="13" name="Fumetto: rettangolo con angoli arrotondati 12">
            <a:extLst>
              <a:ext uri="{FF2B5EF4-FFF2-40B4-BE49-F238E27FC236}">
                <a16:creationId xmlns:a16="http://schemas.microsoft.com/office/drawing/2014/main" id="{61F2BA5B-33EB-4B00-B213-9011E3D9AF49}"/>
              </a:ext>
            </a:extLst>
          </p:cNvPr>
          <p:cNvSpPr/>
          <p:nvPr/>
        </p:nvSpPr>
        <p:spPr>
          <a:xfrm>
            <a:off x="6114243" y="5429890"/>
            <a:ext cx="2813857" cy="743562"/>
          </a:xfrm>
          <a:prstGeom prst="wedgeRoundRectCallout">
            <a:avLst>
              <a:gd name="adj1" fmla="val 44115"/>
              <a:gd name="adj2" fmla="val 80964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It can be pretty hard for both </a:t>
            </a:r>
            <a:r>
              <a:rPr lang="en-US" sz="2400" dirty="0" err="1"/>
              <a:t>th</a:t>
            </a:r>
            <a:r>
              <a:rPr lang="en-US" sz="2400" dirty="0"/>
              <a:t> and exp</a:t>
            </a:r>
          </a:p>
        </p:txBody>
      </p:sp>
      <p:sp>
        <p:nvSpPr>
          <p:cNvPr id="14" name="Text Box 13">
            <a:extLst>
              <a:ext uri="{FF2B5EF4-FFF2-40B4-BE49-F238E27FC236}">
                <a16:creationId xmlns:a16="http://schemas.microsoft.com/office/drawing/2014/main" id="{0697F089-7E22-40E9-9E0C-18CE5BC857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6381" y="723087"/>
            <a:ext cx="1257300" cy="369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1800">
                <a:sym typeface="Symbol" panose="05050102010706020507" pitchFamily="18" charset="2"/>
              </a:rPr>
              <a:t></a:t>
            </a:r>
            <a:r>
              <a:rPr lang="en-US" altLang="en-US" sz="1800" baseline="30000">
                <a:sym typeface="Symbol" panose="05050102010706020507" pitchFamily="18" charset="2"/>
              </a:rPr>
              <a:t>2</a:t>
            </a:r>
            <a:r>
              <a:rPr lang="en-US" altLang="en-US" sz="1800">
                <a:sym typeface="Symbol" panose="05050102010706020507" pitchFamily="18" charset="2"/>
              </a:rPr>
              <a:t>=5.3/3</a:t>
            </a:r>
            <a:endParaRPr lang="en-GB" altLang="en-US" sz="1800"/>
          </a:p>
        </p:txBody>
      </p:sp>
      <p:sp>
        <p:nvSpPr>
          <p:cNvPr id="15" name="Text Box 10">
            <a:extLst>
              <a:ext uri="{FF2B5EF4-FFF2-40B4-BE49-F238E27FC236}">
                <a16:creationId xmlns:a16="http://schemas.microsoft.com/office/drawing/2014/main" id="{F23E9897-FE40-40BC-8075-4E0568929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580" y="2973245"/>
            <a:ext cx="5518344" cy="163121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/>
            <a:r>
              <a:rPr lang="en-US" sz="2000" dirty="0"/>
              <a:t>Direct CP violation established at 9 </a:t>
            </a:r>
            <a:r>
              <a:rPr lang="el-GR" sz="2000" dirty="0"/>
              <a:t>σ</a:t>
            </a:r>
            <a:br>
              <a:rPr lang="en-US" sz="2000" dirty="0"/>
            </a:br>
            <a:r>
              <a:rPr lang="en-US" sz="2000" dirty="0"/>
              <a:t>after a 36-year long experimental program</a:t>
            </a:r>
            <a:br>
              <a:rPr lang="en-US" sz="2000" dirty="0"/>
            </a:br>
            <a:r>
              <a:rPr lang="en-US" sz="2000" dirty="0"/>
              <a:t>with 4 generations of experiments </a:t>
            </a:r>
          </a:p>
          <a:p>
            <a:pPr eaLnBrk="1" hangingPunct="1"/>
            <a:r>
              <a:rPr lang="en-US" sz="2000" dirty="0"/>
              <a:t>14% consistency, no plans for new experiments </a:t>
            </a:r>
          </a:p>
          <a:p>
            <a:pPr eaLnBrk="1" hangingPunct="1"/>
            <a:endParaRPr lang="en-US" sz="2000" dirty="0"/>
          </a:p>
        </p:txBody>
      </p:sp>
      <p:sp>
        <p:nvSpPr>
          <p:cNvPr id="16" name="Text Box 13">
            <a:extLst>
              <a:ext uri="{FF2B5EF4-FFF2-40B4-BE49-F238E27FC236}">
                <a16:creationId xmlns:a16="http://schemas.microsoft.com/office/drawing/2014/main" id="{B0D17018-D244-4BEF-BB59-E7124172A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580" y="2383466"/>
            <a:ext cx="288054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800" dirty="0"/>
              <a:t>(BR=2.0</a:t>
            </a:r>
            <a:r>
              <a:rPr lang="en-US" altLang="en-US" sz="1800" dirty="0">
                <a:cs typeface="Arial" panose="020B0604020202020204" pitchFamily="34" charset="0"/>
              </a:rPr>
              <a:t>∙10</a:t>
            </a:r>
            <a:r>
              <a:rPr lang="en-US" altLang="en-US" sz="1800" baseline="30000" dirty="0">
                <a:cs typeface="Arial" panose="020B0604020202020204" pitchFamily="34" charset="0"/>
              </a:rPr>
              <a:t>–3</a:t>
            </a:r>
            <a:r>
              <a:rPr lang="en-US" altLang="en-US" sz="1800" dirty="0">
                <a:cs typeface="Arial" panose="020B0604020202020204" pitchFamily="34" charset="0"/>
              </a:rPr>
              <a:t>) O(10</a:t>
            </a:r>
            <a:r>
              <a:rPr lang="en-US" altLang="en-US" sz="1800" baseline="30000" dirty="0">
                <a:cs typeface="Arial" panose="020B0604020202020204" pitchFamily="34" charset="0"/>
              </a:rPr>
              <a:t>7</a:t>
            </a:r>
            <a:r>
              <a:rPr lang="en-US" altLang="en-US" sz="1800" dirty="0">
                <a:cs typeface="Arial" panose="020B0604020202020204" pitchFamily="34" charset="0"/>
              </a:rPr>
              <a:t>) events</a:t>
            </a:r>
          </a:p>
        </p:txBody>
      </p:sp>
      <p:sp>
        <p:nvSpPr>
          <p:cNvPr id="18" name="Text Box 10">
            <a:extLst>
              <a:ext uri="{FF2B5EF4-FFF2-40B4-BE49-F238E27FC236}">
                <a16:creationId xmlns:a16="http://schemas.microsoft.com/office/drawing/2014/main" id="{E60855E8-0E3D-4E89-A438-F67B9B156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454" y="4368462"/>
            <a:ext cx="8816634" cy="20313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/>
            <a:r>
              <a:rPr lang="en-US" dirty="0"/>
              <a:t>Again, the ball is on theory</a:t>
            </a:r>
            <a:br>
              <a:rPr lang="en-US" dirty="0"/>
            </a:br>
            <a:r>
              <a:rPr lang="en-US" dirty="0"/>
              <a:t>SM prediction has been a 20-year challenge for lattice QCD</a:t>
            </a:r>
            <a:br>
              <a:rPr lang="en-US" dirty="0"/>
            </a:br>
            <a:r>
              <a:rPr lang="en-US" dirty="0"/>
              <a:t>Accidental cancellation of EW and Z penguins</a:t>
            </a:r>
          </a:p>
          <a:p>
            <a:pPr eaLnBrk="1" hangingPunct="1"/>
            <a:r>
              <a:rPr lang="en-US" dirty="0"/>
              <a:t>Short-distance part NLO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/>
              <a:t>NNLO</a:t>
            </a:r>
            <a:br>
              <a:rPr lang="en-US" dirty="0"/>
            </a:br>
            <a:r>
              <a:rPr lang="en-US" dirty="0"/>
              <a:t>Progress on matrix elements: B determined to 5-30%</a:t>
            </a:r>
            <a:br>
              <a:rPr lang="en-US" dirty="0"/>
            </a:br>
            <a:r>
              <a:rPr lang="en-US" dirty="0"/>
              <a:t>Some trouble here:</a:t>
            </a:r>
            <a:br>
              <a:rPr lang="en-US" dirty="0"/>
            </a:br>
            <a:r>
              <a:rPr lang="en-US" i="1" dirty="0"/>
              <a:t>e.g.</a:t>
            </a:r>
            <a:r>
              <a:rPr lang="en-US" dirty="0"/>
              <a:t> SM: </a:t>
            </a:r>
            <a:r>
              <a:rPr lang="el-GR" dirty="0"/>
              <a:t>ε</a:t>
            </a:r>
            <a:r>
              <a:rPr lang="en-US" dirty="0"/>
              <a:t>’/</a:t>
            </a:r>
            <a:r>
              <a:rPr lang="el-GR" dirty="0"/>
              <a:t>ε</a:t>
            </a:r>
            <a:r>
              <a:rPr lang="en-US" dirty="0"/>
              <a:t> &lt; (6</a:t>
            </a:r>
            <a:r>
              <a:rPr lang="en-US" altLang="en-US" dirty="0"/>
              <a:t>.0 ± 2.4) </a:t>
            </a:r>
            <a:r>
              <a:rPr lang="en-US" altLang="en-US" dirty="0">
                <a:cs typeface="Arial" panose="020B0604020202020204" pitchFamily="34" charset="0"/>
              </a:rPr>
              <a:t>∙10</a:t>
            </a:r>
            <a:r>
              <a:rPr lang="en-US" altLang="en-US" baseline="30000" dirty="0">
                <a:cs typeface="Arial" panose="020B0604020202020204" pitchFamily="34" charset="0"/>
              </a:rPr>
              <a:t>–4</a:t>
            </a:r>
            <a:r>
              <a:rPr lang="en-US" altLang="en-US" dirty="0">
                <a:cs typeface="Arial" panose="020B0604020202020204" pitchFamily="34" charset="0"/>
              </a:rPr>
              <a:t>   3</a:t>
            </a:r>
            <a:r>
              <a:rPr lang="el-GR" altLang="en-US" dirty="0">
                <a:cs typeface="Arial" panose="020B0604020202020204" pitchFamily="34" charset="0"/>
              </a:rPr>
              <a:t>σ</a:t>
            </a:r>
            <a:r>
              <a:rPr lang="en-US" altLang="en-US" dirty="0">
                <a:cs typeface="Arial" panose="020B0604020202020204" pitchFamily="34" charset="0"/>
              </a:rPr>
              <a:t> away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65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10">
            <a:extLst>
              <a:ext uri="{FF2B5EF4-FFF2-40B4-BE49-F238E27FC236}">
                <a16:creationId xmlns:a16="http://schemas.microsoft.com/office/drawing/2014/main" id="{08616F05-FCE5-41E3-9411-15C228A8A1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031" y="3112533"/>
            <a:ext cx="7944482" cy="70788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/>
            <a:r>
              <a:rPr lang="en-US" sz="2000" dirty="0"/>
              <a:t>Kaon measurements alone can fully constrain the unitarity triangle</a:t>
            </a:r>
            <a:br>
              <a:rPr lang="en-US" sz="2000" dirty="0"/>
            </a:br>
            <a:r>
              <a:rPr lang="en-US" sz="2000" dirty="0"/>
              <a:t>Comparison with B physics can provide description of NP couplings</a:t>
            </a:r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AF26FB79-9E2B-4941-84EF-211827AE9E6D}"/>
              </a:ext>
            </a:extLst>
          </p:cNvPr>
          <p:cNvGrpSpPr/>
          <p:nvPr/>
        </p:nvGrpSpPr>
        <p:grpSpPr>
          <a:xfrm>
            <a:off x="2871022" y="392961"/>
            <a:ext cx="5352022" cy="2636120"/>
            <a:chOff x="1662463" y="1666843"/>
            <a:chExt cx="5352022" cy="2636120"/>
          </a:xfrm>
        </p:grpSpPr>
        <p:sp>
          <p:nvSpPr>
            <p:cNvPr id="28" name="Line 8">
              <a:extLst>
                <a:ext uri="{FF2B5EF4-FFF2-40B4-BE49-F238E27FC236}">
                  <a16:creationId xmlns:a16="http://schemas.microsoft.com/office/drawing/2014/main" id="{2CF30DFB-F8C8-4340-933C-866CAF101E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063" y="1841329"/>
              <a:ext cx="0" cy="236219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en-US">
                <a:latin typeface="Helvetica"/>
              </a:endParaRPr>
            </a:p>
          </p:txBody>
        </p:sp>
        <p:sp>
          <p:nvSpPr>
            <p:cNvPr id="29" name="Line 9">
              <a:extLst>
                <a:ext uri="{FF2B5EF4-FFF2-40B4-BE49-F238E27FC236}">
                  <a16:creationId xmlns:a16="http://schemas.microsoft.com/office/drawing/2014/main" id="{4968AAAD-41DF-4C21-B53C-4BE668FE2B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62463" y="3746328"/>
              <a:ext cx="5181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Helvetica"/>
              </a:endParaRPr>
            </a:p>
          </p:txBody>
        </p:sp>
        <p:sp>
          <p:nvSpPr>
            <p:cNvPr id="30" name="AutoShape 2">
              <a:extLst>
                <a:ext uri="{FF2B5EF4-FFF2-40B4-BE49-F238E27FC236}">
                  <a16:creationId xmlns:a16="http://schemas.microsoft.com/office/drawing/2014/main" id="{15153362-10FB-4ED0-8E4C-A43D0D521D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62114">
              <a:off x="4853339" y="3246266"/>
              <a:ext cx="914400" cy="914400"/>
            </a:xfrm>
            <a:custGeom>
              <a:avLst/>
              <a:gdLst>
                <a:gd name="T0" fmla="*/ 288 w 21600"/>
                <a:gd name="T1" fmla="*/ 576 h 21600"/>
                <a:gd name="T2" fmla="*/ 368 w 21600"/>
                <a:gd name="T3" fmla="*/ 502 h 21600"/>
                <a:gd name="T4" fmla="*/ 288 w 21600"/>
                <a:gd name="T5" fmla="*/ 457 h 21600"/>
                <a:gd name="T6" fmla="*/ 208 w 21600"/>
                <a:gd name="T7" fmla="*/ 50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26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3018" y="16755"/>
                  </a:moveTo>
                  <a:cubicBezTo>
                    <a:pt x="12308" y="17019"/>
                    <a:pt x="11557" y="17155"/>
                    <a:pt x="10800" y="17155"/>
                  </a:cubicBezTo>
                  <a:cubicBezTo>
                    <a:pt x="10042" y="17155"/>
                    <a:pt x="9291" y="17019"/>
                    <a:pt x="8581" y="16755"/>
                  </a:cubicBezTo>
                  <a:lnTo>
                    <a:pt x="7029" y="20920"/>
                  </a:lnTo>
                  <a:cubicBezTo>
                    <a:pt x="8235" y="21369"/>
                    <a:pt x="9512" y="21600"/>
                    <a:pt x="10800" y="21600"/>
                  </a:cubicBezTo>
                  <a:cubicBezTo>
                    <a:pt x="12087" y="21599"/>
                    <a:pt x="13364" y="21369"/>
                    <a:pt x="14570" y="20920"/>
                  </a:cubicBezTo>
                  <a:close/>
                </a:path>
              </a:pathLst>
            </a:custGeom>
            <a:solidFill>
              <a:srgbClr val="CAC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en-US">
                <a:latin typeface="Helvetica"/>
              </a:endParaRPr>
            </a:p>
          </p:txBody>
        </p:sp>
        <p:sp>
          <p:nvSpPr>
            <p:cNvPr id="31" name="AutoShape 3">
              <a:extLst>
                <a:ext uri="{FF2B5EF4-FFF2-40B4-BE49-F238E27FC236}">
                  <a16:creationId xmlns:a16="http://schemas.microsoft.com/office/drawing/2014/main" id="{D7B0B8BB-E6E1-4DEF-8B6C-D0B88D1E14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482582">
              <a:off x="2718151" y="1692104"/>
              <a:ext cx="914400" cy="914400"/>
            </a:xfrm>
            <a:custGeom>
              <a:avLst/>
              <a:gdLst>
                <a:gd name="T0" fmla="*/ 288 w 21600"/>
                <a:gd name="T1" fmla="*/ 576 h 21600"/>
                <a:gd name="T2" fmla="*/ 416 w 21600"/>
                <a:gd name="T3" fmla="*/ 466 h 21600"/>
                <a:gd name="T4" fmla="*/ 288 w 21600"/>
                <a:gd name="T5" fmla="*/ 439 h 21600"/>
                <a:gd name="T6" fmla="*/ 160 w 21600"/>
                <a:gd name="T7" fmla="*/ 46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006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112" y="15398"/>
                  </a:moveTo>
                  <a:cubicBezTo>
                    <a:pt x="13148" y="16094"/>
                    <a:pt x="11989" y="16468"/>
                    <a:pt x="10800" y="16468"/>
                  </a:cubicBezTo>
                  <a:cubicBezTo>
                    <a:pt x="9610" y="16468"/>
                    <a:pt x="8451" y="16094"/>
                    <a:pt x="7487" y="15398"/>
                  </a:cubicBezTo>
                  <a:lnTo>
                    <a:pt x="4487" y="19563"/>
                  </a:lnTo>
                  <a:cubicBezTo>
                    <a:pt x="6325" y="20887"/>
                    <a:pt x="8534" y="21600"/>
                    <a:pt x="10800" y="21600"/>
                  </a:cubicBezTo>
                  <a:cubicBezTo>
                    <a:pt x="13065" y="21599"/>
                    <a:pt x="15274" y="20887"/>
                    <a:pt x="17112" y="19563"/>
                  </a:cubicBezTo>
                  <a:close/>
                </a:path>
              </a:pathLst>
            </a:custGeom>
            <a:solidFill>
              <a:srgbClr val="CAC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/>
            <a:p>
              <a:pPr algn="ctr"/>
              <a:endParaRPr lang="en-US">
                <a:latin typeface="Helvetica"/>
              </a:endParaRPr>
            </a:p>
          </p:txBody>
        </p:sp>
        <p:sp>
          <p:nvSpPr>
            <p:cNvPr id="32" name="AutoShape 4">
              <a:extLst>
                <a:ext uri="{FF2B5EF4-FFF2-40B4-BE49-F238E27FC236}">
                  <a16:creationId xmlns:a16="http://schemas.microsoft.com/office/drawing/2014/main" id="{69019A6F-FF15-433F-B718-AF01704AD4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978818">
              <a:off x="2205388" y="3292303"/>
              <a:ext cx="914400" cy="914400"/>
            </a:xfrm>
            <a:custGeom>
              <a:avLst/>
              <a:gdLst>
                <a:gd name="T0" fmla="*/ 288 w 21600"/>
                <a:gd name="T1" fmla="*/ 576 h 21600"/>
                <a:gd name="T2" fmla="*/ 415 w 21600"/>
                <a:gd name="T3" fmla="*/ 472 h 21600"/>
                <a:gd name="T4" fmla="*/ 288 w 21600"/>
                <a:gd name="T5" fmla="*/ 447 h 21600"/>
                <a:gd name="T6" fmla="*/ 161 w 21600"/>
                <a:gd name="T7" fmla="*/ 472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02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4191" y="15705"/>
                  </a:moveTo>
                  <a:cubicBezTo>
                    <a:pt x="13194" y="16394"/>
                    <a:pt x="12011" y="16764"/>
                    <a:pt x="10800" y="16764"/>
                  </a:cubicBezTo>
                  <a:cubicBezTo>
                    <a:pt x="9588" y="16764"/>
                    <a:pt x="8405" y="16394"/>
                    <a:pt x="7408" y="15705"/>
                  </a:cubicBezTo>
                  <a:lnTo>
                    <a:pt x="4657" y="19683"/>
                  </a:lnTo>
                  <a:cubicBezTo>
                    <a:pt x="6463" y="20931"/>
                    <a:pt x="8605" y="21600"/>
                    <a:pt x="10800" y="21600"/>
                  </a:cubicBezTo>
                  <a:cubicBezTo>
                    <a:pt x="12994" y="21599"/>
                    <a:pt x="15136" y="20931"/>
                    <a:pt x="16942" y="19683"/>
                  </a:cubicBezTo>
                  <a:close/>
                </a:path>
              </a:pathLst>
            </a:custGeom>
            <a:solidFill>
              <a:srgbClr val="CAC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en-US">
                <a:latin typeface="Helvetica"/>
              </a:endParaRPr>
            </a:p>
          </p:txBody>
        </p:sp>
        <p:sp>
          <p:nvSpPr>
            <p:cNvPr id="33" name="AutoShape 7">
              <a:extLst>
                <a:ext uri="{FF2B5EF4-FFF2-40B4-BE49-F238E27FC236}">
                  <a16:creationId xmlns:a16="http://schemas.microsoft.com/office/drawing/2014/main" id="{0754FD23-2138-498D-8D59-FA8C8F998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3063" y="2146129"/>
              <a:ext cx="2743200" cy="1600199"/>
            </a:xfrm>
            <a:prstGeom prst="triangle">
              <a:avLst>
                <a:gd name="adj" fmla="val 19560"/>
              </a:avLst>
            </a:prstGeom>
            <a:noFill/>
            <a:ln w="28575" cmpd="sng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0000" tIns="46800" rIns="90000" bIns="46800" anchor="ctr">
              <a:noAutofit/>
            </a:bodyPr>
            <a:lstStyle/>
            <a:p>
              <a:endParaRPr lang="en-US">
                <a:latin typeface="Helvetica"/>
              </a:endParaRPr>
            </a:p>
          </p:txBody>
        </p:sp>
        <p:sp>
          <p:nvSpPr>
            <p:cNvPr id="34" name="Text Box 10">
              <a:extLst>
                <a:ext uri="{FF2B5EF4-FFF2-40B4-BE49-F238E27FC236}">
                  <a16:creationId xmlns:a16="http://schemas.microsoft.com/office/drawing/2014/main" id="{27D3677E-1008-4642-BC9C-0F6159E1D4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63423" y="3711403"/>
              <a:ext cx="451062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b="1">
                  <a:latin typeface="Times New Roman"/>
                  <a:cs typeface="Times New Roman"/>
                </a:rPr>
                <a:t>Re</a:t>
              </a:r>
            </a:p>
          </p:txBody>
        </p:sp>
        <p:sp>
          <p:nvSpPr>
            <p:cNvPr id="35" name="Text Box 11">
              <a:extLst>
                <a:ext uri="{FF2B5EF4-FFF2-40B4-BE49-F238E27FC236}">
                  <a16:creationId xmlns:a16="http://schemas.microsoft.com/office/drawing/2014/main" id="{36C9CC2A-2EC2-4405-803B-C52F94F781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64176" y="1666843"/>
              <a:ext cx="463886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/>
                  <a:cs typeface="Times New Roman"/>
                </a:rPr>
                <a:t>Im</a:t>
              </a:r>
            </a:p>
          </p:txBody>
        </p:sp>
        <p:sp>
          <p:nvSpPr>
            <p:cNvPr id="36" name="Text Box 13">
              <a:extLst>
                <a:ext uri="{FF2B5EF4-FFF2-40B4-BE49-F238E27FC236}">
                  <a16:creationId xmlns:a16="http://schemas.microsoft.com/office/drawing/2014/main" id="{8082F9A8-EBCE-4ABE-A8BC-3838AB7E8D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2926" y="3295478"/>
              <a:ext cx="351263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i="1">
                  <a:latin typeface="Times New Roman"/>
                  <a:cs typeface="Times New Roman"/>
                </a:rPr>
                <a:t>γ</a:t>
              </a:r>
            </a:p>
          </p:txBody>
        </p:sp>
        <p:sp>
          <p:nvSpPr>
            <p:cNvPr id="37" name="Text Box 14">
              <a:extLst>
                <a:ext uri="{FF2B5EF4-FFF2-40B4-BE49-F238E27FC236}">
                  <a16:creationId xmlns:a16="http://schemas.microsoft.com/office/drawing/2014/main" id="{1EB53FB0-430C-4DB5-A117-164370DD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84876" y="2227091"/>
              <a:ext cx="381469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i="1">
                  <a:latin typeface="Times New Roman"/>
                  <a:cs typeface="Times New Roman"/>
                </a:rPr>
                <a:t>α</a:t>
              </a:r>
            </a:p>
          </p:txBody>
        </p:sp>
        <p:sp>
          <p:nvSpPr>
            <p:cNvPr id="38" name="Text Box 48">
              <a:extLst>
                <a:ext uri="{FF2B5EF4-FFF2-40B4-BE49-F238E27FC236}">
                  <a16:creationId xmlns:a16="http://schemas.microsoft.com/office/drawing/2014/main" id="{E8AB1032-46E5-434D-BC2B-A06D79C787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5713" y="3765378"/>
              <a:ext cx="1909018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b="1" dirty="0">
                  <a:solidFill>
                    <a:srgbClr val="1DB800"/>
                  </a:solidFill>
                  <a:latin typeface="Helvetica"/>
                  <a:cs typeface="Helvetica"/>
                </a:rPr>
                <a:t>BR</a:t>
              </a:r>
              <a:r>
                <a:rPr lang="en-US" sz="1800" b="1" baseline="-25000" dirty="0">
                  <a:solidFill>
                    <a:srgbClr val="1DB800"/>
                  </a:solidFill>
                  <a:latin typeface="Helvetica"/>
                  <a:cs typeface="Helvetica"/>
                </a:rPr>
                <a:t>SD</a:t>
              </a:r>
              <a:r>
                <a:rPr lang="en-US" sz="1800" b="1" dirty="0">
                  <a:solidFill>
                    <a:srgbClr val="1DB800"/>
                  </a:solidFill>
                  <a:latin typeface="Helvetica"/>
                  <a:cs typeface="Helvetica"/>
                </a:rPr>
                <a:t>(</a:t>
              </a:r>
              <a:r>
                <a:rPr lang="en-US" sz="1800" b="1" i="1" dirty="0">
                  <a:solidFill>
                    <a:srgbClr val="1DB800"/>
                  </a:solidFill>
                  <a:latin typeface="Times New Roman"/>
                  <a:cs typeface="Times New Roman"/>
                </a:rPr>
                <a:t>K</a:t>
              </a:r>
              <a:r>
                <a:rPr lang="en-US" sz="1800" b="1" i="1" baseline="-25000" dirty="0">
                  <a:solidFill>
                    <a:srgbClr val="1DB800"/>
                  </a:solidFill>
                  <a:latin typeface="Times New Roman"/>
                  <a:cs typeface="Times New Roman"/>
                </a:rPr>
                <a:t>L</a:t>
              </a:r>
              <a:r>
                <a:rPr lang="en-US" sz="1800" b="1" dirty="0">
                  <a:solidFill>
                    <a:srgbClr val="1DB800"/>
                  </a:solidFill>
                  <a:latin typeface="Times New Roman"/>
                  <a:cs typeface="Times New Roman"/>
                </a:rPr>
                <a:t> → </a:t>
              </a:r>
              <a:r>
                <a:rPr lang="en-US" sz="1800" b="1" i="1" dirty="0" err="1">
                  <a:solidFill>
                    <a:srgbClr val="1DB800"/>
                  </a:solidFill>
                  <a:latin typeface="Times New Roman"/>
                  <a:cs typeface="Times New Roman"/>
                </a:rPr>
                <a:t>μ</a:t>
              </a:r>
              <a:r>
                <a:rPr lang="en-US" sz="1800" b="1" baseline="30000" dirty="0" err="1">
                  <a:solidFill>
                    <a:srgbClr val="1DB800"/>
                  </a:solidFill>
                  <a:latin typeface="Times New Roman"/>
                  <a:cs typeface="Times New Roman"/>
                </a:rPr>
                <a:t>+</a:t>
              </a:r>
              <a:r>
                <a:rPr lang="en-US" sz="1800" b="1" i="1" dirty="0" err="1">
                  <a:solidFill>
                    <a:srgbClr val="1DB800"/>
                  </a:solidFill>
                  <a:latin typeface="Times New Roman"/>
                  <a:cs typeface="Times New Roman"/>
                </a:rPr>
                <a:t>μ</a:t>
              </a:r>
              <a:r>
                <a:rPr lang="en-US" sz="1800" b="1" baseline="30000" dirty="0">
                  <a:solidFill>
                    <a:srgbClr val="1DB800"/>
                  </a:solidFill>
                  <a:latin typeface="Times New Roman"/>
                  <a:cs typeface="Times New Roman"/>
                </a:rPr>
                <a:t>−</a:t>
              </a:r>
              <a:r>
                <a:rPr lang="en-US" sz="1800" b="1" dirty="0">
                  <a:solidFill>
                    <a:srgbClr val="1DB800"/>
                  </a:solidFill>
                  <a:latin typeface="Helvetica"/>
                  <a:cs typeface="Helvetica"/>
                </a:rPr>
                <a:t>)</a:t>
              </a:r>
            </a:p>
          </p:txBody>
        </p:sp>
        <p:sp>
          <p:nvSpPr>
            <p:cNvPr id="39" name="Line 49">
              <a:extLst>
                <a:ext uri="{FF2B5EF4-FFF2-40B4-BE49-F238E27FC236}">
                  <a16:creationId xmlns:a16="http://schemas.microsoft.com/office/drawing/2014/main" id="{95FF54D8-52B9-464B-B67C-F23866166F7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393166" flipV="1">
              <a:off x="4734276" y="2187403"/>
              <a:ext cx="9525" cy="3117850"/>
            </a:xfrm>
            <a:prstGeom prst="line">
              <a:avLst/>
            </a:prstGeom>
            <a:noFill/>
            <a:ln w="38100">
              <a:solidFill>
                <a:srgbClr val="1DB8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Helvetica"/>
              </a:endParaRPr>
            </a:p>
          </p:txBody>
        </p:sp>
        <p:sp>
          <p:nvSpPr>
            <p:cNvPr id="40" name="Line 50">
              <a:extLst>
                <a:ext uri="{FF2B5EF4-FFF2-40B4-BE49-F238E27FC236}">
                  <a16:creationId xmlns:a16="http://schemas.microsoft.com/office/drawing/2014/main" id="{3BA50C18-FFB1-491A-8CE4-131355251D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91226" y="2133428"/>
              <a:ext cx="0" cy="16200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US">
                <a:latin typeface="Helvetica"/>
              </a:endParaRPr>
            </a:p>
          </p:txBody>
        </p:sp>
        <p:sp>
          <p:nvSpPr>
            <p:cNvPr id="41" name="Line 51">
              <a:extLst>
                <a:ext uri="{FF2B5EF4-FFF2-40B4-BE49-F238E27FC236}">
                  <a16:creationId xmlns:a16="http://schemas.microsoft.com/office/drawing/2014/main" id="{8127167C-0C08-4ACA-9E83-FA857C9F1F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9763" y="2135553"/>
              <a:ext cx="3086100" cy="15970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 lIns="90000" tIns="46800" rIns="90000" bIns="46800" anchor="ctr">
              <a:spAutoFit/>
            </a:bodyPr>
            <a:lstStyle/>
            <a:p>
              <a:endParaRPr lang="en-US">
                <a:latin typeface="Helvetica"/>
              </a:endParaRPr>
            </a:p>
          </p:txBody>
        </p:sp>
        <p:sp>
          <p:nvSpPr>
            <p:cNvPr id="42" name="AutoShape 52">
              <a:extLst>
                <a:ext uri="{FF2B5EF4-FFF2-40B4-BE49-F238E27FC236}">
                  <a16:creationId xmlns:a16="http://schemas.microsoft.com/office/drawing/2014/main" id="{FB71BD28-4751-43C6-A777-55DD2E4063C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821713" y="3530428"/>
              <a:ext cx="152400" cy="787400"/>
            </a:xfrm>
            <a:prstGeom prst="rightBrace">
              <a:avLst>
                <a:gd name="adj1" fmla="val 43056"/>
                <a:gd name="adj2" fmla="val 50000"/>
              </a:avLst>
            </a:prstGeom>
            <a:noFill/>
            <a:ln w="28575">
              <a:solidFill>
                <a:srgbClr val="1DB8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90000" tIns="46800" rIns="90000" bIns="46800" anchor="ctr">
              <a:noAutofit/>
            </a:bodyPr>
            <a:lstStyle/>
            <a:p>
              <a:endParaRPr lang="en-US">
                <a:latin typeface="Helvetica"/>
              </a:endParaRPr>
            </a:p>
          </p:txBody>
        </p:sp>
        <p:sp>
          <p:nvSpPr>
            <p:cNvPr id="43" name="Text Box 53">
              <a:extLst>
                <a:ext uri="{FF2B5EF4-FFF2-40B4-BE49-F238E27FC236}">
                  <a16:creationId xmlns:a16="http://schemas.microsoft.com/office/drawing/2014/main" id="{FDCF1A9F-DD62-4DFE-ADD1-444B65A519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">
              <a:off x="4200579" y="2659666"/>
              <a:ext cx="1675406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1800" b="1" dirty="0">
                  <a:solidFill>
                    <a:schemeClr val="accent2"/>
                  </a:solidFill>
                  <a:latin typeface="Helvetica"/>
                  <a:cs typeface="Helvetica"/>
                </a:rPr>
                <a:t>BR(</a:t>
              </a:r>
              <a:r>
                <a:rPr lang="en-US" sz="1800" b="1" i="1" dirty="0">
                  <a:solidFill>
                    <a:schemeClr val="accent2"/>
                  </a:solidFill>
                  <a:latin typeface="Times New Roman"/>
                  <a:cs typeface="Times New Roman"/>
                </a:rPr>
                <a:t>K</a:t>
              </a:r>
              <a:r>
                <a:rPr lang="en-US" sz="1800" b="1" baseline="30000" dirty="0">
                  <a:solidFill>
                    <a:schemeClr val="accent2"/>
                  </a:solidFill>
                  <a:latin typeface="Times New Roman"/>
                  <a:cs typeface="Times New Roman"/>
                </a:rPr>
                <a:t>+</a:t>
              </a:r>
              <a:r>
                <a:rPr lang="en-US" sz="1800" b="1" dirty="0">
                  <a:solidFill>
                    <a:schemeClr val="accent2"/>
                  </a:solidFill>
                  <a:latin typeface="Times New Roman"/>
                  <a:cs typeface="Times New Roman"/>
                </a:rPr>
                <a:t> → </a:t>
              </a:r>
              <a:r>
                <a:rPr lang="en-US" sz="1800" b="1" i="1" dirty="0">
                  <a:solidFill>
                    <a:schemeClr val="accent2"/>
                  </a:solidFill>
                  <a:latin typeface="Times New Roman"/>
                  <a:cs typeface="Times New Roman"/>
                </a:rPr>
                <a:t>π</a:t>
              </a:r>
              <a:r>
                <a:rPr lang="en-US" sz="1800" b="1" baseline="30000" dirty="0">
                  <a:solidFill>
                    <a:schemeClr val="accent2"/>
                  </a:solidFill>
                  <a:latin typeface="Times New Roman"/>
                  <a:cs typeface="Times New Roman"/>
                </a:rPr>
                <a:t>+</a:t>
              </a:r>
              <a:r>
                <a:rPr lang="en-US" sz="1800" b="1" i="1" dirty="0" err="1">
                  <a:solidFill>
                    <a:schemeClr val="accent2"/>
                  </a:solidFill>
                  <a:latin typeface="Times New Roman"/>
                  <a:cs typeface="Times New Roman"/>
                </a:rPr>
                <a:t>νν</a:t>
              </a:r>
              <a:r>
                <a:rPr lang="en-US" sz="1800" b="1" dirty="0">
                  <a:solidFill>
                    <a:schemeClr val="accent2"/>
                  </a:solidFill>
                  <a:latin typeface="Helvetica"/>
                  <a:cs typeface="Helvetica"/>
                </a:rPr>
                <a:t>)</a:t>
              </a:r>
            </a:p>
          </p:txBody>
        </p:sp>
        <p:sp>
          <p:nvSpPr>
            <p:cNvPr id="44" name="Text Box 54">
              <a:extLst>
                <a:ext uri="{FF2B5EF4-FFF2-40B4-BE49-F238E27FC236}">
                  <a16:creationId xmlns:a16="http://schemas.microsoft.com/office/drawing/2014/main" id="{879E7FEE-85BB-4484-9BF9-79CDCF6DED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0088" y="3962228"/>
              <a:ext cx="800790" cy="340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 i="1">
                  <a:solidFill>
                    <a:srgbClr val="1DB800"/>
                  </a:solidFill>
                  <a:latin typeface="Helvetica"/>
                </a:rPr>
                <a:t>charm</a:t>
              </a:r>
            </a:p>
          </p:txBody>
        </p:sp>
        <p:sp>
          <p:nvSpPr>
            <p:cNvPr id="45" name="TextBox 35">
              <a:extLst>
                <a:ext uri="{FF2B5EF4-FFF2-40B4-BE49-F238E27FC236}">
                  <a16:creationId xmlns:a16="http://schemas.microsoft.com/office/drawing/2014/main" id="{55D7B616-FA39-4D78-80F0-81D966986E1A}"/>
                </a:ext>
              </a:extLst>
            </p:cNvPr>
            <p:cNvSpPr txBox="1"/>
            <p:nvPr/>
          </p:nvSpPr>
          <p:spPr>
            <a:xfrm rot="16200000">
              <a:off x="1261976" y="2434805"/>
              <a:ext cx="20304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b="1" dirty="0">
                  <a:solidFill>
                    <a:srgbClr val="0000FF"/>
                  </a:solidFill>
                  <a:latin typeface="Helvetica"/>
                  <a:cs typeface="Helvetica"/>
                </a:rPr>
                <a:t>BR(</a:t>
              </a:r>
              <a:r>
                <a:rPr lang="en-US" sz="1800" b="1" i="1" dirty="0">
                  <a:solidFill>
                    <a:srgbClr val="0000FF"/>
                  </a:solidFill>
                  <a:latin typeface="Times New Roman"/>
                  <a:cs typeface="Times New Roman"/>
                </a:rPr>
                <a:t>K</a:t>
              </a:r>
              <a:r>
                <a:rPr lang="en-US" sz="1800" b="1" i="1" baseline="-250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L </a:t>
              </a:r>
              <a:r>
                <a:rPr lang="en-US" sz="1800" b="1" dirty="0">
                  <a:solidFill>
                    <a:srgbClr val="0000FF"/>
                  </a:solidFill>
                  <a:latin typeface="Times New Roman"/>
                  <a:cs typeface="Times New Roman"/>
                </a:rPr>
                <a:t>→ </a:t>
              </a:r>
              <a:r>
                <a:rPr lang="en-US" sz="1800" b="1" i="1" dirty="0">
                  <a:solidFill>
                    <a:srgbClr val="0000FF"/>
                  </a:solidFill>
                  <a:latin typeface="Times New Roman"/>
                  <a:cs typeface="Times New Roman"/>
                </a:rPr>
                <a:t>π</a:t>
              </a:r>
              <a:r>
                <a:rPr lang="en-US" sz="1800" b="1" baseline="300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0</a:t>
              </a:r>
              <a:r>
                <a:rPr lang="en-US" sz="1800" b="1" i="1" dirty="0">
                  <a:solidFill>
                    <a:srgbClr val="0000FF"/>
                  </a:solidFill>
                  <a:latin typeface="Times New Roman"/>
                  <a:cs typeface="Times New Roman"/>
                </a:rPr>
                <a:t>νν</a:t>
              </a:r>
              <a:r>
                <a:rPr lang="en-US" sz="1800" b="1" dirty="0">
                  <a:solidFill>
                    <a:srgbClr val="0000FF"/>
                  </a:solidFill>
                  <a:latin typeface="Helvetica"/>
                  <a:cs typeface="Helvetica"/>
                </a:rPr>
                <a:t>)</a:t>
              </a:r>
            </a:p>
            <a:p>
              <a:pPr algn="ctr"/>
              <a:r>
                <a:rPr lang="en-US" sz="1800" b="1" dirty="0">
                  <a:solidFill>
                    <a:srgbClr val="0000FF"/>
                  </a:solidFill>
                  <a:latin typeface="Helvetica"/>
                  <a:cs typeface="Helvetica"/>
                </a:rPr>
                <a:t>BR</a:t>
              </a:r>
              <a:r>
                <a:rPr lang="en-US" sz="1800" b="1" baseline="-25000" dirty="0">
                  <a:solidFill>
                    <a:srgbClr val="0000FF"/>
                  </a:solidFill>
                  <a:latin typeface="Helvetica"/>
                  <a:cs typeface="Helvetica"/>
                </a:rPr>
                <a:t>SD</a:t>
              </a:r>
              <a:r>
                <a:rPr lang="en-US" sz="1800" b="1" dirty="0">
                  <a:solidFill>
                    <a:srgbClr val="0000FF"/>
                  </a:solidFill>
                  <a:latin typeface="Helvetica"/>
                  <a:cs typeface="Helvetica"/>
                </a:rPr>
                <a:t>(</a:t>
              </a:r>
              <a:r>
                <a:rPr lang="en-US" sz="1800" b="1" i="1" dirty="0">
                  <a:solidFill>
                    <a:srgbClr val="0000FF"/>
                  </a:solidFill>
                  <a:latin typeface="Times New Roman"/>
                  <a:cs typeface="Times New Roman"/>
                </a:rPr>
                <a:t>K</a:t>
              </a:r>
              <a:r>
                <a:rPr lang="en-US" sz="1800" b="1" i="1" baseline="-250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L </a:t>
              </a:r>
              <a:r>
                <a:rPr lang="en-US" sz="1800" b="1" dirty="0">
                  <a:solidFill>
                    <a:srgbClr val="0000FF"/>
                  </a:solidFill>
                  <a:latin typeface="Times New Roman"/>
                  <a:cs typeface="Times New Roman"/>
                </a:rPr>
                <a:t>→ </a:t>
              </a:r>
              <a:r>
                <a:rPr lang="en-US" sz="1800" b="1" i="1" dirty="0">
                  <a:solidFill>
                    <a:srgbClr val="0000FF"/>
                  </a:solidFill>
                  <a:latin typeface="Times New Roman"/>
                  <a:cs typeface="Times New Roman"/>
                </a:rPr>
                <a:t>π</a:t>
              </a:r>
              <a:r>
                <a:rPr lang="en-US" sz="1800" b="1" baseline="300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0</a:t>
              </a:r>
              <a:r>
                <a:rPr lang="en-US" sz="1800" b="1" i="1" dirty="0">
                  <a:solidFill>
                    <a:srgbClr val="0000FF"/>
                  </a:solidFill>
                  <a:latin typeface="Times New Roman"/>
                  <a:cs typeface="Times New Roman"/>
                </a:rPr>
                <a:t>ℓ</a:t>
              </a:r>
              <a:r>
                <a:rPr lang="en-US" sz="1800" b="1" baseline="300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+</a:t>
              </a:r>
              <a:r>
                <a:rPr lang="en-US" sz="1800" b="1" i="1" dirty="0">
                  <a:solidFill>
                    <a:srgbClr val="0000FF"/>
                  </a:solidFill>
                  <a:latin typeface="Times New Roman"/>
                  <a:cs typeface="Times New Roman"/>
                </a:rPr>
                <a:t>ℓ</a:t>
              </a:r>
              <a:r>
                <a:rPr lang="en-US" sz="1800" b="1" baseline="300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−</a:t>
              </a:r>
              <a:r>
                <a:rPr lang="en-US" sz="1800" b="1" dirty="0">
                  <a:solidFill>
                    <a:srgbClr val="0000FF"/>
                  </a:solidFill>
                  <a:latin typeface="Helvetica"/>
                  <a:cs typeface="Helvetica"/>
                </a:rPr>
                <a:t>)</a:t>
              </a:r>
            </a:p>
          </p:txBody>
        </p:sp>
        <p:sp>
          <p:nvSpPr>
            <p:cNvPr id="46" name="Text Box 12">
              <a:extLst>
                <a:ext uri="{FF2B5EF4-FFF2-40B4-BE49-F238E27FC236}">
                  <a16:creationId xmlns:a16="http://schemas.microsoft.com/office/drawing/2014/main" id="{A6259759-A39D-4A2D-92A4-2AF6B1060A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1588" y="3378028"/>
              <a:ext cx="382217" cy="371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Autofit/>
            </a:bodyPr>
            <a:lstStyle>
              <a:lvl1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i="1">
                  <a:latin typeface="Times New Roman"/>
                  <a:cs typeface="Times New Roman"/>
                </a:rPr>
                <a:t>β</a:t>
              </a:r>
            </a:p>
          </p:txBody>
        </p:sp>
        <p:sp>
          <p:nvSpPr>
            <p:cNvPr id="47" name="TextBox 58">
              <a:extLst>
                <a:ext uri="{FF2B5EF4-FFF2-40B4-BE49-F238E27FC236}">
                  <a16:creationId xmlns:a16="http://schemas.microsoft.com/office/drawing/2014/main" id="{AADA09CA-1D16-4AEA-B978-78D87D3DD112}"/>
                </a:ext>
              </a:extLst>
            </p:cNvPr>
            <p:cNvSpPr txBox="1"/>
            <p:nvPr/>
          </p:nvSpPr>
          <p:spPr>
            <a:xfrm>
              <a:off x="3232189" y="1808632"/>
              <a:ext cx="699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Times New Roman"/>
                  <a:cs typeface="Times New Roman"/>
                </a:rPr>
                <a:t>(</a:t>
              </a:r>
              <a:r>
                <a:rPr lang="en-US" b="1" i="1" dirty="0">
                  <a:latin typeface="Times New Roman"/>
                  <a:cs typeface="Times New Roman"/>
                </a:rPr>
                <a:t>ρ</a:t>
              </a:r>
              <a:r>
                <a:rPr lang="en-US" b="1" dirty="0">
                  <a:latin typeface="Times New Roman"/>
                  <a:cs typeface="Times New Roman"/>
                </a:rPr>
                <a:t>, </a:t>
              </a:r>
              <a:r>
                <a:rPr lang="en-US" b="1" i="1" dirty="0">
                  <a:latin typeface="Times New Roman"/>
                  <a:cs typeface="Times New Roman"/>
                </a:rPr>
                <a:t>η</a:t>
              </a:r>
              <a:r>
                <a:rPr lang="en-US" b="1" dirty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48" name="TextBox 59">
              <a:extLst>
                <a:ext uri="{FF2B5EF4-FFF2-40B4-BE49-F238E27FC236}">
                  <a16:creationId xmlns:a16="http://schemas.microsoft.com/office/drawing/2014/main" id="{3F284DD6-AA0C-4184-BB4D-448C432067CD}"/>
                </a:ext>
              </a:extLst>
            </p:cNvPr>
            <p:cNvSpPr txBox="1"/>
            <p:nvPr/>
          </p:nvSpPr>
          <p:spPr>
            <a:xfrm>
              <a:off x="3322468" y="1742758"/>
              <a:ext cx="3044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Helvetica"/>
                  <a:cs typeface="Helvetica"/>
                </a:rPr>
                <a:t>−</a:t>
              </a:r>
            </a:p>
          </p:txBody>
        </p:sp>
        <p:sp>
          <p:nvSpPr>
            <p:cNvPr id="49" name="TextBox 61">
              <a:extLst>
                <a:ext uri="{FF2B5EF4-FFF2-40B4-BE49-F238E27FC236}">
                  <a16:creationId xmlns:a16="http://schemas.microsoft.com/office/drawing/2014/main" id="{59FA46E4-8EEB-4E99-80EC-25262CCD1F88}"/>
                </a:ext>
              </a:extLst>
            </p:cNvPr>
            <p:cNvSpPr txBox="1"/>
            <p:nvPr/>
          </p:nvSpPr>
          <p:spPr>
            <a:xfrm>
              <a:off x="3547000" y="1742101"/>
              <a:ext cx="3044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Helvetica"/>
                  <a:cs typeface="Helvetica"/>
                </a:rPr>
                <a:t>−</a:t>
              </a:r>
            </a:p>
          </p:txBody>
        </p:sp>
        <p:sp>
          <p:nvSpPr>
            <p:cNvPr id="50" name="TextBox 63">
              <a:extLst>
                <a:ext uri="{FF2B5EF4-FFF2-40B4-BE49-F238E27FC236}">
                  <a16:creationId xmlns:a16="http://schemas.microsoft.com/office/drawing/2014/main" id="{EF776F6F-7517-4376-8E35-C9E7922E55DD}"/>
                </a:ext>
              </a:extLst>
            </p:cNvPr>
            <p:cNvSpPr txBox="1"/>
            <p:nvPr/>
          </p:nvSpPr>
          <p:spPr>
            <a:xfrm rot="1580189">
              <a:off x="5460483" y="2886950"/>
              <a:ext cx="3044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80000"/>
                  </a:solidFill>
                  <a:latin typeface="Helvetica"/>
                  <a:cs typeface="Helvetica"/>
                </a:rPr>
                <a:t>−</a:t>
              </a:r>
            </a:p>
          </p:txBody>
        </p:sp>
        <p:sp>
          <p:nvSpPr>
            <p:cNvPr id="51" name="TextBox 64">
              <a:extLst>
                <a:ext uri="{FF2B5EF4-FFF2-40B4-BE49-F238E27FC236}">
                  <a16:creationId xmlns:a16="http://schemas.microsoft.com/office/drawing/2014/main" id="{22D17F59-5744-4E31-B69A-FDC67CCACE3E}"/>
                </a:ext>
              </a:extLst>
            </p:cNvPr>
            <p:cNvSpPr txBox="1"/>
            <p:nvPr/>
          </p:nvSpPr>
          <p:spPr>
            <a:xfrm rot="16200000">
              <a:off x="1932724" y="1997258"/>
              <a:ext cx="2895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  <a:latin typeface="Helvetica"/>
                  <a:cs typeface="Helvetica"/>
                </a:rPr>
                <a:t>−</a:t>
              </a:r>
            </a:p>
          </p:txBody>
        </p:sp>
      </p:grpSp>
      <p:pic>
        <p:nvPicPr>
          <p:cNvPr id="36867" name="Picture 5" descr="Smith-KProcessesF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77" y="22078"/>
            <a:ext cx="5951538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4">
            <a:extLst>
              <a:ext uri="{FF2B5EF4-FFF2-40B4-BE49-F238E27FC236}">
                <a16:creationId xmlns:a16="http://schemas.microsoft.com/office/drawing/2014/main" id="{3D8B020D-4A39-4AFF-9AEE-0D1EE40D2CDB}"/>
              </a:ext>
            </a:extLst>
          </p:cNvPr>
          <p:cNvSpPr txBox="1">
            <a:spLocks noChangeArrowheads="1"/>
          </p:cNvSpPr>
          <p:nvPr/>
        </p:nvSpPr>
        <p:spPr>
          <a:xfrm>
            <a:off x="94945" y="1006902"/>
            <a:ext cx="3156050" cy="1307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Baskerville Old Face" panose="02020602080505020303" pitchFamily="18" charset="0"/>
              </a:rPr>
              <a:t>K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l-GR" dirty="0">
                <a:latin typeface="Baskerville Old Face" panose="02020602080505020303" pitchFamily="18" charset="0"/>
              </a:rPr>
              <a:t> </a:t>
            </a:r>
            <a:r>
              <a:rPr lang="en-US" dirty="0">
                <a:latin typeface="Baskerville Old Face" panose="02020602080505020303" pitchFamily="18" charset="0"/>
              </a:rPr>
              <a:t>(</a:t>
            </a:r>
            <a:r>
              <a:rPr lang="el-GR" dirty="0">
                <a:latin typeface="Baskerville Old Face" panose="02020602080505020303" pitchFamily="18" charset="0"/>
              </a:rPr>
              <a:t>π</a:t>
            </a:r>
            <a:r>
              <a:rPr lang="en-US" dirty="0">
                <a:latin typeface="Baskerville Old Face" panose="02020602080505020303" pitchFamily="18" charset="0"/>
              </a:rPr>
              <a:t>)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ℓ</a:t>
            </a:r>
            <a:r>
              <a:rPr lang="en-US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+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ℓ</a:t>
            </a:r>
            <a:r>
              <a:rPr lang="en-US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</a:t>
            </a:r>
            <a:endParaRPr lang="en-US" baseline="30000" dirty="0">
              <a:latin typeface="Baskerville Old Face" panose="02020602080505020303" pitchFamily="18" charset="0"/>
            </a:endParaRPr>
          </a:p>
        </p:txBody>
      </p:sp>
      <p:sp>
        <p:nvSpPr>
          <p:cNvPr id="36869" name="Rectangle 4"/>
          <p:cNvSpPr>
            <a:spLocks noGrp="1" noChangeArrowheads="1"/>
          </p:cNvSpPr>
          <p:nvPr>
            <p:ph type="title"/>
          </p:nvPr>
        </p:nvSpPr>
        <p:spPr>
          <a:xfrm>
            <a:off x="11358" y="22078"/>
            <a:ext cx="3057279" cy="1307087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>
                <a:solidFill>
                  <a:srgbClr val="FF0000"/>
                </a:solidFill>
                <a:latin typeface="Baskerville Old Face" panose="02020602080505020303" pitchFamily="18" charset="0"/>
              </a:rPr>
              <a:t>Precision </a:t>
            </a:r>
            <a:br>
              <a:rPr lang="en-US" sz="3600" b="1" dirty="0">
                <a:solidFill>
                  <a:srgbClr val="FF0000"/>
                </a:solidFill>
                <a:latin typeface="Baskerville Old Face" panose="02020602080505020303" pitchFamily="18" charset="0"/>
              </a:rPr>
            </a:br>
            <a:r>
              <a:rPr lang="en-US" sz="3600" b="1" dirty="0">
                <a:solidFill>
                  <a:srgbClr val="FF0000"/>
                </a:solidFill>
                <a:latin typeface="Baskerville Old Face" panose="02020602080505020303" pitchFamily="18" charset="0"/>
              </a:rPr>
              <a:t>K probes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2AA010F-9E60-4F07-8ACA-1E7F61F734EF}"/>
              </a:ext>
            </a:extLst>
          </p:cNvPr>
          <p:cNvSpPr txBox="1"/>
          <p:nvPr/>
        </p:nvSpPr>
        <p:spPr>
          <a:xfrm>
            <a:off x="3167408" y="461912"/>
            <a:ext cx="490194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0.8%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C7D06F8-189D-4B5F-B9C1-71E4CFC05AE0}"/>
              </a:ext>
            </a:extLst>
          </p:cNvPr>
          <p:cNvSpPr txBox="1"/>
          <p:nvPr/>
        </p:nvSpPr>
        <p:spPr>
          <a:xfrm>
            <a:off x="8443317" y="2010710"/>
            <a:ext cx="490195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3-7%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757EC37-9FAC-497C-A9E9-C5F97E527BB4}"/>
              </a:ext>
            </a:extLst>
          </p:cNvPr>
          <p:cNvSpPr txBox="1"/>
          <p:nvPr/>
        </p:nvSpPr>
        <p:spPr>
          <a:xfrm>
            <a:off x="6732311" y="3866559"/>
            <a:ext cx="375500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6%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1755603B-6038-422C-AF1C-0C977695FE0A}"/>
              </a:ext>
            </a:extLst>
          </p:cNvPr>
          <p:cNvSpPr txBox="1"/>
          <p:nvPr/>
        </p:nvSpPr>
        <p:spPr>
          <a:xfrm>
            <a:off x="7714270" y="152397"/>
            <a:ext cx="375500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7%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DB23FDE-08D6-42F1-97F4-EFE213B31453}"/>
              </a:ext>
            </a:extLst>
          </p:cNvPr>
          <p:cNvSpPr txBox="1"/>
          <p:nvPr/>
        </p:nvSpPr>
        <p:spPr>
          <a:xfrm>
            <a:off x="8500663" y="1033699"/>
            <a:ext cx="490195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50%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06ABA2F-3FB0-4F1B-B4AB-EFF758E3A31B}"/>
              </a:ext>
            </a:extLst>
          </p:cNvPr>
          <p:cNvSpPr txBox="1"/>
          <p:nvPr/>
        </p:nvSpPr>
        <p:spPr>
          <a:xfrm>
            <a:off x="7304245" y="3435728"/>
            <a:ext cx="490195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35%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807928B-43EE-4CF2-881D-1E7D8D195C78}"/>
              </a:ext>
            </a:extLst>
          </p:cNvPr>
          <p:cNvSpPr txBox="1"/>
          <p:nvPr/>
        </p:nvSpPr>
        <p:spPr>
          <a:xfrm>
            <a:off x="2853390" y="1101049"/>
            <a:ext cx="490195" cy="2954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70%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9132E0E3-C3FC-46C9-9AE0-0EBDB9184262}"/>
              </a:ext>
            </a:extLst>
          </p:cNvPr>
          <p:cNvSpPr txBox="1"/>
          <p:nvPr/>
        </p:nvSpPr>
        <p:spPr>
          <a:xfrm>
            <a:off x="8089770" y="609645"/>
            <a:ext cx="375500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3%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5D3E0C5-63EC-4474-997C-9F8381B0E484}"/>
              </a:ext>
            </a:extLst>
          </p:cNvPr>
          <p:cNvSpPr txBox="1"/>
          <p:nvPr/>
        </p:nvSpPr>
        <p:spPr>
          <a:xfrm>
            <a:off x="2246683" y="2971257"/>
            <a:ext cx="490194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0.7%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CBF6025-EBA0-4A7E-A80C-78C39A74589D}"/>
              </a:ext>
            </a:extLst>
          </p:cNvPr>
          <p:cNvSpPr txBox="1"/>
          <p:nvPr/>
        </p:nvSpPr>
        <p:spPr>
          <a:xfrm>
            <a:off x="2491780" y="3435728"/>
            <a:ext cx="490195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3-4%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2E16789-304D-4369-AF8A-00CE090D0DF5}"/>
              </a:ext>
            </a:extLst>
          </p:cNvPr>
          <p:cNvSpPr txBox="1"/>
          <p:nvPr/>
        </p:nvSpPr>
        <p:spPr>
          <a:xfrm>
            <a:off x="3299382" y="3912430"/>
            <a:ext cx="603318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6-10%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ED02C50-7BE0-40AD-8C35-0C1EB75FB6BF}"/>
              </a:ext>
            </a:extLst>
          </p:cNvPr>
          <p:cNvSpPr txBox="1"/>
          <p:nvPr/>
        </p:nvSpPr>
        <p:spPr>
          <a:xfrm>
            <a:off x="7762975" y="2943074"/>
            <a:ext cx="375500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4%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E1685B7-506C-4467-9F22-BF7EBB3269E9}"/>
              </a:ext>
            </a:extLst>
          </p:cNvPr>
          <p:cNvSpPr txBox="1"/>
          <p:nvPr/>
        </p:nvSpPr>
        <p:spPr>
          <a:xfrm>
            <a:off x="8443317" y="2425002"/>
            <a:ext cx="304799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---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5A14A86E-C0B6-440E-A45B-02AB79618E87}"/>
              </a:ext>
            </a:extLst>
          </p:cNvPr>
          <p:cNvSpPr txBox="1"/>
          <p:nvPr/>
        </p:nvSpPr>
        <p:spPr>
          <a:xfrm>
            <a:off x="8628713" y="1504220"/>
            <a:ext cx="304799" cy="295466"/>
          </a:xfrm>
          <a:prstGeom prst="rect">
            <a:avLst/>
          </a:prstGeom>
          <a:solidFill>
            <a:srgbClr val="FFC000"/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---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141E67D-C95F-4B54-B7A6-B13AD12F91EB}"/>
              </a:ext>
            </a:extLst>
          </p:cNvPr>
          <p:cNvSpPr txBox="1"/>
          <p:nvPr/>
        </p:nvSpPr>
        <p:spPr>
          <a:xfrm>
            <a:off x="5146356" y="531569"/>
            <a:ext cx="490195" cy="2954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---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F15D765-24B0-48AC-837F-25EBB1CE474A}"/>
              </a:ext>
            </a:extLst>
          </p:cNvPr>
          <p:cNvSpPr txBox="1"/>
          <p:nvPr/>
        </p:nvSpPr>
        <p:spPr>
          <a:xfrm>
            <a:off x="3940161" y="2858826"/>
            <a:ext cx="619366" cy="2954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9144" tIns="9144" rIns="9144" bIns="9144" rtlCol="0">
            <a:spAutoFit/>
          </a:bodyPr>
          <a:lstStyle/>
          <a:p>
            <a:pPr algn="ctr"/>
            <a:r>
              <a:rPr lang="en-US" dirty="0"/>
              <a:t>2-70%</a:t>
            </a:r>
          </a:p>
        </p:txBody>
      </p:sp>
      <p:graphicFrame>
        <p:nvGraphicFramePr>
          <p:cNvPr id="24" name="Tabella 23">
            <a:extLst>
              <a:ext uri="{FF2B5EF4-FFF2-40B4-BE49-F238E27FC236}">
                <a16:creationId xmlns:a16="http://schemas.microsoft.com/office/drawing/2014/main" id="{9259270D-2C25-40FE-81B2-CBC8C4669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416721"/>
              </p:ext>
            </p:extLst>
          </p:nvPr>
        </p:nvGraphicFramePr>
        <p:xfrm>
          <a:off x="1192492" y="4299132"/>
          <a:ext cx="6570483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3868">
                  <a:extLst>
                    <a:ext uri="{9D8B030D-6E8A-4147-A177-3AD203B41FA5}">
                      <a16:colId xmlns:a16="http://schemas.microsoft.com/office/drawing/2014/main" val="1940477865"/>
                    </a:ext>
                  </a:extLst>
                </a:gridCol>
                <a:gridCol w="850208">
                  <a:extLst>
                    <a:ext uri="{9D8B030D-6E8A-4147-A177-3AD203B41FA5}">
                      <a16:colId xmlns:a16="http://schemas.microsoft.com/office/drawing/2014/main" val="2204193089"/>
                    </a:ext>
                  </a:extLst>
                </a:gridCol>
                <a:gridCol w="1226135">
                  <a:extLst>
                    <a:ext uri="{9D8B030D-6E8A-4147-A177-3AD203B41FA5}">
                      <a16:colId xmlns:a16="http://schemas.microsoft.com/office/drawing/2014/main" val="142619817"/>
                    </a:ext>
                  </a:extLst>
                </a:gridCol>
                <a:gridCol w="1432874">
                  <a:extLst>
                    <a:ext uri="{9D8B030D-6E8A-4147-A177-3AD203B41FA5}">
                      <a16:colId xmlns:a16="http://schemas.microsoft.com/office/drawing/2014/main" val="430787102"/>
                    </a:ext>
                  </a:extLst>
                </a:gridCol>
                <a:gridCol w="1687398">
                  <a:extLst>
                    <a:ext uri="{9D8B030D-6E8A-4147-A177-3AD203B41FA5}">
                      <a16:colId xmlns:a16="http://schemas.microsoft.com/office/drawing/2014/main" val="18321242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Decay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dirty="0"/>
                        <a:t>Γ</a:t>
                      </a:r>
                      <a:r>
                        <a:rPr lang="en-US" baseline="-25000" dirty="0"/>
                        <a:t>SD</a:t>
                      </a:r>
                      <a:r>
                        <a:rPr lang="en-US" dirty="0"/>
                        <a:t>/</a:t>
                      </a:r>
                      <a:r>
                        <a:rPr lang="el-GR" dirty="0"/>
                        <a:t>Γ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Theory err.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SM BR ×10</a:t>
                      </a:r>
                      <a:r>
                        <a:rPr lang="en-US" baseline="30000" dirty="0"/>
                        <a:t>−11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 BR ×10</a:t>
                      </a:r>
                      <a:r>
                        <a:rPr lang="en-US" baseline="30000" dirty="0"/>
                        <a:t>−11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298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K</a:t>
                      </a:r>
                      <a:r>
                        <a:rPr lang="en-US" b="1" baseline="-25000" dirty="0"/>
                        <a:t>L</a:t>
                      </a:r>
                      <a:r>
                        <a:rPr lang="en-US" b="1" dirty="0"/>
                        <a:t> → µ</a:t>
                      </a:r>
                      <a:r>
                        <a:rPr lang="en-US" b="1" baseline="30000" dirty="0"/>
                        <a:t>+</a:t>
                      </a:r>
                      <a:r>
                        <a:rPr lang="en-US" b="1" dirty="0"/>
                        <a:t>µ</a:t>
                      </a:r>
                      <a:r>
                        <a:rPr lang="en-US" b="1" baseline="30000" dirty="0"/>
                        <a:t>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681 ±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684 ± 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588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K</a:t>
                      </a:r>
                      <a:r>
                        <a:rPr lang="en-US" b="1" baseline="-25000" dirty="0"/>
                        <a:t>L</a:t>
                      </a:r>
                      <a:r>
                        <a:rPr lang="en-US" b="1" dirty="0"/>
                        <a:t> → </a:t>
                      </a:r>
                      <a:r>
                        <a:rPr lang="el-GR" b="1" dirty="0"/>
                        <a:t>π</a:t>
                      </a:r>
                      <a:r>
                        <a:rPr lang="en-US" b="1" baseline="30000" dirty="0"/>
                        <a:t>0</a:t>
                      </a:r>
                      <a:r>
                        <a:rPr lang="en-US" b="1" dirty="0"/>
                        <a:t>e</a:t>
                      </a:r>
                      <a:r>
                        <a:rPr lang="en-US" b="1" baseline="30000" dirty="0"/>
                        <a:t>+</a:t>
                      </a:r>
                      <a:r>
                        <a:rPr lang="en-US" b="1" dirty="0"/>
                        <a:t>e</a:t>
                      </a:r>
                      <a:r>
                        <a:rPr lang="en-US" b="1" baseline="30000" dirty="0"/>
                        <a:t>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 ±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28 @90%CL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6681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K</a:t>
                      </a:r>
                      <a:r>
                        <a:rPr lang="en-US" b="1" baseline="-25000" dirty="0"/>
                        <a:t>L</a:t>
                      </a:r>
                      <a:r>
                        <a:rPr lang="en-US" b="1" dirty="0"/>
                        <a:t> → </a:t>
                      </a:r>
                      <a:r>
                        <a:rPr lang="el-GR" b="1" dirty="0"/>
                        <a:t>π</a:t>
                      </a:r>
                      <a:r>
                        <a:rPr lang="en-US" b="1" baseline="30000" dirty="0"/>
                        <a:t>0</a:t>
                      </a:r>
                      <a:r>
                        <a:rPr lang="en-US" b="1" dirty="0"/>
                        <a:t>µ</a:t>
                      </a:r>
                      <a:r>
                        <a:rPr lang="en-US" b="1" baseline="30000" dirty="0"/>
                        <a:t>+</a:t>
                      </a:r>
                      <a:r>
                        <a:rPr lang="en-US" b="1" dirty="0"/>
                        <a:t>µ</a:t>
                      </a:r>
                      <a:r>
                        <a:rPr lang="en-US" b="1" baseline="30000" dirty="0"/>
                        <a:t>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 ±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38 @90%CL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326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K</a:t>
                      </a:r>
                      <a:r>
                        <a:rPr lang="en-US" b="1" baseline="30000" dirty="0"/>
                        <a:t>+</a:t>
                      </a:r>
                      <a:r>
                        <a:rPr lang="en-US" b="1" dirty="0"/>
                        <a:t> → </a:t>
                      </a:r>
                      <a:r>
                        <a:rPr lang="el-GR" b="1" dirty="0"/>
                        <a:t>π</a:t>
                      </a:r>
                      <a:r>
                        <a:rPr lang="en-US" b="1" baseline="30000" dirty="0"/>
                        <a:t>+</a:t>
                      </a:r>
                      <a:r>
                        <a:rPr lang="el-GR" b="1" dirty="0"/>
                        <a:t>νν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9.3 ± 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 ± 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9432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K</a:t>
                      </a:r>
                      <a:r>
                        <a:rPr lang="en-US" b="1" baseline="-25000" dirty="0"/>
                        <a:t>L</a:t>
                      </a:r>
                      <a:r>
                        <a:rPr lang="en-US" b="1" dirty="0"/>
                        <a:t> → </a:t>
                      </a:r>
                      <a:r>
                        <a:rPr lang="el-GR" b="1" dirty="0"/>
                        <a:t>π</a:t>
                      </a:r>
                      <a:r>
                        <a:rPr lang="en-US" b="1" baseline="30000" dirty="0"/>
                        <a:t>0</a:t>
                      </a:r>
                      <a:r>
                        <a:rPr lang="el-GR" b="1" dirty="0"/>
                        <a:t>νν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&gt;99%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3.7 ± 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240 @90%CL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6633280"/>
                  </a:ext>
                </a:extLst>
              </a:tr>
            </a:tbl>
          </a:graphicData>
        </a:graphic>
      </p:graphicFrame>
      <p:sp>
        <p:nvSpPr>
          <p:cNvPr id="21" name="Rectangle 4">
            <a:extLst>
              <a:ext uri="{FF2B5EF4-FFF2-40B4-BE49-F238E27FC236}">
                <a16:creationId xmlns:a16="http://schemas.microsoft.com/office/drawing/2014/main" id="{8ABF527F-A6AA-42A0-B2EC-50C15D800F8E}"/>
              </a:ext>
            </a:extLst>
          </p:cNvPr>
          <p:cNvSpPr txBox="1">
            <a:spLocks noChangeArrowheads="1"/>
          </p:cNvSpPr>
          <p:nvPr/>
        </p:nvSpPr>
        <p:spPr>
          <a:xfrm>
            <a:off x="11358" y="1584237"/>
            <a:ext cx="3156050" cy="1307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Baskerville Old Face" panose="02020602080505020303" pitchFamily="18" charset="0"/>
              </a:rPr>
              <a:t>The full picture:</a:t>
            </a:r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A74E7470-8523-44B6-BE19-BD55615CB6DF}"/>
              </a:ext>
            </a:extLst>
          </p:cNvPr>
          <p:cNvSpPr/>
          <p:nvPr/>
        </p:nvSpPr>
        <p:spPr>
          <a:xfrm>
            <a:off x="2916235" y="997489"/>
            <a:ext cx="1693101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94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2" grpId="0" animBg="1"/>
      <p:bldP spid="23" grpId="0" animBg="1"/>
      <p:bldP spid="21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K → </a:t>
            </a:r>
            <a:r>
              <a:rPr lang="el-GR" dirty="0"/>
              <a:t>πνν</a:t>
            </a:r>
            <a:r>
              <a:rPr lang="en-US" dirty="0"/>
              <a:t> ?</a:t>
            </a:r>
            <a:endParaRPr lang="it-IT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08" y="945516"/>
            <a:ext cx="5710098" cy="1536377"/>
          </a:xfrm>
          <a:prstGeom prst="rect">
            <a:avLst/>
          </a:prstGeom>
        </p:spPr>
      </p:pic>
      <p:sp>
        <p:nvSpPr>
          <p:cNvPr id="15" name="TextBox 3">
            <a:extLst>
              <a:ext uri="{FF2B5EF4-FFF2-40B4-BE49-F238E27FC236}">
                <a16:creationId xmlns:a16="http://schemas.microsoft.com/office/drawing/2014/main" id="{0F84129B-D037-4475-B489-E3D2346C54E2}"/>
              </a:ext>
            </a:extLst>
          </p:cNvPr>
          <p:cNvSpPr txBox="1"/>
          <p:nvPr/>
        </p:nvSpPr>
        <p:spPr>
          <a:xfrm>
            <a:off x="6009196" y="1212282"/>
            <a:ext cx="31348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Book Antiqua" panose="02040602050305030304" pitchFamily="18" charset="0"/>
              </a:rPr>
              <a:t>Only</a:t>
            </a:r>
            <a:r>
              <a:rPr lang="it-IT" dirty="0">
                <a:latin typeface="Book Antiqua" panose="02040602050305030304" pitchFamily="18" charset="0"/>
              </a:rPr>
              <a:t> EW </a:t>
            </a:r>
            <a:r>
              <a:rPr lang="it-IT" dirty="0" err="1">
                <a:latin typeface="Book Antiqua" panose="02040602050305030304" pitchFamily="18" charset="0"/>
              </a:rPr>
              <a:t>penguin</a:t>
            </a:r>
            <a:r>
              <a:rPr lang="it-IT" dirty="0">
                <a:latin typeface="Book Antiqua" panose="02040602050305030304" pitchFamily="18" charset="0"/>
              </a:rPr>
              <a:t>/box, GIM, t-loop </a:t>
            </a:r>
            <a:r>
              <a:rPr lang="it-IT" dirty="0" err="1">
                <a:latin typeface="Book Antiqua" panose="02040602050305030304" pitchFamily="18" charset="0"/>
              </a:rPr>
              <a:t>dominates</a:t>
            </a:r>
            <a:r>
              <a:rPr lang="it-IT" dirty="0">
                <a:latin typeface="Book Antiqua" panose="02040602050305030304" pitchFamily="18" charset="0"/>
              </a:rPr>
              <a:t>,</a:t>
            </a:r>
            <a:br>
              <a:rPr lang="it-IT" dirty="0">
                <a:latin typeface="Book Antiqua" panose="02040602050305030304" pitchFamily="18" charset="0"/>
              </a:rPr>
            </a:br>
            <a:r>
              <a:rPr lang="it-IT" dirty="0">
                <a:latin typeface="Book Antiqua" panose="02040602050305030304" pitchFamily="18" charset="0"/>
              </a:rPr>
              <a:t>c-</a:t>
            </a:r>
            <a:r>
              <a:rPr lang="it-IT" dirty="0" err="1">
                <a:latin typeface="Book Antiqua" panose="02040602050305030304" pitchFamily="18" charset="0"/>
              </a:rPr>
              <a:t>contribution</a:t>
            </a:r>
            <a:r>
              <a:rPr lang="it-IT" dirty="0">
                <a:latin typeface="Book Antiqua" panose="02040602050305030304" pitchFamily="18" charset="0"/>
              </a:rPr>
              <a:t> to CPC </a:t>
            </a:r>
            <a:r>
              <a:rPr lang="it-IT" dirty="0" err="1">
                <a:latin typeface="Book Antiqua" panose="02040602050305030304" pitchFamily="18" charset="0"/>
              </a:rPr>
              <a:t>charged</a:t>
            </a:r>
            <a:r>
              <a:rPr lang="it-IT" dirty="0">
                <a:latin typeface="Book Antiqua" panose="02040602050305030304" pitchFamily="18" charset="0"/>
              </a:rPr>
              <a:t> mode, </a:t>
            </a:r>
            <a:r>
              <a:rPr lang="it-IT" dirty="0" err="1">
                <a:latin typeface="Book Antiqua" panose="02040602050305030304" pitchFamily="18" charset="0"/>
              </a:rPr>
              <a:t>hadronic</a:t>
            </a:r>
            <a:r>
              <a:rPr lang="it-IT" dirty="0">
                <a:latin typeface="Book Antiqua" panose="02040602050305030304" pitchFamily="18" charset="0"/>
              </a:rPr>
              <a:t> ME</a:t>
            </a:r>
            <a:br>
              <a:rPr lang="it-IT" dirty="0">
                <a:latin typeface="Book Antiqua" panose="02040602050305030304" pitchFamily="18" charset="0"/>
              </a:rPr>
            </a:br>
            <a:r>
              <a:rPr lang="it-IT" dirty="0" err="1">
                <a:latin typeface="Book Antiqua" panose="02040602050305030304" pitchFamily="18" charset="0"/>
              </a:rPr>
              <a:t>obtained</a:t>
            </a:r>
            <a:r>
              <a:rPr lang="it-IT" dirty="0">
                <a:latin typeface="Book Antiqua" panose="02040602050305030304" pitchFamily="18" charset="0"/>
              </a:rPr>
              <a:t> from </a:t>
            </a:r>
            <a:r>
              <a:rPr lang="it-IT" dirty="0" err="1">
                <a:latin typeface="Book Antiqua" panose="02040602050305030304" pitchFamily="18" charset="0"/>
              </a:rPr>
              <a:t>expt</a:t>
            </a:r>
            <a:r>
              <a:rPr lang="it-IT" dirty="0">
                <a:latin typeface="Book Antiqua" panose="02040602050305030304" pitchFamily="18" charset="0"/>
              </a:rPr>
              <a:t>.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546" y="2812020"/>
            <a:ext cx="4987257" cy="3953236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id="{6FFF2FA5-4F55-4B5F-9E3C-18897E9ACD89}"/>
              </a:ext>
            </a:extLst>
          </p:cNvPr>
          <p:cNvSpPr txBox="1"/>
          <p:nvPr/>
        </p:nvSpPr>
        <p:spPr>
          <a:xfrm>
            <a:off x="161508" y="2940159"/>
            <a:ext cx="37129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>
                <a:latin typeface="Book Antiqua" panose="02040602050305030304" pitchFamily="18" charset="0"/>
              </a:rPr>
              <a:t>Uniquely</a:t>
            </a:r>
            <a:r>
              <a:rPr lang="it-IT" dirty="0">
                <a:latin typeface="Book Antiqua" panose="02040602050305030304" pitchFamily="18" charset="0"/>
              </a:rPr>
              <a:t> </a:t>
            </a:r>
            <a:r>
              <a:rPr lang="it-IT" dirty="0" err="1">
                <a:latin typeface="Book Antiqua" panose="02040602050305030304" pitchFamily="18" charset="0"/>
              </a:rPr>
              <a:t>clean</a:t>
            </a:r>
            <a:r>
              <a:rPr lang="it-IT" dirty="0">
                <a:latin typeface="Book Antiqua" panose="02040602050305030304" pitchFamily="18" charset="0"/>
              </a:rPr>
              <a:t> and </a:t>
            </a:r>
            <a:r>
              <a:rPr lang="it-IT" dirty="0" err="1">
                <a:latin typeface="Book Antiqua" panose="02040602050305030304" pitchFamily="18" charset="0"/>
              </a:rPr>
              <a:t>predictable</a:t>
            </a:r>
            <a:r>
              <a:rPr lang="it-IT" dirty="0">
                <a:latin typeface="Book Antiqua" panose="02040602050305030304" pitchFamily="18" charset="0"/>
              </a:rPr>
              <a:t> BR, </a:t>
            </a:r>
            <a:r>
              <a:rPr lang="it-IT" dirty="0" err="1">
                <a:latin typeface="Book Antiqua" panose="02040602050305030304" pitchFamily="18" charset="0"/>
              </a:rPr>
              <a:t>both</a:t>
            </a:r>
            <a:r>
              <a:rPr lang="it-IT" dirty="0">
                <a:latin typeface="Book Antiqua" panose="02040602050305030304" pitchFamily="18" charset="0"/>
              </a:rPr>
              <a:t> in SM (NLO and NNLO </a:t>
            </a:r>
            <a:r>
              <a:rPr lang="it-IT" dirty="0" err="1">
                <a:latin typeface="Book Antiqua" panose="02040602050305030304" pitchFamily="18" charset="0"/>
              </a:rPr>
              <a:t>corrections</a:t>
            </a:r>
            <a:r>
              <a:rPr lang="it-IT" dirty="0">
                <a:latin typeface="Book Antiqua" panose="02040602050305030304" pitchFamily="18" charset="0"/>
              </a:rPr>
              <a:t>) and </a:t>
            </a:r>
            <a:r>
              <a:rPr lang="it-IT" dirty="0" err="1">
                <a:latin typeface="Book Antiqua" panose="02040602050305030304" pitchFamily="18" charset="0"/>
              </a:rPr>
              <a:t>beyond</a:t>
            </a:r>
            <a:br>
              <a:rPr lang="it-IT" dirty="0">
                <a:latin typeface="Book Antiqua" panose="02040602050305030304" pitchFamily="18" charset="0"/>
              </a:rPr>
            </a:br>
            <a:r>
              <a:rPr lang="it-IT" dirty="0">
                <a:latin typeface="Book Antiqua" panose="02040602050305030304" pitchFamily="18" charset="0"/>
              </a:rPr>
              <a:t>Probe NP mass </a:t>
            </a:r>
            <a:r>
              <a:rPr lang="it-IT" dirty="0" err="1">
                <a:latin typeface="Book Antiqua" panose="02040602050305030304" pitchFamily="18" charset="0"/>
              </a:rPr>
              <a:t>scales</a:t>
            </a:r>
            <a:r>
              <a:rPr lang="it-IT" dirty="0">
                <a:latin typeface="Book Antiqua" panose="02040602050305030304" pitchFamily="18" charset="0"/>
              </a:rPr>
              <a:t> ~ 100 </a:t>
            </a:r>
            <a:r>
              <a:rPr lang="it-IT" dirty="0" err="1">
                <a:latin typeface="Book Antiqua" panose="02040602050305030304" pitchFamily="18" charset="0"/>
              </a:rPr>
              <a:t>TeV</a:t>
            </a:r>
            <a:endParaRPr lang="it-IT" dirty="0">
              <a:latin typeface="Book Antiqua" panose="02040602050305030304" pitchFamily="18" charset="0"/>
            </a:endParaRPr>
          </a:p>
          <a:p>
            <a:endParaRPr lang="it-IT" dirty="0">
              <a:latin typeface="Book Antiqua" panose="02040602050305030304" pitchFamily="18" charset="0"/>
            </a:endParaRPr>
          </a:p>
          <a:p>
            <a:r>
              <a:rPr lang="it-IT" dirty="0" err="1">
                <a:latin typeface="Book Antiqua" panose="02040602050305030304" pitchFamily="18" charset="0"/>
              </a:rPr>
              <a:t>Deviation</a:t>
            </a:r>
            <a:r>
              <a:rPr lang="it-IT" dirty="0">
                <a:latin typeface="Book Antiqua" panose="02040602050305030304" pitchFamily="18" charset="0"/>
              </a:rPr>
              <a:t> pattern </a:t>
            </a:r>
            <a:r>
              <a:rPr lang="it-IT" dirty="0" err="1">
                <a:latin typeface="Book Antiqua" panose="02040602050305030304" pitchFamily="18" charset="0"/>
              </a:rPr>
              <a:t>correlated</a:t>
            </a:r>
            <a:r>
              <a:rPr lang="it-IT" dirty="0">
                <a:latin typeface="Book Antiqua" panose="02040602050305030304" pitchFamily="18" charset="0"/>
              </a:rPr>
              <a:t> to </a:t>
            </a:r>
            <a:br>
              <a:rPr lang="it-IT" dirty="0">
                <a:latin typeface="Book Antiqua" panose="02040602050305030304" pitchFamily="18" charset="0"/>
              </a:rPr>
            </a:br>
            <a:r>
              <a:rPr lang="it-IT" dirty="0">
                <a:latin typeface="Book Antiqua" panose="02040602050305030304" pitchFamily="18" charset="0"/>
              </a:rPr>
              <a:t>NP model</a:t>
            </a:r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D692E535-B061-4116-8DA5-5BCA237DC96A}"/>
              </a:ext>
            </a:extLst>
          </p:cNvPr>
          <p:cNvSpPr txBox="1"/>
          <p:nvPr/>
        </p:nvSpPr>
        <p:spPr>
          <a:xfrm>
            <a:off x="152197" y="5003012"/>
            <a:ext cx="3134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latin typeface="Book Antiqua" panose="02040602050305030304" pitchFamily="18" charset="0"/>
              </a:rPr>
              <a:t>Grossman-</a:t>
            </a:r>
            <a:r>
              <a:rPr lang="it-IT" dirty="0" err="1">
                <a:latin typeface="Book Antiqua" panose="02040602050305030304" pitchFamily="18" charset="0"/>
              </a:rPr>
              <a:t>Nir</a:t>
            </a:r>
            <a:r>
              <a:rPr lang="it-IT" dirty="0">
                <a:latin typeface="Book Antiqua" panose="02040602050305030304" pitchFamily="18" charset="0"/>
              </a:rPr>
              <a:t> </a:t>
            </a:r>
            <a:r>
              <a:rPr lang="it-IT" dirty="0" err="1">
                <a:latin typeface="Book Antiqua" panose="02040602050305030304" pitchFamily="18" charset="0"/>
              </a:rPr>
              <a:t>bound</a:t>
            </a:r>
            <a:endParaRPr lang="it-IT" dirty="0">
              <a:latin typeface="Book Antiqua" panose="02040602050305030304" pitchFamily="18" charset="0"/>
            </a:endParaRPr>
          </a:p>
          <a:p>
            <a:r>
              <a:rPr lang="it-IT" dirty="0">
                <a:latin typeface="Book Antiqua" panose="02040602050305030304" pitchFamily="18" charset="0"/>
              </a:rPr>
              <a:t>Γ(K</a:t>
            </a:r>
            <a:r>
              <a:rPr lang="it-IT" baseline="-25000" dirty="0">
                <a:latin typeface="Book Antiqua" panose="02040602050305030304" pitchFamily="18" charset="0"/>
              </a:rPr>
              <a:t>L</a:t>
            </a:r>
            <a:r>
              <a:rPr lang="it-IT" dirty="0">
                <a:latin typeface="Book Antiqua" panose="02040602050305030304" pitchFamily="18" charset="0"/>
                <a:cs typeface="Calibri" panose="020F0502020204030204" pitchFamily="34" charset="0"/>
              </a:rPr>
              <a:t>→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π</a:t>
            </a:r>
            <a:r>
              <a:rPr lang="en-US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0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νν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) &lt; </a:t>
            </a:r>
            <a:r>
              <a:rPr lang="it-IT" dirty="0">
                <a:latin typeface="Book Antiqua" panose="02040602050305030304" pitchFamily="18" charset="0"/>
              </a:rPr>
              <a:t>Γ(K</a:t>
            </a:r>
            <a:r>
              <a:rPr lang="it-IT" baseline="30000" dirty="0">
                <a:latin typeface="Book Antiqua" panose="02040602050305030304" pitchFamily="18" charset="0"/>
              </a:rPr>
              <a:t>+</a:t>
            </a:r>
            <a:r>
              <a:rPr lang="it-IT" dirty="0">
                <a:latin typeface="Book Antiqua" panose="02040602050305030304" pitchFamily="18" charset="0"/>
                <a:cs typeface="Calibri" panose="020F0502020204030204" pitchFamily="34" charset="0"/>
              </a:rPr>
              <a:t>→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π</a:t>
            </a:r>
            <a:r>
              <a:rPr lang="en-US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+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νν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)</a:t>
            </a:r>
            <a:b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</a:b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w. isospin correction</a:t>
            </a:r>
          </a:p>
          <a:p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BR</a:t>
            </a:r>
            <a:r>
              <a:rPr lang="it-IT" dirty="0">
                <a:latin typeface="Book Antiqua" panose="02040602050305030304" pitchFamily="18" charset="0"/>
              </a:rPr>
              <a:t>(K</a:t>
            </a:r>
            <a:r>
              <a:rPr lang="it-IT" baseline="-25000" dirty="0">
                <a:latin typeface="Book Antiqua" panose="02040602050305030304" pitchFamily="18" charset="0"/>
              </a:rPr>
              <a:t>L</a:t>
            </a:r>
            <a:r>
              <a:rPr lang="it-IT" dirty="0">
                <a:latin typeface="Book Antiqua" panose="02040602050305030304" pitchFamily="18" charset="0"/>
                <a:cs typeface="Calibri" panose="020F0502020204030204" pitchFamily="34" charset="0"/>
              </a:rPr>
              <a:t>→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π</a:t>
            </a:r>
            <a:r>
              <a:rPr lang="en-US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0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νν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) &lt; 1.45 · 10</a:t>
            </a:r>
            <a:r>
              <a:rPr lang="en-US" baseline="30000" dirty="0">
                <a:latin typeface="Book Antiqua" panose="02040602050305030304" pitchFamily="18" charset="0"/>
                <a:cs typeface="Calibri" panose="020F0502020204030204" pitchFamily="34" charset="0"/>
              </a:rPr>
              <a:t>−9</a:t>
            </a:r>
            <a:endParaRPr lang="it-IT" baseline="30000" dirty="0">
              <a:latin typeface="Book Antiqua" panose="02040602050305030304" pitchFamily="18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4A0B701-62F2-4A78-B1E8-0E60E852BF5A}"/>
              </a:ext>
            </a:extLst>
          </p:cNvPr>
          <p:cNvSpPr txBox="1"/>
          <p:nvPr/>
        </p:nvSpPr>
        <p:spPr>
          <a:xfrm>
            <a:off x="6530613" y="2940159"/>
            <a:ext cx="1045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MFV-class models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2050DC7-CD5A-4E0F-BA50-B7622358F1C1}"/>
              </a:ext>
            </a:extLst>
          </p:cNvPr>
          <p:cNvSpPr txBox="1"/>
          <p:nvPr/>
        </p:nvSpPr>
        <p:spPr>
          <a:xfrm>
            <a:off x="7945818" y="4859205"/>
            <a:ext cx="1045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LH or RH</a:t>
            </a:r>
            <a:br>
              <a:rPr lang="en-US" sz="1600" dirty="0"/>
            </a:br>
            <a:r>
              <a:rPr lang="en-US" sz="1600" dirty="0"/>
              <a:t>models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4F54973-261A-42BB-97B3-8E00E971E539}"/>
              </a:ext>
            </a:extLst>
          </p:cNvPr>
          <p:cNvSpPr txBox="1"/>
          <p:nvPr/>
        </p:nvSpPr>
        <p:spPr>
          <a:xfrm>
            <a:off x="6617988" y="3978237"/>
            <a:ext cx="725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All the rest</a:t>
            </a:r>
          </a:p>
        </p:txBody>
      </p:sp>
    </p:spTree>
    <p:extLst>
      <p:ext uri="{BB962C8B-B14F-4D97-AF65-F5344CB8AC3E}">
        <p14:creationId xmlns:p14="http://schemas.microsoft.com/office/powerpoint/2010/main" val="3979851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7693025" y="3626378"/>
            <a:ext cx="124301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/>
              <a:t>© C. Smith</a:t>
            </a: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4802188" y="2364315"/>
            <a:ext cx="4078287" cy="3740150"/>
            <a:chOff x="259" y="602"/>
            <a:chExt cx="3426" cy="3249"/>
          </a:xfrm>
        </p:grpSpPr>
        <p:pic>
          <p:nvPicPr>
            <p:cNvPr id="8" name="Picture 7" descr="KLpnn-Plot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" y="602"/>
              <a:ext cx="3426" cy="3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2447" y="2147"/>
              <a:ext cx="528" cy="2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 b="1" i="1" dirty="0">
                  <a:solidFill>
                    <a:srgbClr val="FF33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E391a</a:t>
              </a:r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1860" y="2789"/>
              <a:ext cx="697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i="1">
                  <a:latin typeface="Times New Roman" pitchFamily="18" charset="0"/>
                </a:rPr>
                <a:t>KOTO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2288" y="3056"/>
              <a:ext cx="860" cy="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Book Antiqua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400" b="1" i="1">
                  <a:latin typeface="Times New Roman" pitchFamily="18" charset="0"/>
                </a:rPr>
                <a:t>KOTO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6613525" y="2602440"/>
            <a:ext cx="1846263" cy="487363"/>
          </a:xfrm>
          <a:prstGeom prst="rect">
            <a:avLst/>
          </a:prstGeom>
          <a:solidFill>
            <a:srgbClr val="5DE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pic>
        <p:nvPicPr>
          <p:cNvPr id="13" name="Picture 5" descr="progress_pn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2148415"/>
            <a:ext cx="3862388" cy="389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804988" y="2602440"/>
            <a:ext cx="1846262" cy="487363"/>
          </a:xfrm>
          <a:prstGeom prst="rect">
            <a:avLst/>
          </a:prstGeom>
          <a:solidFill>
            <a:srgbClr val="5DE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292738" y="4160896"/>
            <a:ext cx="7397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900" b="1" dirty="0">
                <a:solidFill>
                  <a:srgbClr val="FF0000"/>
                </a:solidFill>
                <a:latin typeface="Times New Roman" pitchFamily="18" charset="0"/>
              </a:rPr>
              <a:t>NA62 2018</a:t>
            </a:r>
            <a:endParaRPr lang="it-IT" sz="9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271588" y="2180165"/>
            <a:ext cx="1870075" cy="255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98500" y="1769003"/>
            <a:ext cx="2533650" cy="584200"/>
          </a:xfrm>
          <a:prstGeom prst="rect">
            <a:avLst/>
          </a:prstGeom>
          <a:solidFill>
            <a:srgbClr val="60E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/>
              <a:t>First search: 1969 (10</a:t>
            </a:r>
            <a:r>
              <a:rPr lang="en-US" sz="1600" baseline="30000">
                <a:latin typeface="Arial" charset="0"/>
              </a:rPr>
              <a:t>−</a:t>
            </a:r>
            <a:r>
              <a:rPr lang="en-US" sz="1600" baseline="30000"/>
              <a:t>4</a:t>
            </a:r>
            <a:r>
              <a:rPr lang="en-US" sz="1600"/>
              <a:t>) </a:t>
            </a:r>
            <a:br>
              <a:rPr lang="en-US" sz="1600"/>
            </a:br>
            <a:r>
              <a:rPr lang="en-US" sz="1600"/>
              <a:t>Observation: 1997 (10</a:t>
            </a:r>
            <a:r>
              <a:rPr lang="en-US" sz="1600" baseline="30000">
                <a:latin typeface="Arial" charset="0"/>
              </a:rPr>
              <a:t>−</a:t>
            </a:r>
            <a:r>
              <a:rPr lang="en-US" sz="1600" baseline="30000"/>
              <a:t>10</a:t>
            </a:r>
            <a:r>
              <a:rPr lang="en-US" sz="1600"/>
              <a:t>)</a:t>
            </a:r>
          </a:p>
        </p:txBody>
      </p:sp>
      <p:sp>
        <p:nvSpPr>
          <p:cNvPr id="20" name="Rectangle 12"/>
          <p:cNvSpPr>
            <a:spLocks noChangeArrowheads="1"/>
          </p:cNvSpPr>
          <p:nvPr/>
        </p:nvSpPr>
        <p:spPr bwMode="auto">
          <a:xfrm>
            <a:off x="1032053" y="71965"/>
            <a:ext cx="6821487" cy="1096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000" dirty="0">
                <a:solidFill>
                  <a:srgbClr val="FF0000"/>
                </a:solidFill>
                <a:latin typeface="Baskerville Old Face" panose="02020602080505020303" pitchFamily="18" charset="0"/>
              </a:rPr>
              <a:t>The long K</a:t>
            </a:r>
            <a:r>
              <a:rPr lang="en-US" sz="4000" dirty="0">
                <a:solidFill>
                  <a:srgbClr val="FF0000"/>
                </a:solidFill>
                <a:latin typeface="Baskerville Old Face" panose="02020602080505020303" pitchFamily="18" charset="0"/>
                <a:cs typeface="Times New Roman" pitchFamily="18" charset="0"/>
              </a:rPr>
              <a:t>→</a:t>
            </a:r>
            <a:r>
              <a:rPr lang="en-US" sz="4000" dirty="0">
                <a:solidFill>
                  <a:srgbClr val="FF0000"/>
                </a:solidFill>
                <a:latin typeface="Baskerville Old Face" panose="02020602080505020303" pitchFamily="18" charset="0"/>
                <a:sym typeface="Symbol" pitchFamily="18" charset="2"/>
              </a:rPr>
              <a:t>  </a:t>
            </a:r>
            <a:r>
              <a:rPr lang="en-US" sz="4000" dirty="0">
                <a:solidFill>
                  <a:srgbClr val="FF0000"/>
                </a:solidFill>
                <a:latin typeface="Baskerville Old Face" panose="02020602080505020303" pitchFamily="18" charset="0"/>
              </a:rPr>
              <a:t>march</a:t>
            </a:r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>
            <a:off x="1965325" y="3615265"/>
            <a:ext cx="94615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1692275" y="2369078"/>
            <a:ext cx="2143125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200" b="1">
                <a:solidFill>
                  <a:srgbClr val="FF0000"/>
                </a:solidFill>
              </a:rPr>
              <a:t>K</a:t>
            </a:r>
            <a:r>
              <a:rPr lang="en-US" sz="3200" b="1" baseline="30000">
                <a:solidFill>
                  <a:srgbClr val="FF0000"/>
                </a:solidFill>
              </a:rPr>
              <a:t>+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3200" b="1">
                <a:solidFill>
                  <a:srgbClr val="FF0000"/>
                </a:solidFill>
                <a:sym typeface="Symbol" pitchFamily="18" charset="2"/>
              </a:rPr>
              <a:t> </a:t>
            </a:r>
            <a:r>
              <a:rPr lang="en-US" sz="3200" b="1" baseline="30000">
                <a:solidFill>
                  <a:srgbClr val="FF0000"/>
                </a:solidFill>
                <a:sym typeface="Symbol" pitchFamily="18" charset="2"/>
              </a:rPr>
              <a:t>+</a:t>
            </a:r>
            <a:r>
              <a:rPr lang="en-US" sz="3200" b="1">
                <a:solidFill>
                  <a:srgbClr val="FF0000"/>
                </a:solidFill>
                <a:sym typeface="Symbol" pitchFamily="18" charset="2"/>
              </a:rPr>
              <a:t></a:t>
            </a:r>
            <a:endParaRPr lang="en-US" sz="3200" b="1">
              <a:solidFill>
                <a:srgbClr val="FF0000"/>
              </a:solidFill>
            </a:endParaRPr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6472238" y="2369078"/>
            <a:ext cx="2128837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3200" b="1">
                <a:solidFill>
                  <a:srgbClr val="FF0000"/>
                </a:solidFill>
              </a:rPr>
              <a:t>K</a:t>
            </a:r>
            <a:r>
              <a:rPr lang="en-US" sz="3200" b="1" baseline="-25000">
                <a:solidFill>
                  <a:srgbClr val="FF0000"/>
                </a:solidFill>
              </a:rPr>
              <a:t>L</a:t>
            </a:r>
            <a:r>
              <a:rPr lang="en-US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3200" b="1">
                <a:solidFill>
                  <a:srgbClr val="FF0000"/>
                </a:solidFill>
                <a:sym typeface="Symbol" pitchFamily="18" charset="2"/>
              </a:rPr>
              <a:t> </a:t>
            </a:r>
            <a:r>
              <a:rPr lang="en-US" sz="3200" b="1" baseline="30000">
                <a:solidFill>
                  <a:srgbClr val="FF0000"/>
                </a:solidFill>
                <a:sym typeface="Symbol" pitchFamily="18" charset="2"/>
              </a:rPr>
              <a:t>0</a:t>
            </a:r>
            <a:r>
              <a:rPr lang="en-US" sz="3200" b="1">
                <a:solidFill>
                  <a:srgbClr val="FF0000"/>
                </a:solidFill>
                <a:sym typeface="Symbol" pitchFamily="18" charset="2"/>
              </a:rPr>
              <a:t></a:t>
            </a:r>
            <a:endParaRPr lang="en-US" sz="3200" b="1">
              <a:solidFill>
                <a:srgbClr val="FF0000"/>
              </a:solidFill>
            </a:endParaRP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5470525" y="1168928"/>
            <a:ext cx="3262313" cy="1200150"/>
          </a:xfrm>
          <a:prstGeom prst="rect">
            <a:avLst/>
          </a:prstGeom>
          <a:solidFill>
            <a:srgbClr val="66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i="1"/>
              <a:t>“The best it can be said is that so far nobody demonstrated conclusively that the measurement is impossible”.</a:t>
            </a:r>
          </a:p>
        </p:txBody>
      </p:sp>
      <p:sp>
        <p:nvSpPr>
          <p:cNvPr id="25" name="Line 17"/>
          <p:cNvSpPr>
            <a:spLocks noChangeShapeType="1"/>
          </p:cNvSpPr>
          <p:nvPr/>
        </p:nvSpPr>
        <p:spPr bwMode="auto">
          <a:xfrm flipV="1">
            <a:off x="5470525" y="2308753"/>
            <a:ext cx="657225" cy="293687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" name="Triangolo isoscele 2">
            <a:extLst>
              <a:ext uri="{FF2B5EF4-FFF2-40B4-BE49-F238E27FC236}">
                <a16:creationId xmlns:a16="http://schemas.microsoft.com/office/drawing/2014/main" id="{A1967378-0619-466E-A51B-F5379A8E02EE}"/>
              </a:ext>
            </a:extLst>
          </p:cNvPr>
          <p:cNvSpPr/>
          <p:nvPr/>
        </p:nvSpPr>
        <p:spPr>
          <a:xfrm flipV="1">
            <a:off x="3976480" y="4264743"/>
            <a:ext cx="45719" cy="4685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B426B4AB-2190-4D65-8116-2ACB399C5731}"/>
              </a:ext>
            </a:extLst>
          </p:cNvPr>
          <p:cNvGrpSpPr/>
          <p:nvPr/>
        </p:nvGrpSpPr>
        <p:grpSpPr>
          <a:xfrm>
            <a:off x="3954030" y="5527827"/>
            <a:ext cx="105494" cy="95409"/>
            <a:chOff x="1042628" y="3884055"/>
            <a:chExt cx="105494" cy="95409"/>
          </a:xfrm>
        </p:grpSpPr>
        <p:sp>
          <p:nvSpPr>
            <p:cNvPr id="4" name="Ovale 3">
              <a:extLst>
                <a:ext uri="{FF2B5EF4-FFF2-40B4-BE49-F238E27FC236}">
                  <a16:creationId xmlns:a16="http://schemas.microsoft.com/office/drawing/2014/main" id="{6AD0E9D2-56F2-4ACA-B305-EC6E0B004601}"/>
                </a:ext>
              </a:extLst>
            </p:cNvPr>
            <p:cNvSpPr/>
            <p:nvPr/>
          </p:nvSpPr>
          <p:spPr>
            <a:xfrm>
              <a:off x="1042628" y="3884055"/>
              <a:ext cx="105494" cy="95409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Connettore diritto 25">
              <a:extLst>
                <a:ext uri="{FF2B5EF4-FFF2-40B4-BE49-F238E27FC236}">
                  <a16:creationId xmlns:a16="http://schemas.microsoft.com/office/drawing/2014/main" id="{F59236C2-21A2-4750-BEE0-66467FC230DE}"/>
                </a:ext>
              </a:extLst>
            </p:cNvPr>
            <p:cNvCxnSpPr/>
            <p:nvPr/>
          </p:nvCxnSpPr>
          <p:spPr>
            <a:xfrm>
              <a:off x="1062990" y="3897313"/>
              <a:ext cx="64770" cy="688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diritto 27">
              <a:extLst>
                <a:ext uri="{FF2B5EF4-FFF2-40B4-BE49-F238E27FC236}">
                  <a16:creationId xmlns:a16="http://schemas.microsoft.com/office/drawing/2014/main" id="{42930CFF-6F8C-4ED1-AFA2-661EC6D5A7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2990" y="3897312"/>
              <a:ext cx="64770" cy="688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 Box 7">
            <a:extLst>
              <a:ext uri="{FF2B5EF4-FFF2-40B4-BE49-F238E27FC236}">
                <a16:creationId xmlns:a16="http://schemas.microsoft.com/office/drawing/2014/main" id="{37F94CD4-EC7D-4AC8-A4B7-973C6FD9BF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0728" y="5446279"/>
            <a:ext cx="741044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9CC00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900" b="1" dirty="0">
                <a:latin typeface="Times New Roman" pitchFamily="18" charset="0"/>
              </a:rPr>
              <a:t>NA62 goal</a:t>
            </a:r>
            <a:endParaRPr lang="it-IT" sz="900" b="1" dirty="0">
              <a:latin typeface="Times New Roman" pitchFamily="18" charset="0"/>
            </a:endParaRPr>
          </a:p>
        </p:txBody>
      </p:sp>
      <p:sp>
        <p:nvSpPr>
          <p:cNvPr id="31" name="Triangolo isoscele 30">
            <a:extLst>
              <a:ext uri="{FF2B5EF4-FFF2-40B4-BE49-F238E27FC236}">
                <a16:creationId xmlns:a16="http://schemas.microsoft.com/office/drawing/2014/main" id="{90393A57-3FA6-4E00-AF81-5866ECB22C6B}"/>
              </a:ext>
            </a:extLst>
          </p:cNvPr>
          <p:cNvSpPr/>
          <p:nvPr/>
        </p:nvSpPr>
        <p:spPr>
          <a:xfrm flipV="1">
            <a:off x="7407319" y="4258521"/>
            <a:ext cx="45719" cy="4571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riangolo isoscele 36">
            <a:extLst>
              <a:ext uri="{FF2B5EF4-FFF2-40B4-BE49-F238E27FC236}">
                <a16:creationId xmlns:a16="http://schemas.microsoft.com/office/drawing/2014/main" id="{9BCEA68A-B247-4E66-B5C5-A9FF8209C325}"/>
              </a:ext>
            </a:extLst>
          </p:cNvPr>
          <p:cNvSpPr/>
          <p:nvPr/>
        </p:nvSpPr>
        <p:spPr>
          <a:xfrm flipV="1">
            <a:off x="6365717" y="3836244"/>
            <a:ext cx="73183" cy="6794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riangolo isoscele 37">
            <a:extLst>
              <a:ext uri="{FF2B5EF4-FFF2-40B4-BE49-F238E27FC236}">
                <a16:creationId xmlns:a16="http://schemas.microsoft.com/office/drawing/2014/main" id="{2E3C5303-5CB7-44F3-96BC-3BD88A4FB1AB}"/>
              </a:ext>
            </a:extLst>
          </p:cNvPr>
          <p:cNvSpPr/>
          <p:nvPr/>
        </p:nvSpPr>
        <p:spPr>
          <a:xfrm flipV="1">
            <a:off x="7393586" y="4250257"/>
            <a:ext cx="73183" cy="6794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 Box 5">
            <a:extLst>
              <a:ext uri="{FF2B5EF4-FFF2-40B4-BE49-F238E27FC236}">
                <a16:creationId xmlns:a16="http://schemas.microsoft.com/office/drawing/2014/main" id="{84C35935-F1A3-47EF-A8E4-BFCE2A7A7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744" y="4299725"/>
            <a:ext cx="104190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200" b="1" i="1" dirty="0">
                <a:solidFill>
                  <a:srgbClr val="FF33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KOTO 2019</a:t>
            </a:r>
          </a:p>
        </p:txBody>
      </p: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7A8F1FE1-4DE3-4456-8B86-68BBB31B31B6}"/>
              </a:ext>
            </a:extLst>
          </p:cNvPr>
          <p:cNvCxnSpPr/>
          <p:nvPr/>
        </p:nvCxnSpPr>
        <p:spPr>
          <a:xfrm>
            <a:off x="3999339" y="4295724"/>
            <a:ext cx="27372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D4BA01D8-8FE0-445C-BCE0-B8E2E612396C}"/>
              </a:ext>
            </a:extLst>
          </p:cNvPr>
          <p:cNvCxnSpPr>
            <a:cxnSpLocks/>
          </p:cNvCxnSpPr>
          <p:nvPr/>
        </p:nvCxnSpPr>
        <p:spPr>
          <a:xfrm>
            <a:off x="4059524" y="5568680"/>
            <a:ext cx="38327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riangolo isoscele 43">
            <a:extLst>
              <a:ext uri="{FF2B5EF4-FFF2-40B4-BE49-F238E27FC236}">
                <a16:creationId xmlns:a16="http://schemas.microsoft.com/office/drawing/2014/main" id="{0CF2FD4D-8FCC-4F4F-815F-9C06C6D93C99}"/>
              </a:ext>
            </a:extLst>
          </p:cNvPr>
          <p:cNvSpPr/>
          <p:nvPr/>
        </p:nvSpPr>
        <p:spPr>
          <a:xfrm flipV="1">
            <a:off x="8506793" y="4404253"/>
            <a:ext cx="73183" cy="6794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riangolo isoscele 44">
            <a:extLst>
              <a:ext uri="{FF2B5EF4-FFF2-40B4-BE49-F238E27FC236}">
                <a16:creationId xmlns:a16="http://schemas.microsoft.com/office/drawing/2014/main" id="{8E966563-CB90-4BB2-A03F-E38DE933C1C6}"/>
              </a:ext>
            </a:extLst>
          </p:cNvPr>
          <p:cNvSpPr/>
          <p:nvPr/>
        </p:nvSpPr>
        <p:spPr>
          <a:xfrm flipV="1">
            <a:off x="5602923" y="3338714"/>
            <a:ext cx="73183" cy="67945"/>
          </a:xfrm>
          <a:prstGeom prst="triangle">
            <a:avLst/>
          </a:prstGeom>
          <a:solidFill>
            <a:srgbClr val="101EA8"/>
          </a:solidFill>
          <a:ln>
            <a:solidFill>
              <a:srgbClr val="101E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iangolo isoscele 45">
            <a:extLst>
              <a:ext uri="{FF2B5EF4-FFF2-40B4-BE49-F238E27FC236}">
                <a16:creationId xmlns:a16="http://schemas.microsoft.com/office/drawing/2014/main" id="{2D5B87E6-F3B8-4EF3-B870-029EFFCEC98B}"/>
              </a:ext>
            </a:extLst>
          </p:cNvPr>
          <p:cNvSpPr/>
          <p:nvPr/>
        </p:nvSpPr>
        <p:spPr>
          <a:xfrm flipV="1">
            <a:off x="5835333" y="3474930"/>
            <a:ext cx="73183" cy="67945"/>
          </a:xfrm>
          <a:prstGeom prst="triangle">
            <a:avLst/>
          </a:prstGeom>
          <a:solidFill>
            <a:srgbClr val="101EA8"/>
          </a:solidFill>
          <a:ln>
            <a:solidFill>
              <a:srgbClr val="101E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riangolo isoscele 46">
            <a:extLst>
              <a:ext uri="{FF2B5EF4-FFF2-40B4-BE49-F238E27FC236}">
                <a16:creationId xmlns:a16="http://schemas.microsoft.com/office/drawing/2014/main" id="{1E09DFA4-7AEE-4406-BBCB-B1F8A5D134A3}"/>
              </a:ext>
            </a:extLst>
          </p:cNvPr>
          <p:cNvSpPr/>
          <p:nvPr/>
        </p:nvSpPr>
        <p:spPr>
          <a:xfrm flipV="1">
            <a:off x="6480175" y="3932130"/>
            <a:ext cx="73183" cy="67945"/>
          </a:xfrm>
          <a:prstGeom prst="triangle">
            <a:avLst/>
          </a:prstGeom>
          <a:solidFill>
            <a:srgbClr val="101EA8"/>
          </a:solidFill>
          <a:ln>
            <a:solidFill>
              <a:srgbClr val="101E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riangolo isoscele 47">
            <a:extLst>
              <a:ext uri="{FF2B5EF4-FFF2-40B4-BE49-F238E27FC236}">
                <a16:creationId xmlns:a16="http://schemas.microsoft.com/office/drawing/2014/main" id="{2C0373CE-FF6B-45B1-B61D-F2C8BD55543D}"/>
              </a:ext>
            </a:extLst>
          </p:cNvPr>
          <p:cNvSpPr/>
          <p:nvPr/>
        </p:nvSpPr>
        <p:spPr>
          <a:xfrm flipV="1">
            <a:off x="5284708" y="2678640"/>
            <a:ext cx="73183" cy="67945"/>
          </a:xfrm>
          <a:prstGeom prst="triangl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umetto: rettangolo con angoli arrotondati 40">
            <a:extLst>
              <a:ext uri="{FF2B5EF4-FFF2-40B4-BE49-F238E27FC236}">
                <a16:creationId xmlns:a16="http://schemas.microsoft.com/office/drawing/2014/main" id="{19282A4F-9939-45AE-9576-C0644E6B19BD}"/>
              </a:ext>
            </a:extLst>
          </p:cNvPr>
          <p:cNvSpPr/>
          <p:nvPr/>
        </p:nvSpPr>
        <p:spPr>
          <a:xfrm>
            <a:off x="6365717" y="6125281"/>
            <a:ext cx="1860491" cy="508444"/>
          </a:xfrm>
          <a:prstGeom prst="wedgeRoundRectCallout">
            <a:avLst>
              <a:gd name="adj1" fmla="val 44115"/>
              <a:gd name="adj2" fmla="val 80964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It takes time</a:t>
            </a:r>
          </a:p>
        </p:txBody>
      </p:sp>
    </p:spTree>
    <p:extLst>
      <p:ext uri="{BB962C8B-B14F-4D97-AF65-F5344CB8AC3E}">
        <p14:creationId xmlns:p14="http://schemas.microsoft.com/office/powerpoint/2010/main" val="373658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13">
            <a:extLst>
              <a:ext uri="{FF2B5EF4-FFF2-40B4-BE49-F238E27FC236}">
                <a16:creationId xmlns:a16="http://schemas.microsoft.com/office/drawing/2014/main" id="{80A5E9B8-4C01-4E65-8CBC-9B4504116D29}"/>
              </a:ext>
            </a:extLst>
          </p:cNvPr>
          <p:cNvSpPr/>
          <p:nvPr/>
        </p:nvSpPr>
        <p:spPr>
          <a:xfrm>
            <a:off x="6236400" y="6447670"/>
            <a:ext cx="2848707" cy="4291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8A3BC882-0E76-4E8D-B87C-CEE888729142}"/>
              </a:ext>
            </a:extLst>
          </p:cNvPr>
          <p:cNvSpPr/>
          <p:nvPr/>
        </p:nvSpPr>
        <p:spPr>
          <a:xfrm>
            <a:off x="0" y="6428817"/>
            <a:ext cx="2848707" cy="4291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/>
              <a:t>K → </a:t>
            </a:r>
            <a:r>
              <a:rPr lang="el-GR" dirty="0"/>
              <a:t>πνν</a:t>
            </a:r>
            <a:r>
              <a:rPr lang="it-IT" dirty="0"/>
              <a:t> </a:t>
            </a:r>
            <a:r>
              <a:rPr lang="it-IT" dirty="0" err="1"/>
              <a:t>landscape</a:t>
            </a: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2126DD9-7E2B-468C-8D61-DEA2C2E01DA2}"/>
              </a:ext>
            </a:extLst>
          </p:cNvPr>
          <p:cNvSpPr txBox="1"/>
          <p:nvPr/>
        </p:nvSpPr>
        <p:spPr>
          <a:xfrm>
            <a:off x="4710472" y="1063178"/>
            <a:ext cx="44335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ook Antiqua" panose="02040602050305030304" pitchFamily="18" charset="0"/>
              </a:rPr>
              <a:t>K</a:t>
            </a:r>
            <a:r>
              <a:rPr lang="en-US" sz="2400" b="1" baseline="30000" dirty="0">
                <a:latin typeface="Book Antiqua" panose="02040602050305030304" pitchFamily="18" charset="0"/>
              </a:rPr>
              <a:t>+</a:t>
            </a:r>
            <a:r>
              <a:rPr lang="en-US" sz="2400" b="1" dirty="0">
                <a:latin typeface="Book Antiqua" panose="02040602050305030304" pitchFamily="18" charset="0"/>
              </a:rPr>
              <a:t>→</a:t>
            </a:r>
            <a:r>
              <a:rPr lang="el-GR" sz="2400" b="1" dirty="0">
                <a:latin typeface="Book Antiqua" panose="02040602050305030304" pitchFamily="18" charset="0"/>
              </a:rPr>
              <a:t>π</a:t>
            </a:r>
            <a:r>
              <a:rPr lang="en-US" sz="2400" b="1" baseline="30000" dirty="0">
                <a:latin typeface="Book Antiqua" panose="02040602050305030304" pitchFamily="18" charset="0"/>
              </a:rPr>
              <a:t>+</a:t>
            </a:r>
            <a:r>
              <a:rPr lang="el-GR" sz="2400" b="1" dirty="0">
                <a:latin typeface="Book Antiqua" panose="02040602050305030304" pitchFamily="18" charset="0"/>
              </a:rPr>
              <a:t>νν </a:t>
            </a:r>
            <a:br>
              <a:rPr lang="en-US" sz="2400" dirty="0">
                <a:latin typeface="Book Antiqua" panose="02040602050305030304" pitchFamily="18" charset="0"/>
              </a:rPr>
            </a:br>
            <a:r>
              <a:rPr lang="en-US" sz="2400" dirty="0">
                <a:latin typeface="Book Antiqua" panose="02040602050305030304" pitchFamily="18" charset="0"/>
              </a:rPr>
              <a:t>SM BR = (9.31 ± 0.76) × 10</a:t>
            </a:r>
            <a:r>
              <a:rPr lang="en-US" sz="2400" baseline="30000" dirty="0">
                <a:latin typeface="Book Antiqua" panose="02040602050305030304" pitchFamily="18" charset="0"/>
              </a:rPr>
              <a:t>−11</a:t>
            </a:r>
          </a:p>
          <a:p>
            <a:r>
              <a:rPr lang="en-US" sz="2400" dirty="0">
                <a:latin typeface="Book Antiqua" panose="02040602050305030304" pitchFamily="18" charset="0"/>
              </a:rPr>
              <a:t>Exp BR = 17.3</a:t>
            </a:r>
            <a:r>
              <a:rPr lang="en-US" sz="2400" baseline="30000" dirty="0">
                <a:latin typeface="Book Antiqua" panose="02040602050305030304" pitchFamily="18" charset="0"/>
              </a:rPr>
              <a:t>+11.5</a:t>
            </a:r>
            <a:r>
              <a:rPr lang="en-US" sz="2400" baseline="-25000" dirty="0">
                <a:latin typeface="Book Antiqua" panose="02040602050305030304" pitchFamily="18" charset="0"/>
              </a:rPr>
              <a:t>−10.5</a:t>
            </a:r>
            <a:r>
              <a:rPr lang="en-US" sz="2400" dirty="0">
                <a:latin typeface="Book Antiqua" panose="02040602050305030304" pitchFamily="18" charset="0"/>
              </a:rPr>
              <a:t> × 10</a:t>
            </a:r>
            <a:r>
              <a:rPr lang="en-US" sz="2400" baseline="30000" dirty="0">
                <a:latin typeface="Book Antiqua" panose="02040602050305030304" pitchFamily="18" charset="0"/>
              </a:rPr>
              <a:t>−11</a:t>
            </a:r>
            <a:endParaRPr lang="en-US" sz="2400" dirty="0">
              <a:latin typeface="Book Antiqua" panose="02040602050305030304" pitchFamily="18" charset="0"/>
            </a:endParaRPr>
          </a:p>
          <a:p>
            <a:endParaRPr lang="en-US" sz="2000" dirty="0">
              <a:latin typeface="Book Antiqua" panose="02040602050305030304" pitchFamily="18" charset="0"/>
            </a:endParaRPr>
          </a:p>
          <a:p>
            <a:r>
              <a:rPr lang="en-US" sz="2400" dirty="0">
                <a:latin typeface="Book Antiqua" panose="02040602050305030304" pitchFamily="18" charset="0"/>
              </a:rPr>
              <a:t>W</a:t>
            </a:r>
            <a:r>
              <a:rPr lang="en-US" sz="2000" dirty="0">
                <a:latin typeface="Book Antiqua" panose="02040602050305030304" pitchFamily="18" charset="0"/>
              </a:rPr>
              <a:t>orld sample: 8 events (2.26 </a:t>
            </a:r>
            <a:r>
              <a:rPr lang="en-US" sz="2000" dirty="0" err="1">
                <a:latin typeface="Book Antiqua" panose="02040602050305030304" pitchFamily="18" charset="0"/>
              </a:rPr>
              <a:t>bkg</a:t>
            </a:r>
            <a:r>
              <a:rPr lang="en-US" sz="2000" dirty="0">
                <a:latin typeface="Book Antiqua" panose="02040602050305030304" pitchFamily="18" charset="0"/>
              </a:rPr>
              <a:t>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909AA7B-C7E8-4567-8A9A-7DF49D80C447}"/>
              </a:ext>
            </a:extLst>
          </p:cNvPr>
          <p:cNvSpPr txBox="1"/>
          <p:nvPr/>
        </p:nvSpPr>
        <p:spPr>
          <a:xfrm>
            <a:off x="276944" y="1063178"/>
            <a:ext cx="4412415" cy="18774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Book Antiqua" panose="02040602050305030304" pitchFamily="18" charset="0"/>
              </a:rPr>
              <a:t>K</a:t>
            </a:r>
            <a:r>
              <a:rPr lang="en-US" sz="2400" b="1" baseline="-25000" dirty="0">
                <a:latin typeface="Book Antiqua" panose="02040602050305030304" pitchFamily="18" charset="0"/>
              </a:rPr>
              <a:t>L</a:t>
            </a:r>
            <a:r>
              <a:rPr lang="en-US" sz="2400" b="1" dirty="0">
                <a:latin typeface="Book Antiqua" panose="02040602050305030304" pitchFamily="18" charset="0"/>
              </a:rPr>
              <a:t>→</a:t>
            </a:r>
            <a:r>
              <a:rPr lang="el-GR" sz="2400" b="1" dirty="0">
                <a:latin typeface="Book Antiqua" panose="02040602050305030304" pitchFamily="18" charset="0"/>
              </a:rPr>
              <a:t>π</a:t>
            </a:r>
            <a:r>
              <a:rPr lang="en-US" sz="2400" b="1" baseline="30000" dirty="0">
                <a:latin typeface="Book Antiqua" panose="02040602050305030304" pitchFamily="18" charset="0"/>
              </a:rPr>
              <a:t>0</a:t>
            </a:r>
            <a:r>
              <a:rPr lang="el-GR" sz="2400" b="1" dirty="0">
                <a:latin typeface="Book Antiqua" panose="02040602050305030304" pitchFamily="18" charset="0"/>
              </a:rPr>
              <a:t>νν</a:t>
            </a:r>
            <a:br>
              <a:rPr lang="en-US" sz="2400" dirty="0">
                <a:latin typeface="Book Antiqua" panose="02040602050305030304" pitchFamily="18" charset="0"/>
              </a:rPr>
            </a:br>
            <a:r>
              <a:rPr lang="en-US" sz="2400" dirty="0">
                <a:latin typeface="Book Antiqua" panose="02040602050305030304" pitchFamily="18" charset="0"/>
              </a:rPr>
              <a:t>SM BR = (3.74 ± 0.72) × 10</a:t>
            </a:r>
            <a:r>
              <a:rPr lang="en-US" sz="2400" baseline="30000" dirty="0">
                <a:latin typeface="Book Antiqua" panose="02040602050305030304" pitchFamily="18" charset="0"/>
              </a:rPr>
              <a:t>−11</a:t>
            </a:r>
          </a:p>
          <a:p>
            <a:r>
              <a:rPr lang="en-US" sz="2400" dirty="0">
                <a:latin typeface="Book Antiqua" panose="02040602050305030304" pitchFamily="18" charset="0"/>
              </a:rPr>
              <a:t>Exp BR &lt; 3.0 × 10</a:t>
            </a:r>
            <a:r>
              <a:rPr lang="en-US" sz="2400" baseline="30000" dirty="0">
                <a:latin typeface="Book Antiqua" panose="02040602050305030304" pitchFamily="18" charset="0"/>
              </a:rPr>
              <a:t>−9</a:t>
            </a:r>
          </a:p>
          <a:p>
            <a:r>
              <a:rPr lang="en-US" sz="2000" dirty="0">
                <a:latin typeface="Book Antiqua" panose="02040602050305030304" pitchFamily="18" charset="0"/>
              </a:rPr>
              <a:t>Bound: BR &lt; 1.45 × 10</a:t>
            </a:r>
            <a:r>
              <a:rPr lang="en-US" sz="2000" baseline="30000" dirty="0">
                <a:latin typeface="Book Antiqua" panose="02040602050305030304" pitchFamily="18" charset="0"/>
              </a:rPr>
              <a:t>−9</a:t>
            </a:r>
            <a:br>
              <a:rPr lang="en-US" sz="2000" dirty="0">
                <a:latin typeface="Book Antiqua" panose="02040602050305030304" pitchFamily="18" charset="0"/>
              </a:rPr>
            </a:br>
            <a:r>
              <a:rPr lang="en-US" sz="2000" dirty="0">
                <a:latin typeface="Book Antiqua" panose="02040602050305030304" pitchFamily="18" charset="0"/>
              </a:rPr>
              <a:t>World sample: 0 events (0.42 </a:t>
            </a:r>
            <a:r>
              <a:rPr lang="en-US" sz="2000" dirty="0" err="1">
                <a:latin typeface="Book Antiqua" panose="02040602050305030304" pitchFamily="18" charset="0"/>
              </a:rPr>
              <a:t>bkg</a:t>
            </a:r>
            <a:r>
              <a:rPr lang="en-US" sz="2000" dirty="0">
                <a:latin typeface="Book Antiqua" panose="02040602050305030304" pitchFamily="18" charset="0"/>
              </a:rPr>
              <a:t>)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2BE717D9-06A0-461B-9A36-DDF9EDD75730}"/>
              </a:ext>
            </a:extLst>
          </p:cNvPr>
          <p:cNvSpPr/>
          <p:nvPr/>
        </p:nvSpPr>
        <p:spPr>
          <a:xfrm>
            <a:off x="338952" y="1827635"/>
            <a:ext cx="2675368" cy="3813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7D93D93-6F59-4AA2-B81A-4DFE55FED659}"/>
              </a:ext>
            </a:extLst>
          </p:cNvPr>
          <p:cNvSpPr/>
          <p:nvPr/>
        </p:nvSpPr>
        <p:spPr>
          <a:xfrm>
            <a:off x="4731413" y="1852461"/>
            <a:ext cx="3893723" cy="3813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magine 11">
            <a:extLst>
              <a:ext uri="{FF2B5EF4-FFF2-40B4-BE49-F238E27FC236}">
                <a16:creationId xmlns:a16="http://schemas.microsoft.com/office/drawing/2014/main" id="{549A1405-4AD7-44F5-9AA0-4F7B101AF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98" y="3002170"/>
            <a:ext cx="2052823" cy="2710222"/>
          </a:xfrm>
          <a:prstGeom prst="rect">
            <a:avLst/>
          </a:prstGeom>
        </p:spPr>
      </p:pic>
      <p:pic>
        <p:nvPicPr>
          <p:cNvPr id="10" name="Immagine 13">
            <a:extLst>
              <a:ext uri="{FF2B5EF4-FFF2-40B4-BE49-F238E27FC236}">
                <a16:creationId xmlns:a16="http://schemas.microsoft.com/office/drawing/2014/main" id="{7DC160F4-EC95-438B-8AD7-FC877E422E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981" y="3014817"/>
            <a:ext cx="2187019" cy="2684928"/>
          </a:xfrm>
          <a:prstGeom prst="rect">
            <a:avLst/>
          </a:prstGeom>
        </p:spPr>
      </p:pic>
      <p:sp>
        <p:nvSpPr>
          <p:cNvPr id="12" name="Fumetto: rettangolo con angoli arrotondati 11">
            <a:extLst>
              <a:ext uri="{FF2B5EF4-FFF2-40B4-BE49-F238E27FC236}">
                <a16:creationId xmlns:a16="http://schemas.microsoft.com/office/drawing/2014/main" id="{3B29A3E6-22A8-4ACC-8F34-5628750C3529}"/>
              </a:ext>
            </a:extLst>
          </p:cNvPr>
          <p:cNvSpPr/>
          <p:nvPr/>
        </p:nvSpPr>
        <p:spPr>
          <a:xfrm>
            <a:off x="6594329" y="6135127"/>
            <a:ext cx="2332855" cy="508444"/>
          </a:xfrm>
          <a:prstGeom prst="wedgeRoundRectCallout">
            <a:avLst>
              <a:gd name="adj1" fmla="val 44115"/>
              <a:gd name="adj2" fmla="val 80964"/>
              <a:gd name="adj3" fmla="val 16667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It’s quite tough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F8CEE47-0141-4AB8-94F7-77CFE18DD003}"/>
              </a:ext>
            </a:extLst>
          </p:cNvPr>
          <p:cNvSpPr txBox="1"/>
          <p:nvPr/>
        </p:nvSpPr>
        <p:spPr>
          <a:xfrm>
            <a:off x="2620257" y="3456457"/>
            <a:ext cx="38937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Book Antiqua" panose="02040602050305030304" pitchFamily="18" charset="0"/>
              </a:rPr>
              <a:t>Errors dominated by CKM: 6% </a:t>
            </a:r>
            <a:r>
              <a:rPr lang="el-GR" dirty="0">
                <a:latin typeface="Book Antiqua" panose="02040602050305030304" pitchFamily="18" charset="0"/>
              </a:rPr>
              <a:t>γ</a:t>
            </a:r>
            <a:r>
              <a:rPr lang="en-US" dirty="0">
                <a:latin typeface="Book Antiqua" panose="02040602050305030304" pitchFamily="18" charset="0"/>
              </a:rPr>
              <a:t>, 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2% |</a:t>
            </a:r>
            <a:r>
              <a:rPr lang="en-US" dirty="0" err="1">
                <a:latin typeface="Book Antiqua" panose="02040602050305030304" pitchFamily="18" charset="0"/>
              </a:rPr>
              <a:t>V</a:t>
            </a:r>
            <a:r>
              <a:rPr lang="en-US" baseline="-25000" dirty="0" err="1">
                <a:latin typeface="Book Antiqua" panose="02040602050305030304" pitchFamily="18" charset="0"/>
              </a:rPr>
              <a:t>cb</a:t>
            </a:r>
            <a:r>
              <a:rPr lang="en-US" dirty="0">
                <a:latin typeface="Book Antiqua" panose="02040602050305030304" pitchFamily="18" charset="0"/>
              </a:rPr>
              <a:t>|, 9% |</a:t>
            </a:r>
            <a:r>
              <a:rPr lang="en-US" dirty="0" err="1">
                <a:latin typeface="Book Antiqua" panose="02040602050305030304" pitchFamily="18" charset="0"/>
              </a:rPr>
              <a:t>V</a:t>
            </a:r>
            <a:r>
              <a:rPr lang="en-US" baseline="-25000" dirty="0" err="1">
                <a:latin typeface="Book Antiqua" panose="02040602050305030304" pitchFamily="18" charset="0"/>
              </a:rPr>
              <a:t>ub</a:t>
            </a:r>
            <a:r>
              <a:rPr lang="en-US" dirty="0">
                <a:latin typeface="Book Antiqua" panose="02040602050305030304" pitchFamily="18" charset="0"/>
              </a:rPr>
              <a:t>| (incl/excl)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(Expect x1/2 </a:t>
            </a:r>
            <a:r>
              <a:rPr lang="en-US" dirty="0" err="1">
                <a:latin typeface="Book Antiqua" panose="02040602050305030304" pitchFamily="18" charset="0"/>
              </a:rPr>
              <a:t>LHCb</a:t>
            </a:r>
            <a:r>
              <a:rPr lang="en-US" dirty="0">
                <a:latin typeface="Book Antiqua" panose="02040602050305030304" pitchFamily="18" charset="0"/>
              </a:rPr>
              <a:t> and Belle II)</a:t>
            </a:r>
          </a:p>
          <a:p>
            <a:pPr algn="ctr"/>
            <a:endParaRPr lang="en-US" dirty="0">
              <a:latin typeface="Book Antiqua" panose="02040602050305030304" pitchFamily="18" charset="0"/>
            </a:endParaRPr>
          </a:p>
          <a:p>
            <a:pPr algn="ctr"/>
            <a:r>
              <a:rPr lang="en-US" dirty="0">
                <a:latin typeface="Book Antiqua" panose="02040602050305030304" pitchFamily="18" charset="0"/>
              </a:rPr>
              <a:t>Correlations (among these and </a:t>
            </a:r>
            <a:br>
              <a:rPr lang="en-US" dirty="0">
                <a:latin typeface="Book Antiqua" panose="02040602050305030304" pitchFamily="18" charset="0"/>
              </a:rPr>
            </a:br>
            <a:r>
              <a:rPr lang="en-US" dirty="0">
                <a:latin typeface="Book Antiqua" panose="02040602050305030304" pitchFamily="18" charset="0"/>
              </a:rPr>
              <a:t>B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→µ+µ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−, 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ε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, 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ε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’/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ε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, sin 2</a:t>
            </a:r>
            <a:r>
              <a:rPr lang="el-GR" dirty="0">
                <a:latin typeface="Book Antiqua" panose="02040602050305030304" pitchFamily="18" charset="0"/>
                <a:cs typeface="Calibri" panose="020F0502020204030204" pitchFamily="34" charset="0"/>
              </a:rPr>
              <a:t>β</a:t>
            </a: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) can be </a:t>
            </a:r>
            <a:b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</a:b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found which are independent </a:t>
            </a:r>
            <a:b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</a:br>
            <a:r>
              <a:rPr lang="en-US" dirty="0">
                <a:latin typeface="Book Antiqua" panose="02040602050305030304" pitchFamily="18" charset="0"/>
                <a:cs typeface="Calibri" panose="020F0502020204030204" pitchFamily="34" charset="0"/>
              </a:rPr>
              <a:t>of given CKM inputs  </a:t>
            </a:r>
            <a:endParaRPr lang="en-US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977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2060</TotalTime>
  <Words>1702</Words>
  <Application>Microsoft Office PowerPoint</Application>
  <PresentationFormat>Presentazione su schermo (4:3)</PresentationFormat>
  <Paragraphs>392</Paragraphs>
  <Slides>34</Slides>
  <Notes>14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34</vt:i4>
      </vt:variant>
    </vt:vector>
  </HeadingPairs>
  <TitlesOfParts>
    <vt:vector size="45" baseType="lpstr">
      <vt:lpstr>Arial</vt:lpstr>
      <vt:lpstr>Baskerville Old Face</vt:lpstr>
      <vt:lpstr>Book Antiqua</vt:lpstr>
      <vt:lpstr>Calibri</vt:lpstr>
      <vt:lpstr>Cambria Math</vt:lpstr>
      <vt:lpstr>Elephant</vt:lpstr>
      <vt:lpstr>Helvetica</vt:lpstr>
      <vt:lpstr>Times New Roman</vt:lpstr>
      <vt:lpstr>Tema di Office</vt:lpstr>
      <vt:lpstr>Equation</vt:lpstr>
      <vt:lpstr>Equazione</vt:lpstr>
      <vt:lpstr>Presentazione standard di PowerPoint</vt:lpstr>
      <vt:lpstr>CP/flavour and Strategy</vt:lpstr>
      <vt:lpstr>Working with kaons</vt:lpstr>
      <vt:lpstr>εK</vt:lpstr>
      <vt:lpstr>Presentazione standard di PowerPoint</vt:lpstr>
      <vt:lpstr>Precision  K probes</vt:lpstr>
      <vt:lpstr>Why K → πνν ?</vt:lpstr>
      <vt:lpstr>Presentazione standard di PowerPoint</vt:lpstr>
      <vt:lpstr>K → πνν landscape</vt:lpstr>
      <vt:lpstr>Presentazione standard di PowerPoint</vt:lpstr>
      <vt:lpstr>NA62 @ CERN</vt:lpstr>
      <vt:lpstr>First NA62 limit (2019)</vt:lpstr>
      <vt:lpstr>NA62 prospects</vt:lpstr>
      <vt:lpstr>KOTO @ J-PARC</vt:lpstr>
      <vt:lpstr>Second KOTO limit (2019)</vt:lpstr>
      <vt:lpstr>KOTO prospects</vt:lpstr>
      <vt:lpstr>Presentazione standard di PowerPoint</vt:lpstr>
      <vt:lpstr>Presentazione standard di PowerPoint</vt:lpstr>
      <vt:lpstr>OKA @ IHEP</vt:lpstr>
      <vt:lpstr>LFV K decays</vt:lpstr>
      <vt:lpstr>Vus, unitarity</vt:lpstr>
      <vt:lpstr>Lepton flavour universality</vt:lpstr>
      <vt:lpstr>KS decays</vt:lpstr>
      <vt:lpstr>KS decays at LHC</vt:lpstr>
      <vt:lpstr>T/CPT tests</vt:lpstr>
      <vt:lpstr>KOTO Step-2 @ J-PARC</vt:lpstr>
      <vt:lpstr>KLEVER @ CERN</vt:lpstr>
      <vt:lpstr>Presentazione standard di PowerPoint</vt:lpstr>
      <vt:lpstr>What about silver modes? KL→π0e+e− , KL→π0μ+μ−</vt:lpstr>
      <vt:lpstr>Impact on UT</vt:lpstr>
      <vt:lpstr>Presentazione standard di PowerPoint</vt:lpstr>
      <vt:lpstr>The road ahead</vt:lpstr>
      <vt:lpstr>Which future facility or experiment is scientifically better for challenging SM and identifying NP through K decays? 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</dc:creator>
  <cp:lastModifiedBy>MARCO STANISLAO SOZZI</cp:lastModifiedBy>
  <cp:revision>123</cp:revision>
  <cp:lastPrinted>2019-05-12T15:08:37Z</cp:lastPrinted>
  <dcterms:created xsi:type="dcterms:W3CDTF">2019-05-06T11:17:33Z</dcterms:created>
  <dcterms:modified xsi:type="dcterms:W3CDTF">2019-05-12T21:45:27Z</dcterms:modified>
</cp:coreProperties>
</file>