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8"/>
  </p:notesMasterIdLst>
  <p:handoutMasterIdLst>
    <p:handoutMasterId r:id="rId49"/>
  </p:handoutMasterIdLst>
  <p:sldIdLst>
    <p:sldId id="263" r:id="rId5"/>
    <p:sldId id="287" r:id="rId6"/>
    <p:sldId id="289" r:id="rId7"/>
    <p:sldId id="305" r:id="rId8"/>
    <p:sldId id="288" r:id="rId9"/>
    <p:sldId id="293" r:id="rId10"/>
    <p:sldId id="304" r:id="rId11"/>
    <p:sldId id="306" r:id="rId12"/>
    <p:sldId id="307" r:id="rId13"/>
    <p:sldId id="315" r:id="rId14"/>
    <p:sldId id="312" r:id="rId15"/>
    <p:sldId id="296" r:id="rId16"/>
    <p:sldId id="297" r:id="rId17"/>
    <p:sldId id="308" r:id="rId18"/>
    <p:sldId id="320" r:id="rId19"/>
    <p:sldId id="319" r:id="rId20"/>
    <p:sldId id="321" r:id="rId21"/>
    <p:sldId id="322" r:id="rId22"/>
    <p:sldId id="323" r:id="rId23"/>
    <p:sldId id="302" r:id="rId24"/>
    <p:sldId id="324" r:id="rId25"/>
    <p:sldId id="313" r:id="rId26"/>
    <p:sldId id="325" r:id="rId27"/>
    <p:sldId id="314" r:id="rId28"/>
    <p:sldId id="316" r:id="rId29"/>
    <p:sldId id="326" r:id="rId30"/>
    <p:sldId id="327" r:id="rId31"/>
    <p:sldId id="334" r:id="rId32"/>
    <p:sldId id="329" r:id="rId33"/>
    <p:sldId id="333" r:id="rId34"/>
    <p:sldId id="330" r:id="rId35"/>
    <p:sldId id="331" r:id="rId36"/>
    <p:sldId id="339" r:id="rId37"/>
    <p:sldId id="343" r:id="rId38"/>
    <p:sldId id="344" r:id="rId39"/>
    <p:sldId id="335" r:id="rId40"/>
    <p:sldId id="341" r:id="rId41"/>
    <p:sldId id="332" r:id="rId42"/>
    <p:sldId id="338" r:id="rId43"/>
    <p:sldId id="342" r:id="rId44"/>
    <p:sldId id="317" r:id="rId45"/>
    <p:sldId id="340" r:id="rId46"/>
    <p:sldId id="337" r:id="rId47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o Rossi" initials="LR" lastIdx="2" clrIdx="0">
    <p:extLst>
      <p:ext uri="{19B8F6BF-5375-455C-9EA6-DF929625EA0E}">
        <p15:presenceInfo xmlns:p15="http://schemas.microsoft.com/office/powerpoint/2012/main" userId="S-1-5-21-1526224874-1540688658-1361462980-2005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005F8C"/>
    <a:srgbClr val="95AC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65" autoAdjust="0"/>
    <p:restoredTop sz="94660"/>
  </p:normalViewPr>
  <p:slideViewPr>
    <p:cSldViewPr snapToObjects="1" showGuides="1">
      <p:cViewPr varScale="1">
        <p:scale>
          <a:sx n="85" d="100"/>
          <a:sy n="85" d="100"/>
        </p:scale>
        <p:origin x="68" y="8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13/05/2019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Trovare</a:t>
            </a:r>
            <a:r>
              <a:rPr lang="fr-CH" dirty="0" smtClean="0"/>
              <a:t> rampa </a:t>
            </a:r>
            <a:r>
              <a:rPr lang="fr-CH" dirty="0" err="1" smtClean="0"/>
              <a:t>cpllisioni</a:t>
            </a:r>
            <a:r>
              <a:rPr lang="fr-CH" baseline="0" dirty="0" smtClean="0"/>
              <a:t> 30 </a:t>
            </a:r>
            <a:r>
              <a:rPr lang="fr-CH" baseline="0" dirty="0" err="1" smtClean="0"/>
              <a:t>marzo</a:t>
            </a:r>
            <a:r>
              <a:rPr lang="fr-CH" baseline="0" dirty="0" smtClean="0"/>
              <a:t> 2010 2x3.5; in 2012 2x4 T ; in 2015 2x6.5 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99927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Radiation damage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halveningtime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5001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Ask</a:t>
            </a:r>
            <a:r>
              <a:rPr lang="fr-CH" dirty="0" smtClean="0"/>
              <a:t> Rogelio how </a:t>
            </a:r>
            <a:r>
              <a:rPr lang="fr-CH" dirty="0" err="1" smtClean="0"/>
              <a:t>degrade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sensitivity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wit</a:t>
            </a:r>
            <a:r>
              <a:rPr lang="fr-CH" baseline="0" dirty="0" smtClean="0"/>
              <a:t> pile up and </a:t>
            </a:r>
            <a:r>
              <a:rPr lang="fr-CH" baseline="0" dirty="0" err="1" smtClean="0"/>
              <a:t>ple</a:t>
            </a:r>
            <a:r>
              <a:rPr lang="fr-CH" baseline="0" dirty="0" smtClean="0"/>
              <a:t> up </a:t>
            </a:r>
            <a:r>
              <a:rPr lang="fr-CH" baseline="0" dirty="0" err="1" smtClean="0"/>
              <a:t>density</a:t>
            </a:r>
            <a:r>
              <a:rPr lang="fr-CH" baseline="0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0496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75357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36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8001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Ask</a:t>
            </a:r>
            <a:r>
              <a:rPr lang="fr-CH" dirty="0" smtClean="0"/>
              <a:t> </a:t>
            </a:r>
            <a:r>
              <a:rPr lang="fr-CH" dirty="0" err="1" smtClean="0"/>
              <a:t>picture</a:t>
            </a:r>
            <a:r>
              <a:rPr lang="fr-CH" dirty="0" smtClean="0"/>
              <a:t> of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heat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exchanger</a:t>
            </a:r>
            <a:r>
              <a:rPr lang="fr-CH" baseline="0" dirty="0" smtClean="0"/>
              <a:t> in triplet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529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L.Rossi - LHC future @ Open symposium EUSPP-Granada May 2019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11988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L.Rossi - LHC future @ Open symposium EUSPP-Granada May 2019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JP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3.png"/><Relationship Id="rId5" Type="http://schemas.openxmlformats.org/officeDocument/2006/relationships/image" Target="../media/image75.png"/><Relationship Id="rId4" Type="http://schemas.openxmlformats.org/officeDocument/2006/relationships/image" Target="../media/image8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LHC future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Lucio Rossi – CERN</a:t>
            </a:r>
          </a:p>
          <a:p>
            <a:r>
              <a:rPr lang="fr-CH" dirty="0" smtClean="0"/>
              <a:t>HL-LHC Project Leader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b="0" i="0" dirty="0" smtClean="0">
                <a:solidFill>
                  <a:schemeClr val="bg2"/>
                </a:solidFill>
              </a:rPr>
              <a:t>Open symposium – UESPP – Granada, 13 May 2019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03" b="23705"/>
          <a:stretch/>
        </p:blipFill>
        <p:spPr>
          <a:xfrm>
            <a:off x="5508104" y="210712"/>
            <a:ext cx="2592288" cy="14955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26218" b="47713"/>
          <a:stretch/>
        </p:blipFill>
        <p:spPr>
          <a:xfrm>
            <a:off x="3347864" y="1787226"/>
            <a:ext cx="5582027" cy="20576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70"/>
            <a:ext cx="9144000" cy="5130959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Up Arrow Callout 5"/>
          <p:cNvSpPr/>
          <p:nvPr/>
        </p:nvSpPr>
        <p:spPr>
          <a:xfrm>
            <a:off x="3831950" y="4093536"/>
            <a:ext cx="914400" cy="432048"/>
          </a:xfrm>
          <a:prstGeom prst="upArrow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 smtClean="0"/>
              <a:t>Half </a:t>
            </a:r>
            <a:r>
              <a:rPr lang="fr-CH" sz="1200" b="1" dirty="0" err="1" smtClean="0"/>
              <a:t>way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749538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HL-LHC </a:t>
            </a:r>
            <a:r>
              <a:rPr lang="fr-CH" dirty="0" err="1" smtClean="0"/>
              <a:t>parameters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err="1" smtClean="0"/>
              <a:t>L.Rossi</a:t>
            </a:r>
            <a:r>
              <a:rPr lang="en-GB" noProof="0" dirty="0" smtClean="0"/>
              <a:t> - LHC future @ Open symposium EUSPP-Granada May 2019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234" y="771550"/>
            <a:ext cx="8016803" cy="3684216"/>
          </a:xfrm>
          <a:prstGeom prst="rect">
            <a:avLst/>
          </a:prstGeom>
        </p:spPr>
      </p:pic>
      <p:sp>
        <p:nvSpPr>
          <p:cNvPr id="8" name="Oval Callout 7"/>
          <p:cNvSpPr/>
          <p:nvPr/>
        </p:nvSpPr>
        <p:spPr>
          <a:xfrm>
            <a:off x="5325918" y="1497671"/>
            <a:ext cx="686241" cy="288032"/>
          </a:xfrm>
          <a:prstGeom prst="wedgeEllipseCallout">
            <a:avLst>
              <a:gd name="adj1" fmla="val 99074"/>
              <a:gd name="adj2" fmla="val 1826"/>
            </a:avLst>
          </a:prstGeom>
          <a:noFill/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Callout 8"/>
          <p:cNvSpPr/>
          <p:nvPr/>
        </p:nvSpPr>
        <p:spPr>
          <a:xfrm>
            <a:off x="5412447" y="2556751"/>
            <a:ext cx="686241" cy="288032"/>
          </a:xfrm>
          <a:prstGeom prst="wedgeEllipseCallout">
            <a:avLst>
              <a:gd name="adj1" fmla="val 99074"/>
              <a:gd name="adj2" fmla="val 1826"/>
            </a:avLst>
          </a:prstGeom>
          <a:noFill/>
          <a:ln w="2222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Callout 9"/>
          <p:cNvSpPr/>
          <p:nvPr/>
        </p:nvSpPr>
        <p:spPr>
          <a:xfrm>
            <a:off x="5412447" y="2797317"/>
            <a:ext cx="686241" cy="288032"/>
          </a:xfrm>
          <a:prstGeom prst="wedgeEllipseCallout">
            <a:avLst>
              <a:gd name="adj1" fmla="val 101371"/>
              <a:gd name="adj2" fmla="val -6384"/>
            </a:avLst>
          </a:prstGeom>
          <a:noFill/>
          <a:ln w="127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Callout 11"/>
          <p:cNvSpPr/>
          <p:nvPr/>
        </p:nvSpPr>
        <p:spPr>
          <a:xfrm>
            <a:off x="5417763" y="2809049"/>
            <a:ext cx="686241" cy="288032"/>
          </a:xfrm>
          <a:prstGeom prst="wedgeEllipseCallout">
            <a:avLst>
              <a:gd name="adj1" fmla="val 96776"/>
              <a:gd name="adj2" fmla="val 48351"/>
            </a:avLst>
          </a:prstGeom>
          <a:noFill/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Curved Right Arrow 12"/>
          <p:cNvSpPr/>
          <p:nvPr/>
        </p:nvSpPr>
        <p:spPr>
          <a:xfrm>
            <a:off x="6012159" y="3268453"/>
            <a:ext cx="250487" cy="302452"/>
          </a:xfrm>
          <a:prstGeom prst="curvedRightArrow">
            <a:avLst>
              <a:gd name="adj1" fmla="val 8679"/>
              <a:gd name="adj2" fmla="val 25692"/>
              <a:gd name="adj3" fmla="val 2500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536536" y="3631550"/>
            <a:ext cx="432048" cy="548708"/>
          </a:xfrm>
          <a:prstGeom prst="roundRect">
            <a:avLst/>
          </a:prstGeom>
          <a:solidFill>
            <a:srgbClr val="C00000">
              <a:alpha val="15000"/>
            </a:srgbClr>
          </a:solidFill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084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Pile up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Picture 6" descr="Screen Shot 2015-11-20 at 13.52.4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3900"/>
            <a:ext cx="4656527" cy="3327400"/>
          </a:xfrm>
          <a:prstGeom prst="rect">
            <a:avLst/>
          </a:prstGeom>
        </p:spPr>
      </p:pic>
      <p:pic>
        <p:nvPicPr>
          <p:cNvPr id="8" name="Picture 7" descr="Screen Shot 2015-11-20 at 13.52.5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8194" y="721060"/>
            <a:ext cx="4660900" cy="33448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41500" y="3495015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white"/>
                </a:solidFill>
              </a:rPr>
              <a:t>5 events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53200" y="3285400"/>
            <a:ext cx="813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400 </a:t>
            </a:r>
          </a:p>
          <a:p>
            <a:pPr algn="ctr"/>
            <a:r>
              <a:rPr lang="en-US" dirty="0">
                <a:solidFill>
                  <a:prstClr val="white"/>
                </a:solidFill>
              </a:rPr>
              <a:t>events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48088" y="4118537"/>
            <a:ext cx="7043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Pushing</a:t>
            </a:r>
            <a:r>
              <a:rPr lang="fr-CH" dirty="0" smtClean="0"/>
              <a:t> at the maximum the </a:t>
            </a:r>
            <a:r>
              <a:rPr lang="fr-CH" dirty="0" err="1" smtClean="0"/>
              <a:t>parameters</a:t>
            </a:r>
            <a:r>
              <a:rPr lang="fr-CH" dirty="0" smtClean="0"/>
              <a:t> of HL-LHC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start</a:t>
            </a:r>
            <a:r>
              <a:rPr lang="fr-CH" dirty="0" smtClean="0"/>
              <a:t> the </a:t>
            </a:r>
            <a:r>
              <a:rPr lang="fr-CH" dirty="0" err="1" smtClean="0"/>
              <a:t>fill</a:t>
            </a:r>
            <a:r>
              <a:rPr lang="fr-CH" dirty="0" smtClean="0"/>
              <a:t> at L = 15x10</a:t>
            </a:r>
            <a:r>
              <a:rPr lang="fr-CH" baseline="30000" dirty="0" smtClean="0"/>
              <a:t>34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/>
              <a:t> </a:t>
            </a:r>
            <a:r>
              <a:rPr lang="fr-CH" dirty="0" smtClean="0"/>
              <a:t>400 events/</a:t>
            </a:r>
            <a:r>
              <a:rPr lang="fr-CH" dirty="0" err="1" smtClean="0"/>
              <a:t>crossing</a:t>
            </a:r>
            <a:r>
              <a:rPr lang="fr-CH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5182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LIU</a:t>
            </a:r>
            <a:r>
              <a:rPr lang="fr-CH" dirty="0"/>
              <a:t> </a:t>
            </a:r>
            <a:r>
              <a:rPr lang="fr-CH" dirty="0" smtClean="0"/>
              <a:t>(</a:t>
            </a:r>
            <a:r>
              <a:rPr lang="fr-CH" dirty="0" err="1" smtClean="0"/>
              <a:t>Intensity</a:t>
            </a:r>
            <a:r>
              <a:rPr lang="fr-CH" dirty="0" smtClean="0"/>
              <a:t>)  and </a:t>
            </a:r>
            <a:r>
              <a:rPr lang="fr-CH" dirty="0" err="1" smtClean="0"/>
              <a:t>Levelling</a:t>
            </a:r>
            <a:r>
              <a:rPr lang="fr-CH" dirty="0" smtClean="0"/>
              <a:t> mode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607" y="1585903"/>
            <a:ext cx="4452925" cy="2808312"/>
          </a:xfrm>
          <a:prstGeom prst="rect">
            <a:avLst/>
          </a:prstGeom>
        </p:spPr>
      </p:pic>
      <p:pic>
        <p:nvPicPr>
          <p:cNvPr id="6" name="Picture 5" descr="05_Performance_standard25ns_LIU_withZreduc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26" y="843558"/>
            <a:ext cx="4022774" cy="3713330"/>
          </a:xfrm>
          <a:prstGeom prst="rect">
            <a:avLst/>
          </a:prstGeom>
        </p:spPr>
      </p:pic>
      <p:sp>
        <p:nvSpPr>
          <p:cNvPr id="7" name="5-Point Star 6"/>
          <p:cNvSpPr>
            <a:spLocks noChangeAspect="1"/>
          </p:cNvSpPr>
          <p:nvPr/>
        </p:nvSpPr>
        <p:spPr>
          <a:xfrm>
            <a:off x="3511312" y="1979421"/>
            <a:ext cx="182880" cy="182880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5-Point Star 7"/>
          <p:cNvSpPr>
            <a:spLocks noChangeAspect="1"/>
          </p:cNvSpPr>
          <p:nvPr/>
        </p:nvSpPr>
        <p:spPr>
          <a:xfrm>
            <a:off x="2376541" y="1376219"/>
            <a:ext cx="182880" cy="182880"/>
          </a:xfrm>
          <a:prstGeom prst="star5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314735" y="1903745"/>
            <a:ext cx="1159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b="1" dirty="0" smtClean="0">
                <a:solidFill>
                  <a:srgbClr val="00B050"/>
                </a:solidFill>
              </a:rPr>
              <a:t>HL-LHC </a:t>
            </a:r>
            <a:r>
              <a:rPr lang="fr-CH" sz="1100" b="1" dirty="0" err="1" smtClean="0">
                <a:solidFill>
                  <a:srgbClr val="00B050"/>
                </a:solidFill>
              </a:rPr>
              <a:t>needs</a:t>
            </a:r>
            <a:endParaRPr lang="en-GB" sz="11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52943" y="1247623"/>
            <a:ext cx="90647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 err="1" smtClean="0">
                <a:solidFill>
                  <a:srgbClr val="C00000"/>
                </a:solidFill>
              </a:rPr>
              <a:t>Present</a:t>
            </a:r>
            <a:r>
              <a:rPr lang="fr-CH" sz="1100" b="1" dirty="0" smtClean="0">
                <a:solidFill>
                  <a:srgbClr val="C00000"/>
                </a:solidFill>
              </a:rPr>
              <a:t> </a:t>
            </a:r>
            <a:r>
              <a:rPr lang="fr-CH" sz="1100" b="1" dirty="0" err="1" smtClean="0">
                <a:solidFill>
                  <a:srgbClr val="C00000"/>
                </a:solidFill>
              </a:rPr>
              <a:t>Injector</a:t>
            </a:r>
            <a:r>
              <a:rPr lang="fr-CH" sz="1100" b="1" dirty="0" err="1">
                <a:solidFill>
                  <a:srgbClr val="C00000"/>
                </a:solidFill>
              </a:rPr>
              <a:t>s</a:t>
            </a:r>
            <a:endParaRPr lang="en-GB" sz="1100" b="1" dirty="0">
              <a:solidFill>
                <a:srgbClr val="C00000"/>
              </a:solidFill>
            </a:endParaRPr>
          </a:p>
        </p:txBody>
      </p:sp>
      <p:sp>
        <p:nvSpPr>
          <p:cNvPr id="11" name="Striped Right Arrow 10"/>
          <p:cNvSpPr/>
          <p:nvPr/>
        </p:nvSpPr>
        <p:spPr>
          <a:xfrm rot="1689445">
            <a:off x="2539689" y="1674280"/>
            <a:ext cx="978408" cy="183595"/>
          </a:xfrm>
          <a:prstGeom prst="stripedRightArrow">
            <a:avLst>
              <a:gd name="adj1" fmla="val 19289"/>
              <a:gd name="adj2" fmla="val 47441"/>
            </a:avLst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762" y="2144659"/>
            <a:ext cx="1217806" cy="73068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473322" y="878291"/>
            <a:ext cx="3229244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b="1" dirty="0" err="1" smtClean="0"/>
              <a:t>Reducing</a:t>
            </a:r>
            <a:r>
              <a:rPr lang="fr-CH" sz="1400" b="1" dirty="0" smtClean="0"/>
              <a:t>  </a:t>
            </a:r>
            <a:r>
              <a:rPr lang="fr-CH" sz="1400" b="1" dirty="0" err="1" smtClean="0"/>
              <a:t>heat</a:t>
            </a:r>
            <a:r>
              <a:rPr lang="fr-CH" sz="1400" b="1" dirty="0" smtClean="0"/>
              <a:t> </a:t>
            </a:r>
            <a:r>
              <a:rPr lang="fr-CH" sz="1400" b="1" dirty="0" err="1" smtClean="0"/>
              <a:t>load</a:t>
            </a:r>
            <a:r>
              <a:rPr lang="fr-CH" sz="1400" b="1" dirty="0" smtClean="0"/>
              <a:t> on the IT triplet (</a:t>
            </a:r>
            <a:r>
              <a:rPr lang="fr-CH" sz="1400" b="1" dirty="0" err="1" smtClean="0"/>
              <a:t>quench</a:t>
            </a:r>
            <a:r>
              <a:rPr lang="fr-CH" sz="1400" b="1" dirty="0" smtClean="0"/>
              <a:t> and </a:t>
            </a:r>
            <a:r>
              <a:rPr lang="fr-CH" sz="1400" b="1" dirty="0" err="1" smtClean="0"/>
              <a:t>cooling</a:t>
            </a:r>
            <a:r>
              <a:rPr lang="fr-CH" sz="1400" b="1" dirty="0" smtClean="0"/>
              <a:t> </a:t>
            </a:r>
            <a:r>
              <a:rPr lang="fr-CH" sz="1400" b="1" dirty="0" err="1" smtClean="0"/>
              <a:t>limits</a:t>
            </a:r>
            <a:r>
              <a:rPr lang="fr-CH" sz="1400" b="1" dirty="0" smtClean="0"/>
              <a:t>)</a:t>
            </a:r>
            <a:br>
              <a:rPr lang="fr-CH" sz="1400" b="1" dirty="0" smtClean="0"/>
            </a:br>
            <a:r>
              <a:rPr lang="fr-CH" sz="1400" b="1" dirty="0" err="1" smtClean="0"/>
              <a:t>Limiting</a:t>
            </a:r>
            <a:r>
              <a:rPr lang="fr-CH" sz="1400" b="1" dirty="0" smtClean="0"/>
              <a:t> pile up in the detectors</a:t>
            </a:r>
            <a:endParaRPr lang="en-GB" sz="1400" b="1" dirty="0"/>
          </a:p>
        </p:txBody>
      </p:sp>
      <p:sp>
        <p:nvSpPr>
          <p:cNvPr id="15" name="5-Point Star 14"/>
          <p:cNvSpPr>
            <a:spLocks noChangeAspect="1"/>
          </p:cNvSpPr>
          <p:nvPr/>
        </p:nvSpPr>
        <p:spPr>
          <a:xfrm>
            <a:off x="2386375" y="836537"/>
            <a:ext cx="182880" cy="182880"/>
          </a:xfrm>
          <a:prstGeom prst="star5">
            <a:avLst/>
          </a:prstGeom>
          <a:solidFill>
            <a:schemeClr val="tx2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Callout 11"/>
          <p:cNvSpPr/>
          <p:nvPr/>
        </p:nvSpPr>
        <p:spPr>
          <a:xfrm>
            <a:off x="1043608" y="695268"/>
            <a:ext cx="861392" cy="445881"/>
          </a:xfrm>
          <a:prstGeom prst="wedgeEllipseCallout">
            <a:avLst>
              <a:gd name="adj1" fmla="val 98060"/>
              <a:gd name="adj2" fmla="val 97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100" dirty="0" smtClean="0"/>
              <a:t>LHC design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5859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69" y="37551"/>
            <a:ext cx="6934606" cy="51264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10120" y="483518"/>
            <a:ext cx="1166156" cy="2154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45720" rIns="45720" rtlCol="0">
            <a:spAutoFit/>
          </a:bodyPr>
          <a:lstStyle/>
          <a:p>
            <a:r>
              <a:rPr lang="fr-CH" sz="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Technology</a:t>
            </a:r>
            <a:r>
              <a:rPr lang="fr-CH" sz="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CH" sz="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landmarks</a:t>
            </a:r>
            <a:endParaRPr lang="en-GB" sz="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2139702"/>
            <a:ext cx="1465559" cy="1043143"/>
          </a:xfrm>
          <a:prstGeom prst="ellipse">
            <a:avLst/>
          </a:prstGeom>
          <a:ln w="12700" cap="rnd">
            <a:solidFill>
              <a:schemeClr val="tx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3139" y="2083231"/>
            <a:ext cx="1453661" cy="828165"/>
          </a:xfrm>
          <a:prstGeom prst="ellipse">
            <a:avLst/>
          </a:prstGeom>
          <a:ln w="12700" cap="rnd">
            <a:solidFill>
              <a:schemeClr val="tx2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30324" y="4084792"/>
            <a:ext cx="1419290" cy="817471"/>
          </a:xfrm>
          <a:prstGeom prst="ellipse">
            <a:avLst/>
          </a:prstGeom>
          <a:ln w="127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1880" y="3562312"/>
            <a:ext cx="2498273" cy="16655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6321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1837DE-53A3-834C-BA23-1A907AAD5E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0006" b="40998"/>
          <a:stretch/>
        </p:blipFill>
        <p:spPr>
          <a:xfrm>
            <a:off x="0" y="462002"/>
            <a:ext cx="9115421" cy="9771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2629" y="183053"/>
            <a:ext cx="2977243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CH" dirty="0" smtClean="0"/>
              <a:t>LBH_</a:t>
            </a:r>
            <a:r>
              <a:rPr lang="fr-CH" b="1" dirty="0" smtClean="0"/>
              <a:t>A (11T)</a:t>
            </a:r>
            <a:endParaRPr lang="fr-CH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40151" y="180445"/>
            <a:ext cx="2927413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CH" dirty="0" smtClean="0"/>
              <a:t>LBH_</a:t>
            </a:r>
            <a:r>
              <a:rPr lang="fr-CH" b="1" dirty="0" smtClean="0"/>
              <a:t>B (11T)</a:t>
            </a:r>
            <a:endParaRPr lang="fr-CH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875711" y="180445"/>
            <a:ext cx="3600792" cy="369332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CH" dirty="0"/>
              <a:t>By-pass cryostat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collimator</a:t>
            </a:r>
            <a:endParaRPr lang="fr-CH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-4763" y="1435077"/>
            <a:ext cx="9120184" cy="375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b="1" dirty="0" smtClean="0"/>
              <a:t>Complete 11.2 T </a:t>
            </a:r>
            <a:r>
              <a:rPr lang="fr-CH" b="1" dirty="0" err="1" smtClean="0"/>
              <a:t>cryo-assembly</a:t>
            </a:r>
            <a:r>
              <a:rPr lang="fr-CH" b="1" dirty="0" smtClean="0"/>
              <a:t> </a:t>
            </a:r>
            <a:r>
              <a:rPr lang="fr-CH" b="1" dirty="0" err="1" smtClean="0"/>
              <a:t>replacing</a:t>
            </a:r>
            <a:r>
              <a:rPr lang="fr-CH" b="1" dirty="0" smtClean="0"/>
              <a:t> a 15 m long 8.3 LHC </a:t>
            </a:r>
            <a:r>
              <a:rPr lang="fr-CH" b="1" dirty="0" err="1" smtClean="0"/>
              <a:t>dipole</a:t>
            </a:r>
            <a:endParaRPr lang="en-GB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0762" y="1961990"/>
            <a:ext cx="5941706" cy="24836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r="10132"/>
          <a:stretch/>
        </p:blipFill>
        <p:spPr>
          <a:xfrm>
            <a:off x="0" y="1964713"/>
            <a:ext cx="3300309" cy="2435267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5135716" y="1943986"/>
            <a:ext cx="3897922" cy="2276064"/>
            <a:chOff x="5135716" y="1943986"/>
            <a:chExt cx="3897922" cy="2276064"/>
          </a:xfrm>
        </p:grpSpPr>
        <p:sp>
          <p:nvSpPr>
            <p:cNvPr id="12" name="Rectangle 11"/>
            <p:cNvSpPr/>
            <p:nvPr/>
          </p:nvSpPr>
          <p:spPr>
            <a:xfrm>
              <a:off x="5469749" y="1956829"/>
              <a:ext cx="3563889" cy="22632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135716" y="1943986"/>
              <a:ext cx="588412" cy="2911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6" name="Straight Connector 15"/>
          <p:cNvCxnSpPr/>
          <p:nvPr/>
        </p:nvCxnSpPr>
        <p:spPr>
          <a:xfrm>
            <a:off x="3923928" y="2643758"/>
            <a:ext cx="4762872" cy="0"/>
          </a:xfrm>
          <a:prstGeom prst="line">
            <a:avLst/>
          </a:prstGeom>
          <a:ln w="22225">
            <a:solidFill>
              <a:srgbClr val="C0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39552" y="2973818"/>
            <a:ext cx="2088232" cy="0"/>
          </a:xfrm>
          <a:prstGeom prst="line">
            <a:avLst/>
          </a:prstGeom>
          <a:ln w="22225">
            <a:solidFill>
              <a:srgbClr val="C0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458122" y="2448639"/>
            <a:ext cx="11641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b="1" dirty="0" err="1" smtClean="0">
                <a:solidFill>
                  <a:srgbClr val="C00000"/>
                </a:solidFill>
              </a:rPr>
              <a:t>Operation</a:t>
            </a:r>
            <a:r>
              <a:rPr lang="fr-CH" sz="1000" b="1" dirty="0" smtClean="0">
                <a:solidFill>
                  <a:srgbClr val="C00000"/>
                </a:solidFill>
              </a:rPr>
              <a:t> 7 </a:t>
            </a:r>
            <a:r>
              <a:rPr lang="fr-CH" sz="1000" b="1" dirty="0" err="1" smtClean="0">
                <a:solidFill>
                  <a:srgbClr val="C00000"/>
                </a:solidFill>
              </a:rPr>
              <a:t>TeV</a:t>
            </a:r>
            <a:endParaRPr lang="en-GB" sz="1000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6819" y="2763743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b="1" dirty="0" smtClean="0">
                <a:solidFill>
                  <a:srgbClr val="C00000"/>
                </a:solidFill>
              </a:rPr>
              <a:t>7 </a:t>
            </a:r>
            <a:r>
              <a:rPr lang="fr-CH" sz="1000" b="1" dirty="0" err="1" smtClean="0">
                <a:solidFill>
                  <a:srgbClr val="C00000"/>
                </a:solidFill>
              </a:rPr>
              <a:t>TeV</a:t>
            </a:r>
            <a:endParaRPr lang="en-GB" sz="1000" b="1" dirty="0">
              <a:solidFill>
                <a:srgbClr val="C0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935755" y="4305598"/>
            <a:ext cx="5048103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CH" sz="1200" dirty="0" err="1" smtClean="0"/>
              <a:t>Hybrid</a:t>
            </a:r>
            <a:r>
              <a:rPr lang="fr-CH" sz="1200" dirty="0" smtClean="0"/>
              <a:t> (long proto): </a:t>
            </a:r>
            <a:r>
              <a:rPr lang="fr-CH" sz="1200" dirty="0"/>
              <a:t>Excellent!, But </a:t>
            </a:r>
            <a:r>
              <a:rPr lang="fr-CH" sz="1200" dirty="0" err="1"/>
              <a:t>strong</a:t>
            </a:r>
            <a:r>
              <a:rPr lang="fr-CH" sz="1200" dirty="0"/>
              <a:t> permanent </a:t>
            </a:r>
            <a:r>
              <a:rPr lang="fr-CH" sz="1200" dirty="0" err="1"/>
              <a:t>degradation</a:t>
            </a:r>
            <a:r>
              <a:rPr lang="fr-CH" sz="1200" dirty="0"/>
              <a:t> </a:t>
            </a:r>
            <a:r>
              <a:rPr lang="fr-CH" sz="1200" b="1" dirty="0" err="1"/>
              <a:t>after</a:t>
            </a:r>
            <a:r>
              <a:rPr lang="fr-CH" sz="1200" b="1" dirty="0"/>
              <a:t> thermal cycle. </a:t>
            </a:r>
            <a:r>
              <a:rPr lang="fr-CH" sz="1200" dirty="0" smtClean="0"/>
              <a:t>Absence </a:t>
            </a:r>
            <a:r>
              <a:rPr lang="fr-CH" sz="1200" dirty="0"/>
              <a:t>of thermal gradient control in the </a:t>
            </a:r>
            <a:r>
              <a:rPr lang="fr-CH" sz="1200" dirty="0" err="1"/>
              <a:t>procedure</a:t>
            </a:r>
            <a:r>
              <a:rPr lang="fr-CH" sz="1200" dirty="0"/>
              <a:t>. </a:t>
            </a:r>
            <a:endParaRPr lang="en-GB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6983858" y="3824907"/>
            <a:ext cx="21315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L. Bottura &amp; A. Devred</a:t>
            </a:r>
          </a:p>
          <a:p>
            <a:r>
              <a:rPr lang="fr-CH" sz="1100" dirty="0" smtClean="0"/>
              <a:t>HiLumi  WP11- F. </a:t>
            </a:r>
            <a:r>
              <a:rPr lang="fr-CH" sz="1100" dirty="0"/>
              <a:t>S</a:t>
            </a:r>
            <a:r>
              <a:rPr lang="fr-CH" sz="1100" dirty="0" smtClean="0"/>
              <a:t>avary et al. 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01581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699" y="135000"/>
            <a:ext cx="8346200" cy="611746"/>
          </a:xfrm>
        </p:spPr>
        <p:txBody>
          <a:bodyPr/>
          <a:lstStyle/>
          <a:p>
            <a:r>
              <a:rPr lang="fr-CH" sz="2400" dirty="0" smtClean="0"/>
              <a:t>11 T in full swing production: LS2 installation in 2020!</a:t>
            </a:r>
            <a:br>
              <a:rPr lang="fr-CH" sz="2400" dirty="0" smtClean="0"/>
            </a:br>
            <a:r>
              <a:rPr lang="fr-CH" sz="2400" dirty="0" err="1" smtClean="0"/>
              <a:t>great</a:t>
            </a:r>
            <a:r>
              <a:rPr lang="fr-CH" sz="2400" dirty="0" smtClean="0"/>
              <a:t> care </a:t>
            </a:r>
            <a:r>
              <a:rPr lang="fr-CH" sz="2400" dirty="0" err="1" smtClean="0"/>
              <a:t>given</a:t>
            </a:r>
            <a:r>
              <a:rPr lang="fr-CH" sz="2400" dirty="0" smtClean="0"/>
              <a:t> the stress </a:t>
            </a:r>
            <a:r>
              <a:rPr lang="fr-CH" sz="2400" dirty="0" err="1" smtClean="0"/>
              <a:t>sensitivity</a:t>
            </a:r>
            <a:r>
              <a:rPr lang="fr-CH" sz="2400" dirty="0" smtClean="0"/>
              <a:t> of Nb</a:t>
            </a:r>
            <a:r>
              <a:rPr lang="fr-CH" sz="2400" baseline="-25000" dirty="0" smtClean="0"/>
              <a:t>3</a:t>
            </a:r>
            <a:r>
              <a:rPr lang="fr-CH" sz="2400" dirty="0" smtClean="0"/>
              <a:t>Sn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Picture 5" descr="IMG_119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129" y="2868685"/>
            <a:ext cx="2520000" cy="1890000"/>
          </a:xfrm>
          <a:prstGeom prst="rect">
            <a:avLst/>
          </a:prstGeom>
        </p:spPr>
      </p:pic>
      <p:pic>
        <p:nvPicPr>
          <p:cNvPr id="7" name="Picture 6" descr="IMG_119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129" y="925661"/>
            <a:ext cx="2520000" cy="189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99" y="925660"/>
            <a:ext cx="2520000" cy="189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699" y="2877603"/>
            <a:ext cx="2520000" cy="189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6" t="2043" r="24162" b="-2043"/>
          <a:stretch/>
        </p:blipFill>
        <p:spPr>
          <a:xfrm>
            <a:off x="5814315" y="942075"/>
            <a:ext cx="3340681" cy="3878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51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34999"/>
            <a:ext cx="8496944" cy="780945"/>
          </a:xfrm>
        </p:spPr>
        <p:txBody>
          <a:bodyPr/>
          <a:lstStyle/>
          <a:p>
            <a:r>
              <a:rPr lang="fr-CH" dirty="0" smtClean="0"/>
              <a:t>IT </a:t>
            </a:r>
            <a:r>
              <a:rPr lang="fr-CH" dirty="0" err="1" smtClean="0"/>
              <a:t>quadrupole</a:t>
            </a:r>
            <a:r>
              <a:rPr lang="fr-CH" dirty="0" smtClean="0"/>
              <a:t>. </a:t>
            </a:r>
            <a:r>
              <a:rPr lang="fr-CH" dirty="0" err="1" smtClean="0"/>
              <a:t>Increase</a:t>
            </a:r>
            <a:r>
              <a:rPr lang="fr-CH" dirty="0" smtClean="0"/>
              <a:t> in </a:t>
            </a:r>
            <a:r>
              <a:rPr lang="fr-CH" dirty="0" err="1" smtClean="0"/>
              <a:t>field</a:t>
            </a:r>
            <a:r>
              <a:rPr lang="fr-CH" dirty="0" smtClean="0"/>
              <a:t> btu </a:t>
            </a:r>
            <a:r>
              <a:rPr lang="fr-CH" dirty="0" err="1" smtClean="0"/>
              <a:t>also</a:t>
            </a:r>
            <a:r>
              <a:rPr lang="fr-CH" dirty="0" smtClean="0"/>
              <a:t> in size </a:t>
            </a:r>
            <a:r>
              <a:rPr lang="fr-CH" dirty="0" err="1" smtClean="0"/>
              <a:t>wrt</a:t>
            </a:r>
            <a:r>
              <a:rPr lang="fr-CH" dirty="0" smtClean="0"/>
              <a:t> LHC. </a:t>
            </a:r>
            <a:r>
              <a:rPr lang="fr-CH" dirty="0" err="1" smtClean="0"/>
              <a:t>Very</a:t>
            </a:r>
            <a:r>
              <a:rPr lang="fr-CH" dirty="0" smtClean="0"/>
              <a:t> relevant </a:t>
            </a:r>
            <a:r>
              <a:rPr lang="fr-CH" dirty="0" err="1" smtClean="0"/>
              <a:t>also</a:t>
            </a:r>
            <a:r>
              <a:rPr lang="fr-CH" dirty="0" smtClean="0"/>
              <a:t> for FCC </a:t>
            </a:r>
            <a:r>
              <a:rPr lang="fr-CH" dirty="0" err="1" smtClean="0"/>
              <a:t>magnets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915945"/>
            <a:ext cx="6494239" cy="37260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2482" y="4083918"/>
            <a:ext cx="870810" cy="36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82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Chart 1" descr="image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776" y="676477"/>
            <a:ext cx="6130828" cy="400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4999"/>
            <a:ext cx="7920000" cy="562043"/>
          </a:xfrm>
        </p:spPr>
        <p:txBody>
          <a:bodyPr/>
          <a:lstStyle/>
          <a:p>
            <a:r>
              <a:rPr lang="fr-CH" sz="2400" dirty="0" err="1" smtClean="0"/>
              <a:t>Excelent</a:t>
            </a:r>
            <a:r>
              <a:rPr lang="fr-CH" sz="2400" dirty="0" smtClean="0"/>
              <a:t> </a:t>
            </a:r>
            <a:r>
              <a:rPr lang="fr-CH" sz="2400" dirty="0" err="1" smtClean="0"/>
              <a:t>results</a:t>
            </a:r>
            <a:r>
              <a:rPr lang="fr-CH" sz="2400" dirty="0" smtClean="0"/>
              <a:t> IT </a:t>
            </a:r>
            <a:r>
              <a:rPr lang="fr-CH" sz="2400" dirty="0" err="1" smtClean="0"/>
              <a:t>quadrupoles</a:t>
            </a:r>
            <a:r>
              <a:rPr lang="fr-CH" sz="2400" dirty="0" smtClean="0"/>
              <a:t> short </a:t>
            </a:r>
            <a:r>
              <a:rPr lang="fr-CH" sz="2400" dirty="0" err="1" smtClean="0"/>
              <a:t>models</a:t>
            </a:r>
            <a:r>
              <a:rPr lang="fr-CH" sz="2400" dirty="0" smtClean="0"/>
              <a:t/>
            </a:r>
            <a:br>
              <a:rPr lang="fr-CH" sz="2400" dirty="0" smtClean="0"/>
            </a:br>
            <a:r>
              <a:rPr lang="fr-CH" sz="2400" dirty="0" smtClean="0"/>
              <a:t>(</a:t>
            </a:r>
            <a:r>
              <a:rPr lang="fr-CH" sz="2400" dirty="0" err="1" smtClean="0"/>
              <a:t>thanks</a:t>
            </a:r>
            <a:r>
              <a:rPr lang="fr-CH" sz="2400" dirty="0" smtClean="0"/>
              <a:t> </a:t>
            </a:r>
            <a:r>
              <a:rPr lang="fr-CH" sz="2400" dirty="0" err="1" smtClean="0"/>
              <a:t>also</a:t>
            </a:r>
            <a:r>
              <a:rPr lang="fr-CH" sz="2400" dirty="0" smtClean="0"/>
              <a:t> to US-LARP)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6" name="Oval 5"/>
          <p:cNvSpPr/>
          <p:nvPr/>
        </p:nvSpPr>
        <p:spPr>
          <a:xfrm rot="19073394">
            <a:off x="2872664" y="2223780"/>
            <a:ext cx="1070471" cy="260219"/>
          </a:xfrm>
          <a:prstGeom prst="ellipse">
            <a:avLst/>
          </a:prstGeom>
          <a:noFill/>
          <a:ln w="317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79355" y="1898460"/>
            <a:ext cx="240644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C00000"/>
                </a:solidFill>
              </a:rPr>
              <a:t>Best HF </a:t>
            </a:r>
            <a:r>
              <a:rPr lang="fr-CH" sz="1400" b="1" dirty="0" err="1" smtClean="0">
                <a:solidFill>
                  <a:srgbClr val="C00000"/>
                </a:solidFill>
              </a:rPr>
              <a:t>magnet</a:t>
            </a:r>
            <a:r>
              <a:rPr lang="fr-CH" sz="1400" b="1" dirty="0" smtClean="0">
                <a:solidFill>
                  <a:srgbClr val="C00000"/>
                </a:solidFill>
              </a:rPr>
              <a:t> </a:t>
            </a:r>
            <a:r>
              <a:rPr lang="fr-CH" sz="1400" b="1" dirty="0" err="1" smtClean="0">
                <a:solidFill>
                  <a:srgbClr val="C00000"/>
                </a:solidFill>
              </a:rPr>
              <a:t>ever</a:t>
            </a:r>
            <a:r>
              <a:rPr lang="fr-CH" sz="1400" b="1" dirty="0" smtClean="0">
                <a:solidFill>
                  <a:srgbClr val="C00000"/>
                </a:solidFill>
              </a:rPr>
              <a:t> </a:t>
            </a:r>
            <a:r>
              <a:rPr lang="fr-CH" sz="1400" b="1" dirty="0" err="1" smtClean="0">
                <a:solidFill>
                  <a:srgbClr val="C00000"/>
                </a:solidFill>
              </a:rPr>
              <a:t>tested</a:t>
            </a:r>
            <a:r>
              <a:rPr lang="fr-CH" sz="1400" b="1" dirty="0" smtClean="0">
                <a:solidFill>
                  <a:srgbClr val="C00000"/>
                </a:solidFill>
              </a:rPr>
              <a:t> in </a:t>
            </a:r>
            <a:r>
              <a:rPr lang="fr-CH" sz="1400" b="1" dirty="0" err="1" smtClean="0">
                <a:solidFill>
                  <a:srgbClr val="C00000"/>
                </a:solidFill>
              </a:rPr>
              <a:t>terms</a:t>
            </a:r>
            <a:r>
              <a:rPr lang="fr-CH" sz="1400" b="1" dirty="0" smtClean="0">
                <a:solidFill>
                  <a:srgbClr val="C00000"/>
                </a:solidFill>
              </a:rPr>
              <a:t> of </a:t>
            </a:r>
            <a:r>
              <a:rPr lang="fr-CH" sz="1400" b="1" dirty="0" err="1" smtClean="0">
                <a:solidFill>
                  <a:srgbClr val="C00000"/>
                </a:solidFill>
              </a:rPr>
              <a:t>behaviour</a:t>
            </a:r>
            <a:r>
              <a:rPr lang="fr-CH" sz="1400" b="1" dirty="0" smtClean="0">
                <a:solidFill>
                  <a:srgbClr val="C00000"/>
                </a:solidFill>
              </a:rPr>
              <a:t> (not max </a:t>
            </a:r>
            <a:r>
              <a:rPr lang="fr-CH" sz="1400" b="1" dirty="0" err="1" smtClean="0">
                <a:solidFill>
                  <a:srgbClr val="C00000"/>
                </a:solidFill>
              </a:rPr>
              <a:t>field</a:t>
            </a:r>
            <a:r>
              <a:rPr lang="fr-CH" sz="1400" b="1" dirty="0" smtClean="0">
                <a:solidFill>
                  <a:srgbClr val="C00000"/>
                </a:solidFill>
              </a:rPr>
              <a:t>)</a:t>
            </a:r>
          </a:p>
          <a:p>
            <a:r>
              <a:rPr lang="fr-CH" sz="1400" b="1" dirty="0" smtClean="0">
                <a:solidFill>
                  <a:srgbClr val="C00000"/>
                </a:solidFill>
              </a:rPr>
              <a:t>Final </a:t>
            </a:r>
            <a:r>
              <a:rPr lang="fr-CH" sz="1400" b="1" dirty="0" err="1" smtClean="0">
                <a:solidFill>
                  <a:srgbClr val="C00000"/>
                </a:solidFill>
              </a:rPr>
              <a:t>conductor</a:t>
            </a:r>
            <a:r>
              <a:rPr lang="fr-CH" sz="1400" b="1" dirty="0" smtClean="0">
                <a:solidFill>
                  <a:srgbClr val="C00000"/>
                </a:solidFill>
              </a:rPr>
              <a:t>, final </a:t>
            </a:r>
            <a:r>
              <a:rPr lang="fr-CH" sz="1400" b="1" dirty="0" err="1" smtClean="0">
                <a:solidFill>
                  <a:srgbClr val="C00000"/>
                </a:solidFill>
              </a:rPr>
              <a:t>prestress</a:t>
            </a:r>
            <a:r>
              <a:rPr lang="fr-CH" sz="1400" b="1" dirty="0" smtClean="0">
                <a:solidFill>
                  <a:srgbClr val="C00000"/>
                </a:solidFill>
              </a:rPr>
              <a:t> </a:t>
            </a:r>
            <a:r>
              <a:rPr lang="fr-CH" sz="1400" b="1" dirty="0" err="1" smtClean="0">
                <a:solidFill>
                  <a:srgbClr val="C00000"/>
                </a:solidFill>
              </a:rPr>
              <a:t>procedure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6166" y="2078946"/>
            <a:ext cx="1907704" cy="553998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000" b="1" dirty="0" smtClean="0">
                <a:solidFill>
                  <a:schemeClr val="bg1"/>
                </a:solidFill>
              </a:rPr>
              <a:t>This </a:t>
            </a:r>
            <a:r>
              <a:rPr lang="fr-CH" sz="1000" b="1" dirty="0" err="1" smtClean="0">
                <a:solidFill>
                  <a:schemeClr val="bg1"/>
                </a:solidFill>
              </a:rPr>
              <a:t>magnet</a:t>
            </a:r>
            <a:r>
              <a:rPr lang="fr-CH" sz="1000" b="1" dirty="0" smtClean="0">
                <a:solidFill>
                  <a:schemeClr val="bg1"/>
                </a:solidFill>
              </a:rPr>
              <a:t> </a:t>
            </a:r>
            <a:r>
              <a:rPr lang="fr-CH" sz="1000" b="1" dirty="0" err="1" smtClean="0">
                <a:solidFill>
                  <a:schemeClr val="bg1"/>
                </a:solidFill>
              </a:rPr>
              <a:t>had</a:t>
            </a:r>
            <a:r>
              <a:rPr lang="fr-CH" sz="1000" b="1" dirty="0" smtClean="0">
                <a:solidFill>
                  <a:schemeClr val="bg1"/>
                </a:solidFill>
              </a:rPr>
              <a:t> a </a:t>
            </a:r>
            <a:r>
              <a:rPr lang="fr-CH" sz="1000" b="1" dirty="0" err="1" smtClean="0">
                <a:solidFill>
                  <a:schemeClr val="bg1"/>
                </a:solidFill>
              </a:rPr>
              <a:t>too</a:t>
            </a:r>
            <a:r>
              <a:rPr lang="fr-CH" sz="1000" b="1" dirty="0" smtClean="0">
                <a:solidFill>
                  <a:schemeClr val="bg1"/>
                </a:solidFill>
              </a:rPr>
              <a:t> high </a:t>
            </a:r>
            <a:r>
              <a:rPr lang="fr-CH" sz="1000" b="1" dirty="0" err="1" smtClean="0">
                <a:solidFill>
                  <a:schemeClr val="bg1"/>
                </a:solidFill>
              </a:rPr>
              <a:t>prestress</a:t>
            </a:r>
            <a:r>
              <a:rPr lang="fr-CH" sz="1000" b="1" dirty="0" smtClean="0">
                <a:solidFill>
                  <a:schemeClr val="bg1"/>
                </a:solidFill>
              </a:rPr>
              <a:t> The last </a:t>
            </a:r>
            <a:r>
              <a:rPr lang="fr-CH" sz="1000" b="1" dirty="0" err="1" smtClean="0">
                <a:solidFill>
                  <a:schemeClr val="bg1"/>
                </a:solidFill>
              </a:rPr>
              <a:t>higher</a:t>
            </a:r>
            <a:r>
              <a:rPr lang="fr-CH" sz="1000" b="1" dirty="0" smtClean="0">
                <a:solidFill>
                  <a:schemeClr val="bg1"/>
                </a:solidFill>
              </a:rPr>
              <a:t> </a:t>
            </a:r>
            <a:r>
              <a:rPr lang="fr-CH" sz="1000" b="1" dirty="0" err="1" smtClean="0">
                <a:solidFill>
                  <a:schemeClr val="bg1"/>
                </a:solidFill>
              </a:rPr>
              <a:t>quench</a:t>
            </a:r>
            <a:r>
              <a:rPr lang="fr-CH" sz="1000" b="1" dirty="0" smtClean="0">
                <a:solidFill>
                  <a:schemeClr val="bg1"/>
                </a:solidFill>
              </a:rPr>
              <a:t> have </a:t>
            </a:r>
            <a:r>
              <a:rPr lang="fr-CH" sz="1000" b="1" dirty="0" err="1" smtClean="0">
                <a:solidFill>
                  <a:schemeClr val="bg1"/>
                </a:solidFill>
              </a:rPr>
              <a:t>fast</a:t>
            </a:r>
            <a:r>
              <a:rPr lang="fr-CH" sz="1000" b="1" dirty="0" smtClean="0">
                <a:solidFill>
                  <a:schemeClr val="bg1"/>
                </a:solidFill>
              </a:rPr>
              <a:t> </a:t>
            </a:r>
            <a:r>
              <a:rPr lang="fr-CH" sz="1000" b="1" dirty="0" err="1" smtClean="0">
                <a:solidFill>
                  <a:schemeClr val="bg1"/>
                </a:solidFill>
              </a:rPr>
              <a:t>ramp</a:t>
            </a:r>
            <a:r>
              <a:rPr lang="fr-CH" sz="1000" b="1" dirty="0" smtClean="0">
                <a:solidFill>
                  <a:schemeClr val="bg1"/>
                </a:solidFill>
              </a:rPr>
              <a:t> rate</a:t>
            </a:r>
            <a:endParaRPr lang="en-GB" sz="1000" b="1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237681" y="2283718"/>
            <a:ext cx="93177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27984" y="1375240"/>
            <a:ext cx="3744416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1400" b="1" dirty="0" smtClean="0"/>
              <a:t>All </a:t>
            </a:r>
            <a:r>
              <a:rPr lang="fr-CH" sz="1400" b="1" dirty="0" err="1" smtClean="0"/>
              <a:t>magnets</a:t>
            </a:r>
            <a:r>
              <a:rPr lang="fr-CH" sz="1400" b="1" dirty="0" smtClean="0"/>
              <a:t> have </a:t>
            </a:r>
            <a:r>
              <a:rPr lang="fr-CH" sz="1400" b="1" dirty="0" err="1" smtClean="0"/>
              <a:t>exceptional</a:t>
            </a:r>
            <a:r>
              <a:rPr lang="fr-CH" sz="1400" b="1" dirty="0" smtClean="0"/>
              <a:t> memory (no </a:t>
            </a:r>
            <a:r>
              <a:rPr lang="fr-CH" sz="1400" b="1" dirty="0" err="1" smtClean="0"/>
              <a:t>low</a:t>
            </a:r>
            <a:r>
              <a:rPr lang="fr-CH" sz="1400" b="1" dirty="0" smtClean="0"/>
              <a:t> </a:t>
            </a:r>
            <a:r>
              <a:rPr lang="fr-CH" sz="1400" b="1" dirty="0" err="1" smtClean="0"/>
              <a:t>current</a:t>
            </a:r>
            <a:r>
              <a:rPr lang="fr-CH" sz="1400" b="1" dirty="0" smtClean="0"/>
              <a:t> </a:t>
            </a:r>
            <a:r>
              <a:rPr lang="fr-CH" sz="1400" b="1" dirty="0" err="1" smtClean="0"/>
              <a:t>quench</a:t>
            </a:r>
            <a:r>
              <a:rPr lang="fr-CH" sz="1400" b="1" dirty="0" smtClean="0"/>
              <a:t> </a:t>
            </a:r>
            <a:r>
              <a:rPr lang="fr-CH" sz="1400" b="1" dirty="0" err="1" smtClean="0"/>
              <a:t>after</a:t>
            </a:r>
            <a:r>
              <a:rPr lang="fr-CH" sz="1400" b="1" dirty="0" smtClean="0"/>
              <a:t> thermal cycle)</a:t>
            </a:r>
            <a:endParaRPr lang="en-GB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8560" y="3488096"/>
            <a:ext cx="8271472" cy="116955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 err="1" smtClean="0"/>
              <a:t>However</a:t>
            </a:r>
            <a:r>
              <a:rPr lang="fr-CH" sz="1400" dirty="0" smtClean="0"/>
              <a:t> </a:t>
            </a:r>
            <a:r>
              <a:rPr lang="fr-CH" sz="1400" dirty="0" err="1" smtClean="0"/>
              <a:t>we</a:t>
            </a:r>
            <a:r>
              <a:rPr lang="fr-CH" sz="1400" dirty="0" smtClean="0"/>
              <a:t> </a:t>
            </a:r>
            <a:r>
              <a:rPr lang="fr-CH" sz="1400" dirty="0" err="1" smtClean="0"/>
              <a:t>found</a:t>
            </a:r>
            <a:r>
              <a:rPr lang="fr-CH" sz="1400" dirty="0" smtClean="0"/>
              <a:t> </a:t>
            </a:r>
            <a:r>
              <a:rPr lang="fr-CH" sz="1400" dirty="0" err="1" smtClean="0"/>
              <a:t>recently</a:t>
            </a:r>
            <a:r>
              <a:rPr lang="fr-CH" sz="1400" dirty="0" smtClean="0"/>
              <a:t> </a:t>
            </a:r>
            <a:r>
              <a:rPr lang="fr-CH" sz="1400" dirty="0" err="1" smtClean="0"/>
              <a:t>electrical</a:t>
            </a:r>
            <a:r>
              <a:rPr lang="fr-CH" sz="1400" dirty="0" smtClean="0"/>
              <a:t> and structural </a:t>
            </a:r>
            <a:r>
              <a:rPr lang="fr-CH" sz="1400" dirty="0" err="1" smtClean="0"/>
              <a:t>problems</a:t>
            </a:r>
            <a:r>
              <a:rPr lang="fr-CH" sz="1400" dirty="0" smtClean="0"/>
              <a:t> </a:t>
            </a:r>
            <a:r>
              <a:rPr lang="fr-CH" sz="1400" b="1" dirty="0" smtClean="0"/>
              <a:t>on the first </a:t>
            </a:r>
            <a:r>
              <a:rPr lang="fr-CH" sz="1400" b="1" dirty="0" err="1" smtClean="0"/>
              <a:t>two</a:t>
            </a:r>
            <a:r>
              <a:rPr lang="fr-CH" sz="1400" b="1" dirty="0" smtClean="0"/>
              <a:t> long prototypes (</a:t>
            </a:r>
            <a:r>
              <a:rPr lang="fr-CH" sz="1400" b="1" dirty="0" err="1" smtClean="0"/>
              <a:t>partly</a:t>
            </a:r>
            <a:r>
              <a:rPr lang="fr-CH" sz="1400" b="1" dirty="0" smtClean="0"/>
              <a:t> </a:t>
            </a:r>
            <a:r>
              <a:rPr lang="fr-CH" sz="1400" b="1" dirty="0" err="1" smtClean="0"/>
              <a:t>seen</a:t>
            </a:r>
            <a:r>
              <a:rPr lang="fr-CH" sz="1400" b="1" dirty="0" smtClean="0"/>
              <a:t> </a:t>
            </a:r>
            <a:r>
              <a:rPr lang="fr-CH" sz="1400" b="1" dirty="0" err="1" smtClean="0"/>
              <a:t>also</a:t>
            </a:r>
            <a:r>
              <a:rPr lang="fr-CH" sz="1400" b="1" dirty="0" smtClean="0"/>
              <a:t> on 11 T).</a:t>
            </a:r>
          </a:p>
          <a:p>
            <a:r>
              <a:rPr lang="fr-CH" sz="1400" dirty="0" smtClean="0"/>
              <a:t>Structural </a:t>
            </a:r>
            <a:r>
              <a:rPr lang="fr-CH" sz="1400" dirty="0" err="1" smtClean="0"/>
              <a:t>problems</a:t>
            </a:r>
            <a:r>
              <a:rPr lang="fr-CH" sz="1400" dirty="0" smtClean="0"/>
              <a:t> on IT </a:t>
            </a:r>
            <a:r>
              <a:rPr lang="fr-CH" sz="1400" dirty="0" smtClean="0"/>
              <a:t>Quads </a:t>
            </a:r>
            <a:r>
              <a:rPr lang="fr-CH" sz="1400" dirty="0" err="1" smtClean="0"/>
              <a:t>understood</a:t>
            </a:r>
            <a:r>
              <a:rPr lang="fr-CH" sz="1400" dirty="0" smtClean="0"/>
              <a:t> </a:t>
            </a:r>
            <a:r>
              <a:rPr lang="fr-CH" sz="1400" dirty="0" smtClean="0"/>
              <a:t>and </a:t>
            </a:r>
            <a:r>
              <a:rPr lang="fr-CH" sz="1400" dirty="0" err="1" smtClean="0"/>
              <a:t>being</a:t>
            </a:r>
            <a:r>
              <a:rPr lang="fr-CH" sz="1400" dirty="0" smtClean="0"/>
              <a:t> </a:t>
            </a:r>
            <a:r>
              <a:rPr lang="fr-CH" sz="1400" dirty="0" err="1" smtClean="0"/>
              <a:t>solved</a:t>
            </a:r>
            <a:r>
              <a:rPr lang="fr-CH" sz="1400" dirty="0" smtClean="0"/>
              <a:t>: </a:t>
            </a:r>
            <a:r>
              <a:rPr lang="fr-CH" sz="1400" dirty="0" err="1" smtClean="0"/>
              <a:t>traced</a:t>
            </a:r>
            <a:r>
              <a:rPr lang="fr-CH" sz="1400" dirty="0" smtClean="0"/>
              <a:t> to </a:t>
            </a:r>
            <a:r>
              <a:rPr lang="fr-CH" sz="1400" dirty="0" err="1" smtClean="0"/>
              <a:t>too</a:t>
            </a:r>
            <a:r>
              <a:rPr lang="fr-CH" sz="1400" dirty="0" smtClean="0"/>
              <a:t> </a:t>
            </a:r>
            <a:r>
              <a:rPr lang="fr-CH" sz="1400" dirty="0" err="1" smtClean="0"/>
              <a:t>small</a:t>
            </a:r>
            <a:r>
              <a:rPr lang="fr-CH" sz="1400" dirty="0" smtClean="0"/>
              <a:t> </a:t>
            </a:r>
            <a:r>
              <a:rPr lang="fr-CH" sz="1400" dirty="0" err="1" smtClean="0"/>
              <a:t>margin</a:t>
            </a:r>
            <a:r>
              <a:rPr lang="fr-CH" sz="1400" dirty="0"/>
              <a:t> </a:t>
            </a:r>
            <a:r>
              <a:rPr lang="fr-CH" sz="1400" dirty="0" smtClean="0"/>
              <a:t>(in </a:t>
            </a:r>
            <a:r>
              <a:rPr lang="fr-CH" sz="1400" dirty="0" err="1" smtClean="0"/>
              <a:t>shells</a:t>
            </a:r>
            <a:r>
              <a:rPr lang="fr-CH" sz="1400" dirty="0" smtClean="0"/>
              <a:t>).</a:t>
            </a:r>
            <a:r>
              <a:rPr lang="fr-CH" sz="1400" dirty="0" smtClean="0"/>
              <a:t> </a:t>
            </a:r>
            <a:r>
              <a:rPr lang="fr-CH" sz="1400" dirty="0" smtClean="0"/>
              <a:t/>
            </a:r>
            <a:br>
              <a:rPr lang="fr-CH" sz="1400" dirty="0" smtClean="0"/>
            </a:br>
            <a:r>
              <a:rPr lang="fr-CH" sz="1400" dirty="0" err="1" smtClean="0"/>
              <a:t>Electrical</a:t>
            </a:r>
            <a:r>
              <a:rPr lang="fr-CH" sz="1400" dirty="0" smtClean="0"/>
              <a:t> </a:t>
            </a:r>
            <a:r>
              <a:rPr lang="fr-CH" sz="1400" dirty="0" err="1" smtClean="0"/>
              <a:t>problem</a:t>
            </a:r>
            <a:r>
              <a:rPr lang="fr-CH" sz="1400" dirty="0" smtClean="0"/>
              <a:t> (QH </a:t>
            </a:r>
            <a:r>
              <a:rPr lang="fr-CH" sz="1400" dirty="0" err="1" smtClean="0"/>
              <a:t>insulation</a:t>
            </a:r>
            <a:r>
              <a:rPr lang="fr-CH" sz="1400" dirty="0" smtClean="0"/>
              <a:t>): 2 solutions </a:t>
            </a:r>
            <a:r>
              <a:rPr lang="fr-CH" sz="1400" dirty="0" err="1" smtClean="0"/>
              <a:t>identified</a:t>
            </a:r>
            <a:r>
              <a:rPr lang="fr-CH" sz="1400" dirty="0"/>
              <a:t>.</a:t>
            </a:r>
            <a:r>
              <a:rPr lang="fr-CH" sz="1400" dirty="0" smtClean="0"/>
              <a:t> </a:t>
            </a:r>
          </a:p>
          <a:p>
            <a:r>
              <a:rPr lang="fr-CH" sz="1400" dirty="0" err="1" smtClean="0"/>
              <a:t>Industrialization</a:t>
            </a:r>
            <a:r>
              <a:rPr lang="fr-CH" sz="1400" dirty="0" smtClean="0"/>
              <a:t> of long </a:t>
            </a:r>
            <a:r>
              <a:rPr lang="fr-CH" sz="1400" dirty="0" err="1" smtClean="0"/>
              <a:t>magnets</a:t>
            </a:r>
            <a:r>
              <a:rPr lang="fr-CH" sz="1400" dirty="0" smtClean="0"/>
              <a:t> </a:t>
            </a:r>
            <a:r>
              <a:rPr lang="fr-CH" sz="1400" dirty="0" err="1" smtClean="0"/>
              <a:t>is</a:t>
            </a:r>
            <a:r>
              <a:rPr lang="fr-CH" sz="1400" dirty="0" smtClean="0"/>
              <a:t> </a:t>
            </a:r>
            <a:r>
              <a:rPr lang="fr-CH" sz="1400" dirty="0" err="1" smtClean="0"/>
              <a:t>being</a:t>
            </a:r>
            <a:r>
              <a:rPr lang="fr-CH" sz="1400" dirty="0" smtClean="0"/>
              <a:t> more </a:t>
            </a:r>
            <a:r>
              <a:rPr lang="fr-CH" sz="1400" dirty="0" err="1" smtClean="0"/>
              <a:t>difficult</a:t>
            </a:r>
            <a:r>
              <a:rPr lang="fr-CH" sz="1400" dirty="0" smtClean="0"/>
              <a:t> </a:t>
            </a:r>
            <a:r>
              <a:rPr lang="fr-CH" sz="1400" dirty="0" err="1" smtClean="0"/>
              <a:t>than</a:t>
            </a:r>
            <a:r>
              <a:rPr lang="fr-CH" sz="1400" dirty="0" smtClean="0"/>
              <a:t> </a:t>
            </a:r>
            <a:r>
              <a:rPr lang="fr-CH" sz="1400" dirty="0" err="1" smtClean="0"/>
              <a:t>anticipated</a:t>
            </a:r>
            <a:r>
              <a:rPr lang="fr-CH" sz="1400" dirty="0" smtClean="0"/>
              <a:t>! </a:t>
            </a:r>
            <a:r>
              <a:rPr lang="fr-CH" sz="1400" dirty="0" err="1" smtClean="0"/>
              <a:t>Difference</a:t>
            </a:r>
            <a:r>
              <a:rPr lang="fr-CH" sz="1400" dirty="0" smtClean="0"/>
              <a:t> </a:t>
            </a:r>
            <a:r>
              <a:rPr lang="fr-CH" sz="1400" dirty="0" err="1" smtClean="0"/>
              <a:t>from</a:t>
            </a:r>
            <a:r>
              <a:rPr lang="fr-CH" sz="1400" dirty="0" smtClean="0"/>
              <a:t> LHC </a:t>
            </a:r>
            <a:r>
              <a:rPr lang="fr-CH" sz="1400" dirty="0" err="1" smtClean="0"/>
              <a:t>NbTi</a:t>
            </a:r>
            <a:r>
              <a:rPr lang="fr-CH" sz="1400" dirty="0" smtClean="0"/>
              <a:t>.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7761664" y="2888310"/>
            <a:ext cx="12596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HiLumi WP3: </a:t>
            </a:r>
            <a:br>
              <a:rPr lang="fr-CH" sz="1100" dirty="0" smtClean="0"/>
            </a:br>
            <a:r>
              <a:rPr lang="fr-CH" sz="1100" dirty="0" smtClean="0"/>
              <a:t>E. Todesco et al.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924306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35000"/>
            <a:ext cx="8003232" cy="540000"/>
          </a:xfrm>
        </p:spPr>
        <p:txBody>
          <a:bodyPr/>
          <a:lstStyle/>
          <a:p>
            <a:r>
              <a:rPr lang="fr-CH" sz="2400" dirty="0" smtClean="0"/>
              <a:t>Construction of the 1</a:t>
            </a:r>
            <a:r>
              <a:rPr lang="fr-CH" sz="2400" baseline="30000" dirty="0" smtClean="0"/>
              <a:t>st</a:t>
            </a:r>
            <a:r>
              <a:rPr lang="fr-CH" sz="2400" dirty="0" smtClean="0"/>
              <a:t> and 2</a:t>
            </a:r>
            <a:r>
              <a:rPr lang="fr-CH" sz="2400" baseline="30000" dirty="0" smtClean="0"/>
              <a:t>nd</a:t>
            </a:r>
            <a:r>
              <a:rPr lang="fr-CH" sz="2400" dirty="0" smtClean="0"/>
              <a:t> long (7.5 m!) IT Quad in CERN; in USA </a:t>
            </a:r>
            <a:r>
              <a:rPr lang="fr-CH" sz="2400" dirty="0" err="1" smtClean="0"/>
              <a:t>winding</a:t>
            </a:r>
            <a:r>
              <a:rPr lang="fr-CH" sz="2400" dirty="0" smtClean="0"/>
              <a:t> 4</a:t>
            </a:r>
            <a:r>
              <a:rPr lang="fr-CH" sz="2400" baseline="30000" dirty="0" smtClean="0"/>
              <a:t>th</a:t>
            </a:r>
            <a:r>
              <a:rPr lang="fr-CH" sz="2400" dirty="0" smtClean="0"/>
              <a:t> long </a:t>
            </a:r>
            <a:r>
              <a:rPr lang="fr-CH" sz="2400" dirty="0" err="1" smtClean="0"/>
              <a:t>magnet</a:t>
            </a: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092944" y="2144551"/>
            <a:ext cx="4219032" cy="15663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3005148"/>
            <a:ext cx="2772295" cy="20792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1263" y="2959805"/>
            <a:ext cx="2764737" cy="20774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218" y="843558"/>
            <a:ext cx="2736379" cy="2157787"/>
          </a:xfrm>
          <a:prstGeom prst="rect">
            <a:avLst/>
          </a:prstGeom>
        </p:spPr>
      </p:pic>
      <p:pic>
        <p:nvPicPr>
          <p:cNvPr id="9" name="Content Placeholder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2358" y="843558"/>
            <a:ext cx="2882119" cy="2161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23528" y="2408786"/>
            <a:ext cx="828092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b="1" dirty="0" err="1" smtClean="0"/>
              <a:t>Making</a:t>
            </a:r>
            <a:r>
              <a:rPr lang="fr-CH" b="1" dirty="0" smtClean="0"/>
              <a:t> long </a:t>
            </a:r>
            <a:r>
              <a:rPr lang="fr-CH" b="1" dirty="0" err="1" smtClean="0"/>
              <a:t>magnets</a:t>
            </a:r>
            <a:r>
              <a:rPr lang="fr-CH" b="1" dirty="0" smtClean="0"/>
              <a:t> in Nb</a:t>
            </a:r>
            <a:r>
              <a:rPr lang="fr-CH" b="1" baseline="-25000" dirty="0" smtClean="0"/>
              <a:t>3</a:t>
            </a:r>
            <a:r>
              <a:rPr lang="fr-CH" b="1" dirty="0" smtClean="0"/>
              <a:t>Sn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challenging</a:t>
            </a:r>
            <a:r>
              <a:rPr lang="fr-CH" b="1" dirty="0" smtClean="0"/>
              <a:t> – </a:t>
            </a:r>
            <a:r>
              <a:rPr lang="fr-CH" b="1" dirty="0" err="1" smtClean="0"/>
              <a:t>especially</a:t>
            </a:r>
            <a:r>
              <a:rPr lang="fr-CH" b="1" dirty="0" smtClean="0"/>
              <a:t> in </a:t>
            </a:r>
            <a:r>
              <a:rPr lang="fr-CH" b="1" dirty="0" err="1" smtClean="0"/>
              <a:t>view</a:t>
            </a:r>
            <a:r>
              <a:rPr lang="fr-CH" b="1" dirty="0" smtClean="0"/>
              <a:t> of for mass production. </a:t>
            </a:r>
            <a:r>
              <a:rPr lang="fr-CH" b="1" dirty="0" err="1" smtClean="0"/>
              <a:t>We</a:t>
            </a:r>
            <a:r>
              <a:rPr lang="fr-CH" b="1" dirty="0" smtClean="0"/>
              <a:t> are confident for HiLumi: the </a:t>
            </a:r>
            <a:r>
              <a:rPr lang="fr-CH" b="1" dirty="0" err="1" smtClean="0"/>
              <a:t>project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big</a:t>
            </a:r>
            <a:r>
              <a:rPr lang="fr-CH" b="1" dirty="0" smtClean="0"/>
              <a:t> but not </a:t>
            </a:r>
            <a:r>
              <a:rPr lang="fr-CH" b="1" dirty="0" err="1" smtClean="0"/>
              <a:t>enormous</a:t>
            </a:r>
            <a:r>
              <a:rPr lang="fr-CH" b="1" dirty="0" smtClean="0"/>
              <a:t> (about 30 </a:t>
            </a:r>
            <a:r>
              <a:rPr lang="fr-CH" b="1" dirty="0" err="1" smtClean="0"/>
              <a:t>magnets</a:t>
            </a:r>
            <a:r>
              <a:rPr lang="fr-CH" b="1" dirty="0" smtClean="0"/>
              <a:t> of 4.2, 5.5 and 7.2 m </a:t>
            </a:r>
            <a:r>
              <a:rPr lang="fr-CH" b="1" dirty="0" err="1" smtClean="0"/>
              <a:t>length</a:t>
            </a:r>
            <a:r>
              <a:rPr lang="fr-CH" b="1" dirty="0" smtClean="0"/>
              <a:t>) by 2024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601669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Highlights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 smtClean="0"/>
              <a:t>LHC </a:t>
            </a:r>
            <a:r>
              <a:rPr lang="fr-CH" dirty="0" err="1" smtClean="0"/>
              <a:t>present</a:t>
            </a:r>
            <a:r>
              <a:rPr lang="fr-CH" dirty="0" smtClean="0"/>
              <a:t> and </a:t>
            </a:r>
            <a:r>
              <a:rPr lang="fr-CH" dirty="0" err="1" smtClean="0"/>
              <a:t>near</a:t>
            </a:r>
            <a:r>
              <a:rPr lang="fr-CH" dirty="0" smtClean="0"/>
              <a:t> future</a:t>
            </a:r>
          </a:p>
          <a:p>
            <a:r>
              <a:rPr lang="fr-CH" dirty="0" smtClean="0"/>
              <a:t>HL-LHC</a:t>
            </a:r>
          </a:p>
          <a:p>
            <a:pPr lvl="1"/>
            <a:r>
              <a:rPr lang="fr-CH" dirty="0" smtClean="0"/>
              <a:t>Scope</a:t>
            </a:r>
            <a:r>
              <a:rPr lang="en-GB" dirty="0"/>
              <a:t> </a:t>
            </a:r>
            <a:r>
              <a:rPr lang="en-GB" dirty="0" smtClean="0"/>
              <a:t>and challenges</a:t>
            </a:r>
          </a:p>
          <a:p>
            <a:pPr lvl="1"/>
            <a:r>
              <a:rPr lang="fr-CH" dirty="0" err="1" smtClean="0"/>
              <a:t>Status</a:t>
            </a:r>
            <a:endParaRPr lang="fr-CH" dirty="0" smtClean="0"/>
          </a:p>
          <a:p>
            <a:pPr lvl="1"/>
            <a:r>
              <a:rPr lang="fr-CH" dirty="0" smtClean="0"/>
              <a:t>Energy exploitation</a:t>
            </a:r>
          </a:p>
          <a:p>
            <a:r>
              <a:rPr lang="fr-CH" dirty="0" smtClean="0"/>
              <a:t>LEP/LHC/LHC upgrade(s) </a:t>
            </a:r>
            <a:r>
              <a:rPr lang="fr-CH" dirty="0" err="1" smtClean="0"/>
              <a:t>timeline</a:t>
            </a:r>
            <a:endParaRPr lang="fr-CH" dirty="0" smtClean="0"/>
          </a:p>
          <a:p>
            <a:r>
              <a:rPr lang="fr-CH" dirty="0" smtClean="0"/>
              <a:t>HE-LHC</a:t>
            </a:r>
            <a:endParaRPr lang="fr-CH" dirty="0"/>
          </a:p>
          <a:p>
            <a:pPr lvl="1"/>
            <a:r>
              <a:rPr lang="fr-CH" dirty="0" smtClean="0"/>
              <a:t>Evolution </a:t>
            </a:r>
            <a:r>
              <a:rPr lang="fr-CH" dirty="0" err="1" smtClean="0"/>
              <a:t>from</a:t>
            </a:r>
            <a:r>
              <a:rPr lang="fr-CH" dirty="0" smtClean="0"/>
              <a:t> 2010 to </a:t>
            </a:r>
            <a:r>
              <a:rPr lang="fr-CH" dirty="0" err="1" smtClean="0"/>
              <a:t>today</a:t>
            </a:r>
            <a:endParaRPr lang="fr-CH" dirty="0" smtClean="0"/>
          </a:p>
          <a:p>
            <a:pPr lvl="1"/>
            <a:r>
              <a:rPr lang="fr-CH" dirty="0" smtClean="0"/>
              <a:t>New configuration LHC1.5</a:t>
            </a:r>
          </a:p>
          <a:p>
            <a:r>
              <a:rPr lang="fr-CH" dirty="0" err="1" smtClean="0"/>
              <a:t>Synergy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other</a:t>
            </a:r>
            <a:r>
              <a:rPr lang="fr-CH" dirty="0" smtClean="0"/>
              <a:t> programs (</a:t>
            </a:r>
            <a:r>
              <a:rPr lang="fr-CH" dirty="0" err="1" smtClean="0"/>
              <a:t>LHeC</a:t>
            </a:r>
            <a:r>
              <a:rPr lang="fr-CH" dirty="0" smtClean="0"/>
              <a:t>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371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4999"/>
            <a:ext cx="7920000" cy="817441"/>
          </a:xfrm>
        </p:spPr>
        <p:txBody>
          <a:bodyPr/>
          <a:lstStyle/>
          <a:p>
            <a:r>
              <a:rPr lang="fr-CH" dirty="0" err="1" smtClean="0"/>
              <a:t>Crab</a:t>
            </a:r>
            <a:r>
              <a:rPr lang="fr-CH" dirty="0" smtClean="0"/>
              <a:t> </a:t>
            </a:r>
            <a:r>
              <a:rPr lang="fr-CH" dirty="0" err="1" smtClean="0"/>
              <a:t>Cavities</a:t>
            </a:r>
            <a:r>
              <a:rPr lang="fr-CH" dirty="0" smtClean="0"/>
              <a:t>: </a:t>
            </a:r>
            <a:r>
              <a:rPr lang="fr-CH" dirty="0" err="1" smtClean="0"/>
              <a:t>progress</a:t>
            </a:r>
            <a:r>
              <a:rPr lang="fr-CH" dirty="0" smtClean="0"/>
              <a:t> in</a:t>
            </a:r>
            <a:br>
              <a:rPr lang="fr-CH" dirty="0" smtClean="0"/>
            </a:br>
            <a:r>
              <a:rPr lang="fr-CH" dirty="0" smtClean="0"/>
              <a:t>design, construction and test infrastructure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32" y="3736309"/>
            <a:ext cx="2589642" cy="13206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6274" y="3707210"/>
            <a:ext cx="2575542" cy="133947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21816" y="3743955"/>
            <a:ext cx="3144984" cy="11310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350" b="1" dirty="0"/>
              <a:t>RF phase scan w.r.t the beam phase with cavity 1: principle validated!</a:t>
            </a:r>
          </a:p>
          <a:p>
            <a:r>
              <a:rPr lang="en-US" sz="1350" b="1" dirty="0"/>
              <a:t>Transparency of CC to beam demonstrated!</a:t>
            </a:r>
            <a:r>
              <a:rPr lang="fr-CH" sz="1350" dirty="0"/>
              <a:t> </a:t>
            </a:r>
            <a:r>
              <a:rPr lang="fr-CH" sz="1350" dirty="0" err="1"/>
              <a:t>MDs</a:t>
            </a:r>
            <a:r>
              <a:rPr lang="fr-CH" sz="1350" dirty="0"/>
              <a:t> </a:t>
            </a:r>
            <a:r>
              <a:rPr lang="fr-CH" sz="1350" dirty="0" err="1"/>
              <a:t>very</a:t>
            </a:r>
            <a:r>
              <a:rPr lang="fr-CH" sz="1350" dirty="0"/>
              <a:t> </a:t>
            </a:r>
            <a:r>
              <a:rPr lang="fr-CH" sz="1350" dirty="0" err="1"/>
              <a:t>successful</a:t>
            </a:r>
            <a:r>
              <a:rPr lang="fr-CH" sz="1350" dirty="0"/>
              <a:t> (</a:t>
            </a:r>
            <a:r>
              <a:rPr lang="fr-CH" sz="1350" dirty="0" err="1"/>
              <a:t>with</a:t>
            </a:r>
            <a:r>
              <a:rPr lang="fr-CH" sz="1350" dirty="0"/>
              <a:t> </a:t>
            </a:r>
            <a:r>
              <a:rPr lang="fr-CH" sz="1350" dirty="0" smtClean="0"/>
              <a:t>voltage </a:t>
            </a:r>
            <a:r>
              <a:rPr lang="fr-CH" sz="1350" dirty="0"/>
              <a:t>limitation).</a:t>
            </a:r>
            <a:endParaRPr lang="en-US" sz="135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72" y="1067394"/>
            <a:ext cx="9136800" cy="255396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21841" y="1273388"/>
            <a:ext cx="28992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chemeClr val="bg1"/>
                </a:solidFill>
              </a:rPr>
              <a:t>New SRF test stand </a:t>
            </a:r>
            <a:r>
              <a:rPr lang="fr-CH" b="1" dirty="0" err="1" smtClean="0">
                <a:solidFill>
                  <a:schemeClr val="bg1"/>
                </a:solidFill>
              </a:rPr>
              <a:t>with</a:t>
            </a:r>
            <a:r>
              <a:rPr lang="fr-CH" b="1" dirty="0" smtClean="0">
                <a:solidFill>
                  <a:schemeClr val="bg1"/>
                </a:solidFill>
              </a:rPr>
              <a:t> </a:t>
            </a:r>
            <a:r>
              <a:rPr lang="fr-CH" b="1" dirty="0" err="1" smtClean="0">
                <a:solidFill>
                  <a:schemeClr val="bg1"/>
                </a:solidFill>
              </a:rPr>
              <a:t>beam</a:t>
            </a:r>
            <a:r>
              <a:rPr lang="fr-CH" b="1" dirty="0" smtClean="0">
                <a:solidFill>
                  <a:schemeClr val="bg1"/>
                </a:solidFill>
              </a:rPr>
              <a:t> in SPS for HiLumi LHC </a:t>
            </a:r>
            <a:r>
              <a:rPr lang="fr-CH" b="1" dirty="0" err="1" smtClean="0">
                <a:solidFill>
                  <a:schemeClr val="bg1"/>
                </a:solidFill>
              </a:rPr>
              <a:t>Crab</a:t>
            </a:r>
            <a:r>
              <a:rPr lang="fr-CH" b="1" dirty="0" smtClean="0">
                <a:solidFill>
                  <a:schemeClr val="bg1"/>
                </a:solidFill>
              </a:rPr>
              <a:t> </a:t>
            </a:r>
            <a:r>
              <a:rPr lang="fr-CH" b="1" dirty="0" err="1" smtClean="0">
                <a:solidFill>
                  <a:schemeClr val="bg1"/>
                </a:solidFill>
              </a:rPr>
              <a:t>Cavities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1143934">
            <a:off x="1062561" y="2846747"/>
            <a:ext cx="7992894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CH" sz="2000" b="1" dirty="0" err="1" smtClean="0"/>
              <a:t>Industrial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contracts</a:t>
            </a:r>
            <a:r>
              <a:rPr lang="fr-CH" sz="2000" b="1" dirty="0" smtClean="0"/>
              <a:t> : </a:t>
            </a:r>
            <a:r>
              <a:rPr lang="fr-CH" sz="2000" b="1" dirty="0" err="1" smtClean="0"/>
              <a:t>launched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both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from</a:t>
            </a:r>
            <a:r>
              <a:rPr lang="fr-CH" sz="2000" b="1" dirty="0" smtClean="0"/>
              <a:t> CERN and US-HL-AUP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4002636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854" y="168015"/>
            <a:ext cx="8784976" cy="758143"/>
          </a:xfrm>
        </p:spPr>
        <p:txBody>
          <a:bodyPr/>
          <a:lstStyle/>
          <a:p>
            <a:r>
              <a:rPr lang="fr-CH" dirty="0" smtClean="0"/>
              <a:t>ATS: new </a:t>
            </a:r>
            <a:r>
              <a:rPr lang="fr-CH" dirty="0" err="1" smtClean="0"/>
              <a:t>operation</a:t>
            </a:r>
            <a:r>
              <a:rPr lang="fr-CH" dirty="0" smtClean="0"/>
              <a:t>  mode for hadron </a:t>
            </a:r>
            <a:r>
              <a:rPr lang="fr-CH" dirty="0" err="1" smtClean="0"/>
              <a:t>colliders</a:t>
            </a:r>
            <a:r>
              <a:rPr lang="fr-CH" dirty="0" smtClean="0"/>
              <a:t> </a:t>
            </a:r>
            <a:r>
              <a:rPr lang="fr-CH" dirty="0" err="1" smtClean="0"/>
              <a:t>Making</a:t>
            </a:r>
            <a:r>
              <a:rPr lang="fr-CH" dirty="0" smtClean="0"/>
              <a:t> 13 km of </a:t>
            </a:r>
            <a:r>
              <a:rPr lang="fr-CH" dirty="0" err="1" smtClean="0"/>
              <a:t>matching</a:t>
            </a:r>
            <a:r>
              <a:rPr lang="fr-CH" dirty="0" smtClean="0"/>
              <a:t> section!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1750200" y="4068146"/>
            <a:ext cx="5774128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 err="1" smtClean="0"/>
              <a:t>Overcoming</a:t>
            </a:r>
            <a:r>
              <a:rPr lang="fr-CH" sz="1400" dirty="0" smtClean="0"/>
              <a:t> LHC </a:t>
            </a:r>
            <a:r>
              <a:rPr lang="fr-CH" sz="1400" dirty="0" err="1" smtClean="0"/>
              <a:t>chromatic</a:t>
            </a:r>
            <a:r>
              <a:rPr lang="fr-CH" sz="1400" dirty="0" smtClean="0"/>
              <a:t> and </a:t>
            </a:r>
            <a:r>
              <a:rPr lang="fr-CH" sz="1400" dirty="0" err="1" smtClean="0"/>
              <a:t>matching</a:t>
            </a:r>
            <a:r>
              <a:rPr lang="fr-CH" sz="1400" dirty="0" smtClean="0"/>
              <a:t> limitations of </a:t>
            </a:r>
            <a:r>
              <a:rPr lang="fr-CH" sz="1400" dirty="0" smtClean="0">
                <a:sym typeface="Symbol" panose="05050102010706020507" pitchFamily="18" charset="2"/>
              </a:rPr>
              <a:t>* = </a:t>
            </a:r>
            <a:r>
              <a:rPr lang="fr-CH" sz="1400" dirty="0" smtClean="0"/>
              <a:t>25-30 cm.</a:t>
            </a:r>
          </a:p>
          <a:p>
            <a:r>
              <a:rPr lang="fr-CH" sz="1400" dirty="0" err="1" smtClean="0"/>
              <a:t>Around</a:t>
            </a:r>
            <a:r>
              <a:rPr lang="fr-CH" sz="1400" dirty="0" smtClean="0"/>
              <a:t> </a:t>
            </a:r>
            <a:r>
              <a:rPr lang="fr-CH" sz="1400" dirty="0" err="1" smtClean="0"/>
              <a:t>each</a:t>
            </a:r>
            <a:r>
              <a:rPr lang="fr-CH" sz="1400" dirty="0" smtClean="0"/>
              <a:t> P1 and P5 6.5 km machine </a:t>
            </a:r>
            <a:r>
              <a:rPr lang="fr-CH" sz="1400" dirty="0" err="1" smtClean="0"/>
              <a:t>become</a:t>
            </a:r>
            <a:r>
              <a:rPr lang="fr-CH" sz="1400" dirty="0" smtClean="0"/>
              <a:t> a </a:t>
            </a:r>
            <a:r>
              <a:rPr lang="fr-CH" sz="1400" dirty="0" err="1" smtClean="0"/>
              <a:t>giant</a:t>
            </a:r>
            <a:r>
              <a:rPr lang="fr-CH" sz="1400" dirty="0" smtClean="0"/>
              <a:t> </a:t>
            </a:r>
            <a:r>
              <a:rPr lang="fr-CH" sz="1400" dirty="0" err="1" smtClean="0"/>
              <a:t>matching</a:t>
            </a:r>
            <a:r>
              <a:rPr lang="fr-CH" sz="1400" dirty="0" smtClean="0"/>
              <a:t> section and </a:t>
            </a:r>
            <a:r>
              <a:rPr lang="fr-CH" sz="1400" dirty="0" err="1" smtClean="0"/>
              <a:t>beam</a:t>
            </a:r>
            <a:r>
              <a:rPr lang="fr-CH" sz="1400" dirty="0" smtClean="0"/>
              <a:t> size </a:t>
            </a:r>
            <a:r>
              <a:rPr lang="fr-CH" sz="1400" dirty="0" err="1" smtClean="0"/>
              <a:t>can</a:t>
            </a:r>
            <a:r>
              <a:rPr lang="fr-CH" sz="1400" dirty="0" smtClean="0"/>
              <a:t> </a:t>
            </a:r>
            <a:r>
              <a:rPr lang="fr-CH" sz="1400" dirty="0" err="1" smtClean="0"/>
              <a:t>be</a:t>
            </a:r>
            <a:r>
              <a:rPr lang="fr-CH" sz="1400" dirty="0" smtClean="0"/>
              <a:t> made as </a:t>
            </a:r>
            <a:r>
              <a:rPr lang="fr-CH" sz="1400" dirty="0" err="1" smtClean="0"/>
              <a:t>small</a:t>
            </a:r>
            <a:r>
              <a:rPr lang="fr-CH" sz="1400" dirty="0" smtClean="0"/>
              <a:t> as 5 µm.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31399"/>
          <a:stretch/>
        </p:blipFill>
        <p:spPr>
          <a:xfrm>
            <a:off x="557741" y="1013153"/>
            <a:ext cx="7974259" cy="31868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6200000">
            <a:off x="360260" y="2237999"/>
            <a:ext cx="1283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err="1" smtClean="0"/>
              <a:t>Beam</a:t>
            </a:r>
            <a:r>
              <a:rPr lang="fr-CH" sz="1100" dirty="0" smtClean="0"/>
              <a:t> size (mm)</a:t>
            </a:r>
            <a:endParaRPr lang="en-GB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7883398" y="1837680"/>
            <a:ext cx="1109431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200" b="1" dirty="0" smtClean="0"/>
              <a:t>S. Fartoukh, CERN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90907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0360" y="460326"/>
            <a:ext cx="7353208" cy="43866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7920000" cy="540000"/>
          </a:xfrm>
        </p:spPr>
        <p:txBody>
          <a:bodyPr/>
          <a:lstStyle/>
          <a:p>
            <a:r>
              <a:rPr lang="fr-CH" dirty="0" smtClean="0"/>
              <a:t>HL-LHC performance (</a:t>
            </a:r>
            <a:r>
              <a:rPr lang="fr-CH" dirty="0" err="1" smtClean="0"/>
              <a:t>ultimate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2032)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6" name="Oval Callout 5"/>
          <p:cNvSpPr/>
          <p:nvPr/>
        </p:nvSpPr>
        <p:spPr>
          <a:xfrm>
            <a:off x="7092280" y="2221583"/>
            <a:ext cx="720080" cy="422175"/>
          </a:xfrm>
          <a:prstGeom prst="wedgeEllipseCallout">
            <a:avLst>
              <a:gd name="adj1" fmla="val -24995"/>
              <a:gd name="adj2" fmla="val -114477"/>
            </a:avLst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100" b="1" dirty="0" smtClean="0"/>
              <a:t>Design goal</a:t>
            </a:r>
            <a:endParaRPr lang="en-GB" sz="1100" b="1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6263715" y="4276116"/>
            <a:ext cx="24473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M. Lamont, O. Bruning, L. Rossi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64412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38" y="0"/>
            <a:ext cx="5902980" cy="21256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6744" y="23537"/>
            <a:ext cx="5161534" cy="3441023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35783" y="69926"/>
            <a:ext cx="5066546" cy="77155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CH" sz="1400" b="1" dirty="0" err="1" smtClean="0"/>
              <a:t>Hilumi</a:t>
            </a:r>
            <a:r>
              <a:rPr lang="fr-CH" sz="1400" b="1" dirty="0" smtClean="0"/>
              <a:t> Civil </a:t>
            </a:r>
            <a:r>
              <a:rPr lang="fr-CH" sz="1400" b="1" dirty="0" err="1" smtClean="0"/>
              <a:t>Engineer</a:t>
            </a:r>
            <a:r>
              <a:rPr lang="fr-CH" sz="1400" b="1" dirty="0" smtClean="0"/>
              <a:t>: 2 large </a:t>
            </a:r>
            <a:r>
              <a:rPr lang="fr-CH" sz="1400" b="1" dirty="0" err="1" smtClean="0"/>
              <a:t>shafts</a:t>
            </a:r>
            <a:r>
              <a:rPr lang="fr-CH" sz="1400" b="1" dirty="0" smtClean="0"/>
              <a:t>; 1 km of new underground; 20 new buildings; </a:t>
            </a:r>
            <a:endParaRPr lang="en-GB" sz="1400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26180" y="1027432"/>
            <a:ext cx="4186067" cy="2784310"/>
            <a:chOff x="26180" y="1027432"/>
            <a:chExt cx="4186067" cy="278431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783" y="1027432"/>
              <a:ext cx="4176464" cy="278431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26180" y="1113222"/>
              <a:ext cx="2331087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b="1" dirty="0"/>
                <a:t>Contract T117 – JVMM </a:t>
              </a:r>
              <a:r>
                <a:rPr lang="en-GB" sz="1100" b="1" dirty="0" smtClean="0"/>
                <a:t>(LHC-P1</a:t>
              </a:r>
              <a:r>
                <a:rPr lang="en-GB" sz="1100" b="1" dirty="0"/>
                <a:t>)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13" y="2144458"/>
            <a:ext cx="9053345" cy="2987299"/>
            <a:chOff x="74465" y="2161858"/>
            <a:chExt cx="9053345" cy="2987299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465" y="2161858"/>
              <a:ext cx="9053345" cy="2987299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3157008" y="4527861"/>
              <a:ext cx="2206053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b="1" dirty="0"/>
                <a:t> Contract T118 – CIB </a:t>
              </a:r>
              <a:r>
                <a:rPr lang="en-GB" sz="1100" b="1" dirty="0" smtClean="0"/>
                <a:t>(LHC-P5</a:t>
              </a:r>
              <a:r>
                <a:rPr lang="en-GB" sz="1100" b="1" dirty="0"/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5505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LHC </a:t>
            </a:r>
            <a:r>
              <a:rPr lang="fr-CH" dirty="0" err="1" smtClean="0"/>
              <a:t>after</a:t>
            </a:r>
            <a:r>
              <a:rPr lang="fr-CH" dirty="0" smtClean="0"/>
              <a:t> HiLumi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2000" y="914401"/>
            <a:ext cx="8352488" cy="3680222"/>
          </a:xfrm>
        </p:spPr>
        <p:txBody>
          <a:bodyPr>
            <a:normAutofit fontScale="77500" lnSpcReduction="20000"/>
          </a:bodyPr>
          <a:lstStyle/>
          <a:p>
            <a:r>
              <a:rPr lang="fr-CH" dirty="0" smtClean="0"/>
              <a:t>LHC as FCC-</a:t>
            </a:r>
            <a:r>
              <a:rPr lang="fr-CH" dirty="0" err="1" smtClean="0"/>
              <a:t>hh</a:t>
            </a:r>
            <a:r>
              <a:rPr lang="fr-CH" dirty="0" smtClean="0"/>
              <a:t> (</a:t>
            </a:r>
            <a:r>
              <a:rPr lang="fr-CH" dirty="0" err="1" smtClean="0"/>
              <a:t>expensive</a:t>
            </a:r>
            <a:r>
              <a:rPr lang="fr-CH" dirty="0" smtClean="0"/>
              <a:t>) </a:t>
            </a:r>
            <a:r>
              <a:rPr lang="fr-CH" dirty="0" err="1" smtClean="0"/>
              <a:t>injector</a:t>
            </a:r>
            <a:endParaRPr lang="fr-CH" dirty="0" smtClean="0"/>
          </a:p>
          <a:p>
            <a:pPr lvl="1"/>
            <a:r>
              <a:rPr lang="fr-CH" dirty="0" err="1" smtClean="0"/>
              <a:t>Foreseen</a:t>
            </a:r>
            <a:r>
              <a:rPr lang="fr-CH" dirty="0" smtClean="0"/>
              <a:t> to </a:t>
            </a:r>
            <a:r>
              <a:rPr lang="fr-CH" dirty="0" err="1" smtClean="0"/>
              <a:t>work</a:t>
            </a:r>
            <a:r>
              <a:rPr lang="fr-CH" dirty="0" smtClean="0"/>
              <a:t> at </a:t>
            </a:r>
            <a:r>
              <a:rPr lang="fr-CH" dirty="0" err="1" smtClean="0"/>
              <a:t>low</a:t>
            </a:r>
            <a:r>
              <a:rPr lang="fr-CH" dirty="0" smtClean="0"/>
              <a:t> maintenance 3 </a:t>
            </a:r>
            <a:r>
              <a:rPr lang="fr-CH" dirty="0" err="1" smtClean="0"/>
              <a:t>TeV</a:t>
            </a:r>
            <a:r>
              <a:rPr lang="fr-CH" dirty="0"/>
              <a:t> </a:t>
            </a:r>
            <a:r>
              <a:rPr lang="fr-CH" dirty="0" err="1" smtClean="0"/>
              <a:t>beam</a:t>
            </a:r>
            <a:endParaRPr lang="fr-CH" dirty="0" smtClean="0"/>
          </a:p>
          <a:p>
            <a:pPr lvl="1"/>
            <a:r>
              <a:rPr lang="fr-CH" dirty="0" smtClean="0"/>
              <a:t>Can </a:t>
            </a:r>
            <a:r>
              <a:rPr lang="fr-CH" dirty="0" err="1" smtClean="0"/>
              <a:t>provide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for </a:t>
            </a:r>
            <a:r>
              <a:rPr lang="fr-CH" dirty="0" err="1" smtClean="0"/>
              <a:t>fixed</a:t>
            </a:r>
            <a:r>
              <a:rPr lang="fr-CH" dirty="0" smtClean="0"/>
              <a:t> </a:t>
            </a:r>
            <a:r>
              <a:rPr lang="fr-CH" dirty="0" err="1" smtClean="0"/>
              <a:t>target</a:t>
            </a:r>
            <a:r>
              <a:rPr lang="fr-CH" dirty="0" smtClean="0"/>
              <a:t> at 1..3 </a:t>
            </a:r>
            <a:r>
              <a:rPr lang="fr-CH" dirty="0" err="1" smtClean="0"/>
              <a:t>TeV</a:t>
            </a:r>
            <a:r>
              <a:rPr lang="fr-CH" dirty="0" smtClean="0"/>
              <a:t> </a:t>
            </a:r>
          </a:p>
          <a:p>
            <a:r>
              <a:rPr lang="fr-CH" b="1" dirty="0" smtClean="0"/>
              <a:t>High</a:t>
            </a:r>
            <a:r>
              <a:rPr lang="fr-CH" dirty="0" smtClean="0"/>
              <a:t>(er) </a:t>
            </a:r>
            <a:r>
              <a:rPr lang="fr-CH" b="1" dirty="0" smtClean="0"/>
              <a:t>Energy LHC </a:t>
            </a:r>
            <a:r>
              <a:rPr lang="fr-CH" dirty="0" smtClean="0"/>
              <a:t>(for HEP </a:t>
            </a:r>
            <a:r>
              <a:rPr lang="fr-CH" dirty="0" err="1" smtClean="0"/>
              <a:t>community</a:t>
            </a:r>
            <a:r>
              <a:rPr lang="fr-CH" dirty="0" smtClean="0"/>
              <a:t> to </a:t>
            </a:r>
            <a:r>
              <a:rPr lang="fr-CH" dirty="0" err="1" smtClean="0"/>
              <a:t>assess</a:t>
            </a:r>
            <a:r>
              <a:rPr lang="fr-CH" dirty="0" smtClean="0"/>
              <a:t> if </a:t>
            </a:r>
            <a:r>
              <a:rPr lang="fr-CH" dirty="0" err="1" smtClean="0"/>
              <a:t>interesting</a:t>
            </a:r>
            <a:r>
              <a:rPr lang="fr-CH" dirty="0" smtClean="0"/>
              <a:t> or not)</a:t>
            </a:r>
          </a:p>
          <a:p>
            <a:pPr lvl="1"/>
            <a:r>
              <a:rPr lang="fr-CH" dirty="0" smtClean="0"/>
              <a:t>33 </a:t>
            </a:r>
            <a:r>
              <a:rPr lang="fr-CH" dirty="0" err="1" smtClean="0"/>
              <a:t>TeV</a:t>
            </a:r>
            <a:r>
              <a:rPr lang="fr-CH" dirty="0"/>
              <a:t> </a:t>
            </a:r>
            <a:r>
              <a:rPr lang="fr-CH" dirty="0" err="1" smtClean="0"/>
              <a:t>c.o.m</a:t>
            </a:r>
            <a:r>
              <a:rPr lang="fr-CH" dirty="0" smtClean="0"/>
              <a:t>. : 20 T </a:t>
            </a:r>
            <a:r>
              <a:rPr lang="fr-CH" dirty="0" err="1" smtClean="0"/>
              <a:t>magnets</a:t>
            </a:r>
            <a:r>
              <a:rPr lang="fr-CH" dirty="0" smtClean="0"/>
              <a:t> (2010 Malta Workshop)</a:t>
            </a:r>
          </a:p>
          <a:p>
            <a:pPr lvl="1"/>
            <a:r>
              <a:rPr lang="fr-CH" dirty="0" smtClean="0"/>
              <a:t>27 </a:t>
            </a:r>
            <a:r>
              <a:rPr lang="fr-CH" dirty="0" err="1" smtClean="0"/>
              <a:t>TeV</a:t>
            </a:r>
            <a:r>
              <a:rPr lang="fr-CH" dirty="0" smtClean="0"/>
              <a:t> </a:t>
            </a:r>
            <a:r>
              <a:rPr lang="fr-CH" dirty="0" err="1" smtClean="0"/>
              <a:t>c.o.m</a:t>
            </a:r>
            <a:r>
              <a:rPr lang="fr-CH" dirty="0" smtClean="0"/>
              <a:t>. : 16 T </a:t>
            </a:r>
            <a:r>
              <a:rPr lang="fr-CH" dirty="0" err="1" smtClean="0"/>
              <a:t>magnets</a:t>
            </a:r>
            <a:r>
              <a:rPr lang="fr-CH" dirty="0" smtClean="0"/>
              <a:t> (FCC </a:t>
            </a:r>
            <a:r>
              <a:rPr lang="fr-CH" dirty="0" err="1" smtClean="0"/>
              <a:t>baseline</a:t>
            </a:r>
            <a:r>
              <a:rPr lang="fr-CH" dirty="0" smtClean="0"/>
              <a:t> </a:t>
            </a:r>
            <a:r>
              <a:rPr lang="fr-CH" dirty="0" err="1" smtClean="0"/>
              <a:t>magnet</a:t>
            </a:r>
            <a:r>
              <a:rPr lang="fr-CH" dirty="0" smtClean="0"/>
              <a:t>)</a:t>
            </a:r>
          </a:p>
          <a:p>
            <a:pPr lvl="1"/>
            <a:r>
              <a:rPr lang="fr-CH" dirty="0" smtClean="0"/>
              <a:t>21 </a:t>
            </a:r>
            <a:r>
              <a:rPr lang="fr-CH" dirty="0" err="1" smtClean="0"/>
              <a:t>TeV</a:t>
            </a:r>
            <a:r>
              <a:rPr lang="fr-CH" dirty="0" smtClean="0"/>
              <a:t> </a:t>
            </a:r>
            <a:r>
              <a:rPr lang="fr-CH" dirty="0" err="1" smtClean="0"/>
              <a:t>c.o.m</a:t>
            </a:r>
            <a:r>
              <a:rPr lang="fr-CH" dirty="0" smtClean="0"/>
              <a:t>. : LHC1.5, </a:t>
            </a:r>
            <a:r>
              <a:rPr lang="fr-CH" dirty="0" err="1" smtClean="0"/>
              <a:t>based</a:t>
            </a:r>
            <a:r>
              <a:rPr lang="fr-CH" dirty="0" smtClean="0"/>
              <a:t> on 12 T </a:t>
            </a:r>
            <a:r>
              <a:rPr lang="fr-CH" dirty="0" err="1" smtClean="0"/>
              <a:t>magnets</a:t>
            </a:r>
            <a:r>
              <a:rPr lang="fr-CH" dirty="0" smtClean="0"/>
              <a:t> </a:t>
            </a:r>
            <a:endParaRPr lang="fr-CH" dirty="0"/>
          </a:p>
          <a:p>
            <a:r>
              <a:rPr lang="fr-CH" dirty="0" err="1" smtClean="0"/>
              <a:t>LHeC</a:t>
            </a:r>
            <a:r>
              <a:rPr lang="fr-CH" dirty="0" smtClean="0"/>
              <a:t> compatible </a:t>
            </a:r>
            <a:r>
              <a:rPr lang="fr-CH" dirty="0" err="1" smtClean="0"/>
              <a:t>with</a:t>
            </a:r>
            <a:endParaRPr lang="fr-CH" dirty="0" smtClean="0"/>
          </a:p>
          <a:p>
            <a:pPr lvl="1"/>
            <a:r>
              <a:rPr lang="fr-CH" dirty="0" err="1" smtClean="0"/>
              <a:t>Present</a:t>
            </a:r>
            <a:r>
              <a:rPr lang="fr-CH" dirty="0" smtClean="0"/>
              <a:t> LHC (</a:t>
            </a:r>
            <a:r>
              <a:rPr lang="fr-CH" dirty="0" err="1" smtClean="0"/>
              <a:t>with</a:t>
            </a:r>
            <a:r>
              <a:rPr lang="fr-CH" dirty="0" smtClean="0"/>
              <a:t> important modifications)</a:t>
            </a:r>
          </a:p>
          <a:p>
            <a:pPr lvl="1"/>
            <a:r>
              <a:rPr lang="fr-CH" dirty="0" smtClean="0"/>
              <a:t>New HE-LHC, </a:t>
            </a:r>
            <a:r>
              <a:rPr lang="fr-CH" dirty="0" err="1" smtClean="0"/>
              <a:t>whatever</a:t>
            </a:r>
            <a:r>
              <a:rPr lang="fr-CH" dirty="0" smtClean="0"/>
              <a:t> configuration (a bit </a:t>
            </a:r>
            <a:r>
              <a:rPr lang="fr-CH" dirty="0" err="1" smtClean="0"/>
              <a:t>easier</a:t>
            </a:r>
            <a:r>
              <a:rPr lang="fr-CH" dirty="0" smtClean="0"/>
              <a:t> </a:t>
            </a:r>
            <a:r>
              <a:rPr lang="fr-CH" dirty="0" err="1" smtClean="0"/>
              <a:t>than</a:t>
            </a:r>
            <a:r>
              <a:rPr lang="fr-CH" dirty="0" smtClean="0"/>
              <a:t> </a:t>
            </a:r>
            <a:r>
              <a:rPr lang="fr-CH" dirty="0" err="1" smtClean="0"/>
              <a:t>present</a:t>
            </a:r>
            <a:r>
              <a:rPr lang="fr-CH" dirty="0" smtClean="0"/>
              <a:t> LHC) </a:t>
            </a:r>
          </a:p>
          <a:p>
            <a:pPr lvl="1"/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7" name="Rounded Rectangle 6"/>
          <p:cNvSpPr/>
          <p:nvPr/>
        </p:nvSpPr>
        <p:spPr>
          <a:xfrm>
            <a:off x="971600" y="2964383"/>
            <a:ext cx="5760640" cy="288032"/>
          </a:xfrm>
          <a:prstGeom prst="roundRect">
            <a:avLst/>
          </a:prstGeom>
          <a:solidFill>
            <a:schemeClr val="accent4">
              <a:lumMod val="20000"/>
              <a:lumOff val="80000"/>
              <a:alpha val="20000"/>
            </a:schemeClr>
          </a:solidFill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734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771" y="48361"/>
            <a:ext cx="7920000" cy="540000"/>
          </a:xfrm>
        </p:spPr>
        <p:txBody>
          <a:bodyPr/>
          <a:lstStyle/>
          <a:p>
            <a:r>
              <a:rPr lang="fr-CH" sz="2000" dirty="0" smtClean="0"/>
              <a:t>The 25 y LHC construction time line</a:t>
            </a:r>
            <a:br>
              <a:rPr lang="fr-CH" sz="2000" dirty="0" smtClean="0"/>
            </a:br>
            <a:r>
              <a:rPr lang="fr-CH" sz="2000" dirty="0" smtClean="0"/>
              <a:t>possible </a:t>
            </a:r>
            <a:r>
              <a:rPr lang="fr-CH" sz="2000" dirty="0" err="1" smtClean="0"/>
              <a:t>only</a:t>
            </a:r>
            <a:r>
              <a:rPr lang="fr-CH" sz="2000" dirty="0" smtClean="0"/>
              <a:t> </a:t>
            </a:r>
            <a:r>
              <a:rPr lang="fr-CH" sz="2000" dirty="0" err="1" smtClean="0"/>
              <a:t>because</a:t>
            </a:r>
            <a:r>
              <a:rPr lang="fr-CH" sz="2000" dirty="0" smtClean="0"/>
              <a:t> SSC </a:t>
            </a:r>
            <a:r>
              <a:rPr lang="fr-CH" sz="2000" dirty="0" err="1" smtClean="0"/>
              <a:t>developed</a:t>
            </a:r>
            <a:r>
              <a:rPr lang="fr-CH" sz="2000" dirty="0" smtClean="0"/>
              <a:t> the </a:t>
            </a:r>
            <a:r>
              <a:rPr lang="fr-CH" sz="2000" dirty="0" err="1" smtClean="0"/>
              <a:t>superconductor</a:t>
            </a:r>
            <a:r>
              <a:rPr lang="fr-CH" sz="2000" dirty="0" smtClean="0"/>
              <a:t>… </a:t>
            </a:r>
            <a:endParaRPr lang="en-GB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5" name="Picture 2" descr="C:\MzDocuments\Lep_Buch\LEPFigures\FigChap14\LHC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620" y="3242601"/>
            <a:ext cx="1240899" cy="1434619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482" y="2084965"/>
            <a:ext cx="3951654" cy="2756248"/>
          </a:xfrm>
          <a:prstGeom prst="rect">
            <a:avLst/>
          </a:prstGeom>
        </p:spPr>
      </p:pic>
      <p:pic>
        <p:nvPicPr>
          <p:cNvPr id="7" name="Picture 6" descr="First beam with al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9531" y="3205696"/>
            <a:ext cx="2297114" cy="1529038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88361"/>
            <a:ext cx="7875137" cy="2891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 descr="4-vtx.png"/>
          <p:cNvPicPr preferRelativeResize="0"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84172" y="1103736"/>
            <a:ext cx="1225080" cy="720507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28189" y="2019119"/>
            <a:ext cx="1337046" cy="900278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179512" y="2149956"/>
            <a:ext cx="1416990" cy="997858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1440" bIns="91440" rtlCol="0" anchor="ctr"/>
          <a:lstStyle/>
          <a:p>
            <a:pPr algn="ctr"/>
            <a:r>
              <a:rPr lang="fr-CH" sz="1100" b="1" dirty="0" err="1" smtClean="0"/>
              <a:t>Only</a:t>
            </a:r>
            <a:r>
              <a:rPr lang="fr-CH" sz="1100" b="1" dirty="0" smtClean="0"/>
              <a:t> 2 y to </a:t>
            </a:r>
            <a:r>
              <a:rPr lang="fr-CH" sz="1100" b="1" dirty="0" err="1" smtClean="0"/>
              <a:t>make</a:t>
            </a:r>
            <a:r>
              <a:rPr lang="fr-CH" sz="1100" b="1" dirty="0" smtClean="0"/>
              <a:t> a short </a:t>
            </a:r>
            <a:r>
              <a:rPr lang="fr-CH" sz="1100" b="1" dirty="0" err="1" smtClean="0"/>
              <a:t>magnet</a:t>
            </a:r>
            <a:r>
              <a:rPr lang="fr-CH" sz="1100" b="1" dirty="0" smtClean="0"/>
              <a:t> «</a:t>
            </a:r>
            <a:r>
              <a:rPr lang="fr-CH" sz="1100" b="1" dirty="0" err="1" smtClean="0"/>
              <a:t>near</a:t>
            </a:r>
            <a:r>
              <a:rPr lang="fr-CH" sz="1100" b="1" dirty="0" smtClean="0"/>
              <a:t> to final». </a:t>
            </a:r>
            <a:r>
              <a:rPr lang="fr-CH" sz="1100" b="1" dirty="0" err="1"/>
              <a:t>C</a:t>
            </a:r>
            <a:r>
              <a:rPr lang="fr-CH" sz="1100" b="1" dirty="0" err="1" smtClean="0"/>
              <a:t>onductor</a:t>
            </a:r>
            <a:r>
              <a:rPr lang="fr-CH" sz="1100" b="1" dirty="0" smtClean="0"/>
              <a:t> </a:t>
            </a:r>
            <a:r>
              <a:rPr lang="fr-CH" sz="1100" b="1" dirty="0" err="1" smtClean="0"/>
              <a:t>available</a:t>
            </a:r>
            <a:r>
              <a:rPr lang="fr-CH" sz="1100" b="1" dirty="0" smtClean="0"/>
              <a:t>(SSC) </a:t>
            </a:r>
            <a:endParaRPr lang="en-GB" sz="1100" b="1" dirty="0"/>
          </a:p>
        </p:txBody>
      </p:sp>
      <p:sp>
        <p:nvSpPr>
          <p:cNvPr id="10" name="Rectangle 9"/>
          <p:cNvSpPr/>
          <p:nvPr/>
        </p:nvSpPr>
        <p:spPr>
          <a:xfrm>
            <a:off x="2987824" y="2138575"/>
            <a:ext cx="3600400" cy="291740"/>
          </a:xfrm>
          <a:prstGeom prst="rect">
            <a:avLst/>
          </a:prstGeom>
        </p:spPr>
        <p:style>
          <a:lnRef idx="1">
            <a:schemeClr val="accent1"/>
          </a:lnRef>
          <a:fillRef idx="1001">
            <a:schemeClr val="dk2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CH" sz="1200" b="1" dirty="0" smtClean="0"/>
              <a:t>12 y </a:t>
            </a:r>
            <a:r>
              <a:rPr lang="fr-CH" sz="1200" b="1" dirty="0" err="1" smtClean="0"/>
              <a:t>from</a:t>
            </a:r>
            <a:r>
              <a:rPr lang="fr-CH" sz="1200" b="1" dirty="0" smtClean="0"/>
              <a:t> first </a:t>
            </a:r>
            <a:r>
              <a:rPr lang="fr-CH" sz="1200" b="1" dirty="0" err="1" smtClean="0"/>
              <a:t>working</a:t>
            </a:r>
            <a:r>
              <a:rPr lang="fr-CH" sz="1200" b="1" dirty="0" smtClean="0"/>
              <a:t> prototype to last </a:t>
            </a:r>
            <a:r>
              <a:rPr lang="fr-CH" sz="1200" b="1" dirty="0" err="1" smtClean="0"/>
              <a:t>magnet</a:t>
            </a:r>
            <a:endParaRPr lang="en-GB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619672" y="2138575"/>
            <a:ext cx="1368152" cy="600164"/>
          </a:xfrm>
          <a:prstGeom prst="rect">
            <a:avLst/>
          </a:prstGeom>
          <a:solidFill>
            <a:srgbClr val="005F8C"/>
          </a:solidFill>
        </p:spPr>
        <p:txBody>
          <a:bodyPr wrap="square" rtlCol="0">
            <a:spAutoFit/>
          </a:bodyPr>
          <a:lstStyle/>
          <a:p>
            <a:r>
              <a:rPr lang="fr-CH" sz="1100" b="1" dirty="0" smtClean="0">
                <a:solidFill>
                  <a:schemeClr val="bg1"/>
                </a:solidFill>
              </a:rPr>
              <a:t>7 </a:t>
            </a:r>
            <a:r>
              <a:rPr lang="fr-CH" sz="1100" b="1" dirty="0" err="1" smtClean="0">
                <a:solidFill>
                  <a:schemeClr val="bg1"/>
                </a:solidFill>
              </a:rPr>
              <a:t>years</a:t>
            </a:r>
            <a:r>
              <a:rPr lang="fr-CH" sz="1100" b="1" dirty="0" smtClean="0">
                <a:solidFill>
                  <a:schemeClr val="bg1"/>
                </a:solidFill>
              </a:rPr>
              <a:t> </a:t>
            </a:r>
            <a:r>
              <a:rPr lang="fr-CH" sz="1100" b="1" dirty="0" err="1" smtClean="0">
                <a:solidFill>
                  <a:schemeClr val="bg1"/>
                </a:solidFill>
              </a:rPr>
              <a:t>from</a:t>
            </a:r>
            <a:r>
              <a:rPr lang="fr-CH" sz="1100" b="1" dirty="0">
                <a:solidFill>
                  <a:schemeClr val="bg1"/>
                </a:solidFill>
              </a:rPr>
              <a:t> </a:t>
            </a:r>
            <a:r>
              <a:rPr lang="fr-CH" sz="1100" b="1" dirty="0" err="1" smtClean="0">
                <a:solidFill>
                  <a:schemeClr val="bg1"/>
                </a:solidFill>
              </a:rPr>
              <a:t>start</a:t>
            </a:r>
            <a:r>
              <a:rPr lang="fr-CH" sz="1100" b="1" dirty="0" smtClean="0">
                <a:solidFill>
                  <a:schemeClr val="bg1"/>
                </a:solidFill>
              </a:rPr>
              <a:t> R&amp;D to 1st </a:t>
            </a:r>
            <a:r>
              <a:rPr lang="fr-CH" sz="1100" b="1" dirty="0" err="1" smtClean="0">
                <a:solidFill>
                  <a:schemeClr val="bg1"/>
                </a:solidFill>
              </a:rPr>
              <a:t>Industry</a:t>
            </a:r>
            <a:r>
              <a:rPr lang="fr-CH" sz="1100" b="1" dirty="0" smtClean="0">
                <a:solidFill>
                  <a:schemeClr val="bg1"/>
                </a:solidFill>
              </a:rPr>
              <a:t> proto</a:t>
            </a:r>
            <a:endParaRPr lang="en-GB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253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1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HE-LHC Malta FP7-Eucard workshop (2010)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14401"/>
            <a:ext cx="4264866" cy="3680222"/>
          </a:xfrm>
        </p:spPr>
        <p:txBody>
          <a:bodyPr>
            <a:normAutofit fontScale="70000" lnSpcReduction="20000"/>
          </a:bodyPr>
          <a:lstStyle/>
          <a:p>
            <a:r>
              <a:rPr lang="fr-CH" dirty="0" err="1" smtClean="0"/>
              <a:t>Dipole</a:t>
            </a:r>
            <a:r>
              <a:rPr lang="fr-CH" dirty="0" smtClean="0"/>
              <a:t> at 20 T</a:t>
            </a:r>
          </a:p>
          <a:p>
            <a:r>
              <a:rPr lang="fr-CH" dirty="0" smtClean="0"/>
              <a:t>Energy 33 </a:t>
            </a:r>
            <a:r>
              <a:rPr lang="fr-CH" dirty="0" err="1" smtClean="0"/>
              <a:t>TeV</a:t>
            </a:r>
            <a:r>
              <a:rPr lang="fr-CH" dirty="0" smtClean="0"/>
              <a:t> (c.om.)</a:t>
            </a:r>
          </a:p>
          <a:p>
            <a:r>
              <a:rPr lang="fr-CH" dirty="0" err="1" smtClean="0"/>
              <a:t>Where</a:t>
            </a:r>
            <a:r>
              <a:rPr lang="fr-CH" dirty="0" smtClean="0"/>
              <a:t> are </a:t>
            </a:r>
            <a:r>
              <a:rPr lang="fr-CH" dirty="0" err="1" smtClean="0"/>
              <a:t>we</a:t>
            </a:r>
            <a:r>
              <a:rPr lang="fr-CH" dirty="0" smtClean="0"/>
              <a:t>?</a:t>
            </a:r>
          </a:p>
          <a:p>
            <a:r>
              <a:rPr lang="fr-CH" dirty="0" err="1" smtClean="0"/>
              <a:t>Little</a:t>
            </a:r>
            <a:r>
              <a:rPr lang="fr-CH" dirty="0" smtClean="0"/>
              <a:t> </a:t>
            </a:r>
            <a:r>
              <a:rPr lang="fr-CH" dirty="0" err="1" smtClean="0"/>
              <a:t>work</a:t>
            </a:r>
            <a:r>
              <a:rPr lang="fr-CH" dirty="0" smtClean="0"/>
              <a:t> in </a:t>
            </a:r>
            <a:r>
              <a:rPr lang="fr-CH" dirty="0" err="1" smtClean="0"/>
              <a:t>that</a:t>
            </a:r>
            <a:r>
              <a:rPr lang="fr-CH" dirty="0" smtClean="0"/>
              <a:t> direction.</a:t>
            </a:r>
          </a:p>
          <a:p>
            <a:r>
              <a:rPr lang="fr-CH" dirty="0" err="1" smtClean="0"/>
              <a:t>Magnet</a:t>
            </a:r>
            <a:r>
              <a:rPr lang="fr-CH" dirty="0" smtClean="0"/>
              <a:t> </a:t>
            </a:r>
            <a:r>
              <a:rPr lang="fr-CH" dirty="0" err="1" smtClean="0"/>
              <a:t>technology</a:t>
            </a:r>
            <a:r>
              <a:rPr lang="fr-CH" dirty="0" smtClean="0"/>
              <a:t> </a:t>
            </a:r>
            <a:r>
              <a:rPr lang="fr-CH" dirty="0" err="1" smtClean="0"/>
              <a:t>Hilumi</a:t>
            </a:r>
            <a:r>
              <a:rPr lang="fr-CH" dirty="0" smtClean="0"/>
              <a:t> (11-12 T)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taking</a:t>
            </a:r>
            <a:r>
              <a:rPr lang="fr-CH" dirty="0" smtClean="0"/>
              <a:t> longer </a:t>
            </a:r>
            <a:r>
              <a:rPr lang="fr-CH" dirty="0" err="1" smtClean="0"/>
              <a:t>than</a:t>
            </a:r>
            <a:r>
              <a:rPr lang="fr-CH" dirty="0" smtClean="0"/>
              <a:t> </a:t>
            </a:r>
            <a:r>
              <a:rPr lang="fr-CH" dirty="0" err="1" smtClean="0"/>
              <a:t>anticipated</a:t>
            </a:r>
            <a:endParaRPr lang="fr-CH" dirty="0" smtClean="0"/>
          </a:p>
          <a:p>
            <a:r>
              <a:rPr lang="fr-CH" dirty="0" smtClean="0"/>
              <a:t>Minimal </a:t>
            </a:r>
            <a:r>
              <a:rPr lang="fr-CH" dirty="0" err="1" smtClean="0"/>
              <a:t>resources</a:t>
            </a:r>
            <a:r>
              <a:rPr lang="fr-CH" dirty="0" smtClean="0"/>
              <a:t> for HTS</a:t>
            </a:r>
          </a:p>
          <a:p>
            <a:r>
              <a:rPr lang="fr-CH" dirty="0" smtClean="0"/>
              <a:t>It </a:t>
            </a:r>
            <a:r>
              <a:rPr lang="fr-CH" dirty="0" err="1" smtClean="0"/>
              <a:t>took</a:t>
            </a:r>
            <a:r>
              <a:rPr lang="fr-CH" dirty="0" smtClean="0"/>
              <a:t> &gt; 10 </a:t>
            </a:r>
            <a:r>
              <a:rPr lang="fr-CH" dirty="0" err="1" smtClean="0"/>
              <a:t>years</a:t>
            </a:r>
            <a:r>
              <a:rPr lang="fr-CH" dirty="0" smtClean="0"/>
              <a:t> to </a:t>
            </a:r>
            <a:r>
              <a:rPr lang="fr-CH" dirty="0" err="1" smtClean="0"/>
              <a:t>develop</a:t>
            </a:r>
            <a:r>
              <a:rPr lang="fr-CH" dirty="0" smtClean="0"/>
              <a:t> the SC for </a:t>
            </a:r>
            <a:r>
              <a:rPr lang="fr-CH" dirty="0" err="1" smtClean="0"/>
              <a:t>HiLiumi</a:t>
            </a:r>
            <a:r>
              <a:rPr lang="fr-CH" dirty="0" smtClean="0"/>
              <a:t> (2003-2015)</a:t>
            </a:r>
            <a:endParaRPr lang="fr-CH" dirty="0"/>
          </a:p>
          <a:p>
            <a:r>
              <a:rPr lang="fr-CH" b="1" dirty="0" smtClean="0"/>
              <a:t>SC for B&gt;12-14 T </a:t>
            </a:r>
            <a:r>
              <a:rPr lang="fr-CH" b="1" dirty="0" err="1" smtClean="0"/>
              <a:t>is</a:t>
            </a:r>
            <a:r>
              <a:rPr lang="fr-CH" b="1" dirty="0" smtClean="0"/>
              <a:t> not </a:t>
            </a:r>
            <a:r>
              <a:rPr lang="fr-CH" b="1" dirty="0" err="1" smtClean="0"/>
              <a:t>yet</a:t>
            </a:r>
            <a:r>
              <a:rPr lang="fr-CH" b="1" dirty="0" smtClean="0"/>
              <a:t> </a:t>
            </a:r>
            <a:r>
              <a:rPr lang="fr-CH" b="1" dirty="0" err="1" smtClean="0"/>
              <a:t>there</a:t>
            </a:r>
            <a:r>
              <a:rPr lang="fr-CH" b="1" dirty="0" smtClean="0"/>
              <a:t>. Effort for a more </a:t>
            </a:r>
            <a:r>
              <a:rPr lang="fr-CH" b="1" dirty="0" err="1" smtClean="0"/>
              <a:t>realistic</a:t>
            </a:r>
            <a:r>
              <a:rPr lang="fr-CH" b="1" dirty="0" smtClean="0"/>
              <a:t> HE-LHC </a:t>
            </a:r>
            <a:r>
              <a:rPr lang="fr-CH" b="1" dirty="0" err="1" smtClean="0"/>
              <a:t>done</a:t>
            </a:r>
            <a:r>
              <a:rPr lang="fr-CH" b="1" dirty="0" smtClean="0"/>
              <a:t> in the frame of FCC-</a:t>
            </a:r>
            <a:r>
              <a:rPr lang="fr-CH" b="1" dirty="0" err="1" smtClean="0"/>
              <a:t>hh</a:t>
            </a:r>
            <a:r>
              <a:rPr lang="fr-CH" b="1" dirty="0" smtClean="0"/>
              <a:t> (</a:t>
            </a:r>
            <a:r>
              <a:rPr lang="fr-CH" b="1" dirty="0" err="1" smtClean="0"/>
              <a:t>since</a:t>
            </a:r>
            <a:r>
              <a:rPr lang="fr-CH" b="1" dirty="0" smtClean="0"/>
              <a:t> 2013)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410" y="1277723"/>
            <a:ext cx="4168515" cy="31152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6678" y="660900"/>
            <a:ext cx="2127322" cy="1456574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6816667" y="2466175"/>
            <a:ext cx="458324" cy="387185"/>
          </a:xfrm>
          <a:prstGeom prst="roundRect">
            <a:avLst/>
          </a:prstGeom>
          <a:noFill/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7139636" y="2117474"/>
            <a:ext cx="121538" cy="355270"/>
          </a:xfrm>
          <a:prstGeom prst="straightConnector1">
            <a:avLst/>
          </a:prstGeom>
          <a:ln w="254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687192" y="2089187"/>
            <a:ext cx="13773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L. Rossi &amp; E. Todesco, CERN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092783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12000" y="134999"/>
            <a:ext cx="7920000" cy="1120335"/>
          </a:xfrm>
        </p:spPr>
        <p:txBody>
          <a:bodyPr/>
          <a:lstStyle/>
          <a:p>
            <a:r>
              <a:rPr lang="fr-CH" sz="2400" dirty="0" smtClean="0"/>
              <a:t>HE-LHC as </a:t>
            </a:r>
            <a:r>
              <a:rPr lang="fr-CH" sz="2400" dirty="0" err="1" smtClean="0"/>
              <a:t>designed</a:t>
            </a:r>
            <a:r>
              <a:rPr lang="fr-CH" sz="2400" dirty="0" smtClean="0"/>
              <a:t> </a:t>
            </a:r>
            <a:r>
              <a:rPr lang="fr-CH" sz="2400" dirty="0" err="1" smtClean="0"/>
              <a:t>inside</a:t>
            </a:r>
            <a:r>
              <a:rPr lang="fr-CH" sz="2400" dirty="0" smtClean="0"/>
              <a:t> FCC-</a:t>
            </a:r>
            <a:r>
              <a:rPr lang="fr-CH" sz="2400" dirty="0" err="1" smtClean="0"/>
              <a:t>hh</a:t>
            </a:r>
            <a:r>
              <a:rPr lang="fr-CH" sz="2400" dirty="0" smtClean="0"/>
              <a:t> </a:t>
            </a:r>
            <a:r>
              <a:rPr lang="fr-CH" sz="2400" dirty="0" err="1" smtClean="0"/>
              <a:t>project</a:t>
            </a:r>
            <a:r>
              <a:rPr lang="fr-CH" sz="2400" dirty="0"/>
              <a:t/>
            </a:r>
            <a:br>
              <a:rPr lang="fr-CH" sz="2400" dirty="0"/>
            </a:br>
            <a:r>
              <a:rPr lang="fr-CH" sz="2400" dirty="0" err="1" smtClean="0"/>
              <a:t>very</a:t>
            </a:r>
            <a:r>
              <a:rPr lang="fr-CH" sz="2400" dirty="0" smtClean="0"/>
              <a:t> </a:t>
            </a:r>
            <a:r>
              <a:rPr lang="fr-CH" sz="2400" dirty="0" err="1" smtClean="0"/>
              <a:t>complete</a:t>
            </a:r>
            <a:r>
              <a:rPr lang="fr-CH" sz="2400" dirty="0" smtClean="0"/>
              <a:t> and consistent design</a:t>
            </a:r>
            <a:br>
              <a:rPr lang="fr-CH" sz="2400" dirty="0" smtClean="0"/>
            </a:br>
            <a:r>
              <a:rPr lang="fr-CH" sz="2400" dirty="0" err="1" smtClean="0"/>
              <a:t>Dipole</a:t>
            </a:r>
            <a:r>
              <a:rPr lang="fr-CH" sz="2400" dirty="0" smtClean="0"/>
              <a:t> Field 16 T </a:t>
            </a:r>
            <a:r>
              <a:rPr lang="fr-CH" sz="2400" dirty="0" smtClean="0">
                <a:sym typeface="Symbol" panose="05050102010706020507" pitchFamily="18" charset="2"/>
              </a:rPr>
              <a:t> 27 </a:t>
            </a:r>
            <a:r>
              <a:rPr lang="fr-CH" sz="2400" dirty="0" err="1" smtClean="0">
                <a:sym typeface="Symbol" panose="05050102010706020507" pitchFamily="18" charset="2"/>
              </a:rPr>
              <a:t>TeV</a:t>
            </a:r>
            <a:r>
              <a:rPr lang="fr-CH" sz="2400" dirty="0" smtClean="0">
                <a:sym typeface="Symbol" panose="05050102010706020507" pitchFamily="18" charset="2"/>
              </a:rPr>
              <a:t> </a:t>
            </a:r>
            <a:r>
              <a:rPr lang="fr-CH" sz="2400" dirty="0" err="1" smtClean="0">
                <a:sym typeface="Symbol" panose="05050102010706020507" pitchFamily="18" charset="2"/>
              </a:rPr>
              <a:t>c.o.m</a:t>
            </a:r>
            <a:r>
              <a:rPr lang="fr-CH" sz="2400" dirty="0" smtClean="0">
                <a:sym typeface="Symbol" panose="05050102010706020507" pitchFamily="18" charset="2"/>
              </a:rPr>
              <a:t>.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6400" y="1390335"/>
            <a:ext cx="7560400" cy="35119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452320" y="891947"/>
            <a:ext cx="13892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M. Benedikt, F. Zimmermann et al.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89799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p-p machine CERN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480546"/>
              </p:ext>
            </p:extLst>
          </p:nvPr>
        </p:nvGraphicFramePr>
        <p:xfrm>
          <a:off x="0" y="771550"/>
          <a:ext cx="9144000" cy="4410216"/>
        </p:xfrm>
        <a:graphic>
          <a:graphicData uri="http://schemas.openxmlformats.org/drawingml/2006/table">
            <a:tbl>
              <a:tblPr firstRow="1" bandRow="1"/>
              <a:tblGrid>
                <a:gridCol w="27907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45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803">
                  <a:extLst>
                    <a:ext uri="{9D8B030D-6E8A-4147-A177-3AD203B41FA5}">
                      <a16:colId xmlns:a16="http://schemas.microsoft.com/office/drawing/2014/main" val="1072247410"/>
                    </a:ext>
                  </a:extLst>
                </a:gridCol>
                <a:gridCol w="9137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542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49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84915">
                  <a:extLst>
                    <a:ext uri="{9D8B030D-6E8A-4147-A177-3AD203B41FA5}">
                      <a16:colId xmlns:a16="http://schemas.microsoft.com/office/drawing/2014/main" val="2362098517"/>
                    </a:ext>
                  </a:extLst>
                </a:gridCol>
              </a:tblGrid>
              <a:tr h="394422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500" b="1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500" b="1" dirty="0" smtClean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1500" b="1" dirty="0" err="1" smtClean="0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dirty="0" smtClean="0">
                          <a:solidFill>
                            <a:schemeClr val="bg1"/>
                          </a:solidFill>
                        </a:rPr>
                        <a:t>HE-LHC</a:t>
                      </a:r>
                      <a:endParaRPr lang="en-GB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500" b="1" dirty="0" smtClean="0">
                          <a:solidFill>
                            <a:schemeClr val="bg1"/>
                          </a:solidFill>
                        </a:rPr>
                        <a:t>HL-LHC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500" b="1" dirty="0" smtClean="0">
                          <a:solidFill>
                            <a:schemeClr val="bg1"/>
                          </a:solidFill>
                        </a:rPr>
                        <a:t>LHC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4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4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4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  <a:endParaRPr kumimoji="0" lang="de-AT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  <a:endParaRPr kumimoji="0" lang="de-AT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16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4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14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14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97.75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  <a:endParaRPr kumimoji="0" lang="de-AT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  <a:endParaRPr kumimoji="0" lang="de-AT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1646">
                <a:tc>
                  <a:txBody>
                    <a:bodyPr/>
                    <a:lstStyle/>
                    <a:p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0.58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4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 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1.15</a:t>
                      </a:r>
                      <a:endParaRPr kumimoji="0" lang="en-GB" sz="14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 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4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4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</a:t>
                      </a:r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 power / ring [kW]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2400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8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7.3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14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24253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4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power / length [W/m/ap.]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28.4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8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4.6</a:t>
                      </a:r>
                      <a:endParaRPr kumimoji="0" lang="en-GB" sz="14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0.33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0.17</a:t>
                      </a:r>
                      <a:endParaRPr kumimoji="0" lang="en-GB" sz="14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 emit. damping time [h]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0.54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8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1.8</a:t>
                      </a:r>
                      <a:endParaRPr kumimoji="0" lang="en-GB" sz="14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12.9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12.9</a:t>
                      </a:r>
                      <a:endParaRPr kumimoji="0" lang="en-GB" sz="14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4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beta*</a:t>
                      </a:r>
                      <a:r>
                        <a:rPr kumimoji="0" lang="de-AT" sz="14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4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0.25</a:t>
                      </a:r>
                      <a:endParaRPr kumimoji="0" lang="de-AT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r>
                        <a:rPr kumimoji="0" lang="de-AT" sz="14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(min.)</a:t>
                      </a:r>
                      <a:endParaRPr kumimoji="0" lang="en-GB" sz="14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0.55</a:t>
                      </a:r>
                      <a:endParaRPr kumimoji="0" lang="en-GB" sz="14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2911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normalized emittance</a:t>
                      </a:r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14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m]</a:t>
                      </a:r>
                      <a:endParaRPr kumimoji="0" lang="en-GB" sz="14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  <a:r>
                        <a:rPr kumimoji="0" lang="de-AT" sz="14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endParaRPr kumimoji="0" lang="de-AT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  <a:endParaRPr kumimoji="0" lang="en-GB" sz="14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3.75</a:t>
                      </a:r>
                      <a:endParaRPr kumimoji="0" lang="en-GB" sz="14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luminosity [10</a:t>
                      </a:r>
                      <a:r>
                        <a:rPr kumimoji="0" lang="en-US" sz="14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4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4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4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30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28</a:t>
                      </a:r>
                      <a:endParaRPr kumimoji="0" lang="en-GB" sz="14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 (lev.)</a:t>
                      </a:r>
                      <a:endParaRPr kumimoji="0" lang="en-GB" sz="14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4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56012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1000</a:t>
                      </a:r>
                      <a:endParaRPr kumimoji="0" lang="en-GB" sz="14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800</a:t>
                      </a:r>
                      <a:r>
                        <a:rPr kumimoji="0" lang="de-AT" sz="14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endParaRPr kumimoji="0" lang="en-GB" sz="14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132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4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8.4</a:t>
                      </a:r>
                      <a:endParaRPr kumimoji="0" lang="en-GB" sz="14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1.4</a:t>
                      </a:r>
                      <a:endParaRPr kumimoji="0" lang="en-GB" sz="14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  <a:endParaRPr kumimoji="0" lang="en-GB" sz="14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4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0.36</a:t>
                      </a:r>
                      <a:endParaRPr kumimoji="0" lang="en-GB" sz="14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5292080" y="1419622"/>
            <a:ext cx="648072" cy="288032"/>
          </a:xfrm>
          <a:prstGeom prst="roundRect">
            <a:avLst/>
          </a:prstGeom>
          <a:noFill/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5292080" y="2937288"/>
            <a:ext cx="648072" cy="498558"/>
          </a:xfrm>
          <a:prstGeom prst="roundRect">
            <a:avLst/>
          </a:prstGeom>
          <a:noFill/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5292080" y="4892629"/>
            <a:ext cx="648072" cy="314434"/>
          </a:xfrm>
          <a:prstGeom prst="roundRect">
            <a:avLst/>
          </a:prstGeom>
          <a:noFill/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8811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35000"/>
            <a:ext cx="8867288" cy="852574"/>
          </a:xfrm>
        </p:spPr>
        <p:txBody>
          <a:bodyPr/>
          <a:lstStyle/>
          <a:p>
            <a:r>
              <a:rPr lang="fr-CH" dirty="0" smtClean="0"/>
              <a:t>The </a:t>
            </a:r>
            <a:r>
              <a:rPr lang="fr-CH" dirty="0" err="1" smtClean="0"/>
              <a:t>timeline</a:t>
            </a:r>
            <a:r>
              <a:rPr lang="fr-CH" dirty="0" smtClean="0"/>
              <a:t> of HE-LHC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determined</a:t>
            </a:r>
            <a:r>
              <a:rPr lang="fr-CH" dirty="0" smtClean="0"/>
              <a:t> by </a:t>
            </a:r>
            <a:r>
              <a:rPr lang="fr-CH" dirty="0" err="1" smtClean="0"/>
              <a:t>magnet</a:t>
            </a:r>
            <a:r>
              <a:rPr lang="fr-CH" dirty="0" smtClean="0"/>
              <a:t> </a:t>
            </a:r>
            <a:r>
              <a:rPr lang="fr-CH" dirty="0" err="1" smtClean="0"/>
              <a:t>technology</a:t>
            </a:r>
            <a:r>
              <a:rPr lang="fr-CH" dirty="0" smtClean="0"/>
              <a:t> </a:t>
            </a:r>
            <a:r>
              <a:rPr lang="fr-CH" dirty="0" err="1" smtClean="0"/>
              <a:t>wich</a:t>
            </a:r>
            <a:r>
              <a:rPr lang="fr-CH" dirty="0" smtClean="0"/>
              <a:t> </a:t>
            </a:r>
            <a:r>
              <a:rPr lang="fr-CH" dirty="0" err="1" smtClean="0"/>
              <a:t>depends</a:t>
            </a:r>
            <a:r>
              <a:rPr lang="fr-CH" dirty="0" smtClean="0"/>
              <a:t> on SC </a:t>
            </a:r>
            <a:r>
              <a:rPr lang="fr-CH" dirty="0" err="1" smtClean="0"/>
              <a:t>development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539552" y="987574"/>
            <a:ext cx="7992448" cy="87203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fr-CH" sz="1650" b="1" dirty="0">
                <a:solidFill>
                  <a:srgbClr val="000000"/>
                </a:solidFill>
              </a:rPr>
              <a:t>Main </a:t>
            </a:r>
            <a:r>
              <a:rPr lang="fr-CH" sz="1650" b="1" dirty="0" err="1">
                <a:solidFill>
                  <a:srgbClr val="000000"/>
                </a:solidFill>
              </a:rPr>
              <a:t>development</a:t>
            </a:r>
            <a:r>
              <a:rPr lang="fr-CH" sz="1650" b="1" dirty="0">
                <a:solidFill>
                  <a:srgbClr val="000000"/>
                </a:solidFill>
              </a:rPr>
              <a:t> goal </a:t>
            </a:r>
            <a:r>
              <a:rPr lang="fr-CH" sz="1650" b="1" dirty="0" err="1">
                <a:solidFill>
                  <a:srgbClr val="000000"/>
                </a:solidFill>
              </a:rPr>
              <a:t>is</a:t>
            </a:r>
            <a:r>
              <a:rPr lang="fr-CH" sz="1650" b="1" dirty="0">
                <a:solidFill>
                  <a:srgbClr val="000000"/>
                </a:solidFill>
              </a:rPr>
              <a:t> </a:t>
            </a:r>
            <a:r>
              <a:rPr lang="fr-CH" sz="1650" b="1" dirty="0" err="1">
                <a:solidFill>
                  <a:srgbClr val="000000"/>
                </a:solidFill>
              </a:rPr>
              <a:t>wire</a:t>
            </a:r>
            <a:r>
              <a:rPr lang="fr-CH" sz="1650" b="1" dirty="0">
                <a:solidFill>
                  <a:srgbClr val="000000"/>
                </a:solidFill>
              </a:rPr>
              <a:t> performance </a:t>
            </a:r>
            <a:r>
              <a:rPr lang="fr-CH" sz="1650" b="1" dirty="0" err="1">
                <a:solidFill>
                  <a:srgbClr val="000000"/>
                </a:solidFill>
              </a:rPr>
              <a:t>increase</a:t>
            </a:r>
            <a:r>
              <a:rPr lang="fr-CH" sz="1650" b="1" dirty="0">
                <a:solidFill>
                  <a:srgbClr val="000000"/>
                </a:solidFill>
              </a:rPr>
              <a:t>: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fr-CH" sz="1500" b="1" dirty="0" err="1">
                <a:solidFill>
                  <a:srgbClr val="000000"/>
                </a:solidFill>
              </a:rPr>
              <a:t>J</a:t>
            </a:r>
            <a:r>
              <a:rPr lang="fr-CH" sz="1500" b="1" baseline="-25000" dirty="0" err="1">
                <a:solidFill>
                  <a:srgbClr val="000000"/>
                </a:solidFill>
              </a:rPr>
              <a:t>c</a:t>
            </a:r>
            <a:r>
              <a:rPr lang="fr-CH" sz="1500" b="1" dirty="0">
                <a:solidFill>
                  <a:srgbClr val="000000"/>
                </a:solidFill>
              </a:rPr>
              <a:t> (16T, 4.2K) &gt; 1500 A/mm</a:t>
            </a:r>
            <a:r>
              <a:rPr lang="fr-CH" sz="1500" b="1" baseline="30000" dirty="0">
                <a:solidFill>
                  <a:srgbClr val="000000"/>
                </a:solidFill>
              </a:rPr>
              <a:t>2 </a:t>
            </a:r>
            <a:r>
              <a:rPr lang="fr-CH" sz="1500" b="1" dirty="0">
                <a:solidFill>
                  <a:srgbClr val="000000"/>
                </a:solidFill>
              </a:rPr>
              <a:t> </a:t>
            </a:r>
            <a:r>
              <a:rPr lang="fr-CH" sz="1500" b="1" dirty="0">
                <a:solidFill>
                  <a:srgbClr val="000000"/>
                </a:solidFill>
                <a:sym typeface="Wingdings" panose="05000000000000000000" pitchFamily="2" charset="2"/>
              </a:rPr>
              <a:t></a:t>
            </a:r>
            <a:r>
              <a:rPr lang="fr-CH" sz="1500" b="1" dirty="0">
                <a:solidFill>
                  <a:srgbClr val="000000"/>
                </a:solidFill>
              </a:rPr>
              <a:t>50% </a:t>
            </a:r>
            <a:r>
              <a:rPr lang="fr-CH" sz="1500" b="1" dirty="0" err="1">
                <a:solidFill>
                  <a:srgbClr val="000000"/>
                </a:solidFill>
              </a:rPr>
              <a:t>increase</a:t>
            </a:r>
            <a:r>
              <a:rPr lang="fr-CH" sz="1500" b="1" dirty="0">
                <a:solidFill>
                  <a:srgbClr val="000000"/>
                </a:solidFill>
              </a:rPr>
              <a:t> </a:t>
            </a:r>
            <a:r>
              <a:rPr lang="fr-CH" sz="1500" b="1" dirty="0" err="1">
                <a:solidFill>
                  <a:srgbClr val="000000"/>
                </a:solidFill>
              </a:rPr>
              <a:t>wrt</a:t>
            </a:r>
            <a:r>
              <a:rPr lang="fr-CH" sz="1500" b="1" dirty="0">
                <a:solidFill>
                  <a:srgbClr val="000000"/>
                </a:solidFill>
              </a:rPr>
              <a:t> HL-LHC </a:t>
            </a:r>
            <a:r>
              <a:rPr lang="fr-CH" sz="1500" b="1" dirty="0" err="1">
                <a:solidFill>
                  <a:srgbClr val="000000"/>
                </a:solidFill>
              </a:rPr>
              <a:t>wire</a:t>
            </a:r>
            <a:r>
              <a:rPr lang="fr-CH" sz="1500" b="1" dirty="0">
                <a:solidFill>
                  <a:srgbClr val="000000"/>
                </a:solidFill>
              </a:rPr>
              <a:t> </a:t>
            </a:r>
          </a:p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500" b="1" dirty="0">
                <a:solidFill>
                  <a:srgbClr val="000000"/>
                </a:solidFill>
              </a:rPr>
              <a:t>Reduction of coil &amp; magnet cross-section </a:t>
            </a:r>
            <a:endParaRPr lang="fr-CH" sz="1500" b="1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092" y="1882918"/>
            <a:ext cx="5040560" cy="2884345"/>
          </a:xfrm>
          <a:prstGeom prst="rect">
            <a:avLst/>
          </a:prstGeom>
          <a:noFill/>
        </p:spPr>
      </p:pic>
      <p:sp>
        <p:nvSpPr>
          <p:cNvPr id="7" name="Left Arrow Callout 6"/>
          <p:cNvSpPr>
            <a:spLocks/>
          </p:cNvSpPr>
          <p:nvPr/>
        </p:nvSpPr>
        <p:spPr>
          <a:xfrm>
            <a:off x="5852864" y="2337333"/>
            <a:ext cx="2376264" cy="1080170"/>
          </a:xfrm>
          <a:prstGeom prst="leftArrowCallout">
            <a:avLst>
              <a:gd name="adj1" fmla="val 13969"/>
              <a:gd name="adj2" fmla="val 8088"/>
              <a:gd name="adj3" fmla="val 78933"/>
              <a:gd name="adj4" fmla="val 74999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000" b="1" dirty="0" smtClean="0"/>
              <a:t>This </a:t>
            </a:r>
            <a:r>
              <a:rPr lang="fr-CH" sz="2000" b="1" dirty="0" err="1" smtClean="0"/>
              <a:t>is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difficult</a:t>
            </a:r>
            <a:endParaRPr lang="en-GB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04048" y="3795886"/>
            <a:ext cx="18094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A. Ballarino &amp; L. Bottura, CERN</a:t>
            </a:r>
            <a:endParaRPr lang="en-GB" sz="1100" dirty="0"/>
          </a:p>
        </p:txBody>
      </p:sp>
      <p:sp>
        <p:nvSpPr>
          <p:cNvPr id="11" name="Rectangle 10"/>
          <p:cNvSpPr/>
          <p:nvPr/>
        </p:nvSpPr>
        <p:spPr>
          <a:xfrm>
            <a:off x="3536684" y="2627715"/>
            <a:ext cx="576064" cy="7200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Callout 9"/>
          <p:cNvSpPr/>
          <p:nvPr/>
        </p:nvSpPr>
        <p:spPr>
          <a:xfrm>
            <a:off x="3998471" y="3169516"/>
            <a:ext cx="936104" cy="495973"/>
          </a:xfrm>
          <a:prstGeom prst="wedgeEllipseCallout">
            <a:avLst>
              <a:gd name="adj1" fmla="val -82805"/>
              <a:gd name="adj2" fmla="val 3725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000" b="1" dirty="0" err="1" smtClean="0">
                <a:solidFill>
                  <a:schemeClr val="tx1"/>
                </a:solidFill>
              </a:rPr>
              <a:t>Present</a:t>
            </a:r>
            <a:r>
              <a:rPr lang="fr-CH" sz="1000" b="1" dirty="0" smtClean="0">
                <a:solidFill>
                  <a:schemeClr val="tx1"/>
                </a:solidFill>
              </a:rPr>
              <a:t> FCC </a:t>
            </a:r>
            <a:r>
              <a:rPr lang="fr-CH" sz="1000" b="1" dirty="0" err="1" smtClean="0">
                <a:solidFill>
                  <a:schemeClr val="tx1"/>
                </a:solidFill>
              </a:rPr>
              <a:t>targets</a:t>
            </a:r>
            <a:endParaRPr lang="en-GB" sz="1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398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LHC performance at a </a:t>
            </a:r>
            <a:r>
              <a:rPr lang="fr-CH" dirty="0" err="1" smtClean="0"/>
              <a:t>glance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29" r="44488" b="24739"/>
          <a:stretch/>
        </p:blipFill>
        <p:spPr>
          <a:xfrm>
            <a:off x="35496" y="987574"/>
            <a:ext cx="6264695" cy="34659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6360" y="2116114"/>
            <a:ext cx="3960440" cy="2725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4315" y="695402"/>
            <a:ext cx="4352485" cy="12241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Rounded Rectangle 8"/>
          <p:cNvSpPr/>
          <p:nvPr/>
        </p:nvSpPr>
        <p:spPr>
          <a:xfrm rot="21064835">
            <a:off x="5826116" y="2723260"/>
            <a:ext cx="864095" cy="254727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4694315" y="1919538"/>
            <a:ext cx="1117278" cy="8682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6650887" y="1919538"/>
            <a:ext cx="2342066" cy="7382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619672" y="3867894"/>
            <a:ext cx="2227096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7 </a:t>
            </a:r>
            <a:r>
              <a:rPr lang="fr-CH" dirty="0" err="1" smtClean="0"/>
              <a:t>TeV</a:t>
            </a:r>
            <a:r>
              <a:rPr lang="fr-CH" dirty="0" smtClean="0"/>
              <a:t> </a:t>
            </a:r>
            <a:r>
              <a:rPr lang="fr-CH" dirty="0" smtClean="0">
                <a:sym typeface="Symbol" panose="05050102010706020507" pitchFamily="18" charset="2"/>
              </a:rPr>
              <a:t> 8.33 tesla, 86% of the max </a:t>
            </a:r>
            <a:r>
              <a:rPr lang="fr-CH" dirty="0" err="1" smtClean="0">
                <a:sym typeface="Symbol" panose="05050102010706020507" pitchFamily="18" charset="2"/>
              </a:rPr>
              <a:t>Ic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258163" y="3813544"/>
            <a:ext cx="20162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WG on </a:t>
            </a:r>
            <a:r>
              <a:rPr lang="fr-CH" sz="1100" dirty="0" err="1" smtClean="0"/>
              <a:t>quench</a:t>
            </a:r>
            <a:r>
              <a:rPr lang="fr-CH" sz="1100" dirty="0" smtClean="0"/>
              <a:t> performance. </a:t>
            </a:r>
          </a:p>
          <a:p>
            <a:r>
              <a:rPr lang="fr-CH" sz="1100" dirty="0" smtClean="0"/>
              <a:t>E. Todesco, chair </a:t>
            </a:r>
            <a:endParaRPr lang="en-GB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6904075" y="2540407"/>
            <a:ext cx="13772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F. Bordry, CERN </a:t>
            </a:r>
            <a:r>
              <a:rPr lang="fr-CH" sz="1100" dirty="0" err="1" smtClean="0"/>
              <a:t>Director</a:t>
            </a:r>
            <a:r>
              <a:rPr lang="fr-CH" sz="1100" dirty="0" smtClean="0"/>
              <a:t> for A&amp;T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74555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HE-LHC time line and </a:t>
            </a:r>
            <a:r>
              <a:rPr lang="fr-CH" dirty="0" err="1" smtClean="0"/>
              <a:t>cost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684303"/>
            <a:ext cx="6552288" cy="25473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4" y="3240988"/>
            <a:ext cx="3888432" cy="1497879"/>
          </a:xfrm>
          <a:prstGeom prst="rect">
            <a:avLst/>
          </a:prstGeom>
        </p:spPr>
      </p:pic>
      <p:sp>
        <p:nvSpPr>
          <p:cNvPr id="7" name="Rectangular Callout 6"/>
          <p:cNvSpPr/>
          <p:nvPr/>
        </p:nvSpPr>
        <p:spPr>
          <a:xfrm>
            <a:off x="6878095" y="3751487"/>
            <a:ext cx="1655744" cy="400315"/>
          </a:xfrm>
          <a:prstGeom prst="wedgeRectCallout">
            <a:avLst>
              <a:gd name="adj1" fmla="val -82933"/>
              <a:gd name="adj2" fmla="val -2236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</a:rPr>
              <a:t>1 </a:t>
            </a:r>
            <a:r>
              <a:rPr lang="fr-CH" sz="1200" dirty="0" err="1" smtClean="0">
                <a:solidFill>
                  <a:schemeClr val="tx1"/>
                </a:solidFill>
              </a:rPr>
              <a:t>TeV</a:t>
            </a:r>
            <a:r>
              <a:rPr lang="fr-CH" sz="1200" dirty="0" smtClean="0">
                <a:solidFill>
                  <a:schemeClr val="tx1"/>
                </a:solidFill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</a:rPr>
              <a:t>beam</a:t>
            </a:r>
            <a:r>
              <a:rPr lang="fr-CH" sz="1200" dirty="0" smtClean="0">
                <a:solidFill>
                  <a:schemeClr val="tx1"/>
                </a:solidFill>
              </a:rPr>
              <a:t> </a:t>
            </a:r>
            <a:r>
              <a:rPr lang="fr-CH" sz="1200" dirty="0" err="1" smtClean="0">
                <a:solidFill>
                  <a:schemeClr val="tx1"/>
                </a:solidFill>
              </a:rPr>
              <a:t>from</a:t>
            </a:r>
            <a:r>
              <a:rPr lang="fr-CH" sz="1200" dirty="0" smtClean="0">
                <a:solidFill>
                  <a:schemeClr val="tx1"/>
                </a:solidFill>
              </a:rPr>
              <a:t> SPS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8" name="Rectangular Callout 7"/>
          <p:cNvSpPr/>
          <p:nvPr/>
        </p:nvSpPr>
        <p:spPr>
          <a:xfrm>
            <a:off x="6876256" y="3312892"/>
            <a:ext cx="1655744" cy="400315"/>
          </a:xfrm>
          <a:prstGeom prst="wedgeRectCallout">
            <a:avLst>
              <a:gd name="adj1" fmla="val -83447"/>
              <a:gd name="adj2" fmla="val 2220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200" dirty="0" smtClean="0">
                <a:solidFill>
                  <a:schemeClr val="tx1"/>
                </a:solidFill>
              </a:rPr>
              <a:t>2900 </a:t>
            </a:r>
            <a:r>
              <a:rPr lang="fr-CH" sz="1200" dirty="0" err="1" smtClean="0">
                <a:solidFill>
                  <a:schemeClr val="tx1"/>
                </a:solidFill>
              </a:rPr>
              <a:t>Magnets</a:t>
            </a:r>
            <a:r>
              <a:rPr lang="fr-CH" sz="1200" dirty="0" smtClean="0">
                <a:solidFill>
                  <a:schemeClr val="tx1"/>
                </a:solidFill>
              </a:rPr>
              <a:t>; 260 for LHC </a:t>
            </a:r>
            <a:r>
              <a:rPr lang="fr-CH" sz="1200" dirty="0" err="1" smtClean="0">
                <a:solidFill>
                  <a:schemeClr val="tx1"/>
                </a:solidFill>
              </a:rPr>
              <a:t>disposal</a:t>
            </a:r>
            <a:r>
              <a:rPr lang="fr-CH" sz="1200" dirty="0" smtClean="0">
                <a:solidFill>
                  <a:schemeClr val="tx1"/>
                </a:solidFill>
              </a:rPr>
              <a:t> 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33684" y="983666"/>
            <a:ext cx="549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2020?</a:t>
            </a:r>
            <a:endParaRPr lang="en-GB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6660232" y="955806"/>
            <a:ext cx="5497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2040?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91546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Consideration</a:t>
            </a:r>
            <a:r>
              <a:rPr lang="fr-CH" dirty="0" smtClean="0"/>
              <a:t> on HE-LHC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99853"/>
            <a:ext cx="7920000" cy="3680222"/>
          </a:xfrm>
        </p:spPr>
        <p:txBody>
          <a:bodyPr>
            <a:normAutofit fontScale="62500" lnSpcReduction="20000"/>
          </a:bodyPr>
          <a:lstStyle/>
          <a:p>
            <a:r>
              <a:rPr lang="fr-CH" dirty="0" smtClean="0"/>
              <a:t>Assume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want</a:t>
            </a:r>
            <a:r>
              <a:rPr lang="fr-CH" dirty="0" smtClean="0"/>
              <a:t> to have for </a:t>
            </a:r>
            <a:r>
              <a:rPr lang="fr-CH" dirty="0" err="1" smtClean="0"/>
              <a:t>installing</a:t>
            </a:r>
            <a:r>
              <a:rPr lang="fr-CH" dirty="0" smtClean="0"/>
              <a:t> in 2035-2040, right </a:t>
            </a:r>
            <a:r>
              <a:rPr lang="fr-CH" dirty="0" err="1" smtClean="0"/>
              <a:t>after</a:t>
            </a:r>
            <a:r>
              <a:rPr lang="fr-CH" dirty="0" smtClean="0"/>
              <a:t> HiLumi</a:t>
            </a:r>
          </a:p>
          <a:p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to have the </a:t>
            </a:r>
            <a:r>
              <a:rPr lang="fr-CH" dirty="0" err="1" smtClean="0"/>
              <a:t>magnet</a:t>
            </a:r>
            <a:r>
              <a:rPr lang="fr-CH" dirty="0" smtClean="0"/>
              <a:t> proof </a:t>
            </a:r>
            <a:r>
              <a:rPr lang="fr-CH" dirty="0" err="1" smtClean="0"/>
              <a:t>tomorrow</a:t>
            </a:r>
            <a:r>
              <a:rPr lang="fr-CH" dirty="0" smtClean="0"/>
              <a:t> (2023-25)</a:t>
            </a:r>
          </a:p>
          <a:p>
            <a:r>
              <a:rPr lang="fr-CH" dirty="0" smtClean="0"/>
              <a:t>But for </a:t>
            </a:r>
            <a:r>
              <a:rPr lang="fr-CH" dirty="0" err="1" smtClean="0"/>
              <a:t>tomorrow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have «</a:t>
            </a:r>
            <a:r>
              <a:rPr lang="fr-CH" dirty="0" err="1" smtClean="0"/>
              <a:t>only</a:t>
            </a:r>
            <a:r>
              <a:rPr lang="fr-CH" dirty="0" smtClean="0"/>
              <a:t>» the HiLumi </a:t>
            </a:r>
            <a:r>
              <a:rPr lang="fr-CH" dirty="0" err="1" smtClean="0"/>
              <a:t>Magnets</a:t>
            </a:r>
            <a:r>
              <a:rPr lang="fr-CH" dirty="0" smtClean="0"/>
              <a:t>: 30 </a:t>
            </a:r>
            <a:r>
              <a:rPr lang="fr-CH" dirty="0" err="1" smtClean="0"/>
              <a:t>magnets</a:t>
            </a:r>
            <a:r>
              <a:rPr lang="fr-CH" dirty="0" smtClean="0"/>
              <a:t>, 4- to 7.5 m long, B= 11.2-11.5 T </a:t>
            </a:r>
            <a:r>
              <a:rPr lang="fr-CH" dirty="0" err="1" smtClean="0"/>
              <a:t>operative</a:t>
            </a:r>
            <a:r>
              <a:rPr lang="fr-CH" dirty="0" smtClean="0"/>
              <a:t>, </a:t>
            </a:r>
            <a:r>
              <a:rPr lang="fr-CH" b="1" dirty="0" smtClean="0"/>
              <a:t>B=12.3</a:t>
            </a:r>
            <a:r>
              <a:rPr lang="fr-CH" dirty="0" smtClean="0"/>
              <a:t> T </a:t>
            </a:r>
            <a:r>
              <a:rPr lang="fr-CH" dirty="0" err="1" smtClean="0"/>
              <a:t>ultimate</a:t>
            </a:r>
            <a:r>
              <a:rPr lang="fr-CH" dirty="0" smtClean="0"/>
              <a:t>. I do not </a:t>
            </a:r>
            <a:r>
              <a:rPr lang="fr-CH" dirty="0" err="1" smtClean="0"/>
              <a:t>think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/>
              <a:t> </a:t>
            </a:r>
            <a:r>
              <a:rPr lang="fr-CH" dirty="0" smtClean="0"/>
              <a:t>16 T </a:t>
            </a:r>
            <a:r>
              <a:rPr lang="fr-CH" dirty="0" err="1" smtClean="0"/>
              <a:t>dipole</a:t>
            </a:r>
            <a:r>
              <a:rPr lang="fr-CH" dirty="0" smtClean="0"/>
              <a:t> </a:t>
            </a:r>
            <a:r>
              <a:rPr lang="fr-CH" dirty="0" err="1" smtClean="0"/>
              <a:t>industrial</a:t>
            </a:r>
            <a:r>
              <a:rPr lang="fr-CH" dirty="0" smtClean="0"/>
              <a:t> construction for HE-LHC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launched</a:t>
            </a:r>
            <a:r>
              <a:rPr lang="fr-CH" dirty="0" smtClean="0"/>
              <a:t> by 2030 (</a:t>
            </a:r>
            <a:r>
              <a:rPr lang="fr-CH" dirty="0" err="1" smtClean="0"/>
              <a:t>only</a:t>
            </a:r>
            <a:r>
              <a:rPr lang="fr-CH" dirty="0" smtClean="0"/>
              <a:t> </a:t>
            </a:r>
            <a:r>
              <a:rPr lang="fr-CH" dirty="0" err="1" smtClean="0"/>
              <a:t>way</a:t>
            </a:r>
            <a:r>
              <a:rPr lang="fr-CH" dirty="0" smtClean="0"/>
              <a:t> to have </a:t>
            </a:r>
            <a:r>
              <a:rPr lang="fr-CH" dirty="0" err="1" smtClean="0"/>
              <a:t>it</a:t>
            </a:r>
            <a:r>
              <a:rPr lang="fr-CH" dirty="0" smtClean="0"/>
              <a:t> by </a:t>
            </a:r>
            <a:r>
              <a:rPr lang="fr-CH" dirty="0" err="1" smtClean="0"/>
              <a:t>beginning</a:t>
            </a:r>
            <a:r>
              <a:rPr lang="fr-CH" dirty="0" smtClean="0"/>
              <a:t> of 2040).</a:t>
            </a:r>
          </a:p>
          <a:p>
            <a:r>
              <a:rPr lang="fr-CH" dirty="0" smtClean="0"/>
              <a:t>For 16 T </a:t>
            </a:r>
            <a:r>
              <a:rPr lang="fr-CH" dirty="0" err="1" smtClean="0"/>
              <a:t>dipole</a:t>
            </a:r>
            <a:r>
              <a:rPr lang="fr-CH" dirty="0" smtClean="0"/>
              <a:t> </a:t>
            </a:r>
            <a:r>
              <a:rPr lang="fr-CH" dirty="0" err="1" smtClean="0"/>
              <a:t>project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a «</a:t>
            </a:r>
            <a:r>
              <a:rPr lang="fr-CH" dirty="0" err="1" smtClean="0"/>
              <a:t>buy</a:t>
            </a:r>
            <a:r>
              <a:rPr lang="fr-CH" dirty="0" smtClean="0"/>
              <a:t>-time </a:t>
            </a:r>
            <a:r>
              <a:rPr lang="fr-CH" dirty="0" err="1" smtClean="0"/>
              <a:t>project</a:t>
            </a:r>
            <a:r>
              <a:rPr lang="fr-CH" dirty="0" smtClean="0"/>
              <a:t>» </a:t>
            </a:r>
            <a:r>
              <a:rPr lang="fr-CH" dirty="0" err="1" smtClean="0"/>
              <a:t>like</a:t>
            </a:r>
            <a:r>
              <a:rPr lang="fr-CH" dirty="0" smtClean="0"/>
              <a:t> </a:t>
            </a:r>
            <a:r>
              <a:rPr lang="fr-CH" dirty="0" err="1" smtClean="0"/>
              <a:t>LHeC</a:t>
            </a:r>
            <a:r>
              <a:rPr lang="fr-CH" dirty="0" smtClean="0"/>
              <a:t> , </a:t>
            </a:r>
            <a:r>
              <a:rPr lang="fr-CH" dirty="0" err="1" smtClean="0"/>
              <a:t>see</a:t>
            </a:r>
            <a:r>
              <a:rPr lang="fr-CH" dirty="0" smtClean="0"/>
              <a:t> </a:t>
            </a:r>
            <a:r>
              <a:rPr lang="fr-CH" dirty="0" err="1" smtClean="0"/>
              <a:t>later</a:t>
            </a:r>
            <a:r>
              <a:rPr lang="fr-CH" dirty="0" smtClean="0"/>
              <a:t>. Or…</a:t>
            </a:r>
          </a:p>
          <a:p>
            <a:r>
              <a:rPr lang="fr-CH" dirty="0" err="1" smtClean="0"/>
              <a:t>With</a:t>
            </a:r>
            <a:r>
              <a:rPr lang="fr-CH" dirty="0" smtClean="0"/>
              <a:t> a </a:t>
            </a:r>
            <a:r>
              <a:rPr lang="fr-CH" dirty="0" err="1" smtClean="0"/>
              <a:t>moderate</a:t>
            </a:r>
            <a:r>
              <a:rPr lang="fr-CH" dirty="0" smtClean="0"/>
              <a:t> effort a 12 T </a:t>
            </a:r>
            <a:r>
              <a:rPr lang="fr-CH" dirty="0" err="1" smtClean="0"/>
              <a:t>operative</a:t>
            </a:r>
            <a:r>
              <a:rPr lang="fr-CH" dirty="0" smtClean="0"/>
              <a:t> </a:t>
            </a:r>
            <a:r>
              <a:rPr lang="fr-CH" dirty="0" err="1" smtClean="0"/>
              <a:t>dipoles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engineerized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HiLumi SC </a:t>
            </a:r>
            <a:r>
              <a:rPr lang="fr-CH" dirty="0" err="1" smtClean="0"/>
              <a:t>wire</a:t>
            </a:r>
            <a:r>
              <a:rPr lang="en-GB" dirty="0" smtClean="0"/>
              <a:t> shortly after HiLumi. </a:t>
            </a:r>
          </a:p>
          <a:p>
            <a:pPr lvl="1"/>
            <a:r>
              <a:rPr lang="en-GB" dirty="0" smtClean="0"/>
              <a:t>Still </a:t>
            </a:r>
            <a:r>
              <a:rPr lang="en-GB" b="1" dirty="0" smtClean="0"/>
              <a:t>SC needs to cost less and needs a small, key, improvements</a:t>
            </a:r>
            <a:r>
              <a:rPr lang="en-GB" dirty="0" smtClean="0"/>
              <a:t>: </a:t>
            </a:r>
            <a:r>
              <a:rPr lang="en-GB" dirty="0" err="1" smtClean="0"/>
              <a:t>D</a:t>
            </a:r>
            <a:r>
              <a:rPr lang="en-GB" baseline="-25000" dirty="0" err="1" smtClean="0"/>
              <a:t>eff</a:t>
            </a:r>
            <a:r>
              <a:rPr lang="en-GB" dirty="0" smtClean="0"/>
              <a:t> is </a:t>
            </a:r>
            <a:r>
              <a:rPr lang="en-GB" dirty="0" smtClean="0">
                <a:sym typeface="Symbol" panose="05050102010706020507" pitchFamily="18" charset="2"/>
              </a:rPr>
              <a:t> 45 µm for HiLumi; we need 20 µm. But we have plenty of </a:t>
            </a:r>
            <a:r>
              <a:rPr lang="en-GB" dirty="0" err="1" smtClean="0">
                <a:sym typeface="Symbol" panose="05050102010706020507" pitchFamily="18" charset="2"/>
              </a:rPr>
              <a:t>I</a:t>
            </a:r>
            <a:r>
              <a:rPr lang="en-GB" baseline="-25000" dirty="0" err="1" smtClean="0">
                <a:sym typeface="Symbol" panose="05050102010706020507" pitchFamily="18" charset="2"/>
              </a:rPr>
              <a:t>c</a:t>
            </a:r>
            <a:r>
              <a:rPr lang="en-GB" dirty="0" smtClean="0">
                <a:sym typeface="Symbol" panose="05050102010706020507" pitchFamily="18" charset="2"/>
              </a:rPr>
              <a:t>…</a:t>
            </a:r>
          </a:p>
          <a:p>
            <a:pPr lvl="1"/>
            <a:r>
              <a:rPr lang="fr-CH" dirty="0" err="1" smtClean="0">
                <a:sym typeface="Symbol" panose="05050102010706020507" pitchFamily="18" charset="2"/>
              </a:rPr>
              <a:t>Still</a:t>
            </a:r>
            <a:r>
              <a:rPr lang="fr-CH" dirty="0" smtClean="0">
                <a:sym typeface="Symbol" panose="05050102010706020507" pitchFamily="18" charset="2"/>
              </a:rPr>
              <a:t> the </a:t>
            </a:r>
            <a:r>
              <a:rPr lang="fr-CH" dirty="0" err="1" smtClean="0">
                <a:sym typeface="Symbol" panose="05050102010706020507" pitchFamily="18" charset="2"/>
              </a:rPr>
              <a:t>magnet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technology</a:t>
            </a:r>
            <a:r>
              <a:rPr lang="fr-CH" dirty="0" smtClean="0">
                <a:sym typeface="Symbol" panose="05050102010706020507" pitchFamily="18" charset="2"/>
              </a:rPr>
              <a:t> at </a:t>
            </a:r>
            <a:r>
              <a:rPr lang="fr-CH" b="1" dirty="0" smtClean="0">
                <a:sym typeface="Symbol" panose="05050102010706020507" pitchFamily="18" charset="2"/>
              </a:rPr>
              <a:t>11-12 T </a:t>
            </a:r>
            <a:r>
              <a:rPr lang="fr-CH" b="1" dirty="0" err="1" smtClean="0">
                <a:sym typeface="Symbol" panose="05050102010706020507" pitchFamily="18" charset="2"/>
              </a:rPr>
              <a:t>level</a:t>
            </a:r>
            <a:r>
              <a:rPr lang="fr-CH" b="1" dirty="0" smtClean="0">
                <a:sym typeface="Symbol" panose="05050102010706020507" pitchFamily="18" charset="2"/>
              </a:rPr>
              <a:t> </a:t>
            </a:r>
            <a:r>
              <a:rPr lang="fr-CH" b="1" dirty="0" err="1" smtClean="0">
                <a:sym typeface="Symbol" panose="05050102010706020507" pitchFamily="18" charset="2"/>
              </a:rPr>
              <a:t>is</a:t>
            </a:r>
            <a:r>
              <a:rPr lang="fr-CH" b="1" dirty="0" smtClean="0">
                <a:sym typeface="Symbol" panose="05050102010706020507" pitchFamily="18" charset="2"/>
              </a:rPr>
              <a:t> not </a:t>
            </a:r>
            <a:r>
              <a:rPr lang="fr-CH" b="1" dirty="0" err="1" smtClean="0">
                <a:sym typeface="Symbol" panose="05050102010706020507" pitchFamily="18" charset="2"/>
              </a:rPr>
              <a:t>yet</a:t>
            </a:r>
            <a:r>
              <a:rPr lang="fr-CH" b="1" dirty="0" smtClean="0">
                <a:sym typeface="Symbol" panose="05050102010706020507" pitchFamily="18" charset="2"/>
              </a:rPr>
              <a:t> </a:t>
            </a:r>
            <a:r>
              <a:rPr lang="fr-CH" b="1" dirty="0" err="1" smtClean="0">
                <a:sym typeface="Symbol" panose="05050102010706020507" pitchFamily="18" charset="2"/>
              </a:rPr>
              <a:t>fully</a:t>
            </a:r>
            <a:r>
              <a:rPr lang="fr-CH" b="1" dirty="0" smtClean="0">
                <a:sym typeface="Symbol" panose="05050102010706020507" pitchFamily="18" charset="2"/>
              </a:rPr>
              <a:t> </a:t>
            </a:r>
            <a:r>
              <a:rPr lang="fr-CH" b="1" dirty="0" err="1" smtClean="0">
                <a:sym typeface="Symbol" panose="05050102010706020507" pitchFamily="18" charset="2"/>
              </a:rPr>
              <a:t>gained</a:t>
            </a:r>
            <a:r>
              <a:rPr lang="fr-CH" dirty="0" smtClean="0">
                <a:sym typeface="Symbol" panose="05050102010706020507" pitchFamily="18" charset="2"/>
              </a:rPr>
              <a:t>, </a:t>
            </a:r>
            <a:r>
              <a:rPr lang="fr-CH" dirty="0" err="1" smtClean="0">
                <a:sym typeface="Symbol" panose="05050102010706020507" pitchFamily="18" charset="2"/>
              </a:rPr>
              <a:t>especialy</a:t>
            </a:r>
            <a:r>
              <a:rPr lang="fr-CH" dirty="0" smtClean="0">
                <a:sym typeface="Symbol" panose="05050102010706020507" pitchFamily="18" charset="2"/>
              </a:rPr>
              <a:t> in </a:t>
            </a:r>
            <a:r>
              <a:rPr lang="fr-CH" dirty="0" err="1" smtClean="0">
                <a:sym typeface="Symbol" panose="05050102010706020507" pitchFamily="18" charset="2"/>
              </a:rPr>
              <a:t>view</a:t>
            </a:r>
            <a:r>
              <a:rPr lang="fr-CH" dirty="0" smtClean="0">
                <a:sym typeface="Symbol" panose="05050102010706020507" pitchFamily="18" charset="2"/>
              </a:rPr>
              <a:t> of a mass production. </a:t>
            </a:r>
            <a:r>
              <a:rPr lang="fr-CH" dirty="0" err="1" smtClean="0">
                <a:sym typeface="Symbol" panose="05050102010706020507" pitchFamily="18" charset="2"/>
              </a:rPr>
              <a:t>We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need</a:t>
            </a:r>
            <a:r>
              <a:rPr lang="fr-CH" dirty="0" smtClean="0">
                <a:sym typeface="Symbol" panose="05050102010706020507" pitchFamily="18" charset="2"/>
              </a:rPr>
              <a:t> to </a:t>
            </a:r>
            <a:r>
              <a:rPr lang="fr-CH" dirty="0" err="1" smtClean="0">
                <a:sym typeface="Symbol" panose="05050102010706020507" pitchFamily="18" charset="2"/>
              </a:rPr>
              <a:t>understand</a:t>
            </a:r>
            <a:r>
              <a:rPr lang="fr-CH" dirty="0" smtClean="0">
                <a:sym typeface="Symbol" panose="05050102010706020507" pitchFamily="18" charset="2"/>
              </a:rPr>
              <a:t> and </a:t>
            </a:r>
            <a:r>
              <a:rPr lang="fr-CH" dirty="0" err="1" smtClean="0">
                <a:sym typeface="Symbol" panose="05050102010706020507" pitchFamily="18" charset="2"/>
              </a:rPr>
              <a:t>improve</a:t>
            </a:r>
            <a:r>
              <a:rPr lang="fr-CH" dirty="0" smtClean="0">
                <a:sym typeface="Symbol" panose="05050102010706020507" pitchFamily="18" charset="2"/>
              </a:rPr>
              <a:t> long </a:t>
            </a:r>
            <a:r>
              <a:rPr lang="fr-CH" dirty="0" err="1" smtClean="0">
                <a:sym typeface="Symbol" panose="05050102010706020507" pitchFamily="18" charset="2"/>
              </a:rPr>
              <a:t>term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degradation</a:t>
            </a:r>
            <a:r>
              <a:rPr lang="fr-CH" dirty="0" smtClean="0">
                <a:sym typeface="Symbol" panose="05050102010706020507" pitchFamily="18" charset="2"/>
              </a:rPr>
              <a:t>, stress control (</a:t>
            </a:r>
            <a:r>
              <a:rPr lang="fr-CH" dirty="0" err="1" smtClean="0">
                <a:sym typeface="Symbol" panose="05050102010706020507" pitchFamily="18" charset="2"/>
              </a:rPr>
              <a:t>mechanical</a:t>
            </a:r>
            <a:r>
              <a:rPr lang="fr-CH" dirty="0" smtClean="0">
                <a:sym typeface="Symbol" panose="05050102010706020507" pitchFamily="18" charset="2"/>
              </a:rPr>
              <a:t> &amp; thermal) and </a:t>
            </a:r>
            <a:r>
              <a:rPr lang="fr-CH" dirty="0" err="1" smtClean="0">
                <a:sym typeface="Symbol" panose="05050102010706020507" pitchFamily="18" charset="2"/>
              </a:rPr>
              <a:t>electrical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insulation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robustness</a:t>
            </a:r>
            <a:endParaRPr lang="fr-CH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811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Timeline</a:t>
            </a:r>
            <a:r>
              <a:rPr lang="fr-CH" dirty="0" smtClean="0"/>
              <a:t> and </a:t>
            </a:r>
            <a:r>
              <a:rPr lang="fr-CH" dirty="0" err="1" smtClean="0"/>
              <a:t>cost</a:t>
            </a:r>
            <a:r>
              <a:rPr lang="fr-CH" dirty="0"/>
              <a:t> </a:t>
            </a:r>
            <a:r>
              <a:rPr lang="fr-CH" dirty="0" smtClean="0"/>
              <a:t>(</a:t>
            </a:r>
            <a:r>
              <a:rPr lang="fr-CH" dirty="0" err="1" smtClean="0"/>
              <a:t>very</a:t>
            </a:r>
            <a:r>
              <a:rPr lang="fr-CH" dirty="0" smtClean="0"/>
              <a:t> rough, no </a:t>
            </a:r>
            <a:r>
              <a:rPr lang="fr-CH" dirty="0" err="1" smtClean="0"/>
              <a:t>study</a:t>
            </a:r>
            <a:r>
              <a:rPr lang="fr-CH" dirty="0" smtClean="0"/>
              <a:t>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712" y="1059582"/>
            <a:ext cx="8867288" cy="1148529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1446984"/>
              </p:ext>
            </p:extLst>
          </p:nvPr>
        </p:nvGraphicFramePr>
        <p:xfrm>
          <a:off x="638968" y="2715766"/>
          <a:ext cx="7893031" cy="19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8769">
                  <a:extLst>
                    <a:ext uri="{9D8B030D-6E8A-4147-A177-3AD203B41FA5}">
                      <a16:colId xmlns:a16="http://schemas.microsoft.com/office/drawing/2014/main" val="4197585742"/>
                    </a:ext>
                  </a:extLst>
                </a:gridCol>
                <a:gridCol w="1655962">
                  <a:extLst>
                    <a:ext uri="{9D8B030D-6E8A-4147-A177-3AD203B41FA5}">
                      <a16:colId xmlns:a16="http://schemas.microsoft.com/office/drawing/2014/main" val="3810901363"/>
                    </a:ext>
                  </a:extLst>
                </a:gridCol>
                <a:gridCol w="2660549">
                  <a:extLst>
                    <a:ext uri="{9D8B030D-6E8A-4147-A177-3AD203B41FA5}">
                      <a16:colId xmlns:a16="http://schemas.microsoft.com/office/drawing/2014/main" val="2393278832"/>
                    </a:ext>
                  </a:extLst>
                </a:gridCol>
                <a:gridCol w="1727751">
                  <a:extLst>
                    <a:ext uri="{9D8B030D-6E8A-4147-A177-3AD203B41FA5}">
                      <a16:colId xmlns:a16="http://schemas.microsoft.com/office/drawing/2014/main" val="15456833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Domain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Cost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smtClean="0">
                          <a:solidFill>
                            <a:srgbClr val="0055A0"/>
                          </a:solidFill>
                        </a:rPr>
                        <a:t>MCHF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Comments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Wrt</a:t>
                      </a:r>
                      <a:r>
                        <a:rPr lang="fr-CH" dirty="0" smtClean="0"/>
                        <a:t> HE-LHC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2753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Collider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4500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2400 for </a:t>
                      </a:r>
                      <a:r>
                        <a:rPr lang="fr-CH" dirty="0" err="1" smtClean="0"/>
                        <a:t>Magnets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-500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4439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Injectors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500</a:t>
                      </a:r>
                      <a:r>
                        <a:rPr lang="fr-CH" baseline="0" dirty="0" smtClean="0"/>
                        <a:t>   ÷ 1100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New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optimization</a:t>
                      </a:r>
                      <a:r>
                        <a:rPr lang="fr-CH" baseline="0" dirty="0" smtClean="0"/>
                        <a:t> TBD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 ÷ -600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5475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Tech </a:t>
                      </a:r>
                      <a:r>
                        <a:rPr lang="fr-CH" dirty="0" err="1" smtClean="0"/>
                        <a:t>Infr</a:t>
                      </a:r>
                      <a:r>
                        <a:rPr lang="fr-CH" dirty="0" smtClean="0"/>
                        <a:t>.+C.E.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900   ÷ 1100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Probably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is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less</a:t>
                      </a:r>
                      <a:r>
                        <a:rPr lang="fr-CH" baseline="0" dirty="0" smtClean="0"/>
                        <a:t> (&lt; </a:t>
                      </a:r>
                      <a:r>
                        <a:rPr lang="fr-CH" baseline="0" dirty="0" err="1" smtClean="0"/>
                        <a:t>P</a:t>
                      </a:r>
                      <a:r>
                        <a:rPr lang="fr-CH" baseline="-25000" dirty="0" err="1" smtClean="0"/>
                        <a:t>syn</a:t>
                      </a:r>
                      <a:r>
                        <a:rPr lang="fr-CH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? (-200?)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325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TOT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 smtClean="0"/>
                        <a:t>6100</a:t>
                      </a:r>
                      <a:r>
                        <a:rPr lang="fr-CH" b="1" baseline="0" dirty="0" smtClean="0"/>
                        <a:t> ÷ 6700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(LHC2008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baseline="0" dirty="0" err="1" smtClean="0"/>
                        <a:t>was</a:t>
                      </a:r>
                      <a:r>
                        <a:rPr lang="fr-CH" baseline="0" dirty="0" smtClean="0"/>
                        <a:t> 3400)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dirty="0" err="1" smtClean="0"/>
                        <a:t>Cost</a:t>
                      </a:r>
                      <a:r>
                        <a:rPr lang="fr-CH" sz="1200" baseline="0" dirty="0" smtClean="0"/>
                        <a:t> </a:t>
                      </a:r>
                      <a:r>
                        <a:rPr lang="fr-CH" sz="1200" baseline="0" dirty="0" err="1" smtClean="0"/>
                        <a:t>should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be</a:t>
                      </a:r>
                      <a:r>
                        <a:rPr lang="fr-CH" sz="1200" dirty="0" smtClean="0"/>
                        <a:t> </a:t>
                      </a:r>
                      <a:r>
                        <a:rPr lang="fr-CH" sz="1200" dirty="0" err="1" smtClean="0"/>
                        <a:t>optimized</a:t>
                      </a:r>
                      <a:r>
                        <a:rPr lang="fr-CH" sz="1200" baseline="0" dirty="0" smtClean="0"/>
                        <a:t> as upgrade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4683277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95536" y="2349192"/>
            <a:ext cx="8352928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600" b="1" dirty="0" err="1" smtClean="0"/>
              <a:t>Cost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scaled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from</a:t>
            </a:r>
            <a:r>
              <a:rPr lang="fr-CH" sz="1600" b="1" dirty="0" smtClean="0"/>
              <a:t> 2019 HE-LHC </a:t>
            </a:r>
            <a:r>
              <a:rPr lang="fr-CH" sz="1600" b="1" dirty="0" err="1" smtClean="0"/>
              <a:t>study</a:t>
            </a:r>
            <a:r>
              <a:rPr lang="fr-CH" sz="1600" b="1" dirty="0" smtClean="0"/>
              <a:t>. If </a:t>
            </a:r>
            <a:r>
              <a:rPr lang="fr-CH" sz="1600" b="1" dirty="0" err="1" smtClean="0"/>
              <a:t>it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is</a:t>
            </a:r>
            <a:r>
              <a:rPr lang="fr-CH" sz="1600" b="1" dirty="0" smtClean="0"/>
              <a:t> of real </a:t>
            </a:r>
            <a:r>
              <a:rPr lang="fr-CH" sz="1600" b="1" dirty="0" err="1" smtClean="0"/>
              <a:t>interest</a:t>
            </a:r>
            <a:r>
              <a:rPr lang="fr-CH" sz="1600" b="1" dirty="0" smtClean="0"/>
              <a:t> the </a:t>
            </a:r>
            <a:r>
              <a:rPr lang="fr-CH" sz="1600" b="1" dirty="0" err="1" smtClean="0"/>
              <a:t>study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could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be</a:t>
            </a:r>
            <a:r>
              <a:rPr lang="fr-CH" sz="1600" b="1" dirty="0" smtClean="0"/>
              <a:t> </a:t>
            </a:r>
            <a:r>
              <a:rPr lang="fr-CH" sz="1600" b="1" dirty="0" err="1" smtClean="0"/>
              <a:t>done</a:t>
            </a:r>
            <a:r>
              <a:rPr lang="fr-CH" sz="1600" b="1" dirty="0" smtClean="0"/>
              <a:t> 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2143495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489" y="142442"/>
            <a:ext cx="8697311" cy="540000"/>
          </a:xfrm>
        </p:spPr>
        <p:txBody>
          <a:bodyPr/>
          <a:lstStyle/>
          <a:p>
            <a:r>
              <a:rPr lang="fr-CH" sz="2400" dirty="0" smtClean="0"/>
              <a:t>Can LHC system &amp; T.I.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re-used</a:t>
            </a:r>
            <a:r>
              <a:rPr lang="fr-CH" sz="2400" dirty="0" smtClean="0"/>
              <a:t>, lasting 15 </a:t>
            </a:r>
            <a:r>
              <a:rPr lang="fr-CH" sz="2400" dirty="0" err="1" smtClean="0"/>
              <a:t>years</a:t>
            </a:r>
            <a:r>
              <a:rPr lang="fr-CH" sz="2400" dirty="0" smtClean="0"/>
              <a:t> more?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489" y="1816969"/>
            <a:ext cx="3897967" cy="292347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7504" y="672207"/>
            <a:ext cx="9036496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CH" b="1" dirty="0">
                <a:solidFill>
                  <a:srgbClr val="C00000"/>
                </a:solidFill>
              </a:rPr>
              <a:t>YES</a:t>
            </a:r>
            <a:r>
              <a:rPr lang="fr-CH" dirty="0"/>
              <a:t> if </a:t>
            </a:r>
            <a:r>
              <a:rPr lang="fr-CH" dirty="0" err="1"/>
              <a:t>proper</a:t>
            </a:r>
            <a:r>
              <a:rPr lang="fr-CH" dirty="0"/>
              <a:t> maintenance and consolidation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done</a:t>
            </a:r>
            <a:r>
              <a:rPr lang="fr-CH" dirty="0"/>
              <a:t>. </a:t>
            </a:r>
            <a:r>
              <a:rPr lang="fr-CH" b="1" dirty="0" err="1"/>
              <a:t>Already</a:t>
            </a:r>
            <a:r>
              <a:rPr lang="fr-CH" b="1" dirty="0"/>
              <a:t> </a:t>
            </a:r>
            <a:r>
              <a:rPr lang="fr-CH" b="1" dirty="0" err="1"/>
              <a:t>now</a:t>
            </a:r>
            <a:r>
              <a:rPr lang="fr-CH" b="1" dirty="0"/>
              <a:t> Consolidation and </a:t>
            </a:r>
            <a:r>
              <a:rPr lang="fr-CH" b="1" dirty="0" err="1"/>
              <a:t>serious</a:t>
            </a:r>
            <a:r>
              <a:rPr lang="fr-CH" b="1" dirty="0"/>
              <a:t> maintenance are keys for the LHC </a:t>
            </a:r>
            <a:r>
              <a:rPr lang="fr-CH" b="1" dirty="0" err="1"/>
              <a:t>availbilty</a:t>
            </a:r>
            <a:r>
              <a:rPr lang="fr-CH" b="1" dirty="0"/>
              <a:t> and </a:t>
            </a:r>
            <a:r>
              <a:rPr lang="fr-CH" b="1" dirty="0" err="1"/>
              <a:t>success</a:t>
            </a:r>
            <a:r>
              <a:rPr lang="fr-CH" b="1" dirty="0" smtClean="0"/>
              <a:t>.</a:t>
            </a:r>
          </a:p>
          <a:p>
            <a:r>
              <a:rPr lang="fr-CH" b="1" dirty="0" smtClean="0"/>
              <a:t>Consolidation </a:t>
            </a:r>
            <a:r>
              <a:rPr lang="fr-CH" b="1" dirty="0" err="1" smtClean="0"/>
              <a:t>cost</a:t>
            </a:r>
            <a:r>
              <a:rPr lang="fr-CH" b="1" dirty="0" smtClean="0"/>
              <a:t>: 15-20 MCHF (10-15 MCHF for LHC and 5-8 for </a:t>
            </a:r>
            <a:r>
              <a:rPr lang="fr-CH" b="1" dirty="0" err="1" smtClean="0"/>
              <a:t>Injectors</a:t>
            </a:r>
            <a:r>
              <a:rPr lang="fr-CH" b="1" dirty="0" smtClean="0"/>
              <a:t>). </a:t>
            </a:r>
            <a:endParaRPr lang="fr-CH" b="1" dirty="0"/>
          </a:p>
          <a:p>
            <a:r>
              <a:rPr lang="fr-CH" b="1" dirty="0" smtClean="0"/>
              <a:t>For system the maintenance </a:t>
            </a:r>
            <a:r>
              <a:rPr lang="fr-CH" b="1" dirty="0"/>
              <a:t>(</a:t>
            </a:r>
            <a:r>
              <a:rPr lang="fr-CH" b="1" dirty="0" err="1" smtClean="0"/>
              <a:t>under</a:t>
            </a:r>
            <a:r>
              <a:rPr lang="fr-CH" b="1" dirty="0" smtClean="0"/>
              <a:t> </a:t>
            </a:r>
            <a:r>
              <a:rPr lang="fr-CH" b="1" dirty="0" err="1" smtClean="0"/>
              <a:t>Operation</a:t>
            </a:r>
            <a:r>
              <a:rPr lang="fr-CH" b="1" dirty="0" smtClean="0"/>
              <a:t>)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critical</a:t>
            </a:r>
            <a:r>
              <a:rPr lang="fr-CH" b="1" dirty="0" smtClean="0"/>
              <a:t> for duration: </a:t>
            </a:r>
            <a:r>
              <a:rPr lang="fr-CH" b="1" dirty="0" err="1" smtClean="0">
                <a:solidFill>
                  <a:srgbClr val="0070C0"/>
                </a:solidFill>
              </a:rPr>
              <a:t>cryogenics</a:t>
            </a:r>
            <a:endParaRPr lang="en-GB" b="1" dirty="0">
              <a:solidFill>
                <a:srgbClr val="0070C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A31E20-95F8-F84A-A81D-81570573A6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97" r="10693" b="4099"/>
          <a:stretch/>
        </p:blipFill>
        <p:spPr>
          <a:xfrm>
            <a:off x="4625752" y="1827564"/>
            <a:ext cx="3527952" cy="308160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710679" y="2421848"/>
            <a:ext cx="1403648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40% Tech. </a:t>
            </a:r>
            <a:r>
              <a:rPr lang="fr-CH" dirty="0" err="1" smtClean="0"/>
              <a:t>Infrastr</a:t>
            </a:r>
            <a:r>
              <a:rPr lang="fr-CH" dirty="0" smtClean="0"/>
              <a:t>. &amp; </a:t>
            </a:r>
            <a:r>
              <a:rPr lang="fr-CH" dirty="0" err="1" smtClean="0"/>
              <a:t>Transp</a:t>
            </a:r>
            <a:r>
              <a:rPr lang="fr-CH" dirty="0" smtClean="0"/>
              <a:t>.</a:t>
            </a:r>
          </a:p>
          <a:p>
            <a:r>
              <a:rPr lang="fr-CH" dirty="0" smtClean="0"/>
              <a:t>33% </a:t>
            </a:r>
            <a:r>
              <a:rPr lang="fr-CH" dirty="0" err="1" smtClean="0"/>
              <a:t>Magn</a:t>
            </a:r>
            <a:r>
              <a:rPr lang="fr-CH" dirty="0" smtClean="0"/>
              <a:t>. &amp; </a:t>
            </a:r>
            <a:r>
              <a:rPr lang="fr-CH" dirty="0" err="1" smtClean="0"/>
              <a:t>Powering</a:t>
            </a:r>
            <a:endParaRPr lang="fr-CH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7452319" y="1827564"/>
            <a:ext cx="1691681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CONS Budget by system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456890" y="4421993"/>
            <a:ext cx="1930337" cy="2616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CH" sz="1100" dirty="0" err="1" smtClean="0"/>
              <a:t>Courtesy</a:t>
            </a:r>
            <a:r>
              <a:rPr lang="fr-CH" sz="1100" dirty="0" smtClean="0"/>
              <a:t> M. Lamont, CERN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4185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12" y="457415"/>
            <a:ext cx="7128792" cy="4425323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5724128" y="2453933"/>
            <a:ext cx="798749" cy="24572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6588224" y="2278877"/>
            <a:ext cx="755576" cy="36004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CH" sz="1100" b="1" dirty="0" smtClean="0"/>
              <a:t>LHC1.5</a:t>
            </a:r>
            <a:endParaRPr lang="en-GB" sz="11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259351" y="2155340"/>
            <a:ext cx="1872208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200" b="1" dirty="0" smtClean="0"/>
              <a:t>12 T Nb</a:t>
            </a:r>
            <a:r>
              <a:rPr lang="fr-CH" sz="1200" b="1" baseline="-25000" dirty="0" smtClean="0"/>
              <a:t>3</a:t>
            </a:r>
            <a:r>
              <a:rPr lang="fr-CH" sz="1200" b="1" dirty="0" smtClean="0"/>
              <a:t>Sn </a:t>
            </a:r>
            <a:r>
              <a:rPr lang="fr-CH" sz="1200" b="1" dirty="0" err="1" smtClean="0"/>
              <a:t>dipoles</a:t>
            </a:r>
            <a:r>
              <a:rPr lang="fr-CH" sz="1200" b="1" dirty="0" smtClean="0"/>
              <a:t> </a:t>
            </a:r>
            <a:r>
              <a:rPr lang="fr-CH" sz="1200" dirty="0" smtClean="0"/>
              <a:t>HiLumi </a:t>
            </a:r>
            <a:r>
              <a:rPr lang="fr-CH" sz="1200" dirty="0" err="1" smtClean="0"/>
              <a:t>technology</a:t>
            </a:r>
            <a:r>
              <a:rPr lang="fr-CH" sz="1200" dirty="0"/>
              <a:t> </a:t>
            </a:r>
            <a:r>
              <a:rPr lang="fr-CH" sz="1200" dirty="0" smtClean="0"/>
              <a:t>in LHC: </a:t>
            </a:r>
            <a:r>
              <a:rPr lang="fr-CH" sz="1200" b="1" dirty="0" smtClean="0"/>
              <a:t>21 </a:t>
            </a:r>
            <a:r>
              <a:rPr lang="fr-CH" sz="1200" b="1" dirty="0" err="1" smtClean="0"/>
              <a:t>TeV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c.o.m</a:t>
            </a:r>
            <a:r>
              <a:rPr lang="fr-CH" sz="1200" b="1" dirty="0" smtClean="0"/>
              <a:t>.</a:t>
            </a:r>
            <a:endParaRPr lang="en-GB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220931" y="2844318"/>
            <a:ext cx="1910628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200" dirty="0" smtClean="0"/>
              <a:t>7 T  Nb-Ti </a:t>
            </a:r>
            <a:r>
              <a:rPr lang="fr-CH" sz="1200" dirty="0" err="1" smtClean="0"/>
              <a:t>dipole</a:t>
            </a:r>
            <a:r>
              <a:rPr lang="fr-CH" sz="1200" dirty="0" smtClean="0"/>
              <a:t> (</a:t>
            </a:r>
            <a:r>
              <a:rPr lang="fr-CH" sz="1200" dirty="0" err="1" smtClean="0"/>
              <a:t>low</a:t>
            </a:r>
            <a:r>
              <a:rPr lang="fr-CH" sz="1200" dirty="0" smtClean="0"/>
              <a:t> </a:t>
            </a:r>
            <a:r>
              <a:rPr lang="fr-CH" sz="1200" dirty="0" err="1" smtClean="0"/>
              <a:t>cost</a:t>
            </a:r>
            <a:r>
              <a:rPr lang="fr-CH" sz="1200" dirty="0" smtClean="0"/>
              <a:t> LHC, 4.2 K):</a:t>
            </a:r>
          </a:p>
          <a:p>
            <a:r>
              <a:rPr lang="fr-CH" sz="1200" b="1" dirty="0" smtClean="0"/>
              <a:t>44 </a:t>
            </a:r>
            <a:r>
              <a:rPr lang="fr-CH" sz="1200" b="1" dirty="0" err="1" smtClean="0"/>
              <a:t>TeV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c.o.m</a:t>
            </a:r>
            <a:r>
              <a:rPr lang="fr-CH" sz="1200" b="1" dirty="0" smtClean="0"/>
              <a:t>. (100 km)</a:t>
            </a:r>
            <a:endParaRPr lang="en-GB" sz="1200" b="1" dirty="0"/>
          </a:p>
        </p:txBody>
      </p:sp>
      <p:sp>
        <p:nvSpPr>
          <p:cNvPr id="15" name="Oval 14"/>
          <p:cNvSpPr/>
          <p:nvPr/>
        </p:nvSpPr>
        <p:spPr>
          <a:xfrm>
            <a:off x="6576888" y="2844319"/>
            <a:ext cx="755576" cy="57825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CH" sz="1100" b="1" dirty="0" smtClean="0">
                <a:solidFill>
                  <a:srgbClr val="C00000"/>
                </a:solidFill>
              </a:rPr>
              <a:t>Energy tripler 100km</a:t>
            </a:r>
            <a:endParaRPr lang="en-GB" sz="1100" b="1" dirty="0">
              <a:solidFill>
                <a:srgbClr val="C0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4088709" y="2959041"/>
            <a:ext cx="2499515" cy="169621"/>
          </a:xfrm>
          <a:prstGeom prst="line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look </a:t>
            </a:r>
            <a:r>
              <a:rPr lang="fr-CH" dirty="0" err="1" smtClean="0"/>
              <a:t>like</a:t>
            </a:r>
            <a:r>
              <a:rPr lang="fr-CH" dirty="0" smtClean="0"/>
              <a:t> </a:t>
            </a:r>
            <a:r>
              <a:rPr lang="fr-CH" dirty="0" err="1" smtClean="0"/>
              <a:t>this</a:t>
            </a:r>
            <a:r>
              <a:rPr lang="fr-CH" dirty="0" smtClean="0"/>
              <a:t> new HE-LHC option? </a:t>
            </a:r>
            <a:br>
              <a:rPr lang="fr-CH" dirty="0" smtClean="0"/>
            </a:br>
            <a:r>
              <a:rPr lang="fr-CH" dirty="0" smtClean="0"/>
              <a:t>A </a:t>
            </a:r>
            <a:r>
              <a:rPr lang="fr-CH" dirty="0" err="1" smtClean="0"/>
              <a:t>realistic</a:t>
            </a:r>
            <a:r>
              <a:rPr lang="fr-CH" dirty="0" smtClean="0"/>
              <a:t> LHC1.5 @ 21 </a:t>
            </a:r>
            <a:r>
              <a:rPr lang="fr-CH" dirty="0" err="1" smtClean="0"/>
              <a:t>TeV</a:t>
            </a:r>
            <a:r>
              <a:rPr lang="fr-CH" dirty="0" smtClean="0"/>
              <a:t> for 2040…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861859" y="414636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2040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563474" y="1928609"/>
            <a:ext cx="2687351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200" b="1" dirty="0" smtClean="0"/>
              <a:t>In LHC, 14 T </a:t>
            </a:r>
            <a:r>
              <a:rPr lang="fr-CH" sz="1200" b="1" dirty="0" err="1" smtClean="0"/>
              <a:t>dipole</a:t>
            </a:r>
            <a:r>
              <a:rPr lang="fr-CH" sz="1200" b="1" dirty="0" err="1"/>
              <a:t>s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give</a:t>
            </a:r>
            <a:r>
              <a:rPr lang="fr-CH" sz="1200" b="1" dirty="0" smtClean="0"/>
              <a:t> 23.5 </a:t>
            </a:r>
            <a:r>
              <a:rPr lang="fr-CH" sz="1200" b="1" dirty="0" err="1" smtClean="0"/>
              <a:t>TeV</a:t>
            </a:r>
            <a:endParaRPr lang="fr-CH" sz="1200" b="1" dirty="0" smtClean="0"/>
          </a:p>
          <a:p>
            <a:r>
              <a:rPr lang="fr-CH" sz="1200" b="1" dirty="0" smtClean="0"/>
              <a:t>But </a:t>
            </a:r>
            <a:r>
              <a:rPr lang="fr-CH" sz="1200" b="1" dirty="0" err="1" smtClean="0"/>
              <a:t>timeline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is</a:t>
            </a:r>
            <a:r>
              <a:rPr lang="fr-CH" sz="1200" b="1" dirty="0" smtClean="0"/>
              <a:t> NOT the </a:t>
            </a:r>
            <a:r>
              <a:rPr lang="fr-CH" sz="1200" b="1" dirty="0" err="1" smtClean="0"/>
              <a:t>same</a:t>
            </a:r>
            <a:endParaRPr lang="en-GB" sz="1200" b="1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7133815" y="1350245"/>
            <a:ext cx="1379488" cy="499990"/>
          </a:xfrm>
          <a:prstGeom prst="line">
            <a:avLst/>
          </a:prstGeom>
          <a:ln>
            <a:solidFill>
              <a:srgbClr val="C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8277250" y="1102662"/>
            <a:ext cx="755576" cy="36004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fr-CH" sz="1100" b="1" dirty="0" smtClean="0"/>
              <a:t>HTS</a:t>
            </a:r>
            <a:endParaRPr lang="en-GB" sz="1100" b="1" dirty="0"/>
          </a:p>
        </p:txBody>
      </p:sp>
    </p:spTree>
    <p:extLst>
      <p:ext uri="{BB962C8B-B14F-4D97-AF65-F5344CB8AC3E}">
        <p14:creationId xmlns:p14="http://schemas.microsoft.com/office/powerpoint/2010/main" val="4285309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8" grpId="0" animBg="1"/>
      <p:bldP spid="1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Long </a:t>
            </a:r>
            <a:r>
              <a:rPr lang="fr-CH" dirty="0" err="1" smtClean="0"/>
              <a:t>term</a:t>
            </a:r>
            <a:r>
              <a:rPr lang="fr-CH" dirty="0" smtClean="0"/>
              <a:t> </a:t>
            </a:r>
            <a:r>
              <a:rPr lang="fr-CH" dirty="0" err="1" smtClean="0"/>
              <a:t>development</a:t>
            </a:r>
            <a:r>
              <a:rPr lang="fr-CH" dirty="0" smtClean="0"/>
              <a:t> of SC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critical</a:t>
            </a:r>
            <a:r>
              <a:rPr lang="fr-CH" dirty="0" smtClean="0"/>
              <a:t> for HEP Hadron </a:t>
            </a:r>
            <a:r>
              <a:rPr lang="fr-CH" dirty="0" err="1" smtClean="0"/>
              <a:t>Collider</a:t>
            </a:r>
            <a:r>
              <a:rPr lang="fr-CH" dirty="0" smtClean="0"/>
              <a:t>: </a:t>
            </a:r>
            <a:r>
              <a:rPr lang="fr-CH" i="1" dirty="0" smtClean="0">
                <a:solidFill>
                  <a:srgbClr val="FF0000"/>
                </a:solidFill>
              </a:rPr>
              <a:t>Open SC </a:t>
            </a:r>
            <a:r>
              <a:rPr lang="fr-CH" i="1" dirty="0" err="1" smtClean="0">
                <a:solidFill>
                  <a:srgbClr val="FF0000"/>
                </a:solidFill>
              </a:rPr>
              <a:t>Lab</a:t>
            </a:r>
            <a:r>
              <a:rPr lang="fr-CH" i="1" dirty="0" smtClean="0">
                <a:solidFill>
                  <a:srgbClr val="FF0000"/>
                </a:solidFill>
              </a:rPr>
              <a:t> </a:t>
            </a:r>
            <a:r>
              <a:rPr lang="fr-CH" i="1" dirty="0" err="1" smtClean="0">
                <a:solidFill>
                  <a:srgbClr val="FF0000"/>
                </a:solidFill>
              </a:rPr>
              <a:t>Proposal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841684"/>
            <a:ext cx="4919898" cy="2743438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1986"/>
            <a:ext cx="4232910" cy="23704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99792" y="79019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L. Bottura and F. Bordry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0" y="3646472"/>
            <a:ext cx="4744824" cy="95410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400" dirty="0"/>
              <a:t>Phase I - Construction and commissioning (3 years)</a:t>
            </a:r>
          </a:p>
          <a:p>
            <a:r>
              <a:rPr lang="en-GB" sz="1400" dirty="0"/>
              <a:t>•	Equipment and labour: 10 MCHF </a:t>
            </a:r>
          </a:p>
          <a:p>
            <a:r>
              <a:rPr lang="en-GB" sz="1400" dirty="0"/>
              <a:t>•	Surface: 2000 m2</a:t>
            </a:r>
          </a:p>
          <a:p>
            <a:r>
              <a:rPr lang="en-GB" sz="1400" dirty="0"/>
              <a:t>•	Personnel: 10 </a:t>
            </a:r>
            <a:r>
              <a:rPr lang="en-GB" sz="1400" dirty="0" err="1"/>
              <a:t>FTEy</a:t>
            </a:r>
            <a:r>
              <a:rPr lang="en-GB" sz="1400" dirty="0"/>
              <a:t> (1 project engineer + 2 </a:t>
            </a:r>
            <a:r>
              <a:rPr lang="en-GB" sz="1400" dirty="0" err="1" smtClean="0"/>
              <a:t>techn</a:t>
            </a:r>
            <a:r>
              <a:rPr lang="en-GB" sz="1400" dirty="0" smtClean="0"/>
              <a:t>.)</a:t>
            </a:r>
            <a:endParaRPr lang="en-GB" sz="1400" dirty="0"/>
          </a:p>
        </p:txBody>
      </p:sp>
      <p:sp>
        <p:nvSpPr>
          <p:cNvPr id="9" name="Rectangle 8"/>
          <p:cNvSpPr/>
          <p:nvPr/>
        </p:nvSpPr>
        <p:spPr>
          <a:xfrm>
            <a:off x="4832072" y="3639002"/>
            <a:ext cx="4214728" cy="95410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400" dirty="0"/>
              <a:t>Phase II - Facility ramp-up and initial operation (7 years, processed R&amp;D material of the order of 25 kg/week, operation 40 weeks/year)</a:t>
            </a:r>
          </a:p>
          <a:p>
            <a:r>
              <a:rPr lang="en-GB" sz="1400" dirty="0"/>
              <a:t>•	</a:t>
            </a:r>
            <a:r>
              <a:rPr lang="en-GB" sz="1400" dirty="0" smtClean="0"/>
              <a:t>Total cost: 20-30 MCHF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476511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7884" y="1553722"/>
            <a:ext cx="3301273" cy="2055369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5572126" y="1116742"/>
            <a:ext cx="2428875" cy="324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27" tIns="34264" rIns="68527" bIns="34264">
            <a:prstTxWarp prst="textNoShape">
              <a:avLst/>
            </a:prstTxWarp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Two 1 km long, 10 </a:t>
            </a:r>
            <a:r>
              <a:rPr lang="en-US" dirty="0" err="1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GeV</a:t>
            </a:r>
            <a:r>
              <a:rPr lang="en-US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SC LINACs with 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8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3 accelerating</a:t>
            </a:r>
            <a:r>
              <a:rPr lang="en-US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 and </a:t>
            </a:r>
          </a:p>
          <a:p>
            <a:pPr defTabSz="685800" fontAlgn="base">
              <a:spcBef>
                <a:spcPct val="0"/>
              </a:spcBef>
              <a:spcAft>
                <a:spcPts val="450"/>
              </a:spcAft>
            </a:pP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3 decelerating passes </a:t>
            </a:r>
            <a:r>
              <a:rPr lang="en-US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in CW operation </a:t>
            </a:r>
          </a:p>
          <a:p>
            <a:pPr marL="257175" indent="-257175" defTabSz="685800" fontAlgn="base">
              <a:spcBef>
                <a:spcPct val="0"/>
              </a:spcBef>
              <a:spcAft>
                <a:spcPct val="0"/>
              </a:spcAft>
              <a:buFont typeface="Wingdings" charset="0"/>
              <a:buChar char="è"/>
            </a:pPr>
            <a:r>
              <a:rPr lang="en-US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SRF sees 6*current </a:t>
            </a:r>
          </a:p>
          <a:p>
            <a:pPr defTabSz="685800" fontAlgn="base">
              <a:spcBef>
                <a:spcPct val="0"/>
              </a:spcBef>
              <a:spcAft>
                <a:spcPts val="450"/>
              </a:spcAft>
            </a:pPr>
            <a:r>
              <a:rPr lang="en-US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   at the IP  </a:t>
            </a:r>
            <a:r>
              <a:rPr lang="en-US" sz="1500" dirty="0">
                <a:solidFill>
                  <a:srgbClr val="3333CC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(≈ 4ns spacing)</a:t>
            </a:r>
            <a:endParaRPr lang="en-US" sz="1500" dirty="0">
              <a:solidFill>
                <a:srgbClr val="3333CC"/>
              </a:solidFill>
              <a:latin typeface="Times New Roman" charset="0"/>
              <a:ea typeface="ＭＳ Ｐゴシック" charset="-128"/>
              <a:cs typeface="ＭＳ Ｐゴシック" charset="-128"/>
              <a:sym typeface="Wingdings" charset="2"/>
            </a:endParaRPr>
          </a:p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 Q</a:t>
            </a:r>
            <a:r>
              <a:rPr lang="en-US" baseline="-25000" dirty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0</a:t>
            </a:r>
            <a:r>
              <a:rPr lang="en-US" dirty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= 10</a:t>
            </a:r>
            <a:r>
              <a:rPr lang="en-US" baseline="30000" dirty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10</a:t>
            </a:r>
            <a:r>
              <a:rPr lang="en-US" dirty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requires 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    cryogenic system 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    comparable to LHC 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    system! Q</a:t>
            </a:r>
            <a:r>
              <a:rPr lang="en-US" baseline="-25000" dirty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0</a:t>
            </a:r>
            <a:r>
              <a:rPr lang="en-US" dirty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&gt; 10</a:t>
            </a:r>
            <a:r>
              <a:rPr lang="en-US" baseline="30000" dirty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10</a:t>
            </a:r>
            <a:r>
              <a:rPr lang="en-US" dirty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</a:t>
            </a:r>
            <a:endParaRPr lang="en-US" sz="1200" dirty="0">
              <a:solidFill>
                <a:srgbClr val="800000"/>
              </a:solidFill>
              <a:latin typeface="Times New Roman" charset="0"/>
              <a:ea typeface="ＭＳ Ｐゴシック" charset="-128"/>
              <a:cs typeface="ＭＳ Ｐゴシック" charset="-128"/>
              <a:sym typeface="Wingdings" charset="2"/>
            </a:endParaRP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450181" y="135732"/>
            <a:ext cx="6172200" cy="540544"/>
          </a:xfrm>
        </p:spPr>
        <p:txBody>
          <a:bodyPr/>
          <a:lstStyle/>
          <a:p>
            <a:pPr eaLnBrk="1" hangingPunct="1"/>
            <a:r>
              <a:rPr lang="en-US" sz="2700" u="sng" dirty="0" err="1">
                <a:solidFill>
                  <a:srgbClr val="FF0000"/>
                </a:solidFill>
              </a:rPr>
              <a:t>LHeC</a:t>
            </a:r>
            <a:r>
              <a:rPr lang="en-US" sz="2700" u="sng" dirty="0">
                <a:solidFill>
                  <a:srgbClr val="FF0000"/>
                </a:solidFill>
              </a:rPr>
              <a:t>: RL with ERL Operation as Baseline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206104" y="701113"/>
            <a:ext cx="6822292" cy="784623"/>
            <a:chOff x="288" y="720"/>
            <a:chExt cx="5730" cy="659"/>
          </a:xfrm>
        </p:grpSpPr>
        <p:sp>
          <p:nvSpPr>
            <p:cNvPr id="5326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68527" tIns="34264" rIns="68527" bIns="34264" anchor="ctr">
              <a:prstTxWarp prst="textNoShape">
                <a:avLst/>
              </a:prstTxWarp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endParaRPr lang="en-GB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5326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44" cy="6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8527" tIns="34264" rIns="68527" bIns="34264">
              <a:prstTxWarp prst="textNoShape">
                <a:avLst/>
              </a:prstTxWarp>
              <a:spAutoFit/>
            </a:bodyPr>
            <a:lstStyle/>
            <a:p>
              <a:pPr defTabSz="6858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95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Super Conducting Recirculating </a:t>
              </a:r>
              <a:r>
                <a:rPr lang="en-US" sz="1950" dirty="0" err="1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Linac</a:t>
              </a:r>
              <a:r>
                <a:rPr lang="en-US" sz="1950" dirty="0">
                  <a:solidFill>
                    <a:srgbClr val="800000"/>
                  </a:solidFill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with Energy Recovery</a:t>
              </a:r>
            </a:p>
            <a:p>
              <a:pPr defTabSz="685800" fontAlgn="base">
                <a:spcBef>
                  <a:spcPts val="900"/>
                </a:spcBef>
                <a:spcAft>
                  <a:spcPct val="0"/>
                </a:spcAft>
              </a:pPr>
              <a:r>
                <a:rPr lang="en-US" sz="195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Choose ⅓ of LHC circumference </a:t>
              </a:r>
              <a:r>
                <a:rPr lang="en-US" sz="1950" dirty="0">
                  <a:latin typeface="Times New Roman" charset="0"/>
                  <a:ea typeface="ＭＳ Ｐゴシック" charset="-128"/>
                  <a:cs typeface="ＭＳ Ｐゴシック" charset="-128"/>
                  <a:sym typeface="Wingdings"/>
                </a:rPr>
                <a:t></a:t>
              </a:r>
              <a:r>
                <a:rPr lang="en-US" sz="1950" dirty="0">
                  <a:latin typeface="Times New Roman" charset="0"/>
                  <a:ea typeface="ＭＳ Ｐゴシック" charset="-128"/>
                  <a:cs typeface="ＭＳ Ｐゴシック" charset="-128"/>
                  <a:sym typeface="Wingdings" charset="2"/>
                </a:rPr>
                <a:t> </a:t>
              </a: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2203" y="61570"/>
            <a:ext cx="602456" cy="371543"/>
          </a:xfrm>
          <a:prstGeom prst="rect">
            <a:avLst/>
          </a:prstGeom>
        </p:spPr>
      </p:pic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273024" y="3751600"/>
            <a:ext cx="6362710" cy="900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27" tIns="34264" rIns="68527" bIns="34264">
            <a:prstTxWarp prst="textNoShape">
              <a:avLst/>
            </a:prstTxWarp>
            <a:spAutoFit/>
          </a:bodyPr>
          <a:lstStyle/>
          <a:p>
            <a:pPr marL="257175" indent="-257175" defTabSz="685800" fontAlgn="base">
              <a:spcBef>
                <a:spcPct val="0"/>
              </a:spcBef>
              <a:spcAft>
                <a:spcPct val="0"/>
              </a:spcAft>
              <a:buFont typeface="Wingdings" charset="0"/>
              <a:buChar char="è"/>
            </a:pPr>
            <a:r>
              <a:rPr lang="en-US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944 cavities; 59 </a:t>
            </a:r>
            <a:r>
              <a:rPr lang="en-US" dirty="0" err="1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cryo</a:t>
            </a:r>
            <a:r>
              <a:rPr lang="en-US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modules per </a:t>
            </a:r>
            <a:r>
              <a:rPr lang="en-US" dirty="0" err="1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linac</a:t>
            </a:r>
            <a:endParaRPr lang="en-US" dirty="0">
              <a:solidFill>
                <a:srgbClr val="0000FF"/>
              </a:solidFill>
              <a:latin typeface="Times New Roman" charset="0"/>
              <a:ea typeface="ＭＳ Ｐゴシック" charset="-128"/>
              <a:cs typeface="ＭＳ Ｐゴシック" charset="-128"/>
              <a:sym typeface="Wingdings"/>
            </a:endParaRPr>
          </a:p>
          <a:p>
            <a:pPr marL="257175" indent="-257175" defTabSz="685800" fontAlgn="base">
              <a:spcBef>
                <a:spcPct val="0"/>
              </a:spcBef>
              <a:spcAft>
                <a:spcPct val="0"/>
              </a:spcAft>
              <a:buFont typeface="Wingdings" charset="0"/>
              <a:buChar char="è"/>
            </a:pPr>
            <a:r>
              <a:rPr lang="en-US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ca. 9 km underground tunnel installation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Font typeface="Wingdings" charset="2"/>
              <a:buChar char="è"/>
            </a:pPr>
            <a:r>
              <a:rPr lang="en-US" dirty="0">
                <a:solidFill>
                  <a:srgbClr val="0000FF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/>
              </a:rPr>
              <a:t> more than 4500 magnets (same magnet design as for RR option)</a:t>
            </a:r>
            <a:endParaRPr lang="en-US" dirty="0">
              <a:solidFill>
                <a:srgbClr val="0000FF"/>
              </a:solidFill>
              <a:latin typeface="Times New Roman" charset="0"/>
              <a:ea typeface="ＭＳ Ｐゴシック" charset="-128"/>
              <a:cs typeface="ＭＳ Ｐゴシック" charset="-128"/>
              <a:sym typeface="Wingdings" charset="2"/>
            </a:endParaRPr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/>
          </p:nvPr>
        </p:nvGraphicFramePr>
        <p:xfrm>
          <a:off x="3314700" y="1809210"/>
          <a:ext cx="4591050" cy="2766060"/>
        </p:xfrm>
        <a:graphic>
          <a:graphicData uri="http://schemas.openxmlformats.org/drawingml/2006/table">
            <a:tbl>
              <a:tblPr firstRow="1" bandRow="1"/>
              <a:tblGrid>
                <a:gridCol w="24808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56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4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1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800000"/>
                          </a:solidFill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800000"/>
                          </a:solidFill>
                        </a:rPr>
                        <a:t>33</a:t>
                      </a:r>
                      <a:r>
                        <a:rPr lang="en-US" sz="1200" dirty="0">
                          <a:solidFill>
                            <a:srgbClr val="800000"/>
                          </a:solidFill>
                        </a:rPr>
                        <a:t> cm</a:t>
                      </a:r>
                      <a:r>
                        <a:rPr lang="en-US" sz="1200" baseline="30000" dirty="0">
                          <a:solidFill>
                            <a:srgbClr val="800000"/>
                          </a:solidFill>
                        </a:rPr>
                        <a:t>-2 </a:t>
                      </a:r>
                      <a:r>
                        <a:rPr lang="en-US" sz="1200" dirty="0">
                          <a:solidFill>
                            <a:srgbClr val="800000"/>
                          </a:solidFill>
                        </a:rPr>
                        <a:t>s</a:t>
                      </a:r>
                      <a:r>
                        <a:rPr lang="en-US" sz="1200" baseline="30000" dirty="0">
                          <a:solidFill>
                            <a:srgbClr val="800000"/>
                          </a:solidFill>
                        </a:rPr>
                        <a:t>-1 </a:t>
                      </a:r>
                      <a:r>
                        <a:rPr lang="en-US" sz="1200" dirty="0">
                          <a:solidFill>
                            <a:srgbClr val="800000"/>
                          </a:solidFill>
                        </a:rPr>
                        <a:t>Luminosity reach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PROTONS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ELECTRONS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Beam Energy [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GeV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7000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60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Luminosity [10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</a:rPr>
                        <a:t>33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cm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</a:rPr>
                        <a:t>-2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</a:rPr>
                        <a:t>-1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>
                          <a:solidFill>
                            <a:srgbClr val="008000"/>
                          </a:solidFill>
                        </a:rPr>
                        <a:t>1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1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Normalized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emittance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ge</a:t>
                      </a:r>
                      <a:r>
                        <a:rPr lang="en-US" sz="1200" baseline="-25000" dirty="0" err="1">
                          <a:solidFill>
                            <a:schemeClr val="bg1"/>
                          </a:solidFill>
                        </a:rPr>
                        <a:t>x,y</a:t>
                      </a:r>
                      <a:r>
                        <a:rPr lang="en-US" sz="1200" baseline="-250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[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>
                          <a:solidFill>
                            <a:srgbClr val="008000"/>
                          </a:solidFill>
                        </a:rPr>
                        <a:t>3.75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50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Beta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Funtion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*</a:t>
                      </a:r>
                      <a:r>
                        <a:rPr lang="en-US" sz="1200" baseline="-25000" dirty="0" err="1">
                          <a:solidFill>
                            <a:schemeClr val="bg1"/>
                          </a:solidFill>
                        </a:rPr>
                        <a:t>x,y</a:t>
                      </a:r>
                      <a:r>
                        <a:rPr lang="en-US" sz="1200" baseline="-250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[m]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>
                          <a:solidFill>
                            <a:srgbClr val="008000"/>
                          </a:solidFill>
                        </a:rPr>
                        <a:t>0.1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0.12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rms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Beam size 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*</a:t>
                      </a:r>
                      <a:r>
                        <a:rPr lang="en-US" sz="1200" baseline="-25000" dirty="0" err="1">
                          <a:solidFill>
                            <a:schemeClr val="bg1"/>
                          </a:solidFill>
                        </a:rPr>
                        <a:t>x,y</a:t>
                      </a:r>
                      <a:r>
                        <a:rPr lang="en-US" sz="1200" baseline="-250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[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m] 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7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7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1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rms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Beam divergence 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s’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*</a:t>
                      </a:r>
                      <a:r>
                        <a:rPr lang="en-US" sz="1200" baseline="-25000" dirty="0" err="1">
                          <a:solidFill>
                            <a:schemeClr val="bg1"/>
                          </a:solidFill>
                        </a:rPr>
                        <a:t>x,y</a:t>
                      </a:r>
                      <a:r>
                        <a:rPr lang="en-US" sz="1200" baseline="-250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[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rad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] 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70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58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Beam Current @ IP [mA]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430</a:t>
                      </a:r>
                      <a:r>
                        <a:rPr lang="en-US" sz="1200" b="1" baseline="0" dirty="0"/>
                        <a:t> (860)</a:t>
                      </a:r>
                      <a:endParaRPr lang="en-US" sz="1200" b="1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6.6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Bunch Spacing [ns]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25 (50)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25 (50)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Bunch Population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>
                          <a:solidFill>
                            <a:srgbClr val="008000"/>
                          </a:solidFill>
                        </a:rPr>
                        <a:t>1.7*10</a:t>
                      </a:r>
                      <a:r>
                        <a:rPr lang="en-US" sz="1200" b="1" baseline="30000" dirty="0">
                          <a:solidFill>
                            <a:srgbClr val="008000"/>
                          </a:solidFill>
                        </a:rPr>
                        <a:t>11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4571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(1*10</a:t>
                      </a:r>
                      <a:r>
                        <a:rPr lang="en-US" sz="1200" b="1" baseline="30000" dirty="0"/>
                        <a:t>9</a:t>
                      </a:r>
                      <a:r>
                        <a:rPr lang="en-US" sz="1200" b="1" dirty="0"/>
                        <a:t>)</a:t>
                      </a:r>
                      <a:r>
                        <a:rPr lang="en-US" sz="1200" b="1" baseline="0" dirty="0"/>
                        <a:t> </a:t>
                      </a:r>
                      <a:r>
                        <a:rPr lang="en-US" sz="1200" b="1" dirty="0"/>
                        <a:t>2*10</a:t>
                      </a:r>
                      <a:r>
                        <a:rPr lang="en-US" sz="1200" b="1" baseline="30000" dirty="0"/>
                        <a:t>9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Bunch charge [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nC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27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 (0.16) 0.32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26" name="Table 25"/>
          <p:cNvGraphicFramePr>
            <a:graphicFrameLocks noGrp="1"/>
          </p:cNvGraphicFramePr>
          <p:nvPr>
            <p:extLst/>
          </p:nvPr>
        </p:nvGraphicFramePr>
        <p:xfrm>
          <a:off x="1206103" y="1809427"/>
          <a:ext cx="4582715" cy="2766060"/>
        </p:xfrm>
        <a:graphic>
          <a:graphicData uri="http://schemas.openxmlformats.org/drawingml/2006/table">
            <a:tbl>
              <a:tblPr firstRow="1" bandRow="1"/>
              <a:tblGrid>
                <a:gridCol w="24584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81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6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rgbClr val="008000"/>
                          </a:solidFill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8000"/>
                          </a:solidFill>
                        </a:rPr>
                        <a:t>34</a:t>
                      </a:r>
                      <a:r>
                        <a:rPr lang="en-US" sz="1200" dirty="0">
                          <a:solidFill>
                            <a:srgbClr val="008000"/>
                          </a:solidFill>
                        </a:rPr>
                        <a:t> cm</a:t>
                      </a:r>
                      <a:r>
                        <a:rPr lang="en-US" sz="1200" baseline="30000" dirty="0">
                          <a:solidFill>
                            <a:srgbClr val="008000"/>
                          </a:solidFill>
                        </a:rPr>
                        <a:t>-2 </a:t>
                      </a:r>
                      <a:r>
                        <a:rPr lang="en-US" sz="1200" dirty="0">
                          <a:solidFill>
                            <a:srgbClr val="008000"/>
                          </a:solidFill>
                        </a:rPr>
                        <a:t>s</a:t>
                      </a:r>
                      <a:r>
                        <a:rPr lang="en-US" sz="1200" baseline="30000" dirty="0">
                          <a:solidFill>
                            <a:srgbClr val="008000"/>
                          </a:solidFill>
                        </a:rPr>
                        <a:t>-1 </a:t>
                      </a:r>
                      <a:r>
                        <a:rPr lang="en-US" sz="1200" dirty="0">
                          <a:solidFill>
                            <a:srgbClr val="008000"/>
                          </a:solidFill>
                        </a:rPr>
                        <a:t>Luminosity reach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PROTONS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ELECTRONS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Beam Energy [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GeV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7000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60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Luminosity [10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</a:rPr>
                        <a:t>33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cm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</a:rPr>
                        <a:t>-2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s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</a:rPr>
                        <a:t>-1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>
                          <a:solidFill>
                            <a:srgbClr val="008000"/>
                          </a:solidFill>
                        </a:rPr>
                        <a:t>16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>
                          <a:solidFill>
                            <a:srgbClr val="008000"/>
                          </a:solidFill>
                        </a:rPr>
                        <a:t>16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Normalized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emittance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ge</a:t>
                      </a:r>
                      <a:r>
                        <a:rPr lang="en-US" sz="1200" baseline="-25000" dirty="0" err="1">
                          <a:solidFill>
                            <a:schemeClr val="bg1"/>
                          </a:solidFill>
                        </a:rPr>
                        <a:t>x,y</a:t>
                      </a:r>
                      <a:r>
                        <a:rPr lang="en-US" sz="1200" baseline="-250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[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2.5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20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Beta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Funtion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b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*</a:t>
                      </a:r>
                      <a:r>
                        <a:rPr lang="en-US" sz="1200" baseline="-25000" dirty="0" err="1">
                          <a:solidFill>
                            <a:schemeClr val="bg1"/>
                          </a:solidFill>
                        </a:rPr>
                        <a:t>x,y</a:t>
                      </a:r>
                      <a:r>
                        <a:rPr lang="en-US" sz="1200" baseline="-250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[m]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0.05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0.10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rms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Beam size 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*</a:t>
                      </a:r>
                      <a:r>
                        <a:rPr lang="en-US" sz="1200" baseline="-25000" dirty="0" err="1">
                          <a:solidFill>
                            <a:schemeClr val="bg1"/>
                          </a:solidFill>
                        </a:rPr>
                        <a:t>x,y</a:t>
                      </a:r>
                      <a:r>
                        <a:rPr lang="en-US" sz="1200" baseline="-250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[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m] 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4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4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4571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rms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Beam divergence 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s’</a:t>
                      </a:r>
                      <a:r>
                        <a:rPr lang="en-US" sz="1200" baseline="30000" dirty="0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*</a:t>
                      </a:r>
                      <a:r>
                        <a:rPr lang="en-US" sz="1200" baseline="-25000" dirty="0" err="1">
                          <a:solidFill>
                            <a:schemeClr val="bg1"/>
                          </a:solidFill>
                        </a:rPr>
                        <a:t>x,y</a:t>
                      </a:r>
                      <a:r>
                        <a:rPr lang="en-US" sz="1200" baseline="-25000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[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  <a:latin typeface="+mn-lt"/>
                          <a:cs typeface="+mn-cs"/>
                        </a:rPr>
                        <a:t>rad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] 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80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40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Beam Current @ IP[mA]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1112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25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Bunch Spacing [ns]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25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25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Bunch Population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2.2*10</a:t>
                      </a:r>
                      <a:r>
                        <a:rPr lang="en-US" sz="1200" b="1" baseline="30000" dirty="0">
                          <a:solidFill>
                            <a:srgbClr val="FF0000"/>
                          </a:solidFill>
                        </a:rPr>
                        <a:t>11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4*10</a:t>
                      </a:r>
                      <a:r>
                        <a:rPr lang="en-US" sz="1200" b="1" baseline="30000" dirty="0">
                          <a:solidFill>
                            <a:srgbClr val="FF0000"/>
                          </a:solidFill>
                        </a:rPr>
                        <a:t>9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146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Bunch charge [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nC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7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35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/>
                      <a:r>
                        <a:rPr lang="en-US" sz="1200" b="1" dirty="0"/>
                        <a:t>0.64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0FFF6B66-C759-4B43-BD90-69FB83555FF6}"/>
              </a:ext>
            </a:extLst>
          </p:cNvPr>
          <p:cNvSpPr/>
          <p:nvPr/>
        </p:nvSpPr>
        <p:spPr>
          <a:xfrm>
            <a:off x="1143000" y="4635661"/>
            <a:ext cx="933450" cy="5049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DEB8F4-D187-9340-AE73-015ABDD229CD}"/>
              </a:ext>
            </a:extLst>
          </p:cNvPr>
          <p:cNvSpPr txBox="1"/>
          <p:nvPr/>
        </p:nvSpPr>
        <p:spPr>
          <a:xfrm>
            <a:off x="1450182" y="2085878"/>
            <a:ext cx="6146154" cy="2585323"/>
          </a:xfrm>
          <a:prstGeom prst="rect">
            <a:avLst/>
          </a:prstGeom>
          <a:solidFill>
            <a:srgbClr val="D5B95F"/>
          </a:solidFill>
          <a:ln>
            <a:solidFill>
              <a:srgbClr val="3D49B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/>
          </a:p>
          <a:p>
            <a:pPr algn="ctr"/>
            <a:r>
              <a:rPr lang="en-US" dirty="0"/>
              <a:t>Over 600MW Beam power in electron Beam</a:t>
            </a:r>
            <a:r>
              <a:rPr lang="en-US" dirty="0" smtClean="0"/>
              <a:t>!!!</a:t>
            </a:r>
          </a:p>
          <a:p>
            <a:pPr algn="ctr"/>
            <a:r>
              <a:rPr lang="en-US" dirty="0" smtClean="0"/>
              <a:t>Thanks to energy recovery the bill is only 100 MW!</a:t>
            </a:r>
            <a:endParaRPr lang="en-US" dirty="0"/>
          </a:p>
          <a:p>
            <a:pPr algn="ctr"/>
            <a:endParaRPr lang="en-US" dirty="0"/>
          </a:p>
          <a:p>
            <a:pPr marL="257175" indent="-257175" algn="ctr">
              <a:buFont typeface="Wingdings" pitchFamily="2" charset="2"/>
              <a:buChar char="è"/>
            </a:pPr>
            <a:r>
              <a:rPr lang="en-US" dirty="0">
                <a:sym typeface="Wingdings" pitchFamily="2" charset="2"/>
              </a:rPr>
              <a:t>ERL is a must for efficient operation</a:t>
            </a:r>
            <a:r>
              <a:rPr lang="en-US" dirty="0" smtClean="0">
                <a:sym typeface="Wingdings" pitchFamily="2" charset="2"/>
              </a:rPr>
              <a:t>!!!</a:t>
            </a:r>
          </a:p>
          <a:p>
            <a:pPr marL="257175" indent="-257175" algn="ctr">
              <a:buFont typeface="Wingdings" pitchFamily="2" charset="2"/>
              <a:buChar char="è"/>
            </a:pPr>
            <a:r>
              <a:rPr lang="en-US" dirty="0" smtClean="0">
                <a:sym typeface="Wingdings" pitchFamily="2" charset="2"/>
              </a:rPr>
              <a:t>ERL is new technology for energy efficiency and must be pursued: </a:t>
            </a:r>
            <a:r>
              <a:rPr lang="en-US" dirty="0" err="1" smtClean="0">
                <a:sym typeface="Wingdings" pitchFamily="2" charset="2"/>
              </a:rPr>
              <a:t>LHeC</a:t>
            </a:r>
            <a:r>
              <a:rPr lang="en-US" dirty="0" smtClean="0">
                <a:sym typeface="Wingdings" pitchFamily="2" charset="2"/>
              </a:rPr>
              <a:t> is the ideal first HE demonstrator</a:t>
            </a:r>
          </a:p>
          <a:p>
            <a:pPr marL="257175" indent="-257175" algn="ctr">
              <a:buFont typeface="Wingdings" pitchFamily="2" charset="2"/>
              <a:buChar char="è"/>
            </a:pPr>
            <a:r>
              <a:rPr lang="en-US" b="1" dirty="0" smtClean="0">
                <a:sym typeface="Wingdings" pitchFamily="2" charset="2"/>
              </a:rPr>
              <a:t>Cost: 1000-1500 MCHF </a:t>
            </a:r>
            <a:r>
              <a:rPr lang="en-US" dirty="0" smtClean="0">
                <a:sym typeface="Wingdings" pitchFamily="2" charset="2"/>
              </a:rPr>
              <a:t>(30÷60 GeV e</a:t>
            </a:r>
            <a:r>
              <a:rPr lang="en-US" baseline="30000" dirty="0" smtClean="0">
                <a:sym typeface="Wingdings" pitchFamily="2" charset="2"/>
              </a:rPr>
              <a:t>-</a:t>
            </a:r>
            <a:r>
              <a:rPr lang="en-US" dirty="0" smtClean="0">
                <a:sym typeface="Wingdings" pitchFamily="2" charset="2"/>
              </a:rPr>
              <a:t> beam)</a:t>
            </a:r>
            <a:endParaRPr lang="en-US" dirty="0">
              <a:sym typeface="Wingdings" pitchFamily="2" charset="2"/>
            </a:endParaRPr>
          </a:p>
          <a:p>
            <a:pPr marL="257175" indent="-257175" algn="ctr">
              <a:buFont typeface="Wingdings" pitchFamily="2" charset="2"/>
              <a:buChar char="è"/>
            </a:pPr>
            <a:endParaRPr lang="en-US" dirty="0"/>
          </a:p>
        </p:txBody>
      </p:sp>
      <p:sp>
        <p:nvSpPr>
          <p:cNvPr id="17" name="Slide Number Placeholder 2">
            <a:extLst>
              <a:ext uri="{FF2B5EF4-FFF2-40B4-BE49-F238E27FC236}">
                <a16:creationId xmlns:a16="http://schemas.microsoft.com/office/drawing/2014/main" id="{92B46991-F269-C547-8915-4CB49DA03E9A}"/>
              </a:ext>
            </a:extLst>
          </p:cNvPr>
          <p:cNvSpPr txBox="1">
            <a:spLocks/>
          </p:cNvSpPr>
          <p:nvPr/>
        </p:nvSpPr>
        <p:spPr>
          <a:xfrm>
            <a:off x="7596336" y="4912995"/>
            <a:ext cx="404664" cy="240030"/>
          </a:xfrm>
          <a:prstGeom prst="rect">
            <a:avLst/>
          </a:prstGeom>
        </p:spPr>
        <p:txBody>
          <a:bodyPr vert="horz" lIns="68580" tIns="0" rIns="6858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C78A2D03-466B-4AD7-AC70-B2955EB43184}" type="slidenum">
              <a:rPr lang="en-US" sz="900"/>
              <a:pPr>
                <a:defRPr/>
              </a:pPr>
              <a:t>36</a:t>
            </a:fld>
            <a:endParaRPr lang="en-US" sz="900" dirty="0"/>
          </a:p>
        </p:txBody>
      </p:sp>
      <p:sp>
        <p:nvSpPr>
          <p:cNvPr id="4" name="TextBox 3"/>
          <p:cNvSpPr txBox="1"/>
          <p:nvPr/>
        </p:nvSpPr>
        <p:spPr>
          <a:xfrm>
            <a:off x="7905750" y="471170"/>
            <a:ext cx="9685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O. Bruning</a:t>
            </a:r>
          </a:p>
          <a:p>
            <a:r>
              <a:rPr lang="fr-CH" sz="1100" dirty="0"/>
              <a:t>a</a:t>
            </a:r>
            <a:r>
              <a:rPr lang="fr-CH" sz="1100" dirty="0" smtClean="0"/>
              <a:t>nd M. Klein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54013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5" grpId="0"/>
      <p:bldP spid="1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6" t="7791" r="46187" b="4167"/>
          <a:stretch/>
        </p:blipFill>
        <p:spPr bwMode="auto">
          <a:xfrm>
            <a:off x="2429631" y="488917"/>
            <a:ext cx="5543550" cy="3920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808" y="686613"/>
            <a:ext cx="602456" cy="3715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05750" y="471170"/>
            <a:ext cx="9685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O. Bruning</a:t>
            </a:r>
          </a:p>
          <a:p>
            <a:r>
              <a:rPr lang="fr-CH" sz="1100" dirty="0"/>
              <a:t>a</a:t>
            </a:r>
            <a:r>
              <a:rPr lang="fr-CH" sz="1100" dirty="0" smtClean="0"/>
              <a:t>nd M. Klein</a:t>
            </a:r>
            <a:endParaRPr lang="en-GB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158527" y="2931790"/>
            <a:ext cx="2271104" cy="1477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The insertion </a:t>
            </a:r>
            <a:r>
              <a:rPr lang="fr-CH" dirty="0" err="1" smtClean="0"/>
              <a:t>region</a:t>
            </a:r>
            <a:r>
              <a:rPr lang="fr-CH" dirty="0" smtClean="0"/>
              <a:t> in LHC must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studied</a:t>
            </a:r>
            <a:r>
              <a:rPr lang="fr-CH" dirty="0" smtClean="0"/>
              <a:t> in </a:t>
            </a:r>
            <a:r>
              <a:rPr lang="fr-CH" dirty="0" err="1" smtClean="0"/>
              <a:t>detail</a:t>
            </a:r>
            <a:r>
              <a:rPr lang="fr-CH" dirty="0" smtClean="0"/>
              <a:t> to asses </a:t>
            </a:r>
            <a:r>
              <a:rPr lang="fr-CH" dirty="0" err="1" smtClean="0"/>
              <a:t>properly</a:t>
            </a:r>
            <a:r>
              <a:rPr lang="fr-CH" dirty="0" smtClean="0"/>
              <a:t> the </a:t>
            </a:r>
            <a:r>
              <a:rPr lang="fr-CH" dirty="0" err="1" smtClean="0"/>
              <a:t>feasibility</a:t>
            </a:r>
            <a:endParaRPr lang="en-GB" dirty="0"/>
          </a:p>
        </p:txBody>
      </p:sp>
      <p:pic>
        <p:nvPicPr>
          <p:cNvPr id="9" name="Picture 8" descr="Screen Shot 2015-06-16 at 16.30.34.png">
            <a:extLst>
              <a:ext uri="{FF2B5EF4-FFF2-40B4-BE49-F238E27FC236}">
                <a16:creationId xmlns:a16="http://schemas.microsoft.com/office/drawing/2014/main" id="{DB046076-0A08-BC48-9165-B4FC4A60800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98" y="1208475"/>
            <a:ext cx="1758271" cy="1686504"/>
          </a:xfrm>
          <a:prstGeom prst="rect">
            <a:avLst/>
          </a:prstGeom>
        </p:spPr>
      </p:pic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A9394018-6C16-664C-ABB9-D67245C30AB4}"/>
              </a:ext>
            </a:extLst>
          </p:cNvPr>
          <p:cNvSpPr txBox="1">
            <a:spLocks/>
          </p:cNvSpPr>
          <p:nvPr/>
        </p:nvSpPr>
        <p:spPr>
          <a:xfrm>
            <a:off x="334336" y="993070"/>
            <a:ext cx="1296144" cy="3571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0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98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48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98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47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96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46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96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63">
              <a:defRPr/>
            </a:pPr>
            <a:r>
              <a:rPr lang="en-US" sz="1100" dirty="0">
                <a:solidFill>
                  <a:prstClr val="black"/>
                </a:solidFill>
                <a:latin typeface="Arial"/>
              </a:rPr>
              <a:t>S. </a:t>
            </a:r>
            <a:r>
              <a:rPr lang="en-US" sz="1100" dirty="0" err="1">
                <a:solidFill>
                  <a:prstClr val="black"/>
                </a:solidFill>
                <a:latin typeface="Arial"/>
              </a:rPr>
              <a:t>Russenschuck</a:t>
            </a:r>
            <a:endParaRPr lang="en-US" sz="1100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372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LHeC</a:t>
            </a:r>
            <a:r>
              <a:rPr lang="fr-CH" dirty="0" smtClean="0"/>
              <a:t> and LHC1.5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 smtClean="0"/>
              <a:t>In case of HE type LHC1.5 (</a:t>
            </a:r>
            <a:r>
              <a:rPr lang="fr-CH" dirty="0" err="1" smtClean="0"/>
              <a:t>realisitic</a:t>
            </a:r>
            <a:r>
              <a:rPr lang="fr-CH" dirty="0" smtClean="0"/>
              <a:t> for 2040)</a:t>
            </a:r>
          </a:p>
          <a:p>
            <a:pPr lvl="1"/>
            <a:r>
              <a:rPr lang="fr-CH" dirty="0" smtClean="0"/>
              <a:t>The </a:t>
            </a:r>
            <a:r>
              <a:rPr lang="fr-CH" b="1" dirty="0" smtClean="0"/>
              <a:t>option Ring-Ring</a:t>
            </a:r>
            <a:r>
              <a:rPr lang="fr-CH" dirty="0" smtClean="0"/>
              <a:t> </a:t>
            </a:r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again</a:t>
            </a:r>
            <a:r>
              <a:rPr lang="fr-CH" dirty="0" smtClean="0"/>
              <a:t> </a:t>
            </a:r>
            <a:r>
              <a:rPr lang="fr-CH" dirty="0" err="1" smtClean="0"/>
              <a:t>considered</a:t>
            </a:r>
            <a:endParaRPr lang="fr-CH" dirty="0" smtClean="0"/>
          </a:p>
          <a:p>
            <a:pPr lvl="1"/>
            <a:r>
              <a:rPr lang="fr-CH" dirty="0" smtClean="0"/>
              <a:t>It </a:t>
            </a:r>
            <a:r>
              <a:rPr lang="fr-CH" dirty="0" err="1" smtClean="0"/>
              <a:t>consists</a:t>
            </a:r>
            <a:r>
              <a:rPr lang="fr-CH" dirty="0" smtClean="0"/>
              <a:t> of an </a:t>
            </a:r>
            <a:r>
              <a:rPr lang="fr-CH" dirty="0" err="1" smtClean="0"/>
              <a:t>electron</a:t>
            </a:r>
            <a:r>
              <a:rPr lang="fr-CH" dirty="0" smtClean="0"/>
              <a:t> ring in the LHC tunnel on the top of the HE new </a:t>
            </a:r>
            <a:r>
              <a:rPr lang="fr-CH" dirty="0" err="1" smtClean="0"/>
              <a:t>magnets</a:t>
            </a:r>
            <a:r>
              <a:rPr lang="fr-CH" dirty="0" smtClean="0"/>
              <a:t>.</a:t>
            </a:r>
          </a:p>
          <a:p>
            <a:pPr lvl="1"/>
            <a:r>
              <a:rPr lang="fr-CH" dirty="0" err="1" smtClean="0"/>
              <a:t>Certainly</a:t>
            </a:r>
            <a:r>
              <a:rPr lang="fr-CH" dirty="0" smtClean="0"/>
              <a:t> possible: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so</a:t>
            </a:r>
            <a:r>
              <a:rPr lang="fr-CH" dirty="0" smtClean="0"/>
              <a:t> at the design of LHC (LEP </a:t>
            </a:r>
            <a:r>
              <a:rPr lang="fr-CH" dirty="0" err="1" smtClean="0"/>
              <a:t>inside</a:t>
            </a:r>
            <a:r>
              <a:rPr lang="fr-CH" dirty="0" smtClean="0"/>
              <a:t>). </a:t>
            </a:r>
            <a:r>
              <a:rPr lang="fr-CH" dirty="0" err="1" smtClean="0"/>
              <a:t>Abandoned</a:t>
            </a:r>
            <a:r>
              <a:rPr lang="fr-CH" dirty="0" smtClean="0"/>
              <a:t> in 2001 to </a:t>
            </a:r>
            <a:r>
              <a:rPr lang="fr-CH" dirty="0" err="1" smtClean="0"/>
              <a:t>make</a:t>
            </a:r>
            <a:r>
              <a:rPr lang="fr-CH" dirty="0" smtClean="0"/>
              <a:t> </a:t>
            </a:r>
            <a:r>
              <a:rPr lang="fr-CH" dirty="0" err="1" smtClean="0"/>
              <a:t>simpler</a:t>
            </a:r>
            <a:r>
              <a:rPr lang="fr-CH" dirty="0" smtClean="0"/>
              <a:t> a few points.</a:t>
            </a:r>
          </a:p>
          <a:p>
            <a:pPr lvl="1"/>
            <a:r>
              <a:rPr lang="fr-CH" dirty="0" smtClean="0"/>
              <a:t>In a new ring design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accommodate</a:t>
            </a:r>
            <a:endParaRPr lang="fr-CH" dirty="0"/>
          </a:p>
          <a:p>
            <a:pPr lvl="1"/>
            <a:r>
              <a:rPr lang="fr-CH" dirty="0" smtClean="0"/>
              <a:t>The lepton </a:t>
            </a:r>
            <a:r>
              <a:rPr lang="fr-CH" dirty="0" err="1" smtClean="0"/>
              <a:t>magnets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used</a:t>
            </a:r>
            <a:r>
              <a:rPr lang="fr-CH" dirty="0" smtClean="0"/>
              <a:t> </a:t>
            </a:r>
            <a:r>
              <a:rPr lang="fr-CH" dirty="0" err="1" smtClean="0"/>
              <a:t>alosd</a:t>
            </a:r>
            <a:r>
              <a:rPr lang="fr-CH" dirty="0" smtClean="0"/>
              <a:t> as LER (</a:t>
            </a:r>
            <a:r>
              <a:rPr lang="fr-CH" dirty="0" err="1" smtClean="0"/>
              <a:t>Low</a:t>
            </a:r>
            <a:r>
              <a:rPr lang="fr-CH" dirty="0" smtClean="0"/>
              <a:t> </a:t>
            </a:r>
            <a:r>
              <a:rPr lang="fr-CH" dirty="0"/>
              <a:t>E</a:t>
            </a:r>
            <a:r>
              <a:rPr lang="fr-CH" dirty="0" smtClean="0"/>
              <a:t>nergy Ring) for proton </a:t>
            </a:r>
            <a:r>
              <a:rPr lang="fr-CH" dirty="0" err="1" smtClean="0"/>
              <a:t>injector</a:t>
            </a:r>
            <a:r>
              <a:rPr lang="fr-CH" dirty="0" smtClean="0"/>
              <a:t> to </a:t>
            </a:r>
            <a:r>
              <a:rPr lang="fr-CH" dirty="0" err="1" smtClean="0"/>
              <a:t>avoid</a:t>
            </a:r>
            <a:r>
              <a:rPr lang="fr-CH" dirty="0" smtClean="0"/>
              <a:t> upgrade of SPS for post LHC1.5 use: LHC3 </a:t>
            </a:r>
            <a:r>
              <a:rPr lang="fr-CH" dirty="0" err="1" smtClean="0"/>
              <a:t>with</a:t>
            </a:r>
            <a:r>
              <a:rPr lang="fr-CH" dirty="0" smtClean="0"/>
              <a:t> HTS, if </a:t>
            </a:r>
            <a:r>
              <a:rPr lang="fr-CH" dirty="0" err="1" smtClean="0"/>
              <a:t>anything</a:t>
            </a:r>
            <a:r>
              <a:rPr lang="fr-CH" dirty="0" smtClean="0"/>
              <a:t> </a:t>
            </a:r>
            <a:r>
              <a:rPr lang="fr-CH" dirty="0" err="1" smtClean="0"/>
              <a:t>else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done</a:t>
            </a:r>
            <a:r>
              <a:rPr lang="fr-CH" dirty="0" smtClean="0"/>
              <a:t>). </a:t>
            </a:r>
            <a:r>
              <a:rPr lang="fr-CH" dirty="0" err="1" smtClean="0"/>
              <a:t>We</a:t>
            </a:r>
            <a:r>
              <a:rPr lang="fr-CH" dirty="0" smtClean="0"/>
              <a:t> have a (</a:t>
            </a:r>
            <a:r>
              <a:rPr lang="fr-CH" dirty="0" err="1" smtClean="0"/>
              <a:t>narrow</a:t>
            </a:r>
            <a:r>
              <a:rPr lang="fr-CH" dirty="0" smtClean="0"/>
              <a:t>!) tunnel and infrastructure to exploit at the maximum.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164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CH" dirty="0" smtClean="0"/>
              <a:t>HiLumi </a:t>
            </a:r>
            <a:r>
              <a:rPr lang="fr-CH" dirty="0" err="1" smtClean="0"/>
              <a:t>will</a:t>
            </a:r>
            <a:r>
              <a:rPr lang="fr-CH" dirty="0"/>
              <a:t> </a:t>
            </a:r>
            <a:r>
              <a:rPr lang="fr-CH" dirty="0" err="1" smtClean="0"/>
              <a:t>allow</a:t>
            </a:r>
            <a:r>
              <a:rPr lang="fr-CH" dirty="0" smtClean="0"/>
              <a:t> LHC to continue to </a:t>
            </a:r>
            <a:r>
              <a:rPr lang="fr-CH" dirty="0" err="1" smtClean="0"/>
              <a:t>produce</a:t>
            </a:r>
            <a:r>
              <a:rPr lang="fr-CH" dirty="0" smtClean="0"/>
              <a:t> top class HEP till 2035-2040;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technology</a:t>
            </a:r>
            <a:r>
              <a:rPr lang="fr-CH" dirty="0" smtClean="0"/>
              <a:t> drivers and </a:t>
            </a:r>
            <a:r>
              <a:rPr lang="fr-CH" dirty="0" err="1" smtClean="0"/>
              <a:t>buys</a:t>
            </a:r>
            <a:r>
              <a:rPr lang="fr-CH" dirty="0" smtClean="0"/>
              <a:t> time for </a:t>
            </a:r>
            <a:r>
              <a:rPr lang="fr-CH" dirty="0" err="1" smtClean="0"/>
              <a:t>next</a:t>
            </a:r>
            <a:r>
              <a:rPr lang="fr-CH" dirty="0" smtClean="0"/>
              <a:t> </a:t>
            </a:r>
            <a:r>
              <a:rPr lang="fr-CH" dirty="0" err="1" smtClean="0"/>
              <a:t>project</a:t>
            </a:r>
            <a:endParaRPr lang="fr-CH" dirty="0" smtClean="0"/>
          </a:p>
          <a:p>
            <a:r>
              <a:rPr lang="fr-CH" dirty="0" smtClean="0"/>
              <a:t>A HE-LHC of 27 </a:t>
            </a:r>
            <a:r>
              <a:rPr lang="fr-CH" dirty="0" err="1" smtClean="0"/>
              <a:t>TeV</a:t>
            </a:r>
            <a:r>
              <a:rPr lang="fr-CH" dirty="0"/>
              <a:t> </a:t>
            </a:r>
            <a:r>
              <a:rPr lang="fr-CH" dirty="0" smtClean="0"/>
              <a:t>(16 T </a:t>
            </a:r>
            <a:r>
              <a:rPr lang="fr-CH" dirty="0" err="1" smtClean="0"/>
              <a:t>dipoles</a:t>
            </a:r>
            <a:r>
              <a:rPr lang="fr-CH" dirty="0" smtClean="0"/>
              <a:t>) </a:t>
            </a:r>
            <a:r>
              <a:rPr lang="fr-CH" dirty="0" err="1" smtClean="0"/>
              <a:t>is</a:t>
            </a:r>
            <a:r>
              <a:rPr lang="fr-CH" dirty="0"/>
              <a:t> </a:t>
            </a:r>
            <a:r>
              <a:rPr lang="fr-CH" dirty="0" err="1" smtClean="0"/>
              <a:t>probably</a:t>
            </a:r>
            <a:r>
              <a:rPr lang="fr-CH" dirty="0" smtClean="0"/>
              <a:t> for 2050…</a:t>
            </a:r>
          </a:p>
          <a:p>
            <a:r>
              <a:rPr lang="fr-CH" b="1" dirty="0" smtClean="0"/>
              <a:t>A new HEP hadron </a:t>
            </a:r>
            <a:r>
              <a:rPr lang="fr-CH" b="1" dirty="0" err="1" smtClean="0"/>
              <a:t>collider</a:t>
            </a:r>
            <a:r>
              <a:rPr lang="fr-CH" b="1" dirty="0" smtClean="0"/>
              <a:t> to </a:t>
            </a:r>
            <a:r>
              <a:rPr lang="fr-CH" b="1" dirty="0" err="1" smtClean="0"/>
              <a:t>start</a:t>
            </a:r>
            <a:r>
              <a:rPr lang="fr-CH" b="1" dirty="0" smtClean="0"/>
              <a:t> in </a:t>
            </a:r>
            <a:r>
              <a:rPr lang="fr-CH" b="1" dirty="0" smtClean="0">
                <a:solidFill>
                  <a:srgbClr val="C00000"/>
                </a:solidFill>
              </a:rPr>
              <a:t>2040</a:t>
            </a:r>
            <a:r>
              <a:rPr lang="fr-CH" b="1" dirty="0" smtClean="0"/>
              <a:t> </a:t>
            </a:r>
            <a:r>
              <a:rPr lang="fr-CH" b="1" dirty="0" err="1" smtClean="0"/>
              <a:t>can</a:t>
            </a:r>
            <a:r>
              <a:rPr lang="fr-CH" b="1" dirty="0" smtClean="0"/>
              <a:t> </a:t>
            </a:r>
            <a:r>
              <a:rPr lang="fr-CH" b="1" dirty="0" err="1" smtClean="0"/>
              <a:t>be</a:t>
            </a:r>
            <a:r>
              <a:rPr lang="fr-CH" b="1" dirty="0"/>
              <a:t> </a:t>
            </a:r>
            <a:r>
              <a:rPr lang="fr-CH" b="1" dirty="0" smtClean="0"/>
              <a:t>– </a:t>
            </a:r>
            <a:r>
              <a:rPr lang="fr-CH" b="1" dirty="0" err="1" smtClean="0"/>
              <a:t>with</a:t>
            </a:r>
            <a:r>
              <a:rPr lang="fr-CH" b="1" dirty="0" smtClean="0"/>
              <a:t> </a:t>
            </a:r>
            <a:r>
              <a:rPr lang="fr-CH" b="1" dirty="0" err="1" smtClean="0"/>
              <a:t>realism</a:t>
            </a:r>
            <a:r>
              <a:rPr lang="fr-CH" b="1" dirty="0" smtClean="0"/>
              <a:t> – a </a:t>
            </a:r>
            <a:r>
              <a:rPr lang="fr-CH" b="1" dirty="0" smtClean="0">
                <a:solidFill>
                  <a:srgbClr val="C00000"/>
                </a:solidFill>
              </a:rPr>
              <a:t>LHC1.5 @ 21 </a:t>
            </a:r>
            <a:r>
              <a:rPr lang="fr-CH" b="1" dirty="0" err="1" smtClean="0">
                <a:solidFill>
                  <a:srgbClr val="C00000"/>
                </a:solidFill>
              </a:rPr>
              <a:t>TeV</a:t>
            </a:r>
            <a:r>
              <a:rPr lang="fr-CH" b="1" dirty="0" smtClean="0"/>
              <a:t>, </a:t>
            </a:r>
            <a:r>
              <a:rPr lang="fr-CH" b="1" dirty="0" err="1" smtClean="0"/>
              <a:t>based</a:t>
            </a:r>
            <a:r>
              <a:rPr lang="fr-CH" b="1" dirty="0" smtClean="0"/>
              <a:t> on </a:t>
            </a:r>
            <a:r>
              <a:rPr lang="fr-CH" b="1" dirty="0" smtClean="0">
                <a:solidFill>
                  <a:schemeClr val="bg2"/>
                </a:solidFill>
              </a:rPr>
              <a:t>12 T </a:t>
            </a:r>
            <a:r>
              <a:rPr lang="fr-CH" b="1" dirty="0" err="1" smtClean="0">
                <a:solidFill>
                  <a:schemeClr val="bg2"/>
                </a:solidFill>
              </a:rPr>
              <a:t>magnets</a:t>
            </a:r>
            <a:r>
              <a:rPr lang="fr-CH" b="1" dirty="0" smtClean="0">
                <a:solidFill>
                  <a:schemeClr val="bg2"/>
                </a:solidFill>
              </a:rPr>
              <a:t> of HiLumi </a:t>
            </a:r>
            <a:r>
              <a:rPr lang="fr-CH" b="1" dirty="0" err="1" smtClean="0">
                <a:solidFill>
                  <a:schemeClr val="bg2"/>
                </a:solidFill>
              </a:rPr>
              <a:t>technology</a:t>
            </a:r>
            <a:r>
              <a:rPr lang="fr-CH" b="1" dirty="0" smtClean="0">
                <a:solidFill>
                  <a:schemeClr val="bg2"/>
                </a:solidFill>
              </a:rPr>
              <a:t> and SC. </a:t>
            </a:r>
            <a:r>
              <a:rPr lang="fr-CH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If </a:t>
            </a:r>
            <a:r>
              <a:rPr lang="fr-CH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treated</a:t>
            </a:r>
            <a:r>
              <a:rPr lang="fr-CH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as un upgrade (and not  as a full new </a:t>
            </a:r>
            <a:r>
              <a:rPr lang="fr-CH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project</a:t>
            </a:r>
            <a:r>
              <a:rPr lang="fr-CH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fr-CH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may</a:t>
            </a:r>
            <a:r>
              <a:rPr lang="fr-CH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save</a:t>
            </a:r>
            <a:r>
              <a:rPr lang="fr-CH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time&amp;money</a:t>
            </a:r>
            <a:r>
              <a:rPr lang="fr-CH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fr-CH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cryogenics</a:t>
            </a:r>
            <a:r>
              <a:rPr lang="fr-CH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and T.I. …)</a:t>
            </a:r>
            <a:r>
              <a:rPr lang="fr-CH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r>
              <a:rPr lang="fr-CH" dirty="0" smtClean="0"/>
              <a:t>The </a:t>
            </a:r>
            <a:r>
              <a:rPr lang="fr-CH" dirty="0" err="1" smtClean="0"/>
              <a:t>LHeC</a:t>
            </a:r>
            <a:r>
              <a:rPr lang="fr-CH" dirty="0" smtClean="0"/>
              <a:t> machine </a:t>
            </a:r>
            <a:r>
              <a:rPr lang="fr-CH" dirty="0" err="1" smtClean="0"/>
              <a:t>may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/>
              <a:t> </a:t>
            </a:r>
            <a:r>
              <a:rPr lang="fr-CH" dirty="0" smtClean="0"/>
              <a:t>a </a:t>
            </a:r>
            <a:r>
              <a:rPr lang="fr-CH" dirty="0" err="1" smtClean="0"/>
              <a:t>mid</a:t>
            </a:r>
            <a:r>
              <a:rPr lang="fr-CH" dirty="0" smtClean="0"/>
              <a:t>-size </a:t>
            </a:r>
            <a:r>
              <a:rPr lang="fr-CH" dirty="0" err="1" smtClean="0"/>
              <a:t>project</a:t>
            </a:r>
            <a:r>
              <a:rPr lang="fr-CH" dirty="0" smtClean="0"/>
              <a:t> to </a:t>
            </a:r>
            <a:r>
              <a:rPr lang="fr-CH" dirty="0" err="1" smtClean="0"/>
              <a:t>fill</a:t>
            </a:r>
            <a:r>
              <a:rPr lang="fr-CH" dirty="0" smtClean="0"/>
              <a:t> the gap to a </a:t>
            </a:r>
            <a:r>
              <a:rPr lang="fr-CH" dirty="0" err="1" smtClean="0"/>
              <a:t>very</a:t>
            </a:r>
            <a:r>
              <a:rPr lang="fr-CH" dirty="0" smtClean="0"/>
              <a:t> large </a:t>
            </a:r>
            <a:r>
              <a:rPr lang="fr-CH" dirty="0" err="1" smtClean="0"/>
              <a:t>project</a:t>
            </a:r>
            <a:r>
              <a:rPr lang="fr-CH" dirty="0" smtClean="0"/>
              <a:t> (</a:t>
            </a:r>
            <a:r>
              <a:rPr lang="fr-CH" dirty="0" err="1" smtClean="0"/>
              <a:t>like</a:t>
            </a:r>
            <a:r>
              <a:rPr lang="fr-CH" dirty="0" smtClean="0"/>
              <a:t> FCC-</a:t>
            </a:r>
            <a:r>
              <a:rPr lang="fr-CH" dirty="0" err="1" smtClean="0"/>
              <a:t>hh</a:t>
            </a:r>
            <a:r>
              <a:rPr lang="fr-CH" dirty="0" smtClean="0"/>
              <a:t>) </a:t>
            </a:r>
            <a:r>
              <a:rPr lang="fr-CH" b="1" dirty="0" smtClean="0">
                <a:solidFill>
                  <a:srgbClr val="C00000"/>
                </a:solidFill>
              </a:rPr>
              <a:t>or a </a:t>
            </a:r>
            <a:r>
              <a:rPr lang="fr-CH" b="1" dirty="0" err="1" smtClean="0">
                <a:solidFill>
                  <a:srgbClr val="C00000"/>
                </a:solidFill>
              </a:rPr>
              <a:t>very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appealing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complement</a:t>
            </a:r>
            <a:r>
              <a:rPr lang="fr-CH" b="1" dirty="0">
                <a:solidFill>
                  <a:srgbClr val="C00000"/>
                </a:solidFill>
              </a:rPr>
              <a:t> </a:t>
            </a:r>
            <a:r>
              <a:rPr lang="fr-CH" dirty="0" smtClean="0"/>
              <a:t>in case of:</a:t>
            </a:r>
          </a:p>
          <a:p>
            <a:pPr lvl="1"/>
            <a:r>
              <a:rPr lang="fr-CH" dirty="0" smtClean="0"/>
              <a:t>LHC </a:t>
            </a:r>
            <a:r>
              <a:rPr lang="fr-CH" dirty="0" err="1" smtClean="0"/>
              <a:t>used</a:t>
            </a:r>
            <a:r>
              <a:rPr lang="fr-CH" dirty="0" smtClean="0"/>
              <a:t> as </a:t>
            </a:r>
            <a:r>
              <a:rPr lang="fr-CH" dirty="0" err="1" smtClean="0"/>
              <a:t>Injector</a:t>
            </a:r>
            <a:r>
              <a:rPr lang="fr-CH" dirty="0" smtClean="0"/>
              <a:t> for FCC-</a:t>
            </a:r>
            <a:r>
              <a:rPr lang="fr-CH" dirty="0" err="1" smtClean="0"/>
              <a:t>hh</a:t>
            </a:r>
            <a:r>
              <a:rPr lang="fr-CH" dirty="0" smtClean="0"/>
              <a:t> (</a:t>
            </a:r>
            <a:r>
              <a:rPr lang="fr-CH" dirty="0" err="1" smtClean="0"/>
              <a:t>today</a:t>
            </a:r>
            <a:r>
              <a:rPr lang="fr-CH" dirty="0" smtClean="0"/>
              <a:t> </a:t>
            </a:r>
            <a:r>
              <a:rPr lang="fr-CH" dirty="0" err="1" smtClean="0"/>
              <a:t>baseline</a:t>
            </a:r>
            <a:r>
              <a:rPr lang="fr-CH" dirty="0" smtClean="0"/>
              <a:t> of FCC </a:t>
            </a:r>
            <a:r>
              <a:rPr lang="fr-CH" dirty="0" err="1" smtClean="0"/>
              <a:t>study</a:t>
            </a:r>
            <a:r>
              <a:rPr lang="fr-CH" dirty="0" smtClean="0"/>
              <a:t>)</a:t>
            </a:r>
          </a:p>
          <a:p>
            <a:pPr lvl="1"/>
            <a:r>
              <a:rPr lang="fr-CH" dirty="0" smtClean="0"/>
              <a:t>LHC1.5 at 10.5 </a:t>
            </a:r>
            <a:r>
              <a:rPr lang="fr-CH" dirty="0" err="1" smtClean="0"/>
              <a:t>TeV</a:t>
            </a:r>
            <a:r>
              <a:rPr lang="fr-CH" dirty="0" smtClean="0"/>
              <a:t>/</a:t>
            </a:r>
            <a:r>
              <a:rPr lang="fr-CH" dirty="0" err="1" smtClean="0"/>
              <a:t>beam</a:t>
            </a:r>
            <a:r>
              <a:rPr lang="fr-CH" dirty="0" smtClean="0"/>
              <a:t> (</a:t>
            </a:r>
            <a:r>
              <a:rPr lang="fr-CH" dirty="0" err="1" smtClean="0"/>
              <a:t>from</a:t>
            </a:r>
            <a:r>
              <a:rPr lang="fr-CH" dirty="0" smtClean="0"/>
              <a:t> 2040)</a:t>
            </a:r>
          </a:p>
          <a:p>
            <a:pPr lvl="1"/>
            <a:r>
              <a:rPr lang="fr-CH" dirty="0" smtClean="0"/>
              <a:t>HE-LHC at 13.5 </a:t>
            </a:r>
            <a:r>
              <a:rPr lang="fr-CH" dirty="0" err="1" smtClean="0"/>
              <a:t>TeV</a:t>
            </a:r>
            <a:r>
              <a:rPr lang="fr-CH" dirty="0" smtClean="0"/>
              <a:t>/</a:t>
            </a:r>
            <a:r>
              <a:rPr lang="fr-CH" dirty="0" err="1" smtClean="0"/>
              <a:t>beam</a:t>
            </a:r>
            <a:r>
              <a:rPr lang="fr-CH" dirty="0" smtClean="0"/>
              <a:t> (</a:t>
            </a:r>
            <a:r>
              <a:rPr lang="fr-CH" dirty="0" err="1" smtClean="0"/>
              <a:t>from</a:t>
            </a:r>
            <a:r>
              <a:rPr lang="fr-CH" dirty="0" smtClean="0"/>
              <a:t> 2050)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58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LHC full </a:t>
            </a:r>
            <a:r>
              <a:rPr lang="fr-CH" dirty="0" err="1" smtClean="0"/>
              <a:t>energy</a:t>
            </a:r>
            <a:r>
              <a:rPr lang="fr-CH" dirty="0" smtClean="0"/>
              <a:t> exploitation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3385541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rgbClr val="000000"/>
                </a:solidFill>
                <a:sym typeface="Wingdings" charset="0"/>
              </a:rPr>
              <a:t>14 T=2x7 </a:t>
            </a:r>
            <a:r>
              <a:rPr lang="en-US" dirty="0" err="1" smtClean="0">
                <a:solidFill>
                  <a:srgbClr val="000000"/>
                </a:solidFill>
                <a:sym typeface="Wingdings" charset="0"/>
              </a:rPr>
              <a:t>TeV</a:t>
            </a:r>
            <a:r>
              <a:rPr lang="en-US" dirty="0" smtClean="0">
                <a:solidFill>
                  <a:srgbClr val="000000"/>
                </a:solidFill>
                <a:sym typeface="Wingdings" charset="0"/>
              </a:rPr>
              <a:t> operation (</a:t>
            </a:r>
            <a:r>
              <a:rPr lang="en-US" b="1" dirty="0" smtClean="0">
                <a:solidFill>
                  <a:srgbClr val="000000"/>
                </a:solidFill>
                <a:sym typeface="Wingdings" charset="0"/>
              </a:rPr>
              <a:t>8.3 T dipole field</a:t>
            </a:r>
            <a:r>
              <a:rPr lang="en-US" dirty="0" smtClean="0">
                <a:solidFill>
                  <a:srgbClr val="000000"/>
                </a:solidFill>
                <a:sym typeface="Wingdings" charset="0"/>
              </a:rPr>
              <a:t>)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 charset="0"/>
              </a:rPr>
              <a:t>Tests before YETS 2016/2017 revealed problem with diode box that prevented termination of the proposed tests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 </a:t>
            </a:r>
            <a:r>
              <a:rPr lang="en-US" b="1" dirty="0" smtClean="0">
                <a:solidFill>
                  <a:srgbClr val="000000"/>
                </a:solidFill>
                <a:sym typeface="Wingdings"/>
              </a:rPr>
              <a:t>LS2 consolidation of diode boxes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. 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  <a:sym typeface="Wingdings"/>
              </a:rPr>
              <a:t>The test in sector  1-2 for validating magnet performance </a:t>
            </a:r>
            <a:r>
              <a:rPr lang="en-US" dirty="0" smtClean="0">
                <a:solidFill>
                  <a:srgbClr val="03A608"/>
                </a:solidFill>
                <a:sym typeface="Wingdings"/>
              </a:rPr>
              <a:t>at 7TeV 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prior to LS2 showed </a:t>
            </a:r>
            <a:r>
              <a:rPr lang="en-US" b="1" dirty="0" smtClean="0">
                <a:solidFill>
                  <a:srgbClr val="000000"/>
                </a:solidFill>
                <a:sym typeface="Wingdings"/>
              </a:rPr>
              <a:t>that we may need 1 quench/magnet: </a:t>
            </a:r>
            <a:r>
              <a:rPr lang="en-US" b="1" dirty="0" smtClean="0">
                <a:solidFill>
                  <a:srgbClr val="000000"/>
                </a:solidFill>
                <a:sym typeface="Symbol" panose="05050102010706020507" pitchFamily="18" charset="2"/>
              </a:rPr>
              <a:t> 1000 quenches, 2-3 months of intense quench campaign</a:t>
            </a:r>
            <a:r>
              <a:rPr lang="en-US" dirty="0" smtClean="0">
                <a:solidFill>
                  <a:srgbClr val="000000"/>
                </a:solidFill>
                <a:sym typeface="Symbol" panose="05050102010706020507" pitchFamily="18" charset="2"/>
              </a:rPr>
              <a:t>.</a:t>
            </a:r>
          </a:p>
          <a:p>
            <a:r>
              <a:rPr lang="fr-CH" dirty="0" smtClean="0"/>
              <a:t>15 </a:t>
            </a:r>
            <a:r>
              <a:rPr lang="fr-CH" dirty="0" err="1" smtClean="0"/>
              <a:t>TeV</a:t>
            </a:r>
            <a:r>
              <a:rPr lang="fr-CH" dirty="0" smtClean="0"/>
              <a:t>=2x7.5 </a:t>
            </a:r>
            <a:r>
              <a:rPr lang="fr-CH" dirty="0" err="1" smtClean="0"/>
              <a:t>TeV</a:t>
            </a:r>
            <a:r>
              <a:rPr lang="fr-CH" dirty="0" smtClean="0"/>
              <a:t> (</a:t>
            </a:r>
            <a:r>
              <a:rPr lang="fr-CH" dirty="0" err="1" smtClean="0"/>
              <a:t>ultimate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r>
              <a:rPr lang="fr-CH" dirty="0" smtClean="0"/>
              <a:t>, </a:t>
            </a:r>
            <a:r>
              <a:rPr lang="fr-CH" dirty="0" err="1" smtClean="0"/>
              <a:t>dipoles</a:t>
            </a:r>
            <a:r>
              <a:rPr lang="fr-CH" dirty="0" smtClean="0"/>
              <a:t> at </a:t>
            </a:r>
            <a:r>
              <a:rPr lang="fr-CH" b="1" dirty="0" smtClean="0">
                <a:solidFill>
                  <a:srgbClr val="C00000"/>
                </a:solidFill>
              </a:rPr>
              <a:t>9 T - 93% of </a:t>
            </a:r>
            <a:r>
              <a:rPr lang="fr-CH" b="1" dirty="0" err="1" smtClean="0">
                <a:solidFill>
                  <a:srgbClr val="C00000"/>
                </a:solidFill>
              </a:rPr>
              <a:t>intrinsic</a:t>
            </a:r>
            <a:r>
              <a:rPr lang="fr-CH" b="1" dirty="0" smtClean="0">
                <a:solidFill>
                  <a:srgbClr val="C00000"/>
                </a:solidFill>
              </a:rPr>
              <a:t> </a:t>
            </a:r>
            <a:r>
              <a:rPr lang="fr-CH" b="1" dirty="0" err="1" smtClean="0">
                <a:solidFill>
                  <a:srgbClr val="C00000"/>
                </a:solidFill>
              </a:rPr>
              <a:t>limit</a:t>
            </a:r>
            <a:r>
              <a:rPr lang="fr-CH" dirty="0" smtClean="0"/>
              <a:t>):</a:t>
            </a:r>
          </a:p>
          <a:p>
            <a:pPr lvl="1"/>
            <a:r>
              <a:rPr lang="fr-CH" dirty="0" smtClean="0"/>
              <a:t>Not impossible </a:t>
            </a:r>
            <a:r>
              <a:rPr lang="fr-CH" b="1" dirty="0" smtClean="0"/>
              <a:t>but </a:t>
            </a:r>
            <a:r>
              <a:rPr lang="fr-CH" b="1" dirty="0" err="1" smtClean="0"/>
              <a:t>very</a:t>
            </a:r>
            <a:r>
              <a:rPr lang="fr-CH" b="1" dirty="0" smtClean="0"/>
              <a:t> </a:t>
            </a:r>
            <a:r>
              <a:rPr lang="fr-CH" b="1" dirty="0" err="1" smtClean="0"/>
              <a:t>challenging</a:t>
            </a:r>
            <a:r>
              <a:rPr lang="fr-CH" b="1" dirty="0" smtClean="0"/>
              <a:t> </a:t>
            </a:r>
            <a:r>
              <a:rPr lang="fr-CH" dirty="0" smtClean="0"/>
              <a:t>due to large </a:t>
            </a:r>
            <a:r>
              <a:rPr lang="fr-CH" dirty="0" err="1" smtClean="0"/>
              <a:t>overhead</a:t>
            </a:r>
            <a:r>
              <a:rPr lang="fr-CH" dirty="0" smtClean="0"/>
              <a:t> and possible </a:t>
            </a:r>
            <a:r>
              <a:rPr lang="fr-CH" dirty="0" err="1" smtClean="0"/>
              <a:t>reduced</a:t>
            </a:r>
            <a:r>
              <a:rPr lang="fr-CH" dirty="0" smtClean="0"/>
              <a:t> </a:t>
            </a:r>
            <a:r>
              <a:rPr lang="fr-CH" dirty="0" err="1" smtClean="0"/>
              <a:t>availability</a:t>
            </a:r>
            <a:r>
              <a:rPr lang="fr-CH" dirty="0" smtClean="0"/>
              <a:t> in </a:t>
            </a:r>
            <a:r>
              <a:rPr lang="fr-CH" dirty="0" err="1" smtClean="0"/>
              <a:t>operation</a:t>
            </a:r>
            <a:r>
              <a:rPr lang="fr-CH" dirty="0" smtClean="0"/>
              <a:t>. 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magnets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>
                <a:sym typeface="Symbol" panose="05050102010706020507" pitchFamily="18" charset="2"/>
              </a:rPr>
              <a:t>were</a:t>
            </a:r>
            <a:r>
              <a:rPr lang="fr-CH" dirty="0" smtClean="0">
                <a:sym typeface="Symbol" panose="05050102010706020507" pitchFamily="18" charset="2"/>
              </a:rPr>
              <a:t> </a:t>
            </a:r>
            <a:r>
              <a:rPr lang="fr-CH" dirty="0" err="1" smtClean="0"/>
              <a:t>never</a:t>
            </a:r>
            <a:r>
              <a:rPr lang="fr-CH" dirty="0" smtClean="0"/>
              <a:t> </a:t>
            </a:r>
            <a:r>
              <a:rPr lang="fr-CH" dirty="0" err="1" smtClean="0"/>
              <a:t>trained</a:t>
            </a:r>
            <a:r>
              <a:rPr lang="fr-CH" dirty="0" smtClean="0"/>
              <a:t> to </a:t>
            </a:r>
            <a:r>
              <a:rPr lang="fr-CH" dirty="0" err="1" smtClean="0"/>
              <a:t>ultimate</a:t>
            </a:r>
            <a:r>
              <a:rPr lang="fr-CH" dirty="0" smtClean="0"/>
              <a:t> and 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may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replacement. Will </a:t>
            </a:r>
            <a:r>
              <a:rPr lang="fr-CH" dirty="0" err="1" smtClean="0"/>
              <a:t>be</a:t>
            </a:r>
            <a:r>
              <a:rPr lang="fr-CH" dirty="0" smtClean="0"/>
              <a:t> a </a:t>
            </a:r>
            <a:r>
              <a:rPr lang="fr-CH" dirty="0" err="1" smtClean="0"/>
              <a:t>trade</a:t>
            </a:r>
            <a:r>
              <a:rPr lang="fr-CH" dirty="0" smtClean="0"/>
              <a:t> off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lumi</a:t>
            </a:r>
            <a:r>
              <a:rPr lang="fr-CH" dirty="0" smtClean="0"/>
              <a:t> </a:t>
            </a:r>
            <a:r>
              <a:rPr lang="fr-CH" dirty="0" err="1" smtClean="0"/>
              <a:t>loss</a:t>
            </a:r>
            <a:r>
              <a:rPr lang="fr-CH" dirty="0" smtClean="0"/>
              <a:t>: 20% </a:t>
            </a:r>
            <a:r>
              <a:rPr lang="fr-CH" dirty="0" err="1" smtClean="0"/>
              <a:t>lost</a:t>
            </a:r>
            <a:r>
              <a:rPr lang="fr-CH" dirty="0" smtClean="0"/>
              <a:t> </a:t>
            </a:r>
            <a:r>
              <a:rPr lang="fr-CH" dirty="0" err="1" smtClean="0"/>
              <a:t>seems</a:t>
            </a:r>
            <a:r>
              <a:rPr lang="fr-CH" dirty="0" smtClean="0"/>
              <a:t> the maximum acceptable, </a:t>
            </a:r>
            <a:r>
              <a:rPr lang="fr-CH" dirty="0" err="1" smtClean="0"/>
              <a:t>difficult</a:t>
            </a:r>
            <a:r>
              <a:rPr lang="fr-CH" dirty="0" smtClean="0"/>
              <a:t> to </a:t>
            </a:r>
            <a:r>
              <a:rPr lang="fr-CH" dirty="0" err="1" smtClean="0"/>
              <a:t>assess</a:t>
            </a:r>
            <a:r>
              <a:rPr lang="fr-CH" dirty="0" smtClean="0"/>
              <a:t> </a:t>
            </a:r>
            <a:r>
              <a:rPr lang="fr-CH" dirty="0" err="1" smtClean="0"/>
              <a:t>today</a:t>
            </a:r>
            <a:r>
              <a:rPr lang="fr-CH" dirty="0" smtClean="0"/>
              <a:t> if </a:t>
            </a:r>
            <a:r>
              <a:rPr lang="fr-CH" dirty="0" err="1" smtClean="0"/>
              <a:t>we</a:t>
            </a:r>
            <a:r>
              <a:rPr lang="fr-CH" dirty="0" smtClean="0"/>
              <a:t> are </a:t>
            </a:r>
            <a:r>
              <a:rPr lang="fr-CH" dirty="0" err="1" smtClean="0"/>
              <a:t>below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r>
              <a:rPr lang="fr-CH" dirty="0" smtClean="0"/>
              <a:t>.</a:t>
            </a:r>
          </a:p>
          <a:p>
            <a:r>
              <a:rPr lang="fr-CH" dirty="0" smtClean="0"/>
              <a:t>Beyond </a:t>
            </a:r>
            <a:r>
              <a:rPr lang="fr-CH" dirty="0" err="1" smtClean="0"/>
              <a:t>ultimate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r>
              <a:rPr lang="fr-CH" dirty="0" smtClean="0"/>
              <a:t> by </a:t>
            </a:r>
            <a:r>
              <a:rPr lang="fr-CH" dirty="0" err="1" smtClean="0"/>
              <a:t>replacing</a:t>
            </a:r>
            <a:r>
              <a:rPr lang="fr-CH" dirty="0" smtClean="0"/>
              <a:t> 1 LHC </a:t>
            </a:r>
            <a:r>
              <a:rPr lang="fr-CH" dirty="0" err="1" smtClean="0"/>
              <a:t>dipole</a:t>
            </a:r>
            <a:r>
              <a:rPr lang="fr-CH" dirty="0" smtClean="0"/>
              <a:t> out of 3 </a:t>
            </a:r>
            <a:r>
              <a:rPr lang="fr-CH" dirty="0" err="1" smtClean="0"/>
              <a:t>with</a:t>
            </a:r>
            <a:r>
              <a:rPr lang="fr-CH" dirty="0" smtClean="0"/>
              <a:t> an 11 T HiLumi </a:t>
            </a:r>
            <a:r>
              <a:rPr lang="fr-CH" dirty="0" err="1" smtClean="0"/>
              <a:t>dipole</a:t>
            </a:r>
            <a:r>
              <a:rPr lang="fr-CH" dirty="0" smtClean="0"/>
              <a:t>:</a:t>
            </a:r>
          </a:p>
          <a:p>
            <a:pPr lvl="1"/>
            <a:r>
              <a:rPr lang="fr-CH" dirty="0" smtClean="0"/>
              <a:t>15.5 </a:t>
            </a:r>
            <a:r>
              <a:rPr lang="fr-CH" dirty="0" err="1" smtClean="0"/>
              <a:t>TeV</a:t>
            </a:r>
            <a:r>
              <a:rPr lang="fr-CH" dirty="0" smtClean="0"/>
              <a:t>= 2x7.75 </a:t>
            </a:r>
            <a:r>
              <a:rPr lang="fr-CH" dirty="0" err="1" smtClean="0"/>
              <a:t>TeV</a:t>
            </a:r>
            <a:r>
              <a:rPr lang="fr-CH" dirty="0" smtClean="0"/>
              <a:t> at nominal </a:t>
            </a:r>
            <a:r>
              <a:rPr lang="fr-CH" dirty="0" err="1" smtClean="0"/>
              <a:t>current</a:t>
            </a:r>
            <a:r>
              <a:rPr lang="fr-CH" dirty="0" smtClean="0"/>
              <a:t> (2x 8.33 T + one 11.1 T)</a:t>
            </a:r>
          </a:p>
          <a:p>
            <a:pPr lvl="1"/>
            <a:r>
              <a:rPr lang="fr-CH" dirty="0" smtClean="0"/>
              <a:t>16.6TeV= 2x8.3 </a:t>
            </a:r>
            <a:r>
              <a:rPr lang="fr-CH" dirty="0" err="1" smtClean="0"/>
              <a:t>TeV</a:t>
            </a:r>
            <a:r>
              <a:rPr lang="fr-CH" dirty="0" smtClean="0"/>
              <a:t> at </a:t>
            </a:r>
            <a:r>
              <a:rPr lang="fr-CH" dirty="0" err="1" smtClean="0"/>
              <a:t>ultimate</a:t>
            </a:r>
            <a:r>
              <a:rPr lang="fr-CH" dirty="0" smtClean="0"/>
              <a:t> </a:t>
            </a:r>
            <a:r>
              <a:rPr lang="fr-CH" dirty="0" err="1" smtClean="0"/>
              <a:t>current</a:t>
            </a:r>
            <a:r>
              <a:rPr lang="fr-CH" dirty="0" smtClean="0"/>
              <a:t> (2x9 T + 12 T, </a:t>
            </a:r>
            <a:r>
              <a:rPr lang="fr-CH" dirty="0" err="1" smtClean="0"/>
              <a:t>since</a:t>
            </a:r>
            <a:r>
              <a:rPr lang="fr-CH" dirty="0" smtClean="0"/>
              <a:t> are </a:t>
            </a:r>
            <a:r>
              <a:rPr lang="fr-CH" dirty="0" err="1" smtClean="0"/>
              <a:t>powered</a:t>
            </a:r>
            <a:r>
              <a:rPr lang="fr-CH" dirty="0" smtClean="0"/>
              <a:t> in </a:t>
            </a:r>
            <a:r>
              <a:rPr lang="fr-CH" dirty="0" err="1" smtClean="0"/>
              <a:t>series</a:t>
            </a:r>
            <a:r>
              <a:rPr lang="fr-CH" dirty="0" smtClean="0"/>
              <a:t>)</a:t>
            </a:r>
          </a:p>
          <a:p>
            <a:pPr lvl="1"/>
            <a:r>
              <a:rPr lang="fr-CH" b="1" dirty="0" err="1" smtClean="0"/>
              <a:t>Very</a:t>
            </a:r>
            <a:r>
              <a:rPr lang="fr-CH" b="1" dirty="0" smtClean="0"/>
              <a:t> </a:t>
            </a:r>
            <a:r>
              <a:rPr lang="fr-CH" b="1" dirty="0" err="1" smtClean="0"/>
              <a:t>unlikely</a:t>
            </a:r>
            <a:r>
              <a:rPr lang="fr-CH" b="1" dirty="0" smtClean="0"/>
              <a:t>: </a:t>
            </a:r>
            <a:r>
              <a:rPr lang="fr-CH" dirty="0" err="1" smtClean="0"/>
              <a:t>big</a:t>
            </a:r>
            <a:r>
              <a:rPr lang="fr-CH" dirty="0" smtClean="0"/>
              <a:t> change, </a:t>
            </a:r>
            <a:r>
              <a:rPr lang="fr-CH" dirty="0" err="1" smtClean="0"/>
              <a:t>big</a:t>
            </a:r>
            <a:r>
              <a:rPr lang="fr-CH" dirty="0" smtClean="0"/>
              <a:t> </a:t>
            </a:r>
            <a:r>
              <a:rPr lang="fr-CH" dirty="0" err="1" smtClean="0"/>
              <a:t>overheads</a:t>
            </a:r>
            <a:r>
              <a:rPr lang="fr-CH" dirty="0" smtClean="0"/>
              <a:t> of de and </a:t>
            </a:r>
            <a:r>
              <a:rPr lang="fr-CH" dirty="0" err="1" smtClean="0"/>
              <a:t>re-installation</a:t>
            </a:r>
            <a:r>
              <a:rPr lang="fr-CH" dirty="0" smtClean="0"/>
              <a:t> (2-3 y?) and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difficult</a:t>
            </a:r>
            <a:r>
              <a:rPr lang="fr-CH" dirty="0" smtClean="0"/>
              <a:t> </a:t>
            </a:r>
            <a:r>
              <a:rPr lang="fr-CH" dirty="0" err="1" smtClean="0"/>
              <a:t>operation</a:t>
            </a:r>
            <a:r>
              <a:rPr lang="fr-CH" dirty="0" smtClean="0"/>
              <a:t>. The </a:t>
            </a:r>
            <a:r>
              <a:rPr lang="fr-CH" dirty="0" err="1" smtClean="0"/>
              <a:t>cost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in the 2-3 BCHF range. </a:t>
            </a:r>
            <a:r>
              <a:rPr lang="fr-CH" dirty="0" err="1" smtClean="0"/>
              <a:t>Luminosity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reduced</a:t>
            </a:r>
            <a:r>
              <a:rPr lang="fr-CH" dirty="0" smtClean="0"/>
              <a:t> by </a:t>
            </a:r>
            <a:r>
              <a:rPr lang="fr-CH" dirty="0" err="1" smtClean="0"/>
              <a:t>less</a:t>
            </a:r>
            <a:r>
              <a:rPr lang="fr-CH" dirty="0" smtClean="0"/>
              <a:t> </a:t>
            </a:r>
            <a:r>
              <a:rPr lang="fr-CH" dirty="0" err="1" smtClean="0"/>
              <a:t>avialbiltiy</a:t>
            </a:r>
            <a:r>
              <a:rPr lang="fr-CH" dirty="0" smtClean="0"/>
              <a:t>.</a:t>
            </a:r>
          </a:p>
          <a:p>
            <a:pPr lvl="1"/>
            <a:r>
              <a:rPr lang="fr-CH" dirty="0" smtClean="0"/>
              <a:t>The HiLumi 11 T </a:t>
            </a:r>
            <a:r>
              <a:rPr lang="fr-CH" dirty="0" err="1" smtClean="0"/>
              <a:t>dipole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not </a:t>
            </a:r>
            <a:r>
              <a:rPr lang="fr-CH" dirty="0" err="1" smtClean="0"/>
              <a:t>optimized</a:t>
            </a:r>
            <a:r>
              <a:rPr lang="fr-CH" dirty="0" smtClean="0"/>
              <a:t> for </a:t>
            </a:r>
            <a:r>
              <a:rPr lang="fr-CH" dirty="0" err="1" smtClean="0"/>
              <a:t>cost</a:t>
            </a:r>
            <a:r>
              <a:rPr lang="fr-CH" dirty="0" smtClean="0"/>
              <a:t> </a:t>
            </a:r>
            <a:r>
              <a:rPr lang="fr-CH" dirty="0" err="1" smtClean="0"/>
              <a:t>since</a:t>
            </a:r>
            <a:r>
              <a:rPr lang="fr-CH" dirty="0" smtClean="0"/>
              <a:t> must </a:t>
            </a:r>
            <a:r>
              <a:rPr lang="fr-CH" dirty="0" err="1" smtClean="0"/>
              <a:t>be</a:t>
            </a:r>
            <a:r>
              <a:rPr lang="fr-CH" dirty="0" smtClean="0"/>
              <a:t> in </a:t>
            </a:r>
            <a:r>
              <a:rPr lang="fr-CH" dirty="0" err="1" smtClean="0"/>
              <a:t>series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LHC </a:t>
            </a:r>
            <a:r>
              <a:rPr lang="fr-CH" dirty="0" err="1" smtClean="0"/>
              <a:t>dipoles</a:t>
            </a:r>
            <a:r>
              <a:rPr lang="fr-CH" dirty="0" smtClean="0"/>
              <a:t>: </a:t>
            </a:r>
            <a:r>
              <a:rPr lang="fr-CH" dirty="0" err="1" smtClean="0"/>
              <a:t>big</a:t>
            </a:r>
            <a:r>
              <a:rPr lang="fr-CH" dirty="0" smtClean="0"/>
              <a:t> </a:t>
            </a:r>
            <a:r>
              <a:rPr lang="fr-CH" dirty="0" err="1" smtClean="0"/>
              <a:t>constraints</a:t>
            </a:r>
            <a:r>
              <a:rPr lang="fr-CH" dirty="0" smtClean="0"/>
              <a:t>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err="1" smtClean="0"/>
              <a:t>L.Rossi</a:t>
            </a:r>
            <a:r>
              <a:rPr lang="en-GB" noProof="0" dirty="0" smtClean="0"/>
              <a:t> - LHC future @ Open symposium EUSPP-Granada May 2019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215134" y="665914"/>
            <a:ext cx="2959465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sz="1400" dirty="0"/>
              <a:t>(input from WG - O. Bruning, chair)</a:t>
            </a:r>
          </a:p>
        </p:txBody>
      </p:sp>
    </p:spTree>
    <p:extLst>
      <p:ext uri="{BB962C8B-B14F-4D97-AF65-F5344CB8AC3E}">
        <p14:creationId xmlns:p14="http://schemas.microsoft.com/office/powerpoint/2010/main" val="182308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08" b="3492"/>
          <a:stretch/>
        </p:blipFill>
        <p:spPr>
          <a:xfrm>
            <a:off x="0" y="-20539"/>
            <a:ext cx="9144000" cy="51565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88197" y="636504"/>
            <a:ext cx="2175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b="1" dirty="0" err="1" smtClean="0">
                <a:solidFill>
                  <a:srgbClr val="FFFF00"/>
                </a:solidFill>
                <a:latin typeface="Lucida Handwriting" panose="03010101010101010101" pitchFamily="66" charset="0"/>
              </a:rPr>
              <a:t>Thanks</a:t>
            </a:r>
            <a:r>
              <a:rPr lang="fr-CH" sz="2400" b="1" dirty="0" smtClean="0">
                <a:solidFill>
                  <a:srgbClr val="FFFF00"/>
                </a:solidFill>
                <a:latin typeface="Lucida Handwriting" panose="03010101010101010101" pitchFamily="66" charset="0"/>
              </a:rPr>
              <a:t> </a:t>
            </a:r>
            <a:r>
              <a:rPr lang="fr-CH" sz="2400" b="1" dirty="0" err="1" smtClean="0">
                <a:solidFill>
                  <a:srgbClr val="FFFF00"/>
                </a:solidFill>
                <a:latin typeface="Lucida Handwriting" panose="03010101010101010101" pitchFamily="66" charset="0"/>
              </a:rPr>
              <a:t>you</a:t>
            </a:r>
            <a:endParaRPr lang="en-GB" sz="2400" b="1" dirty="0">
              <a:solidFill>
                <a:srgbClr val="FFFF00"/>
              </a:solidFill>
              <a:latin typeface="Lucida Handwriting" panose="030101010101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14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Great performance of 30 km 1.9 K </a:t>
            </a:r>
            <a:r>
              <a:rPr lang="fr-CH" dirty="0" err="1" smtClean="0"/>
              <a:t>cryo</a:t>
            </a:r>
            <a:r>
              <a:rPr lang="fr-CH" dirty="0" smtClean="0"/>
              <a:t>-system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41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3628" y="738295"/>
            <a:ext cx="6696744" cy="39428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80312" y="3795886"/>
            <a:ext cx="15841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D. Delikaris</a:t>
            </a:r>
          </a:p>
          <a:p>
            <a:r>
              <a:rPr lang="fr-CH" sz="1100" dirty="0" smtClean="0"/>
              <a:t>S. Claudet, CERN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60946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(Peak) </a:t>
            </a:r>
            <a:r>
              <a:rPr lang="fr-CH" dirty="0" err="1" smtClean="0"/>
              <a:t>Luminosity</a:t>
            </a:r>
            <a:r>
              <a:rPr lang="fr-CH" dirty="0" smtClean="0"/>
              <a:t> </a:t>
            </a:r>
            <a:r>
              <a:rPr lang="fr-CH" dirty="0" err="1" smtClean="0"/>
              <a:t>evolution</a:t>
            </a:r>
            <a:r>
              <a:rPr lang="fr-CH" dirty="0" smtClean="0"/>
              <a:t> and limitation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  <p:pic>
        <p:nvPicPr>
          <p:cNvPr id="5" name="Picture 2" descr="lumiRunAll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500" y="843558"/>
            <a:ext cx="4148695" cy="281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923527"/>
            <a:ext cx="3993226" cy="27373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35372" y="3920605"/>
            <a:ext cx="24219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F. Bordry, CERN </a:t>
            </a:r>
            <a:r>
              <a:rPr lang="fr-CH" sz="1100" dirty="0" err="1" smtClean="0"/>
              <a:t>Director</a:t>
            </a:r>
            <a:r>
              <a:rPr lang="fr-CH" sz="1100" dirty="0" smtClean="0"/>
              <a:t> for A&amp;T</a:t>
            </a:r>
            <a:endParaRPr lang="en-GB" sz="1100"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8002095" y="2859782"/>
            <a:ext cx="746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755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6C246CA-3637-0542-8A0A-EA5AE8B8DF6C}"/>
              </a:ext>
            </a:extLst>
          </p:cNvPr>
          <p:cNvSpPr/>
          <p:nvPr/>
        </p:nvSpPr>
        <p:spPr>
          <a:xfrm>
            <a:off x="1143000" y="4635661"/>
            <a:ext cx="933450" cy="5049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defRPr/>
            </a:pPr>
            <a:endParaRPr lang="en-US" sz="135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5" name="Picture 4" descr="Screen Shot 2015-06-16 at 16.30.52.png">
            <a:extLst>
              <a:ext uri="{FF2B5EF4-FFF2-40B4-BE49-F238E27FC236}">
                <a16:creationId xmlns:a16="http://schemas.microsoft.com/office/drawing/2014/main" id="{547608A8-B546-6443-93B4-68F5A22AD92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583" y="2925924"/>
            <a:ext cx="1822131" cy="1686503"/>
          </a:xfrm>
          <a:prstGeom prst="rect">
            <a:avLst/>
          </a:prstGeom>
        </p:spPr>
      </p:pic>
      <p:pic>
        <p:nvPicPr>
          <p:cNvPr id="6" name="Picture 5" descr="p1p2e.zoom.e-doublet.pdf">
            <a:extLst>
              <a:ext uri="{FF2B5EF4-FFF2-40B4-BE49-F238E27FC236}">
                <a16:creationId xmlns:a16="http://schemas.microsoft.com/office/drawing/2014/main" id="{D27CB46E-9478-784B-9B8A-28F6451DE54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54227" y="-82576"/>
            <a:ext cx="2261990" cy="35545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34B0FD6-2065-2A47-B194-B50432835AB7}"/>
              </a:ext>
            </a:extLst>
          </p:cNvPr>
          <p:cNvSpPr txBox="1"/>
          <p:nvPr/>
        </p:nvSpPr>
        <p:spPr>
          <a:xfrm>
            <a:off x="1207944" y="2788851"/>
            <a:ext cx="3775075" cy="20082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050" dirty="0">
                <a:solidFill>
                  <a:prstClr val="black"/>
                </a:solidFill>
                <a:latin typeface="Arial"/>
              </a:rPr>
              <a:t>Have optics compatible with HL-LHC ATS optics and β*=0.1m</a:t>
            </a:r>
          </a:p>
          <a:p>
            <a:pPr defTabSz="342900">
              <a:defRPr/>
            </a:pPr>
            <a:r>
              <a:rPr lang="en-US" sz="1050" dirty="0">
                <a:solidFill>
                  <a:prstClr val="black"/>
                </a:solidFill>
                <a:latin typeface="Arial"/>
              </a:rPr>
              <a:t>Head-on collisions mandatory </a:t>
            </a:r>
            <a:r>
              <a:rPr lang="en-US" sz="825" dirty="0">
                <a:solidFill>
                  <a:prstClr val="black"/>
                </a:solidFill>
                <a:latin typeface="Arial"/>
                <a:sym typeface="Wingdings"/>
              </a:rPr>
              <a:t></a:t>
            </a:r>
            <a:r>
              <a:rPr lang="en-US" sz="1050" dirty="0">
                <a:solidFill>
                  <a:prstClr val="black"/>
                </a:solidFill>
                <a:latin typeface="Arial"/>
                <a:sym typeface="Wingdings"/>
              </a:rPr>
              <a:t> </a:t>
            </a:r>
            <a:r>
              <a:rPr lang="en-US" sz="1050" dirty="0">
                <a:solidFill>
                  <a:prstClr val="black"/>
                </a:solidFill>
                <a:latin typeface="Arial"/>
              </a:rPr>
              <a:t> </a:t>
            </a:r>
          </a:p>
          <a:p>
            <a:pPr defTabSz="342900">
              <a:defRPr/>
            </a:pPr>
            <a:r>
              <a:rPr lang="en-US" sz="1050" dirty="0">
                <a:solidFill>
                  <a:prstClr val="black"/>
                </a:solidFill>
                <a:latin typeface="Arial"/>
              </a:rPr>
              <a:t>High synchrotron radiation load, dipole in detector</a:t>
            </a:r>
          </a:p>
          <a:p>
            <a:pPr defTabSz="342900">
              <a:defRPr/>
            </a:pPr>
            <a:endParaRPr lang="en-US" sz="1050" dirty="0">
              <a:solidFill>
                <a:prstClr val="black"/>
              </a:solidFill>
              <a:latin typeface="Arial"/>
            </a:endParaRPr>
          </a:p>
          <a:p>
            <a:pPr defTabSz="342900">
              <a:defRPr/>
            </a:pPr>
            <a:r>
              <a:rPr lang="en-US" sz="1350" b="1" dirty="0">
                <a:solidFill>
                  <a:srgbClr val="3D49B0"/>
                </a:solidFill>
                <a:latin typeface="Arial"/>
              </a:rPr>
              <a:t>Optimize </a:t>
            </a:r>
            <a:r>
              <a:rPr lang="en-US" sz="1350" b="1" dirty="0" err="1">
                <a:solidFill>
                  <a:srgbClr val="3D49B0"/>
                </a:solidFill>
                <a:latin typeface="Arial"/>
              </a:rPr>
              <a:t>LHeC</a:t>
            </a:r>
            <a:r>
              <a:rPr lang="en-US" sz="1350" b="1" dirty="0">
                <a:solidFill>
                  <a:srgbClr val="3D49B0"/>
                </a:solidFill>
                <a:latin typeface="Arial"/>
              </a:rPr>
              <a:t> to LHC ATS optics</a:t>
            </a:r>
            <a:endParaRPr lang="en-US" sz="1050" dirty="0">
              <a:solidFill>
                <a:prstClr val="black"/>
              </a:solidFill>
              <a:latin typeface="Arial"/>
              <a:sym typeface="Wingdings"/>
            </a:endParaRPr>
          </a:p>
          <a:p>
            <a:pPr defTabSz="342900">
              <a:defRPr/>
            </a:pPr>
            <a:r>
              <a:rPr lang="en-US" sz="1350" b="1" dirty="0">
                <a:solidFill>
                  <a:srgbClr val="3D49B0"/>
                </a:solidFill>
                <a:latin typeface="Arial"/>
              </a:rPr>
              <a:t>Specification of Q1 – </a:t>
            </a:r>
            <a:r>
              <a:rPr lang="en-US" sz="1350" b="1" dirty="0" err="1">
                <a:solidFill>
                  <a:srgbClr val="3D49B0"/>
                </a:solidFill>
                <a:latin typeface="Arial"/>
              </a:rPr>
              <a:t>NbTi</a:t>
            </a:r>
            <a:r>
              <a:rPr lang="en-US" sz="1350" b="1" dirty="0">
                <a:solidFill>
                  <a:srgbClr val="3D49B0"/>
                </a:solidFill>
                <a:latin typeface="Arial"/>
              </a:rPr>
              <a:t> prototype </a:t>
            </a:r>
          </a:p>
          <a:p>
            <a:pPr defTabSz="342900">
              <a:defRPr/>
            </a:pPr>
            <a:endParaRPr lang="en-US" sz="1350" b="1" dirty="0">
              <a:solidFill>
                <a:srgbClr val="3D49B0"/>
              </a:solidFill>
              <a:latin typeface="Arial"/>
            </a:endParaRPr>
          </a:p>
          <a:p>
            <a:pPr defTabSz="342900">
              <a:defRPr/>
            </a:pPr>
            <a:r>
              <a:rPr lang="en-US" sz="1050" dirty="0">
                <a:solidFill>
                  <a:prstClr val="black"/>
                </a:solidFill>
                <a:latin typeface="Arial"/>
              </a:rPr>
              <a:t>Revisit SR (direct and backscattered), </a:t>
            </a:r>
          </a:p>
          <a:p>
            <a:pPr defTabSz="342900">
              <a:defRPr/>
            </a:pPr>
            <a:r>
              <a:rPr lang="en-US" sz="1050" dirty="0" err="1">
                <a:solidFill>
                  <a:prstClr val="black"/>
                </a:solidFill>
                <a:latin typeface="Arial"/>
              </a:rPr>
              <a:t>Masks+collimators</a:t>
            </a:r>
            <a:endParaRPr lang="en-US" sz="1050" dirty="0">
              <a:solidFill>
                <a:prstClr val="black"/>
              </a:solidFill>
              <a:latin typeface="Arial"/>
            </a:endParaRPr>
          </a:p>
          <a:p>
            <a:pPr defTabSz="342900">
              <a:defRPr/>
            </a:pPr>
            <a:r>
              <a:rPr lang="en-US" sz="1050" dirty="0">
                <a:solidFill>
                  <a:prstClr val="black"/>
                </a:solidFill>
                <a:latin typeface="Arial"/>
              </a:rPr>
              <a:t>Beam-beam dynamics and 3 beam operation studies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C7E57A-AB04-AA4E-BC6D-EA79B2BD80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4925" y="1746251"/>
            <a:ext cx="2223001" cy="8528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8DEE98C-A116-E743-A5FC-1334B4F2C6A3}"/>
              </a:ext>
            </a:extLst>
          </p:cNvPr>
          <p:cNvSpPr txBox="1"/>
          <p:nvPr/>
        </p:nvSpPr>
        <p:spPr>
          <a:xfrm>
            <a:off x="4949825" y="813741"/>
            <a:ext cx="29749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350" b="1" dirty="0">
                <a:solidFill>
                  <a:srgbClr val="3D49B0"/>
                </a:solidFill>
                <a:latin typeface="Arial"/>
              </a:rPr>
              <a:t>Beam pipe</a:t>
            </a:r>
            <a:r>
              <a:rPr lang="en-US" sz="1050" dirty="0">
                <a:solidFill>
                  <a:prstClr val="black"/>
                </a:solidFill>
                <a:latin typeface="Arial"/>
              </a:rPr>
              <a:t>: in CDR 6m, Be, ANSYS calculations</a:t>
            </a:r>
          </a:p>
          <a:p>
            <a:pPr defTabSz="342900">
              <a:defRPr/>
            </a:pPr>
            <a:endParaRPr lang="en-US" sz="1050" dirty="0">
              <a:solidFill>
                <a:prstClr val="black"/>
              </a:solidFill>
              <a:latin typeface="Arial"/>
            </a:endParaRPr>
          </a:p>
          <a:p>
            <a:pPr defTabSz="342900">
              <a:defRPr/>
            </a:pPr>
            <a:r>
              <a:rPr lang="en-US" sz="1050" dirty="0">
                <a:solidFill>
                  <a:prstClr val="black"/>
                </a:solidFill>
                <a:latin typeface="Arial"/>
              </a:rPr>
              <a:t>Composite material R+D, prototype, support..</a:t>
            </a:r>
          </a:p>
          <a:p>
            <a:pPr defTabSz="342900">
              <a:defRPr/>
            </a:pPr>
            <a:r>
              <a:rPr lang="en-US" sz="825" dirty="0">
                <a:solidFill>
                  <a:prstClr val="black"/>
                </a:solidFill>
                <a:latin typeface="Arial"/>
                <a:sym typeface="Wingdings"/>
              </a:rPr>
              <a:t></a:t>
            </a:r>
            <a:r>
              <a:rPr lang="en-US" sz="1050" dirty="0">
                <a:solidFill>
                  <a:prstClr val="black"/>
                </a:solidFill>
                <a:latin typeface="Arial"/>
                <a:sym typeface="Wingdings"/>
              </a:rPr>
              <a:t> Essential for tracking, acceptance and Higgs</a:t>
            </a:r>
            <a:endParaRPr lang="en-US" sz="1050" dirty="0">
              <a:solidFill>
                <a:prstClr val="black"/>
              </a:solidFill>
              <a:latin typeface="Arial"/>
            </a:endParaRPr>
          </a:p>
          <a:p>
            <a:pPr defTabSz="342900">
              <a:defRPr/>
            </a:pPr>
            <a:endParaRPr lang="en-US" sz="105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4B50862D-7C6A-8841-B160-1CF2E8CFBF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0253" y="81758"/>
            <a:ext cx="6516423" cy="540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  <a:ea typeface="ＭＳ Ｐゴシック" charset="-128"/>
                <a:cs typeface="ＭＳ Ｐゴシック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Garamond" pitchFamily="-110" charset="0"/>
              </a:defRPr>
            </a:lvl9pPr>
          </a:lstStyle>
          <a:p>
            <a:pPr defTabSz="342900" eaLnBrk="1" hangingPunct="1">
              <a:defRPr/>
            </a:pPr>
            <a:r>
              <a:rPr lang="en-US" sz="2700" u="sng" dirty="0">
                <a:solidFill>
                  <a:srgbClr val="FF0000"/>
                </a:solidFill>
                <a:latin typeface="Arial"/>
              </a:rPr>
              <a:t>Asymmetric IR Design: example </a:t>
            </a:r>
            <a:r>
              <a:rPr lang="en-US" sz="2700" u="sng" dirty="0" err="1">
                <a:solidFill>
                  <a:srgbClr val="FF0000"/>
                </a:solidFill>
                <a:latin typeface="Arial"/>
              </a:rPr>
              <a:t>LHeC</a:t>
            </a:r>
            <a:endParaRPr lang="en-US" sz="2700" u="sng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11" name="Picture 10" descr="Screen Shot 2015-06-16 at 16.30.34.png">
            <a:extLst>
              <a:ext uri="{FF2B5EF4-FFF2-40B4-BE49-F238E27FC236}">
                <a16:creationId xmlns:a16="http://schemas.microsoft.com/office/drawing/2014/main" id="{DB046076-0A08-BC48-9165-B4FC4A60800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730" y="2925924"/>
            <a:ext cx="1758271" cy="16865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6D68EEA-0C05-484A-AF7C-6510E46C44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01404" y="96768"/>
            <a:ext cx="602456" cy="371543"/>
          </a:xfrm>
          <a:prstGeom prst="rect">
            <a:avLst/>
          </a:prstGeom>
        </p:spPr>
      </p:pic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A9394018-6C16-664C-ABB9-D67245C30AB4}"/>
              </a:ext>
            </a:extLst>
          </p:cNvPr>
          <p:cNvSpPr txBox="1">
            <a:spLocks/>
          </p:cNvSpPr>
          <p:nvPr/>
        </p:nvSpPr>
        <p:spPr>
          <a:xfrm>
            <a:off x="5578353" y="2825581"/>
            <a:ext cx="1296144" cy="3571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50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98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48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598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747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896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046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196" algn="l" defTabSz="45715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863">
              <a:defRPr/>
            </a:pPr>
            <a:r>
              <a:rPr lang="en-US" sz="1100" dirty="0">
                <a:solidFill>
                  <a:prstClr val="black"/>
                </a:solidFill>
                <a:latin typeface="Arial"/>
              </a:rPr>
              <a:t>S. </a:t>
            </a:r>
            <a:r>
              <a:rPr lang="en-US" sz="1100" dirty="0" err="1">
                <a:solidFill>
                  <a:prstClr val="black"/>
                </a:solidFill>
                <a:latin typeface="Arial"/>
              </a:rPr>
              <a:t>Russenschuck</a:t>
            </a:r>
            <a:endParaRPr lang="en-US" sz="11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4" name="Slide Number Placeholder 2">
            <a:extLst>
              <a:ext uri="{FF2B5EF4-FFF2-40B4-BE49-F238E27FC236}">
                <a16:creationId xmlns:a16="http://schemas.microsoft.com/office/drawing/2014/main" id="{56EBA07B-8B20-4A44-BD83-E6282030076F}"/>
              </a:ext>
            </a:extLst>
          </p:cNvPr>
          <p:cNvSpPr txBox="1">
            <a:spLocks/>
          </p:cNvSpPr>
          <p:nvPr/>
        </p:nvSpPr>
        <p:spPr>
          <a:xfrm>
            <a:off x="7596336" y="4912995"/>
            <a:ext cx="404664" cy="240030"/>
          </a:xfrm>
          <a:prstGeom prst="rect">
            <a:avLst/>
          </a:prstGeom>
        </p:spPr>
        <p:txBody>
          <a:bodyPr vert="horz" lIns="68580" tIns="0" rIns="6858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C78A2D03-466B-4AD7-AC70-B2955EB43184}" type="slidenum">
              <a:rPr lang="en-US" sz="900"/>
              <a:pPr>
                <a:defRPr/>
              </a:pPr>
              <a:t>43</a:t>
            </a:fld>
            <a:endParaRPr lang="en-US" sz="900" dirty="0"/>
          </a:p>
        </p:txBody>
      </p:sp>
      <p:sp>
        <p:nvSpPr>
          <p:cNvPr id="15" name="TextBox 14"/>
          <p:cNvSpPr txBox="1"/>
          <p:nvPr/>
        </p:nvSpPr>
        <p:spPr>
          <a:xfrm>
            <a:off x="491718" y="763443"/>
            <a:ext cx="9685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O. Bruning</a:t>
            </a:r>
          </a:p>
          <a:p>
            <a:r>
              <a:rPr lang="fr-CH" sz="1100" dirty="0"/>
              <a:t>a</a:t>
            </a:r>
            <a:r>
              <a:rPr lang="fr-CH" sz="1100" dirty="0" smtClean="0"/>
              <a:t>nd M. Klein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234253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Performance: Integrated </a:t>
            </a:r>
            <a:r>
              <a:rPr lang="fr-CH" dirty="0" err="1" smtClean="0"/>
              <a:t>Luminosity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595" y="924365"/>
            <a:ext cx="4925469" cy="33438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7800" y="698304"/>
            <a:ext cx="3028135" cy="23100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14033" y="4319469"/>
            <a:ext cx="3796269" cy="37182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/>
              <a:t>Goal of Run1+Run2 </a:t>
            </a:r>
            <a:r>
              <a:rPr lang="fr-CH" b="1" dirty="0" err="1" smtClean="0"/>
              <a:t>was</a:t>
            </a:r>
            <a:r>
              <a:rPr lang="fr-CH" b="1" dirty="0" smtClean="0"/>
              <a:t> 150 fb</a:t>
            </a:r>
            <a:r>
              <a:rPr lang="fr-CH" b="1" baseline="30000" dirty="0" smtClean="0"/>
              <a:t>-1</a:t>
            </a:r>
            <a:r>
              <a:rPr lang="fr-CH" b="1" dirty="0" smtClean="0"/>
              <a:t>! 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150745" y="833578"/>
            <a:ext cx="24219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smtClean="0"/>
              <a:t>F. Bordry, CERN </a:t>
            </a:r>
            <a:r>
              <a:rPr lang="fr-CH" sz="1100" dirty="0" err="1" smtClean="0"/>
              <a:t>Director</a:t>
            </a:r>
            <a:r>
              <a:rPr lang="fr-CH" sz="1100" dirty="0" smtClean="0"/>
              <a:t> for A&amp;T</a:t>
            </a:r>
            <a:endParaRPr lang="en-GB" sz="11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9394" y="2941887"/>
            <a:ext cx="3055812" cy="209474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19658" y="3758427"/>
            <a:ext cx="1358683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200" b="1" dirty="0" smtClean="0"/>
              <a:t>Cryo </a:t>
            </a:r>
            <a:r>
              <a:rPr lang="fr-CH" sz="1200" b="1" dirty="0" err="1" smtClean="0"/>
              <a:t>availbility</a:t>
            </a:r>
            <a:r>
              <a:rPr lang="fr-CH" sz="1200" b="1" dirty="0" smtClean="0"/>
              <a:t>: 97-99 % !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99232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618321F4-FB9A-5244-956B-FCFFB8808978}"/>
              </a:ext>
            </a:extLst>
          </p:cNvPr>
          <p:cNvGrpSpPr/>
          <p:nvPr/>
        </p:nvGrpSpPr>
        <p:grpSpPr>
          <a:xfrm>
            <a:off x="406580" y="2547551"/>
            <a:ext cx="3384376" cy="2046920"/>
            <a:chOff x="53293" y="3125225"/>
            <a:chExt cx="3778250" cy="236208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ECC323A-A824-A940-81F7-12A109A6F8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293" y="3125225"/>
              <a:ext cx="3778250" cy="2362087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0CCF6CF-29EE-964F-88BB-876271B328F5}"/>
                </a:ext>
              </a:extLst>
            </p:cNvPr>
            <p:cNvCxnSpPr>
              <a:cxnSpLocks/>
            </p:cNvCxnSpPr>
            <p:nvPr/>
          </p:nvCxnSpPr>
          <p:spPr>
            <a:xfrm>
              <a:off x="1911350" y="3327400"/>
              <a:ext cx="0" cy="1863436"/>
            </a:xfrm>
            <a:prstGeom prst="line">
              <a:avLst/>
            </a:prstGeom>
            <a:ln>
              <a:solidFill>
                <a:schemeClr val="accent6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8EC40B6-DEBC-E543-A7F8-91BFA05865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7200" y="4032250"/>
              <a:ext cx="2044700" cy="0"/>
            </a:xfrm>
            <a:prstGeom prst="line">
              <a:avLst/>
            </a:prstGeom>
            <a:ln>
              <a:solidFill>
                <a:schemeClr val="accent6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FB5ECCC-BD0D-7545-9768-516D97FFFA5A}"/>
                </a:ext>
              </a:extLst>
            </p:cNvPr>
            <p:cNvSpPr txBox="1"/>
            <p:nvPr/>
          </p:nvSpPr>
          <p:spPr>
            <a:xfrm>
              <a:off x="401956" y="3788839"/>
              <a:ext cx="156324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dirty="0">
                  <a:latin typeface="Bookman Old Style" panose="02050604050505020204" pitchFamily="18" charset="0"/>
                </a:rPr>
                <a:t>9.7 kW/arc (195 W/</a:t>
              </a:r>
              <a:r>
                <a:rPr lang="en-US" sz="900" b="1" dirty="0" err="1">
                  <a:latin typeface="Bookman Old Style" panose="02050604050505020204" pitchFamily="18" charset="0"/>
                </a:rPr>
                <a:t>hc</a:t>
              </a:r>
              <a:r>
                <a:rPr lang="en-US" sz="900" b="1" dirty="0">
                  <a:latin typeface="Bookman Old Style" panose="02050604050505020204" pitchFamily="18" charset="0"/>
                </a:rPr>
                <a:t>)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A4FC6B1-8AAB-1B40-9907-A1EF35A5F972}"/>
                </a:ext>
              </a:extLst>
            </p:cNvPr>
            <p:cNvSpPr txBox="1"/>
            <p:nvPr/>
          </p:nvSpPr>
          <p:spPr>
            <a:xfrm>
              <a:off x="423525" y="3336814"/>
              <a:ext cx="1515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Bookman Old Style" panose="02050604050505020204" pitchFamily="18" charset="0"/>
                </a:rPr>
                <a:t>Pure BCMS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Outlook to LHC </a:t>
            </a:r>
            <a:r>
              <a:rPr lang="fr-CH" dirty="0" err="1" smtClean="0"/>
              <a:t>Run</a:t>
            </a:r>
            <a:r>
              <a:rPr lang="fr-CH" dirty="0" smtClean="0"/>
              <a:t> 3 (2021-2023)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EA10AF54-BE70-BC41-BA07-DE5C8220B03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56398324"/>
                  </p:ext>
                </p:extLst>
              </p:nvPr>
            </p:nvGraphicFramePr>
            <p:xfrm>
              <a:off x="395536" y="1059582"/>
              <a:ext cx="5880100" cy="114300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176020">
                      <a:extLst>
                        <a:ext uri="{9D8B030D-6E8A-4147-A177-3AD203B41FA5}">
                          <a16:colId xmlns:a16="http://schemas.microsoft.com/office/drawing/2014/main" val="278806621"/>
                        </a:ext>
                      </a:extLst>
                    </a:gridCol>
                    <a:gridCol w="779780">
                      <a:extLst>
                        <a:ext uri="{9D8B030D-6E8A-4147-A177-3AD203B41FA5}">
                          <a16:colId xmlns:a16="http://schemas.microsoft.com/office/drawing/2014/main" val="1631429105"/>
                        </a:ext>
                      </a:extLst>
                    </a:gridCol>
                    <a:gridCol w="863600">
                      <a:extLst>
                        <a:ext uri="{9D8B030D-6E8A-4147-A177-3AD203B41FA5}">
                          <a16:colId xmlns:a16="http://schemas.microsoft.com/office/drawing/2014/main" val="6864593"/>
                        </a:ext>
                      </a:extLst>
                    </a:gridCol>
                    <a:gridCol w="889000">
                      <a:extLst>
                        <a:ext uri="{9D8B030D-6E8A-4147-A177-3AD203B41FA5}">
                          <a16:colId xmlns:a16="http://schemas.microsoft.com/office/drawing/2014/main" val="3775986682"/>
                        </a:ext>
                      </a:extLst>
                    </a:gridCol>
                    <a:gridCol w="2171700">
                      <a:extLst>
                        <a:ext uri="{9D8B030D-6E8A-4147-A177-3AD203B41FA5}">
                          <a16:colId xmlns:a16="http://schemas.microsoft.com/office/drawing/2014/main" val="624884366"/>
                        </a:ext>
                      </a:extLst>
                    </a:gridCol>
                  </a:tblGrid>
                  <a:tr h="231977"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l-GR" sz="1100" dirty="0"/>
                            <a:t>2021</a:t>
                          </a:r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l-GR" sz="1100" dirty="0"/>
                            <a:t>2022</a:t>
                          </a:r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l-GR" sz="1100" dirty="0"/>
                            <a:t>2023</a:t>
                          </a:r>
                          <a:r>
                            <a:rPr lang="en-US" sz="1100" dirty="0"/>
                            <a:t>*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Comment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50250931"/>
                      </a:ext>
                    </a:extLst>
                  </a:tr>
                  <a:tr h="231977"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# bunches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>
                            <a:tint val="20000"/>
                          </a:srgbClr>
                        </a:solidFill>
                      </a:tcPr>
                    </a:tc>
                    <a:tc gridSpan="3"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Up to 2748 (BCMS)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>
                            <a:tint val="2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l"/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16300190"/>
                      </a:ext>
                    </a:extLst>
                  </a:tr>
                  <a:tr h="231977"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1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smtClean="0">
                                        <a:latin typeface="Cambria Math" panose="02040503050406030204" pitchFamily="18" charset="0"/>
                                      </a:rPr>
                                      <m:t>𝜖</m:t>
                                    </m:r>
                                  </m:e>
                                  <m:sub>
                                    <m:r>
                                      <a:rPr lang="en-US" sz="1100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</m:sub>
                                </m:sSub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  <m:r>
                                  <a:rPr lang="en-US" sz="110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1.3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1.3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1.3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 1.55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l"/>
                          <a:r>
                            <a:rPr lang="en-US" sz="900" dirty="0"/>
                            <a:t>Intensity Ramp Up</a:t>
                          </a:r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84893535"/>
                      </a:ext>
                    </a:extLst>
                  </a:tr>
                  <a:tr h="231977"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 [</m:t>
                              </m:r>
                              <m:sSup>
                                <m:sSupPr>
                                  <m:ctrlPr>
                                    <a:rPr lang="en-US" sz="11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100" smtClean="0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  <m:r>
                                <a:rPr lang="en-US" sz="1100" smtClean="0">
                                  <a:latin typeface="Cambria Math" panose="02040503050406030204" pitchFamily="18" charset="0"/>
                                </a:rPr>
                                <m:t>]</m:t>
                              </m:r>
                            </m:oMath>
                          </a14:m>
                          <a:r>
                            <a:rPr lang="en-US" sz="1100" dirty="0"/>
                            <a:t> 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0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1.4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1.4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1.8</a:t>
                          </a:r>
                          <a:endParaRPr lang="en-US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1.8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 2.1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l"/>
                          <a:r>
                            <a:rPr lang="en-US" sz="900" dirty="0"/>
                            <a:t>Max </a:t>
                          </a:r>
                          <a:r>
                            <a:rPr lang="en-US" sz="900" dirty="0" smtClean="0"/>
                            <a:t>bunch</a:t>
                          </a:r>
                          <a:r>
                            <a:rPr lang="en-US" sz="900" baseline="0" dirty="0" smtClean="0"/>
                            <a:t> population</a:t>
                          </a:r>
                          <a:r>
                            <a:rPr lang="en-US" sz="900" dirty="0" smtClean="0"/>
                            <a:t> </a:t>
                          </a:r>
                          <a:r>
                            <a:rPr lang="en-US" sz="900" dirty="0"/>
                            <a:t>at the end of each year</a:t>
                          </a:r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662129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EA10AF54-BE70-BC41-BA07-DE5C8220B03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56398324"/>
                  </p:ext>
                </p:extLst>
              </p:nvPr>
            </p:nvGraphicFramePr>
            <p:xfrm>
              <a:off x="395536" y="1059582"/>
              <a:ext cx="5880100" cy="1143000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1176020">
                      <a:extLst>
                        <a:ext uri="{9D8B030D-6E8A-4147-A177-3AD203B41FA5}">
                          <a16:colId xmlns:a16="http://schemas.microsoft.com/office/drawing/2014/main" val="278806621"/>
                        </a:ext>
                      </a:extLst>
                    </a:gridCol>
                    <a:gridCol w="779780">
                      <a:extLst>
                        <a:ext uri="{9D8B030D-6E8A-4147-A177-3AD203B41FA5}">
                          <a16:colId xmlns:a16="http://schemas.microsoft.com/office/drawing/2014/main" val="1631429105"/>
                        </a:ext>
                      </a:extLst>
                    </a:gridCol>
                    <a:gridCol w="863600">
                      <a:extLst>
                        <a:ext uri="{9D8B030D-6E8A-4147-A177-3AD203B41FA5}">
                          <a16:colId xmlns:a16="http://schemas.microsoft.com/office/drawing/2014/main" val="6864593"/>
                        </a:ext>
                      </a:extLst>
                    </a:gridCol>
                    <a:gridCol w="889000">
                      <a:extLst>
                        <a:ext uri="{9D8B030D-6E8A-4147-A177-3AD203B41FA5}">
                          <a16:colId xmlns:a16="http://schemas.microsoft.com/office/drawing/2014/main" val="3775986682"/>
                        </a:ext>
                      </a:extLst>
                    </a:gridCol>
                    <a:gridCol w="2171700">
                      <a:extLst>
                        <a:ext uri="{9D8B030D-6E8A-4147-A177-3AD203B41FA5}">
                          <a16:colId xmlns:a16="http://schemas.microsoft.com/office/drawing/2014/main" val="624884366"/>
                        </a:ext>
                      </a:extLst>
                    </a:gridCol>
                  </a:tblGrid>
                  <a:tr h="259080"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l-GR" sz="1100" dirty="0"/>
                            <a:t>2021</a:t>
                          </a:r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l-GR" sz="1100" dirty="0"/>
                            <a:t>2022</a:t>
                          </a:r>
                          <a:endParaRPr lang="en-US" sz="1100" dirty="0"/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l-GR" sz="1100" dirty="0"/>
                            <a:t>2023</a:t>
                          </a:r>
                          <a:r>
                            <a:rPr lang="en-US" sz="1100" dirty="0"/>
                            <a:t>*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b="1" kern="1200">
                              <a:solidFill>
                                <a:schemeClr val="lt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Comment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ysClr val="window" lastClr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50250931"/>
                      </a:ext>
                    </a:extLst>
                  </a:tr>
                  <a:tr h="259080"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# bunches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>
                            <a:tint val="20000"/>
                          </a:srgbClr>
                        </a:solidFill>
                      </a:tcPr>
                    </a:tc>
                    <a:tc gridSpan="3"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Up to 2748 (BCMS)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>
                            <a:tint val="20000"/>
                          </a:srgb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l"/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16300190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18" t="-202326" r="-401554" b="-148837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1.3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1.3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1.3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 1.55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l"/>
                          <a:r>
                            <a:rPr lang="en-US" sz="900" dirty="0"/>
                            <a:t>Intensity Ramp Up</a:t>
                          </a:r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" lastClr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84893535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518" t="-216667" r="-401554" b="-6667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0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1.4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1.4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1.8</a:t>
                          </a:r>
                          <a:endParaRPr lang="en-US" sz="110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ctr"/>
                          <a:r>
                            <a:rPr lang="en-US" sz="1100" dirty="0"/>
                            <a:t>1.8 </a:t>
                          </a:r>
                          <a:r>
                            <a:rPr lang="en-US" sz="1100" dirty="0">
                              <a:sym typeface="Wingdings" pitchFamily="2" charset="2"/>
                            </a:rPr>
                            <a:t></a:t>
                          </a:r>
                          <a:r>
                            <a:rPr lang="en-US" sz="1100" dirty="0"/>
                            <a:t> 2.1</a:t>
                          </a:r>
                          <a:endParaRPr lang="en-US" sz="11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>
                            <a:tint val="20000"/>
                          </a:srgb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1pPr>
                          <a:lvl2pPr marL="457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2pPr>
                          <a:lvl3pPr marL="914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3pPr>
                          <a:lvl4pPr marL="1371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4pPr>
                          <a:lvl5pPr marL="18288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5pPr>
                          <a:lvl6pPr marL="22860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6pPr>
                          <a:lvl7pPr marL="27432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7pPr>
                          <a:lvl8pPr marL="32004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8pPr>
                          <a:lvl9pPr marL="3657600" algn="l" defTabSz="4572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Arial"/>
                            </a:defRPr>
                          </a:lvl9pPr>
                        </a:lstStyle>
                        <a:p>
                          <a:pPr algn="l"/>
                          <a:r>
                            <a:rPr lang="en-US" sz="900" dirty="0"/>
                            <a:t>Max </a:t>
                          </a:r>
                          <a:r>
                            <a:rPr lang="en-US" sz="900" dirty="0" smtClean="0"/>
                            <a:t>bunch</a:t>
                          </a:r>
                          <a:r>
                            <a:rPr lang="en-US" sz="900" baseline="0" dirty="0" smtClean="0"/>
                            <a:t> population</a:t>
                          </a:r>
                          <a:r>
                            <a:rPr lang="en-US" sz="900" dirty="0" smtClean="0"/>
                            <a:t> </a:t>
                          </a:r>
                          <a:r>
                            <a:rPr lang="en-US" sz="900" dirty="0"/>
                            <a:t>at the end of each year</a:t>
                          </a:r>
                          <a:endParaRPr lang="en-US" sz="900" dirty="0">
                            <a:solidFill>
                              <a:schemeClr val="accent6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0055A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rgbClr val="0055A0">
                            <a:tint val="20000"/>
                          </a:srgb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1662129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extBox 5"/>
          <p:cNvSpPr txBox="1"/>
          <p:nvPr/>
        </p:nvSpPr>
        <p:spPr>
          <a:xfrm>
            <a:off x="1259632" y="732592"/>
            <a:ext cx="5644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solidFill>
                  <a:srgbClr val="0055A0"/>
                </a:solidFill>
              </a:rPr>
              <a:t>LIU </a:t>
            </a:r>
            <a:r>
              <a:rPr lang="fr-CH" sz="1200" b="1" dirty="0" err="1" smtClean="0">
                <a:solidFill>
                  <a:srgbClr val="0055A0"/>
                </a:solidFill>
              </a:rPr>
              <a:t>forecast</a:t>
            </a:r>
            <a:r>
              <a:rPr lang="fr-CH" sz="1200" b="1" dirty="0" smtClean="0">
                <a:solidFill>
                  <a:srgbClr val="0055A0"/>
                </a:solidFill>
              </a:rPr>
              <a:t> for </a:t>
            </a:r>
            <a:r>
              <a:rPr lang="fr-CH" sz="1200" b="1" dirty="0" err="1" smtClean="0">
                <a:solidFill>
                  <a:srgbClr val="0055A0"/>
                </a:solidFill>
              </a:rPr>
              <a:t>beam</a:t>
            </a:r>
            <a:r>
              <a:rPr lang="fr-CH" sz="1200" b="1" dirty="0" smtClean="0">
                <a:solidFill>
                  <a:srgbClr val="0055A0"/>
                </a:solidFill>
              </a:rPr>
              <a:t> </a:t>
            </a:r>
            <a:r>
              <a:rPr lang="fr-CH" sz="1200" b="1" dirty="0" err="1" smtClean="0">
                <a:solidFill>
                  <a:srgbClr val="0055A0"/>
                </a:solidFill>
              </a:rPr>
              <a:t>intensity</a:t>
            </a:r>
            <a:r>
              <a:rPr lang="fr-CH" sz="1200" b="1" dirty="0" smtClean="0">
                <a:solidFill>
                  <a:srgbClr val="0055A0"/>
                </a:solidFill>
              </a:rPr>
              <a:t> </a:t>
            </a:r>
            <a:r>
              <a:rPr lang="fr-CH" sz="1200" b="1" dirty="0" err="1" smtClean="0">
                <a:solidFill>
                  <a:srgbClr val="0055A0"/>
                </a:solidFill>
              </a:rPr>
              <a:t>ramp</a:t>
            </a:r>
            <a:r>
              <a:rPr lang="fr-CH" sz="1200" b="1" dirty="0" smtClean="0">
                <a:solidFill>
                  <a:srgbClr val="0055A0"/>
                </a:solidFill>
              </a:rPr>
              <a:t> up for HL: </a:t>
            </a:r>
            <a:r>
              <a:rPr lang="fr-CH" sz="1200" b="1" dirty="0" err="1" smtClean="0">
                <a:solidFill>
                  <a:srgbClr val="0055A0"/>
                </a:solidFill>
              </a:rPr>
              <a:t>can</a:t>
            </a:r>
            <a:r>
              <a:rPr lang="fr-CH" sz="1200" b="1" dirty="0" smtClean="0">
                <a:solidFill>
                  <a:srgbClr val="0055A0"/>
                </a:solidFill>
              </a:rPr>
              <a:t> </a:t>
            </a:r>
            <a:r>
              <a:rPr lang="fr-CH" sz="1200" b="1" dirty="0" err="1" smtClean="0">
                <a:solidFill>
                  <a:srgbClr val="0055A0"/>
                </a:solidFill>
              </a:rPr>
              <a:t>be</a:t>
            </a:r>
            <a:r>
              <a:rPr lang="fr-CH" sz="1200" b="1" dirty="0" smtClean="0">
                <a:solidFill>
                  <a:srgbClr val="0055A0"/>
                </a:solidFill>
              </a:rPr>
              <a:t> </a:t>
            </a:r>
            <a:r>
              <a:rPr lang="fr-CH" sz="1200" b="1" dirty="0" err="1" smtClean="0">
                <a:solidFill>
                  <a:srgbClr val="0055A0"/>
                </a:solidFill>
              </a:rPr>
              <a:t>used</a:t>
            </a:r>
            <a:r>
              <a:rPr lang="fr-CH" sz="1200" b="1" dirty="0" smtClean="0">
                <a:solidFill>
                  <a:srgbClr val="0055A0"/>
                </a:solidFill>
              </a:rPr>
              <a:t> in LHC Run3 ?</a:t>
            </a:r>
            <a:endParaRPr lang="en-GB" sz="1200" b="1" dirty="0">
              <a:solidFill>
                <a:srgbClr val="0055A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63" y="411510"/>
            <a:ext cx="957278" cy="57436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20770" y="2156664"/>
            <a:ext cx="35522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 smtClean="0">
                <a:solidFill>
                  <a:schemeClr val="tx2">
                    <a:lumMod val="75000"/>
                  </a:schemeClr>
                </a:solidFill>
              </a:rPr>
              <a:t>Approaching</a:t>
            </a:r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CH" sz="1200" dirty="0" err="1" smtClean="0">
                <a:solidFill>
                  <a:schemeClr val="tx2">
                    <a:lumMod val="75000"/>
                  </a:schemeClr>
                </a:solidFill>
              </a:rPr>
              <a:t>cryogenic</a:t>
            </a:r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</a:rPr>
              <a:t> limitations </a:t>
            </a:r>
            <a:r>
              <a:rPr lang="fr-CH" sz="1200" dirty="0" err="1" smtClean="0">
                <a:solidFill>
                  <a:schemeClr val="tx2">
                    <a:lumMod val="75000"/>
                  </a:schemeClr>
                </a:solidFill>
              </a:rPr>
              <a:t>different</a:t>
            </a:r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CH" sz="1200" dirty="0" err="1" smtClean="0">
                <a:solidFill>
                  <a:schemeClr val="tx2">
                    <a:lumMod val="75000"/>
                  </a:schemeClr>
                </a:solidFill>
              </a:rPr>
              <a:t>heat</a:t>
            </a:r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CH" sz="1200" dirty="0" err="1" smtClean="0">
                <a:solidFill>
                  <a:schemeClr val="tx2">
                    <a:lumMod val="75000"/>
                  </a:schemeClr>
                </a:solidFill>
              </a:rPr>
              <a:t>load</a:t>
            </a:r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CH" sz="1200" dirty="0" err="1" smtClean="0">
                <a:solidFill>
                  <a:schemeClr val="tx2">
                    <a:lumMod val="75000"/>
                  </a:schemeClr>
                </a:solidFill>
              </a:rPr>
              <a:t>emerged</a:t>
            </a:r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CH" sz="1200" dirty="0">
                <a:solidFill>
                  <a:schemeClr val="tx2">
                    <a:lumMod val="75000"/>
                  </a:schemeClr>
                </a:solidFill>
              </a:rPr>
              <a:t>in Run2 </a:t>
            </a:r>
            <a:r>
              <a:rPr lang="fr-CH" sz="1200" dirty="0" err="1" smtClean="0">
                <a:solidFill>
                  <a:schemeClr val="tx2">
                    <a:lumMod val="75000"/>
                  </a:schemeClr>
                </a:solidFill>
              </a:rPr>
              <a:t>is</a:t>
            </a:r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</a:rPr>
              <a:t> to </a:t>
            </a:r>
            <a:r>
              <a:rPr lang="fr-CH" sz="1200" dirty="0" err="1" smtClean="0">
                <a:solidFill>
                  <a:schemeClr val="tx2">
                    <a:lumMod val="75000"/>
                  </a:schemeClr>
                </a:solidFill>
              </a:rPr>
              <a:t>be</a:t>
            </a:r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CH" sz="1200" dirty="0" err="1" smtClean="0">
                <a:solidFill>
                  <a:schemeClr val="tx2">
                    <a:lumMod val="75000"/>
                  </a:schemeClr>
                </a:solidFill>
              </a:rPr>
              <a:t>understood</a:t>
            </a:r>
            <a:endParaRPr lang="en-GB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8ED0DB4-537D-084E-A0F6-7FCFBBF1C34C}"/>
              </a:ext>
            </a:extLst>
          </p:cNvPr>
          <p:cNvGrpSpPr/>
          <p:nvPr/>
        </p:nvGrpSpPr>
        <p:grpSpPr>
          <a:xfrm>
            <a:off x="3848208" y="2408936"/>
            <a:ext cx="2914984" cy="2423846"/>
            <a:chOff x="5537639" y="2403325"/>
            <a:chExt cx="3415307" cy="330635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C10BF98-5C30-2444-B802-B45749FB189F}"/>
                </a:ext>
              </a:extLst>
            </p:cNvPr>
            <p:cNvGrpSpPr/>
            <p:nvPr/>
          </p:nvGrpSpPr>
          <p:grpSpPr>
            <a:xfrm>
              <a:off x="5537639" y="2403325"/>
              <a:ext cx="3415307" cy="3306350"/>
              <a:chOff x="585281" y="722277"/>
              <a:chExt cx="4840281" cy="4330453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FDB603F5-EE7C-0249-9EBB-E8F6C9B86E05}"/>
                  </a:ext>
                </a:extLst>
              </p:cNvPr>
              <p:cNvGrpSpPr/>
              <p:nvPr/>
            </p:nvGrpSpPr>
            <p:grpSpPr>
              <a:xfrm>
                <a:off x="585281" y="722277"/>
                <a:ext cx="4782722" cy="4330452"/>
                <a:chOff x="585281" y="806097"/>
                <a:chExt cx="4782722" cy="4330452"/>
              </a:xfrm>
            </p:grpSpPr>
            <p:pic>
              <p:nvPicPr>
                <p:cNvPr id="24" name="Picture 23">
                  <a:extLst>
                    <a:ext uri="{FF2B5EF4-FFF2-40B4-BE49-F238E27FC236}">
                      <a16:creationId xmlns:a16="http://schemas.microsoft.com/office/drawing/2014/main" id="{A1A922E4-5202-934F-A329-2160B01F12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5281" y="806097"/>
                  <a:ext cx="4782722" cy="3587041"/>
                </a:xfrm>
                <a:prstGeom prst="rect">
                  <a:avLst/>
                </a:prstGeom>
              </p:spPr>
            </p:pic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5330FEA5-A33B-4D40-83D2-0F09635032E4}"/>
                    </a:ext>
                  </a:extLst>
                </p:cNvPr>
                <p:cNvCxnSpPr/>
                <p:nvPr/>
              </p:nvCxnSpPr>
              <p:spPr bwMode="auto">
                <a:xfrm>
                  <a:off x="2131523" y="1508760"/>
                  <a:ext cx="0" cy="624840"/>
                </a:xfrm>
                <a:prstGeom prst="straightConnector1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triangle"/>
                </a:ln>
                <a:effectLst/>
              </p:spPr>
            </p:cxn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9EFF2F20-2718-0A4C-9EC2-8CDCB28640C2}"/>
                    </a:ext>
                  </a:extLst>
                </p:cNvPr>
                <p:cNvSpPr txBox="1"/>
                <p:nvPr/>
              </p:nvSpPr>
              <p:spPr>
                <a:xfrm>
                  <a:off x="585281" y="4669156"/>
                  <a:ext cx="2146252" cy="46739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US" sz="1100" dirty="0">
                      <a:latin typeface="Tahoma" pitchFamily="34" charset="0"/>
                      <a:ea typeface="Tahoma" pitchFamily="34" charset="0"/>
                      <a:cs typeface="Tahoma" pitchFamily="34" charset="0"/>
                    </a:rPr>
                    <a:t>r=30% decrease</a:t>
                  </a:r>
                  <a:endParaRPr lang="en-US" sz="1100" u="sng" dirty="0">
                    <a:latin typeface="Tahoma" pitchFamily="34" charset="0"/>
                    <a:ea typeface="Tahoma" pitchFamily="34" charset="0"/>
                    <a:cs typeface="Tahoma" pitchFamily="34" charset="0"/>
                  </a:endParaRPr>
                </a:p>
              </p:txBody>
            </p:sp>
          </p:grp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7192715-C090-7541-BCB7-800DF3471259}"/>
                  </a:ext>
                </a:extLst>
              </p:cNvPr>
              <p:cNvSpPr txBox="1"/>
              <p:nvPr/>
            </p:nvSpPr>
            <p:spPr>
              <a:xfrm>
                <a:off x="2789094" y="4366077"/>
                <a:ext cx="2636468" cy="686653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40% increase in integrated luminosity</a:t>
                </a:r>
                <a:endParaRPr lang="en-US" sz="1100" u="sng" dirty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801CF37-8CB4-D849-A94A-C76E106060E3}"/>
                </a:ext>
              </a:extLst>
            </p:cNvPr>
            <p:cNvSpPr txBox="1"/>
            <p:nvPr/>
          </p:nvSpPr>
          <p:spPr>
            <a:xfrm>
              <a:off x="6795153" y="5316689"/>
              <a:ext cx="4315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ym typeface="Wingdings" pitchFamily="2" charset="2"/>
                </a:rPr>
                <a:t></a:t>
              </a:r>
              <a:endParaRPr lang="en-US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913431" y="2192143"/>
            <a:ext cx="28824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2">
                    <a:lumMod val="75000"/>
                  </a:schemeClr>
                </a:solidFill>
              </a:rPr>
              <a:t>Swapping the vertical crossing </a:t>
            </a:r>
            <a:r>
              <a:rPr lang="en-GB" sz="1200" dirty="0" smtClean="0">
                <a:solidFill>
                  <a:schemeClr val="tx2">
                    <a:lumMod val="75000"/>
                  </a:schemeClr>
                </a:solidFill>
              </a:rPr>
              <a:t>polarity</a:t>
            </a:r>
            <a:endParaRPr lang="en-GB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72200" y="972714"/>
            <a:ext cx="2771800" cy="116955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dirty="0" err="1" smtClean="0"/>
              <a:t>Pushing</a:t>
            </a:r>
            <a:r>
              <a:rPr lang="fr-CH" sz="1400" dirty="0" smtClean="0"/>
              <a:t> </a:t>
            </a:r>
            <a:r>
              <a:rPr lang="fr-CH" sz="1400" dirty="0" err="1" smtClean="0"/>
              <a:t>present</a:t>
            </a:r>
            <a:r>
              <a:rPr lang="fr-CH" sz="1400" dirty="0" smtClean="0"/>
              <a:t> LHC at the </a:t>
            </a:r>
            <a:r>
              <a:rPr lang="fr-CH" sz="1400" dirty="0" err="1" smtClean="0"/>
              <a:t>limits</a:t>
            </a:r>
            <a:r>
              <a:rPr lang="fr-CH" sz="1400" dirty="0" smtClean="0"/>
              <a:t> (</a:t>
            </a:r>
            <a:r>
              <a:rPr lang="fr-CH" sz="1400" dirty="0" err="1" smtClean="0"/>
              <a:t>using</a:t>
            </a:r>
            <a:r>
              <a:rPr lang="fr-CH" sz="1400" dirty="0" smtClean="0"/>
              <a:t> HL-LHC </a:t>
            </a:r>
            <a:r>
              <a:rPr lang="fr-CH" sz="1400" dirty="0" err="1" smtClean="0"/>
              <a:t>studies</a:t>
            </a:r>
            <a:r>
              <a:rPr lang="fr-CH" sz="1400" dirty="0" smtClean="0"/>
              <a:t> and </a:t>
            </a:r>
            <a:r>
              <a:rPr lang="fr-CH" sz="1400" dirty="0" err="1" smtClean="0"/>
              <a:t>early</a:t>
            </a:r>
            <a:r>
              <a:rPr lang="fr-CH" sz="1400" dirty="0" smtClean="0"/>
              <a:t> installation of HiLumi </a:t>
            </a:r>
            <a:r>
              <a:rPr lang="fr-CH" sz="1400" dirty="0" err="1" smtClean="0"/>
              <a:t>equipment</a:t>
            </a:r>
            <a:r>
              <a:rPr lang="fr-CH" sz="1400" dirty="0" smtClean="0"/>
              <a:t> in LS2…: </a:t>
            </a:r>
            <a:r>
              <a:rPr lang="fr-CH" sz="1400" dirty="0" err="1" smtClean="0"/>
              <a:t>Levelling</a:t>
            </a:r>
            <a:r>
              <a:rPr lang="fr-CH" sz="1400" dirty="0" smtClean="0"/>
              <a:t>, </a:t>
            </a:r>
            <a:r>
              <a:rPr lang="fr-CH" sz="1400" dirty="0" err="1" smtClean="0"/>
              <a:t>collimator</a:t>
            </a:r>
            <a:r>
              <a:rPr lang="fr-CH" sz="1400" dirty="0" smtClean="0"/>
              <a:t> </a:t>
            </a:r>
            <a:r>
              <a:rPr lang="fr-CH" sz="1400" dirty="0" err="1" smtClean="0"/>
              <a:t>low</a:t>
            </a:r>
            <a:r>
              <a:rPr lang="fr-CH" sz="1400" dirty="0" smtClean="0"/>
              <a:t>-Z and DS, TDIS…</a:t>
            </a:r>
            <a:endParaRPr lang="en-GB" sz="1400" dirty="0"/>
          </a:p>
        </p:txBody>
      </p:sp>
      <p:pic>
        <p:nvPicPr>
          <p:cNvPr id="29" name="Picture 2" descr="Picture1">
            <a:extLst>
              <a:ext uri="{FF2B5EF4-FFF2-40B4-BE49-F238E27FC236}">
                <a16:creationId xmlns:a16="http://schemas.microsoft.com/office/drawing/2014/main" id="{4D5EBBD5-B6FF-2E49-A030-BE2AB34A47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035" y="2202582"/>
            <a:ext cx="2251847" cy="1740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6785780" y="4005600"/>
            <a:ext cx="2170545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b="1" dirty="0" smtClean="0"/>
              <a:t>L</a:t>
            </a:r>
            <a:r>
              <a:rPr lang="fr-CH" sz="1400" b="1" baseline="-25000" dirty="0" smtClean="0"/>
              <a:t>int</a:t>
            </a:r>
            <a:r>
              <a:rPr lang="fr-CH" sz="1400" b="1" dirty="0" smtClean="0"/>
              <a:t> 160 fb</a:t>
            </a:r>
            <a:r>
              <a:rPr lang="fr-CH" sz="1400" b="1" baseline="30000" dirty="0" smtClean="0"/>
              <a:t>-1</a:t>
            </a:r>
            <a:r>
              <a:rPr lang="fr-CH" sz="1400" b="1" dirty="0" smtClean="0"/>
              <a:t> at </a:t>
            </a:r>
            <a:r>
              <a:rPr lang="fr-CH" sz="1400" b="1" dirty="0" err="1" smtClean="0"/>
              <a:t>reach</a:t>
            </a:r>
            <a:r>
              <a:rPr lang="fr-CH" sz="1400" b="1" dirty="0"/>
              <a:t> </a:t>
            </a:r>
            <a:r>
              <a:rPr lang="fr-CH" sz="1400" b="1" dirty="0" smtClean="0"/>
              <a:t>in Run3 </a:t>
            </a:r>
            <a:r>
              <a:rPr lang="fr-CH" sz="1400" b="1" dirty="0" err="1" smtClean="0"/>
              <a:t>with</a:t>
            </a:r>
            <a:r>
              <a:rPr lang="fr-CH" sz="1400" b="1" dirty="0" smtClean="0"/>
              <a:t> </a:t>
            </a:r>
            <a:r>
              <a:rPr lang="fr-CH" sz="1400" b="1" dirty="0" err="1" smtClean="0"/>
              <a:t>margins</a:t>
            </a:r>
            <a:endParaRPr lang="en-GB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628982" y="227869"/>
            <a:ext cx="13559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Run3 WG ,</a:t>
            </a:r>
          </a:p>
          <a:p>
            <a:r>
              <a:rPr lang="en-GB" sz="1100" dirty="0" smtClean="0"/>
              <a:t>S. Fartoukh, chair</a:t>
            </a:r>
          </a:p>
          <a:p>
            <a:r>
              <a:rPr lang="en-GB" sz="1100" dirty="0" smtClean="0"/>
              <a:t>N</a:t>
            </a:r>
            <a:r>
              <a:rPr lang="en-GB" sz="1100" dirty="0"/>
              <a:t>. </a:t>
            </a:r>
            <a:r>
              <a:rPr lang="en-GB" sz="1100" dirty="0" smtClean="0"/>
              <a:t>Karastathis</a:t>
            </a:r>
          </a:p>
        </p:txBody>
      </p:sp>
    </p:spTree>
    <p:extLst>
      <p:ext uri="{BB962C8B-B14F-4D97-AF65-F5344CB8AC3E}">
        <p14:creationId xmlns:p14="http://schemas.microsoft.com/office/powerpoint/2010/main" val="941528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51" b="24738"/>
          <a:stretch/>
        </p:blipFill>
        <p:spPr>
          <a:xfrm>
            <a:off x="0" y="6271"/>
            <a:ext cx="6588224" cy="3861624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Up Arrow Callout 5"/>
          <p:cNvSpPr/>
          <p:nvPr/>
        </p:nvSpPr>
        <p:spPr>
          <a:xfrm>
            <a:off x="107504" y="3723878"/>
            <a:ext cx="1584176" cy="798934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 smtClean="0"/>
              <a:t>0.75 10</a:t>
            </a:r>
            <a:r>
              <a:rPr lang="fr-CH" sz="1200" b="1" baseline="30000" dirty="0" smtClean="0"/>
              <a:t>34</a:t>
            </a:r>
            <a:r>
              <a:rPr lang="fr-CH" sz="1200" b="1" dirty="0" smtClean="0"/>
              <a:t> cm</a:t>
            </a:r>
            <a:r>
              <a:rPr lang="fr-CH" sz="1200" b="1" baseline="30000" dirty="0" smtClean="0"/>
              <a:t>-2</a:t>
            </a:r>
            <a:r>
              <a:rPr lang="fr-CH" sz="1200" b="1" dirty="0" smtClean="0"/>
              <a:t>s</a:t>
            </a:r>
            <a:r>
              <a:rPr lang="fr-CH" sz="1200" b="1" baseline="30000" dirty="0" smtClean="0"/>
              <a:t>-1</a:t>
            </a:r>
          </a:p>
          <a:p>
            <a:pPr algn="ctr"/>
            <a:r>
              <a:rPr lang="fr-CH" sz="1200" b="1" dirty="0" smtClean="0"/>
              <a:t>50 ns </a:t>
            </a:r>
            <a:r>
              <a:rPr lang="fr-CH" sz="1200" b="1" dirty="0" err="1" smtClean="0"/>
              <a:t>bunch</a:t>
            </a:r>
            <a:r>
              <a:rPr lang="fr-CH" sz="1200" b="1" dirty="0" smtClean="0"/>
              <a:t> </a:t>
            </a:r>
            <a:br>
              <a:rPr lang="fr-CH" sz="1200" b="1" dirty="0" smtClean="0"/>
            </a:br>
            <a:r>
              <a:rPr lang="fr-CH" sz="1200" b="1" dirty="0" smtClean="0"/>
              <a:t>high pile up </a:t>
            </a:r>
            <a:r>
              <a:rPr lang="fr-CH" sz="1200" b="1" dirty="0" smtClean="0">
                <a:sym typeface="Symbol"/>
              </a:rPr>
              <a:t>40</a:t>
            </a:r>
            <a:r>
              <a:rPr lang="fr-CH" sz="1200" b="1" dirty="0" smtClean="0"/>
              <a:t> </a:t>
            </a:r>
            <a:endParaRPr lang="en-GB" sz="1200" b="1" dirty="0"/>
          </a:p>
        </p:txBody>
      </p:sp>
      <p:sp>
        <p:nvSpPr>
          <p:cNvPr id="7" name="Up Arrow Callout 6"/>
          <p:cNvSpPr/>
          <p:nvPr/>
        </p:nvSpPr>
        <p:spPr>
          <a:xfrm>
            <a:off x="2051720" y="3708951"/>
            <a:ext cx="1250424" cy="798934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 smtClean="0"/>
              <a:t>1.4 10</a:t>
            </a:r>
            <a:r>
              <a:rPr lang="fr-CH" sz="1200" b="1" baseline="30000" dirty="0" smtClean="0"/>
              <a:t>34</a:t>
            </a:r>
            <a:r>
              <a:rPr lang="fr-CH" sz="1200" b="1" dirty="0" smtClean="0"/>
              <a:t> cm</a:t>
            </a:r>
            <a:r>
              <a:rPr lang="fr-CH" sz="1200" b="1" baseline="30000" dirty="0" smtClean="0"/>
              <a:t>-2</a:t>
            </a:r>
            <a:r>
              <a:rPr lang="fr-CH" sz="1200" b="1" dirty="0" smtClean="0"/>
              <a:t>s</a:t>
            </a:r>
            <a:r>
              <a:rPr lang="fr-CH" sz="1200" b="1" baseline="30000" dirty="0" smtClean="0"/>
              <a:t>-1</a:t>
            </a:r>
          </a:p>
          <a:p>
            <a:pPr algn="ctr"/>
            <a:r>
              <a:rPr lang="fr-CH" sz="1200" b="1" dirty="0" smtClean="0"/>
              <a:t>25 ns </a:t>
            </a:r>
            <a:r>
              <a:rPr lang="fr-CH" sz="1200" b="1" dirty="0" err="1" smtClean="0"/>
              <a:t>bunch</a:t>
            </a:r>
            <a:r>
              <a:rPr lang="fr-CH" sz="1200" b="1" dirty="0" smtClean="0"/>
              <a:t> </a:t>
            </a:r>
            <a:br>
              <a:rPr lang="fr-CH" sz="1200" b="1" dirty="0" smtClean="0"/>
            </a:br>
            <a:r>
              <a:rPr lang="fr-CH" sz="1200" b="1" dirty="0" smtClean="0"/>
              <a:t>pile up </a:t>
            </a:r>
            <a:r>
              <a:rPr lang="fr-CH" sz="1200" b="1" dirty="0" smtClean="0">
                <a:sym typeface="Symbol"/>
              </a:rPr>
              <a:t>40</a:t>
            </a:r>
            <a:endParaRPr lang="en-GB" sz="1200" b="1" dirty="0"/>
          </a:p>
        </p:txBody>
      </p:sp>
      <p:sp>
        <p:nvSpPr>
          <p:cNvPr id="8" name="Up Arrow Callout 7"/>
          <p:cNvSpPr/>
          <p:nvPr/>
        </p:nvSpPr>
        <p:spPr>
          <a:xfrm>
            <a:off x="3397012" y="3708951"/>
            <a:ext cx="1368152" cy="798934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 smtClean="0"/>
              <a:t>2 10</a:t>
            </a:r>
            <a:r>
              <a:rPr lang="fr-CH" sz="1200" b="1" baseline="30000" dirty="0" smtClean="0"/>
              <a:t>34</a:t>
            </a:r>
            <a:r>
              <a:rPr lang="fr-CH" sz="1200" b="1" dirty="0" smtClean="0"/>
              <a:t> cm</a:t>
            </a:r>
            <a:r>
              <a:rPr lang="fr-CH" sz="1200" b="1" baseline="30000" dirty="0" smtClean="0"/>
              <a:t>-2</a:t>
            </a:r>
            <a:r>
              <a:rPr lang="fr-CH" sz="1200" b="1" dirty="0" smtClean="0"/>
              <a:t>s</a:t>
            </a:r>
            <a:r>
              <a:rPr lang="fr-CH" sz="1200" b="1" baseline="30000" dirty="0" smtClean="0"/>
              <a:t>-1</a:t>
            </a:r>
          </a:p>
          <a:p>
            <a:pPr algn="ctr"/>
            <a:r>
              <a:rPr lang="fr-CH" sz="1200" b="1" dirty="0" smtClean="0"/>
              <a:t>25 ns </a:t>
            </a:r>
            <a:r>
              <a:rPr lang="fr-CH" sz="1200" b="1" dirty="0" err="1" smtClean="0"/>
              <a:t>bunch</a:t>
            </a:r>
            <a:r>
              <a:rPr lang="fr-CH" sz="1200" b="1" dirty="0" smtClean="0"/>
              <a:t> </a:t>
            </a:r>
            <a:br>
              <a:rPr lang="fr-CH" sz="1200" b="1" dirty="0" smtClean="0"/>
            </a:br>
            <a:r>
              <a:rPr lang="fr-CH" sz="1200" b="1" dirty="0" smtClean="0"/>
              <a:t> pile up </a:t>
            </a:r>
            <a:r>
              <a:rPr lang="fr-CH" sz="1200" b="1" dirty="0" smtClean="0">
                <a:sym typeface="Symbol"/>
              </a:rPr>
              <a:t>60</a:t>
            </a:r>
            <a:endParaRPr lang="en-GB" sz="1200" b="1" dirty="0"/>
          </a:p>
        </p:txBody>
      </p:sp>
      <p:sp>
        <p:nvSpPr>
          <p:cNvPr id="9" name="Up Arrow Callout 8"/>
          <p:cNvSpPr/>
          <p:nvPr/>
        </p:nvSpPr>
        <p:spPr>
          <a:xfrm>
            <a:off x="4886692" y="3708951"/>
            <a:ext cx="1898498" cy="798934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200" b="1" dirty="0" smtClean="0"/>
              <a:t>2 10</a:t>
            </a:r>
            <a:r>
              <a:rPr lang="fr-CH" sz="1200" b="1" baseline="30000" dirty="0" smtClean="0"/>
              <a:t>34</a:t>
            </a:r>
            <a:r>
              <a:rPr lang="fr-CH" sz="1200" b="1" dirty="0" smtClean="0"/>
              <a:t> cm</a:t>
            </a:r>
            <a:r>
              <a:rPr lang="fr-CH" sz="1200" b="1" baseline="30000" dirty="0" smtClean="0"/>
              <a:t>-2</a:t>
            </a:r>
            <a:r>
              <a:rPr lang="fr-CH" sz="1200" b="1" dirty="0" smtClean="0"/>
              <a:t>s</a:t>
            </a:r>
            <a:r>
              <a:rPr lang="fr-CH" sz="1200" b="1" baseline="30000" dirty="0" smtClean="0"/>
              <a:t>-1</a:t>
            </a:r>
          </a:p>
          <a:p>
            <a:pPr algn="ctr"/>
            <a:r>
              <a:rPr lang="fr-CH" sz="1200" b="1" dirty="0" smtClean="0"/>
              <a:t> </a:t>
            </a:r>
            <a:r>
              <a:rPr lang="fr-CH" sz="1200" b="1" dirty="0" err="1" smtClean="0"/>
              <a:t>with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levelling</a:t>
            </a:r>
            <a:r>
              <a:rPr lang="fr-CH" sz="1200" b="1" dirty="0" smtClean="0"/>
              <a:t>, 25 ns b. </a:t>
            </a:r>
            <a:br>
              <a:rPr lang="fr-CH" sz="1200" b="1" dirty="0" smtClean="0"/>
            </a:br>
            <a:r>
              <a:rPr lang="fr-CH" sz="1200" b="1" dirty="0" smtClean="0"/>
              <a:t> pile up </a:t>
            </a:r>
            <a:r>
              <a:rPr lang="fr-CH" sz="1200" b="1" dirty="0" smtClean="0">
                <a:sym typeface="Symbol"/>
              </a:rPr>
              <a:t>60 </a:t>
            </a:r>
            <a:r>
              <a:rPr lang="fr-CH" sz="1200" b="1" dirty="0" err="1" smtClean="0">
                <a:sym typeface="Symbol"/>
              </a:rPr>
              <a:t>continuous</a:t>
            </a:r>
            <a:endParaRPr lang="en-GB" sz="1200" b="1" dirty="0"/>
          </a:p>
        </p:txBody>
      </p:sp>
      <p:sp>
        <p:nvSpPr>
          <p:cNvPr id="10" name="Oval 9"/>
          <p:cNvSpPr/>
          <p:nvPr/>
        </p:nvSpPr>
        <p:spPr>
          <a:xfrm>
            <a:off x="5850809" y="2004482"/>
            <a:ext cx="842392" cy="495260"/>
          </a:xfrm>
          <a:prstGeom prst="ellipse">
            <a:avLst/>
          </a:prstGeom>
          <a:noFill/>
          <a:ln w="254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798960" y="587634"/>
            <a:ext cx="2267744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Technical limitation on  the </a:t>
            </a:r>
            <a:r>
              <a:rPr lang="fr-CH" sz="1200" dirty="0" err="1" smtClean="0"/>
              <a:t>istantaneous</a:t>
            </a:r>
            <a:r>
              <a:rPr lang="fr-CH" sz="1200" dirty="0" smtClean="0"/>
              <a:t> </a:t>
            </a:r>
            <a:r>
              <a:rPr lang="fr-CH" sz="1200" dirty="0" err="1" smtClean="0"/>
              <a:t>lumi</a:t>
            </a:r>
            <a:r>
              <a:rPr lang="fr-CH" sz="1200" dirty="0" smtClean="0"/>
              <a:t>: </a:t>
            </a:r>
            <a:br>
              <a:rPr lang="fr-CH" sz="1200" dirty="0" smtClean="0"/>
            </a:br>
            <a:r>
              <a:rPr lang="fr-CH" sz="1200" dirty="0" smtClean="0"/>
              <a:t>1. </a:t>
            </a:r>
            <a:r>
              <a:rPr lang="fr-CH" sz="1200" b="1" dirty="0" err="1" smtClean="0">
                <a:solidFill>
                  <a:srgbClr val="C00000"/>
                </a:solidFill>
              </a:rPr>
              <a:t>Collider</a:t>
            </a:r>
            <a:r>
              <a:rPr lang="fr-CH" sz="1200" dirty="0" smtClean="0"/>
              <a:t> (</a:t>
            </a:r>
            <a:r>
              <a:rPr lang="fr-CH" sz="1200" dirty="0" err="1" smtClean="0"/>
              <a:t>cryolimit</a:t>
            </a:r>
            <a:r>
              <a:rPr lang="fr-CH" sz="1200" dirty="0" smtClean="0"/>
              <a:t> in the triplet </a:t>
            </a:r>
            <a:r>
              <a:rPr lang="fr-CH" sz="1200" dirty="0" err="1" smtClean="0"/>
              <a:t>region</a:t>
            </a:r>
            <a:r>
              <a:rPr lang="fr-CH" sz="1200" dirty="0" smtClean="0"/>
              <a:t>) at 2</a:t>
            </a:r>
            <a:r>
              <a:rPr lang="fr-CH" sz="1200" dirty="0" smtClean="0">
                <a:sym typeface="Symbol" panose="05050102010706020507" pitchFamily="18" charset="2"/>
              </a:rPr>
              <a:t></a:t>
            </a:r>
            <a:r>
              <a:rPr lang="fr-CH" sz="1200" dirty="0" smtClean="0"/>
              <a:t>10</a:t>
            </a:r>
            <a:r>
              <a:rPr lang="fr-CH" sz="1200" baseline="30000" dirty="0" smtClean="0"/>
              <a:t>34</a:t>
            </a:r>
            <a:r>
              <a:rPr lang="fr-CH" sz="1200" dirty="0" smtClean="0"/>
              <a:t> cm</a:t>
            </a:r>
            <a:r>
              <a:rPr lang="fr-CH" sz="1200" baseline="30000" dirty="0" smtClean="0"/>
              <a:t>-2</a:t>
            </a:r>
            <a:r>
              <a:rPr lang="fr-CH" sz="1200" dirty="0" smtClean="0"/>
              <a:t>s</a:t>
            </a:r>
            <a:r>
              <a:rPr lang="fr-CH" sz="1200" baseline="30000" dirty="0" smtClean="0"/>
              <a:t>-1 </a:t>
            </a:r>
            <a:r>
              <a:rPr lang="fr-CH" sz="1200" dirty="0" smtClean="0"/>
              <a:t> </a:t>
            </a:r>
            <a:r>
              <a:rPr lang="fr-CH" sz="1200" dirty="0" err="1" smtClean="0"/>
              <a:t>twice</a:t>
            </a:r>
            <a:r>
              <a:rPr lang="fr-CH" sz="1200" dirty="0" smtClean="0"/>
              <a:t> the nominal design </a:t>
            </a:r>
            <a:r>
              <a:rPr lang="fr-CH" sz="1200" dirty="0" err="1" smtClean="0"/>
              <a:t>luminosity</a:t>
            </a:r>
            <a:r>
              <a:rPr lang="fr-CH" sz="1200" dirty="0" smtClean="0"/>
              <a:t>)</a:t>
            </a:r>
          </a:p>
          <a:p>
            <a:r>
              <a:rPr lang="fr-CH" sz="1200" dirty="0" smtClean="0"/>
              <a:t>2. </a:t>
            </a:r>
            <a:r>
              <a:rPr lang="fr-CH" sz="1200" b="1" dirty="0" err="1" smtClean="0">
                <a:solidFill>
                  <a:srgbClr val="C00000"/>
                </a:solidFill>
              </a:rPr>
              <a:t>Experiments</a:t>
            </a:r>
            <a:r>
              <a:rPr lang="fr-CH" sz="1200" dirty="0" smtClean="0"/>
              <a:t> (pile up in the detectors). </a:t>
            </a:r>
            <a:r>
              <a:rPr lang="fr-CH" sz="1200" dirty="0" err="1" smtClean="0"/>
              <a:t>Designed</a:t>
            </a:r>
            <a:r>
              <a:rPr lang="fr-CH" sz="1200" dirty="0" smtClean="0"/>
              <a:t> for PU 40 </a:t>
            </a:r>
            <a:r>
              <a:rPr lang="fr-CH" sz="1200" dirty="0" err="1" smtClean="0"/>
              <a:t>they</a:t>
            </a:r>
            <a:r>
              <a:rPr lang="fr-CH" sz="1200" dirty="0" smtClean="0"/>
              <a:t> are </a:t>
            </a:r>
            <a:r>
              <a:rPr lang="fr-CH" sz="1200" dirty="0" err="1" smtClean="0"/>
              <a:t>actually</a:t>
            </a:r>
            <a:r>
              <a:rPr lang="fr-CH" sz="1200" dirty="0" smtClean="0"/>
              <a:t> </a:t>
            </a:r>
            <a:r>
              <a:rPr lang="fr-CH" sz="1200" dirty="0" err="1" smtClean="0"/>
              <a:t>dealing</a:t>
            </a:r>
            <a:r>
              <a:rPr lang="fr-CH" sz="1200" dirty="0" smtClean="0"/>
              <a:t> </a:t>
            </a:r>
            <a:r>
              <a:rPr lang="fr-CH" sz="1200" dirty="0" err="1" smtClean="0"/>
              <a:t>with</a:t>
            </a:r>
            <a:r>
              <a:rPr lang="fr-CH" sz="1200" dirty="0" smtClean="0"/>
              <a:t> 60!</a:t>
            </a:r>
          </a:p>
        </p:txBody>
      </p:sp>
      <p:sp>
        <p:nvSpPr>
          <p:cNvPr id="13" name="Oval 12"/>
          <p:cNvSpPr/>
          <p:nvPr/>
        </p:nvSpPr>
        <p:spPr>
          <a:xfrm>
            <a:off x="5865068" y="2633934"/>
            <a:ext cx="842392" cy="417852"/>
          </a:xfrm>
          <a:prstGeom prst="ellipse">
            <a:avLst/>
          </a:prstGeom>
          <a:noFill/>
          <a:ln w="25400">
            <a:solidFill>
              <a:srgbClr val="00206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6813828" y="2633934"/>
            <a:ext cx="2267744" cy="1384995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Technical limitation on </a:t>
            </a:r>
            <a:r>
              <a:rPr lang="fr-CH" sz="1200" dirty="0" err="1" smtClean="0"/>
              <a:t>integrated</a:t>
            </a:r>
            <a:r>
              <a:rPr lang="fr-CH" sz="1200" dirty="0" smtClean="0"/>
              <a:t> </a:t>
            </a:r>
            <a:r>
              <a:rPr lang="fr-CH" sz="1200" dirty="0" err="1" smtClean="0"/>
              <a:t>lumi</a:t>
            </a:r>
            <a:r>
              <a:rPr lang="fr-CH" sz="1200" dirty="0" smtClean="0"/>
              <a:t>: </a:t>
            </a:r>
            <a:br>
              <a:rPr lang="fr-CH" sz="1200" dirty="0" smtClean="0"/>
            </a:br>
            <a:r>
              <a:rPr lang="fr-CH" sz="1200" dirty="0" smtClean="0"/>
              <a:t>1. </a:t>
            </a:r>
            <a:r>
              <a:rPr lang="fr-CH" sz="1200" b="1" dirty="0" err="1" smtClean="0">
                <a:solidFill>
                  <a:srgbClr val="002060"/>
                </a:solidFill>
              </a:rPr>
              <a:t>Collider</a:t>
            </a:r>
            <a:r>
              <a:rPr lang="fr-CH" sz="1200" dirty="0" smtClean="0"/>
              <a:t> (radiation damage to the IT </a:t>
            </a:r>
            <a:r>
              <a:rPr lang="fr-CH" sz="1200" dirty="0" err="1" smtClean="0"/>
              <a:t>magnets</a:t>
            </a:r>
            <a:r>
              <a:rPr lang="fr-CH" sz="1200" dirty="0" smtClean="0"/>
              <a:t> – correctors and </a:t>
            </a:r>
            <a:r>
              <a:rPr lang="fr-CH" sz="1200" dirty="0" err="1" smtClean="0"/>
              <a:t>quadrupoles</a:t>
            </a:r>
            <a:r>
              <a:rPr lang="fr-CH" sz="1200" dirty="0" smtClean="0"/>
              <a:t>)</a:t>
            </a:r>
          </a:p>
          <a:p>
            <a:r>
              <a:rPr lang="fr-CH" sz="1200" dirty="0" smtClean="0"/>
              <a:t>2. </a:t>
            </a:r>
            <a:r>
              <a:rPr lang="fr-CH" sz="1200" b="1" dirty="0" err="1" smtClean="0">
                <a:solidFill>
                  <a:srgbClr val="002060"/>
                </a:solidFill>
              </a:rPr>
              <a:t>Experiments</a:t>
            </a:r>
            <a:r>
              <a:rPr lang="fr-CH" sz="1200" dirty="0" smtClean="0"/>
              <a:t> (radiation damage in the </a:t>
            </a:r>
            <a:r>
              <a:rPr lang="fr-CH" sz="1200" dirty="0" err="1" smtClean="0"/>
              <a:t>Inner</a:t>
            </a:r>
            <a:r>
              <a:rPr lang="fr-CH" sz="1200" dirty="0" smtClean="0"/>
              <a:t> </a:t>
            </a:r>
            <a:r>
              <a:rPr lang="fr-CH" sz="1200" dirty="0" err="1" smtClean="0"/>
              <a:t>Tracker</a:t>
            </a:r>
            <a:r>
              <a:rPr lang="fr-CH" sz="12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29747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Why</a:t>
            </a:r>
            <a:r>
              <a:rPr lang="fr-CH" dirty="0" smtClean="0"/>
              <a:t> not </a:t>
            </a:r>
            <a:r>
              <a:rPr lang="fr-CH" dirty="0" err="1" smtClean="0"/>
              <a:t>just</a:t>
            </a:r>
            <a:r>
              <a:rPr lang="fr-CH" dirty="0" smtClean="0"/>
              <a:t> </a:t>
            </a:r>
            <a:r>
              <a:rPr lang="fr-CH" dirty="0" err="1" smtClean="0"/>
              <a:t>keep</a:t>
            </a:r>
            <a:r>
              <a:rPr lang="fr-CH" dirty="0" smtClean="0"/>
              <a:t> </a:t>
            </a:r>
            <a:r>
              <a:rPr lang="fr-CH" dirty="0" err="1" smtClean="0"/>
              <a:t>going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cons?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682883"/>
            <a:ext cx="6846169" cy="4056990"/>
          </a:xfrm>
          <a:prstGeom prst="rect">
            <a:avLst/>
          </a:prstGeom>
        </p:spPr>
      </p:pic>
      <p:sp>
        <p:nvSpPr>
          <p:cNvPr id="7" name="Striped Right Arrow 6"/>
          <p:cNvSpPr/>
          <p:nvPr/>
        </p:nvSpPr>
        <p:spPr>
          <a:xfrm rot="16200000">
            <a:off x="7099125" y="2138120"/>
            <a:ext cx="1152128" cy="484632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400" dirty="0" smtClean="0"/>
              <a:t>Upgrade!</a:t>
            </a:r>
            <a:endParaRPr lang="en-GB" sz="14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682716" y="3111079"/>
            <a:ext cx="3129481" cy="792819"/>
          </a:xfrm>
          <a:prstGeom prst="straightConnector1">
            <a:avLst/>
          </a:prstGeom>
          <a:ln w="31750">
            <a:solidFill>
              <a:srgbClr val="005F8C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20704605">
            <a:off x="5409582" y="3121441"/>
            <a:ext cx="27061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</a:rPr>
              <a:t>Performance </a:t>
            </a:r>
            <a:r>
              <a:rPr lang="fr-CH" sz="1200" dirty="0" err="1" smtClean="0">
                <a:solidFill>
                  <a:schemeClr val="tx2">
                    <a:lumMod val="75000"/>
                  </a:schemeClr>
                </a:solidFill>
              </a:rPr>
              <a:t>improving</a:t>
            </a:r>
            <a:r>
              <a:rPr lang="fr-CH" sz="1200" dirty="0" smtClean="0">
                <a:solidFill>
                  <a:schemeClr val="tx2">
                    <a:lumMod val="75000"/>
                  </a:schemeClr>
                </a:solidFill>
              </a:rPr>
              <a:t> consolidation</a:t>
            </a:r>
            <a:endParaRPr lang="en-GB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123122" y="1656693"/>
            <a:ext cx="2689075" cy="2114881"/>
          </a:xfrm>
          <a:prstGeom prst="straightConnector1">
            <a:avLst/>
          </a:prstGeom>
          <a:ln w="31750">
            <a:solidFill>
              <a:srgbClr val="C0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4283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Goal of HL-LHC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L.Rossi - LHC future @ Open symposium EUSPP-Granada May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530352" y="1041762"/>
            <a:ext cx="8339328" cy="2431435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GB" sz="1600" kern="0" dirty="0">
                <a:solidFill>
                  <a:prstClr val="black"/>
                </a:solidFill>
                <a:latin typeface="Calibri"/>
              </a:rPr>
              <a:t>The main objective of HiLumi LHC Design Study is to determine a hardware configuration and a set of beam parameters that will allow the LHC to reach the following targets</a:t>
            </a:r>
            <a:r>
              <a:rPr lang="en-GB" sz="1600" kern="0" dirty="0" smtClean="0">
                <a:solidFill>
                  <a:prstClr val="black"/>
                </a:solidFill>
                <a:latin typeface="Calibri"/>
              </a:rPr>
              <a:t>:</a:t>
            </a:r>
            <a:endParaRPr lang="en-GB" sz="1600" kern="0" dirty="0">
              <a:solidFill>
                <a:prstClr val="black"/>
              </a:solidFill>
              <a:latin typeface="Calibri"/>
            </a:endParaRPr>
          </a:p>
          <a:p>
            <a:pPr defTabSz="914400">
              <a:defRPr/>
            </a:pPr>
            <a:r>
              <a:rPr lang="en-GB" sz="2400" kern="0" dirty="0">
                <a:solidFill>
                  <a:prstClr val="black"/>
                </a:solidFill>
                <a:latin typeface="Calibri"/>
              </a:rPr>
              <a:t>A peak luminosity of </a:t>
            </a:r>
            <a:r>
              <a:rPr lang="en-GB" sz="2400" kern="0" dirty="0" err="1">
                <a:solidFill>
                  <a:prstClr val="black"/>
                </a:solidFill>
                <a:latin typeface="Calibri"/>
              </a:rPr>
              <a:t>L</a:t>
            </a:r>
            <a:r>
              <a:rPr lang="en-GB" sz="2400" kern="0" baseline="-25000" dirty="0" err="1">
                <a:solidFill>
                  <a:prstClr val="black"/>
                </a:solidFill>
                <a:latin typeface="Calibri"/>
              </a:rPr>
              <a:t>peak</a:t>
            </a:r>
            <a:r>
              <a:rPr lang="en-GB" sz="2400" kern="0" dirty="0">
                <a:solidFill>
                  <a:prstClr val="black"/>
                </a:solidFill>
                <a:latin typeface="Calibri"/>
              </a:rPr>
              <a:t> = 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5×10</a:t>
            </a:r>
            <a:r>
              <a:rPr lang="en-GB" sz="2400" b="1" kern="0" baseline="30000" dirty="0">
                <a:solidFill>
                  <a:prstClr val="black"/>
                </a:solidFill>
                <a:latin typeface="Calibri"/>
              </a:rPr>
              <a:t>34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 cm</a:t>
            </a:r>
            <a:r>
              <a:rPr lang="en-GB" sz="2400" b="1" kern="0" baseline="30000" dirty="0">
                <a:solidFill>
                  <a:prstClr val="black"/>
                </a:solidFill>
                <a:latin typeface="Calibri"/>
              </a:rPr>
              <a:t>-2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s</a:t>
            </a:r>
            <a:r>
              <a:rPr lang="en-GB" sz="2400" b="1" kern="0" baseline="30000" dirty="0">
                <a:solidFill>
                  <a:prstClr val="black"/>
                </a:solidFill>
                <a:latin typeface="Calibri"/>
              </a:rPr>
              <a:t>-1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 with levelling</a:t>
            </a:r>
            <a:r>
              <a:rPr lang="en-GB" sz="2400" kern="0" dirty="0">
                <a:solidFill>
                  <a:prstClr val="black"/>
                </a:solidFill>
                <a:latin typeface="Calibri"/>
              </a:rPr>
              <a:t>, allowing</a:t>
            </a:r>
            <a:r>
              <a:rPr lang="en-GB" sz="2400" kern="0" dirty="0" smtClean="0">
                <a:solidFill>
                  <a:prstClr val="black"/>
                </a:solidFill>
                <a:latin typeface="Calibri"/>
              </a:rPr>
              <a:t>:</a:t>
            </a:r>
            <a:r>
              <a:rPr lang="en-GB" sz="2400" kern="0" dirty="0">
                <a:solidFill>
                  <a:prstClr val="black"/>
                </a:solidFill>
                <a:latin typeface="Calibri"/>
              </a:rPr>
              <a:t/>
            </a:r>
            <a:br>
              <a:rPr lang="en-GB" sz="2400" kern="0" dirty="0">
                <a:solidFill>
                  <a:prstClr val="black"/>
                </a:solidFill>
                <a:latin typeface="Calibri"/>
              </a:rPr>
            </a:br>
            <a:r>
              <a:rPr lang="en-GB" sz="2400" kern="0" dirty="0">
                <a:solidFill>
                  <a:prstClr val="black"/>
                </a:solidFill>
                <a:latin typeface="Calibri"/>
              </a:rPr>
              <a:t>An integrated luminosity of 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250 fb</a:t>
            </a:r>
            <a:r>
              <a:rPr lang="en-GB" sz="2400" b="1" kern="0" baseline="30000" dirty="0">
                <a:solidFill>
                  <a:prstClr val="black"/>
                </a:solidFill>
                <a:latin typeface="Calibri"/>
              </a:rPr>
              <a:t>-1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 per year</a:t>
            </a:r>
            <a:r>
              <a:rPr lang="en-GB" sz="2400" kern="0" dirty="0">
                <a:solidFill>
                  <a:prstClr val="black"/>
                </a:solidFill>
                <a:latin typeface="Calibri"/>
              </a:rPr>
              <a:t>, enabling the goal of 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L</a:t>
            </a:r>
            <a:r>
              <a:rPr lang="en-GB" sz="2400" b="1" kern="0" baseline="-25000" dirty="0">
                <a:solidFill>
                  <a:prstClr val="black"/>
                </a:solidFill>
                <a:latin typeface="Calibri"/>
              </a:rPr>
              <a:t>int</a:t>
            </a:r>
            <a:r>
              <a:rPr lang="en-GB" sz="2400" b="1" kern="0" dirty="0">
                <a:solidFill>
                  <a:prstClr val="black"/>
                </a:solidFill>
                <a:latin typeface="Calibri"/>
              </a:rPr>
              <a:t> = 3000 fb</a:t>
            </a:r>
            <a:r>
              <a:rPr lang="en-GB" sz="2400" b="1" kern="0" baseline="30000" dirty="0">
                <a:solidFill>
                  <a:prstClr val="black"/>
                </a:solidFill>
                <a:latin typeface="Calibri"/>
              </a:rPr>
              <a:t>-1</a:t>
            </a:r>
            <a:r>
              <a:rPr lang="en-GB" sz="2400" kern="0" dirty="0">
                <a:solidFill>
                  <a:prstClr val="black"/>
                </a:solidFill>
                <a:latin typeface="Calibri"/>
              </a:rPr>
              <a:t> twelve years after the upgrade. </a:t>
            </a:r>
            <a:br>
              <a:rPr lang="en-GB" sz="2400" kern="0" dirty="0">
                <a:solidFill>
                  <a:prstClr val="black"/>
                </a:solidFill>
                <a:latin typeface="Calibri"/>
              </a:rPr>
            </a:br>
            <a:r>
              <a:rPr lang="en-GB" sz="2400" kern="0" dirty="0">
                <a:solidFill>
                  <a:prstClr val="black"/>
                </a:solidFill>
                <a:latin typeface="Calibri"/>
              </a:rPr>
              <a:t>This luminosity is more than ten times the luminosity reach of the first 10 years of the LHC lifetime.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22576" y="685280"/>
            <a:ext cx="5705808" cy="369332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fr-CH" kern="0" dirty="0" err="1">
                <a:solidFill>
                  <a:prstClr val="black"/>
                </a:solidFill>
                <a:latin typeface="Calibri"/>
              </a:rPr>
              <a:t>From</a:t>
            </a:r>
            <a:r>
              <a:rPr lang="fr-CH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kern="0" dirty="0" smtClean="0">
                <a:solidFill>
                  <a:prstClr val="black"/>
                </a:solidFill>
                <a:latin typeface="Calibri"/>
              </a:rPr>
              <a:t>EC-FP7 </a:t>
            </a:r>
            <a:r>
              <a:rPr lang="fr-CH" kern="0" dirty="0">
                <a:solidFill>
                  <a:prstClr val="black"/>
                </a:solidFill>
                <a:latin typeface="Calibri"/>
              </a:rPr>
              <a:t>HiLumi LHC Design </a:t>
            </a:r>
            <a:r>
              <a:rPr lang="fr-CH" kern="0" dirty="0" err="1">
                <a:solidFill>
                  <a:prstClr val="black"/>
                </a:solidFill>
                <a:latin typeface="Calibri"/>
              </a:rPr>
              <a:t>Study</a:t>
            </a:r>
            <a:r>
              <a:rPr lang="fr-CH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kern="0" dirty="0" smtClean="0">
                <a:solidFill>
                  <a:prstClr val="black"/>
                </a:solidFill>
                <a:latin typeface="Calibri"/>
              </a:rPr>
              <a:t>application of 2010</a:t>
            </a:r>
            <a:endParaRPr lang="en-GB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7588" y="3391546"/>
            <a:ext cx="7704856" cy="1200329"/>
          </a:xfrm>
          <a:prstGeom prst="rect">
            <a:avLst/>
          </a:prstGeom>
          <a:ln/>
        </p:spPr>
        <p:style>
          <a:lnRef idx="1">
            <a:schemeClr val="accent2"/>
          </a:lnRef>
          <a:fillRef idx="1002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fr-CH" b="1" kern="0" dirty="0">
                <a:solidFill>
                  <a:prstClr val="black"/>
                </a:solidFill>
                <a:latin typeface="Calibri"/>
              </a:rPr>
              <a:t>U</a:t>
            </a:r>
            <a:r>
              <a:rPr lang="fr-CH" b="1" kern="0" dirty="0" err="1">
                <a:solidFill>
                  <a:prstClr val="black"/>
                </a:solidFill>
                <a:latin typeface="Calibri"/>
              </a:rPr>
              <a:t>ltimate</a:t>
            </a:r>
            <a:r>
              <a:rPr lang="fr-CH" kern="0" dirty="0">
                <a:solidFill>
                  <a:prstClr val="black"/>
                </a:solidFill>
                <a:latin typeface="Calibri"/>
              </a:rPr>
              <a:t> performance </a:t>
            </a:r>
            <a:r>
              <a:rPr lang="fr-CH" kern="0" dirty="0" err="1">
                <a:solidFill>
                  <a:prstClr val="black"/>
                </a:solidFill>
                <a:latin typeface="Calibri"/>
              </a:rPr>
              <a:t>established</a:t>
            </a:r>
            <a:r>
              <a:rPr lang="fr-CH" kern="0" dirty="0">
                <a:solidFill>
                  <a:prstClr val="black"/>
                </a:solidFill>
                <a:latin typeface="Calibri"/>
              </a:rPr>
              <a:t> 2015-2016: </a:t>
            </a:r>
            <a:r>
              <a:rPr lang="fr-CH" kern="0" dirty="0" err="1">
                <a:solidFill>
                  <a:prstClr val="black"/>
                </a:solidFill>
                <a:latin typeface="Calibri"/>
              </a:rPr>
              <a:t>with</a:t>
            </a:r>
            <a:r>
              <a:rPr lang="fr-CH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kern="0" dirty="0" err="1">
                <a:solidFill>
                  <a:prstClr val="black"/>
                </a:solidFill>
                <a:latin typeface="Calibri"/>
              </a:rPr>
              <a:t>same</a:t>
            </a:r>
            <a:r>
              <a:rPr lang="fr-CH" kern="0" dirty="0">
                <a:solidFill>
                  <a:prstClr val="black"/>
                </a:solidFill>
                <a:latin typeface="Calibri"/>
              </a:rPr>
              <a:t> hardware </a:t>
            </a:r>
            <a:br>
              <a:rPr lang="fr-CH" kern="0" dirty="0">
                <a:solidFill>
                  <a:prstClr val="black"/>
                </a:solidFill>
                <a:latin typeface="Calibri"/>
              </a:rPr>
            </a:br>
            <a:r>
              <a:rPr lang="fr-CH" kern="0" dirty="0">
                <a:solidFill>
                  <a:prstClr val="black"/>
                </a:solidFill>
                <a:latin typeface="Calibri"/>
              </a:rPr>
              <a:t>and </a:t>
            </a:r>
            <a:r>
              <a:rPr lang="fr-CH" kern="0" dirty="0" err="1">
                <a:solidFill>
                  <a:prstClr val="black"/>
                </a:solidFill>
                <a:latin typeface="Calibri"/>
              </a:rPr>
              <a:t>same</a:t>
            </a:r>
            <a:r>
              <a:rPr lang="fr-CH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kern="0" dirty="0" err="1">
                <a:solidFill>
                  <a:prstClr val="black"/>
                </a:solidFill>
                <a:latin typeface="Calibri"/>
              </a:rPr>
              <a:t>beam</a:t>
            </a:r>
            <a:r>
              <a:rPr lang="fr-CH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kern="0" dirty="0" err="1">
                <a:solidFill>
                  <a:prstClr val="black"/>
                </a:solidFill>
                <a:latin typeface="Calibri"/>
              </a:rPr>
              <a:t>parameters</a:t>
            </a:r>
            <a:r>
              <a:rPr lang="fr-CH" kern="0" dirty="0">
                <a:solidFill>
                  <a:prstClr val="black"/>
                </a:solidFill>
                <a:latin typeface="Calibri"/>
              </a:rPr>
              <a:t>: use of </a:t>
            </a:r>
            <a:r>
              <a:rPr lang="fr-CH" b="1" kern="0" dirty="0">
                <a:solidFill>
                  <a:prstClr val="black"/>
                </a:solidFill>
                <a:latin typeface="Calibri"/>
              </a:rPr>
              <a:t>engineering </a:t>
            </a:r>
            <a:r>
              <a:rPr lang="fr-CH" b="1" kern="0" dirty="0" err="1">
                <a:solidFill>
                  <a:prstClr val="black"/>
                </a:solidFill>
                <a:latin typeface="Calibri"/>
              </a:rPr>
              <a:t>margins</a:t>
            </a:r>
            <a:r>
              <a:rPr lang="fr-CH" b="1" kern="0" dirty="0">
                <a:solidFill>
                  <a:prstClr val="black"/>
                </a:solidFill>
                <a:latin typeface="Calibri"/>
              </a:rPr>
              <a:t>:</a:t>
            </a:r>
          </a:p>
          <a:p>
            <a:pPr algn="ctr" defTabSz="914400">
              <a:defRPr/>
            </a:pPr>
            <a:r>
              <a:rPr lang="fr-CH" b="1" kern="0" dirty="0" err="1">
                <a:solidFill>
                  <a:prstClr val="black"/>
                </a:solidFill>
                <a:latin typeface="Calibri"/>
              </a:rPr>
              <a:t>L</a:t>
            </a:r>
            <a:r>
              <a:rPr lang="fr-CH" b="1" kern="0" baseline="-25000" dirty="0" err="1">
                <a:solidFill>
                  <a:prstClr val="black"/>
                </a:solidFill>
                <a:latin typeface="Calibri"/>
              </a:rPr>
              <a:t>peak</a:t>
            </a:r>
            <a:r>
              <a:rPr lang="fr-CH" b="1" kern="0" baseline="-25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b="1" kern="0" baseline="-25000" dirty="0" err="1">
                <a:solidFill>
                  <a:prstClr val="black"/>
                </a:solidFill>
                <a:latin typeface="Calibri"/>
              </a:rPr>
              <a:t>ult</a:t>
            </a:r>
            <a:r>
              <a:rPr lang="fr-CH" b="1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b="1" kern="0" dirty="0">
                <a:solidFill>
                  <a:prstClr val="black"/>
                </a:solidFill>
                <a:latin typeface="Calibri"/>
                <a:sym typeface="Symbol"/>
              </a:rPr>
              <a:t> 7.5 10</a:t>
            </a:r>
            <a:r>
              <a:rPr lang="fr-CH" b="1" kern="0" baseline="30000" dirty="0">
                <a:solidFill>
                  <a:prstClr val="black"/>
                </a:solidFill>
                <a:latin typeface="Calibri"/>
                <a:sym typeface="Symbol"/>
              </a:rPr>
              <a:t>34</a:t>
            </a:r>
            <a:r>
              <a:rPr lang="fr-CH" b="1" kern="0" dirty="0">
                <a:solidFill>
                  <a:prstClr val="black"/>
                </a:solidFill>
                <a:latin typeface="Calibri"/>
                <a:sym typeface="Symbol"/>
              </a:rPr>
              <a:t> cm</a:t>
            </a:r>
            <a:r>
              <a:rPr lang="fr-CH" b="1" kern="0" baseline="30000" dirty="0">
                <a:solidFill>
                  <a:prstClr val="black"/>
                </a:solidFill>
                <a:latin typeface="Calibri"/>
                <a:sym typeface="Symbol"/>
              </a:rPr>
              <a:t>-2</a:t>
            </a:r>
            <a:r>
              <a:rPr lang="fr-CH" b="1" kern="0" dirty="0">
                <a:solidFill>
                  <a:prstClr val="black"/>
                </a:solidFill>
                <a:latin typeface="Calibri"/>
                <a:sym typeface="Symbol"/>
              </a:rPr>
              <a:t>s</a:t>
            </a:r>
            <a:r>
              <a:rPr lang="fr-CH" b="1" kern="0" baseline="30000" dirty="0">
                <a:solidFill>
                  <a:prstClr val="black"/>
                </a:solidFill>
                <a:latin typeface="Calibri"/>
                <a:sym typeface="Symbol"/>
              </a:rPr>
              <a:t>-1</a:t>
            </a:r>
            <a:r>
              <a:rPr lang="fr-CH" kern="0" dirty="0">
                <a:solidFill>
                  <a:prstClr val="black"/>
                </a:solidFill>
                <a:latin typeface="Calibri"/>
                <a:sym typeface="Symbol"/>
              </a:rPr>
              <a:t>  and   </a:t>
            </a:r>
            <a:r>
              <a:rPr lang="fr-CH" b="1" kern="0" dirty="0" err="1">
                <a:solidFill>
                  <a:prstClr val="black"/>
                </a:solidFill>
                <a:latin typeface="Calibri"/>
                <a:sym typeface="Symbol"/>
              </a:rPr>
              <a:t>Ultimate</a:t>
            </a:r>
            <a:r>
              <a:rPr lang="fr-CH" b="1" kern="0" dirty="0">
                <a:solidFill>
                  <a:prstClr val="black"/>
                </a:solidFill>
                <a:latin typeface="Calibri"/>
                <a:sym typeface="Symbol"/>
              </a:rPr>
              <a:t> Integrated L</a:t>
            </a:r>
            <a:r>
              <a:rPr lang="fr-CH" b="1" kern="0" baseline="-25000" dirty="0">
                <a:solidFill>
                  <a:prstClr val="black"/>
                </a:solidFill>
                <a:latin typeface="Calibri"/>
                <a:sym typeface="Symbol"/>
              </a:rPr>
              <a:t>int </a:t>
            </a:r>
            <a:r>
              <a:rPr lang="fr-CH" b="1" kern="0" baseline="-25000" dirty="0" err="1">
                <a:solidFill>
                  <a:prstClr val="black"/>
                </a:solidFill>
                <a:latin typeface="Calibri"/>
                <a:sym typeface="Symbol"/>
              </a:rPr>
              <a:t>ult</a:t>
            </a:r>
            <a:r>
              <a:rPr lang="fr-CH" b="1" kern="0" dirty="0">
                <a:solidFill>
                  <a:prstClr val="black"/>
                </a:solidFill>
                <a:latin typeface="Calibri"/>
                <a:sym typeface="Symbol"/>
              </a:rPr>
              <a:t>  4000 fb</a:t>
            </a:r>
            <a:r>
              <a:rPr lang="fr-CH" b="1" kern="0" baseline="30000" dirty="0">
                <a:solidFill>
                  <a:prstClr val="black"/>
                </a:solidFill>
                <a:latin typeface="Calibri"/>
                <a:sym typeface="Symbol"/>
              </a:rPr>
              <a:t>-1</a:t>
            </a:r>
            <a:r>
              <a:rPr lang="fr-CH" b="1" kern="0" dirty="0">
                <a:solidFill>
                  <a:prstClr val="black"/>
                </a:solidFill>
                <a:latin typeface="Calibri"/>
                <a:sym typeface="Symbol"/>
              </a:rPr>
              <a:t> </a:t>
            </a:r>
            <a:r>
              <a:rPr lang="fr-CH" kern="0" dirty="0">
                <a:solidFill>
                  <a:prstClr val="black"/>
                </a:solidFill>
                <a:latin typeface="Calibri"/>
                <a:sym typeface="Symbol"/>
              </a:rPr>
              <a:t> </a:t>
            </a:r>
          </a:p>
          <a:p>
            <a:pPr algn="ctr" defTabSz="914400">
              <a:defRPr/>
            </a:pPr>
            <a:r>
              <a:rPr lang="fr-CH" kern="0" dirty="0">
                <a:solidFill>
                  <a:prstClr val="black"/>
                </a:solidFill>
                <a:latin typeface="Calibri"/>
                <a:sym typeface="Symbol"/>
              </a:rPr>
              <a:t>LHC </a:t>
            </a:r>
            <a:r>
              <a:rPr lang="fr-CH" kern="0" dirty="0" err="1">
                <a:solidFill>
                  <a:prstClr val="black"/>
                </a:solidFill>
                <a:latin typeface="Calibri"/>
                <a:sym typeface="Symbol"/>
              </a:rPr>
              <a:t>should</a:t>
            </a:r>
            <a:r>
              <a:rPr lang="fr-CH" kern="0" dirty="0">
                <a:solidFill>
                  <a:prstClr val="black"/>
                </a:solidFill>
                <a:latin typeface="Calibri"/>
                <a:sym typeface="Symbol"/>
              </a:rPr>
              <a:t> not </a:t>
            </a:r>
            <a:r>
              <a:rPr lang="fr-CH" kern="0" dirty="0" err="1">
                <a:solidFill>
                  <a:prstClr val="black"/>
                </a:solidFill>
                <a:latin typeface="Calibri"/>
                <a:sym typeface="Symbol"/>
              </a:rPr>
              <a:t>be</a:t>
            </a:r>
            <a:r>
              <a:rPr lang="fr-CH" kern="0" dirty="0">
                <a:solidFill>
                  <a:prstClr val="black"/>
                </a:solidFill>
                <a:latin typeface="Calibri"/>
                <a:sym typeface="Symbol"/>
              </a:rPr>
              <a:t> the </a:t>
            </a:r>
            <a:r>
              <a:rPr lang="fr-CH" kern="0" dirty="0" err="1">
                <a:solidFill>
                  <a:prstClr val="black"/>
                </a:solidFill>
                <a:latin typeface="Calibri"/>
                <a:sym typeface="Symbol"/>
              </a:rPr>
              <a:t>limit</a:t>
            </a:r>
            <a:r>
              <a:rPr lang="fr-CH" kern="0" dirty="0">
                <a:solidFill>
                  <a:prstClr val="black"/>
                </a:solidFill>
                <a:latin typeface="Calibri"/>
                <a:sym typeface="Symbol"/>
              </a:rPr>
              <a:t>, </a:t>
            </a:r>
            <a:r>
              <a:rPr lang="fr-CH" kern="0" dirty="0" err="1">
                <a:solidFill>
                  <a:prstClr val="black"/>
                </a:solidFill>
                <a:latin typeface="Calibri"/>
                <a:sym typeface="Symbol"/>
              </a:rPr>
              <a:t>would</a:t>
            </a:r>
            <a:r>
              <a:rPr lang="fr-CH" kern="0" dirty="0">
                <a:solidFill>
                  <a:prstClr val="black"/>
                </a:solidFill>
                <a:latin typeface="Calibri"/>
                <a:sym typeface="Symbol"/>
              </a:rPr>
              <a:t> </a:t>
            </a:r>
            <a:r>
              <a:rPr lang="fr-CH" kern="0" dirty="0" err="1">
                <a:solidFill>
                  <a:prstClr val="black"/>
                </a:solidFill>
                <a:latin typeface="Calibri"/>
                <a:sym typeface="Symbol"/>
              </a:rPr>
              <a:t>Physics</a:t>
            </a:r>
            <a:r>
              <a:rPr lang="fr-CH" kern="0" dirty="0">
                <a:solidFill>
                  <a:prstClr val="black"/>
                </a:solidFill>
                <a:latin typeface="Calibri"/>
                <a:sym typeface="Symbol"/>
              </a:rPr>
              <a:t> </a:t>
            </a:r>
            <a:r>
              <a:rPr lang="fr-CH" kern="0" dirty="0" err="1">
                <a:solidFill>
                  <a:prstClr val="black"/>
                </a:solidFill>
                <a:latin typeface="Calibri"/>
                <a:sym typeface="Symbol"/>
              </a:rPr>
              <a:t>require</a:t>
            </a:r>
            <a:r>
              <a:rPr lang="fr-CH" kern="0" dirty="0">
                <a:solidFill>
                  <a:prstClr val="black"/>
                </a:solidFill>
                <a:latin typeface="Calibri"/>
                <a:sym typeface="Symbol"/>
              </a:rPr>
              <a:t> more…</a:t>
            </a:r>
            <a:endParaRPr lang="en-GB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Oval 5"/>
          <p:cNvSpPr/>
          <p:nvPr/>
        </p:nvSpPr>
        <p:spPr>
          <a:xfrm>
            <a:off x="5868144" y="3829679"/>
            <a:ext cx="2324260" cy="553676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196172" y="4297133"/>
            <a:ext cx="3466689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400" b="1" dirty="0" err="1" smtClean="0"/>
              <a:t>Experiment</a:t>
            </a:r>
            <a:r>
              <a:rPr lang="fr-CH" sz="1400" b="1" dirty="0" smtClean="0"/>
              <a:t> are </a:t>
            </a:r>
            <a:r>
              <a:rPr lang="fr-CH" sz="1400" b="1" dirty="0" err="1" smtClean="0"/>
              <a:t>designing</a:t>
            </a:r>
            <a:r>
              <a:rPr lang="fr-CH" sz="1400" b="1" dirty="0" smtClean="0"/>
              <a:t> for </a:t>
            </a:r>
            <a:r>
              <a:rPr lang="fr-CH" sz="1400" b="1" dirty="0" err="1" smtClean="0"/>
              <a:t>this</a:t>
            </a:r>
            <a:r>
              <a:rPr lang="fr-CH" sz="1400" b="1" dirty="0" smtClean="0"/>
              <a:t> goal.  </a:t>
            </a:r>
            <a:r>
              <a:rPr lang="fr-CH" sz="1400" b="1" dirty="0" err="1" smtClean="0"/>
              <a:t>We</a:t>
            </a:r>
            <a:r>
              <a:rPr lang="fr-CH" sz="1400" b="1" dirty="0" smtClean="0"/>
              <a:t> </a:t>
            </a:r>
            <a:r>
              <a:rPr lang="fr-CH" sz="1400" b="1" dirty="0" err="1" smtClean="0"/>
              <a:t>need</a:t>
            </a:r>
            <a:r>
              <a:rPr lang="fr-CH" sz="1400" b="1" dirty="0" smtClean="0"/>
              <a:t> to </a:t>
            </a:r>
            <a:r>
              <a:rPr lang="fr-CH" sz="1400" b="1" dirty="0" err="1" smtClean="0"/>
              <a:t>be</a:t>
            </a:r>
            <a:r>
              <a:rPr lang="fr-CH" sz="1400" b="1" dirty="0" smtClean="0"/>
              <a:t> compatible </a:t>
            </a:r>
            <a:r>
              <a:rPr lang="fr-CH" sz="1400" b="1" dirty="0" err="1" smtClean="0"/>
              <a:t>with</a:t>
            </a:r>
            <a:r>
              <a:rPr lang="fr-CH" sz="1400" b="1" dirty="0" smtClean="0"/>
              <a:t> </a:t>
            </a:r>
            <a:r>
              <a:rPr lang="fr-CH" sz="1400" b="1" dirty="0" err="1" smtClean="0"/>
              <a:t>it!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2264693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5E9E49B-3FD6-4C9C-9B49-2AADA36A41AB}">
  <ds:schemaRefs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6015</TotalTime>
  <Words>3421</Words>
  <Application>Microsoft Office PowerPoint</Application>
  <PresentationFormat>On-screen Show (16:9)</PresentationFormat>
  <Paragraphs>543</Paragraphs>
  <Slides>43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4" baseType="lpstr">
      <vt:lpstr>ＭＳ Ｐゴシック</vt:lpstr>
      <vt:lpstr>Arial</vt:lpstr>
      <vt:lpstr>Bookman Old Style</vt:lpstr>
      <vt:lpstr>Calibri</vt:lpstr>
      <vt:lpstr>Cambria Math</vt:lpstr>
      <vt:lpstr>Lucida Handwriting</vt:lpstr>
      <vt:lpstr>Symbol</vt:lpstr>
      <vt:lpstr>Tahoma</vt:lpstr>
      <vt:lpstr>Times New Roman</vt:lpstr>
      <vt:lpstr>Wingdings</vt:lpstr>
      <vt:lpstr>Thème Office</vt:lpstr>
      <vt:lpstr>LHC future</vt:lpstr>
      <vt:lpstr>Highlights</vt:lpstr>
      <vt:lpstr>LHC performance at a glance</vt:lpstr>
      <vt:lpstr>LHC full energy exploitation</vt:lpstr>
      <vt:lpstr>Performance: Integrated Luminosity</vt:lpstr>
      <vt:lpstr>Outlook to LHC Run 3 (2021-2023)</vt:lpstr>
      <vt:lpstr>PowerPoint Presentation</vt:lpstr>
      <vt:lpstr>Why not just keep going with cons?</vt:lpstr>
      <vt:lpstr>Goal of HL-LHC</vt:lpstr>
      <vt:lpstr>PowerPoint Presentation</vt:lpstr>
      <vt:lpstr>HL-LHC parameters</vt:lpstr>
      <vt:lpstr>Pile up </vt:lpstr>
      <vt:lpstr>LIU (Intensity)  and Levelling mode </vt:lpstr>
      <vt:lpstr>PowerPoint Presentation</vt:lpstr>
      <vt:lpstr>PowerPoint Presentation</vt:lpstr>
      <vt:lpstr>11 T in full swing production: LS2 installation in 2020! great care given the stress sensitivity of Nb3Sn</vt:lpstr>
      <vt:lpstr>IT quadrupole. Increase in field btu also in size wrt LHC. Very relevant also for FCC magnets </vt:lpstr>
      <vt:lpstr>Excelent results IT quadrupoles short models (thanks also to US-LARP)</vt:lpstr>
      <vt:lpstr>Construction of the 1st and 2nd long (7.5 m!) IT Quad in CERN; in USA winding 4th long magnet</vt:lpstr>
      <vt:lpstr>Crab Cavities: progress in design, construction and test infrastructure</vt:lpstr>
      <vt:lpstr>ATS: new operation  mode for hadron colliders Making 13 km of matching section!</vt:lpstr>
      <vt:lpstr>HL-LHC performance (ultimate from 2032)</vt:lpstr>
      <vt:lpstr>PowerPoint Presentation</vt:lpstr>
      <vt:lpstr>The LHC after HiLumi</vt:lpstr>
      <vt:lpstr>The 25 y LHC construction time line possible only because SSC developed the superconductor… </vt:lpstr>
      <vt:lpstr>HE-LHC Malta FP7-Eucard workshop (2010)</vt:lpstr>
      <vt:lpstr>HE-LHC as designed inside FCC-hh project very complete and consistent design Dipole Field 16 T  27 TeV c.o.m.</vt:lpstr>
      <vt:lpstr>p-p machine CERN</vt:lpstr>
      <vt:lpstr>The timeline of HE-LHC is determined by magnet technology wich depends on SC development</vt:lpstr>
      <vt:lpstr>HE-LHC time line and cost</vt:lpstr>
      <vt:lpstr>Consideration on HE-LHC</vt:lpstr>
      <vt:lpstr>Timeline and cost (very rough, no study)</vt:lpstr>
      <vt:lpstr>Can LHC system &amp; T.I. be re-used, lasting 15 years more?</vt:lpstr>
      <vt:lpstr>What will look like this new HE-LHC option?  A realistic LHC1.5 @ 21 TeV for 2040…</vt:lpstr>
      <vt:lpstr>Long term development of SC is critical for HEP Hadron Collider: Open SC Lab Proposal</vt:lpstr>
      <vt:lpstr>LHeC: RL with ERL Operation as Baseline</vt:lpstr>
      <vt:lpstr>PowerPoint Presentation</vt:lpstr>
      <vt:lpstr>LHeC and LHC1.5</vt:lpstr>
      <vt:lpstr>Conclusions</vt:lpstr>
      <vt:lpstr>PowerPoint Presentation</vt:lpstr>
      <vt:lpstr>Great performance of 30 km 1.9 K cryo-system</vt:lpstr>
      <vt:lpstr>(Peak) Luminosity evolution and limitation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Lucio Rossi</cp:lastModifiedBy>
  <cp:revision>182</cp:revision>
  <dcterms:created xsi:type="dcterms:W3CDTF">2016-02-11T10:47:23Z</dcterms:created>
  <dcterms:modified xsi:type="dcterms:W3CDTF">2019-05-13T11:26:47Z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