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96" r:id="rId1"/>
    <p:sldMasterId id="2147484945" r:id="rId2"/>
    <p:sldMasterId id="2147485028" r:id="rId3"/>
    <p:sldMasterId id="2147485049" r:id="rId4"/>
  </p:sldMasterIdLst>
  <p:notesMasterIdLst>
    <p:notesMasterId r:id="rId33"/>
  </p:notesMasterIdLst>
  <p:sldIdLst>
    <p:sldId id="479" r:id="rId5"/>
    <p:sldId id="273" r:id="rId6"/>
    <p:sldId id="952" r:id="rId7"/>
    <p:sldId id="949" r:id="rId8"/>
    <p:sldId id="376" r:id="rId9"/>
    <p:sldId id="974" r:id="rId10"/>
    <p:sldId id="256" r:id="rId11"/>
    <p:sldId id="379" r:id="rId12"/>
    <p:sldId id="386" r:id="rId13"/>
    <p:sldId id="963" r:id="rId14"/>
    <p:sldId id="391" r:id="rId15"/>
    <p:sldId id="973" r:id="rId16"/>
    <p:sldId id="261" r:id="rId17"/>
    <p:sldId id="345" r:id="rId18"/>
    <p:sldId id="282" r:id="rId19"/>
    <p:sldId id="967" r:id="rId20"/>
    <p:sldId id="370" r:id="rId21"/>
    <p:sldId id="969" r:id="rId22"/>
    <p:sldId id="258" r:id="rId23"/>
    <p:sldId id="968" r:id="rId24"/>
    <p:sldId id="308" r:id="rId25"/>
    <p:sldId id="972" r:id="rId26"/>
    <p:sldId id="958" r:id="rId27"/>
    <p:sldId id="259" r:id="rId28"/>
    <p:sldId id="961" r:id="rId29"/>
    <p:sldId id="971" r:id="rId30"/>
    <p:sldId id="965" r:id="rId31"/>
    <p:sldId id="966" r:id="rId32"/>
  </p:sldIdLst>
  <p:sldSz cx="9144000" cy="6858000" type="screen4x3"/>
  <p:notesSz cx="6718300" cy="9867900"/>
  <p:defaultTextStyle>
    <a:defPPr>
      <a:defRPr lang="en-US"/>
    </a:defPPr>
    <a:lvl1pPr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0000"/>
    <a:srgbClr val="2022F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93"/>
    <p:restoredTop sz="94453" autoAdjust="0"/>
  </p:normalViewPr>
  <p:slideViewPr>
    <p:cSldViewPr snapToGrid="0" snapToObjects="1">
      <p:cViewPr>
        <p:scale>
          <a:sx n="108" d="100"/>
          <a:sy n="108" d="100"/>
        </p:scale>
        <p:origin x="1400"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1475" cy="49371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05238" y="0"/>
            <a:ext cx="2911475" cy="493713"/>
          </a:xfrm>
          <a:prstGeom prst="rect">
            <a:avLst/>
          </a:prstGeom>
        </p:spPr>
        <p:txBody>
          <a:bodyPr vert="horz" lIns="91440" tIns="45720" rIns="91440" bIns="45720" rtlCol="0"/>
          <a:lstStyle>
            <a:lvl1pPr algn="r">
              <a:defRPr sz="1200"/>
            </a:lvl1pPr>
          </a:lstStyle>
          <a:p>
            <a:fld id="{F248E18F-DE90-DB4C-9487-A337AACB1ADF}" type="datetimeFigureOut">
              <a:rPr lang="fr-FR" smtClean="0"/>
              <a:t>15/05/2019</a:t>
            </a:fld>
            <a:endParaRPr lang="en-GB"/>
          </a:p>
        </p:txBody>
      </p:sp>
      <p:sp>
        <p:nvSpPr>
          <p:cNvPr id="4" name="Espace réservé de l'image des diapositives 3"/>
          <p:cNvSpPr>
            <a:spLocks noGrp="1" noRot="1" noChangeAspect="1"/>
          </p:cNvSpPr>
          <p:nvPr>
            <p:ph type="sldImg" idx="2"/>
          </p:nvPr>
        </p:nvSpPr>
        <p:spPr>
          <a:xfrm>
            <a:off x="892175" y="739775"/>
            <a:ext cx="4933950" cy="3700463"/>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71513" y="4687888"/>
            <a:ext cx="5375275" cy="4440237"/>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9372600"/>
            <a:ext cx="2911475" cy="493713"/>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05238" y="9372600"/>
            <a:ext cx="2911475" cy="493713"/>
          </a:xfrm>
          <a:prstGeom prst="rect">
            <a:avLst/>
          </a:prstGeom>
        </p:spPr>
        <p:txBody>
          <a:bodyPr vert="horz" lIns="91440" tIns="45720" rIns="91440" bIns="45720" rtlCol="0" anchor="b"/>
          <a:lstStyle>
            <a:lvl1pPr algn="r">
              <a:defRPr sz="1200"/>
            </a:lvl1pPr>
          </a:lstStyle>
          <a:p>
            <a:fld id="{A2450FD3-9FBD-5646-958B-8A1D54FA6ED6}" type="slidenum">
              <a:rPr lang="en-GB" smtClean="0"/>
              <a:t>‹N°›</a:t>
            </a:fld>
            <a:endParaRPr lang="en-GB"/>
          </a:p>
        </p:txBody>
      </p:sp>
    </p:spTree>
    <p:extLst>
      <p:ext uri="{BB962C8B-B14F-4D97-AF65-F5344CB8AC3E}">
        <p14:creationId xmlns:p14="http://schemas.microsoft.com/office/powerpoint/2010/main" val="32327802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A2450FD3-9FBD-5646-958B-8A1D54FA6ED6}" type="slidenum">
              <a:rPr lang="en-GB" smtClean="0"/>
              <a:t>2</a:t>
            </a:fld>
            <a:endParaRPr lang="en-GB"/>
          </a:p>
        </p:txBody>
      </p:sp>
    </p:spTree>
    <p:extLst>
      <p:ext uri="{BB962C8B-B14F-4D97-AF65-F5344CB8AC3E}">
        <p14:creationId xmlns:p14="http://schemas.microsoft.com/office/powerpoint/2010/main" val="4202200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a:t>Wheel of Fortune of nuclear physics with 6 </a:t>
            </a:r>
            <a:r>
              <a:rPr lang="en-GB" sz="1200" kern="1200" dirty="0">
                <a:solidFill>
                  <a:schemeClr val="tx1"/>
                </a:solidFill>
                <a:effectLst/>
                <a:latin typeface="+mn-lt"/>
                <a:ea typeface="+mn-ea"/>
                <a:cs typeface="+mn-cs"/>
              </a:rPr>
              <a:t>sub- fields </a:t>
            </a:r>
            <a:endParaRPr lang="en-GB" dirty="0">
              <a:effectLst/>
            </a:endParaRPr>
          </a:p>
        </p:txBody>
      </p:sp>
      <p:sp>
        <p:nvSpPr>
          <p:cNvPr id="4" name="Espace réservé du numéro de diapositive 3"/>
          <p:cNvSpPr>
            <a:spLocks noGrp="1"/>
          </p:cNvSpPr>
          <p:nvPr>
            <p:ph type="sldNum" sz="quarter" idx="10"/>
          </p:nvPr>
        </p:nvSpPr>
        <p:spPr/>
        <p:txBody>
          <a:bodyPr/>
          <a:lstStyle/>
          <a:p>
            <a:fld id="{A2450FD3-9FBD-5646-958B-8A1D54FA6ED6}" type="slidenum">
              <a:rPr lang="en-GB" smtClean="0"/>
              <a:t>3</a:t>
            </a:fld>
            <a:endParaRPr lang="en-GB"/>
          </a:p>
        </p:txBody>
      </p:sp>
    </p:spTree>
    <p:extLst>
      <p:ext uri="{BB962C8B-B14F-4D97-AF65-F5344CB8AC3E}">
        <p14:creationId xmlns:p14="http://schemas.microsoft.com/office/powerpoint/2010/main" val="131073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0" spc="-1" dirty="0">
                <a:latin typeface="+mn-lt"/>
                <a:ea typeface="DejaVu Sans"/>
              </a:rPr>
              <a:t>The ALICE solenoidal magnet (in red) was opened after the end of Run 2 (open doors visible on the left and on the right). The Time Projection Chamber (in blue) has been extracted, to be brought to the surface, to replace its readout chambers. (Add Input Number)</a:t>
            </a:r>
            <a:endParaRPr lang="en-US" sz="800" b="0" spc="-1" dirty="0">
              <a:latin typeface="Arial"/>
            </a:endParaRPr>
          </a:p>
          <a:p>
            <a:endParaRPr lang="en-GB" dirty="0"/>
          </a:p>
        </p:txBody>
      </p:sp>
      <p:sp>
        <p:nvSpPr>
          <p:cNvPr id="4" name="Espace réservé du numéro de diapositive 3"/>
          <p:cNvSpPr>
            <a:spLocks noGrp="1"/>
          </p:cNvSpPr>
          <p:nvPr>
            <p:ph type="sldNum" sz="quarter" idx="5"/>
          </p:nvPr>
        </p:nvSpPr>
        <p:spPr/>
        <p:txBody>
          <a:bodyPr/>
          <a:lstStyle/>
          <a:p>
            <a:fld id="{A2450FD3-9FBD-5646-958B-8A1D54FA6ED6}" type="slidenum">
              <a:rPr lang="en-GB" smtClean="0"/>
              <a:t>7</a:t>
            </a:fld>
            <a:endParaRPr lang="en-GB"/>
          </a:p>
        </p:txBody>
      </p:sp>
    </p:spTree>
    <p:extLst>
      <p:ext uri="{BB962C8B-B14F-4D97-AF65-F5344CB8AC3E}">
        <p14:creationId xmlns:p14="http://schemas.microsoft.com/office/powerpoint/2010/main" val="3271473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A2450FD3-9FBD-5646-958B-8A1D54FA6ED6}" type="slidenum">
              <a:rPr lang="en-GB" smtClean="0"/>
              <a:t>8</a:t>
            </a:fld>
            <a:endParaRPr lang="en-GB"/>
          </a:p>
        </p:txBody>
      </p:sp>
    </p:spTree>
    <p:extLst>
      <p:ext uri="{BB962C8B-B14F-4D97-AF65-F5344CB8AC3E}">
        <p14:creationId xmlns:p14="http://schemas.microsoft.com/office/powerpoint/2010/main" val="123938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kern="1200" noProof="0" dirty="0">
                <a:solidFill>
                  <a:schemeClr val="tx1"/>
                </a:solidFill>
                <a:effectLst/>
                <a:latin typeface="+mn-lt"/>
                <a:ea typeface="+mn-ea"/>
                <a:cs typeface="+mn-cs"/>
              </a:rPr>
              <a:t>Fig. 3 </a:t>
            </a:r>
            <a:r>
              <a:rPr lang="en-GB" sz="1200" kern="1200" noProof="0" dirty="0">
                <a:solidFill>
                  <a:schemeClr val="tx1"/>
                </a:solidFill>
                <a:effectLst/>
                <a:latin typeface="+mn-lt"/>
                <a:ea typeface="+mn-ea"/>
                <a:cs typeface="+mn-cs"/>
              </a:rPr>
              <a:t>| </a:t>
            </a:r>
            <a:r>
              <a:rPr lang="en-GB" sz="1200" b="1" kern="1200" noProof="0" dirty="0">
                <a:solidFill>
                  <a:schemeClr val="tx1"/>
                </a:solidFill>
                <a:effectLst/>
                <a:latin typeface="+mn-lt"/>
                <a:ea typeface="+mn-ea"/>
                <a:cs typeface="+mn-cs"/>
              </a:rPr>
              <a:t>Spectral line of antihydrogen. a</a:t>
            </a:r>
            <a:r>
              <a:rPr lang="en-GB" sz="1200" kern="1200" noProof="0" dirty="0">
                <a:solidFill>
                  <a:schemeClr val="tx1"/>
                </a:solidFill>
                <a:effectLst/>
                <a:latin typeface="+mn-lt"/>
                <a:ea typeface="+mn-ea"/>
                <a:cs typeface="+mn-cs"/>
              </a:rPr>
              <a:t>, The complete dataset, scaled as described in the text. The simulated curve (not a fit, drawn for qualitative comparison only) is for a stored cavity power of 1 W and is scaled to the data at zero detuning. ‘Appearance’ refers to annihilations that are detected during laser irradiation; ‘disappearance’ refers to atoms that are apparently missing from the surviving sample. The error bars are 1-s.d. counting uncertainties. </a:t>
            </a:r>
            <a:endParaRPr lang="en-GB" noProof="0" dirty="0"/>
          </a:p>
        </p:txBody>
      </p:sp>
      <p:sp>
        <p:nvSpPr>
          <p:cNvPr id="4" name="Espace réservé du numéro de diapositive 3"/>
          <p:cNvSpPr>
            <a:spLocks noGrp="1"/>
          </p:cNvSpPr>
          <p:nvPr>
            <p:ph type="sldNum" sz="quarter" idx="5"/>
          </p:nvPr>
        </p:nvSpPr>
        <p:spPr/>
        <p:txBody>
          <a:bodyPr/>
          <a:lstStyle/>
          <a:p>
            <a:fld id="{A2450FD3-9FBD-5646-958B-8A1D54FA6ED6}" type="slidenum">
              <a:rPr lang="en-GB" smtClean="0"/>
              <a:t>12</a:t>
            </a:fld>
            <a:endParaRPr lang="en-GB"/>
          </a:p>
        </p:txBody>
      </p:sp>
    </p:spTree>
    <p:extLst>
      <p:ext uri="{BB962C8B-B14F-4D97-AF65-F5344CB8AC3E}">
        <p14:creationId xmlns:p14="http://schemas.microsoft.com/office/powerpoint/2010/main" val="4035972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European Strategy Forum on Research Infrastructures</a:t>
            </a:r>
          </a:p>
        </p:txBody>
      </p:sp>
      <p:sp>
        <p:nvSpPr>
          <p:cNvPr id="4" name="Espace réservé du numéro de diapositive 3"/>
          <p:cNvSpPr>
            <a:spLocks noGrp="1"/>
          </p:cNvSpPr>
          <p:nvPr>
            <p:ph type="sldNum" sz="quarter" idx="5"/>
          </p:nvPr>
        </p:nvSpPr>
        <p:spPr/>
        <p:txBody>
          <a:bodyPr/>
          <a:lstStyle/>
          <a:p>
            <a:fld id="{A2450FD3-9FBD-5646-958B-8A1D54FA6ED6}" type="slidenum">
              <a:rPr lang="en-GB" smtClean="0"/>
              <a:t>14</a:t>
            </a:fld>
            <a:endParaRPr lang="en-GB"/>
          </a:p>
        </p:txBody>
      </p:sp>
    </p:spTree>
    <p:extLst>
      <p:ext uri="{BB962C8B-B14F-4D97-AF65-F5344CB8AC3E}">
        <p14:creationId xmlns:p14="http://schemas.microsoft.com/office/powerpoint/2010/main" val="3230321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Text Placeholder 2"/>
          <p:cNvSpPr>
            <a:spLocks noGrp="1"/>
          </p:cNvSpPr>
          <p:nvPr>
            <p:ph type="body" idx="1"/>
          </p:nvPr>
        </p:nvSpPr>
        <p:spPr>
          <a:xfrm>
            <a:off x="1364486" y="2815488"/>
            <a:ext cx="6417734" cy="939801"/>
          </a:xfrm>
          <a:prstGeom prst="rect">
            <a:avLst/>
          </a:prstGeo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6" name="Titre 5"/>
          <p:cNvSpPr>
            <a:spLocks noGrp="1"/>
          </p:cNvSpPr>
          <p:nvPr>
            <p:ph type="title"/>
          </p:nvPr>
        </p:nvSpPr>
        <p:spPr/>
        <p:txBody>
          <a:bodyPr/>
          <a:lstStyle/>
          <a:p>
            <a:r>
              <a:rPr lang="fr-FR"/>
              <a:t>Cliquez et modifiez le titre</a:t>
            </a:r>
            <a:endParaRPr lang="en-GB"/>
          </a:p>
        </p:txBody>
      </p:sp>
      <p:sp>
        <p:nvSpPr>
          <p:cNvPr id="10" name="Slide Number Placeholder 5">
            <a:extLst>
              <a:ext uri="{FF2B5EF4-FFF2-40B4-BE49-F238E27FC236}">
                <a16:creationId xmlns:a16="http://schemas.microsoft.com/office/drawing/2014/main" id="{8A2FE217-04DD-854B-A270-A8886540E5AB}"/>
              </a:ext>
            </a:extLst>
          </p:cNvPr>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14" name="Espace réservé du pied de page 1">
            <a:extLst>
              <a:ext uri="{FF2B5EF4-FFF2-40B4-BE49-F238E27FC236}">
                <a16:creationId xmlns:a16="http://schemas.microsoft.com/office/drawing/2014/main" id="{58F32F55-7958-8441-B788-F20CBCFDCE96}"/>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pic>
        <p:nvPicPr>
          <p:cNvPr id="15" name="Image 14">
            <a:extLst>
              <a:ext uri="{FF2B5EF4-FFF2-40B4-BE49-F238E27FC236}">
                <a16:creationId xmlns:a16="http://schemas.microsoft.com/office/drawing/2014/main" id="{E5E8A60A-F8B4-5344-A0DF-108E89A0802B}"/>
              </a:ext>
            </a:extLst>
          </p:cNvPr>
          <p:cNvPicPr>
            <a:picLocks noChangeAspect="1"/>
          </p:cNvPicPr>
          <p:nvPr userDrawn="1"/>
        </p:nvPicPr>
        <p:blipFill>
          <a:blip r:embed="rId2"/>
          <a:stretch>
            <a:fillRect/>
          </a:stretch>
        </p:blipFill>
        <p:spPr>
          <a:xfrm>
            <a:off x="4068545" y="6566474"/>
            <a:ext cx="476975" cy="267355"/>
          </a:xfrm>
          <a:prstGeom prst="rect">
            <a:avLst/>
          </a:prstGeom>
        </p:spPr>
      </p:pic>
    </p:spTree>
    <p:extLst>
      <p:ext uri="{BB962C8B-B14F-4D97-AF65-F5344CB8AC3E}">
        <p14:creationId xmlns:p14="http://schemas.microsoft.com/office/powerpoint/2010/main" val="1734189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xfrm>
            <a:off x="628650" y="365126"/>
            <a:ext cx="7886700" cy="1325563"/>
          </a:xfrm>
          <a:prstGeom prst="rect">
            <a:avLst/>
          </a:prstGeom>
        </p:spPr>
        <p:txBody>
          <a:bodyPr/>
          <a:lstStyle/>
          <a:p>
            <a:pPr lvl="0">
              <a:defRPr sz="1800"/>
            </a:pPr>
            <a:r>
              <a:rPr sz="3300"/>
              <a:t>Titeltext</a:t>
            </a:r>
          </a:p>
        </p:txBody>
      </p:sp>
      <p:sp>
        <p:nvSpPr>
          <p:cNvPr id="21" name="Shape 21"/>
          <p:cNvSpPr>
            <a:spLocks noGrp="1"/>
          </p:cNvSpPr>
          <p:nvPr>
            <p:ph type="body" idx="1"/>
          </p:nvPr>
        </p:nvSpPr>
        <p:spPr>
          <a:xfrm>
            <a:off x="628650" y="1825625"/>
            <a:ext cx="7886700" cy="4351338"/>
          </a:xfrm>
          <a:prstGeom prst="rect">
            <a:avLst/>
          </a:prstGeom>
        </p:spPr>
        <p:txBody>
          <a:bodyPr/>
          <a:lstStyle/>
          <a:p>
            <a:pPr lvl="0">
              <a:defRPr sz="1800"/>
            </a:pPr>
            <a:r>
              <a:rPr sz="2400"/>
              <a:t>Textebene 1</a:t>
            </a:r>
          </a:p>
          <a:p>
            <a:pPr lvl="1">
              <a:defRPr sz="1800"/>
            </a:pPr>
            <a:r>
              <a:rPr sz="2400"/>
              <a:t>Textebene 2</a:t>
            </a:r>
          </a:p>
          <a:p>
            <a:pPr lvl="2">
              <a:defRPr sz="1800"/>
            </a:pPr>
            <a:r>
              <a:rPr sz="2400"/>
              <a:t>Textebene 3</a:t>
            </a:r>
          </a:p>
          <a:p>
            <a:pPr lvl="3">
              <a:defRPr sz="1800"/>
            </a:pPr>
            <a:r>
              <a:rPr sz="2400"/>
              <a:t>Textebene 4</a:t>
            </a:r>
          </a:p>
          <a:p>
            <a:pPr lvl="4">
              <a:defRPr sz="1800"/>
            </a:pPr>
            <a:r>
              <a:rPr sz="2400"/>
              <a:t>Textebene 5</a:t>
            </a:r>
          </a:p>
        </p:txBody>
      </p:sp>
      <p:sp>
        <p:nvSpPr>
          <p:cNvPr id="7" name="Slide Number Placeholder 5">
            <a:extLst>
              <a:ext uri="{FF2B5EF4-FFF2-40B4-BE49-F238E27FC236}">
                <a16:creationId xmlns:a16="http://schemas.microsoft.com/office/drawing/2014/main" id="{DEF27F91-55F2-0044-BBFF-D3B26938B76C}"/>
              </a:ext>
            </a:extLst>
          </p:cNvPr>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8" name="Espace réservé du pied de page 1">
            <a:extLst>
              <a:ext uri="{FF2B5EF4-FFF2-40B4-BE49-F238E27FC236}">
                <a16:creationId xmlns:a16="http://schemas.microsoft.com/office/drawing/2014/main" id="{58CEC81E-30B7-F244-BF7C-D2804A2EF28C}"/>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spTree>
    <p:extLst>
      <p:ext uri="{BB962C8B-B14F-4D97-AF65-F5344CB8AC3E}">
        <p14:creationId xmlns:p14="http://schemas.microsoft.com/office/powerpoint/2010/main" val="116406920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417164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373511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101851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21" tIns="45711" rIns="91421" bIns="45711"/>
          <a:lstStyle/>
          <a:p>
            <a:r>
              <a:rPr lang="fr-FR"/>
              <a:t>Cliquez et modifiez le titre</a:t>
            </a:r>
          </a:p>
        </p:txBody>
      </p:sp>
      <p:sp>
        <p:nvSpPr>
          <p:cNvPr id="3" name="Espace réservé du contenu 2"/>
          <p:cNvSpPr>
            <a:spLocks noGrp="1"/>
          </p:cNvSpPr>
          <p:nvPr>
            <p:ph idx="1"/>
          </p:nvPr>
        </p:nvSpPr>
        <p:spPr>
          <a:xfrm>
            <a:off x="457200" y="1600204"/>
            <a:ext cx="8229600" cy="4525963"/>
          </a:xfrm>
          <a:prstGeom prst="rect">
            <a:avLst/>
          </a:prstGeom>
        </p:spPr>
        <p:txBody>
          <a:bodyPr lIns="91421" tIns="45711" rIns="91421" bIns="45711"/>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FD4205C-04E0-9746-B6B3-6C83C2FC97F2}"/>
              </a:ext>
            </a:extLst>
          </p:cNvPr>
          <p:cNvSpPr>
            <a:spLocks noGrp="1"/>
          </p:cNvSpPr>
          <p:nvPr>
            <p:ph type="dt" sz="half" idx="10"/>
          </p:nvPr>
        </p:nvSpPr>
        <p:spPr>
          <a:xfrm>
            <a:off x="457200" y="6356350"/>
            <a:ext cx="2133600" cy="365125"/>
          </a:xfrm>
          <a:prstGeom prst="rect">
            <a:avLst/>
          </a:prstGeom>
        </p:spPr>
        <p:txBody>
          <a:bodyPr lIns="91421" tIns="45711" rIns="91421" bIns="45711"/>
          <a:lstStyle>
            <a:lvl1pPr eaLnBrk="0" hangingPunct="0">
              <a:defRPr b="0">
                <a:solidFill>
                  <a:srgbClr val="000000"/>
                </a:solidFill>
                <a:latin typeface="Arial" charset="0"/>
                <a:ea typeface="ＭＳ Ｐゴシック" charset="-128"/>
                <a:cs typeface="ＭＳ Ｐゴシック"/>
              </a:defRPr>
            </a:lvl1pPr>
          </a:lstStyle>
          <a:p>
            <a:pPr>
              <a:defRPr/>
            </a:pPr>
            <a:endParaRPr lang="fr-FR"/>
          </a:p>
        </p:txBody>
      </p:sp>
      <p:sp>
        <p:nvSpPr>
          <p:cNvPr id="5" name="Espace réservé du pied de page 4">
            <a:extLst>
              <a:ext uri="{FF2B5EF4-FFF2-40B4-BE49-F238E27FC236}">
                <a16:creationId xmlns:a16="http://schemas.microsoft.com/office/drawing/2014/main" id="{38AE6C8A-EB1B-414C-B94B-5C453D697E61}"/>
              </a:ext>
            </a:extLst>
          </p:cNvPr>
          <p:cNvSpPr>
            <a:spLocks noGrp="1"/>
          </p:cNvSpPr>
          <p:nvPr>
            <p:ph type="ftr" sz="quarter" idx="11"/>
          </p:nvPr>
        </p:nvSpPr>
        <p:spPr>
          <a:xfrm>
            <a:off x="3124200" y="6356350"/>
            <a:ext cx="2895600" cy="365125"/>
          </a:xfrm>
          <a:prstGeom prst="rect">
            <a:avLst/>
          </a:prstGeom>
        </p:spPr>
        <p:txBody>
          <a:bodyPr lIns="91421" tIns="45711" rIns="91421" bIns="45711"/>
          <a:lstStyle>
            <a:lvl1pPr eaLnBrk="0" hangingPunct="0">
              <a:defRPr b="0">
                <a:solidFill>
                  <a:srgbClr val="000000"/>
                </a:solidFill>
                <a:latin typeface="Arial" charset="0"/>
                <a:ea typeface="ＭＳ Ｐゴシック" charset="-128"/>
                <a:cs typeface="ＭＳ Ｐゴシック"/>
              </a:defRPr>
            </a:lvl1pPr>
          </a:lstStyle>
          <a:p>
            <a:pPr>
              <a:defRPr/>
            </a:pPr>
            <a:r>
              <a:rPr lang="fr-FR"/>
              <a:t>STP janvier 2013</a:t>
            </a:r>
            <a:endParaRPr lang="fr-FR" dirty="0"/>
          </a:p>
        </p:txBody>
      </p:sp>
      <p:sp>
        <p:nvSpPr>
          <p:cNvPr id="6" name="Espace réservé du numéro de diapositive 5">
            <a:extLst>
              <a:ext uri="{FF2B5EF4-FFF2-40B4-BE49-F238E27FC236}">
                <a16:creationId xmlns:a16="http://schemas.microsoft.com/office/drawing/2014/main" id="{C9C08047-8D36-2549-893D-02D016E81110}"/>
              </a:ext>
            </a:extLst>
          </p:cNvPr>
          <p:cNvSpPr>
            <a:spLocks noGrp="1"/>
          </p:cNvSpPr>
          <p:nvPr>
            <p:ph type="sldNum" sz="quarter" idx="12"/>
          </p:nvPr>
        </p:nvSpPr>
        <p:spPr>
          <a:xfrm>
            <a:off x="6553200" y="6356350"/>
            <a:ext cx="2133600" cy="365125"/>
          </a:xfrm>
          <a:prstGeom prst="rect">
            <a:avLst/>
          </a:prstGeom>
        </p:spPr>
        <p:txBody>
          <a:bodyPr vert="horz" wrap="square" lIns="91421" tIns="45711" rIns="91421" bIns="45711" numCol="1" anchor="t" anchorCtr="0" compatLnSpc="1">
            <a:prstTxWarp prst="textNoShape">
              <a:avLst/>
            </a:prstTxWarp>
          </a:bodyPr>
          <a:lstStyle>
            <a:lvl1pPr eaLnBrk="0" hangingPunct="0">
              <a:defRPr>
                <a:solidFill>
                  <a:srgbClr val="000000"/>
                </a:solidFill>
              </a:defRPr>
            </a:lvl1pPr>
          </a:lstStyle>
          <a:p>
            <a:fld id="{31F554A5-C5AA-BD43-B332-B5BB91A662A4}" type="slidenum">
              <a:rPr lang="fr-FR" altLang="fr-FR"/>
              <a:pPr/>
              <a:t>‹N°›</a:t>
            </a:fld>
            <a:endParaRPr lang="fr-FR" altLang="fr-FR"/>
          </a:p>
        </p:txBody>
      </p:sp>
    </p:spTree>
    <p:extLst>
      <p:ext uri="{BB962C8B-B14F-4D97-AF65-F5344CB8AC3E}">
        <p14:creationId xmlns:p14="http://schemas.microsoft.com/office/powerpoint/2010/main" val="117408506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1470025"/>
          </a:xfrm>
          <a:prstGeom prst="rect">
            <a:avLst/>
          </a:prstGeom>
        </p:spPr>
        <p:txBody>
          <a:bodyPr vert="horz" lIns="91421" tIns="45711" rIns="91421" bIns="45711"/>
          <a:lstStyle/>
          <a:p>
            <a:r>
              <a:rPr lang="fr-FR"/>
              <a:t>Cliquez et modifiez le titre</a:t>
            </a:r>
            <a:endParaRPr lang="fr-FR" dirty="0"/>
          </a:p>
        </p:txBody>
      </p:sp>
      <p:sp>
        <p:nvSpPr>
          <p:cNvPr id="3" name="Sous-titre 2"/>
          <p:cNvSpPr>
            <a:spLocks noGrp="1"/>
          </p:cNvSpPr>
          <p:nvPr>
            <p:ph type="subTitle" idx="1"/>
          </p:nvPr>
        </p:nvSpPr>
        <p:spPr>
          <a:xfrm>
            <a:off x="1371600" y="3886200"/>
            <a:ext cx="6400800" cy="1752600"/>
          </a:xfrm>
          <a:prstGeom prst="rect">
            <a:avLst/>
          </a:prstGeom>
        </p:spPr>
        <p:txBody>
          <a:bodyPr vert="horz" lIns="91421" tIns="45711" rIns="91421" bIns="45711"/>
          <a:lstStyle>
            <a:lvl1pPr marL="0" indent="0" algn="ctr">
              <a:buNone/>
              <a:defRPr/>
            </a:lvl1pPr>
            <a:lvl2pPr marL="457106" indent="0" algn="ctr">
              <a:buNone/>
              <a:defRPr/>
            </a:lvl2pPr>
            <a:lvl3pPr marL="914212" indent="0" algn="ctr">
              <a:buNone/>
              <a:defRPr/>
            </a:lvl3pPr>
            <a:lvl4pPr marL="1371320" indent="0" algn="ctr">
              <a:buNone/>
              <a:defRPr/>
            </a:lvl4pPr>
            <a:lvl5pPr marL="1828426" indent="0" algn="ctr">
              <a:buNone/>
              <a:defRPr/>
            </a:lvl5pPr>
            <a:lvl6pPr marL="2285532" indent="0" algn="ctr">
              <a:buNone/>
              <a:defRPr/>
            </a:lvl6pPr>
            <a:lvl7pPr marL="2742640" indent="0" algn="ctr">
              <a:buNone/>
              <a:defRPr/>
            </a:lvl7pPr>
            <a:lvl8pPr marL="3199744" indent="0" algn="ctr">
              <a:buNone/>
              <a:defRPr/>
            </a:lvl8pPr>
            <a:lvl9pPr marL="3656852" indent="0" algn="ctr">
              <a:buNone/>
              <a:defRPr/>
            </a:lvl9pPr>
          </a:lstStyle>
          <a:p>
            <a:r>
              <a:rPr lang="fr-FR"/>
              <a:t>Cliquez pour modifier le style des sous-titres du masque</a:t>
            </a:r>
            <a:endParaRPr lang="fr-FR" dirty="0"/>
          </a:p>
        </p:txBody>
      </p:sp>
    </p:spTree>
    <p:extLst>
      <p:ext uri="{BB962C8B-B14F-4D97-AF65-F5344CB8AC3E}">
        <p14:creationId xmlns:p14="http://schemas.microsoft.com/office/powerpoint/2010/main" val="18256625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lIns="91421" tIns="45711" rIns="91421" bIns="45711"/>
          <a:lstStyle>
            <a:lvl1pPr marL="266645" indent="-266645">
              <a:buFont typeface="Arial" pitchFamily="34" charset="0"/>
              <a:buChar char="♦"/>
              <a:defRPr sz="2400" b="1" baseline="0">
                <a:solidFill>
                  <a:srgbClr val="7030A0"/>
                </a:solidFill>
              </a:defRPr>
            </a:lvl1pPr>
            <a:lvl2pPr marL="990397" indent="-266645">
              <a:buFont typeface="Wingdings" pitchFamily="2" charset="2"/>
              <a:buChar char="Ø"/>
              <a:defRPr sz="2000"/>
            </a:lvl2pPr>
            <a:lvl3pPr marL="1168160" indent="-139672">
              <a:defRPr sz="1800"/>
            </a:lvl3pPr>
            <a:lvl4pPr>
              <a:buFont typeface="Arial" pitchFamily="34" charset="0"/>
              <a:buChar char="•"/>
              <a:defRPr sz="1800"/>
            </a:lvl4pPr>
            <a:lvl5pPr>
              <a:defRPr sz="24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Titre 1"/>
          <p:cNvSpPr>
            <a:spLocks noGrp="1"/>
          </p:cNvSpPr>
          <p:nvPr>
            <p:ph type="title"/>
          </p:nvPr>
        </p:nvSpPr>
        <p:spPr>
          <a:xfrm>
            <a:off x="1187624" y="142852"/>
            <a:ext cx="5760640" cy="571504"/>
          </a:xfrm>
          <a:prstGeom prst="rect">
            <a:avLst/>
          </a:prstGeom>
        </p:spPr>
        <p:txBody>
          <a:bodyPr vert="horz" lIns="91421" tIns="45711" rIns="91421" bIns="45711"/>
          <a:lstStyle>
            <a:lvl1pPr algn="l">
              <a:defRPr sz="2400" b="1">
                <a:solidFill>
                  <a:srgbClr val="7030A0"/>
                </a:solidFill>
              </a:defRPr>
            </a:lvl1pPr>
          </a:lstStyle>
          <a:p>
            <a:r>
              <a:rPr lang="fr-FR" noProof="0"/>
              <a:t>Cliquez et modifiez le titre</a:t>
            </a:r>
            <a:endParaRPr lang="fr-FR" noProof="0" dirty="0"/>
          </a:p>
        </p:txBody>
      </p:sp>
    </p:spTree>
    <p:extLst>
      <p:ext uri="{BB962C8B-B14F-4D97-AF65-F5344CB8AC3E}">
        <p14:creationId xmlns:p14="http://schemas.microsoft.com/office/powerpoint/2010/main" val="356371485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98929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a:lstStyle>
            <a:lvl1pPr marL="266700" indent="-266700">
              <a:buFont typeface="Arial" pitchFamily="34" charset="0"/>
              <a:buChar char="♦"/>
              <a:defRPr sz="2400" b="1" baseline="0">
                <a:solidFill>
                  <a:srgbClr val="7030A0"/>
                </a:solidFill>
              </a:defRPr>
            </a:lvl1pPr>
            <a:lvl2pPr marL="990600" indent="-266700">
              <a:buFont typeface="Wingdings" pitchFamily="2" charset="2"/>
              <a:buChar char="Ø"/>
              <a:defRPr sz="2000"/>
            </a:lvl2pPr>
            <a:lvl3pPr marL="1168400" indent="-139700">
              <a:defRPr sz="1800"/>
            </a:lvl3pPr>
            <a:lvl4pPr>
              <a:buFont typeface="Arial" pitchFamily="34" charset="0"/>
              <a:buChar char="•"/>
              <a:defRPr sz="1800"/>
            </a:lvl4pPr>
            <a:lvl5pPr>
              <a:defRPr sz="2400"/>
            </a:lvl5pPr>
          </a:lstStyle>
          <a:p>
            <a:pPr lvl="0"/>
            <a:r>
              <a:rPr lang="fr-FR" noProof="0" dirty="0"/>
              <a:t>Cliquez pour modifier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
        <p:nvSpPr>
          <p:cNvPr id="5" name="Titre 1"/>
          <p:cNvSpPr>
            <a:spLocks noGrp="1"/>
          </p:cNvSpPr>
          <p:nvPr>
            <p:ph type="title"/>
          </p:nvPr>
        </p:nvSpPr>
        <p:spPr>
          <a:xfrm>
            <a:off x="1187624" y="142852"/>
            <a:ext cx="5760640" cy="571504"/>
          </a:xfrm>
          <a:prstGeom prst="rect">
            <a:avLst/>
          </a:prstGeom>
        </p:spPr>
        <p:txBody>
          <a:bodyPr vert="horz"/>
          <a:lstStyle>
            <a:lvl1pPr algn="l">
              <a:defRPr sz="2400" b="1">
                <a:solidFill>
                  <a:srgbClr val="7030A0"/>
                </a:solidFill>
              </a:defRPr>
            </a:lvl1pPr>
          </a:lstStyle>
          <a:p>
            <a:r>
              <a:rPr lang="fr-FR" noProof="0" dirty="0"/>
              <a:t>Cliquez pour modifier le style du titre</a:t>
            </a:r>
          </a:p>
        </p:txBody>
      </p:sp>
    </p:spTree>
    <p:extLst>
      <p:ext uri="{BB962C8B-B14F-4D97-AF65-F5344CB8AC3E}">
        <p14:creationId xmlns:p14="http://schemas.microsoft.com/office/powerpoint/2010/main" val="218763220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3882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Vide">
    <p:spTree>
      <p:nvGrpSpPr>
        <p:cNvPr id="1" name=""/>
        <p:cNvGrpSpPr/>
        <p:nvPr/>
      </p:nvGrpSpPr>
      <p:grpSpPr>
        <a:xfrm>
          <a:off x="0" y="0"/>
          <a:ext cx="0" cy="0"/>
          <a:chOff x="0" y="0"/>
          <a:chExt cx="0" cy="0"/>
        </a:xfrm>
      </p:grpSpPr>
      <p:sp>
        <p:nvSpPr>
          <p:cNvPr id="15" name="Rounded Rectangle 14"/>
          <p:cNvSpPr/>
          <p:nvPr userDrawn="1"/>
        </p:nvSpPr>
        <p:spPr>
          <a:xfrm>
            <a:off x="228600" y="35415"/>
            <a:ext cx="8695944" cy="990600"/>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23"/>
          <p:cNvGrpSpPr>
            <a:grpSpLocks noChangeAspect="1"/>
          </p:cNvGrpSpPr>
          <p:nvPr userDrawn="1"/>
        </p:nvGrpSpPr>
        <p:grpSpPr bwMode="hidden">
          <a:xfrm>
            <a:off x="211665" y="688433"/>
            <a:ext cx="8723376" cy="470665"/>
            <a:chOff x="-3905250" y="4294188"/>
            <a:chExt cx="13011150"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1" name="Immagine 3" descr="Senza titolo.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0982" y="40190"/>
            <a:ext cx="1194735" cy="448026"/>
          </a:xfrm>
          <a:prstGeom prst="rect">
            <a:avLst/>
          </a:prstGeom>
        </p:spPr>
      </p:pic>
      <p:sp>
        <p:nvSpPr>
          <p:cNvPr id="2" name="Titre 1"/>
          <p:cNvSpPr>
            <a:spLocks noGrp="1"/>
          </p:cNvSpPr>
          <p:nvPr>
            <p:ph type="title"/>
          </p:nvPr>
        </p:nvSpPr>
        <p:spPr>
          <a:xfrm>
            <a:off x="694944" y="-251571"/>
            <a:ext cx="8229600" cy="1252728"/>
          </a:xfrm>
          <a:prstGeom prst="rect">
            <a:avLst/>
          </a:prstGeom>
        </p:spPr>
        <p:txBody>
          <a:bodyPr/>
          <a:lstStyle/>
          <a:p>
            <a:r>
              <a:rPr lang="fr-FR"/>
              <a:t>Cliquez et modifiez le titre</a:t>
            </a:r>
            <a:endParaRPr lang="en-GB"/>
          </a:p>
        </p:txBody>
      </p:sp>
      <p:pic>
        <p:nvPicPr>
          <p:cNvPr id="22" name="Image 21">
            <a:extLst>
              <a:ext uri="{FF2B5EF4-FFF2-40B4-BE49-F238E27FC236}">
                <a16:creationId xmlns:a16="http://schemas.microsoft.com/office/drawing/2014/main" id="{EFA29032-74BA-B04F-8D41-EFA6853DAF5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510798" y="34166"/>
            <a:ext cx="1418734" cy="472911"/>
          </a:xfrm>
          <a:prstGeom prst="rect">
            <a:avLst/>
          </a:prstGeom>
        </p:spPr>
      </p:pic>
      <p:sp>
        <p:nvSpPr>
          <p:cNvPr id="23" name="Slide Number Placeholder 5">
            <a:extLst>
              <a:ext uri="{FF2B5EF4-FFF2-40B4-BE49-F238E27FC236}">
                <a16:creationId xmlns:a16="http://schemas.microsoft.com/office/drawing/2014/main" id="{9C9BA080-000A-2C40-872B-45E60BFBB2E4}"/>
              </a:ext>
            </a:extLst>
          </p:cNvPr>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25" name="Espace réservé du pied de page 1">
            <a:extLst>
              <a:ext uri="{FF2B5EF4-FFF2-40B4-BE49-F238E27FC236}">
                <a16:creationId xmlns:a16="http://schemas.microsoft.com/office/drawing/2014/main" id="{3728322B-DA3C-0641-846D-689365CED25D}"/>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pic>
        <p:nvPicPr>
          <p:cNvPr id="26" name="Image 25">
            <a:extLst>
              <a:ext uri="{FF2B5EF4-FFF2-40B4-BE49-F238E27FC236}">
                <a16:creationId xmlns:a16="http://schemas.microsoft.com/office/drawing/2014/main" id="{9E1C5856-FF61-3249-A664-10684C27FBE2}"/>
              </a:ext>
            </a:extLst>
          </p:cNvPr>
          <p:cNvPicPr>
            <a:picLocks noChangeAspect="1"/>
          </p:cNvPicPr>
          <p:nvPr userDrawn="1"/>
        </p:nvPicPr>
        <p:blipFill>
          <a:blip r:embed="rId4"/>
          <a:stretch>
            <a:fillRect/>
          </a:stretch>
        </p:blipFill>
        <p:spPr>
          <a:xfrm>
            <a:off x="4068545" y="6566474"/>
            <a:ext cx="476975" cy="267355"/>
          </a:xfrm>
          <a:prstGeom prst="rect">
            <a:avLst/>
          </a:prstGeom>
        </p:spPr>
      </p:pic>
    </p:spTree>
    <p:extLst>
      <p:ext uri="{BB962C8B-B14F-4D97-AF65-F5344CB8AC3E}">
        <p14:creationId xmlns:p14="http://schemas.microsoft.com/office/powerpoint/2010/main" val="39008466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lIns="91421" tIns="45711" rIns="91421" bIns="45711"/>
          <a:lstStyle>
            <a:lvl1pPr marL="266645" indent="-266645">
              <a:buFont typeface="Arial" pitchFamily="34" charset="0"/>
              <a:buChar char="♦"/>
              <a:defRPr sz="2400" b="1" baseline="0">
                <a:solidFill>
                  <a:srgbClr val="7030A0"/>
                </a:solidFill>
              </a:defRPr>
            </a:lvl1pPr>
            <a:lvl2pPr marL="990397" indent="-266645">
              <a:buFont typeface="Wingdings" pitchFamily="2" charset="2"/>
              <a:buChar char="Ø"/>
              <a:defRPr sz="2000"/>
            </a:lvl2pPr>
            <a:lvl3pPr marL="1168160" indent="-139672">
              <a:defRPr sz="1800"/>
            </a:lvl3pPr>
            <a:lvl4pPr>
              <a:buFont typeface="Arial" pitchFamily="34" charset="0"/>
              <a:buChar char="•"/>
              <a:defRPr sz="1800"/>
            </a:lvl4pPr>
            <a:lvl5pPr>
              <a:defRPr sz="2400"/>
            </a:lvl5pPr>
          </a:lstStyle>
          <a:p>
            <a:pPr lvl="0"/>
            <a:r>
              <a:rPr lang="fr-FR" noProof="0" dirty="0"/>
              <a:t>Cliquez pour modifier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
        <p:nvSpPr>
          <p:cNvPr id="5" name="Titre 1"/>
          <p:cNvSpPr>
            <a:spLocks noGrp="1"/>
          </p:cNvSpPr>
          <p:nvPr>
            <p:ph type="title"/>
          </p:nvPr>
        </p:nvSpPr>
        <p:spPr>
          <a:xfrm>
            <a:off x="1187624" y="142852"/>
            <a:ext cx="5760640" cy="571504"/>
          </a:xfrm>
          <a:prstGeom prst="rect">
            <a:avLst/>
          </a:prstGeom>
        </p:spPr>
        <p:txBody>
          <a:bodyPr/>
          <a:lstStyle>
            <a:lvl1pPr algn="l">
              <a:defRPr sz="2400" b="1">
                <a:solidFill>
                  <a:srgbClr val="7030A0"/>
                </a:solidFill>
              </a:defRPr>
            </a:lvl1pPr>
          </a:lstStyle>
          <a:p>
            <a:r>
              <a:rPr lang="fr-FR" noProof="0" dirty="0"/>
              <a:t>Cliquez pour modifier le style du titre</a:t>
            </a:r>
          </a:p>
        </p:txBody>
      </p:sp>
    </p:spTree>
    <p:extLst>
      <p:ext uri="{BB962C8B-B14F-4D97-AF65-F5344CB8AC3E}">
        <p14:creationId xmlns:p14="http://schemas.microsoft.com/office/powerpoint/2010/main" val="28670216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715685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64680796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715835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21" tIns="45711" rIns="91421" bIns="45711"/>
          <a:lstStyle/>
          <a:p>
            <a:r>
              <a:rPr lang="fr-FR"/>
              <a:t>Cliquez et modifiez le titre</a:t>
            </a:r>
          </a:p>
        </p:txBody>
      </p:sp>
      <p:sp>
        <p:nvSpPr>
          <p:cNvPr id="3" name="Espace réservé du contenu 2"/>
          <p:cNvSpPr>
            <a:spLocks noGrp="1"/>
          </p:cNvSpPr>
          <p:nvPr>
            <p:ph idx="1"/>
          </p:nvPr>
        </p:nvSpPr>
        <p:spPr>
          <a:xfrm>
            <a:off x="457200" y="1600204"/>
            <a:ext cx="8229600" cy="4525963"/>
          </a:xfrm>
          <a:prstGeom prst="rect">
            <a:avLst/>
          </a:prstGeom>
        </p:spPr>
        <p:txBody>
          <a:bodyPr lIns="91421" tIns="45711" rIns="91421" bIns="45711"/>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endParaRPr lang="fr-FR" sz="2400">
              <a:solidFill>
                <a:srgbClr val="000000"/>
              </a:solidFill>
              <a:latin typeface="Arial" charset="0"/>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r>
              <a:rPr lang="fr-FR" sz="2400">
                <a:solidFill>
                  <a:srgbClr val="000000"/>
                </a:solidFill>
                <a:latin typeface="Arial" charset="0"/>
              </a:rPr>
              <a:t>STP janvier 2013</a:t>
            </a:r>
            <a:endParaRPr lang="fr-FR" sz="2400" dirty="0">
              <a:solidFill>
                <a:srgbClr val="000000"/>
              </a:solidFill>
              <a:latin typeface="Arial" charset="0"/>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fld id="{54FF6C0B-0F98-FD4B-9EFB-1F8E4E3D37CE}" type="slidenum">
              <a:rPr lang="fr-FR" sz="2400">
                <a:solidFill>
                  <a:srgbClr val="000000"/>
                </a:solidFill>
                <a:latin typeface="Arial" charset="0"/>
              </a:rPr>
              <a:pPr fontAlgn="base">
                <a:spcBef>
                  <a:spcPct val="0"/>
                </a:spcBef>
                <a:spcAft>
                  <a:spcPct val="0"/>
                </a:spcAft>
                <a:defRPr/>
              </a:pPr>
              <a:t>‹N°›</a:t>
            </a:fld>
            <a:endParaRPr lang="fr-FR" sz="2400" dirty="0">
              <a:solidFill>
                <a:srgbClr val="000000"/>
              </a:solidFill>
              <a:latin typeface="Arial" charset="0"/>
            </a:endParaRPr>
          </a:p>
        </p:txBody>
      </p:sp>
    </p:spTree>
    <p:extLst>
      <p:ext uri="{BB962C8B-B14F-4D97-AF65-F5344CB8AC3E}">
        <p14:creationId xmlns:p14="http://schemas.microsoft.com/office/powerpoint/2010/main" val="1221603335"/>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1470025"/>
          </a:xfrm>
          <a:prstGeom prst="rect">
            <a:avLst/>
          </a:prstGeom>
        </p:spPr>
        <p:txBody>
          <a:bodyPr vert="horz" lIns="91421" tIns="45711" rIns="91421" bIns="45711"/>
          <a:lstStyle/>
          <a:p>
            <a:r>
              <a:rPr lang="fr-FR"/>
              <a:t>Cliquez et modifiez le titre</a:t>
            </a:r>
            <a:endParaRPr lang="fr-FR" dirty="0"/>
          </a:p>
        </p:txBody>
      </p:sp>
      <p:sp>
        <p:nvSpPr>
          <p:cNvPr id="3" name="Sous-titre 2"/>
          <p:cNvSpPr>
            <a:spLocks noGrp="1"/>
          </p:cNvSpPr>
          <p:nvPr>
            <p:ph type="subTitle" idx="1"/>
          </p:nvPr>
        </p:nvSpPr>
        <p:spPr>
          <a:xfrm>
            <a:off x="1371600" y="3886200"/>
            <a:ext cx="6400800" cy="1752600"/>
          </a:xfrm>
          <a:prstGeom prst="rect">
            <a:avLst/>
          </a:prstGeom>
        </p:spPr>
        <p:txBody>
          <a:bodyPr vert="horz" lIns="91421" tIns="45711" rIns="91421" bIns="45711"/>
          <a:lstStyle>
            <a:lvl1pPr marL="0" indent="0" algn="ctr">
              <a:buNone/>
              <a:defRPr/>
            </a:lvl1pPr>
            <a:lvl2pPr marL="457106" indent="0" algn="ctr">
              <a:buNone/>
              <a:defRPr/>
            </a:lvl2pPr>
            <a:lvl3pPr marL="914212" indent="0" algn="ctr">
              <a:buNone/>
              <a:defRPr/>
            </a:lvl3pPr>
            <a:lvl4pPr marL="1371320" indent="0" algn="ctr">
              <a:buNone/>
              <a:defRPr/>
            </a:lvl4pPr>
            <a:lvl5pPr marL="1828426" indent="0" algn="ctr">
              <a:buNone/>
              <a:defRPr/>
            </a:lvl5pPr>
            <a:lvl6pPr marL="2285532" indent="0" algn="ctr">
              <a:buNone/>
              <a:defRPr/>
            </a:lvl6pPr>
            <a:lvl7pPr marL="2742640" indent="0" algn="ctr">
              <a:buNone/>
              <a:defRPr/>
            </a:lvl7pPr>
            <a:lvl8pPr marL="3199744" indent="0" algn="ctr">
              <a:buNone/>
              <a:defRPr/>
            </a:lvl8pPr>
            <a:lvl9pPr marL="3656852" indent="0" algn="ctr">
              <a:buNone/>
              <a:defRPr/>
            </a:lvl9pPr>
          </a:lstStyle>
          <a:p>
            <a:r>
              <a:rPr lang="fr-FR"/>
              <a:t>Cliquez pour modifier le style des sous-titres du masque</a:t>
            </a:r>
            <a:endParaRPr lang="fr-FR" dirty="0"/>
          </a:p>
        </p:txBody>
      </p:sp>
    </p:spTree>
    <p:extLst>
      <p:ext uri="{BB962C8B-B14F-4D97-AF65-F5344CB8AC3E}">
        <p14:creationId xmlns:p14="http://schemas.microsoft.com/office/powerpoint/2010/main" val="402123351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lIns="91421" tIns="45711" rIns="91421" bIns="45711"/>
          <a:lstStyle>
            <a:lvl1pPr marL="266645" indent="-266645">
              <a:buFont typeface="Arial" pitchFamily="34" charset="0"/>
              <a:buChar char="♦"/>
              <a:defRPr sz="2400" b="1" baseline="0">
                <a:solidFill>
                  <a:srgbClr val="7030A0"/>
                </a:solidFill>
              </a:defRPr>
            </a:lvl1pPr>
            <a:lvl2pPr marL="990397" indent="-266645">
              <a:buFont typeface="Wingdings" pitchFamily="2" charset="2"/>
              <a:buChar char="Ø"/>
              <a:defRPr sz="2000"/>
            </a:lvl2pPr>
            <a:lvl3pPr marL="1168160" indent="-139672">
              <a:defRPr sz="1800"/>
            </a:lvl3pPr>
            <a:lvl4pPr>
              <a:buFont typeface="Arial" pitchFamily="34" charset="0"/>
              <a:buChar char="•"/>
              <a:defRPr sz="1800"/>
            </a:lvl4pPr>
            <a:lvl5pPr>
              <a:defRPr sz="24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Titre 1"/>
          <p:cNvSpPr>
            <a:spLocks noGrp="1"/>
          </p:cNvSpPr>
          <p:nvPr>
            <p:ph type="title"/>
          </p:nvPr>
        </p:nvSpPr>
        <p:spPr>
          <a:xfrm>
            <a:off x="1187624" y="142852"/>
            <a:ext cx="5760640" cy="571504"/>
          </a:xfrm>
          <a:prstGeom prst="rect">
            <a:avLst/>
          </a:prstGeom>
        </p:spPr>
        <p:txBody>
          <a:bodyPr vert="horz" lIns="91421" tIns="45711" rIns="91421" bIns="45711"/>
          <a:lstStyle>
            <a:lvl1pPr algn="l">
              <a:defRPr sz="2400" b="1">
                <a:solidFill>
                  <a:srgbClr val="7030A0"/>
                </a:solidFill>
              </a:defRPr>
            </a:lvl1pPr>
          </a:lstStyle>
          <a:p>
            <a:r>
              <a:rPr lang="fr-FR" noProof="0"/>
              <a:t>Cliquez et modifiez le titre</a:t>
            </a:r>
            <a:endParaRPr lang="fr-FR" noProof="0" dirty="0"/>
          </a:p>
        </p:txBody>
      </p:sp>
    </p:spTree>
    <p:extLst>
      <p:ext uri="{BB962C8B-B14F-4D97-AF65-F5344CB8AC3E}">
        <p14:creationId xmlns:p14="http://schemas.microsoft.com/office/powerpoint/2010/main" val="1814010811"/>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11217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atin typeface="Times New Roman"/>
                <a:cs typeface="Times New Roman"/>
              </a:defRPr>
            </a:lvl1pPr>
            <a:lvl2pPr>
              <a:buFont typeface="Wingdings" pitchFamily="2" charset="2"/>
              <a:buChar char="Ø"/>
              <a:defRPr sz="1600">
                <a:latin typeface="Times New Roman"/>
                <a:cs typeface="Times New Roman"/>
              </a:defRPr>
            </a:lvl2pPr>
            <a:lvl3pPr>
              <a:defRPr sz="1600">
                <a:latin typeface="Times New Roman"/>
                <a:cs typeface="Times New Roman"/>
              </a:defRPr>
            </a:lvl3pPr>
            <a:lvl4pPr>
              <a:defRPr>
                <a:latin typeface="Times New Roman"/>
                <a:cs typeface="Times New Roman"/>
              </a:defRPr>
            </a:lvl4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a:xfrm>
            <a:off x="3878560" y="6428358"/>
            <a:ext cx="2133600" cy="365125"/>
          </a:xfrm>
          <a:prstGeom prst="rect">
            <a:avLst/>
          </a:prstGeom>
        </p:spPr>
        <p:txBody>
          <a:bodyPr/>
          <a:lstStyle/>
          <a:p>
            <a:fld id="{DCE4B40A-67BA-4787-801A-16EE65008C21}" type="slidenum">
              <a:rPr lang="en-US" smtClean="0">
                <a:solidFill>
                  <a:prstClr val="black">
                    <a:tint val="75000"/>
                  </a:prstClr>
                </a:solidFill>
                <a:latin typeface="Calibri"/>
              </a:rPr>
              <a:pPr/>
              <a:t>‹N°›</a:t>
            </a:fld>
            <a:endParaRPr lang="en-US">
              <a:solidFill>
                <a:prstClr val="black">
                  <a:tint val="75000"/>
                </a:prstClr>
              </a:solidFill>
              <a:latin typeface="Calibri"/>
            </a:endParaRPr>
          </a:p>
        </p:txBody>
      </p:sp>
      <p:sp>
        <p:nvSpPr>
          <p:cNvPr id="12" name="Text Placeholder 11"/>
          <p:cNvSpPr>
            <a:spLocks noGrp="1"/>
          </p:cNvSpPr>
          <p:nvPr>
            <p:ph type="body" sz="quarter" idx="13" hasCustomPrompt="1"/>
          </p:nvPr>
        </p:nvSpPr>
        <p:spPr>
          <a:xfrm>
            <a:off x="1043608" y="6453013"/>
            <a:ext cx="2519362" cy="360363"/>
          </a:xfrm>
          <a:prstGeom prst="rect">
            <a:avLst/>
          </a:prstGeo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spTree>
    <p:extLst>
      <p:ext uri="{BB962C8B-B14F-4D97-AF65-F5344CB8AC3E}">
        <p14:creationId xmlns:p14="http://schemas.microsoft.com/office/powerpoint/2010/main" val="31245208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sym typeface="Arial"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sym typeface="Arial" charset="0"/>
              </a:rPr>
              <a:t>DF</a:t>
            </a:r>
          </a:p>
        </p:txBody>
      </p:sp>
    </p:spTree>
    <p:extLst>
      <p:ext uri="{BB962C8B-B14F-4D97-AF65-F5344CB8AC3E}">
        <p14:creationId xmlns:p14="http://schemas.microsoft.com/office/powerpoint/2010/main" val="173494044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u avec légende">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914400" y="3581400"/>
            <a:ext cx="3352800" cy="1905001"/>
          </a:xfrm>
          <a:prstGeom prst="rect">
            <a:avLst/>
          </a:prstGeo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Content Placeholder 2"/>
          <p:cNvSpPr>
            <a:spLocks noGrp="1"/>
          </p:cNvSpPr>
          <p:nvPr>
            <p:ph idx="1"/>
          </p:nvPr>
        </p:nvSpPr>
        <p:spPr>
          <a:xfrm>
            <a:off x="4651962" y="1828800"/>
            <a:ext cx="3904076" cy="3810000"/>
          </a:xfrm>
          <a:prstGeom prst="rect">
            <a:avLst/>
          </a:prstGeo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9" name="Rounded Rectangle 14"/>
          <p:cNvSpPr/>
          <p:nvPr userDrawn="1"/>
        </p:nvSpPr>
        <p:spPr>
          <a:xfrm>
            <a:off x="228600" y="35415"/>
            <a:ext cx="8695944" cy="990600"/>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3"/>
          <p:cNvGrpSpPr>
            <a:grpSpLocks noChangeAspect="1"/>
          </p:cNvGrpSpPr>
          <p:nvPr userDrawn="1"/>
        </p:nvGrpSpPr>
        <p:grpSpPr bwMode="hidden">
          <a:xfrm>
            <a:off x="211665" y="688433"/>
            <a:ext cx="8723376" cy="470665"/>
            <a:chOff x="-3905250" y="4294188"/>
            <a:chExt cx="13011150" cy="1892300"/>
          </a:xfrm>
        </p:grpSpPr>
        <p:sp>
          <p:nvSpPr>
            <p:cNvPr id="2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31"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32" name="Immagine 3" descr="Senza titolo.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0982" y="40190"/>
            <a:ext cx="1194735" cy="448026"/>
          </a:xfrm>
          <a:prstGeom prst="rect">
            <a:avLst/>
          </a:prstGeom>
        </p:spPr>
      </p:pic>
      <p:sp>
        <p:nvSpPr>
          <p:cNvPr id="5" name="Titre 4"/>
          <p:cNvSpPr>
            <a:spLocks noGrp="1"/>
          </p:cNvSpPr>
          <p:nvPr>
            <p:ph type="title"/>
          </p:nvPr>
        </p:nvSpPr>
        <p:spPr>
          <a:xfrm>
            <a:off x="830687" y="-9403"/>
            <a:ext cx="8229600" cy="802906"/>
          </a:xfrm>
          <a:prstGeom prst="rect">
            <a:avLst/>
          </a:prstGeom>
        </p:spPr>
        <p:txBody>
          <a:bodyPr/>
          <a:lstStyle/>
          <a:p>
            <a:r>
              <a:rPr lang="fr-FR"/>
              <a:t>Cliquez et modifiez le titre</a:t>
            </a:r>
            <a:endParaRPr lang="en-GB" dirty="0"/>
          </a:p>
        </p:txBody>
      </p:sp>
      <p:pic>
        <p:nvPicPr>
          <p:cNvPr id="18" name="Image 17">
            <a:extLst>
              <a:ext uri="{FF2B5EF4-FFF2-40B4-BE49-F238E27FC236}">
                <a16:creationId xmlns:a16="http://schemas.microsoft.com/office/drawing/2014/main" id="{0E2FB428-065D-2847-A5FF-1E3721B6EA6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510798" y="34166"/>
            <a:ext cx="1418734" cy="472911"/>
          </a:xfrm>
          <a:prstGeom prst="rect">
            <a:avLst/>
          </a:prstGeom>
        </p:spPr>
      </p:pic>
      <p:sp>
        <p:nvSpPr>
          <p:cNvPr id="16" name="Slide Number Placeholder 5">
            <a:extLst>
              <a:ext uri="{FF2B5EF4-FFF2-40B4-BE49-F238E27FC236}">
                <a16:creationId xmlns:a16="http://schemas.microsoft.com/office/drawing/2014/main" id="{0D491CB2-D78E-D846-AE93-BF7A66DC37D9}"/>
              </a:ext>
            </a:extLst>
          </p:cNvPr>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22" name="Espace réservé du pied de page 1">
            <a:extLst>
              <a:ext uri="{FF2B5EF4-FFF2-40B4-BE49-F238E27FC236}">
                <a16:creationId xmlns:a16="http://schemas.microsoft.com/office/drawing/2014/main" id="{18552FB6-F73C-C145-9237-D0168C5C14C6}"/>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pic>
        <p:nvPicPr>
          <p:cNvPr id="25" name="Image 24">
            <a:extLst>
              <a:ext uri="{FF2B5EF4-FFF2-40B4-BE49-F238E27FC236}">
                <a16:creationId xmlns:a16="http://schemas.microsoft.com/office/drawing/2014/main" id="{E638A13D-AA0A-1040-89D0-3F3B3861ABB8}"/>
              </a:ext>
            </a:extLst>
          </p:cNvPr>
          <p:cNvPicPr>
            <a:picLocks noChangeAspect="1"/>
          </p:cNvPicPr>
          <p:nvPr userDrawn="1"/>
        </p:nvPicPr>
        <p:blipFill>
          <a:blip r:embed="rId4"/>
          <a:stretch>
            <a:fillRect/>
          </a:stretch>
        </p:blipFill>
        <p:spPr>
          <a:xfrm>
            <a:off x="4068545" y="6566474"/>
            <a:ext cx="476975" cy="267355"/>
          </a:xfrm>
          <a:prstGeom prst="rect">
            <a:avLst/>
          </a:prstGeom>
        </p:spPr>
      </p:pic>
    </p:spTree>
    <p:extLst>
      <p:ext uri="{BB962C8B-B14F-4D97-AF65-F5344CB8AC3E}">
        <p14:creationId xmlns:p14="http://schemas.microsoft.com/office/powerpoint/2010/main" val="42319588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marL="95250" marR="0" lvl="0" indent="0" algn="l"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marL="95250" marR="0" lvl="0" indent="0" algn="l"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291" y="6323626"/>
            <a:ext cx="1816789" cy="346214"/>
          </a:xfrm>
          <a:prstGeom prst="rect">
            <a:avLst/>
          </a:prstGeom>
          <a:noFill/>
        </p:spPr>
      </p:pic>
      <p:sp>
        <p:nvSpPr>
          <p:cNvPr id="2" name="ZoneTexte 1"/>
          <p:cNvSpPr txBox="1"/>
          <p:nvPr userDrawn="1"/>
        </p:nvSpPr>
        <p:spPr>
          <a:xfrm>
            <a:off x="8480687" y="6334780"/>
            <a:ext cx="663313" cy="523220"/>
          </a:xfrm>
          <a:prstGeom prst="rect">
            <a:avLst/>
          </a:prstGeom>
          <a:noFill/>
        </p:spPr>
        <p:txBody>
          <a:bodyPr wrap="none" rtlCol="0">
            <a:spAutoFit/>
          </a:bodyPr>
          <a:lstStyle/>
          <a:p>
            <a:r>
              <a:rPr lang="en-GB" sz="2800" b="1" dirty="0">
                <a:latin typeface="Arial" pitchFamily="34" charset="0"/>
                <a:cs typeface="Arial" pitchFamily="34" charset="0"/>
              </a:rPr>
              <a:t>DF</a:t>
            </a:r>
          </a:p>
        </p:txBody>
      </p:sp>
    </p:spTree>
    <p:extLst>
      <p:ext uri="{BB962C8B-B14F-4D97-AF65-F5344CB8AC3E}">
        <p14:creationId xmlns:p14="http://schemas.microsoft.com/office/powerpoint/2010/main" val="97011736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rPr>
              <a:t>DF</a:t>
            </a:r>
          </a:p>
        </p:txBody>
      </p:sp>
    </p:spTree>
    <p:extLst>
      <p:ext uri="{BB962C8B-B14F-4D97-AF65-F5344CB8AC3E}">
        <p14:creationId xmlns:p14="http://schemas.microsoft.com/office/powerpoint/2010/main" val="148317192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292921" y="6466066"/>
            <a:ext cx="1816789" cy="346214"/>
          </a:xfrm>
          <a:prstGeom prst="rect">
            <a:avLst/>
          </a:prstGeom>
          <a:noFill/>
        </p:spPr>
      </p:pic>
    </p:spTree>
    <p:extLst>
      <p:ext uri="{BB962C8B-B14F-4D97-AF65-F5344CB8AC3E}">
        <p14:creationId xmlns:p14="http://schemas.microsoft.com/office/powerpoint/2010/main" val="2115755801"/>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pour modifier le style du titre</a:t>
            </a: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162EF373-F860-48A4-81AC-6EE997BD1652}" type="datetimeFigureOut">
              <a:rPr lang="fr-FR" smtClean="0">
                <a:solidFill>
                  <a:prstClr val="black"/>
                </a:solidFill>
                <a:latin typeface="Calibri"/>
              </a:rPr>
              <a:pPr/>
              <a:t>15/05/2019</a:t>
            </a:fld>
            <a:endParaRPr lang="fr-FR">
              <a:solidFill>
                <a:prstClr val="black"/>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endParaRPr lang="fr-FR">
              <a:solidFill>
                <a:prstClr val="black"/>
              </a:solidFill>
              <a:latin typeface="Calibri"/>
            </a:endParaRP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F108A75F-BF7C-4636-A5CE-F5E27C507787}" type="slidenum">
              <a:rPr lang="fr-FR" smtClean="0">
                <a:solidFill>
                  <a:prstClr val="black"/>
                </a:solidFill>
                <a:latin typeface="Calibri"/>
              </a:rPr>
              <a:pPr/>
              <a:t>‹N°›</a:t>
            </a:fld>
            <a:endParaRPr lang="fr-FR">
              <a:solidFill>
                <a:prstClr val="black"/>
              </a:solidFill>
              <a:latin typeface="Calibri"/>
            </a:endParaRPr>
          </a:p>
        </p:txBody>
      </p:sp>
    </p:spTree>
    <p:extLst>
      <p:ext uri="{BB962C8B-B14F-4D97-AF65-F5344CB8AC3E}">
        <p14:creationId xmlns:p14="http://schemas.microsoft.com/office/powerpoint/2010/main" val="3135203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sym typeface="Arial"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sym typeface="Arial" charset="0"/>
              </a:rPr>
              <a:t>DF</a:t>
            </a:r>
          </a:p>
        </p:txBody>
      </p:sp>
    </p:spTree>
    <p:extLst>
      <p:ext uri="{BB962C8B-B14F-4D97-AF65-F5344CB8AC3E}">
        <p14:creationId xmlns:p14="http://schemas.microsoft.com/office/powerpoint/2010/main" val="2740625476"/>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291" y="6323626"/>
            <a:ext cx="1816789" cy="346214"/>
          </a:xfrm>
          <a:prstGeom prst="rect">
            <a:avLst/>
          </a:prstGeom>
          <a:noFill/>
        </p:spPr>
      </p:pic>
      <p:sp>
        <p:nvSpPr>
          <p:cNvPr id="2" name="ZoneTexte 1"/>
          <p:cNvSpPr txBox="1"/>
          <p:nvPr userDrawn="1"/>
        </p:nvSpPr>
        <p:spPr>
          <a:xfrm>
            <a:off x="8480687" y="6334780"/>
            <a:ext cx="663313" cy="523220"/>
          </a:xfrm>
          <a:prstGeom prst="rect">
            <a:avLst/>
          </a:prstGeom>
          <a:noFill/>
        </p:spPr>
        <p:txBody>
          <a:bodyPr wrap="none" rtlCol="0">
            <a:spAutoFit/>
          </a:bodyPr>
          <a:lstStyle/>
          <a:p>
            <a:r>
              <a:rPr lang="en-GB" sz="2800" b="1" dirty="0">
                <a:solidFill>
                  <a:prstClr val="black"/>
                </a:solidFill>
                <a:latin typeface="Arial" pitchFamily="34" charset="0"/>
                <a:cs typeface="Arial" pitchFamily="34" charset="0"/>
              </a:rPr>
              <a:t>DF</a:t>
            </a:r>
          </a:p>
        </p:txBody>
      </p:sp>
    </p:spTree>
    <p:extLst>
      <p:ext uri="{BB962C8B-B14F-4D97-AF65-F5344CB8AC3E}">
        <p14:creationId xmlns:p14="http://schemas.microsoft.com/office/powerpoint/2010/main" val="930083677"/>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rPr>
              <a:t>DF</a:t>
            </a:r>
          </a:p>
        </p:txBody>
      </p:sp>
    </p:spTree>
    <p:extLst>
      <p:ext uri="{BB962C8B-B14F-4D97-AF65-F5344CB8AC3E}">
        <p14:creationId xmlns:p14="http://schemas.microsoft.com/office/powerpoint/2010/main" val="344887447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4130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a:lstStyle>
            <a:lvl1pPr marL="266700" indent="-266700">
              <a:buFont typeface="Arial" pitchFamily="34" charset="0"/>
              <a:buChar char="♦"/>
              <a:defRPr sz="2400" b="1" baseline="0">
                <a:solidFill>
                  <a:srgbClr val="7030A0"/>
                </a:solidFill>
              </a:defRPr>
            </a:lvl1pPr>
            <a:lvl2pPr marL="990600" indent="-266700">
              <a:buFont typeface="Wingdings" pitchFamily="2" charset="2"/>
              <a:buChar char="Ø"/>
              <a:defRPr sz="2000"/>
            </a:lvl2pPr>
            <a:lvl3pPr marL="1168400" indent="-139700">
              <a:defRPr sz="1800"/>
            </a:lvl3pPr>
            <a:lvl4pPr>
              <a:buFont typeface="Arial" pitchFamily="34" charset="0"/>
              <a:buChar char="•"/>
              <a:defRPr sz="1800"/>
            </a:lvl4pPr>
            <a:lvl5pPr>
              <a:defRPr sz="2400"/>
            </a:lvl5pPr>
          </a:lstStyle>
          <a:p>
            <a:pPr lvl="0"/>
            <a:r>
              <a:rPr lang="fr-FR" noProof="0" dirty="0"/>
              <a:t>Cliquez pour modifier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
        <p:nvSpPr>
          <p:cNvPr id="5" name="Titre 1"/>
          <p:cNvSpPr>
            <a:spLocks noGrp="1"/>
          </p:cNvSpPr>
          <p:nvPr>
            <p:ph type="title"/>
          </p:nvPr>
        </p:nvSpPr>
        <p:spPr>
          <a:xfrm>
            <a:off x="1187624" y="142852"/>
            <a:ext cx="5760640" cy="571504"/>
          </a:xfrm>
          <a:prstGeom prst="rect">
            <a:avLst/>
          </a:prstGeom>
        </p:spPr>
        <p:txBody>
          <a:bodyPr vert="horz"/>
          <a:lstStyle>
            <a:lvl1pPr algn="l">
              <a:defRPr sz="2400" b="1">
                <a:solidFill>
                  <a:srgbClr val="7030A0"/>
                </a:solidFill>
              </a:defRPr>
            </a:lvl1pPr>
          </a:lstStyle>
          <a:p>
            <a:r>
              <a:rPr lang="fr-FR" noProof="0" dirty="0"/>
              <a:t>Cliquez pour modifier le style du titre</a:t>
            </a:r>
          </a:p>
        </p:txBody>
      </p:sp>
    </p:spTree>
    <p:extLst>
      <p:ext uri="{BB962C8B-B14F-4D97-AF65-F5344CB8AC3E}">
        <p14:creationId xmlns:p14="http://schemas.microsoft.com/office/powerpoint/2010/main" val="4057025802"/>
      </p:ext>
    </p:extLst>
  </p:cSld>
  <p:clrMapOvr>
    <a:masterClrMapping/>
  </p:clrMapOvr>
  <p:transition spd="med">
    <p:pull dir="l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a:xfrm>
            <a:off x="3878560" y="6428358"/>
            <a:ext cx="2133600" cy="365125"/>
          </a:xfrm>
          <a:prstGeom prst="rect">
            <a:avLst/>
          </a:prstGeom>
        </p:spPr>
        <p:txBody>
          <a:bodyPr/>
          <a:lstStyle/>
          <a:p>
            <a:fld id="{DCE4B40A-67BA-4787-801A-16EE65008C21}" type="slidenum">
              <a:rPr lang="en-US" smtClean="0">
                <a:solidFill>
                  <a:prstClr val="black">
                    <a:tint val="75000"/>
                  </a:prstClr>
                </a:solidFill>
                <a:latin typeface="Calibri"/>
              </a:rPr>
              <a:pPr/>
              <a:t>‹N°›</a:t>
            </a:fld>
            <a:endParaRPr lang="en-US">
              <a:solidFill>
                <a:prstClr val="black">
                  <a:tint val="75000"/>
                </a:prstClr>
              </a:solidFill>
              <a:latin typeface="Calibri"/>
            </a:endParaRPr>
          </a:p>
        </p:txBody>
      </p:sp>
      <p:sp>
        <p:nvSpPr>
          <p:cNvPr id="12" name="Text Placeholder 11"/>
          <p:cNvSpPr>
            <a:spLocks noGrp="1"/>
          </p:cNvSpPr>
          <p:nvPr>
            <p:ph type="body" sz="quarter" idx="13" hasCustomPrompt="1"/>
          </p:nvPr>
        </p:nvSpPr>
        <p:spPr>
          <a:xfrm>
            <a:off x="1043608" y="6453013"/>
            <a:ext cx="2519362" cy="360363"/>
          </a:xfrm>
          <a:prstGeom prst="rect">
            <a:avLst/>
          </a:prstGeo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spTree>
    <p:extLst>
      <p:ext uri="{BB962C8B-B14F-4D97-AF65-F5344CB8AC3E}">
        <p14:creationId xmlns:p14="http://schemas.microsoft.com/office/powerpoint/2010/main" val="254009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D938E2B6-34D8-4F42-B22D-77A90924E8EB}"/>
              </a:ext>
            </a:extLst>
          </p:cNvPr>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5" name="Espace réservé du pied de page 1">
            <a:extLst>
              <a:ext uri="{FF2B5EF4-FFF2-40B4-BE49-F238E27FC236}">
                <a16:creationId xmlns:a16="http://schemas.microsoft.com/office/drawing/2014/main" id="{805C2CA9-F18F-654B-ACAA-B7FFD13AF28E}"/>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pic>
        <p:nvPicPr>
          <p:cNvPr id="6" name="Image 5">
            <a:extLst>
              <a:ext uri="{FF2B5EF4-FFF2-40B4-BE49-F238E27FC236}">
                <a16:creationId xmlns:a16="http://schemas.microsoft.com/office/drawing/2014/main" id="{F6FB327A-7666-6C4B-AF33-FBA838A4A5F9}"/>
              </a:ext>
            </a:extLst>
          </p:cNvPr>
          <p:cNvPicPr>
            <a:picLocks noChangeAspect="1"/>
          </p:cNvPicPr>
          <p:nvPr userDrawn="1"/>
        </p:nvPicPr>
        <p:blipFill>
          <a:blip r:embed="rId2"/>
          <a:stretch>
            <a:fillRect/>
          </a:stretch>
        </p:blipFill>
        <p:spPr>
          <a:xfrm>
            <a:off x="4068545" y="6566474"/>
            <a:ext cx="476975" cy="267355"/>
          </a:xfrm>
          <a:prstGeom prst="rect">
            <a:avLst/>
          </a:prstGeom>
        </p:spPr>
      </p:pic>
    </p:spTree>
    <p:extLst>
      <p:ext uri="{BB962C8B-B14F-4D97-AF65-F5344CB8AC3E}">
        <p14:creationId xmlns:p14="http://schemas.microsoft.com/office/powerpoint/2010/main" val="133835344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_Titolo e contenuto">
    <p:spTree>
      <p:nvGrpSpPr>
        <p:cNvPr id="1" name=""/>
        <p:cNvGrpSpPr/>
        <p:nvPr/>
      </p:nvGrpSpPr>
      <p:grpSpPr>
        <a:xfrm>
          <a:off x="0" y="0"/>
          <a:ext cx="0" cy="0"/>
          <a:chOff x="0" y="0"/>
          <a:chExt cx="0" cy="0"/>
        </a:xfrm>
      </p:grpSpPr>
      <p:pic>
        <p:nvPicPr>
          <p:cNvPr id="2" name="Picture 11" descr="logoinfn-piccol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5896" y="640590"/>
            <a:ext cx="6858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13228" y="640590"/>
            <a:ext cx="1570037"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685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87699011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432252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09913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21" tIns="45711" rIns="91421" bIns="45711"/>
          <a:lstStyle/>
          <a:p>
            <a:r>
              <a:rPr lang="fr-FR"/>
              <a:t>Cliquez et modifiez le titre</a:t>
            </a:r>
          </a:p>
        </p:txBody>
      </p:sp>
      <p:sp>
        <p:nvSpPr>
          <p:cNvPr id="3" name="Espace réservé du contenu 2"/>
          <p:cNvSpPr>
            <a:spLocks noGrp="1"/>
          </p:cNvSpPr>
          <p:nvPr>
            <p:ph idx="1"/>
          </p:nvPr>
        </p:nvSpPr>
        <p:spPr>
          <a:xfrm>
            <a:off x="457200" y="1600204"/>
            <a:ext cx="8229600" cy="4525963"/>
          </a:xfrm>
          <a:prstGeom prst="rect">
            <a:avLst/>
          </a:prstGeom>
        </p:spPr>
        <p:txBody>
          <a:bodyPr lIns="91421" tIns="45711" rIns="91421" bIns="45711"/>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6356350"/>
            <a:ext cx="2133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endParaRPr lang="fr-FR" sz="2400">
              <a:solidFill>
                <a:srgbClr val="000000"/>
              </a:solidFill>
              <a:latin typeface="Arial" charset="0"/>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r>
              <a:rPr lang="fr-FR" sz="2400">
                <a:solidFill>
                  <a:srgbClr val="000000"/>
                </a:solidFill>
                <a:latin typeface="Arial" charset="0"/>
              </a:rPr>
              <a:t>STP janvier 2013</a:t>
            </a:r>
            <a:endParaRPr lang="fr-FR" sz="2400" dirty="0">
              <a:solidFill>
                <a:srgbClr val="000000"/>
              </a:solidFill>
              <a:latin typeface="Arial" charset="0"/>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lIns="91421" tIns="45711" rIns="91421" bIns="45711"/>
          <a:lstStyle>
            <a:lvl1pPr eaLnBrk="0" hangingPunct="0">
              <a:defRPr b="0">
                <a:ea typeface="ＭＳ Ｐゴシック" charset="-128"/>
                <a:cs typeface="ＭＳ Ｐゴシック"/>
              </a:defRPr>
            </a:lvl1pPr>
          </a:lstStyle>
          <a:p>
            <a:pPr fontAlgn="base">
              <a:spcBef>
                <a:spcPct val="0"/>
              </a:spcBef>
              <a:spcAft>
                <a:spcPct val="0"/>
              </a:spcAft>
              <a:defRPr/>
            </a:pPr>
            <a:fld id="{54FF6C0B-0F98-FD4B-9EFB-1F8E4E3D37CE}" type="slidenum">
              <a:rPr lang="fr-FR" sz="2400">
                <a:solidFill>
                  <a:srgbClr val="000000"/>
                </a:solidFill>
                <a:latin typeface="Arial" charset="0"/>
              </a:rPr>
              <a:pPr fontAlgn="base">
                <a:spcBef>
                  <a:spcPct val="0"/>
                </a:spcBef>
                <a:spcAft>
                  <a:spcPct val="0"/>
                </a:spcAft>
                <a:defRPr/>
              </a:pPr>
              <a:t>‹N°›</a:t>
            </a:fld>
            <a:endParaRPr lang="fr-FR" sz="2400" dirty="0">
              <a:solidFill>
                <a:srgbClr val="000000"/>
              </a:solidFill>
              <a:latin typeface="Arial" charset="0"/>
            </a:endParaRPr>
          </a:p>
        </p:txBody>
      </p:sp>
    </p:spTree>
    <p:extLst>
      <p:ext uri="{BB962C8B-B14F-4D97-AF65-F5344CB8AC3E}">
        <p14:creationId xmlns:p14="http://schemas.microsoft.com/office/powerpoint/2010/main" val="109602328"/>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1470025"/>
          </a:xfrm>
          <a:prstGeom prst="rect">
            <a:avLst/>
          </a:prstGeom>
        </p:spPr>
        <p:txBody>
          <a:bodyPr vert="horz" lIns="91421" tIns="45711" rIns="91421" bIns="45711"/>
          <a:lstStyle/>
          <a:p>
            <a:r>
              <a:rPr lang="fr-FR"/>
              <a:t>Cliquez et modifiez le titre</a:t>
            </a:r>
            <a:endParaRPr lang="fr-FR" dirty="0"/>
          </a:p>
        </p:txBody>
      </p:sp>
      <p:sp>
        <p:nvSpPr>
          <p:cNvPr id="3" name="Sous-titre 2"/>
          <p:cNvSpPr>
            <a:spLocks noGrp="1"/>
          </p:cNvSpPr>
          <p:nvPr>
            <p:ph type="subTitle" idx="1"/>
          </p:nvPr>
        </p:nvSpPr>
        <p:spPr>
          <a:xfrm>
            <a:off x="1371600" y="3886200"/>
            <a:ext cx="6400800" cy="1752600"/>
          </a:xfrm>
          <a:prstGeom prst="rect">
            <a:avLst/>
          </a:prstGeom>
        </p:spPr>
        <p:txBody>
          <a:bodyPr vert="horz" lIns="91421" tIns="45711" rIns="91421" bIns="45711"/>
          <a:lstStyle>
            <a:lvl1pPr marL="0" indent="0" algn="ctr">
              <a:buNone/>
              <a:defRPr/>
            </a:lvl1pPr>
            <a:lvl2pPr marL="457106" indent="0" algn="ctr">
              <a:buNone/>
              <a:defRPr/>
            </a:lvl2pPr>
            <a:lvl3pPr marL="914212" indent="0" algn="ctr">
              <a:buNone/>
              <a:defRPr/>
            </a:lvl3pPr>
            <a:lvl4pPr marL="1371320" indent="0" algn="ctr">
              <a:buNone/>
              <a:defRPr/>
            </a:lvl4pPr>
            <a:lvl5pPr marL="1828426" indent="0" algn="ctr">
              <a:buNone/>
              <a:defRPr/>
            </a:lvl5pPr>
            <a:lvl6pPr marL="2285532" indent="0" algn="ctr">
              <a:buNone/>
              <a:defRPr/>
            </a:lvl6pPr>
            <a:lvl7pPr marL="2742640" indent="0" algn="ctr">
              <a:buNone/>
              <a:defRPr/>
            </a:lvl7pPr>
            <a:lvl8pPr marL="3199744" indent="0" algn="ctr">
              <a:buNone/>
              <a:defRPr/>
            </a:lvl8pPr>
            <a:lvl9pPr marL="3656852" indent="0" algn="ctr">
              <a:buNone/>
              <a:defRPr/>
            </a:lvl9pPr>
          </a:lstStyle>
          <a:p>
            <a:r>
              <a:rPr lang="fr-FR"/>
              <a:t>Cliquez pour modifier le style des sous-titres du masque</a:t>
            </a:r>
            <a:endParaRPr lang="fr-FR" dirty="0"/>
          </a:p>
        </p:txBody>
      </p:sp>
    </p:spTree>
    <p:extLst>
      <p:ext uri="{BB962C8B-B14F-4D97-AF65-F5344CB8AC3E}">
        <p14:creationId xmlns:p14="http://schemas.microsoft.com/office/powerpoint/2010/main" val="182963295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857232"/>
            <a:ext cx="8229600" cy="5573731"/>
          </a:xfrm>
          <a:prstGeom prst="rect">
            <a:avLst/>
          </a:prstGeom>
        </p:spPr>
        <p:txBody>
          <a:bodyPr vert="horz" lIns="91421" tIns="45711" rIns="91421" bIns="45711"/>
          <a:lstStyle>
            <a:lvl1pPr marL="266645" indent="-266645">
              <a:buFont typeface="Arial" pitchFamily="34" charset="0"/>
              <a:buChar char="♦"/>
              <a:defRPr sz="2400" b="1" baseline="0">
                <a:solidFill>
                  <a:srgbClr val="7030A0"/>
                </a:solidFill>
              </a:defRPr>
            </a:lvl1pPr>
            <a:lvl2pPr marL="990397" indent="-266645">
              <a:buFont typeface="Wingdings" pitchFamily="2" charset="2"/>
              <a:buChar char="Ø"/>
              <a:defRPr sz="2000"/>
            </a:lvl2pPr>
            <a:lvl3pPr marL="1168160" indent="-139672">
              <a:defRPr sz="1800"/>
            </a:lvl3pPr>
            <a:lvl4pPr>
              <a:buFont typeface="Arial" pitchFamily="34" charset="0"/>
              <a:buChar char="•"/>
              <a:defRPr sz="1800"/>
            </a:lvl4pPr>
            <a:lvl5pPr>
              <a:defRPr sz="24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FR" noProof="0" dirty="0"/>
          </a:p>
        </p:txBody>
      </p:sp>
      <p:sp>
        <p:nvSpPr>
          <p:cNvPr id="5" name="Titre 1"/>
          <p:cNvSpPr>
            <a:spLocks noGrp="1"/>
          </p:cNvSpPr>
          <p:nvPr>
            <p:ph type="title"/>
          </p:nvPr>
        </p:nvSpPr>
        <p:spPr>
          <a:xfrm>
            <a:off x="1187624" y="142852"/>
            <a:ext cx="5760640" cy="571504"/>
          </a:xfrm>
          <a:prstGeom prst="rect">
            <a:avLst/>
          </a:prstGeom>
        </p:spPr>
        <p:txBody>
          <a:bodyPr vert="horz" lIns="91421" tIns="45711" rIns="91421" bIns="45711"/>
          <a:lstStyle>
            <a:lvl1pPr algn="l">
              <a:defRPr sz="2400" b="1">
                <a:solidFill>
                  <a:srgbClr val="7030A0"/>
                </a:solidFill>
              </a:defRPr>
            </a:lvl1pPr>
          </a:lstStyle>
          <a:p>
            <a:r>
              <a:rPr lang="fr-FR" noProof="0"/>
              <a:t>Cliquez et modifiez le titre</a:t>
            </a:r>
            <a:endParaRPr lang="fr-FR" noProof="0" dirty="0"/>
          </a:p>
        </p:txBody>
      </p:sp>
    </p:spTree>
    <p:extLst>
      <p:ext uri="{BB962C8B-B14F-4D97-AF65-F5344CB8AC3E}">
        <p14:creationId xmlns:p14="http://schemas.microsoft.com/office/powerpoint/2010/main" val="2703651709"/>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913146"/>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sym typeface="Arial"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sym typeface="Arial" charset="0"/>
              </a:rPr>
              <a:t>DF</a:t>
            </a:r>
          </a:p>
        </p:txBody>
      </p:sp>
    </p:spTree>
    <p:extLst>
      <p:ext uri="{BB962C8B-B14F-4D97-AF65-F5344CB8AC3E}">
        <p14:creationId xmlns:p14="http://schemas.microsoft.com/office/powerpoint/2010/main" val="1462977126"/>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marL="95250" marR="0" lvl="0" indent="0" algn="l"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marL="95250" marR="0" lvl="0" indent="0" algn="l"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291" y="6323626"/>
            <a:ext cx="1816789" cy="346214"/>
          </a:xfrm>
          <a:prstGeom prst="rect">
            <a:avLst/>
          </a:prstGeom>
          <a:noFill/>
        </p:spPr>
      </p:pic>
      <p:sp>
        <p:nvSpPr>
          <p:cNvPr id="2" name="ZoneTexte 1"/>
          <p:cNvSpPr txBox="1"/>
          <p:nvPr userDrawn="1"/>
        </p:nvSpPr>
        <p:spPr>
          <a:xfrm>
            <a:off x="8480687" y="6334780"/>
            <a:ext cx="663313" cy="523220"/>
          </a:xfrm>
          <a:prstGeom prst="rect">
            <a:avLst/>
          </a:prstGeom>
          <a:noFill/>
        </p:spPr>
        <p:txBody>
          <a:bodyPr wrap="none" rtlCol="0">
            <a:spAutoFit/>
          </a:bodyPr>
          <a:lstStyle/>
          <a:p>
            <a:r>
              <a:rPr lang="en-GB" sz="2800" b="1" dirty="0">
                <a:latin typeface="Arial" pitchFamily="34" charset="0"/>
                <a:cs typeface="Arial" pitchFamily="34" charset="0"/>
              </a:rPr>
              <a:t>DF</a:t>
            </a:r>
          </a:p>
        </p:txBody>
      </p:sp>
    </p:spTree>
    <p:extLst>
      <p:ext uri="{BB962C8B-B14F-4D97-AF65-F5344CB8AC3E}">
        <p14:creationId xmlns:p14="http://schemas.microsoft.com/office/powerpoint/2010/main" val="387073873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675315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rPr>
              <a:t>DF</a:t>
            </a:r>
          </a:p>
        </p:txBody>
      </p:sp>
    </p:spTree>
    <p:extLst>
      <p:ext uri="{BB962C8B-B14F-4D97-AF65-F5344CB8AC3E}">
        <p14:creationId xmlns:p14="http://schemas.microsoft.com/office/powerpoint/2010/main" val="3810020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292921" y="6466066"/>
            <a:ext cx="1816789" cy="346214"/>
          </a:xfrm>
          <a:prstGeom prst="rect">
            <a:avLst/>
          </a:prstGeom>
          <a:noFill/>
        </p:spPr>
      </p:pic>
    </p:spTree>
    <p:extLst>
      <p:ext uri="{BB962C8B-B14F-4D97-AF65-F5344CB8AC3E}">
        <p14:creationId xmlns:p14="http://schemas.microsoft.com/office/powerpoint/2010/main" val="4285941883"/>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sym typeface="Arial"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sym typeface="Arial"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sym typeface="Arial" charset="0"/>
              </a:rPr>
              <a:t>DF</a:t>
            </a:r>
          </a:p>
        </p:txBody>
      </p:sp>
    </p:spTree>
    <p:extLst>
      <p:ext uri="{BB962C8B-B14F-4D97-AF65-F5344CB8AC3E}">
        <p14:creationId xmlns:p14="http://schemas.microsoft.com/office/powerpoint/2010/main" val="391405084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7" name="Title 1"/>
          <p:cNvSpPr txBox="1">
            <a:spLocks/>
          </p:cNvSpPr>
          <p:nvPr userDrawn="1"/>
        </p:nvSpPr>
        <p:spPr>
          <a:xfrm>
            <a:off x="-32" y="428604"/>
            <a:ext cx="1357322" cy="142876"/>
          </a:xfrm>
          <a:prstGeom prst="rect">
            <a:avLst/>
          </a:prstGeom>
          <a:gradFill flip="none" rotWithShape="1">
            <a:gsLst>
              <a:gs pos="0">
                <a:schemeClr val="bg1"/>
              </a:gs>
              <a:gs pos="100000">
                <a:srgbClr val="03417C"/>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8" name="Title 1"/>
          <p:cNvSpPr txBox="1">
            <a:spLocks/>
          </p:cNvSpPr>
          <p:nvPr userDrawn="1"/>
        </p:nvSpPr>
        <p:spPr>
          <a:xfrm>
            <a:off x="0" y="428604"/>
            <a:ext cx="9144000" cy="117306"/>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vert="horz" lIns="91440" tIns="45720" rIns="91440" bIns="45720" rtlCol="0" anchor="t">
            <a:noAutofit/>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ndParaRPr>
          </a:p>
        </p:txBody>
      </p:sp>
      <p:sp>
        <p:nvSpPr>
          <p:cNvPr id="9" name="Rectangle 8"/>
          <p:cNvSpPr/>
          <p:nvPr userDrawn="1"/>
        </p:nvSpPr>
        <p:spPr>
          <a:xfrm>
            <a:off x="0" y="0"/>
            <a:ext cx="9144000" cy="430696"/>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rial" pitchFamily="34" charset="0"/>
              <a:cs typeface="Arial" pitchFamily="34" charset="0"/>
            </a:endParaRPr>
          </a:p>
        </p:txBody>
      </p:sp>
      <p:pic>
        <p:nvPicPr>
          <p:cNvPr id="13"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291" y="6323626"/>
            <a:ext cx="1816789" cy="346214"/>
          </a:xfrm>
          <a:prstGeom prst="rect">
            <a:avLst/>
          </a:prstGeom>
          <a:noFill/>
        </p:spPr>
      </p:pic>
      <p:sp>
        <p:nvSpPr>
          <p:cNvPr id="2" name="ZoneTexte 1"/>
          <p:cNvSpPr txBox="1"/>
          <p:nvPr userDrawn="1"/>
        </p:nvSpPr>
        <p:spPr>
          <a:xfrm>
            <a:off x="8480687" y="6334780"/>
            <a:ext cx="663313" cy="523220"/>
          </a:xfrm>
          <a:prstGeom prst="rect">
            <a:avLst/>
          </a:prstGeom>
          <a:noFill/>
        </p:spPr>
        <p:txBody>
          <a:bodyPr wrap="none" rtlCol="0">
            <a:spAutoFit/>
          </a:bodyPr>
          <a:lstStyle/>
          <a:p>
            <a:r>
              <a:rPr lang="en-GB" sz="2800" b="1" dirty="0">
                <a:solidFill>
                  <a:prstClr val="black"/>
                </a:solidFill>
                <a:latin typeface="Arial" pitchFamily="34" charset="0"/>
                <a:cs typeface="Arial" pitchFamily="34" charset="0"/>
              </a:rPr>
              <a:t>DF</a:t>
            </a:r>
          </a:p>
        </p:txBody>
      </p:sp>
    </p:spTree>
    <p:extLst>
      <p:ext uri="{BB962C8B-B14F-4D97-AF65-F5344CB8AC3E}">
        <p14:creationId xmlns:p14="http://schemas.microsoft.com/office/powerpoint/2010/main" val="3102261398"/>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txBox="1">
            <a:spLocks/>
          </p:cNvSpPr>
          <p:nvPr userDrawn="1"/>
        </p:nvSpPr>
        <p:spPr>
          <a:xfrm>
            <a:off x="0" y="428625"/>
            <a:ext cx="1357313" cy="142875"/>
          </a:xfrm>
          <a:prstGeom prst="rect">
            <a:avLst/>
          </a:prstGeom>
          <a:gradFill flip="none" rotWithShape="1">
            <a:gsLst>
              <a:gs pos="0">
                <a:schemeClr val="bg1"/>
              </a:gs>
              <a:gs pos="100000">
                <a:srgbClr val="03417C"/>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3" name="Title 1"/>
          <p:cNvSpPr txBox="1">
            <a:spLocks/>
          </p:cNvSpPr>
          <p:nvPr userDrawn="1"/>
        </p:nvSpPr>
        <p:spPr>
          <a:xfrm>
            <a:off x="0" y="428625"/>
            <a:ext cx="9144000" cy="117475"/>
          </a:xfrm>
          <a:prstGeom prst="rect">
            <a:avLst/>
          </a:prstGeom>
          <a:gradFill flip="none" rotWithShape="1">
            <a:gsLst>
              <a:gs pos="0">
                <a:srgbClr val="EEECE1">
                  <a:shade val="30000"/>
                  <a:satMod val="115000"/>
                </a:srgbClr>
              </a:gs>
              <a:gs pos="50000">
                <a:srgbClr val="EEECE1">
                  <a:shade val="67500"/>
                  <a:satMod val="115000"/>
                </a:srgbClr>
              </a:gs>
              <a:gs pos="100000">
                <a:srgbClr val="EEECE1">
                  <a:shade val="100000"/>
                  <a:satMod val="115000"/>
                </a:srgbClr>
              </a:gs>
            </a:gsLst>
            <a:lin ang="16200000" scaled="1"/>
            <a:tileRect/>
          </a:gradFill>
        </p:spPr>
        <p:txBody>
          <a:bodyPr/>
          <a:lstStyle>
            <a:lvl1pPr marL="95250" indent="0" algn="l">
              <a:defRPr sz="1400" b="1">
                <a:solidFill>
                  <a:schemeClr val="tx2"/>
                </a:solidFill>
              </a:defRPr>
            </a:lvl1pPr>
          </a:lstStyle>
          <a:p>
            <a:pPr>
              <a:spcBef>
                <a:spcPct val="0"/>
              </a:spcBef>
              <a:defRPr/>
            </a:pPr>
            <a:endParaRPr lang="en-US" sz="2800" dirty="0">
              <a:solidFill>
                <a:prstClr val="black"/>
              </a:solidFill>
              <a:latin typeface="Calibri"/>
              <a:ea typeface="ＭＳ Ｐゴシック" charset="0"/>
              <a:cs typeface="ＭＳ Ｐゴシック" charset="0"/>
            </a:endParaRPr>
          </a:p>
        </p:txBody>
      </p:sp>
      <p:sp>
        <p:nvSpPr>
          <p:cNvPr id="4" name="Rectangle 3"/>
          <p:cNvSpPr/>
          <p:nvPr userDrawn="1"/>
        </p:nvSpPr>
        <p:spPr>
          <a:xfrm>
            <a:off x="0" y="0"/>
            <a:ext cx="9144000" cy="430213"/>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latin typeface="Arial" pitchFamily="34" charset="0"/>
              <a:cs typeface="Arial" pitchFamily="34" charset="0"/>
            </a:endParaRPr>
          </a:p>
        </p:txBody>
      </p:sp>
      <p:pic>
        <p:nvPicPr>
          <p:cNvPr id="5" name="Picture 4" descr="EURISOL_logo"/>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711950" y="6323013"/>
            <a:ext cx="18161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ZoneTexte 5"/>
          <p:cNvSpPr txBox="1">
            <a:spLocks noChangeArrowheads="1"/>
          </p:cNvSpPr>
          <p:nvPr userDrawn="1"/>
        </p:nvSpPr>
        <p:spPr bwMode="auto">
          <a:xfrm>
            <a:off x="8480425" y="6334125"/>
            <a:ext cx="6635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defRPr/>
            </a:pPr>
            <a:r>
              <a:rPr lang="en-GB" sz="2800" b="1">
                <a:solidFill>
                  <a:srgbClr val="000000"/>
                </a:solidFill>
                <a:cs typeface="Arial" charset="0"/>
              </a:rPr>
              <a:t>DF</a:t>
            </a:r>
          </a:p>
        </p:txBody>
      </p:sp>
    </p:spTree>
    <p:extLst>
      <p:ext uri="{BB962C8B-B14F-4D97-AF65-F5344CB8AC3E}">
        <p14:creationId xmlns:p14="http://schemas.microsoft.com/office/powerpoint/2010/main" val="1978737371"/>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Cliquez pour modifier le style du titre</a:t>
            </a:r>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162EF373-F860-48A4-81AC-6EE997BD1652}" type="datetimeFigureOut">
              <a:rPr lang="fr-FR" smtClean="0">
                <a:solidFill>
                  <a:prstClr val="black"/>
                </a:solidFill>
                <a:latin typeface="Calibri"/>
              </a:rPr>
              <a:pPr/>
              <a:t>15/05/2019</a:t>
            </a:fld>
            <a:endParaRPr lang="fr-FR">
              <a:solidFill>
                <a:prstClr val="black"/>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endParaRPr lang="fr-FR">
              <a:solidFill>
                <a:prstClr val="black"/>
              </a:solidFill>
              <a:latin typeface="Calibri"/>
            </a:endParaRPr>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F108A75F-BF7C-4636-A5CE-F5E27C507787}" type="slidenum">
              <a:rPr lang="fr-FR" smtClean="0">
                <a:solidFill>
                  <a:prstClr val="black"/>
                </a:solidFill>
                <a:latin typeface="Calibri"/>
              </a:rPr>
              <a:pPr/>
              <a:t>‹N°›</a:t>
            </a:fld>
            <a:endParaRPr lang="fr-FR">
              <a:solidFill>
                <a:prstClr val="black"/>
              </a:solidFill>
              <a:latin typeface="Calibri"/>
            </a:endParaRPr>
          </a:p>
        </p:txBody>
      </p:sp>
    </p:spTree>
    <p:extLst>
      <p:ext uri="{BB962C8B-B14F-4D97-AF65-F5344CB8AC3E}">
        <p14:creationId xmlns:p14="http://schemas.microsoft.com/office/powerpoint/2010/main" val="30481416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0"/>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Tree>
    <p:extLst>
      <p:ext uri="{BB962C8B-B14F-4D97-AF65-F5344CB8AC3E}">
        <p14:creationId xmlns:p14="http://schemas.microsoft.com/office/powerpoint/2010/main" val="37143484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110" name="Numéro de diapositive"/>
          <p:cNvSpPr txBox="1">
            <a:spLocks noGrp="1"/>
          </p:cNvSpPr>
          <p:nvPr>
            <p:ph type="sldNum" sz="quarter" idx="2"/>
          </p:nvPr>
        </p:nvSpPr>
        <p:spPr>
          <a:xfrm>
            <a:off x="4437983" y="6505277"/>
            <a:ext cx="259104" cy="267891"/>
          </a:xfrm>
          <a:prstGeom prst="rect">
            <a:avLst/>
          </a:prstGeom>
        </p:spPr>
        <p:txBody>
          <a:bodyPr lIns="64291" tIns="32146" rIns="64291" bIns="32146"/>
          <a:lstStyle/>
          <a:p>
            <a:fld id="{86CB4B4D-7CA3-9044-876B-883B54F8677D}" type="slidenum">
              <a:rPr/>
              <a:pPr/>
              <a:t>‹N°›</a:t>
            </a:fld>
            <a:endParaRPr/>
          </a:p>
        </p:txBody>
      </p:sp>
    </p:spTree>
    <p:extLst>
      <p:ext uri="{BB962C8B-B14F-4D97-AF65-F5344CB8AC3E}">
        <p14:creationId xmlns:p14="http://schemas.microsoft.com/office/powerpoint/2010/main" val="132133742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1142910" y="1122480"/>
            <a:ext cx="6857460" cy="2386800"/>
          </a:xfrm>
          <a:prstGeom prst="rect">
            <a:avLst/>
          </a:prstGeom>
        </p:spPr>
        <p:txBody>
          <a:bodyPr lIns="0" tIns="0" rIns="0" bIns="0" anchor="ctr"/>
          <a:lstStyle/>
          <a:p>
            <a:pPr algn="ctr"/>
            <a:endParaRPr lang="en-US" sz="3300" b="0" strike="noStrike" spc="-1">
              <a:latin typeface="Arial"/>
            </a:endParaRPr>
          </a:p>
        </p:txBody>
      </p:sp>
      <p:sp>
        <p:nvSpPr>
          <p:cNvPr id="5" name="PlaceHolder 2"/>
          <p:cNvSpPr>
            <a:spLocks noGrp="1"/>
          </p:cNvSpPr>
          <p:nvPr>
            <p:ph type="body"/>
          </p:nvPr>
        </p:nvSpPr>
        <p:spPr>
          <a:xfrm>
            <a:off x="457110" y="1604520"/>
            <a:ext cx="8229330" cy="3977280"/>
          </a:xfrm>
          <a:prstGeom prst="rect">
            <a:avLst/>
          </a:prstGeom>
        </p:spPr>
        <p:txBody>
          <a:bodyPr lIns="0" tIns="0" rIns="0" bIns="0">
            <a:normAutofit/>
          </a:bodyPr>
          <a:lstStyle/>
          <a:p>
            <a:endParaRPr lang="en-US" sz="2400" b="0" strike="noStrike" spc="-1">
              <a:latin typeface="Arial"/>
            </a:endParaRPr>
          </a:p>
        </p:txBody>
      </p:sp>
    </p:spTree>
    <p:extLst>
      <p:ext uri="{BB962C8B-B14F-4D97-AF65-F5344CB8AC3E}">
        <p14:creationId xmlns:p14="http://schemas.microsoft.com/office/powerpoint/2010/main" val="146454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C47720-607B-4F44-918E-31B41092ECC0}"/>
              </a:ext>
            </a:extLst>
          </p:cNvPr>
          <p:cNvSpPr>
            <a:spLocks noGrp="1"/>
          </p:cNvSpPr>
          <p:nvPr>
            <p:ph type="title"/>
          </p:nvPr>
        </p:nvSpPr>
        <p:spPr>
          <a:xfrm>
            <a:off x="628650" y="365125"/>
            <a:ext cx="7886700" cy="1325563"/>
          </a:xfrm>
          <a:prstGeom prst="rect">
            <a:avLst/>
          </a:prstGeom>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D8B358D7-80D4-B540-A851-AB8F82F9A9EF}"/>
              </a:ext>
            </a:extLst>
          </p:cNvPr>
          <p:cNvSpPr>
            <a:spLocks noGrp="1"/>
          </p:cNvSpPr>
          <p:nvPr>
            <p:ph idx="1"/>
          </p:nvPr>
        </p:nvSpPr>
        <p:spPr>
          <a:xfrm>
            <a:off x="628650" y="1825625"/>
            <a:ext cx="7886700" cy="4351338"/>
          </a:xfrm>
          <a:prstGeom prst="rect">
            <a:avLst/>
          </a:prstGeom>
        </p:spPr>
        <p:txBody>
          <a:bodyPr/>
          <a:lstStyle/>
          <a:p>
            <a:r>
              <a:rPr lang="fr-FR"/>
              <a:t>Modifier les styles du texte du masque
Deuxième niveau
Troisième niveau
Quatrième niveau
Cinquième niveau</a:t>
            </a:r>
            <a:endParaRPr lang="en-GB"/>
          </a:p>
        </p:txBody>
      </p:sp>
      <p:sp>
        <p:nvSpPr>
          <p:cNvPr id="4" name="Espace réservé de la date 3">
            <a:extLst>
              <a:ext uri="{FF2B5EF4-FFF2-40B4-BE49-F238E27FC236}">
                <a16:creationId xmlns:a16="http://schemas.microsoft.com/office/drawing/2014/main" id="{2A6F9DB6-B49E-AD46-AD52-B5968005FB95}"/>
              </a:ext>
            </a:extLst>
          </p:cNvPr>
          <p:cNvSpPr>
            <a:spLocks noGrp="1"/>
          </p:cNvSpPr>
          <p:nvPr>
            <p:ph type="dt" sz="half" idx="10"/>
          </p:nvPr>
        </p:nvSpPr>
        <p:spPr>
          <a:xfrm>
            <a:off x="628650" y="6356350"/>
            <a:ext cx="2057400" cy="365125"/>
          </a:xfrm>
          <a:prstGeom prst="rect">
            <a:avLst/>
          </a:prstGeom>
        </p:spPr>
        <p:txBody>
          <a:bodyPr/>
          <a:lstStyle/>
          <a:p>
            <a:fld id="{855EE46B-8E66-C04D-B9F8-683E6A93407C}" type="datetimeFigureOut">
              <a:rPr lang="en-GB" smtClean="0"/>
              <a:t>15/05/2019</a:t>
            </a:fld>
            <a:endParaRPr lang="en-GB"/>
          </a:p>
        </p:txBody>
      </p:sp>
      <p:sp>
        <p:nvSpPr>
          <p:cNvPr id="5" name="Espace réservé du pied de page 4">
            <a:extLst>
              <a:ext uri="{FF2B5EF4-FFF2-40B4-BE49-F238E27FC236}">
                <a16:creationId xmlns:a16="http://schemas.microsoft.com/office/drawing/2014/main" id="{421ECC8B-7226-7447-ADBA-53222AF334F7}"/>
              </a:ext>
            </a:extLst>
          </p:cNvPr>
          <p:cNvSpPr>
            <a:spLocks noGrp="1"/>
          </p:cNvSpPr>
          <p:nvPr>
            <p:ph type="ftr" sz="quarter" idx="11"/>
          </p:nvPr>
        </p:nvSpPr>
        <p:spPr>
          <a:xfrm>
            <a:off x="3028950" y="6356350"/>
            <a:ext cx="3086100" cy="365125"/>
          </a:xfrm>
          <a:prstGeom prst="rect">
            <a:avLst/>
          </a:prstGeom>
        </p:spPr>
        <p:txBody>
          <a:bodyPr/>
          <a:lstStyle/>
          <a:p>
            <a:endParaRPr lang="en-GB"/>
          </a:p>
        </p:txBody>
      </p:sp>
      <p:sp>
        <p:nvSpPr>
          <p:cNvPr id="6" name="Espace réservé du numéro de diapositive 5">
            <a:extLst>
              <a:ext uri="{FF2B5EF4-FFF2-40B4-BE49-F238E27FC236}">
                <a16:creationId xmlns:a16="http://schemas.microsoft.com/office/drawing/2014/main" id="{C6A4AFCA-F6E0-104A-822E-2FE28E6418F2}"/>
              </a:ext>
            </a:extLst>
          </p:cNvPr>
          <p:cNvSpPr>
            <a:spLocks noGrp="1"/>
          </p:cNvSpPr>
          <p:nvPr>
            <p:ph type="sldNum" sz="quarter" idx="12"/>
          </p:nvPr>
        </p:nvSpPr>
        <p:spPr>
          <a:xfrm>
            <a:off x="6457950" y="6356350"/>
            <a:ext cx="2057400" cy="365125"/>
          </a:xfrm>
          <a:prstGeom prst="rect">
            <a:avLst/>
          </a:prstGeom>
        </p:spPr>
        <p:txBody>
          <a:bodyPr/>
          <a:lstStyle/>
          <a:p>
            <a:fld id="{D0EB0526-91D7-8F4D-AD6A-67E06F01F9DC}" type="slidenum">
              <a:rPr lang="en-GB" smtClean="0"/>
              <a:t>‹N°›</a:t>
            </a:fld>
            <a:endParaRPr lang="en-GB"/>
          </a:p>
        </p:txBody>
      </p:sp>
    </p:spTree>
    <p:extLst>
      <p:ext uri="{BB962C8B-B14F-4D97-AF65-F5344CB8AC3E}">
        <p14:creationId xmlns:p14="http://schemas.microsoft.com/office/powerpoint/2010/main" val="3268442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290" name="PlaceHolder 1"/>
          <p:cNvSpPr>
            <a:spLocks noGrp="1"/>
          </p:cNvSpPr>
          <p:nvPr>
            <p:ph type="title"/>
          </p:nvPr>
        </p:nvSpPr>
        <p:spPr>
          <a:xfrm>
            <a:off x="457200" y="255600"/>
            <a:ext cx="8229240" cy="1066320"/>
          </a:xfrm>
          <a:prstGeom prst="rect">
            <a:avLst/>
          </a:prstGeom>
        </p:spPr>
        <p:txBody>
          <a:bodyPr lIns="0" tIns="0" rIns="0" bIns="0" anchor="ctr"/>
          <a:lstStyle/>
          <a:p>
            <a:endParaRPr lang="en-US" sz="1670" b="0" strike="noStrike" spc="-1">
              <a:solidFill>
                <a:srgbClr val="000000"/>
              </a:solidFill>
              <a:latin typeface="Calibri"/>
            </a:endParaRPr>
          </a:p>
        </p:txBody>
      </p:sp>
      <p:sp>
        <p:nvSpPr>
          <p:cNvPr id="291" name="PlaceHolder 2"/>
          <p:cNvSpPr>
            <a:spLocks noGrp="1"/>
          </p:cNvSpPr>
          <p:nvPr>
            <p:ph type="subTitle"/>
          </p:nvPr>
        </p:nvSpPr>
        <p:spPr>
          <a:xfrm>
            <a:off x="457200" y="1492560"/>
            <a:ext cx="8229240" cy="422388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512659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0"/>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Tree>
    <p:extLst>
      <p:ext uri="{BB962C8B-B14F-4D97-AF65-F5344CB8AC3E}">
        <p14:creationId xmlns:p14="http://schemas.microsoft.com/office/powerpoint/2010/main" val="1746618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tif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5.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image" Target="../media/image7.jpeg"/><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theme" Target="../theme/theme4.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image" Target="../media/image7.jpe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image" Target="../media/image6.emf"/><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982174" y="6517589"/>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‹N°›</a:t>
            </a:fld>
            <a:endParaRPr lang="en-US" dirty="0"/>
          </a:p>
        </p:txBody>
      </p:sp>
      <p:sp>
        <p:nvSpPr>
          <p:cNvPr id="16" name="Rounded Rectangle 14"/>
          <p:cNvSpPr/>
          <p:nvPr userDrawn="1"/>
        </p:nvSpPr>
        <p:spPr>
          <a:xfrm>
            <a:off x="228600" y="35415"/>
            <a:ext cx="8695944" cy="990600"/>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3"/>
          <p:cNvGrpSpPr>
            <a:grpSpLocks noChangeAspect="1"/>
          </p:cNvGrpSpPr>
          <p:nvPr userDrawn="1"/>
        </p:nvGrpSpPr>
        <p:grpSpPr bwMode="hidden">
          <a:xfrm>
            <a:off x="211665" y="688433"/>
            <a:ext cx="8723376" cy="470665"/>
            <a:chOff x="-3905250" y="4294188"/>
            <a:chExt cx="13011150" cy="1892300"/>
          </a:xfrm>
        </p:grpSpPr>
        <p:sp>
          <p:nvSpPr>
            <p:cNvPr id="23"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7"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28" name="Immagine 3" descr="Senza titolo.jpg"/>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210982" y="17888"/>
            <a:ext cx="1194735" cy="448026"/>
          </a:xfrm>
          <a:prstGeom prst="rect">
            <a:avLst/>
          </a:prstGeom>
        </p:spPr>
      </p:pic>
      <p:sp>
        <p:nvSpPr>
          <p:cNvPr id="4" name="Espace réservé du titre 3"/>
          <p:cNvSpPr>
            <a:spLocks noGrp="1"/>
          </p:cNvSpPr>
          <p:nvPr>
            <p:ph type="title"/>
          </p:nvPr>
        </p:nvSpPr>
        <p:spPr>
          <a:xfrm>
            <a:off x="456372" y="35416"/>
            <a:ext cx="7886700" cy="681842"/>
          </a:xfrm>
          <a:prstGeom prst="rect">
            <a:avLst/>
          </a:prstGeom>
        </p:spPr>
        <p:txBody>
          <a:bodyPr vert="horz" lIns="91440" tIns="45720" rIns="91440" bIns="45720" rtlCol="0" anchor="ctr">
            <a:normAutofit/>
          </a:bodyPr>
          <a:lstStyle/>
          <a:p>
            <a:r>
              <a:rPr lang="fr-FR" dirty="0"/>
              <a:t>Cliquez et modifiez le titre</a:t>
            </a:r>
            <a:endParaRPr lang="en-GB" dirty="0"/>
          </a:p>
        </p:txBody>
      </p:sp>
      <p:pic>
        <p:nvPicPr>
          <p:cNvPr id="5" name="Image 4">
            <a:extLst>
              <a:ext uri="{FF2B5EF4-FFF2-40B4-BE49-F238E27FC236}">
                <a16:creationId xmlns:a16="http://schemas.microsoft.com/office/drawing/2014/main" id="{C4074EAE-F6AF-6C4D-A881-EF444F2FDB95}"/>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7505614" y="39350"/>
            <a:ext cx="1418734" cy="472911"/>
          </a:xfrm>
          <a:prstGeom prst="rect">
            <a:avLst/>
          </a:prstGeom>
        </p:spPr>
      </p:pic>
      <p:sp>
        <p:nvSpPr>
          <p:cNvPr id="17" name="Espace réservé du pied de page 1">
            <a:extLst>
              <a:ext uri="{FF2B5EF4-FFF2-40B4-BE49-F238E27FC236}">
                <a16:creationId xmlns:a16="http://schemas.microsoft.com/office/drawing/2014/main" id="{9C6AE455-3E62-EC46-8D31-EAC44497CE7C}"/>
              </a:ext>
            </a:extLst>
          </p:cNvPr>
          <p:cNvSpPr>
            <a:spLocks noGrp="1"/>
          </p:cNvSpPr>
          <p:nvPr>
            <p:ph type="ftr" sz="quarter" idx="3"/>
          </p:nvPr>
        </p:nvSpPr>
        <p:spPr>
          <a:xfrm>
            <a:off x="68323" y="6572268"/>
            <a:ext cx="1480052" cy="255766"/>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pic>
        <p:nvPicPr>
          <p:cNvPr id="15" name="Image 14">
            <a:extLst>
              <a:ext uri="{FF2B5EF4-FFF2-40B4-BE49-F238E27FC236}">
                <a16:creationId xmlns:a16="http://schemas.microsoft.com/office/drawing/2014/main" id="{CD84DD3F-5E46-4944-BF63-8F744CA09241}"/>
              </a:ext>
            </a:extLst>
          </p:cNvPr>
          <p:cNvPicPr>
            <a:picLocks noChangeAspect="1"/>
          </p:cNvPicPr>
          <p:nvPr userDrawn="1"/>
        </p:nvPicPr>
        <p:blipFill>
          <a:blip r:embed="rId14"/>
          <a:stretch>
            <a:fillRect/>
          </a:stretch>
        </p:blipFill>
        <p:spPr>
          <a:xfrm>
            <a:off x="4068545" y="6566474"/>
            <a:ext cx="476975" cy="267355"/>
          </a:xfrm>
          <a:prstGeom prst="rect">
            <a:avLst/>
          </a:prstGeom>
        </p:spPr>
      </p:pic>
    </p:spTree>
    <p:extLst>
      <p:ext uri="{BB962C8B-B14F-4D97-AF65-F5344CB8AC3E}">
        <p14:creationId xmlns:p14="http://schemas.microsoft.com/office/powerpoint/2010/main" val="1109369254"/>
      </p:ext>
    </p:extLst>
  </p:cSld>
  <p:clrMap bg1="lt1" tx1="dk1" bg2="lt2" tx2="dk2" accent1="accent1" accent2="accent2" accent3="accent3" accent4="accent4" accent5="accent5" accent6="accent6" hlink="hlink" folHlink="folHlink"/>
  <p:sldLayoutIdLst>
    <p:sldLayoutId id="2147485097" r:id="rId1"/>
    <p:sldLayoutId id="2147485098" r:id="rId2"/>
    <p:sldLayoutId id="2147485099" r:id="rId3"/>
    <p:sldLayoutId id="2147485100" r:id="rId4"/>
    <p:sldLayoutId id="2147485104" r:id="rId5"/>
    <p:sldLayoutId id="2147485105" r:id="rId6"/>
    <p:sldLayoutId id="2147485113" r:id="rId7"/>
    <p:sldLayoutId id="2147485114" r:id="rId8"/>
    <p:sldLayoutId id="2147485115" r:id="rId9"/>
    <p:sldLayoutId id="2147485116" r:id="rId10"/>
  </p:sldLayoutIdLst>
  <p:txStyles>
    <p:titleStyle>
      <a:lvl1pPr algn="ctr" defTabSz="914400" rtl="0" eaLnBrk="1" latinLnBrk="0" hangingPunct="1">
        <a:spcBef>
          <a:spcPct val="0"/>
        </a:spcBef>
        <a:buNone/>
        <a:defRPr sz="36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Rectangle 11">
            <a:extLst>
              <a:ext uri="{FF2B5EF4-FFF2-40B4-BE49-F238E27FC236}">
                <a16:creationId xmlns:a16="http://schemas.microsoft.com/office/drawing/2014/main" id="{C1642F5C-46AD-AB4A-B2A4-6B23AFCB00F3}"/>
              </a:ext>
            </a:extLst>
          </p:cNvPr>
          <p:cNvSpPr>
            <a:spLocks noChangeArrowheads="1"/>
          </p:cNvSpPr>
          <p:nvPr/>
        </p:nvSpPr>
        <p:spPr bwMode="auto">
          <a:xfrm>
            <a:off x="4826000" y="603250"/>
            <a:ext cx="4318000" cy="36513"/>
          </a:xfrm>
          <a:prstGeom prst="rect">
            <a:avLst/>
          </a:prstGeom>
          <a:gradFill flip="none" rotWithShape="1">
            <a:gsLst>
              <a:gs pos="0">
                <a:schemeClr val="bg1">
                  <a:lumMod val="65000"/>
                </a:schemeClr>
              </a:gs>
              <a:gs pos="100000">
                <a:srgbClr val="FFFFFF"/>
              </a:gs>
            </a:gsLst>
            <a:lin ang="10800000" scaled="0"/>
            <a:tileRect/>
          </a:gradFill>
          <a:ln w="9525">
            <a:noFill/>
            <a:miter lim="800000"/>
            <a:headEnd/>
            <a:tailEnd/>
          </a:ln>
        </p:spPr>
        <p:txBody>
          <a:bodyPr wrap="none" lIns="91421" tIns="45711" rIns="91421" bIns="45711" anchor="ctr"/>
          <a:lstStyle/>
          <a:p>
            <a:pPr eaLnBrk="0" hangingPunct="0">
              <a:defRPr/>
            </a:pPr>
            <a:endParaRPr lang="fr-FR">
              <a:solidFill>
                <a:srgbClr val="000000"/>
              </a:solidFill>
              <a:latin typeface="Arial" charset="0"/>
              <a:ea typeface="ＭＳ Ｐゴシック" charset="-128"/>
            </a:endParaRPr>
          </a:p>
        </p:txBody>
      </p:sp>
      <p:sp>
        <p:nvSpPr>
          <p:cNvPr id="1027" name="Rectangle 12">
            <a:extLst>
              <a:ext uri="{FF2B5EF4-FFF2-40B4-BE49-F238E27FC236}">
                <a16:creationId xmlns:a16="http://schemas.microsoft.com/office/drawing/2014/main" id="{9A84A8D1-337D-4044-984C-CDAE71CAFFC5}"/>
              </a:ext>
            </a:extLst>
          </p:cNvPr>
          <p:cNvSpPr>
            <a:spLocks noChangeArrowheads="1"/>
          </p:cNvSpPr>
          <p:nvPr/>
        </p:nvSpPr>
        <p:spPr bwMode="auto">
          <a:xfrm>
            <a:off x="4826000" y="647700"/>
            <a:ext cx="4318000" cy="36513"/>
          </a:xfrm>
          <a:prstGeom prst="rect">
            <a:avLst/>
          </a:prstGeom>
          <a:gradFill rotWithShape="1">
            <a:gsLst>
              <a:gs pos="0">
                <a:srgbClr val="FFFFFF"/>
              </a:gs>
              <a:gs pos="100000">
                <a:srgbClr val="502185"/>
              </a:gs>
            </a:gsLst>
            <a:lin ang="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1" tIns="45711" rIns="91421" bIns="45711"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GB" altLang="fr-FR" sz="1800">
                <a:solidFill>
                  <a:srgbClr val="000000"/>
                </a:solidFill>
              </a:rPr>
              <a:t> </a:t>
            </a:r>
          </a:p>
        </p:txBody>
      </p:sp>
      <p:sp>
        <p:nvSpPr>
          <p:cNvPr id="1037" name="Rectangle 13">
            <a:extLst>
              <a:ext uri="{FF2B5EF4-FFF2-40B4-BE49-F238E27FC236}">
                <a16:creationId xmlns:a16="http://schemas.microsoft.com/office/drawing/2014/main" id="{2131BD54-0ECD-5740-BE21-D22D737BCC5A}"/>
              </a:ext>
            </a:extLst>
          </p:cNvPr>
          <p:cNvSpPr>
            <a:spLocks noChangeArrowheads="1"/>
          </p:cNvSpPr>
          <p:nvPr/>
        </p:nvSpPr>
        <p:spPr bwMode="auto">
          <a:xfrm>
            <a:off x="0" y="6546850"/>
            <a:ext cx="4318000" cy="36513"/>
          </a:xfrm>
          <a:prstGeom prst="rect">
            <a:avLst/>
          </a:prstGeom>
          <a:gradFill flip="none" rotWithShape="1">
            <a:gsLst>
              <a:gs pos="0">
                <a:schemeClr val="bg1">
                  <a:lumMod val="50000"/>
                </a:schemeClr>
              </a:gs>
              <a:gs pos="100000">
                <a:srgbClr val="FFFFFF"/>
              </a:gs>
            </a:gsLst>
            <a:lin ang="0" scaled="1"/>
            <a:tileRect/>
          </a:gradFill>
          <a:ln w="9525">
            <a:noFill/>
            <a:miter lim="800000"/>
            <a:headEnd/>
            <a:tailEnd/>
          </a:ln>
        </p:spPr>
        <p:txBody>
          <a:bodyPr wrap="none" lIns="91421" tIns="45711" rIns="91421" bIns="45711" anchor="ctr"/>
          <a:lstStyle/>
          <a:p>
            <a:pPr eaLnBrk="0" hangingPunct="0">
              <a:defRPr/>
            </a:pPr>
            <a:endParaRPr lang="fr-FR">
              <a:solidFill>
                <a:srgbClr val="000000"/>
              </a:solidFill>
              <a:latin typeface="Arial" charset="0"/>
              <a:ea typeface="ＭＳ Ｐゴシック" charset="-128"/>
            </a:endParaRPr>
          </a:p>
        </p:txBody>
      </p:sp>
      <p:sp>
        <p:nvSpPr>
          <p:cNvPr id="1029" name="Rectangle 14">
            <a:extLst>
              <a:ext uri="{FF2B5EF4-FFF2-40B4-BE49-F238E27FC236}">
                <a16:creationId xmlns:a16="http://schemas.microsoft.com/office/drawing/2014/main" id="{C79BFBCF-1C4D-5941-A987-57232CD59B45}"/>
              </a:ext>
            </a:extLst>
          </p:cNvPr>
          <p:cNvSpPr>
            <a:spLocks noChangeArrowheads="1"/>
          </p:cNvSpPr>
          <p:nvPr/>
        </p:nvSpPr>
        <p:spPr bwMode="auto">
          <a:xfrm>
            <a:off x="0" y="6592888"/>
            <a:ext cx="4318000" cy="36512"/>
          </a:xfrm>
          <a:prstGeom prst="rect">
            <a:avLst/>
          </a:prstGeom>
          <a:gradFill rotWithShape="1">
            <a:gsLst>
              <a:gs pos="0">
                <a:srgbClr val="502185"/>
              </a:gs>
              <a:gs pos="100000">
                <a:srgbClr val="FFFFFF"/>
              </a:gs>
            </a:gsLst>
            <a:lin ang="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1" tIns="45711" rIns="91421" bIns="45711"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n-GB" altLang="fr-FR" sz="1800">
              <a:solidFill>
                <a:srgbClr val="000000"/>
              </a:solidFill>
            </a:endParaRPr>
          </a:p>
        </p:txBody>
      </p:sp>
      <p:sp>
        <p:nvSpPr>
          <p:cNvPr id="1030" name="Rectangle 5">
            <a:extLst>
              <a:ext uri="{FF2B5EF4-FFF2-40B4-BE49-F238E27FC236}">
                <a16:creationId xmlns:a16="http://schemas.microsoft.com/office/drawing/2014/main" id="{4622FF30-D896-2447-9F9C-B9DC38876DCF}"/>
              </a:ext>
            </a:extLst>
          </p:cNvPr>
          <p:cNvSpPr>
            <a:spLocks/>
          </p:cNvSpPr>
          <p:nvPr userDrawn="1"/>
        </p:nvSpPr>
        <p:spPr bwMode="auto">
          <a:xfrm>
            <a:off x="7608888" y="6616700"/>
            <a:ext cx="11795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9" bIns="0"/>
          <a:lstStyle>
            <a:lvl1pPr marL="39688"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7A35D329-8616-2C4A-AD5C-D8E1C4113896}" type="slidenum">
              <a:rPr lang="en-US" altLang="fr-FR" sz="1200">
                <a:solidFill>
                  <a:srgbClr val="995CF0"/>
                </a:solidFill>
                <a:sym typeface="Arial" panose="020B0604020202020204" pitchFamily="34" charset="0"/>
              </a:rPr>
              <a:pPr algn="r" eaLnBrk="1" hangingPunct="1"/>
              <a:t>‹N°›</a:t>
            </a:fld>
            <a:endParaRPr lang="en-US" altLang="fr-FR" sz="1200">
              <a:solidFill>
                <a:srgbClr val="995CF0"/>
              </a:solidFill>
              <a:sym typeface="Arial" panose="020B0604020202020204" pitchFamily="34" charset="0"/>
            </a:endParaRPr>
          </a:p>
        </p:txBody>
      </p:sp>
      <p:sp>
        <p:nvSpPr>
          <p:cNvPr id="1031" name="Rectangle 8">
            <a:extLst>
              <a:ext uri="{FF2B5EF4-FFF2-40B4-BE49-F238E27FC236}">
                <a16:creationId xmlns:a16="http://schemas.microsoft.com/office/drawing/2014/main" id="{D6E28C2F-83F7-3945-ADA1-4E38973B279D}"/>
              </a:ext>
            </a:extLst>
          </p:cNvPr>
          <p:cNvSpPr>
            <a:spLocks/>
          </p:cNvSpPr>
          <p:nvPr userDrawn="1"/>
        </p:nvSpPr>
        <p:spPr bwMode="auto">
          <a:xfrm>
            <a:off x="350838" y="6640513"/>
            <a:ext cx="651827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9" bIns="0"/>
          <a:lstStyle>
            <a:lvl1pPr marL="39688"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200">
                <a:solidFill>
                  <a:srgbClr val="995CF0"/>
                </a:solidFill>
                <a:sym typeface="Arial" panose="020B0604020202020204" pitchFamily="34" charset="0"/>
              </a:rPr>
              <a:t>M. Lewitowicz  	</a:t>
            </a:r>
          </a:p>
        </p:txBody>
      </p:sp>
      <p:pic>
        <p:nvPicPr>
          <p:cNvPr id="1032" name="Image 3" descr="logo GANIL couleurs 30 cm.jpeg">
            <a:extLst>
              <a:ext uri="{FF2B5EF4-FFF2-40B4-BE49-F238E27FC236}">
                <a16:creationId xmlns:a16="http://schemas.microsoft.com/office/drawing/2014/main" id="{5EEB987C-BA06-264D-99C1-DC6C28543E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6869113" y="34925"/>
            <a:ext cx="219233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7607868"/>
      </p:ext>
    </p:extLst>
  </p:cSld>
  <p:clrMap bg1="lt1" tx1="dk1" bg2="lt2" tx2="dk2" accent1="accent1" accent2="accent2" accent3="accent3" accent4="accent4" accent5="accent5" accent6="accent6" hlink="hlink" folHlink="folHlink"/>
  <p:sldLayoutIdLst>
    <p:sldLayoutId id="2147484946" r:id="rId1"/>
    <p:sldLayoutId id="2147484947" r:id="rId2"/>
    <p:sldLayoutId id="2147484948" r:id="rId3"/>
    <p:sldLayoutId id="2147484949" r:id="rId4"/>
    <p:sldLayoutId id="2147484950" r:id="rId5"/>
    <p:sldLayoutId id="2147484951" r:id="rId6"/>
    <p:sldLayoutId id="2147484954" r:id="rId7"/>
    <p:sldLayoutId id="2147484957" r:id="rId8"/>
    <p:sldLayoutId id="2147484958" r:id="rId9"/>
    <p:sldLayoutId id="2147484959" r:id="rId10"/>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10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212"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32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42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ea typeface="+mn-ea"/>
        </a:defRPr>
      </a:lvl2pPr>
      <a:lvl3pPr marL="1141413" indent="-227013" algn="l" rtl="0" eaLnBrk="0" fontAlgn="base" hangingPunct="0">
        <a:spcBef>
          <a:spcPct val="20000"/>
        </a:spcBef>
        <a:spcAft>
          <a:spcPct val="0"/>
        </a:spcAft>
        <a:buChar char="•"/>
        <a:defRPr sz="2400">
          <a:solidFill>
            <a:schemeClr val="tx1"/>
          </a:solidFill>
          <a:latin typeface="+mn-lt"/>
          <a:ea typeface="+mn-ea"/>
        </a:defRPr>
      </a:lvl3pPr>
      <a:lvl4pPr marL="1598613" indent="-227013" algn="l" rtl="0" eaLnBrk="0" fontAlgn="base" hangingPunct="0">
        <a:spcBef>
          <a:spcPct val="20000"/>
        </a:spcBef>
        <a:spcAft>
          <a:spcPct val="0"/>
        </a:spcAft>
        <a:buChar char="–"/>
        <a:defRPr sz="2000">
          <a:solidFill>
            <a:schemeClr val="tx1"/>
          </a:solidFill>
          <a:latin typeface="+mn-lt"/>
          <a:ea typeface="+mn-ea"/>
        </a:defRPr>
      </a:lvl4pPr>
      <a:lvl5pPr marL="2055813" indent="-227013" algn="l" rtl="0" eaLnBrk="0" fontAlgn="base" hangingPunct="0">
        <a:spcBef>
          <a:spcPct val="20000"/>
        </a:spcBef>
        <a:spcAft>
          <a:spcPct val="0"/>
        </a:spcAft>
        <a:buChar char="»"/>
        <a:defRPr sz="2000">
          <a:solidFill>
            <a:schemeClr val="tx1"/>
          </a:solidFill>
          <a:latin typeface="+mn-lt"/>
          <a:ea typeface="+mn-ea"/>
        </a:defRPr>
      </a:lvl5pPr>
      <a:lvl6pPr marL="2514087" indent="-228552" algn="l" rtl="0" eaLnBrk="1" fontAlgn="base" hangingPunct="1">
        <a:spcBef>
          <a:spcPct val="20000"/>
        </a:spcBef>
        <a:spcAft>
          <a:spcPct val="0"/>
        </a:spcAft>
        <a:buChar char="»"/>
        <a:defRPr sz="2000">
          <a:solidFill>
            <a:schemeClr val="tx1"/>
          </a:solidFill>
          <a:latin typeface="+mn-lt"/>
          <a:ea typeface="+mn-ea"/>
        </a:defRPr>
      </a:lvl6pPr>
      <a:lvl7pPr marL="2971192" indent="-228552" algn="l" rtl="0" eaLnBrk="1" fontAlgn="base" hangingPunct="1">
        <a:spcBef>
          <a:spcPct val="20000"/>
        </a:spcBef>
        <a:spcAft>
          <a:spcPct val="0"/>
        </a:spcAft>
        <a:buChar char="»"/>
        <a:defRPr sz="2000">
          <a:solidFill>
            <a:schemeClr val="tx1"/>
          </a:solidFill>
          <a:latin typeface="+mn-lt"/>
          <a:ea typeface="+mn-ea"/>
        </a:defRPr>
      </a:lvl7pPr>
      <a:lvl8pPr marL="3428299" indent="-228552" algn="l" rtl="0" eaLnBrk="1" fontAlgn="base" hangingPunct="1">
        <a:spcBef>
          <a:spcPct val="20000"/>
        </a:spcBef>
        <a:spcAft>
          <a:spcPct val="0"/>
        </a:spcAft>
        <a:buChar char="»"/>
        <a:defRPr sz="2000">
          <a:solidFill>
            <a:schemeClr val="tx1"/>
          </a:solidFill>
          <a:latin typeface="+mn-lt"/>
          <a:ea typeface="+mn-ea"/>
        </a:defRPr>
      </a:lvl8pPr>
      <a:lvl9pPr marL="3885404" indent="-228552" algn="l" rtl="0" eaLnBrk="1" fontAlgn="base" hangingPunct="1">
        <a:spcBef>
          <a:spcPct val="20000"/>
        </a:spcBef>
        <a:spcAft>
          <a:spcPct val="0"/>
        </a:spcAft>
        <a:buChar char="»"/>
        <a:defRPr sz="2000">
          <a:solidFill>
            <a:schemeClr val="tx1"/>
          </a:solidFill>
          <a:latin typeface="+mn-lt"/>
          <a:ea typeface="+mn-ea"/>
        </a:defRPr>
      </a:lvl9pPr>
    </p:bodyStyle>
    <p:otherStyle>
      <a:defPPr>
        <a:defRPr lang="fr-FR"/>
      </a:defPPr>
      <a:lvl1pPr marL="0" algn="l" defTabSz="457106" rtl="0" eaLnBrk="1" latinLnBrk="0" hangingPunct="1">
        <a:defRPr sz="1800" kern="1200">
          <a:solidFill>
            <a:schemeClr val="tx1"/>
          </a:solidFill>
          <a:latin typeface="+mn-lt"/>
          <a:ea typeface="+mn-ea"/>
          <a:cs typeface="+mn-cs"/>
        </a:defRPr>
      </a:lvl1pPr>
      <a:lvl2pPr marL="457106" algn="l" defTabSz="457106" rtl="0" eaLnBrk="1" latinLnBrk="0" hangingPunct="1">
        <a:defRPr sz="1800" kern="1200">
          <a:solidFill>
            <a:schemeClr val="tx1"/>
          </a:solidFill>
          <a:latin typeface="+mn-lt"/>
          <a:ea typeface="+mn-ea"/>
          <a:cs typeface="+mn-cs"/>
        </a:defRPr>
      </a:lvl2pPr>
      <a:lvl3pPr marL="914212" algn="l" defTabSz="457106" rtl="0" eaLnBrk="1" latinLnBrk="0" hangingPunct="1">
        <a:defRPr sz="1800" kern="1200">
          <a:solidFill>
            <a:schemeClr val="tx1"/>
          </a:solidFill>
          <a:latin typeface="+mn-lt"/>
          <a:ea typeface="+mn-ea"/>
          <a:cs typeface="+mn-cs"/>
        </a:defRPr>
      </a:lvl3pPr>
      <a:lvl4pPr marL="1371320" algn="l" defTabSz="457106" rtl="0" eaLnBrk="1" latinLnBrk="0" hangingPunct="1">
        <a:defRPr sz="1800" kern="1200">
          <a:solidFill>
            <a:schemeClr val="tx1"/>
          </a:solidFill>
          <a:latin typeface="+mn-lt"/>
          <a:ea typeface="+mn-ea"/>
          <a:cs typeface="+mn-cs"/>
        </a:defRPr>
      </a:lvl4pPr>
      <a:lvl5pPr marL="1828426" algn="l" defTabSz="457106" rtl="0" eaLnBrk="1" latinLnBrk="0" hangingPunct="1">
        <a:defRPr sz="1800" kern="1200">
          <a:solidFill>
            <a:schemeClr val="tx1"/>
          </a:solidFill>
          <a:latin typeface="+mn-lt"/>
          <a:ea typeface="+mn-ea"/>
          <a:cs typeface="+mn-cs"/>
        </a:defRPr>
      </a:lvl5pPr>
      <a:lvl6pPr marL="2285532" algn="l" defTabSz="457106" rtl="0" eaLnBrk="1" latinLnBrk="0" hangingPunct="1">
        <a:defRPr sz="1800" kern="1200">
          <a:solidFill>
            <a:schemeClr val="tx1"/>
          </a:solidFill>
          <a:latin typeface="+mn-lt"/>
          <a:ea typeface="+mn-ea"/>
          <a:cs typeface="+mn-cs"/>
        </a:defRPr>
      </a:lvl6pPr>
      <a:lvl7pPr marL="2742640" algn="l" defTabSz="457106" rtl="0" eaLnBrk="1" latinLnBrk="0" hangingPunct="1">
        <a:defRPr sz="1800" kern="1200">
          <a:solidFill>
            <a:schemeClr val="tx1"/>
          </a:solidFill>
          <a:latin typeface="+mn-lt"/>
          <a:ea typeface="+mn-ea"/>
          <a:cs typeface="+mn-cs"/>
        </a:defRPr>
      </a:lvl7pPr>
      <a:lvl8pPr marL="3199744" algn="l" defTabSz="457106" rtl="0" eaLnBrk="1" latinLnBrk="0" hangingPunct="1">
        <a:defRPr sz="1800" kern="1200">
          <a:solidFill>
            <a:schemeClr val="tx1"/>
          </a:solidFill>
          <a:latin typeface="+mn-lt"/>
          <a:ea typeface="+mn-ea"/>
          <a:cs typeface="+mn-cs"/>
        </a:defRPr>
      </a:lvl8pPr>
      <a:lvl9pPr marL="3656852" algn="l" defTabSz="45710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Rectangle 11"/>
          <p:cNvSpPr>
            <a:spLocks noChangeArrowheads="1"/>
          </p:cNvSpPr>
          <p:nvPr/>
        </p:nvSpPr>
        <p:spPr bwMode="auto">
          <a:xfrm>
            <a:off x="4826000" y="533400"/>
            <a:ext cx="4318000" cy="36513"/>
          </a:xfrm>
          <a:prstGeom prst="rect">
            <a:avLst/>
          </a:prstGeom>
          <a:gradFill flip="none" rotWithShape="1">
            <a:gsLst>
              <a:gs pos="0">
                <a:schemeClr val="bg1">
                  <a:lumMod val="65000"/>
                </a:schemeClr>
              </a:gs>
              <a:gs pos="100000">
                <a:srgbClr val="FFFFFF"/>
              </a:gs>
            </a:gsLst>
            <a:lin ang="10800000" scaled="0"/>
            <a:tileRect/>
          </a:gradFill>
          <a:ln w="9525">
            <a:noFill/>
            <a:miter lim="800000"/>
            <a:headEnd/>
            <a:tailEnd/>
          </a:ln>
        </p:spPr>
        <p:txBody>
          <a:bodyPr wrap="none" lIns="91421" tIns="45711" rIns="91421" bIns="45711" anchor="ctr"/>
          <a:lstStyle/>
          <a:p>
            <a:pPr eaLnBrk="0" fontAlgn="base" hangingPunct="0">
              <a:spcBef>
                <a:spcPct val="0"/>
              </a:spcBef>
              <a:spcAft>
                <a:spcPct val="0"/>
              </a:spcAft>
              <a:defRPr/>
            </a:pPr>
            <a:endParaRPr lang="fr-FR" sz="2400">
              <a:solidFill>
                <a:srgbClr val="000000"/>
              </a:solidFill>
              <a:latin typeface="Arial" charset="0"/>
              <a:ea typeface="ＭＳ Ｐゴシック" charset="-128"/>
              <a:cs typeface="ＭＳ Ｐゴシック"/>
            </a:endParaRPr>
          </a:p>
        </p:txBody>
      </p:sp>
      <p:sp>
        <p:nvSpPr>
          <p:cNvPr id="25603" name="Rectangle 12"/>
          <p:cNvSpPr>
            <a:spLocks noChangeArrowheads="1"/>
          </p:cNvSpPr>
          <p:nvPr/>
        </p:nvSpPr>
        <p:spPr bwMode="auto">
          <a:xfrm>
            <a:off x="4826000" y="577850"/>
            <a:ext cx="4318000" cy="36513"/>
          </a:xfrm>
          <a:prstGeom prst="rect">
            <a:avLst/>
          </a:prstGeom>
          <a:gradFill rotWithShape="1">
            <a:gsLst>
              <a:gs pos="0">
                <a:srgbClr val="FFFFFF"/>
              </a:gs>
              <a:gs pos="100000">
                <a:srgbClr val="502185"/>
              </a:gs>
            </a:gsLst>
            <a:lin ang="0"/>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21" tIns="45711" rIns="91421" bIns="45711" anchor="ctr"/>
          <a:lstStyle/>
          <a:p>
            <a:pPr algn="ctr" eaLnBrk="0" fontAlgn="base" hangingPunct="0">
              <a:spcBef>
                <a:spcPct val="0"/>
              </a:spcBef>
              <a:spcAft>
                <a:spcPct val="0"/>
              </a:spcAft>
            </a:pPr>
            <a:r>
              <a:rPr lang="en-GB" sz="2400">
                <a:solidFill>
                  <a:srgbClr val="000000"/>
                </a:solidFill>
                <a:latin typeface="Arial" charset="0"/>
                <a:ea typeface="ＭＳ Ｐゴシック" charset="0"/>
                <a:cs typeface="ＭＳ Ｐゴシック" charset="0"/>
              </a:rPr>
              <a:t> </a:t>
            </a:r>
          </a:p>
        </p:txBody>
      </p:sp>
      <p:sp>
        <p:nvSpPr>
          <p:cNvPr id="1037" name="Rectangle 13"/>
          <p:cNvSpPr>
            <a:spLocks noChangeArrowheads="1"/>
          </p:cNvSpPr>
          <p:nvPr/>
        </p:nvSpPr>
        <p:spPr bwMode="auto">
          <a:xfrm>
            <a:off x="0" y="6546850"/>
            <a:ext cx="4318000" cy="36513"/>
          </a:xfrm>
          <a:prstGeom prst="rect">
            <a:avLst/>
          </a:prstGeom>
          <a:gradFill flip="none" rotWithShape="1">
            <a:gsLst>
              <a:gs pos="0">
                <a:schemeClr val="bg1">
                  <a:lumMod val="50000"/>
                </a:schemeClr>
              </a:gs>
              <a:gs pos="100000">
                <a:srgbClr val="FFFFFF"/>
              </a:gs>
            </a:gsLst>
            <a:lin ang="0" scaled="1"/>
            <a:tileRect/>
          </a:gradFill>
          <a:ln w="9525">
            <a:noFill/>
            <a:miter lim="800000"/>
            <a:headEnd/>
            <a:tailEnd/>
          </a:ln>
        </p:spPr>
        <p:txBody>
          <a:bodyPr wrap="none" lIns="91421" tIns="45711" rIns="91421" bIns="45711" anchor="ctr"/>
          <a:lstStyle/>
          <a:p>
            <a:pPr eaLnBrk="0" fontAlgn="base" hangingPunct="0">
              <a:spcBef>
                <a:spcPct val="0"/>
              </a:spcBef>
              <a:spcAft>
                <a:spcPct val="0"/>
              </a:spcAft>
              <a:defRPr/>
            </a:pPr>
            <a:endParaRPr lang="fr-FR" sz="2400">
              <a:solidFill>
                <a:srgbClr val="000000"/>
              </a:solidFill>
              <a:latin typeface="Arial" charset="0"/>
              <a:ea typeface="ＭＳ Ｐゴシック" charset="-128"/>
              <a:cs typeface="ＭＳ Ｐゴシック"/>
            </a:endParaRPr>
          </a:p>
        </p:txBody>
      </p:sp>
      <p:sp>
        <p:nvSpPr>
          <p:cNvPr id="25605" name="Rectangle 14"/>
          <p:cNvSpPr>
            <a:spLocks noChangeArrowheads="1"/>
          </p:cNvSpPr>
          <p:nvPr/>
        </p:nvSpPr>
        <p:spPr bwMode="auto">
          <a:xfrm>
            <a:off x="0" y="6592888"/>
            <a:ext cx="4318000" cy="36512"/>
          </a:xfrm>
          <a:prstGeom prst="rect">
            <a:avLst/>
          </a:prstGeom>
          <a:gradFill rotWithShape="1">
            <a:gsLst>
              <a:gs pos="0">
                <a:srgbClr val="502185"/>
              </a:gs>
              <a:gs pos="100000">
                <a:srgbClr val="FFFFFF"/>
              </a:gs>
            </a:gsLst>
            <a:lin ang="0"/>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21" tIns="45711" rIns="91421" bIns="45711" anchor="ctr"/>
          <a:lstStyle/>
          <a:p>
            <a:pPr eaLnBrk="0" fontAlgn="base" hangingPunct="0">
              <a:spcBef>
                <a:spcPct val="0"/>
              </a:spcBef>
              <a:spcAft>
                <a:spcPct val="0"/>
              </a:spcAft>
            </a:pPr>
            <a:endParaRPr lang="fr-FR" sz="2400">
              <a:solidFill>
                <a:srgbClr val="000000"/>
              </a:solidFill>
              <a:latin typeface="Arial" charset="0"/>
              <a:ea typeface="ＭＳ Ｐゴシック" charset="0"/>
              <a:cs typeface="ＭＳ Ｐゴシック" charset="0"/>
            </a:endParaRPr>
          </a:p>
        </p:txBody>
      </p:sp>
      <p:pic>
        <p:nvPicPr>
          <p:cNvPr id="25606" name="Image 6" descr="logo couleur HD.pdf"/>
          <p:cNvPicPr>
            <a:picLocks noChangeAspect="1"/>
          </p:cNvPicPr>
          <p:nvPr/>
        </p:nvPicPr>
        <p:blipFill>
          <a:blip r:embed="rId22" cstate="print">
            <a:extLst>
              <a:ext uri="{28A0092B-C50C-407E-A947-70E740481C1C}">
                <a14:useLocalDpi xmlns:a14="http://schemas.microsoft.com/office/drawing/2010/main"/>
              </a:ext>
            </a:extLst>
          </a:blip>
          <a:srcRect/>
          <a:stretch>
            <a:fillRect/>
          </a:stretch>
        </p:blipFill>
        <p:spPr bwMode="auto">
          <a:xfrm>
            <a:off x="7010400" y="20638"/>
            <a:ext cx="2133600" cy="511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4" descr="EURISOL_logo"/>
          <p:cNvPicPr>
            <a:picLocks noChangeAspect="1" noChangeArrowheads="1"/>
          </p:cNvPicPr>
          <p:nvPr userDrawn="1"/>
        </p:nvPicPr>
        <p:blipFill>
          <a:blip r:embed="rId23" cstate="email">
            <a:extLst>
              <a:ext uri="{28A0092B-C50C-407E-A947-70E740481C1C}">
                <a14:useLocalDpi xmlns:a14="http://schemas.microsoft.com/office/drawing/2010/main"/>
              </a:ext>
            </a:extLst>
          </a:blip>
          <a:srcRect/>
          <a:stretch>
            <a:fillRect/>
          </a:stretch>
        </p:blipFill>
        <p:spPr bwMode="auto">
          <a:xfrm>
            <a:off x="104580" y="101764"/>
            <a:ext cx="1816100"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userDrawn="1"/>
        </p:nvSpPr>
        <p:spPr>
          <a:xfrm>
            <a:off x="0" y="6571504"/>
            <a:ext cx="1229623" cy="307777"/>
          </a:xfrm>
          <a:prstGeom prst="rect">
            <a:avLst/>
          </a:prstGeom>
        </p:spPr>
        <p:txBody>
          <a:bodyPr wrap="none">
            <a:spAutoFit/>
          </a:bodyPr>
          <a:lstStyle/>
          <a:p>
            <a:r>
              <a:rPr lang="fr-FR" sz="1400" dirty="0">
                <a:solidFill>
                  <a:prstClr val="black">
                    <a:tint val="75000"/>
                  </a:prstClr>
                </a:solidFill>
                <a:latin typeface="Calibri"/>
              </a:rPr>
              <a:t>M. Lewitowicz</a:t>
            </a:r>
          </a:p>
        </p:txBody>
      </p:sp>
      <p:sp>
        <p:nvSpPr>
          <p:cNvPr id="9" name="ZoneTexte 8">
            <a:extLst>
              <a:ext uri="{FF2B5EF4-FFF2-40B4-BE49-F238E27FC236}">
                <a16:creationId xmlns:a16="http://schemas.microsoft.com/office/drawing/2014/main" id="{BCE6DB7D-1172-1649-97E9-04D46B2E15A7}"/>
              </a:ext>
            </a:extLst>
          </p:cNvPr>
          <p:cNvSpPr txBox="1"/>
          <p:nvPr userDrawn="1"/>
        </p:nvSpPr>
        <p:spPr>
          <a:xfrm>
            <a:off x="1920680" y="146362"/>
            <a:ext cx="663964" cy="523220"/>
          </a:xfrm>
          <a:prstGeom prst="rect">
            <a:avLst/>
          </a:prstGeom>
          <a:noFill/>
        </p:spPr>
        <p:txBody>
          <a:bodyPr wrap="none" rtlCol="0">
            <a:spAutoFit/>
          </a:bodyPr>
          <a:lstStyle/>
          <a:p>
            <a:r>
              <a:rPr lang="en-GB" sz="2800" b="1" dirty="0">
                <a:solidFill>
                  <a:schemeClr val="tx2"/>
                </a:solidFill>
              </a:rPr>
              <a:t>DF</a:t>
            </a:r>
          </a:p>
        </p:txBody>
      </p:sp>
    </p:spTree>
    <p:extLst>
      <p:ext uri="{BB962C8B-B14F-4D97-AF65-F5344CB8AC3E}">
        <p14:creationId xmlns:p14="http://schemas.microsoft.com/office/powerpoint/2010/main" val="3898325164"/>
      </p:ext>
    </p:extLst>
  </p:cSld>
  <p:clrMap bg1="lt1" tx1="dk1" bg2="lt2" tx2="dk2" accent1="accent1" accent2="accent2" accent3="accent3" accent4="accent4" accent5="accent5" accent6="accent6" hlink="hlink" folHlink="folHlink"/>
  <p:sldLayoutIdLst>
    <p:sldLayoutId id="2147485029" r:id="rId1"/>
    <p:sldLayoutId id="2147485030" r:id="rId2"/>
    <p:sldLayoutId id="2147485031" r:id="rId3"/>
    <p:sldLayoutId id="2147485032" r:id="rId4"/>
    <p:sldLayoutId id="2147485033" r:id="rId5"/>
    <p:sldLayoutId id="2147485034" r:id="rId6"/>
    <p:sldLayoutId id="2147485035" r:id="rId7"/>
    <p:sldLayoutId id="2147485036" r:id="rId8"/>
    <p:sldLayoutId id="2147485037" r:id="rId9"/>
    <p:sldLayoutId id="2147485038" r:id="rId10"/>
    <p:sldLayoutId id="2147485039" r:id="rId11"/>
    <p:sldLayoutId id="2147485040" r:id="rId12"/>
    <p:sldLayoutId id="2147485041" r:id="rId13"/>
    <p:sldLayoutId id="2147485042" r:id="rId14"/>
    <p:sldLayoutId id="2147485043" r:id="rId15"/>
    <p:sldLayoutId id="2147485044" r:id="rId16"/>
    <p:sldLayoutId id="2147485045" r:id="rId17"/>
    <p:sldLayoutId id="2147485046" r:id="rId18"/>
    <p:sldLayoutId id="2147485047" r:id="rId19"/>
    <p:sldLayoutId id="2147485048" r:id="rId20"/>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10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212"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32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42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ea typeface="+mn-ea"/>
        </a:defRPr>
      </a:lvl2pPr>
      <a:lvl3pPr marL="1141413" indent="-227013" algn="l" rtl="0" eaLnBrk="0" fontAlgn="base" hangingPunct="0">
        <a:spcBef>
          <a:spcPct val="20000"/>
        </a:spcBef>
        <a:spcAft>
          <a:spcPct val="0"/>
        </a:spcAft>
        <a:buChar char="•"/>
        <a:defRPr sz="2400">
          <a:solidFill>
            <a:schemeClr val="tx1"/>
          </a:solidFill>
          <a:latin typeface="+mn-lt"/>
          <a:ea typeface="+mn-ea"/>
        </a:defRPr>
      </a:lvl3pPr>
      <a:lvl4pPr marL="1598613" indent="-227013" algn="l" rtl="0" eaLnBrk="0" fontAlgn="base" hangingPunct="0">
        <a:spcBef>
          <a:spcPct val="20000"/>
        </a:spcBef>
        <a:spcAft>
          <a:spcPct val="0"/>
        </a:spcAft>
        <a:buChar char="–"/>
        <a:defRPr sz="2000">
          <a:solidFill>
            <a:schemeClr val="tx1"/>
          </a:solidFill>
          <a:latin typeface="+mn-lt"/>
          <a:ea typeface="+mn-ea"/>
        </a:defRPr>
      </a:lvl4pPr>
      <a:lvl5pPr marL="2055813" indent="-227013" algn="l" rtl="0" eaLnBrk="0" fontAlgn="base" hangingPunct="0">
        <a:spcBef>
          <a:spcPct val="20000"/>
        </a:spcBef>
        <a:spcAft>
          <a:spcPct val="0"/>
        </a:spcAft>
        <a:buChar char="»"/>
        <a:defRPr sz="2000">
          <a:solidFill>
            <a:schemeClr val="tx1"/>
          </a:solidFill>
          <a:latin typeface="+mn-lt"/>
          <a:ea typeface="+mn-ea"/>
        </a:defRPr>
      </a:lvl5pPr>
      <a:lvl6pPr marL="2514087" indent="-228552" algn="l" rtl="0" eaLnBrk="1" fontAlgn="base" hangingPunct="1">
        <a:spcBef>
          <a:spcPct val="20000"/>
        </a:spcBef>
        <a:spcAft>
          <a:spcPct val="0"/>
        </a:spcAft>
        <a:buChar char="»"/>
        <a:defRPr sz="2000">
          <a:solidFill>
            <a:schemeClr val="tx1"/>
          </a:solidFill>
          <a:latin typeface="+mn-lt"/>
          <a:ea typeface="+mn-ea"/>
        </a:defRPr>
      </a:lvl6pPr>
      <a:lvl7pPr marL="2971192" indent="-228552" algn="l" rtl="0" eaLnBrk="1" fontAlgn="base" hangingPunct="1">
        <a:spcBef>
          <a:spcPct val="20000"/>
        </a:spcBef>
        <a:spcAft>
          <a:spcPct val="0"/>
        </a:spcAft>
        <a:buChar char="»"/>
        <a:defRPr sz="2000">
          <a:solidFill>
            <a:schemeClr val="tx1"/>
          </a:solidFill>
          <a:latin typeface="+mn-lt"/>
          <a:ea typeface="+mn-ea"/>
        </a:defRPr>
      </a:lvl7pPr>
      <a:lvl8pPr marL="3428299" indent="-228552" algn="l" rtl="0" eaLnBrk="1" fontAlgn="base" hangingPunct="1">
        <a:spcBef>
          <a:spcPct val="20000"/>
        </a:spcBef>
        <a:spcAft>
          <a:spcPct val="0"/>
        </a:spcAft>
        <a:buChar char="»"/>
        <a:defRPr sz="2000">
          <a:solidFill>
            <a:schemeClr val="tx1"/>
          </a:solidFill>
          <a:latin typeface="+mn-lt"/>
          <a:ea typeface="+mn-ea"/>
        </a:defRPr>
      </a:lvl8pPr>
      <a:lvl9pPr marL="3885404" indent="-228552" algn="l" rtl="0" eaLnBrk="1" fontAlgn="base" hangingPunct="1">
        <a:spcBef>
          <a:spcPct val="20000"/>
        </a:spcBef>
        <a:spcAft>
          <a:spcPct val="0"/>
        </a:spcAft>
        <a:buChar char="»"/>
        <a:defRPr sz="2000">
          <a:solidFill>
            <a:schemeClr val="tx1"/>
          </a:solidFill>
          <a:latin typeface="+mn-lt"/>
          <a:ea typeface="+mn-ea"/>
        </a:defRPr>
      </a:lvl9pPr>
    </p:bodyStyle>
    <p:otherStyle>
      <a:defPPr>
        <a:defRPr lang="fr-FR"/>
      </a:defPPr>
      <a:lvl1pPr marL="0" algn="l" defTabSz="457106" rtl="0" eaLnBrk="1" latinLnBrk="0" hangingPunct="1">
        <a:defRPr sz="1800" kern="1200">
          <a:solidFill>
            <a:schemeClr val="tx1"/>
          </a:solidFill>
          <a:latin typeface="+mn-lt"/>
          <a:ea typeface="+mn-ea"/>
          <a:cs typeface="+mn-cs"/>
        </a:defRPr>
      </a:lvl1pPr>
      <a:lvl2pPr marL="457106" algn="l" defTabSz="457106" rtl="0" eaLnBrk="1" latinLnBrk="0" hangingPunct="1">
        <a:defRPr sz="1800" kern="1200">
          <a:solidFill>
            <a:schemeClr val="tx1"/>
          </a:solidFill>
          <a:latin typeface="+mn-lt"/>
          <a:ea typeface="+mn-ea"/>
          <a:cs typeface="+mn-cs"/>
        </a:defRPr>
      </a:lvl2pPr>
      <a:lvl3pPr marL="914212" algn="l" defTabSz="457106" rtl="0" eaLnBrk="1" latinLnBrk="0" hangingPunct="1">
        <a:defRPr sz="1800" kern="1200">
          <a:solidFill>
            <a:schemeClr val="tx1"/>
          </a:solidFill>
          <a:latin typeface="+mn-lt"/>
          <a:ea typeface="+mn-ea"/>
          <a:cs typeface="+mn-cs"/>
        </a:defRPr>
      </a:lvl3pPr>
      <a:lvl4pPr marL="1371320" algn="l" defTabSz="457106" rtl="0" eaLnBrk="1" latinLnBrk="0" hangingPunct="1">
        <a:defRPr sz="1800" kern="1200">
          <a:solidFill>
            <a:schemeClr val="tx1"/>
          </a:solidFill>
          <a:latin typeface="+mn-lt"/>
          <a:ea typeface="+mn-ea"/>
          <a:cs typeface="+mn-cs"/>
        </a:defRPr>
      </a:lvl4pPr>
      <a:lvl5pPr marL="1828426" algn="l" defTabSz="457106" rtl="0" eaLnBrk="1" latinLnBrk="0" hangingPunct="1">
        <a:defRPr sz="1800" kern="1200">
          <a:solidFill>
            <a:schemeClr val="tx1"/>
          </a:solidFill>
          <a:latin typeface="+mn-lt"/>
          <a:ea typeface="+mn-ea"/>
          <a:cs typeface="+mn-cs"/>
        </a:defRPr>
      </a:lvl5pPr>
      <a:lvl6pPr marL="2285532" algn="l" defTabSz="457106" rtl="0" eaLnBrk="1" latinLnBrk="0" hangingPunct="1">
        <a:defRPr sz="1800" kern="1200">
          <a:solidFill>
            <a:schemeClr val="tx1"/>
          </a:solidFill>
          <a:latin typeface="+mn-lt"/>
          <a:ea typeface="+mn-ea"/>
          <a:cs typeface="+mn-cs"/>
        </a:defRPr>
      </a:lvl6pPr>
      <a:lvl7pPr marL="2742640" algn="l" defTabSz="457106" rtl="0" eaLnBrk="1" latinLnBrk="0" hangingPunct="1">
        <a:defRPr sz="1800" kern="1200">
          <a:solidFill>
            <a:schemeClr val="tx1"/>
          </a:solidFill>
          <a:latin typeface="+mn-lt"/>
          <a:ea typeface="+mn-ea"/>
          <a:cs typeface="+mn-cs"/>
        </a:defRPr>
      </a:lvl7pPr>
      <a:lvl8pPr marL="3199744" algn="l" defTabSz="457106" rtl="0" eaLnBrk="1" latinLnBrk="0" hangingPunct="1">
        <a:defRPr sz="1800" kern="1200">
          <a:solidFill>
            <a:schemeClr val="tx1"/>
          </a:solidFill>
          <a:latin typeface="+mn-lt"/>
          <a:ea typeface="+mn-ea"/>
          <a:cs typeface="+mn-cs"/>
        </a:defRPr>
      </a:lvl8pPr>
      <a:lvl9pPr marL="3656852" algn="l" defTabSz="45710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Rectangle 11"/>
          <p:cNvSpPr>
            <a:spLocks noChangeArrowheads="1"/>
          </p:cNvSpPr>
          <p:nvPr/>
        </p:nvSpPr>
        <p:spPr bwMode="auto">
          <a:xfrm>
            <a:off x="4826000" y="533400"/>
            <a:ext cx="4318000" cy="36513"/>
          </a:xfrm>
          <a:prstGeom prst="rect">
            <a:avLst/>
          </a:prstGeom>
          <a:gradFill flip="none" rotWithShape="1">
            <a:gsLst>
              <a:gs pos="0">
                <a:schemeClr val="bg1">
                  <a:lumMod val="65000"/>
                </a:schemeClr>
              </a:gs>
              <a:gs pos="100000">
                <a:srgbClr val="FFFFFF"/>
              </a:gs>
            </a:gsLst>
            <a:lin ang="10800000" scaled="0"/>
            <a:tileRect/>
          </a:gradFill>
          <a:ln w="9525">
            <a:noFill/>
            <a:miter lim="800000"/>
            <a:headEnd/>
            <a:tailEnd/>
          </a:ln>
        </p:spPr>
        <p:txBody>
          <a:bodyPr wrap="none" lIns="91421" tIns="45711" rIns="91421" bIns="45711" anchor="ctr"/>
          <a:lstStyle/>
          <a:p>
            <a:pPr eaLnBrk="0" fontAlgn="base" hangingPunct="0">
              <a:spcBef>
                <a:spcPct val="0"/>
              </a:spcBef>
              <a:spcAft>
                <a:spcPct val="0"/>
              </a:spcAft>
              <a:defRPr/>
            </a:pPr>
            <a:endParaRPr lang="fr-FR" sz="2400">
              <a:solidFill>
                <a:srgbClr val="000000"/>
              </a:solidFill>
              <a:latin typeface="Arial" charset="0"/>
              <a:ea typeface="ＭＳ Ｐゴシック" charset="-128"/>
              <a:cs typeface="ＭＳ Ｐゴシック"/>
            </a:endParaRPr>
          </a:p>
        </p:txBody>
      </p:sp>
      <p:sp>
        <p:nvSpPr>
          <p:cNvPr id="25603" name="Rectangle 12"/>
          <p:cNvSpPr>
            <a:spLocks noChangeArrowheads="1"/>
          </p:cNvSpPr>
          <p:nvPr/>
        </p:nvSpPr>
        <p:spPr bwMode="auto">
          <a:xfrm>
            <a:off x="4826000" y="577850"/>
            <a:ext cx="4318000" cy="36513"/>
          </a:xfrm>
          <a:prstGeom prst="rect">
            <a:avLst/>
          </a:prstGeom>
          <a:gradFill rotWithShape="1">
            <a:gsLst>
              <a:gs pos="0">
                <a:srgbClr val="FFFFFF"/>
              </a:gs>
              <a:gs pos="100000">
                <a:srgbClr val="502185"/>
              </a:gs>
            </a:gsLst>
            <a:lin ang="0"/>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21" tIns="45711" rIns="91421" bIns="45711" anchor="ctr"/>
          <a:lstStyle/>
          <a:p>
            <a:pPr algn="ctr" eaLnBrk="0" fontAlgn="base" hangingPunct="0">
              <a:spcBef>
                <a:spcPct val="0"/>
              </a:spcBef>
              <a:spcAft>
                <a:spcPct val="0"/>
              </a:spcAft>
            </a:pPr>
            <a:r>
              <a:rPr lang="en-GB" sz="2400">
                <a:solidFill>
                  <a:srgbClr val="000000"/>
                </a:solidFill>
                <a:latin typeface="Arial" charset="0"/>
                <a:ea typeface="ＭＳ Ｐゴシック" charset="0"/>
                <a:cs typeface="ＭＳ Ｐゴシック" charset="0"/>
              </a:rPr>
              <a:t> </a:t>
            </a:r>
          </a:p>
        </p:txBody>
      </p:sp>
      <p:sp>
        <p:nvSpPr>
          <p:cNvPr id="1037" name="Rectangle 13"/>
          <p:cNvSpPr>
            <a:spLocks noChangeArrowheads="1"/>
          </p:cNvSpPr>
          <p:nvPr/>
        </p:nvSpPr>
        <p:spPr bwMode="auto">
          <a:xfrm>
            <a:off x="0" y="6546850"/>
            <a:ext cx="4318000" cy="36513"/>
          </a:xfrm>
          <a:prstGeom prst="rect">
            <a:avLst/>
          </a:prstGeom>
          <a:gradFill flip="none" rotWithShape="1">
            <a:gsLst>
              <a:gs pos="0">
                <a:schemeClr val="bg1">
                  <a:lumMod val="50000"/>
                </a:schemeClr>
              </a:gs>
              <a:gs pos="100000">
                <a:srgbClr val="FFFFFF"/>
              </a:gs>
            </a:gsLst>
            <a:lin ang="0" scaled="1"/>
            <a:tileRect/>
          </a:gradFill>
          <a:ln w="9525">
            <a:noFill/>
            <a:miter lim="800000"/>
            <a:headEnd/>
            <a:tailEnd/>
          </a:ln>
        </p:spPr>
        <p:txBody>
          <a:bodyPr wrap="none" lIns="91421" tIns="45711" rIns="91421" bIns="45711" anchor="ctr"/>
          <a:lstStyle/>
          <a:p>
            <a:pPr eaLnBrk="0" fontAlgn="base" hangingPunct="0">
              <a:spcBef>
                <a:spcPct val="0"/>
              </a:spcBef>
              <a:spcAft>
                <a:spcPct val="0"/>
              </a:spcAft>
              <a:defRPr/>
            </a:pPr>
            <a:endParaRPr lang="fr-FR" sz="2400">
              <a:solidFill>
                <a:srgbClr val="000000"/>
              </a:solidFill>
              <a:latin typeface="Arial" charset="0"/>
              <a:ea typeface="ＭＳ Ｐゴシック" charset="-128"/>
              <a:cs typeface="ＭＳ Ｐゴシック"/>
            </a:endParaRPr>
          </a:p>
        </p:txBody>
      </p:sp>
      <p:sp>
        <p:nvSpPr>
          <p:cNvPr id="25605" name="Rectangle 14"/>
          <p:cNvSpPr>
            <a:spLocks noChangeArrowheads="1"/>
          </p:cNvSpPr>
          <p:nvPr/>
        </p:nvSpPr>
        <p:spPr bwMode="auto">
          <a:xfrm>
            <a:off x="0" y="6592888"/>
            <a:ext cx="4318000" cy="36512"/>
          </a:xfrm>
          <a:prstGeom prst="rect">
            <a:avLst/>
          </a:prstGeom>
          <a:gradFill rotWithShape="1">
            <a:gsLst>
              <a:gs pos="0">
                <a:srgbClr val="502185"/>
              </a:gs>
              <a:gs pos="100000">
                <a:srgbClr val="FFFFFF"/>
              </a:gs>
            </a:gsLst>
            <a:lin ang="0"/>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21" tIns="45711" rIns="91421" bIns="45711" anchor="ctr"/>
          <a:lstStyle/>
          <a:p>
            <a:pPr eaLnBrk="0" fontAlgn="base" hangingPunct="0">
              <a:spcBef>
                <a:spcPct val="0"/>
              </a:spcBef>
              <a:spcAft>
                <a:spcPct val="0"/>
              </a:spcAft>
            </a:pPr>
            <a:endParaRPr lang="fr-FR" sz="2400">
              <a:solidFill>
                <a:srgbClr val="000000"/>
              </a:solidFill>
              <a:latin typeface="Arial" charset="0"/>
              <a:ea typeface="ＭＳ Ｐゴシック" charset="0"/>
              <a:cs typeface="ＭＳ Ｐゴシック" charset="0"/>
            </a:endParaRPr>
          </a:p>
        </p:txBody>
      </p:sp>
      <p:pic>
        <p:nvPicPr>
          <p:cNvPr id="25606" name="Image 6" descr="logo couleur HD.pdf"/>
          <p:cNvPicPr>
            <a:picLocks noChangeAspect="1"/>
          </p:cNvPicPr>
          <p:nvPr/>
        </p:nvPicPr>
        <p:blipFill>
          <a:blip r:embed="rId19" cstate="print">
            <a:extLst>
              <a:ext uri="{28A0092B-C50C-407E-A947-70E740481C1C}">
                <a14:useLocalDpi xmlns:a14="http://schemas.microsoft.com/office/drawing/2010/main"/>
              </a:ext>
            </a:extLst>
          </a:blip>
          <a:srcRect/>
          <a:stretch>
            <a:fillRect/>
          </a:stretch>
        </p:blipFill>
        <p:spPr bwMode="auto">
          <a:xfrm>
            <a:off x="7010400" y="20638"/>
            <a:ext cx="2133600" cy="511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4" descr="EURISOL_logo"/>
          <p:cNvPicPr>
            <a:picLocks noChangeAspect="1" noChangeArrowheads="1"/>
          </p:cNvPicPr>
          <p:nvPr userDrawn="1"/>
        </p:nvPicPr>
        <p:blipFill>
          <a:blip r:embed="rId20" cstate="email">
            <a:extLst>
              <a:ext uri="{28A0092B-C50C-407E-A947-70E740481C1C}">
                <a14:useLocalDpi xmlns:a14="http://schemas.microsoft.com/office/drawing/2010/main"/>
              </a:ext>
            </a:extLst>
          </a:blip>
          <a:srcRect/>
          <a:stretch>
            <a:fillRect/>
          </a:stretch>
        </p:blipFill>
        <p:spPr bwMode="auto">
          <a:xfrm>
            <a:off x="104580" y="88573"/>
            <a:ext cx="18161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userDrawn="1"/>
        </p:nvSpPr>
        <p:spPr>
          <a:xfrm>
            <a:off x="0" y="6571504"/>
            <a:ext cx="1229623" cy="307777"/>
          </a:xfrm>
          <a:prstGeom prst="rect">
            <a:avLst/>
          </a:prstGeom>
        </p:spPr>
        <p:txBody>
          <a:bodyPr wrap="none">
            <a:spAutoFit/>
          </a:bodyPr>
          <a:lstStyle/>
          <a:p>
            <a:r>
              <a:rPr lang="fr-FR" sz="1400" dirty="0">
                <a:solidFill>
                  <a:prstClr val="black">
                    <a:tint val="75000"/>
                  </a:prstClr>
                </a:solidFill>
                <a:latin typeface="Calibri"/>
              </a:rPr>
              <a:t>M. Lewitowicz</a:t>
            </a:r>
          </a:p>
        </p:txBody>
      </p:sp>
      <p:sp>
        <p:nvSpPr>
          <p:cNvPr id="3" name="ZoneTexte 2">
            <a:extLst>
              <a:ext uri="{FF2B5EF4-FFF2-40B4-BE49-F238E27FC236}">
                <a16:creationId xmlns:a16="http://schemas.microsoft.com/office/drawing/2014/main" id="{B553DD19-8183-F643-9946-DF75354E9C5D}"/>
              </a:ext>
            </a:extLst>
          </p:cNvPr>
          <p:cNvSpPr txBox="1"/>
          <p:nvPr userDrawn="1"/>
        </p:nvSpPr>
        <p:spPr>
          <a:xfrm>
            <a:off x="1920680" y="146362"/>
            <a:ext cx="663964" cy="523220"/>
          </a:xfrm>
          <a:prstGeom prst="rect">
            <a:avLst/>
          </a:prstGeom>
          <a:noFill/>
        </p:spPr>
        <p:txBody>
          <a:bodyPr wrap="none" rtlCol="0">
            <a:spAutoFit/>
          </a:bodyPr>
          <a:lstStyle/>
          <a:p>
            <a:r>
              <a:rPr lang="en-GB" sz="2800" b="1" dirty="0">
                <a:solidFill>
                  <a:schemeClr val="tx2"/>
                </a:solidFill>
              </a:rPr>
              <a:t>DF</a:t>
            </a:r>
          </a:p>
        </p:txBody>
      </p:sp>
    </p:spTree>
    <p:extLst>
      <p:ext uri="{BB962C8B-B14F-4D97-AF65-F5344CB8AC3E}">
        <p14:creationId xmlns:p14="http://schemas.microsoft.com/office/powerpoint/2010/main" val="4032989253"/>
      </p:ext>
    </p:extLst>
  </p:cSld>
  <p:clrMap bg1="lt1" tx1="dk1" bg2="lt2" tx2="dk2" accent1="accent1" accent2="accent2" accent3="accent3" accent4="accent4" accent5="accent5" accent6="accent6" hlink="hlink" folHlink="folHlink"/>
  <p:sldLayoutIdLst>
    <p:sldLayoutId id="2147485050" r:id="rId1"/>
    <p:sldLayoutId id="2147485051" r:id="rId2"/>
    <p:sldLayoutId id="2147485052" r:id="rId3"/>
    <p:sldLayoutId id="2147485053" r:id="rId4"/>
    <p:sldLayoutId id="2147485054" r:id="rId5"/>
    <p:sldLayoutId id="2147485055" r:id="rId6"/>
    <p:sldLayoutId id="2147485056" r:id="rId7"/>
    <p:sldLayoutId id="2147485057" r:id="rId8"/>
    <p:sldLayoutId id="2147485058" r:id="rId9"/>
    <p:sldLayoutId id="2147485059" r:id="rId10"/>
    <p:sldLayoutId id="2147485060" r:id="rId11"/>
    <p:sldLayoutId id="2147485061" r:id="rId12"/>
    <p:sldLayoutId id="2147485062" r:id="rId13"/>
    <p:sldLayoutId id="2147485063" r:id="rId14"/>
    <p:sldLayoutId id="2147485064" r:id="rId15"/>
    <p:sldLayoutId id="2147485065" r:id="rId16"/>
    <p:sldLayoutId id="2147485066" r:id="rId17"/>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10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212"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32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426"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1"/>
          </a:solidFill>
          <a:latin typeface="+mn-lt"/>
          <a:ea typeface="+mn-ea"/>
        </a:defRPr>
      </a:lvl2pPr>
      <a:lvl3pPr marL="1141413" indent="-227013" algn="l" rtl="0" eaLnBrk="0" fontAlgn="base" hangingPunct="0">
        <a:spcBef>
          <a:spcPct val="20000"/>
        </a:spcBef>
        <a:spcAft>
          <a:spcPct val="0"/>
        </a:spcAft>
        <a:buChar char="•"/>
        <a:defRPr sz="2400">
          <a:solidFill>
            <a:schemeClr val="tx1"/>
          </a:solidFill>
          <a:latin typeface="+mn-lt"/>
          <a:ea typeface="+mn-ea"/>
        </a:defRPr>
      </a:lvl3pPr>
      <a:lvl4pPr marL="1598613" indent="-227013" algn="l" rtl="0" eaLnBrk="0" fontAlgn="base" hangingPunct="0">
        <a:spcBef>
          <a:spcPct val="20000"/>
        </a:spcBef>
        <a:spcAft>
          <a:spcPct val="0"/>
        </a:spcAft>
        <a:buChar char="–"/>
        <a:defRPr sz="2000">
          <a:solidFill>
            <a:schemeClr val="tx1"/>
          </a:solidFill>
          <a:latin typeface="+mn-lt"/>
          <a:ea typeface="+mn-ea"/>
        </a:defRPr>
      </a:lvl4pPr>
      <a:lvl5pPr marL="2055813" indent="-227013" algn="l" rtl="0" eaLnBrk="0" fontAlgn="base" hangingPunct="0">
        <a:spcBef>
          <a:spcPct val="20000"/>
        </a:spcBef>
        <a:spcAft>
          <a:spcPct val="0"/>
        </a:spcAft>
        <a:buChar char="»"/>
        <a:defRPr sz="2000">
          <a:solidFill>
            <a:schemeClr val="tx1"/>
          </a:solidFill>
          <a:latin typeface="+mn-lt"/>
          <a:ea typeface="+mn-ea"/>
        </a:defRPr>
      </a:lvl5pPr>
      <a:lvl6pPr marL="2514087" indent="-228552" algn="l" rtl="0" eaLnBrk="1" fontAlgn="base" hangingPunct="1">
        <a:spcBef>
          <a:spcPct val="20000"/>
        </a:spcBef>
        <a:spcAft>
          <a:spcPct val="0"/>
        </a:spcAft>
        <a:buChar char="»"/>
        <a:defRPr sz="2000">
          <a:solidFill>
            <a:schemeClr val="tx1"/>
          </a:solidFill>
          <a:latin typeface="+mn-lt"/>
          <a:ea typeface="+mn-ea"/>
        </a:defRPr>
      </a:lvl6pPr>
      <a:lvl7pPr marL="2971192" indent="-228552" algn="l" rtl="0" eaLnBrk="1" fontAlgn="base" hangingPunct="1">
        <a:spcBef>
          <a:spcPct val="20000"/>
        </a:spcBef>
        <a:spcAft>
          <a:spcPct val="0"/>
        </a:spcAft>
        <a:buChar char="»"/>
        <a:defRPr sz="2000">
          <a:solidFill>
            <a:schemeClr val="tx1"/>
          </a:solidFill>
          <a:latin typeface="+mn-lt"/>
          <a:ea typeface="+mn-ea"/>
        </a:defRPr>
      </a:lvl7pPr>
      <a:lvl8pPr marL="3428299" indent="-228552" algn="l" rtl="0" eaLnBrk="1" fontAlgn="base" hangingPunct="1">
        <a:spcBef>
          <a:spcPct val="20000"/>
        </a:spcBef>
        <a:spcAft>
          <a:spcPct val="0"/>
        </a:spcAft>
        <a:buChar char="»"/>
        <a:defRPr sz="2000">
          <a:solidFill>
            <a:schemeClr val="tx1"/>
          </a:solidFill>
          <a:latin typeface="+mn-lt"/>
          <a:ea typeface="+mn-ea"/>
        </a:defRPr>
      </a:lvl8pPr>
      <a:lvl9pPr marL="3885404" indent="-228552" algn="l" rtl="0" eaLnBrk="1" fontAlgn="base" hangingPunct="1">
        <a:spcBef>
          <a:spcPct val="20000"/>
        </a:spcBef>
        <a:spcAft>
          <a:spcPct val="0"/>
        </a:spcAft>
        <a:buChar char="»"/>
        <a:defRPr sz="2000">
          <a:solidFill>
            <a:schemeClr val="tx1"/>
          </a:solidFill>
          <a:latin typeface="+mn-lt"/>
          <a:ea typeface="+mn-ea"/>
        </a:defRPr>
      </a:lvl9pPr>
    </p:bodyStyle>
    <p:otherStyle>
      <a:defPPr>
        <a:defRPr lang="fr-FR"/>
      </a:defPPr>
      <a:lvl1pPr marL="0" algn="l" defTabSz="457106" rtl="0" eaLnBrk="1" latinLnBrk="0" hangingPunct="1">
        <a:defRPr sz="1800" kern="1200">
          <a:solidFill>
            <a:schemeClr val="tx1"/>
          </a:solidFill>
          <a:latin typeface="+mn-lt"/>
          <a:ea typeface="+mn-ea"/>
          <a:cs typeface="+mn-cs"/>
        </a:defRPr>
      </a:lvl1pPr>
      <a:lvl2pPr marL="457106" algn="l" defTabSz="457106" rtl="0" eaLnBrk="1" latinLnBrk="0" hangingPunct="1">
        <a:defRPr sz="1800" kern="1200">
          <a:solidFill>
            <a:schemeClr val="tx1"/>
          </a:solidFill>
          <a:latin typeface="+mn-lt"/>
          <a:ea typeface="+mn-ea"/>
          <a:cs typeface="+mn-cs"/>
        </a:defRPr>
      </a:lvl2pPr>
      <a:lvl3pPr marL="914212" algn="l" defTabSz="457106" rtl="0" eaLnBrk="1" latinLnBrk="0" hangingPunct="1">
        <a:defRPr sz="1800" kern="1200">
          <a:solidFill>
            <a:schemeClr val="tx1"/>
          </a:solidFill>
          <a:latin typeface="+mn-lt"/>
          <a:ea typeface="+mn-ea"/>
          <a:cs typeface="+mn-cs"/>
        </a:defRPr>
      </a:lvl3pPr>
      <a:lvl4pPr marL="1371320" algn="l" defTabSz="457106" rtl="0" eaLnBrk="1" latinLnBrk="0" hangingPunct="1">
        <a:defRPr sz="1800" kern="1200">
          <a:solidFill>
            <a:schemeClr val="tx1"/>
          </a:solidFill>
          <a:latin typeface="+mn-lt"/>
          <a:ea typeface="+mn-ea"/>
          <a:cs typeface="+mn-cs"/>
        </a:defRPr>
      </a:lvl4pPr>
      <a:lvl5pPr marL="1828426" algn="l" defTabSz="457106" rtl="0" eaLnBrk="1" latinLnBrk="0" hangingPunct="1">
        <a:defRPr sz="1800" kern="1200">
          <a:solidFill>
            <a:schemeClr val="tx1"/>
          </a:solidFill>
          <a:latin typeface="+mn-lt"/>
          <a:ea typeface="+mn-ea"/>
          <a:cs typeface="+mn-cs"/>
        </a:defRPr>
      </a:lvl5pPr>
      <a:lvl6pPr marL="2285532" algn="l" defTabSz="457106" rtl="0" eaLnBrk="1" latinLnBrk="0" hangingPunct="1">
        <a:defRPr sz="1800" kern="1200">
          <a:solidFill>
            <a:schemeClr val="tx1"/>
          </a:solidFill>
          <a:latin typeface="+mn-lt"/>
          <a:ea typeface="+mn-ea"/>
          <a:cs typeface="+mn-cs"/>
        </a:defRPr>
      </a:lvl6pPr>
      <a:lvl7pPr marL="2742640" algn="l" defTabSz="457106" rtl="0" eaLnBrk="1" latinLnBrk="0" hangingPunct="1">
        <a:defRPr sz="1800" kern="1200">
          <a:solidFill>
            <a:schemeClr val="tx1"/>
          </a:solidFill>
          <a:latin typeface="+mn-lt"/>
          <a:ea typeface="+mn-ea"/>
          <a:cs typeface="+mn-cs"/>
        </a:defRPr>
      </a:lvl7pPr>
      <a:lvl8pPr marL="3199744" algn="l" defTabSz="457106" rtl="0" eaLnBrk="1" latinLnBrk="0" hangingPunct="1">
        <a:defRPr sz="1800" kern="1200">
          <a:solidFill>
            <a:schemeClr val="tx1"/>
          </a:solidFill>
          <a:latin typeface="+mn-lt"/>
          <a:ea typeface="+mn-ea"/>
          <a:cs typeface="+mn-cs"/>
        </a:defRPr>
      </a:lvl8pPr>
      <a:lvl9pPr marL="3656852" algn="l" defTabSz="45710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tif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jpeg"/><Relationship Id="rId3" Type="http://schemas.openxmlformats.org/officeDocument/2006/relationships/image" Target="../media/image47.png"/><Relationship Id="rId7" Type="http://schemas.openxmlformats.org/officeDocument/2006/relationships/image" Target="../media/image51.jpeg"/><Relationship Id="rId12" Type="http://schemas.openxmlformats.org/officeDocument/2006/relationships/image" Target="../media/image56.jpeg"/><Relationship Id="rId2" Type="http://schemas.openxmlformats.org/officeDocument/2006/relationships/image" Target="../media/image46.png"/><Relationship Id="rId16"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jpeg"/><Relationship Id="rId4" Type="http://schemas.openxmlformats.org/officeDocument/2006/relationships/image" Target="../media/image48.png"/><Relationship Id="rId9" Type="http://schemas.openxmlformats.org/officeDocument/2006/relationships/image" Target="../media/image53.jpeg"/><Relationship Id="rId14" Type="http://schemas.openxmlformats.org/officeDocument/2006/relationships/image" Target="../media/image58.jpeg"/></Relationships>
</file>

<file path=ppt/slides/_rels/slide1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63.png"/></Relationships>
</file>

<file path=ppt/slides/_rels/slide13.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jpeg"/><Relationship Id="rId4" Type="http://schemas.openxmlformats.org/officeDocument/2006/relationships/image" Target="../media/image66.png"/></Relationships>
</file>

<file path=ppt/slides/_rels/slide15.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jpeg"/><Relationship Id="rId1" Type="http://schemas.openxmlformats.org/officeDocument/2006/relationships/slideLayout" Target="../slideLayouts/slideLayout9.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6.png"/></Relationships>
</file>

<file path=ppt/slides/_rels/slide16.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slideLayout" Target="../slideLayouts/slideLayout9.xml"/><Relationship Id="rId7" Type="http://schemas.openxmlformats.org/officeDocument/2006/relationships/image" Target="../media/image7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cid:image004.jpg@01D47CC7.31F2F850" TargetMode="External"/><Relationship Id="rId5" Type="http://schemas.openxmlformats.org/officeDocument/2006/relationships/image" Target="../media/image77.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76.png"/><Relationship Id="rId2" Type="http://schemas.openxmlformats.org/officeDocument/2006/relationships/image" Target="../media/image81.png"/><Relationship Id="rId1" Type="http://schemas.openxmlformats.org/officeDocument/2006/relationships/slideLayout" Target="../slideLayouts/slideLayout9.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jpeg"/></Relationships>
</file>

<file path=ppt/slides/_rels/slide18.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jpg"/><Relationship Id="rId2" Type="http://schemas.openxmlformats.org/officeDocument/2006/relationships/image" Target="../media/image86.jpeg"/><Relationship Id="rId1" Type="http://schemas.openxmlformats.org/officeDocument/2006/relationships/slideLayout" Target="../slideLayouts/slideLayout10.xml"/><Relationship Id="rId6" Type="http://schemas.openxmlformats.org/officeDocument/2006/relationships/image" Target="../media/image90.png"/><Relationship Id="rId5" Type="http://schemas.openxmlformats.org/officeDocument/2006/relationships/image" Target="../media/image89.png"/><Relationship Id="rId10" Type="http://schemas.openxmlformats.org/officeDocument/2006/relationships/image" Target="../media/image76.png"/><Relationship Id="rId4" Type="http://schemas.openxmlformats.org/officeDocument/2006/relationships/image" Target="../media/image88.JPG"/><Relationship Id="rId9"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94.jpeg"/><Relationship Id="rId7" Type="http://schemas.openxmlformats.org/officeDocument/2006/relationships/image" Target="../media/image76.png"/><Relationship Id="rId2" Type="http://schemas.openxmlformats.org/officeDocument/2006/relationships/image" Target="../media/image93.jpeg"/><Relationship Id="rId1" Type="http://schemas.openxmlformats.org/officeDocument/2006/relationships/slideLayout" Target="../slideLayouts/slideLayout10.xml"/><Relationship Id="rId6" Type="http://schemas.openxmlformats.org/officeDocument/2006/relationships/image" Target="../media/image97.png"/><Relationship Id="rId5" Type="http://schemas.openxmlformats.org/officeDocument/2006/relationships/image" Target="../media/image96.emf"/><Relationship Id="rId4" Type="http://schemas.openxmlformats.org/officeDocument/2006/relationships/image" Target="../media/image95.emf"/></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8.jpeg"/><Relationship Id="rId1" Type="http://schemas.openxmlformats.org/officeDocument/2006/relationships/slideLayout" Target="../slideLayouts/slideLayout10.xml"/><Relationship Id="rId4" Type="http://schemas.openxmlformats.org/officeDocument/2006/relationships/image" Target="../media/image99.png"/></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00.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6.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microsoft.com/office/2007/relationships/hdphoto" Target="../media/hdphoto1.wdp"/><Relationship Id="rId3" Type="http://schemas.openxmlformats.org/officeDocument/2006/relationships/image" Target="../media/image14.jpeg"/><Relationship Id="rId7" Type="http://schemas.openxmlformats.org/officeDocument/2006/relationships/image" Target="../media/image18.jpeg"/><Relationship Id="rId12" Type="http://schemas.openxmlformats.org/officeDocument/2006/relationships/image" Target="../media/image23.jpeg"/><Relationship Id="rId17" Type="http://schemas.openxmlformats.org/officeDocument/2006/relationships/image" Target="../media/image28.png"/><Relationship Id="rId2" Type="http://schemas.openxmlformats.org/officeDocument/2006/relationships/notesSlide" Target="../notesSlides/notesSlide2.xml"/><Relationship Id="rId16" Type="http://schemas.openxmlformats.org/officeDocument/2006/relationships/image" Target="../media/image27.png"/><Relationship Id="rId20" Type="http://schemas.openxmlformats.org/officeDocument/2006/relationships/hyperlink" Target="http://www.nupecc.org/lrp2016/Documents/lrp2017.pdf" TargetMode="External"/><Relationship Id="rId1" Type="http://schemas.openxmlformats.org/officeDocument/2006/relationships/slideLayout" Target="../slideLayouts/slideLayout3.xml"/><Relationship Id="rId6" Type="http://schemas.openxmlformats.org/officeDocument/2006/relationships/image" Target="../media/image17.jpeg"/><Relationship Id="rId11" Type="http://schemas.openxmlformats.org/officeDocument/2006/relationships/image" Target="../media/image22.png"/><Relationship Id="rId5" Type="http://schemas.openxmlformats.org/officeDocument/2006/relationships/image" Target="../media/image16.jpeg"/><Relationship Id="rId15" Type="http://schemas.openxmlformats.org/officeDocument/2006/relationships/image" Target="../media/image26.jpeg"/><Relationship Id="rId10" Type="http://schemas.openxmlformats.org/officeDocument/2006/relationships/image" Target="../media/image21.png"/><Relationship Id="rId19" Type="http://schemas.openxmlformats.org/officeDocument/2006/relationships/image" Target="../media/image29.jpeg"/><Relationship Id="rId4" Type="http://schemas.openxmlformats.org/officeDocument/2006/relationships/image" Target="../media/image15.png"/><Relationship Id="rId9" Type="http://schemas.openxmlformats.org/officeDocument/2006/relationships/image" Target="../media/image20.jpeg"/><Relationship Id="rId14" Type="http://schemas.openxmlformats.org/officeDocument/2006/relationships/image" Target="../media/image25.jpeg"/></Relationships>
</file>

<file path=ppt/slides/_rels/slide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1.png"/><Relationship Id="rId7" Type="http://schemas.openxmlformats.org/officeDocument/2006/relationships/image" Target="../media/image12.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G"/><Relationship Id="rId4" Type="http://schemas.openxmlformats.org/officeDocument/2006/relationships/hyperlink" Target="http://www.nupecc.org/lrp2016/Documents/lrp2017.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arxiv.org/abs/arXiv:1812.0677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jpeg"/></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DE7E4A7-A9EB-1E4B-B1F5-208242E03658}"/>
              </a:ext>
            </a:extLst>
          </p:cNvPr>
          <p:cNvSpPr txBox="1"/>
          <p:nvPr/>
        </p:nvSpPr>
        <p:spPr>
          <a:xfrm>
            <a:off x="548261" y="1194850"/>
            <a:ext cx="8106729" cy="5232202"/>
          </a:xfrm>
          <a:prstGeom prst="rect">
            <a:avLst/>
          </a:prstGeom>
          <a:noFill/>
        </p:spPr>
        <p:txBody>
          <a:bodyPr wrap="square" rtlCol="0">
            <a:spAutoFit/>
          </a:bodyPr>
          <a:lstStyle/>
          <a:p>
            <a:pPr algn="ctr"/>
            <a:r>
              <a:rPr lang="en-GB" sz="4000" dirty="0"/>
              <a:t>NuPECC </a:t>
            </a:r>
          </a:p>
          <a:p>
            <a:pPr algn="ctr"/>
            <a:r>
              <a:rPr lang="en-GB" sz="4000" dirty="0"/>
              <a:t>Long Range Plan</a:t>
            </a:r>
          </a:p>
          <a:p>
            <a:pPr algn="ctr"/>
            <a:endParaRPr lang="en-GB" sz="4000" i="1" dirty="0"/>
          </a:p>
          <a:p>
            <a:pPr algn="ctr"/>
            <a:r>
              <a:rPr lang="en-GB" sz="2000" i="1" dirty="0"/>
              <a:t>Open Symposium on the Update of</a:t>
            </a:r>
          </a:p>
          <a:p>
            <a:pPr algn="ctr"/>
            <a:r>
              <a:rPr lang="en-GB" sz="2000" i="1" dirty="0"/>
              <a:t>European Strategy for Particle Physics</a:t>
            </a:r>
          </a:p>
          <a:p>
            <a:pPr algn="ctr"/>
            <a:endParaRPr lang="en-GB" sz="2000" i="1" dirty="0"/>
          </a:p>
          <a:p>
            <a:pPr algn="ctr"/>
            <a:endParaRPr lang="en-GB" sz="2000" i="1" dirty="0"/>
          </a:p>
          <a:p>
            <a:pPr algn="ctr"/>
            <a:endParaRPr lang="en-GB" sz="3200" i="1" dirty="0"/>
          </a:p>
          <a:p>
            <a:pPr algn="ctr"/>
            <a:r>
              <a:rPr lang="en-GB" sz="1800" i="1" dirty="0"/>
              <a:t>Grenada, Spain, May 13-16, 2019</a:t>
            </a:r>
            <a:endParaRPr lang="en-GB" sz="1100" i="1" dirty="0"/>
          </a:p>
          <a:p>
            <a:pPr algn="ctr"/>
            <a:endParaRPr lang="en-GB" sz="4000" dirty="0"/>
          </a:p>
          <a:p>
            <a:pPr algn="ctr"/>
            <a:r>
              <a:rPr lang="en-GB" dirty="0"/>
              <a:t>Marek Lewitowicz</a:t>
            </a:r>
          </a:p>
          <a:p>
            <a:pPr algn="ctr"/>
            <a:r>
              <a:rPr lang="en-GB" sz="2000" i="1" dirty="0"/>
              <a:t>Chair of NuPECC</a:t>
            </a:r>
            <a:endParaRPr lang="en-GB" i="1" dirty="0"/>
          </a:p>
        </p:txBody>
      </p:sp>
      <p:pic>
        <p:nvPicPr>
          <p:cNvPr id="2" name="Image 1">
            <a:extLst>
              <a:ext uri="{FF2B5EF4-FFF2-40B4-BE49-F238E27FC236}">
                <a16:creationId xmlns:a16="http://schemas.microsoft.com/office/drawing/2014/main" id="{994966B8-4E5A-0D46-80E4-F7F871DD695C}"/>
              </a:ext>
            </a:extLst>
          </p:cNvPr>
          <p:cNvPicPr>
            <a:picLocks noChangeAspect="1"/>
          </p:cNvPicPr>
          <p:nvPr/>
        </p:nvPicPr>
        <p:blipFill>
          <a:blip r:embed="rId2"/>
          <a:stretch>
            <a:fillRect/>
          </a:stretch>
        </p:blipFill>
        <p:spPr>
          <a:xfrm>
            <a:off x="3872576" y="3810951"/>
            <a:ext cx="1458098" cy="817295"/>
          </a:xfrm>
          <a:prstGeom prst="rect">
            <a:avLst/>
          </a:prstGeom>
        </p:spPr>
      </p:pic>
      <p:sp>
        <p:nvSpPr>
          <p:cNvPr id="4" name="Rectangle 3">
            <a:extLst>
              <a:ext uri="{FF2B5EF4-FFF2-40B4-BE49-F238E27FC236}">
                <a16:creationId xmlns:a16="http://schemas.microsoft.com/office/drawing/2014/main" id="{D1CC5217-5181-D943-8F87-6821C69520D3}"/>
              </a:ext>
            </a:extLst>
          </p:cNvPr>
          <p:cNvSpPr/>
          <p:nvPr/>
        </p:nvSpPr>
        <p:spPr>
          <a:xfrm>
            <a:off x="3872576" y="6427052"/>
            <a:ext cx="983629" cy="430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Image 4">
            <a:extLst>
              <a:ext uri="{FF2B5EF4-FFF2-40B4-BE49-F238E27FC236}">
                <a16:creationId xmlns:a16="http://schemas.microsoft.com/office/drawing/2014/main" id="{49448B2F-EBEB-9846-9694-5EE940777B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8874" y="2784105"/>
            <a:ext cx="1715415" cy="2454678"/>
          </a:xfrm>
          <a:prstGeom prst="rect">
            <a:avLst/>
          </a:prstGeom>
        </p:spPr>
      </p:pic>
      <p:pic>
        <p:nvPicPr>
          <p:cNvPr id="6" name="Immagine 1">
            <a:extLst>
              <a:ext uri="{FF2B5EF4-FFF2-40B4-BE49-F238E27FC236}">
                <a16:creationId xmlns:a16="http://schemas.microsoft.com/office/drawing/2014/main" id="{DF23FF5B-1E74-BA4D-AD9E-EDABF4EB6DD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2652"/>
          <a:stretch/>
        </p:blipFill>
        <p:spPr>
          <a:xfrm>
            <a:off x="393886" y="2824989"/>
            <a:ext cx="1664055" cy="2413794"/>
          </a:xfrm>
          <a:prstGeom prst="rect">
            <a:avLst/>
          </a:prstGeom>
          <a:ln>
            <a:noFill/>
          </a:ln>
        </p:spPr>
      </p:pic>
    </p:spTree>
    <p:extLst>
      <p:ext uri="{BB962C8B-B14F-4D97-AF65-F5344CB8AC3E}">
        <p14:creationId xmlns:p14="http://schemas.microsoft.com/office/powerpoint/2010/main" val="3892514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2" descr="Tabl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175" y="1084839"/>
            <a:ext cx="91440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1393" name="Text Box 17"/>
          <p:cNvSpPr txBox="1">
            <a:spLocks noChangeArrowheads="1"/>
          </p:cNvSpPr>
          <p:nvPr/>
        </p:nvSpPr>
        <p:spPr bwMode="auto">
          <a:xfrm>
            <a:off x="6369215" y="1109184"/>
            <a:ext cx="1685077"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400" dirty="0"/>
              <a:t>Fission dynamics</a:t>
            </a:r>
          </a:p>
        </p:txBody>
      </p:sp>
      <p:grpSp>
        <p:nvGrpSpPr>
          <p:cNvPr id="2" name="Gruppo 1"/>
          <p:cNvGrpSpPr/>
          <p:nvPr/>
        </p:nvGrpSpPr>
        <p:grpSpPr>
          <a:xfrm>
            <a:off x="-74651" y="1432187"/>
            <a:ext cx="9242401" cy="4413978"/>
            <a:chOff x="-98401" y="347348"/>
            <a:chExt cx="9242401" cy="4413978"/>
          </a:xfrm>
        </p:grpSpPr>
        <p:pic>
          <p:nvPicPr>
            <p:cNvPr id="10137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l="15846" r="29861"/>
            <a:stretch>
              <a:fillRect/>
            </a:stretch>
          </p:blipFill>
          <p:spPr bwMode="auto">
            <a:xfrm>
              <a:off x="7904328" y="2076503"/>
              <a:ext cx="872794" cy="2106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0"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55569" y="3783280"/>
              <a:ext cx="990600" cy="682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1"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62200" y="1524000"/>
              <a:ext cx="142875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2"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00500" y="3276600"/>
              <a:ext cx="620713" cy="666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3" name="Picture 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24800" y="411675"/>
              <a:ext cx="1219200" cy="1155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4" name="Picture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657600" y="3048000"/>
              <a:ext cx="990600" cy="919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5" name="Picture 9"/>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940131" y="1266898"/>
              <a:ext cx="1066800" cy="762000"/>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1273" name="Picture 1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34737" y="1271257"/>
              <a:ext cx="688975" cy="728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1387" name="Picture 11"/>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627419" y="347348"/>
              <a:ext cx="990600" cy="98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1388" name="Picture 1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678229" y="2057399"/>
              <a:ext cx="2124274" cy="1800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01389" name="Text Box 13"/>
            <p:cNvSpPr txBox="1">
              <a:spLocks noChangeArrowheads="1"/>
            </p:cNvSpPr>
            <p:nvPr/>
          </p:nvSpPr>
          <p:spPr bwMode="auto">
            <a:xfrm>
              <a:off x="1482921" y="4453549"/>
              <a:ext cx="1606378"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GB" sz="1400" dirty="0"/>
                <a:t>Neutron halos</a:t>
              </a:r>
            </a:p>
          </p:txBody>
        </p:sp>
        <p:sp>
          <p:nvSpPr>
            <p:cNvPr id="101390" name="Text Box 14"/>
            <p:cNvSpPr txBox="1">
              <a:spLocks noChangeArrowheads="1"/>
            </p:cNvSpPr>
            <p:nvPr/>
          </p:nvSpPr>
          <p:spPr bwMode="auto">
            <a:xfrm>
              <a:off x="3596249" y="3969325"/>
              <a:ext cx="1237839"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GB" sz="1400" dirty="0"/>
                <a:t>Shape</a:t>
              </a:r>
            </a:p>
            <a:p>
              <a:pPr algn="ctr">
                <a:defRPr/>
              </a:pPr>
              <a:r>
                <a:rPr lang="en-GB" sz="1400" dirty="0"/>
                <a:t>Coexistence</a:t>
              </a:r>
            </a:p>
          </p:txBody>
        </p:sp>
        <p:sp>
          <p:nvSpPr>
            <p:cNvPr id="101391" name="Text Box 15"/>
            <p:cNvSpPr txBox="1">
              <a:spLocks noChangeArrowheads="1"/>
            </p:cNvSpPr>
            <p:nvPr/>
          </p:nvSpPr>
          <p:spPr bwMode="auto">
            <a:xfrm>
              <a:off x="5751363" y="3940258"/>
              <a:ext cx="1927131"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400" dirty="0"/>
                <a:t>New magic numbers</a:t>
              </a:r>
            </a:p>
          </p:txBody>
        </p:sp>
        <p:sp>
          <p:nvSpPr>
            <p:cNvPr id="101392" name="Text Box 16"/>
            <p:cNvSpPr txBox="1">
              <a:spLocks noChangeArrowheads="1"/>
            </p:cNvSpPr>
            <p:nvPr/>
          </p:nvSpPr>
          <p:spPr bwMode="auto">
            <a:xfrm>
              <a:off x="7819900" y="4114800"/>
              <a:ext cx="1196975"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GB" sz="1400" dirty="0"/>
                <a:t>Exotic Shapes</a:t>
              </a:r>
            </a:p>
          </p:txBody>
        </p:sp>
        <p:sp>
          <p:nvSpPr>
            <p:cNvPr id="101394" name="Text Box 18"/>
            <p:cNvSpPr txBox="1">
              <a:spLocks noChangeArrowheads="1"/>
            </p:cNvSpPr>
            <p:nvPr/>
          </p:nvSpPr>
          <p:spPr bwMode="auto">
            <a:xfrm>
              <a:off x="2162379" y="1183575"/>
              <a:ext cx="1803699"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400"/>
                <a:t>1p, 2p </a:t>
              </a:r>
              <a:r>
                <a:rPr lang="en-GB" sz="1400" dirty="0"/>
                <a:t>radioactivity</a:t>
              </a:r>
            </a:p>
          </p:txBody>
        </p:sp>
        <p:sp>
          <p:nvSpPr>
            <p:cNvPr id="101395" name="Rectangle 19"/>
            <p:cNvSpPr>
              <a:spLocks noChangeArrowheads="1"/>
            </p:cNvSpPr>
            <p:nvPr/>
          </p:nvSpPr>
          <p:spPr bwMode="auto">
            <a:xfrm>
              <a:off x="59377" y="777343"/>
              <a:ext cx="1856649"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r>
                <a:rPr lang="en-GB" sz="1400" dirty="0"/>
                <a:t>Lattice Effective</a:t>
              </a:r>
            </a:p>
            <a:p>
              <a:pPr algn="ctr">
                <a:defRPr/>
              </a:pPr>
              <a:r>
                <a:rPr lang="en-GB" sz="1400" dirty="0"/>
                <a:t>Field Theory </a:t>
              </a:r>
            </a:p>
          </p:txBody>
        </p:sp>
        <p:sp>
          <p:nvSpPr>
            <p:cNvPr id="101396" name="Text Box 20"/>
            <p:cNvSpPr txBox="1">
              <a:spLocks noChangeArrowheads="1"/>
            </p:cNvSpPr>
            <p:nvPr/>
          </p:nvSpPr>
          <p:spPr bwMode="auto">
            <a:xfrm>
              <a:off x="2895600" y="3886200"/>
              <a:ext cx="926962"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t>Clusters</a:t>
              </a:r>
            </a:p>
          </p:txBody>
        </p:sp>
        <p:pic>
          <p:nvPicPr>
            <p:cNvPr id="101397" name="Picture 21"/>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4142749" y="1297940"/>
              <a:ext cx="649288" cy="68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01398" name="Text Box 22"/>
            <p:cNvSpPr txBox="1">
              <a:spLocks noChangeArrowheads="1"/>
            </p:cNvSpPr>
            <p:nvPr/>
          </p:nvSpPr>
          <p:spPr bwMode="auto">
            <a:xfrm>
              <a:off x="4002090" y="804684"/>
              <a:ext cx="949325"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GB" sz="1400" dirty="0">
                  <a:latin typeface="Symbol" charset="0"/>
                </a:rPr>
                <a:t>n-p</a:t>
              </a:r>
              <a:r>
                <a:rPr lang="en-GB" sz="1400" dirty="0"/>
                <a:t> pairing</a:t>
              </a:r>
            </a:p>
          </p:txBody>
        </p:sp>
        <p:pic>
          <p:nvPicPr>
            <p:cNvPr id="101399" name="Picture 23"/>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5063074" y="1094021"/>
              <a:ext cx="969815" cy="829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01400" name="Text Box 24"/>
            <p:cNvSpPr txBox="1">
              <a:spLocks noChangeArrowheads="1"/>
            </p:cNvSpPr>
            <p:nvPr/>
          </p:nvSpPr>
          <p:spPr bwMode="auto">
            <a:xfrm>
              <a:off x="4773882" y="784863"/>
              <a:ext cx="1633781"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400" dirty="0"/>
                <a:t>Equation of state</a:t>
              </a:r>
            </a:p>
          </p:txBody>
        </p:sp>
        <p:pic>
          <p:nvPicPr>
            <p:cNvPr id="101401" name="Picture 25"/>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615975" y="2283890"/>
              <a:ext cx="762000" cy="725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01402" name="Text Box 26"/>
            <p:cNvSpPr txBox="1">
              <a:spLocks noChangeArrowheads="1"/>
            </p:cNvSpPr>
            <p:nvPr/>
          </p:nvSpPr>
          <p:spPr bwMode="auto">
            <a:xfrm>
              <a:off x="-98401" y="2020212"/>
              <a:ext cx="2155038" cy="307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t>Coupling to continuum</a:t>
              </a:r>
            </a:p>
          </p:txBody>
        </p:sp>
        <p:pic>
          <p:nvPicPr>
            <p:cNvPr id="11299" name="Picture 33"/>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292089" y="4153159"/>
              <a:ext cx="104361" cy="123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1410" name="Text Box 34"/>
            <p:cNvSpPr txBox="1">
              <a:spLocks noChangeArrowheads="1"/>
            </p:cNvSpPr>
            <p:nvPr/>
          </p:nvSpPr>
          <p:spPr bwMode="auto">
            <a:xfrm>
              <a:off x="4773882" y="3300350"/>
              <a:ext cx="883575"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1" dirty="0">
                  <a:solidFill>
                    <a:srgbClr val="CC3300"/>
                  </a:solidFill>
                </a:rPr>
                <a:t>Limits </a:t>
              </a:r>
              <a:r>
                <a:rPr lang="en-GB" sz="1200" b="1">
                  <a:solidFill>
                    <a:srgbClr val="CC3300"/>
                  </a:solidFill>
                </a:rPr>
                <a:t>of </a:t>
              </a:r>
            </a:p>
            <a:p>
              <a:pPr>
                <a:defRPr/>
              </a:pPr>
              <a:r>
                <a:rPr lang="en-GB" sz="1200" b="1" dirty="0">
                  <a:solidFill>
                    <a:srgbClr val="CC3300"/>
                  </a:solidFill>
                </a:rPr>
                <a:t>existence</a:t>
              </a:r>
            </a:p>
          </p:txBody>
        </p:sp>
      </p:grpSp>
      <p:sp>
        <p:nvSpPr>
          <p:cNvPr id="40" name="CasellaDiTesto 7"/>
          <p:cNvSpPr txBox="1"/>
          <p:nvPr/>
        </p:nvSpPr>
        <p:spPr>
          <a:xfrm>
            <a:off x="2101658" y="71670"/>
            <a:ext cx="4918334" cy="52322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sz="2800" b="1" dirty="0">
                <a:ln w="11430"/>
                <a:solidFill>
                  <a:schemeClr val="bg1"/>
                </a:solidFill>
                <a:effectLst>
                  <a:outerShdw blurRad="50800" dist="39000" dir="5460000" algn="tl">
                    <a:srgbClr val="000000">
                      <a:alpha val="38000"/>
                    </a:srgbClr>
                  </a:outerShdw>
                </a:effectLst>
              </a:rPr>
              <a:t>Structure of complex nuclei</a:t>
            </a:r>
          </a:p>
        </p:txBody>
      </p:sp>
      <p:sp>
        <p:nvSpPr>
          <p:cNvPr id="3" name="ZoneTexte 2">
            <a:extLst>
              <a:ext uri="{FF2B5EF4-FFF2-40B4-BE49-F238E27FC236}">
                <a16:creationId xmlns:a16="http://schemas.microsoft.com/office/drawing/2014/main" id="{88EDB213-DCBF-A849-92EA-E9B838523AFB}"/>
              </a:ext>
            </a:extLst>
          </p:cNvPr>
          <p:cNvSpPr txBox="1"/>
          <p:nvPr/>
        </p:nvSpPr>
        <p:spPr>
          <a:xfrm>
            <a:off x="139445" y="5834625"/>
            <a:ext cx="8856222" cy="707886"/>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2000" dirty="0">
                <a:latin typeface="Arial" panose="020B0604020202020204" pitchFamily="34" charset="0"/>
                <a:cs typeface="Arial" panose="020B0604020202020204" pitchFamily="34" charset="0"/>
              </a:rPr>
              <a:t>Main NuPECC LRP recommendation: </a:t>
            </a:r>
          </a:p>
          <a:p>
            <a:r>
              <a:rPr lang="en-GB" sz="2000" dirty="0">
                <a:latin typeface="Arial" panose="020B0604020202020204" pitchFamily="34" charset="0"/>
                <a:cs typeface="Arial" panose="020B0604020202020204" pitchFamily="34" charset="0"/>
              </a:rPr>
              <a:t>Construction of FAIR/NUSTAR, ISOL Facilities, ELI-NP, full AGATA array</a:t>
            </a:r>
          </a:p>
        </p:txBody>
      </p:sp>
      <p:sp>
        <p:nvSpPr>
          <p:cNvPr id="32" name="Slide Number Placeholder 5">
            <a:extLst>
              <a:ext uri="{FF2B5EF4-FFF2-40B4-BE49-F238E27FC236}">
                <a16:creationId xmlns:a16="http://schemas.microsoft.com/office/drawing/2014/main" id="{7127BADB-6B18-7B47-B69B-41D9748D489E}"/>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10</a:t>
            </a:fld>
            <a:endParaRPr lang="en-US" dirty="0"/>
          </a:p>
        </p:txBody>
      </p:sp>
      <p:sp>
        <p:nvSpPr>
          <p:cNvPr id="33" name="Espace réservé du pied de page 1">
            <a:extLst>
              <a:ext uri="{FF2B5EF4-FFF2-40B4-BE49-F238E27FC236}">
                <a16:creationId xmlns:a16="http://schemas.microsoft.com/office/drawing/2014/main" id="{D1700335-1975-F246-8011-CF2CAF80AE7D}"/>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sp>
        <p:nvSpPr>
          <p:cNvPr id="4" name="Rectangle 3">
            <a:extLst>
              <a:ext uri="{FF2B5EF4-FFF2-40B4-BE49-F238E27FC236}">
                <a16:creationId xmlns:a16="http://schemas.microsoft.com/office/drawing/2014/main" id="{19EC8059-BCE9-B54C-9A95-F2D080064ADC}"/>
              </a:ext>
            </a:extLst>
          </p:cNvPr>
          <p:cNvSpPr/>
          <p:nvPr/>
        </p:nvSpPr>
        <p:spPr>
          <a:xfrm>
            <a:off x="234177" y="958231"/>
            <a:ext cx="5504873" cy="907941"/>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marL="342900" indent="-342900">
              <a:spcAft>
                <a:spcPts val="600"/>
              </a:spcAft>
              <a:buFont typeface="Arial" panose="020B0604020202020204" pitchFamily="34" charset="0"/>
              <a:buChar char="•"/>
            </a:pPr>
            <a:r>
              <a:rPr lang="en-GB" sz="1600" i="1" dirty="0">
                <a:latin typeface="Arial" panose="020B0604020202020204" pitchFamily="34" charset="0"/>
                <a:cs typeface="Arial" panose="020B0604020202020204" pitchFamily="34" charset="0"/>
              </a:rPr>
              <a:t>How does the complexity of nuclear structure arise from the interaction between nucleons?</a:t>
            </a:r>
          </a:p>
          <a:p>
            <a:pPr marL="342900" indent="-342900">
              <a:spcAft>
                <a:spcPts val="0"/>
              </a:spcAft>
              <a:buFont typeface="Arial" panose="020B0604020202020204" pitchFamily="34" charset="0"/>
              <a:buChar char="•"/>
            </a:pPr>
            <a:r>
              <a:rPr lang="en-GB" sz="1600" i="1" dirty="0">
                <a:latin typeface="Arial" panose="020B0604020202020204" pitchFamily="34" charset="0"/>
                <a:cs typeface="Arial" panose="020B0604020202020204" pitchFamily="34" charset="0"/>
              </a:rPr>
              <a:t>What are the limits of nuclear stability?</a:t>
            </a:r>
          </a:p>
        </p:txBody>
      </p:sp>
    </p:spTree>
    <p:extLst>
      <p:ext uri="{BB962C8B-B14F-4D97-AF65-F5344CB8AC3E}">
        <p14:creationId xmlns:p14="http://schemas.microsoft.com/office/powerpoint/2010/main" val="2632223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14"/>
          <p:cNvSpPr/>
          <p:nvPr/>
        </p:nvSpPr>
        <p:spPr>
          <a:xfrm>
            <a:off x="150840" y="841152"/>
            <a:ext cx="4421159" cy="1631216"/>
          </a:xfrm>
          <a:prstGeom prst="rect">
            <a:avLst/>
          </a:prstGeom>
          <a:noFill/>
        </p:spPr>
        <p:txBody>
          <a:bodyPr wrap="square">
            <a:spAutoFit/>
          </a:bodyPr>
          <a:lstStyle/>
          <a:p>
            <a:pPr marL="285750" indent="-285750">
              <a:spcAft>
                <a:spcPts val="600"/>
              </a:spcAft>
              <a:buFont typeface="Arial"/>
              <a:buChar char="•"/>
            </a:pPr>
            <a:r>
              <a:rPr lang="en-GB" sz="1800" dirty="0">
                <a:solidFill>
                  <a:srgbClr val="0000FF"/>
                </a:solidFill>
              </a:rPr>
              <a:t>EDMs </a:t>
            </a:r>
          </a:p>
          <a:p>
            <a:pPr marL="285750" indent="-285750">
              <a:spcAft>
                <a:spcPts val="600"/>
              </a:spcAft>
              <a:buFont typeface="Arial"/>
              <a:buChar char="•"/>
            </a:pPr>
            <a:r>
              <a:rPr lang="en-GB" sz="1800" dirty="0">
                <a:solidFill>
                  <a:srgbClr val="0000FF"/>
                </a:solidFill>
              </a:rPr>
              <a:t>Symmetries in antimatter (antihydrogen)</a:t>
            </a:r>
          </a:p>
          <a:p>
            <a:pPr marL="285750" indent="-285750">
              <a:spcAft>
                <a:spcPts val="600"/>
              </a:spcAft>
              <a:buFont typeface="Arial"/>
              <a:buChar char="•"/>
            </a:pPr>
            <a:r>
              <a:rPr lang="en-GB" sz="1800" dirty="0">
                <a:solidFill>
                  <a:srgbClr val="0000FF"/>
                </a:solidFill>
              </a:rPr>
              <a:t>Electron and neutrino correlations for the weak interaction</a:t>
            </a:r>
            <a:endParaRPr lang="en-GB" sz="1800" b="1" u="sng" dirty="0">
              <a:solidFill>
                <a:srgbClr val="0000FF"/>
              </a:solidFill>
            </a:endParaRPr>
          </a:p>
        </p:txBody>
      </p:sp>
      <p:sp>
        <p:nvSpPr>
          <p:cNvPr id="33" name="CasellaDiTesto 3">
            <a:extLst>
              <a:ext uri="{FF2B5EF4-FFF2-40B4-BE49-F238E27FC236}">
                <a16:creationId xmlns:a16="http://schemas.microsoft.com/office/drawing/2014/main" id="{F764FCE9-6B03-C748-95F2-2CC8153F7AAC}"/>
              </a:ext>
            </a:extLst>
          </p:cNvPr>
          <p:cNvSpPr txBox="1"/>
          <p:nvPr/>
        </p:nvSpPr>
        <p:spPr>
          <a:xfrm>
            <a:off x="1922075" y="2913"/>
            <a:ext cx="5299849" cy="83099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b="1">
                <a:ln w="11430"/>
                <a:solidFill>
                  <a:schemeClr val="bg1"/>
                </a:solidFill>
                <a:effectLst>
                  <a:outerShdw blurRad="50800" dist="39000" dir="5460000" algn="tl">
                    <a:srgbClr val="000000">
                      <a:alpha val="38000"/>
                    </a:srgbClr>
                  </a:outerShdw>
                </a:effectLst>
              </a:rPr>
              <a:t>Fundamental interaction </a:t>
            </a:r>
          </a:p>
          <a:p>
            <a:r>
              <a:rPr lang="en-GB">
                <a:ln w="11430"/>
                <a:solidFill>
                  <a:schemeClr val="bg1"/>
                </a:solidFill>
                <a:effectLst>
                  <a:outerShdw blurRad="50800" dist="39000" dir="5460000" algn="tl">
                    <a:srgbClr val="000000">
                      <a:alpha val="38000"/>
                    </a:srgbClr>
                  </a:outerShdw>
                </a:effectLst>
              </a:rPr>
              <a:t>			</a:t>
            </a:r>
            <a:r>
              <a:rPr lang="en-GB" b="1">
                <a:ln w="11430"/>
                <a:solidFill>
                  <a:schemeClr val="bg1"/>
                </a:solidFill>
                <a:effectLst>
                  <a:outerShdw blurRad="50800" dist="39000" dir="5460000" algn="tl">
                    <a:srgbClr val="000000">
                      <a:alpha val="38000"/>
                    </a:srgbClr>
                  </a:outerShdw>
                </a:effectLst>
              </a:rPr>
              <a:t>and symmetries</a:t>
            </a:r>
          </a:p>
        </p:txBody>
      </p:sp>
      <p:sp>
        <p:nvSpPr>
          <p:cNvPr id="34" name="Slide Number Placeholder 5">
            <a:extLst>
              <a:ext uri="{FF2B5EF4-FFF2-40B4-BE49-F238E27FC236}">
                <a16:creationId xmlns:a16="http://schemas.microsoft.com/office/drawing/2014/main" id="{68B9FA06-CD03-E642-A8E8-0780C7AAA63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GB" smtClean="0"/>
              <a:pPr algn="r"/>
              <a:t>11</a:t>
            </a:fld>
            <a:endParaRPr lang="en-GB"/>
          </a:p>
        </p:txBody>
      </p:sp>
      <p:sp>
        <p:nvSpPr>
          <p:cNvPr id="35" name="Espace réservé du pied de page 1">
            <a:extLst>
              <a:ext uri="{FF2B5EF4-FFF2-40B4-BE49-F238E27FC236}">
                <a16:creationId xmlns:a16="http://schemas.microsoft.com/office/drawing/2014/main" id="{42628E5E-B333-A643-85F8-EDF940384D3E}"/>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GB" dirty="0"/>
              <a:t>Marek Lewitowicz        		</a:t>
            </a:r>
          </a:p>
          <a:p>
            <a:endParaRPr lang="en-GB" dirty="0"/>
          </a:p>
        </p:txBody>
      </p:sp>
      <p:pic>
        <p:nvPicPr>
          <p:cNvPr id="14" name="Image 13">
            <a:extLst>
              <a:ext uri="{FF2B5EF4-FFF2-40B4-BE49-F238E27FC236}">
                <a16:creationId xmlns:a16="http://schemas.microsoft.com/office/drawing/2014/main" id="{6AF308C7-B040-C64E-B50C-62E4D4EC17A6}"/>
              </a:ext>
            </a:extLst>
          </p:cNvPr>
          <p:cNvPicPr>
            <a:picLocks noChangeAspect="1"/>
          </p:cNvPicPr>
          <p:nvPr/>
        </p:nvPicPr>
        <p:blipFill rotWithShape="1">
          <a:blip r:embed="rId2">
            <a:extLst>
              <a:ext uri="{28A0092B-C50C-407E-A947-70E740481C1C}">
                <a14:useLocalDpi xmlns:a14="http://schemas.microsoft.com/office/drawing/2010/main" val="0"/>
              </a:ext>
            </a:extLst>
          </a:blip>
          <a:srcRect t="16134"/>
          <a:stretch/>
        </p:blipFill>
        <p:spPr>
          <a:xfrm>
            <a:off x="-1" y="3073475"/>
            <a:ext cx="9144000" cy="3523308"/>
          </a:xfrm>
          <a:prstGeom prst="rect">
            <a:avLst/>
          </a:prstGeom>
        </p:spPr>
      </p:pic>
      <p:sp>
        <p:nvSpPr>
          <p:cNvPr id="39" name="Rectangle 38">
            <a:extLst>
              <a:ext uri="{FF2B5EF4-FFF2-40B4-BE49-F238E27FC236}">
                <a16:creationId xmlns:a16="http://schemas.microsoft.com/office/drawing/2014/main" id="{DF9B5890-614E-7B4B-854F-0B7AF39B5E5C}"/>
              </a:ext>
            </a:extLst>
          </p:cNvPr>
          <p:cNvSpPr/>
          <p:nvPr/>
        </p:nvSpPr>
        <p:spPr>
          <a:xfrm>
            <a:off x="900282" y="2611810"/>
            <a:ext cx="7343434" cy="461665"/>
          </a:xfrm>
          <a:prstGeom prst="rect">
            <a:avLst/>
          </a:prstGeom>
          <a:solidFill>
            <a:schemeClr val="bg1"/>
          </a:solidFill>
        </p:spPr>
        <p:txBody>
          <a:bodyPr wrap="square">
            <a:spAutoFit/>
          </a:bodyPr>
          <a:lstStyle/>
          <a:p>
            <a:r>
              <a:rPr lang="en-GB" dirty="0">
                <a:solidFill>
                  <a:schemeClr val="tx1"/>
                </a:solidFill>
                <a:latin typeface="Helvetica" pitchFamily="2" charset="0"/>
              </a:rPr>
              <a:t>EDMs Summary</a:t>
            </a:r>
            <a:r>
              <a:rPr lang="en-GB" dirty="0">
                <a:solidFill>
                  <a:srgbClr val="F4A005"/>
                </a:solidFill>
                <a:latin typeface="Helvetica" pitchFamily="2" charset="0"/>
              </a:rPr>
              <a:t> </a:t>
            </a:r>
            <a:r>
              <a:rPr lang="en-GB" dirty="0">
                <a:latin typeface="Helvetica" pitchFamily="2" charset="0"/>
              </a:rPr>
              <a:t>Different Fundamental Systems </a:t>
            </a:r>
            <a:endParaRPr lang="en-GB" dirty="0">
              <a:effectLst/>
            </a:endParaRPr>
          </a:p>
        </p:txBody>
      </p:sp>
      <p:sp>
        <p:nvSpPr>
          <p:cNvPr id="40" name="TextBox 5">
            <a:extLst>
              <a:ext uri="{FF2B5EF4-FFF2-40B4-BE49-F238E27FC236}">
                <a16:creationId xmlns:a16="http://schemas.microsoft.com/office/drawing/2014/main" id="{CC7F7427-0F1E-5A4D-BA29-F4663891060B}"/>
              </a:ext>
            </a:extLst>
          </p:cNvPr>
          <p:cNvSpPr txBox="1"/>
          <p:nvPr/>
        </p:nvSpPr>
        <p:spPr>
          <a:xfrm>
            <a:off x="5668541" y="6481394"/>
            <a:ext cx="2792627" cy="338554"/>
          </a:xfrm>
          <a:prstGeom prst="rect">
            <a:avLst/>
          </a:prstGeom>
          <a:noFill/>
        </p:spPr>
        <p:txBody>
          <a:bodyPr wrap="square" rtlCol="0">
            <a:spAutoFit/>
          </a:bodyPr>
          <a:lstStyle/>
          <a:p>
            <a:r>
              <a:rPr lang="en-GB" sz="1600" dirty="0"/>
              <a:t>Courtesy of Stephan Paul</a:t>
            </a:r>
          </a:p>
        </p:txBody>
      </p:sp>
      <p:sp>
        <p:nvSpPr>
          <p:cNvPr id="42" name="ZoneTexte 41">
            <a:extLst>
              <a:ext uri="{FF2B5EF4-FFF2-40B4-BE49-F238E27FC236}">
                <a16:creationId xmlns:a16="http://schemas.microsoft.com/office/drawing/2014/main" id="{D23076B5-D050-C54D-9299-824BF368C803}"/>
              </a:ext>
            </a:extLst>
          </p:cNvPr>
          <p:cNvSpPr txBox="1"/>
          <p:nvPr/>
        </p:nvSpPr>
        <p:spPr>
          <a:xfrm>
            <a:off x="1373846" y="5553130"/>
            <a:ext cx="5008844" cy="369332"/>
          </a:xfrm>
          <a:prstGeom prst="rect">
            <a:avLst/>
          </a:prstGeom>
          <a:solidFill>
            <a:schemeClr val="bg1"/>
          </a:solidFill>
          <a:ln w="38100">
            <a:solidFill>
              <a:srgbClr val="FF0000"/>
            </a:solid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800" dirty="0"/>
              <a:t>Nuclear Physics: exotic nuclei, input &amp; techniques</a:t>
            </a:r>
          </a:p>
        </p:txBody>
      </p:sp>
      <p:sp>
        <p:nvSpPr>
          <p:cNvPr id="43" name="ZoneTexte 42">
            <a:extLst>
              <a:ext uri="{FF2B5EF4-FFF2-40B4-BE49-F238E27FC236}">
                <a16:creationId xmlns:a16="http://schemas.microsoft.com/office/drawing/2014/main" id="{7A9D94AF-A711-004C-9C67-18CE9CC2F0D8}"/>
              </a:ext>
            </a:extLst>
          </p:cNvPr>
          <p:cNvSpPr txBox="1"/>
          <p:nvPr/>
        </p:nvSpPr>
        <p:spPr>
          <a:xfrm>
            <a:off x="5436973" y="1075038"/>
            <a:ext cx="269626" cy="461665"/>
          </a:xfrm>
          <a:prstGeom prst="rect">
            <a:avLst/>
          </a:prstGeom>
          <a:noFill/>
        </p:spPr>
        <p:txBody>
          <a:bodyPr wrap="none" rtlCol="0">
            <a:spAutoFit/>
          </a:bodyPr>
          <a:lstStyle/>
          <a:p>
            <a:r>
              <a:rPr lang="en-GB" dirty="0"/>
              <a:t> </a:t>
            </a:r>
          </a:p>
        </p:txBody>
      </p:sp>
      <p:sp>
        <p:nvSpPr>
          <p:cNvPr id="45" name="Rectangle 44">
            <a:extLst>
              <a:ext uri="{FF2B5EF4-FFF2-40B4-BE49-F238E27FC236}">
                <a16:creationId xmlns:a16="http://schemas.microsoft.com/office/drawing/2014/main" id="{52F0EF97-30D0-C34C-A0D2-5C86A2E6E5B2}"/>
              </a:ext>
            </a:extLst>
          </p:cNvPr>
          <p:cNvSpPr/>
          <p:nvPr/>
        </p:nvSpPr>
        <p:spPr>
          <a:xfrm>
            <a:off x="2916195" y="4496236"/>
            <a:ext cx="741405" cy="6936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D91F5628-1FD0-F646-B66E-CEBC9048281A}"/>
              </a:ext>
            </a:extLst>
          </p:cNvPr>
          <p:cNvSpPr/>
          <p:nvPr/>
        </p:nvSpPr>
        <p:spPr>
          <a:xfrm>
            <a:off x="4867452" y="4496236"/>
            <a:ext cx="3547499" cy="6936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8A4EF632-5E70-2C4F-AC8E-4094AFADB91A}"/>
              </a:ext>
            </a:extLst>
          </p:cNvPr>
          <p:cNvSpPr/>
          <p:nvPr/>
        </p:nvSpPr>
        <p:spPr>
          <a:xfrm>
            <a:off x="4351100" y="1079354"/>
            <a:ext cx="4570480" cy="1400383"/>
          </a:xfrm>
          <a:prstGeom prst="rect">
            <a:avLst/>
          </a:prstGeom>
          <a:ln>
            <a:noFill/>
          </a:ln>
        </p:spPr>
        <p:style>
          <a:lnRef idx="1">
            <a:schemeClr val="accent3"/>
          </a:lnRef>
          <a:fillRef idx="2">
            <a:schemeClr val="accent3"/>
          </a:fillRef>
          <a:effectRef idx="1">
            <a:schemeClr val="accent3"/>
          </a:effectRef>
          <a:fontRef idx="minor">
            <a:schemeClr val="dk1"/>
          </a:fontRef>
        </p:style>
        <p:txBody>
          <a:bodyPr wrap="square" anchor="ctr">
            <a:spAutoFit/>
          </a:bodyPr>
          <a:lstStyle/>
          <a:p>
            <a:pPr marL="285750" indent="-285750">
              <a:spcAft>
                <a:spcPts val="600"/>
              </a:spcAft>
              <a:buFont typeface="Arial"/>
              <a:buChar char="•"/>
            </a:pPr>
            <a:r>
              <a:rPr lang="en-GB" sz="1600" dirty="0">
                <a:latin typeface="Arial" panose="020B0604020202020204" pitchFamily="34" charset="0"/>
                <a:cs typeface="Arial" panose="020B0604020202020204" pitchFamily="34" charset="0"/>
              </a:rPr>
              <a:t>High precision measurements at low energies</a:t>
            </a:r>
          </a:p>
          <a:p>
            <a:pPr marL="285750" indent="-285750">
              <a:spcAft>
                <a:spcPts val="600"/>
              </a:spcAft>
              <a:buFont typeface="Arial"/>
              <a:buChar char="•"/>
            </a:pPr>
            <a:r>
              <a:rPr lang="en-GB" sz="1600" dirty="0">
                <a:latin typeface="Arial" panose="020B0604020202020204" pitchFamily="34" charset="0"/>
                <a:cs typeface="Arial" panose="020B0604020202020204" pitchFamily="34" charset="0"/>
              </a:rPr>
              <a:t>Complementary to experiments at the highest energies and offering sensitivities to new effects beyond the Standard Model</a:t>
            </a:r>
          </a:p>
        </p:txBody>
      </p:sp>
      <p:sp>
        <p:nvSpPr>
          <p:cNvPr id="48" name="ZoneTexte 47">
            <a:extLst>
              <a:ext uri="{FF2B5EF4-FFF2-40B4-BE49-F238E27FC236}">
                <a16:creationId xmlns:a16="http://schemas.microsoft.com/office/drawing/2014/main" id="{723FCA0E-533C-E542-85D2-FADBAFD127BB}"/>
              </a:ext>
            </a:extLst>
          </p:cNvPr>
          <p:cNvSpPr txBox="1"/>
          <p:nvPr/>
        </p:nvSpPr>
        <p:spPr>
          <a:xfrm>
            <a:off x="1581308" y="460061"/>
            <a:ext cx="2657299" cy="584775"/>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600" i="1" dirty="0"/>
              <a:t>Talks of Klaus Kirch, </a:t>
            </a:r>
            <a:r>
              <a:rPr lang="fr-FR" sz="1600" i="1" dirty="0"/>
              <a:t>Stephan Paul, Gunar Schnell, …  </a:t>
            </a:r>
          </a:p>
        </p:txBody>
      </p:sp>
      <p:sp>
        <p:nvSpPr>
          <p:cNvPr id="49" name="ZoneTexte 48">
            <a:extLst>
              <a:ext uri="{FF2B5EF4-FFF2-40B4-BE49-F238E27FC236}">
                <a16:creationId xmlns:a16="http://schemas.microsoft.com/office/drawing/2014/main" id="{7BAFF761-EB4B-A547-9755-43998F54F79E}"/>
              </a:ext>
            </a:extLst>
          </p:cNvPr>
          <p:cNvSpPr txBox="1"/>
          <p:nvPr/>
        </p:nvSpPr>
        <p:spPr>
          <a:xfrm>
            <a:off x="65259" y="2893692"/>
            <a:ext cx="769763" cy="307777"/>
          </a:xfrm>
          <a:prstGeom prst="rect">
            <a:avLst/>
          </a:prstGeom>
          <a:noFill/>
        </p:spPr>
        <p:txBody>
          <a:bodyPr wrap="none" rtlCol="0">
            <a:spAutoFit/>
          </a:bodyPr>
          <a:lstStyle/>
          <a:p>
            <a:r>
              <a:rPr lang="en-GB" sz="1400" dirty="0"/>
              <a:t>MeV/c</a:t>
            </a:r>
            <a:r>
              <a:rPr lang="en-GB" sz="1400" baseline="30000" dirty="0"/>
              <a:t>2</a:t>
            </a:r>
          </a:p>
        </p:txBody>
      </p:sp>
    </p:spTree>
    <p:extLst>
      <p:ext uri="{BB962C8B-B14F-4D97-AF65-F5344CB8AC3E}">
        <p14:creationId xmlns:p14="http://schemas.microsoft.com/office/powerpoint/2010/main" val="170085856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14"/>
          <p:cNvSpPr/>
          <p:nvPr/>
        </p:nvSpPr>
        <p:spPr>
          <a:xfrm>
            <a:off x="171196" y="865534"/>
            <a:ext cx="4421159" cy="1631216"/>
          </a:xfrm>
          <a:prstGeom prst="rect">
            <a:avLst/>
          </a:prstGeom>
          <a:noFill/>
        </p:spPr>
        <p:txBody>
          <a:bodyPr wrap="square">
            <a:spAutoFit/>
          </a:bodyPr>
          <a:lstStyle/>
          <a:p>
            <a:pPr marL="285750" indent="-285750">
              <a:spcAft>
                <a:spcPts val="600"/>
              </a:spcAft>
              <a:buFont typeface="Arial"/>
              <a:buChar char="•"/>
            </a:pPr>
            <a:r>
              <a:rPr lang="en-GB" sz="1800" dirty="0">
                <a:solidFill>
                  <a:srgbClr val="0000FF"/>
                </a:solidFill>
              </a:rPr>
              <a:t>EDMs </a:t>
            </a:r>
          </a:p>
          <a:p>
            <a:pPr marL="285750" indent="-285750">
              <a:spcAft>
                <a:spcPts val="600"/>
              </a:spcAft>
              <a:buFont typeface="Arial"/>
              <a:buChar char="•"/>
            </a:pPr>
            <a:r>
              <a:rPr lang="en-GB" sz="1800" u="sng" dirty="0">
                <a:solidFill>
                  <a:srgbClr val="0000FF"/>
                </a:solidFill>
              </a:rPr>
              <a:t>Symmetries in antimatter (antihydrogen)</a:t>
            </a:r>
          </a:p>
          <a:p>
            <a:pPr marL="285750" indent="-285750">
              <a:spcAft>
                <a:spcPts val="600"/>
              </a:spcAft>
              <a:buFont typeface="Arial"/>
              <a:buChar char="•"/>
            </a:pPr>
            <a:r>
              <a:rPr lang="en-GB" sz="1800" dirty="0">
                <a:solidFill>
                  <a:srgbClr val="0000FF"/>
                </a:solidFill>
              </a:rPr>
              <a:t>Electron and neutrino correlations for the weak interaction</a:t>
            </a:r>
            <a:endParaRPr lang="en-GB" sz="1800" b="1" u="sng" dirty="0">
              <a:solidFill>
                <a:srgbClr val="0000FF"/>
              </a:solidFill>
            </a:endParaRPr>
          </a:p>
        </p:txBody>
      </p:sp>
      <p:grpSp>
        <p:nvGrpSpPr>
          <p:cNvPr id="13" name="Gruppo 12"/>
          <p:cNvGrpSpPr/>
          <p:nvPr/>
        </p:nvGrpSpPr>
        <p:grpSpPr>
          <a:xfrm>
            <a:off x="4997664" y="1088646"/>
            <a:ext cx="3854941" cy="3200791"/>
            <a:chOff x="4409670" y="2738765"/>
            <a:chExt cx="3965259" cy="3229857"/>
          </a:xfrm>
        </p:grpSpPr>
        <p:sp>
          <p:nvSpPr>
            <p:cNvPr id="16" name="CasellaDiTesto 15"/>
            <p:cNvSpPr txBox="1"/>
            <p:nvPr/>
          </p:nvSpPr>
          <p:spPr>
            <a:xfrm>
              <a:off x="4671562" y="2738765"/>
              <a:ext cx="3580042" cy="652200"/>
            </a:xfrm>
            <a:prstGeom prst="rect">
              <a:avLst/>
            </a:prstGeom>
            <a:noFill/>
          </p:spPr>
          <p:txBody>
            <a:bodyPr wrap="none" rtlCol="0">
              <a:spAutoFit/>
            </a:bodyPr>
            <a:lstStyle/>
            <a:p>
              <a:pPr algn="ctr"/>
              <a:r>
                <a:rPr lang="en-GB" sz="1800" dirty="0"/>
                <a:t>Experiments at AD </a:t>
              </a:r>
            </a:p>
            <a:p>
              <a:pPr algn="ctr"/>
              <a:r>
                <a:rPr lang="en-GB" sz="1800" dirty="0"/>
                <a:t>(antiproton and antihydrogen)</a:t>
              </a:r>
            </a:p>
          </p:txBody>
        </p:sp>
        <p:sp>
          <p:nvSpPr>
            <p:cNvPr id="17" name="Ovale 16"/>
            <p:cNvSpPr/>
            <p:nvPr/>
          </p:nvSpPr>
          <p:spPr>
            <a:xfrm>
              <a:off x="4937689" y="3681382"/>
              <a:ext cx="2854156" cy="1755077"/>
            </a:xfrm>
            <a:prstGeom prst="ellipse">
              <a:avLst/>
            </a:prstGeom>
            <a:noFill/>
            <a:ln w="19050" cmpd="sng">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a:p>
          </p:txBody>
        </p:sp>
        <p:sp>
          <p:nvSpPr>
            <p:cNvPr id="18" name="Ovale 17"/>
            <p:cNvSpPr/>
            <p:nvPr/>
          </p:nvSpPr>
          <p:spPr>
            <a:xfrm>
              <a:off x="4709356" y="3838340"/>
              <a:ext cx="1826660" cy="105253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a:p>
          </p:txBody>
        </p:sp>
        <p:sp>
          <p:nvSpPr>
            <p:cNvPr id="19" name="Ovale 18"/>
            <p:cNvSpPr/>
            <p:nvPr/>
          </p:nvSpPr>
          <p:spPr>
            <a:xfrm>
              <a:off x="6321954" y="3824071"/>
              <a:ext cx="1864894" cy="1047973"/>
            </a:xfrm>
            <a:prstGeom prst="ellipse">
              <a:avLst/>
            </a:prstGeom>
            <a:noFill/>
            <a:ln w="3810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a:p>
          </p:txBody>
        </p:sp>
        <p:sp>
          <p:nvSpPr>
            <p:cNvPr id="20" name="Ovale 19"/>
            <p:cNvSpPr/>
            <p:nvPr/>
          </p:nvSpPr>
          <p:spPr>
            <a:xfrm>
              <a:off x="5670611" y="4965584"/>
              <a:ext cx="1421965" cy="642102"/>
            </a:xfrm>
            <a:prstGeom prst="ellipse">
              <a:avLst/>
            </a:prstGeom>
            <a:noFill/>
            <a:ln w="38100" cmpd="sng">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a:p>
          </p:txBody>
        </p:sp>
        <p:sp>
          <p:nvSpPr>
            <p:cNvPr id="23" name="CasellaDiTesto 22"/>
            <p:cNvSpPr txBox="1"/>
            <p:nvPr/>
          </p:nvSpPr>
          <p:spPr>
            <a:xfrm>
              <a:off x="4409670" y="3453079"/>
              <a:ext cx="1936112" cy="403743"/>
            </a:xfrm>
            <a:prstGeom prst="rect">
              <a:avLst/>
            </a:prstGeom>
            <a:noFill/>
          </p:spPr>
          <p:txBody>
            <a:bodyPr wrap="none" rtlCol="0">
              <a:spAutoFit/>
            </a:bodyPr>
            <a:lstStyle/>
            <a:p>
              <a:r>
                <a:rPr lang="en-GB" sz="2000" b="1">
                  <a:solidFill>
                    <a:srgbClr val="FF0000"/>
                  </a:solidFill>
                </a:rPr>
                <a:t>Spectroscopy</a:t>
              </a:r>
            </a:p>
          </p:txBody>
        </p:sp>
        <p:sp>
          <p:nvSpPr>
            <p:cNvPr id="25" name="CasellaDiTesto 24"/>
            <p:cNvSpPr txBox="1"/>
            <p:nvPr/>
          </p:nvSpPr>
          <p:spPr>
            <a:xfrm>
              <a:off x="5979454" y="5108273"/>
              <a:ext cx="925349" cy="403743"/>
            </a:xfrm>
            <a:prstGeom prst="rect">
              <a:avLst/>
            </a:prstGeom>
            <a:noFill/>
          </p:spPr>
          <p:txBody>
            <a:bodyPr wrap="none" rtlCol="0">
              <a:spAutoFit/>
            </a:bodyPr>
            <a:lstStyle/>
            <a:p>
              <a:r>
                <a:rPr lang="en-GB" sz="2000" b="1">
                  <a:solidFill>
                    <a:srgbClr val="008000"/>
                  </a:solidFill>
                </a:rPr>
                <a:t>BASE</a:t>
              </a:r>
            </a:p>
          </p:txBody>
        </p:sp>
        <p:sp>
          <p:nvSpPr>
            <p:cNvPr id="26" name="CasellaDiTesto 25"/>
            <p:cNvSpPr txBox="1"/>
            <p:nvPr/>
          </p:nvSpPr>
          <p:spPr>
            <a:xfrm>
              <a:off x="5751124" y="5564879"/>
              <a:ext cx="1683833" cy="403743"/>
            </a:xfrm>
            <a:prstGeom prst="rect">
              <a:avLst/>
            </a:prstGeom>
            <a:noFill/>
          </p:spPr>
          <p:txBody>
            <a:bodyPr wrap="none" rtlCol="0">
              <a:spAutoFit/>
            </a:bodyPr>
            <a:lstStyle/>
            <a:p>
              <a:r>
                <a:rPr lang="en-GB" sz="2000" b="1">
                  <a:solidFill>
                    <a:srgbClr val="008000"/>
                  </a:solidFill>
                </a:rPr>
                <a:t>Symmetries</a:t>
              </a:r>
            </a:p>
          </p:txBody>
        </p:sp>
        <p:sp>
          <p:nvSpPr>
            <p:cNvPr id="27" name="CasellaDiTesto 26"/>
            <p:cNvSpPr txBox="1"/>
            <p:nvPr/>
          </p:nvSpPr>
          <p:spPr>
            <a:xfrm>
              <a:off x="7278096" y="3510155"/>
              <a:ext cx="1096833" cy="403743"/>
            </a:xfrm>
            <a:prstGeom prst="rect">
              <a:avLst/>
            </a:prstGeom>
            <a:noFill/>
          </p:spPr>
          <p:txBody>
            <a:bodyPr wrap="none" rtlCol="0">
              <a:spAutoFit/>
            </a:bodyPr>
            <a:lstStyle/>
            <a:p>
              <a:r>
                <a:rPr lang="en-GB" sz="2000" b="1">
                  <a:solidFill>
                    <a:srgbClr val="0000FF"/>
                  </a:solidFill>
                </a:rPr>
                <a:t>Gravity</a:t>
              </a:r>
            </a:p>
          </p:txBody>
        </p:sp>
        <p:sp>
          <p:nvSpPr>
            <p:cNvPr id="28" name="CasellaDiTesto 27"/>
            <p:cNvSpPr txBox="1"/>
            <p:nvPr/>
          </p:nvSpPr>
          <p:spPr>
            <a:xfrm>
              <a:off x="5023312" y="4223600"/>
              <a:ext cx="969870" cy="279514"/>
            </a:xfrm>
            <a:prstGeom prst="rect">
              <a:avLst/>
            </a:prstGeom>
            <a:noFill/>
          </p:spPr>
          <p:txBody>
            <a:bodyPr wrap="none" rtlCol="0">
              <a:spAutoFit/>
            </a:bodyPr>
            <a:lstStyle/>
            <a:p>
              <a:r>
                <a:rPr lang="en-GB" sz="1200" b="1">
                  <a:solidFill>
                    <a:srgbClr val="FF0000"/>
                  </a:solidFill>
                </a:rPr>
                <a:t>ASACUSA</a:t>
              </a:r>
            </a:p>
          </p:txBody>
        </p:sp>
        <p:sp>
          <p:nvSpPr>
            <p:cNvPr id="29" name="CasellaDiTesto 28"/>
            <p:cNvSpPr txBox="1"/>
            <p:nvPr/>
          </p:nvSpPr>
          <p:spPr>
            <a:xfrm>
              <a:off x="5361233" y="3848050"/>
              <a:ext cx="734080" cy="279514"/>
            </a:xfrm>
            <a:prstGeom prst="rect">
              <a:avLst/>
            </a:prstGeom>
            <a:noFill/>
          </p:spPr>
          <p:txBody>
            <a:bodyPr wrap="none" rtlCol="0">
              <a:spAutoFit/>
            </a:bodyPr>
            <a:lstStyle/>
            <a:p>
              <a:r>
                <a:rPr lang="en-GB" sz="1200" b="1">
                  <a:solidFill>
                    <a:srgbClr val="FF0000"/>
                  </a:solidFill>
                </a:rPr>
                <a:t>ALPHA</a:t>
              </a:r>
            </a:p>
          </p:txBody>
        </p:sp>
        <p:sp>
          <p:nvSpPr>
            <p:cNvPr id="30" name="CasellaDiTesto 29"/>
            <p:cNvSpPr txBox="1"/>
            <p:nvPr/>
          </p:nvSpPr>
          <p:spPr>
            <a:xfrm>
              <a:off x="5232797" y="4532960"/>
              <a:ext cx="722340" cy="279514"/>
            </a:xfrm>
            <a:prstGeom prst="rect">
              <a:avLst/>
            </a:prstGeom>
            <a:noFill/>
          </p:spPr>
          <p:txBody>
            <a:bodyPr wrap="none" rtlCol="0">
              <a:spAutoFit/>
            </a:bodyPr>
            <a:lstStyle/>
            <a:p>
              <a:r>
                <a:rPr lang="en-GB" sz="1200" b="1">
                  <a:solidFill>
                    <a:srgbClr val="FF0000"/>
                  </a:solidFill>
                </a:rPr>
                <a:t>ATRAP</a:t>
              </a:r>
            </a:p>
          </p:txBody>
        </p:sp>
        <p:sp>
          <p:nvSpPr>
            <p:cNvPr id="31" name="CasellaDiTesto 30"/>
            <p:cNvSpPr txBox="1"/>
            <p:nvPr/>
          </p:nvSpPr>
          <p:spPr>
            <a:xfrm>
              <a:off x="7216433" y="4461614"/>
              <a:ext cx="654934" cy="279514"/>
            </a:xfrm>
            <a:prstGeom prst="rect">
              <a:avLst/>
            </a:prstGeom>
            <a:noFill/>
          </p:spPr>
          <p:txBody>
            <a:bodyPr wrap="none" rtlCol="0">
              <a:spAutoFit/>
            </a:bodyPr>
            <a:lstStyle/>
            <a:p>
              <a:r>
                <a:rPr lang="en-GB" sz="1200" b="1">
                  <a:solidFill>
                    <a:srgbClr val="0000FF"/>
                  </a:solidFill>
                </a:rPr>
                <a:t>GBAR</a:t>
              </a:r>
            </a:p>
          </p:txBody>
        </p:sp>
        <p:sp>
          <p:nvSpPr>
            <p:cNvPr id="32" name="CasellaDiTesto 31"/>
            <p:cNvSpPr txBox="1"/>
            <p:nvPr/>
          </p:nvSpPr>
          <p:spPr>
            <a:xfrm>
              <a:off x="6588521" y="4147698"/>
              <a:ext cx="656583" cy="279514"/>
            </a:xfrm>
            <a:prstGeom prst="rect">
              <a:avLst/>
            </a:prstGeom>
            <a:noFill/>
          </p:spPr>
          <p:txBody>
            <a:bodyPr wrap="none" rtlCol="0">
              <a:spAutoFit/>
            </a:bodyPr>
            <a:lstStyle/>
            <a:p>
              <a:r>
                <a:rPr lang="en-GB" sz="1200" b="1">
                  <a:solidFill>
                    <a:srgbClr val="0000FF"/>
                  </a:solidFill>
                </a:rPr>
                <a:t>AEgIS</a:t>
              </a:r>
            </a:p>
          </p:txBody>
        </p:sp>
      </p:grpSp>
      <p:sp>
        <p:nvSpPr>
          <p:cNvPr id="33" name="CasellaDiTesto 3">
            <a:extLst>
              <a:ext uri="{FF2B5EF4-FFF2-40B4-BE49-F238E27FC236}">
                <a16:creationId xmlns:a16="http://schemas.microsoft.com/office/drawing/2014/main" id="{F764FCE9-6B03-C748-95F2-2CC8153F7AAC}"/>
              </a:ext>
            </a:extLst>
          </p:cNvPr>
          <p:cNvSpPr txBox="1"/>
          <p:nvPr/>
        </p:nvSpPr>
        <p:spPr>
          <a:xfrm>
            <a:off x="1922075" y="2913"/>
            <a:ext cx="5299849" cy="830997"/>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b="1" dirty="0">
                <a:ln w="11430"/>
                <a:solidFill>
                  <a:schemeClr val="bg1"/>
                </a:solidFill>
                <a:effectLst>
                  <a:outerShdw blurRad="50800" dist="39000" dir="5460000" algn="tl">
                    <a:srgbClr val="000000">
                      <a:alpha val="38000"/>
                    </a:srgbClr>
                  </a:outerShdw>
                </a:effectLst>
              </a:rPr>
              <a:t>Fundamental interaction </a:t>
            </a:r>
          </a:p>
          <a:p>
            <a:r>
              <a:rPr lang="en-GB" dirty="0">
                <a:ln w="11430"/>
                <a:solidFill>
                  <a:schemeClr val="bg1"/>
                </a:solidFill>
                <a:effectLst>
                  <a:outerShdw blurRad="50800" dist="39000" dir="5460000" algn="tl">
                    <a:srgbClr val="000000">
                      <a:alpha val="38000"/>
                    </a:srgbClr>
                  </a:outerShdw>
                </a:effectLst>
              </a:rPr>
              <a:t>			</a:t>
            </a:r>
            <a:r>
              <a:rPr lang="en-GB" b="1" dirty="0">
                <a:ln w="11430"/>
                <a:solidFill>
                  <a:schemeClr val="bg1"/>
                </a:solidFill>
                <a:effectLst>
                  <a:outerShdw blurRad="50800" dist="39000" dir="5460000" algn="tl">
                    <a:srgbClr val="000000">
                      <a:alpha val="38000"/>
                    </a:srgbClr>
                  </a:outerShdw>
                </a:effectLst>
              </a:rPr>
              <a:t>and symmetries</a:t>
            </a:r>
          </a:p>
        </p:txBody>
      </p:sp>
      <p:sp>
        <p:nvSpPr>
          <p:cNvPr id="34" name="Slide Number Placeholder 5">
            <a:extLst>
              <a:ext uri="{FF2B5EF4-FFF2-40B4-BE49-F238E27FC236}">
                <a16:creationId xmlns:a16="http://schemas.microsoft.com/office/drawing/2014/main" id="{68B9FA06-CD03-E642-A8E8-0780C7AAA63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12</a:t>
            </a:fld>
            <a:endParaRPr lang="en-US" dirty="0"/>
          </a:p>
        </p:txBody>
      </p:sp>
      <p:sp>
        <p:nvSpPr>
          <p:cNvPr id="35" name="Espace réservé du pied de page 1">
            <a:extLst>
              <a:ext uri="{FF2B5EF4-FFF2-40B4-BE49-F238E27FC236}">
                <a16:creationId xmlns:a16="http://schemas.microsoft.com/office/drawing/2014/main" id="{42628E5E-B333-A643-85F8-EDF940384D3E}"/>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pic>
        <p:nvPicPr>
          <p:cNvPr id="37" name="Image 36">
            <a:extLst>
              <a:ext uri="{FF2B5EF4-FFF2-40B4-BE49-F238E27FC236}">
                <a16:creationId xmlns:a16="http://schemas.microsoft.com/office/drawing/2014/main" id="{2B9DC608-8349-8648-B989-A22143B0D3DA}"/>
              </a:ext>
            </a:extLst>
          </p:cNvPr>
          <p:cNvPicPr>
            <a:picLocks noChangeAspect="1"/>
          </p:cNvPicPr>
          <p:nvPr/>
        </p:nvPicPr>
        <p:blipFill rotWithShape="1">
          <a:blip r:embed="rId3">
            <a:extLst>
              <a:ext uri="{28A0092B-C50C-407E-A947-70E740481C1C}">
                <a14:useLocalDpi xmlns:a14="http://schemas.microsoft.com/office/drawing/2010/main" val="0"/>
              </a:ext>
            </a:extLst>
          </a:blip>
          <a:srcRect l="20000" r="20675" b="12427"/>
          <a:stretch/>
        </p:blipFill>
        <p:spPr>
          <a:xfrm>
            <a:off x="256947" y="2569287"/>
            <a:ext cx="3885975" cy="3226715"/>
          </a:xfrm>
          <a:prstGeom prst="rect">
            <a:avLst/>
          </a:prstGeom>
        </p:spPr>
      </p:pic>
      <p:pic>
        <p:nvPicPr>
          <p:cNvPr id="38" name="Image 37">
            <a:extLst>
              <a:ext uri="{FF2B5EF4-FFF2-40B4-BE49-F238E27FC236}">
                <a16:creationId xmlns:a16="http://schemas.microsoft.com/office/drawing/2014/main" id="{4B060843-AEC8-1A45-BC2C-DD01B431A4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8706" y="4371090"/>
            <a:ext cx="4491672" cy="1612629"/>
          </a:xfrm>
          <a:prstGeom prst="rect">
            <a:avLst/>
          </a:prstGeom>
        </p:spPr>
      </p:pic>
      <p:sp>
        <p:nvSpPr>
          <p:cNvPr id="10" name="Rectangle 9">
            <a:extLst>
              <a:ext uri="{FF2B5EF4-FFF2-40B4-BE49-F238E27FC236}">
                <a16:creationId xmlns:a16="http://schemas.microsoft.com/office/drawing/2014/main" id="{39B3CC6F-839E-3047-9A8D-30D1B3C4BD10}"/>
              </a:ext>
            </a:extLst>
          </p:cNvPr>
          <p:cNvSpPr/>
          <p:nvPr/>
        </p:nvSpPr>
        <p:spPr>
          <a:xfrm>
            <a:off x="203159" y="6078529"/>
            <a:ext cx="8285933" cy="584775"/>
          </a:xfrm>
          <a:prstGeom prst="rect">
            <a:avLst/>
          </a:prstGeom>
        </p:spPr>
        <p:txBody>
          <a:bodyPr wrap="square">
            <a:spAutoFit/>
          </a:bodyPr>
          <a:lstStyle/>
          <a:p>
            <a:r>
              <a:rPr lang="en-GB" sz="1600" b="0">
                <a:latin typeface="-webkit-standard"/>
              </a:rPr>
              <a:t>Ahmadi, M. et al. (ALPHA collaboration). Characterization of the 1S–2S transition in antihydrogen.  </a:t>
            </a:r>
            <a:r>
              <a:rPr lang="en-GB" sz="1600" b="0" i="1">
                <a:latin typeface="-webkit-standard"/>
              </a:rPr>
              <a:t>Nature</a:t>
            </a:r>
            <a:r>
              <a:rPr lang="en-GB" sz="1600">
                <a:latin typeface="-webkit-standard"/>
              </a:rPr>
              <a:t>  557</a:t>
            </a:r>
            <a:r>
              <a:rPr lang="en-GB" sz="1600" b="0">
                <a:latin typeface="-webkit-standard"/>
              </a:rPr>
              <a:t>, 71–75 (2018)</a:t>
            </a:r>
            <a:endParaRPr lang="en-GB" sz="1600"/>
          </a:p>
        </p:txBody>
      </p:sp>
      <p:sp>
        <p:nvSpPr>
          <p:cNvPr id="39" name="TextBox 5">
            <a:extLst>
              <a:ext uri="{FF2B5EF4-FFF2-40B4-BE49-F238E27FC236}">
                <a16:creationId xmlns:a16="http://schemas.microsoft.com/office/drawing/2014/main" id="{688E97A7-D873-944E-87E5-1500131EE594}"/>
              </a:ext>
            </a:extLst>
          </p:cNvPr>
          <p:cNvSpPr txBox="1"/>
          <p:nvPr/>
        </p:nvSpPr>
        <p:spPr>
          <a:xfrm>
            <a:off x="5391079" y="6430387"/>
            <a:ext cx="3345151" cy="338554"/>
          </a:xfrm>
          <a:prstGeom prst="rect">
            <a:avLst/>
          </a:prstGeom>
          <a:noFill/>
        </p:spPr>
        <p:txBody>
          <a:bodyPr wrap="square" rtlCol="0">
            <a:spAutoFit/>
          </a:bodyPr>
          <a:lstStyle/>
          <a:p>
            <a:r>
              <a:rPr lang="en-GB" sz="1600" dirty="0"/>
              <a:t>Courtesy of Eberhard Widmann</a:t>
            </a:r>
          </a:p>
        </p:txBody>
      </p:sp>
      <p:cxnSp>
        <p:nvCxnSpPr>
          <p:cNvPr id="40" name="Connettore 2 35">
            <a:extLst>
              <a:ext uri="{FF2B5EF4-FFF2-40B4-BE49-F238E27FC236}">
                <a16:creationId xmlns:a16="http://schemas.microsoft.com/office/drawing/2014/main" id="{3937F1B4-F3D9-1D4A-A83C-75141EB20C81}"/>
              </a:ext>
            </a:extLst>
          </p:cNvPr>
          <p:cNvCxnSpPr>
            <a:cxnSpLocks/>
            <a:endCxn id="29" idx="2"/>
          </p:cNvCxnSpPr>
          <p:nvPr/>
        </p:nvCxnSpPr>
        <p:spPr>
          <a:xfrm flipV="1">
            <a:off x="4627524" y="2464947"/>
            <a:ext cx="1652058" cy="22556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Connettore 2 35"/>
          <p:cNvCxnSpPr>
            <a:cxnSpLocks/>
          </p:cNvCxnSpPr>
          <p:nvPr/>
        </p:nvCxnSpPr>
        <p:spPr>
          <a:xfrm flipH="1" flipV="1">
            <a:off x="3991073" y="4554475"/>
            <a:ext cx="383218" cy="6847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ZoneTexte 21">
            <a:extLst>
              <a:ext uri="{FF2B5EF4-FFF2-40B4-BE49-F238E27FC236}">
                <a16:creationId xmlns:a16="http://schemas.microsoft.com/office/drawing/2014/main" id="{37868EA7-8D80-E843-A5B0-BD91F1DC3EBC}"/>
              </a:ext>
            </a:extLst>
          </p:cNvPr>
          <p:cNvSpPr txBox="1"/>
          <p:nvPr/>
        </p:nvSpPr>
        <p:spPr>
          <a:xfrm>
            <a:off x="5435422" y="5837474"/>
            <a:ext cx="2683748" cy="307777"/>
          </a:xfrm>
          <a:prstGeom prst="rect">
            <a:avLst/>
          </a:prstGeom>
          <a:noFill/>
        </p:spPr>
        <p:txBody>
          <a:bodyPr wrap="none" rtlCol="0">
            <a:spAutoFit/>
          </a:bodyPr>
          <a:lstStyle/>
          <a:p>
            <a:r>
              <a:rPr lang="en-GB" sz="1400"/>
              <a:t>ALPHA-2 apparatus at CERN </a:t>
            </a:r>
          </a:p>
        </p:txBody>
      </p:sp>
    </p:spTree>
    <p:extLst>
      <p:ext uri="{BB962C8B-B14F-4D97-AF65-F5344CB8AC3E}">
        <p14:creationId xmlns:p14="http://schemas.microsoft.com/office/powerpoint/2010/main" val="218075876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1708"/>
          <a:stretch/>
        </p:blipFill>
        <p:spPr>
          <a:xfrm>
            <a:off x="939114" y="1273021"/>
            <a:ext cx="7092778" cy="5348443"/>
          </a:xfrm>
          <a:prstGeom prst="rect">
            <a:avLst/>
          </a:prstGeom>
        </p:spPr>
      </p:pic>
      <p:sp>
        <p:nvSpPr>
          <p:cNvPr id="5" name="TextBox 4"/>
          <p:cNvSpPr txBox="1"/>
          <p:nvPr/>
        </p:nvSpPr>
        <p:spPr>
          <a:xfrm>
            <a:off x="1549395" y="-48126"/>
            <a:ext cx="5993949" cy="830997"/>
          </a:xfrm>
          <a:prstGeom prst="rect">
            <a:avLst/>
          </a:prstGeom>
          <a:noFill/>
        </p:spPr>
        <p:txBody>
          <a:bodyPr wrap="none" rtlCol="0">
            <a:spAutoFit/>
          </a:bodyPr>
          <a:lstStyle/>
          <a:p>
            <a:r>
              <a:rPr lang="en-US" b="1" dirty="0">
                <a:solidFill>
                  <a:schemeClr val="bg1"/>
                </a:solidFill>
              </a:rPr>
              <a:t>EXAMPLE: new interactions – </a:t>
            </a:r>
          </a:p>
          <a:p>
            <a:r>
              <a:rPr lang="en-US" b="1" dirty="0">
                <a:solidFill>
                  <a:schemeClr val="bg1"/>
                </a:solidFill>
              </a:rPr>
              <a:t>      future limits for beta-decay and LHC</a:t>
            </a:r>
          </a:p>
        </p:txBody>
      </p:sp>
      <p:sp>
        <p:nvSpPr>
          <p:cNvPr id="6" name="TextBox 5"/>
          <p:cNvSpPr txBox="1"/>
          <p:nvPr/>
        </p:nvSpPr>
        <p:spPr>
          <a:xfrm>
            <a:off x="6923282" y="5790468"/>
            <a:ext cx="2295821" cy="830997"/>
          </a:xfrm>
          <a:prstGeom prst="rect">
            <a:avLst/>
          </a:prstGeom>
          <a:noFill/>
        </p:spPr>
        <p:txBody>
          <a:bodyPr wrap="none" rtlCol="0">
            <a:spAutoFit/>
          </a:bodyPr>
          <a:lstStyle/>
          <a:p>
            <a:r>
              <a:rPr lang="en-US" sz="1600" dirty="0"/>
              <a:t>Courtesy of </a:t>
            </a:r>
          </a:p>
          <a:p>
            <a:r>
              <a:rPr lang="en-US" sz="1600" dirty="0"/>
              <a:t>M. Gonzalez-Alonso, </a:t>
            </a:r>
          </a:p>
          <a:p>
            <a:r>
              <a:rPr lang="en-US" sz="1600" dirty="0"/>
              <a:t>N. </a:t>
            </a:r>
            <a:r>
              <a:rPr lang="en-US" sz="1600" dirty="0" err="1"/>
              <a:t>Severijns</a:t>
            </a:r>
            <a:r>
              <a:rPr lang="en-US" sz="1600" dirty="0"/>
              <a:t>, B. Blank</a:t>
            </a:r>
          </a:p>
        </p:txBody>
      </p:sp>
      <p:sp>
        <p:nvSpPr>
          <p:cNvPr id="2" name="Rectangle 1">
            <a:extLst>
              <a:ext uri="{FF2B5EF4-FFF2-40B4-BE49-F238E27FC236}">
                <a16:creationId xmlns:a16="http://schemas.microsoft.com/office/drawing/2014/main" id="{B03F0644-8446-5D43-936A-BCA7E1EC06B0}"/>
              </a:ext>
            </a:extLst>
          </p:cNvPr>
          <p:cNvSpPr/>
          <p:nvPr/>
        </p:nvSpPr>
        <p:spPr>
          <a:xfrm>
            <a:off x="0" y="740834"/>
            <a:ext cx="4572000" cy="646331"/>
          </a:xfrm>
          <a:prstGeom prst="rect">
            <a:avLst/>
          </a:prstGeom>
        </p:spPr>
        <p:txBody>
          <a:bodyPr>
            <a:spAutoFit/>
          </a:bodyPr>
          <a:lstStyle/>
          <a:p>
            <a:pPr marL="285750" indent="-285750">
              <a:spcAft>
                <a:spcPts val="600"/>
              </a:spcAft>
              <a:buFont typeface="Arial"/>
              <a:buChar char="•"/>
            </a:pPr>
            <a:r>
              <a:rPr lang="en-GB" sz="1800" dirty="0">
                <a:solidFill>
                  <a:srgbClr val="0000FF"/>
                </a:solidFill>
              </a:rPr>
              <a:t>Electron and neutrino correlations for the weak interaction</a:t>
            </a:r>
            <a:endParaRPr lang="en-GB" sz="1800" u="sng" dirty="0">
              <a:solidFill>
                <a:srgbClr val="0000FF"/>
              </a:solidFill>
            </a:endParaRPr>
          </a:p>
        </p:txBody>
      </p:sp>
      <p:sp>
        <p:nvSpPr>
          <p:cNvPr id="7" name="Slide Number Placeholder 5">
            <a:extLst>
              <a:ext uri="{FF2B5EF4-FFF2-40B4-BE49-F238E27FC236}">
                <a16:creationId xmlns:a16="http://schemas.microsoft.com/office/drawing/2014/main" id="{DF892A92-73E7-AB4C-B20F-589FCC8EB665}"/>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GB" smtClean="0"/>
              <a:pPr algn="r"/>
              <a:t>13</a:t>
            </a:fld>
            <a:endParaRPr lang="en-GB"/>
          </a:p>
        </p:txBody>
      </p:sp>
      <p:sp>
        <p:nvSpPr>
          <p:cNvPr id="8" name="Espace réservé du pied de page 1">
            <a:extLst>
              <a:ext uri="{FF2B5EF4-FFF2-40B4-BE49-F238E27FC236}">
                <a16:creationId xmlns:a16="http://schemas.microsoft.com/office/drawing/2014/main" id="{852466C5-8DE7-A346-9AD5-4F8C11C45771}"/>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GB"/>
              <a:t>Marek Lewitowicz        		</a:t>
            </a:r>
          </a:p>
          <a:p>
            <a:endParaRPr lang="en-GB"/>
          </a:p>
        </p:txBody>
      </p:sp>
      <p:sp>
        <p:nvSpPr>
          <p:cNvPr id="3" name="ZoneTexte 2">
            <a:extLst>
              <a:ext uri="{FF2B5EF4-FFF2-40B4-BE49-F238E27FC236}">
                <a16:creationId xmlns:a16="http://schemas.microsoft.com/office/drawing/2014/main" id="{BA99D5CC-A8EC-9B40-9EFE-1C3B19232F89}"/>
              </a:ext>
            </a:extLst>
          </p:cNvPr>
          <p:cNvSpPr txBox="1"/>
          <p:nvPr/>
        </p:nvSpPr>
        <p:spPr>
          <a:xfrm>
            <a:off x="2541319" y="2529445"/>
            <a:ext cx="923651" cy="261610"/>
          </a:xfrm>
          <a:prstGeom prst="rect">
            <a:avLst/>
          </a:prstGeom>
          <a:noFill/>
        </p:spPr>
        <p:txBody>
          <a:bodyPr wrap="none" rtlCol="0">
            <a:spAutoFit/>
          </a:bodyPr>
          <a:lstStyle/>
          <a:p>
            <a:r>
              <a:rPr lang="en-GB" sz="1100" dirty="0">
                <a:solidFill>
                  <a:srgbClr val="2022F5"/>
                </a:solidFill>
                <a:latin typeface="+mj-lt"/>
              </a:rPr>
              <a:t>LHC8, 20 fb</a:t>
            </a:r>
            <a:r>
              <a:rPr lang="en-GB" sz="1100" baseline="30000" dirty="0">
                <a:solidFill>
                  <a:srgbClr val="2022F5"/>
                </a:solidFill>
                <a:latin typeface="+mj-lt"/>
              </a:rPr>
              <a:t>-1</a:t>
            </a:r>
          </a:p>
        </p:txBody>
      </p:sp>
    </p:spTree>
    <p:extLst>
      <p:ext uri="{BB962C8B-B14F-4D97-AF65-F5344CB8AC3E}">
        <p14:creationId xmlns:p14="http://schemas.microsoft.com/office/powerpoint/2010/main" val="3938535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840928" y="1179850"/>
            <a:ext cx="7231717" cy="1298472"/>
          </a:xfrm>
          <a:prstGeom prst="roundRect">
            <a:avLst/>
          </a:prstGeom>
          <a:solidFill>
            <a:srgbClr val="FFFBA3"/>
          </a:solidFill>
          <a:ln w="38100" cmpd="sng">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Complete urgently the construction of the ESFRI flagship </a:t>
            </a:r>
            <a:r>
              <a:rPr kumimoji="0" lang="en-GB" b="1" i="0" u="none" strike="noStrike" kern="1200" cap="none" spc="0" normalizeH="0" baseline="0" noProof="0" dirty="0">
                <a:ln>
                  <a:noFill/>
                </a:ln>
                <a:solidFill>
                  <a:srgbClr val="C00000"/>
                </a:solidFill>
                <a:effectLst/>
                <a:uLnTx/>
                <a:uFillTx/>
                <a:latin typeface="Candara"/>
                <a:ea typeface="+mn-ea"/>
                <a:cs typeface="+mn-cs"/>
                <a:sym typeface="Arial" charset="0"/>
              </a:rPr>
              <a:t>FAIR</a:t>
            </a: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and develop and bring into operation the experimental programme of its four scientific pillars APPA, CBM, NUSTAR and PANDA</a:t>
            </a:r>
          </a:p>
        </p:txBody>
      </p:sp>
      <p:sp>
        <p:nvSpPr>
          <p:cNvPr id="3" name="Rettangolo arrotondato 2"/>
          <p:cNvSpPr/>
          <p:nvPr/>
        </p:nvSpPr>
        <p:spPr>
          <a:xfrm>
            <a:off x="163102" y="2622034"/>
            <a:ext cx="7029368" cy="841867"/>
          </a:xfrm>
          <a:prstGeom prst="roundRect">
            <a:avLst/>
          </a:prstGeom>
          <a:solidFill>
            <a:srgbClr val="FFFBA3"/>
          </a:solidFill>
          <a:ln w="38100" cmpd="sng">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Support for construction, augmentation and exploitation of world leading </a:t>
            </a:r>
            <a:r>
              <a:rPr kumimoji="0" lang="en-GB" b="1" i="0" u="none" strike="noStrike" kern="1200" cap="none" spc="0" normalizeH="0" baseline="0" noProof="0" dirty="0">
                <a:ln>
                  <a:noFill/>
                </a:ln>
                <a:solidFill>
                  <a:srgbClr val="B80000"/>
                </a:solidFill>
                <a:effectLst/>
                <a:uLnTx/>
                <a:uFillTx/>
                <a:latin typeface="Candara"/>
                <a:ea typeface="+mn-ea"/>
                <a:cs typeface="+mn-cs"/>
                <a:sym typeface="Arial" charset="0"/>
              </a:rPr>
              <a:t>ISOL facilities </a:t>
            </a: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in Europe towards </a:t>
            </a:r>
            <a:r>
              <a:rPr kumimoji="0" lang="en-GB" b="1" u="none" strike="noStrike" kern="1200" cap="none" spc="0" normalizeH="0" baseline="0" noProof="0" dirty="0">
                <a:ln>
                  <a:noFill/>
                </a:ln>
                <a:solidFill>
                  <a:srgbClr val="C00000"/>
                </a:solidFill>
                <a:effectLst/>
                <a:uLnTx/>
                <a:uFillTx/>
                <a:latin typeface="Candara"/>
                <a:ea typeface="+mn-ea"/>
                <a:cs typeface="+mn-cs"/>
                <a:sym typeface="Arial" charset="0"/>
              </a:rPr>
              <a:t>EURISOL</a:t>
            </a:r>
            <a:endPar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endParaRPr>
          </a:p>
        </p:txBody>
      </p:sp>
      <p:sp>
        <p:nvSpPr>
          <p:cNvPr id="4" name="Rettangolo arrotondato 3"/>
          <p:cNvSpPr/>
          <p:nvPr/>
        </p:nvSpPr>
        <p:spPr>
          <a:xfrm>
            <a:off x="1297059" y="3581087"/>
            <a:ext cx="5726099" cy="922920"/>
          </a:xfrm>
          <a:prstGeom prst="roundRect">
            <a:avLst/>
          </a:prstGeom>
          <a:solidFill>
            <a:srgbClr val="FFFBA3"/>
          </a:solidFill>
          <a:ln w="38100" cmpd="sng">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Support for the full exploitation of existing and emerging facilities </a:t>
            </a:r>
          </a:p>
        </p:txBody>
      </p:sp>
      <p:sp>
        <p:nvSpPr>
          <p:cNvPr id="5" name="Rettangolo arrotondato 4"/>
          <p:cNvSpPr/>
          <p:nvPr/>
        </p:nvSpPr>
        <p:spPr>
          <a:xfrm>
            <a:off x="142708" y="4646595"/>
            <a:ext cx="6807160" cy="937189"/>
          </a:xfrm>
          <a:prstGeom prst="roundRect">
            <a:avLst/>
          </a:prstGeom>
          <a:solidFill>
            <a:srgbClr val="FFFBA3"/>
          </a:solidFill>
          <a:ln w="38100" cmpd="sng">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Support for </a:t>
            </a:r>
            <a:r>
              <a:rPr kumimoji="0" lang="en-GB" b="1" i="0" u="none" strike="noStrike" kern="1200" cap="none" spc="0" normalizeH="0" baseline="0" noProof="0" dirty="0">
                <a:ln>
                  <a:noFill/>
                </a:ln>
                <a:solidFill>
                  <a:srgbClr val="B80000"/>
                </a:solidFill>
                <a:effectLst/>
                <a:uLnTx/>
                <a:uFillTx/>
                <a:latin typeface="Candara"/>
                <a:ea typeface="+mn-ea"/>
                <a:cs typeface="+mn-cs"/>
                <a:sym typeface="Arial" charset="0"/>
              </a:rPr>
              <a:t>ALICE</a:t>
            </a: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and the heavy-ion programme at the LHC with the planned  experimental upgrades</a:t>
            </a:r>
          </a:p>
        </p:txBody>
      </p:sp>
      <p:sp>
        <p:nvSpPr>
          <p:cNvPr id="6" name="Rettangolo arrotondato 5"/>
          <p:cNvSpPr/>
          <p:nvPr/>
        </p:nvSpPr>
        <p:spPr>
          <a:xfrm>
            <a:off x="2211969" y="5730291"/>
            <a:ext cx="6874947" cy="585025"/>
          </a:xfrm>
          <a:prstGeom prst="roundRect">
            <a:avLst/>
          </a:prstGeom>
          <a:solidFill>
            <a:srgbClr val="FFFBA3"/>
          </a:solidFill>
          <a:ln w="38100" cmpd="sng">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Support to the completion of </a:t>
            </a:r>
            <a:r>
              <a:rPr kumimoji="0" lang="en-GB" b="1" i="0" u="none" strike="noStrike" kern="1200" cap="none" spc="0" normalizeH="0" baseline="0" noProof="0" dirty="0">
                <a:ln>
                  <a:noFill/>
                </a:ln>
                <a:solidFill>
                  <a:srgbClr val="B80000"/>
                </a:solidFill>
                <a:effectLst/>
                <a:uLnTx/>
                <a:uFillTx/>
                <a:latin typeface="Candara"/>
                <a:ea typeface="+mn-ea"/>
                <a:cs typeface="+mn-cs"/>
                <a:sym typeface="Arial" charset="0"/>
              </a:rPr>
              <a:t>AGATA</a:t>
            </a:r>
            <a:r>
              <a:rPr kumimoji="0" lang="en-GB" sz="2000" b="1" i="0" u="none" strike="noStrike" kern="1200" cap="none" spc="0" normalizeH="0" baseline="0" noProof="0" dirty="0">
                <a:ln>
                  <a:noFill/>
                </a:ln>
                <a:solidFill>
                  <a:srgbClr val="000090"/>
                </a:solidFill>
                <a:effectLst/>
                <a:uLnTx/>
                <a:uFillTx/>
                <a:latin typeface="Candara"/>
                <a:ea typeface="+mn-ea"/>
                <a:cs typeface="+mn-cs"/>
                <a:sym typeface="Arial" charset="0"/>
              </a:rPr>
              <a:t> array in full geometry</a:t>
            </a:r>
          </a:p>
        </p:txBody>
      </p:sp>
      <p:sp>
        <p:nvSpPr>
          <p:cNvPr id="7" name="CasellaDiTesto 6"/>
          <p:cNvSpPr txBox="1"/>
          <p:nvPr/>
        </p:nvSpPr>
        <p:spPr>
          <a:xfrm>
            <a:off x="1590368" y="-30977"/>
            <a:ext cx="7243417"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Recommendations for European </a:t>
            </a:r>
          </a:p>
          <a:p>
            <a:pPr marL="0" marR="0" lvl="0" indent="0" algn="l" defTabSz="914400" rtl="0" eaLnBrk="1" fontAlgn="base" latinLnBrk="0" hangingPunct="1">
              <a:lnSpc>
                <a:spcPct val="100000"/>
              </a:lnSpc>
              <a:spcBef>
                <a:spcPct val="0"/>
              </a:spcBef>
              <a:spcAft>
                <a:spcPct val="0"/>
              </a:spcAft>
              <a:buClrTx/>
              <a:buSzTx/>
              <a:buFontTx/>
              <a:buNone/>
              <a:tabLst/>
              <a:defRPr/>
            </a:pPr>
            <a:r>
              <a:rPr lang="en-GB" sz="2800" dirty="0">
                <a:ln w="11430"/>
                <a:solidFill>
                  <a:prstClr val="white"/>
                </a:solidFill>
                <a:effectLst>
                  <a:outerShdw blurRad="50800" dist="39000" dir="5460000" algn="tl">
                    <a:srgbClr val="000000">
                      <a:alpha val="38000"/>
                    </a:srgbClr>
                  </a:outerShdw>
                </a:effectLst>
              </a:rPr>
              <a:t>			Nuclear Physics </a:t>
            </a: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facilities</a:t>
            </a:r>
          </a:p>
        </p:txBody>
      </p:sp>
      <p:pic>
        <p:nvPicPr>
          <p:cNvPr id="9" name="Bild 1" descr="FAIR_Fotomontage_2016.png"/>
          <p:cNvPicPr>
            <a:picLocks noChangeAspect="1"/>
          </p:cNvPicPr>
          <p:nvPr/>
        </p:nvPicPr>
        <p:blipFill rotWithShape="1">
          <a:blip r:embed="rId3" cstate="print">
            <a:extLst>
              <a:ext uri="{28A0092B-C50C-407E-A947-70E740481C1C}">
                <a14:useLocalDpi xmlns:a14="http://schemas.microsoft.com/office/drawing/2010/main"/>
              </a:ext>
            </a:extLst>
          </a:blip>
          <a:srcRect b="-9832"/>
          <a:stretch/>
        </p:blipFill>
        <p:spPr>
          <a:xfrm>
            <a:off x="63196" y="1335044"/>
            <a:ext cx="1698220" cy="1105180"/>
          </a:xfrm>
          <a:prstGeom prst="rect">
            <a:avLst/>
          </a:prstGeom>
        </p:spPr>
      </p:pic>
      <p:pic>
        <p:nvPicPr>
          <p:cNvPr id="11" name="Immagin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0512" y="5730291"/>
            <a:ext cx="940904" cy="626788"/>
          </a:xfrm>
          <a:prstGeom prst="rect">
            <a:avLst/>
          </a:prstGeom>
        </p:spPr>
      </p:pic>
      <p:pic>
        <p:nvPicPr>
          <p:cNvPr id="12" name="Immagine 4" descr="Senza titolo.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34180" y="4686639"/>
            <a:ext cx="1316070" cy="869598"/>
          </a:xfrm>
          <a:prstGeom prst="rect">
            <a:avLst/>
          </a:prstGeom>
        </p:spPr>
      </p:pic>
      <p:pic>
        <p:nvPicPr>
          <p:cNvPr id="13" name="Immagine 11"/>
          <p:cNvPicPr>
            <a:picLocks noChangeAspect="1"/>
          </p:cNvPicPr>
          <p:nvPr/>
        </p:nvPicPr>
        <p:blipFill rotWithShape="1">
          <a:blip r:embed="rId6" cstate="print">
            <a:extLst>
              <a:ext uri="{28A0092B-C50C-407E-A947-70E740481C1C}">
                <a14:useLocalDpi xmlns:a14="http://schemas.microsoft.com/office/drawing/2010/main"/>
              </a:ext>
            </a:extLst>
          </a:blip>
          <a:srcRect l="-179"/>
          <a:stretch/>
        </p:blipFill>
        <p:spPr>
          <a:xfrm>
            <a:off x="266084" y="3607613"/>
            <a:ext cx="940393" cy="941909"/>
          </a:xfrm>
          <a:prstGeom prst="rect">
            <a:avLst/>
          </a:prstGeom>
          <a:ln>
            <a:noFill/>
          </a:ln>
        </p:spPr>
      </p:pic>
      <p:sp>
        <p:nvSpPr>
          <p:cNvPr id="8" name="ZoneTexte 7">
            <a:extLst>
              <a:ext uri="{FF2B5EF4-FFF2-40B4-BE49-F238E27FC236}">
                <a16:creationId xmlns:a16="http://schemas.microsoft.com/office/drawing/2014/main" id="{A465896E-5114-A24F-8010-2C0A72552EAF}"/>
              </a:ext>
            </a:extLst>
          </p:cNvPr>
          <p:cNvSpPr txBox="1"/>
          <p:nvPr/>
        </p:nvSpPr>
        <p:spPr>
          <a:xfrm>
            <a:off x="7366801" y="3513660"/>
            <a:ext cx="1518364" cy="1077218"/>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Arial" charset="0"/>
                <a:ea typeface="ＭＳ Ｐゴシック" charset="0"/>
                <a:sym typeface="Arial" charset="0"/>
              </a:rPr>
              <a:t>ELI-NP</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Arial" charset="0"/>
                <a:ea typeface="ＭＳ Ｐゴシック" charset="0"/>
                <a:sym typeface="Arial" charset="0"/>
              </a:rPr>
              <a:t>NICA, SHEF</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Arial" charset="0"/>
                <a:ea typeface="ＭＳ Ｐゴシック" charset="0"/>
                <a:sym typeface="Arial" charset="0"/>
              </a:rPr>
              <a:t>MYRRHA</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1600" dirty="0">
                <a:solidFill>
                  <a:srgbClr val="C00000"/>
                </a:solidFill>
              </a:rPr>
              <a:t>IFMIF-DONES</a:t>
            </a:r>
            <a:endParaRPr kumimoji="0" lang="en-GB" sz="1600" b="1" i="0" u="none" strike="noStrike" kern="1200" cap="none" spc="0" normalizeH="0" baseline="0" noProof="0" dirty="0">
              <a:ln>
                <a:noFill/>
              </a:ln>
              <a:solidFill>
                <a:srgbClr val="C00000"/>
              </a:solidFill>
              <a:effectLst/>
              <a:uLnTx/>
              <a:uFillTx/>
              <a:latin typeface="Arial" charset="0"/>
              <a:ea typeface="ＭＳ Ｐゴシック" charset="0"/>
              <a:sym typeface="Arial" charset="0"/>
            </a:endParaRPr>
          </a:p>
        </p:txBody>
      </p:sp>
      <p:sp>
        <p:nvSpPr>
          <p:cNvPr id="15" name="Slide Number Placeholder 5">
            <a:extLst>
              <a:ext uri="{FF2B5EF4-FFF2-40B4-BE49-F238E27FC236}">
                <a16:creationId xmlns:a16="http://schemas.microsoft.com/office/drawing/2014/main" id="{3A9AC4D1-1963-5C4E-9091-0FCFCE605860}"/>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7D7A59-36E2-48B9-B146-C1E59501F63F}" type="slidenum">
              <a:rPr kumimoji="0" lang="en-US" sz="1000" b="1" i="0" u="none" strike="noStrike" kern="1200" cap="none" spc="0" normalizeH="0" baseline="0" noProof="0" smtClean="0">
                <a:ln>
                  <a:noFill/>
                </a:ln>
                <a:solidFill>
                  <a:srgbClr val="073E87"/>
                </a:solidFill>
                <a:effectLst/>
                <a:uLnTx/>
                <a:uFillTx/>
                <a:latin typeface="Arial" charset="0"/>
                <a:ea typeface="ＭＳ Ｐゴシック" charset="0"/>
                <a:sym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000" b="1" i="0" u="none" strike="noStrike" kern="1200" cap="none" spc="0" normalizeH="0" baseline="0" noProof="0" dirty="0">
              <a:ln>
                <a:noFill/>
              </a:ln>
              <a:solidFill>
                <a:srgbClr val="073E87"/>
              </a:solidFill>
              <a:effectLst/>
              <a:uLnTx/>
              <a:uFillTx/>
              <a:latin typeface="Arial" charset="0"/>
              <a:ea typeface="ＭＳ Ｐゴシック" charset="0"/>
              <a:sym typeface="Arial" charset="0"/>
            </a:endParaRPr>
          </a:p>
        </p:txBody>
      </p:sp>
      <p:sp>
        <p:nvSpPr>
          <p:cNvPr id="18" name="Espace réservé du pied de page 1">
            <a:extLst>
              <a:ext uri="{FF2B5EF4-FFF2-40B4-BE49-F238E27FC236}">
                <a16:creationId xmlns:a16="http://schemas.microsoft.com/office/drawing/2014/main" id="{4D6FADB1-CD78-0D4C-B41F-39CE440349D1}"/>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sp>
        <p:nvSpPr>
          <p:cNvPr id="14" name="ZoneTexte 13">
            <a:extLst>
              <a:ext uri="{FF2B5EF4-FFF2-40B4-BE49-F238E27FC236}">
                <a16:creationId xmlns:a16="http://schemas.microsoft.com/office/drawing/2014/main" id="{5EF03132-80BF-024F-9C87-0699614A012C}"/>
              </a:ext>
            </a:extLst>
          </p:cNvPr>
          <p:cNvSpPr txBox="1"/>
          <p:nvPr/>
        </p:nvSpPr>
        <p:spPr>
          <a:xfrm>
            <a:off x="7247894" y="2630730"/>
            <a:ext cx="1859803" cy="830997"/>
          </a:xfrm>
          <a:prstGeom prst="rect">
            <a:avLst/>
          </a:prstGeom>
          <a:noFill/>
        </p:spPr>
        <p:txBody>
          <a:bodyPr wrap="none" rtlCol="0">
            <a:spAutoFit/>
          </a:bodyPr>
          <a:lstStyle>
            <a:defPPr>
              <a:defRPr lang="en-US"/>
            </a:defPPr>
            <a:lvl1pPr marL="0" marR="0" lvl="0" indent="0" algn="ctr" defTabSz="914400" eaLnBrk="1" latinLnBrk="0" hangingPunct="1">
              <a:lnSpc>
                <a:spcPct val="100000"/>
              </a:lnSpc>
              <a:buClrTx/>
              <a:buSzTx/>
              <a:buFontTx/>
              <a:buNone/>
              <a:tabLst/>
              <a:defRPr kumimoji="0" sz="1800" i="0" u="none" strike="noStrike" cap="none" spc="0" normalizeH="0" baseline="0">
                <a:ln>
                  <a:noFill/>
                </a:ln>
                <a:solidFill>
                  <a:srgbClr val="C00000"/>
                </a:solidFill>
                <a:effectLst/>
                <a:uLnTx/>
                <a:uFillTx/>
              </a:defRPr>
            </a:lvl1pPr>
          </a:lstStyle>
          <a:p>
            <a:r>
              <a:rPr lang="en-GB" sz="1600" dirty="0"/>
              <a:t>GANIL/SPIRAL2 </a:t>
            </a:r>
          </a:p>
          <a:p>
            <a:r>
              <a:rPr lang="en-GB" sz="1600" dirty="0"/>
              <a:t>ISOLDE, SPES, </a:t>
            </a:r>
          </a:p>
          <a:p>
            <a:r>
              <a:rPr lang="en-GB" sz="1600" dirty="0"/>
              <a:t>JYFL</a:t>
            </a:r>
          </a:p>
        </p:txBody>
      </p:sp>
    </p:spTree>
    <p:extLst>
      <p:ext uri="{BB962C8B-B14F-4D97-AF65-F5344CB8AC3E}">
        <p14:creationId xmlns:p14="http://schemas.microsoft.com/office/powerpoint/2010/main" val="3118289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5"/>
          <p:cNvPicPr>
            <a:picLocks noChangeAspect="1"/>
          </p:cNvPicPr>
          <p:nvPr/>
        </p:nvPicPr>
        <p:blipFill rotWithShape="1">
          <a:blip r:embed="rId2">
            <a:extLst>
              <a:ext uri="{28A0092B-C50C-407E-A947-70E740481C1C}">
                <a14:useLocalDpi xmlns:a14="http://schemas.microsoft.com/office/drawing/2010/main" val="0"/>
              </a:ext>
            </a:extLst>
          </a:blip>
          <a:srcRect l="23318" t="6372" r="12900" b="11216"/>
          <a:stretch/>
        </p:blipFill>
        <p:spPr>
          <a:xfrm>
            <a:off x="346516" y="903092"/>
            <a:ext cx="4092961" cy="3966635"/>
          </a:xfrm>
          <a:prstGeom prst="rect">
            <a:avLst/>
          </a:prstGeom>
        </p:spPr>
      </p:pic>
      <p:sp>
        <p:nvSpPr>
          <p:cNvPr id="5" name="CasellaDiTesto 4"/>
          <p:cNvSpPr txBox="1"/>
          <p:nvPr/>
        </p:nvSpPr>
        <p:spPr>
          <a:xfrm>
            <a:off x="21903" y="3429000"/>
            <a:ext cx="1043876" cy="369332"/>
          </a:xfrm>
          <a:prstGeom prst="rect">
            <a:avLst/>
          </a:prstGeom>
        </p:spPr>
        <p:txBody>
          <a:bodyPr vert="horz" wrap="none" lIns="91440" tIns="45720" rIns="91440" bIns="45720" rtlCol="0" anchor="t">
            <a:spAutoFit/>
          </a:bodyPr>
          <a:lstStyle/>
          <a:p>
            <a:pPr algn="l"/>
            <a:r>
              <a:rPr lang="en-GB" dirty="0"/>
              <a:t>4 pillars </a:t>
            </a:r>
          </a:p>
        </p:txBody>
      </p:sp>
      <p:pic>
        <p:nvPicPr>
          <p:cNvPr id="6" name="Immagine 5"/>
          <p:cNvPicPr>
            <a:picLocks noChangeAspect="1"/>
          </p:cNvPicPr>
          <p:nvPr/>
        </p:nvPicPr>
        <p:blipFill rotWithShape="1">
          <a:blip r:embed="rId3"/>
          <a:srcRect t="38942" r="41273"/>
          <a:stretch/>
        </p:blipFill>
        <p:spPr>
          <a:xfrm>
            <a:off x="5076056" y="3212976"/>
            <a:ext cx="4080917" cy="3465157"/>
          </a:xfrm>
          <a:prstGeom prst="rect">
            <a:avLst/>
          </a:prstGeom>
        </p:spPr>
      </p:pic>
      <p:sp>
        <p:nvSpPr>
          <p:cNvPr id="9" name="CasellaDiTesto 8"/>
          <p:cNvSpPr txBox="1"/>
          <p:nvPr/>
        </p:nvSpPr>
        <p:spPr>
          <a:xfrm>
            <a:off x="3611724" y="2140600"/>
            <a:ext cx="5246437" cy="1015663"/>
          </a:xfrm>
          <a:prstGeom prst="rect">
            <a:avLst/>
          </a:prstGeom>
          <a:solidFill>
            <a:srgbClr val="F2F2F2"/>
          </a:solidFill>
        </p:spPr>
        <p:txBody>
          <a:bodyPr vert="horz" wrap="square" lIns="91440" tIns="45720" rIns="91440" bIns="45720" rtlCol="0" anchor="t">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GB" sz="2000" b="1" dirty="0">
                <a:ln w="11430"/>
                <a:solidFill>
                  <a:srgbClr val="FF0000"/>
                </a:solidFill>
                <a:effectLst>
                  <a:outerShdw blurRad="50800" dist="39000" dir="5460000" algn="tl">
                    <a:srgbClr val="000000">
                      <a:alpha val="38000"/>
                    </a:srgbClr>
                  </a:outerShdw>
                </a:effectLst>
              </a:rPr>
              <a:t>Antiprotons, </a:t>
            </a:r>
            <a:r>
              <a:rPr lang="en-GB" sz="2000" dirty="0">
                <a:ln w="11430"/>
                <a:solidFill>
                  <a:srgbClr val="FF0000"/>
                </a:solidFill>
                <a:effectLst>
                  <a:outerShdw blurRad="50800" dist="39000" dir="5460000" algn="tl">
                    <a:srgbClr val="000000">
                      <a:alpha val="38000"/>
                    </a:srgbClr>
                  </a:outerShdw>
                </a:effectLst>
              </a:rPr>
              <a:t>h</a:t>
            </a:r>
            <a:r>
              <a:rPr lang="en-GB" sz="2000" b="1" dirty="0">
                <a:ln w="11430"/>
                <a:solidFill>
                  <a:srgbClr val="FF0000"/>
                </a:solidFill>
                <a:effectLst>
                  <a:outerShdw blurRad="50800" dist="39000" dir="5460000" algn="tl">
                    <a:srgbClr val="000000">
                      <a:alpha val="38000"/>
                    </a:srgbClr>
                  </a:outerShdw>
                </a:effectLst>
              </a:rPr>
              <a:t>ighly charged ions (e.g. U</a:t>
            </a:r>
            <a:r>
              <a:rPr lang="en-GB" sz="2000" b="1" baseline="30000" dirty="0">
                <a:ln w="11430"/>
                <a:solidFill>
                  <a:srgbClr val="FF0000"/>
                </a:solidFill>
                <a:effectLst>
                  <a:outerShdw blurRad="50800" dist="39000" dir="5460000" algn="tl">
                    <a:srgbClr val="000000">
                      <a:alpha val="38000"/>
                    </a:srgbClr>
                  </a:outerShdw>
                </a:effectLst>
              </a:rPr>
              <a:t>92+   </a:t>
            </a:r>
            <a:r>
              <a:rPr lang="en-GB" sz="2000" b="1" dirty="0">
                <a:ln w="11430"/>
                <a:solidFill>
                  <a:srgbClr val="FF0000"/>
                </a:solidFill>
                <a:effectLst>
                  <a:outerShdw blurRad="50800" dist="39000" dir="5460000" algn="tl">
                    <a:srgbClr val="000000">
                      <a:alpha val="38000"/>
                    </a:srgbClr>
                  </a:outerShdw>
                </a:effectLst>
              </a:rPr>
              <a:t>)</a:t>
            </a:r>
            <a:r>
              <a:rPr lang="en-GB" sz="2000" b="1" baseline="30000" dirty="0">
                <a:ln w="11430"/>
                <a:solidFill>
                  <a:srgbClr val="FF0000"/>
                </a:solidFill>
                <a:effectLst>
                  <a:outerShdw blurRad="50800" dist="39000" dir="5460000" algn="tl">
                    <a:srgbClr val="000000">
                      <a:alpha val="38000"/>
                    </a:srgbClr>
                  </a:outerShdw>
                </a:effectLst>
              </a:rPr>
              <a:t> </a:t>
            </a:r>
            <a:r>
              <a:rPr lang="en-GB" sz="2000" b="1" dirty="0">
                <a:ln w="11430"/>
                <a:solidFill>
                  <a:srgbClr val="FF0000"/>
                </a:solidFill>
                <a:effectLst>
                  <a:outerShdw blurRad="50800" dist="39000" dir="5460000" algn="tl">
                    <a:srgbClr val="000000">
                      <a:alpha val="38000"/>
                    </a:srgbClr>
                  </a:outerShdw>
                </a:effectLst>
              </a:rPr>
              <a:t>and exotic Nuclei)  from rest to relativistic energies 4.9 GeV/A</a:t>
            </a:r>
          </a:p>
        </p:txBody>
      </p:sp>
      <p:pic>
        <p:nvPicPr>
          <p:cNvPr id="10" name="Immagine 9"/>
          <p:cNvPicPr>
            <a:picLocks noChangeAspect="1"/>
          </p:cNvPicPr>
          <p:nvPr/>
        </p:nvPicPr>
        <p:blipFill>
          <a:blip r:embed="rId4"/>
          <a:stretch>
            <a:fillRect/>
          </a:stretch>
        </p:blipFill>
        <p:spPr>
          <a:xfrm>
            <a:off x="39756" y="5590996"/>
            <a:ext cx="1865237" cy="1039640"/>
          </a:xfrm>
          <a:prstGeom prst="rect">
            <a:avLst/>
          </a:prstGeom>
        </p:spPr>
      </p:pic>
      <p:pic>
        <p:nvPicPr>
          <p:cNvPr id="11" name="Immagine 10"/>
          <p:cNvPicPr>
            <a:picLocks noChangeAspect="1"/>
          </p:cNvPicPr>
          <p:nvPr/>
        </p:nvPicPr>
        <p:blipFill>
          <a:blip r:embed="rId5"/>
          <a:stretch>
            <a:fillRect/>
          </a:stretch>
        </p:blipFill>
        <p:spPr>
          <a:xfrm>
            <a:off x="60024" y="4365104"/>
            <a:ext cx="1830679" cy="1172592"/>
          </a:xfrm>
          <a:prstGeom prst="rect">
            <a:avLst/>
          </a:prstGeom>
        </p:spPr>
      </p:pic>
      <p:pic>
        <p:nvPicPr>
          <p:cNvPr id="16" name="Immagine 15"/>
          <p:cNvPicPr>
            <a:picLocks noChangeAspect="1"/>
          </p:cNvPicPr>
          <p:nvPr/>
        </p:nvPicPr>
        <p:blipFill>
          <a:blip r:embed="rId6"/>
          <a:stretch>
            <a:fillRect/>
          </a:stretch>
        </p:blipFill>
        <p:spPr>
          <a:xfrm>
            <a:off x="3131840" y="4581128"/>
            <a:ext cx="1800199" cy="1661257"/>
          </a:xfrm>
          <a:prstGeom prst="rect">
            <a:avLst/>
          </a:prstGeom>
        </p:spPr>
      </p:pic>
      <p:sp>
        <p:nvSpPr>
          <p:cNvPr id="17" name="CasellaDiTesto 1"/>
          <p:cNvSpPr txBox="1"/>
          <p:nvPr/>
        </p:nvSpPr>
        <p:spPr>
          <a:xfrm>
            <a:off x="4586124" y="1106229"/>
            <a:ext cx="4272037" cy="707886"/>
          </a:xfrm>
          <a:prstGeom prst="rect">
            <a:avLst/>
          </a:prstGeom>
          <a:solidFill>
            <a:srgbClr val="F2F2F2"/>
          </a:solidFill>
        </p:spPr>
        <p:txBody>
          <a:bodyPr wrap="square" rtlCol="0">
            <a:spAutoFit/>
          </a:bodyPr>
          <a:lstStyle/>
          <a:p>
            <a:pPr algn="ctr"/>
            <a:r>
              <a:rPr lang="en-GB" sz="2000" dirty="0">
                <a:solidFill>
                  <a:srgbClr val="0000FF"/>
                </a:solidFill>
              </a:rPr>
              <a:t>Large facility covering all nuclear physics domains !</a:t>
            </a:r>
          </a:p>
        </p:txBody>
      </p:sp>
      <p:pic>
        <p:nvPicPr>
          <p:cNvPr id="1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8724" y="82569"/>
            <a:ext cx="1014316" cy="828395"/>
          </a:xfrm>
          <a:prstGeom prst="rect">
            <a:avLst/>
          </a:prstGeom>
          <a:solidFill>
            <a:schemeClr val="bg1"/>
          </a:solidFill>
          <a:ln>
            <a:noFill/>
          </a:ln>
          <a:effectLst/>
        </p:spPr>
      </p:pic>
      <p:sp>
        <p:nvSpPr>
          <p:cNvPr id="2" name="Forme libre 1"/>
          <p:cNvSpPr/>
          <p:nvPr/>
        </p:nvSpPr>
        <p:spPr>
          <a:xfrm>
            <a:off x="4982817" y="3551583"/>
            <a:ext cx="4253948" cy="3207026"/>
          </a:xfrm>
          <a:custGeom>
            <a:avLst/>
            <a:gdLst>
              <a:gd name="connsiteX0" fmla="*/ 0 w 4253948"/>
              <a:gd name="connsiteY0" fmla="*/ 2955234 h 3207026"/>
              <a:gd name="connsiteX1" fmla="*/ 3246783 w 4253948"/>
              <a:gd name="connsiteY1" fmla="*/ 2955234 h 3207026"/>
              <a:gd name="connsiteX2" fmla="*/ 3392557 w 4253948"/>
              <a:gd name="connsiteY2" fmla="*/ 742121 h 3207026"/>
              <a:gd name="connsiteX3" fmla="*/ 4253948 w 4253948"/>
              <a:gd name="connsiteY3" fmla="*/ 0 h 3207026"/>
              <a:gd name="connsiteX4" fmla="*/ 4253948 w 4253948"/>
              <a:gd name="connsiteY4" fmla="*/ 3207026 h 3207026"/>
              <a:gd name="connsiteX5" fmla="*/ 0 w 4253948"/>
              <a:gd name="connsiteY5" fmla="*/ 3180521 h 3207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948" h="3207026">
                <a:moveTo>
                  <a:pt x="0" y="2955234"/>
                </a:moveTo>
                <a:lnTo>
                  <a:pt x="3246783" y="2955234"/>
                </a:lnTo>
                <a:lnTo>
                  <a:pt x="3392557" y="742121"/>
                </a:lnTo>
                <a:lnTo>
                  <a:pt x="4253948" y="0"/>
                </a:lnTo>
                <a:lnTo>
                  <a:pt x="4253948" y="3207026"/>
                </a:lnTo>
                <a:lnTo>
                  <a:pt x="0" y="3180521"/>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ZoneTexte 2"/>
          <p:cNvSpPr txBox="1"/>
          <p:nvPr/>
        </p:nvSpPr>
        <p:spPr>
          <a:xfrm>
            <a:off x="7077755" y="5315171"/>
            <a:ext cx="1732462" cy="830997"/>
          </a:xfrm>
          <a:prstGeom prst="rect">
            <a:avLst/>
          </a:prstGeom>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GB" dirty="0"/>
              <a:t>Worldwide</a:t>
            </a:r>
          </a:p>
          <a:p>
            <a:pPr algn="ctr"/>
            <a:r>
              <a:rPr lang="en-GB" dirty="0"/>
              <a:t>Unique</a:t>
            </a:r>
          </a:p>
        </p:txBody>
      </p:sp>
      <p:pic>
        <p:nvPicPr>
          <p:cNvPr id="15" name="Immagine 14"/>
          <p:cNvPicPr>
            <a:picLocks noChangeAspect="1"/>
          </p:cNvPicPr>
          <p:nvPr/>
        </p:nvPicPr>
        <p:blipFill>
          <a:blip r:embed="rId8"/>
          <a:stretch>
            <a:fillRect/>
          </a:stretch>
        </p:blipFill>
        <p:spPr>
          <a:xfrm>
            <a:off x="2021224" y="5157192"/>
            <a:ext cx="1314450" cy="1295400"/>
          </a:xfrm>
          <a:prstGeom prst="rect">
            <a:avLst/>
          </a:prstGeom>
        </p:spPr>
      </p:pic>
      <p:sp>
        <p:nvSpPr>
          <p:cNvPr id="20" name="Footer Placeholder 4">
            <a:extLst>
              <a:ext uri="{FF2B5EF4-FFF2-40B4-BE49-F238E27FC236}">
                <a16:creationId xmlns:a16="http://schemas.microsoft.com/office/drawing/2014/main" id="{6518694C-3F90-FC4E-A0C4-809D848F4BFB}"/>
              </a:ext>
            </a:extLst>
          </p:cNvPr>
          <p:cNvSpPr txBox="1">
            <a:spLocks/>
          </p:cNvSpPr>
          <p:nvPr/>
        </p:nvSpPr>
        <p:spPr>
          <a:xfrm>
            <a:off x="0" y="6639711"/>
            <a:ext cx="7629518" cy="218289"/>
          </a:xfrm>
          <a:prstGeom prst="rect">
            <a:avLst/>
          </a:prstGeom>
        </p:spPr>
        <p:txBody>
          <a:bodyPr vert="horz" lIns="91440" tIns="45720" rIns="91440" bIns="45720" rtlCol="0" anchor="ctr"/>
          <a:lstStyle>
            <a:defPPr>
              <a:defRPr lang="en-US"/>
            </a:defPPr>
            <a:lvl1pPr algn="l"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r>
              <a:rPr lang="en-US"/>
              <a:t>Marek Lewitowicz        		 	</a:t>
            </a:r>
            <a:endParaRPr lang="en-US" dirty="0"/>
          </a:p>
        </p:txBody>
      </p:sp>
      <p:sp>
        <p:nvSpPr>
          <p:cNvPr id="21" name="Slide Number Placeholder 5">
            <a:extLst>
              <a:ext uri="{FF2B5EF4-FFF2-40B4-BE49-F238E27FC236}">
                <a16:creationId xmlns:a16="http://schemas.microsoft.com/office/drawing/2014/main" id="{92593ED1-3C76-9942-9B17-7A67EA9A1B90}"/>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15</a:t>
            </a:fld>
            <a:endParaRPr lang="en-US" dirty="0"/>
          </a:p>
        </p:txBody>
      </p:sp>
      <p:sp>
        <p:nvSpPr>
          <p:cNvPr id="22" name="CustomShape 2">
            <a:extLst>
              <a:ext uri="{FF2B5EF4-FFF2-40B4-BE49-F238E27FC236}">
                <a16:creationId xmlns:a16="http://schemas.microsoft.com/office/drawing/2014/main" id="{CA7D076A-C29C-4649-9533-B15606536901}"/>
              </a:ext>
            </a:extLst>
          </p:cNvPr>
          <p:cNvSpPr/>
          <p:nvPr/>
        </p:nvSpPr>
        <p:spPr>
          <a:xfrm>
            <a:off x="3421864" y="6351735"/>
            <a:ext cx="5270874" cy="456570"/>
          </a:xfrm>
          <a:prstGeom prst="rect">
            <a:avLst/>
          </a:prstGeom>
          <a:ln>
            <a:noFill/>
          </a:ln>
        </p:spPr>
        <p:style>
          <a:lnRef idx="1">
            <a:schemeClr val="accent6"/>
          </a:lnRef>
          <a:fillRef idx="2">
            <a:schemeClr val="accent6"/>
          </a:fillRef>
          <a:effectRef idx="1">
            <a:schemeClr val="accent6"/>
          </a:effectRef>
          <a:fontRef idx="minor">
            <a:schemeClr val="dk1"/>
          </a:fontRef>
        </p:style>
        <p:txBody>
          <a:bodyPr lIns="67500" tIns="33750" rIns="67500" bIns="33750" anchor="ctr">
            <a:normAutofit/>
          </a:bodyPr>
          <a:lstStyle/>
          <a:p>
            <a:pPr algn="ctr">
              <a:lnSpc>
                <a:spcPct val="90000"/>
              </a:lnSpc>
            </a:pPr>
            <a:r>
              <a:rPr lang="en-US" sz="1800" spc="-1" dirty="0">
                <a:latin typeface="Arial" panose="020B0604020202020204" pitchFamily="34" charset="0"/>
                <a:ea typeface="DejaVu Sans"/>
                <a:cs typeface="Arial" panose="020B0604020202020204" pitchFamily="34" charset="0"/>
              </a:rPr>
              <a:t>Ongoing experiments  FAIR Phase-0 (run 2019)</a:t>
            </a:r>
            <a:endParaRPr lang="en-US" sz="1800" b="0" spc="-1" dirty="0">
              <a:latin typeface="Arial" panose="020B0604020202020204" pitchFamily="34" charset="0"/>
              <a:cs typeface="Arial" panose="020B0604020202020204" pitchFamily="34" charset="0"/>
            </a:endParaRPr>
          </a:p>
        </p:txBody>
      </p:sp>
      <p:sp>
        <p:nvSpPr>
          <p:cNvPr id="23" name="ZoneTexte 22">
            <a:extLst>
              <a:ext uri="{FF2B5EF4-FFF2-40B4-BE49-F238E27FC236}">
                <a16:creationId xmlns:a16="http://schemas.microsoft.com/office/drawing/2014/main" id="{A62DDD9D-0A56-4748-8F7C-9CE43616D26E}"/>
              </a:ext>
            </a:extLst>
          </p:cNvPr>
          <p:cNvSpPr txBox="1"/>
          <p:nvPr/>
        </p:nvSpPr>
        <p:spPr>
          <a:xfrm>
            <a:off x="2483708" y="154093"/>
            <a:ext cx="3484606" cy="461665"/>
          </a:xfrm>
          <a:prstGeom prst="rect">
            <a:avLst/>
          </a:prstGeom>
          <a:noFill/>
        </p:spPr>
        <p:txBody>
          <a:bodyPr wrap="square" rtlCol="0">
            <a:spAutoFit/>
          </a:bodyPr>
          <a:lstStyle/>
          <a:p>
            <a:r>
              <a:rPr lang="en-GB" dirty="0">
                <a:solidFill>
                  <a:schemeClr val="bg1"/>
                </a:solidFill>
              </a:rPr>
              <a:t>Roadmap NP facilities</a:t>
            </a:r>
          </a:p>
        </p:txBody>
      </p:sp>
      <p:pic>
        <p:nvPicPr>
          <p:cNvPr id="24" name="Image 23">
            <a:extLst>
              <a:ext uri="{FF2B5EF4-FFF2-40B4-BE49-F238E27FC236}">
                <a16:creationId xmlns:a16="http://schemas.microsoft.com/office/drawing/2014/main" id="{6E6299FB-061E-D548-865C-21CCFB638D49}"/>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l="57929" t="11002"/>
          <a:stretch/>
        </p:blipFill>
        <p:spPr>
          <a:xfrm>
            <a:off x="1740291" y="70212"/>
            <a:ext cx="611294" cy="616793"/>
          </a:xfrm>
          <a:prstGeom prst="rect">
            <a:avLst/>
          </a:prstGeom>
        </p:spPr>
      </p:pic>
      <p:sp>
        <p:nvSpPr>
          <p:cNvPr id="25" name="ZoneTexte 24">
            <a:extLst>
              <a:ext uri="{FF2B5EF4-FFF2-40B4-BE49-F238E27FC236}">
                <a16:creationId xmlns:a16="http://schemas.microsoft.com/office/drawing/2014/main" id="{E9EE0633-E040-DD4D-BC06-1EE5076A24EB}"/>
              </a:ext>
            </a:extLst>
          </p:cNvPr>
          <p:cNvSpPr txBox="1"/>
          <p:nvPr/>
        </p:nvSpPr>
        <p:spPr>
          <a:xfrm>
            <a:off x="163128" y="755252"/>
            <a:ext cx="1805302" cy="584775"/>
          </a:xfrm>
          <a:prstGeom prst="rect">
            <a:avLst/>
          </a:prstGeom>
          <a:noFill/>
        </p:spPr>
        <p:txBody>
          <a:bodyPr wrap="none" rtlCol="0">
            <a:spAutoFit/>
          </a:bodyPr>
          <a:lstStyle/>
          <a:p>
            <a:pPr algn="ctr"/>
            <a:r>
              <a:rPr lang="en-GB" sz="1600" i="1" dirty="0"/>
              <a:t>Courtesy of </a:t>
            </a:r>
          </a:p>
          <a:p>
            <a:pPr algn="ctr"/>
            <a:r>
              <a:rPr lang="ro-RO" sz="1600" i="1" dirty="0"/>
              <a:t>Paolo Giubellino</a:t>
            </a:r>
            <a:endParaRPr lang="en-GB" sz="1600" i="1" dirty="0"/>
          </a:p>
        </p:txBody>
      </p:sp>
    </p:spTree>
    <p:extLst>
      <p:ext uri="{BB962C8B-B14F-4D97-AF65-F5344CB8AC3E}">
        <p14:creationId xmlns:p14="http://schemas.microsoft.com/office/powerpoint/2010/main" val="2509967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8724" y="82569"/>
            <a:ext cx="1014316" cy="828395"/>
          </a:xfrm>
          <a:prstGeom prst="rect">
            <a:avLst/>
          </a:prstGeom>
          <a:solidFill>
            <a:schemeClr val="bg1"/>
          </a:solidFill>
          <a:ln>
            <a:noFill/>
          </a:ln>
          <a:effectLst/>
        </p:spPr>
      </p:pic>
      <p:sp>
        <p:nvSpPr>
          <p:cNvPr id="20" name="Footer Placeholder 4">
            <a:extLst>
              <a:ext uri="{FF2B5EF4-FFF2-40B4-BE49-F238E27FC236}">
                <a16:creationId xmlns:a16="http://schemas.microsoft.com/office/drawing/2014/main" id="{6518694C-3F90-FC4E-A0C4-809D848F4BFB}"/>
              </a:ext>
            </a:extLst>
          </p:cNvPr>
          <p:cNvSpPr txBox="1">
            <a:spLocks/>
          </p:cNvSpPr>
          <p:nvPr/>
        </p:nvSpPr>
        <p:spPr>
          <a:xfrm>
            <a:off x="0" y="6639711"/>
            <a:ext cx="7629518" cy="218289"/>
          </a:xfrm>
          <a:prstGeom prst="rect">
            <a:avLst/>
          </a:prstGeom>
        </p:spPr>
        <p:txBody>
          <a:bodyPr vert="horz" lIns="91440" tIns="45720" rIns="91440" bIns="45720" rtlCol="0" anchor="ctr"/>
          <a:lstStyle>
            <a:defPPr>
              <a:defRPr lang="en-US"/>
            </a:defPPr>
            <a:lvl1pPr algn="l"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r>
              <a:rPr lang="en-US" dirty="0"/>
              <a:t>Marek Lewitowicz        		 	</a:t>
            </a:r>
          </a:p>
        </p:txBody>
      </p:sp>
      <p:sp>
        <p:nvSpPr>
          <p:cNvPr id="21" name="Slide Number Placeholder 5">
            <a:extLst>
              <a:ext uri="{FF2B5EF4-FFF2-40B4-BE49-F238E27FC236}">
                <a16:creationId xmlns:a16="http://schemas.microsoft.com/office/drawing/2014/main" id="{92593ED1-3C76-9942-9B17-7A67EA9A1B90}"/>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16</a:t>
            </a:fld>
            <a:endParaRPr lang="en-US" dirty="0"/>
          </a:p>
        </p:txBody>
      </p:sp>
      <p:pic>
        <p:nvPicPr>
          <p:cNvPr id="24" name="Grafik 1" descr="https://resources.mynewsdesk.com/image/upload/c_limit,dpr_1.149999976158142,f_auto,h_700,q_auto,w_830/uzj8seikj0zptfpk6gsb.jpg">
            <a:extLst>
              <a:ext uri="{FF2B5EF4-FFF2-40B4-BE49-F238E27FC236}">
                <a16:creationId xmlns:a16="http://schemas.microsoft.com/office/drawing/2014/main" id="{CB46B6A0-F214-334A-9825-B788ADE92A7C}"/>
              </a:ext>
            </a:extLst>
          </p:cNvPr>
          <p:cNvPicPr>
            <a:picLocks noChangeAspect="1" noChangeArrowheads="1"/>
          </p:cNvPicPr>
          <p:nvPr/>
        </p:nvPicPr>
        <p:blipFill>
          <a:blip r:embed="rId5" r:link="rId6"/>
          <a:srcRect/>
          <a:stretch>
            <a:fillRect/>
          </a:stretch>
        </p:blipFill>
        <p:spPr bwMode="auto">
          <a:xfrm>
            <a:off x="713561" y="910964"/>
            <a:ext cx="3984025" cy="26569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7" name="Titel 1">
            <a:extLst>
              <a:ext uri="{FF2B5EF4-FFF2-40B4-BE49-F238E27FC236}">
                <a16:creationId xmlns:a16="http://schemas.microsoft.com/office/drawing/2014/main" id="{4972B7E0-89C0-874D-9B6D-EC1FE108364C}"/>
              </a:ext>
            </a:extLst>
          </p:cNvPr>
          <p:cNvSpPr txBox="1">
            <a:spLocks/>
          </p:cNvSpPr>
          <p:nvPr/>
        </p:nvSpPr>
        <p:spPr bwMode="auto">
          <a:xfrm>
            <a:off x="292379" y="3815543"/>
            <a:ext cx="4683286" cy="3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anose="05000000000000000000" pitchFamily="2" charset="2"/>
              <a:buChar char="§"/>
              <a:defRPr sz="24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anose="05000000000000000000" pitchFamily="2" charset="2"/>
              <a:buChar char="§"/>
              <a:defRPr sz="2000">
                <a:solidFill>
                  <a:srgbClr val="333333"/>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anose="05000000000000000000" pitchFamily="2" charset="2"/>
              <a:buChar char="§"/>
              <a:defRPr>
                <a:solidFill>
                  <a:srgbClr val="333333"/>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anose="05000000000000000000" pitchFamily="2" charset="2"/>
              <a:buChar char="§"/>
              <a:defRPr sz="1600">
                <a:solidFill>
                  <a:srgbClr val="333333"/>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de-DE" sz="2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January    2019</a:t>
            </a:r>
          </a:p>
        </p:txBody>
      </p:sp>
      <p:sp>
        <p:nvSpPr>
          <p:cNvPr id="28" name="Titel 1">
            <a:extLst>
              <a:ext uri="{FF2B5EF4-FFF2-40B4-BE49-F238E27FC236}">
                <a16:creationId xmlns:a16="http://schemas.microsoft.com/office/drawing/2014/main" id="{0F48E668-4293-8247-9223-DD77D1E4E9C1}"/>
              </a:ext>
            </a:extLst>
          </p:cNvPr>
          <p:cNvSpPr txBox="1">
            <a:spLocks/>
          </p:cNvSpPr>
          <p:nvPr/>
        </p:nvSpPr>
        <p:spPr bwMode="auto">
          <a:xfrm>
            <a:off x="713561" y="945915"/>
            <a:ext cx="4187092" cy="38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anose="05000000000000000000" pitchFamily="2" charset="2"/>
              <a:buChar char="§"/>
              <a:defRPr sz="24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anose="05000000000000000000" pitchFamily="2" charset="2"/>
              <a:buChar char="§"/>
              <a:defRPr sz="2000">
                <a:solidFill>
                  <a:srgbClr val="333333"/>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anose="05000000000000000000" pitchFamily="2" charset="2"/>
              <a:buChar char="§"/>
              <a:defRPr>
                <a:solidFill>
                  <a:srgbClr val="333333"/>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anose="05000000000000000000" pitchFamily="2" charset="2"/>
              <a:buChar char="§"/>
              <a:defRPr sz="1600">
                <a:solidFill>
                  <a:srgbClr val="333333"/>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de-DE" sz="2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before July 2017</a:t>
            </a:r>
          </a:p>
        </p:txBody>
      </p:sp>
      <p:sp>
        <p:nvSpPr>
          <p:cNvPr id="29" name="Titel 1">
            <a:extLst>
              <a:ext uri="{FF2B5EF4-FFF2-40B4-BE49-F238E27FC236}">
                <a16:creationId xmlns:a16="http://schemas.microsoft.com/office/drawing/2014/main" id="{9DF60F36-7F24-4849-B3C2-022FC346AD29}"/>
              </a:ext>
            </a:extLst>
          </p:cNvPr>
          <p:cNvSpPr txBox="1">
            <a:spLocks/>
          </p:cNvSpPr>
          <p:nvPr/>
        </p:nvSpPr>
        <p:spPr bwMode="auto">
          <a:xfrm>
            <a:off x="5342068" y="1036701"/>
            <a:ext cx="2776321" cy="5232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ctr" defTabSz="457200" eaLnBrk="0" hangingPunct="0">
              <a:defRPr sz="1400" b="0">
                <a:solidFill>
                  <a:prstClr val="black"/>
                </a:solidFill>
                <a:latin typeface="Calibri" panose="020F0502020204030204" pitchFamily="34" charset="0"/>
              </a:defRPr>
            </a:lvl1pPr>
            <a:lvl2pPr marL="742950" indent="-285750">
              <a:spcBef>
                <a:spcPct val="20000"/>
              </a:spcBef>
              <a:buClr>
                <a:srgbClr val="FDBB63"/>
              </a:buClr>
              <a:buFont typeface="Wingdings" panose="05000000000000000000" pitchFamily="2" charset="2"/>
              <a:buChar char="§"/>
              <a:defRPr sz="2000">
                <a:solidFill>
                  <a:srgbClr val="333333"/>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anose="05000000000000000000" pitchFamily="2" charset="2"/>
              <a:buChar char="§"/>
              <a:defRPr>
                <a:solidFill>
                  <a:srgbClr val="333333"/>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anose="05000000000000000000" pitchFamily="2" charset="2"/>
              <a:buChar char="§"/>
              <a:defRPr sz="1600">
                <a:solidFill>
                  <a:srgbClr val="333333"/>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9pPr>
          </a:lstStyle>
          <a:p>
            <a:r>
              <a:rPr lang="en-US" altLang="en-US" dirty="0"/>
              <a:t>24 SIS100 (of 120) dipole magnets </a:t>
            </a:r>
          </a:p>
          <a:p>
            <a:r>
              <a:rPr lang="en-US" altLang="en-US" dirty="0"/>
              <a:t>delivered and cold-tested</a:t>
            </a:r>
            <a:endParaRPr lang="en-US" altLang="de-DE" dirty="0"/>
          </a:p>
        </p:txBody>
      </p:sp>
      <p:sp>
        <p:nvSpPr>
          <p:cNvPr id="30" name="Titel 1">
            <a:extLst>
              <a:ext uri="{FF2B5EF4-FFF2-40B4-BE49-F238E27FC236}">
                <a16:creationId xmlns:a16="http://schemas.microsoft.com/office/drawing/2014/main" id="{6ECC123C-78EC-0140-A3F0-14D4C46909BD}"/>
              </a:ext>
            </a:extLst>
          </p:cNvPr>
          <p:cNvSpPr txBox="1">
            <a:spLocks/>
          </p:cNvSpPr>
          <p:nvPr/>
        </p:nvSpPr>
        <p:spPr bwMode="auto">
          <a:xfrm>
            <a:off x="5491192" y="4163839"/>
            <a:ext cx="4683286" cy="3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anose="05000000000000000000" pitchFamily="2" charset="2"/>
              <a:buChar char="§"/>
              <a:defRPr sz="24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anose="05000000000000000000" pitchFamily="2" charset="2"/>
              <a:buChar char="§"/>
              <a:defRPr sz="2000">
                <a:solidFill>
                  <a:srgbClr val="333333"/>
                </a:solidFill>
                <a:latin typeface="Calibri" panose="020F0502020204030204" pitchFamily="34" charset="0"/>
                <a:ea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anose="05000000000000000000" pitchFamily="2" charset="2"/>
              <a:buChar char="§"/>
              <a:defRPr>
                <a:solidFill>
                  <a:srgbClr val="333333"/>
                </a:solidFill>
                <a:latin typeface="Calibri" panose="020F0502020204030204" pitchFamily="34" charset="0"/>
                <a:ea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anose="05000000000000000000" pitchFamily="2" charset="2"/>
              <a:buChar char="§"/>
              <a:defRPr sz="1600">
                <a:solidFill>
                  <a:srgbClr val="333333"/>
                </a:solidFill>
                <a:latin typeface="Calibri" panose="020F0502020204030204" pitchFamily="34" charset="0"/>
                <a:ea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anose="05000000000000000000" pitchFamily="2" charset="2"/>
              <a:buChar char="§"/>
              <a:defRPr sz="1400">
                <a:solidFill>
                  <a:srgbClr val="333333"/>
                </a:solidFill>
                <a:latin typeface="Calibri" panose="020F0502020204030204" pitchFamily="34" charset="0"/>
                <a:ea typeface="Calibri" panose="020F0502020204030204" pitchFamily="34" charset="0"/>
                <a:cs typeface="Calibri" panose="020F050202020403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de-DE"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tunnel ceiling</a:t>
            </a:r>
          </a:p>
        </p:txBody>
      </p:sp>
      <p:cxnSp>
        <p:nvCxnSpPr>
          <p:cNvPr id="31" name="Gerader Verbinder 3">
            <a:extLst>
              <a:ext uri="{FF2B5EF4-FFF2-40B4-BE49-F238E27FC236}">
                <a16:creationId xmlns:a16="http://schemas.microsoft.com/office/drawing/2014/main" id="{960D62EA-662D-D244-A5CC-17850EA4B580}"/>
              </a:ext>
            </a:extLst>
          </p:cNvPr>
          <p:cNvCxnSpPr/>
          <p:nvPr/>
        </p:nvCxnSpPr>
        <p:spPr>
          <a:xfrm flipH="1">
            <a:off x="7060604" y="4767197"/>
            <a:ext cx="788414" cy="44484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8" name="Connecteur droit avec flèche 7">
            <a:extLst>
              <a:ext uri="{FF2B5EF4-FFF2-40B4-BE49-F238E27FC236}">
                <a16:creationId xmlns:a16="http://schemas.microsoft.com/office/drawing/2014/main" id="{71D15898-1A8E-1345-8CF0-7EBEE0280AC0}"/>
              </a:ext>
            </a:extLst>
          </p:cNvPr>
          <p:cNvCxnSpPr/>
          <p:nvPr/>
        </p:nvCxnSpPr>
        <p:spPr>
          <a:xfrm flipV="1">
            <a:off x="2077374" y="1928037"/>
            <a:ext cx="2519760" cy="1396410"/>
          </a:xfrm>
          <a:prstGeom prst="straightConnector1">
            <a:avLst/>
          </a:prstGeom>
          <a:ln w="22225">
            <a:solidFill>
              <a:schemeClr val="bg1"/>
            </a:solidFill>
            <a:headEnd type="stealth" w="med" len="lg"/>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1C30AE83-3156-1A47-869E-71B882615C39}"/>
              </a:ext>
            </a:extLst>
          </p:cNvPr>
          <p:cNvSpPr txBox="1"/>
          <p:nvPr/>
        </p:nvSpPr>
        <p:spPr>
          <a:xfrm rot="19692018">
            <a:off x="3310749" y="2612227"/>
            <a:ext cx="543739" cy="307777"/>
          </a:xfrm>
          <a:prstGeom prst="rect">
            <a:avLst/>
          </a:prstGeom>
          <a:noFill/>
        </p:spPr>
        <p:txBody>
          <a:bodyPr wrap="none" rtlCol="0">
            <a:spAutoFit/>
          </a:bodyPr>
          <a:lstStyle/>
          <a:p>
            <a:r>
              <a:rPr lang="en-GB" sz="1400" dirty="0">
                <a:solidFill>
                  <a:schemeClr val="bg1"/>
                </a:solidFill>
              </a:rPr>
              <a:t>1km</a:t>
            </a:r>
          </a:p>
        </p:txBody>
      </p:sp>
      <p:sp>
        <p:nvSpPr>
          <p:cNvPr id="32" name="ZoneTexte 31">
            <a:extLst>
              <a:ext uri="{FF2B5EF4-FFF2-40B4-BE49-F238E27FC236}">
                <a16:creationId xmlns:a16="http://schemas.microsoft.com/office/drawing/2014/main" id="{5DC2F470-F1BD-8641-9810-3CCEB8207985}"/>
              </a:ext>
            </a:extLst>
          </p:cNvPr>
          <p:cNvSpPr txBox="1"/>
          <p:nvPr/>
        </p:nvSpPr>
        <p:spPr>
          <a:xfrm>
            <a:off x="2483708" y="154093"/>
            <a:ext cx="3484606" cy="461665"/>
          </a:xfrm>
          <a:prstGeom prst="rect">
            <a:avLst/>
          </a:prstGeom>
          <a:noFill/>
        </p:spPr>
        <p:txBody>
          <a:bodyPr wrap="square" rtlCol="0">
            <a:spAutoFit/>
          </a:bodyPr>
          <a:lstStyle/>
          <a:p>
            <a:r>
              <a:rPr lang="en-GB" dirty="0">
                <a:solidFill>
                  <a:schemeClr val="bg1"/>
                </a:solidFill>
              </a:rPr>
              <a:t>Roadmap NP facilities</a:t>
            </a:r>
          </a:p>
        </p:txBody>
      </p:sp>
      <p:pic>
        <p:nvPicPr>
          <p:cNvPr id="33" name="Image 32">
            <a:extLst>
              <a:ext uri="{FF2B5EF4-FFF2-40B4-BE49-F238E27FC236}">
                <a16:creationId xmlns:a16="http://schemas.microsoft.com/office/drawing/2014/main" id="{51482407-F250-3F44-8D93-47F49932E3E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l="57929" t="11002"/>
          <a:stretch/>
        </p:blipFill>
        <p:spPr>
          <a:xfrm>
            <a:off x="1740291" y="70212"/>
            <a:ext cx="611294" cy="616793"/>
          </a:xfrm>
          <a:prstGeom prst="rect">
            <a:avLst/>
          </a:prstGeom>
        </p:spPr>
      </p:pic>
      <p:pic>
        <p:nvPicPr>
          <p:cNvPr id="34" name="Picture 2" descr="W:\Projekte\GSI\SMT\STF\VorbereitungHe-Anschlüsse\P1040757.JPG">
            <a:extLst>
              <a:ext uri="{FF2B5EF4-FFF2-40B4-BE49-F238E27FC236}">
                <a16:creationId xmlns:a16="http://schemas.microsoft.com/office/drawing/2014/main" id="{32BA7BCF-619C-A841-91DB-3748EEB3235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7297" t="9199" r="-5652"/>
          <a:stretch/>
        </p:blipFill>
        <p:spPr bwMode="auto">
          <a:xfrm>
            <a:off x="5342068" y="1590961"/>
            <a:ext cx="3062499" cy="244714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a:extLst>
              <a:ext uri="{FF2B5EF4-FFF2-40B4-BE49-F238E27FC236}">
                <a16:creationId xmlns:a16="http://schemas.microsoft.com/office/drawing/2014/main" id="{B2697C75-5775-2444-8567-748690C3F57B}"/>
              </a:ext>
            </a:extLst>
          </p:cNvPr>
          <p:cNvPicPr>
            <a:picLocks noChangeAspect="1" noChangeArrowheads="1"/>
          </p:cNvPicPr>
          <p:nvPr/>
        </p:nvPicPr>
        <p:blipFill rotWithShape="1">
          <a:blip r:embed="rId9"/>
          <a:srcRect l="6613" r="15408"/>
          <a:stretch/>
        </p:blipFill>
        <p:spPr bwMode="auto">
          <a:xfrm>
            <a:off x="5499969" y="4675964"/>
            <a:ext cx="2754312" cy="20716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EDA1FC47-4A41-CC4E-BD57-4806DD8E6754}"/>
              </a:ext>
            </a:extLst>
          </p:cNvPr>
          <p:cNvSpPr/>
          <p:nvPr/>
        </p:nvSpPr>
        <p:spPr>
          <a:xfrm>
            <a:off x="5400165" y="4107128"/>
            <a:ext cx="2890613" cy="523220"/>
          </a:xfrm>
          <a:prstGeom prst="rect">
            <a:avLst/>
          </a:prstGeom>
        </p:spPr>
        <p:txBody>
          <a:bodyPr wrap="square">
            <a:spAutoFit/>
          </a:bodyPr>
          <a:lstStyle/>
          <a:p>
            <a:pPr lvl="0" algn="ctr" defTabSz="457200" eaLnBrk="0" hangingPunct="0">
              <a:defRPr/>
            </a:pPr>
            <a:r>
              <a:rPr lang="en-US" altLang="de-DE" sz="1400" b="0" dirty="0">
                <a:solidFill>
                  <a:prstClr val="black"/>
                </a:solidFill>
                <a:latin typeface="Calibri" panose="020F0502020204030204" pitchFamily="34" charset="0"/>
              </a:rPr>
              <a:t>All HESR Dipoles are produced, in </a:t>
            </a:r>
            <a:r>
              <a:rPr lang="en-US" altLang="de-DE" sz="1400" b="0" dirty="0" err="1">
                <a:solidFill>
                  <a:prstClr val="black"/>
                </a:solidFill>
                <a:latin typeface="Calibri" panose="020F0502020204030204" pitchFamily="34" charset="0"/>
              </a:rPr>
              <a:t>Jülich</a:t>
            </a:r>
            <a:r>
              <a:rPr lang="en-US" altLang="de-DE" sz="1400" b="0" dirty="0">
                <a:solidFill>
                  <a:prstClr val="black"/>
                </a:solidFill>
                <a:latin typeface="Calibri" panose="020F0502020204030204" pitchFamily="34" charset="0"/>
              </a:rPr>
              <a:t> and 65% are delivered to FAIR</a:t>
            </a:r>
          </a:p>
        </p:txBody>
      </p:sp>
      <p:pic>
        <p:nvPicPr>
          <p:cNvPr id="36" name="FAIR_short_title.mp4">
            <a:hlinkClick r:id="" action="ppaction://media"/>
            <a:extLst>
              <a:ext uri="{FF2B5EF4-FFF2-40B4-BE49-F238E27FC236}">
                <a16:creationId xmlns:a16="http://schemas.microsoft.com/office/drawing/2014/main" id="{85C50730-9934-224D-9EDD-228DD8BBF219}"/>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435830" y="3981732"/>
            <a:ext cx="4312508" cy="2425786"/>
          </a:xfrm>
          <a:prstGeom prst="rect">
            <a:avLst/>
          </a:prstGeom>
        </p:spPr>
      </p:pic>
      <p:sp>
        <p:nvSpPr>
          <p:cNvPr id="37" name="ZoneTexte 36">
            <a:extLst>
              <a:ext uri="{FF2B5EF4-FFF2-40B4-BE49-F238E27FC236}">
                <a16:creationId xmlns:a16="http://schemas.microsoft.com/office/drawing/2014/main" id="{7C44FADF-8415-3141-9A85-E86ED96290F0}"/>
              </a:ext>
            </a:extLst>
          </p:cNvPr>
          <p:cNvSpPr txBox="1"/>
          <p:nvPr/>
        </p:nvSpPr>
        <p:spPr>
          <a:xfrm>
            <a:off x="1140139" y="3657121"/>
            <a:ext cx="3002745" cy="338554"/>
          </a:xfrm>
          <a:prstGeom prst="rect">
            <a:avLst/>
          </a:prstGeom>
          <a:noFill/>
        </p:spPr>
        <p:txBody>
          <a:bodyPr wrap="none" rtlCol="0">
            <a:spAutoFit/>
          </a:bodyPr>
          <a:lstStyle/>
          <a:p>
            <a:r>
              <a:rPr lang="en-GB" sz="1600" i="1" dirty="0"/>
              <a:t>Courtesy of </a:t>
            </a:r>
            <a:r>
              <a:rPr lang="ro-RO" sz="1600" i="1" dirty="0"/>
              <a:t>Paolo Giubellino</a:t>
            </a:r>
            <a:endParaRPr lang="en-GB" sz="1600" i="1" dirty="0"/>
          </a:p>
        </p:txBody>
      </p:sp>
    </p:spTree>
    <p:extLst>
      <p:ext uri="{BB962C8B-B14F-4D97-AF65-F5344CB8AC3E}">
        <p14:creationId xmlns:p14="http://schemas.microsoft.com/office/powerpoint/2010/main" val="394102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480" fill="hold"/>
                                        <p:tgtEl>
                                          <p:spTgt spid="36"/>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36"/>
                </p:tgtEl>
              </p:cMediaNode>
            </p:video>
            <p:seq concurrent="1" nextAc="seek">
              <p:cTn id="8" restart="whenNotActive" fill="hold" evtFilter="cancelBubble" nodeType="interactiveSeq">
                <p:stCondLst>
                  <p:cond evt="onClick" delay="0">
                    <p:tgtEl>
                      <p:spTgt spid="3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6"/>
                                        </p:tgtEl>
                                      </p:cBhvr>
                                    </p:cmd>
                                  </p:childTnLst>
                                </p:cTn>
                              </p:par>
                            </p:childTnLst>
                          </p:cTn>
                        </p:par>
                      </p:childTnLst>
                    </p:cTn>
                  </p:par>
                </p:childTnLst>
              </p:cTn>
              <p:nextCondLst>
                <p:cond evt="onClick" delay="0">
                  <p:tgtEl>
                    <p:spTgt spid="36"/>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NICA_scheme_v_2.1.png">
            <a:extLst>
              <a:ext uri="{FF2B5EF4-FFF2-40B4-BE49-F238E27FC236}">
                <a16:creationId xmlns:a16="http://schemas.microsoft.com/office/drawing/2014/main" id="{9E62446A-4B8C-574E-9EFC-FC829F4340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0265"/>
            <a:ext cx="9144000" cy="5140990"/>
          </a:xfrm>
          <a:prstGeom prst="rect">
            <a:avLst/>
          </a:prstGeom>
        </p:spPr>
      </p:pic>
      <p:cxnSp>
        <p:nvCxnSpPr>
          <p:cNvPr id="7" name="Straight Arrow Connector 5">
            <a:extLst>
              <a:ext uri="{FF2B5EF4-FFF2-40B4-BE49-F238E27FC236}">
                <a16:creationId xmlns:a16="http://schemas.microsoft.com/office/drawing/2014/main" id="{CF1F3D0E-3CB1-CB40-A8C6-E5A725DA9F28}"/>
              </a:ext>
            </a:extLst>
          </p:cNvPr>
          <p:cNvCxnSpPr/>
          <p:nvPr/>
        </p:nvCxnSpPr>
        <p:spPr>
          <a:xfrm flipV="1">
            <a:off x="1714500" y="4766895"/>
            <a:ext cx="1092200" cy="609600"/>
          </a:xfrm>
          <a:prstGeom prst="straightConnector1">
            <a:avLst/>
          </a:prstGeom>
          <a:ln>
            <a:no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8">
            <a:extLst>
              <a:ext uri="{FF2B5EF4-FFF2-40B4-BE49-F238E27FC236}">
                <a16:creationId xmlns:a16="http://schemas.microsoft.com/office/drawing/2014/main" id="{6FFDA622-EE34-EC49-B1BC-1367D2235A50}"/>
              </a:ext>
            </a:extLst>
          </p:cNvPr>
          <p:cNvCxnSpPr/>
          <p:nvPr/>
        </p:nvCxnSpPr>
        <p:spPr>
          <a:xfrm flipV="1">
            <a:off x="1498601" y="4355071"/>
            <a:ext cx="838199" cy="1162693"/>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06120AA3-239E-DF4A-B93E-2104B4EC6D2E}"/>
              </a:ext>
            </a:extLst>
          </p:cNvPr>
          <p:cNvSpPr/>
          <p:nvPr/>
        </p:nvSpPr>
        <p:spPr>
          <a:xfrm>
            <a:off x="368300" y="1102795"/>
            <a:ext cx="1130300" cy="400110"/>
          </a:xfrm>
          <a:prstGeom prst="rect">
            <a:avLst/>
          </a:prstGeom>
          <a:solidFill>
            <a:srgbClr val="FFFFFF"/>
          </a:solidFill>
        </p:spPr>
        <p:txBody>
          <a:bodyPr wrap="square">
            <a:spAutoFit/>
          </a:bodyPr>
          <a:lstStyle/>
          <a:p>
            <a:pPr algn="ctr" eaLnBrk="1" hangingPunct="1">
              <a:spcBef>
                <a:spcPct val="20000"/>
              </a:spcBef>
              <a:buClr>
                <a:srgbClr val="000090"/>
              </a:buClr>
            </a:pPr>
            <a:r>
              <a:rPr lang="en-US" sz="2000" b="1" i="1" dirty="0">
                <a:solidFill>
                  <a:srgbClr val="000090"/>
                </a:solidFill>
              </a:rPr>
              <a:t>BM@N </a:t>
            </a:r>
          </a:p>
        </p:txBody>
      </p:sp>
      <p:cxnSp>
        <p:nvCxnSpPr>
          <p:cNvPr id="10" name="Straight Arrow Connector 11">
            <a:extLst>
              <a:ext uri="{FF2B5EF4-FFF2-40B4-BE49-F238E27FC236}">
                <a16:creationId xmlns:a16="http://schemas.microsoft.com/office/drawing/2014/main" id="{16528F80-F917-A143-BB31-A8DFEA1B2325}"/>
              </a:ext>
            </a:extLst>
          </p:cNvPr>
          <p:cNvCxnSpPr/>
          <p:nvPr/>
        </p:nvCxnSpPr>
        <p:spPr>
          <a:xfrm>
            <a:off x="1787036" y="2177021"/>
            <a:ext cx="943464" cy="104775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pic>
        <p:nvPicPr>
          <p:cNvPr id="11" name="Picture 12" descr="C:\Users\Yury\Documents\Suzdal\BMN.jpg">
            <a:extLst>
              <a:ext uri="{FF2B5EF4-FFF2-40B4-BE49-F238E27FC236}">
                <a16:creationId xmlns:a16="http://schemas.microsoft.com/office/drawing/2014/main" id="{1261254F-DA91-1646-84EB-0E03380AE661}"/>
              </a:ext>
            </a:extLst>
          </p:cNvPr>
          <p:cNvPicPr>
            <a:picLocks noChangeAspect="1" noChangeArrowheads="1"/>
          </p:cNvPicPr>
          <p:nvPr/>
        </p:nvPicPr>
        <p:blipFill>
          <a:blip r:embed="rId3"/>
          <a:srcRect/>
          <a:stretch>
            <a:fillRect/>
          </a:stretch>
        </p:blipFill>
        <p:spPr bwMode="auto">
          <a:xfrm>
            <a:off x="-1" y="1455561"/>
            <a:ext cx="2117903" cy="1320800"/>
          </a:xfrm>
          <a:prstGeom prst="rect">
            <a:avLst/>
          </a:prstGeom>
          <a:noFill/>
          <a:ln w="9525">
            <a:noFill/>
            <a:miter lim="800000"/>
            <a:headEnd/>
            <a:tailEnd/>
          </a:ln>
        </p:spPr>
      </p:pic>
      <p:cxnSp>
        <p:nvCxnSpPr>
          <p:cNvPr id="12" name="Straight Arrow Connector 15">
            <a:extLst>
              <a:ext uri="{FF2B5EF4-FFF2-40B4-BE49-F238E27FC236}">
                <a16:creationId xmlns:a16="http://schemas.microsoft.com/office/drawing/2014/main" id="{490BB848-8094-1946-B901-CBD6DF147658}"/>
              </a:ext>
            </a:extLst>
          </p:cNvPr>
          <p:cNvCxnSpPr>
            <a:cxnSpLocks/>
            <a:stCxn id="14" idx="0"/>
          </p:cNvCxnSpPr>
          <p:nvPr/>
        </p:nvCxnSpPr>
        <p:spPr>
          <a:xfrm flipH="1" flipV="1">
            <a:off x="7180549" y="3224771"/>
            <a:ext cx="1540943" cy="351972"/>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pic>
        <p:nvPicPr>
          <p:cNvPr id="13" name="Picture 2">
            <a:extLst>
              <a:ext uri="{FF2B5EF4-FFF2-40B4-BE49-F238E27FC236}">
                <a16:creationId xmlns:a16="http://schemas.microsoft.com/office/drawing/2014/main" id="{0949D42C-54CC-444A-A614-954E4B820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314"/>
          <a:stretch>
            <a:fillRect/>
          </a:stretch>
        </p:blipFill>
        <p:spPr bwMode="auto">
          <a:xfrm>
            <a:off x="7377509" y="4015784"/>
            <a:ext cx="1758794" cy="14376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14" name="Rectangle 13">
            <a:extLst>
              <a:ext uri="{FF2B5EF4-FFF2-40B4-BE49-F238E27FC236}">
                <a16:creationId xmlns:a16="http://schemas.microsoft.com/office/drawing/2014/main" id="{8150375E-9FF5-8640-93AA-727C33201AEB}"/>
              </a:ext>
            </a:extLst>
          </p:cNvPr>
          <p:cNvSpPr/>
          <p:nvPr/>
        </p:nvSpPr>
        <p:spPr>
          <a:xfrm>
            <a:off x="8291847" y="3576743"/>
            <a:ext cx="859289" cy="400110"/>
          </a:xfrm>
          <a:prstGeom prst="rect">
            <a:avLst/>
          </a:prstGeom>
          <a:solidFill>
            <a:schemeClr val="bg1"/>
          </a:solidFill>
        </p:spPr>
        <p:txBody>
          <a:bodyPr wrap="square">
            <a:spAutoFit/>
          </a:bodyPr>
          <a:lstStyle/>
          <a:p>
            <a:pPr algn="ctr" eaLnBrk="1" hangingPunct="1">
              <a:spcBef>
                <a:spcPct val="20000"/>
              </a:spcBef>
              <a:buClr>
                <a:srgbClr val="000090"/>
              </a:buClr>
            </a:pPr>
            <a:r>
              <a:rPr lang="en-US" sz="2000" b="1" i="1" dirty="0">
                <a:solidFill>
                  <a:srgbClr val="000090"/>
                </a:solidFill>
              </a:rPr>
              <a:t>MPD </a:t>
            </a:r>
          </a:p>
        </p:txBody>
      </p:sp>
      <p:sp>
        <p:nvSpPr>
          <p:cNvPr id="16" name="TextBox 11">
            <a:extLst>
              <a:ext uri="{FF2B5EF4-FFF2-40B4-BE49-F238E27FC236}">
                <a16:creationId xmlns:a16="http://schemas.microsoft.com/office/drawing/2014/main" id="{D0AC4F24-D0D1-5C49-942F-197C558EFE84}"/>
              </a:ext>
            </a:extLst>
          </p:cNvPr>
          <p:cNvSpPr txBox="1">
            <a:spLocks noChangeArrowheads="1"/>
          </p:cNvSpPr>
          <p:nvPr/>
        </p:nvSpPr>
        <p:spPr bwMode="auto">
          <a:xfrm>
            <a:off x="0" y="5472671"/>
            <a:ext cx="3422732" cy="400110"/>
          </a:xfrm>
          <a:prstGeom prst="rect">
            <a:avLst/>
          </a:prstGeom>
          <a:solidFill>
            <a:schemeClr val="bg1"/>
          </a:solidFill>
          <a:ln w="9525">
            <a:solidFill>
              <a:srgbClr val="1822CD"/>
            </a:solidFill>
            <a:miter lim="800000"/>
            <a:headEnd/>
            <a:tailEnd/>
          </a:ln>
        </p:spPr>
        <p:txBody>
          <a:bodyPr wrap="none">
            <a:spAutoFit/>
          </a:bodyPr>
          <a:lstStyle/>
          <a:p>
            <a:r>
              <a:rPr lang="en-US" sz="2000">
                <a:solidFill>
                  <a:srgbClr val="0000FF"/>
                </a:solidFill>
              </a:rPr>
              <a:t>Nuclotron ring (c=251,5 m)</a:t>
            </a:r>
          </a:p>
        </p:txBody>
      </p:sp>
      <p:sp>
        <p:nvSpPr>
          <p:cNvPr id="17" name="TextBox 11">
            <a:extLst>
              <a:ext uri="{FF2B5EF4-FFF2-40B4-BE49-F238E27FC236}">
                <a16:creationId xmlns:a16="http://schemas.microsoft.com/office/drawing/2014/main" id="{5A2270D7-0E7D-7E48-90D5-D1FAF154FAB5}"/>
              </a:ext>
            </a:extLst>
          </p:cNvPr>
          <p:cNvSpPr txBox="1">
            <a:spLocks noChangeArrowheads="1"/>
          </p:cNvSpPr>
          <p:nvPr/>
        </p:nvSpPr>
        <p:spPr bwMode="auto">
          <a:xfrm>
            <a:off x="4229100" y="2577071"/>
            <a:ext cx="2951449" cy="400110"/>
          </a:xfrm>
          <a:prstGeom prst="rect">
            <a:avLst/>
          </a:prstGeom>
          <a:solidFill>
            <a:schemeClr val="bg1"/>
          </a:solidFill>
          <a:ln w="9525">
            <a:solidFill>
              <a:srgbClr val="1822CD"/>
            </a:solidFill>
            <a:miter lim="800000"/>
            <a:headEnd/>
            <a:tailEnd/>
          </a:ln>
        </p:spPr>
        <p:txBody>
          <a:bodyPr wrap="none">
            <a:spAutoFit/>
          </a:bodyPr>
          <a:lstStyle/>
          <a:p>
            <a:r>
              <a:rPr lang="en-US" sz="2000" dirty="0">
                <a:solidFill>
                  <a:srgbClr val="0000FF"/>
                </a:solidFill>
              </a:rPr>
              <a:t>Collider ring (c=5</a:t>
            </a:r>
            <a:r>
              <a:rPr lang="ru-RU" sz="2000" dirty="0">
                <a:solidFill>
                  <a:srgbClr val="0000FF"/>
                </a:solidFill>
              </a:rPr>
              <a:t>03</a:t>
            </a:r>
            <a:r>
              <a:rPr lang="en-US" sz="2000" dirty="0">
                <a:solidFill>
                  <a:srgbClr val="0000FF"/>
                </a:solidFill>
              </a:rPr>
              <a:t> m)</a:t>
            </a:r>
          </a:p>
        </p:txBody>
      </p:sp>
      <p:pic>
        <p:nvPicPr>
          <p:cNvPr id="5" name="Picture 6" descr="NICA-Logo_4c">
            <a:extLst>
              <a:ext uri="{FF2B5EF4-FFF2-40B4-BE49-F238E27FC236}">
                <a16:creationId xmlns:a16="http://schemas.microsoft.com/office/drawing/2014/main" id="{215CF7BE-0DCA-E44D-B8C9-1F5AE46B32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9466" y="166708"/>
            <a:ext cx="1498600" cy="73818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19" name="Footer Placeholder 4">
            <a:extLst>
              <a:ext uri="{FF2B5EF4-FFF2-40B4-BE49-F238E27FC236}">
                <a16:creationId xmlns:a16="http://schemas.microsoft.com/office/drawing/2014/main" id="{010DA9EF-67B3-8C49-A5D6-C3B791BF5501}"/>
              </a:ext>
            </a:extLst>
          </p:cNvPr>
          <p:cNvSpPr txBox="1">
            <a:spLocks/>
          </p:cNvSpPr>
          <p:nvPr/>
        </p:nvSpPr>
        <p:spPr>
          <a:xfrm>
            <a:off x="0" y="6639711"/>
            <a:ext cx="7629518" cy="218289"/>
          </a:xfrm>
          <a:prstGeom prst="rect">
            <a:avLst/>
          </a:prstGeom>
        </p:spPr>
        <p:txBody>
          <a:bodyPr vert="horz" lIns="91440" tIns="45720" rIns="91440" bIns="45720" rtlCol="0" anchor="ctr"/>
          <a:lstStyle>
            <a:defPPr>
              <a:defRPr lang="en-US"/>
            </a:defPPr>
            <a:lvl1pPr algn="l"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r>
              <a:rPr lang="en-US" dirty="0"/>
              <a:t>Marek Lewitowicz        		 	</a:t>
            </a:r>
          </a:p>
        </p:txBody>
      </p:sp>
      <p:sp>
        <p:nvSpPr>
          <p:cNvPr id="20" name="Slide Number Placeholder 5">
            <a:extLst>
              <a:ext uri="{FF2B5EF4-FFF2-40B4-BE49-F238E27FC236}">
                <a16:creationId xmlns:a16="http://schemas.microsoft.com/office/drawing/2014/main" id="{9FE5A2B5-3AE2-BF4D-A7C9-5F9F9131D23A}"/>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17</a:t>
            </a:fld>
            <a:endParaRPr lang="en-US" dirty="0"/>
          </a:p>
        </p:txBody>
      </p:sp>
      <p:pic>
        <p:nvPicPr>
          <p:cNvPr id="27" name="Image 26">
            <a:extLst>
              <a:ext uri="{FF2B5EF4-FFF2-40B4-BE49-F238E27FC236}">
                <a16:creationId xmlns:a16="http://schemas.microsoft.com/office/drawing/2014/main" id="{2869D534-73BA-D64F-9006-267C88828DEF}"/>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13000"/>
                    </a14:imgEffect>
                  </a14:imgLayer>
                </a14:imgProps>
              </a:ext>
              <a:ext uri="{28A0092B-C50C-407E-A947-70E740481C1C}">
                <a14:useLocalDpi xmlns:a14="http://schemas.microsoft.com/office/drawing/2010/main" val="0"/>
              </a:ext>
            </a:extLst>
          </a:blip>
          <a:srcRect b="29396"/>
          <a:stretch/>
        </p:blipFill>
        <p:spPr>
          <a:xfrm>
            <a:off x="3646816" y="4670602"/>
            <a:ext cx="3629953" cy="1443870"/>
          </a:xfrm>
          <a:prstGeom prst="rect">
            <a:avLst/>
          </a:prstGeom>
        </p:spPr>
      </p:pic>
      <p:sp>
        <p:nvSpPr>
          <p:cNvPr id="30" name="ZoneTexte 29">
            <a:extLst>
              <a:ext uri="{FF2B5EF4-FFF2-40B4-BE49-F238E27FC236}">
                <a16:creationId xmlns:a16="http://schemas.microsoft.com/office/drawing/2014/main" id="{EC986F5B-17CC-7F49-A5A4-DEC59B616FB0}"/>
              </a:ext>
            </a:extLst>
          </p:cNvPr>
          <p:cNvSpPr txBox="1"/>
          <p:nvPr/>
        </p:nvSpPr>
        <p:spPr>
          <a:xfrm>
            <a:off x="2483708" y="154093"/>
            <a:ext cx="3484606" cy="461665"/>
          </a:xfrm>
          <a:prstGeom prst="rect">
            <a:avLst/>
          </a:prstGeom>
          <a:noFill/>
        </p:spPr>
        <p:txBody>
          <a:bodyPr wrap="square" rtlCol="0">
            <a:spAutoFit/>
          </a:bodyPr>
          <a:lstStyle/>
          <a:p>
            <a:r>
              <a:rPr lang="en-GB" dirty="0">
                <a:solidFill>
                  <a:schemeClr val="bg1"/>
                </a:solidFill>
              </a:rPr>
              <a:t>Roadmap NP facilities</a:t>
            </a:r>
          </a:p>
        </p:txBody>
      </p:sp>
      <p:pic>
        <p:nvPicPr>
          <p:cNvPr id="31" name="Image 30">
            <a:extLst>
              <a:ext uri="{FF2B5EF4-FFF2-40B4-BE49-F238E27FC236}">
                <a16:creationId xmlns:a16="http://schemas.microsoft.com/office/drawing/2014/main" id="{0AD3B2CE-9627-CF4A-9D2E-78AB487B78FE}"/>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l="57929" t="11002"/>
          <a:stretch/>
        </p:blipFill>
        <p:spPr>
          <a:xfrm>
            <a:off x="1740291" y="70212"/>
            <a:ext cx="611294" cy="616793"/>
          </a:xfrm>
          <a:prstGeom prst="rect">
            <a:avLst/>
          </a:prstGeom>
        </p:spPr>
      </p:pic>
      <p:sp>
        <p:nvSpPr>
          <p:cNvPr id="32" name="ZoneTexte 31">
            <a:extLst>
              <a:ext uri="{FF2B5EF4-FFF2-40B4-BE49-F238E27FC236}">
                <a16:creationId xmlns:a16="http://schemas.microsoft.com/office/drawing/2014/main" id="{C7BB7C6D-F08B-DF46-93D2-E7ACB2FA45E8}"/>
              </a:ext>
            </a:extLst>
          </p:cNvPr>
          <p:cNvSpPr txBox="1"/>
          <p:nvPr/>
        </p:nvSpPr>
        <p:spPr>
          <a:xfrm>
            <a:off x="7567443" y="532546"/>
            <a:ext cx="1330814" cy="461665"/>
          </a:xfrm>
          <a:prstGeom prst="rect">
            <a:avLst/>
          </a:prstGeom>
          <a:noFill/>
        </p:spPr>
        <p:txBody>
          <a:bodyPr wrap="none" rtlCol="0">
            <a:spAutoFit/>
          </a:bodyPr>
          <a:lstStyle/>
          <a:p>
            <a:r>
              <a:rPr lang="en-GB" dirty="0"/>
              <a:t>at JINR </a:t>
            </a:r>
          </a:p>
        </p:txBody>
      </p:sp>
      <p:sp>
        <p:nvSpPr>
          <p:cNvPr id="33" name="ZoneTexte 32">
            <a:extLst>
              <a:ext uri="{FF2B5EF4-FFF2-40B4-BE49-F238E27FC236}">
                <a16:creationId xmlns:a16="http://schemas.microsoft.com/office/drawing/2014/main" id="{E81CED34-085C-E24C-87B0-D4FE96E933D3}"/>
              </a:ext>
            </a:extLst>
          </p:cNvPr>
          <p:cNvSpPr txBox="1"/>
          <p:nvPr/>
        </p:nvSpPr>
        <p:spPr>
          <a:xfrm>
            <a:off x="5981713" y="6275646"/>
            <a:ext cx="2771913" cy="338554"/>
          </a:xfrm>
          <a:prstGeom prst="rect">
            <a:avLst/>
          </a:prstGeom>
          <a:noFill/>
        </p:spPr>
        <p:txBody>
          <a:bodyPr wrap="none" rtlCol="0">
            <a:spAutoFit/>
          </a:bodyPr>
          <a:lstStyle/>
          <a:p>
            <a:r>
              <a:rPr lang="en-GB" sz="1600" i="1" dirty="0"/>
              <a:t>Courtesy of </a:t>
            </a:r>
            <a:r>
              <a:rPr lang="ro-RO" sz="1600" i="1" dirty="0"/>
              <a:t>Boris Sharkov</a:t>
            </a:r>
            <a:endParaRPr lang="en-GB" sz="1600" i="1" dirty="0"/>
          </a:p>
        </p:txBody>
      </p:sp>
    </p:spTree>
    <p:extLst>
      <p:ext uri="{BB962C8B-B14F-4D97-AF65-F5344CB8AC3E}">
        <p14:creationId xmlns:p14="http://schemas.microsoft.com/office/powerpoint/2010/main" val="2465133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Image 2" descr="Plan 3D Ganil 2023-V1.jpg"/>
          <p:cNvPicPr>
            <a:picLocks noChangeAspect="1"/>
          </p:cNvPicPr>
          <p:nvPr/>
        </p:nvPicPr>
        <p:blipFill>
          <a:blip r:embed="rId2">
            <a:alphaModFix/>
            <a:extLst>
              <a:ext uri="{28A0092B-C50C-407E-A947-70E740481C1C}">
                <a14:useLocalDpi xmlns:a14="http://schemas.microsoft.com/office/drawing/2010/main" val="0"/>
              </a:ext>
            </a:extLst>
          </a:blip>
          <a:srcRect l="2470" t="3961" r="1697" b="8847"/>
          <a:stretch>
            <a:fillRect/>
          </a:stretch>
        </p:blipFill>
        <p:spPr bwMode="auto">
          <a:xfrm>
            <a:off x="88512" y="1008823"/>
            <a:ext cx="8985758" cy="5151719"/>
          </a:xfrm>
          <a:prstGeom prst="rect">
            <a:avLst/>
          </a:prstGeom>
          <a:noFill/>
          <a:ln>
            <a:noFill/>
          </a:ln>
          <a:extLst>
            <a:ext uri="{909E8E84-426E-40DD-AFC4-6F175D3DCCD1}">
              <a14:hiddenFill xmlns:a14="http://schemas.microsoft.com/office/drawing/2010/main">
                <a:solidFill>
                  <a:srgbClr val="FFFFFF">
                    <a:alpha val="35001"/>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a:extLst>
              <a:ext uri="{FF2B5EF4-FFF2-40B4-BE49-F238E27FC236}">
                <a16:creationId xmlns:a16="http://schemas.microsoft.com/office/drawing/2014/main" id="{ACA25404-E7E5-2B41-B2B8-1656D0384470}"/>
              </a:ext>
            </a:extLst>
          </p:cNvPr>
          <p:cNvPicPr>
            <a:picLocks noChangeAspect="1"/>
          </p:cNvPicPr>
          <p:nvPr/>
        </p:nvPicPr>
        <p:blipFill>
          <a:blip r:embed="rId3">
            <a:extLst>
              <a:ext uri="{BEBA8EAE-BF5A-486C-A8C5-ECC9F3942E4B}">
                <a14:imgProps xmlns:a14="http://schemas.microsoft.com/office/drawing/2010/main">
                  <a14:imgLayer>
                    <a14:imgEffect>
                      <a14:brightnessContrast bright="23000"/>
                    </a14:imgEffect>
                  </a14:imgLayer>
                </a14:imgProps>
              </a:ext>
              <a:ext uri="{28A0092B-C50C-407E-A947-70E740481C1C}">
                <a14:useLocalDpi xmlns:a14="http://schemas.microsoft.com/office/drawing/2010/main" val="0"/>
              </a:ext>
            </a:extLst>
          </a:blip>
          <a:stretch>
            <a:fillRect/>
          </a:stretch>
        </p:blipFill>
        <p:spPr>
          <a:xfrm>
            <a:off x="148138" y="1065850"/>
            <a:ext cx="1484719" cy="1113539"/>
          </a:xfrm>
          <a:prstGeom prst="rect">
            <a:avLst/>
          </a:prstGeom>
        </p:spPr>
      </p:pic>
      <p:pic>
        <p:nvPicPr>
          <p:cNvPr id="12" name="Picture 4">
            <a:extLst>
              <a:ext uri="{FF2B5EF4-FFF2-40B4-BE49-F238E27FC236}">
                <a16:creationId xmlns:a16="http://schemas.microsoft.com/office/drawing/2014/main" id="{7513829A-8AC1-7146-9854-FF33CEB163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6848" y="1325375"/>
            <a:ext cx="1243214" cy="932411"/>
          </a:xfrm>
          <a:prstGeom prst="rect">
            <a:avLst/>
          </a:prstGeom>
        </p:spPr>
      </p:pic>
      <p:pic>
        <p:nvPicPr>
          <p:cNvPr id="13" name="Image 14">
            <a:extLst>
              <a:ext uri="{FF2B5EF4-FFF2-40B4-BE49-F238E27FC236}">
                <a16:creationId xmlns:a16="http://schemas.microsoft.com/office/drawing/2014/main" id="{85373299-BB22-AD44-8040-BBB20C4BDC44}"/>
              </a:ext>
            </a:extLst>
          </p:cNvPr>
          <p:cNvPicPr>
            <a:picLocks noChangeAspect="1"/>
          </p:cNvPicPr>
          <p:nvPr/>
        </p:nvPicPr>
        <p:blipFill>
          <a:blip r:embed="rId5">
            <a:extLst>
              <a:ext uri="{BEBA8EAE-BF5A-486C-A8C5-ECC9F3942E4B}">
                <a14:imgProps xmlns:a14="http://schemas.microsoft.com/office/drawing/2010/main">
                  <a14:imgLayer>
                    <a14:imgEffect>
                      <a14:brightnessContrast bright="12000"/>
                    </a14:imgEffect>
                  </a14:imgLayer>
                </a14:imgProps>
              </a:ext>
              <a:ext uri="{28A0092B-C50C-407E-A947-70E740481C1C}">
                <a14:useLocalDpi xmlns:a14="http://schemas.microsoft.com/office/drawing/2010/main" val="0"/>
              </a:ext>
            </a:extLst>
          </a:blip>
          <a:srcRect r="20161"/>
          <a:stretch>
            <a:fillRect/>
          </a:stretch>
        </p:blipFill>
        <p:spPr bwMode="auto">
          <a:xfrm>
            <a:off x="121241" y="2794947"/>
            <a:ext cx="1511616" cy="106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C5DD9DB7-E6E7-8541-B617-53FEEEABA7BB}"/>
              </a:ext>
            </a:extLst>
          </p:cNvPr>
          <p:cNvSpPr txBox="1"/>
          <p:nvPr/>
        </p:nvSpPr>
        <p:spPr>
          <a:xfrm rot="18787675">
            <a:off x="567042" y="4524219"/>
            <a:ext cx="2733441" cy="461665"/>
          </a:xfrm>
          <a:prstGeom prst="rect">
            <a:avLst/>
          </a:prstGeom>
          <a:noFill/>
        </p:spPr>
        <p:txBody>
          <a:bodyPr wrap="none" rtlCol="0">
            <a:spAutoFit/>
          </a:bodyPr>
          <a:lstStyle/>
          <a:p>
            <a:r>
              <a:rPr lang="en-GB" dirty="0"/>
              <a:t>SPIRAL2 Phase 1</a:t>
            </a:r>
          </a:p>
        </p:txBody>
      </p:sp>
      <p:pic>
        <p:nvPicPr>
          <p:cNvPr id="15" name="Picture 6">
            <a:extLst>
              <a:ext uri="{FF2B5EF4-FFF2-40B4-BE49-F238E27FC236}">
                <a16:creationId xmlns:a16="http://schemas.microsoft.com/office/drawing/2014/main" id="{230ADD54-820C-5D4C-8F23-415615076B8B}"/>
              </a:ext>
            </a:extLst>
          </p:cNvPr>
          <p:cNvPicPr>
            <a:picLocks noChangeAspect="1"/>
          </p:cNvPicPr>
          <p:nvPr/>
        </p:nvPicPr>
        <p:blipFill>
          <a:blip r:embed="rId6">
            <a:extLst>
              <a:ext uri="{BEBA8EAE-BF5A-486C-A8C5-ECC9F3942E4B}">
                <a14:imgProps xmlns:a14="http://schemas.microsoft.com/office/drawing/2010/main">
                  <a14:imgLayer>
                    <a14:imgEffect>
                      <a14:brightnessContrast bright="11000"/>
                    </a14:imgEffect>
                  </a14:imgLayer>
                </a14:imgProps>
              </a:ext>
              <a:ext uri="{28A0092B-C50C-407E-A947-70E740481C1C}">
                <a14:useLocalDpi xmlns:a14="http://schemas.microsoft.com/office/drawing/2010/main" val="0"/>
              </a:ext>
            </a:extLst>
          </a:blip>
          <a:stretch>
            <a:fillRect/>
          </a:stretch>
        </p:blipFill>
        <p:spPr>
          <a:xfrm>
            <a:off x="5475818" y="1919831"/>
            <a:ext cx="901213" cy="675910"/>
          </a:xfrm>
          <a:prstGeom prst="rect">
            <a:avLst/>
          </a:prstGeom>
        </p:spPr>
      </p:pic>
      <p:pic>
        <p:nvPicPr>
          <p:cNvPr id="16" name="Picture 13">
            <a:extLst>
              <a:ext uri="{FF2B5EF4-FFF2-40B4-BE49-F238E27FC236}">
                <a16:creationId xmlns:a16="http://schemas.microsoft.com/office/drawing/2014/main" id="{88AFE9E8-9E5D-3243-B8D1-181AD1E92D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76352" y="2914690"/>
            <a:ext cx="1174132" cy="660449"/>
          </a:xfrm>
          <a:prstGeom prst="rect">
            <a:avLst/>
          </a:prstGeom>
        </p:spPr>
      </p:pic>
      <p:pic>
        <p:nvPicPr>
          <p:cNvPr id="17" name="Picture 4">
            <a:extLst>
              <a:ext uri="{FF2B5EF4-FFF2-40B4-BE49-F238E27FC236}">
                <a16:creationId xmlns:a16="http://schemas.microsoft.com/office/drawing/2014/main" id="{188B68B9-769F-B043-8CCD-6BA1464C3623}"/>
              </a:ext>
            </a:extLst>
          </p:cNvPr>
          <p:cNvPicPr>
            <a:picLocks noChangeAspect="1"/>
          </p:cNvPicPr>
          <p:nvPr/>
        </p:nvPicPr>
        <p:blipFill>
          <a:blip r:embed="rId8"/>
          <a:stretch>
            <a:fillRect/>
          </a:stretch>
        </p:blipFill>
        <p:spPr>
          <a:xfrm>
            <a:off x="7934453" y="3662236"/>
            <a:ext cx="1057929" cy="394602"/>
          </a:xfrm>
          <a:prstGeom prst="rect">
            <a:avLst/>
          </a:prstGeom>
        </p:spPr>
      </p:pic>
      <p:sp>
        <p:nvSpPr>
          <p:cNvPr id="3" name="Rectangle 2">
            <a:extLst>
              <a:ext uri="{FF2B5EF4-FFF2-40B4-BE49-F238E27FC236}">
                <a16:creationId xmlns:a16="http://schemas.microsoft.com/office/drawing/2014/main" id="{FC7B0FD1-B0D4-DF49-B08B-55BDA808EED2}"/>
              </a:ext>
            </a:extLst>
          </p:cNvPr>
          <p:cNvSpPr/>
          <p:nvPr/>
        </p:nvSpPr>
        <p:spPr>
          <a:xfrm>
            <a:off x="1275347" y="6185651"/>
            <a:ext cx="4688907" cy="400110"/>
          </a:xfrm>
          <a:prstGeom prst="rect">
            <a:avLst/>
          </a:prstGeom>
          <a:ln/>
        </p:spPr>
        <p:style>
          <a:lnRef idx="1">
            <a:schemeClr val="accent6"/>
          </a:lnRef>
          <a:fillRef idx="2">
            <a:schemeClr val="accent6"/>
          </a:fillRef>
          <a:effectRef idx="1">
            <a:schemeClr val="accent6"/>
          </a:effectRef>
          <a:fontRef idx="minor">
            <a:schemeClr val="dk1"/>
          </a:fontRef>
        </p:style>
        <p:txBody>
          <a:bodyPr wrap="square" anchor="ctr">
            <a:spAutoFit/>
          </a:bodyPr>
          <a:lstStyle/>
          <a:p>
            <a:pPr algn="ctr"/>
            <a:r>
              <a:rPr lang="en-GB" altLang="en-US" sz="2000" dirty="0">
                <a:solidFill>
                  <a:schemeClr val="tx1"/>
                </a:solidFill>
                <a:latin typeface="Times" charset="0"/>
                <a:ea typeface="Times" charset="0"/>
                <a:cs typeface="Times" charset="0"/>
              </a:rPr>
              <a:t>First SPIRAL2 beams beginning of 2020</a:t>
            </a:r>
            <a:endParaRPr lang="en-GB" sz="2000" dirty="0">
              <a:solidFill>
                <a:schemeClr val="tx1"/>
              </a:solidFill>
            </a:endParaRPr>
          </a:p>
        </p:txBody>
      </p:sp>
      <p:sp>
        <p:nvSpPr>
          <p:cNvPr id="5" name="ZoneTexte 4">
            <a:extLst>
              <a:ext uri="{FF2B5EF4-FFF2-40B4-BE49-F238E27FC236}">
                <a16:creationId xmlns:a16="http://schemas.microsoft.com/office/drawing/2014/main" id="{E63BDDA5-BB78-1640-9D61-1332086290F0}"/>
              </a:ext>
            </a:extLst>
          </p:cNvPr>
          <p:cNvSpPr txBox="1"/>
          <p:nvPr/>
        </p:nvSpPr>
        <p:spPr>
          <a:xfrm>
            <a:off x="427461" y="2114582"/>
            <a:ext cx="699230" cy="400110"/>
          </a:xfrm>
          <a:prstGeom prst="rect">
            <a:avLst/>
          </a:prstGeom>
          <a:noFill/>
        </p:spPr>
        <p:txBody>
          <a:bodyPr wrap="none" rtlCol="0">
            <a:spAutoFit/>
          </a:bodyPr>
          <a:lstStyle/>
          <a:p>
            <a:r>
              <a:rPr lang="en-GB" sz="2000" dirty="0"/>
              <a:t>NFS</a:t>
            </a:r>
          </a:p>
        </p:txBody>
      </p:sp>
      <p:sp>
        <p:nvSpPr>
          <p:cNvPr id="14" name="ZoneTexte 13">
            <a:extLst>
              <a:ext uri="{FF2B5EF4-FFF2-40B4-BE49-F238E27FC236}">
                <a16:creationId xmlns:a16="http://schemas.microsoft.com/office/drawing/2014/main" id="{A9843D9C-50A6-004F-9675-66E0DF20063D}"/>
              </a:ext>
            </a:extLst>
          </p:cNvPr>
          <p:cNvSpPr txBox="1"/>
          <p:nvPr/>
        </p:nvSpPr>
        <p:spPr>
          <a:xfrm>
            <a:off x="2707769" y="960147"/>
            <a:ext cx="498855" cy="400110"/>
          </a:xfrm>
          <a:prstGeom prst="rect">
            <a:avLst/>
          </a:prstGeom>
          <a:noFill/>
        </p:spPr>
        <p:txBody>
          <a:bodyPr wrap="none" rtlCol="0">
            <a:spAutoFit/>
          </a:bodyPr>
          <a:lstStyle/>
          <a:p>
            <a:r>
              <a:rPr lang="en-GB" sz="2000" dirty="0"/>
              <a:t>S3</a:t>
            </a:r>
          </a:p>
        </p:txBody>
      </p:sp>
      <p:sp>
        <p:nvSpPr>
          <p:cNvPr id="6" name="ZoneTexte 5">
            <a:extLst>
              <a:ext uri="{FF2B5EF4-FFF2-40B4-BE49-F238E27FC236}">
                <a16:creationId xmlns:a16="http://schemas.microsoft.com/office/drawing/2014/main" id="{E7433D4E-7533-8243-98F4-A5554B594D02}"/>
              </a:ext>
            </a:extLst>
          </p:cNvPr>
          <p:cNvSpPr txBox="1"/>
          <p:nvPr/>
        </p:nvSpPr>
        <p:spPr>
          <a:xfrm>
            <a:off x="74142" y="3859537"/>
            <a:ext cx="1569660" cy="369332"/>
          </a:xfrm>
          <a:prstGeom prst="rect">
            <a:avLst/>
          </a:prstGeom>
          <a:noFill/>
        </p:spPr>
        <p:txBody>
          <a:bodyPr wrap="none" rtlCol="0">
            <a:spAutoFit/>
          </a:bodyPr>
          <a:lstStyle/>
          <a:p>
            <a:r>
              <a:rPr lang="en-GB" sz="1800" dirty="0"/>
              <a:t>HI SC LINAC</a:t>
            </a:r>
          </a:p>
        </p:txBody>
      </p:sp>
      <p:sp>
        <p:nvSpPr>
          <p:cNvPr id="18" name="ZoneTexte 17">
            <a:extLst>
              <a:ext uri="{FF2B5EF4-FFF2-40B4-BE49-F238E27FC236}">
                <a16:creationId xmlns:a16="http://schemas.microsoft.com/office/drawing/2014/main" id="{C5A3D759-8690-D94D-BE1E-6BE75905B0B8}"/>
              </a:ext>
            </a:extLst>
          </p:cNvPr>
          <p:cNvSpPr txBox="1"/>
          <p:nvPr/>
        </p:nvSpPr>
        <p:spPr>
          <a:xfrm>
            <a:off x="3890536" y="1045894"/>
            <a:ext cx="970137" cy="400110"/>
          </a:xfrm>
          <a:prstGeom prst="rect">
            <a:avLst/>
          </a:prstGeom>
          <a:noFill/>
        </p:spPr>
        <p:txBody>
          <a:bodyPr wrap="none" rtlCol="0">
            <a:spAutoFit/>
          </a:bodyPr>
          <a:lstStyle/>
          <a:p>
            <a:r>
              <a:rPr lang="en-GB" sz="2000" dirty="0"/>
              <a:t>DESIR</a:t>
            </a:r>
          </a:p>
        </p:txBody>
      </p:sp>
      <p:sp>
        <p:nvSpPr>
          <p:cNvPr id="19" name="ZoneTexte 18">
            <a:extLst>
              <a:ext uri="{FF2B5EF4-FFF2-40B4-BE49-F238E27FC236}">
                <a16:creationId xmlns:a16="http://schemas.microsoft.com/office/drawing/2014/main" id="{459F8347-072A-DF4F-AE75-429A923C2CB7}"/>
              </a:ext>
            </a:extLst>
          </p:cNvPr>
          <p:cNvSpPr txBox="1"/>
          <p:nvPr/>
        </p:nvSpPr>
        <p:spPr>
          <a:xfrm>
            <a:off x="8071597" y="2228817"/>
            <a:ext cx="915635" cy="646331"/>
          </a:xfrm>
          <a:prstGeom prst="rect">
            <a:avLst/>
          </a:prstGeom>
          <a:noFill/>
        </p:spPr>
        <p:txBody>
          <a:bodyPr wrap="none" rtlCol="0">
            <a:spAutoFit/>
          </a:bodyPr>
          <a:lstStyle/>
          <a:p>
            <a:r>
              <a:rPr lang="en-GB" sz="1800" i="1" dirty="0"/>
              <a:t>FAZIA</a:t>
            </a:r>
          </a:p>
          <a:p>
            <a:r>
              <a:rPr lang="en-GB" sz="1800" i="1" dirty="0"/>
              <a:t>INDRA</a:t>
            </a:r>
          </a:p>
        </p:txBody>
      </p:sp>
      <p:sp>
        <p:nvSpPr>
          <p:cNvPr id="7" name="ZoneTexte 6">
            <a:extLst>
              <a:ext uri="{FF2B5EF4-FFF2-40B4-BE49-F238E27FC236}">
                <a16:creationId xmlns:a16="http://schemas.microsoft.com/office/drawing/2014/main" id="{C5BA8555-20C9-DD4F-8017-040B25D53DA9}"/>
              </a:ext>
            </a:extLst>
          </p:cNvPr>
          <p:cNvSpPr txBox="1"/>
          <p:nvPr/>
        </p:nvSpPr>
        <p:spPr>
          <a:xfrm>
            <a:off x="5764159" y="1249392"/>
            <a:ext cx="1013932" cy="646331"/>
          </a:xfrm>
          <a:prstGeom prst="rect">
            <a:avLst/>
          </a:prstGeom>
          <a:noFill/>
        </p:spPr>
        <p:txBody>
          <a:bodyPr wrap="none" rtlCol="0">
            <a:spAutoFit/>
          </a:bodyPr>
          <a:lstStyle/>
          <a:p>
            <a:r>
              <a:rPr lang="en-GB" sz="1800" i="1" dirty="0"/>
              <a:t>AGATA</a:t>
            </a:r>
          </a:p>
          <a:p>
            <a:r>
              <a:rPr lang="en-GB" sz="1800" i="1" dirty="0"/>
              <a:t>VAMOS</a:t>
            </a:r>
          </a:p>
        </p:txBody>
      </p:sp>
      <p:sp>
        <p:nvSpPr>
          <p:cNvPr id="8" name="ZoneTexte 7">
            <a:extLst>
              <a:ext uri="{FF2B5EF4-FFF2-40B4-BE49-F238E27FC236}">
                <a16:creationId xmlns:a16="http://schemas.microsoft.com/office/drawing/2014/main" id="{0711E83E-0F49-4A4E-B68E-6CCFE49C2B84}"/>
              </a:ext>
            </a:extLst>
          </p:cNvPr>
          <p:cNvSpPr txBox="1"/>
          <p:nvPr/>
        </p:nvSpPr>
        <p:spPr>
          <a:xfrm rot="2118569">
            <a:off x="5221903" y="4124873"/>
            <a:ext cx="1484702" cy="461665"/>
          </a:xfrm>
          <a:prstGeom prst="rect">
            <a:avLst/>
          </a:prstGeom>
          <a:noFill/>
        </p:spPr>
        <p:txBody>
          <a:bodyPr wrap="none" rtlCol="0">
            <a:spAutoFit/>
          </a:bodyPr>
          <a:lstStyle/>
          <a:p>
            <a:r>
              <a:rPr lang="en-GB" i="1" dirty="0"/>
              <a:t>SPIRAL1</a:t>
            </a:r>
          </a:p>
        </p:txBody>
      </p:sp>
      <p:sp>
        <p:nvSpPr>
          <p:cNvPr id="9" name="ZoneTexte 8">
            <a:extLst>
              <a:ext uri="{FF2B5EF4-FFF2-40B4-BE49-F238E27FC236}">
                <a16:creationId xmlns:a16="http://schemas.microsoft.com/office/drawing/2014/main" id="{BED6A0CE-2329-834E-92DB-78CB8DBA91A0}"/>
              </a:ext>
            </a:extLst>
          </p:cNvPr>
          <p:cNvSpPr txBox="1"/>
          <p:nvPr/>
        </p:nvSpPr>
        <p:spPr>
          <a:xfrm rot="18669952">
            <a:off x="2604274" y="3964007"/>
            <a:ext cx="1938351" cy="584775"/>
          </a:xfrm>
          <a:prstGeom prst="rect">
            <a:avLst/>
          </a:prstGeom>
          <a:noFill/>
        </p:spPr>
        <p:txBody>
          <a:bodyPr wrap="none" rtlCol="0">
            <a:spAutoFit/>
          </a:bodyPr>
          <a:lstStyle/>
          <a:p>
            <a:r>
              <a:rPr lang="en-GB" sz="1600" dirty="0">
                <a:solidFill>
                  <a:schemeClr val="bg1"/>
                </a:solidFill>
              </a:rPr>
              <a:t>SPIRAL2 Phase 2 </a:t>
            </a:r>
          </a:p>
          <a:p>
            <a:r>
              <a:rPr lang="en-GB" sz="1600" dirty="0">
                <a:solidFill>
                  <a:schemeClr val="bg1"/>
                </a:solidFill>
              </a:rPr>
              <a:t>under discussion</a:t>
            </a:r>
          </a:p>
        </p:txBody>
      </p:sp>
      <p:sp>
        <p:nvSpPr>
          <p:cNvPr id="20" name="Footer Placeholder 4">
            <a:extLst>
              <a:ext uri="{FF2B5EF4-FFF2-40B4-BE49-F238E27FC236}">
                <a16:creationId xmlns:a16="http://schemas.microsoft.com/office/drawing/2014/main" id="{B9B54389-DB1B-A14D-99EC-900DC21EEE87}"/>
              </a:ext>
            </a:extLst>
          </p:cNvPr>
          <p:cNvSpPr txBox="1">
            <a:spLocks/>
          </p:cNvSpPr>
          <p:nvPr/>
        </p:nvSpPr>
        <p:spPr>
          <a:xfrm>
            <a:off x="0" y="6639711"/>
            <a:ext cx="7629518" cy="218289"/>
          </a:xfrm>
          <a:prstGeom prst="rect">
            <a:avLst/>
          </a:prstGeom>
        </p:spPr>
        <p:txBody>
          <a:bodyPr vert="horz" lIns="91440" tIns="45720" rIns="91440" bIns="45720" rtlCol="0" anchor="ctr"/>
          <a:lstStyle>
            <a:defPPr>
              <a:defRPr lang="en-US"/>
            </a:defPPr>
            <a:lvl1pPr algn="l"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r>
              <a:rPr lang="en-US" dirty="0"/>
              <a:t>Marek Lewitowicz        		 	</a:t>
            </a:r>
          </a:p>
        </p:txBody>
      </p:sp>
      <p:sp>
        <p:nvSpPr>
          <p:cNvPr id="21" name="Slide Number Placeholder 5">
            <a:extLst>
              <a:ext uri="{FF2B5EF4-FFF2-40B4-BE49-F238E27FC236}">
                <a16:creationId xmlns:a16="http://schemas.microsoft.com/office/drawing/2014/main" id="{7AE385CD-1E7F-DF45-9B88-1E9959F6B0CC}"/>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18</a:t>
            </a:fld>
            <a:endParaRPr lang="en-US" dirty="0"/>
          </a:p>
        </p:txBody>
      </p:sp>
      <p:pic>
        <p:nvPicPr>
          <p:cNvPr id="22" name="Image 3" descr="logo GANIL couleurs 30 cm.jpeg">
            <a:extLst>
              <a:ext uri="{FF2B5EF4-FFF2-40B4-BE49-F238E27FC236}">
                <a16:creationId xmlns:a16="http://schemas.microsoft.com/office/drawing/2014/main" id="{703ACBA4-FCAC-3644-80A4-D02020111089}"/>
              </a:ext>
            </a:extLst>
          </p:cNvPr>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5656723" y="127465"/>
            <a:ext cx="1782046" cy="40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ZoneTexte 22">
            <a:extLst>
              <a:ext uri="{FF2B5EF4-FFF2-40B4-BE49-F238E27FC236}">
                <a16:creationId xmlns:a16="http://schemas.microsoft.com/office/drawing/2014/main" id="{A8F4DBD3-4505-8C43-B518-CD78810C9620}"/>
              </a:ext>
            </a:extLst>
          </p:cNvPr>
          <p:cNvSpPr txBox="1"/>
          <p:nvPr/>
        </p:nvSpPr>
        <p:spPr>
          <a:xfrm>
            <a:off x="2254839" y="130134"/>
            <a:ext cx="3484606" cy="461665"/>
          </a:xfrm>
          <a:prstGeom prst="rect">
            <a:avLst/>
          </a:prstGeom>
          <a:noFill/>
        </p:spPr>
        <p:txBody>
          <a:bodyPr wrap="square" rtlCol="0">
            <a:spAutoFit/>
          </a:bodyPr>
          <a:lstStyle/>
          <a:p>
            <a:r>
              <a:rPr lang="en-GB" dirty="0">
                <a:solidFill>
                  <a:schemeClr val="bg1"/>
                </a:solidFill>
              </a:rPr>
              <a:t>Roadmap NP facilities</a:t>
            </a:r>
          </a:p>
        </p:txBody>
      </p:sp>
      <p:pic>
        <p:nvPicPr>
          <p:cNvPr id="24" name="Image 23">
            <a:extLst>
              <a:ext uri="{FF2B5EF4-FFF2-40B4-BE49-F238E27FC236}">
                <a16:creationId xmlns:a16="http://schemas.microsoft.com/office/drawing/2014/main" id="{65408E55-BFEC-5E4A-8FEB-3EB88F2E8CAA}"/>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l="57929" t="11002"/>
          <a:stretch/>
        </p:blipFill>
        <p:spPr>
          <a:xfrm>
            <a:off x="1511422" y="46253"/>
            <a:ext cx="611294" cy="616793"/>
          </a:xfrm>
          <a:prstGeom prst="rect">
            <a:avLst/>
          </a:prstGeom>
        </p:spPr>
      </p:pic>
      <p:sp>
        <p:nvSpPr>
          <p:cNvPr id="25" name="ZoneTexte 24">
            <a:extLst>
              <a:ext uri="{FF2B5EF4-FFF2-40B4-BE49-F238E27FC236}">
                <a16:creationId xmlns:a16="http://schemas.microsoft.com/office/drawing/2014/main" id="{7818DDC2-9BD3-5041-BC26-335E7E32F53B}"/>
              </a:ext>
            </a:extLst>
          </p:cNvPr>
          <p:cNvSpPr txBox="1"/>
          <p:nvPr/>
        </p:nvSpPr>
        <p:spPr>
          <a:xfrm>
            <a:off x="6364749" y="6247639"/>
            <a:ext cx="2685735" cy="338554"/>
          </a:xfrm>
          <a:prstGeom prst="rect">
            <a:avLst/>
          </a:prstGeom>
          <a:noFill/>
        </p:spPr>
        <p:txBody>
          <a:bodyPr wrap="none" rtlCol="0">
            <a:spAutoFit/>
          </a:bodyPr>
          <a:lstStyle/>
          <a:p>
            <a:r>
              <a:rPr lang="en-GB" sz="1600" i="1" dirty="0"/>
              <a:t>Courtesy of </a:t>
            </a:r>
            <a:r>
              <a:rPr lang="ro-RO" sz="1600" i="1" dirty="0"/>
              <a:t>Navin Alahari</a:t>
            </a:r>
            <a:endParaRPr lang="en-GB" sz="1600" i="1" dirty="0"/>
          </a:p>
        </p:txBody>
      </p:sp>
      <p:sp>
        <p:nvSpPr>
          <p:cNvPr id="2" name="ZoneTexte 1">
            <a:extLst>
              <a:ext uri="{FF2B5EF4-FFF2-40B4-BE49-F238E27FC236}">
                <a16:creationId xmlns:a16="http://schemas.microsoft.com/office/drawing/2014/main" id="{59DBDDB2-D2BD-0C40-B1C7-905199F78550}"/>
              </a:ext>
            </a:extLst>
          </p:cNvPr>
          <p:cNvSpPr txBox="1"/>
          <p:nvPr/>
        </p:nvSpPr>
        <p:spPr>
          <a:xfrm>
            <a:off x="1275347" y="5657211"/>
            <a:ext cx="4817473" cy="40011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GB" sz="2000" dirty="0">
                <a:latin typeface="Arial" panose="020B0604020202020204" pitchFamily="34" charset="0"/>
                <a:cs typeface="Arial" panose="020B0604020202020204" pitchFamily="34" charset="0"/>
              </a:rPr>
              <a:t>5mA 14-20 MeV/n light and heavy ions</a:t>
            </a:r>
          </a:p>
        </p:txBody>
      </p:sp>
    </p:spTree>
    <p:extLst>
      <p:ext uri="{BB962C8B-B14F-4D97-AF65-F5344CB8AC3E}">
        <p14:creationId xmlns:p14="http://schemas.microsoft.com/office/powerpoint/2010/main" val="118764434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page7image1780768">
            <a:extLst>
              <a:ext uri="{FF2B5EF4-FFF2-40B4-BE49-F238E27FC236}">
                <a16:creationId xmlns:a16="http://schemas.microsoft.com/office/drawing/2014/main" id="{976CA559-A9DD-2B4A-8DF5-586219F9066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08173" y="1630243"/>
            <a:ext cx="5446395" cy="323231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page8image1720960">
            <a:extLst>
              <a:ext uri="{FF2B5EF4-FFF2-40B4-BE49-F238E27FC236}">
                <a16:creationId xmlns:a16="http://schemas.microsoft.com/office/drawing/2014/main" id="{06AF768B-D069-2249-AF42-2FCF9A94840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6698" y="3054656"/>
            <a:ext cx="2777530" cy="18533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0DB550D-DF5C-0D44-B9CF-52AD34E1E244}"/>
              </a:ext>
            </a:extLst>
          </p:cNvPr>
          <p:cNvSpPr txBox="1"/>
          <p:nvPr/>
        </p:nvSpPr>
        <p:spPr>
          <a:xfrm>
            <a:off x="278262" y="5268008"/>
            <a:ext cx="8532105" cy="707886"/>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2000" dirty="0">
                <a:solidFill>
                  <a:schemeClr val="tx1"/>
                </a:solidFill>
                <a:latin typeface="Arial" panose="020B0604020202020204" pitchFamily="34" charset="0"/>
                <a:cs typeface="Arial" panose="020B0604020202020204" pitchFamily="34" charset="0"/>
              </a:rPr>
              <a:t>The nominal power of </a:t>
            </a:r>
            <a:r>
              <a:rPr lang="en-GB" sz="2000" dirty="0">
                <a:solidFill>
                  <a:srgbClr val="FF0000"/>
                </a:solidFill>
                <a:latin typeface="Arial" panose="020B0604020202020204" pitchFamily="34" charset="0"/>
                <a:cs typeface="Arial" panose="020B0604020202020204" pitchFamily="34" charset="0"/>
              </a:rPr>
              <a:t>10 PW </a:t>
            </a:r>
            <a:r>
              <a:rPr lang="en-GB" sz="2000" dirty="0">
                <a:solidFill>
                  <a:schemeClr val="tx1"/>
                </a:solidFill>
                <a:latin typeface="Arial" panose="020B0604020202020204" pitchFamily="34" charset="0"/>
                <a:cs typeface="Arial" panose="020B0604020202020204" pitchFamily="34" charset="0"/>
              </a:rPr>
              <a:t>laser system was achieved in March 2019, making HPLS from ELI-NP the most powerful laser in Europe</a:t>
            </a:r>
          </a:p>
        </p:txBody>
      </p:sp>
      <p:pic>
        <p:nvPicPr>
          <p:cNvPr id="6" name="Picture 5">
            <a:extLst>
              <a:ext uri="{FF2B5EF4-FFF2-40B4-BE49-F238E27FC236}">
                <a16:creationId xmlns:a16="http://schemas.microsoft.com/office/drawing/2014/main" id="{7C0CED9C-7561-4B48-9106-F80DC27A219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86896" y="48826"/>
            <a:ext cx="1131133" cy="881063"/>
          </a:xfrm>
          <a:prstGeom prst="rect">
            <a:avLst/>
          </a:prstGeom>
          <a:solidFill>
            <a:schemeClr val="bg1"/>
          </a:solidFill>
        </p:spPr>
      </p:pic>
      <p:pic>
        <p:nvPicPr>
          <p:cNvPr id="7" name="Picture 6">
            <a:extLst>
              <a:ext uri="{FF2B5EF4-FFF2-40B4-BE49-F238E27FC236}">
                <a16:creationId xmlns:a16="http://schemas.microsoft.com/office/drawing/2014/main" id="{9597067D-56B1-5B41-A17B-B1CC802CA67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95681" y="1036981"/>
            <a:ext cx="734588" cy="594802"/>
          </a:xfrm>
          <a:prstGeom prst="rect">
            <a:avLst/>
          </a:prstGeom>
        </p:spPr>
      </p:pic>
      <p:sp>
        <p:nvSpPr>
          <p:cNvPr id="5" name="ZoneTexte 4">
            <a:extLst>
              <a:ext uri="{FF2B5EF4-FFF2-40B4-BE49-F238E27FC236}">
                <a16:creationId xmlns:a16="http://schemas.microsoft.com/office/drawing/2014/main" id="{FE83B2FA-FB93-2E45-B7A4-F4C5432BCF32}"/>
              </a:ext>
            </a:extLst>
          </p:cNvPr>
          <p:cNvSpPr txBox="1"/>
          <p:nvPr/>
        </p:nvSpPr>
        <p:spPr>
          <a:xfrm>
            <a:off x="4287536" y="6166599"/>
            <a:ext cx="4559646" cy="338554"/>
          </a:xfrm>
          <a:prstGeom prst="rect">
            <a:avLst/>
          </a:prstGeom>
          <a:noFill/>
        </p:spPr>
        <p:txBody>
          <a:bodyPr wrap="none" rtlCol="0">
            <a:spAutoFit/>
          </a:bodyPr>
          <a:lstStyle/>
          <a:p>
            <a:r>
              <a:rPr lang="en-GB" sz="1600" i="1" dirty="0"/>
              <a:t>Courtesy of </a:t>
            </a:r>
            <a:r>
              <a:rPr lang="ro-RO" sz="1600" i="1" dirty="0"/>
              <a:t>Dan Gabriel Ghiță &amp; Ionel Andrei</a:t>
            </a:r>
            <a:endParaRPr lang="en-GB" sz="1600" i="1" dirty="0"/>
          </a:p>
        </p:txBody>
      </p:sp>
      <p:sp>
        <p:nvSpPr>
          <p:cNvPr id="12" name="Slide Number Placeholder 5">
            <a:extLst>
              <a:ext uri="{FF2B5EF4-FFF2-40B4-BE49-F238E27FC236}">
                <a16:creationId xmlns:a16="http://schemas.microsoft.com/office/drawing/2014/main" id="{821CDAE3-CE78-0B4C-9F33-7E29A4E1606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19</a:t>
            </a:fld>
            <a:endParaRPr lang="en-US" dirty="0"/>
          </a:p>
        </p:txBody>
      </p:sp>
      <p:sp>
        <p:nvSpPr>
          <p:cNvPr id="16" name="Espace réservé du pied de page 1">
            <a:extLst>
              <a:ext uri="{FF2B5EF4-FFF2-40B4-BE49-F238E27FC236}">
                <a16:creationId xmlns:a16="http://schemas.microsoft.com/office/drawing/2014/main" id="{91696686-C40A-E14E-970D-0DBCDA82F073}"/>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p>
          <a:p>
            <a:endParaRPr lang="en-GB" dirty="0"/>
          </a:p>
        </p:txBody>
      </p:sp>
      <p:pic>
        <p:nvPicPr>
          <p:cNvPr id="18" name="Picture 3">
            <a:extLst>
              <a:ext uri="{FF2B5EF4-FFF2-40B4-BE49-F238E27FC236}">
                <a16:creationId xmlns:a16="http://schemas.microsoft.com/office/drawing/2014/main" id="{774555A3-D158-6B42-B17D-7182C734B9E3}"/>
              </a:ext>
            </a:extLst>
          </p:cNvPr>
          <p:cNvPicPr>
            <a:picLocks noChangeAspect="1" noChangeArrowheads="1"/>
          </p:cNvPicPr>
          <p:nvPr/>
        </p:nvPicPr>
        <p:blipFill rotWithShape="1">
          <a:blip r:embed="rId6" cstate="print"/>
          <a:srcRect t="30177"/>
          <a:stretch/>
        </p:blipFill>
        <p:spPr bwMode="auto">
          <a:xfrm>
            <a:off x="204348" y="1128536"/>
            <a:ext cx="3379111" cy="1378956"/>
          </a:xfrm>
          <a:prstGeom prst="rect">
            <a:avLst/>
          </a:prstGeom>
          <a:noFill/>
          <a:ln w="9525">
            <a:noFill/>
            <a:miter lim="800000"/>
            <a:headEnd/>
            <a:tailEnd/>
          </a:ln>
        </p:spPr>
      </p:pic>
      <p:sp>
        <p:nvSpPr>
          <p:cNvPr id="19" name="ZoneTexte 18">
            <a:extLst>
              <a:ext uri="{FF2B5EF4-FFF2-40B4-BE49-F238E27FC236}">
                <a16:creationId xmlns:a16="http://schemas.microsoft.com/office/drawing/2014/main" id="{2609B9CB-814F-FA4B-AB1D-F206478F5EB0}"/>
              </a:ext>
            </a:extLst>
          </p:cNvPr>
          <p:cNvSpPr txBox="1"/>
          <p:nvPr/>
        </p:nvSpPr>
        <p:spPr>
          <a:xfrm>
            <a:off x="2483708" y="154093"/>
            <a:ext cx="3484606" cy="461665"/>
          </a:xfrm>
          <a:prstGeom prst="rect">
            <a:avLst/>
          </a:prstGeom>
          <a:noFill/>
        </p:spPr>
        <p:txBody>
          <a:bodyPr wrap="square" rtlCol="0">
            <a:spAutoFit/>
          </a:bodyPr>
          <a:lstStyle/>
          <a:p>
            <a:r>
              <a:rPr lang="en-GB" dirty="0">
                <a:solidFill>
                  <a:schemeClr val="bg1"/>
                </a:solidFill>
              </a:rPr>
              <a:t>Roadmap NP facilities</a:t>
            </a:r>
          </a:p>
        </p:txBody>
      </p:sp>
      <p:pic>
        <p:nvPicPr>
          <p:cNvPr id="20" name="Image 19">
            <a:extLst>
              <a:ext uri="{FF2B5EF4-FFF2-40B4-BE49-F238E27FC236}">
                <a16:creationId xmlns:a16="http://schemas.microsoft.com/office/drawing/2014/main" id="{E0593ED9-1CB1-844A-9987-792E510377F7}"/>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l="57929" t="11002"/>
          <a:stretch/>
        </p:blipFill>
        <p:spPr>
          <a:xfrm>
            <a:off x="1740291" y="70212"/>
            <a:ext cx="611294" cy="616793"/>
          </a:xfrm>
          <a:prstGeom prst="rect">
            <a:avLst/>
          </a:prstGeom>
        </p:spPr>
      </p:pic>
    </p:spTree>
    <p:extLst>
      <p:ext uri="{BB962C8B-B14F-4D97-AF65-F5344CB8AC3E}">
        <p14:creationId xmlns:p14="http://schemas.microsoft.com/office/powerpoint/2010/main" val="382250790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4732" y="17696"/>
            <a:ext cx="8229600" cy="632008"/>
          </a:xfrm>
          <a:prstGeom prst="rect">
            <a:avLst/>
          </a:prstGeom>
        </p:spPr>
        <p:txBody>
          <a:bodyPr>
            <a:normAutofit fontScale="90000"/>
          </a:bodyPr>
          <a:lstStyle/>
          <a:p>
            <a:r>
              <a:rPr lang="en-GB" b="1" dirty="0"/>
              <a:t>What is NuPECC ?</a:t>
            </a:r>
          </a:p>
        </p:txBody>
      </p:sp>
      <p:sp>
        <p:nvSpPr>
          <p:cNvPr id="10" name="Slide Number Placeholder 5">
            <a:extLst>
              <a:ext uri="{FF2B5EF4-FFF2-40B4-BE49-F238E27FC236}">
                <a16:creationId xmlns:a16="http://schemas.microsoft.com/office/drawing/2014/main" id="{40DC1855-D689-734A-91AE-E95996385A29}"/>
              </a:ext>
            </a:extLst>
          </p:cNvPr>
          <p:cNvSpPr>
            <a:spLocks noGrp="1"/>
          </p:cNvSpPr>
          <p:nvPr>
            <p:ph type="sldNum" sz="quarter" idx="4"/>
          </p:nvPr>
        </p:nvSpPr>
        <p:spPr>
          <a:xfrm>
            <a:off x="7981950" y="6542303"/>
            <a:ext cx="1162050" cy="365125"/>
          </a:xfrm>
          <a:prstGeom prst="rect">
            <a:avLst/>
          </a:prstGeom>
        </p:spPr>
        <p:txBody>
          <a:bodyPr vert="horz" lIns="91440" tIns="45720" rIns="91440" bIns="45720" rtlCol="0" anchor="ctr"/>
          <a:lstStyle>
            <a:lvl1pPr algn="ctr">
              <a:defRPr sz="1000">
                <a:solidFill>
                  <a:schemeClr val="tx2"/>
                </a:solidFill>
              </a:defRPr>
            </a:lvl1pPr>
          </a:lstStyle>
          <a:p>
            <a:pPr algn="r"/>
            <a:fld id="{687D7A59-36E2-48B9-B146-C1E59501F63F}" type="slidenum">
              <a:rPr lang="en-US" smtClean="0"/>
              <a:pPr algn="r"/>
              <a:t>2</a:t>
            </a:fld>
            <a:endParaRPr lang="en-US" dirty="0"/>
          </a:p>
        </p:txBody>
      </p:sp>
      <p:sp>
        <p:nvSpPr>
          <p:cNvPr id="7" name="TextBox 10"/>
          <p:cNvSpPr txBox="1"/>
          <p:nvPr/>
        </p:nvSpPr>
        <p:spPr>
          <a:xfrm>
            <a:off x="262647" y="902864"/>
            <a:ext cx="8661898" cy="830997"/>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400" dirty="0">
                <a:solidFill>
                  <a:schemeClr val="tx1"/>
                </a:solidFill>
              </a:rPr>
              <a:t>The European Expert Board for Nuclear Physics</a:t>
            </a:r>
          </a:p>
          <a:p>
            <a:pPr algn="ctr"/>
            <a:r>
              <a:rPr lang="en-US" dirty="0">
                <a:solidFill>
                  <a:schemeClr val="tx1"/>
                </a:solidFill>
              </a:rPr>
              <a:t>hosted by European Science Foundation</a:t>
            </a:r>
          </a:p>
        </p:txBody>
      </p:sp>
      <p:sp>
        <p:nvSpPr>
          <p:cNvPr id="8" name="TextBox 14"/>
          <p:cNvSpPr txBox="1"/>
          <p:nvPr/>
        </p:nvSpPr>
        <p:spPr>
          <a:xfrm>
            <a:off x="262647" y="1733861"/>
            <a:ext cx="3072016" cy="4462760"/>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rgbClr val="7030A0"/>
                </a:solidFill>
              </a:rPr>
              <a:t>Representing</a:t>
            </a:r>
            <a:r>
              <a:rPr lang="en-US" sz="2400" dirty="0"/>
              <a:t> </a:t>
            </a:r>
          </a:p>
          <a:p>
            <a:r>
              <a:rPr lang="en-US" sz="2400" dirty="0"/>
              <a:t>about 6000 scientists</a:t>
            </a:r>
          </a:p>
          <a:p>
            <a:r>
              <a:rPr lang="en-US" sz="2400" dirty="0">
                <a:solidFill>
                  <a:srgbClr val="7030A0"/>
                </a:solidFill>
              </a:rPr>
              <a:t>Composition:  </a:t>
            </a:r>
          </a:p>
          <a:p>
            <a:pPr marL="342900" indent="-342900">
              <a:buFont typeface="Arial" panose="020B0604020202020204" pitchFamily="34" charset="0"/>
              <a:buChar char="•"/>
            </a:pPr>
            <a:r>
              <a:rPr lang="en-US" sz="2000" dirty="0"/>
              <a:t>32 representatives from 21 countries, ESFRI NP Infrastructures &amp; JINR Dubna</a:t>
            </a:r>
          </a:p>
          <a:p>
            <a:pPr marL="342900" indent="-342900">
              <a:buFont typeface="Arial" panose="020B0604020202020204" pitchFamily="34" charset="0"/>
              <a:buChar char="•"/>
            </a:pPr>
            <a:r>
              <a:rPr lang="en-US" sz="2000" dirty="0"/>
              <a:t>2 associated members (iThemba Labs and Nishina Center) </a:t>
            </a:r>
          </a:p>
          <a:p>
            <a:pPr marL="342900" indent="-342900">
              <a:buFont typeface="Arial" panose="020B0604020202020204" pitchFamily="34" charset="0"/>
              <a:buChar char="•"/>
            </a:pPr>
            <a:r>
              <a:rPr lang="en-US" sz="2000" dirty="0"/>
              <a:t>6 observers (</a:t>
            </a:r>
            <a:r>
              <a:rPr lang="fr-FR" sz="1600" dirty="0"/>
              <a:t>NPD/EPS, ECFA, NSAC, ANPhA, ALAFNA, CINP )</a:t>
            </a:r>
          </a:p>
        </p:txBody>
      </p:sp>
      <p:sp>
        <p:nvSpPr>
          <p:cNvPr id="4" name="ZoneTexte 3">
            <a:extLst>
              <a:ext uri="{FF2B5EF4-FFF2-40B4-BE49-F238E27FC236}">
                <a16:creationId xmlns:a16="http://schemas.microsoft.com/office/drawing/2014/main" id="{CE5F408F-3342-4248-93A9-3BC974ED92D9}"/>
              </a:ext>
            </a:extLst>
          </p:cNvPr>
          <p:cNvSpPr txBox="1"/>
          <p:nvPr/>
        </p:nvSpPr>
        <p:spPr>
          <a:xfrm>
            <a:off x="232203" y="6145648"/>
            <a:ext cx="4518359" cy="400110"/>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2000" dirty="0"/>
              <a:t>3 regular Committee meetings/y</a:t>
            </a:r>
          </a:p>
        </p:txBody>
      </p:sp>
      <p:sp>
        <p:nvSpPr>
          <p:cNvPr id="5" name="ZoneTexte 4">
            <a:extLst>
              <a:ext uri="{FF2B5EF4-FFF2-40B4-BE49-F238E27FC236}">
                <a16:creationId xmlns:a16="http://schemas.microsoft.com/office/drawing/2014/main" id="{7392BF2E-407C-A942-99E7-616799F9EF76}"/>
              </a:ext>
            </a:extLst>
          </p:cNvPr>
          <p:cNvSpPr txBox="1"/>
          <p:nvPr/>
        </p:nvSpPr>
        <p:spPr>
          <a:xfrm>
            <a:off x="5157346" y="6145648"/>
            <a:ext cx="3405741" cy="400110"/>
          </a:xfrm>
          <a:prstGeom prst="rect">
            <a:avLst/>
          </a:prstGeom>
          <a:ln>
            <a:noFill/>
          </a:ln>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sz="2000" dirty="0"/>
              <a:t>30 Years of NuPECC activities </a:t>
            </a:r>
          </a:p>
        </p:txBody>
      </p:sp>
      <p:pic>
        <p:nvPicPr>
          <p:cNvPr id="11" name="Image 10">
            <a:extLst>
              <a:ext uri="{FF2B5EF4-FFF2-40B4-BE49-F238E27FC236}">
                <a16:creationId xmlns:a16="http://schemas.microsoft.com/office/drawing/2014/main" id="{192C0E2A-2D38-0D4E-8FCE-5AB9E9152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493" y="1739174"/>
            <a:ext cx="5580051" cy="4406473"/>
          </a:xfrm>
          <a:prstGeom prst="rect">
            <a:avLst/>
          </a:prstGeom>
        </p:spPr>
      </p:pic>
      <p:sp>
        <p:nvSpPr>
          <p:cNvPr id="12" name="Rectangle 11">
            <a:extLst>
              <a:ext uri="{FF2B5EF4-FFF2-40B4-BE49-F238E27FC236}">
                <a16:creationId xmlns:a16="http://schemas.microsoft.com/office/drawing/2014/main" id="{DDD59685-A882-A146-89B0-E6E3E66418E4}"/>
              </a:ext>
            </a:extLst>
          </p:cNvPr>
          <p:cNvSpPr/>
          <p:nvPr/>
        </p:nvSpPr>
        <p:spPr>
          <a:xfrm>
            <a:off x="176750" y="6586366"/>
            <a:ext cx="2226792" cy="276999"/>
          </a:xfrm>
          <a:prstGeom prst="rect">
            <a:avLst/>
          </a:prstGeom>
        </p:spPr>
        <p:txBody>
          <a:bodyPr wrap="square">
            <a:spAutoFit/>
          </a:bodyPr>
          <a:lstStyle/>
          <a:p>
            <a:r>
              <a:rPr lang="en-US" sz="1200" dirty="0">
                <a:solidFill>
                  <a:srgbClr val="002060"/>
                </a:solidFill>
              </a:rPr>
              <a:t>Marek Lewitowicz </a:t>
            </a:r>
            <a:endParaRPr lang="en-GB" sz="1200" dirty="0">
              <a:solidFill>
                <a:srgbClr val="002060"/>
              </a:solidFill>
            </a:endParaRPr>
          </a:p>
        </p:txBody>
      </p:sp>
    </p:spTree>
    <p:extLst>
      <p:ext uri="{BB962C8B-B14F-4D97-AF65-F5344CB8AC3E}">
        <p14:creationId xmlns:p14="http://schemas.microsoft.com/office/powerpoint/2010/main" val="115024123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821CDAE3-CE78-0B4C-9F33-7E29A4E1606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20</a:t>
            </a:fld>
            <a:endParaRPr lang="en-US" dirty="0"/>
          </a:p>
        </p:txBody>
      </p:sp>
      <p:sp>
        <p:nvSpPr>
          <p:cNvPr id="17" name="ZoneTexte 16">
            <a:extLst>
              <a:ext uri="{FF2B5EF4-FFF2-40B4-BE49-F238E27FC236}">
                <a16:creationId xmlns:a16="http://schemas.microsoft.com/office/drawing/2014/main" id="{C7E7EB11-49B9-7A4F-B0DA-02EAE9EA944F}"/>
              </a:ext>
            </a:extLst>
          </p:cNvPr>
          <p:cNvSpPr txBox="1"/>
          <p:nvPr/>
        </p:nvSpPr>
        <p:spPr>
          <a:xfrm>
            <a:off x="1554057" y="-38715"/>
            <a:ext cx="4235257" cy="830997"/>
          </a:xfrm>
          <a:prstGeom prst="rect">
            <a:avLst/>
          </a:prstGeom>
          <a:noFill/>
        </p:spPr>
        <p:txBody>
          <a:bodyPr wrap="square" rtlCol="0">
            <a:spAutoFit/>
          </a:bodyPr>
          <a:lstStyle/>
          <a:p>
            <a:r>
              <a:rPr lang="en-GB" dirty="0">
                <a:solidFill>
                  <a:schemeClr val="bg1"/>
                </a:solidFill>
              </a:rPr>
              <a:t>CERN / ISOLDE</a:t>
            </a:r>
          </a:p>
          <a:p>
            <a:r>
              <a:rPr lang="en-GB" dirty="0">
                <a:solidFill>
                  <a:schemeClr val="bg1"/>
                </a:solidFill>
              </a:rPr>
              <a:t>World-leading ISOL facility</a:t>
            </a:r>
          </a:p>
        </p:txBody>
      </p:sp>
      <p:grpSp>
        <p:nvGrpSpPr>
          <p:cNvPr id="14" name="Agrupar 9">
            <a:extLst>
              <a:ext uri="{FF2B5EF4-FFF2-40B4-BE49-F238E27FC236}">
                <a16:creationId xmlns:a16="http://schemas.microsoft.com/office/drawing/2014/main" id="{4AC8CD18-9F78-1143-82E2-67C6BD111B73}"/>
              </a:ext>
            </a:extLst>
          </p:cNvPr>
          <p:cNvGrpSpPr/>
          <p:nvPr/>
        </p:nvGrpSpPr>
        <p:grpSpPr>
          <a:xfrm>
            <a:off x="-3996" y="1011735"/>
            <a:ext cx="9147996" cy="5184576"/>
            <a:chOff x="0" y="1389063"/>
            <a:chExt cx="9144000" cy="5037137"/>
          </a:xfrm>
        </p:grpSpPr>
        <p:grpSp>
          <p:nvGrpSpPr>
            <p:cNvPr id="15" name="Group 15">
              <a:extLst>
                <a:ext uri="{FF2B5EF4-FFF2-40B4-BE49-F238E27FC236}">
                  <a16:creationId xmlns:a16="http://schemas.microsoft.com/office/drawing/2014/main" id="{1D6CC6FE-A88E-C643-914D-910196C97DE0}"/>
                </a:ext>
              </a:extLst>
            </p:cNvPr>
            <p:cNvGrpSpPr>
              <a:grpSpLocks/>
            </p:cNvGrpSpPr>
            <p:nvPr/>
          </p:nvGrpSpPr>
          <p:grpSpPr bwMode="auto">
            <a:xfrm>
              <a:off x="0" y="1389063"/>
              <a:ext cx="9144000" cy="5037137"/>
              <a:chOff x="1" y="1388446"/>
              <a:chExt cx="9143999" cy="5038348"/>
            </a:xfrm>
          </p:grpSpPr>
          <p:pic>
            <p:nvPicPr>
              <p:cNvPr id="32" name="Picture 4">
                <a:extLst>
                  <a:ext uri="{FF2B5EF4-FFF2-40B4-BE49-F238E27FC236}">
                    <a16:creationId xmlns:a16="http://schemas.microsoft.com/office/drawing/2014/main" id="{6A795504-5E08-A64F-B7B4-4AE20ED820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88446"/>
                <a:ext cx="9143999" cy="5038348"/>
              </a:xfrm>
              <a:prstGeom prst="rect">
                <a:avLst/>
              </a:prstGeom>
              <a:solidFill>
                <a:srgbClr val="616161"/>
              </a:solidFill>
              <a:ln>
                <a:noFill/>
              </a:ln>
              <a:extLst>
                <a:ext uri="{91240B29-F687-4f45-9708-019B960494DF}">
                  <a14:hiddenLine xmlns:a14="http://schemas.microsoft.com/office/drawing/2010/main" xmlns="" w="9525">
                    <a:solidFill>
                      <a:schemeClr val="tx1"/>
                    </a:solidFill>
                    <a:miter lim="800000"/>
                    <a:headEnd/>
                    <a:tailEnd/>
                  </a14:hiddenLine>
                </a:ext>
              </a:extLst>
            </p:spPr>
          </p:pic>
          <p:sp>
            <p:nvSpPr>
              <p:cNvPr id="33" name="Rectangle 13">
                <a:extLst>
                  <a:ext uri="{FF2B5EF4-FFF2-40B4-BE49-F238E27FC236}">
                    <a16:creationId xmlns:a16="http://schemas.microsoft.com/office/drawing/2014/main" id="{AA9BAB04-0168-2449-AB2E-DC1C8690E5FD}"/>
                  </a:ext>
                </a:extLst>
              </p:cNvPr>
              <p:cNvSpPr/>
              <p:nvPr/>
            </p:nvSpPr>
            <p:spPr>
              <a:xfrm>
                <a:off x="555626" y="5151726"/>
                <a:ext cx="954088" cy="1968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Rectangle 23">
                <a:extLst>
                  <a:ext uri="{FF2B5EF4-FFF2-40B4-BE49-F238E27FC236}">
                    <a16:creationId xmlns:a16="http://schemas.microsoft.com/office/drawing/2014/main" id="{2B502CA6-0099-294B-9968-9F7598EB1334}"/>
                  </a:ext>
                </a:extLst>
              </p:cNvPr>
              <p:cNvSpPr/>
              <p:nvPr/>
            </p:nvSpPr>
            <p:spPr>
              <a:xfrm>
                <a:off x="541339" y="5424841"/>
                <a:ext cx="976312" cy="1984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9" name="TextBox 3">
              <a:extLst>
                <a:ext uri="{FF2B5EF4-FFF2-40B4-BE49-F238E27FC236}">
                  <a16:creationId xmlns:a16="http://schemas.microsoft.com/office/drawing/2014/main" id="{1D3E9ECC-0794-2D49-8BBA-93A8E834847D}"/>
                </a:ext>
              </a:extLst>
            </p:cNvPr>
            <p:cNvSpPr txBox="1">
              <a:spLocks noChangeArrowheads="1"/>
            </p:cNvSpPr>
            <p:nvPr/>
          </p:nvSpPr>
          <p:spPr bwMode="auto">
            <a:xfrm>
              <a:off x="3276600" y="5661025"/>
              <a:ext cx="46679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IDS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0" name="TextBox 4">
              <a:extLst>
                <a:ext uri="{FF2B5EF4-FFF2-40B4-BE49-F238E27FC236}">
                  <a16:creationId xmlns:a16="http://schemas.microsoft.com/office/drawing/2014/main" id="{CE100AE3-F335-3C4E-B530-31D85A1D3BF1}"/>
                </a:ext>
              </a:extLst>
            </p:cNvPr>
            <p:cNvSpPr txBox="1">
              <a:spLocks noChangeArrowheads="1"/>
            </p:cNvSpPr>
            <p:nvPr/>
          </p:nvSpPr>
          <p:spPr bwMode="auto">
            <a:xfrm>
              <a:off x="2460625" y="5334000"/>
              <a:ext cx="80873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NICOLE</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1" name="TextBox 7">
              <a:extLst>
                <a:ext uri="{FF2B5EF4-FFF2-40B4-BE49-F238E27FC236}">
                  <a16:creationId xmlns:a16="http://schemas.microsoft.com/office/drawing/2014/main" id="{E275569E-F27A-0346-8A09-242FB62F2364}"/>
                </a:ext>
              </a:extLst>
            </p:cNvPr>
            <p:cNvSpPr txBox="1">
              <a:spLocks noChangeArrowheads="1"/>
            </p:cNvSpPr>
            <p:nvPr/>
          </p:nvSpPr>
          <p:spPr bwMode="auto">
            <a:xfrm>
              <a:off x="3767138" y="4829175"/>
              <a:ext cx="51809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TAS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2" name="TextBox 8">
              <a:extLst>
                <a:ext uri="{FF2B5EF4-FFF2-40B4-BE49-F238E27FC236}">
                  <a16:creationId xmlns:a16="http://schemas.microsoft.com/office/drawing/2014/main" id="{D1D2ED03-1E2A-5E46-881F-913B169D9C56}"/>
                </a:ext>
              </a:extLst>
            </p:cNvPr>
            <p:cNvSpPr txBox="1">
              <a:spLocks noChangeArrowheads="1"/>
            </p:cNvSpPr>
            <p:nvPr/>
          </p:nvSpPr>
          <p:spPr bwMode="auto">
            <a:xfrm>
              <a:off x="4256088" y="4887913"/>
              <a:ext cx="62068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VITO</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3" name="TextBox 9">
              <a:extLst>
                <a:ext uri="{FF2B5EF4-FFF2-40B4-BE49-F238E27FC236}">
                  <a16:creationId xmlns:a16="http://schemas.microsoft.com/office/drawing/2014/main" id="{27B2B2BF-A31A-374C-8174-06E12FB5E804}"/>
                </a:ext>
              </a:extLst>
            </p:cNvPr>
            <p:cNvSpPr txBox="1">
              <a:spLocks noChangeArrowheads="1"/>
            </p:cNvSpPr>
            <p:nvPr/>
          </p:nvSpPr>
          <p:spPr bwMode="auto">
            <a:xfrm>
              <a:off x="3632200" y="5959475"/>
              <a:ext cx="101251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ISOLTRAP</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4" name="TextBox 10">
              <a:extLst>
                <a:ext uri="{FF2B5EF4-FFF2-40B4-BE49-F238E27FC236}">
                  <a16:creationId xmlns:a16="http://schemas.microsoft.com/office/drawing/2014/main" id="{A8BD85BE-35FF-744D-A44B-2F957E366AD2}"/>
                </a:ext>
              </a:extLst>
            </p:cNvPr>
            <p:cNvSpPr txBox="1">
              <a:spLocks noChangeArrowheads="1"/>
            </p:cNvSpPr>
            <p:nvPr/>
          </p:nvSpPr>
          <p:spPr bwMode="auto">
            <a:xfrm>
              <a:off x="6153150" y="5475733"/>
              <a:ext cx="1031051"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Travelling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 setups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5" name="TextBox 11">
              <a:extLst>
                <a:ext uri="{FF2B5EF4-FFF2-40B4-BE49-F238E27FC236}">
                  <a16:creationId xmlns:a16="http://schemas.microsoft.com/office/drawing/2014/main" id="{864FB7CF-FE39-4043-860B-542B4BD76D88}"/>
                </a:ext>
              </a:extLst>
            </p:cNvPr>
            <p:cNvSpPr txBox="1">
              <a:spLocks noChangeArrowheads="1"/>
            </p:cNvSpPr>
            <p:nvPr/>
          </p:nvSpPr>
          <p:spPr bwMode="auto">
            <a:xfrm>
              <a:off x="5292725" y="5567363"/>
              <a:ext cx="94128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COLLAPS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6" name="TextBox 12">
              <a:extLst>
                <a:ext uri="{FF2B5EF4-FFF2-40B4-BE49-F238E27FC236}">
                  <a16:creationId xmlns:a16="http://schemas.microsoft.com/office/drawing/2014/main" id="{9D57971E-8FC3-B047-B10A-F21F4B3D7926}"/>
                </a:ext>
              </a:extLst>
            </p:cNvPr>
            <p:cNvSpPr txBox="1">
              <a:spLocks noChangeArrowheads="1"/>
            </p:cNvSpPr>
            <p:nvPr/>
          </p:nvSpPr>
          <p:spPr bwMode="auto">
            <a:xfrm>
              <a:off x="4605338" y="5703888"/>
              <a:ext cx="5693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CRIS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7" name="TextBox 18">
              <a:extLst>
                <a:ext uri="{FF2B5EF4-FFF2-40B4-BE49-F238E27FC236}">
                  <a16:creationId xmlns:a16="http://schemas.microsoft.com/office/drawing/2014/main" id="{CECABC8C-1F1B-9045-9D91-60BE63613B09}"/>
                </a:ext>
              </a:extLst>
            </p:cNvPr>
            <p:cNvSpPr txBox="1">
              <a:spLocks noChangeArrowheads="1"/>
            </p:cNvSpPr>
            <p:nvPr/>
          </p:nvSpPr>
          <p:spPr bwMode="auto">
            <a:xfrm>
              <a:off x="4160838" y="4495800"/>
              <a:ext cx="845782" cy="3289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srgbClr val="000090"/>
                  </a:solidFill>
                  <a:effectLst/>
                  <a:uLnTx/>
                  <a:uFillTx/>
                  <a:latin typeface="Calibri" charset="0"/>
                  <a:ea typeface="ＭＳ Ｐゴシック" charset="0"/>
                  <a:cs typeface="+mn-cs"/>
                </a:rPr>
                <a:t>WISArD</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8" name="TextBox 14">
              <a:extLst>
                <a:ext uri="{FF2B5EF4-FFF2-40B4-BE49-F238E27FC236}">
                  <a16:creationId xmlns:a16="http://schemas.microsoft.com/office/drawing/2014/main" id="{45A097E8-6CA1-ED41-89D4-053411B7B3D5}"/>
                </a:ext>
              </a:extLst>
            </p:cNvPr>
            <p:cNvSpPr txBox="1">
              <a:spLocks noChangeArrowheads="1"/>
            </p:cNvSpPr>
            <p:nvPr/>
          </p:nvSpPr>
          <p:spPr bwMode="auto">
            <a:xfrm>
              <a:off x="5873750" y="5089525"/>
              <a:ext cx="1071563"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90"/>
                  </a:solidFill>
                  <a:effectLst/>
                  <a:uLnTx/>
                  <a:uFillTx/>
                  <a:latin typeface="Calibri" charset="0"/>
                  <a:ea typeface="ＭＳ Ｐゴシック" charset="0"/>
                  <a:cs typeface="+mn-cs"/>
                </a:rPr>
                <a:t>collections</a:t>
              </a:r>
              <a:endParaRPr kumimoji="0" lang="en-GB" sz="1600" b="0"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29" name="TextBox 16">
              <a:extLst>
                <a:ext uri="{FF2B5EF4-FFF2-40B4-BE49-F238E27FC236}">
                  <a16:creationId xmlns:a16="http://schemas.microsoft.com/office/drawing/2014/main" id="{A15667FF-C358-1243-8F09-051EF17166A4}"/>
                </a:ext>
              </a:extLst>
            </p:cNvPr>
            <p:cNvSpPr txBox="1">
              <a:spLocks noChangeArrowheads="1"/>
            </p:cNvSpPr>
            <p:nvPr/>
          </p:nvSpPr>
          <p:spPr bwMode="auto">
            <a:xfrm>
              <a:off x="5240338" y="4127500"/>
              <a:ext cx="530915" cy="338554"/>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000"/>
                  </a:solidFill>
                  <a:effectLst/>
                  <a:uLnTx/>
                  <a:uFillTx/>
                  <a:latin typeface="Calibri" charset="0"/>
                  <a:ea typeface="ＭＳ Ｐゴシック" charset="0"/>
                  <a:cs typeface="+mn-cs"/>
                </a:rPr>
                <a:t>HRS</a:t>
              </a:r>
              <a:endParaRPr kumimoji="0" lang="en-GB" sz="1600" b="1" i="0" u="none" strike="noStrike" kern="1200" cap="none" spc="0" normalizeH="0" baseline="0" noProof="0" dirty="0">
                <a:ln>
                  <a:noFill/>
                </a:ln>
                <a:solidFill>
                  <a:srgbClr val="008000"/>
                </a:solidFill>
                <a:effectLst/>
                <a:uLnTx/>
                <a:uFillTx/>
                <a:latin typeface="Calibri" charset="0"/>
                <a:ea typeface="ＭＳ Ｐゴシック" charset="0"/>
                <a:cs typeface="+mn-cs"/>
              </a:endParaRPr>
            </a:p>
          </p:txBody>
        </p:sp>
        <p:sp>
          <p:nvSpPr>
            <p:cNvPr id="30" name="TextBox 17">
              <a:extLst>
                <a:ext uri="{FF2B5EF4-FFF2-40B4-BE49-F238E27FC236}">
                  <a16:creationId xmlns:a16="http://schemas.microsoft.com/office/drawing/2014/main" id="{92472395-CBFC-244A-B171-881EC501FF08}"/>
                </a:ext>
              </a:extLst>
            </p:cNvPr>
            <p:cNvSpPr txBox="1">
              <a:spLocks noChangeArrowheads="1"/>
            </p:cNvSpPr>
            <p:nvPr/>
          </p:nvSpPr>
          <p:spPr bwMode="auto">
            <a:xfrm>
              <a:off x="6769100" y="4661261"/>
              <a:ext cx="530915" cy="338554"/>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000"/>
                  </a:solidFill>
                  <a:effectLst/>
                  <a:uLnTx/>
                  <a:uFillTx/>
                  <a:latin typeface="Calibri" charset="0"/>
                  <a:ea typeface="ＭＳ Ｐゴシック" charset="0"/>
                  <a:cs typeface="+mn-cs"/>
                </a:rPr>
                <a:t>GPS</a:t>
              </a:r>
              <a:endParaRPr kumimoji="0" lang="en-GB" sz="1600" b="1" i="0" u="none" strike="noStrike" kern="1200" cap="none" spc="0" normalizeH="0" baseline="0" noProof="0" dirty="0">
                <a:ln>
                  <a:noFill/>
                </a:ln>
                <a:solidFill>
                  <a:srgbClr val="008000"/>
                </a:solidFill>
                <a:effectLst/>
                <a:uLnTx/>
                <a:uFillTx/>
                <a:latin typeface="Calibri" charset="0"/>
                <a:ea typeface="ＭＳ Ｐゴシック" charset="0"/>
                <a:cs typeface="+mn-cs"/>
              </a:endParaRPr>
            </a:p>
          </p:txBody>
        </p:sp>
        <p:sp>
          <p:nvSpPr>
            <p:cNvPr id="31" name="TextBox 26">
              <a:extLst>
                <a:ext uri="{FF2B5EF4-FFF2-40B4-BE49-F238E27FC236}">
                  <a16:creationId xmlns:a16="http://schemas.microsoft.com/office/drawing/2014/main" id="{A14637F6-80A2-7840-98E2-0BBC90524F6B}"/>
                </a:ext>
              </a:extLst>
            </p:cNvPr>
            <p:cNvSpPr txBox="1">
              <a:spLocks noChangeArrowheads="1"/>
            </p:cNvSpPr>
            <p:nvPr/>
          </p:nvSpPr>
          <p:spPr bwMode="auto">
            <a:xfrm>
              <a:off x="6212697" y="4397352"/>
              <a:ext cx="813043" cy="338554"/>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000"/>
                  </a:solidFill>
                  <a:effectLst/>
                  <a:uLnTx/>
                  <a:uFillTx/>
                  <a:latin typeface="Calibri" charset="0"/>
                  <a:ea typeface="ＭＳ Ｐゴシック" charset="0"/>
                  <a:cs typeface="+mn-cs"/>
                </a:rPr>
                <a:t>ISCOOL</a:t>
              </a:r>
              <a:endParaRPr kumimoji="0" lang="en-GB" sz="1600" b="1" i="0" u="none" strike="noStrike" kern="1200" cap="none" spc="0" normalizeH="0" baseline="0" noProof="0" dirty="0">
                <a:ln>
                  <a:noFill/>
                </a:ln>
                <a:solidFill>
                  <a:srgbClr val="008000"/>
                </a:solidFill>
                <a:effectLst/>
                <a:uLnTx/>
                <a:uFillTx/>
                <a:latin typeface="Calibri" charset="0"/>
                <a:ea typeface="ＭＳ Ｐゴシック" charset="0"/>
                <a:cs typeface="+mn-cs"/>
              </a:endParaRPr>
            </a:p>
          </p:txBody>
        </p:sp>
      </p:grpSp>
      <p:sp>
        <p:nvSpPr>
          <p:cNvPr id="35" name="Content Placeholder 1">
            <a:extLst>
              <a:ext uri="{FF2B5EF4-FFF2-40B4-BE49-F238E27FC236}">
                <a16:creationId xmlns:a16="http://schemas.microsoft.com/office/drawing/2014/main" id="{E7345E2F-3CEE-AF49-B2A1-C3C3B238FDEF}"/>
              </a:ext>
            </a:extLst>
          </p:cNvPr>
          <p:cNvSpPr txBox="1">
            <a:spLocks/>
          </p:cNvSpPr>
          <p:nvPr/>
        </p:nvSpPr>
        <p:spPr>
          <a:xfrm>
            <a:off x="-35962" y="996096"/>
            <a:ext cx="5615215" cy="14752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3"/>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solidFill>
                  <a:schemeClr val="bg1"/>
                </a:solidFill>
              </a:rPr>
              <a:t>Nuclear and Atomic Physics </a:t>
            </a:r>
          </a:p>
          <a:p>
            <a:r>
              <a:rPr lang="en-US" sz="1600" dirty="0">
                <a:solidFill>
                  <a:schemeClr val="bg1"/>
                </a:solidFill>
              </a:rPr>
              <a:t>Nuclear Astrophysics</a:t>
            </a:r>
          </a:p>
          <a:p>
            <a:r>
              <a:rPr lang="en-US" sz="1600" dirty="0">
                <a:solidFill>
                  <a:schemeClr val="bg1"/>
                </a:solidFill>
              </a:rPr>
              <a:t>Materials sciences </a:t>
            </a:r>
          </a:p>
          <a:p>
            <a:r>
              <a:rPr lang="en-US" sz="1600" dirty="0">
                <a:solidFill>
                  <a:schemeClr val="bg1"/>
                </a:solidFill>
              </a:rPr>
              <a:t>Life sciences and biochemistry</a:t>
            </a:r>
          </a:p>
          <a:p>
            <a:r>
              <a:rPr lang="en-US" sz="1600" dirty="0">
                <a:solidFill>
                  <a:schemeClr val="bg1"/>
                </a:solidFill>
              </a:rPr>
              <a:t>AND Fundamental Interactions and Symmetry studies</a:t>
            </a:r>
          </a:p>
        </p:txBody>
      </p:sp>
      <p:sp>
        <p:nvSpPr>
          <p:cNvPr id="36" name="Slide Number Placeholder 5">
            <a:extLst>
              <a:ext uri="{FF2B5EF4-FFF2-40B4-BE49-F238E27FC236}">
                <a16:creationId xmlns:a16="http://schemas.microsoft.com/office/drawing/2014/main" id="{8E7E41A0-037D-1946-98FF-DF866C0D6C57}"/>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20</a:t>
            </a:fld>
            <a:endParaRPr lang="en-US" dirty="0"/>
          </a:p>
        </p:txBody>
      </p:sp>
      <p:sp>
        <p:nvSpPr>
          <p:cNvPr id="37" name="Espace réservé du pied de page 1">
            <a:extLst>
              <a:ext uri="{FF2B5EF4-FFF2-40B4-BE49-F238E27FC236}">
                <a16:creationId xmlns:a16="http://schemas.microsoft.com/office/drawing/2014/main" id="{E2AAB283-8090-E645-AD9D-7CC40263B688}"/>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p>
          <a:p>
            <a:endParaRPr lang="en-GB" dirty="0"/>
          </a:p>
        </p:txBody>
      </p:sp>
      <p:sp>
        <p:nvSpPr>
          <p:cNvPr id="2" name="ZoneTexte 1">
            <a:extLst>
              <a:ext uri="{FF2B5EF4-FFF2-40B4-BE49-F238E27FC236}">
                <a16:creationId xmlns:a16="http://schemas.microsoft.com/office/drawing/2014/main" id="{D317F39A-0B84-EA4B-B851-E2E766AF23B1}"/>
              </a:ext>
            </a:extLst>
          </p:cNvPr>
          <p:cNvSpPr txBox="1"/>
          <p:nvPr/>
        </p:nvSpPr>
        <p:spPr>
          <a:xfrm>
            <a:off x="4489502" y="6548589"/>
            <a:ext cx="4528804" cy="338554"/>
          </a:xfrm>
          <a:prstGeom prst="rect">
            <a:avLst/>
          </a:prstGeom>
          <a:noFill/>
        </p:spPr>
        <p:txBody>
          <a:bodyPr wrap="none" rtlCol="0">
            <a:spAutoFit/>
          </a:bodyPr>
          <a:lstStyle/>
          <a:p>
            <a:r>
              <a:rPr lang="en-GB" sz="1600" i="1" dirty="0"/>
              <a:t>Curtesy of Karsten Riisager &amp; Gerda Neyens</a:t>
            </a:r>
          </a:p>
        </p:txBody>
      </p:sp>
      <p:sp>
        <p:nvSpPr>
          <p:cNvPr id="38" name="TextBox 4">
            <a:extLst>
              <a:ext uri="{FF2B5EF4-FFF2-40B4-BE49-F238E27FC236}">
                <a16:creationId xmlns:a16="http://schemas.microsoft.com/office/drawing/2014/main" id="{6E0E306F-BCBB-BB4C-A58D-EE2C3BA0DF0D}"/>
              </a:ext>
            </a:extLst>
          </p:cNvPr>
          <p:cNvSpPr txBox="1">
            <a:spLocks noChangeArrowheads="1"/>
          </p:cNvSpPr>
          <p:nvPr/>
        </p:nvSpPr>
        <p:spPr bwMode="auto">
          <a:xfrm>
            <a:off x="734184" y="5251329"/>
            <a:ext cx="112242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000090"/>
                </a:solidFill>
                <a:cs typeface="+mn-cs"/>
              </a:rPr>
              <a:t>HIE</a:t>
            </a: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 ISOLDE</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39" name="TextBox 4">
            <a:extLst>
              <a:ext uri="{FF2B5EF4-FFF2-40B4-BE49-F238E27FC236}">
                <a16:creationId xmlns:a16="http://schemas.microsoft.com/office/drawing/2014/main" id="{9A450349-5718-B344-BE27-AA83AFD758C7}"/>
              </a:ext>
            </a:extLst>
          </p:cNvPr>
          <p:cNvSpPr txBox="1">
            <a:spLocks noChangeArrowheads="1"/>
          </p:cNvSpPr>
          <p:nvPr/>
        </p:nvSpPr>
        <p:spPr bwMode="auto">
          <a:xfrm>
            <a:off x="1852500" y="4668104"/>
            <a:ext cx="101944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MINIBALL</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40" name="TextBox 4">
            <a:extLst>
              <a:ext uri="{FF2B5EF4-FFF2-40B4-BE49-F238E27FC236}">
                <a16:creationId xmlns:a16="http://schemas.microsoft.com/office/drawing/2014/main" id="{4EEB60FB-3A0D-A244-9C3F-1FAF4DEA582F}"/>
              </a:ext>
            </a:extLst>
          </p:cNvPr>
          <p:cNvSpPr txBox="1">
            <a:spLocks noChangeArrowheads="1"/>
          </p:cNvSpPr>
          <p:nvPr/>
        </p:nvSpPr>
        <p:spPr bwMode="auto">
          <a:xfrm>
            <a:off x="1066809" y="4820511"/>
            <a:ext cx="43473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90"/>
                </a:solidFill>
                <a:effectLst/>
                <a:uLnTx/>
                <a:uFillTx/>
                <a:latin typeface="Calibri" charset="0"/>
                <a:ea typeface="ＭＳ Ｐゴシック" charset="0"/>
                <a:cs typeface="+mn-cs"/>
              </a:rPr>
              <a:t>ISS</a:t>
            </a:r>
            <a:endParaRPr kumimoji="0" lang="en-GB" sz="1600" b="1" i="0" u="none" strike="noStrike" kern="1200" cap="none" spc="0" normalizeH="0" baseline="0" noProof="0" dirty="0">
              <a:ln>
                <a:noFill/>
              </a:ln>
              <a:solidFill>
                <a:srgbClr val="000090"/>
              </a:solidFill>
              <a:effectLst/>
              <a:uLnTx/>
              <a:uFillTx/>
              <a:latin typeface="Calibri" charset="0"/>
              <a:ea typeface="ＭＳ Ｐゴシック" charset="0"/>
              <a:cs typeface="+mn-cs"/>
            </a:endParaRPr>
          </a:p>
        </p:txBody>
      </p:sp>
      <p:sp>
        <p:nvSpPr>
          <p:cNvPr id="41" name="Rectangle 40">
            <a:extLst>
              <a:ext uri="{FF2B5EF4-FFF2-40B4-BE49-F238E27FC236}">
                <a16:creationId xmlns:a16="http://schemas.microsoft.com/office/drawing/2014/main" id="{02DD5413-9CF1-4643-93C7-5F691F207326}"/>
              </a:ext>
            </a:extLst>
          </p:cNvPr>
          <p:cNvSpPr/>
          <p:nvPr/>
        </p:nvSpPr>
        <p:spPr>
          <a:xfrm>
            <a:off x="1205178" y="6166158"/>
            <a:ext cx="5762683" cy="369332"/>
          </a:xfrm>
          <a:prstGeom prst="rect">
            <a:avLst/>
          </a:prstGeom>
          <a:ln>
            <a:noFill/>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1800" dirty="0">
                <a:solidFill>
                  <a:srgbClr val="FF0000"/>
                </a:solidFill>
              </a:rPr>
              <a:t>Future: E</a:t>
            </a:r>
            <a:r>
              <a:rPr lang="en-US" sz="1800" dirty="0">
                <a:solidFill>
                  <a:srgbClr val="012087"/>
                </a:solidFill>
              </a:rPr>
              <a:t>xploiting the </a:t>
            </a:r>
            <a:r>
              <a:rPr lang="en-US" sz="1800" dirty="0">
                <a:solidFill>
                  <a:srgbClr val="FF0000"/>
                </a:solidFill>
              </a:rPr>
              <a:t>P</a:t>
            </a:r>
            <a:r>
              <a:rPr lang="en-US" sz="1800" dirty="0">
                <a:solidFill>
                  <a:srgbClr val="012087"/>
                </a:solidFill>
              </a:rPr>
              <a:t>otential of </a:t>
            </a:r>
            <a:r>
              <a:rPr lang="en-US" sz="1800" dirty="0">
                <a:solidFill>
                  <a:srgbClr val="FF0000"/>
                </a:solidFill>
              </a:rPr>
              <a:t>I</a:t>
            </a:r>
            <a:r>
              <a:rPr lang="en-US" sz="1800" dirty="0">
                <a:solidFill>
                  <a:srgbClr val="012087"/>
                </a:solidFill>
              </a:rPr>
              <a:t>SOLDE at </a:t>
            </a:r>
            <a:r>
              <a:rPr lang="en-US" sz="1800" dirty="0">
                <a:solidFill>
                  <a:srgbClr val="FF0000"/>
                </a:solidFill>
              </a:rPr>
              <a:t>C</a:t>
            </a:r>
            <a:r>
              <a:rPr lang="en-US" sz="1800" dirty="0">
                <a:solidFill>
                  <a:srgbClr val="012087"/>
                </a:solidFill>
              </a:rPr>
              <a:t>ERN - </a:t>
            </a:r>
            <a:r>
              <a:rPr lang="en-US" sz="1800" dirty="0">
                <a:solidFill>
                  <a:srgbClr val="FF0000"/>
                </a:solidFill>
              </a:rPr>
              <a:t>EPIC</a:t>
            </a:r>
            <a:endParaRPr lang="en-US" sz="1800" dirty="0">
              <a:solidFill>
                <a:srgbClr val="012087"/>
              </a:solidFill>
            </a:endParaRPr>
          </a:p>
        </p:txBody>
      </p:sp>
      <p:sp>
        <p:nvSpPr>
          <p:cNvPr id="3" name="ZoneTexte 2">
            <a:extLst>
              <a:ext uri="{FF2B5EF4-FFF2-40B4-BE49-F238E27FC236}">
                <a16:creationId xmlns:a16="http://schemas.microsoft.com/office/drawing/2014/main" id="{959D48B5-F6C0-744B-A18B-710A0762FE11}"/>
              </a:ext>
            </a:extLst>
          </p:cNvPr>
          <p:cNvSpPr txBox="1"/>
          <p:nvPr/>
        </p:nvSpPr>
        <p:spPr>
          <a:xfrm>
            <a:off x="7219471" y="2912314"/>
            <a:ext cx="1980029" cy="646331"/>
          </a:xfrm>
          <a:prstGeom prst="rect">
            <a:avLst/>
          </a:prstGeom>
          <a:noFill/>
        </p:spPr>
        <p:txBody>
          <a:bodyPr wrap="none" rtlCol="0">
            <a:spAutoFit/>
          </a:bodyPr>
          <a:lstStyle/>
          <a:p>
            <a:pPr algn="ctr"/>
            <a:r>
              <a:rPr lang="en-GB" sz="1800" dirty="0">
                <a:solidFill>
                  <a:schemeClr val="bg1"/>
                </a:solidFill>
              </a:rPr>
              <a:t>50-60% of CERN</a:t>
            </a:r>
          </a:p>
          <a:p>
            <a:pPr algn="ctr"/>
            <a:r>
              <a:rPr lang="en-GB" sz="1800" dirty="0">
                <a:solidFill>
                  <a:schemeClr val="bg1"/>
                </a:solidFill>
              </a:rPr>
              <a:t> protons</a:t>
            </a:r>
          </a:p>
        </p:txBody>
      </p:sp>
      <p:pic>
        <p:nvPicPr>
          <p:cNvPr id="42" name="Picture 2" descr="HIE-ISOLDE-logo-alpha.png">
            <a:extLst>
              <a:ext uri="{FF2B5EF4-FFF2-40B4-BE49-F238E27FC236}">
                <a16:creationId xmlns:a16="http://schemas.microsoft.com/office/drawing/2014/main" id="{3017F1D2-9254-4C40-A734-D812ADF195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9253" y="80476"/>
            <a:ext cx="1840872" cy="600860"/>
          </a:xfrm>
          <a:prstGeom prst="rect">
            <a:avLst/>
          </a:prstGeom>
        </p:spPr>
      </p:pic>
      <p:sp>
        <p:nvSpPr>
          <p:cNvPr id="43" name="ZoneTexte 42">
            <a:extLst>
              <a:ext uri="{FF2B5EF4-FFF2-40B4-BE49-F238E27FC236}">
                <a16:creationId xmlns:a16="http://schemas.microsoft.com/office/drawing/2014/main" id="{34D3C8C3-B284-9A44-ABC3-B2EECDC3FA61}"/>
              </a:ext>
            </a:extLst>
          </p:cNvPr>
          <p:cNvSpPr txBox="1"/>
          <p:nvPr/>
        </p:nvSpPr>
        <p:spPr>
          <a:xfrm>
            <a:off x="7024813" y="6181547"/>
            <a:ext cx="1589797" cy="33855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GB" sz="1600" dirty="0">
                <a:latin typeface="Arial" panose="020B0604020202020204" pitchFamily="34" charset="0"/>
                <a:cs typeface="Arial" panose="020B0604020202020204" pitchFamily="34" charset="0"/>
              </a:rPr>
              <a:t>ESPP-INP-39</a:t>
            </a:r>
          </a:p>
        </p:txBody>
      </p:sp>
      <p:sp>
        <p:nvSpPr>
          <p:cNvPr id="9" name="ZoneTexte 8">
            <a:extLst>
              <a:ext uri="{FF2B5EF4-FFF2-40B4-BE49-F238E27FC236}">
                <a16:creationId xmlns:a16="http://schemas.microsoft.com/office/drawing/2014/main" id="{A6D99B7E-FEE7-2447-8BC5-A81548238835}"/>
              </a:ext>
            </a:extLst>
          </p:cNvPr>
          <p:cNvSpPr txBox="1"/>
          <p:nvPr/>
        </p:nvSpPr>
        <p:spPr>
          <a:xfrm>
            <a:off x="0" y="2471351"/>
            <a:ext cx="1992853" cy="954107"/>
          </a:xfrm>
          <a:prstGeom prst="rect">
            <a:avLst/>
          </a:prstGeom>
          <a:noFill/>
        </p:spPr>
        <p:txBody>
          <a:bodyPr wrap="none" rtlCol="0">
            <a:spAutoFit/>
          </a:bodyPr>
          <a:lstStyle/>
          <a:p>
            <a:r>
              <a:rPr lang="en-GB" sz="1400" dirty="0">
                <a:solidFill>
                  <a:schemeClr val="bg1"/>
                </a:solidFill>
              </a:rPr>
              <a:t>See presentations of </a:t>
            </a:r>
          </a:p>
          <a:p>
            <a:r>
              <a:rPr lang="en-US" sz="1400" dirty="0">
                <a:solidFill>
                  <a:schemeClr val="bg1"/>
                </a:solidFill>
              </a:rPr>
              <a:t>Suzanne Mertens</a:t>
            </a:r>
            <a:endParaRPr lang="en-GB" sz="1400" dirty="0">
              <a:solidFill>
                <a:schemeClr val="bg1"/>
              </a:solidFill>
            </a:endParaRPr>
          </a:p>
          <a:p>
            <a:r>
              <a:rPr lang="en-US" sz="1400" dirty="0">
                <a:solidFill>
                  <a:schemeClr val="bg1"/>
                </a:solidFill>
              </a:rPr>
              <a:t>Stephan Paul </a:t>
            </a:r>
          </a:p>
          <a:p>
            <a:r>
              <a:rPr lang="en-US" sz="1400" dirty="0" err="1">
                <a:solidFill>
                  <a:schemeClr val="bg1"/>
                </a:solidFill>
              </a:rPr>
              <a:t>Gunar</a:t>
            </a:r>
            <a:r>
              <a:rPr lang="en-US" sz="1400" dirty="0">
                <a:solidFill>
                  <a:schemeClr val="bg1"/>
                </a:solidFill>
              </a:rPr>
              <a:t> Schnell</a:t>
            </a:r>
          </a:p>
        </p:txBody>
      </p:sp>
    </p:spTree>
    <p:extLst>
      <p:ext uri="{BB962C8B-B14F-4D97-AF65-F5344CB8AC3E}">
        <p14:creationId xmlns:p14="http://schemas.microsoft.com/office/powerpoint/2010/main" val="186968292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497860" y="105327"/>
            <a:ext cx="280718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rial" charset="0"/>
                <a:ea typeface="ＭＳ Ｐゴシック" charset="0"/>
                <a:sym typeface="Arial" charset="0"/>
              </a:rPr>
              <a:t>NuPECC LRP</a:t>
            </a:r>
          </a:p>
        </p:txBody>
      </p:sp>
      <p:sp>
        <p:nvSpPr>
          <p:cNvPr id="6" name="Slide Number Placeholder 5">
            <a:extLst>
              <a:ext uri="{FF2B5EF4-FFF2-40B4-BE49-F238E27FC236}">
                <a16:creationId xmlns:a16="http://schemas.microsoft.com/office/drawing/2014/main" id="{7AF6BFB5-25A9-A143-A20D-A7C0A72A5CB0}"/>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7D7A59-36E2-48B9-B146-C1E59501F63F}" type="slidenum">
              <a:rPr kumimoji="0" lang="en-US" sz="1000" b="1" i="0" u="none" strike="noStrike" kern="1200" cap="none" spc="0" normalizeH="0" baseline="0" noProof="0" smtClean="0">
                <a:ln>
                  <a:noFill/>
                </a:ln>
                <a:solidFill>
                  <a:srgbClr val="073E87"/>
                </a:solidFill>
                <a:effectLst/>
                <a:uLnTx/>
                <a:uFillTx/>
                <a:latin typeface="Arial" charset="0"/>
                <a:ea typeface="ＭＳ Ｐゴシック" charset="0"/>
                <a:sym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1000" b="1" i="0" u="none" strike="noStrike" kern="1200" cap="none" spc="0" normalizeH="0" baseline="0" noProof="0" dirty="0">
              <a:ln>
                <a:noFill/>
              </a:ln>
              <a:solidFill>
                <a:srgbClr val="073E87"/>
              </a:solidFill>
              <a:effectLst/>
              <a:uLnTx/>
              <a:uFillTx/>
              <a:latin typeface="Arial" charset="0"/>
              <a:ea typeface="ＭＳ Ｐゴシック" charset="0"/>
              <a:sym typeface="Arial" charset="0"/>
            </a:endParaRPr>
          </a:p>
        </p:txBody>
      </p:sp>
      <p:pic>
        <p:nvPicPr>
          <p:cNvPr id="11" name="Image 10">
            <a:extLst>
              <a:ext uri="{FF2B5EF4-FFF2-40B4-BE49-F238E27FC236}">
                <a16:creationId xmlns:a16="http://schemas.microsoft.com/office/drawing/2014/main" id="{D60D574A-BC57-B742-B3DD-EC1FFE11611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6953" y="474056"/>
            <a:ext cx="4248550" cy="6079474"/>
          </a:xfrm>
          <a:prstGeom prst="rect">
            <a:avLst/>
          </a:prstGeom>
        </p:spPr>
      </p:pic>
      <p:sp>
        <p:nvSpPr>
          <p:cNvPr id="7" name="Espace réservé du pied de page 1">
            <a:extLst>
              <a:ext uri="{FF2B5EF4-FFF2-40B4-BE49-F238E27FC236}">
                <a16:creationId xmlns:a16="http://schemas.microsoft.com/office/drawing/2014/main" id="{335DB678-315D-6740-8B3F-04CE79CCE62F}"/>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sp>
        <p:nvSpPr>
          <p:cNvPr id="10" name="ZoneTexte 9">
            <a:extLst>
              <a:ext uri="{FF2B5EF4-FFF2-40B4-BE49-F238E27FC236}">
                <a16:creationId xmlns:a16="http://schemas.microsoft.com/office/drawing/2014/main" id="{BAA78284-1919-5C4A-AC82-742E1F8577BB}"/>
              </a:ext>
            </a:extLst>
          </p:cNvPr>
          <p:cNvSpPr txBox="1"/>
          <p:nvPr/>
        </p:nvSpPr>
        <p:spPr>
          <a:xfrm>
            <a:off x="4497860" y="1127773"/>
            <a:ext cx="4329716" cy="3447098"/>
          </a:xfrm>
          <a:prstGeom prst="rect">
            <a:avLst/>
          </a:prstGeom>
          <a:noFill/>
        </p:spPr>
        <p:txBody>
          <a:bodyPr wrap="square" rtlCol="0">
            <a:spAutoFit/>
          </a:bodyPr>
          <a:lstStyle/>
          <a:p>
            <a:pPr marL="185738" marR="0" lvl="0" indent="-185738" defTabSz="914400" rtl="0" eaLnBrk="1" fontAlgn="base" latinLnBrk="0" hangingPunct="1">
              <a:lnSpc>
                <a:spcPct val="100000"/>
              </a:lnSpc>
              <a:spcBef>
                <a:spcPct val="0"/>
              </a:spcBef>
              <a:spcAft>
                <a:spcPts val="12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0000"/>
                </a:solidFill>
                <a:effectLst/>
                <a:uLnTx/>
                <a:uFillTx/>
                <a:latin typeface="Arial" charset="0"/>
                <a:ea typeface="ＭＳ Ｐゴシック" charset="0"/>
                <a:sym typeface="Arial" charset="0"/>
              </a:rPr>
              <a:t>The 2017 NuPECC Long Range Plan defined an ambitious strategy for European Nuclear Physics</a:t>
            </a:r>
          </a:p>
          <a:p>
            <a:pPr marL="185738" marR="0" lvl="0" indent="-185738" defTabSz="914400" rtl="0" eaLnBrk="1" fontAlgn="base" latinLnBrk="0" hangingPunct="1">
              <a:lnSpc>
                <a:spcPct val="100000"/>
              </a:lnSpc>
              <a:spcBef>
                <a:spcPct val="0"/>
              </a:spcBef>
              <a:spcAft>
                <a:spcPts val="1200"/>
              </a:spcAft>
              <a:buClrTx/>
              <a:buSzTx/>
              <a:buFont typeface="Arial" panose="020B0604020202020204" pitchFamily="34" charset="0"/>
              <a:buChar char="•"/>
              <a:tabLst/>
              <a:defRPr/>
            </a:pPr>
            <a:r>
              <a:rPr lang="en-GB" sz="1800" dirty="0"/>
              <a:t>NuPECC efforts to transform the LR Plan into reality</a:t>
            </a:r>
          </a:p>
          <a:p>
            <a:pPr marL="185738" lvl="0" indent="-185738">
              <a:spcAft>
                <a:spcPts val="1200"/>
              </a:spcAft>
              <a:buFont typeface="Arial" panose="020B0604020202020204" pitchFamily="34" charset="0"/>
              <a:buChar char="•"/>
              <a:defRPr/>
            </a:pPr>
            <a:r>
              <a:rPr lang="en-GB" sz="1800" dirty="0"/>
              <a:t>Development of a global international approach to nuclear science in collaboration with IUPAP, </a:t>
            </a:r>
            <a:r>
              <a:rPr lang="fr-FR" sz="1800" dirty="0"/>
              <a:t>NPD/EPS, ECFA, NSAC (US), ANPhA (Asia), ALAFNA (S. </a:t>
            </a:r>
            <a:r>
              <a:rPr lang="fr-FR" sz="1800" dirty="0" err="1"/>
              <a:t>America</a:t>
            </a:r>
            <a:r>
              <a:rPr lang="fr-FR" sz="1800" dirty="0"/>
              <a:t>), CINP (Canada) </a:t>
            </a:r>
            <a:endParaRPr lang="en-GB" sz="1800" dirty="0"/>
          </a:p>
        </p:txBody>
      </p:sp>
      <p:sp>
        <p:nvSpPr>
          <p:cNvPr id="9" name="ZoneTexte 8">
            <a:extLst>
              <a:ext uri="{FF2B5EF4-FFF2-40B4-BE49-F238E27FC236}">
                <a16:creationId xmlns:a16="http://schemas.microsoft.com/office/drawing/2014/main" id="{93095C85-7D0D-0646-BF29-0DF8337B6957}"/>
              </a:ext>
            </a:extLst>
          </p:cNvPr>
          <p:cNvSpPr txBox="1"/>
          <p:nvPr/>
        </p:nvSpPr>
        <p:spPr>
          <a:xfrm>
            <a:off x="4676400" y="4824558"/>
            <a:ext cx="4384473" cy="1477328"/>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800" dirty="0">
                <a:latin typeface="Arial" panose="020B0604020202020204" pitchFamily="34" charset="0"/>
                <a:cs typeface="Arial" panose="020B0604020202020204" pitchFamily="34" charset="0"/>
              </a:rPr>
              <a:t>Joint activities of </a:t>
            </a:r>
          </a:p>
          <a:p>
            <a:r>
              <a:rPr lang="en-GB" sz="1800" dirty="0">
                <a:latin typeface="Arial" panose="020B0604020202020204" pitchFamily="34" charset="0"/>
                <a:cs typeface="Arial" panose="020B0604020202020204" pitchFamily="34" charset="0"/>
              </a:rPr>
              <a:t>ECFA, ApPEC &amp; NuPECC</a:t>
            </a: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Joint “JENAS” seminar – Oct. 2019</a:t>
            </a: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Diversity Charter</a:t>
            </a: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8172295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594023" y="-10910"/>
            <a:ext cx="5782962" cy="830997"/>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rial" charset="0"/>
                <a:ea typeface="ＭＳ Ｐゴシック" charset="0"/>
                <a:sym typeface="Arial" charset="0"/>
              </a:rPr>
              <a:t>Nuclear Physics inputs to </a:t>
            </a:r>
          </a:p>
          <a:p>
            <a:pPr marL="0" marR="0" lvl="0" indent="0"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rial" charset="0"/>
                <a:ea typeface="ＭＳ Ｐゴシック" charset="0"/>
                <a:sym typeface="Arial" charset="0"/>
              </a:rPr>
              <a:t>			the ESPP Update</a:t>
            </a:r>
          </a:p>
        </p:txBody>
      </p:sp>
      <p:sp>
        <p:nvSpPr>
          <p:cNvPr id="4" name="ZoneTexte 3">
            <a:extLst>
              <a:ext uri="{FF2B5EF4-FFF2-40B4-BE49-F238E27FC236}">
                <a16:creationId xmlns:a16="http://schemas.microsoft.com/office/drawing/2014/main" id="{6914C460-A379-DC48-B33C-6C41195F4874}"/>
              </a:ext>
            </a:extLst>
          </p:cNvPr>
          <p:cNvSpPr txBox="1"/>
          <p:nvPr/>
        </p:nvSpPr>
        <p:spPr>
          <a:xfrm>
            <a:off x="1989439" y="1005876"/>
            <a:ext cx="7154561" cy="4893647"/>
          </a:xfrm>
          <a:prstGeom prst="rect">
            <a:avLst/>
          </a:prstGeom>
          <a:noFill/>
        </p:spPr>
        <p:txBody>
          <a:bodyPr wrap="square" rtlCol="0">
            <a:spAutoFit/>
          </a:bodyPr>
          <a:lstStyle/>
          <a:p>
            <a:pPr>
              <a:spcAft>
                <a:spcPts val="1200"/>
              </a:spcAft>
              <a:defRPr/>
            </a:pPr>
            <a:r>
              <a:rPr lang="en-GB" sz="1800" dirty="0"/>
              <a:t>&gt; 60/160 inputs related to nuclear physics and techniques</a:t>
            </a:r>
          </a:p>
          <a:p>
            <a:pPr marR="0" lvl="0" defTabSz="914400" rtl="0" eaLnBrk="1" fontAlgn="base" latinLnBrk="0" hangingPunct="1">
              <a:lnSpc>
                <a:spcPct val="100000"/>
              </a:lnSpc>
              <a:spcBef>
                <a:spcPct val="0"/>
              </a:spcBef>
              <a:spcAft>
                <a:spcPts val="600"/>
              </a:spcAft>
              <a:buClrTx/>
              <a:buSzTx/>
              <a:tabLst/>
              <a:defRPr/>
            </a:pPr>
            <a:r>
              <a:rPr lang="en-GB" sz="1800" dirty="0"/>
              <a:t>Physics &amp; methods</a:t>
            </a:r>
          </a:p>
          <a:p>
            <a:pPr marL="500063" lvl="1" indent="-171450">
              <a:spcAft>
                <a:spcPts val="600"/>
              </a:spcAft>
              <a:buFont typeface="Arial" panose="020B0604020202020204" pitchFamily="34" charset="0"/>
              <a:buChar char="•"/>
              <a:defRPr/>
            </a:pPr>
            <a:r>
              <a:rPr lang="en-GB" sz="1800" dirty="0"/>
              <a:t>Symmetries &amp; Fundamental Interactions</a:t>
            </a:r>
          </a:p>
          <a:p>
            <a:pPr marL="500063" lvl="1" indent="-171450">
              <a:spcAft>
                <a:spcPts val="600"/>
              </a:spcAft>
              <a:buFont typeface="Arial" panose="020B0604020202020204" pitchFamily="34" charset="0"/>
              <a:buChar char="•"/>
              <a:defRPr/>
            </a:pPr>
            <a:r>
              <a:rPr lang="en-GB" sz="1800" dirty="0"/>
              <a:t>Hadron physics</a:t>
            </a:r>
          </a:p>
          <a:p>
            <a:pPr marL="500063" lvl="1" indent="-171450">
              <a:spcAft>
                <a:spcPts val="600"/>
              </a:spcAft>
              <a:buFont typeface="Arial" panose="020B0604020202020204" pitchFamily="34" charset="0"/>
              <a:buChar char="•"/>
            </a:pPr>
            <a:r>
              <a:rPr lang="en-GB" sz="1800" dirty="0"/>
              <a:t>Strongly Interacting matter at extreme conditions of temperature and baryon number density </a:t>
            </a:r>
          </a:p>
          <a:p>
            <a:pPr marL="500063" lvl="1" indent="-171450">
              <a:spcAft>
                <a:spcPts val="600"/>
              </a:spcAft>
              <a:buFont typeface="Arial" panose="020B0604020202020204" pitchFamily="34" charset="0"/>
              <a:buChar char="•"/>
              <a:defRPr/>
            </a:pPr>
            <a:r>
              <a:rPr lang="en-GB" sz="1800" dirty="0"/>
              <a:t>Nuclear Physics methods for neutrino physics and search for dark matter</a:t>
            </a:r>
          </a:p>
          <a:p>
            <a:pPr>
              <a:spcAft>
                <a:spcPts val="600"/>
              </a:spcAft>
              <a:defRPr/>
            </a:pPr>
            <a:r>
              <a:rPr lang="en-GB" sz="1800" dirty="0"/>
              <a:t> Experiments and accelerators</a:t>
            </a:r>
          </a:p>
          <a:p>
            <a:pPr marL="500063" lvl="1" indent="-171450">
              <a:spcAft>
                <a:spcPts val="600"/>
              </a:spcAft>
              <a:buFont typeface="Arial" panose="020B0604020202020204" pitchFamily="34" charset="0"/>
              <a:buChar char="•"/>
              <a:defRPr/>
            </a:pPr>
            <a:r>
              <a:rPr lang="en-GB" sz="1800" dirty="0"/>
              <a:t>ALICE and future RHI exp. at CERN</a:t>
            </a:r>
          </a:p>
          <a:p>
            <a:pPr marL="500063" lvl="1" indent="-171450">
              <a:spcAft>
                <a:spcPts val="600"/>
              </a:spcAft>
              <a:buFont typeface="Arial" panose="020B0604020202020204" pitchFamily="34" charset="0"/>
              <a:buChar char="•"/>
              <a:defRPr/>
            </a:pPr>
            <a:r>
              <a:rPr lang="en-GB" sz="1800" dirty="0"/>
              <a:t>Physics beyond colliders (ELENA, COMPASS, …)</a:t>
            </a:r>
          </a:p>
          <a:p>
            <a:pPr marL="500063" lvl="1" indent="-171450">
              <a:spcAft>
                <a:spcPts val="600"/>
              </a:spcAft>
              <a:buFont typeface="Arial" panose="020B0604020202020204" pitchFamily="34" charset="0"/>
              <a:buChar char="•"/>
              <a:defRPr/>
            </a:pPr>
            <a:r>
              <a:rPr lang="en-GB" sz="1800" dirty="0"/>
              <a:t>FAIR at Darmstadt, NICA at Dubna</a:t>
            </a:r>
          </a:p>
          <a:p>
            <a:pPr marL="500063" lvl="1" indent="-171450">
              <a:spcAft>
                <a:spcPts val="600"/>
              </a:spcAft>
              <a:buFont typeface="Arial" panose="020B0604020202020204" pitchFamily="34" charset="0"/>
              <a:buChar char="•"/>
              <a:defRPr/>
            </a:pPr>
            <a:r>
              <a:rPr lang="en-GB" sz="1800" dirty="0"/>
              <a:t>ISOL-type Nuclear Physics facilities (ISOLDE,…)</a:t>
            </a:r>
          </a:p>
          <a:p>
            <a:pPr marL="500063" lvl="1" indent="-171450">
              <a:spcAft>
                <a:spcPts val="600"/>
              </a:spcAft>
              <a:buFont typeface="Arial" panose="020B0604020202020204" pitchFamily="34" charset="0"/>
              <a:buChar char="•"/>
              <a:defRPr/>
            </a:pPr>
            <a:r>
              <a:rPr lang="en-GB" sz="1800" dirty="0"/>
              <a:t>Applications (n-TOF, MEDICIS,…)</a:t>
            </a:r>
          </a:p>
        </p:txBody>
      </p:sp>
      <p:sp>
        <p:nvSpPr>
          <p:cNvPr id="6" name="Slide Number Placeholder 5">
            <a:extLst>
              <a:ext uri="{FF2B5EF4-FFF2-40B4-BE49-F238E27FC236}">
                <a16:creationId xmlns:a16="http://schemas.microsoft.com/office/drawing/2014/main" id="{7AF6BFB5-25A9-A143-A20D-A7C0A72A5CB0}"/>
              </a:ext>
            </a:extLst>
          </p:cNvPr>
          <p:cNvSpPr txBox="1">
            <a:spLocks/>
          </p:cNvSpPr>
          <p:nvPr/>
        </p:nvSpPr>
        <p:spPr>
          <a:xfrm>
            <a:off x="7982174" y="6639711"/>
            <a:ext cx="1161826" cy="218289"/>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7D7A59-36E2-48B9-B146-C1E59501F63F}" type="slidenum">
              <a:rPr kumimoji="0" lang="en-US" sz="1000" b="1" i="0" u="none" strike="noStrike" kern="1200" cap="none" spc="0" normalizeH="0" baseline="0" noProof="0" smtClean="0">
                <a:ln>
                  <a:noFill/>
                </a:ln>
                <a:solidFill>
                  <a:srgbClr val="073E87"/>
                </a:solidFill>
                <a:effectLst/>
                <a:uLnTx/>
                <a:uFillTx/>
                <a:latin typeface="Arial" charset="0"/>
                <a:ea typeface="ＭＳ Ｐゴシック" charset="0"/>
                <a:sym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000" b="1" i="0" u="none" strike="noStrike" kern="1200" cap="none" spc="0" normalizeH="0" baseline="0" noProof="0" dirty="0">
              <a:ln>
                <a:noFill/>
              </a:ln>
              <a:solidFill>
                <a:srgbClr val="073E87"/>
              </a:solidFill>
              <a:effectLst/>
              <a:uLnTx/>
              <a:uFillTx/>
              <a:latin typeface="Arial" charset="0"/>
              <a:ea typeface="ＭＳ Ｐゴシック" charset="0"/>
              <a:sym typeface="Arial" charset="0"/>
            </a:endParaRPr>
          </a:p>
        </p:txBody>
      </p:sp>
      <p:pic>
        <p:nvPicPr>
          <p:cNvPr id="11" name="Image 10">
            <a:extLst>
              <a:ext uri="{FF2B5EF4-FFF2-40B4-BE49-F238E27FC236}">
                <a16:creationId xmlns:a16="http://schemas.microsoft.com/office/drawing/2014/main" id="{D60D574A-BC57-B742-B3DD-EC1FFE11611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310" y="2582224"/>
            <a:ext cx="1715415" cy="2454678"/>
          </a:xfrm>
          <a:prstGeom prst="rect">
            <a:avLst/>
          </a:prstGeom>
        </p:spPr>
      </p:pic>
      <p:sp>
        <p:nvSpPr>
          <p:cNvPr id="7" name="Espace réservé du pied de page 1">
            <a:extLst>
              <a:ext uri="{FF2B5EF4-FFF2-40B4-BE49-F238E27FC236}">
                <a16:creationId xmlns:a16="http://schemas.microsoft.com/office/drawing/2014/main" id="{335DB678-315D-6740-8B3F-04CE79CCE62F}"/>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endParaRPr lang="en-GB" dirty="0"/>
          </a:p>
        </p:txBody>
      </p:sp>
      <p:sp>
        <p:nvSpPr>
          <p:cNvPr id="8" name="ZoneTexte 7">
            <a:extLst>
              <a:ext uri="{FF2B5EF4-FFF2-40B4-BE49-F238E27FC236}">
                <a16:creationId xmlns:a16="http://schemas.microsoft.com/office/drawing/2014/main" id="{5C328831-7A5E-654C-BC65-3EFDB66BCAA5}"/>
              </a:ext>
            </a:extLst>
          </p:cNvPr>
          <p:cNvSpPr txBox="1"/>
          <p:nvPr/>
        </p:nvSpPr>
        <p:spPr>
          <a:xfrm>
            <a:off x="280150" y="5833027"/>
            <a:ext cx="8604358" cy="707886"/>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2000" dirty="0">
                <a:solidFill>
                  <a:schemeClr val="tx1"/>
                </a:solidFill>
              </a:rPr>
              <a:t>Importance of proton and HI beams for the nuclear physics experiments and applications at CERN – to be considered for the future projects</a:t>
            </a:r>
          </a:p>
        </p:txBody>
      </p:sp>
      <p:pic>
        <p:nvPicPr>
          <p:cNvPr id="9" name="Image 8">
            <a:extLst>
              <a:ext uri="{FF2B5EF4-FFF2-40B4-BE49-F238E27FC236}">
                <a16:creationId xmlns:a16="http://schemas.microsoft.com/office/drawing/2014/main" id="{74967EEB-EEED-894E-92BB-17D10A1A57F9}"/>
              </a:ext>
            </a:extLst>
          </p:cNvPr>
          <p:cNvPicPr>
            <a:picLocks noChangeAspect="1"/>
          </p:cNvPicPr>
          <p:nvPr/>
        </p:nvPicPr>
        <p:blipFill>
          <a:blip r:embed="rId3"/>
          <a:stretch>
            <a:fillRect/>
          </a:stretch>
        </p:blipFill>
        <p:spPr>
          <a:xfrm>
            <a:off x="318111" y="1143230"/>
            <a:ext cx="1599113" cy="896337"/>
          </a:xfrm>
          <a:prstGeom prst="rect">
            <a:avLst/>
          </a:prstGeom>
        </p:spPr>
      </p:pic>
    </p:spTree>
    <p:extLst>
      <p:ext uri="{BB962C8B-B14F-4D97-AF65-F5344CB8AC3E}">
        <p14:creationId xmlns:p14="http://schemas.microsoft.com/office/powerpoint/2010/main" val="197668094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D093E78-12CD-7142-A260-FB0B4BA5C279}"/>
              </a:ext>
            </a:extLst>
          </p:cNvPr>
          <p:cNvSpPr txBox="1"/>
          <p:nvPr/>
        </p:nvSpPr>
        <p:spPr>
          <a:xfrm>
            <a:off x="464392" y="4667792"/>
            <a:ext cx="8545096" cy="1569660"/>
          </a:xfrm>
          <a:prstGeom prst="rect">
            <a:avLst/>
          </a:prstGeom>
          <a:noFill/>
        </p:spPr>
        <p:txBody>
          <a:bodyPr wrap="none" rtlCol="0">
            <a:spAutoFit/>
          </a:bodyPr>
          <a:lstStyle/>
          <a:p>
            <a:pPr algn="ctr"/>
            <a:r>
              <a:rPr lang="en-GB" sz="3200" dirty="0"/>
              <a:t>Warm thanks to all contributing colleagues</a:t>
            </a:r>
          </a:p>
          <a:p>
            <a:pPr algn="ctr"/>
            <a:endParaRPr lang="en-GB" sz="3200" dirty="0"/>
          </a:p>
          <a:p>
            <a:pPr algn="ctr"/>
            <a:r>
              <a:rPr lang="en-GB" sz="3200" dirty="0"/>
              <a:t>Thank you for your attention</a:t>
            </a:r>
          </a:p>
        </p:txBody>
      </p:sp>
      <p:pic>
        <p:nvPicPr>
          <p:cNvPr id="4" name="Image 3">
            <a:extLst>
              <a:ext uri="{FF2B5EF4-FFF2-40B4-BE49-F238E27FC236}">
                <a16:creationId xmlns:a16="http://schemas.microsoft.com/office/drawing/2014/main" id="{422108EB-B833-0A41-82CF-AF837D32DE69}"/>
              </a:ext>
            </a:extLst>
          </p:cNvPr>
          <p:cNvPicPr>
            <a:picLocks noChangeAspect="1"/>
          </p:cNvPicPr>
          <p:nvPr/>
        </p:nvPicPr>
        <p:blipFill rotWithShape="1">
          <a:blip r:embed="rId2">
            <a:extLst>
              <a:ext uri="{28A0092B-C50C-407E-A947-70E740481C1C}">
                <a14:useLocalDpi xmlns:a14="http://schemas.microsoft.com/office/drawing/2010/main" val="0"/>
              </a:ext>
            </a:extLst>
          </a:blip>
          <a:srcRect l="10909" r="45801"/>
          <a:stretch/>
        </p:blipFill>
        <p:spPr>
          <a:xfrm rot="5400000">
            <a:off x="3099459" y="147697"/>
            <a:ext cx="2968832" cy="5143500"/>
          </a:xfrm>
          <a:prstGeom prst="rect">
            <a:avLst/>
          </a:prstGeom>
        </p:spPr>
      </p:pic>
    </p:spTree>
    <p:extLst>
      <p:ext uri="{BB962C8B-B14F-4D97-AF65-F5344CB8AC3E}">
        <p14:creationId xmlns:p14="http://schemas.microsoft.com/office/powerpoint/2010/main" val="255089445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ustomShape 1"/>
          <p:cNvSpPr/>
          <p:nvPr/>
        </p:nvSpPr>
        <p:spPr>
          <a:xfrm>
            <a:off x="304290" y="1705860"/>
            <a:ext cx="8517690" cy="377784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nSpc>
                <a:spcPct val="90000"/>
              </a:lnSpc>
              <a:spcBef>
                <a:spcPts val="751"/>
              </a:spcBef>
            </a:pPr>
            <a:r>
              <a:rPr lang="en-US" sz="1650" b="0" spc="-1" dirty="0">
                <a:latin typeface="Calibri"/>
              </a:rPr>
              <a:t>Ideas for a new heavy-ion experiment for Run 5 (from 2031), after LS4 </a:t>
            </a:r>
            <a:endParaRPr lang="en-US" sz="1650" b="0" spc="-1" dirty="0">
              <a:latin typeface="Arial"/>
            </a:endParaRPr>
          </a:p>
          <a:p>
            <a:pPr>
              <a:lnSpc>
                <a:spcPct val="90000"/>
              </a:lnSpc>
              <a:spcBef>
                <a:spcPts val="751"/>
              </a:spcBef>
            </a:pPr>
            <a:r>
              <a:rPr lang="en-US" sz="1650" spc="-1" dirty="0">
                <a:latin typeface="Calibri"/>
              </a:rPr>
              <a:t>capable to handle extremely high rates for rare probes (heavy flavors, heavy </a:t>
            </a:r>
            <a:r>
              <a:rPr lang="en-US" sz="1650" spc="-1" dirty="0" err="1">
                <a:latin typeface="Calibri"/>
              </a:rPr>
              <a:t>quarkonia</a:t>
            </a:r>
            <a:r>
              <a:rPr lang="en-US" sz="1650" spc="-1" dirty="0">
                <a:latin typeface="Calibri"/>
              </a:rPr>
              <a:t>, light (anti-)(hyper-)nuclei), and measure ultra low momentum particles</a:t>
            </a:r>
            <a:endParaRPr lang="en-US" sz="1650" b="0" spc="-1" dirty="0">
              <a:latin typeface="Arial"/>
            </a:endParaRPr>
          </a:p>
          <a:p>
            <a:pPr>
              <a:lnSpc>
                <a:spcPct val="90000"/>
              </a:lnSpc>
              <a:spcBef>
                <a:spcPts val="751"/>
              </a:spcBef>
            </a:pPr>
            <a:endParaRPr lang="en-US" sz="1650" b="0" spc="-1" dirty="0">
              <a:latin typeface="Arial"/>
            </a:endParaRPr>
          </a:p>
        </p:txBody>
      </p:sp>
      <p:sp>
        <p:nvSpPr>
          <p:cNvPr id="57" name="CustomShape 2"/>
          <p:cNvSpPr/>
          <p:nvPr/>
        </p:nvSpPr>
        <p:spPr>
          <a:xfrm>
            <a:off x="292680" y="1131570"/>
            <a:ext cx="8274690" cy="45657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b">
            <a:normAutofit fontScale="99000"/>
          </a:bodyPr>
          <a:lstStyle/>
          <a:p>
            <a:pPr>
              <a:lnSpc>
                <a:spcPct val="90000"/>
              </a:lnSpc>
            </a:pPr>
            <a:r>
              <a:rPr lang="en-US" sz="2700" spc="-1">
                <a:latin typeface="Calibri Light"/>
                <a:ea typeface="DejaVu Sans"/>
              </a:rPr>
              <a:t>Future: A next-generation LHC heavy-ion experiment </a:t>
            </a:r>
            <a:endParaRPr lang="en-US" sz="2700" b="0" spc="-1">
              <a:latin typeface="Arial"/>
            </a:endParaRPr>
          </a:p>
        </p:txBody>
      </p:sp>
      <p:pic>
        <p:nvPicPr>
          <p:cNvPr id="58" name="Picture 3"/>
          <p:cNvPicPr/>
          <p:nvPr/>
        </p:nvPicPr>
        <p:blipFill>
          <a:blip r:embed="rId2"/>
          <a:stretch/>
        </p:blipFill>
        <p:spPr>
          <a:xfrm>
            <a:off x="127980" y="2670570"/>
            <a:ext cx="5442660" cy="2930040"/>
          </a:xfrm>
          <a:prstGeom prst="rect">
            <a:avLst/>
          </a:prstGeom>
          <a:ln>
            <a:noFill/>
          </a:ln>
        </p:spPr>
      </p:pic>
      <p:sp>
        <p:nvSpPr>
          <p:cNvPr id="59" name="CustomShape 3"/>
          <p:cNvSpPr/>
          <p:nvPr/>
        </p:nvSpPr>
        <p:spPr>
          <a:xfrm>
            <a:off x="1914300" y="5601150"/>
            <a:ext cx="1467720" cy="27324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nSpc>
                <a:spcPct val="100000"/>
              </a:lnSpc>
            </a:pPr>
            <a:r>
              <a:rPr lang="en-US" sz="1350" b="0" spc="-1">
                <a:latin typeface="Calibri"/>
                <a:ea typeface="DejaVu Sans"/>
              </a:rPr>
              <a:t>arXiv:1902.01211</a:t>
            </a:r>
            <a:endParaRPr lang="en-US" sz="1350" b="0" spc="-1">
              <a:latin typeface="Arial"/>
            </a:endParaRPr>
          </a:p>
        </p:txBody>
      </p:sp>
      <p:sp>
        <p:nvSpPr>
          <p:cNvPr id="60" name="CustomShape 4"/>
          <p:cNvSpPr/>
          <p:nvPr/>
        </p:nvSpPr>
        <p:spPr>
          <a:xfrm>
            <a:off x="5858460" y="3007530"/>
            <a:ext cx="2951910" cy="237627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nSpc>
                <a:spcPct val="100000"/>
              </a:lnSpc>
            </a:pPr>
            <a:r>
              <a:rPr lang="en-US" sz="1650" spc="-1">
                <a:latin typeface="Calibri"/>
                <a:ea typeface="DejaVu Sans"/>
              </a:rPr>
              <a:t>Ultra-light all-silicon apparatus:</a:t>
            </a:r>
            <a:endParaRPr lang="en-US" sz="1650" b="0" spc="-1">
              <a:latin typeface="Arial"/>
            </a:endParaRPr>
          </a:p>
          <a:p>
            <a:pPr>
              <a:lnSpc>
                <a:spcPct val="100000"/>
              </a:lnSpc>
            </a:pPr>
            <a:endParaRPr lang="en-US" sz="1650" b="0" spc="-1">
              <a:latin typeface="Arial"/>
            </a:endParaRPr>
          </a:p>
          <a:p>
            <a:pPr>
              <a:lnSpc>
                <a:spcPct val="100000"/>
              </a:lnSpc>
            </a:pPr>
            <a:r>
              <a:rPr lang="en-US" sz="1350" b="0" spc="-1">
                <a:latin typeface="Calibri"/>
                <a:ea typeface="DejaVu Sans"/>
              </a:rPr>
              <a:t>Tracker: ~10 tracking barrel layers based on CMOS sensors (blue, yellow, green)</a:t>
            </a:r>
            <a:endParaRPr lang="en-US" sz="1350" b="0" spc="-1">
              <a:latin typeface="Arial"/>
            </a:endParaRPr>
          </a:p>
          <a:p>
            <a:pPr>
              <a:lnSpc>
                <a:spcPct val="100000"/>
              </a:lnSpc>
            </a:pPr>
            <a:r>
              <a:rPr lang="en-US" sz="1350" b="0" spc="-1">
                <a:latin typeface="Calibri"/>
                <a:ea typeface="DejaVu Sans"/>
              </a:rPr>
              <a:t>Spatial resolution: 1-5 μm</a:t>
            </a:r>
            <a:endParaRPr lang="en-US" sz="1350" b="0" spc="-1">
              <a:latin typeface="Arial"/>
            </a:endParaRPr>
          </a:p>
          <a:p>
            <a:pPr>
              <a:lnSpc>
                <a:spcPct val="100000"/>
              </a:lnSpc>
            </a:pPr>
            <a:endParaRPr lang="en-US" sz="1350" b="0" spc="-1">
              <a:latin typeface="Arial"/>
            </a:endParaRPr>
          </a:p>
          <a:p>
            <a:pPr>
              <a:lnSpc>
                <a:spcPct val="100000"/>
              </a:lnSpc>
            </a:pPr>
            <a:r>
              <a:rPr lang="en-US" sz="1350" b="0" spc="-1">
                <a:latin typeface="Calibri"/>
                <a:ea typeface="DejaVu Sans"/>
              </a:rPr>
              <a:t>Hadron ID: TOF with outer silicon layers (orange)</a:t>
            </a:r>
            <a:endParaRPr lang="en-US" sz="1350" b="0" spc="-1">
              <a:latin typeface="Arial"/>
            </a:endParaRPr>
          </a:p>
          <a:p>
            <a:pPr>
              <a:lnSpc>
                <a:spcPct val="100000"/>
              </a:lnSpc>
            </a:pPr>
            <a:r>
              <a:rPr lang="en-US" sz="1350" b="0" spc="-1">
                <a:latin typeface="Calibri"/>
                <a:ea typeface="DejaVu Sans"/>
              </a:rPr>
              <a:t>Time resolution: ~30 ps</a:t>
            </a:r>
            <a:endParaRPr lang="en-US" sz="1350" b="0" spc="-1">
              <a:latin typeface="Arial"/>
            </a:endParaRPr>
          </a:p>
          <a:p>
            <a:pPr>
              <a:lnSpc>
                <a:spcPct val="100000"/>
              </a:lnSpc>
            </a:pPr>
            <a:endParaRPr lang="en-US" sz="1350" b="0" spc="-1">
              <a:latin typeface="Arial"/>
            </a:endParaRPr>
          </a:p>
          <a:p>
            <a:pPr>
              <a:lnSpc>
                <a:spcPct val="100000"/>
              </a:lnSpc>
            </a:pPr>
            <a:r>
              <a:rPr lang="en-US" sz="1350" b="0" spc="-1">
                <a:latin typeface="Calibri"/>
                <a:ea typeface="DejaVu Sans"/>
              </a:rPr>
              <a:t>Electron ID: pre-shower (outer blue)</a:t>
            </a:r>
            <a:endParaRPr lang="en-US" sz="1350" b="0" spc="-1">
              <a:latin typeface="Arial"/>
            </a:endParaRPr>
          </a:p>
        </p:txBody>
      </p:sp>
      <p:sp>
        <p:nvSpPr>
          <p:cNvPr id="7" name="Slide Number Placeholder 5">
            <a:extLst>
              <a:ext uri="{FF2B5EF4-FFF2-40B4-BE49-F238E27FC236}">
                <a16:creationId xmlns:a16="http://schemas.microsoft.com/office/drawing/2014/main" id="{E2701DAB-E533-8A42-99CF-E7915480FCBF}"/>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24</a:t>
            </a:fld>
            <a:endParaRPr lang="en-US" dirty="0"/>
          </a:p>
        </p:txBody>
      </p:sp>
      <p:sp>
        <p:nvSpPr>
          <p:cNvPr id="8" name="Espace réservé du pied de page 1">
            <a:extLst>
              <a:ext uri="{FF2B5EF4-FFF2-40B4-BE49-F238E27FC236}">
                <a16:creationId xmlns:a16="http://schemas.microsoft.com/office/drawing/2014/main" id="{E4205C8B-445E-9D4A-8789-4A5658916446}"/>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a:t>Marek Lewitowicz        		</a:t>
            </a:r>
          </a:p>
          <a:p>
            <a:endParaRPr lang="en-GB" dirty="0"/>
          </a:p>
        </p:txBody>
      </p:sp>
      <p:sp>
        <p:nvSpPr>
          <p:cNvPr id="9" name="CasellaDiTesto 1">
            <a:extLst>
              <a:ext uri="{FF2B5EF4-FFF2-40B4-BE49-F238E27FC236}">
                <a16:creationId xmlns:a16="http://schemas.microsoft.com/office/drawing/2014/main" id="{AF0E342E-6A7D-DA48-A09B-81C5201D0B44}"/>
              </a:ext>
            </a:extLst>
          </p:cNvPr>
          <p:cNvSpPr txBox="1"/>
          <p:nvPr/>
        </p:nvSpPr>
        <p:spPr>
          <a:xfrm>
            <a:off x="1496993" y="-42109"/>
            <a:ext cx="607087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Hadronic Matter at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the very extremes</a:t>
            </a:r>
          </a:p>
        </p:txBody>
      </p:sp>
    </p:spTree>
    <p:extLst>
      <p:ext uri="{BB962C8B-B14F-4D97-AF65-F5344CB8AC3E}">
        <p14:creationId xmlns:p14="http://schemas.microsoft.com/office/powerpoint/2010/main" val="80981260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stomShape 1"/>
          <p:cNvSpPr/>
          <p:nvPr/>
        </p:nvSpPr>
        <p:spPr>
          <a:xfrm>
            <a:off x="292680" y="1824120"/>
            <a:ext cx="4263300" cy="364797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90000"/>
              </a:lnSpc>
              <a:spcBef>
                <a:spcPts val="751"/>
              </a:spcBef>
            </a:pPr>
            <a:r>
              <a:rPr lang="en-US" sz="1800" spc="-1">
                <a:latin typeface="Calibri"/>
              </a:rPr>
              <a:t>HADES</a:t>
            </a:r>
            <a:endParaRPr lang="en-US" sz="1800" b="0" spc="-1">
              <a:latin typeface="Arial"/>
            </a:endParaRPr>
          </a:p>
          <a:p>
            <a:pPr>
              <a:lnSpc>
                <a:spcPct val="90000"/>
              </a:lnSpc>
              <a:spcBef>
                <a:spcPts val="751"/>
              </a:spcBef>
            </a:pPr>
            <a:r>
              <a:rPr lang="en-US" sz="1650" b="0" spc="-1">
                <a:latin typeface="Calibri"/>
              </a:rPr>
              <a:t>Ag+Ag (1.58 AGeV), 4 weeks, 50 billion events</a:t>
            </a:r>
            <a:endParaRPr lang="en-US" sz="1650" b="0" spc="-1">
              <a:latin typeface="Arial"/>
            </a:endParaRPr>
          </a:p>
        </p:txBody>
      </p:sp>
      <p:sp>
        <p:nvSpPr>
          <p:cNvPr id="46" name="CustomShape 2"/>
          <p:cNvSpPr/>
          <p:nvPr/>
        </p:nvSpPr>
        <p:spPr>
          <a:xfrm>
            <a:off x="292680" y="1131570"/>
            <a:ext cx="8274690" cy="45657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b">
            <a:normAutofit/>
          </a:bodyPr>
          <a:lstStyle/>
          <a:p>
            <a:pPr>
              <a:lnSpc>
                <a:spcPct val="90000"/>
              </a:lnSpc>
            </a:pPr>
            <a:r>
              <a:rPr lang="en-US" sz="2700" spc="-1" dirty="0">
                <a:latin typeface="Calibri Light"/>
                <a:ea typeface="DejaVu Sans"/>
              </a:rPr>
              <a:t>Ongoing: FAIR Phase-0 (run 2019)</a:t>
            </a:r>
            <a:endParaRPr lang="en-US" sz="2700" b="0" spc="-1" dirty="0">
              <a:latin typeface="Arial"/>
            </a:endParaRPr>
          </a:p>
        </p:txBody>
      </p:sp>
      <p:pic>
        <p:nvPicPr>
          <p:cNvPr id="47" name="Picture 6"/>
          <p:cNvPicPr/>
          <p:nvPr/>
        </p:nvPicPr>
        <p:blipFill>
          <a:blip r:embed="rId2"/>
          <a:stretch/>
        </p:blipFill>
        <p:spPr>
          <a:xfrm>
            <a:off x="1643220" y="2928150"/>
            <a:ext cx="1646190" cy="1410750"/>
          </a:xfrm>
          <a:prstGeom prst="rect">
            <a:avLst/>
          </a:prstGeom>
          <a:ln>
            <a:noFill/>
          </a:ln>
        </p:spPr>
      </p:pic>
      <p:pic>
        <p:nvPicPr>
          <p:cNvPr id="48" name="Picture 7"/>
          <p:cNvPicPr/>
          <p:nvPr/>
        </p:nvPicPr>
        <p:blipFill>
          <a:blip r:embed="rId3"/>
          <a:stretch/>
        </p:blipFill>
        <p:spPr>
          <a:xfrm>
            <a:off x="3301560" y="2939760"/>
            <a:ext cx="1132920" cy="1393740"/>
          </a:xfrm>
          <a:prstGeom prst="rect">
            <a:avLst/>
          </a:prstGeom>
          <a:ln>
            <a:noFill/>
          </a:ln>
        </p:spPr>
      </p:pic>
      <p:sp>
        <p:nvSpPr>
          <p:cNvPr id="49" name="CustomShape 3"/>
          <p:cNvSpPr/>
          <p:nvPr/>
        </p:nvSpPr>
        <p:spPr>
          <a:xfrm>
            <a:off x="1751490" y="2570400"/>
            <a:ext cx="2461320" cy="365310"/>
          </a:xfrm>
          <a:prstGeom prst="rect">
            <a:avLst/>
          </a:prstGeom>
          <a:solidFill>
            <a:srgbClr val="FFFFFF">
              <a:alpha val="50000"/>
            </a:srgbClr>
          </a:solidFill>
          <a:ln>
            <a:noFill/>
          </a:ln>
        </p:spPr>
        <p:style>
          <a:lnRef idx="0">
            <a:scrgbClr r="0" g="0" b="0"/>
          </a:lnRef>
          <a:fillRef idx="0">
            <a:scrgbClr r="0" g="0" b="0"/>
          </a:fillRef>
          <a:effectRef idx="0">
            <a:scrgbClr r="0" g="0" b="0"/>
          </a:effectRef>
          <a:fontRef idx="minor"/>
        </p:style>
        <p:txBody>
          <a:bodyPr wrap="none" lIns="67500" tIns="33750" rIns="67500" bIns="33750"/>
          <a:lstStyle/>
          <a:p>
            <a:pPr>
              <a:lnSpc>
                <a:spcPct val="100000"/>
              </a:lnSpc>
            </a:pPr>
            <a:r>
              <a:rPr lang="en-US" sz="1050" b="0" spc="-1">
                <a:latin typeface="Calibri"/>
                <a:ea typeface="DejaVu Sans"/>
              </a:rPr>
              <a:t>MAPMT based Cherenkov Photon Detector</a:t>
            </a:r>
            <a:endParaRPr lang="en-US" sz="1050" b="0" spc="-1">
              <a:latin typeface="Arial"/>
            </a:endParaRPr>
          </a:p>
          <a:p>
            <a:pPr>
              <a:lnSpc>
                <a:spcPct val="100000"/>
              </a:lnSpc>
            </a:pPr>
            <a:r>
              <a:rPr lang="en-US" sz="900" b="0" i="1" spc="-1">
                <a:solidFill>
                  <a:srgbClr val="4472C4"/>
                </a:solidFill>
                <a:latin typeface="Calibri"/>
                <a:ea typeface="DejaVu Sans"/>
              </a:rPr>
              <a:t>Joint project of CBM and HADES </a:t>
            </a:r>
            <a:endParaRPr lang="en-US" sz="900" b="0" spc="-1">
              <a:latin typeface="Arial"/>
            </a:endParaRPr>
          </a:p>
        </p:txBody>
      </p:sp>
      <p:pic>
        <p:nvPicPr>
          <p:cNvPr id="50" name="Picture 10"/>
          <p:cNvPicPr/>
          <p:nvPr/>
        </p:nvPicPr>
        <p:blipFill>
          <a:blip r:embed="rId4"/>
          <a:stretch/>
        </p:blipFill>
        <p:spPr>
          <a:xfrm>
            <a:off x="2217780" y="4699620"/>
            <a:ext cx="1884870" cy="1312200"/>
          </a:xfrm>
          <a:prstGeom prst="rect">
            <a:avLst/>
          </a:prstGeom>
          <a:ln>
            <a:noFill/>
          </a:ln>
        </p:spPr>
      </p:pic>
      <p:sp>
        <p:nvSpPr>
          <p:cNvPr id="51" name="CustomShape 4"/>
          <p:cNvSpPr/>
          <p:nvPr/>
        </p:nvSpPr>
        <p:spPr>
          <a:xfrm>
            <a:off x="2322000" y="4364010"/>
            <a:ext cx="1940220" cy="365310"/>
          </a:xfrm>
          <a:prstGeom prst="rect">
            <a:avLst/>
          </a:prstGeom>
          <a:solidFill>
            <a:srgbClr val="FFFFFF">
              <a:alpha val="50000"/>
            </a:srgbClr>
          </a:solidFill>
          <a:ln>
            <a:noFill/>
          </a:ln>
        </p:spPr>
        <p:style>
          <a:lnRef idx="0">
            <a:scrgbClr r="0" g="0" b="0"/>
          </a:lnRef>
          <a:fillRef idx="0">
            <a:scrgbClr r="0" g="0" b="0"/>
          </a:fillRef>
          <a:effectRef idx="0">
            <a:scrgbClr r="0" g="0" b="0"/>
          </a:effectRef>
          <a:fontRef idx="minor"/>
        </p:style>
        <p:txBody>
          <a:bodyPr wrap="none" lIns="67500" tIns="33750" rIns="67500" bIns="33750"/>
          <a:lstStyle/>
          <a:p>
            <a:pPr>
              <a:lnSpc>
                <a:spcPct val="100000"/>
              </a:lnSpc>
            </a:pPr>
            <a:r>
              <a:rPr lang="en-US" sz="1050" b="0" spc="-1">
                <a:latin typeface="Calibri"/>
                <a:ea typeface="DejaVu Sans"/>
              </a:rPr>
              <a:t>Forward Detection System (2020)</a:t>
            </a:r>
            <a:endParaRPr lang="en-US" sz="1050" b="0" spc="-1">
              <a:latin typeface="Arial"/>
            </a:endParaRPr>
          </a:p>
          <a:p>
            <a:pPr>
              <a:lnSpc>
                <a:spcPct val="100000"/>
              </a:lnSpc>
            </a:pPr>
            <a:r>
              <a:rPr lang="en-US" sz="900" b="0" i="1" spc="-1">
                <a:solidFill>
                  <a:srgbClr val="4472C4"/>
                </a:solidFill>
                <a:latin typeface="Calibri"/>
                <a:ea typeface="DejaVu Sans"/>
              </a:rPr>
              <a:t>Based on PANDA Straw Technology</a:t>
            </a:r>
            <a:endParaRPr lang="en-US" sz="900" b="0" spc="-1">
              <a:latin typeface="Arial"/>
            </a:endParaRPr>
          </a:p>
        </p:txBody>
      </p:sp>
      <p:pic>
        <p:nvPicPr>
          <p:cNvPr id="52" name="Picture 13"/>
          <p:cNvPicPr/>
          <p:nvPr/>
        </p:nvPicPr>
        <p:blipFill>
          <a:blip r:embed="rId5"/>
          <a:stretch/>
        </p:blipFill>
        <p:spPr>
          <a:xfrm>
            <a:off x="104760" y="3242430"/>
            <a:ext cx="1354320" cy="1956420"/>
          </a:xfrm>
          <a:prstGeom prst="rect">
            <a:avLst/>
          </a:prstGeom>
          <a:ln>
            <a:noFill/>
          </a:ln>
        </p:spPr>
      </p:pic>
      <p:sp>
        <p:nvSpPr>
          <p:cNvPr id="53" name="CustomShape 5"/>
          <p:cNvSpPr/>
          <p:nvPr/>
        </p:nvSpPr>
        <p:spPr>
          <a:xfrm flipH="1">
            <a:off x="5090580" y="1870560"/>
            <a:ext cx="3942270" cy="121041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1800" spc="-1">
                <a:latin typeface="Calibri"/>
                <a:ea typeface="DejaVu Sans"/>
              </a:rPr>
              <a:t>mCBM</a:t>
            </a:r>
            <a:endParaRPr lang="en-US" sz="1800" b="0" spc="-1">
              <a:latin typeface="Arial"/>
            </a:endParaRPr>
          </a:p>
          <a:p>
            <a:pPr>
              <a:lnSpc>
                <a:spcPct val="100000"/>
              </a:lnSpc>
            </a:pPr>
            <a:r>
              <a:rPr lang="en-US" sz="1650" b="0" spc="-1">
                <a:latin typeface="Calibri"/>
                <a:ea typeface="DejaVu Sans"/>
              </a:rPr>
              <a:t>A CBM full-system test-setup at SIS18 </a:t>
            </a:r>
            <a:endParaRPr lang="en-US" sz="1650" b="0" spc="-1">
              <a:latin typeface="Arial"/>
            </a:endParaRPr>
          </a:p>
          <a:p>
            <a:pPr>
              <a:lnSpc>
                <a:spcPct val="100000"/>
              </a:lnSpc>
            </a:pPr>
            <a:endParaRPr lang="en-US" sz="1650" b="0" spc="-1">
              <a:latin typeface="Arial"/>
            </a:endParaRPr>
          </a:p>
          <a:p>
            <a:pPr>
              <a:lnSpc>
                <a:spcPct val="100000"/>
              </a:lnSpc>
            </a:pPr>
            <a:endParaRPr lang="en-US" sz="1650" b="0" spc="-1">
              <a:latin typeface="Arial"/>
            </a:endParaRPr>
          </a:p>
          <a:p>
            <a:pPr>
              <a:lnSpc>
                <a:spcPct val="100000"/>
              </a:lnSpc>
            </a:pPr>
            <a:endParaRPr lang="en-US" sz="1650" b="0" spc="-1">
              <a:latin typeface="Arial"/>
            </a:endParaRPr>
          </a:p>
        </p:txBody>
      </p:sp>
      <p:pic>
        <p:nvPicPr>
          <p:cNvPr id="54" name="Grafik 23"/>
          <p:cNvPicPr/>
          <p:nvPr/>
        </p:nvPicPr>
        <p:blipFill>
          <a:blip r:embed="rId6"/>
          <a:stretch/>
        </p:blipFill>
        <p:spPr>
          <a:xfrm>
            <a:off x="5131620" y="2547180"/>
            <a:ext cx="3802680" cy="2571210"/>
          </a:xfrm>
          <a:prstGeom prst="rect">
            <a:avLst/>
          </a:prstGeom>
          <a:ln>
            <a:noFill/>
          </a:ln>
        </p:spPr>
      </p:pic>
      <p:sp>
        <p:nvSpPr>
          <p:cNvPr id="55" name="CustomShape 6"/>
          <p:cNvSpPr/>
          <p:nvPr/>
        </p:nvSpPr>
        <p:spPr>
          <a:xfrm>
            <a:off x="5035770" y="5057910"/>
            <a:ext cx="3974400" cy="91341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marL="214380" indent="-213840">
              <a:buClr>
                <a:srgbClr val="000000"/>
              </a:buClr>
              <a:buFont typeface="Wingdings" charset="2"/>
              <a:buChar char=""/>
            </a:pPr>
            <a:r>
              <a:rPr lang="en-US" sz="1350" b="0" spc="-1">
                <a:latin typeface="Arial"/>
                <a:ea typeface="DejaVu Sans"/>
              </a:rPr>
              <a:t>CBM prototype detector systems</a:t>
            </a:r>
            <a:r>
              <a:rPr lang="en-US" sz="1500" b="0" spc="-1">
                <a:latin typeface="Arial"/>
                <a:ea typeface="DejaVu Sans"/>
              </a:rPr>
              <a:t> </a:t>
            </a:r>
            <a:endParaRPr lang="en-US" sz="1500" b="0" spc="-1">
              <a:latin typeface="Arial"/>
            </a:endParaRPr>
          </a:p>
          <a:p>
            <a:pPr marL="214380" indent="-213840">
              <a:buClr>
                <a:srgbClr val="000000"/>
              </a:buClr>
              <a:buFont typeface="Wingdings" charset="2"/>
              <a:buChar char=""/>
            </a:pPr>
            <a:r>
              <a:rPr lang="en-US" sz="1350" b="0" spc="-1">
                <a:latin typeface="Arial"/>
                <a:ea typeface="DejaVu Sans"/>
              </a:rPr>
              <a:t>free-streaming read-out and data transport to the mFLES inside the GreenITCube</a:t>
            </a:r>
            <a:endParaRPr lang="en-US" sz="1350" b="0" spc="-1">
              <a:latin typeface="Arial"/>
            </a:endParaRPr>
          </a:p>
          <a:p>
            <a:pPr marL="214380" indent="-213840">
              <a:buClr>
                <a:srgbClr val="000000"/>
              </a:buClr>
              <a:buFont typeface="Wingdings" charset="2"/>
              <a:buChar char=""/>
            </a:pPr>
            <a:r>
              <a:rPr lang="en-US" sz="1350" b="0" spc="-1">
                <a:latin typeface="Arial"/>
                <a:ea typeface="DejaVu Sans"/>
              </a:rPr>
              <a:t>up to 10 MHz collision rate</a:t>
            </a:r>
            <a:endParaRPr lang="en-US" sz="1350" b="0" spc="-1">
              <a:latin typeface="Arial"/>
            </a:endParaRPr>
          </a:p>
        </p:txBody>
      </p:sp>
      <p:sp>
        <p:nvSpPr>
          <p:cNvPr id="13" name="Slide Number Placeholder 5">
            <a:extLst>
              <a:ext uri="{FF2B5EF4-FFF2-40B4-BE49-F238E27FC236}">
                <a16:creationId xmlns:a16="http://schemas.microsoft.com/office/drawing/2014/main" id="{B4B7E17E-EF7F-4342-A0B2-CF4A1D9D2753}"/>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25</a:t>
            </a:fld>
            <a:endParaRPr lang="en-US" dirty="0"/>
          </a:p>
        </p:txBody>
      </p:sp>
      <p:sp>
        <p:nvSpPr>
          <p:cNvPr id="14" name="Espace réservé du pied de page 1">
            <a:extLst>
              <a:ext uri="{FF2B5EF4-FFF2-40B4-BE49-F238E27FC236}">
                <a16:creationId xmlns:a16="http://schemas.microsoft.com/office/drawing/2014/main" id="{CE749C23-CB6E-AA48-B934-22B626B24CF1}"/>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sp>
        <p:nvSpPr>
          <p:cNvPr id="15" name="CasellaDiTesto 1">
            <a:extLst>
              <a:ext uri="{FF2B5EF4-FFF2-40B4-BE49-F238E27FC236}">
                <a16:creationId xmlns:a16="http://schemas.microsoft.com/office/drawing/2014/main" id="{0E151694-34E2-EA4C-ADD2-240E10CE50B4}"/>
              </a:ext>
            </a:extLst>
          </p:cNvPr>
          <p:cNvSpPr txBox="1"/>
          <p:nvPr/>
        </p:nvSpPr>
        <p:spPr>
          <a:xfrm>
            <a:off x="1496993" y="-42109"/>
            <a:ext cx="607087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Hadronic Matter at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the very extremes</a:t>
            </a:r>
          </a:p>
        </p:txBody>
      </p:sp>
    </p:spTree>
    <p:extLst>
      <p:ext uri="{BB962C8B-B14F-4D97-AF65-F5344CB8AC3E}">
        <p14:creationId xmlns:p14="http://schemas.microsoft.com/office/powerpoint/2010/main" val="28696076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9A0590D-080C-4E40-A9C1-855105B21D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439" y="2035555"/>
            <a:ext cx="8207006" cy="3795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1">
            <a:extLst>
              <a:ext uri="{FF2B5EF4-FFF2-40B4-BE49-F238E27FC236}">
                <a16:creationId xmlns:a16="http://schemas.microsoft.com/office/drawing/2014/main" id="{84ADA227-D22B-874B-BCE1-4F3DE915C994}"/>
              </a:ext>
            </a:extLst>
          </p:cNvPr>
          <p:cNvSpPr txBox="1"/>
          <p:nvPr/>
        </p:nvSpPr>
        <p:spPr>
          <a:xfrm>
            <a:off x="1448072" y="132184"/>
            <a:ext cx="7430176" cy="707886"/>
          </a:xfrm>
          <a:prstGeom prst="rect">
            <a:avLst/>
          </a:prstGeom>
          <a:noFill/>
        </p:spPr>
        <p:txBody>
          <a:bodyPr wrap="square" rtlCol="0">
            <a:spAutoFit/>
          </a:bodyPr>
          <a:lstStyle/>
          <a:p>
            <a:r>
              <a:rPr lang="en-GB" sz="2000" b="1" dirty="0">
                <a:solidFill>
                  <a:schemeClr val="bg1"/>
                </a:solidFill>
              </a:rPr>
              <a:t>EXAMPLE: Charged-particle (proton, deuteron) </a:t>
            </a:r>
          </a:p>
          <a:p>
            <a:r>
              <a:rPr lang="en-GB" sz="2000" b="1" dirty="0">
                <a:solidFill>
                  <a:schemeClr val="bg1"/>
                </a:solidFill>
              </a:rPr>
              <a:t>			EDM-searches in storage rings</a:t>
            </a:r>
          </a:p>
        </p:txBody>
      </p:sp>
      <p:sp>
        <p:nvSpPr>
          <p:cNvPr id="4" name="Textfeld 2">
            <a:extLst>
              <a:ext uri="{FF2B5EF4-FFF2-40B4-BE49-F238E27FC236}">
                <a16:creationId xmlns:a16="http://schemas.microsoft.com/office/drawing/2014/main" id="{9761C710-0633-1046-9C82-334FF04F6FC4}"/>
              </a:ext>
            </a:extLst>
          </p:cNvPr>
          <p:cNvSpPr txBox="1"/>
          <p:nvPr/>
        </p:nvSpPr>
        <p:spPr>
          <a:xfrm>
            <a:off x="168342" y="1017166"/>
            <a:ext cx="8865387" cy="1200329"/>
          </a:xfrm>
          <a:prstGeom prst="rect">
            <a:avLst/>
          </a:prstGeom>
          <a:noFill/>
        </p:spPr>
        <p:txBody>
          <a:bodyPr wrap="square" rtlCol="0">
            <a:spAutoFit/>
          </a:bodyPr>
          <a:lstStyle/>
          <a:p>
            <a:pPr marL="285750" indent="-285750">
              <a:buFont typeface="Wingdings" panose="05000000000000000000" pitchFamily="2" charset="2"/>
              <a:buChar char="Ø"/>
            </a:pPr>
            <a:r>
              <a:rPr lang="en-GB" sz="1400" dirty="0"/>
              <a:t>Science case: high EDM sensitivity (10</a:t>
            </a:r>
            <a:r>
              <a:rPr lang="en-GB" sz="1400" baseline="30000" dirty="0"/>
              <a:t>-29</a:t>
            </a:r>
            <a:r>
              <a:rPr lang="en-GB" sz="1400" dirty="0"/>
              <a:t> </a:t>
            </a:r>
            <a:r>
              <a:rPr lang="en-GB" sz="1400" dirty="0" err="1"/>
              <a:t>e.cm</a:t>
            </a:r>
            <a:r>
              <a:rPr lang="en-GB" sz="1400" dirty="0"/>
              <a:t>); essential to determine EDM sources (also: axion DM search)</a:t>
            </a:r>
          </a:p>
          <a:p>
            <a:pPr marL="285750" indent="-285750">
              <a:buFont typeface="Wingdings" panose="05000000000000000000" pitchFamily="2" charset="2"/>
              <a:buChar char="Ø"/>
            </a:pPr>
            <a:r>
              <a:rPr lang="en-GB" sz="1400" dirty="0"/>
              <a:t>Technique: observation of time-development of polarization vector in E-fields (out-of-plane precession)</a:t>
            </a:r>
          </a:p>
          <a:p>
            <a:pPr marL="285750" indent="-285750">
              <a:buFont typeface="Wingdings" panose="05000000000000000000" pitchFamily="2" charset="2"/>
              <a:buChar char="Ø"/>
            </a:pPr>
            <a:r>
              <a:rPr lang="en-GB" sz="1400" dirty="0"/>
              <a:t>Requirements: </a:t>
            </a:r>
            <a:r>
              <a:rPr lang="en-GB" sz="1400" b="1" dirty="0"/>
              <a:t>polarized proton/deuteron beams</a:t>
            </a:r>
            <a:r>
              <a:rPr lang="en-GB" sz="1400" dirty="0"/>
              <a:t>; dedicated precision storage rings; </a:t>
            </a:r>
            <a:r>
              <a:rPr lang="en-GB" sz="1400" b="1" dirty="0"/>
              <a:t>polarimetry</a:t>
            </a:r>
          </a:p>
          <a:p>
            <a:endParaRPr lang="en-GB" sz="200" dirty="0"/>
          </a:p>
        </p:txBody>
      </p:sp>
      <p:cxnSp>
        <p:nvCxnSpPr>
          <p:cNvPr id="5" name="Gerade Verbindung mit Pfeil 6">
            <a:extLst>
              <a:ext uri="{FF2B5EF4-FFF2-40B4-BE49-F238E27FC236}">
                <a16:creationId xmlns:a16="http://schemas.microsoft.com/office/drawing/2014/main" id="{6726F4D3-47F2-9A48-8775-B4028E5A0126}"/>
              </a:ext>
            </a:extLst>
          </p:cNvPr>
          <p:cNvCxnSpPr>
            <a:cxnSpLocks/>
          </p:cNvCxnSpPr>
          <p:nvPr/>
        </p:nvCxnSpPr>
        <p:spPr>
          <a:xfrm>
            <a:off x="1037965" y="5857705"/>
            <a:ext cx="775871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Gerade Verbindung 13">
            <a:extLst>
              <a:ext uri="{FF2B5EF4-FFF2-40B4-BE49-F238E27FC236}">
                <a16:creationId xmlns:a16="http://schemas.microsoft.com/office/drawing/2014/main" id="{8698D46A-AD83-3442-8DAC-945EC3C49C1C}"/>
              </a:ext>
            </a:extLst>
          </p:cNvPr>
          <p:cNvCxnSpPr/>
          <p:nvPr/>
        </p:nvCxnSpPr>
        <p:spPr>
          <a:xfrm>
            <a:off x="1910528" y="5730155"/>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15">
            <a:extLst>
              <a:ext uri="{FF2B5EF4-FFF2-40B4-BE49-F238E27FC236}">
                <a16:creationId xmlns:a16="http://schemas.microsoft.com/office/drawing/2014/main" id="{51FA3D26-C6F1-B240-AEA8-D401CCF11FE4}"/>
              </a:ext>
            </a:extLst>
          </p:cNvPr>
          <p:cNvCxnSpPr/>
          <p:nvPr/>
        </p:nvCxnSpPr>
        <p:spPr>
          <a:xfrm>
            <a:off x="4891306" y="5733693"/>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16">
            <a:extLst>
              <a:ext uri="{FF2B5EF4-FFF2-40B4-BE49-F238E27FC236}">
                <a16:creationId xmlns:a16="http://schemas.microsoft.com/office/drawing/2014/main" id="{375FE3FE-DCBB-F04C-ADCD-1DFE9C2A5184}"/>
              </a:ext>
            </a:extLst>
          </p:cNvPr>
          <p:cNvCxnSpPr/>
          <p:nvPr/>
        </p:nvCxnSpPr>
        <p:spPr>
          <a:xfrm>
            <a:off x="7506797" y="5729201"/>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feld 14">
            <a:extLst>
              <a:ext uri="{FF2B5EF4-FFF2-40B4-BE49-F238E27FC236}">
                <a16:creationId xmlns:a16="http://schemas.microsoft.com/office/drawing/2014/main" id="{F0ACDF66-0563-B740-98D5-AE0ED71EC894}"/>
              </a:ext>
            </a:extLst>
          </p:cNvPr>
          <p:cNvSpPr txBox="1"/>
          <p:nvPr/>
        </p:nvSpPr>
        <p:spPr>
          <a:xfrm>
            <a:off x="1198073" y="5818617"/>
            <a:ext cx="1326004" cy="307777"/>
          </a:xfrm>
          <a:prstGeom prst="rect">
            <a:avLst/>
          </a:prstGeom>
          <a:noFill/>
        </p:spPr>
        <p:txBody>
          <a:bodyPr wrap="none" rtlCol="0">
            <a:spAutoFit/>
          </a:bodyPr>
          <a:lstStyle/>
          <a:p>
            <a:r>
              <a:rPr lang="en-GB" sz="1400" dirty="0"/>
              <a:t>Ongoing now</a:t>
            </a:r>
          </a:p>
        </p:txBody>
      </p:sp>
      <p:sp>
        <p:nvSpPr>
          <p:cNvPr id="10" name="Textfeld 18">
            <a:extLst>
              <a:ext uri="{FF2B5EF4-FFF2-40B4-BE49-F238E27FC236}">
                <a16:creationId xmlns:a16="http://schemas.microsoft.com/office/drawing/2014/main" id="{47A9D657-EAE4-2D44-A582-CF7D446EEB2D}"/>
              </a:ext>
            </a:extLst>
          </p:cNvPr>
          <p:cNvSpPr txBox="1"/>
          <p:nvPr/>
        </p:nvSpPr>
        <p:spPr>
          <a:xfrm>
            <a:off x="4572272" y="5811522"/>
            <a:ext cx="603050" cy="307777"/>
          </a:xfrm>
          <a:prstGeom prst="rect">
            <a:avLst/>
          </a:prstGeom>
          <a:noFill/>
        </p:spPr>
        <p:txBody>
          <a:bodyPr wrap="none" rtlCol="0">
            <a:spAutoFit/>
          </a:bodyPr>
          <a:lstStyle/>
          <a:p>
            <a:r>
              <a:rPr lang="en-GB" sz="1400"/>
              <a:t>5 yrs</a:t>
            </a:r>
          </a:p>
        </p:txBody>
      </p:sp>
      <p:sp>
        <p:nvSpPr>
          <p:cNvPr id="11" name="Textfeld 20">
            <a:extLst>
              <a:ext uri="{FF2B5EF4-FFF2-40B4-BE49-F238E27FC236}">
                <a16:creationId xmlns:a16="http://schemas.microsoft.com/office/drawing/2014/main" id="{FF085B8D-775F-E44B-B1C0-15E2116AFF91}"/>
              </a:ext>
            </a:extLst>
          </p:cNvPr>
          <p:cNvSpPr txBox="1"/>
          <p:nvPr/>
        </p:nvSpPr>
        <p:spPr>
          <a:xfrm>
            <a:off x="7138363" y="5815060"/>
            <a:ext cx="702436" cy="307777"/>
          </a:xfrm>
          <a:prstGeom prst="rect">
            <a:avLst/>
          </a:prstGeom>
          <a:noFill/>
        </p:spPr>
        <p:txBody>
          <a:bodyPr wrap="none" rtlCol="0">
            <a:spAutoFit/>
          </a:bodyPr>
          <a:lstStyle/>
          <a:p>
            <a:r>
              <a:rPr lang="en-GB" sz="1400"/>
              <a:t>10 yrs</a:t>
            </a:r>
          </a:p>
        </p:txBody>
      </p:sp>
      <p:sp>
        <p:nvSpPr>
          <p:cNvPr id="12" name="Textfeld 17">
            <a:extLst>
              <a:ext uri="{FF2B5EF4-FFF2-40B4-BE49-F238E27FC236}">
                <a16:creationId xmlns:a16="http://schemas.microsoft.com/office/drawing/2014/main" id="{A673673C-E187-F441-9FD0-7946F57B4F89}"/>
              </a:ext>
            </a:extLst>
          </p:cNvPr>
          <p:cNvSpPr txBox="1"/>
          <p:nvPr/>
        </p:nvSpPr>
        <p:spPr>
          <a:xfrm>
            <a:off x="145830" y="5690299"/>
            <a:ext cx="966868" cy="307777"/>
          </a:xfrm>
          <a:prstGeom prst="rect">
            <a:avLst/>
          </a:prstGeom>
          <a:noFill/>
        </p:spPr>
        <p:txBody>
          <a:bodyPr wrap="none" rtlCol="0">
            <a:spAutoFit/>
          </a:bodyPr>
          <a:lstStyle/>
          <a:p>
            <a:pPr algn="r"/>
            <a:r>
              <a:rPr lang="en-GB" sz="1400" dirty="0"/>
              <a:t>Timeline:</a:t>
            </a:r>
          </a:p>
        </p:txBody>
      </p:sp>
      <p:cxnSp>
        <p:nvCxnSpPr>
          <p:cNvPr id="13" name="Gerade Verbindung mit Pfeil 22">
            <a:extLst>
              <a:ext uri="{FF2B5EF4-FFF2-40B4-BE49-F238E27FC236}">
                <a16:creationId xmlns:a16="http://schemas.microsoft.com/office/drawing/2014/main" id="{9596B6AA-A72D-0A40-9DBE-97B967200834}"/>
              </a:ext>
            </a:extLst>
          </p:cNvPr>
          <p:cNvCxnSpPr>
            <a:cxnSpLocks/>
          </p:cNvCxnSpPr>
          <p:nvPr/>
        </p:nvCxnSpPr>
        <p:spPr>
          <a:xfrm>
            <a:off x="1037965" y="6297196"/>
            <a:ext cx="776225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23">
            <a:extLst>
              <a:ext uri="{FF2B5EF4-FFF2-40B4-BE49-F238E27FC236}">
                <a16:creationId xmlns:a16="http://schemas.microsoft.com/office/drawing/2014/main" id="{ED3AC9A3-AEF1-7C46-82F8-3764AF12C29E}"/>
              </a:ext>
            </a:extLst>
          </p:cNvPr>
          <p:cNvCxnSpPr/>
          <p:nvPr/>
        </p:nvCxnSpPr>
        <p:spPr>
          <a:xfrm>
            <a:off x="1914066" y="6169646"/>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24">
            <a:extLst>
              <a:ext uri="{FF2B5EF4-FFF2-40B4-BE49-F238E27FC236}">
                <a16:creationId xmlns:a16="http://schemas.microsoft.com/office/drawing/2014/main" id="{063798E7-FC52-B845-BC95-6C334ACFF8BC}"/>
              </a:ext>
            </a:extLst>
          </p:cNvPr>
          <p:cNvCxnSpPr/>
          <p:nvPr/>
        </p:nvCxnSpPr>
        <p:spPr>
          <a:xfrm>
            <a:off x="4894844" y="6173184"/>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25">
            <a:extLst>
              <a:ext uri="{FF2B5EF4-FFF2-40B4-BE49-F238E27FC236}">
                <a16:creationId xmlns:a16="http://schemas.microsoft.com/office/drawing/2014/main" id="{26277BC0-92A1-414A-87D3-E82C74DF30BF}"/>
              </a:ext>
            </a:extLst>
          </p:cNvPr>
          <p:cNvCxnSpPr/>
          <p:nvPr/>
        </p:nvCxnSpPr>
        <p:spPr>
          <a:xfrm>
            <a:off x="7510335" y="6168692"/>
            <a:ext cx="0" cy="14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feld 26">
            <a:extLst>
              <a:ext uri="{FF2B5EF4-FFF2-40B4-BE49-F238E27FC236}">
                <a16:creationId xmlns:a16="http://schemas.microsoft.com/office/drawing/2014/main" id="{8A0CD450-4DF1-3E48-A2DF-EB5533F913BB}"/>
              </a:ext>
            </a:extLst>
          </p:cNvPr>
          <p:cNvSpPr txBox="1"/>
          <p:nvPr/>
        </p:nvSpPr>
        <p:spPr>
          <a:xfrm>
            <a:off x="-26346" y="6130950"/>
            <a:ext cx="1138453" cy="307777"/>
          </a:xfrm>
          <a:prstGeom prst="rect">
            <a:avLst/>
          </a:prstGeom>
          <a:noFill/>
        </p:spPr>
        <p:txBody>
          <a:bodyPr wrap="none" rtlCol="0">
            <a:spAutoFit/>
          </a:bodyPr>
          <a:lstStyle/>
          <a:p>
            <a:pPr algn="r"/>
            <a:r>
              <a:rPr lang="en-GB" sz="1400" dirty="0"/>
              <a:t>Sensitivity:</a:t>
            </a:r>
          </a:p>
        </p:txBody>
      </p:sp>
      <p:sp>
        <p:nvSpPr>
          <p:cNvPr id="18" name="Textfeld 19">
            <a:extLst>
              <a:ext uri="{FF2B5EF4-FFF2-40B4-BE49-F238E27FC236}">
                <a16:creationId xmlns:a16="http://schemas.microsoft.com/office/drawing/2014/main" id="{DEDC9152-7845-9D4C-85EE-2604F69CAC99}"/>
              </a:ext>
            </a:extLst>
          </p:cNvPr>
          <p:cNvSpPr txBox="1"/>
          <p:nvPr/>
        </p:nvSpPr>
        <p:spPr>
          <a:xfrm>
            <a:off x="1206548" y="6306551"/>
            <a:ext cx="1255472" cy="307777"/>
          </a:xfrm>
          <a:prstGeom prst="rect">
            <a:avLst/>
          </a:prstGeom>
          <a:noFill/>
        </p:spPr>
        <p:txBody>
          <a:bodyPr wrap="none" rtlCol="0">
            <a:spAutoFit/>
          </a:bodyPr>
          <a:lstStyle/>
          <a:p>
            <a:r>
              <a:rPr lang="en-GB" sz="1400"/>
              <a:t>10</a:t>
            </a:r>
            <a:r>
              <a:rPr lang="en-GB" sz="1400" baseline="30000"/>
              <a:t>-(18-19) </a:t>
            </a:r>
            <a:r>
              <a:rPr lang="en-GB" sz="1400"/>
              <a:t>e.cm</a:t>
            </a:r>
            <a:endParaRPr lang="en-GB" sz="1400" baseline="30000"/>
          </a:p>
        </p:txBody>
      </p:sp>
      <p:sp>
        <p:nvSpPr>
          <p:cNvPr id="19" name="Textfeld 28">
            <a:extLst>
              <a:ext uri="{FF2B5EF4-FFF2-40B4-BE49-F238E27FC236}">
                <a16:creationId xmlns:a16="http://schemas.microsoft.com/office/drawing/2014/main" id="{90905B16-899B-BF40-AB7C-2E56043BD6C7}"/>
              </a:ext>
            </a:extLst>
          </p:cNvPr>
          <p:cNvSpPr txBox="1"/>
          <p:nvPr/>
        </p:nvSpPr>
        <p:spPr>
          <a:xfrm>
            <a:off x="4187326" y="6299456"/>
            <a:ext cx="1271502" cy="307777"/>
          </a:xfrm>
          <a:prstGeom prst="rect">
            <a:avLst/>
          </a:prstGeom>
          <a:noFill/>
        </p:spPr>
        <p:txBody>
          <a:bodyPr wrap="none" rtlCol="0">
            <a:spAutoFit/>
          </a:bodyPr>
          <a:lstStyle/>
          <a:p>
            <a:r>
              <a:rPr lang="en-GB" sz="1400"/>
              <a:t>10</a:t>
            </a:r>
            <a:r>
              <a:rPr lang="en-GB" sz="1400" baseline="30000"/>
              <a:t>-(23-24)</a:t>
            </a:r>
            <a:r>
              <a:rPr lang="en-GB" sz="1400"/>
              <a:t> e.cm</a:t>
            </a:r>
            <a:endParaRPr lang="en-GB" sz="1400" baseline="30000"/>
          </a:p>
        </p:txBody>
      </p:sp>
      <p:sp>
        <p:nvSpPr>
          <p:cNvPr id="20" name="Textfeld 29">
            <a:extLst>
              <a:ext uri="{FF2B5EF4-FFF2-40B4-BE49-F238E27FC236}">
                <a16:creationId xmlns:a16="http://schemas.microsoft.com/office/drawing/2014/main" id="{41942D2F-A67C-634B-98FD-2013D30E9974}"/>
              </a:ext>
            </a:extLst>
          </p:cNvPr>
          <p:cNvSpPr txBox="1"/>
          <p:nvPr/>
        </p:nvSpPr>
        <p:spPr>
          <a:xfrm>
            <a:off x="6803044" y="6299456"/>
            <a:ext cx="1271502" cy="307777"/>
          </a:xfrm>
          <a:prstGeom prst="rect">
            <a:avLst/>
          </a:prstGeom>
          <a:noFill/>
        </p:spPr>
        <p:txBody>
          <a:bodyPr wrap="none" rtlCol="0">
            <a:spAutoFit/>
          </a:bodyPr>
          <a:lstStyle/>
          <a:p>
            <a:r>
              <a:rPr lang="en-GB" sz="1400"/>
              <a:t>10</a:t>
            </a:r>
            <a:r>
              <a:rPr lang="en-GB" sz="1400" baseline="30000"/>
              <a:t>-(28-29)</a:t>
            </a:r>
            <a:r>
              <a:rPr lang="en-GB" sz="1400"/>
              <a:t> e.cm</a:t>
            </a:r>
            <a:endParaRPr lang="en-GB" sz="1400" baseline="30000"/>
          </a:p>
        </p:txBody>
      </p:sp>
      <p:sp>
        <p:nvSpPr>
          <p:cNvPr id="24" name="Slide Number Placeholder 5">
            <a:extLst>
              <a:ext uri="{FF2B5EF4-FFF2-40B4-BE49-F238E27FC236}">
                <a16:creationId xmlns:a16="http://schemas.microsoft.com/office/drawing/2014/main" id="{0D19BC11-E372-9E4B-BC5F-A2182A365640}"/>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26</a:t>
            </a:fld>
            <a:endParaRPr lang="en-US" dirty="0"/>
          </a:p>
        </p:txBody>
      </p:sp>
      <p:sp>
        <p:nvSpPr>
          <p:cNvPr id="25" name="Espace réservé du pied de page 1">
            <a:extLst>
              <a:ext uri="{FF2B5EF4-FFF2-40B4-BE49-F238E27FC236}">
                <a16:creationId xmlns:a16="http://schemas.microsoft.com/office/drawing/2014/main" id="{BF3B362C-CCF2-B14A-966E-252C7172BF77}"/>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sp>
        <p:nvSpPr>
          <p:cNvPr id="26" name="ZoneTexte 25">
            <a:extLst>
              <a:ext uri="{FF2B5EF4-FFF2-40B4-BE49-F238E27FC236}">
                <a16:creationId xmlns:a16="http://schemas.microsoft.com/office/drawing/2014/main" id="{26881E3B-C143-014F-ABF4-6D002F6FCEDF}"/>
              </a:ext>
            </a:extLst>
          </p:cNvPr>
          <p:cNvSpPr txBox="1"/>
          <p:nvPr/>
        </p:nvSpPr>
        <p:spPr>
          <a:xfrm>
            <a:off x="5175322" y="6523792"/>
            <a:ext cx="2967479" cy="369332"/>
          </a:xfrm>
          <a:prstGeom prst="rect">
            <a:avLst/>
          </a:prstGeom>
          <a:noFill/>
        </p:spPr>
        <p:txBody>
          <a:bodyPr wrap="none" rtlCol="0">
            <a:spAutoFit/>
          </a:bodyPr>
          <a:lstStyle/>
          <a:p>
            <a:r>
              <a:rPr lang="en-GB" sz="1800" dirty="0"/>
              <a:t>Curtesy of Hans Stroeher</a:t>
            </a:r>
          </a:p>
        </p:txBody>
      </p:sp>
    </p:spTree>
    <p:extLst>
      <p:ext uri="{BB962C8B-B14F-4D97-AF65-F5344CB8AC3E}">
        <p14:creationId xmlns:p14="http://schemas.microsoft.com/office/powerpoint/2010/main" val="243431725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sellaDiTesto 11"/>
          <p:cNvSpPr txBox="1"/>
          <p:nvPr/>
        </p:nvSpPr>
        <p:spPr>
          <a:xfrm>
            <a:off x="214287" y="1013328"/>
            <a:ext cx="8715423" cy="5909310"/>
          </a:xfrm>
          <a:prstGeom prst="rect">
            <a:avLst/>
          </a:prstGeom>
          <a:solidFill>
            <a:schemeClr val="bg1"/>
          </a:solidFill>
        </p:spPr>
        <p:txBody>
          <a:bodyPr wrap="square" rtlCol="0">
            <a:spAutoFit/>
          </a:bodyPr>
          <a:lstStyle/>
          <a:p>
            <a:r>
              <a:rPr lang="en-GB" sz="1400" b="0" dirty="0"/>
              <a:t>2. </a:t>
            </a:r>
            <a:r>
              <a:rPr lang="en-GB" sz="1400" dirty="0"/>
              <a:t>SM parameters </a:t>
            </a:r>
            <a:endParaRPr lang="en-GB" sz="1200" dirty="0"/>
          </a:p>
          <a:p>
            <a:pPr lvl="1"/>
            <a:r>
              <a:rPr lang="en-GB" sz="1400" b="0" dirty="0"/>
              <a:t>2.1 Leptons</a:t>
            </a:r>
          </a:p>
          <a:p>
            <a:pPr lvl="2"/>
            <a:r>
              <a:rPr lang="en-GB" sz="1400" b="0" dirty="0"/>
              <a:t>2.1.1 Neutrinos </a:t>
            </a:r>
            <a:endParaRPr lang="en-GB" sz="1200" b="0" dirty="0"/>
          </a:p>
          <a:p>
            <a:pPr lvl="2"/>
            <a:r>
              <a:rPr lang="en-GB" sz="1400" b="0" dirty="0"/>
              <a:t>2.1.2 Charged leptons and fundamental</a:t>
            </a:r>
          </a:p>
          <a:p>
            <a:pPr lvl="2"/>
            <a:r>
              <a:rPr lang="en-GB" sz="1400" b="0" dirty="0"/>
              <a:t> constants </a:t>
            </a:r>
          </a:p>
          <a:p>
            <a:pPr lvl="1"/>
            <a:r>
              <a:rPr lang="en-GB" sz="1400" b="0" dirty="0"/>
              <a:t>2.2 Baryons </a:t>
            </a:r>
            <a:endParaRPr lang="en-GB" sz="1200" b="0" dirty="0"/>
          </a:p>
          <a:p>
            <a:pPr lvl="2"/>
            <a:r>
              <a:rPr lang="en-GB" sz="1400" b="0" dirty="0"/>
              <a:t>2.2.1 Semi-leptonic decays</a:t>
            </a:r>
            <a:br>
              <a:rPr lang="en-GB" sz="1400" b="0" dirty="0"/>
            </a:br>
            <a:r>
              <a:rPr lang="en-GB" sz="1400" b="0" dirty="0"/>
              <a:t>2.2.2 Quark mixing matrix</a:t>
            </a:r>
            <a:br>
              <a:rPr lang="en-GB" sz="1400" b="0" dirty="0"/>
            </a:br>
            <a:r>
              <a:rPr lang="en-GB" sz="1400" b="0" dirty="0"/>
              <a:t>2.2.3 Nucleon and nuclear properties from atomic-physics measurements </a:t>
            </a:r>
            <a:endParaRPr lang="en-GB" sz="1200" b="0" dirty="0"/>
          </a:p>
          <a:p>
            <a:pPr lvl="3"/>
            <a:r>
              <a:rPr lang="en-GB" sz="1400" b="0" i="1" dirty="0"/>
              <a:t>Muonic hydrogen and the proton charge radius</a:t>
            </a:r>
            <a:br>
              <a:rPr lang="en-GB" sz="1400" b="0" i="1" dirty="0"/>
            </a:br>
            <a:r>
              <a:rPr lang="en-GB" sz="1400" b="0" i="1" dirty="0"/>
              <a:t>Nucleon and nuclear polarizabilities</a:t>
            </a:r>
            <a:br>
              <a:rPr lang="en-GB" sz="1400" b="0" i="1" dirty="0"/>
            </a:br>
            <a:r>
              <a:rPr lang="en-GB" sz="1400" b="0" i="1" dirty="0"/>
              <a:t>Combining muonic-atom spectroscopy with elastic electron scattering </a:t>
            </a:r>
          </a:p>
          <a:p>
            <a:pPr lvl="3"/>
            <a:r>
              <a:rPr lang="en-GB" sz="1400" b="0" i="1" dirty="0"/>
              <a:t>Heavy muonic atoms</a:t>
            </a:r>
            <a:br>
              <a:rPr lang="en-GB" sz="1400" b="0" i="1" dirty="0"/>
            </a:br>
            <a:r>
              <a:rPr lang="en-GB" sz="1400" b="0" i="1" dirty="0"/>
              <a:t>Kaonic atoms</a:t>
            </a:r>
            <a:br>
              <a:rPr lang="en-GB" sz="1400" b="0" i="1" dirty="0"/>
            </a:br>
            <a:r>
              <a:rPr lang="en-GB" sz="1400" b="0" i="1" dirty="0"/>
              <a:t>Precision nuclear spectroscopy of thorium-229 </a:t>
            </a:r>
          </a:p>
          <a:p>
            <a:r>
              <a:rPr lang="en-GB" sz="1400" b="0" dirty="0"/>
              <a:t>3. </a:t>
            </a:r>
            <a:r>
              <a:rPr lang="en-GB" sz="1400" dirty="0"/>
              <a:t>Searches beyond the SM </a:t>
            </a:r>
            <a:endParaRPr lang="en-GB" sz="1050" dirty="0"/>
          </a:p>
          <a:p>
            <a:pPr lvl="1"/>
            <a:r>
              <a:rPr lang="en-GB" sz="1400" b="0" dirty="0"/>
              <a:t>3.1 Fundamental-symmetry tests </a:t>
            </a:r>
          </a:p>
          <a:p>
            <a:pPr lvl="3"/>
            <a:r>
              <a:rPr lang="en-GB" sz="1400" b="0" i="1" dirty="0"/>
              <a:t>Searches for CP and T violation </a:t>
            </a:r>
            <a:endParaRPr lang="en-GB" sz="1050" b="0" i="1" dirty="0"/>
          </a:p>
          <a:p>
            <a:pPr lvl="3"/>
            <a:r>
              <a:rPr lang="en-GB" sz="1400" b="0" i="1" dirty="0"/>
              <a:t>P violation in atoms, ions and molecules </a:t>
            </a:r>
          </a:p>
          <a:p>
            <a:pPr lvl="3"/>
            <a:r>
              <a:rPr lang="en-GB" sz="1400" b="0" i="1" dirty="0"/>
              <a:t>Searches for CPT and Lorentz violation </a:t>
            </a:r>
          </a:p>
          <a:p>
            <a:pPr lvl="3"/>
            <a:r>
              <a:rPr lang="en-GB" sz="1400" b="0" i="1" dirty="0"/>
              <a:t>Spin-statistics tests</a:t>
            </a:r>
            <a:br>
              <a:rPr lang="en-GB" sz="1400" b="0" i="1" dirty="0"/>
            </a:br>
            <a:r>
              <a:rPr lang="en-GB" sz="1400" b="0" i="1" dirty="0"/>
              <a:t>Search for </a:t>
            </a:r>
            <a:r>
              <a:rPr lang="en-GB" sz="1400" b="0" i="1" dirty="0" err="1"/>
              <a:t>cLFV</a:t>
            </a:r>
            <a:r>
              <a:rPr lang="en-GB" sz="1400" b="0" i="1" dirty="0"/>
              <a:t> </a:t>
            </a:r>
            <a:endParaRPr lang="en-GB" sz="1050" b="0" i="1" dirty="0"/>
          </a:p>
          <a:p>
            <a:pPr lvl="1"/>
            <a:r>
              <a:rPr lang="en-GB" sz="1400" b="0" dirty="0"/>
              <a:t>3.2 Dark Matter, Dark Energy and exotic forces </a:t>
            </a:r>
            <a:endParaRPr lang="en-GB" sz="1050" b="0" dirty="0"/>
          </a:p>
          <a:p>
            <a:pPr lvl="2"/>
            <a:r>
              <a:rPr lang="en-GB" sz="1400" b="0" dirty="0"/>
              <a:t>3.2.1 Direct Search for Dark Matter Particles</a:t>
            </a:r>
            <a:br>
              <a:rPr lang="en-GB" sz="1400" b="0" dirty="0"/>
            </a:br>
            <a:r>
              <a:rPr lang="en-GB" sz="1400" b="0" dirty="0"/>
              <a:t>3.2.2 Test of Dark Energy models with precision experiments </a:t>
            </a:r>
          </a:p>
          <a:p>
            <a:pPr lvl="2"/>
            <a:r>
              <a:rPr lang="en-GB" sz="1400" b="0" dirty="0"/>
              <a:t>3.2.3 Exotic forces </a:t>
            </a:r>
            <a:endParaRPr lang="en-GB" sz="1050" b="0" dirty="0"/>
          </a:p>
          <a:p>
            <a:pPr lvl="1"/>
            <a:r>
              <a:rPr lang="en-GB" sz="1400" b="0" dirty="0"/>
              <a:t>3.3 Temporal and spatial variation of fundamental constants </a:t>
            </a:r>
            <a:endParaRPr lang="en-GB" sz="1050" b="0" dirty="0"/>
          </a:p>
        </p:txBody>
      </p:sp>
      <p:sp>
        <p:nvSpPr>
          <p:cNvPr id="33" name="CasellaDiTesto 3">
            <a:extLst>
              <a:ext uri="{FF2B5EF4-FFF2-40B4-BE49-F238E27FC236}">
                <a16:creationId xmlns:a16="http://schemas.microsoft.com/office/drawing/2014/main" id="{F764FCE9-6B03-C748-95F2-2CC8153F7AAC}"/>
              </a:ext>
            </a:extLst>
          </p:cNvPr>
          <p:cNvSpPr txBox="1"/>
          <p:nvPr/>
        </p:nvSpPr>
        <p:spPr>
          <a:xfrm>
            <a:off x="1922075" y="2913"/>
            <a:ext cx="5299849" cy="830997"/>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GB" b="1" dirty="0">
                <a:ln w="11430"/>
                <a:solidFill>
                  <a:schemeClr val="bg1"/>
                </a:solidFill>
                <a:effectLst>
                  <a:outerShdw blurRad="50800" dist="39000" dir="5460000" algn="tl">
                    <a:srgbClr val="000000">
                      <a:alpha val="38000"/>
                    </a:srgbClr>
                  </a:outerShdw>
                </a:effectLst>
              </a:rPr>
              <a:t>Fundamental interaction </a:t>
            </a:r>
          </a:p>
          <a:p>
            <a:r>
              <a:rPr lang="en-GB" dirty="0">
                <a:ln w="11430"/>
                <a:solidFill>
                  <a:schemeClr val="bg1"/>
                </a:solidFill>
                <a:effectLst>
                  <a:outerShdw blurRad="50800" dist="39000" dir="5460000" algn="tl">
                    <a:srgbClr val="000000">
                      <a:alpha val="38000"/>
                    </a:srgbClr>
                  </a:outerShdw>
                </a:effectLst>
              </a:rPr>
              <a:t>			</a:t>
            </a:r>
            <a:r>
              <a:rPr lang="en-GB" b="1" dirty="0">
                <a:ln w="11430"/>
                <a:solidFill>
                  <a:schemeClr val="bg1"/>
                </a:solidFill>
                <a:effectLst>
                  <a:outerShdw blurRad="50800" dist="39000" dir="5460000" algn="tl">
                    <a:srgbClr val="000000">
                      <a:alpha val="38000"/>
                    </a:srgbClr>
                  </a:outerShdw>
                </a:effectLst>
              </a:rPr>
              <a:t>and symmetries</a:t>
            </a:r>
          </a:p>
        </p:txBody>
      </p:sp>
      <p:sp>
        <p:nvSpPr>
          <p:cNvPr id="34" name="Slide Number Placeholder 5">
            <a:extLst>
              <a:ext uri="{FF2B5EF4-FFF2-40B4-BE49-F238E27FC236}">
                <a16:creationId xmlns:a16="http://schemas.microsoft.com/office/drawing/2014/main" id="{68B9FA06-CD03-E642-A8E8-0780C7AAA63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27</a:t>
            </a:fld>
            <a:endParaRPr lang="en-US" dirty="0"/>
          </a:p>
        </p:txBody>
      </p:sp>
      <p:sp>
        <p:nvSpPr>
          <p:cNvPr id="2" name="ZoneTexte 1">
            <a:extLst>
              <a:ext uri="{FF2B5EF4-FFF2-40B4-BE49-F238E27FC236}">
                <a16:creationId xmlns:a16="http://schemas.microsoft.com/office/drawing/2014/main" id="{7D4C6FA1-2D92-CD4A-9382-78A7F00A9FC6}"/>
              </a:ext>
            </a:extLst>
          </p:cNvPr>
          <p:cNvSpPr txBox="1"/>
          <p:nvPr/>
        </p:nvSpPr>
        <p:spPr>
          <a:xfrm rot="21005656">
            <a:off x="5234996" y="4382180"/>
            <a:ext cx="3731822" cy="707886"/>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2000" i="1" dirty="0"/>
              <a:t>See talks of Klaus Kirch, </a:t>
            </a:r>
            <a:r>
              <a:rPr lang="fr-FR" sz="2000" i="1" dirty="0"/>
              <a:t>Stephan Paul, Gunar Schnell,…  </a:t>
            </a:r>
          </a:p>
        </p:txBody>
      </p:sp>
      <p:sp>
        <p:nvSpPr>
          <p:cNvPr id="4" name="ZoneTexte 3">
            <a:extLst>
              <a:ext uri="{FF2B5EF4-FFF2-40B4-BE49-F238E27FC236}">
                <a16:creationId xmlns:a16="http://schemas.microsoft.com/office/drawing/2014/main" id="{8CE866A1-9301-814D-9A48-1AA06AF612A2}"/>
              </a:ext>
            </a:extLst>
          </p:cNvPr>
          <p:cNvSpPr txBox="1"/>
          <p:nvPr/>
        </p:nvSpPr>
        <p:spPr>
          <a:xfrm>
            <a:off x="198800" y="690139"/>
            <a:ext cx="3860352" cy="400110"/>
          </a:xfrm>
          <a:prstGeom prst="rect">
            <a:avLst/>
          </a:prstGeom>
          <a:noFill/>
        </p:spPr>
        <p:txBody>
          <a:bodyPr wrap="none" rtlCol="0">
            <a:spAutoFit/>
          </a:bodyPr>
          <a:lstStyle/>
          <a:p>
            <a:r>
              <a:rPr lang="en-GB" sz="2000" dirty="0"/>
              <a:t>Nuclear physics contributions</a:t>
            </a:r>
          </a:p>
        </p:txBody>
      </p:sp>
      <p:sp>
        <p:nvSpPr>
          <p:cNvPr id="5" name="Rectangle 4">
            <a:extLst>
              <a:ext uri="{FF2B5EF4-FFF2-40B4-BE49-F238E27FC236}">
                <a16:creationId xmlns:a16="http://schemas.microsoft.com/office/drawing/2014/main" id="{DABC4B38-A290-0443-A32B-CA904BB4D595}"/>
              </a:ext>
            </a:extLst>
          </p:cNvPr>
          <p:cNvSpPr/>
          <p:nvPr/>
        </p:nvSpPr>
        <p:spPr>
          <a:xfrm>
            <a:off x="4345545" y="1118487"/>
            <a:ext cx="4654345" cy="1554272"/>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anchor="ctr">
            <a:spAutoFit/>
          </a:bodyPr>
          <a:lstStyle/>
          <a:p>
            <a:pPr marL="285750" indent="-285750">
              <a:spcAft>
                <a:spcPts val="600"/>
              </a:spcAft>
              <a:buFont typeface="Arial"/>
              <a:buChar char="•"/>
            </a:pPr>
            <a:r>
              <a:rPr lang="en-GB" sz="1800" dirty="0"/>
              <a:t>High precision measurements at low energies</a:t>
            </a:r>
          </a:p>
          <a:p>
            <a:pPr marL="285750" indent="-285750">
              <a:spcAft>
                <a:spcPts val="600"/>
              </a:spcAft>
              <a:buFont typeface="Arial"/>
              <a:buChar char="•"/>
            </a:pPr>
            <a:r>
              <a:rPr lang="en-GB" sz="1800" dirty="0"/>
              <a:t>Complementary to experiments at the highest energies and offering sensitivities to new effects beyond the Standard Model</a:t>
            </a:r>
          </a:p>
        </p:txBody>
      </p:sp>
    </p:spTree>
    <p:extLst>
      <p:ext uri="{BB962C8B-B14F-4D97-AF65-F5344CB8AC3E}">
        <p14:creationId xmlns:p14="http://schemas.microsoft.com/office/powerpoint/2010/main" val="89695890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951345" y="976360"/>
            <a:ext cx="7366662" cy="5192259"/>
            <a:chOff x="478292" y="642938"/>
            <a:chExt cx="7839715" cy="5525682"/>
          </a:xfrm>
        </p:grpSpPr>
        <p:pic>
          <p:nvPicPr>
            <p:cNvPr id="12" name="Picture 11"/>
            <p:cNvPicPr>
              <a:picLocks noChangeAspect="1"/>
            </p:cNvPicPr>
            <p:nvPr/>
          </p:nvPicPr>
          <p:blipFill rotWithShape="1">
            <a:blip r:embed="rId2"/>
            <a:srcRect t="5728"/>
            <a:stretch/>
          </p:blipFill>
          <p:spPr>
            <a:xfrm>
              <a:off x="478292" y="642938"/>
              <a:ext cx="7839715" cy="5525682"/>
            </a:xfrm>
            <a:prstGeom prst="rect">
              <a:avLst/>
            </a:prstGeom>
          </p:spPr>
        </p:pic>
        <p:sp>
          <p:nvSpPr>
            <p:cNvPr id="14" name="Rectangle 13"/>
            <p:cNvSpPr/>
            <p:nvPr/>
          </p:nvSpPr>
          <p:spPr>
            <a:xfrm>
              <a:off x="5206291" y="1521143"/>
              <a:ext cx="2438405" cy="7143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669678" y="1798624"/>
              <a:ext cx="4302142" cy="338554"/>
            </a:xfrm>
            <a:prstGeom prst="rect">
              <a:avLst/>
            </a:prstGeom>
            <a:solidFill>
              <a:schemeClr val="bg1"/>
            </a:solidFill>
          </p:spPr>
          <p:txBody>
            <a:bodyPr wrap="square" rtlCol="0">
              <a:spAutoFit/>
            </a:bodyPr>
            <a:lstStyle/>
            <a:p>
              <a:r>
                <a:rPr lang="en-US" sz="1400" dirty="0">
                  <a:solidFill>
                    <a:srgbClr val="FF0000"/>
                  </a:solidFill>
                </a:rPr>
                <a:t>GOAL for </a:t>
              </a:r>
              <a:r>
                <a:rPr lang="en-US" sz="1400" dirty="0" err="1">
                  <a:solidFill>
                    <a:srgbClr val="FF0000"/>
                  </a:solidFill>
                </a:rPr>
                <a:t>RaF</a:t>
              </a:r>
              <a:r>
                <a:rPr lang="en-US" sz="1400" dirty="0">
                  <a:solidFill>
                    <a:srgbClr val="FF0000"/>
                  </a:solidFill>
                </a:rPr>
                <a:t> molecules (radioactive only!) </a:t>
              </a:r>
            </a:p>
          </p:txBody>
        </p:sp>
      </p:grpSp>
      <p:sp>
        <p:nvSpPr>
          <p:cNvPr id="16" name="CustomShape 1"/>
          <p:cNvSpPr/>
          <p:nvPr/>
        </p:nvSpPr>
        <p:spPr>
          <a:xfrm>
            <a:off x="2757768" y="6143476"/>
            <a:ext cx="1623731" cy="714524"/>
          </a:xfrm>
          <a:custGeom>
            <a:avLst/>
            <a:gdLst/>
            <a:ahLst/>
            <a:cxnLst/>
            <a:rect l="0" t="0" r="r" b="b"/>
            <a:pathLst>
              <a:path w="2796" h="1372">
                <a:moveTo>
                  <a:pt x="0" y="342"/>
                </a:moveTo>
                <a:lnTo>
                  <a:pt x="2096" y="342"/>
                </a:lnTo>
                <a:lnTo>
                  <a:pt x="2096" y="0"/>
                </a:lnTo>
                <a:lnTo>
                  <a:pt x="2795" y="685"/>
                </a:lnTo>
                <a:lnTo>
                  <a:pt x="2096" y="1371"/>
                </a:lnTo>
                <a:lnTo>
                  <a:pt x="2096" y="1028"/>
                </a:lnTo>
                <a:lnTo>
                  <a:pt x="0" y="1028"/>
                </a:lnTo>
                <a:lnTo>
                  <a:pt x="0" y="342"/>
                </a:lnTo>
              </a:path>
            </a:pathLst>
          </a:custGeom>
          <a:gradFill rotWithShape="0">
            <a:gsLst>
              <a:gs pos="0">
                <a:srgbClr val="ED1C24"/>
              </a:gs>
              <a:gs pos="100000">
                <a:srgbClr val="FFFFFF"/>
              </a:gs>
            </a:gsLst>
            <a:lin ang="2880000"/>
          </a:gradFill>
          <a:ln w="36720">
            <a:noFill/>
          </a:ln>
        </p:spPr>
        <p:style>
          <a:lnRef idx="0">
            <a:scrgbClr r="0" g="0" b="0"/>
          </a:lnRef>
          <a:fillRef idx="0">
            <a:scrgbClr r="0" g="0" b="0"/>
          </a:fillRef>
          <a:effectRef idx="0">
            <a:scrgbClr r="0" g="0" b="0"/>
          </a:effectRef>
          <a:fontRef idx="minor"/>
        </p:style>
      </p:sp>
      <p:sp>
        <p:nvSpPr>
          <p:cNvPr id="17" name="TextShape 8"/>
          <p:cNvSpPr txBox="1"/>
          <p:nvPr/>
        </p:nvSpPr>
        <p:spPr>
          <a:xfrm>
            <a:off x="3184937" y="6301930"/>
            <a:ext cx="1278731" cy="269280"/>
          </a:xfrm>
          <a:prstGeom prst="rect">
            <a:avLst/>
          </a:prstGeom>
          <a:noFill/>
          <a:ln w="36720">
            <a:noFill/>
          </a:ln>
        </p:spPr>
        <p:txBody>
          <a:bodyPr lIns="90000" tIns="45000" rIns="90000" bIns="45000"/>
          <a:lstStyle/>
          <a:p>
            <a:r>
              <a:rPr lang="en-US" sz="2000" b="1" strike="noStrike" spc="-1" dirty="0">
                <a:solidFill>
                  <a:srgbClr val="ED1C24"/>
                </a:solidFill>
                <a:latin typeface="Calibri"/>
              </a:rPr>
              <a:t>100 </a:t>
            </a:r>
            <a:r>
              <a:rPr lang="en-US" sz="2000" b="1" strike="noStrike" spc="-1" dirty="0" err="1">
                <a:solidFill>
                  <a:srgbClr val="ED1C24"/>
                </a:solidFill>
                <a:latin typeface="Calibri"/>
              </a:rPr>
              <a:t>TeV</a:t>
            </a:r>
            <a:endParaRPr lang="en-US" sz="2000" b="0" strike="noStrike" spc="-1" dirty="0">
              <a:latin typeface="Arial"/>
            </a:endParaRPr>
          </a:p>
        </p:txBody>
      </p:sp>
      <p:sp>
        <p:nvSpPr>
          <p:cNvPr id="18" name="TextBox 17"/>
          <p:cNvSpPr txBox="1"/>
          <p:nvPr/>
        </p:nvSpPr>
        <p:spPr>
          <a:xfrm>
            <a:off x="1468662" y="77139"/>
            <a:ext cx="5892720" cy="646331"/>
          </a:xfrm>
          <a:prstGeom prst="rect">
            <a:avLst/>
          </a:prstGeom>
          <a:noFill/>
        </p:spPr>
        <p:txBody>
          <a:bodyPr wrap="square" rtlCol="0">
            <a:spAutoFit/>
          </a:bodyPr>
          <a:lstStyle/>
          <a:p>
            <a:r>
              <a:rPr lang="en-US" sz="1800" b="1" dirty="0">
                <a:solidFill>
                  <a:schemeClr val="bg1"/>
                </a:solidFill>
              </a:rPr>
              <a:t>EXAMPLE: best limit on the electron EDM </a:t>
            </a:r>
          </a:p>
          <a:p>
            <a:r>
              <a:rPr lang="en-US" sz="1800" b="1" dirty="0">
                <a:solidFill>
                  <a:schemeClr val="bg1"/>
                </a:solidFill>
              </a:rPr>
              <a:t>			comes from molecules</a:t>
            </a:r>
          </a:p>
        </p:txBody>
      </p:sp>
      <p:grpSp>
        <p:nvGrpSpPr>
          <p:cNvPr id="3" name="Groupe 2">
            <a:extLst>
              <a:ext uri="{FF2B5EF4-FFF2-40B4-BE49-F238E27FC236}">
                <a16:creationId xmlns:a16="http://schemas.microsoft.com/office/drawing/2014/main" id="{4C450C33-0373-A244-A626-3608532A5A99}"/>
              </a:ext>
            </a:extLst>
          </p:cNvPr>
          <p:cNvGrpSpPr/>
          <p:nvPr/>
        </p:nvGrpSpPr>
        <p:grpSpPr>
          <a:xfrm>
            <a:off x="943324" y="843049"/>
            <a:ext cx="3628888" cy="399233"/>
            <a:chOff x="478292" y="576127"/>
            <a:chExt cx="3628888" cy="399233"/>
          </a:xfrm>
        </p:grpSpPr>
        <p:sp>
          <p:nvSpPr>
            <p:cNvPr id="22" name="TextBox 21"/>
            <p:cNvSpPr txBox="1"/>
            <p:nvPr/>
          </p:nvSpPr>
          <p:spPr>
            <a:xfrm>
              <a:off x="1036585" y="594524"/>
              <a:ext cx="813043" cy="369332"/>
            </a:xfrm>
            <a:prstGeom prst="rect">
              <a:avLst/>
            </a:prstGeom>
            <a:noFill/>
          </p:spPr>
          <p:txBody>
            <a:bodyPr wrap="none" rtlCol="0">
              <a:spAutoFit/>
            </a:bodyPr>
            <a:lstStyle/>
            <a:p>
              <a:r>
                <a:rPr lang="en-US" dirty="0">
                  <a:solidFill>
                    <a:schemeClr val="accent1"/>
                  </a:solidFill>
                </a:rPr>
                <a:t>atoms</a:t>
              </a:r>
            </a:p>
          </p:txBody>
        </p:sp>
        <p:sp>
          <p:nvSpPr>
            <p:cNvPr id="23" name="TextBox 22"/>
            <p:cNvSpPr txBox="1"/>
            <p:nvPr/>
          </p:nvSpPr>
          <p:spPr>
            <a:xfrm>
              <a:off x="2407920" y="576127"/>
              <a:ext cx="1223412" cy="369332"/>
            </a:xfrm>
            <a:prstGeom prst="rect">
              <a:avLst/>
            </a:prstGeom>
            <a:noFill/>
          </p:spPr>
          <p:txBody>
            <a:bodyPr wrap="none" rtlCol="0">
              <a:spAutoFit/>
            </a:bodyPr>
            <a:lstStyle/>
            <a:p>
              <a:r>
                <a:rPr lang="en-US" dirty="0">
                  <a:solidFill>
                    <a:srgbClr val="FF0000"/>
                  </a:solidFill>
                </a:rPr>
                <a:t>molecules</a:t>
              </a:r>
            </a:p>
          </p:txBody>
        </p:sp>
        <p:cxnSp>
          <p:nvCxnSpPr>
            <p:cNvPr id="25" name="Straight Arrow Connector 24"/>
            <p:cNvCxnSpPr/>
            <p:nvPr/>
          </p:nvCxnSpPr>
          <p:spPr>
            <a:xfrm>
              <a:off x="478292" y="967740"/>
              <a:ext cx="1579108" cy="7620"/>
            </a:xfrm>
            <a:prstGeom prst="straightConnector1">
              <a:avLst/>
            </a:prstGeom>
            <a:ln w="2857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148840" y="972855"/>
              <a:ext cx="1958340" cy="250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6406929" y="6551075"/>
            <a:ext cx="2556790" cy="338554"/>
          </a:xfrm>
          <a:prstGeom prst="rect">
            <a:avLst/>
          </a:prstGeom>
          <a:noFill/>
        </p:spPr>
        <p:txBody>
          <a:bodyPr wrap="none" rtlCol="0">
            <a:spAutoFit/>
          </a:bodyPr>
          <a:lstStyle/>
          <a:p>
            <a:r>
              <a:rPr lang="en-US" sz="1600" dirty="0"/>
              <a:t>Courtesy R.F. Garcia Ruiz</a:t>
            </a:r>
          </a:p>
        </p:txBody>
      </p:sp>
    </p:spTree>
    <p:extLst>
      <p:ext uri="{BB962C8B-B14F-4D97-AF65-F5344CB8AC3E}">
        <p14:creationId xmlns:p14="http://schemas.microsoft.com/office/powerpoint/2010/main" val="974699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589284" y="5731"/>
            <a:ext cx="5808000" cy="707886"/>
          </a:xfrm>
          <a:prstGeom prst="rect">
            <a:avLst/>
          </a:prstGeom>
          <a:noFill/>
        </p:spPr>
        <p:txBody>
          <a:bodyPr wrap="none" rtlCol="0">
            <a:spAutoFit/>
          </a:bodyPr>
          <a:lstStyle/>
          <a:p>
            <a:r>
              <a:rPr lang="en-GB" sz="4000" dirty="0">
                <a:solidFill>
                  <a:schemeClr val="bg1"/>
                </a:solidFill>
                <a:latin typeface="+mj-lt"/>
              </a:rPr>
              <a:t>Nuclear Physics in Europe</a:t>
            </a:r>
          </a:p>
        </p:txBody>
      </p:sp>
      <p:pic>
        <p:nvPicPr>
          <p:cNvPr id="10" name="Image 9" descr="NuPECC ML 2017 wheel fina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86957" y="1870712"/>
            <a:ext cx="3603174" cy="3589228"/>
          </a:xfrm>
          <a:prstGeom prst="rect">
            <a:avLst/>
          </a:prstGeom>
        </p:spPr>
      </p:pic>
      <p:pic>
        <p:nvPicPr>
          <p:cNvPr id="12" name="Image 11" descr="Capture d’écran 2017-06-09 à 17.34.57.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1626" y="5159502"/>
            <a:ext cx="665086" cy="233381"/>
          </a:xfrm>
          <a:prstGeom prst="rect">
            <a:avLst/>
          </a:prstGeom>
        </p:spPr>
      </p:pic>
      <p:pic>
        <p:nvPicPr>
          <p:cNvPr id="13" name="Image 12" descr="Capture d’écran 2017-06-09 à 17.34.57.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1626" y="3895374"/>
            <a:ext cx="599125" cy="210235"/>
          </a:xfrm>
          <a:prstGeom prst="rect">
            <a:avLst/>
          </a:prstGeom>
        </p:spPr>
      </p:pic>
      <p:pic>
        <p:nvPicPr>
          <p:cNvPr id="16" name="Immagine 6" descr="Senza titolo.jpg">
            <a:extLst>
              <a:ext uri="{FF2B5EF4-FFF2-40B4-BE49-F238E27FC236}">
                <a16:creationId xmlns:a16="http://schemas.microsoft.com/office/drawing/2014/main" id="{E498FF4A-B419-3647-A5CC-A0C45A408F2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35721" y="963661"/>
            <a:ext cx="754295" cy="877831"/>
          </a:xfrm>
          <a:prstGeom prst="rect">
            <a:avLst/>
          </a:prstGeom>
        </p:spPr>
      </p:pic>
      <p:pic>
        <p:nvPicPr>
          <p:cNvPr id="17" name="Immagine 6" descr="Senza titolo.jpg">
            <a:extLst>
              <a:ext uri="{FF2B5EF4-FFF2-40B4-BE49-F238E27FC236}">
                <a16:creationId xmlns:a16="http://schemas.microsoft.com/office/drawing/2014/main" id="{A99607D4-2D1D-C34C-BDD9-21196EBBBDB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14620" y="1326133"/>
            <a:ext cx="1086432" cy="2003672"/>
          </a:xfrm>
          <a:prstGeom prst="rect">
            <a:avLst/>
          </a:prstGeom>
        </p:spPr>
      </p:pic>
      <p:pic>
        <p:nvPicPr>
          <p:cNvPr id="7" name="Image 6">
            <a:extLst>
              <a:ext uri="{FF2B5EF4-FFF2-40B4-BE49-F238E27FC236}">
                <a16:creationId xmlns:a16="http://schemas.microsoft.com/office/drawing/2014/main" id="{9D4A19E7-EA60-CC41-896F-075417C1648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49317" y="3823476"/>
            <a:ext cx="2736888" cy="1486282"/>
          </a:xfrm>
          <a:prstGeom prst="rect">
            <a:avLst/>
          </a:prstGeom>
        </p:spPr>
      </p:pic>
      <p:pic>
        <p:nvPicPr>
          <p:cNvPr id="18" name="Immagine 2">
            <a:extLst>
              <a:ext uri="{FF2B5EF4-FFF2-40B4-BE49-F238E27FC236}">
                <a16:creationId xmlns:a16="http://schemas.microsoft.com/office/drawing/2014/main" id="{79705E59-17F4-D242-B389-8087325CEA9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82411" y="4461371"/>
            <a:ext cx="2496336" cy="1396261"/>
          </a:xfrm>
          <a:prstGeom prst="rect">
            <a:avLst/>
          </a:prstGeom>
        </p:spPr>
      </p:pic>
      <p:pic>
        <p:nvPicPr>
          <p:cNvPr id="19" name="Picture 24">
            <a:extLst>
              <a:ext uri="{FF2B5EF4-FFF2-40B4-BE49-F238E27FC236}">
                <a16:creationId xmlns:a16="http://schemas.microsoft.com/office/drawing/2014/main" id="{93167FD6-07C3-CB41-9C16-AA8EE8FDD215}"/>
              </a:ext>
            </a:extLst>
          </p:cNvPr>
          <p:cNvPicPr/>
          <p:nvPr/>
        </p:nvPicPr>
        <p:blipFill>
          <a:blip r:embed="rId9" cstate="screen">
            <a:extLst>
              <a:ext uri="{28A0092B-C50C-407E-A947-70E740481C1C}">
                <a14:useLocalDpi xmlns:a14="http://schemas.microsoft.com/office/drawing/2010/main"/>
              </a:ext>
            </a:extLst>
          </a:blip>
          <a:stretch>
            <a:fillRect/>
          </a:stretch>
        </p:blipFill>
        <p:spPr>
          <a:xfrm>
            <a:off x="2916362" y="5489160"/>
            <a:ext cx="1284155" cy="1053143"/>
          </a:xfrm>
          <a:prstGeom prst="rect">
            <a:avLst/>
          </a:prstGeom>
        </p:spPr>
      </p:pic>
      <p:pic>
        <p:nvPicPr>
          <p:cNvPr id="20" name="Picture 8">
            <a:extLst>
              <a:ext uri="{FF2B5EF4-FFF2-40B4-BE49-F238E27FC236}">
                <a16:creationId xmlns:a16="http://schemas.microsoft.com/office/drawing/2014/main" id="{65166E25-1E0B-B949-8DD4-BD4E82685BD1}"/>
              </a:ext>
            </a:extLst>
          </p:cNvPr>
          <p:cNvPicPr/>
          <p:nvPr/>
        </p:nvPicPr>
        <p:blipFill>
          <a:blip r:embed="rId10" cstate="screen">
            <a:extLst>
              <a:ext uri="{28A0092B-C50C-407E-A947-70E740481C1C}">
                <a14:useLocalDpi xmlns:a14="http://schemas.microsoft.com/office/drawing/2010/main"/>
              </a:ext>
            </a:extLst>
          </a:blip>
          <a:stretch>
            <a:fillRect/>
          </a:stretch>
        </p:blipFill>
        <p:spPr>
          <a:xfrm>
            <a:off x="4488874" y="5482120"/>
            <a:ext cx="2042922" cy="1198571"/>
          </a:xfrm>
          <a:prstGeom prst="rect">
            <a:avLst/>
          </a:prstGeom>
        </p:spPr>
      </p:pic>
      <p:pic>
        <p:nvPicPr>
          <p:cNvPr id="9" name="Image 8">
            <a:extLst>
              <a:ext uri="{FF2B5EF4-FFF2-40B4-BE49-F238E27FC236}">
                <a16:creationId xmlns:a16="http://schemas.microsoft.com/office/drawing/2014/main" id="{B7FFCD11-FF46-2E4D-BE68-6F1B516E2A0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99851" y="2599023"/>
            <a:ext cx="2018805" cy="1409919"/>
          </a:xfrm>
          <a:prstGeom prst="rect">
            <a:avLst/>
          </a:prstGeom>
        </p:spPr>
      </p:pic>
      <p:pic>
        <p:nvPicPr>
          <p:cNvPr id="21" name="Image 20">
            <a:extLst>
              <a:ext uri="{FF2B5EF4-FFF2-40B4-BE49-F238E27FC236}">
                <a16:creationId xmlns:a16="http://schemas.microsoft.com/office/drawing/2014/main" id="{467DCAFE-0502-754A-89C2-2BCF30B98FDC}"/>
              </a:ext>
            </a:extLst>
          </p:cNvPr>
          <p:cNvPicPr/>
          <p:nvPr/>
        </p:nvPicPr>
        <p:blipFill>
          <a:blip r:embed="rId12" cstate="screen">
            <a:extLst>
              <a:ext uri="{28A0092B-C50C-407E-A947-70E740481C1C}">
                <a14:useLocalDpi xmlns:a14="http://schemas.microsoft.com/office/drawing/2010/main"/>
              </a:ext>
            </a:extLst>
          </a:blip>
          <a:stretch>
            <a:fillRect/>
          </a:stretch>
        </p:blipFill>
        <p:spPr>
          <a:xfrm>
            <a:off x="1163783" y="1134160"/>
            <a:ext cx="1787962" cy="1334811"/>
          </a:xfrm>
          <a:prstGeom prst="rect">
            <a:avLst/>
          </a:prstGeom>
        </p:spPr>
      </p:pic>
      <p:pic>
        <p:nvPicPr>
          <p:cNvPr id="22" name="Bild 8">
            <a:extLst>
              <a:ext uri="{FF2B5EF4-FFF2-40B4-BE49-F238E27FC236}">
                <a16:creationId xmlns:a16="http://schemas.microsoft.com/office/drawing/2014/main" id="{1A3197CB-6B38-6344-8B84-C4C3F0577B2E}"/>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302030" y="969394"/>
            <a:ext cx="975216" cy="222630"/>
          </a:xfrm>
          <a:prstGeom prst="rect">
            <a:avLst/>
          </a:prstGeom>
        </p:spPr>
      </p:pic>
      <p:pic>
        <p:nvPicPr>
          <p:cNvPr id="23" name="Immagine 7" descr="Senza titolo.jpg">
            <a:extLst>
              <a:ext uri="{FF2B5EF4-FFF2-40B4-BE49-F238E27FC236}">
                <a16:creationId xmlns:a16="http://schemas.microsoft.com/office/drawing/2014/main" id="{ABE9C22D-9FDE-7647-8EE6-4BB2C80C91DD}"/>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364794" y="1238425"/>
            <a:ext cx="888702" cy="599240"/>
          </a:xfrm>
          <a:prstGeom prst="rect">
            <a:avLst/>
          </a:prstGeom>
        </p:spPr>
      </p:pic>
      <p:pic>
        <p:nvPicPr>
          <p:cNvPr id="24" name="Immagine 4" descr="Senza titolo.jpg">
            <a:extLst>
              <a:ext uri="{FF2B5EF4-FFF2-40B4-BE49-F238E27FC236}">
                <a16:creationId xmlns:a16="http://schemas.microsoft.com/office/drawing/2014/main" id="{7F1185A0-8496-5940-BDAD-AE212CD284FC}"/>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7440183" y="2089647"/>
            <a:ext cx="1438008" cy="950169"/>
          </a:xfrm>
          <a:prstGeom prst="rect">
            <a:avLst/>
          </a:prstGeom>
        </p:spPr>
      </p:pic>
      <p:pic>
        <p:nvPicPr>
          <p:cNvPr id="25" name="Picture 2">
            <a:extLst>
              <a:ext uri="{FF2B5EF4-FFF2-40B4-BE49-F238E27FC236}">
                <a16:creationId xmlns:a16="http://schemas.microsoft.com/office/drawing/2014/main" id="{B8480B5C-F07E-1F47-932F-0F6CD7835789}"/>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803436" y="1326133"/>
            <a:ext cx="622597" cy="591258"/>
          </a:xfrm>
          <a:prstGeom prst="rect">
            <a:avLst/>
          </a:prstGeom>
        </p:spPr>
      </p:pic>
      <p:pic>
        <p:nvPicPr>
          <p:cNvPr id="26" name="Image 25" descr="agataganil3.jpg">
            <a:extLst>
              <a:ext uri="{FF2B5EF4-FFF2-40B4-BE49-F238E27FC236}">
                <a16:creationId xmlns:a16="http://schemas.microsoft.com/office/drawing/2014/main" id="{A3F1C151-F729-C942-AB7D-E4D786385530}"/>
              </a:ext>
            </a:extLst>
          </p:cNvPr>
          <p:cNvPicPr/>
          <p:nvPr/>
        </p:nvPicPr>
        <p:blipFill>
          <a:blip r:embed="rId17" cstate="screen">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7185567" y="5276192"/>
            <a:ext cx="705202" cy="1057591"/>
          </a:xfrm>
          <a:prstGeom prst="rect">
            <a:avLst/>
          </a:prstGeom>
          <a:noFill/>
          <a:ln>
            <a:noFill/>
          </a:ln>
          <a:extLst>
            <a:ext uri="{909E8E84-426E-40dd-AFC4-6F175D3DCCD1}">
              <a14:hiddenFill xmlns:lc="http://schemas.openxmlformats.org/drawingml/2006/lockedCanvas" xmlns:o="urn:schemas-microsoft-com:office:office" xmlns:v="urn:schemas-microsoft-com:vml" xmlns:w10="urn:schemas-microsoft-com:office:word" xmlns:w="http://schemas.openxmlformats.org/wordprocessingml/2006/main" xmlns=""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a:solidFill>
                  <a:srgbClr val="FFFFFF"/>
                </a:solidFill>
              </a14:hiddenFill>
            </a:ex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solidFill>
                  <a:srgbClr val="000000"/>
                </a:solidFill>
                <a:miter lim="800000"/>
                <a:headEnd/>
                <a:tailEnd/>
              </a14:hiddenLine>
            </a:ext>
          </a:extLst>
        </p:spPr>
      </p:pic>
      <p:pic>
        <p:nvPicPr>
          <p:cNvPr id="27" name="Picture 6" descr="logoAgata">
            <a:extLst>
              <a:ext uri="{FF2B5EF4-FFF2-40B4-BE49-F238E27FC236}">
                <a16:creationId xmlns:a16="http://schemas.microsoft.com/office/drawing/2014/main" id="{CF2F94FC-A9A7-2947-BFB0-08A82AC2E1D6}"/>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7985696" y="5542507"/>
            <a:ext cx="346981" cy="459455"/>
          </a:xfrm>
          <a:prstGeom prst="rect">
            <a:avLst/>
          </a:prstGeom>
          <a:noFill/>
          <a:ln w="9525">
            <a:noFill/>
            <a:miter lim="800000"/>
            <a:headEnd/>
            <a:tailEnd/>
          </a:ln>
        </p:spPr>
      </p:pic>
      <p:sp>
        <p:nvSpPr>
          <p:cNvPr id="28" name="Rectangle 27">
            <a:extLst>
              <a:ext uri="{FF2B5EF4-FFF2-40B4-BE49-F238E27FC236}">
                <a16:creationId xmlns:a16="http://schemas.microsoft.com/office/drawing/2014/main" id="{025A9FFD-2BC0-FD49-BDE2-37F206163441}"/>
              </a:ext>
            </a:extLst>
          </p:cNvPr>
          <p:cNvSpPr/>
          <p:nvPr/>
        </p:nvSpPr>
        <p:spPr>
          <a:xfrm>
            <a:off x="131478" y="755508"/>
            <a:ext cx="2785959" cy="400110"/>
          </a:xfrm>
          <a:prstGeom prst="rect">
            <a:avLst/>
          </a:prstGeom>
        </p:spPr>
        <p:txBody>
          <a:bodyPr wrap="square">
            <a:spAutoFit/>
          </a:bodyPr>
          <a:lstStyle/>
          <a:p>
            <a:r>
              <a:rPr lang="en-US" sz="2000" u="sng" dirty="0">
                <a:solidFill>
                  <a:srgbClr val="0563C1"/>
                </a:solidFill>
                <a:latin typeface="Calibri" charset="0"/>
                <a:ea typeface="Calibri" charset="0"/>
                <a:cs typeface="Times New Roman" charset="0"/>
                <a:hlinkClick r:id="rId20"/>
              </a:rPr>
              <a:t>http://www.nupecc.org</a:t>
            </a:r>
            <a:r>
              <a:rPr lang="en-US" sz="2000" dirty="0">
                <a:latin typeface="Calibri" charset="0"/>
                <a:ea typeface="Calibri" charset="0"/>
                <a:cs typeface="Times New Roman" charset="0"/>
              </a:rPr>
              <a:t> </a:t>
            </a:r>
            <a:endParaRPr lang="en-GB" sz="2000" dirty="0"/>
          </a:p>
        </p:txBody>
      </p:sp>
      <p:sp>
        <p:nvSpPr>
          <p:cNvPr id="30" name="Slide Number Placeholder 5">
            <a:extLst>
              <a:ext uri="{FF2B5EF4-FFF2-40B4-BE49-F238E27FC236}">
                <a16:creationId xmlns:a16="http://schemas.microsoft.com/office/drawing/2014/main" id="{1FAA5886-5AF5-464A-BC05-6FD401D17CE2}"/>
              </a:ext>
            </a:extLst>
          </p:cNvPr>
          <p:cNvSpPr>
            <a:spLocks noGrp="1"/>
          </p:cNvSpPr>
          <p:nvPr>
            <p:ph type="sldNum" sz="quarter" idx="4"/>
          </p:nvPr>
        </p:nvSpPr>
        <p:spPr>
          <a:xfrm>
            <a:off x="7981950" y="6542303"/>
            <a:ext cx="1162050" cy="365125"/>
          </a:xfrm>
          <a:prstGeom prst="rect">
            <a:avLst/>
          </a:prstGeom>
        </p:spPr>
        <p:txBody>
          <a:bodyPr vert="horz" lIns="91440" tIns="45720" rIns="91440" bIns="45720" rtlCol="0" anchor="ctr"/>
          <a:lstStyle>
            <a:lvl1pPr algn="ctr">
              <a:defRPr sz="1000">
                <a:solidFill>
                  <a:schemeClr val="tx2"/>
                </a:solidFill>
              </a:defRPr>
            </a:lvl1pPr>
          </a:lstStyle>
          <a:p>
            <a:pPr algn="r"/>
            <a:fld id="{687D7A59-36E2-48B9-B146-C1E59501F63F}" type="slidenum">
              <a:rPr lang="en-US" smtClean="0"/>
              <a:pPr algn="r"/>
              <a:t>3</a:t>
            </a:fld>
            <a:endParaRPr lang="en-US" dirty="0"/>
          </a:p>
        </p:txBody>
      </p:sp>
      <p:sp>
        <p:nvSpPr>
          <p:cNvPr id="31" name="Rectangle 30">
            <a:extLst>
              <a:ext uri="{FF2B5EF4-FFF2-40B4-BE49-F238E27FC236}">
                <a16:creationId xmlns:a16="http://schemas.microsoft.com/office/drawing/2014/main" id="{4797E9EF-BD40-4F4A-BB64-E3D4994BC6C2}"/>
              </a:ext>
            </a:extLst>
          </p:cNvPr>
          <p:cNvSpPr/>
          <p:nvPr/>
        </p:nvSpPr>
        <p:spPr>
          <a:xfrm>
            <a:off x="176750" y="6586366"/>
            <a:ext cx="2226792" cy="276999"/>
          </a:xfrm>
          <a:prstGeom prst="rect">
            <a:avLst/>
          </a:prstGeom>
        </p:spPr>
        <p:txBody>
          <a:bodyPr wrap="square">
            <a:spAutoFit/>
          </a:bodyPr>
          <a:lstStyle/>
          <a:p>
            <a:r>
              <a:rPr lang="en-US" sz="1200" dirty="0">
                <a:solidFill>
                  <a:srgbClr val="002060"/>
                </a:solidFill>
              </a:rPr>
              <a:t>Marek Lewitowicz </a:t>
            </a:r>
            <a:endParaRPr lang="en-GB" sz="1200" dirty="0">
              <a:solidFill>
                <a:srgbClr val="002060"/>
              </a:solidFill>
            </a:endParaRPr>
          </a:p>
        </p:txBody>
      </p:sp>
    </p:spTree>
    <p:extLst>
      <p:ext uri="{BB962C8B-B14F-4D97-AF65-F5344CB8AC3E}">
        <p14:creationId xmlns:p14="http://schemas.microsoft.com/office/powerpoint/2010/main" val="269166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960870" y="4581204"/>
            <a:ext cx="2091277" cy="92333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defPPr>
              <a:defRPr lang="en-US"/>
            </a:defPPr>
            <a:lvl1pPr algn="ctr">
              <a:defRPr sz="1800">
                <a:ln w="11430"/>
                <a:solidFill>
                  <a:srgbClr val="0000FF"/>
                </a:solidFill>
                <a:effectLst>
                  <a:outerShdw blurRad="80000" dist="40000" dir="5040000" algn="tl">
                    <a:srgbClr val="000000">
                      <a:alpha val="30000"/>
                    </a:srgbClr>
                  </a:outerShdw>
                </a:effectLst>
                <a:latin typeface="Arial" charset="0"/>
                <a:ea typeface="ＭＳ Ｐゴシック" charset="0"/>
              </a:defRPr>
            </a:lvl1pPr>
          </a:lstStyle>
          <a:p>
            <a:r>
              <a:rPr lang="en-US" dirty="0"/>
              <a:t>LRP presentation</a:t>
            </a:r>
          </a:p>
          <a:p>
            <a:r>
              <a:rPr lang="en-US" dirty="0"/>
              <a:t>in Brussels </a:t>
            </a:r>
          </a:p>
          <a:p>
            <a:r>
              <a:rPr lang="en-US" dirty="0"/>
              <a:t>Nov. 27, 2017</a:t>
            </a:r>
          </a:p>
        </p:txBody>
      </p:sp>
      <p:sp>
        <p:nvSpPr>
          <p:cNvPr id="2" name="Rectangle 1"/>
          <p:cNvSpPr/>
          <p:nvPr/>
        </p:nvSpPr>
        <p:spPr>
          <a:xfrm>
            <a:off x="2023769" y="22318"/>
            <a:ext cx="5553635" cy="954107"/>
          </a:xfrm>
          <a:prstGeom prst="rect">
            <a:avLst/>
          </a:prstGeom>
        </p:spPr>
        <p:txBody>
          <a:bodyPr wrap="square">
            <a:spAutoFit/>
          </a:bodyPr>
          <a:lstStyle/>
          <a:p>
            <a:r>
              <a:rPr lang="en-US" sz="2800" b="1" dirty="0">
                <a:solidFill>
                  <a:schemeClr val="bg1"/>
                </a:solidFill>
                <a:latin typeface="+mj-lt"/>
              </a:rPr>
              <a:t>Long Range Plan organization </a:t>
            </a:r>
          </a:p>
          <a:p>
            <a:r>
              <a:rPr lang="en-US" sz="2800" dirty="0">
                <a:solidFill>
                  <a:schemeClr val="bg1"/>
                </a:solidFill>
                <a:latin typeface="+mj-lt"/>
              </a:rPr>
              <a:t>				</a:t>
            </a:r>
            <a:r>
              <a:rPr lang="en-US" sz="2800" b="1" dirty="0">
                <a:solidFill>
                  <a:schemeClr val="bg1"/>
                </a:solidFill>
                <a:latin typeface="+mj-lt"/>
              </a:rPr>
              <a:t>&amp; schedule</a:t>
            </a:r>
          </a:p>
        </p:txBody>
      </p:sp>
      <p:sp>
        <p:nvSpPr>
          <p:cNvPr id="15" name="TextBox 14"/>
          <p:cNvSpPr txBox="1"/>
          <p:nvPr/>
        </p:nvSpPr>
        <p:spPr>
          <a:xfrm>
            <a:off x="61785" y="5504535"/>
            <a:ext cx="1631509" cy="646331"/>
          </a:xfrm>
          <a:prstGeom prst="rect">
            <a:avLst/>
          </a:prstGeom>
          <a:solidFill>
            <a:srgbClr val="FFFFFF"/>
          </a:solid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defPPr>
              <a:defRPr lang="en-US"/>
            </a:defPPr>
            <a:lvl1pPr>
              <a:defRPr sz="1800">
                <a:ln w="11430"/>
                <a:solidFill>
                  <a:srgbClr val="0000FF"/>
                </a:solidFill>
                <a:effectLst>
                  <a:outerShdw blurRad="80000" dist="40000" dir="5040000" algn="tl">
                    <a:srgbClr val="000000">
                      <a:alpha val="30000"/>
                    </a:srgbClr>
                  </a:outerShdw>
                </a:effectLst>
              </a:defRPr>
            </a:lvl1pPr>
          </a:lstStyle>
          <a:p>
            <a:pPr algn="ctr"/>
            <a:r>
              <a:rPr lang="en-US" dirty="0">
                <a:cs typeface="+mn-cs"/>
              </a:rPr>
              <a:t>Beginning of</a:t>
            </a:r>
          </a:p>
          <a:p>
            <a:pPr algn="ctr"/>
            <a:r>
              <a:rPr lang="en-US" dirty="0">
                <a:cs typeface="+mn-cs"/>
              </a:rPr>
              <a:t>2016</a:t>
            </a:r>
          </a:p>
        </p:txBody>
      </p:sp>
      <p:sp>
        <p:nvSpPr>
          <p:cNvPr id="17" name="TextBox 16"/>
          <p:cNvSpPr txBox="1"/>
          <p:nvPr/>
        </p:nvSpPr>
        <p:spPr>
          <a:xfrm>
            <a:off x="7639189" y="5504534"/>
            <a:ext cx="1400783" cy="646331"/>
          </a:xfrm>
          <a:prstGeom prst="rect">
            <a:avLst/>
          </a:prstGeom>
          <a:solidFill>
            <a:srgbClr val="FFFFFF"/>
          </a:solid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defPPr>
              <a:defRPr lang="en-US"/>
            </a:defPPr>
            <a:lvl1pPr>
              <a:defRPr sz="1800">
                <a:ln w="11430"/>
                <a:solidFill>
                  <a:srgbClr val="0000FF"/>
                </a:solidFill>
                <a:effectLst>
                  <a:outerShdw blurRad="80000" dist="40000" dir="5040000" algn="tl">
                    <a:srgbClr val="000000">
                      <a:alpha val="30000"/>
                    </a:srgbClr>
                  </a:outerShdw>
                </a:effectLst>
              </a:defRPr>
            </a:lvl1pPr>
          </a:lstStyle>
          <a:p>
            <a:pPr algn="ctr"/>
            <a:r>
              <a:rPr lang="en-US" dirty="0"/>
              <a:t>End of 2017</a:t>
            </a:r>
          </a:p>
        </p:txBody>
      </p:sp>
      <p:sp>
        <p:nvSpPr>
          <p:cNvPr id="19" name="Notched Right Arrow 18"/>
          <p:cNvSpPr/>
          <p:nvPr/>
        </p:nvSpPr>
        <p:spPr>
          <a:xfrm>
            <a:off x="1693293" y="5696403"/>
            <a:ext cx="5992047" cy="198735"/>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6" descr="NuPECC_logo_cropped.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5810" y="3226482"/>
            <a:ext cx="1295595" cy="482710"/>
          </a:xfrm>
          <a:prstGeom prst="rect">
            <a:avLst/>
          </a:prstGeom>
          <a:noFill/>
          <a:ln w="9525">
            <a:noFill/>
            <a:miter lim="800000"/>
            <a:headEnd/>
            <a:tailEnd/>
          </a:ln>
        </p:spPr>
      </p:pic>
      <p:sp>
        <p:nvSpPr>
          <p:cNvPr id="28" name="Curved Left Arrow 27"/>
          <p:cNvSpPr/>
          <p:nvPr/>
        </p:nvSpPr>
        <p:spPr>
          <a:xfrm rot="1445549">
            <a:off x="1489146" y="3740161"/>
            <a:ext cx="731520" cy="1216152"/>
          </a:xfrm>
          <a:prstGeom prst="curvedLeft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1" name="Curved Down Arrow 30"/>
          <p:cNvSpPr/>
          <p:nvPr/>
        </p:nvSpPr>
        <p:spPr>
          <a:xfrm rot="18999348">
            <a:off x="90367" y="2875904"/>
            <a:ext cx="1216152" cy="731520"/>
          </a:xfrm>
          <a:prstGeom prst="curvedDown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33" name="Immagine 4"/>
          <p:cNvPicPr>
            <a:picLocks noChangeAspect="1"/>
          </p:cNvPicPr>
          <p:nvPr/>
        </p:nvPicPr>
        <p:blipFill rotWithShape="1">
          <a:blip r:embed="rId3" cstate="email">
            <a:extLst>
              <a:ext uri="{28A0092B-C50C-407E-A947-70E740481C1C}">
                <a14:useLocalDpi xmlns:a14="http://schemas.microsoft.com/office/drawing/2010/main"/>
              </a:ext>
            </a:extLst>
          </a:blip>
          <a:srcRect l="3547" t="2975" r="5100" b="5526"/>
          <a:stretch/>
        </p:blipFill>
        <p:spPr>
          <a:xfrm>
            <a:off x="2352312" y="3130282"/>
            <a:ext cx="2742804" cy="1134691"/>
          </a:xfrm>
          <a:prstGeom prst="rect">
            <a:avLst/>
          </a:prstGeom>
          <a:ln>
            <a:noFill/>
          </a:ln>
        </p:spPr>
      </p:pic>
      <p:sp>
        <p:nvSpPr>
          <p:cNvPr id="35" name="Right Arrow 34"/>
          <p:cNvSpPr/>
          <p:nvPr/>
        </p:nvSpPr>
        <p:spPr>
          <a:xfrm>
            <a:off x="5139448" y="3543744"/>
            <a:ext cx="461648" cy="330895"/>
          </a:xfrm>
          <a:prstGeom prst="rightArrow">
            <a:avLst/>
          </a:prstGeom>
          <a:solidFill>
            <a:schemeClr val="accent6">
              <a:lumMod val="40000"/>
              <a:lumOff val="6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a:off x="5407343" y="4672094"/>
            <a:ext cx="1300356" cy="646331"/>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1800" dirty="0">
                <a:ln w="11430"/>
                <a:solidFill>
                  <a:srgbClr val="0000FF"/>
                </a:solidFill>
                <a:effectLst>
                  <a:outerShdw blurRad="80000" dist="40000" dir="5040000" algn="tl">
                    <a:srgbClr val="000000">
                      <a:alpha val="30000"/>
                    </a:srgbClr>
                  </a:outerShdw>
                </a:effectLst>
                <a:latin typeface="Arial" charset="0"/>
                <a:ea typeface="ＭＳ Ｐゴシック" charset="0"/>
              </a:rPr>
              <a:t>Report</a:t>
            </a:r>
          </a:p>
          <a:p>
            <a:pPr algn="ctr"/>
            <a:r>
              <a:rPr lang="en-US" sz="1800" dirty="0">
                <a:ln w="11430"/>
                <a:solidFill>
                  <a:srgbClr val="0000FF"/>
                </a:solidFill>
                <a:effectLst>
                  <a:outerShdw blurRad="80000" dist="40000" dir="5040000" algn="tl">
                    <a:srgbClr val="000000">
                      <a:alpha val="30000"/>
                    </a:srgbClr>
                  </a:outerShdw>
                </a:effectLst>
                <a:latin typeface="Arial" charset="0"/>
                <a:ea typeface="ＭＳ Ｐゴシック" charset="0"/>
              </a:rPr>
              <a:t>June 2017</a:t>
            </a:r>
          </a:p>
        </p:txBody>
      </p:sp>
      <p:sp>
        <p:nvSpPr>
          <p:cNvPr id="30" name="Rectangle 29"/>
          <p:cNvSpPr/>
          <p:nvPr/>
        </p:nvSpPr>
        <p:spPr>
          <a:xfrm>
            <a:off x="1482733" y="6089310"/>
            <a:ext cx="6367018" cy="400110"/>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a:spAutoFit/>
          </a:bodyPr>
          <a:lstStyle/>
          <a:p>
            <a:r>
              <a:rPr lang="en-US" sz="2000" u="sng" dirty="0">
                <a:solidFill>
                  <a:schemeClr val="tx1"/>
                </a:solidFill>
                <a:latin typeface="Calibri" charset="0"/>
                <a:ea typeface="Calibri" charset="0"/>
                <a:cs typeface="Times New Roman" charset="0"/>
                <a:hlinkClick r:id="rId4">
                  <a:extLst>
                    <a:ext uri="{A12FA001-AC4F-418D-AE19-62706E023703}">
                      <ahyp:hlinkClr xmlns:ahyp="http://schemas.microsoft.com/office/drawing/2018/hyperlinkcolor" val="tx"/>
                    </a:ext>
                  </a:extLst>
                </a:hlinkClick>
              </a:rPr>
              <a:t>http://www.nupecc.org/lrp2016/Documents/lrp2017.pdf</a:t>
            </a:r>
            <a:r>
              <a:rPr lang="en-US" sz="2000" dirty="0">
                <a:solidFill>
                  <a:schemeClr val="tx1"/>
                </a:solidFill>
                <a:latin typeface="Calibri" charset="0"/>
                <a:ea typeface="Calibri" charset="0"/>
                <a:cs typeface="Times New Roman" charset="0"/>
              </a:rPr>
              <a:t> </a:t>
            </a:r>
            <a:endParaRPr lang="en-GB" sz="2000" dirty="0">
              <a:solidFill>
                <a:schemeClr val="tx1"/>
              </a:solidFill>
            </a:endParaRPr>
          </a:p>
        </p:txBody>
      </p:sp>
      <p:sp>
        <p:nvSpPr>
          <p:cNvPr id="25" name="TextBox 12">
            <a:extLst>
              <a:ext uri="{FF2B5EF4-FFF2-40B4-BE49-F238E27FC236}">
                <a16:creationId xmlns:a16="http://schemas.microsoft.com/office/drawing/2014/main" id="{2E000C06-F017-3E4B-AF18-753A77E20354}"/>
              </a:ext>
            </a:extLst>
          </p:cNvPr>
          <p:cNvSpPr txBox="1"/>
          <p:nvPr/>
        </p:nvSpPr>
        <p:spPr>
          <a:xfrm>
            <a:off x="2758739" y="4421131"/>
            <a:ext cx="1752971" cy="92333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800">
                <a:ln w="11430"/>
                <a:solidFill>
                  <a:srgbClr val="0000FF"/>
                </a:solidFill>
                <a:effectLst>
                  <a:outerShdw blurRad="80000" dist="40000" dir="5040000" algn="tl">
                    <a:srgbClr val="000000">
                      <a:alpha val="30000"/>
                    </a:srgbClr>
                  </a:outerShdw>
                </a:effectLst>
                <a:latin typeface="Arial" charset="0"/>
                <a:ea typeface="ＭＳ Ｐゴシック" charset="0"/>
              </a:defRPr>
            </a:lvl1pPr>
          </a:lstStyle>
          <a:p>
            <a:r>
              <a:rPr lang="en-US" dirty="0"/>
              <a:t>Town meeting in Darmstadt January 2017</a:t>
            </a:r>
          </a:p>
        </p:txBody>
      </p:sp>
      <p:sp>
        <p:nvSpPr>
          <p:cNvPr id="29" name="TextBox 12">
            <a:extLst>
              <a:ext uri="{FF2B5EF4-FFF2-40B4-BE49-F238E27FC236}">
                <a16:creationId xmlns:a16="http://schemas.microsoft.com/office/drawing/2014/main" id="{03AE2328-1C3E-F74C-B690-F915664151F2}"/>
              </a:ext>
            </a:extLst>
          </p:cNvPr>
          <p:cNvSpPr txBox="1"/>
          <p:nvPr/>
        </p:nvSpPr>
        <p:spPr>
          <a:xfrm>
            <a:off x="-139283" y="3955697"/>
            <a:ext cx="1752971" cy="120032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800">
                <a:ln w="11430"/>
                <a:solidFill>
                  <a:srgbClr val="0000FF"/>
                </a:solidFill>
                <a:effectLst>
                  <a:outerShdw blurRad="80000" dist="40000" dir="5040000" algn="tl">
                    <a:srgbClr val="000000">
                      <a:alpha val="30000"/>
                    </a:srgbClr>
                  </a:outerShdw>
                </a:effectLst>
                <a:latin typeface="Arial" charset="0"/>
                <a:ea typeface="ＭＳ Ｐゴシック" charset="0"/>
              </a:defRPr>
            </a:lvl1pPr>
          </a:lstStyle>
          <a:p>
            <a:r>
              <a:rPr lang="en-US" dirty="0"/>
              <a:t>Community</a:t>
            </a:r>
          </a:p>
          <a:p>
            <a:r>
              <a:rPr lang="en-US" dirty="0"/>
              <a:t>200 experts</a:t>
            </a:r>
          </a:p>
          <a:p>
            <a:r>
              <a:rPr lang="en-US" dirty="0"/>
              <a:t>7 working groups</a:t>
            </a:r>
          </a:p>
        </p:txBody>
      </p:sp>
      <p:sp>
        <p:nvSpPr>
          <p:cNvPr id="37" name="Slide Number Placeholder 5">
            <a:extLst>
              <a:ext uri="{FF2B5EF4-FFF2-40B4-BE49-F238E27FC236}">
                <a16:creationId xmlns:a16="http://schemas.microsoft.com/office/drawing/2014/main" id="{16711737-AC53-6B49-812F-C0E601A0C908}"/>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4</a:t>
            </a:fld>
            <a:endParaRPr lang="en-US" dirty="0"/>
          </a:p>
        </p:txBody>
      </p:sp>
      <p:sp>
        <p:nvSpPr>
          <p:cNvPr id="39" name="Espace réservé du pied de page 1">
            <a:extLst>
              <a:ext uri="{FF2B5EF4-FFF2-40B4-BE49-F238E27FC236}">
                <a16:creationId xmlns:a16="http://schemas.microsoft.com/office/drawing/2014/main" id="{CAB438F6-224C-1D41-A271-387C59FA42B9}"/>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p>
          <a:p>
            <a:endParaRPr lang="en-GB" dirty="0"/>
          </a:p>
        </p:txBody>
      </p:sp>
      <p:pic>
        <p:nvPicPr>
          <p:cNvPr id="6" name="Image 5">
            <a:extLst>
              <a:ext uri="{FF2B5EF4-FFF2-40B4-BE49-F238E27FC236}">
                <a16:creationId xmlns:a16="http://schemas.microsoft.com/office/drawing/2014/main" id="{C79B4B4F-4897-6F4C-A3EF-DE2F4249C4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33294" y="3130282"/>
            <a:ext cx="1845286" cy="1383437"/>
          </a:xfrm>
          <a:prstGeom prst="rect">
            <a:avLst/>
          </a:prstGeom>
        </p:spPr>
      </p:pic>
      <p:pic>
        <p:nvPicPr>
          <p:cNvPr id="41" name="Immagine 2" descr="Senza titolo.jpg">
            <a:extLst>
              <a:ext uri="{FF2B5EF4-FFF2-40B4-BE49-F238E27FC236}">
                <a16:creationId xmlns:a16="http://schemas.microsoft.com/office/drawing/2014/main" id="{85022814-4DD0-6146-B949-AFADBBDC00B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524098">
            <a:off x="5974244" y="2983342"/>
            <a:ext cx="872681" cy="1227462"/>
          </a:xfrm>
          <a:prstGeom prst="rect">
            <a:avLst/>
          </a:prstGeom>
        </p:spPr>
      </p:pic>
      <p:pic>
        <p:nvPicPr>
          <p:cNvPr id="40" name="Immagine 1">
            <a:extLst>
              <a:ext uri="{FF2B5EF4-FFF2-40B4-BE49-F238E27FC236}">
                <a16:creationId xmlns:a16="http://schemas.microsoft.com/office/drawing/2014/main" id="{64943BCA-3A1F-A64E-9452-32FBA9201A2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2652"/>
          <a:stretch/>
        </p:blipFill>
        <p:spPr>
          <a:xfrm>
            <a:off x="5621547" y="3145030"/>
            <a:ext cx="961435" cy="1394609"/>
          </a:xfrm>
          <a:prstGeom prst="rect">
            <a:avLst/>
          </a:prstGeom>
          <a:ln>
            <a:noFill/>
          </a:ln>
        </p:spPr>
      </p:pic>
      <p:sp>
        <p:nvSpPr>
          <p:cNvPr id="42" name="TextBox 18">
            <a:extLst>
              <a:ext uri="{FF2B5EF4-FFF2-40B4-BE49-F238E27FC236}">
                <a16:creationId xmlns:a16="http://schemas.microsoft.com/office/drawing/2014/main" id="{08AD4EF3-6194-AD49-AD36-4995DC28EF01}"/>
              </a:ext>
            </a:extLst>
          </p:cNvPr>
          <p:cNvSpPr txBox="1"/>
          <p:nvPr/>
        </p:nvSpPr>
        <p:spPr>
          <a:xfrm>
            <a:off x="-55258" y="851391"/>
            <a:ext cx="889941" cy="30777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1400" dirty="0">
                <a:ln w="11430"/>
                <a:solidFill>
                  <a:srgbClr val="000090"/>
                </a:solidFill>
                <a:effectLst>
                  <a:outerShdw blurRad="50800" dist="39000" dir="5460000" algn="tl">
                    <a:srgbClr val="000000">
                      <a:alpha val="38000"/>
                    </a:srgbClr>
                  </a:outerShdw>
                </a:effectLst>
              </a:rPr>
              <a:t>    </a:t>
            </a:r>
            <a:r>
              <a:rPr lang="en-US" sz="1400" b="1" dirty="0">
                <a:ln w="11430"/>
                <a:solidFill>
                  <a:srgbClr val="000090"/>
                </a:solidFill>
                <a:effectLst>
                  <a:outerShdw blurRad="50800" dist="39000" dir="5460000" algn="tl">
                    <a:srgbClr val="000000">
                      <a:alpha val="38000"/>
                    </a:srgbClr>
                  </a:outerShdw>
                </a:effectLst>
              </a:rPr>
              <a:t>1991  </a:t>
            </a:r>
            <a:r>
              <a:rPr lang="en-US" sz="1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p:txBody>
      </p:sp>
      <p:sp>
        <p:nvSpPr>
          <p:cNvPr id="43" name="TextBox 19">
            <a:extLst>
              <a:ext uri="{FF2B5EF4-FFF2-40B4-BE49-F238E27FC236}">
                <a16:creationId xmlns:a16="http://schemas.microsoft.com/office/drawing/2014/main" id="{C665135B-BC05-8F4B-B0E8-30C07AB78CD2}"/>
              </a:ext>
            </a:extLst>
          </p:cNvPr>
          <p:cNvSpPr txBox="1"/>
          <p:nvPr/>
        </p:nvSpPr>
        <p:spPr>
          <a:xfrm>
            <a:off x="748405" y="851391"/>
            <a:ext cx="779318" cy="30777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1400" b="1" dirty="0">
                <a:ln w="11430"/>
                <a:solidFill>
                  <a:srgbClr val="000090"/>
                </a:solidFill>
                <a:effectLst>
                  <a:outerShdw blurRad="50800" dist="39000" dir="5460000" algn="tl">
                    <a:srgbClr val="000000">
                      <a:alpha val="38000"/>
                    </a:srgbClr>
                  </a:outerShdw>
                </a:effectLst>
              </a:rPr>
              <a:t>1997</a:t>
            </a:r>
            <a:r>
              <a:rPr lang="en-US" sz="1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p:txBody>
      </p:sp>
      <p:sp>
        <p:nvSpPr>
          <p:cNvPr id="44" name="TextBox 20">
            <a:extLst>
              <a:ext uri="{FF2B5EF4-FFF2-40B4-BE49-F238E27FC236}">
                <a16:creationId xmlns:a16="http://schemas.microsoft.com/office/drawing/2014/main" id="{3A180423-48CA-F848-9093-C21BCCCA3C35}"/>
              </a:ext>
            </a:extLst>
          </p:cNvPr>
          <p:cNvSpPr txBox="1"/>
          <p:nvPr/>
        </p:nvSpPr>
        <p:spPr>
          <a:xfrm>
            <a:off x="1362602" y="851391"/>
            <a:ext cx="582211" cy="307777"/>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1400" b="1" dirty="0">
                <a:ln w="11430"/>
                <a:solidFill>
                  <a:srgbClr val="000090"/>
                </a:solidFill>
                <a:effectLst>
                  <a:outerShdw blurRad="50800" dist="39000" dir="5460000" algn="tl">
                    <a:srgbClr val="000000">
                      <a:alpha val="38000"/>
                    </a:srgbClr>
                  </a:outerShdw>
                </a:effectLst>
              </a:rPr>
              <a:t>2004</a:t>
            </a:r>
          </a:p>
        </p:txBody>
      </p:sp>
      <p:sp>
        <p:nvSpPr>
          <p:cNvPr id="45" name="TextBox 21">
            <a:extLst>
              <a:ext uri="{FF2B5EF4-FFF2-40B4-BE49-F238E27FC236}">
                <a16:creationId xmlns:a16="http://schemas.microsoft.com/office/drawing/2014/main" id="{42C61C45-5E57-A945-AA90-F43BCE829177}"/>
              </a:ext>
            </a:extLst>
          </p:cNvPr>
          <p:cNvSpPr txBox="1"/>
          <p:nvPr/>
        </p:nvSpPr>
        <p:spPr>
          <a:xfrm>
            <a:off x="2176528" y="851391"/>
            <a:ext cx="582211" cy="307777"/>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1400" b="1" dirty="0">
                <a:ln w="11430"/>
                <a:solidFill>
                  <a:srgbClr val="000090"/>
                </a:solidFill>
                <a:effectLst>
                  <a:outerShdw blurRad="50800" dist="39000" dir="5460000" algn="tl">
                    <a:srgbClr val="000000">
                      <a:alpha val="38000"/>
                    </a:srgbClr>
                  </a:outerShdw>
                </a:effectLst>
              </a:rPr>
              <a:t>2010</a:t>
            </a:r>
          </a:p>
        </p:txBody>
      </p:sp>
      <p:pic>
        <p:nvPicPr>
          <p:cNvPr id="46" name="Immagine 7" descr="Senza titolo.jpg">
            <a:extLst>
              <a:ext uri="{FF2B5EF4-FFF2-40B4-BE49-F238E27FC236}">
                <a16:creationId xmlns:a16="http://schemas.microsoft.com/office/drawing/2014/main" id="{47194762-280E-984D-82C9-651D4C37CEA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53740" y="1151855"/>
            <a:ext cx="2754549" cy="1502532"/>
          </a:xfrm>
          <a:prstGeom prst="rect">
            <a:avLst/>
          </a:prstGeom>
        </p:spPr>
      </p:pic>
      <p:sp>
        <p:nvSpPr>
          <p:cNvPr id="50" name="CasellaDiTesto 1">
            <a:extLst>
              <a:ext uri="{FF2B5EF4-FFF2-40B4-BE49-F238E27FC236}">
                <a16:creationId xmlns:a16="http://schemas.microsoft.com/office/drawing/2014/main" id="{F81D9F22-EDFD-E94D-B037-16EB5B4C1401}"/>
              </a:ext>
            </a:extLst>
          </p:cNvPr>
          <p:cNvSpPr txBox="1"/>
          <p:nvPr/>
        </p:nvSpPr>
        <p:spPr>
          <a:xfrm>
            <a:off x="3114024" y="984880"/>
            <a:ext cx="5876913" cy="1831271"/>
          </a:xfrm>
          <a:prstGeom prst="rect">
            <a:avLst/>
          </a:prstGeom>
          <a:noFill/>
        </p:spPr>
        <p:txBody>
          <a:bodyPr wrap="square" rtlCol="0">
            <a:spAutoFit/>
          </a:bodyPr>
          <a:lstStyle/>
          <a:p>
            <a:pPr marL="285750" indent="-285750">
              <a:spcAft>
                <a:spcPts val="600"/>
              </a:spcAft>
              <a:buFont typeface="Arial"/>
              <a:buChar char="•"/>
            </a:pPr>
            <a:r>
              <a:rPr lang="en-GB" sz="1800" dirty="0">
                <a:solidFill>
                  <a:schemeClr val="tx1"/>
                </a:solidFill>
              </a:rPr>
              <a:t>The LPR </a:t>
            </a:r>
            <a:r>
              <a:rPr lang="en-GB" sz="1800" b="1" dirty="0">
                <a:solidFill>
                  <a:schemeClr val="tx1"/>
                </a:solidFill>
              </a:rPr>
              <a:t>identifies opportunities </a:t>
            </a:r>
            <a:r>
              <a:rPr lang="en-GB" sz="1800" dirty="0">
                <a:solidFill>
                  <a:schemeClr val="tx1"/>
                </a:solidFill>
              </a:rPr>
              <a:t>and priorities for the nuclear science in Europe</a:t>
            </a:r>
          </a:p>
          <a:p>
            <a:pPr marL="285750" indent="-285750">
              <a:spcAft>
                <a:spcPts val="600"/>
              </a:spcAft>
              <a:buFont typeface="Arial"/>
              <a:buChar char="•"/>
            </a:pPr>
            <a:r>
              <a:rPr lang="en-GB" sz="1800" dirty="0">
                <a:solidFill>
                  <a:schemeClr val="tx1"/>
                </a:solidFill>
              </a:rPr>
              <a:t>The LRP </a:t>
            </a:r>
            <a:r>
              <a:rPr lang="en-GB" sz="1800" b="1" dirty="0">
                <a:solidFill>
                  <a:schemeClr val="tx1"/>
                </a:solidFill>
              </a:rPr>
              <a:t>provides</a:t>
            </a:r>
            <a:r>
              <a:rPr lang="en-GB" sz="1800" dirty="0">
                <a:solidFill>
                  <a:schemeClr val="tx1"/>
                </a:solidFill>
              </a:rPr>
              <a:t> national funding agencies, ESFRI and European Commission with a </a:t>
            </a:r>
            <a:r>
              <a:rPr lang="en-GB" sz="1800" b="1" dirty="0">
                <a:solidFill>
                  <a:schemeClr val="tx1"/>
                </a:solidFill>
              </a:rPr>
              <a:t>framework for coordinated advances </a:t>
            </a:r>
            <a:r>
              <a:rPr lang="en-GB" sz="1800" dirty="0">
                <a:solidFill>
                  <a:schemeClr val="tx1"/>
                </a:solidFill>
              </a:rPr>
              <a:t>in nuclear science in Europe</a:t>
            </a:r>
          </a:p>
        </p:txBody>
      </p:sp>
    </p:spTree>
    <p:extLst>
      <p:ext uri="{BB962C8B-B14F-4D97-AF65-F5344CB8AC3E}">
        <p14:creationId xmlns:p14="http://schemas.microsoft.com/office/powerpoint/2010/main" val="3733430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4712241-5C27-8C43-9229-551CE32B0987}"/>
              </a:ext>
            </a:extLst>
          </p:cNvPr>
          <p:cNvSpPr txBox="1"/>
          <p:nvPr/>
        </p:nvSpPr>
        <p:spPr>
          <a:xfrm>
            <a:off x="247135" y="901756"/>
            <a:ext cx="8686800" cy="5663089"/>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342900" indent="-34290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How is mass generated in QCD and what are the static and dynamical properties of hadrons?</a:t>
            </a:r>
          </a:p>
          <a:p>
            <a:pPr marL="342900" indent="-34290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How does the strong force between nucleons emerge from the underlying quark-gluon structure?</a:t>
            </a:r>
          </a:p>
          <a:p>
            <a:pPr marL="342900" indent="-342900">
              <a:spcAft>
                <a:spcPts val="1200"/>
              </a:spcAft>
              <a:buFont typeface="Arial" panose="020B0604020202020204" pitchFamily="34" charset="0"/>
              <a:buChar char="•"/>
            </a:pPr>
            <a:r>
              <a:rPr lang="en-GB" dirty="0">
                <a:latin typeface="Arial" panose="020B0604020202020204" pitchFamily="34" charset="0"/>
                <a:cs typeface="Arial" panose="020B0604020202020204" pitchFamily="34" charset="0"/>
              </a:rPr>
              <a:t>What are the properties of nuclei and strong-interaction matter as encountered shortly after the Big Bang, in catastrophic cosmic events and in compact stellar objects?</a:t>
            </a:r>
          </a:p>
          <a:p>
            <a:pPr marL="342900" indent="-342900">
              <a:spcAft>
                <a:spcPts val="1200"/>
              </a:spcAft>
              <a:buFont typeface="Arial" panose="020B0604020202020204" pitchFamily="34" charset="0"/>
              <a:buChar char="•"/>
            </a:pPr>
            <a:r>
              <a:rPr lang="en-GB" i="1" dirty="0">
                <a:latin typeface="Arial" panose="020B0604020202020204" pitchFamily="34" charset="0"/>
                <a:cs typeface="Arial" panose="020B0604020202020204" pitchFamily="34" charset="0"/>
              </a:rPr>
              <a:t>How and where in the universe are the chemical elements produced?</a:t>
            </a:r>
          </a:p>
          <a:p>
            <a:pPr marL="342900" indent="-342900">
              <a:spcAft>
                <a:spcPts val="1200"/>
              </a:spcAft>
              <a:buFont typeface="Arial" panose="020B0604020202020204" pitchFamily="34" charset="0"/>
              <a:buChar char="•"/>
            </a:pPr>
            <a:r>
              <a:rPr lang="en-GB" i="1" dirty="0">
                <a:latin typeface="Arial" panose="020B0604020202020204" pitchFamily="34" charset="0"/>
                <a:cs typeface="Arial" panose="020B0604020202020204" pitchFamily="34" charset="0"/>
              </a:rPr>
              <a:t>How does the complexity of nuclear structure arise from the interaction between nucleons?</a:t>
            </a:r>
          </a:p>
          <a:p>
            <a:pPr marL="342900" indent="-342900">
              <a:spcAft>
                <a:spcPts val="1200"/>
              </a:spcAft>
              <a:buFont typeface="Arial" panose="020B0604020202020204" pitchFamily="34" charset="0"/>
              <a:buChar char="•"/>
            </a:pPr>
            <a:r>
              <a:rPr lang="en-GB" i="1" dirty="0">
                <a:latin typeface="Arial" panose="020B0604020202020204" pitchFamily="34" charset="0"/>
                <a:cs typeface="Arial" panose="020B0604020202020204" pitchFamily="34" charset="0"/>
              </a:rPr>
              <a:t>What are the limits of nuclear stability?</a:t>
            </a:r>
          </a:p>
        </p:txBody>
      </p:sp>
      <p:sp>
        <p:nvSpPr>
          <p:cNvPr id="3" name="ZoneTexte 2">
            <a:extLst>
              <a:ext uri="{FF2B5EF4-FFF2-40B4-BE49-F238E27FC236}">
                <a16:creationId xmlns:a16="http://schemas.microsoft.com/office/drawing/2014/main" id="{1D5CFBE5-0BC7-0843-9051-4B19D30603DC}"/>
              </a:ext>
            </a:extLst>
          </p:cNvPr>
          <p:cNvSpPr txBox="1"/>
          <p:nvPr/>
        </p:nvSpPr>
        <p:spPr>
          <a:xfrm>
            <a:off x="1443492" y="0"/>
            <a:ext cx="6527749" cy="954107"/>
          </a:xfrm>
          <a:prstGeom prst="rect">
            <a:avLst/>
          </a:prstGeom>
          <a:noFill/>
        </p:spPr>
        <p:txBody>
          <a:bodyPr wrap="none" rtlCol="0">
            <a:spAutoFit/>
          </a:bodyPr>
          <a:lstStyle/>
          <a:p>
            <a:r>
              <a:rPr lang="en-GB" sz="2800" dirty="0">
                <a:solidFill>
                  <a:schemeClr val="bg1"/>
                </a:solidFill>
              </a:rPr>
              <a:t>Central questions in </a:t>
            </a:r>
          </a:p>
          <a:p>
            <a:r>
              <a:rPr lang="en-GB" sz="2800" dirty="0">
                <a:solidFill>
                  <a:schemeClr val="bg1"/>
                </a:solidFill>
              </a:rPr>
              <a:t>			        Nuclear Physics</a:t>
            </a:r>
          </a:p>
        </p:txBody>
      </p:sp>
      <p:sp>
        <p:nvSpPr>
          <p:cNvPr id="4" name="Slide Number Placeholder 5">
            <a:extLst>
              <a:ext uri="{FF2B5EF4-FFF2-40B4-BE49-F238E27FC236}">
                <a16:creationId xmlns:a16="http://schemas.microsoft.com/office/drawing/2014/main" id="{0077DD40-EDB0-2D42-80EB-34E32FEDCF05}"/>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5</a:t>
            </a:fld>
            <a:endParaRPr lang="en-US" dirty="0"/>
          </a:p>
        </p:txBody>
      </p:sp>
      <p:sp>
        <p:nvSpPr>
          <p:cNvPr id="5" name="Espace réservé du pied de page 1">
            <a:extLst>
              <a:ext uri="{FF2B5EF4-FFF2-40B4-BE49-F238E27FC236}">
                <a16:creationId xmlns:a16="http://schemas.microsoft.com/office/drawing/2014/main" id="{815C3DB6-B245-8647-9633-BFF1544CCCC6}"/>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spTree>
    <p:extLst>
      <p:ext uri="{BB962C8B-B14F-4D97-AF65-F5344CB8AC3E}">
        <p14:creationId xmlns:p14="http://schemas.microsoft.com/office/powerpoint/2010/main" val="14580648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96993" y="-42109"/>
            <a:ext cx="607087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Hadronic Matter at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the very extremes</a:t>
            </a:r>
          </a:p>
        </p:txBody>
      </p:sp>
      <p:pic>
        <p:nvPicPr>
          <p:cNvPr id="21" name="Immagine 18"/>
          <p:cNvPicPr>
            <a:picLocks noChangeAspect="1"/>
          </p:cNvPicPr>
          <p:nvPr/>
        </p:nvPicPr>
        <p:blipFill rotWithShape="1">
          <a:blip r:embed="rId2" cstate="print">
            <a:extLst>
              <a:ext uri="{28A0092B-C50C-407E-A947-70E740481C1C}">
                <a14:useLocalDpi xmlns:a14="http://schemas.microsoft.com/office/drawing/2010/main"/>
              </a:ext>
            </a:extLst>
          </a:blip>
          <a:srcRect t="843" b="1"/>
          <a:stretch/>
        </p:blipFill>
        <p:spPr>
          <a:xfrm>
            <a:off x="4513527" y="1995268"/>
            <a:ext cx="4305185" cy="3589988"/>
          </a:xfrm>
          <a:prstGeom prst="rect">
            <a:avLst/>
          </a:prstGeom>
        </p:spPr>
      </p:pic>
      <p:sp>
        <p:nvSpPr>
          <p:cNvPr id="18" name="Slide Number Placeholder 5">
            <a:extLst>
              <a:ext uri="{FF2B5EF4-FFF2-40B4-BE49-F238E27FC236}">
                <a16:creationId xmlns:a16="http://schemas.microsoft.com/office/drawing/2014/main" id="{B88320BF-7B99-B149-90E5-BEA48AA11743}"/>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6</a:t>
            </a:fld>
            <a:endParaRPr lang="en-US" dirty="0"/>
          </a:p>
        </p:txBody>
      </p:sp>
      <p:sp>
        <p:nvSpPr>
          <p:cNvPr id="19" name="Espace réservé du pied de page 1">
            <a:extLst>
              <a:ext uri="{FF2B5EF4-FFF2-40B4-BE49-F238E27FC236}">
                <a16:creationId xmlns:a16="http://schemas.microsoft.com/office/drawing/2014/main" id="{7397D6B1-A987-7E43-BB94-2602368F0015}"/>
              </a:ext>
            </a:extLst>
          </p:cNvPr>
          <p:cNvSpPr>
            <a:spLocks noGrp="1"/>
          </p:cNvSpPr>
          <p:nvPr>
            <p:ph type="ftr" sz="quarter" idx="3"/>
          </p:nvPr>
        </p:nvSpPr>
        <p:spPr>
          <a:xfrm>
            <a:off x="83128" y="6596783"/>
            <a:ext cx="7695210" cy="157308"/>
          </a:xfrm>
          <a:prstGeom prst="rect">
            <a:avLst/>
          </a:prstGeom>
        </p:spPr>
        <p:txBody>
          <a:bodyPr vert="horz" lIns="91440" tIns="45720" rIns="91440" bIns="45720" rtlCol="0" anchor="t"/>
          <a:lstStyle>
            <a:lvl1pPr algn="ctr">
              <a:defRPr sz="1200">
                <a:solidFill>
                  <a:schemeClr val="tx2"/>
                </a:solidFill>
              </a:defRPr>
            </a:lvl1pPr>
          </a:lstStyle>
          <a:p>
            <a:pPr algn="l"/>
            <a:r>
              <a:rPr lang="en-US" dirty="0"/>
              <a:t>Marek Lewitowicz        		</a:t>
            </a:r>
          </a:p>
          <a:p>
            <a:endParaRPr lang="en-GB" dirty="0"/>
          </a:p>
        </p:txBody>
      </p:sp>
      <p:pic>
        <p:nvPicPr>
          <p:cNvPr id="5" name="Image 4">
            <a:extLst>
              <a:ext uri="{FF2B5EF4-FFF2-40B4-BE49-F238E27FC236}">
                <a16:creationId xmlns:a16="http://schemas.microsoft.com/office/drawing/2014/main" id="{06B6EA80-F44C-3A40-8159-FF6D87B9B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544" y="1853552"/>
            <a:ext cx="3797077" cy="3659961"/>
          </a:xfrm>
          <a:prstGeom prst="rect">
            <a:avLst/>
          </a:prstGeom>
        </p:spPr>
      </p:pic>
      <p:sp>
        <p:nvSpPr>
          <p:cNvPr id="29" name="ZoneTexte 28">
            <a:extLst>
              <a:ext uri="{FF2B5EF4-FFF2-40B4-BE49-F238E27FC236}">
                <a16:creationId xmlns:a16="http://schemas.microsoft.com/office/drawing/2014/main" id="{A56E4C42-352E-6D41-9075-C044F5BD6E51}"/>
              </a:ext>
            </a:extLst>
          </p:cNvPr>
          <p:cNvSpPr txBox="1"/>
          <p:nvPr/>
        </p:nvSpPr>
        <p:spPr>
          <a:xfrm>
            <a:off x="1024446" y="5577899"/>
            <a:ext cx="7321138" cy="830997"/>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dirty="0">
                <a:solidFill>
                  <a:schemeClr val="tx1"/>
                </a:solidFill>
              </a:rPr>
              <a:t>NuPECC LRP recommendation:</a:t>
            </a:r>
          </a:p>
          <a:p>
            <a:r>
              <a:rPr lang="en-GB" dirty="0">
                <a:solidFill>
                  <a:schemeClr val="tx1"/>
                </a:solidFill>
              </a:rPr>
              <a:t>Fully develop synergies between ALICE, NICA and FAIR</a:t>
            </a:r>
          </a:p>
        </p:txBody>
      </p:sp>
      <p:sp>
        <p:nvSpPr>
          <p:cNvPr id="8" name="Rectangle 7">
            <a:extLst>
              <a:ext uri="{FF2B5EF4-FFF2-40B4-BE49-F238E27FC236}">
                <a16:creationId xmlns:a16="http://schemas.microsoft.com/office/drawing/2014/main" id="{AC8BB1E2-1C6B-8F49-803D-419826BAFEF6}"/>
              </a:ext>
            </a:extLst>
          </p:cNvPr>
          <p:cNvSpPr/>
          <p:nvPr/>
        </p:nvSpPr>
        <p:spPr>
          <a:xfrm>
            <a:off x="604720" y="1017516"/>
            <a:ext cx="8160590" cy="830997"/>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marL="342900" indent="-342900">
              <a:spcAft>
                <a:spcPts val="600"/>
              </a:spcAft>
              <a:buFont typeface="Arial" panose="020B0604020202020204" pitchFamily="34" charset="0"/>
              <a:buChar char="•"/>
            </a:pPr>
            <a:r>
              <a:rPr lang="en-GB" sz="1600" dirty="0">
                <a:latin typeface="Arial" panose="020B0604020202020204" pitchFamily="34" charset="0"/>
                <a:cs typeface="Arial" panose="020B0604020202020204" pitchFamily="34" charset="0"/>
              </a:rPr>
              <a:t>What are the properties of nuclei and strong-interaction matter as encountered shortly after the Big Bang, in catastrophic cosmic events, and in compact stellar objects?</a:t>
            </a:r>
          </a:p>
        </p:txBody>
      </p:sp>
    </p:spTree>
    <p:extLst>
      <p:ext uri="{BB962C8B-B14F-4D97-AF65-F5344CB8AC3E}">
        <p14:creationId xmlns:p14="http://schemas.microsoft.com/office/powerpoint/2010/main" val="237528991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ustomShape 1"/>
          <p:cNvSpPr/>
          <p:nvPr/>
        </p:nvSpPr>
        <p:spPr>
          <a:xfrm>
            <a:off x="292680" y="919251"/>
            <a:ext cx="8274690" cy="45657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b">
            <a:normAutofit/>
          </a:bodyPr>
          <a:lstStyle/>
          <a:p>
            <a:pPr>
              <a:lnSpc>
                <a:spcPct val="90000"/>
              </a:lnSpc>
            </a:pPr>
            <a:r>
              <a:rPr lang="en-US" sz="2700" spc="-1" dirty="0">
                <a:latin typeface="Calibri Light"/>
              </a:rPr>
              <a:t>Ongoing: Heavy-ion program at the LHC</a:t>
            </a:r>
            <a:endParaRPr lang="en-US" sz="2700" b="0" spc="-1" dirty="0">
              <a:latin typeface="Arial"/>
            </a:endParaRPr>
          </a:p>
        </p:txBody>
      </p:sp>
      <p:sp>
        <p:nvSpPr>
          <p:cNvPr id="39" name="CustomShape 2"/>
          <p:cNvSpPr/>
          <p:nvPr/>
        </p:nvSpPr>
        <p:spPr>
          <a:xfrm>
            <a:off x="600762" y="1447221"/>
            <a:ext cx="3724920" cy="3211276"/>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ormAutofit/>
          </a:bodyPr>
          <a:lstStyle/>
          <a:p>
            <a:pPr marL="257310" indent="-256770">
              <a:lnSpc>
                <a:spcPct val="90000"/>
              </a:lnSpc>
              <a:spcBef>
                <a:spcPts val="751"/>
              </a:spcBef>
              <a:buClr>
                <a:srgbClr val="000000"/>
              </a:buClr>
              <a:buFont typeface="Arial"/>
              <a:buChar char="•"/>
            </a:pPr>
            <a:r>
              <a:rPr lang="en-US" sz="1650" b="0" spc="-1" dirty="0">
                <a:latin typeface="Calibri"/>
              </a:rPr>
              <a:t>LHC Run 2 completed (Dec 2018)                 Target integrated luminosity 1nb</a:t>
            </a:r>
            <a:r>
              <a:rPr lang="en-US" sz="1650" b="0" spc="-1" baseline="30000" dirty="0">
                <a:latin typeface="Calibri"/>
              </a:rPr>
              <a:t>-1</a:t>
            </a:r>
            <a:r>
              <a:rPr lang="en-US" sz="1650" b="0" spc="-1" dirty="0">
                <a:latin typeface="Calibri"/>
              </a:rPr>
              <a:t> reached!                                                   Large harvest of physics results</a:t>
            </a:r>
            <a:endParaRPr lang="en-US" sz="1650" b="0" spc="-1" dirty="0">
              <a:latin typeface="Arial"/>
            </a:endParaRPr>
          </a:p>
          <a:p>
            <a:pPr marL="257310" indent="-256770">
              <a:lnSpc>
                <a:spcPct val="90000"/>
              </a:lnSpc>
              <a:spcBef>
                <a:spcPts val="751"/>
              </a:spcBef>
              <a:buClr>
                <a:srgbClr val="000000"/>
              </a:buClr>
              <a:buFont typeface="Arial"/>
              <a:buChar char="•"/>
            </a:pPr>
            <a:r>
              <a:rPr lang="en-US" sz="1650" b="0" spc="-1" dirty="0">
                <a:latin typeface="Calibri"/>
              </a:rPr>
              <a:t>LHC Long Shutdown 2 (2019-2020)</a:t>
            </a:r>
            <a:endParaRPr lang="en-US" sz="1650" b="0" spc="-1" dirty="0">
              <a:latin typeface="Arial"/>
            </a:endParaRPr>
          </a:p>
          <a:p>
            <a:pPr marL="600210" lvl="1" indent="-256770">
              <a:lnSpc>
                <a:spcPct val="90000"/>
              </a:lnSpc>
              <a:spcBef>
                <a:spcPts val="374"/>
              </a:spcBef>
              <a:buClr>
                <a:srgbClr val="000000"/>
              </a:buClr>
              <a:buFont typeface="Arial"/>
              <a:buChar char="•"/>
            </a:pPr>
            <a:r>
              <a:rPr lang="en-US" sz="1350" b="0" spc="-1" dirty="0">
                <a:latin typeface="Calibri"/>
              </a:rPr>
              <a:t>Improvements on LHC injection chain to reach 50 kHz </a:t>
            </a:r>
            <a:r>
              <a:rPr lang="en-US" sz="1350" b="0" spc="-1" dirty="0" err="1">
                <a:latin typeface="Calibri"/>
              </a:rPr>
              <a:t>Pb-Pb</a:t>
            </a:r>
            <a:r>
              <a:rPr lang="en-US" sz="1350" b="0" spc="-1" dirty="0">
                <a:latin typeface="Calibri"/>
              </a:rPr>
              <a:t> collision rates</a:t>
            </a:r>
            <a:endParaRPr lang="en-US" sz="1350" b="0" spc="-1" dirty="0">
              <a:latin typeface="Arial"/>
            </a:endParaRPr>
          </a:p>
          <a:p>
            <a:pPr marL="600210" lvl="1" indent="-256770">
              <a:lnSpc>
                <a:spcPct val="90000"/>
              </a:lnSpc>
              <a:spcBef>
                <a:spcPts val="374"/>
              </a:spcBef>
              <a:buClr>
                <a:srgbClr val="000000"/>
              </a:buClr>
              <a:buFont typeface="Arial"/>
              <a:buChar char="•"/>
            </a:pPr>
            <a:r>
              <a:rPr lang="en-US" sz="1350" b="0" spc="-1" dirty="0">
                <a:latin typeface="Calibri"/>
              </a:rPr>
              <a:t>Major detector upgrades for ALICE       →            and </a:t>
            </a:r>
            <a:r>
              <a:rPr lang="en-US" sz="1350" b="0" spc="-1" dirty="0" err="1">
                <a:latin typeface="Calibri"/>
              </a:rPr>
              <a:t>LHCb</a:t>
            </a:r>
            <a:endParaRPr lang="en-US" sz="1350" b="0" spc="-1" dirty="0">
              <a:latin typeface="Arial"/>
            </a:endParaRPr>
          </a:p>
          <a:p>
            <a:pPr marL="214380" indent="-213840">
              <a:lnSpc>
                <a:spcPct val="90000"/>
              </a:lnSpc>
              <a:spcBef>
                <a:spcPts val="751"/>
              </a:spcBef>
              <a:buClr>
                <a:srgbClr val="000000"/>
              </a:buClr>
              <a:buFont typeface="Arial"/>
              <a:buChar char="•"/>
            </a:pPr>
            <a:r>
              <a:rPr lang="en-US" sz="1650" b="0" spc="-1" dirty="0">
                <a:latin typeface="Calibri"/>
              </a:rPr>
              <a:t>2021-2029: Run 3 and 4</a:t>
            </a:r>
            <a:endParaRPr lang="en-US" sz="1650" b="0" spc="-1" dirty="0">
              <a:latin typeface="Arial"/>
            </a:endParaRPr>
          </a:p>
          <a:p>
            <a:pPr marL="557280" lvl="1" indent="-213840">
              <a:lnSpc>
                <a:spcPct val="90000"/>
              </a:lnSpc>
              <a:spcBef>
                <a:spcPts val="374"/>
              </a:spcBef>
              <a:buClr>
                <a:srgbClr val="000000"/>
              </a:buClr>
              <a:buFont typeface="Arial"/>
              <a:buChar char="•"/>
            </a:pPr>
            <a:r>
              <a:rPr lang="en-US" sz="1350" b="0" spc="-1" dirty="0">
                <a:latin typeface="Calibri"/>
              </a:rPr>
              <a:t>Goal: 13nb</a:t>
            </a:r>
            <a:r>
              <a:rPr lang="en-US" sz="1350" b="0" spc="-1" baseline="30000" dirty="0">
                <a:latin typeface="Calibri"/>
              </a:rPr>
              <a:t>-1 </a:t>
            </a:r>
            <a:r>
              <a:rPr lang="en-US" sz="1350" b="0" spc="-1" dirty="0">
                <a:latin typeface="Calibri"/>
              </a:rPr>
              <a:t>integrated luminosity</a:t>
            </a:r>
            <a:endParaRPr lang="en-US" sz="1350" b="0" spc="-1" dirty="0">
              <a:latin typeface="Arial"/>
            </a:endParaRPr>
          </a:p>
          <a:p>
            <a:pPr marL="557280" lvl="1" indent="-213840">
              <a:lnSpc>
                <a:spcPct val="90000"/>
              </a:lnSpc>
              <a:spcBef>
                <a:spcPts val="374"/>
              </a:spcBef>
              <a:buClr>
                <a:srgbClr val="000000"/>
              </a:buClr>
              <a:buFont typeface="Arial"/>
              <a:buChar char="•"/>
            </a:pPr>
            <a:r>
              <a:rPr lang="en-US" sz="1350" b="0" spc="-1" dirty="0">
                <a:latin typeface="Calibri"/>
              </a:rPr>
              <a:t>Heavy-ion physics program </a:t>
            </a:r>
            <a:r>
              <a:rPr lang="en-US" sz="1350" u="sng" spc="-1" dirty="0">
                <a:solidFill>
                  <a:srgbClr val="0563C1"/>
                </a:solidFill>
                <a:latin typeface="Calibri"/>
                <a:hlinkClick r:id="rId3"/>
              </a:rPr>
              <a:t>arXiv:1812.06772</a:t>
            </a:r>
            <a:r>
              <a:rPr lang="en-US" sz="1650" spc="-1" dirty="0">
                <a:latin typeface="Calibri"/>
              </a:rPr>
              <a:t> </a:t>
            </a:r>
          </a:p>
        </p:txBody>
      </p:sp>
      <p:pic>
        <p:nvPicPr>
          <p:cNvPr id="40" name="Picture 3"/>
          <p:cNvPicPr/>
          <p:nvPr/>
        </p:nvPicPr>
        <p:blipFill>
          <a:blip r:embed="rId4"/>
          <a:srcRect l="4735" r="11053"/>
          <a:stretch/>
        </p:blipFill>
        <p:spPr>
          <a:xfrm>
            <a:off x="4346051" y="1531489"/>
            <a:ext cx="4443746" cy="2966374"/>
          </a:xfrm>
          <a:prstGeom prst="rect">
            <a:avLst/>
          </a:prstGeom>
          <a:ln>
            <a:noFill/>
          </a:ln>
        </p:spPr>
      </p:pic>
      <p:sp>
        <p:nvSpPr>
          <p:cNvPr id="6" name="Slide Number Placeholder 5">
            <a:extLst>
              <a:ext uri="{FF2B5EF4-FFF2-40B4-BE49-F238E27FC236}">
                <a16:creationId xmlns:a16="http://schemas.microsoft.com/office/drawing/2014/main" id="{F25D45F9-A3CB-CD4C-841B-F24CEE904429}"/>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7</a:t>
            </a:fld>
            <a:endParaRPr lang="en-US" dirty="0"/>
          </a:p>
        </p:txBody>
      </p:sp>
      <p:sp>
        <p:nvSpPr>
          <p:cNvPr id="7" name="Espace réservé du pied de page 1">
            <a:extLst>
              <a:ext uri="{FF2B5EF4-FFF2-40B4-BE49-F238E27FC236}">
                <a16:creationId xmlns:a16="http://schemas.microsoft.com/office/drawing/2014/main" id="{A376D1F2-FFEE-5948-A302-BE39FAE774E7}"/>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a:t>Marek Lewitowicz        		</a:t>
            </a:r>
          </a:p>
          <a:p>
            <a:endParaRPr lang="en-GB" dirty="0"/>
          </a:p>
        </p:txBody>
      </p:sp>
      <p:sp>
        <p:nvSpPr>
          <p:cNvPr id="8" name="CasellaDiTesto 1">
            <a:extLst>
              <a:ext uri="{FF2B5EF4-FFF2-40B4-BE49-F238E27FC236}">
                <a16:creationId xmlns:a16="http://schemas.microsoft.com/office/drawing/2014/main" id="{AFC5D5FB-3ECA-6E45-B90A-8C99492623FD}"/>
              </a:ext>
            </a:extLst>
          </p:cNvPr>
          <p:cNvSpPr txBox="1"/>
          <p:nvPr/>
        </p:nvSpPr>
        <p:spPr>
          <a:xfrm>
            <a:off x="1496993" y="-42109"/>
            <a:ext cx="6070870" cy="954107"/>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Hadronic Matter at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w="11430"/>
                <a:solidFill>
                  <a:prstClr val="white"/>
                </a:solidFill>
                <a:effectLst>
                  <a:outerShdw blurRad="50800" dist="39000" dir="5460000" algn="tl">
                    <a:srgbClr val="000000">
                      <a:alpha val="38000"/>
                    </a:srgbClr>
                  </a:outerShdw>
                </a:effectLst>
                <a:uLnTx/>
                <a:uFillTx/>
                <a:latin typeface="Arial" charset="0"/>
                <a:ea typeface="ＭＳ Ｐゴシック" charset="0"/>
                <a:sym typeface="Arial" charset="0"/>
              </a:rPr>
              <a:t>the very extremes</a:t>
            </a:r>
          </a:p>
        </p:txBody>
      </p:sp>
      <p:sp>
        <p:nvSpPr>
          <p:cNvPr id="9" name="CasellaDiTesto 3">
            <a:extLst>
              <a:ext uri="{FF2B5EF4-FFF2-40B4-BE49-F238E27FC236}">
                <a16:creationId xmlns:a16="http://schemas.microsoft.com/office/drawing/2014/main" id="{E7C011E7-5A3A-ED4C-A032-6AB7BC1359A8}"/>
              </a:ext>
            </a:extLst>
          </p:cNvPr>
          <p:cNvSpPr txBox="1"/>
          <p:nvPr/>
        </p:nvSpPr>
        <p:spPr>
          <a:xfrm>
            <a:off x="292680" y="5227773"/>
            <a:ext cx="8553813" cy="1323439"/>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r>
              <a:rPr lang="en-GB" sz="2000" dirty="0">
                <a:latin typeface="Arial" panose="020B0604020202020204" pitchFamily="34" charset="0"/>
                <a:cs typeface="Arial" panose="020B0604020202020204" pitchFamily="34" charset="0"/>
              </a:rPr>
              <a:t>Main NuPECC LRP recommendation:</a:t>
            </a:r>
          </a:p>
          <a:p>
            <a:pPr algn="just"/>
            <a:r>
              <a:rPr lang="en-GB" sz="2000" dirty="0">
                <a:latin typeface="Arial" panose="020B0604020202020204" pitchFamily="34" charset="0"/>
                <a:cs typeface="Arial" panose="020B0604020202020204" pitchFamily="34" charset="0"/>
              </a:rPr>
              <a:t>All aspects of the LHC heavy-ion programme, including manpower support and completion of the detector upgrades, are strongly supported.</a:t>
            </a:r>
            <a:endParaRPr lang="en-GB" sz="1800" dirty="0">
              <a:effectLst/>
              <a:latin typeface="Arial" panose="020B0604020202020204" pitchFamily="34" charset="0"/>
              <a:cs typeface="Arial" panose="020B0604020202020204" pitchFamily="34" charset="0"/>
            </a:endParaRPr>
          </a:p>
        </p:txBody>
      </p:sp>
      <p:sp>
        <p:nvSpPr>
          <p:cNvPr id="3" name="ZoneTexte 2">
            <a:extLst>
              <a:ext uri="{FF2B5EF4-FFF2-40B4-BE49-F238E27FC236}">
                <a16:creationId xmlns:a16="http://schemas.microsoft.com/office/drawing/2014/main" id="{B70EDC9F-428B-6F49-B172-9785C23E0762}"/>
              </a:ext>
            </a:extLst>
          </p:cNvPr>
          <p:cNvSpPr txBox="1"/>
          <p:nvPr/>
        </p:nvSpPr>
        <p:spPr>
          <a:xfrm>
            <a:off x="7206916" y="5040902"/>
            <a:ext cx="1587235" cy="33855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GB" sz="1600" dirty="0">
                <a:latin typeface="Arial" panose="020B0604020202020204" pitchFamily="34" charset="0"/>
                <a:cs typeface="Arial" panose="020B0604020202020204" pitchFamily="34" charset="0"/>
              </a:rPr>
              <a:t>ESPP-INP-110</a:t>
            </a:r>
          </a:p>
        </p:txBody>
      </p:sp>
      <p:sp>
        <p:nvSpPr>
          <p:cNvPr id="4" name="ZoneTexte 3">
            <a:extLst>
              <a:ext uri="{FF2B5EF4-FFF2-40B4-BE49-F238E27FC236}">
                <a16:creationId xmlns:a16="http://schemas.microsoft.com/office/drawing/2014/main" id="{A6C83591-FD7C-D14B-B854-C6AAA4DC7588}"/>
              </a:ext>
            </a:extLst>
          </p:cNvPr>
          <p:cNvSpPr txBox="1"/>
          <p:nvPr/>
        </p:nvSpPr>
        <p:spPr>
          <a:xfrm>
            <a:off x="284021" y="4565483"/>
            <a:ext cx="8496813" cy="507831"/>
          </a:xfrm>
          <a:prstGeom prst="rect">
            <a:avLst/>
          </a:prstGeom>
          <a:noFill/>
        </p:spPr>
        <p:txBody>
          <a:bodyPr wrap="none" rtlCol="0">
            <a:spAutoFit/>
          </a:bodyPr>
          <a:lstStyle/>
          <a:p>
            <a:r>
              <a:rPr lang="en-US" sz="2700" spc="-1" dirty="0">
                <a:latin typeface="Calibri Light"/>
                <a:ea typeface="+mn-ea"/>
                <a:cs typeface="+mn-cs"/>
              </a:rPr>
              <a:t>Ideas for a new heavy-ion experiment for Run 5 (from 2031)</a:t>
            </a:r>
            <a:endParaRPr lang="en-GB" sz="2700" spc="-1" dirty="0">
              <a:latin typeface="Calibri Light"/>
              <a:ea typeface="+mn-ea"/>
              <a:cs typeface="+mn-cs"/>
            </a:endParaRPr>
          </a:p>
        </p:txBody>
      </p:sp>
    </p:spTree>
    <p:extLst>
      <p:ext uri="{BB962C8B-B14F-4D97-AF65-F5344CB8AC3E}">
        <p14:creationId xmlns:p14="http://schemas.microsoft.com/office/powerpoint/2010/main" val="1006818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0"/>
          <p:cNvSpPr txBox="1"/>
          <p:nvPr/>
        </p:nvSpPr>
        <p:spPr>
          <a:xfrm>
            <a:off x="1514177" y="2122238"/>
            <a:ext cx="3296974" cy="2339102"/>
          </a:xfrm>
          <a:prstGeom prst="rect">
            <a:avLst/>
          </a:prstGeom>
          <a:solidFill>
            <a:srgbClr val="FEFFE5"/>
          </a:solidFill>
        </p:spPr>
        <p:txBody>
          <a:bodyPr wrap="square" rtlCol="0">
            <a:spAutoFit/>
          </a:bodyPr>
          <a:lstStyle/>
          <a:p>
            <a:r>
              <a:rPr lang="en-US" sz="2000" b="1" dirty="0">
                <a:solidFill>
                  <a:srgbClr val="0000FF"/>
                </a:solidFill>
              </a:rPr>
              <a:t>The proton</a:t>
            </a:r>
          </a:p>
          <a:p>
            <a:endParaRPr lang="en-US" sz="1800" b="1" dirty="0">
              <a:solidFill>
                <a:srgbClr val="0000FF"/>
              </a:solidFill>
            </a:endParaRPr>
          </a:p>
          <a:p>
            <a:r>
              <a:rPr lang="en-US" sz="1800" dirty="0">
                <a:solidFill>
                  <a:srgbClr val="0000FF"/>
                </a:solidFill>
              </a:rPr>
              <a:t>discrepancies  in measurements of the proton radius  made with different techniques.</a:t>
            </a:r>
          </a:p>
          <a:p>
            <a:endParaRPr lang="fr-FR" sz="1800" dirty="0">
              <a:solidFill>
                <a:srgbClr val="0000FF"/>
              </a:solidFill>
            </a:endParaRPr>
          </a:p>
          <a:p>
            <a:r>
              <a:rPr lang="fr-FR" sz="1800" dirty="0">
                <a:solidFill>
                  <a:srgbClr val="0000FF"/>
                </a:solidFill>
              </a:rPr>
              <a:t>“proton spin puzzle” </a:t>
            </a:r>
          </a:p>
        </p:txBody>
      </p:sp>
      <p:pic>
        <p:nvPicPr>
          <p:cNvPr id="7" name="Immagine 6" descr="Senza titolo.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8816" y="2487864"/>
            <a:ext cx="1237957" cy="1552208"/>
          </a:xfrm>
          <a:prstGeom prst="rect">
            <a:avLst/>
          </a:prstGeom>
        </p:spPr>
      </p:pic>
      <p:pic>
        <p:nvPicPr>
          <p:cNvPr id="8" name="Immagine 7" descr="Senza titolo.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71138" y="2567311"/>
            <a:ext cx="1615874" cy="1089561"/>
          </a:xfrm>
          <a:prstGeom prst="rect">
            <a:avLst/>
          </a:prstGeom>
        </p:spPr>
      </p:pic>
      <p:sp>
        <p:nvSpPr>
          <p:cNvPr id="4" name="Rectangle 3"/>
          <p:cNvSpPr/>
          <p:nvPr/>
        </p:nvSpPr>
        <p:spPr>
          <a:xfrm>
            <a:off x="2091687" y="85891"/>
            <a:ext cx="4964821" cy="584775"/>
          </a:xfrm>
          <a:prstGeom prst="rect">
            <a:avLst/>
          </a:prstGeom>
        </p:spPr>
        <p:txBody>
          <a:bodyPr wrap="none">
            <a:spAutoFit/>
          </a:bodyPr>
          <a:lstStyle/>
          <a:p>
            <a:r>
              <a:rPr lang="en-US" sz="3200" b="1" dirty="0">
                <a:solidFill>
                  <a:schemeClr val="bg1"/>
                </a:solidFill>
                <a:effectLst>
                  <a:outerShdw blurRad="50800" dist="38100" dir="2700000">
                    <a:srgbClr val="000000">
                      <a:alpha val="43000"/>
                    </a:srgbClr>
                  </a:outerShdw>
                </a:effectLst>
                <a:latin typeface="Arial"/>
                <a:cs typeface="Arial"/>
              </a:rPr>
              <a:t>The Physics of Hadrons </a:t>
            </a:r>
          </a:p>
        </p:txBody>
      </p:sp>
      <p:sp>
        <p:nvSpPr>
          <p:cNvPr id="5" name="ZoneTexte 4">
            <a:extLst>
              <a:ext uri="{FF2B5EF4-FFF2-40B4-BE49-F238E27FC236}">
                <a16:creationId xmlns:a16="http://schemas.microsoft.com/office/drawing/2014/main" id="{032267D6-29ED-1C4F-A77F-BB99355CF0A9}"/>
              </a:ext>
            </a:extLst>
          </p:cNvPr>
          <p:cNvSpPr txBox="1"/>
          <p:nvPr/>
        </p:nvSpPr>
        <p:spPr>
          <a:xfrm>
            <a:off x="106715" y="4472711"/>
            <a:ext cx="8938809" cy="1708160"/>
          </a:xfrm>
          <a:prstGeom prst="rect">
            <a:avLst/>
          </a:prstGeom>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a:spcAft>
                <a:spcPts val="600"/>
              </a:spcAft>
            </a:pPr>
            <a:r>
              <a:rPr lang="en-GB" sz="2000" dirty="0">
                <a:latin typeface="Arial" panose="020B0604020202020204" pitchFamily="34" charset="0"/>
                <a:cs typeface="Arial" panose="020B0604020202020204" pitchFamily="34" charset="0"/>
              </a:rPr>
              <a:t>Main NuPECC LRP priority for this topic:</a:t>
            </a:r>
          </a:p>
          <a:p>
            <a:pPr algn="just"/>
            <a:r>
              <a:rPr lang="en-GB" sz="2000" dirty="0">
                <a:latin typeface="Arial" panose="020B0604020202020204" pitchFamily="34" charset="0"/>
                <a:cs typeface="Arial" panose="020B0604020202020204" pitchFamily="34" charset="0"/>
              </a:rPr>
              <a:t>The antiproton programme at the FAIR/PANDA facility combined with programmes with polarised protons in Dubna (NICA) and those with lepton and hadron beams at existing facilities (MAMI, Bonn, INFN-Frascati, COMPASS).</a:t>
            </a:r>
          </a:p>
        </p:txBody>
      </p:sp>
      <p:sp>
        <p:nvSpPr>
          <p:cNvPr id="9" name="Slide Number Placeholder 5">
            <a:extLst>
              <a:ext uri="{FF2B5EF4-FFF2-40B4-BE49-F238E27FC236}">
                <a16:creationId xmlns:a16="http://schemas.microsoft.com/office/drawing/2014/main" id="{43FE56D6-0550-8149-B8D8-E4D62C897FC6}"/>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8</a:t>
            </a:fld>
            <a:endParaRPr lang="en-US" dirty="0"/>
          </a:p>
        </p:txBody>
      </p:sp>
      <p:sp>
        <p:nvSpPr>
          <p:cNvPr id="10" name="Espace réservé du pied de page 1">
            <a:extLst>
              <a:ext uri="{FF2B5EF4-FFF2-40B4-BE49-F238E27FC236}">
                <a16:creationId xmlns:a16="http://schemas.microsoft.com/office/drawing/2014/main" id="{2B53495A-E031-1D43-9F0F-236CEDD725D4}"/>
              </a:ext>
            </a:extLst>
          </p:cNvPr>
          <p:cNvSpPr txBox="1">
            <a:spLocks/>
          </p:cNvSpPr>
          <p:nvPr/>
        </p:nvSpPr>
        <p:spPr>
          <a:xfrm>
            <a:off x="83128" y="6609140"/>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sp>
        <p:nvSpPr>
          <p:cNvPr id="3" name="TextBox 24"/>
          <p:cNvSpPr txBox="1"/>
          <p:nvPr/>
        </p:nvSpPr>
        <p:spPr>
          <a:xfrm>
            <a:off x="5024861" y="3754834"/>
            <a:ext cx="3894058" cy="923330"/>
          </a:xfrm>
          <a:prstGeom prst="rect">
            <a:avLst/>
          </a:prstGeom>
          <a:noFill/>
        </p:spPr>
        <p:txBody>
          <a:bodyPr wrap="square" rtlCol="0">
            <a:spAutoFit/>
          </a:bodyPr>
          <a:lstStyle/>
          <a:p>
            <a:pPr algn="just"/>
            <a:r>
              <a:rPr lang="en-US" sz="1800" b="1" dirty="0">
                <a:solidFill>
                  <a:srgbClr val="0000FF"/>
                </a:solidFill>
              </a:rPr>
              <a:t>High resolution </a:t>
            </a:r>
            <a:r>
              <a:rPr lang="en-US" sz="1800" dirty="0">
                <a:solidFill>
                  <a:srgbClr val="0000FF"/>
                </a:solidFill>
              </a:rPr>
              <a:t>experiments with </a:t>
            </a:r>
            <a:r>
              <a:rPr lang="en-US" sz="1800" b="1" dirty="0">
                <a:solidFill>
                  <a:srgbClr val="0000FF"/>
                </a:solidFill>
              </a:rPr>
              <a:t>antiprotons</a:t>
            </a:r>
            <a:r>
              <a:rPr lang="en-US" sz="1800" dirty="0">
                <a:solidFill>
                  <a:srgbClr val="0000FF"/>
                </a:solidFill>
              </a:rPr>
              <a:t> (PANDA) at FAIR to test in detail QCD</a:t>
            </a:r>
          </a:p>
        </p:txBody>
      </p:sp>
      <p:sp>
        <p:nvSpPr>
          <p:cNvPr id="11" name="ZoneTexte 10">
            <a:extLst>
              <a:ext uri="{FF2B5EF4-FFF2-40B4-BE49-F238E27FC236}">
                <a16:creationId xmlns:a16="http://schemas.microsoft.com/office/drawing/2014/main" id="{E82A5D52-2C58-4545-826D-ED7D99F24EB0}"/>
              </a:ext>
            </a:extLst>
          </p:cNvPr>
          <p:cNvSpPr txBox="1"/>
          <p:nvPr/>
        </p:nvSpPr>
        <p:spPr>
          <a:xfrm>
            <a:off x="20571" y="6181386"/>
            <a:ext cx="6450567" cy="369332"/>
          </a:xfrm>
          <a:prstGeom prst="rect">
            <a:avLst/>
          </a:prstGeom>
          <a:noFill/>
        </p:spPr>
        <p:txBody>
          <a:bodyPr wrap="square" rtlCol="0">
            <a:spAutoFit/>
          </a:bodyPr>
          <a:lstStyle/>
          <a:p>
            <a:r>
              <a:rPr lang="fr-FR" sz="1800" i="1" dirty="0"/>
              <a:t>A New QCD Facility at the M2 beam line of the CERN SPS </a:t>
            </a:r>
            <a:endParaRPr lang="fr-FR" sz="1800" dirty="0"/>
          </a:p>
        </p:txBody>
      </p:sp>
      <p:sp>
        <p:nvSpPr>
          <p:cNvPr id="12" name="CasellaDiTesto 9">
            <a:extLst>
              <a:ext uri="{FF2B5EF4-FFF2-40B4-BE49-F238E27FC236}">
                <a16:creationId xmlns:a16="http://schemas.microsoft.com/office/drawing/2014/main" id="{CBD9D624-2C5B-ED4D-B63B-D7B5393C0933}"/>
              </a:ext>
            </a:extLst>
          </p:cNvPr>
          <p:cNvSpPr txBox="1"/>
          <p:nvPr/>
        </p:nvSpPr>
        <p:spPr>
          <a:xfrm>
            <a:off x="205191" y="903127"/>
            <a:ext cx="8671524" cy="1154162"/>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a:spAutoFit/>
          </a:bodyPr>
          <a:lstStyle>
            <a:defPPr>
              <a:defRPr lang="en-US"/>
            </a:defPPr>
            <a:lvl1pPr marL="342900" indent="-342900">
              <a:spcAft>
                <a:spcPts val="600"/>
              </a:spcAft>
              <a:buFont typeface="Arial" panose="020B0604020202020204" pitchFamily="34" charset="0"/>
              <a:buChar char="•"/>
              <a:defRPr sz="1600" i="1">
                <a:solidFill>
                  <a:schemeClr val="dk1"/>
                </a:solidFill>
                <a:latin typeface="Arial" panose="020B0604020202020204" pitchFamily="34" charset="0"/>
                <a:ea typeface="+mn-ea"/>
                <a:cs typeface="Arial" panose="020B0604020202020204" pitchFamily="34" charset="0"/>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GB" i="0" dirty="0"/>
              <a:t>How is mass generated in QCD and what are the static and dynamical properties of hadrons?</a:t>
            </a:r>
          </a:p>
          <a:p>
            <a:r>
              <a:rPr lang="en-GB" i="0" dirty="0"/>
              <a:t>How does the strong force emerge from the underlying quark-gluon structure of nucleons?</a:t>
            </a:r>
          </a:p>
        </p:txBody>
      </p:sp>
      <p:pic>
        <p:nvPicPr>
          <p:cNvPr id="6" name="Bild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04680" y="2082187"/>
            <a:ext cx="1961890" cy="447876"/>
          </a:xfrm>
          <a:prstGeom prst="rect">
            <a:avLst/>
          </a:prstGeom>
        </p:spPr>
      </p:pic>
      <p:sp>
        <p:nvSpPr>
          <p:cNvPr id="13" name="ZoneTexte 12">
            <a:extLst>
              <a:ext uri="{FF2B5EF4-FFF2-40B4-BE49-F238E27FC236}">
                <a16:creationId xmlns:a16="http://schemas.microsoft.com/office/drawing/2014/main" id="{B4F652DE-AAEF-BD45-9198-FEAFBBAFE50E}"/>
              </a:ext>
            </a:extLst>
          </p:cNvPr>
          <p:cNvSpPr txBox="1"/>
          <p:nvPr/>
        </p:nvSpPr>
        <p:spPr>
          <a:xfrm>
            <a:off x="6495108" y="6192242"/>
            <a:ext cx="1591903" cy="33855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GB" sz="1600" dirty="0">
                <a:latin typeface="Arial" panose="020B0604020202020204" pitchFamily="34" charset="0"/>
                <a:cs typeface="Arial" panose="020B0604020202020204" pitchFamily="34" charset="0"/>
              </a:rPr>
              <a:t>ESPP-INP-143</a:t>
            </a:r>
          </a:p>
        </p:txBody>
      </p:sp>
    </p:spTree>
    <p:extLst>
      <p:ext uri="{BB962C8B-B14F-4D97-AF65-F5344CB8AC3E}">
        <p14:creationId xmlns:p14="http://schemas.microsoft.com/office/powerpoint/2010/main" val="381894506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3068" y="4620"/>
            <a:ext cx="8229600" cy="685738"/>
          </a:xfrm>
        </p:spPr>
        <p:txBody>
          <a:bodyPr>
            <a:noAutofit/>
          </a:bodyPr>
          <a:lstStyle/>
          <a:p>
            <a:r>
              <a:rPr lang="en-GB" sz="2400" b="1" dirty="0">
                <a:ln w="11430"/>
                <a:solidFill>
                  <a:schemeClr val="bg1"/>
                </a:solidFill>
                <a:effectLst>
                  <a:outerShdw blurRad="50800" dist="39000" dir="5460000" algn="tl">
                    <a:srgbClr val="000000">
                      <a:alpha val="38000"/>
                    </a:srgbClr>
                  </a:outerShdw>
                </a:effectLst>
              </a:rPr>
              <a:t>Neutron star mergers:</a:t>
            </a:r>
            <a:br>
              <a:rPr lang="en-GB" sz="2400" b="1" dirty="0">
                <a:ln w="11430"/>
                <a:solidFill>
                  <a:schemeClr val="bg1"/>
                </a:solidFill>
                <a:effectLst>
                  <a:outerShdw blurRad="50800" dist="39000" dir="5460000" algn="tl">
                    <a:srgbClr val="000000">
                      <a:alpha val="38000"/>
                    </a:srgbClr>
                  </a:outerShdw>
                </a:effectLst>
              </a:rPr>
            </a:br>
            <a:r>
              <a:rPr lang="en-GB" sz="2400" b="1" dirty="0">
                <a:ln w="11430"/>
                <a:solidFill>
                  <a:schemeClr val="bg1"/>
                </a:solidFill>
                <a:effectLst>
                  <a:outerShdw blurRad="50800" dist="39000" dir="5460000" algn="tl">
                    <a:srgbClr val="000000">
                      <a:alpha val="38000"/>
                    </a:srgbClr>
                  </a:outerShdw>
                </a:effectLst>
              </a:rPr>
              <a:t> GW and production of heavy elements</a:t>
            </a:r>
            <a:endParaRPr lang="en-GB" sz="2400" dirty="0">
              <a:solidFill>
                <a:schemeClr val="bg1"/>
              </a:solidFill>
            </a:endParaRPr>
          </a:p>
        </p:txBody>
      </p:sp>
      <p:pic>
        <p:nvPicPr>
          <p:cNvPr id="5" name="Content Placeholder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24824" y="4246065"/>
            <a:ext cx="2662050" cy="2264823"/>
          </a:xfrm>
          <a:prstGeom prst="rect">
            <a:avLst/>
          </a:prstGeom>
        </p:spPr>
      </p:pic>
      <p:sp>
        <p:nvSpPr>
          <p:cNvPr id="6" name="TextBox 7"/>
          <p:cNvSpPr txBox="1"/>
          <p:nvPr/>
        </p:nvSpPr>
        <p:spPr>
          <a:xfrm>
            <a:off x="4029701" y="3507512"/>
            <a:ext cx="4980851" cy="646331"/>
          </a:xfrm>
          <a:prstGeom prst="rect">
            <a:avLst/>
          </a:prstGeom>
        </p:spPr>
        <p:txBody>
          <a:bodyPr vert="horz" wrap="none" lIns="91440" tIns="45720" rIns="91440" bIns="45720" rtlCol="0" anchor="t">
            <a:spAutoFit/>
          </a:bodyPr>
          <a:lstStyle/>
          <a:p>
            <a:pPr algn="l"/>
            <a:r>
              <a:rPr lang="en-GB" sz="1800" b="1" dirty="0">
                <a:solidFill>
                  <a:schemeClr val="tx1"/>
                </a:solidFill>
              </a:rPr>
              <a:t>Gravitational wave emission </a:t>
            </a:r>
          </a:p>
          <a:p>
            <a:pPr algn="l"/>
            <a:r>
              <a:rPr lang="en-GB" sz="1800" b="1" dirty="0">
                <a:solidFill>
                  <a:schemeClr val="tx1"/>
                </a:solidFill>
              </a:rPr>
              <a:t>seen together with electromagnetic signals</a:t>
            </a:r>
          </a:p>
        </p:txBody>
      </p:sp>
      <p:sp>
        <p:nvSpPr>
          <p:cNvPr id="7" name="TextBox 8"/>
          <p:cNvSpPr txBox="1"/>
          <p:nvPr/>
        </p:nvSpPr>
        <p:spPr>
          <a:xfrm>
            <a:off x="167500" y="2569572"/>
            <a:ext cx="3638053" cy="1815882"/>
          </a:xfrm>
          <a:prstGeom prst="rect">
            <a:avLst/>
          </a:prstGeom>
          <a:solidFill>
            <a:schemeClr val="bg1"/>
          </a:solidFill>
        </p:spPr>
        <p:txBody>
          <a:bodyPr vert="horz" wrap="square" lIns="91440" tIns="45720" rIns="91440" bIns="45720" rtlCol="0" anchor="t">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GB" sz="1600" b="1" dirty="0">
                <a:ln w="11430"/>
                <a:solidFill>
                  <a:schemeClr val="tx1"/>
                </a:solidFill>
                <a:effectLst>
                  <a:outerShdw blurRad="50800" dist="39000" dir="5460000" algn="tl">
                    <a:srgbClr val="000000">
                      <a:alpha val="38000"/>
                    </a:srgbClr>
                  </a:outerShdw>
                </a:effectLst>
              </a:rPr>
              <a:t>The messengers from </a:t>
            </a:r>
          </a:p>
          <a:p>
            <a:pPr algn="l"/>
            <a:r>
              <a:rPr lang="en-GB" sz="1600" b="1" dirty="0">
                <a:ln w="11430"/>
                <a:solidFill>
                  <a:schemeClr val="tx1"/>
                </a:solidFill>
                <a:effectLst>
                  <a:outerShdw blurRad="50800" dist="39000" dir="5460000" algn="tl">
                    <a:srgbClr val="000000">
                      <a:alpha val="38000"/>
                    </a:srgbClr>
                  </a:outerShdw>
                </a:effectLst>
              </a:rPr>
              <a:t>neutron star mergers :</a:t>
            </a:r>
          </a:p>
          <a:p>
            <a:pPr marL="285750" indent="-285750" algn="l">
              <a:buFont typeface="Arial"/>
              <a:buChar char="•"/>
            </a:pPr>
            <a:r>
              <a:rPr lang="en-GB" sz="1600" b="1" dirty="0">
                <a:ln w="11430"/>
                <a:solidFill>
                  <a:srgbClr val="0000FF"/>
                </a:solidFill>
                <a:effectLst>
                  <a:outerShdw blurRad="50800" dist="39000" dir="5460000" algn="tl">
                    <a:srgbClr val="000000">
                      <a:alpha val="38000"/>
                    </a:srgbClr>
                  </a:outerShdw>
                </a:effectLst>
              </a:rPr>
              <a:t>Gravitational waves </a:t>
            </a:r>
          </a:p>
          <a:p>
            <a:pPr marL="317500" indent="-317500" algn="l">
              <a:buFont typeface="Arial"/>
              <a:buChar char="•"/>
            </a:pPr>
            <a:r>
              <a:rPr lang="en-GB" sz="1600" b="1" dirty="0">
                <a:ln w="11430"/>
                <a:solidFill>
                  <a:srgbClr val="0000FF"/>
                </a:solidFill>
                <a:effectLst>
                  <a:outerShdw blurRad="50800" dist="39000" dir="5460000" algn="tl">
                    <a:srgbClr val="000000">
                      <a:alpha val="38000"/>
                    </a:srgbClr>
                  </a:outerShdw>
                </a:effectLst>
              </a:rPr>
              <a:t>Electromagnetic signals characterizing the nuclei in the ejecta</a:t>
            </a:r>
          </a:p>
          <a:p>
            <a:pPr marL="285750" indent="-285750" algn="l">
              <a:buFont typeface="Arial"/>
              <a:buChar char="•"/>
            </a:pPr>
            <a:r>
              <a:rPr lang="en-GB" sz="1600" b="1" dirty="0">
                <a:ln w="11430"/>
                <a:solidFill>
                  <a:srgbClr val="0000FF"/>
                </a:solidFill>
                <a:effectLst>
                  <a:outerShdw blurRad="50800" dist="39000" dir="5460000" algn="tl">
                    <a:srgbClr val="000000">
                      <a:alpha val="38000"/>
                    </a:srgbClr>
                  </a:outerShdw>
                </a:effectLst>
              </a:rPr>
              <a:t>neutrinos</a:t>
            </a:r>
            <a:endParaRPr lang="en-GB" sz="1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TextBox 9"/>
          <p:cNvSpPr txBox="1"/>
          <p:nvPr/>
        </p:nvSpPr>
        <p:spPr>
          <a:xfrm>
            <a:off x="6955956" y="4234240"/>
            <a:ext cx="2051987" cy="2308324"/>
          </a:xfrm>
          <a:prstGeom prst="rect">
            <a:avLst/>
          </a:prstGeom>
          <a:ln>
            <a:noFill/>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rtlCol="0" anchor="t">
            <a:spAutoFit/>
          </a:bodyPr>
          <a:lstStyle>
            <a:defPPr>
              <a:defRPr lang="en-US"/>
            </a:defPPr>
            <a:lvl1pPr algn="ctr">
              <a:defRPr sz="1800">
                <a:solidFill>
                  <a:schemeClr val="tx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GB" dirty="0">
                <a:latin typeface="Arial" panose="020B0604020202020204" pitchFamily="34" charset="0"/>
                <a:cs typeface="Arial" panose="020B0604020202020204" pitchFamily="34" charset="0"/>
              </a:rPr>
              <a:t>Time evolution determined by the radioactive decay of r-process nuclei </a:t>
            </a:r>
          </a:p>
          <a:p>
            <a:r>
              <a:rPr lang="en-GB" dirty="0">
                <a:latin typeface="Arial" panose="020B0604020202020204" pitchFamily="34" charset="0"/>
                <a:cs typeface="Arial" panose="020B0604020202020204" pitchFamily="34" charset="0"/>
              </a:rPr>
              <a:t>(science drive of facilities with RIB)</a:t>
            </a:r>
          </a:p>
        </p:txBody>
      </p:sp>
      <p:grpSp>
        <p:nvGrpSpPr>
          <p:cNvPr id="9" name="Group 1"/>
          <p:cNvGrpSpPr/>
          <p:nvPr/>
        </p:nvGrpSpPr>
        <p:grpSpPr>
          <a:xfrm>
            <a:off x="4123252" y="987990"/>
            <a:ext cx="2857449" cy="2448272"/>
            <a:chOff x="4139952" y="116632"/>
            <a:chExt cx="2857449" cy="2448272"/>
          </a:xfrm>
        </p:grpSpPr>
        <p:pic>
          <p:nvPicPr>
            <p:cNvPr id="10"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11960" y="116632"/>
              <a:ext cx="2627960" cy="2439125"/>
            </a:xfrm>
            <a:prstGeom prst="rect">
              <a:avLst/>
            </a:prstGeom>
          </p:spPr>
        </p:pic>
        <p:sp>
          <p:nvSpPr>
            <p:cNvPr id="11" name="Oval 10"/>
            <p:cNvSpPr/>
            <p:nvPr/>
          </p:nvSpPr>
          <p:spPr>
            <a:xfrm>
              <a:off x="5148064" y="836712"/>
              <a:ext cx="914400" cy="914400"/>
            </a:xfrm>
            <a:prstGeom prst="ellipse">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sp>
          <p:nvSpPr>
            <p:cNvPr id="12" name="Oval 11"/>
            <p:cNvSpPr/>
            <p:nvPr/>
          </p:nvSpPr>
          <p:spPr>
            <a:xfrm>
              <a:off x="4139952" y="188640"/>
              <a:ext cx="1058416" cy="2376264"/>
            </a:xfrm>
            <a:prstGeom prst="ellipse">
              <a:avLst/>
            </a:prstGeom>
            <a:noFill/>
            <a:ln>
              <a:solidFill>
                <a:srgbClr val="008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sp>
          <p:nvSpPr>
            <p:cNvPr id="13" name="TextBox 12"/>
            <p:cNvSpPr txBox="1"/>
            <p:nvPr/>
          </p:nvSpPr>
          <p:spPr>
            <a:xfrm>
              <a:off x="4926464" y="260648"/>
              <a:ext cx="1872629" cy="261610"/>
            </a:xfrm>
            <a:prstGeom prst="rect">
              <a:avLst/>
            </a:prstGeom>
          </p:spPr>
          <p:txBody>
            <a:bodyPr vert="horz" wrap="none" lIns="91440" tIns="45720" rIns="91440" bIns="45720" rtlCol="0" anchor="t">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GB" sz="11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Gravitational wave signal</a:t>
              </a:r>
            </a:p>
          </p:txBody>
        </p:sp>
        <p:cxnSp>
          <p:nvCxnSpPr>
            <p:cNvPr id="14" name="Connettore 2 2"/>
            <p:cNvCxnSpPr/>
            <p:nvPr/>
          </p:nvCxnSpPr>
          <p:spPr>
            <a:xfrm>
              <a:off x="5940152" y="1412776"/>
              <a:ext cx="1057249" cy="14401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15" name="CasellaDiTesto 3"/>
          <p:cNvSpPr txBox="1"/>
          <p:nvPr/>
        </p:nvSpPr>
        <p:spPr>
          <a:xfrm>
            <a:off x="6980701" y="1983798"/>
            <a:ext cx="2096631" cy="923330"/>
          </a:xfrm>
          <a:prstGeom prst="rect">
            <a:avLst/>
          </a:prstGeom>
          <a:ln>
            <a:noFill/>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rtlCol="0" anchor="t">
            <a:spAutoFit/>
          </a:bodyPr>
          <a:lstStyle/>
          <a:p>
            <a:pPr algn="ctr"/>
            <a:r>
              <a:rPr lang="en-GB" sz="1800" dirty="0">
                <a:solidFill>
                  <a:schemeClr val="tx1"/>
                </a:solidFill>
                <a:latin typeface="Arial" panose="020B0604020202020204" pitchFamily="34" charset="0"/>
                <a:cs typeface="Arial" panose="020B0604020202020204" pitchFamily="34" charset="0"/>
              </a:rPr>
              <a:t>This depends on</a:t>
            </a:r>
          </a:p>
          <a:p>
            <a:pPr algn="ctr"/>
            <a:r>
              <a:rPr lang="en-GB" sz="1800" dirty="0">
                <a:solidFill>
                  <a:schemeClr val="tx1"/>
                </a:solidFill>
                <a:latin typeface="Arial" panose="020B0604020202020204" pitchFamily="34" charset="0"/>
                <a:cs typeface="Arial" panose="020B0604020202020204" pitchFamily="34" charset="0"/>
              </a:rPr>
              <a:t>the Nuclear </a:t>
            </a:r>
          </a:p>
          <a:p>
            <a:pPr algn="ctr"/>
            <a:r>
              <a:rPr lang="en-GB" sz="1800" dirty="0">
                <a:solidFill>
                  <a:schemeClr val="tx1"/>
                </a:solidFill>
                <a:latin typeface="Arial" panose="020B0604020202020204" pitchFamily="34" charset="0"/>
                <a:cs typeface="Arial" panose="020B0604020202020204" pitchFamily="34" charset="0"/>
              </a:rPr>
              <a:t>Equation of state </a:t>
            </a:r>
          </a:p>
        </p:txBody>
      </p:sp>
      <p:cxnSp>
        <p:nvCxnSpPr>
          <p:cNvPr id="16" name="Straight Arrow Connector 18"/>
          <p:cNvCxnSpPr/>
          <p:nvPr/>
        </p:nvCxnSpPr>
        <p:spPr>
          <a:xfrm flipH="1">
            <a:off x="5004192" y="1399405"/>
            <a:ext cx="2316280" cy="9904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7" name="TextBox 21"/>
          <p:cNvSpPr txBox="1"/>
          <p:nvPr/>
        </p:nvSpPr>
        <p:spPr>
          <a:xfrm>
            <a:off x="7365350" y="1091601"/>
            <a:ext cx="1779654" cy="707886"/>
          </a:xfrm>
          <a:prstGeom prst="rect">
            <a:avLst/>
          </a:prstGeom>
          <a:noFill/>
        </p:spPr>
        <p:txBody>
          <a:bodyPr wrap="none" rtlCol="0">
            <a:spAutoFit/>
          </a:bodyPr>
          <a:lstStyle/>
          <a:p>
            <a:pPr algn="ctr"/>
            <a:r>
              <a:rPr lang="en-GB" sz="2000" dirty="0">
                <a:solidFill>
                  <a:srgbClr val="0000FF"/>
                </a:solidFill>
              </a:rPr>
              <a:t>Neutron star </a:t>
            </a:r>
          </a:p>
          <a:p>
            <a:pPr algn="ctr"/>
            <a:r>
              <a:rPr lang="en-GB" sz="2000" dirty="0">
                <a:solidFill>
                  <a:srgbClr val="0000FF"/>
                </a:solidFill>
              </a:rPr>
              <a:t>mass</a:t>
            </a:r>
          </a:p>
        </p:txBody>
      </p:sp>
      <p:cxnSp>
        <p:nvCxnSpPr>
          <p:cNvPr id="19" name="Straight Arrow Connector 31"/>
          <p:cNvCxnSpPr>
            <a:cxnSpLocks/>
          </p:cNvCxnSpPr>
          <p:nvPr/>
        </p:nvCxnSpPr>
        <p:spPr>
          <a:xfrm flipV="1">
            <a:off x="2645306" y="2945832"/>
            <a:ext cx="1578822" cy="331758"/>
          </a:xfrm>
          <a:prstGeom prst="straightConnector1">
            <a:avLst/>
          </a:prstGeom>
          <a:ln>
            <a:solidFill>
              <a:srgbClr val="F21F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34"/>
          <p:cNvCxnSpPr/>
          <p:nvPr/>
        </p:nvCxnSpPr>
        <p:spPr>
          <a:xfrm>
            <a:off x="3254836" y="3868571"/>
            <a:ext cx="837711" cy="475461"/>
          </a:xfrm>
          <a:prstGeom prst="straightConnector1">
            <a:avLst/>
          </a:prstGeom>
          <a:ln>
            <a:solidFill>
              <a:srgbClr val="F21FFF"/>
            </a:solidFill>
            <a:tailEnd type="arrow"/>
          </a:ln>
        </p:spPr>
        <p:style>
          <a:lnRef idx="2">
            <a:schemeClr val="accent1"/>
          </a:lnRef>
          <a:fillRef idx="0">
            <a:schemeClr val="accent1"/>
          </a:fillRef>
          <a:effectRef idx="1">
            <a:schemeClr val="accent1"/>
          </a:effectRef>
          <a:fontRef idx="minor">
            <a:schemeClr val="tx1"/>
          </a:fontRef>
        </p:style>
      </p:cxnSp>
      <p:pic>
        <p:nvPicPr>
          <p:cNvPr id="21" name="Picture 2" descr="C:\Users\gross\AppData\Local\Microsoft\Windows\Temporary Internet Files\Content.Outlook\HKTKM784\NeutronStarCollision_S.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r="-352"/>
          <a:stretch/>
        </p:blipFill>
        <p:spPr bwMode="auto">
          <a:xfrm>
            <a:off x="472835" y="764663"/>
            <a:ext cx="1947884" cy="1699966"/>
          </a:xfrm>
          <a:prstGeom prst="rect">
            <a:avLst/>
          </a:prstGeom>
          <a:noFill/>
          <a:extLst>
            <a:ext uri="{909E8E84-426E-40DD-AFC4-6F175D3DCCD1}">
              <a14:hiddenFill xmlns:a14="http://schemas.microsoft.com/office/drawing/2010/main">
                <a:solidFill>
                  <a:srgbClr val="FFFFFF"/>
                </a:solidFill>
              </a14:hiddenFill>
            </a:ext>
          </a:extLst>
        </p:spPr>
      </p:pic>
      <p:sp>
        <p:nvSpPr>
          <p:cNvPr id="26" name="object 4"/>
          <p:cNvSpPr/>
          <p:nvPr/>
        </p:nvSpPr>
        <p:spPr>
          <a:xfrm>
            <a:off x="161030" y="4434284"/>
            <a:ext cx="3233500" cy="2204641"/>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7" name="object 8"/>
          <p:cNvSpPr txBox="1"/>
          <p:nvPr/>
        </p:nvSpPr>
        <p:spPr>
          <a:xfrm>
            <a:off x="697568" y="5270155"/>
            <a:ext cx="2073752" cy="359073"/>
          </a:xfrm>
          <a:prstGeom prst="rect">
            <a:avLst/>
          </a:prstGeom>
        </p:spPr>
        <p:txBody>
          <a:bodyPr vert="horz" wrap="square" lIns="0" tIns="0" rIns="0" bIns="0" rtlCol="0">
            <a:spAutoFit/>
          </a:bodyPr>
          <a:lstStyle/>
          <a:p>
            <a:pPr marL="12700">
              <a:lnSpc>
                <a:spcPts val="1430"/>
              </a:lnSpc>
            </a:pPr>
            <a:r>
              <a:rPr sz="1200" spc="-30" dirty="0">
                <a:solidFill>
                  <a:srgbClr val="0000CC"/>
                </a:solidFill>
                <a:latin typeface="Arial"/>
                <a:cs typeface="Arial"/>
              </a:rPr>
              <a:t>M</a:t>
            </a:r>
            <a:r>
              <a:rPr sz="1200" spc="5" dirty="0">
                <a:solidFill>
                  <a:srgbClr val="0000CC"/>
                </a:solidFill>
                <a:latin typeface="Arial"/>
                <a:cs typeface="Arial"/>
              </a:rPr>
              <a:t>e</a:t>
            </a:r>
            <a:r>
              <a:rPr sz="1200" spc="-35" dirty="0">
                <a:solidFill>
                  <a:srgbClr val="0000CC"/>
                </a:solidFill>
                <a:latin typeface="Arial"/>
                <a:cs typeface="Arial"/>
              </a:rPr>
              <a:t>t</a:t>
            </a:r>
            <a:r>
              <a:rPr sz="1200" spc="-80" dirty="0">
                <a:solidFill>
                  <a:srgbClr val="0000CC"/>
                </a:solidFill>
                <a:latin typeface="Arial"/>
                <a:cs typeface="Arial"/>
              </a:rPr>
              <a:t>z</a:t>
            </a:r>
            <a:r>
              <a:rPr sz="1200" spc="5" dirty="0">
                <a:solidFill>
                  <a:srgbClr val="0000CC"/>
                </a:solidFill>
                <a:latin typeface="Arial"/>
                <a:cs typeface="Arial"/>
              </a:rPr>
              <a:t>e</a:t>
            </a:r>
            <a:r>
              <a:rPr sz="1200" spc="-100" dirty="0">
                <a:solidFill>
                  <a:srgbClr val="0000CC"/>
                </a:solidFill>
                <a:latin typeface="Arial"/>
                <a:cs typeface="Arial"/>
              </a:rPr>
              <a:t>r</a:t>
            </a:r>
            <a:r>
              <a:rPr sz="1200" dirty="0">
                <a:solidFill>
                  <a:srgbClr val="0000CC"/>
                </a:solidFill>
                <a:latin typeface="Arial"/>
                <a:cs typeface="Arial"/>
              </a:rPr>
              <a:t>,</a:t>
            </a:r>
            <a:r>
              <a:rPr sz="1200" spc="155" dirty="0">
                <a:solidFill>
                  <a:srgbClr val="0000CC"/>
                </a:solidFill>
                <a:latin typeface="Arial"/>
                <a:cs typeface="Arial"/>
              </a:rPr>
              <a:t> </a:t>
            </a:r>
            <a:r>
              <a:rPr lang="de-DE" sz="1200" spc="-35" dirty="0">
                <a:solidFill>
                  <a:srgbClr val="0000CC"/>
                </a:solidFill>
                <a:latin typeface="Arial"/>
                <a:cs typeface="Arial"/>
              </a:rPr>
              <a:t>Martinez-Pinedo, Arcones </a:t>
            </a:r>
            <a:r>
              <a:rPr sz="1200" spc="5" dirty="0">
                <a:solidFill>
                  <a:srgbClr val="0000CC"/>
                </a:solidFill>
                <a:latin typeface="Arial"/>
                <a:cs typeface="Arial"/>
              </a:rPr>
              <a:t>e</a:t>
            </a:r>
            <a:r>
              <a:rPr sz="1200" dirty="0">
                <a:solidFill>
                  <a:srgbClr val="0000CC"/>
                </a:solidFill>
                <a:latin typeface="Arial"/>
                <a:cs typeface="Arial"/>
              </a:rPr>
              <a:t>t</a:t>
            </a:r>
            <a:r>
              <a:rPr sz="1200" spc="5" dirty="0">
                <a:solidFill>
                  <a:srgbClr val="0000CC"/>
                </a:solidFill>
                <a:latin typeface="Arial"/>
                <a:cs typeface="Arial"/>
              </a:rPr>
              <a:t> a</a:t>
            </a:r>
            <a:r>
              <a:rPr sz="1200" spc="-45" dirty="0">
                <a:solidFill>
                  <a:srgbClr val="0000CC"/>
                </a:solidFill>
                <a:latin typeface="Arial"/>
                <a:cs typeface="Arial"/>
              </a:rPr>
              <a:t>l</a:t>
            </a:r>
            <a:r>
              <a:rPr lang="de-DE" sz="1200" dirty="0">
                <a:solidFill>
                  <a:srgbClr val="0000CC"/>
                </a:solidFill>
                <a:latin typeface="Arial"/>
                <a:cs typeface="Arial"/>
              </a:rPr>
              <a:t>. (</a:t>
            </a:r>
            <a:r>
              <a:rPr sz="1200" spc="5" dirty="0">
                <a:solidFill>
                  <a:srgbClr val="0000CC"/>
                </a:solidFill>
                <a:latin typeface="Arial"/>
                <a:cs typeface="Arial"/>
              </a:rPr>
              <a:t>201</a:t>
            </a:r>
            <a:r>
              <a:rPr sz="1200" dirty="0">
                <a:solidFill>
                  <a:srgbClr val="0000CC"/>
                </a:solidFill>
                <a:latin typeface="Arial"/>
                <a:cs typeface="Arial"/>
              </a:rPr>
              <a:t>0</a:t>
            </a:r>
            <a:r>
              <a:rPr lang="de-DE" sz="1200" dirty="0">
                <a:solidFill>
                  <a:srgbClr val="0000CC"/>
                </a:solidFill>
                <a:latin typeface="Arial"/>
                <a:cs typeface="Arial"/>
              </a:rPr>
              <a:t>)</a:t>
            </a:r>
            <a:endParaRPr sz="1200" dirty="0">
              <a:latin typeface="Arial"/>
              <a:cs typeface="Arial"/>
            </a:endParaRPr>
          </a:p>
        </p:txBody>
      </p:sp>
      <p:cxnSp>
        <p:nvCxnSpPr>
          <p:cNvPr id="28" name="Gerade Verbindung mit Pfeil 8"/>
          <p:cNvCxnSpPr/>
          <p:nvPr/>
        </p:nvCxnSpPr>
        <p:spPr>
          <a:xfrm flipV="1">
            <a:off x="1313537" y="4871263"/>
            <a:ext cx="180020" cy="320986"/>
          </a:xfrm>
          <a:prstGeom prst="straightConnector1">
            <a:avLst/>
          </a:prstGeom>
          <a:ln>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29" name="object 8"/>
          <p:cNvSpPr txBox="1"/>
          <p:nvPr/>
        </p:nvSpPr>
        <p:spPr>
          <a:xfrm>
            <a:off x="362259" y="5923236"/>
            <a:ext cx="3240360" cy="359073"/>
          </a:xfrm>
          <a:prstGeom prst="rect">
            <a:avLst/>
          </a:prstGeom>
        </p:spPr>
        <p:txBody>
          <a:bodyPr vert="horz" wrap="square" lIns="0" tIns="0" rIns="0" bIns="0" rtlCol="0">
            <a:spAutoFit/>
          </a:bodyPr>
          <a:lstStyle/>
          <a:p>
            <a:pPr marL="4763" algn="ctr">
              <a:lnSpc>
                <a:spcPts val="1430"/>
              </a:lnSpc>
              <a:spcBef>
                <a:spcPts val="865"/>
              </a:spcBef>
            </a:pPr>
            <a:r>
              <a:rPr lang="fr-FR" sz="1200" spc="30" dirty="0" err="1">
                <a:solidFill>
                  <a:srgbClr val="FF0000"/>
                </a:solidFill>
                <a:cs typeface="Arial"/>
              </a:rPr>
              <a:t>C</a:t>
            </a:r>
            <a:r>
              <a:rPr lang="fr-FR" sz="1200" spc="5" dirty="0" err="1">
                <a:solidFill>
                  <a:srgbClr val="FF0000"/>
                </a:solidFill>
                <a:cs typeface="Arial"/>
              </a:rPr>
              <a:t>o</a:t>
            </a:r>
            <a:r>
              <a:rPr lang="fr-FR" sz="1200" spc="-45" dirty="0" err="1">
                <a:solidFill>
                  <a:srgbClr val="FF0000"/>
                </a:solidFill>
                <a:cs typeface="Arial"/>
              </a:rPr>
              <a:t>w</a:t>
            </a:r>
            <a:r>
              <a:rPr lang="fr-FR" sz="1200" spc="5" dirty="0" err="1">
                <a:solidFill>
                  <a:srgbClr val="FF0000"/>
                </a:solidFill>
                <a:cs typeface="Arial"/>
              </a:rPr>
              <a:t>pe</a:t>
            </a:r>
            <a:r>
              <a:rPr lang="fr-FR" sz="1200" spc="-30" dirty="0" err="1">
                <a:solidFill>
                  <a:srgbClr val="FF0000"/>
                </a:solidFill>
                <a:cs typeface="Arial"/>
              </a:rPr>
              <a:t>r</a:t>
            </a:r>
            <a:r>
              <a:rPr lang="fr-FR" sz="1200" spc="-35" dirty="0" err="1">
                <a:solidFill>
                  <a:srgbClr val="FF0000"/>
                </a:solidFill>
                <a:cs typeface="Arial"/>
              </a:rPr>
              <a:t>t</a:t>
            </a:r>
            <a:r>
              <a:rPr lang="fr-FR" sz="1200" spc="-70" dirty="0" err="1">
                <a:solidFill>
                  <a:srgbClr val="FF0000"/>
                </a:solidFill>
                <a:cs typeface="Arial"/>
              </a:rPr>
              <a:t>h</a:t>
            </a:r>
            <a:r>
              <a:rPr lang="fr-FR" sz="1200" spc="-45" dirty="0" err="1">
                <a:solidFill>
                  <a:srgbClr val="FF0000"/>
                </a:solidFill>
                <a:cs typeface="Arial"/>
              </a:rPr>
              <a:t>w</a:t>
            </a:r>
            <a:r>
              <a:rPr lang="fr-FR" sz="1200" spc="5" dirty="0" err="1">
                <a:solidFill>
                  <a:srgbClr val="FF0000"/>
                </a:solidFill>
                <a:cs typeface="Arial"/>
              </a:rPr>
              <a:t>a</a:t>
            </a:r>
            <a:r>
              <a:rPr lang="fr-FR" sz="1200" spc="30" dirty="0" err="1">
                <a:solidFill>
                  <a:srgbClr val="FF0000"/>
                </a:solidFill>
                <a:cs typeface="Arial"/>
              </a:rPr>
              <a:t>i</a:t>
            </a:r>
            <a:r>
              <a:rPr lang="fr-FR" sz="1200" spc="-35" dirty="0" err="1">
                <a:solidFill>
                  <a:srgbClr val="FF0000"/>
                </a:solidFill>
                <a:cs typeface="Arial"/>
              </a:rPr>
              <a:t>t</a:t>
            </a:r>
            <a:r>
              <a:rPr lang="fr-FR" sz="1200" spc="5" dirty="0" err="1">
                <a:solidFill>
                  <a:srgbClr val="FF0000"/>
                </a:solidFill>
                <a:cs typeface="Arial"/>
              </a:rPr>
              <a:t>e</a:t>
            </a:r>
            <a:r>
              <a:rPr lang="fr-FR" sz="1200" dirty="0">
                <a:solidFill>
                  <a:srgbClr val="FF0000"/>
                </a:solidFill>
                <a:cs typeface="Arial"/>
              </a:rPr>
              <a:t>,</a:t>
            </a:r>
            <a:r>
              <a:rPr lang="fr-FR" sz="1200" spc="80" dirty="0">
                <a:solidFill>
                  <a:srgbClr val="FF0000"/>
                </a:solidFill>
                <a:cs typeface="Arial"/>
              </a:rPr>
              <a:t> </a:t>
            </a:r>
            <a:r>
              <a:rPr lang="fr-FR" sz="1200" spc="5" dirty="0">
                <a:solidFill>
                  <a:srgbClr val="FF0000"/>
                </a:solidFill>
                <a:cs typeface="Arial"/>
              </a:rPr>
              <a:t>e</a:t>
            </a:r>
            <a:r>
              <a:rPr lang="fr-FR" sz="1200" dirty="0">
                <a:solidFill>
                  <a:srgbClr val="FF0000"/>
                </a:solidFill>
                <a:cs typeface="Arial"/>
              </a:rPr>
              <a:t>t</a:t>
            </a:r>
            <a:r>
              <a:rPr lang="fr-FR" sz="1200" spc="5" dirty="0">
                <a:solidFill>
                  <a:srgbClr val="FF0000"/>
                </a:solidFill>
                <a:cs typeface="Arial"/>
              </a:rPr>
              <a:t> a</a:t>
            </a:r>
            <a:r>
              <a:rPr lang="fr-FR" sz="1200" dirty="0">
                <a:solidFill>
                  <a:srgbClr val="FF0000"/>
                </a:solidFill>
                <a:cs typeface="Arial"/>
              </a:rPr>
              <a:t>l.</a:t>
            </a:r>
            <a:r>
              <a:rPr lang="fr-FR" sz="1200" spc="-5" dirty="0">
                <a:solidFill>
                  <a:srgbClr val="FF0000"/>
                </a:solidFill>
                <a:cs typeface="Arial"/>
              </a:rPr>
              <a:t> (</a:t>
            </a:r>
            <a:r>
              <a:rPr lang="fr-FR" sz="1200" spc="5" dirty="0">
                <a:solidFill>
                  <a:srgbClr val="FF0000"/>
                </a:solidFill>
                <a:cs typeface="Arial"/>
              </a:rPr>
              <a:t>201</a:t>
            </a:r>
            <a:r>
              <a:rPr lang="fr-FR" sz="1200" dirty="0">
                <a:solidFill>
                  <a:srgbClr val="FF0000"/>
                </a:solidFill>
                <a:cs typeface="Arial"/>
              </a:rPr>
              <a:t>7)</a:t>
            </a:r>
            <a:endParaRPr lang="fr-FR" sz="1200" dirty="0">
              <a:cs typeface="Arial"/>
            </a:endParaRPr>
          </a:p>
          <a:p>
            <a:pPr marL="4763" algn="ctr">
              <a:lnSpc>
                <a:spcPts val="1430"/>
              </a:lnSpc>
            </a:pPr>
            <a:r>
              <a:rPr lang="fr-FR" sz="1200" spc="20" dirty="0" err="1">
                <a:solidFill>
                  <a:srgbClr val="FF0000"/>
                </a:solidFill>
                <a:cs typeface="Arial"/>
              </a:rPr>
              <a:t>K</a:t>
            </a:r>
            <a:r>
              <a:rPr lang="fr-FR" sz="1200" spc="30" dirty="0" err="1">
                <a:solidFill>
                  <a:srgbClr val="FF0000"/>
                </a:solidFill>
                <a:cs typeface="Arial"/>
              </a:rPr>
              <a:t>i</a:t>
            </a:r>
            <a:r>
              <a:rPr lang="fr-FR" sz="1200" spc="-45" dirty="0" err="1">
                <a:solidFill>
                  <a:srgbClr val="FF0000"/>
                </a:solidFill>
                <a:cs typeface="Arial"/>
              </a:rPr>
              <a:t>l</a:t>
            </a:r>
            <a:r>
              <a:rPr lang="fr-FR" sz="1200" dirty="0" err="1">
                <a:solidFill>
                  <a:srgbClr val="FF0000"/>
                </a:solidFill>
                <a:cs typeface="Arial"/>
              </a:rPr>
              <a:t>o</a:t>
            </a:r>
            <a:r>
              <a:rPr lang="fr-FR" sz="1200" spc="-70" dirty="0" err="1">
                <a:solidFill>
                  <a:srgbClr val="FF0000"/>
                </a:solidFill>
                <a:cs typeface="Arial"/>
              </a:rPr>
              <a:t>n</a:t>
            </a:r>
            <a:r>
              <a:rPr lang="fr-FR" sz="1200" dirty="0" err="1">
                <a:solidFill>
                  <a:srgbClr val="FF0000"/>
                </a:solidFill>
                <a:cs typeface="Arial"/>
              </a:rPr>
              <a:t>o</a:t>
            </a:r>
            <a:r>
              <a:rPr lang="fr-FR" sz="1200" spc="-80" dirty="0" err="1">
                <a:solidFill>
                  <a:srgbClr val="FF0000"/>
                </a:solidFill>
                <a:cs typeface="Arial"/>
              </a:rPr>
              <a:t>v</a:t>
            </a:r>
            <a:r>
              <a:rPr lang="fr-FR" sz="1200" dirty="0" err="1">
                <a:solidFill>
                  <a:srgbClr val="FF0000"/>
                </a:solidFill>
                <a:cs typeface="Arial"/>
              </a:rPr>
              <a:t>a</a:t>
            </a:r>
            <a:r>
              <a:rPr lang="fr-FR" sz="1200" spc="55" dirty="0">
                <a:solidFill>
                  <a:srgbClr val="FF0000"/>
                </a:solidFill>
                <a:cs typeface="Arial"/>
              </a:rPr>
              <a:t> </a:t>
            </a:r>
            <a:r>
              <a:rPr lang="fr-FR" sz="1200" dirty="0">
                <a:solidFill>
                  <a:srgbClr val="FF0000"/>
                </a:solidFill>
                <a:cs typeface="Arial"/>
              </a:rPr>
              <a:t>obse</a:t>
            </a:r>
            <a:r>
              <a:rPr lang="fr-FR" sz="1200" spc="-30" dirty="0">
                <a:solidFill>
                  <a:srgbClr val="FF0000"/>
                </a:solidFill>
                <a:cs typeface="Arial"/>
              </a:rPr>
              <a:t>r</a:t>
            </a:r>
            <a:r>
              <a:rPr lang="fr-FR" sz="1200" spc="-80" dirty="0">
                <a:solidFill>
                  <a:srgbClr val="FF0000"/>
                </a:solidFill>
                <a:cs typeface="Arial"/>
              </a:rPr>
              <a:t>v</a:t>
            </a:r>
            <a:r>
              <a:rPr lang="fr-FR" sz="1200" dirty="0">
                <a:solidFill>
                  <a:srgbClr val="FF0000"/>
                </a:solidFill>
                <a:cs typeface="Arial"/>
              </a:rPr>
              <a:t>a</a:t>
            </a:r>
            <a:r>
              <a:rPr lang="fr-FR" sz="1200" spc="-35" dirty="0">
                <a:solidFill>
                  <a:srgbClr val="FF0000"/>
                </a:solidFill>
                <a:cs typeface="Arial"/>
              </a:rPr>
              <a:t>t</a:t>
            </a:r>
            <a:r>
              <a:rPr lang="fr-FR" sz="1200" spc="30" dirty="0">
                <a:solidFill>
                  <a:srgbClr val="FF0000"/>
                </a:solidFill>
                <a:cs typeface="Arial"/>
              </a:rPr>
              <a:t>i</a:t>
            </a:r>
            <a:r>
              <a:rPr lang="fr-FR" sz="1200" dirty="0">
                <a:solidFill>
                  <a:srgbClr val="FF0000"/>
                </a:solidFill>
                <a:cs typeface="Arial"/>
              </a:rPr>
              <a:t>o</a:t>
            </a:r>
            <a:r>
              <a:rPr lang="fr-FR" sz="1200" spc="-70" dirty="0">
                <a:solidFill>
                  <a:srgbClr val="FF0000"/>
                </a:solidFill>
                <a:cs typeface="Arial"/>
              </a:rPr>
              <a:t>n</a:t>
            </a:r>
            <a:r>
              <a:rPr lang="fr-FR" sz="1200" dirty="0">
                <a:solidFill>
                  <a:srgbClr val="FF0000"/>
                </a:solidFill>
                <a:cs typeface="Arial"/>
              </a:rPr>
              <a:t>s</a:t>
            </a:r>
            <a:endParaRPr lang="fr-FR" sz="1200" dirty="0">
              <a:cs typeface="Arial"/>
            </a:endParaRPr>
          </a:p>
        </p:txBody>
      </p:sp>
      <p:cxnSp>
        <p:nvCxnSpPr>
          <p:cNvPr id="30" name="Gerade Verbindung mit Pfeil 38"/>
          <p:cNvCxnSpPr/>
          <p:nvPr/>
        </p:nvCxnSpPr>
        <p:spPr>
          <a:xfrm flipV="1">
            <a:off x="2645306" y="5321721"/>
            <a:ext cx="252028" cy="544075"/>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Slide Number Placeholder 5">
            <a:extLst>
              <a:ext uri="{FF2B5EF4-FFF2-40B4-BE49-F238E27FC236}">
                <a16:creationId xmlns:a16="http://schemas.microsoft.com/office/drawing/2014/main" id="{D5462684-F3B3-6841-9FFD-1CDE5F125F1C}"/>
              </a:ext>
            </a:extLst>
          </p:cNvPr>
          <p:cNvSpPr txBox="1">
            <a:spLocks/>
          </p:cNvSpPr>
          <p:nvPr/>
        </p:nvSpPr>
        <p:spPr>
          <a:xfrm>
            <a:off x="7981950" y="6638925"/>
            <a:ext cx="1162050" cy="219075"/>
          </a:xfrm>
          <a:prstGeom prst="rect">
            <a:avLst/>
          </a:prstGeom>
        </p:spPr>
        <p:txBody>
          <a:bodyPr vert="horz" lIns="91440" tIns="45720" rIns="91440" bIns="45720" rtlCol="0" anchor="ctr"/>
          <a:lstStyle>
            <a:defPPr>
              <a:defRPr lang="en-US"/>
            </a:defPPr>
            <a:lvl1pPr algn="ctr" rtl="0" fontAlgn="base">
              <a:spcBef>
                <a:spcPct val="0"/>
              </a:spcBef>
              <a:spcAft>
                <a:spcPct val="0"/>
              </a:spcAft>
              <a:defRPr sz="10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r"/>
            <a:fld id="{687D7A59-36E2-48B9-B146-C1E59501F63F}" type="slidenum">
              <a:rPr lang="en-US" smtClean="0"/>
              <a:pPr algn="r"/>
              <a:t>9</a:t>
            </a:fld>
            <a:endParaRPr lang="en-US" dirty="0"/>
          </a:p>
        </p:txBody>
      </p:sp>
      <p:sp>
        <p:nvSpPr>
          <p:cNvPr id="25" name="Espace réservé du pied de page 1">
            <a:extLst>
              <a:ext uri="{FF2B5EF4-FFF2-40B4-BE49-F238E27FC236}">
                <a16:creationId xmlns:a16="http://schemas.microsoft.com/office/drawing/2014/main" id="{12E2C2F5-59FC-5849-A01A-13A465809110}"/>
              </a:ext>
            </a:extLst>
          </p:cNvPr>
          <p:cNvSpPr txBox="1">
            <a:spLocks/>
          </p:cNvSpPr>
          <p:nvPr/>
        </p:nvSpPr>
        <p:spPr>
          <a:xfrm>
            <a:off x="83128" y="6596783"/>
            <a:ext cx="7695210" cy="157308"/>
          </a:xfrm>
          <a:prstGeom prst="rect">
            <a:avLst/>
          </a:prstGeom>
        </p:spPr>
        <p:txBody>
          <a:bodyPr vert="horz" lIns="91440" tIns="45720" rIns="91440" bIns="45720" rtlCol="0" anchor="t"/>
          <a:lstStyle>
            <a:defPPr>
              <a:defRPr lang="en-US"/>
            </a:defPPr>
            <a:lvl1pPr algn="ctr" rtl="0" fontAlgn="base">
              <a:spcBef>
                <a:spcPct val="0"/>
              </a:spcBef>
              <a:spcAft>
                <a:spcPct val="0"/>
              </a:spcAft>
              <a:defRPr sz="1200" b="1" kern="1200">
                <a:solidFill>
                  <a:schemeClr val="tx2"/>
                </a:solidFill>
                <a:latin typeface="Arial" charset="0"/>
                <a:ea typeface="ＭＳ Ｐゴシック" charset="0"/>
                <a:cs typeface="ＭＳ Ｐゴシック" charset="0"/>
                <a:sym typeface="Arial" charset="0"/>
              </a:defRPr>
            </a:lvl1pPr>
            <a:lvl2pPr marL="4572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2pPr>
            <a:lvl3pPr marL="9144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3pPr>
            <a:lvl4pPr marL="13716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4pPr>
            <a:lvl5pPr marL="1828800" algn="l" rtl="0" fontAlgn="base">
              <a:spcBef>
                <a:spcPct val="0"/>
              </a:spcBef>
              <a:spcAft>
                <a:spcPct val="0"/>
              </a:spcAft>
              <a:defRPr sz="2400" b="1" kern="1200">
                <a:solidFill>
                  <a:srgbClr val="000000"/>
                </a:solidFill>
                <a:latin typeface="Arial" charset="0"/>
                <a:ea typeface="ＭＳ Ｐゴシック" charset="0"/>
                <a:cs typeface="ＭＳ Ｐゴシック" charset="0"/>
                <a:sym typeface="Arial" charset="0"/>
              </a:defRPr>
            </a:lvl5pPr>
            <a:lvl6pPr marL="22860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6pPr>
            <a:lvl7pPr marL="27432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7pPr>
            <a:lvl8pPr marL="32004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8pPr>
            <a:lvl9pPr marL="3657600" algn="l" defTabSz="457200" rtl="0" eaLnBrk="1" latinLnBrk="0" hangingPunct="1">
              <a:defRPr sz="2400" b="1" kern="1200">
                <a:solidFill>
                  <a:srgbClr val="000000"/>
                </a:solidFill>
                <a:latin typeface="Arial" charset="0"/>
                <a:ea typeface="ＭＳ Ｐゴシック" charset="0"/>
                <a:cs typeface="ＭＳ Ｐゴシック" charset="0"/>
                <a:sym typeface="Arial" charset="0"/>
              </a:defRPr>
            </a:lvl9pPr>
          </a:lstStyle>
          <a:p>
            <a:pPr algn="l"/>
            <a:r>
              <a:rPr lang="en-US" dirty="0"/>
              <a:t>Marek Lewitowicz        		</a:t>
            </a:r>
          </a:p>
          <a:p>
            <a:endParaRPr lang="en-GB" dirty="0"/>
          </a:p>
        </p:txBody>
      </p:sp>
      <p:pic>
        <p:nvPicPr>
          <p:cNvPr id="31" name="Picture 3" descr="NStar_l">
            <a:extLst>
              <a:ext uri="{FF2B5EF4-FFF2-40B4-BE49-F238E27FC236}">
                <a16:creationId xmlns:a16="http://schemas.microsoft.com/office/drawing/2014/main" id="{5C1E4225-17C4-824D-A0B7-0961CA0E9F7B}"/>
              </a:ext>
            </a:extLst>
          </p:cNvPr>
          <p:cNvPicPr>
            <a:picLocks noChangeAspect="1" noChangeArrowheads="1"/>
          </p:cNvPicPr>
          <p:nvPr/>
        </p:nvPicPr>
        <p:blipFill>
          <a:blip r:embed="rId6"/>
          <a:srcRect/>
          <a:stretch>
            <a:fillRect/>
          </a:stretch>
        </p:blipFill>
        <p:spPr bwMode="auto">
          <a:xfrm>
            <a:off x="2517297" y="855353"/>
            <a:ext cx="1375364" cy="1547454"/>
          </a:xfrm>
          <a:prstGeom prst="rect">
            <a:avLst/>
          </a:prstGeom>
          <a:noFill/>
          <a:ln w="57150">
            <a:solidFill>
              <a:srgbClr val="FFCC00"/>
            </a:solidFill>
            <a:miter lim="800000"/>
            <a:headEnd/>
            <a:tailEnd/>
          </a:ln>
        </p:spPr>
      </p:pic>
    </p:spTree>
    <p:extLst>
      <p:ext uri="{BB962C8B-B14F-4D97-AF65-F5344CB8AC3E}">
        <p14:creationId xmlns:p14="http://schemas.microsoft.com/office/powerpoint/2010/main" val="31697477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Oscilloscope">
  <a:themeElements>
    <a:clrScheme name="Oscilloscope">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scilloscope">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scilloscope">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4_modele pre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modele pre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modele pre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Brise.thmx</Template>
  <TotalTime>123000</TotalTime>
  <Words>2076</Words>
  <Application>Microsoft Macintosh PowerPoint</Application>
  <PresentationFormat>Affichage à l'écran (4:3)</PresentationFormat>
  <Paragraphs>418</Paragraphs>
  <Slides>28</Slides>
  <Notes>6</Notes>
  <HiddenSlides>0</HiddenSlides>
  <MMClips>1</MMClips>
  <ScaleCrop>false</ScaleCrop>
  <HeadingPairs>
    <vt:vector size="6" baseType="variant">
      <vt:variant>
        <vt:lpstr>Polices utilisées</vt:lpstr>
      </vt:variant>
      <vt:variant>
        <vt:i4>12</vt:i4>
      </vt:variant>
      <vt:variant>
        <vt:lpstr>Thème</vt:lpstr>
      </vt:variant>
      <vt:variant>
        <vt:i4>4</vt:i4>
      </vt:variant>
      <vt:variant>
        <vt:lpstr>Titres des diapositives</vt:lpstr>
      </vt:variant>
      <vt:variant>
        <vt:i4>28</vt:i4>
      </vt:variant>
    </vt:vector>
  </HeadingPairs>
  <TitlesOfParts>
    <vt:vector size="44" baseType="lpstr">
      <vt:lpstr>ＭＳ Ｐゴシック</vt:lpstr>
      <vt:lpstr>-webkit-standard</vt:lpstr>
      <vt:lpstr>Arial</vt:lpstr>
      <vt:lpstr>Calibri</vt:lpstr>
      <vt:lpstr>Calibri Light</vt:lpstr>
      <vt:lpstr>Candara</vt:lpstr>
      <vt:lpstr>DejaVu Sans</vt:lpstr>
      <vt:lpstr>Helvetica</vt:lpstr>
      <vt:lpstr>Symbol</vt:lpstr>
      <vt:lpstr>Times</vt:lpstr>
      <vt:lpstr>Times New Roman</vt:lpstr>
      <vt:lpstr>Wingdings</vt:lpstr>
      <vt:lpstr>1_Oscilloscope</vt:lpstr>
      <vt:lpstr>4_modele presentation</vt:lpstr>
      <vt:lpstr>5_modele presentation</vt:lpstr>
      <vt:lpstr>1_modele presentation</vt:lpstr>
      <vt:lpstr>Présentation PowerPoint</vt:lpstr>
      <vt:lpstr>What is NuPECC ?</vt:lpstr>
      <vt:lpstr>Présentation PowerPoint</vt:lpstr>
      <vt:lpstr>Présentation PowerPoint</vt:lpstr>
      <vt:lpstr>Présentation PowerPoint</vt:lpstr>
      <vt:lpstr>Présentation PowerPoint</vt:lpstr>
      <vt:lpstr>Présentation PowerPoint</vt:lpstr>
      <vt:lpstr>Présentation PowerPoint</vt:lpstr>
      <vt:lpstr>Neutron star mergers:  GW and production of heavy elements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Marek</dc:creator>
  <cp:lastModifiedBy>Utilisateur Microsoft Office</cp:lastModifiedBy>
  <cp:revision>755</cp:revision>
  <cp:lastPrinted>2019-05-15T08:54:50Z</cp:lastPrinted>
  <dcterms:created xsi:type="dcterms:W3CDTF">2017-05-13T09:16:29Z</dcterms:created>
  <dcterms:modified xsi:type="dcterms:W3CDTF">2019-05-15T11:13:39Z</dcterms:modified>
</cp:coreProperties>
</file>