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5" r:id="rId3"/>
    <p:sldMasterId id="2147483690" r:id="rId4"/>
  </p:sldMasterIdLst>
  <p:notesMasterIdLst>
    <p:notesMasterId r:id="rId27"/>
  </p:notesMasterIdLst>
  <p:sldIdLst>
    <p:sldId id="281" r:id="rId5"/>
    <p:sldId id="258" r:id="rId6"/>
    <p:sldId id="261" r:id="rId7"/>
    <p:sldId id="260" r:id="rId8"/>
    <p:sldId id="263" r:id="rId9"/>
    <p:sldId id="267" r:id="rId10"/>
    <p:sldId id="301" r:id="rId11"/>
    <p:sldId id="282" r:id="rId12"/>
    <p:sldId id="291" r:id="rId13"/>
    <p:sldId id="283" r:id="rId14"/>
    <p:sldId id="292" r:id="rId15"/>
    <p:sldId id="290" r:id="rId16"/>
    <p:sldId id="289" r:id="rId17"/>
    <p:sldId id="287" r:id="rId18"/>
    <p:sldId id="298" r:id="rId19"/>
    <p:sldId id="299" r:id="rId20"/>
    <p:sldId id="300" r:id="rId21"/>
    <p:sldId id="296" r:id="rId22"/>
    <p:sldId id="302" r:id="rId23"/>
    <p:sldId id="297" r:id="rId24"/>
    <p:sldId id="295" r:id="rId25"/>
    <p:sldId id="269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7DBF"/>
    <a:srgbClr val="CF334B"/>
    <a:srgbClr val="F28F3B"/>
    <a:srgbClr val="EA5C33"/>
    <a:srgbClr val="18AF9B"/>
    <a:srgbClr val="03CF78"/>
    <a:srgbClr val="393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5399" autoAdjust="0"/>
  </p:normalViewPr>
  <p:slideViewPr>
    <p:cSldViewPr snapToGrid="0" snapToObjects="1">
      <p:cViewPr varScale="1">
        <p:scale>
          <a:sx n="90" d="100"/>
          <a:sy n="90" d="100"/>
        </p:scale>
        <p:origin x="67" y="197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indico.cern.ch/category/11195/" TargetMode="Externa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://hr-dep.web.cern.ch/fr/chis/defaut" TargetMode="Externa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ervice-now.com/service-portal/report-ticket.do?name=CERN%20bicycle%20form&amp;se=bicycle-rental" TargetMode="External"/><Relationship Id="rId1" Type="http://schemas.openxmlformats.org/officeDocument/2006/relationships/hyperlink" Target="https://sir.cern.ch/sir/f?p=106:55:109945938729431::NO::COURSE_CURRENT_ID,FIRST_TIME_IN_PAGE:543,1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indico.cern.ch/category/11195/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://hr-dep.web.cern.ch/fr/chis/defaut" TargetMode="External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ervice-now.com/service-portal/report-ticket.do?name=CERN%20bicycle%20form&amp;se=bicycle-rental" TargetMode="External"/><Relationship Id="rId1" Type="http://schemas.openxmlformats.org/officeDocument/2006/relationships/hyperlink" Target="https://sir.cern.ch/sir/f?p=106:55:109945938729431::NO::COURSE_CURRENT_ID,FIRST_TIME_IN_PAGE:543,1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5CBF32-677C-4C2B-A4BA-AF62427D678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6F727FF-5FF5-4C9B-8E10-DD3F18FBA33C}">
      <dgm:prSet custT="1"/>
      <dgm:spPr/>
      <dgm:t>
        <a:bodyPr/>
        <a:lstStyle/>
        <a:p>
          <a:pPr rtl="0"/>
          <a:r>
            <a:rPr lang="en-US" sz="1800" dirty="0" smtClean="0"/>
            <a:t>CERN openlab summer student lecture programme can be found here:</a:t>
          </a:r>
        </a:p>
        <a:p>
          <a:pPr rtl="0"/>
          <a:r>
            <a:rPr lang="en-US" sz="1800" dirty="0" smtClean="0">
              <a:hlinkClick xmlns:r="http://schemas.openxmlformats.org/officeDocument/2006/relationships" r:id="rId1"/>
            </a:rPr>
            <a:t>https://indico.cern.ch/category/11195/</a:t>
          </a:r>
          <a:r>
            <a:rPr lang="en-US" sz="1800" dirty="0" smtClean="0"/>
            <a:t> </a:t>
          </a:r>
          <a:endParaRPr lang="en-GB" sz="1600" dirty="0"/>
        </a:p>
      </dgm:t>
    </dgm:pt>
    <dgm:pt modelId="{54945F1A-E844-4E38-9344-A843D13C8F1A}" type="parTrans" cxnId="{199E5C90-7F40-414E-87B3-CDA9D142828B}">
      <dgm:prSet/>
      <dgm:spPr/>
      <dgm:t>
        <a:bodyPr/>
        <a:lstStyle/>
        <a:p>
          <a:endParaRPr lang="en-GB"/>
        </a:p>
      </dgm:t>
    </dgm:pt>
    <dgm:pt modelId="{DE518915-6C44-47AB-AF87-EF3B5FCDE55B}" type="sibTrans" cxnId="{199E5C90-7F40-414E-87B3-CDA9D142828B}">
      <dgm:prSet/>
      <dgm:spPr/>
      <dgm:t>
        <a:bodyPr/>
        <a:lstStyle/>
        <a:p>
          <a:endParaRPr lang="en-GB"/>
        </a:p>
      </dgm:t>
    </dgm:pt>
    <dgm:pt modelId="{712EE8BC-B0AF-4D95-A744-45EF3FC874BB}">
      <dgm:prSet custT="1"/>
      <dgm:spPr/>
      <dgm:t>
        <a:bodyPr/>
        <a:lstStyle/>
        <a:p>
          <a:pPr rtl="0"/>
          <a:r>
            <a:rPr lang="en-US" sz="1800" dirty="0" smtClean="0"/>
            <a:t>Lectures usually start at </a:t>
          </a:r>
          <a:r>
            <a:rPr lang="en-US" sz="1800" dirty="0" smtClean="0"/>
            <a:t>13.30 (except the first one that will start at 14.30!)</a:t>
          </a:r>
          <a:endParaRPr lang="en-GB" sz="1800" dirty="0"/>
        </a:p>
      </dgm:t>
    </dgm:pt>
    <dgm:pt modelId="{F097E981-6582-4DDF-9FFC-C0ACAD3B7F3E}" type="parTrans" cxnId="{23E9433E-E41C-4DA0-9362-A1BF2E31454B}">
      <dgm:prSet/>
      <dgm:spPr/>
      <dgm:t>
        <a:bodyPr/>
        <a:lstStyle/>
        <a:p>
          <a:endParaRPr lang="en-GB"/>
        </a:p>
      </dgm:t>
    </dgm:pt>
    <dgm:pt modelId="{D4B008B7-4858-4A54-96AA-B1EE1CA8910D}" type="sibTrans" cxnId="{23E9433E-E41C-4DA0-9362-A1BF2E31454B}">
      <dgm:prSet/>
      <dgm:spPr/>
      <dgm:t>
        <a:bodyPr/>
        <a:lstStyle/>
        <a:p>
          <a:endParaRPr lang="en-GB"/>
        </a:p>
      </dgm:t>
    </dgm:pt>
    <dgm:pt modelId="{22B71BD2-4DE1-4908-9B7A-2C9BCD16DD87}">
      <dgm:prSet custT="1"/>
      <dgm:spPr/>
      <dgm:t>
        <a:bodyPr/>
        <a:lstStyle/>
        <a:p>
          <a:pPr rtl="0"/>
          <a:r>
            <a:rPr lang="en-US" sz="1800" dirty="0" smtClean="0"/>
            <a:t>As  CERN </a:t>
          </a:r>
          <a:r>
            <a:rPr lang="en-US" sz="1800" dirty="0" err="1" smtClean="0"/>
            <a:t>openlab</a:t>
          </a:r>
          <a:r>
            <a:rPr lang="en-US" sz="1800" dirty="0" smtClean="0"/>
            <a:t> summer students you are required to attend the lectures </a:t>
          </a:r>
          <a:r>
            <a:rPr lang="en-US" sz="1800" dirty="0" smtClean="0">
              <a:sym typeface="Wingdings" panose="05000000000000000000" pitchFamily="2" charset="2"/>
            </a:rPr>
            <a:t></a:t>
          </a:r>
          <a:endParaRPr lang="en-GB" sz="1800" dirty="0"/>
        </a:p>
      </dgm:t>
    </dgm:pt>
    <dgm:pt modelId="{13C43E8A-0866-461D-967D-ECC7DEBF7828}" type="parTrans" cxnId="{8AC99758-686C-48C7-9B03-7D430B64184C}">
      <dgm:prSet/>
      <dgm:spPr/>
      <dgm:t>
        <a:bodyPr/>
        <a:lstStyle/>
        <a:p>
          <a:endParaRPr lang="en-GB"/>
        </a:p>
      </dgm:t>
    </dgm:pt>
    <dgm:pt modelId="{0FF96183-59CA-440C-9C42-BD360DA79803}" type="sibTrans" cxnId="{8AC99758-686C-48C7-9B03-7D430B64184C}">
      <dgm:prSet/>
      <dgm:spPr/>
      <dgm:t>
        <a:bodyPr/>
        <a:lstStyle/>
        <a:p>
          <a:endParaRPr lang="en-GB"/>
        </a:p>
      </dgm:t>
    </dgm:pt>
    <dgm:pt modelId="{FDE500D5-5532-40EC-9A74-F8DA981F5CED}" type="pres">
      <dgm:prSet presAssocID="{F25CBF32-677C-4C2B-A4BA-AF62427D678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3E236B1-ED64-40ED-8CDA-FC1CE5F3A516}" type="pres">
      <dgm:prSet presAssocID="{26F727FF-5FF5-4C9B-8E10-DD3F18FBA33C}" presName="node" presStyleLbl="node1" presStyleIdx="0" presStyleCnt="3" custScaleX="183547" custScaleY="1176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14E063-02FA-45FA-B6B1-69018B983AD2}" type="pres">
      <dgm:prSet presAssocID="{DE518915-6C44-47AB-AF87-EF3B5FCDE55B}" presName="sibTrans" presStyleLbl="sibTrans2D1" presStyleIdx="0" presStyleCnt="2"/>
      <dgm:spPr/>
      <dgm:t>
        <a:bodyPr/>
        <a:lstStyle/>
        <a:p>
          <a:endParaRPr lang="en-GB"/>
        </a:p>
      </dgm:t>
    </dgm:pt>
    <dgm:pt modelId="{BCF7ED23-EA1D-442B-80DE-2A4C83955EA1}" type="pres">
      <dgm:prSet presAssocID="{DE518915-6C44-47AB-AF87-EF3B5FCDE55B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045A2B98-1CBB-4B39-B01E-F14FE1D66929}" type="pres">
      <dgm:prSet presAssocID="{712EE8BC-B0AF-4D95-A744-45EF3FC874BB}" presName="node" presStyleLbl="node1" presStyleIdx="1" presStyleCnt="3" custScaleX="183547" custScaleY="1176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AB77CC-21F5-4920-A7A2-03029FFB8A80}" type="pres">
      <dgm:prSet presAssocID="{D4B008B7-4858-4A54-96AA-B1EE1CA8910D}" presName="sibTrans" presStyleLbl="sibTrans2D1" presStyleIdx="1" presStyleCnt="2"/>
      <dgm:spPr/>
      <dgm:t>
        <a:bodyPr/>
        <a:lstStyle/>
        <a:p>
          <a:endParaRPr lang="en-GB"/>
        </a:p>
      </dgm:t>
    </dgm:pt>
    <dgm:pt modelId="{D9D02FC7-8540-444B-A14E-E52712E25366}" type="pres">
      <dgm:prSet presAssocID="{D4B008B7-4858-4A54-96AA-B1EE1CA8910D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955ECE9C-19D9-4983-804D-8DF070D58DEA}" type="pres">
      <dgm:prSet presAssocID="{22B71BD2-4DE1-4908-9B7A-2C9BCD16DD87}" presName="node" presStyleLbl="node1" presStyleIdx="2" presStyleCnt="3" custScaleX="183547" custScaleY="1176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AC99758-686C-48C7-9B03-7D430B64184C}" srcId="{F25CBF32-677C-4C2B-A4BA-AF62427D6788}" destId="{22B71BD2-4DE1-4908-9B7A-2C9BCD16DD87}" srcOrd="2" destOrd="0" parTransId="{13C43E8A-0866-461D-967D-ECC7DEBF7828}" sibTransId="{0FF96183-59CA-440C-9C42-BD360DA79803}"/>
    <dgm:cxn modelId="{0B0CD959-548F-4BCF-91E8-DA97902B406F}" type="presOf" srcId="{DE518915-6C44-47AB-AF87-EF3B5FCDE55B}" destId="{BCF7ED23-EA1D-442B-80DE-2A4C83955EA1}" srcOrd="1" destOrd="0" presId="urn:microsoft.com/office/officeart/2005/8/layout/process1"/>
    <dgm:cxn modelId="{199E5C90-7F40-414E-87B3-CDA9D142828B}" srcId="{F25CBF32-677C-4C2B-A4BA-AF62427D6788}" destId="{26F727FF-5FF5-4C9B-8E10-DD3F18FBA33C}" srcOrd="0" destOrd="0" parTransId="{54945F1A-E844-4E38-9344-A843D13C8F1A}" sibTransId="{DE518915-6C44-47AB-AF87-EF3B5FCDE55B}"/>
    <dgm:cxn modelId="{FC8BA276-ED9B-4978-BFE2-A8FA3AAC419E}" type="presOf" srcId="{D4B008B7-4858-4A54-96AA-B1EE1CA8910D}" destId="{D9D02FC7-8540-444B-A14E-E52712E25366}" srcOrd="1" destOrd="0" presId="urn:microsoft.com/office/officeart/2005/8/layout/process1"/>
    <dgm:cxn modelId="{14BD0095-3EFA-4CFD-ACAA-D592B5126C05}" type="presOf" srcId="{D4B008B7-4858-4A54-96AA-B1EE1CA8910D}" destId="{52AB77CC-21F5-4920-A7A2-03029FFB8A80}" srcOrd="0" destOrd="0" presId="urn:microsoft.com/office/officeart/2005/8/layout/process1"/>
    <dgm:cxn modelId="{5797C5A1-A5AD-4D15-9C71-9B29B5DF4485}" type="presOf" srcId="{712EE8BC-B0AF-4D95-A744-45EF3FC874BB}" destId="{045A2B98-1CBB-4B39-B01E-F14FE1D66929}" srcOrd="0" destOrd="0" presId="urn:microsoft.com/office/officeart/2005/8/layout/process1"/>
    <dgm:cxn modelId="{23E9433E-E41C-4DA0-9362-A1BF2E31454B}" srcId="{F25CBF32-677C-4C2B-A4BA-AF62427D6788}" destId="{712EE8BC-B0AF-4D95-A744-45EF3FC874BB}" srcOrd="1" destOrd="0" parTransId="{F097E981-6582-4DDF-9FFC-C0ACAD3B7F3E}" sibTransId="{D4B008B7-4858-4A54-96AA-B1EE1CA8910D}"/>
    <dgm:cxn modelId="{284F7E14-A499-4259-8123-A81E6C70578F}" type="presOf" srcId="{22B71BD2-4DE1-4908-9B7A-2C9BCD16DD87}" destId="{955ECE9C-19D9-4983-804D-8DF070D58DEA}" srcOrd="0" destOrd="0" presId="urn:microsoft.com/office/officeart/2005/8/layout/process1"/>
    <dgm:cxn modelId="{834F22E3-268C-4035-9E83-D09579EFA326}" type="presOf" srcId="{26F727FF-5FF5-4C9B-8E10-DD3F18FBA33C}" destId="{33E236B1-ED64-40ED-8CDA-FC1CE5F3A516}" srcOrd="0" destOrd="0" presId="urn:microsoft.com/office/officeart/2005/8/layout/process1"/>
    <dgm:cxn modelId="{9159884E-D7F0-4CA1-9B29-787BCBECB710}" type="presOf" srcId="{DE518915-6C44-47AB-AF87-EF3B5FCDE55B}" destId="{AF14E063-02FA-45FA-B6B1-69018B983AD2}" srcOrd="0" destOrd="0" presId="urn:microsoft.com/office/officeart/2005/8/layout/process1"/>
    <dgm:cxn modelId="{5A5EBF7B-0FF8-4E09-AE9E-8B5AB102E0D8}" type="presOf" srcId="{F25CBF32-677C-4C2B-A4BA-AF62427D6788}" destId="{FDE500D5-5532-40EC-9A74-F8DA981F5CED}" srcOrd="0" destOrd="0" presId="urn:microsoft.com/office/officeart/2005/8/layout/process1"/>
    <dgm:cxn modelId="{4233585C-6D48-41B3-B1B1-6B61946DF942}" type="presParOf" srcId="{FDE500D5-5532-40EC-9A74-F8DA981F5CED}" destId="{33E236B1-ED64-40ED-8CDA-FC1CE5F3A516}" srcOrd="0" destOrd="0" presId="urn:microsoft.com/office/officeart/2005/8/layout/process1"/>
    <dgm:cxn modelId="{D81B9E62-F2AE-4260-984A-931D5546BEE2}" type="presParOf" srcId="{FDE500D5-5532-40EC-9A74-F8DA981F5CED}" destId="{AF14E063-02FA-45FA-B6B1-69018B983AD2}" srcOrd="1" destOrd="0" presId="urn:microsoft.com/office/officeart/2005/8/layout/process1"/>
    <dgm:cxn modelId="{01B2C093-09D6-4B12-98AA-345D08B0EA10}" type="presParOf" srcId="{AF14E063-02FA-45FA-B6B1-69018B983AD2}" destId="{BCF7ED23-EA1D-442B-80DE-2A4C83955EA1}" srcOrd="0" destOrd="0" presId="urn:microsoft.com/office/officeart/2005/8/layout/process1"/>
    <dgm:cxn modelId="{D7F2DFFA-B2E1-4341-8BBE-6EAD2202CD8D}" type="presParOf" srcId="{FDE500D5-5532-40EC-9A74-F8DA981F5CED}" destId="{045A2B98-1CBB-4B39-B01E-F14FE1D66929}" srcOrd="2" destOrd="0" presId="urn:microsoft.com/office/officeart/2005/8/layout/process1"/>
    <dgm:cxn modelId="{019E6713-64C0-491F-9A70-9FFE06575223}" type="presParOf" srcId="{FDE500D5-5532-40EC-9A74-F8DA981F5CED}" destId="{52AB77CC-21F5-4920-A7A2-03029FFB8A80}" srcOrd="3" destOrd="0" presId="urn:microsoft.com/office/officeart/2005/8/layout/process1"/>
    <dgm:cxn modelId="{865ADD04-9472-45F4-9F4D-45BEBEA55777}" type="presParOf" srcId="{52AB77CC-21F5-4920-A7A2-03029FFB8A80}" destId="{D9D02FC7-8540-444B-A14E-E52712E25366}" srcOrd="0" destOrd="0" presId="urn:microsoft.com/office/officeart/2005/8/layout/process1"/>
    <dgm:cxn modelId="{BD8F87DF-A95C-43AC-A1BB-E739A4C58B45}" type="presParOf" srcId="{FDE500D5-5532-40EC-9A74-F8DA981F5CED}" destId="{955ECE9C-19D9-4983-804D-8DF070D58DE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86B5D8-C138-4EE0-8725-E9F8646A473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AF089CD-CC2E-48E2-8A75-E5DEF8073B41}">
      <dgm:prSet phldrT="[Text]" custT="1"/>
      <dgm:spPr>
        <a:solidFill>
          <a:schemeClr val="tx2"/>
        </a:solidFill>
      </dgm:spPr>
      <dgm:t>
        <a:bodyPr/>
        <a:lstStyle/>
        <a:p>
          <a:r>
            <a:rPr lang="de-DE" sz="2400" b="1" dirty="0" smtClean="0">
              <a:latin typeface="+mn-lt"/>
            </a:rPr>
            <a:t>Associated </a:t>
          </a:r>
          <a:r>
            <a:rPr lang="de-DE" sz="2400" b="1" dirty="0" err="1" smtClean="0">
              <a:latin typeface="+mn-lt"/>
            </a:rPr>
            <a:t>member</a:t>
          </a:r>
          <a:r>
            <a:rPr lang="de-DE" sz="2400" b="1" dirty="0" smtClean="0">
              <a:latin typeface="+mn-lt"/>
            </a:rPr>
            <a:t> </a:t>
          </a:r>
          <a:r>
            <a:rPr lang="de-DE" sz="2400" b="1" dirty="0" err="1" smtClean="0">
              <a:latin typeface="+mn-lt"/>
            </a:rPr>
            <a:t>of</a:t>
          </a:r>
          <a:r>
            <a:rPr lang="de-DE" sz="2400" b="1" dirty="0" smtClean="0">
              <a:latin typeface="+mn-lt"/>
            </a:rPr>
            <a:t> </a:t>
          </a:r>
          <a:r>
            <a:rPr lang="de-DE" sz="2400" b="1" dirty="0" err="1" smtClean="0">
              <a:latin typeface="+mn-lt"/>
            </a:rPr>
            <a:t>personnel</a:t>
          </a:r>
          <a:endParaRPr lang="de-DE" sz="2400" b="1" dirty="0">
            <a:latin typeface="+mn-lt"/>
          </a:endParaRPr>
        </a:p>
      </dgm:t>
    </dgm:pt>
    <dgm:pt modelId="{A5694967-7F37-4BDB-8148-4C55C29F00FA}" type="parTrans" cxnId="{A3A0E327-9D9E-4518-A3BD-02CB6C28EDFD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08D8A370-86DB-44E6-AE53-770444A2703D}" type="sibTrans" cxnId="{A3A0E327-9D9E-4518-A3BD-02CB6C28EDFD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EC8F298C-53AA-4FD2-9F51-E28CD2E3512F}">
      <dgm:prSet phldrT="[Text]"/>
      <dgm:spPr/>
      <dgm:t>
        <a:bodyPr anchor="t"/>
        <a:lstStyle/>
        <a:p>
          <a:r>
            <a:rPr lang="de-DE" dirty="0" err="1" smtClean="0">
              <a:latin typeface="+mn-lt"/>
            </a:rPr>
            <a:t>Subject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to</a:t>
          </a:r>
          <a:r>
            <a:rPr lang="de-DE" dirty="0" smtClean="0">
              <a:latin typeface="+mn-lt"/>
            </a:rPr>
            <a:t> all relevant </a:t>
          </a:r>
          <a:r>
            <a:rPr lang="de-DE" dirty="0" err="1" smtClean="0">
              <a:latin typeface="+mn-lt"/>
            </a:rPr>
            <a:t>legislation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of</a:t>
          </a:r>
          <a:r>
            <a:rPr lang="de-DE" dirty="0" smtClean="0">
              <a:latin typeface="+mn-lt"/>
            </a:rPr>
            <a:t> CERN:             </a:t>
          </a:r>
          <a:r>
            <a:rPr lang="de-DE" dirty="0" err="1" smtClean="0">
              <a:latin typeface="+mn-lt"/>
            </a:rPr>
            <a:t>Staff</a:t>
          </a:r>
          <a:r>
            <a:rPr lang="de-DE" dirty="0" smtClean="0">
              <a:latin typeface="+mn-lt"/>
            </a:rPr>
            <a:t> Rules </a:t>
          </a:r>
          <a:r>
            <a:rPr lang="de-DE" dirty="0" err="1" smtClean="0">
              <a:latin typeface="+mn-lt"/>
            </a:rPr>
            <a:t>and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Regulations</a:t>
          </a:r>
          <a:r>
            <a:rPr lang="de-DE" dirty="0" smtClean="0">
              <a:latin typeface="+mn-lt"/>
            </a:rPr>
            <a:t>, Code </a:t>
          </a:r>
          <a:r>
            <a:rPr lang="de-DE" dirty="0" err="1" smtClean="0">
              <a:latin typeface="+mn-lt"/>
            </a:rPr>
            <a:t>of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Conduct</a:t>
          </a:r>
          <a:r>
            <a:rPr lang="de-DE" dirty="0" smtClean="0">
              <a:latin typeface="+mn-lt"/>
            </a:rPr>
            <a:t>, Operational </a:t>
          </a:r>
          <a:r>
            <a:rPr lang="de-DE" dirty="0" err="1" smtClean="0">
              <a:latin typeface="+mn-lt"/>
            </a:rPr>
            <a:t>Circulars</a:t>
          </a:r>
          <a:endParaRPr lang="de-DE" dirty="0">
            <a:latin typeface="+mn-lt"/>
          </a:endParaRPr>
        </a:p>
      </dgm:t>
    </dgm:pt>
    <dgm:pt modelId="{F8148D73-8563-4BB9-A0BC-11BC3362899E}" type="parTrans" cxnId="{F0C8AC4C-30DB-474C-B019-C3F53305E2B3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72BD915C-DEC2-44F8-8346-6BB8170AB2CB}" type="sibTrans" cxnId="{F0C8AC4C-30DB-474C-B019-C3F53305E2B3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A36472F9-679F-4700-A5DD-79B577ED55E4}">
      <dgm:prSet phldrT="[Text]"/>
      <dgm:spPr/>
      <dgm:t>
        <a:bodyPr anchor="t"/>
        <a:lstStyle/>
        <a:p>
          <a:r>
            <a:rPr lang="de-DE" dirty="0" smtClean="0">
              <a:latin typeface="+mn-lt"/>
            </a:rPr>
            <a:t>Respecting the Organizations working </a:t>
          </a:r>
          <a:r>
            <a:rPr lang="de-DE" dirty="0" smtClean="0">
              <a:latin typeface="+mn-lt"/>
            </a:rPr>
            <a:t>hours (40h/week) 8.30-17.30</a:t>
          </a:r>
          <a:endParaRPr lang="de-DE" dirty="0">
            <a:latin typeface="+mn-lt"/>
          </a:endParaRPr>
        </a:p>
      </dgm:t>
    </dgm:pt>
    <dgm:pt modelId="{400378E7-F620-4DA2-8B17-FA6FE35BF70B}" type="parTrans" cxnId="{D0482A35-1CB8-4542-905F-BC4AD97C0ABC}">
      <dgm:prSet/>
      <dgm:spPr/>
      <dgm:t>
        <a:bodyPr/>
        <a:lstStyle/>
        <a:p>
          <a:endParaRPr lang="de-DE"/>
        </a:p>
      </dgm:t>
    </dgm:pt>
    <dgm:pt modelId="{3437ADBD-5160-4CCB-8FC6-C96BDC7673D7}" type="sibTrans" cxnId="{D0482A35-1CB8-4542-905F-BC4AD97C0ABC}">
      <dgm:prSet/>
      <dgm:spPr/>
      <dgm:t>
        <a:bodyPr/>
        <a:lstStyle/>
        <a:p>
          <a:endParaRPr lang="de-DE"/>
        </a:p>
      </dgm:t>
    </dgm:pt>
    <dgm:pt modelId="{60988286-D223-4038-8942-01B030CF5D47}">
      <dgm:prSet phldrT="[Text]"/>
      <dgm:spPr/>
      <dgm:t>
        <a:bodyPr anchor="t"/>
        <a:lstStyle/>
        <a:p>
          <a:r>
            <a:rPr lang="de-DE" dirty="0" err="1" smtClean="0">
              <a:latin typeface="+mn-lt"/>
            </a:rPr>
            <a:t>Behaving</a:t>
          </a:r>
          <a:r>
            <a:rPr lang="de-DE" dirty="0" smtClean="0">
              <a:latin typeface="+mn-lt"/>
            </a:rPr>
            <a:t> in a </a:t>
          </a:r>
          <a:r>
            <a:rPr lang="de-DE" dirty="0" err="1" smtClean="0">
              <a:latin typeface="+mn-lt"/>
            </a:rPr>
            <a:t>appropriate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manner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when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being</a:t>
          </a:r>
          <a:r>
            <a:rPr lang="de-DE" dirty="0" smtClean="0">
              <a:latin typeface="+mn-lt"/>
            </a:rPr>
            <a:t> on </a:t>
          </a:r>
          <a:r>
            <a:rPr lang="de-DE" dirty="0" err="1" smtClean="0">
              <a:latin typeface="+mn-lt"/>
            </a:rPr>
            <a:t>the</a:t>
          </a:r>
          <a:r>
            <a:rPr lang="de-DE" dirty="0" smtClean="0">
              <a:latin typeface="+mn-lt"/>
            </a:rPr>
            <a:t> CERN </a:t>
          </a:r>
          <a:r>
            <a:rPr lang="de-DE" dirty="0" err="1" smtClean="0">
              <a:latin typeface="+mn-lt"/>
            </a:rPr>
            <a:t>site</a:t>
          </a:r>
          <a:r>
            <a:rPr lang="de-DE" dirty="0" smtClean="0">
              <a:latin typeface="+mn-lt"/>
            </a:rPr>
            <a:t>, </a:t>
          </a:r>
          <a:r>
            <a:rPr lang="de-DE" dirty="0" err="1" smtClean="0">
              <a:latin typeface="+mn-lt"/>
            </a:rPr>
            <a:t>handling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property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of</a:t>
          </a:r>
          <a:r>
            <a:rPr lang="de-DE" dirty="0" smtClean="0">
              <a:latin typeface="+mn-lt"/>
            </a:rPr>
            <a:t> CERN </a:t>
          </a:r>
          <a:r>
            <a:rPr lang="de-DE" dirty="0" err="1" smtClean="0">
              <a:latin typeface="+mn-lt"/>
            </a:rPr>
            <a:t>or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when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exposing</a:t>
          </a:r>
          <a:r>
            <a:rPr lang="de-DE" dirty="0" smtClean="0">
              <a:latin typeface="+mn-lt"/>
            </a:rPr>
            <a:t> in </a:t>
          </a:r>
          <a:r>
            <a:rPr lang="de-DE" dirty="0" err="1" smtClean="0">
              <a:latin typeface="+mn-lt"/>
            </a:rPr>
            <a:t>public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your</a:t>
          </a:r>
          <a:r>
            <a:rPr lang="de-DE" dirty="0" smtClean="0">
              <a:latin typeface="+mn-lt"/>
            </a:rPr>
            <a:t> link </a:t>
          </a:r>
          <a:r>
            <a:rPr lang="de-DE" dirty="0" err="1" smtClean="0">
              <a:latin typeface="+mn-lt"/>
            </a:rPr>
            <a:t>to</a:t>
          </a:r>
          <a:r>
            <a:rPr lang="de-DE" dirty="0" smtClean="0">
              <a:latin typeface="+mn-lt"/>
            </a:rPr>
            <a:t> CERN (e.g. via </a:t>
          </a:r>
          <a:r>
            <a:rPr lang="de-DE" dirty="0" err="1" smtClean="0">
              <a:latin typeface="+mn-lt"/>
            </a:rPr>
            <a:t>social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media</a:t>
          </a:r>
          <a:r>
            <a:rPr lang="de-DE" dirty="0" smtClean="0">
              <a:latin typeface="+mn-lt"/>
            </a:rPr>
            <a:t>)</a:t>
          </a:r>
          <a:endParaRPr lang="de-DE" dirty="0">
            <a:latin typeface="+mn-lt"/>
          </a:endParaRPr>
        </a:p>
      </dgm:t>
    </dgm:pt>
    <dgm:pt modelId="{2E1B3ED6-CA3D-48DF-851D-E1934D263E2F}" type="parTrans" cxnId="{FFAD745F-4B51-47B2-A1E1-B00F7BBBDDFC}">
      <dgm:prSet/>
      <dgm:spPr/>
      <dgm:t>
        <a:bodyPr/>
        <a:lstStyle/>
        <a:p>
          <a:endParaRPr lang="de-DE"/>
        </a:p>
      </dgm:t>
    </dgm:pt>
    <dgm:pt modelId="{AAA58450-539D-46E7-8866-8DC1C88BD341}" type="sibTrans" cxnId="{FFAD745F-4B51-47B2-A1E1-B00F7BBBDDFC}">
      <dgm:prSet/>
      <dgm:spPr/>
      <dgm:t>
        <a:bodyPr/>
        <a:lstStyle/>
        <a:p>
          <a:endParaRPr lang="de-DE"/>
        </a:p>
      </dgm:t>
    </dgm:pt>
    <dgm:pt modelId="{65B05B91-2B0B-4E0D-BBAB-DB63503E553F}">
      <dgm:prSet phldrT="[Text]"/>
      <dgm:spPr/>
      <dgm:t>
        <a:bodyPr anchor="t"/>
        <a:lstStyle/>
        <a:p>
          <a:endParaRPr lang="de-DE" dirty="0">
            <a:latin typeface="+mn-lt"/>
          </a:endParaRPr>
        </a:p>
      </dgm:t>
    </dgm:pt>
    <dgm:pt modelId="{FEB37433-B48A-4C05-8985-8EF468E7533C}" type="parTrans" cxnId="{B2B63D91-8F7F-4033-931E-92678967DF97}">
      <dgm:prSet/>
      <dgm:spPr/>
      <dgm:t>
        <a:bodyPr/>
        <a:lstStyle/>
        <a:p>
          <a:endParaRPr lang="de-DE"/>
        </a:p>
      </dgm:t>
    </dgm:pt>
    <dgm:pt modelId="{A28FE1C7-93FE-4E06-8CC8-E0AD2483E9B6}" type="sibTrans" cxnId="{B2B63D91-8F7F-4033-931E-92678967DF97}">
      <dgm:prSet/>
      <dgm:spPr/>
      <dgm:t>
        <a:bodyPr/>
        <a:lstStyle/>
        <a:p>
          <a:endParaRPr lang="de-DE"/>
        </a:p>
      </dgm:t>
    </dgm:pt>
    <dgm:pt modelId="{A518EB96-6984-4A95-BEAB-21643F3258A9}">
      <dgm:prSet phldrT="[Text]"/>
      <dgm:spPr/>
      <dgm:t>
        <a:bodyPr anchor="t"/>
        <a:lstStyle/>
        <a:p>
          <a:endParaRPr lang="de-DE" dirty="0">
            <a:latin typeface="+mn-lt"/>
          </a:endParaRPr>
        </a:p>
      </dgm:t>
    </dgm:pt>
    <dgm:pt modelId="{6D26AA06-9FB7-4AD8-A191-AE1C43D54F24}" type="parTrans" cxnId="{9250FAA4-9502-41D0-9455-6D6FF56560AD}">
      <dgm:prSet/>
      <dgm:spPr/>
      <dgm:t>
        <a:bodyPr/>
        <a:lstStyle/>
        <a:p>
          <a:endParaRPr lang="de-DE"/>
        </a:p>
      </dgm:t>
    </dgm:pt>
    <dgm:pt modelId="{9504A578-DD5E-498A-A943-93226BEE183B}" type="sibTrans" cxnId="{9250FAA4-9502-41D0-9455-6D6FF56560AD}">
      <dgm:prSet/>
      <dgm:spPr/>
      <dgm:t>
        <a:bodyPr/>
        <a:lstStyle/>
        <a:p>
          <a:endParaRPr lang="de-DE"/>
        </a:p>
      </dgm:t>
    </dgm:pt>
    <dgm:pt modelId="{379E0E69-98AD-47B7-9431-A2AA40101552}" type="pres">
      <dgm:prSet presAssocID="{E686B5D8-C138-4EE0-8725-E9F8646A473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B09566A-06D7-441E-B2CC-205D218B4CAF}" type="pres">
      <dgm:prSet presAssocID="{CAF089CD-CC2E-48E2-8A75-E5DEF8073B41}" presName="composite" presStyleCnt="0"/>
      <dgm:spPr/>
    </dgm:pt>
    <dgm:pt modelId="{6C3218B1-1F9E-4FD6-BF94-B07347CAC1F7}" type="pres">
      <dgm:prSet presAssocID="{CAF089CD-CC2E-48E2-8A75-E5DEF8073B41}" presName="parentText" presStyleLbl="alignNode1" presStyleIdx="0" presStyleCnt="1" custScaleX="80334" custScaleY="9388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E09B0FD-309D-4437-8996-BB482B9E93D4}" type="pres">
      <dgm:prSet presAssocID="{CAF089CD-CC2E-48E2-8A75-E5DEF8073B41}" presName="descendantText" presStyleLbl="alignAcc1" presStyleIdx="0" presStyleCnt="1" custScaleX="103411" custScaleY="100620" custLinFactNeighborX="-2828" custLinFactNeighborY="445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2B63D91-8F7F-4033-931E-92678967DF97}" srcId="{CAF089CD-CC2E-48E2-8A75-E5DEF8073B41}" destId="{65B05B91-2B0B-4E0D-BBAB-DB63503E553F}" srcOrd="1" destOrd="0" parTransId="{FEB37433-B48A-4C05-8985-8EF468E7533C}" sibTransId="{A28FE1C7-93FE-4E06-8CC8-E0AD2483E9B6}"/>
    <dgm:cxn modelId="{C084FC63-9F67-400F-8689-9826E792C230}" type="presOf" srcId="{E686B5D8-C138-4EE0-8725-E9F8646A473D}" destId="{379E0E69-98AD-47B7-9431-A2AA40101552}" srcOrd="0" destOrd="0" presId="urn:microsoft.com/office/officeart/2005/8/layout/chevron2"/>
    <dgm:cxn modelId="{F19C4D6F-06FF-4624-8DF4-BFD7F399D204}" type="presOf" srcId="{EC8F298C-53AA-4FD2-9F51-E28CD2E3512F}" destId="{CE09B0FD-309D-4437-8996-BB482B9E93D4}" srcOrd="0" destOrd="0" presId="urn:microsoft.com/office/officeart/2005/8/layout/chevron2"/>
    <dgm:cxn modelId="{D0482A35-1CB8-4542-905F-BC4AD97C0ABC}" srcId="{CAF089CD-CC2E-48E2-8A75-E5DEF8073B41}" destId="{A36472F9-679F-4700-A5DD-79B577ED55E4}" srcOrd="2" destOrd="0" parTransId="{400378E7-F620-4DA2-8B17-FA6FE35BF70B}" sibTransId="{3437ADBD-5160-4CCB-8FC6-C96BDC7673D7}"/>
    <dgm:cxn modelId="{AF396111-B170-45DA-BAAE-3FBCAC084721}" type="presOf" srcId="{65B05B91-2B0B-4E0D-BBAB-DB63503E553F}" destId="{CE09B0FD-309D-4437-8996-BB482B9E93D4}" srcOrd="0" destOrd="1" presId="urn:microsoft.com/office/officeart/2005/8/layout/chevron2"/>
    <dgm:cxn modelId="{4624912E-9461-419C-B3AF-3C43BD288038}" type="presOf" srcId="{60988286-D223-4038-8942-01B030CF5D47}" destId="{CE09B0FD-309D-4437-8996-BB482B9E93D4}" srcOrd="0" destOrd="4" presId="urn:microsoft.com/office/officeart/2005/8/layout/chevron2"/>
    <dgm:cxn modelId="{FFAD745F-4B51-47B2-A1E1-B00F7BBBDDFC}" srcId="{CAF089CD-CC2E-48E2-8A75-E5DEF8073B41}" destId="{60988286-D223-4038-8942-01B030CF5D47}" srcOrd="4" destOrd="0" parTransId="{2E1B3ED6-CA3D-48DF-851D-E1934D263E2F}" sibTransId="{AAA58450-539D-46E7-8866-8DC1C88BD341}"/>
    <dgm:cxn modelId="{30F089F2-1A66-480F-8CBB-4B737E2FC317}" type="presOf" srcId="{CAF089CD-CC2E-48E2-8A75-E5DEF8073B41}" destId="{6C3218B1-1F9E-4FD6-BF94-B07347CAC1F7}" srcOrd="0" destOrd="0" presId="urn:microsoft.com/office/officeart/2005/8/layout/chevron2"/>
    <dgm:cxn modelId="{F0C8AC4C-30DB-474C-B019-C3F53305E2B3}" srcId="{CAF089CD-CC2E-48E2-8A75-E5DEF8073B41}" destId="{EC8F298C-53AA-4FD2-9F51-E28CD2E3512F}" srcOrd="0" destOrd="0" parTransId="{F8148D73-8563-4BB9-A0BC-11BC3362899E}" sibTransId="{72BD915C-DEC2-44F8-8346-6BB8170AB2CB}"/>
    <dgm:cxn modelId="{E70DF61F-D94A-4960-B87F-7E26DBB9F53C}" type="presOf" srcId="{A36472F9-679F-4700-A5DD-79B577ED55E4}" destId="{CE09B0FD-309D-4437-8996-BB482B9E93D4}" srcOrd="0" destOrd="2" presId="urn:microsoft.com/office/officeart/2005/8/layout/chevron2"/>
    <dgm:cxn modelId="{9749EBB6-2E35-4EF1-BBB0-52D25F4538B1}" type="presOf" srcId="{A518EB96-6984-4A95-BEAB-21643F3258A9}" destId="{CE09B0FD-309D-4437-8996-BB482B9E93D4}" srcOrd="0" destOrd="3" presId="urn:microsoft.com/office/officeart/2005/8/layout/chevron2"/>
    <dgm:cxn modelId="{A3A0E327-9D9E-4518-A3BD-02CB6C28EDFD}" srcId="{E686B5D8-C138-4EE0-8725-E9F8646A473D}" destId="{CAF089CD-CC2E-48E2-8A75-E5DEF8073B41}" srcOrd="0" destOrd="0" parTransId="{A5694967-7F37-4BDB-8148-4C55C29F00FA}" sibTransId="{08D8A370-86DB-44E6-AE53-770444A2703D}"/>
    <dgm:cxn modelId="{9250FAA4-9502-41D0-9455-6D6FF56560AD}" srcId="{CAF089CD-CC2E-48E2-8A75-E5DEF8073B41}" destId="{A518EB96-6984-4A95-BEAB-21643F3258A9}" srcOrd="3" destOrd="0" parTransId="{6D26AA06-9FB7-4AD8-A191-AE1C43D54F24}" sibTransId="{9504A578-DD5E-498A-A943-93226BEE183B}"/>
    <dgm:cxn modelId="{8EE4717E-34E2-4ACA-A7A4-4BFC28410F43}" type="presParOf" srcId="{379E0E69-98AD-47B7-9431-A2AA40101552}" destId="{BB09566A-06D7-441E-B2CC-205D218B4CAF}" srcOrd="0" destOrd="0" presId="urn:microsoft.com/office/officeart/2005/8/layout/chevron2"/>
    <dgm:cxn modelId="{C38FB52A-2AE9-4CC1-AB1B-9E6419A8F51D}" type="presParOf" srcId="{BB09566A-06D7-441E-B2CC-205D218B4CAF}" destId="{6C3218B1-1F9E-4FD6-BF94-B07347CAC1F7}" srcOrd="0" destOrd="0" presId="urn:microsoft.com/office/officeart/2005/8/layout/chevron2"/>
    <dgm:cxn modelId="{41FEF90B-B029-4E14-B779-2557BCAF4984}" type="presParOf" srcId="{BB09566A-06D7-441E-B2CC-205D218B4CAF}" destId="{CE09B0FD-309D-4437-8996-BB482B9E93D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86B5D8-C138-4EE0-8725-E9F8646A473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AF089CD-CC2E-48E2-8A75-E5DEF8073B41}">
      <dgm:prSet phldrT="[Text]"/>
      <dgm:spPr>
        <a:solidFill>
          <a:schemeClr val="tx2"/>
        </a:solidFill>
      </dgm:spPr>
      <dgm:t>
        <a:bodyPr/>
        <a:lstStyle/>
        <a:p>
          <a:r>
            <a:rPr lang="de-DE" b="1" dirty="0" smtClean="0">
              <a:latin typeface="+mn-lt"/>
            </a:rPr>
            <a:t>Working</a:t>
          </a:r>
        </a:p>
        <a:p>
          <a:r>
            <a:rPr lang="de-DE" b="1" dirty="0" err="1" smtClean="0">
              <a:latin typeface="+mn-lt"/>
            </a:rPr>
            <a:t>Hours</a:t>
          </a:r>
          <a:endParaRPr lang="de-DE" b="1" dirty="0">
            <a:latin typeface="+mn-lt"/>
          </a:endParaRPr>
        </a:p>
      </dgm:t>
    </dgm:pt>
    <dgm:pt modelId="{A5694967-7F37-4BDB-8148-4C55C29F00FA}" type="parTrans" cxnId="{A3A0E327-9D9E-4518-A3BD-02CB6C28EDFD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08D8A370-86DB-44E6-AE53-770444A2703D}" type="sibTrans" cxnId="{A3A0E327-9D9E-4518-A3BD-02CB6C28EDFD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EC8F298C-53AA-4FD2-9F51-E28CD2E3512F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8 hours/day - ~08:30 – 17:30 -1 hour lunch break</a:t>
          </a:r>
          <a:endParaRPr lang="de-DE" sz="1400" dirty="0">
            <a:latin typeface="+mn-lt"/>
          </a:endParaRPr>
        </a:p>
      </dgm:t>
    </dgm:pt>
    <dgm:pt modelId="{F8148D73-8563-4BB9-A0BC-11BC3362899E}" type="parTrans" cxnId="{F0C8AC4C-30DB-474C-B019-C3F53305E2B3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72BD915C-DEC2-44F8-8346-6BB8170AB2CB}" type="sibTrans" cxnId="{F0C8AC4C-30DB-474C-B019-C3F53305E2B3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E48BB0E1-C7D7-46DA-AAF9-A52B340C715E}">
      <dgm:prSet phldrT="[Text]"/>
      <dgm:spPr>
        <a:solidFill>
          <a:schemeClr val="tx2"/>
        </a:solidFill>
      </dgm:spPr>
      <dgm:t>
        <a:bodyPr/>
        <a:lstStyle/>
        <a:p>
          <a:r>
            <a:rPr lang="de-DE" b="1" dirty="0" smtClean="0">
              <a:latin typeface="+mn-lt"/>
            </a:rPr>
            <a:t>Subsistence</a:t>
          </a:r>
          <a:endParaRPr lang="de-DE" b="1" dirty="0">
            <a:latin typeface="+mn-lt"/>
          </a:endParaRPr>
        </a:p>
      </dgm:t>
    </dgm:pt>
    <dgm:pt modelId="{A3CD9656-1269-4CCC-A6E3-D9D04E1B52F3}" type="parTrans" cxnId="{2D721A1E-D6A4-414A-8245-D139EECB1FF5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BA359720-8DF9-4995-86FA-3A41476CC627}" type="sibTrans" cxnId="{2D721A1E-D6A4-414A-8245-D139EECB1FF5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97965407-1D27-4460-8673-C220A209AADA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90 CHF/day – tax free (every day from your 1st Monday – last Friday). </a:t>
          </a:r>
          <a:endParaRPr lang="de-DE" sz="1400" dirty="0">
            <a:latin typeface="+mn-lt"/>
          </a:endParaRPr>
        </a:p>
      </dgm:t>
    </dgm:pt>
    <dgm:pt modelId="{21A4186A-889E-4CFB-97F9-535D00120B8C}" type="parTrans" cxnId="{DD1AEB62-AA08-429B-8A27-04625C55680B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44603D82-C59B-4C7E-A4B8-96D4FA69F968}" type="sibTrans" cxnId="{DD1AEB62-AA08-429B-8A27-04625C55680B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BF174F6D-80C2-4086-9344-16D50C6AEEB2}">
      <dgm:prSet phldrT="[Text]"/>
      <dgm:spPr>
        <a:solidFill>
          <a:schemeClr val="tx1"/>
        </a:solidFill>
      </dgm:spPr>
      <dgm:t>
        <a:bodyPr/>
        <a:lstStyle/>
        <a:p>
          <a:r>
            <a:rPr lang="de-DE" b="1" dirty="0" err="1" smtClean="0">
              <a:latin typeface="+mn-lt"/>
            </a:rPr>
            <a:t>Health</a:t>
          </a:r>
          <a:r>
            <a:rPr lang="de-DE" dirty="0" smtClean="0">
              <a:latin typeface="+mn-lt"/>
            </a:rPr>
            <a:t> </a:t>
          </a:r>
          <a:r>
            <a:rPr lang="de-DE" b="1" dirty="0" err="1" smtClean="0">
              <a:latin typeface="+mn-lt"/>
            </a:rPr>
            <a:t>insurance</a:t>
          </a:r>
          <a:endParaRPr lang="de-DE" b="1" dirty="0">
            <a:latin typeface="+mn-lt"/>
          </a:endParaRPr>
        </a:p>
      </dgm:t>
    </dgm:pt>
    <dgm:pt modelId="{768D0D43-C99A-4692-AE64-2A39615CD079}" type="parTrans" cxnId="{424F1C41-5481-41C4-8717-2F171C79ECB1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2BDB62D6-58D2-4B63-B5EB-A2F649E365C1}" type="sibTrans" cxnId="{424F1C41-5481-41C4-8717-2F171C79ECB1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55932CD7-26EC-4D58-B0D0-01E7C50BA8F9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You are insured by UNIQA (already deducted from your subsistence)</a:t>
          </a:r>
          <a:endParaRPr lang="de-DE" sz="1400" dirty="0">
            <a:latin typeface="+mn-lt"/>
          </a:endParaRPr>
        </a:p>
      </dgm:t>
    </dgm:pt>
    <dgm:pt modelId="{415CFA3F-0B99-41C1-919E-D4BE951683C5}" type="parTrans" cxnId="{8D5F4CE5-FC95-4B25-9F96-8F4985788B40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A6FFCE8C-4FB2-47DE-84D2-C8CBE2B1526A}" type="sibTrans" cxnId="{8D5F4CE5-FC95-4B25-9F96-8F4985788B40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5F45E464-D387-4A16-B733-2E679682DBFD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Last salary+ travel lump sum will be paid </a:t>
          </a:r>
          <a:r>
            <a:rPr lang="de-DE" sz="1400" dirty="0" smtClean="0">
              <a:latin typeface="+mn-lt"/>
            </a:rPr>
            <a:t>on your </a:t>
          </a:r>
          <a:r>
            <a:rPr lang="de-DE" sz="1400" dirty="0" smtClean="0">
              <a:latin typeface="+mn-lt"/>
            </a:rPr>
            <a:t>last contractual day</a:t>
          </a:r>
          <a:endParaRPr lang="de-DE" sz="1400" dirty="0">
            <a:latin typeface="+mn-lt"/>
          </a:endParaRPr>
        </a:p>
      </dgm:t>
    </dgm:pt>
    <dgm:pt modelId="{67E24066-284B-405F-A6D8-0C9331447865}" type="sibTrans" cxnId="{EDF2F046-71F1-44C4-B31E-26D1E32BE94B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F4CFD074-AFD2-48CE-A2AA-E8AE2C0E0E4E}" type="parTrans" cxnId="{EDF2F046-71F1-44C4-B31E-26D1E32BE94B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EFB5CF07-E6E9-42D4-B630-378B7605A311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40 </a:t>
          </a:r>
          <a:r>
            <a:rPr lang="de-DE" sz="1400" dirty="0" err="1" smtClean="0">
              <a:latin typeface="+mn-lt"/>
            </a:rPr>
            <a:t>hour</a:t>
          </a:r>
          <a:r>
            <a:rPr lang="de-DE" sz="1400" dirty="0" smtClean="0">
              <a:latin typeface="+mn-lt"/>
            </a:rPr>
            <a:t> </a:t>
          </a:r>
          <a:r>
            <a:rPr lang="de-DE" sz="1400" dirty="0" err="1" smtClean="0">
              <a:latin typeface="+mn-lt"/>
            </a:rPr>
            <a:t>week</a:t>
          </a:r>
          <a:endParaRPr lang="de-DE" sz="1400" dirty="0">
            <a:latin typeface="+mn-lt"/>
          </a:endParaRPr>
        </a:p>
      </dgm:t>
    </dgm:pt>
    <dgm:pt modelId="{F272B4D6-E241-4A6E-A607-913ACA22CA56}" type="parTrans" cxnId="{D96EE625-67EA-4FFE-B8F8-B86C3171C94A}">
      <dgm:prSet/>
      <dgm:spPr/>
      <dgm:t>
        <a:bodyPr/>
        <a:lstStyle/>
        <a:p>
          <a:endParaRPr lang="de-DE"/>
        </a:p>
      </dgm:t>
    </dgm:pt>
    <dgm:pt modelId="{087191E2-B465-4681-B8A1-D83A8A3821E6}" type="sibTrans" cxnId="{D96EE625-67EA-4FFE-B8F8-B86C3171C94A}">
      <dgm:prSet/>
      <dgm:spPr/>
      <dgm:t>
        <a:bodyPr/>
        <a:lstStyle/>
        <a:p>
          <a:endParaRPr lang="de-DE"/>
        </a:p>
      </dgm:t>
    </dgm:pt>
    <dgm:pt modelId="{1DE62CCA-DC10-4D41-AAF7-4AB74321E1C1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No paid overtime or </a:t>
          </a:r>
          <a:r>
            <a:rPr lang="de-DE" sz="1400" dirty="0" err="1" smtClean="0">
              <a:latin typeface="+mn-lt"/>
            </a:rPr>
            <a:t>shift</a:t>
          </a:r>
          <a:r>
            <a:rPr lang="de-DE" sz="1400" dirty="0" smtClean="0">
              <a:latin typeface="+mn-lt"/>
            </a:rPr>
            <a:t> </a:t>
          </a:r>
          <a:r>
            <a:rPr lang="de-DE" sz="1400" dirty="0" err="1" smtClean="0">
              <a:latin typeface="+mn-lt"/>
            </a:rPr>
            <a:t>work</a:t>
          </a:r>
          <a:endParaRPr lang="de-DE" sz="1400" dirty="0">
            <a:latin typeface="+mn-lt"/>
          </a:endParaRPr>
        </a:p>
      </dgm:t>
    </dgm:pt>
    <dgm:pt modelId="{817EFC03-BBDA-40AE-B127-0A1C3DFAFB66}" type="parTrans" cxnId="{F6165D85-B946-4BC7-B938-D0DA760D93DA}">
      <dgm:prSet/>
      <dgm:spPr/>
      <dgm:t>
        <a:bodyPr/>
        <a:lstStyle/>
        <a:p>
          <a:endParaRPr lang="de-DE"/>
        </a:p>
      </dgm:t>
    </dgm:pt>
    <dgm:pt modelId="{901330C0-F84E-418A-BBB1-B73D35BB0150}" type="sibTrans" cxnId="{F6165D85-B946-4BC7-B938-D0DA760D93DA}">
      <dgm:prSet/>
      <dgm:spPr/>
      <dgm:t>
        <a:bodyPr/>
        <a:lstStyle/>
        <a:p>
          <a:endParaRPr lang="de-DE"/>
        </a:p>
      </dgm:t>
    </dgm:pt>
    <dgm:pt modelId="{FE22BDFB-840D-4993-827F-F90E04373E25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See CHIS website: </a:t>
          </a:r>
          <a:r>
            <a:rPr lang="en-US" sz="1400" dirty="0" smtClean="0">
              <a:latin typeface="+mn-lt"/>
              <a:hlinkClick xmlns:r="http://schemas.openxmlformats.org/officeDocument/2006/relationships" r:id="rId1"/>
            </a:rPr>
            <a:t>http://hr-dep.web.cern.ch/fr/chis/defaut</a:t>
          </a:r>
          <a:r>
            <a:rPr lang="en-US" sz="1400" dirty="0" smtClean="0">
              <a:latin typeface="+mn-lt"/>
            </a:rPr>
            <a:t> </a:t>
          </a:r>
          <a:endParaRPr lang="de-DE" sz="1400" dirty="0">
            <a:latin typeface="+mn-lt"/>
          </a:endParaRPr>
        </a:p>
      </dgm:t>
    </dgm:pt>
    <dgm:pt modelId="{0A1D1B95-5958-4CDA-8D5D-F2D133ED14AF}" type="parTrans" cxnId="{25071F37-85F4-445E-B07E-BF3438DFF77F}">
      <dgm:prSet/>
      <dgm:spPr/>
      <dgm:t>
        <a:bodyPr/>
        <a:lstStyle/>
        <a:p>
          <a:endParaRPr lang="de-DE"/>
        </a:p>
      </dgm:t>
    </dgm:pt>
    <dgm:pt modelId="{1C6E8DA8-7EF1-4607-8B53-34DBE38FF757}" type="sibTrans" cxnId="{25071F37-85F4-445E-B07E-BF3438DFF77F}">
      <dgm:prSet/>
      <dgm:spPr/>
      <dgm:t>
        <a:bodyPr/>
        <a:lstStyle/>
        <a:p>
          <a:endParaRPr lang="de-DE"/>
        </a:p>
      </dgm:t>
    </dgm:pt>
    <dgm:pt modelId="{9FE69B3C-8F0B-4A42-8FA6-A3BA94FA4E37}">
      <dgm:prSet phldrT="[Text]" custT="1"/>
      <dgm:spPr/>
      <dgm:t>
        <a:bodyPr/>
        <a:lstStyle/>
        <a:p>
          <a:r>
            <a:rPr lang="de-DE" sz="1400" dirty="0" err="1" smtClean="0">
              <a:latin typeface="+mn-lt"/>
            </a:rPr>
            <a:t>No</a:t>
          </a:r>
          <a:r>
            <a:rPr lang="de-DE" sz="1400" dirty="0" smtClean="0">
              <a:latin typeface="+mn-lt"/>
            </a:rPr>
            <a:t> annual leave (holidays)</a:t>
          </a:r>
          <a:endParaRPr lang="de-DE" sz="1400" dirty="0">
            <a:latin typeface="+mn-lt"/>
          </a:endParaRPr>
        </a:p>
      </dgm:t>
    </dgm:pt>
    <dgm:pt modelId="{6B8593AF-3531-4518-8AEE-FAC2611B1215}" type="parTrans" cxnId="{952FCA36-4727-4CAA-A373-6E34C120B1BC}">
      <dgm:prSet/>
      <dgm:spPr/>
      <dgm:t>
        <a:bodyPr/>
        <a:lstStyle/>
        <a:p>
          <a:endParaRPr lang="de-DE"/>
        </a:p>
      </dgm:t>
    </dgm:pt>
    <dgm:pt modelId="{08AFEB2C-ADCE-46DA-B3D5-C94DD176DA04}" type="sibTrans" cxnId="{952FCA36-4727-4CAA-A373-6E34C120B1BC}">
      <dgm:prSet/>
      <dgm:spPr/>
      <dgm:t>
        <a:bodyPr/>
        <a:lstStyle/>
        <a:p>
          <a:endParaRPr lang="de-DE"/>
        </a:p>
      </dgm:t>
    </dgm:pt>
    <dgm:pt modelId="{DD946F9F-FCA6-4DCA-9010-C7A544FA6AB4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Pre paid cards for your </a:t>
          </a:r>
          <a:r>
            <a:rPr lang="de-DE" sz="1400" dirty="0" smtClean="0">
              <a:latin typeface="+mn-lt"/>
            </a:rPr>
            <a:t>subsistence</a:t>
          </a:r>
          <a:endParaRPr lang="de-DE" sz="1400" dirty="0">
            <a:latin typeface="+mn-lt"/>
          </a:endParaRPr>
        </a:p>
      </dgm:t>
    </dgm:pt>
    <dgm:pt modelId="{C51E955A-675A-465A-A61E-EFD722D52134}" type="parTrans" cxnId="{11DEA181-4463-45FD-B9BF-B3DF00D6A50E}">
      <dgm:prSet/>
      <dgm:spPr/>
      <dgm:t>
        <a:bodyPr/>
        <a:lstStyle/>
        <a:p>
          <a:endParaRPr lang="en-US"/>
        </a:p>
      </dgm:t>
    </dgm:pt>
    <dgm:pt modelId="{20E88B22-35A9-420C-8CA5-C712C8E1F6CA}" type="sibTrans" cxnId="{11DEA181-4463-45FD-B9BF-B3DF00D6A50E}">
      <dgm:prSet/>
      <dgm:spPr/>
      <dgm:t>
        <a:bodyPr/>
        <a:lstStyle/>
        <a:p>
          <a:endParaRPr lang="en-US"/>
        </a:p>
      </dgm:t>
    </dgm:pt>
    <dgm:pt modelId="{DED31D4E-AC13-4832-8FB3-E214463CCC2A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Pre-paid cards valid </a:t>
          </a:r>
          <a:r>
            <a:rPr lang="de-DE" sz="1400" dirty="0" smtClean="0">
              <a:latin typeface="+mn-lt"/>
            </a:rPr>
            <a:t>for around </a:t>
          </a:r>
          <a:r>
            <a:rPr lang="de-DE" sz="1400" dirty="0" smtClean="0">
              <a:latin typeface="+mn-lt"/>
            </a:rPr>
            <a:t>six </a:t>
          </a:r>
          <a:r>
            <a:rPr lang="de-DE" sz="1400" dirty="0" smtClean="0">
              <a:latin typeface="+mn-lt"/>
            </a:rPr>
            <a:t>months, exact date in letter provided with the card</a:t>
          </a:r>
          <a:endParaRPr lang="de-DE" sz="1400" dirty="0">
            <a:latin typeface="+mn-lt"/>
          </a:endParaRPr>
        </a:p>
      </dgm:t>
    </dgm:pt>
    <dgm:pt modelId="{824548E3-282B-4454-B2C7-2873264DD7E5}" type="parTrans" cxnId="{E4369FD6-0461-42A0-9112-B50EE8F6AAEA}">
      <dgm:prSet/>
      <dgm:spPr/>
      <dgm:t>
        <a:bodyPr/>
        <a:lstStyle/>
        <a:p>
          <a:endParaRPr lang="en-US"/>
        </a:p>
      </dgm:t>
    </dgm:pt>
    <dgm:pt modelId="{908CC03A-3646-4607-9992-1E049012C7A6}" type="sibTrans" cxnId="{E4369FD6-0461-42A0-9112-B50EE8F6AAEA}">
      <dgm:prSet/>
      <dgm:spPr/>
      <dgm:t>
        <a:bodyPr/>
        <a:lstStyle/>
        <a:p>
          <a:endParaRPr lang="en-US"/>
        </a:p>
      </dgm:t>
    </dgm:pt>
    <dgm:pt modelId="{B6038BC2-A6F6-42BC-93C6-C10299A7198A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In case you have to see a doctor, try one in France first. </a:t>
          </a:r>
          <a:endParaRPr lang="de-DE" sz="1400" dirty="0">
            <a:latin typeface="+mn-lt"/>
          </a:endParaRPr>
        </a:p>
      </dgm:t>
    </dgm:pt>
    <dgm:pt modelId="{28426D65-50E1-45D6-89F8-382BCFF8502C}" type="parTrans" cxnId="{3BA27499-06F3-4DBA-A816-4BC68A3F57FB}">
      <dgm:prSet/>
      <dgm:spPr/>
      <dgm:t>
        <a:bodyPr/>
        <a:lstStyle/>
        <a:p>
          <a:endParaRPr lang="en-US"/>
        </a:p>
      </dgm:t>
    </dgm:pt>
    <dgm:pt modelId="{817C729E-7276-4F10-8E8D-F53EAEA3F3FA}" type="sibTrans" cxnId="{3BA27499-06F3-4DBA-A816-4BC68A3F57FB}">
      <dgm:prSet/>
      <dgm:spPr/>
      <dgm:t>
        <a:bodyPr/>
        <a:lstStyle/>
        <a:p>
          <a:endParaRPr lang="en-US"/>
        </a:p>
      </dgm:t>
    </dgm:pt>
    <dgm:pt modelId="{5470CD1A-5A6F-4BB8-8EFB-788159E94255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Reimbursements are made once the bill has been paid and the reimbursement for filled out and sent tu UNIQA.</a:t>
          </a:r>
          <a:endParaRPr lang="de-DE" sz="1400" dirty="0">
            <a:latin typeface="+mn-lt"/>
          </a:endParaRPr>
        </a:p>
      </dgm:t>
    </dgm:pt>
    <dgm:pt modelId="{BFC4018F-ACBC-42D7-88D2-BA79AEC9C879}" type="parTrans" cxnId="{798F0D6C-01C5-47CB-8627-EF11C2BC486C}">
      <dgm:prSet/>
      <dgm:spPr/>
      <dgm:t>
        <a:bodyPr/>
        <a:lstStyle/>
        <a:p>
          <a:endParaRPr lang="en-US"/>
        </a:p>
      </dgm:t>
    </dgm:pt>
    <dgm:pt modelId="{9A3CE5EF-7E3C-4EE6-AC33-1975DF901396}" type="sibTrans" cxnId="{798F0D6C-01C5-47CB-8627-EF11C2BC486C}">
      <dgm:prSet/>
      <dgm:spPr/>
      <dgm:t>
        <a:bodyPr/>
        <a:lstStyle/>
        <a:p>
          <a:endParaRPr lang="en-US"/>
        </a:p>
      </dgm:t>
    </dgm:pt>
    <dgm:pt modelId="{198CCD0A-F38A-4D75-98D1-B91096A1188C}">
      <dgm:prSet phldrT="[Text]" custT="1"/>
      <dgm:spPr/>
      <dgm:t>
        <a:bodyPr/>
        <a:lstStyle/>
        <a:p>
          <a:r>
            <a:rPr lang="de-DE" sz="1400" dirty="0" smtClean="0">
              <a:latin typeface="+mn-lt"/>
            </a:rPr>
            <a:t>Emerencies: </a:t>
          </a:r>
          <a:r>
            <a:rPr lang="de-DE" sz="1400" dirty="0" smtClean="0">
              <a:latin typeface="+mn-lt"/>
            </a:rPr>
            <a:t>Hopital de La Tour in Meyrin.</a:t>
          </a:r>
          <a:endParaRPr lang="de-DE" sz="1400" dirty="0">
            <a:latin typeface="+mn-lt"/>
          </a:endParaRPr>
        </a:p>
      </dgm:t>
    </dgm:pt>
    <dgm:pt modelId="{6463D3E8-793A-4E1D-A500-BFD5EF0F3580}" type="parTrans" cxnId="{303A8CF2-EAC3-450A-9441-9F71822CD23B}">
      <dgm:prSet/>
      <dgm:spPr/>
    </dgm:pt>
    <dgm:pt modelId="{FD266A31-04F6-4D33-A5B5-BF03C8591ED3}" type="sibTrans" cxnId="{303A8CF2-EAC3-450A-9441-9F71822CD23B}">
      <dgm:prSet/>
      <dgm:spPr/>
    </dgm:pt>
    <dgm:pt modelId="{379E0E69-98AD-47B7-9431-A2AA40101552}" type="pres">
      <dgm:prSet presAssocID="{E686B5D8-C138-4EE0-8725-E9F8646A473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B09566A-06D7-441E-B2CC-205D218B4CAF}" type="pres">
      <dgm:prSet presAssocID="{CAF089CD-CC2E-48E2-8A75-E5DEF8073B41}" presName="composite" presStyleCnt="0"/>
      <dgm:spPr/>
    </dgm:pt>
    <dgm:pt modelId="{6C3218B1-1F9E-4FD6-BF94-B07347CAC1F7}" type="pres">
      <dgm:prSet presAssocID="{CAF089CD-CC2E-48E2-8A75-E5DEF8073B4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E09B0FD-309D-4437-8996-BB482B9E93D4}" type="pres">
      <dgm:prSet presAssocID="{CAF089CD-CC2E-48E2-8A75-E5DEF8073B41}" presName="descendantText" presStyleLbl="alignAcc1" presStyleIdx="0" presStyleCnt="3" custScaleY="116068" custLinFactNeighborX="0" custLinFactNeighborY="-193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EE1CBFA-7BE6-4B59-963B-2779F5A472B5}" type="pres">
      <dgm:prSet presAssocID="{08D8A370-86DB-44E6-AE53-770444A2703D}" presName="sp" presStyleCnt="0"/>
      <dgm:spPr/>
    </dgm:pt>
    <dgm:pt modelId="{5176583F-E2E9-4361-BF04-B64C29F5BE6B}" type="pres">
      <dgm:prSet presAssocID="{E48BB0E1-C7D7-46DA-AAF9-A52B340C715E}" presName="composite" presStyleCnt="0"/>
      <dgm:spPr/>
    </dgm:pt>
    <dgm:pt modelId="{09B12F08-2D97-42C5-B5BE-8CC93C7E76A2}" type="pres">
      <dgm:prSet presAssocID="{E48BB0E1-C7D7-46DA-AAF9-A52B340C715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FCD1E96-4203-4D33-9E0E-AFB2E60FE0B9}" type="pres">
      <dgm:prSet presAssocID="{E48BB0E1-C7D7-46DA-AAF9-A52B340C715E}" presName="descendantText" presStyleLbl="alignAcc1" presStyleIdx="1" presStyleCnt="3" custScaleY="139242" custLinFactNeighborX="0" custLinFactNeighborY="-193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D6CCC85-518A-4B0B-A6F3-0D3E0A068EBC}" type="pres">
      <dgm:prSet presAssocID="{BA359720-8DF9-4995-86FA-3A41476CC627}" presName="sp" presStyleCnt="0"/>
      <dgm:spPr/>
    </dgm:pt>
    <dgm:pt modelId="{61C6DA84-223C-4A55-88B3-9CD2D49C70B0}" type="pres">
      <dgm:prSet presAssocID="{BF174F6D-80C2-4086-9344-16D50C6AEEB2}" presName="composite" presStyleCnt="0"/>
      <dgm:spPr/>
    </dgm:pt>
    <dgm:pt modelId="{ADAD2EB9-CEC3-4FB1-AAAE-E61B39BF2226}" type="pres">
      <dgm:prSet presAssocID="{BF174F6D-80C2-4086-9344-16D50C6AEEB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F2A5EF2-0DA7-4A65-9F14-3969C16A6C3F}" type="pres">
      <dgm:prSet presAssocID="{BF174F6D-80C2-4086-9344-16D50C6AEEB2}" presName="descendantText" presStyleLbl="alignAcc1" presStyleIdx="2" presStyleCnt="3" custScaleY="162519" custLinFactNeighborX="0" custLinFactNeighborY="-193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1DEA181-4463-45FD-B9BF-B3DF00D6A50E}" srcId="{E48BB0E1-C7D7-46DA-AAF9-A52B340C715E}" destId="{DD946F9F-FCA6-4DCA-9010-C7A544FA6AB4}" srcOrd="1" destOrd="0" parTransId="{C51E955A-675A-465A-A61E-EFD722D52134}" sibTransId="{20E88B22-35A9-420C-8CA5-C712C8E1F6CA}"/>
    <dgm:cxn modelId="{D96EE625-67EA-4FFE-B8F8-B86C3171C94A}" srcId="{CAF089CD-CC2E-48E2-8A75-E5DEF8073B41}" destId="{EFB5CF07-E6E9-42D4-B630-378B7605A311}" srcOrd="1" destOrd="0" parTransId="{F272B4D6-E241-4A6E-A607-913ACA22CA56}" sibTransId="{087191E2-B465-4681-B8A1-D83A8A3821E6}"/>
    <dgm:cxn modelId="{F6165D85-B946-4BC7-B938-D0DA760D93DA}" srcId="{CAF089CD-CC2E-48E2-8A75-E5DEF8073B41}" destId="{1DE62CCA-DC10-4D41-AAF7-4AB74321E1C1}" srcOrd="2" destOrd="0" parTransId="{817EFC03-BBDA-40AE-B127-0A1C3DFAFB66}" sibTransId="{901330C0-F84E-418A-BBB1-B73D35BB0150}"/>
    <dgm:cxn modelId="{E5F38001-37D5-47B4-80C5-003835992872}" type="presOf" srcId="{EC8F298C-53AA-4FD2-9F51-E28CD2E3512F}" destId="{CE09B0FD-309D-4437-8996-BB482B9E93D4}" srcOrd="0" destOrd="0" presId="urn:microsoft.com/office/officeart/2005/8/layout/chevron2"/>
    <dgm:cxn modelId="{0B81C563-0CDC-40DB-96C0-B14A3F5B1536}" type="presOf" srcId="{9FE69B3C-8F0B-4A42-8FA6-A3BA94FA4E37}" destId="{CE09B0FD-309D-4437-8996-BB482B9E93D4}" srcOrd="0" destOrd="3" presId="urn:microsoft.com/office/officeart/2005/8/layout/chevron2"/>
    <dgm:cxn modelId="{252E8A5E-DDDB-485F-997C-BDA49CF9E7DD}" type="presOf" srcId="{FE22BDFB-840D-4993-827F-F90E04373E25}" destId="{CF2A5EF2-0DA7-4A65-9F14-3969C16A6C3F}" srcOrd="0" destOrd="4" presId="urn:microsoft.com/office/officeart/2005/8/layout/chevron2"/>
    <dgm:cxn modelId="{E4369FD6-0461-42A0-9112-B50EE8F6AAEA}" srcId="{E48BB0E1-C7D7-46DA-AAF9-A52B340C715E}" destId="{DED31D4E-AC13-4832-8FB3-E214463CCC2A}" srcOrd="3" destOrd="0" parTransId="{824548E3-282B-4454-B2C7-2873264DD7E5}" sibTransId="{908CC03A-3646-4607-9992-1E049012C7A6}"/>
    <dgm:cxn modelId="{3BA27499-06F3-4DBA-A816-4BC68A3F57FB}" srcId="{BF174F6D-80C2-4086-9344-16D50C6AEEB2}" destId="{B6038BC2-A6F6-42BC-93C6-C10299A7198A}" srcOrd="1" destOrd="0" parTransId="{28426D65-50E1-45D6-89F8-382BCFF8502C}" sibTransId="{817C729E-7276-4F10-8E8D-F53EAEA3F3FA}"/>
    <dgm:cxn modelId="{424F1C41-5481-41C4-8717-2F171C79ECB1}" srcId="{E686B5D8-C138-4EE0-8725-E9F8646A473D}" destId="{BF174F6D-80C2-4086-9344-16D50C6AEEB2}" srcOrd="2" destOrd="0" parTransId="{768D0D43-C99A-4692-AE64-2A39615CD079}" sibTransId="{2BDB62D6-58D2-4B63-B5EB-A2F649E365C1}"/>
    <dgm:cxn modelId="{4B6C90A8-9E85-4E30-B692-6BEE1C3DB268}" type="presOf" srcId="{CAF089CD-CC2E-48E2-8A75-E5DEF8073B41}" destId="{6C3218B1-1F9E-4FD6-BF94-B07347CAC1F7}" srcOrd="0" destOrd="0" presId="urn:microsoft.com/office/officeart/2005/8/layout/chevron2"/>
    <dgm:cxn modelId="{369F6FCE-4176-44E9-8D6C-7E79FD8F5377}" type="presOf" srcId="{EFB5CF07-E6E9-42D4-B630-378B7605A311}" destId="{CE09B0FD-309D-4437-8996-BB482B9E93D4}" srcOrd="0" destOrd="1" presId="urn:microsoft.com/office/officeart/2005/8/layout/chevron2"/>
    <dgm:cxn modelId="{8D5F4CE5-FC95-4B25-9F96-8F4985788B40}" srcId="{BF174F6D-80C2-4086-9344-16D50C6AEEB2}" destId="{55932CD7-26EC-4D58-B0D0-01E7C50BA8F9}" srcOrd="0" destOrd="0" parTransId="{415CFA3F-0B99-41C1-919E-D4BE951683C5}" sibTransId="{A6FFCE8C-4FB2-47DE-84D2-C8CBE2B1526A}"/>
    <dgm:cxn modelId="{F542DD34-6CDB-46AC-8325-B4158D06A342}" type="presOf" srcId="{97965407-1D27-4460-8673-C220A209AADA}" destId="{CFCD1E96-4203-4D33-9E0E-AFB2E60FE0B9}" srcOrd="0" destOrd="0" presId="urn:microsoft.com/office/officeart/2005/8/layout/chevron2"/>
    <dgm:cxn modelId="{952FCA36-4727-4CAA-A373-6E34C120B1BC}" srcId="{CAF089CD-CC2E-48E2-8A75-E5DEF8073B41}" destId="{9FE69B3C-8F0B-4A42-8FA6-A3BA94FA4E37}" srcOrd="3" destOrd="0" parTransId="{6B8593AF-3531-4518-8AEE-FAC2611B1215}" sibTransId="{08AFEB2C-ADCE-46DA-B3D5-C94DD176DA04}"/>
    <dgm:cxn modelId="{F7C5B315-8D5C-45D2-9489-5ED7F7DEBD6E}" type="presOf" srcId="{5F45E464-D387-4A16-B733-2E679682DBFD}" destId="{CFCD1E96-4203-4D33-9E0E-AFB2E60FE0B9}" srcOrd="0" destOrd="2" presId="urn:microsoft.com/office/officeart/2005/8/layout/chevron2"/>
    <dgm:cxn modelId="{303A8CF2-EAC3-450A-9441-9F71822CD23B}" srcId="{BF174F6D-80C2-4086-9344-16D50C6AEEB2}" destId="{198CCD0A-F38A-4D75-98D1-B91096A1188C}" srcOrd="2" destOrd="0" parTransId="{6463D3E8-793A-4E1D-A500-BFD5EF0F3580}" sibTransId="{FD266A31-04F6-4D33-A5B5-BF03C8591ED3}"/>
    <dgm:cxn modelId="{25071F37-85F4-445E-B07E-BF3438DFF77F}" srcId="{BF174F6D-80C2-4086-9344-16D50C6AEEB2}" destId="{FE22BDFB-840D-4993-827F-F90E04373E25}" srcOrd="4" destOrd="0" parTransId="{0A1D1B95-5958-4CDA-8D5D-F2D133ED14AF}" sibTransId="{1C6E8DA8-7EF1-4607-8B53-34DBE38FF757}"/>
    <dgm:cxn modelId="{0D8CEA7E-F310-41B7-B902-CBA6BEBA134E}" type="presOf" srcId="{BF174F6D-80C2-4086-9344-16D50C6AEEB2}" destId="{ADAD2EB9-CEC3-4FB1-AAAE-E61B39BF2226}" srcOrd="0" destOrd="0" presId="urn:microsoft.com/office/officeart/2005/8/layout/chevron2"/>
    <dgm:cxn modelId="{DD1AEB62-AA08-429B-8A27-04625C55680B}" srcId="{E48BB0E1-C7D7-46DA-AAF9-A52B340C715E}" destId="{97965407-1D27-4460-8673-C220A209AADA}" srcOrd="0" destOrd="0" parTransId="{21A4186A-889E-4CFB-97F9-535D00120B8C}" sibTransId="{44603D82-C59B-4C7E-A4B8-96D4FA69F968}"/>
    <dgm:cxn modelId="{6837195A-AA32-4DA6-8E0B-772170B31C1B}" type="presOf" srcId="{55932CD7-26EC-4D58-B0D0-01E7C50BA8F9}" destId="{CF2A5EF2-0DA7-4A65-9F14-3969C16A6C3F}" srcOrd="0" destOrd="0" presId="urn:microsoft.com/office/officeart/2005/8/layout/chevron2"/>
    <dgm:cxn modelId="{798F0D6C-01C5-47CB-8627-EF11C2BC486C}" srcId="{BF174F6D-80C2-4086-9344-16D50C6AEEB2}" destId="{5470CD1A-5A6F-4BB8-8EFB-788159E94255}" srcOrd="3" destOrd="0" parTransId="{BFC4018F-ACBC-42D7-88D2-BA79AEC9C879}" sibTransId="{9A3CE5EF-7E3C-4EE6-AC33-1975DF901396}"/>
    <dgm:cxn modelId="{2D721A1E-D6A4-414A-8245-D139EECB1FF5}" srcId="{E686B5D8-C138-4EE0-8725-E9F8646A473D}" destId="{E48BB0E1-C7D7-46DA-AAF9-A52B340C715E}" srcOrd="1" destOrd="0" parTransId="{A3CD9656-1269-4CCC-A6E3-D9D04E1B52F3}" sibTransId="{BA359720-8DF9-4995-86FA-3A41476CC627}"/>
    <dgm:cxn modelId="{F0C8AC4C-30DB-474C-B019-C3F53305E2B3}" srcId="{CAF089CD-CC2E-48E2-8A75-E5DEF8073B41}" destId="{EC8F298C-53AA-4FD2-9F51-E28CD2E3512F}" srcOrd="0" destOrd="0" parTransId="{F8148D73-8563-4BB9-A0BC-11BC3362899E}" sibTransId="{72BD915C-DEC2-44F8-8346-6BB8170AB2CB}"/>
    <dgm:cxn modelId="{9F01418D-4131-4568-8E49-5479907B3091}" type="presOf" srcId="{E48BB0E1-C7D7-46DA-AAF9-A52B340C715E}" destId="{09B12F08-2D97-42C5-B5BE-8CC93C7E76A2}" srcOrd="0" destOrd="0" presId="urn:microsoft.com/office/officeart/2005/8/layout/chevron2"/>
    <dgm:cxn modelId="{C7FF4232-E658-46F0-9EF3-AB5CC0D6A213}" type="presOf" srcId="{DED31D4E-AC13-4832-8FB3-E214463CCC2A}" destId="{CFCD1E96-4203-4D33-9E0E-AFB2E60FE0B9}" srcOrd="0" destOrd="3" presId="urn:microsoft.com/office/officeart/2005/8/layout/chevron2"/>
    <dgm:cxn modelId="{A50E5F70-98F0-4D26-8F4D-A40D4E35B221}" type="presOf" srcId="{198CCD0A-F38A-4D75-98D1-B91096A1188C}" destId="{CF2A5EF2-0DA7-4A65-9F14-3969C16A6C3F}" srcOrd="0" destOrd="2" presId="urn:microsoft.com/office/officeart/2005/8/layout/chevron2"/>
    <dgm:cxn modelId="{BDC1ECD7-7B4B-409C-8BD4-CF839C648884}" type="presOf" srcId="{E686B5D8-C138-4EE0-8725-E9F8646A473D}" destId="{379E0E69-98AD-47B7-9431-A2AA40101552}" srcOrd="0" destOrd="0" presId="urn:microsoft.com/office/officeart/2005/8/layout/chevron2"/>
    <dgm:cxn modelId="{D27850BF-5D3E-4300-92B6-A9DDA81C1D4E}" type="presOf" srcId="{B6038BC2-A6F6-42BC-93C6-C10299A7198A}" destId="{CF2A5EF2-0DA7-4A65-9F14-3969C16A6C3F}" srcOrd="0" destOrd="1" presId="urn:microsoft.com/office/officeart/2005/8/layout/chevron2"/>
    <dgm:cxn modelId="{59567422-2DAC-48BB-A12E-79B327174E04}" type="presOf" srcId="{DD946F9F-FCA6-4DCA-9010-C7A544FA6AB4}" destId="{CFCD1E96-4203-4D33-9E0E-AFB2E60FE0B9}" srcOrd="0" destOrd="1" presId="urn:microsoft.com/office/officeart/2005/8/layout/chevron2"/>
    <dgm:cxn modelId="{EDF2F046-71F1-44C4-B31E-26D1E32BE94B}" srcId="{E48BB0E1-C7D7-46DA-AAF9-A52B340C715E}" destId="{5F45E464-D387-4A16-B733-2E679682DBFD}" srcOrd="2" destOrd="0" parTransId="{F4CFD074-AFD2-48CE-A2AA-E8AE2C0E0E4E}" sibTransId="{67E24066-284B-405F-A6D8-0C9331447865}"/>
    <dgm:cxn modelId="{A3A0E327-9D9E-4518-A3BD-02CB6C28EDFD}" srcId="{E686B5D8-C138-4EE0-8725-E9F8646A473D}" destId="{CAF089CD-CC2E-48E2-8A75-E5DEF8073B41}" srcOrd="0" destOrd="0" parTransId="{A5694967-7F37-4BDB-8148-4C55C29F00FA}" sibTransId="{08D8A370-86DB-44E6-AE53-770444A2703D}"/>
    <dgm:cxn modelId="{5ABC78A2-1E28-4864-815E-5EFFF6971765}" type="presOf" srcId="{5470CD1A-5A6F-4BB8-8EFB-788159E94255}" destId="{CF2A5EF2-0DA7-4A65-9F14-3969C16A6C3F}" srcOrd="0" destOrd="3" presId="urn:microsoft.com/office/officeart/2005/8/layout/chevron2"/>
    <dgm:cxn modelId="{CD91B14F-6823-49C8-9C1F-B2D041D9594F}" type="presOf" srcId="{1DE62CCA-DC10-4D41-AAF7-4AB74321E1C1}" destId="{CE09B0FD-309D-4437-8996-BB482B9E93D4}" srcOrd="0" destOrd="2" presId="urn:microsoft.com/office/officeart/2005/8/layout/chevron2"/>
    <dgm:cxn modelId="{82549149-0E95-4EEF-8236-B6D312A5268F}" type="presParOf" srcId="{379E0E69-98AD-47B7-9431-A2AA40101552}" destId="{BB09566A-06D7-441E-B2CC-205D218B4CAF}" srcOrd="0" destOrd="0" presId="urn:microsoft.com/office/officeart/2005/8/layout/chevron2"/>
    <dgm:cxn modelId="{23FCE6E0-697F-4688-85E8-1E94F7DDD469}" type="presParOf" srcId="{BB09566A-06D7-441E-B2CC-205D218B4CAF}" destId="{6C3218B1-1F9E-4FD6-BF94-B07347CAC1F7}" srcOrd="0" destOrd="0" presId="urn:microsoft.com/office/officeart/2005/8/layout/chevron2"/>
    <dgm:cxn modelId="{3D1082A7-1ED0-4C47-80C3-89BC32F645EB}" type="presParOf" srcId="{BB09566A-06D7-441E-B2CC-205D218B4CAF}" destId="{CE09B0FD-309D-4437-8996-BB482B9E93D4}" srcOrd="1" destOrd="0" presId="urn:microsoft.com/office/officeart/2005/8/layout/chevron2"/>
    <dgm:cxn modelId="{96FD27D4-302E-47D6-9309-C41159D1FEE1}" type="presParOf" srcId="{379E0E69-98AD-47B7-9431-A2AA40101552}" destId="{3EE1CBFA-7BE6-4B59-963B-2779F5A472B5}" srcOrd="1" destOrd="0" presId="urn:microsoft.com/office/officeart/2005/8/layout/chevron2"/>
    <dgm:cxn modelId="{9A2017B5-80D6-413B-8EAF-2E37DAE74AC9}" type="presParOf" srcId="{379E0E69-98AD-47B7-9431-A2AA40101552}" destId="{5176583F-E2E9-4361-BF04-B64C29F5BE6B}" srcOrd="2" destOrd="0" presId="urn:microsoft.com/office/officeart/2005/8/layout/chevron2"/>
    <dgm:cxn modelId="{992464EB-F20F-4020-B275-5AAD689B4B99}" type="presParOf" srcId="{5176583F-E2E9-4361-BF04-B64C29F5BE6B}" destId="{09B12F08-2D97-42C5-B5BE-8CC93C7E76A2}" srcOrd="0" destOrd="0" presId="urn:microsoft.com/office/officeart/2005/8/layout/chevron2"/>
    <dgm:cxn modelId="{32E9E262-4A40-41F5-B685-2D2B4973028D}" type="presParOf" srcId="{5176583F-E2E9-4361-BF04-B64C29F5BE6B}" destId="{CFCD1E96-4203-4D33-9E0E-AFB2E60FE0B9}" srcOrd="1" destOrd="0" presId="urn:microsoft.com/office/officeart/2005/8/layout/chevron2"/>
    <dgm:cxn modelId="{5705D669-EDE4-4A86-AF59-15F678A14D71}" type="presParOf" srcId="{379E0E69-98AD-47B7-9431-A2AA40101552}" destId="{BD6CCC85-518A-4B0B-A6F3-0D3E0A068EBC}" srcOrd="3" destOrd="0" presId="urn:microsoft.com/office/officeart/2005/8/layout/chevron2"/>
    <dgm:cxn modelId="{B548A057-8427-4EBA-9EE1-77CF56BA061C}" type="presParOf" srcId="{379E0E69-98AD-47B7-9431-A2AA40101552}" destId="{61C6DA84-223C-4A55-88B3-9CD2D49C70B0}" srcOrd="4" destOrd="0" presId="urn:microsoft.com/office/officeart/2005/8/layout/chevron2"/>
    <dgm:cxn modelId="{74920CF7-D85E-4C68-969B-80FCD4CFC69E}" type="presParOf" srcId="{61C6DA84-223C-4A55-88B3-9CD2D49C70B0}" destId="{ADAD2EB9-CEC3-4FB1-AAAE-E61B39BF2226}" srcOrd="0" destOrd="0" presId="urn:microsoft.com/office/officeart/2005/8/layout/chevron2"/>
    <dgm:cxn modelId="{5C7E5895-706F-4C76-AB14-246870FAD306}" type="presParOf" srcId="{61C6DA84-223C-4A55-88B3-9CD2D49C70B0}" destId="{CF2A5EF2-0DA7-4A65-9F14-3969C16A6C3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5E8595-8A25-4A18-8607-B88D533AF5C3}" type="doc">
      <dgm:prSet loTypeId="urn:microsoft.com/office/officeart/2005/8/layout/bProcess3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D268375C-F914-4484-AA67-E32B9F9EC65D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1"/>
            </a:rPr>
            <a:t>Online bike security training</a:t>
          </a:r>
          <a:endParaRPr lang="en-US" sz="14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547421-16CF-45AC-958D-D8BBF06A5DFC}" type="parTrans" cxnId="{5742BC5A-B562-4186-9682-8DD38D2B8C0E}">
      <dgm:prSet/>
      <dgm:spPr/>
      <dgm:t>
        <a:bodyPr/>
        <a:lstStyle/>
        <a:p>
          <a:endParaRPr lang="en-US"/>
        </a:p>
      </dgm:t>
    </dgm:pt>
    <dgm:pt modelId="{881B3483-A2C5-4C89-9ABB-A6FDEBFBB858}" type="sibTrans" cxnId="{5742BC5A-B562-4186-9682-8DD38D2B8C0E}">
      <dgm:prSet/>
      <dgm:spPr>
        <a:ln w="19050">
          <a:solidFill>
            <a:srgbClr val="F3903B"/>
          </a:solidFill>
        </a:ln>
      </dgm:spPr>
      <dgm:t>
        <a:bodyPr/>
        <a:lstStyle/>
        <a:p>
          <a:endParaRPr lang="en-US"/>
        </a:p>
      </dgm:t>
    </dgm:pt>
    <dgm:pt modelId="{2ADE1A37-C225-4C06-950B-E75E3FD42B97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2"/>
            </a:rPr>
            <a:t>Fill in the electronic bike form </a:t>
          </a:r>
          <a:endParaRPr lang="en-US" sz="14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39B973-9FBD-4D5A-BD21-20B7CA1B5E40}" type="parTrans" cxnId="{B9DF50DE-8026-4D84-9E3C-D57CC4A37239}">
      <dgm:prSet/>
      <dgm:spPr/>
      <dgm:t>
        <a:bodyPr/>
        <a:lstStyle/>
        <a:p>
          <a:endParaRPr lang="en-US"/>
        </a:p>
      </dgm:t>
    </dgm:pt>
    <dgm:pt modelId="{859EA527-3728-4D1E-A3F8-FABA93A3C2AD}" type="sibTrans" cxnId="{B9DF50DE-8026-4D84-9E3C-D57CC4A37239}">
      <dgm:prSet/>
      <dgm:spPr>
        <a:ln w="19050">
          <a:solidFill>
            <a:srgbClr val="F3903B"/>
          </a:solidFill>
        </a:ln>
      </dgm:spPr>
      <dgm:t>
        <a:bodyPr/>
        <a:lstStyle/>
        <a:p>
          <a:endParaRPr lang="en-US"/>
        </a:p>
      </dgm:t>
    </dgm:pt>
    <dgm:pt modelId="{7B500E23-91A6-4C08-9A2A-B6F3DDA6D7AF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b="1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Enjoy biking to work</a:t>
          </a:r>
          <a:endParaRPr lang="en-US" sz="1400" b="1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552FAA-ECDC-45B7-892A-E4517EB7C018}" type="parTrans" cxnId="{08CCB05C-15D0-475F-A180-DB430EFFC2EF}">
      <dgm:prSet/>
      <dgm:spPr/>
      <dgm:t>
        <a:bodyPr/>
        <a:lstStyle/>
        <a:p>
          <a:endParaRPr lang="en-US"/>
        </a:p>
      </dgm:t>
    </dgm:pt>
    <dgm:pt modelId="{8D4FDAE4-2C81-4F49-A75A-AC601A2CB2B9}" type="sibTrans" cxnId="{08CCB05C-15D0-475F-A180-DB430EFFC2EF}">
      <dgm:prSet/>
      <dgm:spPr/>
      <dgm:t>
        <a:bodyPr/>
        <a:lstStyle/>
        <a:p>
          <a:endParaRPr lang="en-US"/>
        </a:p>
      </dgm:t>
    </dgm:pt>
    <dgm:pt modelId="{EC222F06-BFF1-4076-A334-74BFF8D25AE8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Pick up your bike, locker, helmet and fluorescent vest</a:t>
          </a:r>
        </a:p>
        <a:p>
          <a:r>
            <a:rPr lang="en-US" sz="14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(building 6167)</a:t>
          </a:r>
          <a:endParaRPr lang="en-US" sz="14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5A0A04-3D51-454A-A0AC-219B2C7B8E1D}" type="parTrans" cxnId="{0BE8927E-F563-4975-B53B-B87901882576}">
      <dgm:prSet/>
      <dgm:spPr/>
      <dgm:t>
        <a:bodyPr/>
        <a:lstStyle/>
        <a:p>
          <a:endParaRPr lang="en-US"/>
        </a:p>
      </dgm:t>
    </dgm:pt>
    <dgm:pt modelId="{CBE599D4-E516-4F44-96E6-8472E3F94260}" type="sibTrans" cxnId="{0BE8927E-F563-4975-B53B-B87901882576}">
      <dgm:prSet/>
      <dgm:spPr>
        <a:ln w="19050">
          <a:solidFill>
            <a:srgbClr val="F3903B"/>
          </a:solidFill>
        </a:ln>
      </dgm:spPr>
      <dgm:t>
        <a:bodyPr/>
        <a:lstStyle/>
        <a:p>
          <a:endParaRPr lang="en-US"/>
        </a:p>
      </dgm:t>
    </dgm:pt>
    <dgm:pt modelId="{BC1F393E-760F-4490-AA28-CFD80AB522ED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Deposit 100CHF </a:t>
          </a:r>
          <a:br>
            <a:rPr lang="en-US" sz="14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4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(in cash)</a:t>
          </a:r>
          <a:endParaRPr lang="en-US" sz="14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8E9608-99B9-48AC-8A43-8882912B6688}" type="parTrans" cxnId="{93A37603-9C01-4761-BC0A-9A8F7A3F8276}">
      <dgm:prSet/>
      <dgm:spPr/>
      <dgm:t>
        <a:bodyPr/>
        <a:lstStyle/>
        <a:p>
          <a:endParaRPr lang="en-US"/>
        </a:p>
      </dgm:t>
    </dgm:pt>
    <dgm:pt modelId="{01F5F497-A45B-4F57-8999-2674C886B0E8}" type="sibTrans" cxnId="{93A37603-9C01-4761-BC0A-9A8F7A3F8276}">
      <dgm:prSet/>
      <dgm:spPr>
        <a:ln w="19050">
          <a:solidFill>
            <a:srgbClr val="F3903B"/>
          </a:solidFill>
        </a:ln>
      </dgm:spPr>
      <dgm:t>
        <a:bodyPr/>
        <a:lstStyle/>
        <a:p>
          <a:endParaRPr lang="en-US"/>
        </a:p>
      </dgm:t>
    </dgm:pt>
    <dgm:pt modelId="{034D2615-0DB9-4AF1-B22C-C33FCCE7D1D3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Wait for the email </a:t>
          </a:r>
          <a:endParaRPr lang="en-US" sz="14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EB76CC-F66F-4EE7-9ECD-A8DEF09DAB78}" type="parTrans" cxnId="{7F18CFFB-91EF-425B-8EA7-7BD34D485F6B}">
      <dgm:prSet/>
      <dgm:spPr/>
      <dgm:t>
        <a:bodyPr/>
        <a:lstStyle/>
        <a:p>
          <a:endParaRPr lang="en-US"/>
        </a:p>
      </dgm:t>
    </dgm:pt>
    <dgm:pt modelId="{4300A2C3-A9EA-43AE-9758-FF218FE0DE6A}" type="sibTrans" cxnId="{7F18CFFB-91EF-425B-8EA7-7BD34D485F6B}">
      <dgm:prSet/>
      <dgm:spPr>
        <a:ln w="19050">
          <a:solidFill>
            <a:srgbClr val="F3903B"/>
          </a:solidFill>
        </a:ln>
      </dgm:spPr>
      <dgm:t>
        <a:bodyPr/>
        <a:lstStyle/>
        <a:p>
          <a:endParaRPr lang="en-US"/>
        </a:p>
      </dgm:t>
    </dgm:pt>
    <dgm:pt modelId="{1FE59762-B54B-4A3A-B109-DD30CCE36704}" type="pres">
      <dgm:prSet presAssocID="{F85E8595-8A25-4A18-8607-B88D533AF5C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3804A4-B3AD-45DE-8017-E597E4658E2B}" type="pres">
      <dgm:prSet presAssocID="{D268375C-F914-4484-AA67-E32B9F9EC65D}" presName="node" presStyleLbl="node1" presStyleIdx="0" presStyleCnt="6" custLinFactNeighborX="666" custLinFactNeighborY="-1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5073CD-06D4-4FEC-9A25-30A681A54A06}" type="pres">
      <dgm:prSet presAssocID="{881B3483-A2C5-4C89-9ABB-A6FDEBFBB858}" presName="sibTrans" presStyleLbl="sibTrans1D1" presStyleIdx="0" presStyleCnt="5"/>
      <dgm:spPr/>
      <dgm:t>
        <a:bodyPr/>
        <a:lstStyle/>
        <a:p>
          <a:endParaRPr lang="en-US"/>
        </a:p>
      </dgm:t>
    </dgm:pt>
    <dgm:pt modelId="{25F8DF7D-3C02-4839-A202-3DAE37147E16}" type="pres">
      <dgm:prSet presAssocID="{881B3483-A2C5-4C89-9ABB-A6FDEBFBB858}" presName="connectorText" presStyleLbl="sibTrans1D1" presStyleIdx="0" presStyleCnt="5"/>
      <dgm:spPr/>
      <dgm:t>
        <a:bodyPr/>
        <a:lstStyle/>
        <a:p>
          <a:endParaRPr lang="en-US"/>
        </a:p>
      </dgm:t>
    </dgm:pt>
    <dgm:pt modelId="{08659401-373F-47C2-A716-32C25448530B}" type="pres">
      <dgm:prSet presAssocID="{2ADE1A37-C225-4C06-950B-E75E3FD42B9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0A2B84-A76B-41CF-8335-4479CF438076}" type="pres">
      <dgm:prSet presAssocID="{859EA527-3728-4D1E-A3F8-FABA93A3C2AD}" presName="sibTrans" presStyleLbl="sibTrans1D1" presStyleIdx="1" presStyleCnt="5"/>
      <dgm:spPr/>
      <dgm:t>
        <a:bodyPr/>
        <a:lstStyle/>
        <a:p>
          <a:endParaRPr lang="en-US"/>
        </a:p>
      </dgm:t>
    </dgm:pt>
    <dgm:pt modelId="{0B5B2F9E-3485-4E3D-8878-DF4B4176A2CA}" type="pres">
      <dgm:prSet presAssocID="{859EA527-3728-4D1E-A3F8-FABA93A3C2AD}" presName="connectorText" presStyleLbl="sibTrans1D1" presStyleIdx="1" presStyleCnt="5"/>
      <dgm:spPr/>
      <dgm:t>
        <a:bodyPr/>
        <a:lstStyle/>
        <a:p>
          <a:endParaRPr lang="en-US"/>
        </a:p>
      </dgm:t>
    </dgm:pt>
    <dgm:pt modelId="{90693AEA-EB33-4D30-B40F-A906790CDB3A}" type="pres">
      <dgm:prSet presAssocID="{034D2615-0DB9-4AF1-B22C-C33FCCE7D1D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7E75D1-528A-4320-91F2-6725149C3FD8}" type="pres">
      <dgm:prSet presAssocID="{4300A2C3-A9EA-43AE-9758-FF218FE0DE6A}" presName="sibTrans" presStyleLbl="sibTrans1D1" presStyleIdx="2" presStyleCnt="5"/>
      <dgm:spPr/>
      <dgm:t>
        <a:bodyPr/>
        <a:lstStyle/>
        <a:p>
          <a:endParaRPr lang="en-US"/>
        </a:p>
      </dgm:t>
    </dgm:pt>
    <dgm:pt modelId="{9FCF808E-937E-4FDC-845A-FA7C0F426A7F}" type="pres">
      <dgm:prSet presAssocID="{4300A2C3-A9EA-43AE-9758-FF218FE0DE6A}" presName="connectorText" presStyleLbl="sibTrans1D1" presStyleIdx="2" presStyleCnt="5"/>
      <dgm:spPr/>
      <dgm:t>
        <a:bodyPr/>
        <a:lstStyle/>
        <a:p>
          <a:endParaRPr lang="en-US"/>
        </a:p>
      </dgm:t>
    </dgm:pt>
    <dgm:pt modelId="{F4A686A4-7ECE-4ECD-B3A1-776F59FD2FD4}" type="pres">
      <dgm:prSet presAssocID="{EC222F06-BFF1-4076-A334-74BFF8D25AE8}" presName="node" presStyleLbl="node1" presStyleIdx="3" presStyleCnt="6" custScaleX="113306" custScaleY="1063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D2D44B-C7F8-4DA6-84EE-B9385E303342}" type="pres">
      <dgm:prSet presAssocID="{CBE599D4-E516-4F44-96E6-8472E3F94260}" presName="sibTrans" presStyleLbl="sibTrans1D1" presStyleIdx="3" presStyleCnt="5"/>
      <dgm:spPr/>
      <dgm:t>
        <a:bodyPr/>
        <a:lstStyle/>
        <a:p>
          <a:endParaRPr lang="en-US"/>
        </a:p>
      </dgm:t>
    </dgm:pt>
    <dgm:pt modelId="{F39C8D6D-92ED-4A3E-95E4-F696D9021614}" type="pres">
      <dgm:prSet presAssocID="{CBE599D4-E516-4F44-96E6-8472E3F94260}" presName="connectorText" presStyleLbl="sibTrans1D1" presStyleIdx="3" presStyleCnt="5"/>
      <dgm:spPr/>
      <dgm:t>
        <a:bodyPr/>
        <a:lstStyle/>
        <a:p>
          <a:endParaRPr lang="en-US"/>
        </a:p>
      </dgm:t>
    </dgm:pt>
    <dgm:pt modelId="{C927782B-1609-4499-9796-8AD9051D75F8}" type="pres">
      <dgm:prSet presAssocID="{BC1F393E-760F-4490-AA28-CFD80AB522E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1170CC-FB43-4AD2-9586-54F4EC1E00D7}" type="pres">
      <dgm:prSet presAssocID="{01F5F497-A45B-4F57-8999-2674C886B0E8}" presName="sibTrans" presStyleLbl="sibTrans1D1" presStyleIdx="4" presStyleCnt="5"/>
      <dgm:spPr/>
      <dgm:t>
        <a:bodyPr/>
        <a:lstStyle/>
        <a:p>
          <a:endParaRPr lang="en-US"/>
        </a:p>
      </dgm:t>
    </dgm:pt>
    <dgm:pt modelId="{5DB601CF-57A4-4064-8B34-9E0143F94577}" type="pres">
      <dgm:prSet presAssocID="{01F5F497-A45B-4F57-8999-2674C886B0E8}" presName="connectorText" presStyleLbl="sibTrans1D1" presStyleIdx="4" presStyleCnt="5"/>
      <dgm:spPr/>
      <dgm:t>
        <a:bodyPr/>
        <a:lstStyle/>
        <a:p>
          <a:endParaRPr lang="en-US"/>
        </a:p>
      </dgm:t>
    </dgm:pt>
    <dgm:pt modelId="{61FC33DF-2009-4433-8E9F-18EA0F3D817B}" type="pres">
      <dgm:prSet presAssocID="{7B500E23-91A6-4C08-9A2A-B6F3DDA6D7AF}" presName="node" presStyleLbl="node1" presStyleIdx="5" presStyleCnt="6" custLinFactNeighborX="488" custLinFactNeighborY="7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8D617C-3C19-4BA2-A48F-1D3B4383C51A}" type="presOf" srcId="{CBE599D4-E516-4F44-96E6-8472E3F94260}" destId="{F39C8D6D-92ED-4A3E-95E4-F696D9021614}" srcOrd="1" destOrd="0" presId="urn:microsoft.com/office/officeart/2005/8/layout/bProcess3"/>
    <dgm:cxn modelId="{409DBD0A-A22C-456A-8B2D-CD2F3C95A52D}" type="presOf" srcId="{881B3483-A2C5-4C89-9ABB-A6FDEBFBB858}" destId="{2E5073CD-06D4-4FEC-9A25-30A681A54A06}" srcOrd="0" destOrd="0" presId="urn:microsoft.com/office/officeart/2005/8/layout/bProcess3"/>
    <dgm:cxn modelId="{4C9042D5-BC17-40AA-965C-DE68F5D4D500}" type="presOf" srcId="{7B500E23-91A6-4C08-9A2A-B6F3DDA6D7AF}" destId="{61FC33DF-2009-4433-8E9F-18EA0F3D817B}" srcOrd="0" destOrd="0" presId="urn:microsoft.com/office/officeart/2005/8/layout/bProcess3"/>
    <dgm:cxn modelId="{B170CC88-C00D-4ED6-8991-EA66DB02C5B9}" type="presOf" srcId="{4300A2C3-A9EA-43AE-9758-FF218FE0DE6A}" destId="{9FCF808E-937E-4FDC-845A-FA7C0F426A7F}" srcOrd="1" destOrd="0" presId="urn:microsoft.com/office/officeart/2005/8/layout/bProcess3"/>
    <dgm:cxn modelId="{D9A9ADFE-41A2-4FDA-8969-B3A7709180CC}" type="presOf" srcId="{034D2615-0DB9-4AF1-B22C-C33FCCE7D1D3}" destId="{90693AEA-EB33-4D30-B40F-A906790CDB3A}" srcOrd="0" destOrd="0" presId="urn:microsoft.com/office/officeart/2005/8/layout/bProcess3"/>
    <dgm:cxn modelId="{7963668F-5DC1-45B6-B528-B39270A0A667}" type="presOf" srcId="{D268375C-F914-4484-AA67-E32B9F9EC65D}" destId="{E53804A4-B3AD-45DE-8017-E597E4658E2B}" srcOrd="0" destOrd="0" presId="urn:microsoft.com/office/officeart/2005/8/layout/bProcess3"/>
    <dgm:cxn modelId="{5742BC5A-B562-4186-9682-8DD38D2B8C0E}" srcId="{F85E8595-8A25-4A18-8607-B88D533AF5C3}" destId="{D268375C-F914-4484-AA67-E32B9F9EC65D}" srcOrd="0" destOrd="0" parTransId="{26547421-16CF-45AC-958D-D8BBF06A5DFC}" sibTransId="{881B3483-A2C5-4C89-9ABB-A6FDEBFBB858}"/>
    <dgm:cxn modelId="{19969B35-63F1-4906-9823-EC65FE3C999D}" type="presOf" srcId="{859EA527-3728-4D1E-A3F8-FABA93A3C2AD}" destId="{AD0A2B84-A76B-41CF-8335-4479CF438076}" srcOrd="0" destOrd="0" presId="urn:microsoft.com/office/officeart/2005/8/layout/bProcess3"/>
    <dgm:cxn modelId="{93A37603-9C01-4761-BC0A-9A8F7A3F8276}" srcId="{F85E8595-8A25-4A18-8607-B88D533AF5C3}" destId="{BC1F393E-760F-4490-AA28-CFD80AB522ED}" srcOrd="4" destOrd="0" parTransId="{C78E9608-99B9-48AC-8A43-8882912B6688}" sibTransId="{01F5F497-A45B-4F57-8999-2674C886B0E8}"/>
    <dgm:cxn modelId="{3B05B3E1-50D5-406A-9FF0-35015C0364C8}" type="presOf" srcId="{4300A2C3-A9EA-43AE-9758-FF218FE0DE6A}" destId="{4C7E75D1-528A-4320-91F2-6725149C3FD8}" srcOrd="0" destOrd="0" presId="urn:microsoft.com/office/officeart/2005/8/layout/bProcess3"/>
    <dgm:cxn modelId="{08CCB05C-15D0-475F-A180-DB430EFFC2EF}" srcId="{F85E8595-8A25-4A18-8607-B88D533AF5C3}" destId="{7B500E23-91A6-4C08-9A2A-B6F3DDA6D7AF}" srcOrd="5" destOrd="0" parTransId="{98552FAA-ECDC-45B7-892A-E4517EB7C018}" sibTransId="{8D4FDAE4-2C81-4F49-A75A-AC601A2CB2B9}"/>
    <dgm:cxn modelId="{ED6A6291-F753-42B0-A63E-9B74F1308686}" type="presOf" srcId="{EC222F06-BFF1-4076-A334-74BFF8D25AE8}" destId="{F4A686A4-7ECE-4ECD-B3A1-776F59FD2FD4}" srcOrd="0" destOrd="0" presId="urn:microsoft.com/office/officeart/2005/8/layout/bProcess3"/>
    <dgm:cxn modelId="{0BE8927E-F563-4975-B53B-B87901882576}" srcId="{F85E8595-8A25-4A18-8607-B88D533AF5C3}" destId="{EC222F06-BFF1-4076-A334-74BFF8D25AE8}" srcOrd="3" destOrd="0" parTransId="{F05A0A04-3D51-454A-A0AC-219B2C7B8E1D}" sibTransId="{CBE599D4-E516-4F44-96E6-8472E3F94260}"/>
    <dgm:cxn modelId="{B9DF50DE-8026-4D84-9E3C-D57CC4A37239}" srcId="{F85E8595-8A25-4A18-8607-B88D533AF5C3}" destId="{2ADE1A37-C225-4C06-950B-E75E3FD42B97}" srcOrd="1" destOrd="0" parTransId="{3839B973-9FBD-4D5A-BD21-20B7CA1B5E40}" sibTransId="{859EA527-3728-4D1E-A3F8-FABA93A3C2AD}"/>
    <dgm:cxn modelId="{2D558365-6476-4A3B-874F-AB8D6CF0516C}" type="presOf" srcId="{BC1F393E-760F-4490-AA28-CFD80AB522ED}" destId="{C927782B-1609-4499-9796-8AD9051D75F8}" srcOrd="0" destOrd="0" presId="urn:microsoft.com/office/officeart/2005/8/layout/bProcess3"/>
    <dgm:cxn modelId="{7F18CFFB-91EF-425B-8EA7-7BD34D485F6B}" srcId="{F85E8595-8A25-4A18-8607-B88D533AF5C3}" destId="{034D2615-0DB9-4AF1-B22C-C33FCCE7D1D3}" srcOrd="2" destOrd="0" parTransId="{4FEB76CC-F66F-4EE7-9ECD-A8DEF09DAB78}" sibTransId="{4300A2C3-A9EA-43AE-9758-FF218FE0DE6A}"/>
    <dgm:cxn modelId="{0331FFF4-DAC5-4143-92E5-09567BB58EE7}" type="presOf" srcId="{881B3483-A2C5-4C89-9ABB-A6FDEBFBB858}" destId="{25F8DF7D-3C02-4839-A202-3DAE37147E16}" srcOrd="1" destOrd="0" presId="urn:microsoft.com/office/officeart/2005/8/layout/bProcess3"/>
    <dgm:cxn modelId="{70ACBF99-39EB-4859-B0D1-E9F019EBC98E}" type="presOf" srcId="{01F5F497-A45B-4F57-8999-2674C886B0E8}" destId="{5DB601CF-57A4-4064-8B34-9E0143F94577}" srcOrd="1" destOrd="0" presId="urn:microsoft.com/office/officeart/2005/8/layout/bProcess3"/>
    <dgm:cxn modelId="{F77F4387-44EB-4991-B6A9-A3EDBB9BE13B}" type="presOf" srcId="{859EA527-3728-4D1E-A3F8-FABA93A3C2AD}" destId="{0B5B2F9E-3485-4E3D-8878-DF4B4176A2CA}" srcOrd="1" destOrd="0" presId="urn:microsoft.com/office/officeart/2005/8/layout/bProcess3"/>
    <dgm:cxn modelId="{4CB880A8-6A9C-4C27-A140-31229D44E1B8}" type="presOf" srcId="{F85E8595-8A25-4A18-8607-B88D533AF5C3}" destId="{1FE59762-B54B-4A3A-B109-DD30CCE36704}" srcOrd="0" destOrd="0" presId="urn:microsoft.com/office/officeart/2005/8/layout/bProcess3"/>
    <dgm:cxn modelId="{B3993972-5F70-4DCB-801D-D7AF1C9962AB}" type="presOf" srcId="{CBE599D4-E516-4F44-96E6-8472E3F94260}" destId="{BCD2D44B-C7F8-4DA6-84EE-B9385E303342}" srcOrd="0" destOrd="0" presId="urn:microsoft.com/office/officeart/2005/8/layout/bProcess3"/>
    <dgm:cxn modelId="{DB0EBE61-F6E7-40FA-83BA-44FCDC5D8669}" type="presOf" srcId="{01F5F497-A45B-4F57-8999-2674C886B0E8}" destId="{811170CC-FB43-4AD2-9586-54F4EC1E00D7}" srcOrd="0" destOrd="0" presId="urn:microsoft.com/office/officeart/2005/8/layout/bProcess3"/>
    <dgm:cxn modelId="{9D8D74EB-C52A-4241-BE8C-3A5BB476AC48}" type="presOf" srcId="{2ADE1A37-C225-4C06-950B-E75E3FD42B97}" destId="{08659401-373F-47C2-A716-32C25448530B}" srcOrd="0" destOrd="0" presId="urn:microsoft.com/office/officeart/2005/8/layout/bProcess3"/>
    <dgm:cxn modelId="{BA7E9371-DF50-4E3E-99D6-09B5B67B4F01}" type="presParOf" srcId="{1FE59762-B54B-4A3A-B109-DD30CCE36704}" destId="{E53804A4-B3AD-45DE-8017-E597E4658E2B}" srcOrd="0" destOrd="0" presId="urn:microsoft.com/office/officeart/2005/8/layout/bProcess3"/>
    <dgm:cxn modelId="{6B0A7A51-B0E2-49FE-B768-F2597BA942EB}" type="presParOf" srcId="{1FE59762-B54B-4A3A-B109-DD30CCE36704}" destId="{2E5073CD-06D4-4FEC-9A25-30A681A54A06}" srcOrd="1" destOrd="0" presId="urn:microsoft.com/office/officeart/2005/8/layout/bProcess3"/>
    <dgm:cxn modelId="{339DAD31-F70D-40EF-BE0F-E7110FF84CBE}" type="presParOf" srcId="{2E5073CD-06D4-4FEC-9A25-30A681A54A06}" destId="{25F8DF7D-3C02-4839-A202-3DAE37147E16}" srcOrd="0" destOrd="0" presId="urn:microsoft.com/office/officeart/2005/8/layout/bProcess3"/>
    <dgm:cxn modelId="{36FD9C6B-A731-4D80-B7C8-4C078893928F}" type="presParOf" srcId="{1FE59762-B54B-4A3A-B109-DD30CCE36704}" destId="{08659401-373F-47C2-A716-32C25448530B}" srcOrd="2" destOrd="0" presId="urn:microsoft.com/office/officeart/2005/8/layout/bProcess3"/>
    <dgm:cxn modelId="{E8D956DE-F207-4394-A74F-A603BD3447B1}" type="presParOf" srcId="{1FE59762-B54B-4A3A-B109-DD30CCE36704}" destId="{AD0A2B84-A76B-41CF-8335-4479CF438076}" srcOrd="3" destOrd="0" presId="urn:microsoft.com/office/officeart/2005/8/layout/bProcess3"/>
    <dgm:cxn modelId="{647BF3D4-6B96-41D3-A2DC-F53A01B778A7}" type="presParOf" srcId="{AD0A2B84-A76B-41CF-8335-4479CF438076}" destId="{0B5B2F9E-3485-4E3D-8878-DF4B4176A2CA}" srcOrd="0" destOrd="0" presId="urn:microsoft.com/office/officeart/2005/8/layout/bProcess3"/>
    <dgm:cxn modelId="{8BAC2D58-6F6A-4A5E-9093-E7E0EA45C941}" type="presParOf" srcId="{1FE59762-B54B-4A3A-B109-DD30CCE36704}" destId="{90693AEA-EB33-4D30-B40F-A906790CDB3A}" srcOrd="4" destOrd="0" presId="urn:microsoft.com/office/officeart/2005/8/layout/bProcess3"/>
    <dgm:cxn modelId="{6BBCCDDF-F94A-4AF2-AF2E-9F1134CF2C33}" type="presParOf" srcId="{1FE59762-B54B-4A3A-B109-DD30CCE36704}" destId="{4C7E75D1-528A-4320-91F2-6725149C3FD8}" srcOrd="5" destOrd="0" presId="urn:microsoft.com/office/officeart/2005/8/layout/bProcess3"/>
    <dgm:cxn modelId="{F743E5C4-80DA-49C9-9F26-723946BB1325}" type="presParOf" srcId="{4C7E75D1-528A-4320-91F2-6725149C3FD8}" destId="{9FCF808E-937E-4FDC-845A-FA7C0F426A7F}" srcOrd="0" destOrd="0" presId="urn:microsoft.com/office/officeart/2005/8/layout/bProcess3"/>
    <dgm:cxn modelId="{EEE42DD9-E63A-49DB-BB65-EF741CD7ADF3}" type="presParOf" srcId="{1FE59762-B54B-4A3A-B109-DD30CCE36704}" destId="{F4A686A4-7ECE-4ECD-B3A1-776F59FD2FD4}" srcOrd="6" destOrd="0" presId="urn:microsoft.com/office/officeart/2005/8/layout/bProcess3"/>
    <dgm:cxn modelId="{32A9F101-7A72-4831-920D-5951D01C960A}" type="presParOf" srcId="{1FE59762-B54B-4A3A-B109-DD30CCE36704}" destId="{BCD2D44B-C7F8-4DA6-84EE-B9385E303342}" srcOrd="7" destOrd="0" presId="urn:microsoft.com/office/officeart/2005/8/layout/bProcess3"/>
    <dgm:cxn modelId="{F7016827-CB36-4E4D-A0A1-BFAF1AEEBE08}" type="presParOf" srcId="{BCD2D44B-C7F8-4DA6-84EE-B9385E303342}" destId="{F39C8D6D-92ED-4A3E-95E4-F696D9021614}" srcOrd="0" destOrd="0" presId="urn:microsoft.com/office/officeart/2005/8/layout/bProcess3"/>
    <dgm:cxn modelId="{792D2200-77E2-46A6-8DE7-FAAD23009A52}" type="presParOf" srcId="{1FE59762-B54B-4A3A-B109-DD30CCE36704}" destId="{C927782B-1609-4499-9796-8AD9051D75F8}" srcOrd="8" destOrd="0" presId="urn:microsoft.com/office/officeart/2005/8/layout/bProcess3"/>
    <dgm:cxn modelId="{2AEB9FB9-0AB1-49D2-AC7A-5EF530D47B4F}" type="presParOf" srcId="{1FE59762-B54B-4A3A-B109-DD30CCE36704}" destId="{811170CC-FB43-4AD2-9586-54F4EC1E00D7}" srcOrd="9" destOrd="0" presId="urn:microsoft.com/office/officeart/2005/8/layout/bProcess3"/>
    <dgm:cxn modelId="{AF704771-0E02-441D-A821-F8E32B25B757}" type="presParOf" srcId="{811170CC-FB43-4AD2-9586-54F4EC1E00D7}" destId="{5DB601CF-57A4-4064-8B34-9E0143F94577}" srcOrd="0" destOrd="0" presId="urn:microsoft.com/office/officeart/2005/8/layout/bProcess3"/>
    <dgm:cxn modelId="{26D3A43A-7AA7-4A13-AB3A-13213CBCFBA3}" type="presParOf" srcId="{1FE59762-B54B-4A3A-B109-DD30CCE36704}" destId="{61FC33DF-2009-4433-8E9F-18EA0F3D817B}" srcOrd="10" destOrd="0" presId="urn:microsoft.com/office/officeart/2005/8/layout/bProcess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236B1-ED64-40ED-8CDA-FC1CE5F3A516}">
      <dsp:nvSpPr>
        <dsp:cNvPr id="0" name=""/>
        <dsp:cNvSpPr/>
      </dsp:nvSpPr>
      <dsp:spPr>
        <a:xfrm>
          <a:off x="9161" y="602147"/>
          <a:ext cx="3055214" cy="1382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CERN openlab summer student lecture programme can be found here: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hlinkClick xmlns:r="http://schemas.openxmlformats.org/officeDocument/2006/relationships" r:id="rId1"/>
            </a:rPr>
            <a:t>https://indico.cern.ch/category/11195/</a:t>
          </a:r>
          <a:r>
            <a:rPr lang="en-US" sz="1800" kern="1200" dirty="0" smtClean="0"/>
            <a:t> </a:t>
          </a:r>
          <a:endParaRPr lang="en-GB" sz="1600" kern="1200" dirty="0"/>
        </a:p>
      </dsp:txBody>
      <dsp:txXfrm>
        <a:off x="49665" y="642651"/>
        <a:ext cx="2974206" cy="1301906"/>
      </dsp:txXfrm>
    </dsp:sp>
    <dsp:sp modelId="{AF14E063-02FA-45FA-B6B1-69018B983AD2}">
      <dsp:nvSpPr>
        <dsp:cNvPr id="0" name=""/>
        <dsp:cNvSpPr/>
      </dsp:nvSpPr>
      <dsp:spPr>
        <a:xfrm>
          <a:off x="3230830" y="1087201"/>
          <a:ext cx="352882" cy="412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kern="1200"/>
        </a:p>
      </dsp:txBody>
      <dsp:txXfrm>
        <a:off x="3230830" y="1169762"/>
        <a:ext cx="247017" cy="247684"/>
      </dsp:txXfrm>
    </dsp:sp>
    <dsp:sp modelId="{045A2B98-1CBB-4B39-B01E-F14FE1D66929}">
      <dsp:nvSpPr>
        <dsp:cNvPr id="0" name=""/>
        <dsp:cNvSpPr/>
      </dsp:nvSpPr>
      <dsp:spPr>
        <a:xfrm>
          <a:off x="3730192" y="602147"/>
          <a:ext cx="3055214" cy="1382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Lectures usually start at </a:t>
          </a:r>
          <a:r>
            <a:rPr lang="en-US" sz="1800" kern="1200" dirty="0" smtClean="0"/>
            <a:t>13.30 (except the first one that will start at 14.30!)</a:t>
          </a:r>
          <a:endParaRPr lang="en-GB" sz="1800" kern="1200" dirty="0"/>
        </a:p>
      </dsp:txBody>
      <dsp:txXfrm>
        <a:off x="3770696" y="642651"/>
        <a:ext cx="2974206" cy="1301906"/>
      </dsp:txXfrm>
    </dsp:sp>
    <dsp:sp modelId="{52AB77CC-21F5-4920-A7A2-03029FFB8A80}">
      <dsp:nvSpPr>
        <dsp:cNvPr id="0" name=""/>
        <dsp:cNvSpPr/>
      </dsp:nvSpPr>
      <dsp:spPr>
        <a:xfrm>
          <a:off x="6951861" y="1087201"/>
          <a:ext cx="352882" cy="412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kern="1200"/>
        </a:p>
      </dsp:txBody>
      <dsp:txXfrm>
        <a:off x="6951861" y="1169762"/>
        <a:ext cx="247017" cy="247684"/>
      </dsp:txXfrm>
    </dsp:sp>
    <dsp:sp modelId="{955ECE9C-19D9-4983-804D-8DF070D58DEA}">
      <dsp:nvSpPr>
        <dsp:cNvPr id="0" name=""/>
        <dsp:cNvSpPr/>
      </dsp:nvSpPr>
      <dsp:spPr>
        <a:xfrm>
          <a:off x="7451223" y="602147"/>
          <a:ext cx="3055214" cy="1382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As  CERN </a:t>
          </a:r>
          <a:r>
            <a:rPr lang="en-US" sz="1800" kern="1200" dirty="0" err="1" smtClean="0"/>
            <a:t>openlab</a:t>
          </a:r>
          <a:r>
            <a:rPr lang="en-US" sz="1800" kern="1200" dirty="0" smtClean="0"/>
            <a:t> summer students you are required to attend the lectures </a:t>
          </a:r>
          <a:r>
            <a:rPr lang="en-US" sz="1800" kern="1200" dirty="0" smtClean="0">
              <a:sym typeface="Wingdings" panose="05000000000000000000" pitchFamily="2" charset="2"/>
            </a:rPr>
            <a:t></a:t>
          </a:r>
          <a:endParaRPr lang="en-GB" sz="1800" kern="1200" dirty="0"/>
        </a:p>
      </dsp:txBody>
      <dsp:txXfrm>
        <a:off x="7491727" y="642651"/>
        <a:ext cx="2974206" cy="13019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3218B1-1F9E-4FD6-BF94-B07347CAC1F7}">
      <dsp:nvSpPr>
        <dsp:cNvPr id="0" name=""/>
        <dsp:cNvSpPr/>
      </dsp:nvSpPr>
      <dsp:spPr>
        <a:xfrm rot="5400000">
          <a:off x="-987450" y="1443170"/>
          <a:ext cx="4342592" cy="2197263"/>
        </a:xfrm>
        <a:prstGeom prst="chevron">
          <a:avLst/>
        </a:prstGeom>
        <a:solidFill>
          <a:schemeClr val="tx2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>
              <a:latin typeface="+mn-lt"/>
            </a:rPr>
            <a:t>Associated </a:t>
          </a:r>
          <a:r>
            <a:rPr lang="de-DE" sz="2400" b="1" kern="1200" dirty="0" err="1" smtClean="0">
              <a:latin typeface="+mn-lt"/>
            </a:rPr>
            <a:t>member</a:t>
          </a:r>
          <a:r>
            <a:rPr lang="de-DE" sz="2400" b="1" kern="1200" dirty="0" smtClean="0">
              <a:latin typeface="+mn-lt"/>
            </a:rPr>
            <a:t> </a:t>
          </a:r>
          <a:r>
            <a:rPr lang="de-DE" sz="2400" b="1" kern="1200" dirty="0" err="1" smtClean="0">
              <a:latin typeface="+mn-lt"/>
            </a:rPr>
            <a:t>of</a:t>
          </a:r>
          <a:r>
            <a:rPr lang="de-DE" sz="2400" b="1" kern="1200" dirty="0" smtClean="0">
              <a:latin typeface="+mn-lt"/>
            </a:rPr>
            <a:t> </a:t>
          </a:r>
          <a:r>
            <a:rPr lang="de-DE" sz="2400" b="1" kern="1200" dirty="0" err="1" smtClean="0">
              <a:latin typeface="+mn-lt"/>
            </a:rPr>
            <a:t>personnel</a:t>
          </a:r>
          <a:endParaRPr lang="de-DE" sz="2400" b="1" kern="1200" dirty="0">
            <a:latin typeface="+mn-lt"/>
          </a:endParaRPr>
        </a:p>
      </dsp:txBody>
      <dsp:txXfrm rot="-5400000">
        <a:off x="85215" y="1469138"/>
        <a:ext cx="2197263" cy="2145329"/>
      </dsp:txXfrm>
    </dsp:sp>
    <dsp:sp modelId="{CE09B0FD-309D-4437-8996-BB482B9E93D4}">
      <dsp:nvSpPr>
        <dsp:cNvPr id="0" name=""/>
        <dsp:cNvSpPr/>
      </dsp:nvSpPr>
      <dsp:spPr>
        <a:xfrm rot="5400000">
          <a:off x="3651548" y="-999339"/>
          <a:ext cx="3249703" cy="59737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err="1" smtClean="0">
              <a:latin typeface="+mn-lt"/>
            </a:rPr>
            <a:t>Subject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to</a:t>
          </a:r>
          <a:r>
            <a:rPr lang="de-DE" sz="1800" kern="1200" dirty="0" smtClean="0">
              <a:latin typeface="+mn-lt"/>
            </a:rPr>
            <a:t> all relevant </a:t>
          </a:r>
          <a:r>
            <a:rPr lang="de-DE" sz="1800" kern="1200" dirty="0" err="1" smtClean="0">
              <a:latin typeface="+mn-lt"/>
            </a:rPr>
            <a:t>legislation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of</a:t>
          </a:r>
          <a:r>
            <a:rPr lang="de-DE" sz="1800" kern="1200" dirty="0" smtClean="0">
              <a:latin typeface="+mn-lt"/>
            </a:rPr>
            <a:t> CERN:             </a:t>
          </a:r>
          <a:r>
            <a:rPr lang="de-DE" sz="1800" kern="1200" dirty="0" err="1" smtClean="0">
              <a:latin typeface="+mn-lt"/>
            </a:rPr>
            <a:t>Staff</a:t>
          </a:r>
          <a:r>
            <a:rPr lang="de-DE" sz="1800" kern="1200" dirty="0" smtClean="0">
              <a:latin typeface="+mn-lt"/>
            </a:rPr>
            <a:t> Rules </a:t>
          </a:r>
          <a:r>
            <a:rPr lang="de-DE" sz="1800" kern="1200" dirty="0" err="1" smtClean="0">
              <a:latin typeface="+mn-lt"/>
            </a:rPr>
            <a:t>and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Regulations</a:t>
          </a:r>
          <a:r>
            <a:rPr lang="de-DE" sz="1800" kern="1200" dirty="0" smtClean="0">
              <a:latin typeface="+mn-lt"/>
            </a:rPr>
            <a:t>, Code </a:t>
          </a:r>
          <a:r>
            <a:rPr lang="de-DE" sz="1800" kern="1200" dirty="0" err="1" smtClean="0">
              <a:latin typeface="+mn-lt"/>
            </a:rPr>
            <a:t>of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Conduct</a:t>
          </a:r>
          <a:r>
            <a:rPr lang="de-DE" sz="1800" kern="1200" dirty="0" smtClean="0">
              <a:latin typeface="+mn-lt"/>
            </a:rPr>
            <a:t>, Operational </a:t>
          </a:r>
          <a:r>
            <a:rPr lang="de-DE" sz="1800" kern="1200" dirty="0" err="1" smtClean="0">
              <a:latin typeface="+mn-lt"/>
            </a:rPr>
            <a:t>Circulars</a:t>
          </a:r>
          <a:endParaRPr lang="de-DE" sz="1800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800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latin typeface="+mn-lt"/>
            </a:rPr>
            <a:t>Respecting the Organizations working </a:t>
          </a:r>
          <a:r>
            <a:rPr lang="de-DE" sz="1800" kern="1200" dirty="0" smtClean="0">
              <a:latin typeface="+mn-lt"/>
            </a:rPr>
            <a:t>hours (40h/week) 8.30-17.30</a:t>
          </a:r>
          <a:endParaRPr lang="de-DE" sz="1800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800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err="1" smtClean="0">
              <a:latin typeface="+mn-lt"/>
            </a:rPr>
            <a:t>Behaving</a:t>
          </a:r>
          <a:r>
            <a:rPr lang="de-DE" sz="1800" kern="1200" dirty="0" smtClean="0">
              <a:latin typeface="+mn-lt"/>
            </a:rPr>
            <a:t> in a </a:t>
          </a:r>
          <a:r>
            <a:rPr lang="de-DE" sz="1800" kern="1200" dirty="0" err="1" smtClean="0">
              <a:latin typeface="+mn-lt"/>
            </a:rPr>
            <a:t>appropriate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manner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when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being</a:t>
          </a:r>
          <a:r>
            <a:rPr lang="de-DE" sz="1800" kern="1200" dirty="0" smtClean="0">
              <a:latin typeface="+mn-lt"/>
            </a:rPr>
            <a:t> on </a:t>
          </a:r>
          <a:r>
            <a:rPr lang="de-DE" sz="1800" kern="1200" dirty="0" err="1" smtClean="0">
              <a:latin typeface="+mn-lt"/>
            </a:rPr>
            <a:t>the</a:t>
          </a:r>
          <a:r>
            <a:rPr lang="de-DE" sz="1800" kern="1200" dirty="0" smtClean="0">
              <a:latin typeface="+mn-lt"/>
            </a:rPr>
            <a:t> CERN </a:t>
          </a:r>
          <a:r>
            <a:rPr lang="de-DE" sz="1800" kern="1200" dirty="0" err="1" smtClean="0">
              <a:latin typeface="+mn-lt"/>
            </a:rPr>
            <a:t>site</a:t>
          </a:r>
          <a:r>
            <a:rPr lang="de-DE" sz="1800" kern="1200" dirty="0" smtClean="0">
              <a:latin typeface="+mn-lt"/>
            </a:rPr>
            <a:t>, </a:t>
          </a:r>
          <a:r>
            <a:rPr lang="de-DE" sz="1800" kern="1200" dirty="0" err="1" smtClean="0">
              <a:latin typeface="+mn-lt"/>
            </a:rPr>
            <a:t>handling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property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of</a:t>
          </a:r>
          <a:r>
            <a:rPr lang="de-DE" sz="1800" kern="1200" dirty="0" smtClean="0">
              <a:latin typeface="+mn-lt"/>
            </a:rPr>
            <a:t> CERN </a:t>
          </a:r>
          <a:r>
            <a:rPr lang="de-DE" sz="1800" kern="1200" dirty="0" err="1" smtClean="0">
              <a:latin typeface="+mn-lt"/>
            </a:rPr>
            <a:t>or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when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exposing</a:t>
          </a:r>
          <a:r>
            <a:rPr lang="de-DE" sz="1800" kern="1200" dirty="0" smtClean="0">
              <a:latin typeface="+mn-lt"/>
            </a:rPr>
            <a:t> in </a:t>
          </a:r>
          <a:r>
            <a:rPr lang="de-DE" sz="1800" kern="1200" dirty="0" err="1" smtClean="0">
              <a:latin typeface="+mn-lt"/>
            </a:rPr>
            <a:t>public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your</a:t>
          </a:r>
          <a:r>
            <a:rPr lang="de-DE" sz="1800" kern="1200" dirty="0" smtClean="0">
              <a:latin typeface="+mn-lt"/>
            </a:rPr>
            <a:t> link </a:t>
          </a:r>
          <a:r>
            <a:rPr lang="de-DE" sz="1800" kern="1200" dirty="0" err="1" smtClean="0">
              <a:latin typeface="+mn-lt"/>
            </a:rPr>
            <a:t>to</a:t>
          </a:r>
          <a:r>
            <a:rPr lang="de-DE" sz="1800" kern="1200" dirty="0" smtClean="0">
              <a:latin typeface="+mn-lt"/>
            </a:rPr>
            <a:t> CERN (e.g. via </a:t>
          </a:r>
          <a:r>
            <a:rPr lang="de-DE" sz="1800" kern="1200" dirty="0" err="1" smtClean="0">
              <a:latin typeface="+mn-lt"/>
            </a:rPr>
            <a:t>social</a:t>
          </a:r>
          <a:r>
            <a:rPr lang="de-DE" sz="1800" kern="1200" dirty="0" smtClean="0">
              <a:latin typeface="+mn-lt"/>
            </a:rPr>
            <a:t> </a:t>
          </a:r>
          <a:r>
            <a:rPr lang="de-DE" sz="1800" kern="1200" dirty="0" err="1" smtClean="0">
              <a:latin typeface="+mn-lt"/>
            </a:rPr>
            <a:t>media</a:t>
          </a:r>
          <a:r>
            <a:rPr lang="de-DE" sz="1800" kern="1200" dirty="0" smtClean="0">
              <a:latin typeface="+mn-lt"/>
            </a:rPr>
            <a:t>)</a:t>
          </a:r>
          <a:endParaRPr lang="de-DE" sz="1800" kern="1200" dirty="0">
            <a:latin typeface="+mn-lt"/>
          </a:endParaRPr>
        </a:p>
      </dsp:txBody>
      <dsp:txXfrm rot="-5400000">
        <a:off x="2289540" y="521306"/>
        <a:ext cx="5815083" cy="29324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3218B1-1F9E-4FD6-BF94-B07347CAC1F7}">
      <dsp:nvSpPr>
        <dsp:cNvPr id="0" name=""/>
        <dsp:cNvSpPr/>
      </dsp:nvSpPr>
      <dsp:spPr>
        <a:xfrm rot="5400000">
          <a:off x="-229298" y="314265"/>
          <a:ext cx="1528658" cy="1070060"/>
        </a:xfrm>
        <a:prstGeom prst="chevron">
          <a:avLst/>
        </a:prstGeom>
        <a:solidFill>
          <a:schemeClr val="tx2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>
              <a:latin typeface="+mn-lt"/>
            </a:rPr>
            <a:t>Working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err="1" smtClean="0">
              <a:latin typeface="+mn-lt"/>
            </a:rPr>
            <a:t>Hours</a:t>
          </a:r>
          <a:endParaRPr lang="de-DE" sz="1400" b="1" kern="1200" dirty="0">
            <a:latin typeface="+mn-lt"/>
          </a:endParaRPr>
        </a:p>
      </dsp:txBody>
      <dsp:txXfrm rot="-5400000">
        <a:off x="1" y="619996"/>
        <a:ext cx="1070060" cy="458598"/>
      </dsp:txXfrm>
    </dsp:sp>
    <dsp:sp modelId="{CE09B0FD-309D-4437-8996-BB482B9E93D4}">
      <dsp:nvSpPr>
        <dsp:cNvPr id="0" name=""/>
        <dsp:cNvSpPr/>
      </dsp:nvSpPr>
      <dsp:spPr>
        <a:xfrm rot="5400000">
          <a:off x="4214307" y="-3144246"/>
          <a:ext cx="1153283" cy="7441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8 hours/day - ~08:30 – 17:30 -1 hour lunch break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40 </a:t>
          </a:r>
          <a:r>
            <a:rPr lang="de-DE" sz="1400" kern="1200" dirty="0" err="1" smtClean="0">
              <a:latin typeface="+mn-lt"/>
            </a:rPr>
            <a:t>hour</a:t>
          </a:r>
          <a:r>
            <a:rPr lang="de-DE" sz="1400" kern="1200" dirty="0" smtClean="0">
              <a:latin typeface="+mn-lt"/>
            </a:rPr>
            <a:t> </a:t>
          </a:r>
          <a:r>
            <a:rPr lang="de-DE" sz="1400" kern="1200" dirty="0" err="1" smtClean="0">
              <a:latin typeface="+mn-lt"/>
            </a:rPr>
            <a:t>week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No paid overtime or </a:t>
          </a:r>
          <a:r>
            <a:rPr lang="de-DE" sz="1400" kern="1200" dirty="0" err="1" smtClean="0">
              <a:latin typeface="+mn-lt"/>
            </a:rPr>
            <a:t>shift</a:t>
          </a:r>
          <a:r>
            <a:rPr lang="de-DE" sz="1400" kern="1200" dirty="0" smtClean="0">
              <a:latin typeface="+mn-lt"/>
            </a:rPr>
            <a:t> </a:t>
          </a:r>
          <a:r>
            <a:rPr lang="de-DE" sz="1400" kern="1200" dirty="0" err="1" smtClean="0">
              <a:latin typeface="+mn-lt"/>
            </a:rPr>
            <a:t>work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>
              <a:latin typeface="+mn-lt"/>
            </a:rPr>
            <a:t>No</a:t>
          </a:r>
          <a:r>
            <a:rPr lang="de-DE" sz="1400" kern="1200" dirty="0" smtClean="0">
              <a:latin typeface="+mn-lt"/>
            </a:rPr>
            <a:t> annual leave (holidays)</a:t>
          </a:r>
          <a:endParaRPr lang="de-DE" sz="1400" kern="1200" dirty="0">
            <a:latin typeface="+mn-lt"/>
          </a:endParaRPr>
        </a:p>
      </dsp:txBody>
      <dsp:txXfrm rot="-5400000">
        <a:off x="1070061" y="56299"/>
        <a:ext cx="7385478" cy="1040685"/>
      </dsp:txXfrm>
    </dsp:sp>
    <dsp:sp modelId="{09B12F08-2D97-42C5-B5BE-8CC93C7E76A2}">
      <dsp:nvSpPr>
        <dsp:cNvPr id="0" name=""/>
        <dsp:cNvSpPr/>
      </dsp:nvSpPr>
      <dsp:spPr>
        <a:xfrm rot="5400000">
          <a:off x="-229298" y="1868817"/>
          <a:ext cx="1528658" cy="1070060"/>
        </a:xfrm>
        <a:prstGeom prst="chevron">
          <a:avLst/>
        </a:prstGeom>
        <a:solidFill>
          <a:schemeClr val="tx2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>
              <a:latin typeface="+mn-lt"/>
            </a:rPr>
            <a:t>Subsistence</a:t>
          </a:r>
          <a:endParaRPr lang="de-DE" sz="1400" b="1" kern="1200" dirty="0">
            <a:latin typeface="+mn-lt"/>
          </a:endParaRPr>
        </a:p>
      </dsp:txBody>
      <dsp:txXfrm rot="-5400000">
        <a:off x="1" y="2174548"/>
        <a:ext cx="1070060" cy="458598"/>
      </dsp:txXfrm>
    </dsp:sp>
    <dsp:sp modelId="{CFCD1E96-4203-4D33-9E0E-AFB2E60FE0B9}">
      <dsp:nvSpPr>
        <dsp:cNvPr id="0" name=""/>
        <dsp:cNvSpPr/>
      </dsp:nvSpPr>
      <dsp:spPr>
        <a:xfrm rot="5400000">
          <a:off x="4099175" y="-1603732"/>
          <a:ext cx="1383547" cy="7441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90 CHF/day – tax free (every day from your 1st Monday – last Friday). 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Pre paid cards for your </a:t>
          </a:r>
          <a:r>
            <a:rPr lang="de-DE" sz="1400" kern="1200" dirty="0" smtClean="0">
              <a:latin typeface="+mn-lt"/>
            </a:rPr>
            <a:t>subsistence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Last salary+ travel lump sum will be paid </a:t>
          </a:r>
          <a:r>
            <a:rPr lang="de-DE" sz="1400" kern="1200" dirty="0" smtClean="0">
              <a:latin typeface="+mn-lt"/>
            </a:rPr>
            <a:t>on your </a:t>
          </a:r>
          <a:r>
            <a:rPr lang="de-DE" sz="1400" kern="1200" dirty="0" smtClean="0">
              <a:latin typeface="+mn-lt"/>
            </a:rPr>
            <a:t>last contractual day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Pre-paid cards valid </a:t>
          </a:r>
          <a:r>
            <a:rPr lang="de-DE" sz="1400" kern="1200" dirty="0" smtClean="0">
              <a:latin typeface="+mn-lt"/>
            </a:rPr>
            <a:t>for around </a:t>
          </a:r>
          <a:r>
            <a:rPr lang="de-DE" sz="1400" kern="1200" dirty="0" smtClean="0">
              <a:latin typeface="+mn-lt"/>
            </a:rPr>
            <a:t>six </a:t>
          </a:r>
          <a:r>
            <a:rPr lang="de-DE" sz="1400" kern="1200" dirty="0" smtClean="0">
              <a:latin typeface="+mn-lt"/>
            </a:rPr>
            <a:t>months, exact date in letter provided with the card</a:t>
          </a:r>
          <a:endParaRPr lang="de-DE" sz="1400" kern="1200" dirty="0">
            <a:latin typeface="+mn-lt"/>
          </a:endParaRPr>
        </a:p>
      </dsp:txBody>
      <dsp:txXfrm rot="-5400000">
        <a:off x="1070061" y="1492921"/>
        <a:ext cx="7374238" cy="1248469"/>
      </dsp:txXfrm>
    </dsp:sp>
    <dsp:sp modelId="{ADAD2EB9-CEC3-4FB1-AAAE-E61B39BF2226}">
      <dsp:nvSpPr>
        <dsp:cNvPr id="0" name=""/>
        <dsp:cNvSpPr/>
      </dsp:nvSpPr>
      <dsp:spPr>
        <a:xfrm rot="5400000">
          <a:off x="-229298" y="3539013"/>
          <a:ext cx="1528658" cy="1070060"/>
        </a:xfrm>
        <a:prstGeom prst="chevron">
          <a:avLst/>
        </a:prstGeom>
        <a:solidFill>
          <a:schemeClr val="tx1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err="1" smtClean="0">
              <a:latin typeface="+mn-lt"/>
            </a:rPr>
            <a:t>Health</a:t>
          </a:r>
          <a:r>
            <a:rPr lang="de-DE" sz="1400" kern="1200" dirty="0" smtClean="0">
              <a:latin typeface="+mn-lt"/>
            </a:rPr>
            <a:t> </a:t>
          </a:r>
          <a:r>
            <a:rPr lang="de-DE" sz="1400" b="1" kern="1200" dirty="0" err="1" smtClean="0">
              <a:latin typeface="+mn-lt"/>
            </a:rPr>
            <a:t>insurance</a:t>
          </a:r>
          <a:endParaRPr lang="de-DE" sz="1400" b="1" kern="1200" dirty="0">
            <a:latin typeface="+mn-lt"/>
          </a:endParaRPr>
        </a:p>
      </dsp:txBody>
      <dsp:txXfrm rot="-5400000">
        <a:off x="1" y="3844744"/>
        <a:ext cx="1070060" cy="458598"/>
      </dsp:txXfrm>
    </dsp:sp>
    <dsp:sp modelId="{CF2A5EF2-0DA7-4A65-9F14-3969C16A6C3F}">
      <dsp:nvSpPr>
        <dsp:cNvPr id="0" name=""/>
        <dsp:cNvSpPr/>
      </dsp:nvSpPr>
      <dsp:spPr>
        <a:xfrm rot="5400000">
          <a:off x="3983532" y="66463"/>
          <a:ext cx="1614833" cy="7441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You are insured by UNIQA (already deducted from your subsistence)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In case you have to see a doctor, try one in France first. 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Emerencies: </a:t>
          </a:r>
          <a:r>
            <a:rPr lang="de-DE" sz="1400" kern="1200" dirty="0" smtClean="0">
              <a:latin typeface="+mn-lt"/>
            </a:rPr>
            <a:t>Hopital de La Tour in Meyrin.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Reimbursements are made once the bill has been paid and the reimbursement for filled out and sent tu UNIQA.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>
              <a:latin typeface="+mn-lt"/>
            </a:rPr>
            <a:t>See CHIS website: </a:t>
          </a:r>
          <a:r>
            <a:rPr lang="en-US" sz="1400" kern="1200" dirty="0" smtClean="0">
              <a:latin typeface="+mn-lt"/>
              <a:hlinkClick xmlns:r="http://schemas.openxmlformats.org/officeDocument/2006/relationships" r:id="rId1"/>
            </a:rPr>
            <a:t>http://hr-dep.web.cern.ch/fr/chis/defaut</a:t>
          </a:r>
          <a:r>
            <a:rPr lang="en-US" sz="1400" kern="1200" dirty="0" smtClean="0">
              <a:latin typeface="+mn-lt"/>
            </a:rPr>
            <a:t> </a:t>
          </a:r>
          <a:endParaRPr lang="de-DE" sz="1400" kern="1200" dirty="0">
            <a:latin typeface="+mn-lt"/>
          </a:endParaRPr>
        </a:p>
      </dsp:txBody>
      <dsp:txXfrm rot="-5400000">
        <a:off x="1070060" y="3058765"/>
        <a:ext cx="7362947" cy="14571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073CD-06D4-4FEC-9A25-30A681A54A06}">
      <dsp:nvSpPr>
        <dsp:cNvPr id="0" name=""/>
        <dsp:cNvSpPr/>
      </dsp:nvSpPr>
      <dsp:spPr>
        <a:xfrm>
          <a:off x="1522696" y="775879"/>
          <a:ext cx="3059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70098" y="45720"/>
              </a:lnTo>
              <a:lnTo>
                <a:pt x="170098" y="47401"/>
              </a:lnTo>
              <a:lnTo>
                <a:pt x="305997" y="47401"/>
              </a:lnTo>
            </a:path>
          </a:pathLst>
        </a:custGeom>
        <a:noFill/>
        <a:ln w="19050" cap="flat" cmpd="sng" algn="ctr">
          <a:solidFill>
            <a:srgbClr val="F3903B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67279" y="819864"/>
        <a:ext cx="16830" cy="3469"/>
      </dsp:txXfrm>
    </dsp:sp>
    <dsp:sp modelId="{E53804A4-B3AD-45DE-8017-E597E4658E2B}">
      <dsp:nvSpPr>
        <dsp:cNvPr id="0" name=""/>
        <dsp:cNvSpPr/>
      </dsp:nvSpPr>
      <dsp:spPr>
        <a:xfrm>
          <a:off x="17388" y="369466"/>
          <a:ext cx="1507107" cy="904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1"/>
            </a:rPr>
            <a:t>Online bike security training</a:t>
          </a:r>
          <a:endParaRPr lang="en-US" sz="1400" kern="12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388" y="369466"/>
        <a:ext cx="1507107" cy="904264"/>
      </dsp:txXfrm>
    </dsp:sp>
    <dsp:sp modelId="{AD0A2B84-A76B-41CF-8335-4479CF438076}">
      <dsp:nvSpPr>
        <dsp:cNvPr id="0" name=""/>
        <dsp:cNvSpPr/>
      </dsp:nvSpPr>
      <dsp:spPr>
        <a:xfrm>
          <a:off x="3366400" y="777560"/>
          <a:ext cx="3160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6034" y="45720"/>
              </a:lnTo>
            </a:path>
          </a:pathLst>
        </a:custGeom>
        <a:noFill/>
        <a:ln w="19050" cap="flat" cmpd="sng" algn="ctr">
          <a:solidFill>
            <a:srgbClr val="F3903B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515752" y="821546"/>
        <a:ext cx="17331" cy="3469"/>
      </dsp:txXfrm>
    </dsp:sp>
    <dsp:sp modelId="{08659401-373F-47C2-A716-32C25448530B}">
      <dsp:nvSpPr>
        <dsp:cNvPr id="0" name=""/>
        <dsp:cNvSpPr/>
      </dsp:nvSpPr>
      <dsp:spPr>
        <a:xfrm>
          <a:off x="1861093" y="371148"/>
          <a:ext cx="1507107" cy="904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2"/>
            </a:rPr>
            <a:t>Fill in the electronic bike form </a:t>
          </a:r>
          <a:endParaRPr lang="en-US" sz="1400" kern="12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61093" y="371148"/>
        <a:ext cx="1507107" cy="904264"/>
      </dsp:txXfrm>
    </dsp:sp>
    <dsp:sp modelId="{4C7E75D1-528A-4320-91F2-6725149C3FD8}">
      <dsp:nvSpPr>
        <dsp:cNvPr id="0" name=""/>
        <dsp:cNvSpPr/>
      </dsp:nvSpPr>
      <dsp:spPr>
        <a:xfrm>
          <a:off x="861172" y="1273613"/>
          <a:ext cx="3607216" cy="316034"/>
        </a:xfrm>
        <a:custGeom>
          <a:avLst/>
          <a:gdLst/>
          <a:ahLst/>
          <a:cxnLst/>
          <a:rect l="0" t="0" r="0" b="0"/>
          <a:pathLst>
            <a:path>
              <a:moveTo>
                <a:pt x="3607216" y="0"/>
              </a:moveTo>
              <a:lnTo>
                <a:pt x="3607216" y="175117"/>
              </a:lnTo>
              <a:lnTo>
                <a:pt x="0" y="175117"/>
              </a:lnTo>
              <a:lnTo>
                <a:pt x="0" y="316034"/>
              </a:lnTo>
            </a:path>
          </a:pathLst>
        </a:custGeom>
        <a:noFill/>
        <a:ln w="19050" cap="flat" cmpd="sng" algn="ctr">
          <a:solidFill>
            <a:srgbClr val="F3903B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74185" y="1429895"/>
        <a:ext cx="181191" cy="3469"/>
      </dsp:txXfrm>
    </dsp:sp>
    <dsp:sp modelId="{90693AEA-EB33-4D30-B40F-A906790CDB3A}">
      <dsp:nvSpPr>
        <dsp:cNvPr id="0" name=""/>
        <dsp:cNvSpPr/>
      </dsp:nvSpPr>
      <dsp:spPr>
        <a:xfrm>
          <a:off x="3714835" y="371148"/>
          <a:ext cx="1507107" cy="904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Wait for the email </a:t>
          </a:r>
          <a:endParaRPr lang="en-US" sz="1400" kern="12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14835" y="371148"/>
        <a:ext cx="1507107" cy="904264"/>
      </dsp:txXfrm>
    </dsp:sp>
    <dsp:sp modelId="{BCD2D44B-C7F8-4DA6-84EE-B9385E303342}">
      <dsp:nvSpPr>
        <dsp:cNvPr id="0" name=""/>
        <dsp:cNvSpPr/>
      </dsp:nvSpPr>
      <dsp:spPr>
        <a:xfrm>
          <a:off x="1713194" y="2056962"/>
          <a:ext cx="3160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6034" y="45720"/>
              </a:lnTo>
            </a:path>
          </a:pathLst>
        </a:custGeom>
        <a:noFill/>
        <a:ln w="19050" cap="flat" cmpd="sng" algn="ctr">
          <a:solidFill>
            <a:srgbClr val="F3903B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62545" y="2100947"/>
        <a:ext cx="17331" cy="3469"/>
      </dsp:txXfrm>
    </dsp:sp>
    <dsp:sp modelId="{F4A686A4-7ECE-4ECD-B3A1-776F59FD2FD4}">
      <dsp:nvSpPr>
        <dsp:cNvPr id="0" name=""/>
        <dsp:cNvSpPr/>
      </dsp:nvSpPr>
      <dsp:spPr>
        <a:xfrm>
          <a:off x="7351" y="1622047"/>
          <a:ext cx="1707643" cy="9612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Pick up your bike, locker, helmet and fluorescent vest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(building 6167)</a:t>
          </a:r>
          <a:endParaRPr lang="en-US" sz="1400" kern="12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351" y="1622047"/>
        <a:ext cx="1707643" cy="961269"/>
      </dsp:txXfrm>
    </dsp:sp>
    <dsp:sp modelId="{811170CC-FB43-4AD2-9586-54F4EC1E00D7}">
      <dsp:nvSpPr>
        <dsp:cNvPr id="0" name=""/>
        <dsp:cNvSpPr/>
      </dsp:nvSpPr>
      <dsp:spPr>
        <a:xfrm>
          <a:off x="3566936" y="2056962"/>
          <a:ext cx="3233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78792" y="45720"/>
              </a:lnTo>
              <a:lnTo>
                <a:pt x="178792" y="52140"/>
              </a:lnTo>
              <a:lnTo>
                <a:pt x="323385" y="52140"/>
              </a:lnTo>
            </a:path>
          </a:pathLst>
        </a:custGeom>
        <a:noFill/>
        <a:ln w="19050" cap="flat" cmpd="sng" algn="ctr">
          <a:solidFill>
            <a:srgbClr val="F3903B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19778" y="2100947"/>
        <a:ext cx="17702" cy="3469"/>
      </dsp:txXfrm>
    </dsp:sp>
    <dsp:sp modelId="{C927782B-1609-4499-9796-8AD9051D75F8}">
      <dsp:nvSpPr>
        <dsp:cNvPr id="0" name=""/>
        <dsp:cNvSpPr/>
      </dsp:nvSpPr>
      <dsp:spPr>
        <a:xfrm>
          <a:off x="2061629" y="1650550"/>
          <a:ext cx="1507107" cy="904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Deposit 100CHF </a:t>
          </a:r>
          <a:br>
            <a:rPr lang="en-US" sz="1400" kern="12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400" kern="12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(in cash)</a:t>
          </a:r>
          <a:endParaRPr lang="en-US" sz="1400" kern="12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61629" y="1650550"/>
        <a:ext cx="1507107" cy="904264"/>
      </dsp:txXfrm>
    </dsp:sp>
    <dsp:sp modelId="{61FC33DF-2009-4433-8E9F-18EA0F3D817B}">
      <dsp:nvSpPr>
        <dsp:cNvPr id="0" name=""/>
        <dsp:cNvSpPr/>
      </dsp:nvSpPr>
      <dsp:spPr>
        <a:xfrm>
          <a:off x="3922722" y="1656970"/>
          <a:ext cx="1507107" cy="904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Enjoy biking to work</a:t>
          </a:r>
          <a:endParaRPr lang="en-US" sz="1400" b="1" kern="12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22722" y="1656970"/>
        <a:ext cx="1507107" cy="904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17/06/2019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580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Cleaning fee: </a:t>
            </a:r>
          </a:p>
          <a:p>
            <a:r>
              <a:rPr lang="en-US" dirty="0" smtClean="0"/>
              <a:t>45</a:t>
            </a:r>
            <a:r>
              <a:rPr lang="en-US" baseline="0" dirty="0" smtClean="0"/>
              <a:t> EUR </a:t>
            </a:r>
            <a:r>
              <a:rPr lang="en-US" dirty="0" smtClean="0"/>
              <a:t>/ Apartment</a:t>
            </a:r>
            <a:r>
              <a:rPr lang="en-US" baseline="0" dirty="0" smtClean="0"/>
              <a:t>  </a:t>
            </a:r>
          </a:p>
          <a:p>
            <a:r>
              <a:rPr lang="en-US" baseline="0" dirty="0" smtClean="0"/>
              <a:t>36 EUR / Studio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467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smtClean="0"/>
              <a:t>Subtitle</a:t>
            </a:r>
            <a:endParaRPr lang="fr-FR" dirty="0"/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CERN openlab management team 19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8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7982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2107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2759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9432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32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88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828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665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0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 smtClean="0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CERN openlab management team 19 June 2017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97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3459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3FA0-DF86-4C14-9065-5D8363A36B02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182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574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7165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16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81509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6517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6721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91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CERN openlab management team 19 June 2017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 smtClean="0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506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507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759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12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53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110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3FA0-DF86-4C14-9065-5D8363A36B02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2333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988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91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264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CERN openlab management team 19 June 2017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 smtClean="0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06861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7358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5253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02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484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056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51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369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190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975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smtClean="0"/>
              <a:t>CERN openlab management team 19 June 2017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 smtClean="0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3FA0-DF86-4C14-9065-5D8363A36B02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406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smtClean="0"/>
              <a:t>CERN openlab management team 19 June 2017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 smtClean="0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CONFERENCE NAME / MEETING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smtClean="0"/>
              <a:t>DD / MM / YYYY</a:t>
            </a:r>
            <a:endParaRPr lang="fr-FR" dirty="0"/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smtClean="0"/>
              <a:t>First and Last Name</a:t>
            </a:r>
            <a:endParaRPr lang="fr-FR" dirty="0"/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638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CERN </a:t>
            </a:r>
            <a:r>
              <a:rPr lang="fr-FR" dirty="0" err="1" smtClean="0"/>
              <a:t>openlab</a:t>
            </a:r>
            <a:r>
              <a:rPr lang="fr-FR" dirty="0" smtClean="0"/>
              <a:t> </a:t>
            </a:r>
            <a:r>
              <a:rPr lang="fr-FR" dirty="0" err="1" smtClean="0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Below are slides that may be useful in creating your presentation. They can be used to give a brief overview CERN </a:t>
            </a:r>
            <a:r>
              <a:rPr lang="en-GB" noProof="0" dirty="0" err="1" smtClean="0"/>
              <a:t>openlab</a:t>
            </a:r>
            <a:r>
              <a:rPr lang="en-GB" noProof="0" dirty="0" smtClean="0"/>
              <a:t> and its work. Feel free to include as many or as few of these slides as you see fit.</a:t>
            </a:r>
          </a:p>
          <a:p>
            <a:pPr lvl="0"/>
            <a:r>
              <a:rPr lang="en-GB" noProof="0" dirty="0" smtClean="0"/>
              <a:t>Add new slides (of various layouts, but all with the CERN </a:t>
            </a:r>
            <a:r>
              <a:rPr lang="en-GB" noProof="0" dirty="0" err="1" smtClean="0"/>
              <a:t>openlab</a:t>
            </a:r>
            <a:r>
              <a:rPr lang="en-GB" noProof="0" dirty="0" smtClean="0"/>
              <a:t> formatting), by clicking the drop-down arrow alongside ‘add new slide’.</a:t>
            </a:r>
          </a:p>
          <a:p>
            <a:pPr lvl="0"/>
            <a:r>
              <a:rPr lang="en-GB" noProof="0" dirty="0" smtClean="0"/>
              <a:t>If you are unsure about how to use these slides, or would like any guidance about presenting CERN </a:t>
            </a:r>
            <a:r>
              <a:rPr lang="en-GB" noProof="0" dirty="0" err="1" smtClean="0"/>
              <a:t>openlab’s</a:t>
            </a:r>
            <a:r>
              <a:rPr lang="en-GB" noProof="0" dirty="0" smtClean="0"/>
              <a:t> work, please contact Andrew Purcell.</a:t>
            </a:r>
          </a:p>
          <a:p>
            <a:pPr lvl="0"/>
            <a:r>
              <a:rPr lang="en-GB" noProof="0" dirty="0" smtClean="0"/>
              <a:t>These slides are continuously updated by the CERN </a:t>
            </a:r>
            <a:r>
              <a:rPr lang="en-GB" noProof="0" dirty="0" err="1" smtClean="0"/>
              <a:t>openlab</a:t>
            </a:r>
            <a:r>
              <a:rPr lang="en-GB" noProof="0" dirty="0" smtClean="0"/>
              <a:t> communications team. The latest versions (4:3 and 16:9) are available at http://www.cern.ch/openlab/templates.</a:t>
            </a:r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CERN openlab management team 19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25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0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CERN openlab management team 19 June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o/CbD8" TargetMode="External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cern.ch/go/7vvk" TargetMode="External"/><Relationship Id="rId13" Type="http://schemas.openxmlformats.org/officeDocument/2006/relationships/image" Target="../media/image37.png"/><Relationship Id="rId3" Type="http://schemas.openxmlformats.org/officeDocument/2006/relationships/image" Target="../media/image33.png"/><Relationship Id="rId7" Type="http://schemas.openxmlformats.org/officeDocument/2006/relationships/hyperlink" Target="http://cern.ch/go/p7pF" TargetMode="External"/><Relationship Id="rId12" Type="http://schemas.openxmlformats.org/officeDocument/2006/relationships/image" Target="../media/image36.png"/><Relationship Id="rId2" Type="http://schemas.openxmlformats.org/officeDocument/2006/relationships/image" Target="../media/image32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11" Type="http://schemas.openxmlformats.org/officeDocument/2006/relationships/hyperlink" Target="https://alumni.cern/" TargetMode="External"/><Relationship Id="rId5" Type="http://schemas.openxmlformats.org/officeDocument/2006/relationships/image" Target="../media/image35.png"/><Relationship Id="rId15" Type="http://schemas.openxmlformats.org/officeDocument/2006/relationships/image" Target="../media/image39.png"/><Relationship Id="rId10" Type="http://schemas.openxmlformats.org/officeDocument/2006/relationships/hyperlink" Target="http://cern.ch/go/NK9k" TargetMode="External"/><Relationship Id="rId4" Type="http://schemas.openxmlformats.org/officeDocument/2006/relationships/image" Target="../media/image34.png"/><Relationship Id="rId9" Type="http://schemas.openxmlformats.org/officeDocument/2006/relationships/hyperlink" Target="http://cern.ch/go/6MTQ" TargetMode="External"/><Relationship Id="rId1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4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emf"/><Relationship Id="rId4" Type="http://schemas.openxmlformats.org/officeDocument/2006/relationships/image" Target="../media/image4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7" Type="http://schemas.openxmlformats.org/officeDocument/2006/relationships/image" Target="../media/image51.png"/><Relationship Id="rId2" Type="http://schemas.openxmlformats.org/officeDocument/2006/relationships/hyperlink" Target="https://indico.cern.ch/rooms/boo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9132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4596" y="3853179"/>
            <a:ext cx="8899021" cy="9396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Summer Student Induction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Events</a:t>
            </a:r>
            <a:r>
              <a:rPr lang="en-GB" dirty="0"/>
              <a:t>, excursions</a:t>
            </a:r>
            <a:br>
              <a:rPr lang="en-GB" dirty="0"/>
            </a:b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55477" y="1815100"/>
            <a:ext cx="1043085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Blip>
                <a:blip r:embed="rId3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Welcome drink for all summer students, Restaurant 2, Wednesday 3</a:t>
            </a:r>
            <a:r>
              <a:rPr lang="en-US" baseline="300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rd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of July at 17h</a:t>
            </a:r>
          </a:p>
          <a:p>
            <a:pPr marL="285750" indent="-285750">
              <a:lnSpc>
                <a:spcPct val="200000"/>
              </a:lnSpc>
              <a:buBlip>
                <a:blip r:embed="rId3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Treasure hunt in Geneva, Monday 8</a:t>
            </a:r>
            <a:r>
              <a:rPr lang="en-US" baseline="300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of July at 17h</a:t>
            </a:r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lnSpc>
                <a:spcPct val="200000"/>
              </a:lnSpc>
              <a:buBlip>
                <a:blip r:embed="rId3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Field trip to Zurich 11-12 July – Registration details will be circulated shortly</a:t>
            </a:r>
          </a:p>
          <a:p>
            <a:pPr marL="285750" indent="-285750">
              <a:lnSpc>
                <a:spcPct val="200000"/>
              </a:lnSpc>
              <a:buBlip>
                <a:blip r:embed="rId3"/>
              </a:buBlip>
            </a:pPr>
            <a:r>
              <a:rPr lang="en-US" dirty="0" err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Webfest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26-28 July</a:t>
            </a:r>
          </a:p>
          <a:p>
            <a:pPr marL="285750" indent="-285750">
              <a:lnSpc>
                <a:spcPct val="200000"/>
              </a:lnSpc>
              <a:buBlip>
                <a:blip r:embed="rId3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Various CERN visits starting end of July – Registration details will be circulated shortly</a:t>
            </a:r>
          </a:p>
          <a:p>
            <a:pPr marL="285750" indent="-285750">
              <a:lnSpc>
                <a:spcPct val="200000"/>
              </a:lnSpc>
              <a:buBlip>
                <a:blip r:embed="rId3"/>
              </a:buBlip>
            </a:pPr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Final Lightning talk session drink -16</a:t>
            </a:r>
            <a:r>
              <a:rPr lang="en-US" baseline="300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August</a:t>
            </a:r>
          </a:p>
          <a:p>
            <a:pPr marL="285750" indent="-285750">
              <a:lnSpc>
                <a:spcPct val="200000"/>
              </a:lnSpc>
              <a:buBlip>
                <a:blip r:embed="rId3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…and anything else you can think of!</a:t>
            </a:r>
          </a:p>
          <a:p>
            <a:endParaRPr lang="en-GB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2041">
            <a:off x="7281855" y="-82141"/>
            <a:ext cx="2903823" cy="1935409"/>
          </a:xfrm>
          <a:prstGeom prst="rect">
            <a:avLst/>
          </a:prstGeom>
        </p:spPr>
      </p:pic>
      <p:sp>
        <p:nvSpPr>
          <p:cNvPr id="11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142" y="1883362"/>
            <a:ext cx="1832437" cy="25909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176" y="4648160"/>
            <a:ext cx="3049246" cy="20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9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CERN openlab management team 17 June 2019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6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3697619"/>
              </p:ext>
            </p:extLst>
          </p:nvPr>
        </p:nvGraphicFramePr>
        <p:xfrm>
          <a:off x="2026622" y="906621"/>
          <a:ext cx="8511838" cy="4932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81200" y="233493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Your contract conditions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3512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Your contract conditions</a:t>
            </a:r>
            <a:endParaRPr lang="en-GB" sz="3600" dirty="0"/>
          </a:p>
        </p:txBody>
      </p:sp>
      <p:graphicFrame>
        <p:nvGraphicFramePr>
          <p:cNvPr id="6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601834"/>
              </p:ext>
            </p:extLst>
          </p:nvPr>
        </p:nvGraphicFramePr>
        <p:xfrm>
          <a:off x="2026622" y="1064753"/>
          <a:ext cx="8511838" cy="484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CERN openlab management team 17 June 2019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2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C3218B1-1F9E-4FD6-BF94-B07347CAC1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6C3218B1-1F9E-4FD6-BF94-B07347CAC1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E09B0FD-309D-4437-8996-BB482B9E9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dgm id="{CE09B0FD-309D-4437-8996-BB482B9E93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B12F08-2D97-42C5-B5BE-8CC93C7E76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09B12F08-2D97-42C5-B5BE-8CC93C7E76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FCD1E96-4203-4D33-9E0E-AFB2E60FE0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CFCD1E96-4203-4D33-9E0E-AFB2E60FE0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DAD2EB9-CEC3-4FB1-AAAE-E61B39BF22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ADAD2EB9-CEC3-4FB1-AAAE-E61B39BF22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F2A5EF2-0DA7-4A65-9F14-3969C16A6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graphicEl>
                                              <a:dgm id="{CF2A5EF2-0DA7-4A65-9F14-3969C16A6C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 smtClean="0"/>
              <a:t>By Swiss bankers – distribution here today!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Prepaid Card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696167"/>
            <a:ext cx="62121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First pay on the Wednesday in your first week. 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Last pay the day of your departure </a:t>
            </a:r>
            <a:b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(including travel allowance)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The card is valid for six 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months, exact date is marked in letter</a:t>
            </a:r>
            <a:endParaRPr lang="en-US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Fees: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Card 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fee: 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0 CHF, paid by CERN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No 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fees charged for payments 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(shops &amp; online)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No currency exchange fees, normal “exchange rate”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Cash withdrawal fee: 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CHF 5.- 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wherever you are</a:t>
            </a:r>
          </a:p>
          <a:p>
            <a:endParaRPr lang="en-GB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6424" y="82669"/>
            <a:ext cx="1420491" cy="1420491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>
            <a:off x="9514811" y="4474695"/>
            <a:ext cx="1555334" cy="982766"/>
          </a:xfrm>
          <a:prstGeom prst="wedgeEllipseCallout">
            <a:avLst>
              <a:gd name="adj1" fmla="val -52790"/>
              <a:gd name="adj2" fmla="val 447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Did you know!?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809014" y="1711887"/>
            <a:ext cx="51108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Online bank app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To see transactions &amp; sold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To transfer money to your home bank account (if you wish to)  </a:t>
            </a:r>
          </a:p>
          <a:p>
            <a:endParaRPr lang="en-US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Questions?</a:t>
            </a:r>
          </a:p>
          <a:p>
            <a:pPr lvl="1"/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a) 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marion.devouassoux@cern.ch</a:t>
            </a:r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dirty="0" err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Summer.Students.financialinfo</a:t>
            </a: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@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cern.ch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1867" y="5499644"/>
            <a:ext cx="9764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There 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is a 10 % reduction for meals at lunch time at the Novae restaurants, applicable to students under 25 years. R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eduction 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cards available in your secretariat.</a:t>
            </a:r>
          </a:p>
          <a:p>
            <a:endParaRPr lang="en-US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65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838200" y="1684847"/>
            <a:ext cx="10027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Each person … shall actively contribute to the implementation of the CERN Safety Policy 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through: </a:t>
            </a:r>
          </a:p>
          <a:p>
            <a:endParaRPr lang="en-US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Exemplary conduct</a:t>
            </a:r>
          </a:p>
          <a:p>
            <a:endParaRPr lang="en-US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Compliance 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with CERN Safety 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Rules</a:t>
            </a:r>
          </a:p>
          <a:p>
            <a:endParaRPr lang="en-US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Actively 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seeking information to minimize 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risks</a:t>
            </a:r>
          </a:p>
          <a:p>
            <a:endParaRPr lang="en-US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Avoiding 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dangerous situations for 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her/himself</a:t>
            </a:r>
          </a:p>
          <a:p>
            <a:endParaRPr lang="en-US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Exercising 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the responsibilities given to her/him </a:t>
            </a:r>
            <a:r>
              <a:rPr lang="en-US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safely</a:t>
            </a:r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CERN Safety Policy: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Safety at CERN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631" y="138489"/>
            <a:ext cx="1408298" cy="10486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1440" y="2377935"/>
            <a:ext cx="1621677" cy="20301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6258" y="5111605"/>
            <a:ext cx="991612" cy="11601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5795" y="5319810"/>
            <a:ext cx="1426588" cy="7437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6655" y="4600423"/>
            <a:ext cx="1706559" cy="170655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1383" y="2201491"/>
            <a:ext cx="1563099" cy="1558658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73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 smtClean="0"/>
              <a:t>Communications</a:t>
            </a:r>
            <a:endParaRPr lang="fr-FR" sz="40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574917" y="1981851"/>
            <a:ext cx="463420" cy="45264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4168788" y="2023505"/>
            <a:ext cx="71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We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encourage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you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to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communicate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about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your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work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publically</a:t>
            </a:r>
            <a:r>
              <a:rPr lang="fr-FR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r>
              <a:rPr lang="fr-FR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892366" y="3318718"/>
            <a:ext cx="2333674" cy="911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400" b="0" spc="-50" dirty="0" smtClean="0">
                <a:solidFill>
                  <a:srgbClr val="2A7D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Andrew Purcell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0" i="1" spc="-50" dirty="0" smtClean="0">
                <a:solidFill>
                  <a:srgbClr val="CF33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 officer</a:t>
            </a: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892366" y="5609636"/>
            <a:ext cx="2852510" cy="1132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400" b="0" spc="-50" dirty="0" smtClean="0">
                <a:solidFill>
                  <a:srgbClr val="2A7D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Hans Baechle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0" i="1" spc="-50" dirty="0" smtClean="0">
                <a:solidFill>
                  <a:srgbClr val="CF33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Junior communications officer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Contact the communications office</a:t>
            </a:r>
            <a:endParaRPr lang="en-GB" dirty="0"/>
          </a:p>
        </p:txBody>
      </p:sp>
      <p:pic>
        <p:nvPicPr>
          <p:cNvPr id="24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596866" y="2545237"/>
            <a:ext cx="463420" cy="452640"/>
          </a:xfrm>
          <a:prstGeom prst="rect">
            <a:avLst/>
          </a:prstGeom>
        </p:spPr>
      </p:pic>
      <p:sp>
        <p:nvSpPr>
          <p:cNvPr id="25" name="ZoneTexte 17"/>
          <p:cNvSpPr txBox="1"/>
          <p:nvPr/>
        </p:nvSpPr>
        <p:spPr>
          <a:xfrm>
            <a:off x="4190737" y="2586891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It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is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important,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however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that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you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please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contact us first!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6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596866" y="3148838"/>
            <a:ext cx="463420" cy="452640"/>
          </a:xfrm>
          <a:prstGeom prst="rect">
            <a:avLst/>
          </a:prstGeom>
        </p:spPr>
      </p:pic>
      <p:sp>
        <p:nvSpPr>
          <p:cNvPr id="27" name="ZoneTexte 17"/>
          <p:cNvSpPr txBox="1"/>
          <p:nvPr/>
        </p:nvSpPr>
        <p:spPr>
          <a:xfrm>
            <a:off x="4190737" y="3190492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If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you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are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contacted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by the media, 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let us know</a:t>
            </a:r>
            <a:r>
              <a:rPr lang="fr-FR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r>
              <a:rPr lang="fr-FR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8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618815" y="3712224"/>
            <a:ext cx="463420" cy="452640"/>
          </a:xfrm>
          <a:prstGeom prst="rect">
            <a:avLst/>
          </a:prstGeom>
        </p:spPr>
      </p:pic>
      <p:sp>
        <p:nvSpPr>
          <p:cNvPr id="29" name="ZoneTexte 17"/>
          <p:cNvSpPr txBox="1"/>
          <p:nvPr/>
        </p:nvSpPr>
        <p:spPr>
          <a:xfrm>
            <a:off x="4212686" y="3753878"/>
            <a:ext cx="7319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We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can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provide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you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guidance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facts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/figures, and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other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info.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0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618815" y="4309328"/>
            <a:ext cx="463420" cy="452640"/>
          </a:xfrm>
          <a:prstGeom prst="rect">
            <a:avLst/>
          </a:prstGeom>
        </p:spPr>
      </p:pic>
      <p:sp>
        <p:nvSpPr>
          <p:cNvPr id="31" name="ZoneTexte 17"/>
          <p:cNvSpPr txBox="1"/>
          <p:nvPr/>
        </p:nvSpPr>
        <p:spPr>
          <a:xfrm>
            <a:off x="4212686" y="4350982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It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is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vital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that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you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respect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confidentiality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agreements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2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618815" y="4938438"/>
            <a:ext cx="463420" cy="452640"/>
          </a:xfrm>
          <a:prstGeom prst="rect">
            <a:avLst/>
          </a:prstGeom>
        </p:spPr>
      </p:pic>
      <p:sp>
        <p:nvSpPr>
          <p:cNvPr id="33" name="ZoneTexte 17"/>
          <p:cNvSpPr txBox="1"/>
          <p:nvPr/>
        </p:nvSpPr>
        <p:spPr>
          <a:xfrm>
            <a:off x="4212686" y="4980092"/>
            <a:ext cx="7874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Be sure to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remember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the CERN Code of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Conduct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http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://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cern.ch/go/CbD8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. 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56" y="1878824"/>
            <a:ext cx="1950720" cy="1301496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56" y="4085122"/>
            <a:ext cx="1415235" cy="141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02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05" y="2118603"/>
            <a:ext cx="3201617" cy="165994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/>
          <a:srcRect l="16390" t="5934" r="16000"/>
          <a:stretch/>
        </p:blipFill>
        <p:spPr>
          <a:xfrm rot="21368137">
            <a:off x="671771" y="2387217"/>
            <a:ext cx="1998692" cy="168006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 smtClean="0"/>
              <a:t>Communications</a:t>
            </a:r>
            <a:endParaRPr lang="fr-FR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Our main channels</a:t>
            </a:r>
            <a:endParaRPr lang="en-GB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/>
          <a:srcRect l="3682" t="5394" r="3433" b="264"/>
          <a:stretch/>
        </p:blipFill>
        <p:spPr>
          <a:xfrm rot="20821577">
            <a:off x="632135" y="3546123"/>
            <a:ext cx="2972234" cy="182386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5"/>
          <a:srcRect l="49896" t="10872" r="15662" b="11047"/>
          <a:stretch/>
        </p:blipFill>
        <p:spPr>
          <a:xfrm rot="211348">
            <a:off x="5250962" y="3219393"/>
            <a:ext cx="1524662" cy="208823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42" name="Image 11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7151410" y="1612971"/>
            <a:ext cx="419796" cy="410031"/>
          </a:xfrm>
          <a:prstGeom prst="rect">
            <a:avLst/>
          </a:prstGeom>
        </p:spPr>
      </p:pic>
      <p:sp>
        <p:nvSpPr>
          <p:cNvPr id="43" name="ZoneTexte 17"/>
          <p:cNvSpPr txBox="1"/>
          <p:nvPr/>
        </p:nvSpPr>
        <p:spPr>
          <a:xfrm>
            <a:off x="7745281" y="1634657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~ 150k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visits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to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our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website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per </a:t>
            </a:r>
            <a:r>
              <a:rPr lang="fr-FR" dirty="0" err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year</a:t>
            </a:r>
            <a:r>
              <a:rPr lang="fr-FR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fr-FR" i="1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" name="ZoneTexte 17"/>
          <p:cNvSpPr txBox="1"/>
          <p:nvPr/>
        </p:nvSpPr>
        <p:spPr>
          <a:xfrm>
            <a:off x="7745281" y="2156979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Articles in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other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channels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6" name="Image 11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7151410" y="2136629"/>
            <a:ext cx="419796" cy="410031"/>
          </a:xfrm>
          <a:prstGeom prst="rect">
            <a:avLst/>
          </a:prstGeom>
        </p:spPr>
      </p:pic>
      <p:pic>
        <p:nvPicPr>
          <p:cNvPr id="47" name="Image 11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7151410" y="2667426"/>
            <a:ext cx="419796" cy="410031"/>
          </a:xfrm>
          <a:prstGeom prst="rect">
            <a:avLst/>
          </a:prstGeom>
        </p:spPr>
      </p:pic>
      <p:sp>
        <p:nvSpPr>
          <p:cNvPr id="48" name="ZoneTexte 17"/>
          <p:cNvSpPr txBox="1"/>
          <p:nvPr/>
        </p:nvSpPr>
        <p:spPr>
          <a:xfrm>
            <a:off x="7745279" y="2677380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Facebook</a:t>
            </a:r>
            <a:r>
              <a:rPr lang="fr-FR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fr-FR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7"/>
              </a:rPr>
              <a:t>http</a:t>
            </a:r>
            <a:r>
              <a:rPr lang="fr-FR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7"/>
              </a:rPr>
              <a:t>://cern.ch/go/p7pF</a:t>
            </a:r>
            <a:endParaRPr lang="fr-FR" sz="1400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9" name="ZoneTexte 17"/>
          <p:cNvSpPr txBox="1"/>
          <p:nvPr/>
        </p:nvSpPr>
        <p:spPr>
          <a:xfrm>
            <a:off x="7745280" y="3211434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Facebook group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0" name="Image 11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7151410" y="3191084"/>
            <a:ext cx="419796" cy="410031"/>
          </a:xfrm>
          <a:prstGeom prst="rect">
            <a:avLst/>
          </a:prstGeom>
        </p:spPr>
      </p:pic>
      <p:pic>
        <p:nvPicPr>
          <p:cNvPr id="51" name="Image 11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7151410" y="3712554"/>
            <a:ext cx="419796" cy="410031"/>
          </a:xfrm>
          <a:prstGeom prst="rect">
            <a:avLst/>
          </a:prstGeom>
        </p:spPr>
      </p:pic>
      <p:sp>
        <p:nvSpPr>
          <p:cNvPr id="52" name="ZoneTexte 17"/>
          <p:cNvSpPr txBox="1"/>
          <p:nvPr/>
        </p:nvSpPr>
        <p:spPr>
          <a:xfrm>
            <a:off x="7745278" y="3745898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Twitter</a:t>
            </a:r>
            <a:r>
              <a:rPr lang="fr-FR" dirty="0" smtClean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:</a:t>
            </a:r>
            <a:r>
              <a:rPr lang="fr-FR" b="1" dirty="0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http://cern.ch/go/7vvk</a:t>
            </a:r>
            <a:endParaRPr lang="fr-FR" b="1" i="1" dirty="0">
              <a:solidFill>
                <a:srgbClr val="CF334B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53" name="ZoneTexte 17"/>
          <p:cNvSpPr txBox="1"/>
          <p:nvPr/>
        </p:nvSpPr>
        <p:spPr>
          <a:xfrm>
            <a:off x="7745281" y="4256562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Workplace</a:t>
            </a:r>
            <a:r>
              <a:rPr lang="fr-FR" dirty="0" smtClean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:</a:t>
            </a:r>
            <a:r>
              <a:rPr lang="fr-FR" b="1" dirty="0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http://cern.ch/go/6MTQ</a:t>
            </a:r>
            <a:endParaRPr lang="fr-FR" b="1" i="1" dirty="0">
              <a:solidFill>
                <a:srgbClr val="CF334B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pic>
        <p:nvPicPr>
          <p:cNvPr id="54" name="Image 11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7151410" y="4236212"/>
            <a:ext cx="419796" cy="410031"/>
          </a:xfrm>
          <a:prstGeom prst="rect">
            <a:avLst/>
          </a:prstGeom>
        </p:spPr>
      </p:pic>
      <p:pic>
        <p:nvPicPr>
          <p:cNvPr id="55" name="Image 11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7151410" y="4767009"/>
            <a:ext cx="419796" cy="410031"/>
          </a:xfrm>
          <a:prstGeom prst="rect">
            <a:avLst/>
          </a:prstGeom>
        </p:spPr>
      </p:pic>
      <p:sp>
        <p:nvSpPr>
          <p:cNvPr id="56" name="ZoneTexte 17"/>
          <p:cNvSpPr txBox="1"/>
          <p:nvPr/>
        </p:nvSpPr>
        <p:spPr>
          <a:xfrm>
            <a:off x="7745281" y="4788695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LinkedIn</a:t>
            </a:r>
            <a:r>
              <a:rPr lang="fr-FR" dirty="0" smtClean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:</a:t>
            </a:r>
            <a:r>
              <a:rPr lang="fr-FR" b="1" dirty="0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http://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cern.ch/go/NK9k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b="1" i="1" dirty="0">
              <a:solidFill>
                <a:srgbClr val="CF334B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57" name="ZoneTexte 17"/>
          <p:cNvSpPr txBox="1"/>
          <p:nvPr/>
        </p:nvSpPr>
        <p:spPr>
          <a:xfrm>
            <a:off x="7745281" y="5311017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Join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the 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alumni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  <a:hlinkClick r:id="rId11"/>
              </a:rPr>
              <a:t>https://alumni.cern/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8" name="Image 11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7151410" y="5290667"/>
            <a:ext cx="419796" cy="41003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29373" y="4236212"/>
            <a:ext cx="391192" cy="359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054167">
            <a:off x="1886476" y="2152839"/>
            <a:ext cx="2563979" cy="14918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5335">
            <a:off x="1690833" y="4347821"/>
            <a:ext cx="423461" cy="1333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80805" y="4332658"/>
            <a:ext cx="86812" cy="105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4"/>
          <a:srcRect l="18722" t="25390" r="3510"/>
          <a:stretch/>
        </p:blipFill>
        <p:spPr>
          <a:xfrm rot="21193310">
            <a:off x="2535314" y="3384856"/>
            <a:ext cx="2354369" cy="136465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5"/>
          <a:srcRect l="22218" t="4780" r="22721" b="37854"/>
          <a:stretch/>
        </p:blipFill>
        <p:spPr>
          <a:xfrm rot="239378">
            <a:off x="1641295" y="4141815"/>
            <a:ext cx="2422210" cy="152465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6"/>
          <a:srcRect l="16726" t="8314" r="18760"/>
          <a:stretch/>
        </p:blipFill>
        <p:spPr>
          <a:xfrm rot="21378583">
            <a:off x="3873260" y="3845983"/>
            <a:ext cx="1944216" cy="166935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1419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 smtClean="0"/>
              <a:t>Communications</a:t>
            </a:r>
            <a:endParaRPr lang="fr-FR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For you today</a:t>
            </a:r>
            <a:endParaRPr lang="en-GB" dirty="0"/>
          </a:p>
        </p:txBody>
      </p:sp>
      <p:sp>
        <p:nvSpPr>
          <p:cNvPr id="35" name="ZoneTexte 17"/>
          <p:cNvSpPr txBox="1"/>
          <p:nvPr/>
        </p:nvSpPr>
        <p:spPr>
          <a:xfrm>
            <a:off x="921173" y="5096123"/>
            <a:ext cx="236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Don’t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forget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to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pick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up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your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t-shirt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6" name="ZoneTexte 17"/>
          <p:cNvSpPr txBox="1"/>
          <p:nvPr/>
        </p:nvSpPr>
        <p:spPr>
          <a:xfrm>
            <a:off x="3725331" y="5101553"/>
            <a:ext cx="236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… and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take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a copy of 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the guide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you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!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ZoneTexte 17"/>
          <p:cNvSpPr txBox="1"/>
          <p:nvPr/>
        </p:nvSpPr>
        <p:spPr>
          <a:xfrm>
            <a:off x="7230681" y="2394118"/>
            <a:ext cx="487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u="sng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Group photo</a:t>
            </a:r>
          </a:p>
          <a:p>
            <a:pPr algn="ctr"/>
            <a:endParaRPr lang="fr-FR" b="1" u="sng" dirty="0" smtClean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A group photo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will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be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taken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on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Monday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8th of July (16:00)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before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the Geneva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treasure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hunt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endParaRPr lang="fr-FR" b="1" i="1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Don’t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forget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add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this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to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your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calendar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endParaRPr lang="fr-FR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Meet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in front of the Globe</a:t>
            </a:r>
          </a:p>
          <a:p>
            <a:endParaRPr lang="fr-FR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 err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Remember</a:t>
            </a:r>
            <a:r>
              <a:rPr lang="fr-FR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to 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wear </a:t>
            </a:r>
            <a:r>
              <a:rPr lang="fr-FR" b="1" dirty="0" err="1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your</a:t>
            </a:r>
            <a:r>
              <a:rPr lang="fr-FR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T-shirts</a:t>
            </a:r>
            <a:r>
              <a:rPr lang="fr-FR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!</a:t>
            </a:r>
            <a:endParaRPr lang="fr-FR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152" y="525026"/>
            <a:ext cx="1783937" cy="5662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73" y="1716985"/>
            <a:ext cx="2629208" cy="32074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31" y="1716985"/>
            <a:ext cx="2499359" cy="3249278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14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823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38200" y="1021903"/>
            <a:ext cx="10515600" cy="515802"/>
          </a:xfrm>
        </p:spPr>
        <p:txBody>
          <a:bodyPr>
            <a:normAutofit/>
          </a:bodyPr>
          <a:lstStyle/>
          <a:p>
            <a:r>
              <a:rPr lang="en-US" dirty="0" smtClean="0"/>
              <a:t>You </a:t>
            </a:r>
            <a:r>
              <a:rPr lang="en-US" dirty="0"/>
              <a:t>can </a:t>
            </a:r>
            <a:r>
              <a:rPr lang="en-US" dirty="0" smtClean="0"/>
              <a:t>loan </a:t>
            </a:r>
            <a:r>
              <a:rPr lang="en-US" dirty="0"/>
              <a:t>a bike at CERN for free! </a:t>
            </a:r>
            <a:r>
              <a:rPr lang="en-US" dirty="0" smtClean="0"/>
              <a:t> </a:t>
            </a:r>
            <a:endParaRPr lang="en-US" dirty="0"/>
          </a:p>
          <a:p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Bike to work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78605" y="1655387"/>
            <a:ext cx="521393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H</a:t>
            </a:r>
            <a:r>
              <a:rPr lang="en-US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ow? </a:t>
            </a:r>
          </a:p>
          <a:p>
            <a:endParaRPr lang="en-US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GB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32280534"/>
              </p:ext>
            </p:extLst>
          </p:nvPr>
        </p:nvGraphicFramePr>
        <p:xfrm>
          <a:off x="770655" y="2003068"/>
          <a:ext cx="5429830" cy="29544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0535338"/>
              </p:ext>
            </p:extLst>
          </p:nvPr>
        </p:nvGraphicFramePr>
        <p:xfrm>
          <a:off x="6647758" y="2022860"/>
          <a:ext cx="5366441" cy="3110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" name="Document" r:id="rId8" imgW="10894025" imgH="6312984" progId="Word.Document.12">
                  <p:embed/>
                </p:oleObj>
              </mc:Choice>
              <mc:Fallback>
                <p:oleObj name="Document" r:id="rId8" imgW="10894025" imgH="6312984" progId="Word.Documen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647758" y="2022860"/>
                        <a:ext cx="5366441" cy="3110221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558858" y="1655387"/>
            <a:ext cx="521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Map </a:t>
            </a:r>
            <a:r>
              <a:rPr lang="en-US" b="1" dirty="0" err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Meyrin</a:t>
            </a:r>
            <a:r>
              <a:rPr lang="en-US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-Hostel by Bike: </a:t>
            </a:r>
            <a:endParaRPr lang="en-GB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8605" y="5109084"/>
            <a:ext cx="76071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Careful: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Always wear your </a:t>
            </a:r>
            <a:r>
              <a:rPr lang="en-US" sz="1600" b="1" dirty="0" smtClean="0">
                <a:solidFill>
                  <a:srgbClr val="F3903B"/>
                </a:solidFill>
                <a:latin typeface="Arial" charset="0"/>
                <a:ea typeface="Arial" charset="0"/>
                <a:cs typeface="Arial" charset="0"/>
              </a:rPr>
              <a:t>helmet and fluorescent vest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Pay attention: at the </a:t>
            </a:r>
            <a:r>
              <a:rPr lang="en-US" sz="1600" b="1" dirty="0" smtClean="0">
                <a:solidFill>
                  <a:srgbClr val="F3903B"/>
                </a:solidFill>
                <a:latin typeface="Arial" charset="0"/>
                <a:ea typeface="Arial" charset="0"/>
                <a:cs typeface="Arial" charset="0"/>
              </a:rPr>
              <a:t>roundabout in Saint-</a:t>
            </a:r>
            <a:r>
              <a:rPr lang="en-US" sz="1600" b="1" dirty="0" err="1" smtClean="0">
                <a:solidFill>
                  <a:srgbClr val="F3903B"/>
                </a:solidFill>
                <a:latin typeface="Arial" charset="0"/>
                <a:ea typeface="Arial" charset="0"/>
                <a:cs typeface="Arial" charset="0"/>
              </a:rPr>
              <a:t>Genis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, you do not have priority</a:t>
            </a:r>
            <a:r>
              <a:rPr lang="en-GB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! </a:t>
            </a:r>
            <a:endParaRPr lang="en-US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69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CERN </a:t>
            </a:r>
            <a:r>
              <a:rPr lang="en-GB" dirty="0" smtClean="0">
                <a:solidFill>
                  <a:srgbClr val="FF0000"/>
                </a:solidFill>
              </a:rPr>
              <a:t>Shuttles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445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83785"/>
            <a:ext cx="10515600" cy="638736"/>
          </a:xfrm>
        </p:spPr>
        <p:txBody>
          <a:bodyPr>
            <a:normAutofit fontScale="90000"/>
          </a:bodyPr>
          <a:lstStyle/>
          <a:p>
            <a:r>
              <a:rPr lang="fr-FR" dirty="0"/>
              <a:t>WHAT IS CERN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658938"/>
            <a:ext cx="5995738" cy="4441825"/>
          </a:xfrm>
        </p:spPr>
        <p:txBody>
          <a:bodyPr>
            <a:normAutofit fontScale="25000" lnSpcReduction="20000"/>
          </a:bodyPr>
          <a:lstStyle/>
          <a:p>
            <a:r>
              <a:rPr lang="fr-FR" sz="6400" b="1" u="sng" dirty="0" smtClean="0"/>
              <a:t>23 </a:t>
            </a:r>
            <a:r>
              <a:rPr lang="fr-FR" sz="6400" b="1" u="sng" dirty="0" err="1" smtClean="0"/>
              <a:t>Member</a:t>
            </a:r>
            <a:r>
              <a:rPr lang="fr-FR" sz="6400" b="1" u="sng" dirty="0" smtClean="0"/>
              <a:t> States:</a:t>
            </a:r>
            <a:endParaRPr lang="fr-FR" sz="6400" b="1" dirty="0"/>
          </a:p>
          <a:p>
            <a:r>
              <a:rPr lang="fr-FR" sz="6400" dirty="0" err="1" smtClean="0">
                <a:solidFill>
                  <a:srgbClr val="2A7DBF"/>
                </a:solidFill>
              </a:rPr>
              <a:t>Austria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err="1">
                <a:solidFill>
                  <a:srgbClr val="2A7DBF"/>
                </a:solidFill>
              </a:rPr>
              <a:t>Belgium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err="1">
                <a:solidFill>
                  <a:srgbClr val="2A7DBF"/>
                </a:solidFill>
              </a:rPr>
              <a:t>Bulgaria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err="1" smtClean="0">
                <a:solidFill>
                  <a:srgbClr val="2A7DBF"/>
                </a:solidFill>
              </a:rPr>
              <a:t>Czech</a:t>
            </a:r>
            <a:endParaRPr lang="fr-FR" sz="6400" dirty="0" smtClean="0">
              <a:solidFill>
                <a:srgbClr val="2A7DBF"/>
              </a:solidFill>
            </a:endParaRPr>
          </a:p>
          <a:p>
            <a:r>
              <a:rPr lang="fr-FR" sz="6400" dirty="0" err="1" smtClean="0">
                <a:solidFill>
                  <a:srgbClr val="2A7DBF"/>
                </a:solidFill>
              </a:rPr>
              <a:t>Republic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err="1">
                <a:solidFill>
                  <a:srgbClr val="2A7DBF"/>
                </a:solidFill>
              </a:rPr>
              <a:t>Denmark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err="1">
                <a:solidFill>
                  <a:srgbClr val="2A7DBF"/>
                </a:solidFill>
              </a:rPr>
              <a:t>Finland</a:t>
            </a:r>
            <a:r>
              <a:rPr lang="fr-FR" sz="6400" dirty="0">
                <a:solidFill>
                  <a:srgbClr val="2A7DBF"/>
                </a:solidFill>
              </a:rPr>
              <a:t>, France, Germany,</a:t>
            </a:r>
          </a:p>
          <a:p>
            <a:r>
              <a:rPr lang="fr-FR" sz="6400" dirty="0" err="1">
                <a:solidFill>
                  <a:srgbClr val="2A7DBF"/>
                </a:solidFill>
              </a:rPr>
              <a:t>Greece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err="1">
                <a:solidFill>
                  <a:srgbClr val="2A7DBF"/>
                </a:solidFill>
              </a:rPr>
              <a:t>Hungary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err="1">
                <a:solidFill>
                  <a:srgbClr val="2A7DBF"/>
                </a:solidFill>
              </a:rPr>
              <a:t>Israel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err="1">
                <a:solidFill>
                  <a:srgbClr val="2A7DBF"/>
                </a:solidFill>
              </a:rPr>
              <a:t>Italy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err="1">
                <a:solidFill>
                  <a:srgbClr val="2A7DBF"/>
                </a:solidFill>
              </a:rPr>
              <a:t>Netherlands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err="1">
                <a:solidFill>
                  <a:srgbClr val="2A7DBF"/>
                </a:solidFill>
              </a:rPr>
              <a:t>Norway</a:t>
            </a:r>
            <a:r>
              <a:rPr lang="fr-FR" sz="6400" dirty="0">
                <a:solidFill>
                  <a:srgbClr val="2A7DBF"/>
                </a:solidFill>
              </a:rPr>
              <a:t>,</a:t>
            </a:r>
          </a:p>
          <a:p>
            <a:r>
              <a:rPr lang="fr-FR" sz="6400" dirty="0" err="1">
                <a:solidFill>
                  <a:srgbClr val="2A7DBF"/>
                </a:solidFill>
              </a:rPr>
              <a:t>Poland</a:t>
            </a:r>
            <a:r>
              <a:rPr lang="fr-FR" sz="6400" dirty="0">
                <a:solidFill>
                  <a:srgbClr val="2A7DBF"/>
                </a:solidFill>
              </a:rPr>
              <a:t>, Portugal, Romania, </a:t>
            </a:r>
            <a:r>
              <a:rPr lang="fr-FR" sz="6400" dirty="0" err="1" smtClean="0">
                <a:solidFill>
                  <a:srgbClr val="2A7DBF"/>
                </a:solidFill>
              </a:rPr>
              <a:t>Serbia</a:t>
            </a:r>
            <a:r>
              <a:rPr lang="fr-FR" sz="6400" dirty="0" smtClean="0">
                <a:solidFill>
                  <a:srgbClr val="2A7DBF"/>
                </a:solidFill>
              </a:rPr>
              <a:t>, </a:t>
            </a:r>
            <a:r>
              <a:rPr lang="fr-FR" sz="6400" dirty="0" err="1" smtClean="0">
                <a:solidFill>
                  <a:srgbClr val="2A7DBF"/>
                </a:solidFill>
              </a:rPr>
              <a:t>Slovakia</a:t>
            </a:r>
            <a:r>
              <a:rPr lang="fr-FR" sz="6400" dirty="0">
                <a:solidFill>
                  <a:srgbClr val="2A7DBF"/>
                </a:solidFill>
              </a:rPr>
              <a:t>, Spain, </a:t>
            </a:r>
            <a:r>
              <a:rPr lang="fr-FR" sz="6400" dirty="0" err="1">
                <a:solidFill>
                  <a:srgbClr val="2A7DBF"/>
                </a:solidFill>
              </a:rPr>
              <a:t>Sweden</a:t>
            </a:r>
            <a:r>
              <a:rPr lang="fr-FR" sz="6400" dirty="0">
                <a:solidFill>
                  <a:srgbClr val="2A7DBF"/>
                </a:solidFill>
              </a:rPr>
              <a:t>,</a:t>
            </a:r>
          </a:p>
          <a:p>
            <a:r>
              <a:rPr lang="fr-FR" sz="6400" dirty="0" err="1">
                <a:solidFill>
                  <a:srgbClr val="2A7DBF"/>
                </a:solidFill>
              </a:rPr>
              <a:t>Switzerland</a:t>
            </a:r>
            <a:r>
              <a:rPr lang="fr-FR" sz="6400" dirty="0">
                <a:solidFill>
                  <a:srgbClr val="2A7DBF"/>
                </a:solidFill>
              </a:rPr>
              <a:t> and United </a:t>
            </a:r>
            <a:r>
              <a:rPr lang="fr-FR" sz="6400" dirty="0" err="1" smtClean="0">
                <a:solidFill>
                  <a:srgbClr val="2A7DBF"/>
                </a:solidFill>
              </a:rPr>
              <a:t>Kingdom</a:t>
            </a:r>
            <a:endParaRPr lang="fr-FR" sz="6400" dirty="0" smtClean="0">
              <a:solidFill>
                <a:srgbClr val="2A7DBF"/>
              </a:solidFill>
            </a:endParaRPr>
          </a:p>
          <a:p>
            <a:endParaRPr lang="fr-FR" sz="400" dirty="0">
              <a:solidFill>
                <a:srgbClr val="2A7DBF"/>
              </a:solidFill>
            </a:endParaRPr>
          </a:p>
          <a:p>
            <a:r>
              <a:rPr lang="fr-FR" sz="6400" b="1" u="sng" dirty="0" err="1"/>
              <a:t>Associate</a:t>
            </a:r>
            <a:r>
              <a:rPr lang="fr-FR" sz="6400" b="1" u="sng" dirty="0"/>
              <a:t> </a:t>
            </a:r>
            <a:r>
              <a:rPr lang="fr-FR" sz="6400" b="1" u="sng" dirty="0" err="1"/>
              <a:t>Members</a:t>
            </a:r>
            <a:r>
              <a:rPr lang="fr-FR" sz="6400" b="1" u="sng" dirty="0"/>
              <a:t> in the </a:t>
            </a:r>
            <a:r>
              <a:rPr lang="fr-FR" sz="6400" b="1" u="sng" dirty="0" err="1"/>
              <a:t>Pre</a:t>
            </a:r>
            <a:r>
              <a:rPr lang="fr-FR" sz="6400" b="1" u="sng" dirty="0"/>
              <a:t>-Stage to </a:t>
            </a:r>
            <a:r>
              <a:rPr lang="fr-FR" sz="6400" b="1" u="sng" dirty="0" err="1"/>
              <a:t>Membership</a:t>
            </a:r>
            <a:r>
              <a:rPr lang="fr-FR" sz="6400" b="1" u="sng" dirty="0"/>
              <a:t>:</a:t>
            </a:r>
            <a:endParaRPr lang="fr-FR" sz="6400" dirty="0"/>
          </a:p>
          <a:p>
            <a:r>
              <a:rPr lang="fr-FR" sz="6400" dirty="0" err="1">
                <a:solidFill>
                  <a:srgbClr val="2A7DBF"/>
                </a:solidFill>
              </a:rPr>
              <a:t>Cyprus</a:t>
            </a:r>
            <a:r>
              <a:rPr lang="fr-FR" sz="6400" dirty="0" smtClean="0">
                <a:solidFill>
                  <a:srgbClr val="2A7DBF"/>
                </a:solidFill>
              </a:rPr>
              <a:t>, </a:t>
            </a:r>
            <a:r>
              <a:rPr lang="fr-FR" sz="6400" dirty="0" err="1" smtClean="0">
                <a:solidFill>
                  <a:srgbClr val="2A7DBF"/>
                </a:solidFill>
              </a:rPr>
              <a:t>Slovenia</a:t>
            </a:r>
            <a:endParaRPr lang="fr-FR" sz="6400" dirty="0" smtClean="0">
              <a:solidFill>
                <a:srgbClr val="2A7DBF"/>
              </a:solidFill>
            </a:endParaRPr>
          </a:p>
          <a:p>
            <a:endParaRPr lang="fr-FR" sz="400" dirty="0">
              <a:solidFill>
                <a:srgbClr val="2A7DBF"/>
              </a:solidFill>
            </a:endParaRPr>
          </a:p>
          <a:p>
            <a:r>
              <a:rPr lang="fr-FR" sz="6400" b="1" u="sng" dirty="0" err="1"/>
              <a:t>Associate</a:t>
            </a:r>
            <a:r>
              <a:rPr lang="fr-FR" sz="6400" b="1" u="sng" dirty="0"/>
              <a:t> </a:t>
            </a:r>
            <a:r>
              <a:rPr lang="fr-FR" sz="6400" b="1" u="sng" dirty="0" smtClean="0"/>
              <a:t>Members:</a:t>
            </a:r>
            <a:endParaRPr lang="fr-FR" sz="6400" b="1" dirty="0"/>
          </a:p>
          <a:p>
            <a:r>
              <a:rPr lang="fr-FR" sz="6400" dirty="0" err="1" smtClean="0">
                <a:solidFill>
                  <a:srgbClr val="2A7DBF"/>
                </a:solidFill>
              </a:rPr>
              <a:t>India</a:t>
            </a:r>
            <a:r>
              <a:rPr lang="fr-FR" sz="6400" dirty="0">
                <a:solidFill>
                  <a:srgbClr val="2A7DBF"/>
                </a:solidFill>
              </a:rPr>
              <a:t>, Pakistan, </a:t>
            </a:r>
            <a:r>
              <a:rPr lang="fr-FR" sz="6400" dirty="0" err="1">
                <a:solidFill>
                  <a:srgbClr val="2A7DBF"/>
                </a:solidFill>
              </a:rPr>
              <a:t>Turkey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smtClean="0">
                <a:solidFill>
                  <a:srgbClr val="2A7DBF"/>
                </a:solidFill>
              </a:rPr>
              <a:t>Ukraine, </a:t>
            </a:r>
            <a:r>
              <a:rPr lang="fr-FR" sz="6400" dirty="0" err="1" smtClean="0">
                <a:solidFill>
                  <a:srgbClr val="2A7DBF"/>
                </a:solidFill>
              </a:rPr>
              <a:t>Lithuania</a:t>
            </a:r>
            <a:endParaRPr lang="fr-FR" sz="6400" dirty="0" smtClean="0">
              <a:solidFill>
                <a:srgbClr val="2A7DBF"/>
              </a:solidFill>
            </a:endParaRPr>
          </a:p>
          <a:p>
            <a:endParaRPr lang="fr-FR" sz="400" dirty="0">
              <a:solidFill>
                <a:srgbClr val="2A7DBF"/>
              </a:solidFill>
            </a:endParaRPr>
          </a:p>
          <a:p>
            <a:r>
              <a:rPr lang="fr-FR" sz="6400" b="1" u="sng" dirty="0" err="1"/>
              <a:t>Observers</a:t>
            </a:r>
            <a:r>
              <a:rPr lang="fr-FR" sz="6400" b="1" u="sng" dirty="0"/>
              <a:t> to Council:</a:t>
            </a:r>
            <a:r>
              <a:rPr lang="fr-FR" sz="6400" b="1" dirty="0"/>
              <a:t> </a:t>
            </a:r>
            <a:endParaRPr lang="fr-FR" sz="6400" b="1" dirty="0" smtClean="0"/>
          </a:p>
          <a:p>
            <a:r>
              <a:rPr lang="fr-FR" sz="6400" dirty="0" err="1" smtClean="0">
                <a:solidFill>
                  <a:srgbClr val="2A7DBF"/>
                </a:solidFill>
              </a:rPr>
              <a:t>Japan</a:t>
            </a:r>
            <a:r>
              <a:rPr lang="fr-FR" sz="6400" dirty="0">
                <a:solidFill>
                  <a:srgbClr val="2A7DBF"/>
                </a:solidFill>
              </a:rPr>
              <a:t>, </a:t>
            </a:r>
            <a:r>
              <a:rPr lang="fr-FR" sz="6400" dirty="0" err="1">
                <a:solidFill>
                  <a:srgbClr val="2A7DBF"/>
                </a:solidFill>
              </a:rPr>
              <a:t>Russia</a:t>
            </a:r>
            <a:r>
              <a:rPr lang="fr-FR" sz="6400" dirty="0">
                <a:solidFill>
                  <a:srgbClr val="2A7DBF"/>
                </a:solidFill>
              </a:rPr>
              <a:t>, United States of</a:t>
            </a:r>
          </a:p>
          <a:p>
            <a:r>
              <a:rPr lang="fr-FR" sz="6400" dirty="0" err="1">
                <a:solidFill>
                  <a:srgbClr val="2A7DBF"/>
                </a:solidFill>
              </a:rPr>
              <a:t>America</a:t>
            </a:r>
            <a:r>
              <a:rPr lang="fr-FR" sz="6400" dirty="0">
                <a:solidFill>
                  <a:srgbClr val="2A7DBF"/>
                </a:solidFill>
              </a:rPr>
              <a:t>, the </a:t>
            </a:r>
            <a:r>
              <a:rPr lang="fr-FR" sz="6400" dirty="0" err="1">
                <a:solidFill>
                  <a:srgbClr val="2A7DBF"/>
                </a:solidFill>
              </a:rPr>
              <a:t>European</a:t>
            </a:r>
            <a:r>
              <a:rPr lang="fr-FR" sz="6400" dirty="0">
                <a:solidFill>
                  <a:srgbClr val="2A7DBF"/>
                </a:solidFill>
              </a:rPr>
              <a:t> Commission, Joint Institute for</a:t>
            </a:r>
          </a:p>
          <a:p>
            <a:r>
              <a:rPr lang="fr-FR" sz="6400" dirty="0" err="1">
                <a:solidFill>
                  <a:srgbClr val="2A7DBF"/>
                </a:solidFill>
              </a:rPr>
              <a:t>Nuclear</a:t>
            </a:r>
            <a:r>
              <a:rPr lang="fr-FR" sz="6400" dirty="0">
                <a:solidFill>
                  <a:srgbClr val="2A7DBF"/>
                </a:solidFill>
              </a:rPr>
              <a:t> </a:t>
            </a:r>
            <a:r>
              <a:rPr lang="fr-FR" sz="6400" dirty="0" err="1">
                <a:solidFill>
                  <a:srgbClr val="2A7DBF"/>
                </a:solidFill>
              </a:rPr>
              <a:t>Research</a:t>
            </a:r>
            <a:r>
              <a:rPr lang="fr-FR" sz="6400" dirty="0">
                <a:solidFill>
                  <a:srgbClr val="2A7DBF"/>
                </a:solidFill>
              </a:rPr>
              <a:t> and </a:t>
            </a:r>
            <a:r>
              <a:rPr lang="fr-FR" sz="6400" dirty="0" smtClean="0">
                <a:solidFill>
                  <a:srgbClr val="2A7DBF"/>
                </a:solidFill>
              </a:rPr>
              <a:t>UNESCO</a:t>
            </a:r>
            <a:endParaRPr lang="fr-FR" sz="2000" dirty="0"/>
          </a:p>
        </p:txBody>
      </p:sp>
      <p:sp>
        <p:nvSpPr>
          <p:cNvPr id="7" name="ZoneTexte 6"/>
          <p:cNvSpPr txBox="1"/>
          <p:nvPr/>
        </p:nvSpPr>
        <p:spPr>
          <a:xfrm>
            <a:off x="7098632" y="4610787"/>
            <a:ext cx="30391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~ </a:t>
            </a:r>
            <a:r>
              <a:rPr lang="fr-FR" sz="16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3 000 </a:t>
            </a:r>
            <a:r>
              <a:rPr lang="fr-FR" sz="1600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members</a:t>
            </a:r>
            <a:r>
              <a:rPr lang="fr-FR" sz="16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of personnel</a:t>
            </a:r>
            <a:endParaRPr lang="fr-FR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~ 12 000 </a:t>
            </a:r>
            <a:r>
              <a:rPr lang="fr-FR" sz="1600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users</a:t>
            </a:r>
            <a:endParaRPr lang="fr-FR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Budget ~ 1 100 </a:t>
            </a:r>
            <a:r>
              <a:rPr lang="fr-FR" sz="1600" i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MCHF per </a:t>
            </a:r>
            <a:r>
              <a:rPr lang="fr-FR" sz="1600" i="1" dirty="0" err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year</a:t>
            </a:r>
            <a:endParaRPr lang="fr-FR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fr-FR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6245" y="1949731"/>
            <a:ext cx="4396901" cy="253288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065144" y="5631507"/>
            <a:ext cx="1938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2A7DBF"/>
                </a:solidFill>
              </a:rPr>
              <a:t>FOUNDED IN 1954</a:t>
            </a: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/>
          <a:p>
            <a:r>
              <a:rPr lang="fr-FR" sz="2400" dirty="0" smtClean="0"/>
              <a:t>European </a:t>
            </a:r>
            <a:r>
              <a:rPr lang="fr-FR" sz="2400" dirty="0" err="1" smtClean="0"/>
              <a:t>Organization</a:t>
            </a:r>
            <a:r>
              <a:rPr lang="fr-FR" sz="2400" dirty="0" smtClean="0"/>
              <a:t> for </a:t>
            </a:r>
            <a:r>
              <a:rPr lang="fr-FR" sz="2400" dirty="0" err="1" smtClean="0"/>
              <a:t>Nuclear</a:t>
            </a:r>
            <a:r>
              <a:rPr lang="fr-FR" sz="2400" dirty="0" smtClean="0"/>
              <a:t> </a:t>
            </a:r>
            <a:r>
              <a:rPr lang="fr-FR" dirty="0" err="1"/>
              <a:t>R</a:t>
            </a:r>
            <a:r>
              <a:rPr lang="fr-FR" sz="2400" dirty="0" err="1" smtClean="0"/>
              <a:t>esearch</a:t>
            </a:r>
            <a:endParaRPr lang="fr-FR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71240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34735" y="1008200"/>
            <a:ext cx="10515600" cy="515802"/>
          </a:xfrm>
        </p:spPr>
        <p:txBody>
          <a:bodyPr/>
          <a:lstStyle/>
          <a:p>
            <a:r>
              <a:rPr lang="en-GB" dirty="0" err="1" smtClean="0"/>
              <a:t>Séjours</a:t>
            </a:r>
            <a:r>
              <a:rPr lang="en-GB" dirty="0" smtClean="0"/>
              <a:t> </a:t>
            </a:r>
            <a:r>
              <a:rPr lang="en-GB" dirty="0"/>
              <a:t>&amp; Affaires Saint </a:t>
            </a:r>
            <a:r>
              <a:rPr lang="en-GB" dirty="0" err="1" smtClean="0"/>
              <a:t>Genis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Hotel and cleaning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051" y="175624"/>
            <a:ext cx="1926272" cy="12828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8200" y="1713521"/>
            <a:ext cx="534499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2A7DBF"/>
              </a:buClr>
            </a:pPr>
            <a:r>
              <a:rPr lang="en-US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The facilities: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Green area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Fitness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room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Balcony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in each apartment </a:t>
            </a:r>
            <a:endParaRPr lang="en-US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Parking (also for </a:t>
            </a:r>
            <a:r>
              <a:rPr lang="en-US" sz="1600" b="1" dirty="0" smtClean="0">
                <a:solidFill>
                  <a:srgbClr val="F3903B"/>
                </a:solidFill>
                <a:latin typeface="Arial" charset="0"/>
                <a:ea typeface="Arial" charset="0"/>
                <a:cs typeface="Arial" charset="0"/>
              </a:rPr>
              <a:t>bike</a:t>
            </a:r>
            <a:r>
              <a:rPr lang="en-US" sz="1600" dirty="0" smtClean="0">
                <a:solidFill>
                  <a:srgbClr val="F3903B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)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Washing machine 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(5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€/machine)…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Extra cleaning against a fee, ask the reception!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47002" y="1848150"/>
            <a:ext cx="534499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2A7DBF"/>
              </a:buClr>
            </a:pPr>
            <a:r>
              <a:rPr lang="en-US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The location: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Shops, restaurants, bars, bakeries nearby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Picnic area 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in a few minutes on foot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Close to </a:t>
            </a:r>
            <a:r>
              <a:rPr lang="en-US" sz="1600" b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CERN</a:t>
            </a:r>
            <a:r>
              <a:rPr lang="en-US" sz="1600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30 minutes away from </a:t>
            </a:r>
            <a:r>
              <a:rPr lang="en-US" sz="1600" b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Geneva</a:t>
            </a:r>
            <a:endParaRPr lang="en-US" sz="1600" b="1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4735" y="3608665"/>
            <a:ext cx="60093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2A7DBF"/>
              </a:buClr>
            </a:pPr>
            <a:r>
              <a:rPr lang="en-US" b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Cleaning</a:t>
            </a:r>
            <a:r>
              <a:rPr lang="en-US" b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: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For your own comfort and to avoid any conflict, </a:t>
            </a:r>
            <a:r>
              <a:rPr lang="en-US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keep your apartment clean during your stay</a:t>
            </a:r>
          </a:p>
          <a:p>
            <a:pPr>
              <a:buClr>
                <a:srgbClr val="2A7DBF"/>
              </a:buClr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buClr>
                <a:srgbClr val="2A7DBF"/>
              </a:buClr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	Vacuum cleaner available at the reception </a:t>
            </a:r>
          </a:p>
          <a:p>
            <a:pPr>
              <a:buClr>
                <a:srgbClr val="2A7DBF"/>
              </a:buClr>
            </a:pPr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buClr>
                <a:srgbClr val="2A7DBF"/>
              </a:buClr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Cleaning plan 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usually helps 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</a:t>
            </a:r>
            <a:endParaRPr lang="en-US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buClr>
                <a:srgbClr val="2A7DBF"/>
              </a:buClr>
            </a:pPr>
            <a:endParaRPr lang="en-US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lvl="1">
              <a:buClr>
                <a:srgbClr val="2A7DBF"/>
              </a:buClr>
            </a:pPr>
            <a:endParaRPr lang="en-US" sz="8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Also, you will pay a </a:t>
            </a:r>
            <a:r>
              <a:rPr lang="en-US" sz="1600" b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cleaning fee 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at the end of your 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stay, this will be added to your last hotel invoice. (around 10 Euros/person)</a:t>
            </a:r>
            <a:endParaRPr lang="en-US" sz="1600" dirty="0">
              <a:solidFill>
                <a:srgbClr val="F28F3B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GB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378331" y="4668176"/>
            <a:ext cx="264920" cy="2247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847002" y="3313959"/>
            <a:ext cx="4916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2A7DBF"/>
              </a:buClr>
            </a:pPr>
            <a:r>
              <a:rPr lang="en-US" b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Noise: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Remember that you aren’t alone in the hostel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If you gather, avoid making too much noise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endParaRPr lang="en-US" sz="1600" b="1" dirty="0" smtClean="0">
              <a:solidFill>
                <a:srgbClr val="F28F3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1667" y="153905"/>
            <a:ext cx="1978660" cy="131975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l="390" t="3137" r="560" b="3866"/>
          <a:stretch/>
        </p:blipFill>
        <p:spPr>
          <a:xfrm>
            <a:off x="7984067" y="4139278"/>
            <a:ext cx="2666999" cy="2504014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1378331" y="5173902"/>
            <a:ext cx="264920" cy="2247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291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useful information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19499" y="1324598"/>
            <a:ext cx="55462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Want to organize a BBQ? Book your space at: 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2"/>
              </a:rPr>
              <a:t>https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2"/>
              </a:rPr>
              <a:t>://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2"/>
              </a:rPr>
              <a:t>indico.cern.ch/rooms/book</a:t>
            </a:r>
            <a:r>
              <a:rPr lang="en-US" sz="16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GB" sz="16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354" y="2150210"/>
            <a:ext cx="3573923" cy="1629122"/>
          </a:xfrm>
          <a:prstGeom prst="rect">
            <a:avLst/>
          </a:prstGeom>
        </p:spPr>
      </p:pic>
      <p:sp>
        <p:nvSpPr>
          <p:cNvPr id="10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3651" y="1511422"/>
            <a:ext cx="1679550" cy="22369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7239" y="4598541"/>
            <a:ext cx="2968208" cy="10458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3730" y="4116889"/>
            <a:ext cx="2039686" cy="19065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532" y="3242181"/>
            <a:ext cx="3106077" cy="187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0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31823" y="3557251"/>
            <a:ext cx="6069881" cy="812968"/>
          </a:xfrm>
        </p:spPr>
        <p:txBody>
          <a:bodyPr>
            <a:noAutofit/>
          </a:bodyPr>
          <a:lstStyle/>
          <a:p>
            <a:r>
              <a:rPr lang="fr-FR" sz="6000" dirty="0" smtClean="0"/>
              <a:t>QUESTIONS?</a:t>
            </a:r>
            <a:endParaRPr lang="fr-FR" sz="60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047" y="1295407"/>
            <a:ext cx="1171074" cy="1171074"/>
          </a:xfrm>
          <a:prstGeom prst="rect">
            <a:avLst/>
          </a:prstGeom>
        </p:spPr>
      </p:pic>
      <p:sp>
        <p:nvSpPr>
          <p:cNvPr id="6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92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97232"/>
            <a:ext cx="10515600" cy="625289"/>
          </a:xfrm>
        </p:spPr>
        <p:txBody>
          <a:bodyPr>
            <a:noAutofit/>
          </a:bodyPr>
          <a:lstStyle/>
          <a:p>
            <a:r>
              <a:rPr lang="fr-FR" sz="4000" dirty="0"/>
              <a:t>CERN OPENLAB’S </a:t>
            </a:r>
            <a:r>
              <a:rPr lang="fr-FR" sz="4000" dirty="0" smtClean="0"/>
              <a:t>MISSION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30923"/>
            <a:ext cx="5145505" cy="444229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r-FR" sz="1700" dirty="0">
                <a:solidFill>
                  <a:srgbClr val="2A7DBF"/>
                </a:solidFill>
              </a:rPr>
              <a:t>• 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b="1" dirty="0" err="1" smtClean="0">
                <a:solidFill>
                  <a:srgbClr val="2A7DBF"/>
                </a:solidFill>
              </a:rPr>
              <a:t>Evaluate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dirty="0">
                <a:solidFill>
                  <a:srgbClr val="2A7DBF"/>
                </a:solidFill>
              </a:rPr>
              <a:t>state-of-the-art technologies in a</a:t>
            </a:r>
          </a:p>
          <a:p>
            <a:pPr>
              <a:spcBef>
                <a:spcPts val="0"/>
              </a:spcBef>
            </a:pPr>
            <a:r>
              <a:rPr lang="fr-FR" sz="1700" dirty="0"/>
              <a:t> </a:t>
            </a:r>
            <a:r>
              <a:rPr lang="fr-FR" sz="1700" dirty="0" smtClean="0"/>
              <a:t>  </a:t>
            </a:r>
            <a:r>
              <a:rPr lang="fr-FR" sz="1700" dirty="0" err="1" smtClean="0">
                <a:solidFill>
                  <a:srgbClr val="2A7DBF"/>
                </a:solidFill>
              </a:rPr>
              <a:t>challenging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environment</a:t>
            </a:r>
            <a:r>
              <a:rPr lang="fr-FR" sz="1700" dirty="0">
                <a:solidFill>
                  <a:srgbClr val="2A7DBF"/>
                </a:solidFill>
              </a:rPr>
              <a:t> and </a:t>
            </a:r>
            <a:r>
              <a:rPr lang="fr-FR" sz="1700" dirty="0" err="1">
                <a:solidFill>
                  <a:srgbClr val="2A7DBF"/>
                </a:solidFill>
              </a:rPr>
              <a:t>improve</a:t>
            </a:r>
            <a:r>
              <a:rPr lang="fr-FR" sz="1700" dirty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them</a:t>
            </a:r>
            <a:r>
              <a:rPr lang="fr-FR" sz="1700" dirty="0" smtClean="0">
                <a:solidFill>
                  <a:srgbClr val="2A7DBF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fr-FR" sz="1700" dirty="0">
              <a:solidFill>
                <a:srgbClr val="2A7DBF"/>
              </a:solidFill>
            </a:endParaRPr>
          </a:p>
          <a:p>
            <a:pPr>
              <a:spcBef>
                <a:spcPts val="0"/>
              </a:spcBef>
            </a:pPr>
            <a:r>
              <a:rPr lang="fr-FR" sz="1700" dirty="0">
                <a:solidFill>
                  <a:srgbClr val="2A7DBF"/>
                </a:solidFill>
              </a:rPr>
              <a:t>• 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b="1" dirty="0" smtClean="0">
                <a:solidFill>
                  <a:srgbClr val="2A7DBF"/>
                </a:solidFill>
              </a:rPr>
              <a:t>Test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dirty="0">
                <a:solidFill>
                  <a:srgbClr val="2A7DBF"/>
                </a:solidFill>
              </a:rPr>
              <a:t>in a </a:t>
            </a:r>
            <a:r>
              <a:rPr lang="fr-FR" sz="1700" dirty="0" err="1">
                <a:solidFill>
                  <a:srgbClr val="2A7DBF"/>
                </a:solidFill>
              </a:rPr>
              <a:t>research</a:t>
            </a:r>
            <a:r>
              <a:rPr lang="fr-FR" sz="1700" dirty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environment</a:t>
            </a:r>
            <a:r>
              <a:rPr lang="fr-FR" sz="1700" dirty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today</a:t>
            </a:r>
            <a:endParaRPr lang="fr-FR" sz="1700" dirty="0">
              <a:solidFill>
                <a:srgbClr val="2A7DBF"/>
              </a:solidFill>
            </a:endParaRPr>
          </a:p>
          <a:p>
            <a:pPr>
              <a:spcBef>
                <a:spcPts val="0"/>
              </a:spcBef>
            </a:pPr>
            <a:r>
              <a:rPr lang="fr-FR" sz="1700" dirty="0" smtClean="0">
                <a:solidFill>
                  <a:srgbClr val="2A7DBF"/>
                </a:solidFill>
              </a:rPr>
              <a:t>   technologies </a:t>
            </a:r>
            <a:r>
              <a:rPr lang="fr-FR" sz="1700" dirty="0" err="1">
                <a:solidFill>
                  <a:srgbClr val="2A7DBF"/>
                </a:solidFill>
              </a:rPr>
              <a:t>that</a:t>
            </a:r>
            <a:r>
              <a:rPr lang="fr-FR" sz="1700" dirty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will</a:t>
            </a:r>
            <a:r>
              <a:rPr lang="fr-FR" sz="1700" dirty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be</a:t>
            </a:r>
            <a:r>
              <a:rPr lang="fr-FR" sz="1700" dirty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used</a:t>
            </a:r>
            <a:r>
              <a:rPr lang="fr-FR" sz="1700" dirty="0">
                <a:solidFill>
                  <a:srgbClr val="2A7DBF"/>
                </a:solidFill>
              </a:rPr>
              <a:t> in </a:t>
            </a:r>
            <a:r>
              <a:rPr lang="fr-FR" sz="1700" dirty="0" err="1">
                <a:solidFill>
                  <a:srgbClr val="2A7DBF"/>
                </a:solidFill>
              </a:rPr>
              <a:t>many</a:t>
            </a:r>
            <a:r>
              <a:rPr lang="fr-FR" sz="1700" dirty="0">
                <a:solidFill>
                  <a:srgbClr val="2A7DBF"/>
                </a:solidFill>
              </a:rPr>
              <a:t> business</a:t>
            </a:r>
          </a:p>
          <a:p>
            <a:pPr>
              <a:spcBef>
                <a:spcPts val="0"/>
              </a:spcBef>
            </a:pPr>
            <a:r>
              <a:rPr lang="fr-FR" sz="1700" dirty="0" smtClean="0">
                <a:solidFill>
                  <a:srgbClr val="2A7DBF"/>
                </a:solidFill>
              </a:rPr>
              <a:t>   </a:t>
            </a:r>
            <a:r>
              <a:rPr lang="fr-FR" sz="1700" dirty="0" err="1" smtClean="0">
                <a:solidFill>
                  <a:srgbClr val="2A7DBF"/>
                </a:solidFill>
              </a:rPr>
              <a:t>sectors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tomorrow</a:t>
            </a:r>
            <a:r>
              <a:rPr lang="fr-FR" sz="1700" dirty="0" smtClean="0">
                <a:solidFill>
                  <a:srgbClr val="2A7DBF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fr-FR" sz="1700" dirty="0">
              <a:solidFill>
                <a:srgbClr val="2A7DBF"/>
              </a:solidFill>
            </a:endParaRPr>
          </a:p>
          <a:p>
            <a:pPr>
              <a:spcBef>
                <a:spcPts val="0"/>
              </a:spcBef>
            </a:pPr>
            <a:r>
              <a:rPr lang="fr-FR" sz="1700" dirty="0">
                <a:solidFill>
                  <a:srgbClr val="2A7DBF"/>
                </a:solidFill>
              </a:rPr>
              <a:t>• 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b="1" dirty="0" smtClean="0">
                <a:solidFill>
                  <a:srgbClr val="2A7DBF"/>
                </a:solidFill>
              </a:rPr>
              <a:t>Train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dirty="0">
                <a:solidFill>
                  <a:srgbClr val="2A7DBF"/>
                </a:solidFill>
              </a:rPr>
              <a:t>the </a:t>
            </a:r>
            <a:r>
              <a:rPr lang="fr-FR" sz="1700" dirty="0" err="1">
                <a:solidFill>
                  <a:srgbClr val="2A7DBF"/>
                </a:solidFill>
              </a:rPr>
              <a:t>next</a:t>
            </a:r>
            <a:r>
              <a:rPr lang="fr-FR" sz="1700" dirty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generation</a:t>
            </a:r>
            <a:r>
              <a:rPr lang="fr-FR" sz="1700" dirty="0">
                <a:solidFill>
                  <a:srgbClr val="2A7DBF"/>
                </a:solidFill>
              </a:rPr>
              <a:t> of</a:t>
            </a:r>
          </a:p>
          <a:p>
            <a:pPr>
              <a:spcBef>
                <a:spcPts val="0"/>
              </a:spcBef>
            </a:pPr>
            <a:r>
              <a:rPr lang="fr-FR" sz="1700" dirty="0" smtClean="0">
                <a:solidFill>
                  <a:srgbClr val="2A7DBF"/>
                </a:solidFill>
              </a:rPr>
              <a:t>   </a:t>
            </a:r>
            <a:r>
              <a:rPr lang="fr-FR" sz="1700" dirty="0" err="1" smtClean="0">
                <a:solidFill>
                  <a:srgbClr val="2A7DBF"/>
                </a:solidFill>
              </a:rPr>
              <a:t>engineers</a:t>
            </a:r>
            <a:r>
              <a:rPr lang="fr-FR" sz="1700" dirty="0" smtClean="0">
                <a:solidFill>
                  <a:srgbClr val="2A7DBF"/>
                </a:solidFill>
              </a:rPr>
              <a:t>/</a:t>
            </a:r>
            <a:r>
              <a:rPr lang="fr-FR" sz="1700" dirty="0" err="1" smtClean="0">
                <a:solidFill>
                  <a:srgbClr val="2A7DBF"/>
                </a:solidFill>
              </a:rPr>
              <a:t>researchers</a:t>
            </a:r>
            <a:r>
              <a:rPr lang="fr-FR" sz="1700" dirty="0" smtClean="0">
                <a:solidFill>
                  <a:srgbClr val="2A7DBF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fr-FR" sz="1700" dirty="0">
              <a:solidFill>
                <a:srgbClr val="2A7DBF"/>
              </a:solidFill>
            </a:endParaRPr>
          </a:p>
          <a:p>
            <a:pPr>
              <a:spcBef>
                <a:spcPts val="0"/>
              </a:spcBef>
            </a:pPr>
            <a:r>
              <a:rPr lang="fr-FR" sz="1700" dirty="0">
                <a:solidFill>
                  <a:srgbClr val="2A7DBF"/>
                </a:solidFill>
              </a:rPr>
              <a:t>• 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b="1" dirty="0" err="1" smtClean="0">
                <a:solidFill>
                  <a:srgbClr val="2A7DBF"/>
                </a:solidFill>
              </a:rPr>
              <a:t>Promote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education</a:t>
            </a:r>
            <a:r>
              <a:rPr lang="fr-FR" sz="1700" dirty="0">
                <a:solidFill>
                  <a:srgbClr val="2A7DBF"/>
                </a:solidFill>
              </a:rPr>
              <a:t> and cultural exchanges</a:t>
            </a:r>
            <a:r>
              <a:rPr lang="fr-FR" sz="1700" dirty="0" smtClean="0">
                <a:solidFill>
                  <a:srgbClr val="2A7DBF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fr-FR" sz="1700" dirty="0">
              <a:solidFill>
                <a:srgbClr val="2A7DBF"/>
              </a:solidFill>
            </a:endParaRPr>
          </a:p>
          <a:p>
            <a:pPr>
              <a:spcBef>
                <a:spcPts val="0"/>
              </a:spcBef>
            </a:pPr>
            <a:r>
              <a:rPr lang="fr-FR" sz="1700" dirty="0">
                <a:solidFill>
                  <a:srgbClr val="2A7DBF"/>
                </a:solidFill>
              </a:rPr>
              <a:t>• 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b="1" dirty="0" err="1" smtClean="0">
                <a:solidFill>
                  <a:srgbClr val="2A7DBF"/>
                </a:solidFill>
              </a:rPr>
              <a:t>Communicate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results</a:t>
            </a:r>
            <a:r>
              <a:rPr lang="fr-FR" sz="1700" dirty="0">
                <a:solidFill>
                  <a:srgbClr val="2A7DBF"/>
                </a:solidFill>
              </a:rPr>
              <a:t> and </a:t>
            </a:r>
            <a:r>
              <a:rPr lang="fr-FR" sz="1700" dirty="0" err="1">
                <a:solidFill>
                  <a:srgbClr val="2A7DBF"/>
                </a:solidFill>
              </a:rPr>
              <a:t>reach</a:t>
            </a:r>
            <a:r>
              <a:rPr lang="fr-FR" sz="1700" dirty="0">
                <a:solidFill>
                  <a:srgbClr val="2A7DBF"/>
                </a:solidFill>
              </a:rPr>
              <a:t> new audiences</a:t>
            </a:r>
            <a:r>
              <a:rPr lang="fr-FR" sz="1700" dirty="0" smtClean="0">
                <a:solidFill>
                  <a:srgbClr val="2A7DBF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fr-FR" sz="1700" dirty="0">
              <a:solidFill>
                <a:srgbClr val="2A7DBF"/>
              </a:solidFill>
            </a:endParaRPr>
          </a:p>
          <a:p>
            <a:pPr>
              <a:spcBef>
                <a:spcPts val="0"/>
              </a:spcBef>
            </a:pPr>
            <a:r>
              <a:rPr lang="fr-FR" sz="1700" dirty="0">
                <a:solidFill>
                  <a:srgbClr val="2A7DBF"/>
                </a:solidFill>
              </a:rPr>
              <a:t>• 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b="1" dirty="0" err="1" smtClean="0">
                <a:solidFill>
                  <a:srgbClr val="2A7DBF"/>
                </a:solidFill>
              </a:rPr>
              <a:t>Collaborate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dirty="0">
                <a:solidFill>
                  <a:srgbClr val="2A7DBF"/>
                </a:solidFill>
              </a:rPr>
              <a:t>and exchange </a:t>
            </a:r>
            <a:r>
              <a:rPr lang="fr-FR" sz="1700" dirty="0" err="1">
                <a:solidFill>
                  <a:srgbClr val="2A7DBF"/>
                </a:solidFill>
              </a:rPr>
              <a:t>ideas</a:t>
            </a:r>
            <a:r>
              <a:rPr lang="fr-FR" sz="1700" dirty="0">
                <a:solidFill>
                  <a:srgbClr val="2A7DBF"/>
                </a:solidFill>
              </a:rPr>
              <a:t> to </a:t>
            </a:r>
            <a:r>
              <a:rPr lang="fr-FR" sz="1700" dirty="0" err="1">
                <a:solidFill>
                  <a:srgbClr val="2A7DBF"/>
                </a:solidFill>
              </a:rPr>
              <a:t>create</a:t>
            </a:r>
            <a:endParaRPr lang="fr-FR" sz="1700" dirty="0">
              <a:solidFill>
                <a:srgbClr val="2A7DBF"/>
              </a:solidFill>
            </a:endParaRPr>
          </a:p>
          <a:p>
            <a:pPr>
              <a:spcBef>
                <a:spcPts val="0"/>
              </a:spcBef>
            </a:pPr>
            <a:r>
              <a:rPr lang="fr-FR" sz="1700" dirty="0" smtClean="0">
                <a:solidFill>
                  <a:srgbClr val="2A7DBF"/>
                </a:solidFill>
              </a:rPr>
              <a:t>   </a:t>
            </a:r>
            <a:r>
              <a:rPr lang="fr-FR" sz="1700" dirty="0" err="1" smtClean="0">
                <a:solidFill>
                  <a:srgbClr val="2A7DBF"/>
                </a:solidFill>
              </a:rPr>
              <a:t>knowledge</a:t>
            </a:r>
            <a:r>
              <a:rPr lang="fr-FR" sz="1700" dirty="0" smtClean="0">
                <a:solidFill>
                  <a:srgbClr val="2A7DBF"/>
                </a:solidFill>
              </a:rPr>
              <a:t> </a:t>
            </a:r>
            <a:r>
              <a:rPr lang="fr-FR" sz="1700" dirty="0">
                <a:solidFill>
                  <a:srgbClr val="2A7DBF"/>
                </a:solidFill>
              </a:rPr>
              <a:t>and innovation.</a:t>
            </a:r>
            <a:r>
              <a:rPr lang="fr-FR" sz="1700" dirty="0" smtClean="0">
                <a:solidFill>
                  <a:srgbClr val="2A7DBF"/>
                </a:solidFill>
                <a:effectLst/>
              </a:rPr>
              <a:t> </a:t>
            </a:r>
            <a:endParaRPr lang="fr-FR" sz="1700" dirty="0">
              <a:solidFill>
                <a:srgbClr val="2A7DBF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171" y="1988244"/>
            <a:ext cx="5329203" cy="3039311"/>
          </a:xfrm>
          <a:prstGeom prst="rect">
            <a:avLst/>
          </a:prstGeom>
        </p:spPr>
      </p:pic>
      <p:sp>
        <p:nvSpPr>
          <p:cNvPr id="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/>
          <a:p>
            <a:r>
              <a:rPr lang="fr-FR" sz="2400" dirty="0" smtClean="0"/>
              <a:t>Our </a:t>
            </a:r>
            <a:r>
              <a:rPr lang="fr-FR" sz="2400" dirty="0" err="1" smtClean="0"/>
              <a:t>recipe</a:t>
            </a:r>
            <a:r>
              <a:rPr lang="fr-FR" sz="2400" dirty="0" smtClean="0"/>
              <a:t> for </a:t>
            </a:r>
            <a:r>
              <a:rPr lang="fr-FR" sz="2400" dirty="0" err="1" smtClean="0"/>
              <a:t>success</a:t>
            </a:r>
            <a:endParaRPr lang="fr-FR" sz="2400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98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 VIRTUOUS CYCLE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r-FR" sz="2400" dirty="0" err="1" smtClean="0"/>
              <a:t>Driving</a:t>
            </a:r>
            <a:r>
              <a:rPr lang="fr-FR" sz="2400" dirty="0" smtClean="0"/>
              <a:t> ICT innovation in science</a:t>
            </a:r>
            <a:endParaRPr lang="fr-FR" sz="2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251" y="1620253"/>
            <a:ext cx="6731734" cy="4631836"/>
          </a:xfrm>
          <a:prstGeom prst="rect">
            <a:avLst/>
          </a:prstGeom>
        </p:spPr>
      </p:pic>
      <p:sp>
        <p:nvSpPr>
          <p:cNvPr id="7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26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 smtClean="0"/>
              <a:t>COLLABORATION </a:t>
            </a:r>
            <a:r>
              <a:rPr lang="fr-FR" sz="4000" dirty="0"/>
              <a:t>MEMBERS</a:t>
            </a:r>
            <a:r>
              <a:rPr lang="fr-FR" sz="4000" dirty="0" smtClean="0">
                <a:effectLst/>
              </a:rPr>
              <a:t> </a:t>
            </a:r>
            <a:endParaRPr lang="fr-FR" sz="40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A public-</a:t>
            </a:r>
            <a:r>
              <a:rPr lang="fr-FR" dirty="0" err="1"/>
              <a:t>private</a:t>
            </a:r>
            <a:r>
              <a:rPr lang="fr-FR" dirty="0"/>
              <a:t> </a:t>
            </a:r>
            <a:r>
              <a:rPr lang="fr-FR" dirty="0" err="1"/>
              <a:t>partnership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the </a:t>
            </a:r>
            <a:r>
              <a:rPr lang="fr-FR" dirty="0" err="1"/>
              <a:t>research</a:t>
            </a:r>
            <a:r>
              <a:rPr lang="fr-FR" dirty="0"/>
              <a:t> </a:t>
            </a:r>
            <a:r>
              <a:rPr lang="fr-FR" dirty="0" err="1"/>
              <a:t>community</a:t>
            </a:r>
            <a:r>
              <a:rPr lang="fr-FR" dirty="0"/>
              <a:t> and </a:t>
            </a:r>
            <a:r>
              <a:rPr lang="fr-FR" dirty="0" err="1"/>
              <a:t>industry</a:t>
            </a:r>
            <a:endParaRPr lang="fr-FR" dirty="0"/>
          </a:p>
          <a:p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298" y="1760048"/>
            <a:ext cx="8282473" cy="4164502"/>
          </a:xfrm>
          <a:prstGeom prst="rect">
            <a:avLst/>
          </a:prstGeom>
        </p:spPr>
      </p:pic>
      <p:sp>
        <p:nvSpPr>
          <p:cNvPr id="15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32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fr-FR" dirty="0"/>
              <a:t>EDUCATION AND </a:t>
            </a:r>
            <a:r>
              <a:rPr lang="fr-FR" dirty="0" smtClean="0"/>
              <a:t>TRAINING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836612" y="1642677"/>
            <a:ext cx="24865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runs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fr-FR" b="1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highly</a:t>
            </a:r>
            <a:r>
              <a:rPr lang="fr-FR" b="1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competitive</a:t>
            </a:r>
            <a:r>
              <a:rPr lang="fr-FR" b="1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summer-student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endParaRPr lang="fr-FR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44036" y="2802364"/>
            <a:ext cx="2553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40 </a:t>
            </a:r>
            <a:r>
              <a:rPr lang="fr-FR" sz="1600" i="1" dirty="0" err="1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students</a:t>
            </a:r>
            <a:r>
              <a:rPr lang="fr-FR" sz="1600" i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selected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from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i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1660 </a:t>
            </a:r>
            <a:r>
              <a:rPr lang="fr-FR" sz="1600" i="1" dirty="0" err="1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applicants</a:t>
            </a:r>
            <a:r>
              <a:rPr lang="fr-FR" sz="1600" i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i="1" dirty="0" err="1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this</a:t>
            </a:r>
            <a:r>
              <a:rPr lang="fr-FR" sz="1600" i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i="1" dirty="0" err="1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year</a:t>
            </a:r>
            <a:endParaRPr lang="fr-FR" sz="1600" i="1" dirty="0">
              <a:solidFill>
                <a:srgbClr val="F28F3B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627625" y="1567434"/>
            <a:ext cx="2447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Most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dedicated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CERN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personnel are </a:t>
            </a:r>
            <a:r>
              <a:rPr lang="fr-FR" b="1" i="1" dirty="0" err="1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young</a:t>
            </a:r>
            <a:r>
              <a:rPr lang="fr-FR" b="1" i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fr-FR" b="1" i="1" dirty="0" err="1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talented</a:t>
            </a:r>
            <a:r>
              <a:rPr lang="fr-FR" b="1" i="1" dirty="0" smtClean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‘</a:t>
            </a:r>
            <a:r>
              <a:rPr lang="fr-FR" b="1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fellows</a:t>
            </a:r>
            <a:r>
              <a:rPr lang="fr-FR" b="1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’.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627626" y="2767763"/>
            <a:ext cx="2381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Receive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hands-on </a:t>
            </a:r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experience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cutting-edge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technologies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407768" y="1561388"/>
            <a:ext cx="2420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Workshops, training courses,</a:t>
            </a:r>
            <a:r>
              <a:rPr lang="fr-FR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other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initiatives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run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our</a:t>
            </a:r>
            <a:r>
              <a:rPr lang="fr-FR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collaborators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379710" y="2734660"/>
            <a:ext cx="2321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Competitions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, challenges, online training, </a:t>
            </a:r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hackathons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9339832" y="1561388"/>
            <a:ext cx="19983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Experts</a:t>
            </a:r>
            <a:r>
              <a:rPr lang="fr-FR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from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industry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give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lectures.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9339831" y="2719006"/>
            <a:ext cx="1998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Participate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events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both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inside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fr-FR" sz="1600" i="1" dirty="0" err="1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outside</a:t>
            </a:r>
            <a:r>
              <a:rPr lang="fr-FR" sz="1600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 CERN.</a:t>
            </a:r>
          </a:p>
        </p:txBody>
      </p:sp>
      <p:sp>
        <p:nvSpPr>
          <p:cNvPr id="20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/>
          <a:p>
            <a:r>
              <a:rPr lang="fr-FR" dirty="0"/>
              <a:t>Training </a:t>
            </a:r>
            <a:r>
              <a:rPr lang="fr-FR" dirty="0" err="1"/>
              <a:t>tomorrow’s</a:t>
            </a:r>
            <a:r>
              <a:rPr lang="fr-FR" dirty="0"/>
              <a:t> leaders in ICT</a:t>
            </a:r>
          </a:p>
          <a:p>
            <a:endParaRPr lang="fr-FR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69" b="10169"/>
          <a:stretch>
            <a:fillRect/>
          </a:stretch>
        </p:blipFill>
        <p:spPr>
          <a:xfrm>
            <a:off x="6274330" y="3870730"/>
            <a:ext cx="5007600" cy="2298085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4" t="18286" r="274" b="-197"/>
          <a:stretch/>
        </p:blipFill>
        <p:spPr>
          <a:xfrm>
            <a:off x="970860" y="3870730"/>
            <a:ext cx="5009060" cy="2298085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50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Your </a:t>
            </a:r>
            <a:r>
              <a:rPr lang="en-GB" dirty="0" smtClean="0"/>
              <a:t>CERN </a:t>
            </a:r>
            <a:r>
              <a:rPr lang="en-GB" dirty="0" err="1" smtClean="0"/>
              <a:t>openlab</a:t>
            </a:r>
            <a:r>
              <a:rPr lang="en-GB" dirty="0" smtClean="0"/>
              <a:t> Summer Student Experience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43485" y="1200819"/>
            <a:ext cx="104308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Blip>
                <a:blip r:embed="rId2"/>
              </a:buBlip>
            </a:pP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9 </a:t>
            </a: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weeks</a:t>
            </a:r>
          </a:p>
          <a:p>
            <a:pPr marL="285750" indent="-285750">
              <a:lnSpc>
                <a:spcPct val="200000"/>
              </a:lnSpc>
              <a:buBlip>
                <a:blip r:embed="rId2"/>
              </a:buBlip>
            </a:pP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project report </a:t>
            </a: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to complete</a:t>
            </a:r>
          </a:p>
          <a:p>
            <a:pPr marL="1200150" lvl="2" indent="-285750">
              <a:lnSpc>
                <a:spcPct val="200000"/>
              </a:lnSpc>
              <a:buBlip>
                <a:blip r:embed="rId2"/>
              </a:buBlip>
            </a:pP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Initial draft after 4 weeks (table of content, main sections)</a:t>
            </a:r>
          </a:p>
          <a:p>
            <a:pPr marL="1200150" lvl="2" indent="-285750">
              <a:lnSpc>
                <a:spcPct val="200000"/>
              </a:lnSpc>
              <a:buBlip>
                <a:blip r:embed="rId2"/>
              </a:buBlip>
            </a:pP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Final draft to your supervisor a week before leaving</a:t>
            </a:r>
          </a:p>
          <a:p>
            <a:pPr marL="285750" indent="-285750">
              <a:lnSpc>
                <a:spcPct val="200000"/>
              </a:lnSpc>
              <a:buBlip>
                <a:blip r:embed="rId2"/>
              </a:buBlip>
            </a:pP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5-minute ‘lightning talk’ to describe your project and its </a:t>
            </a: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outcome at the end of your stay</a:t>
            </a:r>
            <a:endParaRPr lang="en-GB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lnSpc>
                <a:spcPct val="20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Visits to external companies and research </a:t>
            </a: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institutes</a:t>
            </a:r>
          </a:p>
          <a:p>
            <a:pPr marL="285750" indent="-285750">
              <a:lnSpc>
                <a:spcPct val="200000"/>
              </a:lnSpc>
              <a:buBlip>
                <a:blip r:embed="rId2"/>
              </a:buBlip>
            </a:pP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series of </a:t>
            </a: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lectures</a:t>
            </a: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about IT, computing and data management applied to HEP and other </a:t>
            </a:r>
            <a:r>
              <a:rPr lang="en-GB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scientific domains</a:t>
            </a:r>
            <a:endParaRPr lang="en-US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06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lecture </a:t>
            </a:r>
            <a:r>
              <a:rPr lang="en-US" dirty="0" err="1" smtClean="0"/>
              <a:t>programme</a:t>
            </a:r>
            <a:endParaRPr lang="en-GB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922858222"/>
              </p:ext>
            </p:extLst>
          </p:nvPr>
        </p:nvGraphicFramePr>
        <p:xfrm>
          <a:off x="834735" y="2600087"/>
          <a:ext cx="10515600" cy="2587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185" y="1089351"/>
            <a:ext cx="2339219" cy="1752156"/>
          </a:xfrm>
          <a:prstGeom prst="rect">
            <a:avLst/>
          </a:prstGeom>
        </p:spPr>
      </p:pic>
      <p:sp>
        <p:nvSpPr>
          <p:cNvPr id="16" name="Oval Callout 15"/>
          <p:cNvSpPr/>
          <p:nvPr/>
        </p:nvSpPr>
        <p:spPr>
          <a:xfrm>
            <a:off x="10335284" y="1046978"/>
            <a:ext cx="1435693" cy="917606"/>
          </a:xfrm>
          <a:prstGeom prst="wedgeEllipseCallout">
            <a:avLst>
              <a:gd name="adj1" fmla="val -71785"/>
              <a:gd name="adj2" fmla="val 536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Bring your own coffee…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091108" y="5545157"/>
            <a:ext cx="1038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tart on July 2</a:t>
            </a:r>
            <a:r>
              <a:rPr lang="en-US" b="1" baseline="300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nd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!</a:t>
            </a:r>
            <a:endParaRPr lang="en-GB" b="1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7947" y="1215136"/>
            <a:ext cx="4494375" cy="1575662"/>
          </a:xfrm>
          <a:prstGeom prst="rect">
            <a:avLst/>
          </a:prstGeom>
        </p:spPr>
      </p:pic>
      <p:sp>
        <p:nvSpPr>
          <p:cNvPr id="11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 smtClean="0"/>
              <a:t>CERN openlab management team 17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487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Physics Lecture </a:t>
            </a:r>
            <a:r>
              <a:rPr lang="en-US" sz="3600" dirty="0" err="1"/>
              <a:t>Programme</a:t>
            </a:r>
            <a:r>
              <a:rPr lang="en-US" sz="3600" dirty="0"/>
              <a:t> </a:t>
            </a:r>
            <a:r>
              <a:rPr lang="en-US" sz="3600" dirty="0" smtClean="0"/>
              <a:t>Schedule (Main auditorium):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2200" dirty="0"/>
              <a:t>http://summer-timetable.web.cern.ch/summer-timetable</a:t>
            </a:r>
            <a:r>
              <a:rPr lang="en-US" sz="2200" dirty="0" smtClean="0"/>
              <a:t>/ 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CERN openlab management team 17 June 2019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133" y="1242689"/>
            <a:ext cx="7992534" cy="370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1267" y="4948089"/>
            <a:ext cx="904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Monday 8 July at 11.30: </a:t>
            </a:r>
            <a:r>
              <a:rPr lang="en-GB" dirty="0"/>
              <a:t>Presentation by the CERN Director for Research and </a:t>
            </a:r>
            <a:r>
              <a:rPr lang="en-GB" dirty="0" smtClean="0"/>
              <a:t>Computing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July 15-17 at 10.25: From raw data to Physics 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5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6126</TotalTime>
  <Words>1478</Words>
  <Application>Microsoft Office PowerPoint</Application>
  <PresentationFormat>Widescreen</PresentationFormat>
  <Paragraphs>251</Paragraphs>
  <Slides>22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Arial</vt:lpstr>
      <vt:lpstr>Arial Black</vt:lpstr>
      <vt:lpstr>Calibri</vt:lpstr>
      <vt:lpstr>Calibri Light</vt:lpstr>
      <vt:lpstr>Optima</vt:lpstr>
      <vt:lpstr>Wingdings</vt:lpstr>
      <vt:lpstr>Thème Office</vt:lpstr>
      <vt:lpstr>CERNCorporate4-3</vt:lpstr>
      <vt:lpstr>1_CERNCorporate4-3</vt:lpstr>
      <vt:lpstr>2_CERNCorporate4-3</vt:lpstr>
      <vt:lpstr>Document</vt:lpstr>
      <vt:lpstr>  Summer Student Induction</vt:lpstr>
      <vt:lpstr>WHAT IS CERN?</vt:lpstr>
      <vt:lpstr>CERN OPENLAB’S MISSION</vt:lpstr>
      <vt:lpstr>A VIRTUOUS CYCLE</vt:lpstr>
      <vt:lpstr>COLLABORATION MEMBERS </vt:lpstr>
      <vt:lpstr>EDUCATION AND TRAINING</vt:lpstr>
      <vt:lpstr>Your CERN openlab Summer Student Experience</vt:lpstr>
      <vt:lpstr>CERN openlab lecture programme</vt:lpstr>
      <vt:lpstr>Physics Lecture Programme Schedule (Main auditorium): http://summer-timetable.web.cern.ch/summer-timetable/ </vt:lpstr>
      <vt:lpstr> Events, excursions </vt:lpstr>
      <vt:lpstr>Your contract conditions</vt:lpstr>
      <vt:lpstr>Your contract conditions</vt:lpstr>
      <vt:lpstr>Prepaid Card </vt:lpstr>
      <vt:lpstr>Safety at CERN</vt:lpstr>
      <vt:lpstr>Communications</vt:lpstr>
      <vt:lpstr>Communications</vt:lpstr>
      <vt:lpstr>Communications</vt:lpstr>
      <vt:lpstr>Bike to work</vt:lpstr>
      <vt:lpstr>CERN Shuttles</vt:lpstr>
      <vt:lpstr>Hotel and cleaning</vt:lpstr>
      <vt:lpstr>Other useful information 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Kristina Gunne</cp:lastModifiedBy>
  <cp:revision>249</cp:revision>
  <dcterms:created xsi:type="dcterms:W3CDTF">2017-05-22T08:24:09Z</dcterms:created>
  <dcterms:modified xsi:type="dcterms:W3CDTF">2019-06-17T10:19:50Z</dcterms:modified>
</cp:coreProperties>
</file>