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7" r:id="rId2"/>
    <p:sldId id="297" r:id="rId3"/>
    <p:sldId id="296" r:id="rId4"/>
    <p:sldId id="299" r:id="rId5"/>
    <p:sldId id="287" r:id="rId6"/>
    <p:sldId id="298" r:id="rId7"/>
    <p:sldId id="300" r:id="rId8"/>
    <p:sldId id="301" r:id="rId9"/>
    <p:sldId id="302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86348"/>
  </p:normalViewPr>
  <p:slideViewPr>
    <p:cSldViewPr snapToGrid="0" snapToObjects="1">
      <p:cViewPr varScale="1">
        <p:scale>
          <a:sx n="75" d="100"/>
          <a:sy n="75" d="100"/>
        </p:scale>
        <p:origin x="926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616796"/>
            <a:ext cx="6570160" cy="1508105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BBQ</a:t>
            </a:r>
            <a:br>
              <a:rPr lang="en-GB" sz="2800" b="1" dirty="0"/>
            </a:br>
            <a:r>
              <a:rPr lang="en-GB" sz="1600" b="1" dirty="0"/>
              <a:t>(</a:t>
            </a:r>
            <a:r>
              <a:rPr lang="en-GB" sz="1600" b="1" dirty="0" err="1"/>
              <a:t>BusBar</a:t>
            </a:r>
            <a:r>
              <a:rPr lang="en-GB" sz="1600" b="1" dirty="0"/>
              <a:t> Quench)</a:t>
            </a:r>
            <a:br>
              <a:rPr lang="en-GB" sz="2800" b="1" dirty="0"/>
            </a:br>
            <a:br>
              <a:rPr lang="en-GB" sz="2400" dirty="0"/>
            </a:b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STEAM Workshop 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rgbClr val="002060"/>
                </a:solidFill>
              </a:rPr>
              <a:t>Matthias Mentink</a:t>
            </a:r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on behalf of 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8316"/>
            <a:ext cx="1219199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Demo: Calculating the hotspot temperature of a superconducting busbar after quench detection + circuit discharge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637145" y="5448257"/>
            <a:ext cx="8220661" cy="677108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BBQ model available at: </a:t>
            </a:r>
            <a:r>
              <a:rPr lang="en-US" sz="2000" i="1" dirty="0"/>
              <a:t>cern.ch/steam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BBQ Manual: </a:t>
            </a:r>
            <a:r>
              <a:rPr lang="en-US" sz="2000" dirty="0" err="1"/>
              <a:t>EDMS</a:t>
            </a:r>
            <a:r>
              <a:rPr lang="en-US" sz="2000" dirty="0"/>
              <a:t> doc. 2159783, link on STEAM website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660" y="1327718"/>
            <a:ext cx="4038601" cy="3412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796" y="1385468"/>
            <a:ext cx="3148381" cy="32933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7145" y="4863481"/>
            <a:ext cx="3047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STEAM website: cern.ch/steam</a:t>
            </a:r>
            <a:endParaRPr lang="en-GB" sz="1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902910" y="474037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Calculation of quench-related properties </a:t>
            </a:r>
          </a:p>
          <a:p>
            <a:pPr algn="ctr"/>
            <a:r>
              <a:rPr lang="en-US" sz="1600" i="1" dirty="0"/>
              <a:t>(</a:t>
            </a:r>
            <a:r>
              <a:rPr lang="en-US" sz="1600" i="1" dirty="0" err="1"/>
              <a:t>Comsol</a:t>
            </a:r>
            <a:r>
              <a:rPr lang="en-US" sz="1600" i="1" dirty="0"/>
              <a:t> </a:t>
            </a:r>
            <a:r>
              <a:rPr lang="en-US" sz="1600" i="1" dirty="0" err="1"/>
              <a:t>v5.3a</a:t>
            </a:r>
            <a:r>
              <a:rPr lang="en-US" sz="1600" i="1" dirty="0"/>
              <a:t>)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793581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Summary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609601" y="1018679"/>
            <a:ext cx="6705843" cy="4124206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BBQ: A multi-purpose tool for calculating quench-related properties of individual conductors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Initial voltage rise after a quench, hotspot temperature, etc.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Compatible with STEAM co-simulation framework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Uses the STEAM material library for cross-checked properties </a:t>
            </a:r>
            <a:r>
              <a:rPr lang="en-US" sz="2000" dirty="0">
                <a:sym typeface="Wingdings" panose="05000000000000000000" pitchFamily="2" charset="2"/>
              </a:rPr>
              <a:t> Material properties are available to user through BBQ for quick look-up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/>
              <a:t>Future work: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Stand-alone app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Suggestions?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6808" y="1638298"/>
            <a:ext cx="3887864" cy="29421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12320" y="4611291"/>
            <a:ext cx="2571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Temperature development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1568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455035" y="1399606"/>
            <a:ext cx="7606512" cy="3508653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Motivation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Tool basics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Thermal aspects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Model states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Initial quench behavior of superconducting magnet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Simulation versus measurement of initial voltage development in HL-</a:t>
            </a:r>
            <a:r>
              <a:rPr lang="en-US" sz="2000" dirty="0" err="1"/>
              <a:t>LHC</a:t>
            </a:r>
            <a:r>
              <a:rPr lang="en-US" sz="2000" dirty="0"/>
              <a:t> Twin Orbit corrector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Demo: Hotspot temperature in superconducting busbar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Summary</a:t>
            </a:r>
            <a:br>
              <a:rPr lang="en-US" sz="2000" dirty="0"/>
            </a:b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6203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Motivation for STEAM-</a:t>
            </a:r>
            <a:r>
              <a:rPr lang="en-US" dirty="0" err="1"/>
              <a:t>BusBarQuench</a:t>
            </a:r>
            <a:r>
              <a:rPr lang="en-US" dirty="0"/>
              <a:t> (BBQ)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48345" y="1074666"/>
            <a:ext cx="7200120" cy="4493538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For a circuit with a known discharge quench integral: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What is the time required to detect and validate a quench?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What is the total quench integral that the superconducting conductors see?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What are implications of cooling to the helium bath?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How long does it take for a normal zone to traverse a given conductor length, also considering local field variations, joints, inhomogeneous cooling conditions etc.?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What is the hotspot temperature of a conductor quenching at a given circuit current?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 STEAM-BBQ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181" y="1175590"/>
            <a:ext cx="3975358" cy="374498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120807" y="5063025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Multi-functional barbecue grill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016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Some basics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77501" y="830974"/>
            <a:ext cx="7895275" cy="473668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STEAM-BBQ [1]: FEM-based </a:t>
            </a:r>
            <a:r>
              <a:rPr lang="en-US" sz="1900" dirty="0" err="1"/>
              <a:t>Comsol</a:t>
            </a:r>
            <a:r>
              <a:rPr lang="en-US" sz="1900" dirty="0"/>
              <a:t> simulation model (Inspiration: [2])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9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900" dirty="0"/>
              <a:t>Calculation of quench-related conductor properties: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900" dirty="0"/>
              <a:t>Quench propagation velocity </a:t>
            </a:r>
            <a:r>
              <a:rPr lang="en-US" sz="1900" i="1" dirty="0" err="1"/>
              <a:t>v</a:t>
            </a:r>
            <a:r>
              <a:rPr lang="en-US" sz="1900" baseline="-25000" dirty="0" err="1"/>
              <a:t>Q</a:t>
            </a:r>
            <a:endParaRPr lang="en-US" sz="1900" baseline="-25000" dirty="0"/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900" dirty="0"/>
              <a:t>Development of voltage after quench origination for quench detection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900" dirty="0"/>
              <a:t>Hotspot temperature as a function of quench integral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9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900" dirty="0"/>
              <a:t>For circuit with known discharge quench integral: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900" dirty="0"/>
              <a:t>Time-dependent current (Exponential decay after quench detected)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900" dirty="0"/>
              <a:t>Time-dependent hotspot temperature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9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900" dirty="0"/>
              <a:t>Compatible with STEAM co-simulation framework</a:t>
            </a:r>
            <a:endParaRPr lang="en-GB" sz="1900" dirty="0"/>
          </a:p>
        </p:txBody>
      </p:sp>
      <p:sp>
        <p:nvSpPr>
          <p:cNvPr id="16" name="TextBox 15"/>
          <p:cNvSpPr txBox="1"/>
          <p:nvPr/>
        </p:nvSpPr>
        <p:spPr>
          <a:xfrm>
            <a:off x="8628064" y="2947198"/>
            <a:ext cx="3355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Temperature-development along length of conductor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20720" y="5967513"/>
            <a:ext cx="3355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Circuit current discharge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782" y="5788154"/>
            <a:ext cx="525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[1] M. Mentink and M. </a:t>
            </a:r>
            <a:r>
              <a:rPr lang="en-US" sz="1000" dirty="0" err="1">
                <a:latin typeface="Calibri" panose="020F0502020204030204" pitchFamily="34" charset="0"/>
              </a:rPr>
              <a:t>Maciejewski</a:t>
            </a:r>
            <a:r>
              <a:rPr lang="en-US" sz="1000" dirty="0">
                <a:latin typeface="Calibri" panose="020F0502020204030204" pitchFamily="34" charset="0"/>
              </a:rPr>
              <a:t>, “STEAM-BBQ User manual”, </a:t>
            </a:r>
            <a:r>
              <a:rPr lang="en-US" sz="1000" dirty="0" err="1">
                <a:latin typeface="Calibri" panose="020F0502020204030204" pitchFamily="34" charset="0"/>
              </a:rPr>
              <a:t>EDMS</a:t>
            </a:r>
            <a:r>
              <a:rPr lang="en-US" sz="1000" dirty="0">
                <a:latin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</a:rPr>
              <a:t>nr</a:t>
            </a:r>
            <a:r>
              <a:rPr lang="en-US" sz="1000" dirty="0">
                <a:latin typeface="Calibri" panose="020F0502020204030204" pitchFamily="34" charset="0"/>
              </a:rPr>
              <a:t>. 2159478, (2019)</a:t>
            </a:r>
            <a:endParaRPr lang="en-GB" sz="1000" dirty="0">
              <a:latin typeface="Calibri" panose="020F0502020204030204" pitchFamily="34" charset="0"/>
            </a:endParaRPr>
          </a:p>
          <a:p>
            <a:r>
              <a:rPr lang="en-US" sz="1000" dirty="0">
                <a:latin typeface="Calibri" panose="020F0502020204030204" pitchFamily="34" charset="0"/>
              </a:rPr>
              <a:t>[2] D. </a:t>
            </a:r>
            <a:r>
              <a:rPr lang="en-US" sz="1000" dirty="0" err="1">
                <a:latin typeface="Calibri" panose="020F0502020204030204" pitchFamily="34" charset="0"/>
              </a:rPr>
              <a:t>Paudel</a:t>
            </a:r>
            <a:r>
              <a:rPr lang="en-US" sz="1000" dirty="0">
                <a:latin typeface="Calibri" panose="020F0502020204030204" pitchFamily="34" charset="0"/>
              </a:rPr>
              <a:t>, CERN thesis 2015-090, June 30</a:t>
            </a:r>
            <a:r>
              <a:rPr lang="en-US" sz="1000" baseline="30000" dirty="0">
                <a:latin typeface="Calibri" panose="020F0502020204030204" pitchFamily="34" charset="0"/>
              </a:rPr>
              <a:t>th</a:t>
            </a:r>
            <a:r>
              <a:rPr lang="en-US" sz="1000" dirty="0">
                <a:latin typeface="Calibri" panose="020F0502020204030204" pitchFamily="34" charset="0"/>
              </a:rPr>
              <a:t> (2015)</a:t>
            </a:r>
            <a:endParaRPr lang="en-GB" sz="1000" dirty="0"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459660" y="726409"/>
            <a:ext cx="2956934" cy="2277686"/>
            <a:chOff x="8459660" y="726409"/>
            <a:chExt cx="2956934" cy="2277686"/>
          </a:xfrm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8581994" y="726409"/>
              <a:ext cx="2834600" cy="2095140"/>
              <a:chOff x="8364663" y="801961"/>
              <a:chExt cx="3165601" cy="233979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364663" y="801961"/>
                <a:ext cx="3165601" cy="2339792"/>
              </a:xfrm>
              <a:prstGeom prst="rect">
                <a:avLst/>
              </a:prstGeom>
            </p:spPr>
          </p:pic>
          <p:cxnSp>
            <p:nvCxnSpPr>
              <p:cNvPr id="6" name="Straight Arrow Connector 5"/>
              <p:cNvCxnSpPr/>
              <p:nvPr/>
            </p:nvCxnSpPr>
            <p:spPr>
              <a:xfrm flipV="1">
                <a:off x="9365311" y="2065662"/>
                <a:ext cx="805008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0180320" y="1844040"/>
                <a:ext cx="4203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/>
                  <a:t>v</a:t>
                </a:r>
                <a:r>
                  <a:rPr lang="en-US" baseline="-25000" dirty="0" err="1"/>
                  <a:t>Q</a:t>
                </a:r>
                <a:endParaRPr lang="en-GB" baseline="-25000" dirty="0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 rot="16200000">
              <a:off x="7885144" y="1505638"/>
              <a:ext cx="145680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Temperature [K]</a:t>
              </a:r>
              <a:endParaRPr lang="en-GB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813164" y="2696318"/>
              <a:ext cx="7713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  x [m]  </a:t>
              </a:r>
              <a:endParaRPr lang="en-GB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497791" y="3685575"/>
            <a:ext cx="3003005" cy="2236884"/>
            <a:chOff x="8459658" y="3685575"/>
            <a:chExt cx="3003005" cy="223688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28064" y="3685575"/>
              <a:ext cx="2834599" cy="206669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801018" y="5614682"/>
              <a:ext cx="100989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  Time [s]  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7829518" y="4458608"/>
              <a:ext cx="15680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Circuit current [A]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347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Thermal aspects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027083" y="776411"/>
            <a:ext cx="6922940" cy="520757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BBQ dimensionality: 1+1D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Longitudinal heat transfer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Transverse heat transfer (one node for core, six for insulation layers)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Optional heat transfer to helium bath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BBQ simultaneously calculates the busbar hotspot temperature in two ways: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‘Adiabatic hotspot temperature’: No longitudinal heat propagation, perfect transverse heat propagation without cooling to bath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Regular hotspot temperature, with longitudinal heat propagation and transverse heat propagation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Uses STEAM material library for user-selected material properties (with cross-checked temperature and magnetic-field dependence)</a:t>
            </a:r>
            <a:endParaRPr lang="en-GB" sz="1800" dirty="0"/>
          </a:p>
        </p:txBody>
      </p:sp>
      <p:sp>
        <p:nvSpPr>
          <p:cNvPr id="34" name="TextBox 33"/>
          <p:cNvSpPr txBox="1"/>
          <p:nvPr/>
        </p:nvSpPr>
        <p:spPr>
          <a:xfrm>
            <a:off x="497697" y="4401057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Thermal layout: </a:t>
            </a:r>
            <a:r>
              <a:rPr lang="en-US" sz="1600" i="1" dirty="0" err="1">
                <a:latin typeface="Calibri" panose="020F0502020204030204" pitchFamily="34" charset="0"/>
              </a:rPr>
              <a:t>1+1D</a:t>
            </a:r>
            <a:r>
              <a:rPr lang="en-US" sz="1600" i="1" dirty="0">
                <a:latin typeface="Calibri" panose="020F0502020204030204" pitchFamily="34" charset="0"/>
              </a:rPr>
              <a:t> dimensionality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386913" y="1548946"/>
            <a:ext cx="4354221" cy="283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9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Model states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7842689" y="1237538"/>
            <a:ext cx="4137176" cy="498598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All model equations are visible to the user, to allow user to see underlying physics and give high degree of flexibility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Circuit state with </a:t>
            </a:r>
            <a:r>
              <a:rPr lang="en-US" sz="2000" dirty="0" err="1"/>
              <a:t>Comsol</a:t>
            </a:r>
            <a:r>
              <a:rPr lang="en-US" sz="2000" dirty="0"/>
              <a:t> </a:t>
            </a:r>
            <a:r>
              <a:rPr lang="en-US" sz="2000" i="1" dirty="0" err="1"/>
              <a:t>ev</a:t>
            </a:r>
            <a:r>
              <a:rPr lang="en-US" sz="2000" dirty="0"/>
              <a:t> module: Switch from constant current to exponential discharge upon meeting condition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Here: Circuit discharge once total voltage exceeds </a:t>
            </a:r>
            <a:r>
              <a:rPr lang="en-US" sz="2000" i="1" dirty="0" err="1"/>
              <a:t>VThreshold</a:t>
            </a:r>
            <a:r>
              <a:rPr lang="en-US" sz="2000" i="1" dirty="0"/>
              <a:t> </a:t>
            </a:r>
            <a:r>
              <a:rPr lang="en-US" sz="2000" dirty="0"/>
              <a:t>for duration </a:t>
            </a:r>
            <a:r>
              <a:rPr lang="en-US" sz="2000" i="1" dirty="0" err="1"/>
              <a:t>tValidation</a:t>
            </a:r>
            <a:endParaRPr lang="en-US" sz="2000" i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18" y="745813"/>
            <a:ext cx="7489371" cy="1368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775" y="3097033"/>
            <a:ext cx="3497036" cy="25496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048" y="2835176"/>
            <a:ext cx="3516102" cy="28115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0396" y="2103625"/>
            <a:ext cx="6634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Flexible feature for switching model states. Here: Circuit discharge once </a:t>
            </a:r>
            <a:r>
              <a:rPr lang="en-US" sz="1600" i="1" dirty="0" err="1">
                <a:latin typeface="Calibri" panose="020F0502020204030204" pitchFamily="34" charset="0"/>
              </a:rPr>
              <a:t>VThreshold</a:t>
            </a:r>
            <a:r>
              <a:rPr lang="en-US" sz="1600" i="1" dirty="0">
                <a:latin typeface="Calibri" panose="020F0502020204030204" pitchFamily="34" charset="0"/>
              </a:rPr>
              <a:t> is exceeded for duration </a:t>
            </a:r>
            <a:r>
              <a:rPr lang="en-US" sz="1600" i="1" dirty="0" err="1">
                <a:latin typeface="Calibri" panose="020F0502020204030204" pitchFamily="34" charset="0"/>
              </a:rPr>
              <a:t>tValidation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003" y="5646703"/>
            <a:ext cx="3137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Voltage over conductor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7432" y="5646703"/>
            <a:ext cx="3137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Circuit discharge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35340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70688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Calculation of initial voltage development in HL-</a:t>
            </a:r>
            <a:r>
              <a:rPr lang="en-US" dirty="0" err="1"/>
              <a:t>LHC</a:t>
            </a:r>
            <a:r>
              <a:rPr lang="en-US" dirty="0"/>
              <a:t> Twin Orbit corrector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31076" y="5061368"/>
            <a:ext cx="9526187" cy="104644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HL-</a:t>
            </a:r>
            <a:r>
              <a:rPr lang="en-US" sz="2000" dirty="0" err="1"/>
              <a:t>LHC</a:t>
            </a:r>
            <a:r>
              <a:rPr lang="en-US" sz="2000" dirty="0"/>
              <a:t> </a:t>
            </a:r>
            <a:r>
              <a:rPr lang="en-US" sz="2000" dirty="0" err="1"/>
              <a:t>MCBRD</a:t>
            </a:r>
            <a:r>
              <a:rPr lang="en-US" sz="2000" dirty="0"/>
              <a:t> Twin Orbit Corrector: Two concentric coils held in place by formers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Periodic field variation over conductor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BBQ calculation of initial </a:t>
            </a:r>
            <a:r>
              <a:rPr lang="en-US" sz="2000" i="1" dirty="0" err="1"/>
              <a:t>dV</a:t>
            </a:r>
            <a:r>
              <a:rPr lang="en-US" sz="2000" i="1" dirty="0"/>
              <a:t>/</a:t>
            </a:r>
            <a:r>
              <a:rPr lang="en-US" sz="2000" i="1" dirty="0" err="1"/>
              <a:t>dt</a:t>
            </a:r>
            <a:r>
              <a:rPr lang="en-US" sz="2000" i="1" dirty="0"/>
              <a:t> </a:t>
            </a:r>
            <a:r>
              <a:rPr lang="en-US" sz="2000" dirty="0"/>
              <a:t>before quench detection</a:t>
            </a:r>
            <a:endParaRPr lang="en-GB" sz="2000" i="1" dirty="0"/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3306943" y="970931"/>
            <a:ext cx="2940429" cy="3205676"/>
            <a:chOff x="566421" y="1446191"/>
            <a:chExt cx="2665815" cy="290629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0856" y="1446191"/>
              <a:ext cx="2341380" cy="257651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547664" y="4044704"/>
              <a:ext cx="12602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Position </a:t>
              </a:r>
              <a:r>
                <a:rPr lang="en-US" sz="1400" i="1" dirty="0"/>
                <a:t>x</a:t>
              </a:r>
              <a:r>
                <a:rPr lang="en-US" sz="1400" dirty="0"/>
                <a:t> [m]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-138259" y="2580561"/>
              <a:ext cx="1717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Magnetic field </a:t>
              </a:r>
              <a:r>
                <a:rPr lang="en-US" sz="1400" i="1" dirty="0"/>
                <a:t>B</a:t>
              </a:r>
              <a:r>
                <a:rPr lang="en-US" sz="1400" dirty="0"/>
                <a:t> [T]</a:t>
              </a:r>
              <a:endParaRPr lang="en-GB" sz="14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62" y="1456646"/>
            <a:ext cx="2773115" cy="21989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454" y="3920453"/>
            <a:ext cx="3137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>
                <a:latin typeface="Calibri" panose="020F0502020204030204" pitchFamily="34" charset="0"/>
              </a:rPr>
              <a:t>MCBRD</a:t>
            </a:r>
            <a:r>
              <a:rPr lang="en-US" sz="1600" i="1" dirty="0">
                <a:latin typeface="Calibri" panose="020F0502020204030204" pitchFamily="34" charset="0"/>
              </a:rPr>
              <a:t> Twin orbit corrector (here: short model version). Model rendered with Field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751905" y="912971"/>
            <a:ext cx="4967997" cy="3422981"/>
            <a:chOff x="6751905" y="912971"/>
            <a:chExt cx="4967997" cy="3422981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6970293" y="912971"/>
              <a:ext cx="4749609" cy="3073914"/>
              <a:chOff x="6430663" y="1303836"/>
              <a:chExt cx="5184576" cy="3355422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6502671" y="1303836"/>
                <a:ext cx="51125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500 A  400 A     300 A 		          200 A</a:t>
                </a:r>
                <a:endParaRPr lang="en-GB" sz="1400" dirty="0"/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30663" y="1731462"/>
                <a:ext cx="4448434" cy="2927796"/>
              </a:xfrm>
              <a:prstGeom prst="rect">
                <a:avLst/>
              </a:prstGeom>
            </p:spPr>
          </p:pic>
          <p:cxnSp>
            <p:nvCxnSpPr>
              <p:cNvPr id="35" name="Straight Connector 34"/>
              <p:cNvCxnSpPr/>
              <p:nvPr/>
            </p:nvCxnSpPr>
            <p:spPr>
              <a:xfrm>
                <a:off x="6862711" y="1583999"/>
                <a:ext cx="144016" cy="1474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7225604" y="1600808"/>
                <a:ext cx="56110" cy="1613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7870823" y="1590859"/>
                <a:ext cx="205832" cy="1475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0031063" y="1562480"/>
                <a:ext cx="0" cy="1759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10867571" y="3833790"/>
                <a:ext cx="64286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/>
                  <a:t>100 A</a:t>
                </a:r>
                <a:endParaRPr lang="en-GB" sz="14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 rot="16200000">
              <a:off x="6379976" y="2329795"/>
              <a:ext cx="105163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Voltage [V]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65612" y="4028175"/>
              <a:ext cx="81439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Time [s]</a:t>
              </a:r>
              <a:endParaRPr lang="en-GB" sz="1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581134" y="4223671"/>
            <a:ext cx="3137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Periodic field variation over conductor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32061" y="4305813"/>
            <a:ext cx="3137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Initial </a:t>
            </a:r>
            <a:r>
              <a:rPr lang="en-US" sz="1600" i="1" dirty="0" err="1">
                <a:latin typeface="Calibri" panose="020F0502020204030204" pitchFamily="34" charset="0"/>
              </a:rPr>
              <a:t>dV</a:t>
            </a:r>
            <a:r>
              <a:rPr lang="en-US" sz="1600" i="1" dirty="0">
                <a:latin typeface="Calibri" panose="020F0502020204030204" pitchFamily="34" charset="0"/>
              </a:rPr>
              <a:t>/</a:t>
            </a:r>
            <a:r>
              <a:rPr lang="en-US" sz="1600" i="1" dirty="0" err="1">
                <a:latin typeface="Calibri" panose="020F0502020204030204" pitchFamily="34" charset="0"/>
              </a:rPr>
              <a:t>dt</a:t>
            </a:r>
            <a:r>
              <a:rPr lang="en-US" sz="1600" i="1" dirty="0">
                <a:latin typeface="Calibri" panose="020F0502020204030204" pitchFamily="34" charset="0"/>
              </a:rPr>
              <a:t> calculated with BBQ for different currents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1995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Experimental observations on Twin Orbit Corrector prototype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713" y="846160"/>
            <a:ext cx="3268335" cy="30851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28522" y="3986665"/>
            <a:ext cx="3512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Experimentally observed initial </a:t>
            </a:r>
            <a:r>
              <a:rPr lang="en-US" sz="1600" i="1" dirty="0" err="1"/>
              <a:t>dV</a:t>
            </a:r>
            <a:r>
              <a:rPr lang="en-US" sz="1600" i="1" dirty="0"/>
              <a:t>/</a:t>
            </a:r>
            <a:r>
              <a:rPr lang="en-US" sz="1600" i="1" dirty="0" err="1"/>
              <a:t>dt</a:t>
            </a:r>
            <a:r>
              <a:rPr lang="en-US" sz="1600" i="1" dirty="0"/>
              <a:t> for training quenches on </a:t>
            </a:r>
            <a:r>
              <a:rPr lang="en-US" sz="1600" i="1" dirty="0" err="1"/>
              <a:t>MCBRDp1</a:t>
            </a:r>
            <a:endParaRPr lang="en-GB" sz="1600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433868" y="1253232"/>
            <a:ext cx="2221013" cy="3049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357527" y="1214711"/>
            <a:ext cx="1944216" cy="1899521"/>
            <a:chOff x="1712922" y="1202577"/>
            <a:chExt cx="1944216" cy="189952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2922" y="1202577"/>
              <a:ext cx="1944216" cy="1899521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2433002" y="1460987"/>
              <a:ext cx="1008112" cy="128415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690207" y="1460987"/>
              <a:ext cx="8803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300 V/s</a:t>
              </a:r>
              <a:endParaRPr lang="en-GB" sz="1600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6575" y="1202577"/>
            <a:ext cx="2202302" cy="2082449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endCxn id="19" idx="1"/>
          </p:cNvCxnSpPr>
          <p:nvPr/>
        </p:nvCxnSpPr>
        <p:spPr>
          <a:xfrm flipV="1">
            <a:off x="6152942" y="2243802"/>
            <a:ext cx="1723633" cy="13818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473670" y="1362266"/>
            <a:ext cx="1605207" cy="13159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025866" y="2271571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 V/s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3102" y="3315135"/>
            <a:ext cx="2533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Fast voltage development</a:t>
            </a:r>
            <a:endParaRPr lang="en-GB" sz="16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7876575" y="3331552"/>
            <a:ext cx="2576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Slow voltage development</a:t>
            </a:r>
            <a:endParaRPr lang="en-GB" sz="16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30909" y="2997106"/>
            <a:ext cx="18838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Symmetric quench</a:t>
            </a:r>
            <a:endParaRPr lang="en-GB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467982" y="2617570"/>
            <a:ext cx="370946" cy="3955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3"/>
          <p:cNvSpPr txBox="1">
            <a:spLocks/>
          </p:cNvSpPr>
          <p:nvPr/>
        </p:nvSpPr>
        <p:spPr>
          <a:xfrm>
            <a:off x="1568823" y="4972116"/>
            <a:ext cx="9050693" cy="1292662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Experimental observations on </a:t>
            </a:r>
            <a:r>
              <a:rPr lang="en-US" sz="2000" dirty="0" err="1"/>
              <a:t>MCBRDp1</a:t>
            </a:r>
            <a:r>
              <a:rPr lang="en-US" sz="2000" dirty="0"/>
              <a:t>: For some training quenches, very fast voltage development (mechanical movement), for others, slower voltage rise (thermal propagation)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3830755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Comparison, simulations vs. experimental results</a:t>
            </a:r>
            <a:endParaRPr lang="en-GB" dirty="0"/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1430460" y="4716361"/>
            <a:ext cx="10011545" cy="1218795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Measurements: Normal zone eventually propagates to neighboring strand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Simulation versus measurement: In spite of missing propagation to neighboring strand, simulated and measured </a:t>
            </a:r>
            <a:r>
              <a:rPr lang="en-US" sz="1800" i="1" dirty="0" err="1"/>
              <a:t>dV</a:t>
            </a:r>
            <a:r>
              <a:rPr lang="en-US" sz="1800" i="1" dirty="0"/>
              <a:t>/</a:t>
            </a:r>
            <a:r>
              <a:rPr lang="en-US" sz="1800" i="1" dirty="0" err="1"/>
              <a:t>dt</a:t>
            </a:r>
            <a:r>
              <a:rPr lang="en-US" sz="1800" dirty="0"/>
              <a:t> are fairly consistent (simulation somewhat pessimistic)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Useful for calculating the time required to reach detection and validation</a:t>
            </a: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118019" y="854970"/>
            <a:ext cx="5066935" cy="3157194"/>
            <a:chOff x="6131446" y="1339503"/>
            <a:chExt cx="4120317" cy="256735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31446" y="1339503"/>
              <a:ext cx="3229903" cy="2567359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9233347" y="3108874"/>
              <a:ext cx="10184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Symmetric quench</a:t>
              </a:r>
              <a:endParaRPr lang="en-GB" sz="1200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9096375" y="2847328"/>
              <a:ext cx="324987" cy="26154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7254945" y="4021801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Derived initial </a:t>
            </a:r>
            <a:r>
              <a:rPr lang="en-US" sz="1600" i="1" dirty="0" err="1"/>
              <a:t>dV</a:t>
            </a:r>
            <a:r>
              <a:rPr lang="en-US" sz="1600" i="1" dirty="0"/>
              <a:t>/</a:t>
            </a:r>
            <a:r>
              <a:rPr lang="en-US" sz="1600" i="1" dirty="0" err="1"/>
              <a:t>dt</a:t>
            </a:r>
            <a:endParaRPr lang="en-GB" sz="160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523567" y="691659"/>
            <a:ext cx="5289404" cy="3668696"/>
            <a:chOff x="523567" y="691659"/>
            <a:chExt cx="5289404" cy="3668696"/>
          </a:xfrm>
        </p:grpSpPr>
        <p:grpSp>
          <p:nvGrpSpPr>
            <p:cNvPr id="9" name="Group 8"/>
            <p:cNvGrpSpPr/>
            <p:nvPr/>
          </p:nvGrpSpPr>
          <p:grpSpPr>
            <a:xfrm>
              <a:off x="523567" y="691659"/>
              <a:ext cx="5289404" cy="3560051"/>
              <a:chOff x="492800" y="739577"/>
              <a:chExt cx="5510232" cy="3818877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3927" y="739577"/>
                <a:ext cx="4801826" cy="3701794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2400031" y="2886128"/>
                <a:ext cx="240165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Measurement: Normal zone propagation to neighboring strand</a:t>
                </a:r>
                <a:endParaRPr lang="en-GB" sz="1200" dirty="0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2753390" y="2453823"/>
                <a:ext cx="51889" cy="4196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5642992" y="2368604"/>
                <a:ext cx="36004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 rot="16200000">
                <a:off x="-18828" y="2158696"/>
                <a:ext cx="133103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Voltage [V]</a:t>
                </a:r>
                <a:endParaRPr lang="en-GB" sz="14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36092" y="3766087"/>
                <a:ext cx="1522509" cy="7923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/>
                  <a:t>t</a:t>
                </a:r>
                <a:r>
                  <a:rPr lang="en-US" sz="1400" dirty="0"/>
                  <a:t> – </a:t>
                </a:r>
                <a:r>
                  <a:rPr lang="en-US" sz="1400" i="1" dirty="0" err="1"/>
                  <a:t>t</a:t>
                </a:r>
                <a:r>
                  <a:rPr lang="en-US" sz="1400" baseline="-25000" dirty="0" err="1"/>
                  <a:t>Quench</a:t>
                </a:r>
                <a:r>
                  <a:rPr lang="en-US" sz="1400" dirty="0"/>
                  <a:t> [s]</a:t>
                </a:r>
              </a:p>
              <a:p>
                <a:endParaRPr lang="en-US" sz="1400" dirty="0"/>
              </a:p>
              <a:p>
                <a:endParaRPr lang="en-GB" sz="1400" dirty="0"/>
              </a:p>
            </p:txBody>
          </p:sp>
          <p:cxnSp>
            <p:nvCxnSpPr>
              <p:cNvPr id="5" name="Straight Arrow Connector 4"/>
              <p:cNvCxnSpPr/>
              <p:nvPr/>
            </p:nvCxnSpPr>
            <p:spPr>
              <a:xfrm flipH="1" flipV="1">
                <a:off x="3032450" y="2771192"/>
                <a:ext cx="307909" cy="160134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2805279" y="1066482"/>
                <a:ext cx="24016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Simulation: Single strand propagation</a:t>
                </a:r>
                <a:endParaRPr lang="en-GB" sz="1200" dirty="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3928188" y="1548536"/>
                <a:ext cx="77917" cy="364018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1585745" y="4021801"/>
              <a:ext cx="27735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/>
                <a:t>Simulation vs. measurement</a:t>
              </a:r>
              <a:endParaRPr lang="en-GB" sz="1600" i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07090" y="2415076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282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82936" y="1884501"/>
              <a:ext cx="4262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300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17487" y="1417516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335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43944" y="1194489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385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72078" y="1534415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400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08728" y="1192557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418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8154" y="1192557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470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23777" y="1534415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500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22826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32020</TotalTime>
  <Words>817</Words>
  <Application>Microsoft Office PowerPoint</Application>
  <PresentationFormat>Breedbeeld</PresentationFormat>
  <Paragraphs>123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CERNCobranding4-3</vt:lpstr>
      <vt:lpstr>BBQ (BusBar Quench)  1st STEAM Workshop 13-14 June 2019</vt:lpstr>
      <vt:lpstr>Overview</vt:lpstr>
      <vt:lpstr>Motivation for STEAM-BusBarQuench (BBQ)</vt:lpstr>
      <vt:lpstr>Some basics</vt:lpstr>
      <vt:lpstr>Thermal aspects</vt:lpstr>
      <vt:lpstr>Model states</vt:lpstr>
      <vt:lpstr>Calculation of initial voltage development in HL-LHC Twin Orbit corrector</vt:lpstr>
      <vt:lpstr>Experimental observations on Twin Orbit Corrector prototype</vt:lpstr>
      <vt:lpstr>Comparison, simulations vs. experimental results</vt:lpstr>
      <vt:lpstr>Demo: Calculating the hotspot temperature of a superconducting busbar after quench detection + circuit discharge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Matthias Mentink</cp:lastModifiedBy>
  <cp:revision>610</cp:revision>
  <dcterms:created xsi:type="dcterms:W3CDTF">2017-06-18T14:15:32Z</dcterms:created>
  <dcterms:modified xsi:type="dcterms:W3CDTF">2019-06-13T07:43:36Z</dcterms:modified>
</cp:coreProperties>
</file>