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4"/>
  </p:notesMasterIdLst>
  <p:sldIdLst>
    <p:sldId id="257" r:id="rId2"/>
    <p:sldId id="286" r:id="rId3"/>
    <p:sldId id="296" r:id="rId4"/>
    <p:sldId id="287" r:id="rId5"/>
    <p:sldId id="288" r:id="rId6"/>
    <p:sldId id="289" r:id="rId7"/>
    <p:sldId id="290" r:id="rId8"/>
    <p:sldId id="292" r:id="rId9"/>
    <p:sldId id="291" r:id="rId10"/>
    <p:sldId id="293" r:id="rId11"/>
    <p:sldId id="294" r:id="rId12"/>
    <p:sldId id="295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4282"/>
    <a:srgbClr val="33CC33"/>
    <a:srgbClr val="0C377B"/>
    <a:srgbClr val="0055A0"/>
    <a:srgbClr val="0B38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4" autoAdjust="0"/>
    <p:restoredTop sz="86348"/>
  </p:normalViewPr>
  <p:slideViewPr>
    <p:cSldViewPr snapToGrid="0" snapToObjects="1">
      <p:cViewPr varScale="1">
        <p:scale>
          <a:sx n="75" d="100"/>
          <a:sy n="75" d="100"/>
        </p:scale>
        <p:origin x="926" y="4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8A39DC-5865-C644-BB9E-AAC016A64910}" type="datetimeFigureOut">
              <a:rPr lang="en-US" smtClean="0"/>
              <a:t>6/13/2019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9B1595-DE59-C540-A623-C5DA7401724D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8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000" y="2181663"/>
            <a:ext cx="2520000" cy="24948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 txBox="1">
            <a:spLocks/>
          </p:cNvSpPr>
          <p:nvPr userDrawn="1"/>
        </p:nvSpPr>
        <p:spPr>
          <a:xfrm>
            <a:off x="11433215" y="6429510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6/13/2019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 txBox="1">
            <a:spLocks/>
          </p:cNvSpPr>
          <p:nvPr userDrawn="1"/>
        </p:nvSpPr>
        <p:spPr>
          <a:xfrm>
            <a:off x="11433215" y="6429510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5" y="802197"/>
            <a:ext cx="6346019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80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6/13/2019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 txBox="1">
            <a:spLocks/>
          </p:cNvSpPr>
          <p:nvPr userDrawn="1"/>
        </p:nvSpPr>
        <p:spPr>
          <a:xfrm>
            <a:off x="11433215" y="6429510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9200" y="2703285"/>
            <a:ext cx="1173600" cy="146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9200" y="2703285"/>
            <a:ext cx="1173600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5800" y="2878269"/>
            <a:ext cx="1220400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82014"/>
            <a:ext cx="10969139" cy="532463"/>
          </a:xfrm>
        </p:spPr>
        <p:txBody>
          <a:bodyPr>
            <a:normAutofit/>
          </a:bodyPr>
          <a:lstStyle>
            <a:lvl1pPr algn="l">
              <a:defRPr sz="3200"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62598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Slide Number Placeholder 3"/>
          <p:cNvSpPr txBox="1">
            <a:spLocks/>
          </p:cNvSpPr>
          <p:nvPr userDrawn="1"/>
        </p:nvSpPr>
        <p:spPr>
          <a:xfrm>
            <a:off x="11433215" y="6473400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2549576" y="6503006"/>
            <a:ext cx="70928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 defTabSz="914400" rtl="0" eaLnBrk="1" latinLnBrk="0" hangingPunct="1"/>
            <a:r>
              <a:rPr lang="en-US" sz="1200" kern="12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1</a:t>
            </a:r>
            <a:r>
              <a:rPr lang="en-US" sz="1200" kern="1200" baseline="300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st</a:t>
            </a:r>
            <a:r>
              <a:rPr lang="en-US" sz="1200" kern="12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 STEAM Workshop – CERN, Geneva, CH – 13 June 2019</a:t>
            </a: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102260" y="6248400"/>
            <a:ext cx="11987480" cy="76200"/>
          </a:xfrm>
          <a:prstGeom prst="line">
            <a:avLst/>
          </a:prstGeom>
          <a:ln w="6350">
            <a:solidFill>
              <a:srgbClr val="10428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444823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30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Slide Number Placeholder 3"/>
          <p:cNvSpPr txBox="1">
            <a:spLocks/>
          </p:cNvSpPr>
          <p:nvPr userDrawn="1"/>
        </p:nvSpPr>
        <p:spPr>
          <a:xfrm>
            <a:off x="11433215" y="6429510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7"/>
            <a:ext cx="48768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Slide Number Placeholder 3"/>
          <p:cNvSpPr txBox="1">
            <a:spLocks/>
          </p:cNvSpPr>
          <p:nvPr userDrawn="1"/>
        </p:nvSpPr>
        <p:spPr>
          <a:xfrm>
            <a:off x="11433215" y="6429510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9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73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86"/>
            <a:ext cx="5386917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73" y="1269786"/>
            <a:ext cx="5389033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9" name="Slide Number Placeholder 3"/>
          <p:cNvSpPr txBox="1">
            <a:spLocks/>
          </p:cNvSpPr>
          <p:nvPr userDrawn="1"/>
        </p:nvSpPr>
        <p:spPr>
          <a:xfrm>
            <a:off x="11433215" y="6429510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1" y="233501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1" y="1325614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  <p:pic>
        <p:nvPicPr>
          <p:cNvPr id="10" name="Image 9" descr="bande-02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213370"/>
            <a:ext cx="9464400" cy="649399"/>
          </a:xfrm>
          <a:prstGeom prst="rect">
            <a:avLst/>
          </a:prstGeom>
        </p:spPr>
      </p:pic>
      <p:pic>
        <p:nvPicPr>
          <p:cNvPr id="6" name="Content Placeholder 4"/>
          <p:cNvPicPr>
            <a:picLocks/>
          </p:cNvPicPr>
          <p:nvPr userDrawn="1"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0733" y="6336127"/>
            <a:ext cx="1180800" cy="41461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1155" y="638480"/>
            <a:ext cx="2506806" cy="879580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810920" y="2616796"/>
            <a:ext cx="6570160" cy="1508105"/>
          </a:xfrm>
        </p:spPr>
        <p:txBody>
          <a:bodyPr wrap="square">
            <a:spAutoFit/>
          </a:bodyPr>
          <a:lstStyle/>
          <a:p>
            <a:pPr algn="ctr"/>
            <a:r>
              <a:rPr lang="en-GB" sz="2800" b="1"/>
              <a:t>ProteCCT</a:t>
            </a:r>
            <a:br>
              <a:rPr lang="en-GB" sz="2800" b="1" dirty="0"/>
            </a:br>
            <a:r>
              <a:rPr lang="en-GB" sz="1600" b="1" dirty="0"/>
              <a:t>(Prote</a:t>
            </a:r>
            <a:r>
              <a:rPr lang="en-GB" sz="1600" dirty="0"/>
              <a:t>ction of </a:t>
            </a:r>
            <a:r>
              <a:rPr lang="en-GB" sz="1600" b="1" dirty="0"/>
              <a:t>C</a:t>
            </a:r>
            <a:r>
              <a:rPr lang="en-GB" sz="1600" dirty="0"/>
              <a:t>anted-</a:t>
            </a:r>
            <a:r>
              <a:rPr lang="en-GB" sz="1600" b="1" dirty="0"/>
              <a:t>C</a:t>
            </a:r>
            <a:r>
              <a:rPr lang="en-GB" sz="1600" dirty="0"/>
              <a:t>osine-</a:t>
            </a:r>
            <a:r>
              <a:rPr lang="en-GB" sz="1600" b="1" dirty="0"/>
              <a:t>T</a:t>
            </a:r>
            <a:r>
              <a:rPr lang="en-GB" sz="1600" dirty="0"/>
              <a:t>heta-type Magnets</a:t>
            </a:r>
            <a:r>
              <a:rPr lang="en-GB" sz="1600" b="1" dirty="0"/>
              <a:t>)</a:t>
            </a:r>
            <a:br>
              <a:rPr lang="en-GB" sz="2800" b="1" dirty="0"/>
            </a:br>
            <a:br>
              <a:rPr lang="en-GB" sz="2400" dirty="0"/>
            </a:br>
            <a:r>
              <a:rPr lang="en-GB" sz="2400" dirty="0"/>
              <a:t>1</a:t>
            </a:r>
            <a:r>
              <a:rPr lang="en-GB" sz="2400" baseline="30000" dirty="0"/>
              <a:t>st</a:t>
            </a:r>
            <a:r>
              <a:rPr lang="en-GB" sz="2400" dirty="0"/>
              <a:t> STEAM Workshop 13-14 June 2019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938923" y="4982237"/>
            <a:ext cx="66376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002060"/>
                </a:solidFill>
              </a:rPr>
              <a:t>Matthias Mentink,</a:t>
            </a:r>
          </a:p>
          <a:p>
            <a:pPr algn="ctr"/>
            <a:r>
              <a:rPr lang="en-US" sz="2000" dirty="0">
                <a:solidFill>
                  <a:srgbClr val="002060"/>
                </a:solidFill>
              </a:rPr>
              <a:t>On behalf of </a:t>
            </a:r>
            <a:r>
              <a:rPr lang="en-US" sz="2000">
                <a:solidFill>
                  <a:srgbClr val="002060"/>
                </a:solidFill>
              </a:rPr>
              <a:t>the STEAM team</a:t>
            </a:r>
            <a:endParaRPr lang="en-GB" sz="2000" dirty="0">
              <a:solidFill>
                <a:srgbClr val="00206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104321" y="1931344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C00000"/>
                </a:solidFill>
              </a:rPr>
              <a:t>cern.ch/STEAM</a:t>
            </a:r>
          </a:p>
        </p:txBody>
      </p:sp>
    </p:spTree>
    <p:extLst>
      <p:ext uri="{BB962C8B-B14F-4D97-AF65-F5344CB8AC3E}">
        <p14:creationId xmlns:p14="http://schemas.microsoft.com/office/powerpoint/2010/main" val="11100300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4249"/>
            <a:ext cx="10969139" cy="53246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Running the simulation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9500" y="782766"/>
            <a:ext cx="3826421" cy="296647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1565" y="765621"/>
            <a:ext cx="4336174" cy="298362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131565" y="3779368"/>
            <a:ext cx="35886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>
                <a:latin typeface="+mn-lt"/>
              </a:rPr>
              <a:t>Voltage-to-ground calculation</a:t>
            </a:r>
          </a:p>
          <a:p>
            <a:pPr algn="ctr"/>
            <a:r>
              <a:rPr lang="en-US" sz="1600" i="1" dirty="0">
                <a:latin typeface="+mn-lt"/>
              </a:rPr>
              <a:t>(During simulation, t = 50 </a:t>
            </a:r>
            <a:r>
              <a:rPr lang="en-US" sz="1600" i="1" dirty="0" err="1">
                <a:latin typeface="+mn-lt"/>
              </a:rPr>
              <a:t>ms</a:t>
            </a:r>
            <a:r>
              <a:rPr lang="en-US" sz="1600" i="1" dirty="0">
                <a:latin typeface="+mn-lt"/>
              </a:rPr>
              <a:t>)</a:t>
            </a:r>
            <a:endParaRPr lang="en-GB" sz="1600" i="1" dirty="0"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969500" y="3779368"/>
            <a:ext cx="35886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>
                <a:latin typeface="+mn-lt"/>
              </a:rPr>
              <a:t>Strand temperature development</a:t>
            </a:r>
          </a:p>
          <a:p>
            <a:pPr algn="ctr"/>
            <a:r>
              <a:rPr lang="en-US" sz="1600" i="1" dirty="0">
                <a:latin typeface="+mn-lt"/>
              </a:rPr>
              <a:t>(During simulation, t = 50 </a:t>
            </a:r>
            <a:r>
              <a:rPr lang="en-US" sz="1600" i="1" dirty="0" err="1">
                <a:latin typeface="+mn-lt"/>
              </a:rPr>
              <a:t>ms</a:t>
            </a:r>
            <a:r>
              <a:rPr lang="en-US" sz="1600" i="1" dirty="0">
                <a:latin typeface="+mn-lt"/>
              </a:rPr>
              <a:t>)</a:t>
            </a:r>
            <a:endParaRPr lang="en-GB" sz="1600" i="1" dirty="0">
              <a:latin typeface="+mn-lt"/>
            </a:endParaRPr>
          </a:p>
        </p:txBody>
      </p:sp>
      <p:sp>
        <p:nvSpPr>
          <p:cNvPr id="15" name="Text Placeholder 3"/>
          <p:cNvSpPr txBox="1">
            <a:spLocks/>
          </p:cNvSpPr>
          <p:nvPr/>
        </p:nvSpPr>
        <p:spPr>
          <a:xfrm>
            <a:off x="739954" y="4483459"/>
            <a:ext cx="10708432" cy="1551194"/>
          </a:xfrm>
          <a:prstGeom prst="rect">
            <a:avLst/>
          </a:prstGeom>
        </p:spPr>
        <p:txBody>
          <a:bodyPr vert="horz" wrap="square" lIns="45720" tIns="0" rIns="45720" bIns="0" anchor="b">
            <a:sp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/>
              <a:t>Very fast: Typically no more than few minutes to run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/>
              <a:t>Free-to-use standalone executable, no license required (Does require </a:t>
            </a:r>
            <a:r>
              <a:rPr lang="en-US" sz="1800" dirty="0" err="1"/>
              <a:t>MCR</a:t>
            </a:r>
            <a:r>
              <a:rPr lang="en-US" sz="1800" dirty="0"/>
              <a:t> installation)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/>
              <a:t>During simulation: Optional plotting of voltage-to-ground and strand temperature for each time-step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/>
              <a:t>Simulation output written to excel file: Time-dependent Current, hot-spot temperature, voltage-to-ground of selected turns, </a:t>
            </a:r>
            <a:r>
              <a:rPr lang="en-US" sz="1800" dirty="0" err="1"/>
              <a:t>etc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164388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4249"/>
            <a:ext cx="10969139" cy="53246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Demo: </a:t>
            </a:r>
            <a:r>
              <a:rPr lang="en-US" dirty="0" err="1"/>
              <a:t>MCBRDp1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37542" y="777586"/>
            <a:ext cx="3229408" cy="250363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603358" y="3415626"/>
            <a:ext cx="35886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>
                <a:latin typeface="+mn-lt"/>
              </a:rPr>
              <a:t>Strand temperature development</a:t>
            </a:r>
          </a:p>
          <a:p>
            <a:pPr algn="ctr"/>
            <a:r>
              <a:rPr lang="en-US" sz="1600" i="1" dirty="0">
                <a:latin typeface="+mn-lt"/>
              </a:rPr>
              <a:t>during simulation, t = 50 </a:t>
            </a:r>
            <a:r>
              <a:rPr lang="en-US" sz="1600" i="1" dirty="0" err="1">
                <a:latin typeface="+mn-lt"/>
              </a:rPr>
              <a:t>ms</a:t>
            </a:r>
            <a:endParaRPr lang="en-GB" sz="1600" i="1" dirty="0"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01977" y="3467468"/>
            <a:ext cx="35886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>
                <a:latin typeface="+mn-lt"/>
              </a:rPr>
              <a:t>Voltage distribution in magnet during simulation, t = 50 </a:t>
            </a:r>
            <a:r>
              <a:rPr lang="en-US" sz="1600" i="1" dirty="0" err="1">
                <a:latin typeface="+mn-lt"/>
              </a:rPr>
              <a:t>ms</a:t>
            </a:r>
            <a:endParaRPr lang="en-GB" sz="1600" i="1" dirty="0"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01229" y="3421302"/>
            <a:ext cx="35886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>
                <a:latin typeface="+mn-lt"/>
              </a:rPr>
              <a:t>Command prompt output</a:t>
            </a:r>
            <a:endParaRPr lang="en-GB" sz="1600" i="1" dirty="0">
              <a:latin typeface="+mn-lt"/>
            </a:endParaRPr>
          </a:p>
        </p:txBody>
      </p:sp>
      <p:sp>
        <p:nvSpPr>
          <p:cNvPr id="13" name="Text Placeholder 3"/>
          <p:cNvSpPr txBox="1">
            <a:spLocks/>
          </p:cNvSpPr>
          <p:nvPr/>
        </p:nvSpPr>
        <p:spPr>
          <a:xfrm>
            <a:off x="701229" y="4479114"/>
            <a:ext cx="10708432" cy="1274195"/>
          </a:xfrm>
          <a:prstGeom prst="rect">
            <a:avLst/>
          </a:prstGeom>
        </p:spPr>
        <p:txBody>
          <a:bodyPr vert="horz" wrap="square" lIns="45720" tIns="0" rIns="45720" bIns="0" anchor="b">
            <a:sp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err="1"/>
              <a:t>ProteCCT</a:t>
            </a:r>
            <a:r>
              <a:rPr lang="en-US" sz="1800" dirty="0"/>
              <a:t> is found on STEAM website: </a:t>
            </a:r>
            <a:r>
              <a:rPr lang="en-US" sz="1800" i="1" dirty="0"/>
              <a:t>cern.ch/steam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/>
              <a:t>Manual: </a:t>
            </a:r>
            <a:r>
              <a:rPr lang="en-US" sz="1800" dirty="0" err="1"/>
              <a:t>EDMS</a:t>
            </a:r>
            <a:r>
              <a:rPr lang="en-US" sz="1800" dirty="0"/>
              <a:t> </a:t>
            </a:r>
            <a:r>
              <a:rPr lang="en-US" sz="1800" dirty="0" err="1"/>
              <a:t>Nr</a:t>
            </a:r>
            <a:r>
              <a:rPr lang="en-US" sz="1800" dirty="0"/>
              <a:t>. 216002 (link of STEAM website)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/>
              <a:t>Simulation tool available of steam website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/>
              <a:t>Running requires installation of Matlab runtime (see </a:t>
            </a:r>
            <a:r>
              <a:rPr lang="en-US" sz="1800" i="1" dirty="0"/>
              <a:t>Matlab runtime.txt</a:t>
            </a:r>
            <a:r>
              <a:rPr lang="en-US" sz="1800" dirty="0"/>
              <a:t>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6633" y="777586"/>
            <a:ext cx="3687817" cy="263804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7280" y="777586"/>
            <a:ext cx="3298037" cy="2686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7878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4249"/>
            <a:ext cx="10969139" cy="53246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Summary</a:t>
            </a:r>
            <a:endParaRPr lang="en-GB" dirty="0"/>
          </a:p>
        </p:txBody>
      </p:sp>
      <p:sp>
        <p:nvSpPr>
          <p:cNvPr id="15" name="Text Placeholder 3"/>
          <p:cNvSpPr txBox="1">
            <a:spLocks/>
          </p:cNvSpPr>
          <p:nvPr/>
        </p:nvSpPr>
        <p:spPr>
          <a:xfrm>
            <a:off x="479964" y="858096"/>
            <a:ext cx="6388374" cy="4862870"/>
          </a:xfrm>
          <a:prstGeom prst="rect">
            <a:avLst/>
          </a:prstGeom>
        </p:spPr>
        <p:txBody>
          <a:bodyPr vert="horz" wrap="square" lIns="45720" tIns="0" rIns="45720" bIns="0" anchor="b">
            <a:sp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 err="1"/>
              <a:t>ProteCCT</a:t>
            </a:r>
            <a:endParaRPr lang="en-US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Simulation tool for evaluating discharge of </a:t>
            </a:r>
            <a:r>
              <a:rPr lang="en-US" sz="2000" dirty="0" err="1"/>
              <a:t>CCT</a:t>
            </a:r>
            <a:r>
              <a:rPr lang="en-US" sz="2000" dirty="0"/>
              <a:t>-type magnets (With quench-back from conductive formers)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Very fast, standalone executable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User-interface: Input from Excel, output to Excel (plus optional plotting during execution)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Available on STEAM website (cern.ch/steam)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Free to use, but please reference to </a:t>
            </a:r>
            <a:r>
              <a:rPr lang="en-US" sz="2000" dirty="0" err="1"/>
              <a:t>ProteCCT</a:t>
            </a:r>
            <a:r>
              <a:rPr lang="en-US" sz="2000" dirty="0"/>
              <a:t> manual when used for publications / presentations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Future development</a:t>
            </a:r>
          </a:p>
          <a:p>
            <a:pPr marL="1191006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User interface development</a:t>
            </a:r>
          </a:p>
          <a:p>
            <a:pPr marL="1191006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Automatically generated reports</a:t>
            </a:r>
          </a:p>
          <a:p>
            <a:pPr marL="1191006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Suggestions?</a:t>
            </a:r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7085833" y="654098"/>
            <a:ext cx="4492907" cy="2536971"/>
            <a:chOff x="152400" y="3200400"/>
            <a:chExt cx="4191000" cy="2366495"/>
          </a:xfrm>
        </p:grpSpPr>
        <p:grpSp>
          <p:nvGrpSpPr>
            <p:cNvPr id="11" name="Group 10"/>
            <p:cNvGrpSpPr/>
            <p:nvPr/>
          </p:nvGrpSpPr>
          <p:grpSpPr>
            <a:xfrm>
              <a:off x="749338" y="3200400"/>
              <a:ext cx="2984462" cy="2366495"/>
              <a:chOff x="503883" y="1222147"/>
              <a:chExt cx="3522366" cy="2717393"/>
            </a:xfrm>
          </p:grpSpPr>
          <p:pic>
            <p:nvPicPr>
              <p:cNvPr id="20" name="Picture 19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503883" y="1222147"/>
                <a:ext cx="3522366" cy="2717393"/>
              </a:xfrm>
              <a:prstGeom prst="rect">
                <a:avLst/>
              </a:prstGeom>
            </p:spPr>
          </p:pic>
          <p:cxnSp>
            <p:nvCxnSpPr>
              <p:cNvPr id="21" name="Straight Arrow Connector 20"/>
              <p:cNvCxnSpPr/>
              <p:nvPr/>
            </p:nvCxnSpPr>
            <p:spPr bwMode="auto">
              <a:xfrm flipH="1" flipV="1">
                <a:off x="1583456" y="2292306"/>
                <a:ext cx="931144" cy="496378"/>
              </a:xfrm>
              <a:prstGeom prst="straightConnector1">
                <a:avLst/>
              </a:prstGeom>
              <a:solidFill>
                <a:schemeClr val="accent1"/>
              </a:solidFill>
              <a:ln w="12700" cap="flat" cmpd="sng" algn="ctr">
                <a:solidFill>
                  <a:srgbClr val="C00000"/>
                </a:solidFill>
                <a:prstDash val="lgDash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22" name="Straight Arrow Connector 21"/>
              <p:cNvCxnSpPr/>
              <p:nvPr/>
            </p:nvCxnSpPr>
            <p:spPr bwMode="auto">
              <a:xfrm>
                <a:off x="2514600" y="1920858"/>
                <a:ext cx="838200" cy="467037"/>
              </a:xfrm>
              <a:prstGeom prst="straightConnector1">
                <a:avLst/>
              </a:prstGeom>
              <a:solidFill>
                <a:schemeClr val="accent1"/>
              </a:solidFill>
              <a:ln w="12700" cap="flat" cmpd="sng" algn="ctr">
                <a:solidFill>
                  <a:srgbClr val="C00000"/>
                </a:solidFill>
                <a:prstDash val="lgDash"/>
                <a:round/>
                <a:headEnd type="none" w="med" len="med"/>
                <a:tailEnd type="arrow"/>
              </a:ln>
              <a:effectLst/>
            </p:spPr>
          </p:cxnSp>
        </p:grpSp>
        <p:sp>
          <p:nvSpPr>
            <p:cNvPr id="12" name="TextBox 11"/>
            <p:cNvSpPr txBox="1"/>
            <p:nvPr/>
          </p:nvSpPr>
          <p:spPr>
            <a:xfrm>
              <a:off x="2179059" y="3246027"/>
              <a:ext cx="11820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err="1">
                  <a:latin typeface="Calibri" panose="020F0502020204030204" pitchFamily="34" charset="0"/>
                </a:rPr>
                <a:t>CCT</a:t>
              </a:r>
              <a:r>
                <a:rPr lang="en-US" sz="1600" dirty="0">
                  <a:latin typeface="Calibri" panose="020F0502020204030204" pitchFamily="34" charset="0"/>
                </a:rPr>
                <a:t> coils</a:t>
              </a:r>
              <a:endParaRPr lang="en-GB" sz="1600" dirty="0">
                <a:latin typeface="Calibri" panose="020F050202020403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161313" y="3590170"/>
              <a:ext cx="11820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Calibri" panose="020F0502020204030204" pitchFamily="34" charset="0"/>
                </a:rPr>
                <a:t>Formers</a:t>
              </a:r>
              <a:endParaRPr lang="en-GB" sz="1600" dirty="0">
                <a:latin typeface="Calibri" panose="020F050202020403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52400" y="4876800"/>
              <a:ext cx="144770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Calibri" panose="020F0502020204030204" pitchFamily="34" charset="0"/>
                </a:rPr>
                <a:t>Eddy currents in the formers</a:t>
              </a:r>
              <a:endParaRPr lang="en-GB" sz="1600" dirty="0">
                <a:latin typeface="Calibri" panose="020F0502020204030204" pitchFamily="34" charset="0"/>
              </a:endParaRPr>
            </a:p>
          </p:txBody>
        </p:sp>
        <p:cxnSp>
          <p:nvCxnSpPr>
            <p:cNvPr id="16" name="Straight Arrow Connector 15"/>
            <p:cNvCxnSpPr/>
            <p:nvPr/>
          </p:nvCxnSpPr>
          <p:spPr bwMode="auto">
            <a:xfrm flipV="1">
              <a:off x="1193564" y="4268215"/>
              <a:ext cx="635236" cy="532385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7" name="Straight Arrow Connector 16"/>
            <p:cNvCxnSpPr/>
            <p:nvPr/>
          </p:nvCxnSpPr>
          <p:spPr bwMode="auto">
            <a:xfrm flipH="1">
              <a:off x="2104432" y="3583781"/>
              <a:ext cx="457793" cy="16221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8" name="Straight Arrow Connector 17"/>
            <p:cNvCxnSpPr/>
            <p:nvPr/>
          </p:nvCxnSpPr>
          <p:spPr bwMode="auto">
            <a:xfrm>
              <a:off x="2560256" y="3581400"/>
              <a:ext cx="30544" cy="600179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9" name="Straight Arrow Connector 18"/>
            <p:cNvCxnSpPr/>
            <p:nvPr/>
          </p:nvCxnSpPr>
          <p:spPr bwMode="auto">
            <a:xfrm flipH="1">
              <a:off x="3276600" y="3881489"/>
              <a:ext cx="342418" cy="538111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pic>
        <p:nvPicPr>
          <p:cNvPr id="23" name="Picture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76011" y="3289531"/>
            <a:ext cx="3498978" cy="2707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7658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4249"/>
            <a:ext cx="10969139" cy="53246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Overview</a:t>
            </a:r>
            <a:endParaRPr lang="en-GB" dirty="0"/>
          </a:p>
        </p:txBody>
      </p:sp>
      <p:sp>
        <p:nvSpPr>
          <p:cNvPr id="28" name="Text Placeholder 3"/>
          <p:cNvSpPr txBox="1">
            <a:spLocks/>
          </p:cNvSpPr>
          <p:nvPr/>
        </p:nvSpPr>
        <p:spPr>
          <a:xfrm>
            <a:off x="1429221" y="793656"/>
            <a:ext cx="7606512" cy="5232202"/>
          </a:xfrm>
          <a:prstGeom prst="rect">
            <a:avLst/>
          </a:prstGeom>
        </p:spPr>
        <p:txBody>
          <a:bodyPr vert="horz" wrap="square" lIns="45720" tIns="0" rIns="45720" bIns="0" anchor="b">
            <a:sp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/>
              <a:t>Motivation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/>
              <a:t>Thermal aspects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/>
              <a:t>Internal circuit / Co-simulation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/>
              <a:t>User interface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/>
              <a:t>Complexities + correction factors:</a:t>
            </a:r>
          </a:p>
          <a:p>
            <a:pPr marL="1191006" lvl="1" indent="-285750">
              <a:buFont typeface="Wingdings" panose="05000000000000000000" pitchFamily="2" charset="2"/>
              <a:buChar char="§"/>
            </a:pPr>
            <a:r>
              <a:rPr lang="en-US" sz="2000" dirty="0"/>
              <a:t>Oversimplified model of eddy currents in the formers </a:t>
            </a:r>
            <a:r>
              <a:rPr lang="en-US" sz="2000" dirty="0">
                <a:sym typeface="Wingdings" panose="05000000000000000000" pitchFamily="2" charset="2"/>
              </a:rPr>
              <a:t> Correction factor </a:t>
            </a:r>
            <a:r>
              <a:rPr lang="en-US" sz="2000" dirty="0" err="1">
                <a:sym typeface="Wingdings" panose="05000000000000000000" pitchFamily="2" charset="2"/>
              </a:rPr>
              <a:t>fLoopFactor</a:t>
            </a:r>
            <a:endParaRPr lang="en-US" sz="2000" dirty="0">
              <a:sym typeface="Wingdings" panose="05000000000000000000" pitchFamily="2" charset="2"/>
            </a:endParaRPr>
          </a:p>
          <a:p>
            <a:pPr marL="1191006" lvl="1" indent="-285750">
              <a:buFont typeface="Wingdings" panose="05000000000000000000" pitchFamily="2" charset="2"/>
              <a:buChar char="§"/>
            </a:pPr>
            <a:r>
              <a:rPr lang="en-US" sz="2000" dirty="0">
                <a:sym typeface="Wingdings" panose="05000000000000000000" pitchFamily="2" charset="2"/>
              </a:rPr>
              <a:t>Additional helium present between the (non-bonded) formers and outer cylinder  Correction factor </a:t>
            </a:r>
            <a:r>
              <a:rPr lang="en-US" sz="2000" dirty="0" err="1">
                <a:sym typeface="Wingdings" panose="05000000000000000000" pitchFamily="2" charset="2"/>
              </a:rPr>
              <a:t>addedHeCpFrac</a:t>
            </a:r>
            <a:endParaRPr lang="en-US" sz="2000" dirty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ym typeface="Wingdings" panose="05000000000000000000" pitchFamily="2" charset="2"/>
              </a:rPr>
              <a:t>Simulation vs. experimental observations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ym typeface="Wingdings" panose="05000000000000000000" pitchFamily="2" charset="2"/>
              </a:rPr>
              <a:t>Running the model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ym typeface="Wingdings" panose="05000000000000000000" pitchFamily="2" charset="2"/>
              </a:rPr>
              <a:t>Demonstration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ym typeface="Wingdings" panose="05000000000000000000" pitchFamily="2" charset="2"/>
              </a:rPr>
              <a:t>Summary</a:t>
            </a:r>
            <a:br>
              <a:rPr lang="en-US" sz="2000" dirty="0"/>
            </a:br>
            <a:r>
              <a:rPr lang="en-US" sz="2000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6483545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4249"/>
            <a:ext cx="10969139" cy="53246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Motivation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730015" y="5007763"/>
            <a:ext cx="3657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>
                <a:latin typeface="Calibri" panose="020F0502020204030204" pitchFamily="34" charset="0"/>
              </a:rPr>
              <a:t>Eddy currents in formers surrounding </a:t>
            </a:r>
            <a:r>
              <a:rPr lang="en-US" sz="1600" i="1" dirty="0" err="1">
                <a:latin typeface="Calibri" panose="020F0502020204030204" pitchFamily="34" charset="0"/>
              </a:rPr>
              <a:t>CCT</a:t>
            </a:r>
            <a:r>
              <a:rPr lang="en-US" sz="1600" i="1" dirty="0">
                <a:latin typeface="Calibri" panose="020F0502020204030204" pitchFamily="34" charset="0"/>
              </a:rPr>
              <a:t> coils during discharge </a:t>
            </a:r>
          </a:p>
          <a:p>
            <a:pPr algn="ctr"/>
            <a:r>
              <a:rPr lang="en-US" sz="1600" i="1" dirty="0">
                <a:latin typeface="Calibri" panose="020F0502020204030204" pitchFamily="34" charset="0"/>
              </a:rPr>
              <a:t>(Field, courtesy J. van </a:t>
            </a:r>
            <a:r>
              <a:rPr lang="en-US" sz="1600" i="1" dirty="0" err="1">
                <a:latin typeface="Calibri" panose="020F0502020204030204" pitchFamily="34" charset="0"/>
              </a:rPr>
              <a:t>Nugteren</a:t>
            </a:r>
            <a:r>
              <a:rPr lang="en-US" sz="1600" i="1" dirty="0">
                <a:latin typeface="Calibri" panose="020F0502020204030204" pitchFamily="34" charset="0"/>
              </a:rPr>
              <a:t>)</a:t>
            </a:r>
            <a:endParaRPr lang="en-US" sz="1600" i="1" dirty="0">
              <a:latin typeface="Calibri" panose="020F0502020204030204" pitchFamily="34" charset="0"/>
              <a:sym typeface="Wingdings" panose="05000000000000000000" pitchFamily="2" charset="2"/>
            </a:endParaRPr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841590" y="3017497"/>
            <a:ext cx="3613856" cy="1971125"/>
            <a:chOff x="4672" y="3200400"/>
            <a:chExt cx="4338728" cy="2366495"/>
          </a:xfrm>
        </p:grpSpPr>
        <p:grpSp>
          <p:nvGrpSpPr>
            <p:cNvPr id="8" name="Group 7"/>
            <p:cNvGrpSpPr/>
            <p:nvPr/>
          </p:nvGrpSpPr>
          <p:grpSpPr>
            <a:xfrm>
              <a:off x="749338" y="3200400"/>
              <a:ext cx="2984462" cy="2366495"/>
              <a:chOff x="503883" y="1222147"/>
              <a:chExt cx="3522366" cy="2717393"/>
            </a:xfrm>
          </p:grpSpPr>
          <p:pic>
            <p:nvPicPr>
              <p:cNvPr id="16" name="Picture 1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503883" y="1222147"/>
                <a:ext cx="3522366" cy="2717393"/>
              </a:xfrm>
              <a:prstGeom prst="rect">
                <a:avLst/>
              </a:prstGeom>
            </p:spPr>
          </p:pic>
          <p:cxnSp>
            <p:nvCxnSpPr>
              <p:cNvPr id="17" name="Straight Arrow Connector 16"/>
              <p:cNvCxnSpPr/>
              <p:nvPr/>
            </p:nvCxnSpPr>
            <p:spPr bwMode="auto">
              <a:xfrm flipH="1" flipV="1">
                <a:off x="1583456" y="2292306"/>
                <a:ext cx="931144" cy="496378"/>
              </a:xfrm>
              <a:prstGeom prst="straightConnector1">
                <a:avLst/>
              </a:prstGeom>
              <a:solidFill>
                <a:schemeClr val="accent1"/>
              </a:solidFill>
              <a:ln w="12700" cap="flat" cmpd="sng" algn="ctr">
                <a:solidFill>
                  <a:srgbClr val="C00000"/>
                </a:solidFill>
                <a:prstDash val="lgDash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18" name="Straight Arrow Connector 17"/>
              <p:cNvCxnSpPr/>
              <p:nvPr/>
            </p:nvCxnSpPr>
            <p:spPr bwMode="auto">
              <a:xfrm>
                <a:off x="2514600" y="1920858"/>
                <a:ext cx="838200" cy="467037"/>
              </a:xfrm>
              <a:prstGeom prst="straightConnector1">
                <a:avLst/>
              </a:prstGeom>
              <a:solidFill>
                <a:schemeClr val="accent1"/>
              </a:solidFill>
              <a:ln w="12700" cap="flat" cmpd="sng" algn="ctr">
                <a:solidFill>
                  <a:srgbClr val="C00000"/>
                </a:solidFill>
                <a:prstDash val="lgDash"/>
                <a:round/>
                <a:headEnd type="none" w="med" len="med"/>
                <a:tailEnd type="arrow"/>
              </a:ln>
              <a:effectLst/>
            </p:spPr>
          </p:cxnSp>
        </p:grpSp>
        <p:sp>
          <p:nvSpPr>
            <p:cNvPr id="9" name="TextBox 8"/>
            <p:cNvSpPr txBox="1"/>
            <p:nvPr/>
          </p:nvSpPr>
          <p:spPr>
            <a:xfrm>
              <a:off x="2179059" y="3246027"/>
              <a:ext cx="11820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err="1">
                  <a:latin typeface="Calibri" panose="020F0502020204030204" pitchFamily="34" charset="0"/>
                </a:rPr>
                <a:t>CCT</a:t>
              </a:r>
              <a:r>
                <a:rPr lang="en-US" sz="1600" dirty="0">
                  <a:latin typeface="Calibri" panose="020F0502020204030204" pitchFamily="34" charset="0"/>
                </a:rPr>
                <a:t> coils</a:t>
              </a:r>
              <a:endParaRPr lang="en-GB" sz="1600" dirty="0">
                <a:latin typeface="Calibri" panose="020F050202020403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161313" y="3590170"/>
              <a:ext cx="11820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Calibri" panose="020F0502020204030204" pitchFamily="34" charset="0"/>
                </a:rPr>
                <a:t>Formers</a:t>
              </a:r>
              <a:endParaRPr lang="en-GB" sz="1600" dirty="0">
                <a:latin typeface="Calibri" panose="020F0502020204030204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672" y="4506649"/>
              <a:ext cx="144770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Calibri" panose="020F0502020204030204" pitchFamily="34" charset="0"/>
                </a:rPr>
                <a:t>Eddy currents in the formers</a:t>
              </a:r>
              <a:endParaRPr lang="en-GB" sz="1600" dirty="0">
                <a:latin typeface="Calibri" panose="020F0502020204030204" pitchFamily="34" charset="0"/>
              </a:endParaRPr>
            </a:p>
          </p:txBody>
        </p:sp>
        <p:cxnSp>
          <p:nvCxnSpPr>
            <p:cNvPr id="12" name="Straight Arrow Connector 11"/>
            <p:cNvCxnSpPr/>
            <p:nvPr/>
          </p:nvCxnSpPr>
          <p:spPr bwMode="auto">
            <a:xfrm flipV="1">
              <a:off x="1193564" y="4268215"/>
              <a:ext cx="635236" cy="532385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3" name="Straight Arrow Connector 12"/>
            <p:cNvCxnSpPr/>
            <p:nvPr/>
          </p:nvCxnSpPr>
          <p:spPr bwMode="auto">
            <a:xfrm flipH="1">
              <a:off x="2104432" y="3583781"/>
              <a:ext cx="457793" cy="16221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4" name="Straight Arrow Connector 13"/>
            <p:cNvCxnSpPr/>
            <p:nvPr/>
          </p:nvCxnSpPr>
          <p:spPr bwMode="auto">
            <a:xfrm>
              <a:off x="2560256" y="3581400"/>
              <a:ext cx="30544" cy="600179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5" name="Straight Arrow Connector 14"/>
            <p:cNvCxnSpPr/>
            <p:nvPr/>
          </p:nvCxnSpPr>
          <p:spPr bwMode="auto">
            <a:xfrm flipH="1">
              <a:off x="3276600" y="3881489"/>
              <a:ext cx="342418" cy="538111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19" name="Group 18"/>
          <p:cNvGrpSpPr/>
          <p:nvPr/>
        </p:nvGrpSpPr>
        <p:grpSpPr>
          <a:xfrm>
            <a:off x="314653" y="684003"/>
            <a:ext cx="5002291" cy="1987801"/>
            <a:chOff x="2007101" y="927274"/>
            <a:chExt cx="5002291" cy="1987801"/>
          </a:xfrm>
        </p:grpSpPr>
        <p:grpSp>
          <p:nvGrpSpPr>
            <p:cNvPr id="20" name="Group 19"/>
            <p:cNvGrpSpPr/>
            <p:nvPr/>
          </p:nvGrpSpPr>
          <p:grpSpPr>
            <a:xfrm>
              <a:off x="2007101" y="927274"/>
              <a:ext cx="5002291" cy="1987801"/>
              <a:chOff x="330701" y="877069"/>
              <a:chExt cx="5002291" cy="1987801"/>
            </a:xfrm>
          </p:grpSpPr>
          <p:grpSp>
            <p:nvGrpSpPr>
              <p:cNvPr id="22" name="Group 21"/>
              <p:cNvGrpSpPr/>
              <p:nvPr/>
            </p:nvGrpSpPr>
            <p:grpSpPr>
              <a:xfrm>
                <a:off x="330701" y="981686"/>
                <a:ext cx="4846429" cy="1883184"/>
                <a:chOff x="-641486" y="1303260"/>
                <a:chExt cx="4846429" cy="1883184"/>
              </a:xfrm>
            </p:grpSpPr>
            <p:pic>
              <p:nvPicPr>
                <p:cNvPr id="26" name="Picture 25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-353532" y="1303260"/>
                  <a:ext cx="2799067" cy="1098337"/>
                </a:xfrm>
                <a:prstGeom prst="rect">
                  <a:avLst/>
                </a:prstGeom>
              </p:spPr>
            </p:pic>
            <p:sp>
              <p:nvSpPr>
                <p:cNvPr id="27" name="TextBox 26"/>
                <p:cNvSpPr txBox="1"/>
                <p:nvPr/>
              </p:nvSpPr>
              <p:spPr>
                <a:xfrm>
                  <a:off x="-641486" y="2601669"/>
                  <a:ext cx="4846429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600" i="1" dirty="0">
                      <a:latin typeface="Calibri" panose="020F0502020204030204" pitchFamily="34" charset="0"/>
                    </a:rPr>
                    <a:t>Canted-Cosine-Theta (</a:t>
                  </a:r>
                  <a:r>
                    <a:rPr lang="en-US" sz="1600" i="1" dirty="0" err="1">
                      <a:latin typeface="Calibri" panose="020F0502020204030204" pitchFamily="34" charset="0"/>
                    </a:rPr>
                    <a:t>CCT</a:t>
                  </a:r>
                  <a:r>
                    <a:rPr lang="en-US" sz="1600" i="1" dirty="0">
                      <a:latin typeface="Calibri" panose="020F0502020204030204" pitchFamily="34" charset="0"/>
                    </a:rPr>
                    <a:t>) magnets: superconducting strand inside slots in conductive former [1]</a:t>
                  </a:r>
                  <a:endParaRPr lang="en-GB" sz="1600" i="1" dirty="0">
                    <a:latin typeface="Calibri" panose="020F0502020204030204" pitchFamily="34" charset="0"/>
                  </a:endParaRPr>
                </a:p>
              </p:txBody>
            </p:sp>
          </p:grpSp>
          <p:sp>
            <p:nvSpPr>
              <p:cNvPr id="23" name="TextBox 22"/>
              <p:cNvSpPr txBox="1"/>
              <p:nvPr/>
            </p:nvSpPr>
            <p:spPr>
              <a:xfrm>
                <a:off x="3770879" y="877069"/>
                <a:ext cx="1562113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>
                    <a:latin typeface="Calibri" panose="020F0502020204030204" pitchFamily="34" charset="0"/>
                  </a:rPr>
                  <a:t>Insulated </a:t>
                </a:r>
              </a:p>
              <a:p>
                <a:pPr algn="ctr"/>
                <a:r>
                  <a:rPr lang="en-US" sz="1600" dirty="0">
                    <a:latin typeface="Calibri" panose="020F0502020204030204" pitchFamily="34" charset="0"/>
                  </a:rPr>
                  <a:t>Nb-Ti/Cu strand</a:t>
                </a:r>
                <a:endParaRPr lang="en-GB" sz="1600" dirty="0">
                  <a:latin typeface="Calibri" panose="020F0502020204030204" pitchFamily="34" charset="0"/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3960891" y="1502777"/>
                <a:ext cx="1182087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>
                    <a:latin typeface="Calibri" panose="020F0502020204030204" pitchFamily="34" charset="0"/>
                  </a:rPr>
                  <a:t>Aluminum former</a:t>
                </a:r>
                <a:endParaRPr lang="en-GB" sz="1600" dirty="0">
                  <a:latin typeface="Calibri" panose="020F0502020204030204" pitchFamily="34" charset="0"/>
                </a:endParaRPr>
              </a:p>
            </p:txBody>
          </p:sp>
          <p:cxnSp>
            <p:nvCxnSpPr>
              <p:cNvPr id="25" name="Straight Arrow Connector 24"/>
              <p:cNvCxnSpPr>
                <a:stCxn id="23" idx="1"/>
              </p:cNvCxnSpPr>
              <p:nvPr/>
            </p:nvCxnSpPr>
            <p:spPr bwMode="auto">
              <a:xfrm flipH="1" flipV="1">
                <a:off x="3276600" y="1118521"/>
                <a:ext cx="494279" cy="50936"/>
              </a:xfrm>
              <a:prstGeom prst="straightConnector1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</p:grpSp>
        <p:cxnSp>
          <p:nvCxnSpPr>
            <p:cNvPr id="21" name="Straight Arrow Connector 20"/>
            <p:cNvCxnSpPr/>
            <p:nvPr/>
          </p:nvCxnSpPr>
          <p:spPr bwMode="auto">
            <a:xfrm flipH="1" flipV="1">
              <a:off x="5089411" y="1656978"/>
              <a:ext cx="494279" cy="50936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28" name="Text Placeholder 3"/>
          <p:cNvSpPr txBox="1">
            <a:spLocks/>
          </p:cNvSpPr>
          <p:nvPr/>
        </p:nvSpPr>
        <p:spPr>
          <a:xfrm>
            <a:off x="5959598" y="849805"/>
            <a:ext cx="5827396" cy="4875181"/>
          </a:xfrm>
          <a:prstGeom prst="rect">
            <a:avLst/>
          </a:prstGeom>
        </p:spPr>
        <p:txBody>
          <a:bodyPr vert="horz" wrap="square" lIns="45720" tIns="0" rIns="45720" bIns="0" anchor="b">
            <a:sp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1" dirty="0"/>
              <a:t>Why STEAM-</a:t>
            </a:r>
            <a:r>
              <a:rPr lang="en-GB" sz="1800" b="1" dirty="0" err="1"/>
              <a:t>ProteCCT</a:t>
            </a:r>
            <a:r>
              <a:rPr lang="en-GB" sz="1800" b="1" dirty="0"/>
              <a:t>?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/>
              <a:t>Canted Cosine Theta Magnets: Concentric superconducting coils held in place by conductive aluminum formers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8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/>
              <a:t>Quench protection of </a:t>
            </a:r>
            <a:r>
              <a:rPr lang="en-US" sz="1800" dirty="0" err="1"/>
              <a:t>MCBRD</a:t>
            </a:r>
            <a:r>
              <a:rPr lang="en-US" sz="1800" dirty="0"/>
              <a:t> Twin Aperture Orbit Correctors for HL-</a:t>
            </a:r>
            <a:r>
              <a:rPr lang="en-US" sz="1800" dirty="0" err="1"/>
              <a:t>LHC</a:t>
            </a:r>
            <a:r>
              <a:rPr lang="en-US" sz="1800" dirty="0"/>
              <a:t> upgrade and other future </a:t>
            </a:r>
            <a:r>
              <a:rPr lang="en-US" sz="1800" dirty="0" err="1"/>
              <a:t>CCT</a:t>
            </a:r>
            <a:r>
              <a:rPr lang="en-US" sz="1800" dirty="0"/>
              <a:t>-type magnets</a:t>
            </a:r>
          </a:p>
          <a:p>
            <a:pPr marL="1191006" lvl="1" indent="-285750">
              <a:buFont typeface="Wingdings" panose="05000000000000000000" pitchFamily="2" charset="2"/>
              <a:buChar char="§"/>
            </a:pPr>
            <a:r>
              <a:rPr lang="en-US" sz="1800" dirty="0"/>
              <a:t>Magnet is discharged over energy extractor</a:t>
            </a:r>
          </a:p>
          <a:p>
            <a:pPr marL="1191006" lvl="1" indent="-285750">
              <a:buFont typeface="Wingdings" panose="05000000000000000000" pitchFamily="2" charset="2"/>
              <a:buChar char="§"/>
            </a:pPr>
            <a:r>
              <a:rPr lang="en-US" sz="1800" dirty="0"/>
              <a:t>Eddy currents in the conductive formers </a:t>
            </a:r>
            <a:r>
              <a:rPr lang="en-US" sz="1800" dirty="0">
                <a:sym typeface="Wingdings" panose="05000000000000000000" pitchFamily="2" charset="2"/>
              </a:rPr>
              <a:t> Heating in formers  Fast development of normal zone throughout superconducting coils (Quench-back)</a:t>
            </a:r>
          </a:p>
          <a:p>
            <a:pPr marL="1191006" lvl="1" indent="-285750">
              <a:buFont typeface="Wingdings" panose="05000000000000000000" pitchFamily="2" charset="2"/>
              <a:buChar char="§"/>
            </a:pPr>
            <a:r>
              <a:rPr lang="en-US" sz="1800" dirty="0">
                <a:sym typeface="Wingdings" panose="05000000000000000000" pitchFamily="2" charset="2"/>
              </a:rPr>
              <a:t>Complex three-dimensional geometry</a:t>
            </a:r>
          </a:p>
          <a:p>
            <a:pPr marL="1191006" lvl="1" indent="-285750">
              <a:buFont typeface="Wingdings" panose="05000000000000000000" pitchFamily="2" charset="2"/>
              <a:buChar char="§"/>
            </a:pPr>
            <a:endParaRPr lang="en-US" sz="1800" dirty="0">
              <a:sym typeface="Wingdings" panose="05000000000000000000" pitchFamily="2" charset="2"/>
            </a:endParaRPr>
          </a:p>
          <a:p>
            <a:r>
              <a:rPr lang="en-US" sz="1800" b="1" dirty="0">
                <a:solidFill>
                  <a:srgbClr val="FF0000"/>
                </a:solidFill>
                <a:sym typeface="Wingdings" panose="05000000000000000000" pitchFamily="2" charset="2"/>
              </a:rPr>
              <a:t> Quench simulation with STEAM-</a:t>
            </a:r>
            <a:r>
              <a:rPr lang="en-US" sz="1800" b="1" dirty="0" err="1">
                <a:solidFill>
                  <a:srgbClr val="FF0000"/>
                </a:solidFill>
                <a:sym typeface="Wingdings" panose="05000000000000000000" pitchFamily="2" charset="2"/>
              </a:rPr>
              <a:t>ProteCCT</a:t>
            </a:r>
            <a:endParaRPr lang="en-GB" sz="1800" b="1" dirty="0">
              <a:solidFill>
                <a:srgbClr val="FF0000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27709" y="5952535"/>
            <a:ext cx="872532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</a:rPr>
              <a:t>[1] G. Kirby et al. IEEE Trans. on Appl. </a:t>
            </a:r>
            <a:r>
              <a:rPr lang="en-US" sz="1000" dirty="0" err="1">
                <a:latin typeface="Calibri" panose="020F0502020204030204" pitchFamily="34" charset="0"/>
              </a:rPr>
              <a:t>Supercond</a:t>
            </a:r>
            <a:r>
              <a:rPr lang="en-US" sz="1000" dirty="0">
                <a:latin typeface="Calibri" panose="020F0502020204030204" pitchFamily="34" charset="0"/>
              </a:rPr>
              <a:t>. 28, p. 4002205 (2018)</a:t>
            </a:r>
            <a:endParaRPr lang="en-GB" sz="10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21612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4249"/>
            <a:ext cx="10969139" cy="53246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Thermal aspects</a:t>
            </a:r>
            <a:endParaRPr lang="en-GB" dirty="0"/>
          </a:p>
        </p:txBody>
      </p:sp>
      <p:sp>
        <p:nvSpPr>
          <p:cNvPr id="28" name="Text Placeholder 3"/>
          <p:cNvSpPr txBox="1">
            <a:spLocks/>
          </p:cNvSpPr>
          <p:nvPr/>
        </p:nvSpPr>
        <p:spPr>
          <a:xfrm>
            <a:off x="5532806" y="1262659"/>
            <a:ext cx="6248551" cy="4542782"/>
          </a:xfrm>
          <a:prstGeom prst="rect">
            <a:avLst/>
          </a:prstGeom>
        </p:spPr>
        <p:txBody>
          <a:bodyPr vert="horz" wrap="square" lIns="45720" tIns="0" rIns="45720" bIns="0" anchor="b">
            <a:sp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1" dirty="0"/>
              <a:t>Three-dimensional thermal propagation in simplified geometry [2]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/>
              <a:t>Longitudinal heat propagation along length of strands, insulation, and formers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/>
              <a:t>Transverse heat propagation</a:t>
            </a:r>
          </a:p>
          <a:p>
            <a:pPr marL="1191006" lvl="1" indent="-285750">
              <a:buFont typeface="Wingdings" panose="05000000000000000000" pitchFamily="2" charset="2"/>
              <a:buChar char="§"/>
            </a:pPr>
            <a:r>
              <a:rPr lang="en-US" sz="1800" dirty="0"/>
              <a:t>Individual thermal elements for strands, insulation, formers, former insulation</a:t>
            </a:r>
          </a:p>
          <a:p>
            <a:pPr marL="1191006" lvl="1" indent="-285750">
              <a:buFont typeface="Wingdings" panose="05000000000000000000" pitchFamily="2" charset="2"/>
              <a:buChar char="§"/>
            </a:pPr>
            <a:r>
              <a:rPr lang="en-US" sz="1800" dirty="0"/>
              <a:t>Heat flow to the bath: 1.9 K: </a:t>
            </a:r>
            <a:r>
              <a:rPr lang="en-US" sz="1800" dirty="0" err="1"/>
              <a:t>Kapitza</a:t>
            </a:r>
            <a:r>
              <a:rPr lang="en-US" sz="1800" dirty="0"/>
              <a:t> + film boiling cooling, 4.5 K: Nucleate + film boiling</a:t>
            </a:r>
          </a:p>
          <a:p>
            <a:pPr marL="1191006" lvl="1" indent="-285750">
              <a:buFont typeface="Wingdings" panose="05000000000000000000" pitchFamily="2" charset="2"/>
              <a:buChar char="§"/>
            </a:pPr>
            <a:r>
              <a:rPr lang="en-US" sz="1800" dirty="0"/>
              <a:t>Periodic boundary condition: Simulation of single turn per former to simulate entire magnet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/>
              <a:t>Non-linear magnetic-field- and temperature-dependent properties taken from STEAM library and </a:t>
            </a:r>
            <a:r>
              <a:rPr lang="en-US" sz="1800" dirty="0" err="1"/>
              <a:t>LEDET</a:t>
            </a:r>
            <a:r>
              <a:rPr lang="en-US" sz="1800" dirty="0"/>
              <a:t> material database</a:t>
            </a:r>
          </a:p>
          <a:p>
            <a:pPr marL="1191006" lvl="1" indent="-285750">
              <a:buFont typeface="Wingdings" panose="05000000000000000000" pitchFamily="2" charset="2"/>
              <a:buChar char="§"/>
            </a:pPr>
            <a:endParaRPr lang="en-GB" sz="1800" dirty="0"/>
          </a:p>
        </p:txBody>
      </p:sp>
      <p:grpSp>
        <p:nvGrpSpPr>
          <p:cNvPr id="37" name="Group 36"/>
          <p:cNvGrpSpPr/>
          <p:nvPr/>
        </p:nvGrpSpPr>
        <p:grpSpPr>
          <a:xfrm>
            <a:off x="1020193" y="914555"/>
            <a:ext cx="3839380" cy="4781119"/>
            <a:chOff x="314083" y="1191005"/>
            <a:chExt cx="3839380" cy="4781119"/>
          </a:xfrm>
        </p:grpSpPr>
        <p:grpSp>
          <p:nvGrpSpPr>
            <p:cNvPr id="33" name="Group 32"/>
            <p:cNvGrpSpPr/>
            <p:nvPr/>
          </p:nvGrpSpPr>
          <p:grpSpPr>
            <a:xfrm>
              <a:off x="327992" y="1191005"/>
              <a:ext cx="3825471" cy="4390586"/>
              <a:chOff x="394667" y="1057655"/>
              <a:chExt cx="3825471" cy="4390586"/>
            </a:xfrm>
          </p:grpSpPr>
          <p:pic>
            <p:nvPicPr>
              <p:cNvPr id="3" name="Picture 2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394667" y="1470295"/>
                <a:ext cx="3758233" cy="3977946"/>
              </a:xfrm>
              <a:prstGeom prst="rect">
                <a:avLst/>
              </a:prstGeom>
            </p:spPr>
          </p:pic>
          <p:sp>
            <p:nvSpPr>
              <p:cNvPr id="29" name="Curved Down Arrow 28"/>
              <p:cNvSpPr/>
              <p:nvPr/>
            </p:nvSpPr>
            <p:spPr>
              <a:xfrm>
                <a:off x="1249680" y="1670318"/>
                <a:ext cx="742950" cy="371475"/>
              </a:xfrm>
              <a:prstGeom prst="curvedDownArrow">
                <a:avLst/>
              </a:prstGeom>
              <a:solidFill>
                <a:schemeClr val="tx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  <p:sp>
            <p:nvSpPr>
              <p:cNvPr id="31" name="Curved Down Arrow 30"/>
              <p:cNvSpPr/>
              <p:nvPr/>
            </p:nvSpPr>
            <p:spPr>
              <a:xfrm>
                <a:off x="2065019" y="1670317"/>
                <a:ext cx="742950" cy="371475"/>
              </a:xfrm>
              <a:prstGeom prst="curvedDownArrow">
                <a:avLst/>
              </a:prstGeom>
              <a:solidFill>
                <a:schemeClr val="tx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394667" y="1057655"/>
                <a:ext cx="382547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/>
                  <a:t>Turn-to-turn periodic boundary condition</a:t>
                </a:r>
                <a:endParaRPr lang="en-GB" sz="1600" dirty="0"/>
              </a:p>
            </p:txBody>
          </p:sp>
        </p:grpSp>
        <p:sp>
          <p:nvSpPr>
            <p:cNvPr id="34" name="TextBox 33"/>
            <p:cNvSpPr txBox="1"/>
            <p:nvPr/>
          </p:nvSpPr>
          <p:spPr>
            <a:xfrm>
              <a:off x="314083" y="5633570"/>
              <a:ext cx="3657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i="1" dirty="0">
                  <a:latin typeface="Calibri" panose="020F0502020204030204" pitchFamily="34" charset="0"/>
                </a:rPr>
                <a:t>Thermal layout [1]</a:t>
              </a:r>
              <a:endParaRPr lang="en-US" sz="1600" i="1" dirty="0">
                <a:latin typeface="Calibri" panose="020F0502020204030204" pitchFamily="34" charset="0"/>
                <a:sym typeface="Wingdings" panose="05000000000000000000" pitchFamily="2" charset="2"/>
              </a:endParaRPr>
            </a:p>
          </p:txBody>
        </p:sp>
      </p:grpSp>
      <p:sp>
        <p:nvSpPr>
          <p:cNvPr id="36" name="Rectangle 35"/>
          <p:cNvSpPr/>
          <p:nvPr/>
        </p:nvSpPr>
        <p:spPr>
          <a:xfrm>
            <a:off x="0" y="5949332"/>
            <a:ext cx="52578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</a:rPr>
              <a:t>[2] M. Mentink et al. IEEE Trans. on Appl. </a:t>
            </a:r>
            <a:r>
              <a:rPr lang="en-US" sz="1000" dirty="0" err="1">
                <a:latin typeface="Calibri" panose="020F0502020204030204" pitchFamily="34" charset="0"/>
              </a:rPr>
              <a:t>Supercond</a:t>
            </a:r>
            <a:r>
              <a:rPr lang="en-US" sz="1000" dirty="0">
                <a:latin typeface="Calibri" panose="020F0502020204030204" pitchFamily="34" charset="0"/>
              </a:rPr>
              <a:t>. 28, p. 4004806 (2018)</a:t>
            </a:r>
            <a:endParaRPr lang="en-GB" sz="10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36992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4249"/>
            <a:ext cx="10969139" cy="53246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Internal circuit / Co-simulation</a:t>
            </a:r>
            <a:endParaRPr lang="en-GB" dirty="0"/>
          </a:p>
        </p:txBody>
      </p:sp>
      <p:sp>
        <p:nvSpPr>
          <p:cNvPr id="28" name="Text Placeholder 3"/>
          <p:cNvSpPr txBox="1">
            <a:spLocks/>
          </p:cNvSpPr>
          <p:nvPr/>
        </p:nvSpPr>
        <p:spPr>
          <a:xfrm>
            <a:off x="5619395" y="1115045"/>
            <a:ext cx="5959345" cy="4308872"/>
          </a:xfrm>
          <a:prstGeom prst="rect">
            <a:avLst/>
          </a:prstGeom>
        </p:spPr>
        <p:txBody>
          <a:bodyPr vert="horz" wrap="square" lIns="45720" tIns="0" rIns="45720" bIns="0" anchor="b">
            <a:sp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/>
              <a:t>Circuit types:</a:t>
            </a:r>
          </a:p>
          <a:p>
            <a:pPr marL="1191006" lvl="1" indent="-285750">
              <a:buFont typeface="Wingdings" panose="05000000000000000000" pitchFamily="2" charset="2"/>
              <a:buChar char="§"/>
            </a:pPr>
            <a:r>
              <a:rPr lang="en-US" sz="2000" dirty="0"/>
              <a:t>Internal circuit: inductance of </a:t>
            </a:r>
            <a:r>
              <a:rPr lang="en-US" sz="2000" dirty="0" err="1"/>
              <a:t>CCT</a:t>
            </a:r>
            <a:r>
              <a:rPr lang="en-US" sz="2000" dirty="0"/>
              <a:t> coils, internal resistance, crowbar, dump resistor + switch</a:t>
            </a:r>
          </a:p>
          <a:p>
            <a:pPr marL="1191006" lvl="1" indent="-285750">
              <a:buFont typeface="Wingdings" panose="05000000000000000000" pitchFamily="2" charset="2"/>
              <a:buChar char="§"/>
            </a:pPr>
            <a:r>
              <a:rPr lang="en-US" sz="2000" dirty="0"/>
              <a:t>External circuit: </a:t>
            </a:r>
            <a:r>
              <a:rPr lang="en-US" sz="2000" dirty="0" err="1"/>
              <a:t>ProteCCT</a:t>
            </a:r>
            <a:r>
              <a:rPr lang="en-US" sz="2000" dirty="0"/>
              <a:t> takes external current waveform (co-simulation)</a:t>
            </a:r>
          </a:p>
          <a:p>
            <a:pPr marL="1191006" lvl="1" indent="-285750">
              <a:buFont typeface="Wingdings" panose="05000000000000000000" pitchFamily="2" charset="2"/>
              <a:buChar char="§"/>
            </a:pPr>
            <a:r>
              <a:rPr lang="en-US" sz="2000" dirty="0"/>
              <a:t>Both cases: Main circuit (</a:t>
            </a:r>
            <a:r>
              <a:rPr lang="en-US" sz="2000" dirty="0" err="1"/>
              <a:t>CCT</a:t>
            </a:r>
            <a:r>
              <a:rPr lang="en-US" sz="2000" dirty="0"/>
              <a:t> coils) inductively coupled to formers and outer cylinder</a:t>
            </a:r>
          </a:p>
          <a:p>
            <a:pPr marL="1191006" lvl="1" indent="-285750">
              <a:buFont typeface="Wingdings" panose="05000000000000000000" pitchFamily="2" charset="2"/>
              <a:buChar char="§"/>
            </a:pPr>
            <a:endParaRPr lang="en-US" sz="20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ym typeface="Wingdings" panose="05000000000000000000" pitchFamily="2" charset="2"/>
              </a:rPr>
              <a:t>Adaptive time-stepping (constraints on maximum </a:t>
            </a:r>
            <a:r>
              <a:rPr lang="en-US" sz="2000" i="1" dirty="0" err="1">
                <a:sym typeface="Wingdings" panose="05000000000000000000" pitchFamily="2" charset="2"/>
              </a:rPr>
              <a:t>dT</a:t>
            </a:r>
            <a:r>
              <a:rPr lang="en-US" sz="2000" i="1" dirty="0">
                <a:sym typeface="Wingdings" panose="05000000000000000000" pitchFamily="2" charset="2"/>
              </a:rPr>
              <a:t>/</a:t>
            </a:r>
            <a:r>
              <a:rPr lang="en-US" sz="2000" i="1" dirty="0" err="1">
                <a:sym typeface="Wingdings" panose="05000000000000000000" pitchFamily="2" charset="2"/>
              </a:rPr>
              <a:t>dt</a:t>
            </a:r>
            <a:r>
              <a:rPr lang="en-US" sz="2000" dirty="0">
                <a:sym typeface="Wingdings" panose="05000000000000000000" pitchFamily="2" charset="2"/>
              </a:rPr>
              <a:t>, maximum </a:t>
            </a:r>
            <a:r>
              <a:rPr lang="en-US" sz="2000" i="1" dirty="0" err="1">
                <a:sym typeface="Wingdings" panose="05000000000000000000" pitchFamily="2" charset="2"/>
              </a:rPr>
              <a:t>dI</a:t>
            </a:r>
            <a:r>
              <a:rPr lang="en-US" sz="2000" i="1" dirty="0">
                <a:sym typeface="Wingdings" panose="05000000000000000000" pitchFamily="2" charset="2"/>
              </a:rPr>
              <a:t>/</a:t>
            </a:r>
            <a:r>
              <a:rPr lang="en-US" sz="2000" i="1" dirty="0" err="1">
                <a:sym typeface="Wingdings" panose="05000000000000000000" pitchFamily="2" charset="2"/>
              </a:rPr>
              <a:t>dt</a:t>
            </a:r>
            <a:r>
              <a:rPr lang="en-US" sz="2000" dirty="0">
                <a:sym typeface="Wingdings" panose="05000000000000000000" pitchFamily="2" charset="2"/>
              </a:rPr>
              <a:t> in formers, user-specified </a:t>
            </a:r>
            <a:r>
              <a:rPr lang="en-US" sz="2000" i="1" dirty="0" err="1">
                <a:sym typeface="Wingdings" panose="05000000000000000000" pitchFamily="2" charset="2"/>
              </a:rPr>
              <a:t>dt</a:t>
            </a:r>
            <a:r>
              <a:rPr lang="en-US" sz="2000" dirty="0">
                <a:sym typeface="Wingdings" panose="05000000000000000000" pitchFamily="2" charset="2"/>
              </a:rPr>
              <a:t>)</a:t>
            </a:r>
            <a:endParaRPr lang="en-GB" sz="2000" dirty="0"/>
          </a:p>
        </p:txBody>
      </p:sp>
      <p:grpSp>
        <p:nvGrpSpPr>
          <p:cNvPr id="9" name="Group 8"/>
          <p:cNvGrpSpPr/>
          <p:nvPr/>
        </p:nvGrpSpPr>
        <p:grpSpPr>
          <a:xfrm>
            <a:off x="738096" y="1115045"/>
            <a:ext cx="3949170" cy="3902723"/>
            <a:chOff x="670363" y="818085"/>
            <a:chExt cx="3949170" cy="3902723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70363" y="1475782"/>
              <a:ext cx="3949170" cy="2272788"/>
            </a:xfrm>
            <a:prstGeom prst="rect">
              <a:avLst/>
            </a:prstGeom>
          </p:spPr>
        </p:pic>
        <p:sp>
          <p:nvSpPr>
            <p:cNvPr id="29" name="TextBox 28"/>
            <p:cNvSpPr txBox="1"/>
            <p:nvPr/>
          </p:nvSpPr>
          <p:spPr>
            <a:xfrm>
              <a:off x="860863" y="3889811"/>
              <a:ext cx="36576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Calibri" panose="020F0502020204030204" pitchFamily="34" charset="0"/>
                </a:rPr>
                <a:t>Main circuit with </a:t>
              </a:r>
              <a:r>
                <a:rPr lang="en-US" sz="1600" dirty="0" err="1">
                  <a:latin typeface="Calibri" panose="020F0502020204030204" pitchFamily="34" charset="0"/>
                </a:rPr>
                <a:t>CCT</a:t>
              </a:r>
              <a:r>
                <a:rPr lang="en-US" sz="1600" dirty="0">
                  <a:latin typeface="Calibri" panose="020F0502020204030204" pitchFamily="34" charset="0"/>
                </a:rPr>
                <a:t> coils: Inductance, internal resistance, crowbar and dump resistor</a:t>
              </a:r>
              <a:endParaRPr lang="en-US" sz="1600" dirty="0">
                <a:latin typeface="Calibri" panose="020F0502020204030204" pitchFamily="34" charset="0"/>
                <a:sym typeface="Wingdings" panose="05000000000000000000" pitchFamily="2" charset="2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738096" y="818085"/>
              <a:ext cx="36576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Calibri" panose="020F0502020204030204" pitchFamily="34" charset="0"/>
                </a:rPr>
                <a:t>Formers + outer cylinder: Inductively coupled to main circuit</a:t>
              </a:r>
              <a:endParaRPr lang="en-US" sz="1600" dirty="0">
                <a:latin typeface="Calibri" panose="020F0502020204030204" pitchFamily="34" charset="0"/>
                <a:sym typeface="Wingdings" panose="05000000000000000000" pitchFamily="2" charset="2"/>
              </a:endParaRPr>
            </a:p>
          </p:txBody>
        </p:sp>
        <p:cxnSp>
          <p:nvCxnSpPr>
            <p:cNvPr id="5" name="Straight Arrow Connector 4"/>
            <p:cNvCxnSpPr/>
            <p:nvPr/>
          </p:nvCxnSpPr>
          <p:spPr>
            <a:xfrm>
              <a:off x="1383241" y="2027976"/>
              <a:ext cx="0" cy="584200"/>
            </a:xfrm>
            <a:prstGeom prst="straightConnector1">
              <a:avLst/>
            </a:prstGeom>
            <a:ln>
              <a:solidFill>
                <a:schemeClr val="tx2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Rectangle 7"/>
            <p:cNvSpPr/>
            <p:nvPr/>
          </p:nvSpPr>
          <p:spPr>
            <a:xfrm>
              <a:off x="1383241" y="2139144"/>
              <a:ext cx="40427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i="1" dirty="0">
                  <a:latin typeface="Calibri" panose="020F0502020204030204" pitchFamily="34" charset="0"/>
                </a:rPr>
                <a:t>M</a:t>
              </a:r>
              <a:endParaRPr lang="en-GB" sz="2000" i="1" dirty="0"/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883881" y="5144605"/>
            <a:ext cx="3657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>
                <a:latin typeface="Calibri" panose="020F0502020204030204" pitchFamily="34" charset="0"/>
              </a:rPr>
              <a:t>Representation of internal circuit</a:t>
            </a:r>
            <a:endParaRPr lang="en-US" sz="1600" i="1" dirty="0">
              <a:latin typeface="Calibri" panose="020F0502020204030204" pitchFamily="34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5204896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4249"/>
            <a:ext cx="10969139" cy="53246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User interface</a:t>
            </a:r>
            <a:endParaRPr lang="en-GB" dirty="0"/>
          </a:p>
        </p:txBody>
      </p:sp>
      <p:sp>
        <p:nvSpPr>
          <p:cNvPr id="28" name="Text Placeholder 3"/>
          <p:cNvSpPr txBox="1">
            <a:spLocks/>
          </p:cNvSpPr>
          <p:nvPr/>
        </p:nvSpPr>
        <p:spPr>
          <a:xfrm>
            <a:off x="6377862" y="1380546"/>
            <a:ext cx="5200878" cy="3453253"/>
          </a:xfrm>
          <a:prstGeom prst="rect">
            <a:avLst/>
          </a:prstGeom>
        </p:spPr>
        <p:txBody>
          <a:bodyPr vert="horz" wrap="square" lIns="45720" tIns="0" rIns="45720" bIns="0" anchor="b">
            <a:sp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 err="1"/>
              <a:t>ProteCCT</a:t>
            </a:r>
            <a:r>
              <a:rPr lang="en-US" sz="2000" dirty="0"/>
              <a:t> user manual [3]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/>
              <a:t>All user input is taken from a single Excel file (inspired by </a:t>
            </a:r>
            <a:r>
              <a:rPr lang="en-US" sz="2000" dirty="0" err="1"/>
              <a:t>LEDET</a:t>
            </a:r>
            <a:r>
              <a:rPr lang="en-US" sz="2000" dirty="0"/>
              <a:t> user interface)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/>
              <a:t>Co-simulation: Tool exchanges information through text-files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/>
              <a:t>For the most part, easy-to-understand parameters (Conductor </a:t>
            </a:r>
            <a:r>
              <a:rPr lang="en-US" sz="2000" dirty="0" err="1"/>
              <a:t>RRR</a:t>
            </a:r>
            <a:r>
              <a:rPr lang="en-US" sz="2000" dirty="0"/>
              <a:t>, Operating current, etc.)</a:t>
            </a:r>
          </a:p>
          <a:p>
            <a:pPr marL="1191006" lvl="1" indent="-285750">
              <a:buFont typeface="Wingdings" panose="05000000000000000000" pitchFamily="2" charset="2"/>
              <a:buChar char="§"/>
            </a:pPr>
            <a:endParaRPr lang="en-US" sz="2000" dirty="0"/>
          </a:p>
          <a:p>
            <a:pPr marL="1191006" lvl="1" indent="-285750">
              <a:buFont typeface="Wingdings" panose="05000000000000000000" pitchFamily="2" charset="2"/>
              <a:buChar char="§"/>
            </a:pPr>
            <a:endParaRPr lang="en-GB" sz="2000" dirty="0"/>
          </a:p>
        </p:txBody>
      </p:sp>
      <p:sp>
        <p:nvSpPr>
          <p:cNvPr id="32" name="TextBox 31"/>
          <p:cNvSpPr txBox="1"/>
          <p:nvPr/>
        </p:nvSpPr>
        <p:spPr>
          <a:xfrm>
            <a:off x="1105423" y="4856485"/>
            <a:ext cx="3657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>
                <a:latin typeface="Calibri" panose="020F0502020204030204" pitchFamily="34" charset="0"/>
              </a:rPr>
              <a:t>Model input: Excel file</a:t>
            </a:r>
            <a:endParaRPr lang="en-US" sz="1600" i="1" dirty="0">
              <a:latin typeface="Calibri" panose="020F0502020204030204" pitchFamily="34" charset="0"/>
              <a:sym typeface="Wingdings" panose="05000000000000000000" pitchFamily="2" charset="2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66782" y="5949332"/>
            <a:ext cx="52578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</a:rPr>
              <a:t>[3] M. Mentink, “STEAM-</a:t>
            </a:r>
            <a:r>
              <a:rPr lang="en-US" sz="1000" dirty="0" err="1">
                <a:latin typeface="Calibri" panose="020F0502020204030204" pitchFamily="34" charset="0"/>
              </a:rPr>
              <a:t>ProteCCT</a:t>
            </a:r>
            <a:r>
              <a:rPr lang="en-US" sz="1000" dirty="0">
                <a:latin typeface="Calibri" panose="020F0502020204030204" pitchFamily="34" charset="0"/>
              </a:rPr>
              <a:t> User manual”, </a:t>
            </a:r>
            <a:r>
              <a:rPr lang="en-US" sz="1000" dirty="0" err="1">
                <a:latin typeface="Calibri" panose="020F0502020204030204" pitchFamily="34" charset="0"/>
              </a:rPr>
              <a:t>EDMS</a:t>
            </a:r>
            <a:r>
              <a:rPr lang="en-US" sz="1000" dirty="0">
                <a:latin typeface="Calibri" panose="020F0502020204030204" pitchFamily="34" charset="0"/>
              </a:rPr>
              <a:t> </a:t>
            </a:r>
            <a:r>
              <a:rPr lang="en-US" sz="1000" dirty="0" err="1">
                <a:latin typeface="Calibri" panose="020F0502020204030204" pitchFamily="34" charset="0"/>
              </a:rPr>
              <a:t>nr</a:t>
            </a:r>
            <a:r>
              <a:rPr lang="en-US" sz="1000" dirty="0">
                <a:latin typeface="Calibri" panose="020F0502020204030204" pitchFamily="34" charset="0"/>
              </a:rPr>
              <a:t>. 2160020, (2019)</a:t>
            </a:r>
            <a:endParaRPr lang="en-GB" sz="1000" dirty="0">
              <a:latin typeface="Calibri" panose="020F050202020403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135" y="1067725"/>
            <a:ext cx="5477927" cy="3711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0189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4249"/>
            <a:ext cx="10969139" cy="53246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Complexity &amp; correction factor #1: </a:t>
            </a:r>
            <a:r>
              <a:rPr lang="en-US" i="1" dirty="0" err="1"/>
              <a:t>fLoopFactor</a:t>
            </a:r>
            <a:endParaRPr lang="en-GB" i="1" dirty="0"/>
          </a:p>
        </p:txBody>
      </p:sp>
      <p:sp>
        <p:nvSpPr>
          <p:cNvPr id="28" name="Text Placeholder 3"/>
          <p:cNvSpPr txBox="1">
            <a:spLocks/>
          </p:cNvSpPr>
          <p:nvPr/>
        </p:nvSpPr>
        <p:spPr>
          <a:xfrm>
            <a:off x="485150" y="4003393"/>
            <a:ext cx="11411381" cy="2160591"/>
          </a:xfrm>
          <a:prstGeom prst="rect">
            <a:avLst/>
          </a:prstGeom>
        </p:spPr>
        <p:txBody>
          <a:bodyPr vert="horz" wrap="square" lIns="45720" tIns="0" rIns="45720" bIns="0" anchor="b">
            <a:sp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/>
              <a:t>Coupling matrix: Calculated in </a:t>
            </a:r>
            <a:r>
              <a:rPr lang="en-US" sz="1800" dirty="0" err="1"/>
              <a:t>Comsol</a:t>
            </a:r>
            <a:r>
              <a:rPr lang="en-US" sz="1800" dirty="0"/>
              <a:t>, assuming simplified </a:t>
            </a:r>
            <a:r>
              <a:rPr lang="en-US" sz="1800" dirty="0" err="1"/>
              <a:t>2D</a:t>
            </a:r>
            <a:r>
              <a:rPr lang="en-US" sz="1800" dirty="0"/>
              <a:t> geometry with cos-</a:t>
            </a:r>
            <a:r>
              <a:rPr lang="el-GR" sz="1800" dirty="0"/>
              <a:t>θ</a:t>
            </a:r>
            <a:r>
              <a:rPr lang="en-US" sz="1800" dirty="0"/>
              <a:t> current distribution in the coils, formers, and outer cylinder [3]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/>
              <a:t>Assumption: Eddy current flows axially through formers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/>
              <a:t>Reality: Eddy current model is oversimplified, so global correction factor </a:t>
            </a:r>
            <a:r>
              <a:rPr lang="en-US" sz="1800" i="1" dirty="0" err="1"/>
              <a:t>fLoopFactor</a:t>
            </a:r>
            <a:r>
              <a:rPr lang="en-US" sz="1800" i="1" dirty="0"/>
              <a:t> </a:t>
            </a:r>
            <a:r>
              <a:rPr lang="en-US" sz="1800" dirty="0"/>
              <a:t>needed that augments the effective path lengths of the eddy currents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i="1" dirty="0" err="1"/>
              <a:t>fLoopFactor</a:t>
            </a:r>
            <a:r>
              <a:rPr lang="en-US" sz="1800" i="1" dirty="0"/>
              <a:t> </a:t>
            </a:r>
            <a:r>
              <a:rPr lang="en-US" sz="1800" dirty="0"/>
              <a:t>determined by matching discharge to experimental result at low current without quench-back</a:t>
            </a:r>
          </a:p>
          <a:p>
            <a:pPr marL="1191006" lvl="1" indent="-285750">
              <a:buFont typeface="Wingdings" panose="05000000000000000000" pitchFamily="2" charset="2"/>
              <a:buChar char="§"/>
            </a:pPr>
            <a:endParaRPr lang="en-GB" sz="1800" dirty="0"/>
          </a:p>
        </p:txBody>
      </p:sp>
      <p:sp>
        <p:nvSpPr>
          <p:cNvPr id="32" name="TextBox 31"/>
          <p:cNvSpPr txBox="1"/>
          <p:nvPr/>
        </p:nvSpPr>
        <p:spPr>
          <a:xfrm>
            <a:off x="1735494" y="3085743"/>
            <a:ext cx="3657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>
                <a:latin typeface="Calibri" panose="020F0502020204030204" pitchFamily="34" charset="0"/>
              </a:rPr>
              <a:t>Coupling-matrix calculated in </a:t>
            </a:r>
            <a:r>
              <a:rPr lang="en-US" sz="1600" i="1" dirty="0" err="1">
                <a:latin typeface="Calibri" panose="020F0502020204030204" pitchFamily="34" charset="0"/>
              </a:rPr>
              <a:t>Comsol</a:t>
            </a:r>
            <a:r>
              <a:rPr lang="en-US" sz="1600" i="1" dirty="0">
                <a:latin typeface="Calibri" panose="020F0502020204030204" pitchFamily="34" charset="0"/>
              </a:rPr>
              <a:t>, assuming simplified </a:t>
            </a:r>
            <a:r>
              <a:rPr lang="en-US" sz="1600" i="1" dirty="0" err="1">
                <a:latin typeface="Calibri" panose="020F0502020204030204" pitchFamily="34" charset="0"/>
              </a:rPr>
              <a:t>2D</a:t>
            </a:r>
            <a:r>
              <a:rPr lang="en-US" sz="1600" i="1" dirty="0">
                <a:latin typeface="Calibri" panose="020F0502020204030204" pitchFamily="34" charset="0"/>
              </a:rPr>
              <a:t> geometry with cos-</a:t>
            </a:r>
            <a:r>
              <a:rPr lang="el-GR" sz="1600" i="1" dirty="0">
                <a:latin typeface="Calibri" panose="020F0502020204030204" pitchFamily="34" charset="0"/>
              </a:rPr>
              <a:t>θ</a:t>
            </a:r>
            <a:r>
              <a:rPr lang="en-US" sz="1600" i="1" dirty="0">
                <a:latin typeface="Calibri" panose="020F0502020204030204" pitchFamily="34" charset="0"/>
              </a:rPr>
              <a:t> current distribution</a:t>
            </a:r>
            <a:endParaRPr lang="en-US" sz="1600" i="1" dirty="0">
              <a:latin typeface="Calibri" panose="020F0502020204030204" pitchFamily="34" charset="0"/>
              <a:sym typeface="Wingdings" panose="05000000000000000000" pitchFamily="2" charset="2"/>
            </a:endParaRPr>
          </a:p>
        </p:txBody>
      </p:sp>
      <p:pic>
        <p:nvPicPr>
          <p:cNvPr id="9" name="Picture 8"/>
          <p:cNvPicPr/>
          <p:nvPr/>
        </p:nvPicPr>
        <p:blipFill>
          <a:blip r:embed="rId2"/>
          <a:stretch>
            <a:fillRect/>
          </a:stretch>
        </p:blipFill>
        <p:spPr>
          <a:xfrm>
            <a:off x="2006273" y="758065"/>
            <a:ext cx="3386821" cy="2199288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66782" y="5949332"/>
            <a:ext cx="52578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</a:rPr>
              <a:t>[3] M. Mentink, “STEAM-</a:t>
            </a:r>
            <a:r>
              <a:rPr lang="en-US" sz="1000" dirty="0" err="1">
                <a:latin typeface="Calibri" panose="020F0502020204030204" pitchFamily="34" charset="0"/>
              </a:rPr>
              <a:t>ProteCCT</a:t>
            </a:r>
            <a:r>
              <a:rPr lang="en-US" sz="1000" dirty="0">
                <a:latin typeface="Calibri" panose="020F0502020204030204" pitchFamily="34" charset="0"/>
              </a:rPr>
              <a:t> User manual”, </a:t>
            </a:r>
            <a:r>
              <a:rPr lang="en-US" sz="1000" dirty="0" err="1">
                <a:latin typeface="Calibri" panose="020F0502020204030204" pitchFamily="34" charset="0"/>
              </a:rPr>
              <a:t>EDMS</a:t>
            </a:r>
            <a:r>
              <a:rPr lang="en-US" sz="1000" dirty="0">
                <a:latin typeface="Calibri" panose="020F0502020204030204" pitchFamily="34" charset="0"/>
              </a:rPr>
              <a:t> </a:t>
            </a:r>
            <a:r>
              <a:rPr lang="en-US" sz="1000" dirty="0" err="1">
                <a:latin typeface="Calibri" panose="020F0502020204030204" pitchFamily="34" charset="0"/>
              </a:rPr>
              <a:t>nr</a:t>
            </a:r>
            <a:r>
              <a:rPr lang="en-US" sz="1000" dirty="0">
                <a:latin typeface="Calibri" panose="020F0502020204030204" pitchFamily="34" charset="0"/>
              </a:rPr>
              <a:t>. 2160020, (2019)</a:t>
            </a:r>
            <a:endParaRPr lang="en-GB" sz="1000" dirty="0">
              <a:latin typeface="Calibri" panose="020F0502020204030204" pitchFamily="34" charset="0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9068" y="661243"/>
            <a:ext cx="3739413" cy="2550511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6039068" y="3085742"/>
            <a:ext cx="3657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>
                <a:latin typeface="Calibri" panose="020F0502020204030204" pitchFamily="34" charset="0"/>
              </a:rPr>
              <a:t>Determination of </a:t>
            </a:r>
            <a:r>
              <a:rPr lang="en-US" sz="1600" i="1" dirty="0" err="1">
                <a:latin typeface="Calibri" panose="020F0502020204030204" pitchFamily="34" charset="0"/>
              </a:rPr>
              <a:t>fLoopFactor</a:t>
            </a:r>
            <a:r>
              <a:rPr lang="en-US" sz="1600" i="1" dirty="0">
                <a:latin typeface="Calibri" panose="020F0502020204030204" pitchFamily="34" charset="0"/>
              </a:rPr>
              <a:t> by matching to experimentally observed low-current discharge (no quench-back)</a:t>
            </a:r>
            <a:endParaRPr lang="en-US" sz="1600" i="1" dirty="0">
              <a:latin typeface="Calibri" panose="020F0502020204030204" pitchFamily="34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8071436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4601" y="761137"/>
            <a:ext cx="4336573" cy="279933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4249"/>
            <a:ext cx="10969139" cy="53246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Complexity &amp; correction factor #2: </a:t>
            </a:r>
            <a:r>
              <a:rPr lang="en-US" i="1" dirty="0" err="1"/>
              <a:t>addedHeCpFrac</a:t>
            </a:r>
            <a:endParaRPr lang="en-GB" i="1" dirty="0"/>
          </a:p>
        </p:txBody>
      </p:sp>
      <p:sp>
        <p:nvSpPr>
          <p:cNvPr id="28" name="Text Placeholder 3"/>
          <p:cNvSpPr txBox="1">
            <a:spLocks/>
          </p:cNvSpPr>
          <p:nvPr/>
        </p:nvSpPr>
        <p:spPr>
          <a:xfrm>
            <a:off x="399545" y="4244757"/>
            <a:ext cx="11411381" cy="2160591"/>
          </a:xfrm>
          <a:prstGeom prst="rect">
            <a:avLst/>
          </a:prstGeom>
        </p:spPr>
        <p:txBody>
          <a:bodyPr vert="horz" wrap="square" lIns="45720" tIns="0" rIns="45720" bIns="0" anchor="b">
            <a:sp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/>
              <a:t>In addition to helium to bath cooling: Additional liquid helium present between non-bonded formers and outer cylinder </a:t>
            </a:r>
            <a:r>
              <a:rPr lang="en-US" sz="1800" dirty="0">
                <a:sym typeface="Wingdings" panose="05000000000000000000" pitchFamily="2" charset="2"/>
              </a:rPr>
              <a:t> Slows down quench-back onset</a:t>
            </a:r>
            <a:endParaRPr lang="en-US" sz="18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/>
              <a:t>Extra helium heat capacity: 0.13 MPa liquid + gas, with inclusion helium gas enthalpy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/>
              <a:t>Added as global correction factor </a:t>
            </a:r>
            <a:r>
              <a:rPr lang="en-US" sz="1800" i="1" dirty="0" err="1"/>
              <a:t>addedHeCpFrac</a:t>
            </a:r>
            <a:r>
              <a:rPr lang="en-US" sz="1800" dirty="0"/>
              <a:t> </a:t>
            </a:r>
            <a:r>
              <a:rPr lang="en-US" sz="1800" dirty="0">
                <a:sym typeface="Wingdings" panose="05000000000000000000" pitchFamily="2" charset="2"/>
              </a:rPr>
              <a:t> Additional heat capacity in formers (~0.6%)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>
                <a:sym typeface="Wingdings" panose="05000000000000000000" pitchFamily="2" charset="2"/>
              </a:rPr>
              <a:t>Determination of correction factor by matching quench back onset </a:t>
            </a:r>
            <a:r>
              <a:rPr lang="en-US" sz="1800" i="1" dirty="0" err="1">
                <a:sym typeface="Wingdings" panose="05000000000000000000" pitchFamily="2" charset="2"/>
              </a:rPr>
              <a:t>t</a:t>
            </a:r>
            <a:r>
              <a:rPr lang="en-US" sz="1800" baseline="-25000" dirty="0" err="1">
                <a:sym typeface="Wingdings" panose="05000000000000000000" pitchFamily="2" charset="2"/>
              </a:rPr>
              <a:t>QB</a:t>
            </a:r>
            <a:r>
              <a:rPr lang="en-US" sz="1800" dirty="0">
                <a:sym typeface="Wingdings" panose="05000000000000000000" pitchFamily="2" charset="2"/>
              </a:rPr>
              <a:t> at </a:t>
            </a:r>
            <a:r>
              <a:rPr lang="en-US" sz="1800" i="1" dirty="0" err="1">
                <a:sym typeface="Wingdings" panose="05000000000000000000" pitchFamily="2" charset="2"/>
              </a:rPr>
              <a:t>I</a:t>
            </a:r>
            <a:r>
              <a:rPr lang="en-US" sz="1800" baseline="-25000" dirty="0" err="1">
                <a:sym typeface="Wingdings" panose="05000000000000000000" pitchFamily="2" charset="2"/>
              </a:rPr>
              <a:t>0</a:t>
            </a:r>
            <a:r>
              <a:rPr lang="en-US" sz="1800" dirty="0">
                <a:sym typeface="Wingdings" panose="05000000000000000000" pitchFamily="2" charset="2"/>
              </a:rPr>
              <a:t> = 400 A, 1.9 K, 1.43 </a:t>
            </a:r>
            <a:r>
              <a:rPr lang="el-GR" sz="1800" dirty="0">
                <a:sym typeface="Wingdings" panose="05000000000000000000" pitchFamily="2" charset="2"/>
              </a:rPr>
              <a:t>Ω</a:t>
            </a:r>
            <a:r>
              <a:rPr lang="en-US" sz="1800" dirty="0">
                <a:sym typeface="Wingdings" panose="05000000000000000000" pitchFamily="2" charset="2"/>
              </a:rPr>
              <a:t>  Used as a global parameter</a:t>
            </a:r>
            <a:endParaRPr lang="en-US" sz="1800" dirty="0"/>
          </a:p>
          <a:p>
            <a:pPr marL="1191006" lvl="1" indent="-285750">
              <a:buFont typeface="Wingdings" panose="05000000000000000000" pitchFamily="2" charset="2"/>
              <a:buChar char="§"/>
            </a:pPr>
            <a:endParaRPr lang="en-GB" sz="1800" dirty="0"/>
          </a:p>
        </p:txBody>
      </p:sp>
      <p:sp>
        <p:nvSpPr>
          <p:cNvPr id="21" name="TextBox 20"/>
          <p:cNvSpPr txBox="1"/>
          <p:nvPr/>
        </p:nvSpPr>
        <p:spPr>
          <a:xfrm>
            <a:off x="6105236" y="3510415"/>
            <a:ext cx="49225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>
                <a:latin typeface="Calibri" panose="020F0502020204030204" pitchFamily="34" charset="0"/>
              </a:rPr>
              <a:t>Simulated vs. Observed onset of Quench back (Measurement data: Courtesy F. </a:t>
            </a:r>
            <a:r>
              <a:rPr lang="en-US" sz="1600" i="1" dirty="0" err="1">
                <a:latin typeface="Calibri" panose="020F0502020204030204" pitchFamily="34" charset="0"/>
              </a:rPr>
              <a:t>Mangiarotti</a:t>
            </a:r>
            <a:r>
              <a:rPr lang="en-US" sz="1600" i="1" dirty="0">
                <a:latin typeface="Calibri" panose="020F0502020204030204" pitchFamily="34" charset="0"/>
              </a:rPr>
              <a:t>)</a:t>
            </a:r>
            <a:endParaRPr lang="en-US" sz="1600" i="1" dirty="0">
              <a:latin typeface="Calibri" panose="020F0502020204030204" pitchFamily="34" charset="0"/>
              <a:sym typeface="Wingdings" panose="05000000000000000000" pitchFamily="2" charset="2"/>
            </a:endParaRPr>
          </a:p>
        </p:txBody>
      </p: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980271" y="556712"/>
            <a:ext cx="4417703" cy="3535907"/>
            <a:chOff x="591844" y="724117"/>
            <a:chExt cx="4857323" cy="3887776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1844" y="948885"/>
              <a:ext cx="3961973" cy="2896503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667052" y="3968925"/>
              <a:ext cx="4479233" cy="6429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i="1" dirty="0">
                  <a:latin typeface="+mn-lt"/>
                </a:rPr>
                <a:t>Sliding and deformation of formers during powering (Courtesy Martin Novak)</a:t>
              </a:r>
              <a:endParaRPr lang="en-GB" sz="1600" i="1" dirty="0">
                <a:latin typeface="+mn-lt"/>
              </a:endParaRPr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 flipH="1">
              <a:off x="2514299" y="1031894"/>
              <a:ext cx="569904" cy="727236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1674929" y="724117"/>
              <a:ext cx="377423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+mn-lt"/>
                </a:rPr>
                <a:t>Liquid helium between formers</a:t>
              </a:r>
              <a:endParaRPr lang="en-GB" sz="1400" dirty="0">
                <a:latin typeface="+mn-lt"/>
              </a:endParaRPr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 flipH="1">
              <a:off x="2554172" y="1021334"/>
              <a:ext cx="539556" cy="820805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31630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4249"/>
            <a:ext cx="10969139" cy="53246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Simulation vs. Experimental observation</a:t>
            </a:r>
            <a:endParaRPr lang="en-GB" dirty="0"/>
          </a:p>
        </p:txBody>
      </p:sp>
      <p:sp>
        <p:nvSpPr>
          <p:cNvPr id="28" name="Text Placeholder 3"/>
          <p:cNvSpPr txBox="1">
            <a:spLocks/>
          </p:cNvSpPr>
          <p:nvPr/>
        </p:nvSpPr>
        <p:spPr>
          <a:xfrm>
            <a:off x="621516" y="4146067"/>
            <a:ext cx="10708432" cy="1883593"/>
          </a:xfrm>
          <a:prstGeom prst="rect">
            <a:avLst/>
          </a:prstGeom>
        </p:spPr>
        <p:txBody>
          <a:bodyPr vert="horz" wrap="square" lIns="45720" tIns="0" rIns="45720" bIns="0" anchor="b">
            <a:sp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Comparison between simulation and experimental (</a:t>
            </a:r>
            <a:r>
              <a:rPr lang="en-US" sz="1800" dirty="0" err="1"/>
              <a:t>MCBRD</a:t>
            </a:r>
            <a:r>
              <a:rPr lang="en-US" sz="1800" dirty="0"/>
              <a:t> prototype apertures and short models):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/>
              <a:t>High degree of consistency between simulations and experimental observations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/>
              <a:t>Checked for: Different magnetic lengths, former material types, operating temperatures, varying dump resistors + </a:t>
            </a:r>
            <a:r>
              <a:rPr lang="en-US" sz="1800" dirty="0" err="1"/>
              <a:t>Metrosil</a:t>
            </a:r>
            <a:r>
              <a:rPr lang="en-US" sz="1800" dirty="0"/>
              <a:t> </a:t>
            </a:r>
            <a:r>
              <a:rPr lang="en-US" sz="1800" dirty="0" err="1"/>
              <a:t>varistors</a:t>
            </a:r>
            <a:r>
              <a:rPr lang="en-US" sz="1800" dirty="0"/>
              <a:t>, operating currents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/>
              <a:t>Two fixed global correction parameters </a:t>
            </a:r>
            <a:r>
              <a:rPr lang="en-US" sz="1800" i="1" dirty="0" err="1"/>
              <a:t>fLoopFactor</a:t>
            </a:r>
            <a:r>
              <a:rPr lang="en-US" sz="1800" dirty="0"/>
              <a:t> and </a:t>
            </a:r>
            <a:r>
              <a:rPr lang="en-US" sz="1800" i="1" dirty="0" err="1"/>
              <a:t>addedHeCpFrac</a:t>
            </a:r>
            <a:r>
              <a:rPr lang="en-US" sz="1800" i="1" dirty="0"/>
              <a:t> </a:t>
            </a:r>
            <a:r>
              <a:rPr lang="en-US" sz="1800" dirty="0"/>
              <a:t>for all cases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/>
              <a:t>Measurement data: Courtesy F. </a:t>
            </a:r>
            <a:r>
              <a:rPr lang="en-US" sz="1800" dirty="0" err="1"/>
              <a:t>Mangiarotti</a:t>
            </a:r>
            <a:endParaRPr lang="en-GB" sz="1800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303" y="749148"/>
            <a:ext cx="3103983" cy="24017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6403" y="749148"/>
            <a:ext cx="3188014" cy="2487856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08534" y="749148"/>
            <a:ext cx="3188014" cy="2487856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245973" y="3237004"/>
            <a:ext cx="35886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err="1">
                <a:latin typeface="+mn-lt"/>
              </a:rPr>
              <a:t>MCBRDp1</a:t>
            </a:r>
            <a:r>
              <a:rPr lang="en-US" sz="1600" i="1" dirty="0">
                <a:latin typeface="+mn-lt"/>
              </a:rPr>
              <a:t> prototype, discharge over 1.43 </a:t>
            </a:r>
            <a:r>
              <a:rPr lang="el-GR" sz="1600" i="1" dirty="0">
                <a:latin typeface="+mn-lt"/>
              </a:rPr>
              <a:t>Ω</a:t>
            </a:r>
            <a:r>
              <a:rPr lang="en-US" sz="1600" i="1" dirty="0">
                <a:latin typeface="+mn-lt"/>
              </a:rPr>
              <a:t> dump resistor</a:t>
            </a:r>
            <a:endParaRPr lang="en-GB" sz="1600" i="1" dirty="0">
              <a:latin typeface="+mn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956089" y="3237004"/>
            <a:ext cx="35886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err="1">
                <a:latin typeface="+mn-lt"/>
              </a:rPr>
              <a:t>MCBRDp1</a:t>
            </a:r>
            <a:r>
              <a:rPr lang="en-US" sz="1600" i="1" dirty="0">
                <a:latin typeface="+mn-lt"/>
              </a:rPr>
              <a:t> prototype, discharge over </a:t>
            </a:r>
            <a:r>
              <a:rPr lang="en-US" sz="1600" i="1" dirty="0" err="1">
                <a:latin typeface="+mn-lt"/>
              </a:rPr>
              <a:t>Metrosil</a:t>
            </a:r>
            <a:r>
              <a:rPr lang="en-US" sz="1600" i="1" dirty="0">
                <a:latin typeface="+mn-lt"/>
              </a:rPr>
              <a:t> </a:t>
            </a:r>
            <a:r>
              <a:rPr lang="en-US" sz="1600" i="1" dirty="0" err="1">
                <a:latin typeface="+mn-lt"/>
              </a:rPr>
              <a:t>varistor</a:t>
            </a:r>
            <a:endParaRPr lang="en-GB" sz="1600" i="1" dirty="0">
              <a:latin typeface="+mn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866519" y="3239396"/>
            <a:ext cx="35886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err="1">
                <a:latin typeface="+mn-lt"/>
              </a:rPr>
              <a:t>MCBRDs1b</a:t>
            </a:r>
            <a:r>
              <a:rPr lang="en-US" sz="1600" i="1" dirty="0">
                <a:latin typeface="+mn-lt"/>
              </a:rPr>
              <a:t> short model, discharge over </a:t>
            </a:r>
            <a:r>
              <a:rPr lang="en-US" sz="1600" i="1" dirty="0" err="1">
                <a:latin typeface="+mn-lt"/>
              </a:rPr>
              <a:t>Metrosil</a:t>
            </a:r>
            <a:r>
              <a:rPr lang="en-US" sz="1600" i="1" dirty="0">
                <a:latin typeface="+mn-lt"/>
              </a:rPr>
              <a:t> </a:t>
            </a:r>
            <a:r>
              <a:rPr lang="en-US" sz="1600" i="1" dirty="0" err="1">
                <a:latin typeface="+mn-lt"/>
              </a:rPr>
              <a:t>varistor</a:t>
            </a:r>
            <a:endParaRPr lang="en-GB" sz="1600" i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87348871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branding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7397C0DF-4257-0B48-86D5-AD5AF0BFBE10}" vid="{F454E6D3-6570-1949-BCB1-478C31A3B5C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31039</TotalTime>
  <Words>1086</Words>
  <Application>Microsoft Office PowerPoint</Application>
  <PresentationFormat>Breedbeeld</PresentationFormat>
  <Paragraphs>122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6" baseType="lpstr">
      <vt:lpstr>Arial</vt:lpstr>
      <vt:lpstr>Calibri</vt:lpstr>
      <vt:lpstr>Wingdings</vt:lpstr>
      <vt:lpstr>CERNCobranding4-3</vt:lpstr>
      <vt:lpstr>ProteCCT (Protection of Canted-Cosine-Theta-type Magnets)  1st STEAM Workshop 13-14 June 2019</vt:lpstr>
      <vt:lpstr>Overview</vt:lpstr>
      <vt:lpstr>Motivation</vt:lpstr>
      <vt:lpstr>Thermal aspects</vt:lpstr>
      <vt:lpstr>Internal circuit / Co-simulation</vt:lpstr>
      <vt:lpstr>User interface</vt:lpstr>
      <vt:lpstr>Complexity &amp; correction factor #1: fLoopFactor</vt:lpstr>
      <vt:lpstr>Complexity &amp; correction factor #2: addedHeCpFrac</vt:lpstr>
      <vt:lpstr>Simulation vs. Experimental observation</vt:lpstr>
      <vt:lpstr>Running the simulation</vt:lpstr>
      <vt:lpstr>Demo: MCBRDp1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Emmanuele Ravaioli</dc:creator>
  <cp:lastModifiedBy>Matthias Mentink</cp:lastModifiedBy>
  <cp:revision>587</cp:revision>
  <dcterms:created xsi:type="dcterms:W3CDTF">2017-06-18T14:15:32Z</dcterms:created>
  <dcterms:modified xsi:type="dcterms:W3CDTF">2019-06-13T09:50:49Z</dcterms:modified>
</cp:coreProperties>
</file>