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sldIdLst>
    <p:sldId id="257" r:id="rId2"/>
    <p:sldId id="312" r:id="rId3"/>
    <p:sldId id="301" r:id="rId4"/>
    <p:sldId id="315" r:id="rId5"/>
    <p:sldId id="314" r:id="rId6"/>
    <p:sldId id="303" r:id="rId7"/>
    <p:sldId id="317" r:id="rId8"/>
    <p:sldId id="305" r:id="rId9"/>
    <p:sldId id="302" r:id="rId10"/>
    <p:sldId id="306" r:id="rId11"/>
    <p:sldId id="307" r:id="rId12"/>
    <p:sldId id="316" r:id="rId13"/>
    <p:sldId id="304" r:id="rId14"/>
    <p:sldId id="308" r:id="rId15"/>
    <p:sldId id="309" r:id="rId16"/>
    <p:sldId id="300" r:id="rId17"/>
    <p:sldId id="310" r:id="rId18"/>
    <p:sldId id="311" r:id="rId19"/>
    <p:sldId id="31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00FF00"/>
    <a:srgbClr val="FFFF99"/>
    <a:srgbClr val="104282"/>
    <a:srgbClr val="33CC33"/>
    <a:srgbClr val="0C377B"/>
    <a:srgbClr val="0055A0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42" autoAdjust="0"/>
    <p:restoredTop sz="86348"/>
  </p:normalViewPr>
  <p:slideViewPr>
    <p:cSldViewPr snapToGrid="0" snapToObjects="1">
      <p:cViewPr varScale="1">
        <p:scale>
          <a:sx n="137" d="100"/>
          <a:sy n="137" d="100"/>
        </p:scale>
        <p:origin x="1374" y="1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A39DC-5865-C644-BB9E-AAC016A64910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B1595-DE59-C540-A623-C5DA74017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804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866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62598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33215" y="647340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549576" y="6503006"/>
            <a:ext cx="7092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1200" kern="1200" baseline="300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st</a:t>
            </a:r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STEAM Workshop – CERN, Geneva, CH – 13 June 2019</a:t>
            </a:r>
            <a:endParaRPr lang="en-US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248400"/>
            <a:ext cx="11987480" cy="7620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978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800" y="2878269"/>
            <a:ext cx="1220400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33215" y="647340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549576" y="6503006"/>
            <a:ext cx="7092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1200" kern="1200" baseline="300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st</a:t>
            </a:r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STEAM Workshop – CERN, Geneva, CH – 13 June 2019</a:t>
            </a:r>
            <a:endParaRPr lang="en-US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248400"/>
            <a:ext cx="11987480" cy="7620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3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9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6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6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501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14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13370"/>
            <a:ext cx="9464400" cy="649399"/>
          </a:xfrm>
          <a:prstGeom prst="rect">
            <a:avLst/>
          </a:prstGeom>
        </p:spPr>
      </p:pic>
      <p:pic>
        <p:nvPicPr>
          <p:cNvPr id="6" name="Content Placeholder 4"/>
          <p:cNvPicPr>
            <a:picLocks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33" y="6336127"/>
            <a:ext cx="1180800" cy="4146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emf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ieeexplore.ieee.org/abstract/document/6082398" TargetMode="External"/><Relationship Id="rId4" Type="http://schemas.openxmlformats.org/officeDocument/2006/relationships/hyperlink" Target="https://ieeexplore.ieee.org/abstract/document/6126021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55" y="638480"/>
            <a:ext cx="2506806" cy="87958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10920" y="2709129"/>
            <a:ext cx="6570160" cy="1323439"/>
          </a:xfr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/>
              <a:t>Simulations of </a:t>
            </a:r>
            <a:r>
              <a:rPr lang="en-GB" sz="2800" b="1" dirty="0" smtClean="0">
                <a:solidFill>
                  <a:srgbClr val="C00000"/>
                </a:solidFill>
              </a:rPr>
              <a:t>failure</a:t>
            </a:r>
            <a:r>
              <a:rPr lang="en-GB" sz="2800" b="1" dirty="0" smtClean="0"/>
              <a:t> cases</a:t>
            </a:r>
            <a:br>
              <a:rPr lang="en-GB" sz="2800" b="1" dirty="0" smtClean="0"/>
            </a:br>
            <a:r>
              <a:rPr lang="en-GB" sz="2800" b="1" dirty="0"/>
              <a:t/>
            </a:r>
            <a:br>
              <a:rPr lang="en-GB" sz="2800" b="1" dirty="0"/>
            </a:br>
            <a:r>
              <a:rPr lang="en-GB" sz="2400" dirty="0" smtClean="0"/>
              <a:t>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STEAM Workshop </a:t>
            </a:r>
            <a:r>
              <a:rPr lang="en-GB" sz="2400" dirty="0"/>
              <a:t>13-14 June 2019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72572" y="4982237"/>
            <a:ext cx="7846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2060"/>
                </a:solidFill>
              </a:rPr>
              <a:t>Emmanuele Ravaioli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</a:rPr>
              <a:t>on behalf of the STEAM </a:t>
            </a:r>
            <a:r>
              <a:rPr lang="en-US" sz="2000" dirty="0" smtClean="0">
                <a:solidFill>
                  <a:srgbClr val="002060"/>
                </a:solidFill>
              </a:rPr>
              <a:t>team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04321" y="193134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cern.ch/STEAM</a:t>
            </a:r>
          </a:p>
        </p:txBody>
      </p:sp>
    </p:spTree>
    <p:extLst>
      <p:ext uri="{BB962C8B-B14F-4D97-AF65-F5344CB8AC3E}">
        <p14:creationId xmlns:p14="http://schemas.microsoft.com/office/powerpoint/2010/main" val="111003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3166" y="3171825"/>
            <a:ext cx="4103066" cy="30699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1582399" cy="5324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7: Short-circuit in HL-LHC Nb</a:t>
            </a:r>
            <a:r>
              <a:rPr lang="en-US" baseline="-25000" dirty="0" smtClean="0"/>
              <a:t>3</a:t>
            </a:r>
            <a:r>
              <a:rPr lang="en-US" dirty="0" smtClean="0"/>
              <a:t>Sn quadrupole magnet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80" y="610799"/>
            <a:ext cx="3463294" cy="144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583" y="2007799"/>
            <a:ext cx="3471888" cy="144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880" y="3404799"/>
            <a:ext cx="3463294" cy="14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177" y="4801799"/>
            <a:ext cx="3454701" cy="1440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901366" y="3044799"/>
            <a:ext cx="2423234" cy="7200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different short-circuit scenarios considered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790950" y="1171575"/>
            <a:ext cx="561975" cy="1873224"/>
          </a:xfrm>
          <a:prstGeom prst="line">
            <a:avLst/>
          </a:prstGeom>
          <a:ln w="127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3739294" y="3764799"/>
            <a:ext cx="680306" cy="1757000"/>
          </a:xfrm>
          <a:prstGeom prst="line">
            <a:avLst/>
          </a:prstGeom>
          <a:ln w="127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7920546" y="574923"/>
            <a:ext cx="4174956" cy="2502181"/>
            <a:chOff x="7920546" y="574923"/>
            <a:chExt cx="4174956" cy="250218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920546" y="574923"/>
              <a:ext cx="4174956" cy="2502181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10944120" y="1857376"/>
              <a:ext cx="700194" cy="1690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5444924" y="4257419"/>
            <a:ext cx="2423234" cy="39859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Parametric analyses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11599" y="1626714"/>
            <a:ext cx="2423234" cy="39859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Electro-thermal model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7281" y="5673940"/>
            <a:ext cx="3706172" cy="415718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COSIM of [PSPICE+LEDET]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38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8: Frequency-domain analysis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92" y="644952"/>
            <a:ext cx="5869976" cy="4392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5525" y="645916"/>
            <a:ext cx="5867400" cy="439007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553450" y="5808454"/>
            <a:ext cx="3504653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Experimental data: J. Taylor (LBNL)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8953" y="5220762"/>
            <a:ext cx="3504653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validation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86898" y="5221726"/>
            <a:ext cx="3504653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Effect of a short-circuit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5245" y="5754737"/>
            <a:ext cx="4116255" cy="415718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SING, PSPICE netlist</a:t>
            </a:r>
          </a:p>
        </p:txBody>
      </p:sp>
    </p:spTree>
    <p:extLst>
      <p:ext uri="{BB962C8B-B14F-4D97-AF65-F5344CB8AC3E}">
        <p14:creationId xmlns:p14="http://schemas.microsoft.com/office/powerpoint/2010/main" val="371853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1284579" cy="5324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9: Effect of spurious quench heater firing on the LHC beam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8220076" y="5808454"/>
            <a:ext cx="3838028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by L. Bortot, M. Valette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351932" y="4886107"/>
            <a:ext cx="3706172" cy="798521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SIGMA→COMSOL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MAD-X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(particle tracking)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687" t="-1" b="1013"/>
          <a:stretch/>
        </p:blipFill>
        <p:spPr>
          <a:xfrm>
            <a:off x="230345" y="746391"/>
            <a:ext cx="4910756" cy="448174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/>
          <a:srcRect l="1930" b="874"/>
          <a:stretch/>
        </p:blipFill>
        <p:spPr>
          <a:xfrm>
            <a:off x="6708892" y="761258"/>
            <a:ext cx="4849277" cy="3672046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631965" y="5451841"/>
            <a:ext cx="4107517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field due to heater discharge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918626" y="4433304"/>
            <a:ext cx="4429809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 on the LHC beam along its trajectory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14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560154" y="628940"/>
            <a:ext cx="3383480" cy="2989018"/>
            <a:chOff x="3908235" y="805082"/>
            <a:chExt cx="5434136" cy="48006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8235" y="805082"/>
              <a:ext cx="5434136" cy="480060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 bwMode="auto">
            <a:xfrm>
              <a:off x="7753508" y="1097853"/>
              <a:ext cx="609600" cy="38100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P1</a:t>
              </a: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4476907" y="4907852"/>
              <a:ext cx="609600" cy="38100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P3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7753508" y="4907852"/>
              <a:ext cx="609600" cy="38100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P4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476907" y="1097853"/>
              <a:ext cx="609600" cy="38100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P2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1576" y="574280"/>
            <a:ext cx="4131116" cy="3098338"/>
            <a:chOff x="2550106" y="650030"/>
            <a:chExt cx="6400800" cy="48006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0106" y="650030"/>
              <a:ext cx="6400800" cy="4800600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 bwMode="auto">
            <a:xfrm>
              <a:off x="3540704" y="2174030"/>
              <a:ext cx="745316" cy="3810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P1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V="1">
              <a:off x="3845506" y="1869230"/>
              <a:ext cx="76200" cy="3048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4" name="Rectangle 23"/>
            <p:cNvSpPr/>
            <p:nvPr/>
          </p:nvSpPr>
          <p:spPr bwMode="auto">
            <a:xfrm>
              <a:off x="4531306" y="1107229"/>
              <a:ext cx="1625268" cy="3810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P2/P3/P4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 flipH="1">
              <a:off x="4074106" y="1335830"/>
              <a:ext cx="45720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362" y="628941"/>
            <a:ext cx="3846868" cy="29890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10: HL-LHC inner triplet CLIQ spurious triggering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8220076" y="5808454"/>
            <a:ext cx="3838028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Lindström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M. Mentink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01092" y="4207298"/>
            <a:ext cx="5207251" cy="2041244"/>
            <a:chOff x="22860" y="3645024"/>
            <a:chExt cx="6820610" cy="267368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" y="3645024"/>
              <a:ext cx="6820610" cy="2597575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 bwMode="auto">
            <a:xfrm flipH="1">
              <a:off x="4724400" y="6242599"/>
              <a:ext cx="14478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V="1">
              <a:off x="4800600" y="5778624"/>
              <a:ext cx="0" cy="3810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6172200" y="5778624"/>
              <a:ext cx="0" cy="3810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H="1">
              <a:off x="4495800" y="5811024"/>
              <a:ext cx="22860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H="1">
              <a:off x="6324600" y="5811024"/>
              <a:ext cx="22860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4876800" y="5811024"/>
              <a:ext cx="12192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8" name="Rounded Rectangle 17"/>
            <p:cNvSpPr/>
            <p:nvPr/>
          </p:nvSpPr>
          <p:spPr bwMode="auto">
            <a:xfrm>
              <a:off x="5257800" y="6083424"/>
              <a:ext cx="228600" cy="235281"/>
            </a:xfrm>
            <a:prstGeom prst="round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428415" y="3751511"/>
            <a:ext cx="3397439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Electro-thermal simulation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Right Arrow 31"/>
          <p:cNvSpPr/>
          <p:nvPr/>
        </p:nvSpPr>
        <p:spPr>
          <a:xfrm>
            <a:off x="4143376" y="3720243"/>
            <a:ext cx="723228" cy="377113"/>
          </a:xfrm>
          <a:prstGeom prst="right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956997" y="3751511"/>
            <a:ext cx="2589795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simulation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7696200" y="3720243"/>
            <a:ext cx="733219" cy="377113"/>
          </a:xfrm>
          <a:prstGeom prst="right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545129" y="3751511"/>
            <a:ext cx="3047334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dynamics simulation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351932" y="4200525"/>
            <a:ext cx="3706172" cy="1484104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COSIM of [PSPICE+LEDET]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SIGMA→COMSOL</a:t>
            </a:r>
          </a:p>
          <a:p>
            <a:pPr algn="ctr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Ad-hoc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code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(mag. field)</a:t>
            </a:r>
          </a:p>
          <a:p>
            <a:pPr algn="ctr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MAD-X (particle tracking)</a:t>
            </a:r>
          </a:p>
        </p:txBody>
      </p:sp>
    </p:spTree>
    <p:extLst>
      <p:ext uri="{BB962C8B-B14F-4D97-AF65-F5344CB8AC3E}">
        <p14:creationId xmlns:p14="http://schemas.microsoft.com/office/powerpoint/2010/main" val="243180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1449049" cy="5324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11: Unusual event occurred in the LHC inner triplet circuit…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33721" y="3838576"/>
            <a:ext cx="3528653" cy="1721824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COSIM of [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PSPICE+LEDET]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Ad-hoc code 1 (mag. field)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MAD-X (particle tracking)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Ad-hoc code 2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(mag. field)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6102" y="3035735"/>
            <a:ext cx="3340299" cy="25024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251" y="523875"/>
            <a:ext cx="3302000" cy="2476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403" y="523875"/>
            <a:ext cx="4070502" cy="30528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687" y="704850"/>
            <a:ext cx="3601688" cy="23563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3643" y="3761565"/>
            <a:ext cx="2992023" cy="179883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94496" y="3113837"/>
            <a:ext cx="3134071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Experimental observation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02619" y="5710512"/>
            <a:ext cx="3134071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Electro-thermal simulation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469216" y="5720875"/>
            <a:ext cx="3134071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33722" y="5729576"/>
            <a:ext cx="2814278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Lindström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39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009900" y="5281882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/>
              <a:t>Questions?</a:t>
            </a:r>
            <a:endParaRPr lang="en-GB" sz="3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28018" y="1417058"/>
            <a:ext cx="11830632" cy="378565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Failures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part of life – better be prepared for them!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Parametric studies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worst-case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analysis during the </a:t>
            </a:r>
            <a:r>
              <a:rPr lang="en-US" sz="2400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phase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Keep a </a:t>
            </a: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software “tool-box”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ready to use in case unusual events occur </a:t>
            </a:r>
            <a:r>
              <a:rPr lang="en-US" sz="2400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during operation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STEAM framework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our tool-box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Tools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Programs dedicated to simulation, when possible previously validated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generator APIs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Semi-automatic generation of models and simulation lists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Tool Adapters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Interface to communicate programmatically with models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Meta-Methods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Co-simulation to couple different tools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Frontends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Even easier ways to interact with the previous</a:t>
            </a:r>
            <a:endParaRPr lang="en-GB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59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Annex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019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9" y="1038207"/>
            <a:ext cx="11892207" cy="31860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main dipole circuit (RB)</a:t>
            </a: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650081"/>
            <a:ext cx="1905000" cy="609600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Power 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supply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438400" y="650081"/>
            <a:ext cx="1219200" cy="609600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Filter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637395" y="650081"/>
            <a:ext cx="1546860" cy="609600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Energy Extraction 1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85381" y="3943350"/>
            <a:ext cx="1584325" cy="609600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 fontScale="92500" lnSpcReduction="20000"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Extraction 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114702" y="582998"/>
            <a:ext cx="1447800" cy="486688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77 Magnets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761358" y="3133497"/>
            <a:ext cx="934841" cy="632094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6448425" y="3765591"/>
            <a:ext cx="381000" cy="508566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83820" y="1463678"/>
            <a:ext cx="486091" cy="2301872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5" name="Straight Connector 14"/>
          <p:cNvCxnSpPr>
            <a:stCxn id="14" idx="0"/>
            <a:endCxn id="5" idx="2"/>
          </p:cNvCxnSpPr>
          <p:nvPr/>
        </p:nvCxnSpPr>
        <p:spPr>
          <a:xfrm flipV="1">
            <a:off x="326866" y="1259681"/>
            <a:ext cx="778034" cy="203997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6" idx="2"/>
            <a:endCxn id="74" idx="0"/>
          </p:cNvCxnSpPr>
          <p:nvPr/>
        </p:nvCxnSpPr>
        <p:spPr>
          <a:xfrm flipH="1">
            <a:off x="2133565" y="1259681"/>
            <a:ext cx="914435" cy="551209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 txBox="1">
            <a:spLocks/>
          </p:cNvSpPr>
          <p:nvPr/>
        </p:nvSpPr>
        <p:spPr>
          <a:xfrm>
            <a:off x="1123950" y="3952875"/>
            <a:ext cx="1219200" cy="609600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Crowbars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637395" y="1463678"/>
            <a:ext cx="1546860" cy="1479546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Straight Connector 18"/>
          <p:cNvCxnSpPr>
            <a:stCxn id="7" idx="2"/>
            <a:endCxn id="18" idx="0"/>
          </p:cNvCxnSpPr>
          <p:nvPr/>
        </p:nvCxnSpPr>
        <p:spPr>
          <a:xfrm>
            <a:off x="10410825" y="1259681"/>
            <a:ext cx="0" cy="203997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773488" y="2133641"/>
            <a:ext cx="1408112" cy="1631909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1" name="Straight Connector 20"/>
          <p:cNvCxnSpPr>
            <a:stCxn id="8" idx="0"/>
            <a:endCxn id="20" idx="2"/>
          </p:cNvCxnSpPr>
          <p:nvPr/>
        </p:nvCxnSpPr>
        <p:spPr>
          <a:xfrm flipV="1">
            <a:off x="4477544" y="3765550"/>
            <a:ext cx="0" cy="177800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39127" y="2133641"/>
            <a:ext cx="922178" cy="1631909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3" name="Straight Connector 22"/>
          <p:cNvCxnSpPr>
            <a:stCxn id="22" idx="2"/>
            <a:endCxn id="17" idx="0"/>
          </p:cNvCxnSpPr>
          <p:nvPr/>
        </p:nvCxnSpPr>
        <p:spPr>
          <a:xfrm>
            <a:off x="1100216" y="3765550"/>
            <a:ext cx="633334" cy="187325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 txBox="1">
            <a:spLocks/>
          </p:cNvSpPr>
          <p:nvPr/>
        </p:nvSpPr>
        <p:spPr>
          <a:xfrm>
            <a:off x="8532212" y="3073383"/>
            <a:ext cx="1447800" cy="486688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77 Magnets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4274157"/>
            <a:ext cx="5638800" cy="1874097"/>
          </a:xfrm>
          <a:prstGeom prst="rect">
            <a:avLst/>
          </a:prstGeom>
          <a:noFill/>
          <a:ln w="22225">
            <a:solidFill>
              <a:srgbClr val="0070C0"/>
            </a:solidFill>
            <a:prstDash val="sysDash"/>
            <a:miter lim="800000"/>
            <a:headEnd/>
            <a:tailEnd/>
          </a:ln>
        </p:spPr>
      </p:pic>
      <p:sp>
        <p:nvSpPr>
          <p:cNvPr id="52" name="Title 1"/>
          <p:cNvSpPr txBox="1">
            <a:spLocks/>
          </p:cNvSpPr>
          <p:nvPr/>
        </p:nvSpPr>
        <p:spPr>
          <a:xfrm>
            <a:off x="107950" y="5090980"/>
            <a:ext cx="5200650" cy="1057274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 fontScale="62500" lnSpcReduction="20000"/>
          </a:bodyPr>
          <a:lstStyle/>
          <a:p>
            <a:pPr algn="ctr">
              <a:defRPr/>
            </a:pPr>
            <a:r>
              <a:rPr lang="en-US" sz="29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Non-linear electrical model of a superconducting magnet (parasitic capacitances, eddy currents)</a:t>
            </a:r>
          </a:p>
          <a:p>
            <a:pP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[ref1]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https://ieeexplore.ieee.org/abstract/document/6126021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[ref2]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ieeexplore.ieee.org/abstract/document/6082398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2600325" y="2133682"/>
            <a:ext cx="1085056" cy="1631909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3" name="Straight Connector 62"/>
          <p:cNvCxnSpPr>
            <a:stCxn id="62" idx="2"/>
            <a:endCxn id="17" idx="0"/>
          </p:cNvCxnSpPr>
          <p:nvPr/>
        </p:nvCxnSpPr>
        <p:spPr>
          <a:xfrm flipH="1">
            <a:off x="1733550" y="3765591"/>
            <a:ext cx="1409303" cy="187284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1707833" y="1810890"/>
            <a:ext cx="851464" cy="1954701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755333" y="1387160"/>
            <a:ext cx="638813" cy="599840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7" name="Straight Connector 76"/>
          <p:cNvCxnSpPr>
            <a:stCxn id="6" idx="2"/>
            <a:endCxn id="75" idx="3"/>
          </p:cNvCxnSpPr>
          <p:nvPr/>
        </p:nvCxnSpPr>
        <p:spPr>
          <a:xfrm flipH="1">
            <a:off x="1394146" y="1259681"/>
            <a:ext cx="1653854" cy="427399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8353192" y="972209"/>
            <a:ext cx="934841" cy="443526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8216395" y="82014"/>
            <a:ext cx="1197498" cy="609600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By-pass Diode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cxnSp>
        <p:nvCxnSpPr>
          <p:cNvPr id="85" name="Straight Connector 84"/>
          <p:cNvCxnSpPr>
            <a:stCxn id="84" idx="2"/>
            <a:endCxn id="83" idx="0"/>
          </p:cNvCxnSpPr>
          <p:nvPr/>
        </p:nvCxnSpPr>
        <p:spPr>
          <a:xfrm>
            <a:off x="8815144" y="691614"/>
            <a:ext cx="5469" cy="280595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87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inner triplet circuit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122" y="635435"/>
            <a:ext cx="9203756" cy="553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79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HL-LHC inner triplet circuit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619" y="1095375"/>
            <a:ext cx="12173690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47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Failures in magnet systems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28018" y="1121783"/>
            <a:ext cx="11830632" cy="378565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Failures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part of life – better be prepared for them!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Parametric studies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worst-case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analysis during the </a:t>
            </a:r>
            <a:r>
              <a:rPr lang="en-US" sz="2400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phase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Keep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software “tool-box”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ready to use in case unusual events occur </a:t>
            </a:r>
            <a:r>
              <a:rPr lang="en-US" sz="2400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during operation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STEAM framework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our tool-box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Tools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Programs dedicated to simulation, when possible previously validated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generator APIs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Semi-automatic generation of models and simulation lists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Tool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Adapters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Interface to communicate programmatically with models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Meta-Methods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Co-simulation to couple different tools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Frontends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Even easier ways to interact with the previous</a:t>
            </a:r>
            <a:endParaRPr lang="en-GB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018" y="4895850"/>
            <a:ext cx="11830632" cy="1122205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this presentation we show a few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how the STEAM team tackled different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failure case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simulations – either during the design or during the operation phases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23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4"/>
          <p:cNvSpPr/>
          <p:nvPr/>
        </p:nvSpPr>
        <p:spPr>
          <a:xfrm>
            <a:off x="7196544" y="446730"/>
            <a:ext cx="2826956" cy="4704623"/>
          </a:xfrm>
          <a:prstGeom prst="downArrow">
            <a:avLst>
              <a:gd name="adj1" fmla="val 50000"/>
              <a:gd name="adj2" fmla="val 40617"/>
            </a:avLst>
          </a:prstGeom>
          <a:gradFill flip="none" rotWithShape="1">
            <a:gsLst>
              <a:gs pos="0">
                <a:srgbClr val="C00000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to simulate failures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09601" y="1523541"/>
            <a:ext cx="5644617" cy="362781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one program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Semi-automatic input generation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Semi-automatic simulation management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Couple two or more programs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new features of a program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ad-hoc code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a new program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1230" y="792021"/>
            <a:ext cx="5642988" cy="731520"/>
          </a:xfrm>
          <a:prstGeom prst="rect">
            <a:avLst/>
          </a:prstGeom>
          <a:solidFill>
            <a:srgbClr val="C0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Progressive strategy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5246" y="5311896"/>
            <a:ext cx="11869516" cy="858559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Choice depends on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required accuracy, desired output, simulation time, type of analysis,…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90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</a:t>
            </a:r>
            <a:r>
              <a:rPr lang="en-US" dirty="0"/>
              <a:t>1</a:t>
            </a:r>
            <a:r>
              <a:rPr lang="en-US" dirty="0" smtClean="0"/>
              <a:t>: </a:t>
            </a:r>
            <a:r>
              <a:rPr lang="en-US" dirty="0"/>
              <a:t>LHC main </a:t>
            </a:r>
            <a:r>
              <a:rPr lang="en-US" dirty="0" smtClean="0"/>
              <a:t>quadrupole circuit earth fault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8445986" y="5808454"/>
            <a:ext cx="3612118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of L. Bortot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5246" y="5754737"/>
            <a:ext cx="3245771" cy="415718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PSPICE netlist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0516" y="3277870"/>
            <a:ext cx="4551484" cy="248377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830021"/>
            <a:ext cx="6001773" cy="263973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746662" y="4293107"/>
            <a:ext cx="2508446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Simplified circuit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06295" y="4879055"/>
            <a:ext cx="2250601" cy="774471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to ground at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grounding point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 bwMode="auto">
          <a:xfrm>
            <a:off x="9849699" y="2373469"/>
            <a:ext cx="1854345" cy="536639"/>
          </a:xfrm>
          <a:prstGeom prst="rect">
            <a:avLst/>
          </a:prstGeom>
          <a:solidFill>
            <a:schemeClr val="bg1"/>
          </a:solidFill>
          <a:ln w="0">
            <a:solidFill>
              <a:srgbClr val="000000"/>
            </a:solidFill>
          </a:ln>
        </p:spPr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600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Magnet 001 </a:t>
            </a:r>
            <a:r>
              <a:rPr lang="en-US" sz="1600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Wingdings" pitchFamily="2" charset="2"/>
              </a:rPr>
              <a:t> Blue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154 </a:t>
            </a: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Red</a:t>
            </a:r>
            <a:endParaRPr lang="en-US" sz="1600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0098" y="647927"/>
            <a:ext cx="4551902" cy="24840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606295" y="815447"/>
            <a:ext cx="2250601" cy="774471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Voltage to ground distribution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49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2: </a:t>
            </a:r>
            <a:r>
              <a:rPr lang="en-US" dirty="0"/>
              <a:t>LHC main dipole circuit </a:t>
            </a:r>
            <a:r>
              <a:rPr lang="en-US" dirty="0" smtClean="0"/>
              <a:t>fuse blow-up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8445986" y="5808454"/>
            <a:ext cx="3612118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of L. Bortot, M. Maciejewski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97724" y="5329047"/>
            <a:ext cx="4018730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to ground at power supply side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29592" y="5329047"/>
            <a:ext cx="4985432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to ground at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grounding point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5246" y="5754737"/>
            <a:ext cx="3245771" cy="415718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PSPICE netlist, SING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 descr="Screen Clippi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308" y="537108"/>
            <a:ext cx="2838915" cy="20267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122" y="593536"/>
            <a:ext cx="7354463" cy="19703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t="5859"/>
          <a:stretch/>
        </p:blipFill>
        <p:spPr>
          <a:xfrm>
            <a:off x="1188449" y="2631519"/>
            <a:ext cx="3837280" cy="271125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t="6344"/>
          <a:stretch/>
        </p:blipFill>
        <p:spPr>
          <a:xfrm>
            <a:off x="7103668" y="2645479"/>
            <a:ext cx="3837280" cy="2697292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5400000">
            <a:off x="1048845" y="2185675"/>
            <a:ext cx="478141" cy="188464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>
            <a:off x="3032876" y="1281558"/>
            <a:ext cx="478141" cy="188464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16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3: </a:t>
            </a:r>
            <a:r>
              <a:rPr lang="en-US" dirty="0"/>
              <a:t>LHC main dipole circuit </a:t>
            </a:r>
            <a:r>
              <a:rPr lang="en-US" dirty="0" smtClean="0"/>
              <a:t>short-circuit failure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359929" y="959794"/>
            <a:ext cx="5555096" cy="4107928"/>
            <a:chOff x="359929" y="1311797"/>
            <a:chExt cx="5555096" cy="410792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r="-199" b="648"/>
            <a:stretch/>
          </p:blipFill>
          <p:spPr>
            <a:xfrm>
              <a:off x="359929" y="1311797"/>
              <a:ext cx="5555096" cy="4107928"/>
            </a:xfrm>
            <a:prstGeom prst="rect">
              <a:avLst/>
            </a:prstGeom>
          </p:spPr>
        </p:pic>
        <p:sp>
          <p:nvSpPr>
            <p:cNvPr id="8" name="Title 1"/>
            <p:cNvSpPr txBox="1">
              <a:spLocks/>
            </p:cNvSpPr>
            <p:nvPr/>
          </p:nvSpPr>
          <p:spPr bwMode="auto">
            <a:xfrm>
              <a:off x="2136630" y="4395538"/>
              <a:ext cx="1854345" cy="536639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00"/>
              </a:solidFill>
            </a:ln>
          </p:spPr>
          <p:txBody>
            <a:bodyPr anchor="ctr"/>
            <a:lstStyle/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0000FF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Magnet 001 </a:t>
              </a:r>
              <a:r>
                <a:rPr lang="en-US" sz="1600" dirty="0">
                  <a:solidFill>
                    <a:srgbClr val="0000FF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  <a:sym typeface="Wingdings" pitchFamily="2" charset="2"/>
                </a:rPr>
                <a:t> Blue</a:t>
              </a:r>
            </a:p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Magnet 154 </a:t>
              </a:r>
              <a:r>
                <a:rPr lang="en-US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 Red</a:t>
              </a:r>
              <a:endParaRPr lang="en-US" sz="1600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0731" y="900537"/>
            <a:ext cx="5643155" cy="422644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144000" y="5808454"/>
            <a:ext cx="2914103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of A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Liakopoulou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14107" y="5238307"/>
            <a:ext cx="3646741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Intermittent short-circuit to ground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29592" y="5238307"/>
            <a:ext cx="4985432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Parametric analysis → Worst-case identification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5246" y="5754737"/>
            <a:ext cx="5373554" cy="415718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PSPICE netlist, SING, PSPICE Manager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63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4: Internal </a:t>
            </a:r>
            <a:r>
              <a:rPr lang="en-US" dirty="0"/>
              <a:t>short-circuit </a:t>
            </a:r>
            <a:r>
              <a:rPr lang="en-US" dirty="0" smtClean="0"/>
              <a:t>in a LHC </a:t>
            </a:r>
            <a:r>
              <a:rPr lang="en-US" dirty="0"/>
              <a:t>main </a:t>
            </a:r>
            <a:r>
              <a:rPr lang="en-US" dirty="0" smtClean="0"/>
              <a:t>dipole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9144000" y="5808454"/>
            <a:ext cx="2914103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of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Maciejewski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0002" y="4348410"/>
            <a:ext cx="2846064" cy="61447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Equivalent circuit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492220" y="4348410"/>
            <a:ext cx="3452948" cy="61447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Voltage difference between magnet halves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5246" y="5754737"/>
            <a:ext cx="2624537" cy="415718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Simulink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45" y="1376931"/>
            <a:ext cx="3594779" cy="22090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8004" y="853347"/>
            <a:ext cx="4336877" cy="325619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t="5436"/>
          <a:stretch/>
        </p:blipFill>
        <p:spPr>
          <a:xfrm>
            <a:off x="7935937" y="860680"/>
            <a:ext cx="4565515" cy="324152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195156" y="4348410"/>
            <a:ext cx="3426675" cy="61447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Simulated short-circuit current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18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5: Worst-cases in HL-LHC Nb</a:t>
            </a:r>
            <a:r>
              <a:rPr lang="en-US" baseline="-25000" dirty="0" smtClean="0"/>
              <a:t>3</a:t>
            </a:r>
            <a:r>
              <a:rPr lang="en-US" dirty="0" smtClean="0"/>
              <a:t>Sn quadrupole magnet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1" r="5808"/>
          <a:stretch/>
        </p:blipFill>
        <p:spPr>
          <a:xfrm>
            <a:off x="28575" y="1405889"/>
            <a:ext cx="3710432" cy="316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8349" y="1405889"/>
            <a:ext cx="4224000" cy="316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9"/>
          <a:stretch/>
        </p:blipFill>
        <p:spPr>
          <a:xfrm>
            <a:off x="3998329" y="1405889"/>
            <a:ext cx="3911073" cy="316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43791" y="4789736"/>
            <a:ext cx="2880000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Temperature distribution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27164" y="4789736"/>
            <a:ext cx="3253402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Voltage to ground distribution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587693" y="4789736"/>
            <a:ext cx="3505313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Parametric analysis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5246" y="5754737"/>
            <a:ext cx="2782754" cy="415718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LEDET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66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6: HL-LHC main dipole circuit heater / short failures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8220076" y="5808454"/>
            <a:ext cx="3838028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of M. Maciejewski, M. Mentink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753" y="1426209"/>
            <a:ext cx="4024495" cy="31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3"/>
          <a:stretch/>
        </p:blipFill>
        <p:spPr bwMode="auto">
          <a:xfrm>
            <a:off x="7952394" y="1426209"/>
            <a:ext cx="4130625" cy="316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34" y="1426209"/>
            <a:ext cx="3754584" cy="316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520526" y="4675436"/>
            <a:ext cx="2880000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operation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56000" y="4675436"/>
            <a:ext cx="2880000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Double heater failure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65050" y="4675436"/>
            <a:ext cx="3505313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Intermittent short circuit to ground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1938" y="762379"/>
            <a:ext cx="11668125" cy="51696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Voltage to ground distribution in the turns of an 11 T dipole magnet in the HL-LHC main dipole circuit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9557281" y="1503003"/>
            <a:ext cx="2351260" cy="536639"/>
          </a:xfrm>
          <a:prstGeom prst="rect">
            <a:avLst/>
          </a:prstGeom>
          <a:solidFill>
            <a:schemeClr val="bg1"/>
          </a:solidFill>
          <a:ln w="0">
            <a:solidFill>
              <a:srgbClr val="000000"/>
            </a:solidFill>
          </a:ln>
        </p:spPr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First magnet turn </a:t>
            </a:r>
            <a:r>
              <a:rPr lang="en-US" sz="1600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Wingdings" pitchFamily="2" charset="2"/>
              </a:rPr>
              <a:t> Blue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Last magnet turn </a:t>
            </a: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Red</a:t>
            </a:r>
            <a:endParaRPr lang="en-US" sz="1600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5245" y="5754737"/>
            <a:ext cx="4116255" cy="415718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COSIM of [PSPICE+LEDET]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89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35803</TotalTime>
  <Words>750</Words>
  <Application>Microsoft Office PowerPoint</Application>
  <PresentationFormat>Widescreen</PresentationFormat>
  <Paragraphs>136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CERNCobranding4-3</vt:lpstr>
      <vt:lpstr>Simulations of failure cases  1st STEAM Workshop 13-14 June 2019</vt:lpstr>
      <vt:lpstr>Failures in magnet systems</vt:lpstr>
      <vt:lpstr>Strategy to simulate failures</vt:lpstr>
      <vt:lpstr>Example 1: LHC main quadrupole circuit earth fault</vt:lpstr>
      <vt:lpstr>Example 2: LHC main dipole circuit fuse blow-up</vt:lpstr>
      <vt:lpstr>Example 3: LHC main dipole circuit short-circuit failure</vt:lpstr>
      <vt:lpstr>Example 4: Internal short-circuit in a LHC main dipole</vt:lpstr>
      <vt:lpstr>Example 5: Worst-cases in HL-LHC Nb3Sn quadrupole magnet</vt:lpstr>
      <vt:lpstr>Example 6: HL-LHC main dipole circuit heater / short failures</vt:lpstr>
      <vt:lpstr>Example 7: Short-circuit in HL-LHC Nb3Sn quadrupole magnet</vt:lpstr>
      <vt:lpstr>Example 8: Frequency-domain analysis</vt:lpstr>
      <vt:lpstr>Example 9: Effect of spurious quench heater firing on the LHC beam</vt:lpstr>
      <vt:lpstr>Example 10: HL-LHC inner triplet CLIQ spurious triggering</vt:lpstr>
      <vt:lpstr>Example 11: Unusual event occurred in the LHC inner triplet circuit…</vt:lpstr>
      <vt:lpstr>Summary</vt:lpstr>
      <vt:lpstr>Annex</vt:lpstr>
      <vt:lpstr>LHC main dipole circuit (RB)</vt:lpstr>
      <vt:lpstr>LHC inner triplet circuit</vt:lpstr>
      <vt:lpstr>HL-LHC inner triplet circuit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Emmanuele Ravaioli</cp:lastModifiedBy>
  <cp:revision>836</cp:revision>
  <dcterms:created xsi:type="dcterms:W3CDTF">2017-06-18T14:15:32Z</dcterms:created>
  <dcterms:modified xsi:type="dcterms:W3CDTF">2019-06-12T18:08:09Z</dcterms:modified>
</cp:coreProperties>
</file>