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2"/>
  </p:notesMasterIdLst>
  <p:sldIdLst>
    <p:sldId id="257" r:id="rId2"/>
    <p:sldId id="285" r:id="rId3"/>
    <p:sldId id="286" r:id="rId4"/>
    <p:sldId id="287" r:id="rId5"/>
    <p:sldId id="289" r:id="rId6"/>
    <p:sldId id="290" r:id="rId7"/>
    <p:sldId id="291" r:id="rId8"/>
    <p:sldId id="292" r:id="rId9"/>
    <p:sldId id="293" r:id="rId10"/>
    <p:sldId id="28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04282"/>
    <a:srgbClr val="33CC33"/>
    <a:srgbClr val="0C377B"/>
    <a:srgbClr val="0055A0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86348"/>
  </p:normalViewPr>
  <p:slideViewPr>
    <p:cSldViewPr snapToGrid="0" snapToObjects="1">
      <p:cViewPr varScale="1">
        <p:scale>
          <a:sx n="78" d="100"/>
          <a:sy n="78" d="100"/>
        </p:scale>
        <p:origin x="725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B0540D-7F0D-4D53-96F3-678878D095D5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B95381-0630-48E6-B91B-E605FD9A01F0}">
      <dgm:prSet phldrT="[Text]"/>
      <dgm:spPr>
        <a:solidFill>
          <a:srgbClr val="104282"/>
        </a:solidFill>
      </dgm:spPr>
      <dgm:t>
        <a:bodyPr/>
        <a:lstStyle/>
        <a:p>
          <a:r>
            <a:rPr lang="en-US" dirty="0" smtClean="0"/>
            <a:t>STEAM develops app</a:t>
          </a:r>
          <a:endParaRPr lang="en-US" dirty="0"/>
        </a:p>
      </dgm:t>
    </dgm:pt>
    <dgm:pt modelId="{3889AD16-A247-429A-8AAC-EA00A31976DA}" type="parTrans" cxnId="{596366FB-13DE-4F0B-A9FB-2DD02557AF38}">
      <dgm:prSet/>
      <dgm:spPr/>
      <dgm:t>
        <a:bodyPr/>
        <a:lstStyle/>
        <a:p>
          <a:endParaRPr lang="en-US"/>
        </a:p>
      </dgm:t>
    </dgm:pt>
    <dgm:pt modelId="{2981B05F-AC60-4340-AD73-A009EF9A59D8}" type="sibTrans" cxnId="{596366FB-13DE-4F0B-A9FB-2DD02557AF38}">
      <dgm:prSet/>
      <dgm:spPr>
        <a:solidFill>
          <a:srgbClr val="104282"/>
        </a:solidFill>
      </dgm:spPr>
      <dgm:t>
        <a:bodyPr/>
        <a:lstStyle/>
        <a:p>
          <a:endParaRPr lang="en-US"/>
        </a:p>
      </dgm:t>
    </dgm:pt>
    <dgm:pt modelId="{2D007369-9FA9-43DC-99D6-627DF083969F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User runs app</a:t>
          </a:r>
          <a:endParaRPr lang="en-US" dirty="0"/>
        </a:p>
      </dgm:t>
    </dgm:pt>
    <dgm:pt modelId="{299872A1-A542-4B50-B663-30CB21326199}" type="parTrans" cxnId="{27D0700E-5AE7-4923-8D93-F0E5FACBF856}">
      <dgm:prSet/>
      <dgm:spPr/>
      <dgm:t>
        <a:bodyPr/>
        <a:lstStyle/>
        <a:p>
          <a:endParaRPr lang="en-US"/>
        </a:p>
      </dgm:t>
    </dgm:pt>
    <dgm:pt modelId="{591AD25B-144B-4981-9CD6-3EE19B17AC57}" type="sibTrans" cxnId="{27D0700E-5AE7-4923-8D93-F0E5FACBF856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763A8BAE-FC50-4539-940D-494816722A5C}">
      <dgm:prSet phldrT="[Text]"/>
      <dgm:spPr>
        <a:solidFill>
          <a:srgbClr val="104282"/>
        </a:solidFill>
      </dgm:spPr>
      <dgm:t>
        <a:bodyPr/>
        <a:lstStyle/>
        <a:p>
          <a:r>
            <a:rPr lang="en-US" dirty="0" smtClean="0"/>
            <a:t>Feedback to STEAM</a:t>
          </a:r>
          <a:endParaRPr lang="en-US" dirty="0"/>
        </a:p>
      </dgm:t>
    </dgm:pt>
    <dgm:pt modelId="{77D36293-C1BE-45D6-838F-547992F5B629}" type="parTrans" cxnId="{0483AEA8-CC79-416E-9827-3C91CAAD580A}">
      <dgm:prSet/>
      <dgm:spPr/>
      <dgm:t>
        <a:bodyPr/>
        <a:lstStyle/>
        <a:p>
          <a:endParaRPr lang="en-US"/>
        </a:p>
      </dgm:t>
    </dgm:pt>
    <dgm:pt modelId="{BBA7A77D-22FA-4FA7-BF08-4C4418402847}" type="sibTrans" cxnId="{0483AEA8-CC79-416E-9827-3C91CAAD580A}">
      <dgm:prSet/>
      <dgm:spPr>
        <a:solidFill>
          <a:srgbClr val="104282"/>
        </a:solidFill>
      </dgm:spPr>
      <dgm:t>
        <a:bodyPr/>
        <a:lstStyle/>
        <a:p>
          <a:endParaRPr lang="en-US"/>
        </a:p>
      </dgm:t>
    </dgm:pt>
    <dgm:pt modelId="{C7D3A3AF-8FE2-428D-AF0A-BAC75C085048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User requests feature</a:t>
          </a:r>
          <a:endParaRPr lang="en-US" dirty="0"/>
        </a:p>
      </dgm:t>
    </dgm:pt>
    <dgm:pt modelId="{064A0FD8-55AC-42A1-9F9B-201C53937EF9}" type="parTrans" cxnId="{4D90263F-D834-4B07-AE44-222B398A76E6}">
      <dgm:prSet/>
      <dgm:spPr/>
      <dgm:t>
        <a:bodyPr/>
        <a:lstStyle/>
        <a:p>
          <a:endParaRPr lang="en-US"/>
        </a:p>
      </dgm:t>
    </dgm:pt>
    <dgm:pt modelId="{A38F0FBD-8C26-4A5A-903F-3084010139EF}" type="sibTrans" cxnId="{4D90263F-D834-4B07-AE44-222B398A76E6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39017725-6FEF-4701-82ED-DBD6AE67217C}" type="pres">
      <dgm:prSet presAssocID="{3EB0540D-7F0D-4D53-96F3-678878D095D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4E034C-1ABE-444F-8D4C-E8147CDC19A5}" type="pres">
      <dgm:prSet presAssocID="{16B95381-0630-48E6-B91B-E605FD9A01F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47FE73-86AB-47CD-97FB-21F716742B2D}" type="pres">
      <dgm:prSet presAssocID="{2981B05F-AC60-4340-AD73-A009EF9A59D8}" presName="sibTrans" presStyleLbl="sibTrans2D1" presStyleIdx="0" presStyleCnt="4"/>
      <dgm:spPr/>
      <dgm:t>
        <a:bodyPr/>
        <a:lstStyle/>
        <a:p>
          <a:endParaRPr lang="en-US"/>
        </a:p>
      </dgm:t>
    </dgm:pt>
    <dgm:pt modelId="{A130C9BE-A56A-479E-9428-5CFEAA3C8668}" type="pres">
      <dgm:prSet presAssocID="{2981B05F-AC60-4340-AD73-A009EF9A59D8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0432D2B4-1CDE-4B8D-9596-844F0AD9185D}" type="pres">
      <dgm:prSet presAssocID="{2D007369-9FA9-43DC-99D6-627DF083969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606F95-DA1F-4798-8F9A-F262403B5236}" type="pres">
      <dgm:prSet presAssocID="{591AD25B-144B-4981-9CD6-3EE19B17AC57}" presName="sibTrans" presStyleLbl="sibTrans2D1" presStyleIdx="1" presStyleCnt="4"/>
      <dgm:spPr/>
      <dgm:t>
        <a:bodyPr/>
        <a:lstStyle/>
        <a:p>
          <a:endParaRPr lang="en-US"/>
        </a:p>
      </dgm:t>
    </dgm:pt>
    <dgm:pt modelId="{755DD5AF-5740-49BD-8D98-982E220C8CF4}" type="pres">
      <dgm:prSet presAssocID="{591AD25B-144B-4981-9CD6-3EE19B17AC57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4C16916A-D178-4BE2-821E-4730AFE5FEBA}" type="pres">
      <dgm:prSet presAssocID="{763A8BAE-FC50-4539-940D-494816722A5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4A94BB-E61B-44DB-91D7-D0AA764CD363}" type="pres">
      <dgm:prSet presAssocID="{BBA7A77D-22FA-4FA7-BF08-4C4418402847}" presName="sibTrans" presStyleLbl="sibTrans2D1" presStyleIdx="2" presStyleCnt="4"/>
      <dgm:spPr/>
      <dgm:t>
        <a:bodyPr/>
        <a:lstStyle/>
        <a:p>
          <a:endParaRPr lang="en-US"/>
        </a:p>
      </dgm:t>
    </dgm:pt>
    <dgm:pt modelId="{37F1B77D-9115-4489-A9AD-1DC5448A2034}" type="pres">
      <dgm:prSet presAssocID="{BBA7A77D-22FA-4FA7-BF08-4C4418402847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68031D05-907B-4253-9EE9-2257999B6208}" type="pres">
      <dgm:prSet presAssocID="{C7D3A3AF-8FE2-428D-AF0A-BAC75C08504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4B33BF-1283-4B94-89A5-E3051C7175D3}" type="pres">
      <dgm:prSet presAssocID="{A38F0FBD-8C26-4A5A-903F-3084010139EF}" presName="sibTrans" presStyleLbl="sibTrans2D1" presStyleIdx="3" presStyleCnt="4"/>
      <dgm:spPr/>
      <dgm:t>
        <a:bodyPr/>
        <a:lstStyle/>
        <a:p>
          <a:endParaRPr lang="en-US"/>
        </a:p>
      </dgm:t>
    </dgm:pt>
    <dgm:pt modelId="{C7B0D474-38E9-4A99-BC51-161C7BAD2B65}" type="pres">
      <dgm:prSet presAssocID="{A38F0FBD-8C26-4A5A-903F-3084010139EF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CB05E65B-B194-48C5-A602-1E10B545BF1D}" type="presOf" srcId="{2981B05F-AC60-4340-AD73-A009EF9A59D8}" destId="{A130C9BE-A56A-479E-9428-5CFEAA3C8668}" srcOrd="1" destOrd="0" presId="urn:microsoft.com/office/officeart/2005/8/layout/cycle2"/>
    <dgm:cxn modelId="{13B634B3-FCA6-43E8-9932-4F58D64CD57D}" type="presOf" srcId="{BBA7A77D-22FA-4FA7-BF08-4C4418402847}" destId="{37F1B77D-9115-4489-A9AD-1DC5448A2034}" srcOrd="1" destOrd="0" presId="urn:microsoft.com/office/officeart/2005/8/layout/cycle2"/>
    <dgm:cxn modelId="{F153F03E-7156-4576-9FDE-DE02B47D7493}" type="presOf" srcId="{BBA7A77D-22FA-4FA7-BF08-4C4418402847}" destId="{B24A94BB-E61B-44DB-91D7-D0AA764CD363}" srcOrd="0" destOrd="0" presId="urn:microsoft.com/office/officeart/2005/8/layout/cycle2"/>
    <dgm:cxn modelId="{4B4C654C-C7E6-4516-B828-FC90D4838EF5}" type="presOf" srcId="{2D007369-9FA9-43DC-99D6-627DF083969F}" destId="{0432D2B4-1CDE-4B8D-9596-844F0AD9185D}" srcOrd="0" destOrd="0" presId="urn:microsoft.com/office/officeart/2005/8/layout/cycle2"/>
    <dgm:cxn modelId="{986A2A9A-EB30-4BAB-8B7B-203985252B2D}" type="presOf" srcId="{C7D3A3AF-8FE2-428D-AF0A-BAC75C085048}" destId="{68031D05-907B-4253-9EE9-2257999B6208}" srcOrd="0" destOrd="0" presId="urn:microsoft.com/office/officeart/2005/8/layout/cycle2"/>
    <dgm:cxn modelId="{A481CA05-08FD-4FC5-A8EE-B0492DF41EAA}" type="presOf" srcId="{A38F0FBD-8C26-4A5A-903F-3084010139EF}" destId="{084B33BF-1283-4B94-89A5-E3051C7175D3}" srcOrd="0" destOrd="0" presId="urn:microsoft.com/office/officeart/2005/8/layout/cycle2"/>
    <dgm:cxn modelId="{27D0700E-5AE7-4923-8D93-F0E5FACBF856}" srcId="{3EB0540D-7F0D-4D53-96F3-678878D095D5}" destId="{2D007369-9FA9-43DC-99D6-627DF083969F}" srcOrd="1" destOrd="0" parTransId="{299872A1-A542-4B50-B663-30CB21326199}" sibTransId="{591AD25B-144B-4981-9CD6-3EE19B17AC57}"/>
    <dgm:cxn modelId="{0483AEA8-CC79-416E-9827-3C91CAAD580A}" srcId="{3EB0540D-7F0D-4D53-96F3-678878D095D5}" destId="{763A8BAE-FC50-4539-940D-494816722A5C}" srcOrd="2" destOrd="0" parTransId="{77D36293-C1BE-45D6-838F-547992F5B629}" sibTransId="{BBA7A77D-22FA-4FA7-BF08-4C4418402847}"/>
    <dgm:cxn modelId="{B210911C-4E08-4A84-8FC7-44B17A39EF50}" type="presOf" srcId="{2981B05F-AC60-4340-AD73-A009EF9A59D8}" destId="{9847FE73-86AB-47CD-97FB-21F716742B2D}" srcOrd="0" destOrd="0" presId="urn:microsoft.com/office/officeart/2005/8/layout/cycle2"/>
    <dgm:cxn modelId="{E0C314A1-A85E-4155-87C5-2354B9870427}" type="presOf" srcId="{A38F0FBD-8C26-4A5A-903F-3084010139EF}" destId="{C7B0D474-38E9-4A99-BC51-161C7BAD2B65}" srcOrd="1" destOrd="0" presId="urn:microsoft.com/office/officeart/2005/8/layout/cycle2"/>
    <dgm:cxn modelId="{BEABC0FE-E9CE-44F5-B833-AAF0928AE7D2}" type="presOf" srcId="{16B95381-0630-48E6-B91B-E605FD9A01F0}" destId="{624E034C-1ABE-444F-8D4C-E8147CDC19A5}" srcOrd="0" destOrd="0" presId="urn:microsoft.com/office/officeart/2005/8/layout/cycle2"/>
    <dgm:cxn modelId="{5CC33B61-E3B7-43BB-BAC1-9B7E62E22F12}" type="presOf" srcId="{591AD25B-144B-4981-9CD6-3EE19B17AC57}" destId="{9B606F95-DA1F-4798-8F9A-F262403B5236}" srcOrd="0" destOrd="0" presId="urn:microsoft.com/office/officeart/2005/8/layout/cycle2"/>
    <dgm:cxn modelId="{079F8B1B-97B8-474E-8939-0658DD7C8BD4}" type="presOf" srcId="{3EB0540D-7F0D-4D53-96F3-678878D095D5}" destId="{39017725-6FEF-4701-82ED-DBD6AE67217C}" srcOrd="0" destOrd="0" presId="urn:microsoft.com/office/officeart/2005/8/layout/cycle2"/>
    <dgm:cxn modelId="{43056694-681D-4815-AE56-91EE6CEC0444}" type="presOf" srcId="{763A8BAE-FC50-4539-940D-494816722A5C}" destId="{4C16916A-D178-4BE2-821E-4730AFE5FEBA}" srcOrd="0" destOrd="0" presId="urn:microsoft.com/office/officeart/2005/8/layout/cycle2"/>
    <dgm:cxn modelId="{596366FB-13DE-4F0B-A9FB-2DD02557AF38}" srcId="{3EB0540D-7F0D-4D53-96F3-678878D095D5}" destId="{16B95381-0630-48E6-B91B-E605FD9A01F0}" srcOrd="0" destOrd="0" parTransId="{3889AD16-A247-429A-8AAC-EA00A31976DA}" sibTransId="{2981B05F-AC60-4340-AD73-A009EF9A59D8}"/>
    <dgm:cxn modelId="{4D90263F-D834-4B07-AE44-222B398A76E6}" srcId="{3EB0540D-7F0D-4D53-96F3-678878D095D5}" destId="{C7D3A3AF-8FE2-428D-AF0A-BAC75C085048}" srcOrd="3" destOrd="0" parTransId="{064A0FD8-55AC-42A1-9F9B-201C53937EF9}" sibTransId="{A38F0FBD-8C26-4A5A-903F-3084010139EF}"/>
    <dgm:cxn modelId="{F9D90D44-7B38-4429-90FB-0DFBE3E8AD84}" type="presOf" srcId="{591AD25B-144B-4981-9CD6-3EE19B17AC57}" destId="{755DD5AF-5740-49BD-8D98-982E220C8CF4}" srcOrd="1" destOrd="0" presId="urn:microsoft.com/office/officeart/2005/8/layout/cycle2"/>
    <dgm:cxn modelId="{F393A7E8-41EF-48A3-AEE8-CBE996C31451}" type="presParOf" srcId="{39017725-6FEF-4701-82ED-DBD6AE67217C}" destId="{624E034C-1ABE-444F-8D4C-E8147CDC19A5}" srcOrd="0" destOrd="0" presId="urn:microsoft.com/office/officeart/2005/8/layout/cycle2"/>
    <dgm:cxn modelId="{9A36A099-1E43-4C8D-BA38-17835D3F973C}" type="presParOf" srcId="{39017725-6FEF-4701-82ED-DBD6AE67217C}" destId="{9847FE73-86AB-47CD-97FB-21F716742B2D}" srcOrd="1" destOrd="0" presId="urn:microsoft.com/office/officeart/2005/8/layout/cycle2"/>
    <dgm:cxn modelId="{3DD90B63-0CDC-44AB-807E-802C818D37F9}" type="presParOf" srcId="{9847FE73-86AB-47CD-97FB-21F716742B2D}" destId="{A130C9BE-A56A-479E-9428-5CFEAA3C8668}" srcOrd="0" destOrd="0" presId="urn:microsoft.com/office/officeart/2005/8/layout/cycle2"/>
    <dgm:cxn modelId="{8CD08160-F8AD-4181-8066-C9D260562096}" type="presParOf" srcId="{39017725-6FEF-4701-82ED-DBD6AE67217C}" destId="{0432D2B4-1CDE-4B8D-9596-844F0AD9185D}" srcOrd="2" destOrd="0" presId="urn:microsoft.com/office/officeart/2005/8/layout/cycle2"/>
    <dgm:cxn modelId="{64E1C633-43B2-4E8B-BCE5-9AF97C27E519}" type="presParOf" srcId="{39017725-6FEF-4701-82ED-DBD6AE67217C}" destId="{9B606F95-DA1F-4798-8F9A-F262403B5236}" srcOrd="3" destOrd="0" presId="urn:microsoft.com/office/officeart/2005/8/layout/cycle2"/>
    <dgm:cxn modelId="{00216492-83F5-469E-A95E-93D8541E65CB}" type="presParOf" srcId="{9B606F95-DA1F-4798-8F9A-F262403B5236}" destId="{755DD5AF-5740-49BD-8D98-982E220C8CF4}" srcOrd="0" destOrd="0" presId="urn:microsoft.com/office/officeart/2005/8/layout/cycle2"/>
    <dgm:cxn modelId="{A514848E-5D01-4214-AC9B-7AA7F083C5FD}" type="presParOf" srcId="{39017725-6FEF-4701-82ED-DBD6AE67217C}" destId="{4C16916A-D178-4BE2-821E-4730AFE5FEBA}" srcOrd="4" destOrd="0" presId="urn:microsoft.com/office/officeart/2005/8/layout/cycle2"/>
    <dgm:cxn modelId="{8BF8EBA4-8603-4E6A-A9CA-CD3746A58621}" type="presParOf" srcId="{39017725-6FEF-4701-82ED-DBD6AE67217C}" destId="{B24A94BB-E61B-44DB-91D7-D0AA764CD363}" srcOrd="5" destOrd="0" presId="urn:microsoft.com/office/officeart/2005/8/layout/cycle2"/>
    <dgm:cxn modelId="{A7AC5ACF-62C3-4F76-A6DA-22633AB1F06A}" type="presParOf" srcId="{B24A94BB-E61B-44DB-91D7-D0AA764CD363}" destId="{37F1B77D-9115-4489-A9AD-1DC5448A2034}" srcOrd="0" destOrd="0" presId="urn:microsoft.com/office/officeart/2005/8/layout/cycle2"/>
    <dgm:cxn modelId="{F6605A86-D666-4C06-9CDD-7EDC63B279C6}" type="presParOf" srcId="{39017725-6FEF-4701-82ED-DBD6AE67217C}" destId="{68031D05-907B-4253-9EE9-2257999B6208}" srcOrd="6" destOrd="0" presId="urn:microsoft.com/office/officeart/2005/8/layout/cycle2"/>
    <dgm:cxn modelId="{A0EEE2E9-9033-4DC0-8F88-BB455BFE030E}" type="presParOf" srcId="{39017725-6FEF-4701-82ED-DBD6AE67217C}" destId="{084B33BF-1283-4B94-89A5-E3051C7175D3}" srcOrd="7" destOrd="0" presId="urn:microsoft.com/office/officeart/2005/8/layout/cycle2"/>
    <dgm:cxn modelId="{CACF6E43-5255-4643-90F1-F8E137EA961A}" type="presParOf" srcId="{084B33BF-1283-4B94-89A5-E3051C7175D3}" destId="{C7B0D474-38E9-4A99-BC51-161C7BAD2B6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A39DC-5865-C644-BB9E-AAC016A64910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B1595-DE59-C540-A623-C5DA74017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8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6/13/2019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6/13/2019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00" y="2703285"/>
            <a:ext cx="1173600" cy="14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00" y="2703285"/>
            <a:ext cx="1173600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5800" y="2878269"/>
            <a:ext cx="1220400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82014"/>
            <a:ext cx="10969139" cy="53246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62598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11433215" y="647340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549576" y="6503006"/>
            <a:ext cx="7092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1</a:t>
            </a:r>
            <a:r>
              <a:rPr lang="en-US" sz="1200" kern="1200" baseline="300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st</a:t>
            </a:r>
            <a:r>
              <a: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STEAM Workshop – CERN, Geneva, CH – 13 June 2019</a:t>
            </a:r>
            <a:endParaRPr lang="en-US" sz="1200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02260" y="6248400"/>
            <a:ext cx="11987480" cy="76200"/>
          </a:xfrm>
          <a:prstGeom prst="line">
            <a:avLst/>
          </a:prstGeom>
          <a:ln w="6350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3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9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3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6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6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501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14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13370"/>
            <a:ext cx="9464400" cy="649399"/>
          </a:xfrm>
          <a:prstGeom prst="rect">
            <a:avLst/>
          </a:prstGeom>
        </p:spPr>
      </p:pic>
      <p:pic>
        <p:nvPicPr>
          <p:cNvPr id="6" name="Content Placeholder 4"/>
          <p:cNvPicPr>
            <a:picLocks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33" y="6336127"/>
            <a:ext cx="1180800" cy="4146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steam/_layouts/15/start.aspx#/Lists/Discussion%20Board/ListView.aspx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https://espace.cern.ch/steam/_layouts/15/start.aspx#/Lists/Discussion%20Board/ListView.aspx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file:///\\cern.ch\dfs\Projects\STEAM\Other\SMIC\for_testing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swan003.cern.ch/user/emm/notebooks/SWAN_projects/swanSMIC_forTesting/swanSMIC_forTesting.ipynb" TargetMode="External"/><Relationship Id="rId4" Type="http://schemas.openxmlformats.org/officeDocument/2006/relationships/hyperlink" Target="https://cernbox.cern.ch/index.php/s/PbtKYBfGdj8kQM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file:///\\cern.ch\dfs\Projects\STEAM\Other\FRESCA2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file:///\\cern.ch\dfs\Projects\STEAM\HL-LHC\MQXF\ElMaThMe\Comsol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hyperlink" Target="https://swan003.cern.ch/user/emm/notebooks/SWAN_projects/sigma2ledet/sigma2ledet_main.ipynb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cernbox.cern.ch/index.php/s/PbtKYBfGdj8kQMm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55" y="638480"/>
            <a:ext cx="2506806" cy="87958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10920" y="2739906"/>
            <a:ext cx="6570160" cy="1261884"/>
          </a:xfrm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STEAM Apps</a:t>
            </a:r>
            <a:br>
              <a:rPr lang="en-GB" sz="2800" b="1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STEAM Workshop </a:t>
            </a:r>
            <a:r>
              <a:rPr lang="en-GB" sz="2400" dirty="0"/>
              <a:t>13-14 June 2019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38923" y="4982237"/>
            <a:ext cx="66376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2060"/>
                </a:solidFill>
              </a:rPr>
              <a:t>Emmanuele Ravaioli</a:t>
            </a:r>
          </a:p>
          <a:p>
            <a:pPr algn="ctr"/>
            <a:r>
              <a:rPr lang="en-US" sz="2000" dirty="0">
                <a:solidFill>
                  <a:srgbClr val="002060"/>
                </a:solidFill>
              </a:rPr>
              <a:t>on behalf of the STEAM team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04321" y="193134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cern.ch/STEAM</a:t>
            </a:r>
          </a:p>
        </p:txBody>
      </p:sp>
    </p:spTree>
    <p:extLst>
      <p:ext uri="{BB962C8B-B14F-4D97-AF65-F5344CB8AC3E}">
        <p14:creationId xmlns:p14="http://schemas.microsoft.com/office/powerpoint/2010/main" val="111003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developments?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009900" y="296418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/>
              <a:t>Send us your </a:t>
            </a:r>
            <a:r>
              <a:rPr lang="en-US" sz="3600" i="1" dirty="0" err="1" smtClean="0">
                <a:solidFill>
                  <a:srgbClr val="C00000"/>
                </a:solidFill>
              </a:rPr>
              <a:t>wishlist</a:t>
            </a:r>
            <a:r>
              <a:rPr lang="en-US" sz="3600" i="1" dirty="0" smtClean="0">
                <a:solidFill>
                  <a:srgbClr val="C00000"/>
                </a:solidFill>
              </a:rPr>
              <a:t> </a:t>
            </a:r>
            <a:r>
              <a:rPr lang="en-US" sz="3600" i="1" dirty="0" smtClean="0"/>
              <a:t>!</a:t>
            </a:r>
            <a:endParaRPr lang="en-GB" sz="36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766521" y="3709844"/>
            <a:ext cx="2582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hlinkClick r:id="rId2"/>
              </a:rPr>
              <a:t>Discussion Board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9140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developing STEAM apps?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13360" y="1524000"/>
            <a:ext cx="5747690" cy="4245001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Reduce </a:t>
            </a: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learning curve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the 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Solve specific tasks more </a:t>
            </a: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efficiently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in a </a:t>
            </a: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 facility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quickly comparing measurements to simulations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Faster </a:t>
            </a: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feedback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exchange with users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341949248"/>
              </p:ext>
            </p:extLst>
          </p:nvPr>
        </p:nvGraphicFramePr>
        <p:xfrm>
          <a:off x="508762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829340" y="5769001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hlinkClick r:id="rId7"/>
              </a:rPr>
              <a:t>Discussion Board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665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Two approaches tried so far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13360" y="1767841"/>
            <a:ext cx="5715000" cy="3992879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Offline based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need to install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payware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Graphical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User Interface 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Runs locally</a:t>
            </a:r>
            <a:endParaRPr lang="en-GB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versions need to be downloaded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Shared via download link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Can’t be modified by the user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3360" y="1036321"/>
            <a:ext cx="5715000" cy="731520"/>
          </a:xfrm>
          <a:prstGeom prst="rect">
            <a:avLst/>
          </a:prstGeom>
          <a:solidFill>
            <a:srgbClr val="C0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Executables</a:t>
            </a:r>
            <a:endParaRPr lang="en-GB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40780" y="1767841"/>
            <a:ext cx="5715000" cy="3992879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Online based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need to install any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Runs like an interactive script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Runs in the cloud (can’t run executables)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versions uploaded online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Shared with a web link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be cloned and 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edited by the user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40780" y="1036321"/>
            <a:ext cx="5715000" cy="731520"/>
          </a:xfrm>
          <a:prstGeom prst="rect">
            <a:avLst/>
          </a:prstGeom>
          <a:solidFill>
            <a:srgbClr val="C0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Notebooks</a:t>
            </a:r>
            <a:endParaRPr lang="en-GB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96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1: </a:t>
            </a:r>
            <a:r>
              <a:rPr lang="en-US" dirty="0"/>
              <a:t>SMIC (Self-Mutual Inductance Calculator)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9730740" y="5516880"/>
            <a:ext cx="2348866" cy="69913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Developed with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L. Brouwer, LBNL, CA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54" y="614477"/>
            <a:ext cx="7260946" cy="539490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642860" y="1287780"/>
            <a:ext cx="4436746" cy="269557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Calculates self-mutual inductance per unit length between each magnet turn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Useful for voltage to ground simulations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Runs in ~1 minutes for a typical accelerator magnet (hundreds of turns)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Written in </a:t>
            </a:r>
            <a:r>
              <a:rPr lang="en-US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Matlab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and comes as a .exe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Doesn’t work for solenoids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Doesn’t include effect of iron-yoke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42860" y="4079730"/>
            <a:ext cx="4436746" cy="52322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Executable:</a:t>
            </a:r>
          </a:p>
          <a:p>
            <a:r>
              <a:rPr lang="en-GB" sz="1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 action="ppaction://hlinkfile"/>
              </a:rPr>
              <a:t>\\cern.ch\dfs\Projects\STEAM\Other\SMIC\for_testing</a:t>
            </a:r>
            <a:r>
              <a:rPr lang="en-GB" sz="1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7642860" y="4665679"/>
            <a:ext cx="4436746" cy="738664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Notebook:</a:t>
            </a:r>
          </a:p>
          <a:p>
            <a:r>
              <a:rPr lang="en-GB" sz="1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://</a:t>
            </a:r>
            <a:r>
              <a:rPr lang="en-GB" sz="1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cernbox.cern.ch/index.php/s/PbtKYBfGdj8kQMm</a:t>
            </a:r>
            <a:r>
              <a:rPr lang="en-GB" sz="1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GB" sz="1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steam-frontend-</a:t>
            </a:r>
            <a:r>
              <a:rPr lang="en-GB" sz="14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smic</a:t>
            </a:r>
            <a:endParaRPr lang="en-GB"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431883" y="82014"/>
            <a:ext cx="1647723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Link for Emmanuele:</a:t>
            </a:r>
          </a:p>
          <a:p>
            <a:r>
              <a:rPr lang="en-GB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https://swan003.cern.ch/user/emm/notebooks/SWAN_projects/swanSMIC_forTesting/swanSMIC_forTesting.ipynb</a:t>
            </a:r>
            <a:r>
              <a:rPr lang="en-GB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70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2: Fresca2 COMSOL app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9730740" y="5516880"/>
            <a:ext cx="2348866" cy="69913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Developed by L. Bortot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42860" y="1287780"/>
            <a:ext cx="4436746" cy="269557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Calculates electro-magnetic and thermal transient in the magnet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Conductor parameters and operating conditions can be changed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Developed in COMSOL, comes as a .mph</a:t>
            </a:r>
          </a:p>
        </p:txBody>
      </p:sp>
      <p:sp>
        <p:nvSpPr>
          <p:cNvPr id="4" name="Rectangle 3"/>
          <p:cNvSpPr/>
          <p:nvPr/>
        </p:nvSpPr>
        <p:spPr>
          <a:xfrm>
            <a:off x="7642860" y="4268190"/>
            <a:ext cx="4436746" cy="307777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hlinkClick r:id="rId2" action="ppaction://hlinkfile"/>
              </a:rPr>
              <a:t>\\cern.ch\dfs\Projects\STEAM\Other\FRESCA2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xmlns="" id="{9861657C-F0E6-FA4D-A6B8-A4EA91DE2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525" y="698782"/>
            <a:ext cx="6167075" cy="5390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35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3: 11T dipole COMSOL app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9730740" y="5516880"/>
            <a:ext cx="2348866" cy="69913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Developed with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Mentink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42860" y="1287780"/>
            <a:ext cx="4436746" cy="269557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Calculates electro-magnetic and thermal transient in the magnet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Conductor parameters and operating conditions can be changed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Developed in COMSOL, comes as a .mph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30" y="838078"/>
            <a:ext cx="7107929" cy="511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82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4: MQXF COMSOL app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8618706" y="5516880"/>
            <a:ext cx="3460900" cy="69913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Developed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M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Mentink</a:t>
            </a:r>
          </a:p>
          <a:p>
            <a:pPr algn="ctr"/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tester: C. </a:t>
            </a:r>
            <a:r>
              <a:rPr lang="en-GB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Wiesner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42860" y="1287780"/>
            <a:ext cx="4436746" cy="269557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Calculates electro-magnetic and thermal transient in the magnet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Conductor parameters and operating conditions can be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field in the bore and screening due to eddy currents in the beam screen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Developed in COMSOL, comes as a .mph</a:t>
            </a:r>
          </a:p>
        </p:txBody>
      </p:sp>
      <p:sp>
        <p:nvSpPr>
          <p:cNvPr id="4" name="Rectangle 3"/>
          <p:cNvSpPr/>
          <p:nvPr/>
        </p:nvSpPr>
        <p:spPr>
          <a:xfrm>
            <a:off x="7642860" y="4268190"/>
            <a:ext cx="4436746" cy="52322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hlinkClick r:id="rId2" action="ppaction://hlinkfile"/>
              </a:rPr>
              <a:t>\\cern.ch\dfs\Projects\STEAM\HL-LHC\MQXF\ElMaThMe\Comsol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03" y="614477"/>
            <a:ext cx="7011183" cy="5559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4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5: MQXF LEDET app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642860" y="1287780"/>
            <a:ext cx="4436746" cy="269557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Calculates electro-magnetic and thermal transient in the magnet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Conductor parameters and operating conditions can be changed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Runs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~2 minutes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Written in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Matlab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and comes as a .exe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30" y="614477"/>
            <a:ext cx="7107929" cy="5559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30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19153"/>
          <a:stretch/>
        </p:blipFill>
        <p:spPr>
          <a:xfrm>
            <a:off x="-12024" y="545777"/>
            <a:ext cx="6082624" cy="19600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6: Semi-automatic generation of LEDET input file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642860" y="1287780"/>
            <a:ext cx="4436746" cy="269557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Manually define input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Visualize inputs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Generate a LEDET input file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Runs in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~1 minutes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Written in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Python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be cloned and edited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30740" y="5516880"/>
            <a:ext cx="2348866" cy="69913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Developed with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Maciejewski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843591"/>
            <a:ext cx="5765800" cy="2298658"/>
          </a:xfrm>
          <a:prstGeom prst="rect">
            <a:avLst/>
          </a:prstGeom>
        </p:spPr>
      </p:pic>
      <p:sp>
        <p:nvSpPr>
          <p:cNvPr id="12" name="AutoShape 6" descr="data:image/png;base64,iVBORw0KGgoAAAANSUhEUgAAAZ8AAAEeCAYAAABVDhjpAAAABHNCSVQICAgIfAhkiAAAAAlwSFlzAAALEgAACxIB0t1+/AAAADl0RVh0U29mdHdhcmUAbWF0cGxvdGxpYiB2ZXJzaW9uIDIuMi4yLCBodHRwOi8vbWF0cGxvdGxpYi5vcmcvhp/UCwAAIABJREFUeJzt3XmcFNW9///Xm0V2BCGOosKIIiYYF4agRqMgidEkiD9NjAYXYmRwIWqMWyKbIAou0bg7fjW4RaOJS4xXvS6MRs01AXP1iogrGEVRFJFhE+Hz++PUaNNMT/fMdFd193yej0c9prtOnerP6eruz1TVqToyM5xzzrk4tUk6AOecc62PJx/nnHOx8+TjnHMudp58nHPOxc6Tj3POudh58nHOORc7Tz6tmCST9OOk42gJSVMkvdzSZcqRpFmS/pbrc1fcyu1z7MmnSLW2H4bW1t6GJPDjchpwdIyv59yX2iUdgHOuaSRtZmaft3Q9ZrY8H/GUi3y9ry43vudToiT1lXSfpBXRdK+kbdOWGSfpDUmfR3/HZlnnOZKWStqzkWU2OVQnaaGkM9OWGS/pIUmrJC2SlPE/bElTgOOAH0Z1TdKwqGyGpAWSVkevc7Gkjg2s4wRJ70TL3S+pd5a2/lzSK5LWSHpN0q8kNfp9kPRDSc9Hr/GxpAfrY5HUU9ItkpZF5Y9LGpRSd4ykOkkjJL0saaWk2ZK2ry8HJgODUt6DMSnv5ynRNl4JXBjN3y+KZ42kJZIul7RZY21Ia0/6YbhaSddKujD6HHwo6dLU90VShaS/Rm1cFL2PL0fbMNPrTImWybiNJLWRNFHSfyStlfR/kkallP9J0nUpz6dH78ueKfPelTQ65Xmj2zjT+9pA/PtJ+p9o+y2P3vNdorIxkurSlh8Wrbt36jKSRkZxrIm2ff+mvEcNxLRO0lZp86dLeinTtigmnnxKkCQB9wMVwAHAcKAPcH9UhqT/D7gauALYBfg9cK2kkQ2tT9KlwC+B/c3s+TyEeT7wV2B3oAa4VdKQDMteCtwNPA5sHU3PRWUrgeOBrwMnA0cC56XVryQcPhoFfBcYANycKTCFJHwhMCla76+Bc6L1Z6pzEPAA8BhQRXjPn+Kr79AsYM8ohqHAKuARSZ1SVtMB+E3Unr2BHsD1UdmfgMuABSnvwZ9S6k4G/gv4JnCNpG2Ah4F/A3sAvwCOAi7K1IYcjQa+AL4NjAdOB36aUn4L0I/wuRtFeN/75bDeShrfRqcBZxG2wzeB+4B7Je0eldcS3vN6w4Cl9fMkDQC2iZZryjbe6H1ND1pSO8J2fwbYjbCNfw+sz6HNqTpEr/VzwrZvC9xX/32NVJLj59jMngbeBI5NibVN9PymJsaWDDPzqQgnwo/Z3zKUfY/w4a9Mmdcf2AB8N3r+LHBzA+t8JuW5EX5Y/gC8lrq+RuIy4Mdp8xYCZ6Ytc2PaMo8DtzenvWnLnQi8kfJ8SvRe9E2Zt28Uw4CUZV5OKX8HOCZtvacDrzTyus8Cd2UoGxC93n4p8zYHlgMnRM/HRMsMTFlmNPA50KahONPez6vS5k0H3qivm/Iaa4HODb2nOTyvBf6R9jqPAf8vejwwimWvlPLtovd/SiPvXS7b6D1gUlq92vrPDCGBGCEpd47aeS7waFQ+Fni9Kdu4ofe1gdi3iJbbP0P5GKAubd6wqE7vtG2/T8oy/aL3pP77mst7tNHnAzgTmJ/y/ODofemV7XtUDJPv+ZSmrwOLzWxh/QwzewtYDHwjZZln0+o9k1Je71LCl2Xf1PVJ+m10qKB+6tvEGP/RwPP0185K0o8lPSPpg+jwxuVAeizvmdk7Kc+fJyTirzewvq8RfjBvSG0fMAPYoZFQ9gCeyFD29ej1vmyzhfMp/8fGbV5rZgtSni8G2hP2gLKZ08Br/sPMNqTMewbYDNgxh/Vlkn7IZjGwZfR4Z0I7v4zFzP4TLZNNxm0kqTthzz3j59XM5gNLCJ/VfQj/9d8F7COpfTS/Fpq8jdPf142Y2SeEJP2owmHkMyRtl0N7020A/pmy3kVs/H2FJnyOI7cA/SV9O3p+PHC/mX3cjPhi58mnNInwH1FDLMPjTPMeA7YCfpA2/3rCIbP6qf4HxqLXT9U+S7zNImkvwg/Mo8BIQgKY0MLXq//Mn8jG7dsFGJSpUrZQGylLfb+/yFCWy/dwZQOvmctnoKnWNbCu+vgaa2c+ZPu8PkU4zDYMmB39s7QU+BawP1HyoWnbOP193TQAs58TDrc9DRwCvCbp+1HxBmL6PjQQ10eEQ9vHS+oVxVYah9zw5FOqXgG2kVRZPyM6edknKgOYT9htT7VvSnm9/wJ+Alwn6bj6mWb2iZm9kTLV/3B+RDj0Uf+6FanPU+zVwPP5jbTpc8Jx8FT7EP4bnGZm/zKz12n4/MI2af+NDiV8tjd5PTNbQjjEs0Na+94wszcaie/fwIgMZa9Er7d3/Yzov/lvsun73ZiG3oNMXgH21sadJPaN1vFmE16zKeYT2llVP0Ohk0ufHOpm3EZm9hnhn5tsn9davko+tdG8p4BqUs73tGAbZ2RmL5rZTDOrf+3678pHQOdoe9fbnU21ISRJIHQYIrxvqZ/RnD/HKW4EjgDGEfYMH8+lPcXAu1oXt+4pJ1zrfUr4gL0I3CHpVMJ/XlcBLwBPRstdAtwjaS7w38BBhHMMh6W/iJn9TdJPouXNzG5tJKYngVMkPUc4Rn0hsKaB5Q6T9C/CF/XHhB/ujL3oCOeNDpY0EPiYcL7kNcIXcjThkNb3CSfV060GbpF0BtCJsNf2UJSsGjIFuErSp4Tk2x4YDGxjZplO2E8HHpT0BvBHwnt+IHCDmb0u6QHCYZ5qwjaaDnwWLZurhUA/SYMJ5yxWmNnaDMteSziHca2k3xPO+c0ArjazVU14zZyZ2QJJjwLXSzqJsN0vIXSuyLa3lW0bXQJMlfQ6MJdw4v07pCQ6wmfpWsKJ+dqUeTcSzgO+l7LsFJq+jTeh0BtxHGEP4z3C+7wrUN/z7nnC3tNFki4ndEpoqOPKF8AVkk6L3ovLgXlsnCya+jmGcOTiY0Jnhhlph2GLW9InnXxqeCIcZ7YGpj9H5X0JPd5WRNN9wLZp6ziRcFJ6XfR3bFr5Rp0HCIe2VgPHNhJXH0IvqzrCf9iH03CHg/HAI9H63gGOy9LerxGS5Iqo/rBo/kWE/y7rgHuBk8LH9st6U4CXCf/9/id6vQeAr6Uvk/Z6RxGS9RpgGeH8wpFZYjyE8MO4lnC4569Ax6isJ+EY/LIohseBQSl1x5D9xHQH4M/ROgwY09B2Sqm/H+HHby3hv97LgQ5pn6Gmdji4uoHPYeoyWwEPRu/bO1G73gTOaeR9y2UbtQEmRuWfE86XHdrAut5n45PulTTQwSWXbZzpfU1bR0X0uXsvep/fAS4G2qcsM4rwj9JqwiHio9O26xjC53cU8Hq0nqeAHVv6OY7mTyIc/qss9O9SPidFwTuXN5IM+ImZ/TnpWFxhRdehLAaOMrO/ZFhmCuFHfpc4YysWCtdrXW1mXRtZZgrNfI8Urn/a0cy+1+wgE+CH3ZxzOZN0ANCNsGeyJeHw4lLCXq6LkaTNCb3ljiWc9ykpnnycc03RHriAcO5jFeGw335mlrXXmMu7BwidEm4ys4eSDqap/LCbc8652HlXa+ecc7Hzw24Z9O7d2yorK5tVd+XKlXTp0iW/ASXE21J8yqUd4G0pVi1py9y5c5ea2deyLefJJ4PKykrmzGn0zhsZ1dbWMmzYsPwGlBBvS/Epl3aAt6VYtaQtkhblspwfdnPOORc7Tz7OOedi58nHOedc7Dz5OOeci50nH+ecc7Hz5JNPd9wBlZXsf8ABUFkZnjvnNuXflVbPu1rnyx13QHU1rFoVRpZatCg8Bxg9OsnInCsu/l1xePLJn/POg1Vpw6isWgWnnAILFjRcpwRULlwITz6ZdblSUC5tKfl2XHllw9+V887z5NOKePLJl3feaXj+8uVwwQXxxpJHDQ0bWqrKpS0l345M95PM9B1yZcmTT7707RsOH6Tr1w8WLow9nHx5qoyu2i6XtpR8OyorG/6u9O0beyguOd7hIF+mT4fOnTee17lzmO+c+8r06Wwy/kKnTv5daWU8+eTL6NFQUwP9+mFS2OOpqfFj2M6lGz2asYSx1zcQxptm7739u9LKePLJp9GjYeFCnnryyXCozb9MzjXoTmB7oC1wLcDTT8Pbbycak4uXJx/nXKIuBGjbFqZNSzoUFyNPPs65RC0GOPlkuOUWeO21pMNxMfHebs652NWPlTVnzhyGDBkC220HN9wA55/vdztoJXzPxzkXu6qqKqqqqhg4cCBVVVWw5ZZw6qlw550wb17S4bkYePJxzhWHM8+Erl1h8uSkI3Ex8OTjnCsOvXrBr34Ff/kL/PvfSUfjCsyTj3OuePzqV9CzJ0yalHQkrsA8+TjnikePHuHw29/+Bs8/n3Q0roA8+TjnYldTU0NNTQ0PPvggNTU1Gxeeeir07u17P2XOu1o752I3bty4jZ5X14/nA6HTwbnnhj2gv/8dvvOdmKNzcYh1z0fSeElzJK2VNCtlfqUkk1SXMk1MKe8g6WZJn0n6QNIZaesdIelVSaskzZbUL9e6zrkidNJJsNVWMGFC5iEYXEmL+7DbYuAC4OYM5T3MrGs0pd5rYwowgDCUyXDgbEkHAUjqDdwLTAS2AOYAf8qlrnOuSHXuHAaXe/ppeOKJpKNxBRBr8jGze83sfuDjJlY9FphmZsvMbD5wIzAmKjsMmGdm95jZGkKy2U3SzjnUdc4Vq7Fjw50PJk70vZ8yVGznfBZJMuAx4CwzWyqpJ9AHeDFluReBQ6PHg1LLzGylpDeBQZKWZKm7EUnVQDVARUUFtbW1zWpEXV1ds+sWG29L8SmXdqTK1J6tjziCgZddxkszZ/LJXnvFG1QTldN2iaUtZhb7RDj0NivleVdgCCEZVgB/Bh6NyrYjDPnRMWX57wELo8c3ATPS1v8sYe+m0bqNTVVVVdZcs2fPbnbdYuNtKT7l0I7oe/nllNHnn5v17282eLDZhg3xBdgM5bBd6rWkLcAcyyEPFEVXazOrM7M5ZvaFmS0BxgMHSuoO1EWLdU+p0h1YET2uSytLLc9W1zlXzNq3D12uX3gB7r8/6WhcHhVF8mlA/QFemdky4H1gt5Ty3YD6uw/OSy2T1AXYgXAeKFtd51yxGz0aBg4MSWjDhqSjcXkSd1frdpI6EgYwbCupYzRvT0kDJbWR1Au4Eqg1s+VR1VuBCZJ6Rh0JxgKzorL7gF0kHR6texLwkpm9mkNd51yxa9cOpkyBl1+Gu+9OOhqXJ3Hv+UwAVgPnAkdHjycA/YFHCIfDXgbWAkel1JsMvAksAp4CLjGzRwDM7CPgcGA6sAzYEzgyl7rOuRJxxBGwyy4hCX3xRdLRuDyItbebmU0hdIVuyJ2N1FsLHB9NDZU/DuycoazRus65EtCmDUydCocdFgabO+64pCNyLVSs53ycc25jhx4KgweHJLRuXdLRuBby5OOcKw0STJsGb70Fs2YlHY1rIU8+zrnScfDBsNdeIQmtXZt0NK4Fiu0OB865VuCGG24AYMGCBQwcODD3ivV7P9/7Htx4I4wfX6AIXaF58nHOxa5+CIXa2lqGDRvWtMojRsD++8P06XD88eEmpK7k+GE351xpqd/7+eADuO66pKNxzeTJxzlXer7zHTjwQJgxA+rqsi/vio4nH+dcaZo2DZYuhSuvTDoS1wyefJxzpWnoUPjRj+CSS+DTT5OOxjWRJx/nXOzmzp3L3LlzWbBgAXPnzm3+iqZODYnn8svzF5yLhfd2c87FbsiQIRs9t+aOVLrHHnD44SH5nHoq9OqVh+hcHHzPxzlX2s4/P3Q6uPTSpCNxTeDJxzlX2gYNgqOOCh0PlixJOhqXI08+zrnSN3kyrFkDM2cmHYnLkScf51zp22mnMMzCtdfCe+8lHY3LgScf51x5mDgR1q+HCy9MOhKXA08+zrnysP328ItfhBuOLlqUdDQuC08+zrnyMWFCGPV02rSkI3FZePJxzpWPbbeFcePCYHNvvJF0NK4Rnnycc+XlN7+BzTYL1/+4ohVr8pE0XtIcSWslzUqZv5ekxyR9IukjSfdI2jqlfIqkdZLqUqb+KeW7S5oraVX0d/eUMkmaKenjaLpYkmJrtHMuXlttFQaZu+MOmD8/6WhcBnHv+SwGLgBuTpvfE6gBKoF+wArgD2nL/MnMuqZMbwFI2gx4ALg9Ws8twAPRfIBq4FBgN2BX4EfAuDy3yzlXTM4+G7p0gSlTko7EZRBr8jGze83sfuDjtPkPm9k9ZvaZma0Crgb2yXG1wwj3qLvCzNaa2ZWAgAOi8uOAy8zsXTN7D7gMGNPy1jjnilbv3nD66XD33fDii0lH4xpQrDcW3Q+YlzZvpKRPgPeBq82sfgjDQcBLtvGdCV+K5j8S/U399L0YzduEpGrCnhIVFRXU1tY2K/i6urpm1y023pbiUy7tSFWI9rQbOpS9unTh01NO4eULLsj7+tOV03aJoy1Fl3wk7QpMAkalzL6bcFhuCbAn8BdJn5rZnUBXYHnaapYD3aLH6eXLga6SlJawMLOa6HUYMmSINXls+UizxqUvUt6W4lMO7Rg7diwAixcvpk+fPoVrz7nn0nviRIZ17Qppd9LOt3LYLvXiaEtRJR9JOwIPA6eZ2d/r55vZKymLPSfp98CPgTuBOqB72qq6E84b0UB5d6AuPfE45+JTU1MDxPAjd9ppcMUV4e4HDz9cuNdxTVY0Xa0l9QMeB6aZ2W1ZFjfCeR0Ih+d2TevBtitfHbabR+hsUG83Nj2k55wrR926hc4HjzwCzz6bdDQuRdxdrdtJ6gi0BdpK6hjN2wZ4ErjGzK5voN4oST2jbtNDgVMJPdwAaoH1wKmSOkgaH81/Mvp7K3CGpG0k9QF+DcwqVBudc0XmlFOgoiLs/biiEfeezwRgNXAucHT0eAJwAtAfmJx6LU9KvSOBNwiH0m4FZprZLQBm9jmhK/WxwKfA8cCh0XyAG4AHgf8DXgYeiuY551qDLl3ChaezZ4fJFYVYz/mY2RRgSobijJcjm9lRWdb7b6AqQ5kBZ0eTc641GjcOLrkk7P38/e/g15knrmjO+TjnXMF07BhuOvrss/Doo0lH4/Dk45xLgCQkMXz4cGK729Xxx0NlZdj78c6uifPk45xrHTbbDCZNgjlz4K9/TTqaVs+Tj3Ou9TjmGBgwICShDRuSjqZV8+TjnGs92rWDyZPhpZfgL39JOppWzZOPc651OfJI+MY3QhJavz7paFotTz7Oudalbdsw0Nz8+XDnnUlH02plvM5H0mHNWN/DZra6BfE451zhHXYY7L57GO/npz+F9u2TjqjVaewi0z83cV0GDADean44zjkXgzZtYOpUOOQQuPVW+MUvko6o1cl22G0rM2uTywSsiiNg55zLix/9CIYODUlo7dqko2l1Gks+txDuvZar24HPWhaOc87FRIJp0+Cdd+Cmm5KOptXJmHzM7OdmtiJTeQPLn2RmS/MTlnPOxeB734N994Xp02G1n66OU4t6u0kaJun2fAXjnHOxqt/7WbwYrt9kNBdXQE1OPpK2kvQbSa8TBn/bNv9hOedcTIYNgxEjYMYMWLky6WhajZySj6Q2kg6R9ADwDnABcBuwrZkNK2B8zjlXeNOmwYcfwtVXJx1Jq9HoeD6SdiQM9HYcoTfbbcCZwCvAn83sg4JH6JwrO4MHDwZgxYoVdOvWLeFogL33hh/8AC6+GE46Cbp3Tzqispdtz+cVoDfwEzPbwcymmNnrMcTlnCtjc+fOZe7cudTU1DB37tykwwmmToVPPoErrkg6klYhW/J5FTgYGCVp1xjicc65ZFRVwaGHwmWXhSTkCqrR5GNmuwKHAt2ApyW9JOms+uJCB+ecc7GaOhVWrAgJyBVU1g4HZvYvMzsR2Bq4HDgEaAvcJOkUSVsXOEbnnIvHN78JRxwBv/89fPRR0tGUtZy7WpvZajP7g5l9B/g68AwwEfhPruuQNF7SHElrJc1KKxsh6VVJqyTNltQvpayDpJslfSbpA0ln5Kuuc85tZMqUcMHpzJlJR1LWmnWRqZktMLOzCdf4/KQJVRcTumnfnDpTUm/gXkIy2wKYA/wpZZEphJuW9gOGA2dLOqildZ1zbhM77wxHHw3XXAPvv590NGWrRXc4MLMvzOy+Jix/r5ndD3ycVnQYMM/M7jGzNYSEsZuknaPyY4FpZrbMzOYDNwJj8lDXOZeAqqoqqqqqqK6upqqqKulwNjVpEqxbBxddlHQkZaux8XxWAf3MLKcDn5I+BIaa2cJmxDEIeLH+iZmtlPQmMEjSEqBPann0+NA81E1vQzVQDVBRUUFtbW0zmgJ1dXXNrltsvC3Fpxza8cILL2z0vBjbs9NBB7HV9dfz/D77sLaiIuvy5bBd6sXRlsYuMu0I/EjS8hzX1YXm70l1BdKT3HJCL7uuKc/Ty1padyNmVgPUAAwZMsSGDRuWcwNS1dbW0ty6xcbbUnzKpR2pirI9/fvDgAHs/eSTcMMNWRcvp+0SR1savcMBENd9xuuA9EuKuwMrorL652vSylpa1znnGta3L1RXhxuOnnNOSEYubxobUiGnQeTSpuaOYjoP2K3+iaQuwA6EcznLgPdTy6PH8/JQ1znnMvvtb6Fdu3D9j8urFnU4aCpJ7SR1JFwn1FZSR0ntgPuAXSQdHpVPAl4ys1ejqrcCEyT1jDoSjAVmRWUtqeucc5ltvTWcfDLcdhssWJB0NGUl1uQDTCCMjnoucHT0eELUqeFwYDqwDNgTODKl3mTgTWAR8BRwiZk9AtCSus45l9U550CnTuH6H5c32c755JWZTSF0hW6o7HFg5wxla4HjoymvdZ1zrlFbbgmnnhrG+/ntb8NdEFyLxb3n45xzpefMM6FbN5g8OelIyoYnH+ecy2aLLeCMM+C++yDtGiXXPLmOZPqWpF4NzO8hqbk93JxzrnScfjr07BnufuBaLNc9n0pCD7V0HYBt8haNc84Vq803h7PPhocegn/8I+loSl62YbQPS3n6w7S7HbQFRgALCxCXc84Vn/Hj4Xe/C3s/jz2WdDQlLVtvtz9Hf41N73awjpB4fp3nmJxzrjh17Qrnngu//jU89RTsv3/SEZWsbCOZtjGzNsA7wJZpdzPoYGYDzexv8YTqnHNF4KSTwsWnEyeC+YDOzZXTOR8z297MlhY6GOdc62BmmBmzZ8/GSu0HvFMnOO88+Pvf4fHHk46mZOV8kamkPQnneLYkLWmZ2al5jss554rXCSfAxRfDhAnw3e+ClHREJSfXrtZnAv8gDMK2O/DNlGmXQgXnnHNFqUOHcNjtn/8Mvd9ck+Xa1fo04FQz28nMhpnZ8JTpgEIG6JxzRem448IwC5MmwYYNSUdTcnJNPt2B/ypkIM45V1Latw83G/33v8OdD1yT5Jp87gQOKmQgzjlXcn72M9h553DPt/Xrk46mpOTa4eA/wPmS9gFeIlzj8yUz+12+A3POla/q6moAFi9ezB//+EdqamoSjqiZ2raF88+Hn/6ULWfPhhEjko6oZOSafE4gDEn97WhKZYAnH+dczm688caNnpds8gH48Y9h112pvOWWcBiuXawj1ZSsplznk2nygc2dc61XmzZw/vl0fvdduP32pKMpGU0eUkFShSQfisE55+qNGsWKnXYKh+A+/zzpaEpCrtf5tJd0saQVwHuEu1wjaaakkwsYn3POFT+Jt48/HhYuhD/8IeloSkKuezCTgZHA0cDalPn/JFx46pxzrdonQ4fC3nvDtGmwZk3S4RS9XJPPUcCJZvYAkHo11cvATnmPyjnnSo0EF1wA770HpdyBIia5Jp8+wKIG5rejCfeHa4ykurRpvaSrorJKSZZWPjGlbgdJN0v6TNIHks5IW/cISa9KWiVptqR++YjZOec2csABMGwYXHghrFqVdDRFLdfkMw/Yr4H5RwBz8xGImXWtn4AKYDVwT9piPVKWm5YyfwowAOgHDAfOlnQQgKTewL3ARGALYA7wp3zE7Jxzm5g2DZYsgWuuSTqSopbrXsv5wO2StiOMYPoTSTsDPwN+WIC4fgx8CPw9x+WPBX5uZsuAZZJuJJyLegQ4DJhnZvcASJoCLJW0s5m9mu/AnXOt3L77wve/DzNnwoknQrduSUdUlHJKPmb2oKQjgN8SzvlMBl4ARppZIQa0OA641TYd6GORJAMeA84ys6WSehIOC76YstyLwKHR40GpZWa2UtKb0fyNko+kaqAaoKKigtra2mYFX1dX1+y6xcbbUnzKpR2pyqE9qdul26hRVD36KG+ffjqLjjkm2cCaIZbPWP2gTpkmQoL6AdAr27L5mIC+wHpg+5R5XYEhUSwVhOG9H43KtiPcZaFjyvLfAxZGj28CZqS9xrPAmMbiqKqqsuaaPXt2s+sWG29L8SmHdkTf2S+ncrDJdjnkELMePcyWLUsknpZoyWcMmGM5/NZnPedjZl8QzpnEte94LPCMmb2dEkOdmc0xsy/MbAkwHjhQUnfCbX8g3HmblMcrosd1aWXp5c45l39Tp8Knn8Lv/O5jDcm1w8GLwI6FDCTFscAtWZapPxwnC+d53gd2SynfjdBJgujvl2WSugA7pJQ751z+7bYb/OQncPnlsHRp0tEUnVyTzxTgMkmHStpO0hapU76CkfRtYBvSerlJ2lPSQEltJPUCrgRqzWx5tMitwARJPaOOEGOBWVHZfcAukg6X1BGYBLxk3tnAOVdoU6bAypVwySVJR1J0cu3tVj9O7L18tdcBoOh52zzFcxxwr5mlHxLrD1wIbAl8RuhwcFRK+WTgOsK1SKuBmWb2CICZfSTpcOBq4HbgeeDIPMXrnGuGOXPmfPl3yJAhCUdTQN/4Rhjz56qr4Fe/gq22SjqiopFr8hle0CgiZjYuw/w7CQPaZaq3Fjg+mhoqfxzYOR8xOudarqqqCoAVK1Z8+bhsTZ4Md90FM2bAFVckHU3RyJp8JLUnXMtzjZk1dJcD55xzmQwYAMcdB9dfD2eeCdtum3RERSGX3m7rgJMJh9icc8411cSJsGEDTJ9HZ4MvAAAZd0lEQVSedCRFI9cOB48CBxQyEOecK1uVlXDCCXDTTWHYBZdz8nkCuFDSFZKOkXRY6lTIAJ1zriycd14Y9XTatOzLtgK5dji4Ovp7agNl+ezt5pxrBWqiIQcWLFjAa6+9RnV1dcIRxWCbbeCkk0LPt3PPDeeCWrFc7+3mw2Y75/Jm3LiNO7a2iuQDIenU1IThtm+/PeloEuVJxTnn4lJRAePHwx//CPNa901WctrzSR+cLZ2Z+c2LnHMuF2efDdddF+5+cE/6kGWtR67nfH6Z9rw9sDXhbgIfAp58nHMuF716wemnh44H//u/sPvuSUeUiJwOu5nZ9mnTtoQxdJ4Gfl3QCJ1zrtyccQb06AGTJiUdSWKafc4nGtrgPODi/IXjnHOtQI8e4W4HDz4I//xn0tEkoqUdDtoQBndzzjnXFKeeGg7BTZyYdCSJyLXDQfqFpCKc8zkF+Hu+g3LOubLXrVvoen3WWfDMM7DvvklHFKtcOxz8Oe25AR8BT+LnfJxzrnlOPhkuuwwmTIDZs0Gt5xaauXY4aJM2tTWzrczsZ2b2fqGDdM65stS5M/z2t/DUU/Dkk0lHEyu/yNQ555I0dmwYZmHiRDDLvnyZaDT5SDpY0kJJmzdQtnlUdmDhwnPOuTLXsWM47PaPf8DDDycdTWyy7fmMBy4xs+XpBdG8mcBphQjMOedajZ//HLbfPlz300r2frIln12BxxspfxLYLX/hOOdcK7TZZiHxzJ0LDzyQdDSxyNbb7WvAhkbKDeiVv3Ccc63BDTfcAIQhFQYOHJhwNEXi6KPhoovCuZ9DDglj/5SxbK17l7D3k8muwHv5CkZSraQ1kuqiaUFK2c8kLZK0UtL9krZIKdtC0n1R2SJJP0tbb8a6zrn4VVdXU11dzciRI1vPcArZtGsXbjb68sut4oaj2ZLPQ8A0SZ3SCyR1BqZGy+TTeDPrGk0Do9caBNwAHEO4o8Iq4NqUOtcAn0dlo4Hrojq51HXOueLw05/CoEEweTJ88UXS0RRUtuQzHdgceF3SOZJGRdO5wGtR2YWFDpKQUB40s6fNrA6YCBwmqZukLsDhwEQzqzOzZ4C/EpJNo3VjiNs553LXpg1MnQoLFoQxf8qYLEvPCkn9gOuA7xNuqwPhXM+jwMlmtjBvwUi1wKDodRYA55lZraQHgOfMbGbKsnXA/oRzUs+ZWaeUsjOB/c1sZGN1zWxu2utXA9UAFRUVVXfddVez2lFXV0fXrl2bVbfYeFuKT7m0A7wtDTKjatw42q1cyT9vuQVrl+uNaPKnJW0ZPnz4XDMbknVBM8tpAnoC3wKGAj1zrdeUCdgT6AZ0AI4DVgA7AE8AJ6Yt+x4wDPgO8EFa2VigNnqcsW5jsVRVVVlzzZ49u9l1i423pfiUSzvMvC0ZPfigGZjV1ORvnU3QkrYAcyyH3/ucU6qZLQP+levyzWFmz6c8vUXSUcAPgDqge9ri3QnJaUMjZWSp65xLwNy54aDDggUL6NatG1VVVQlHVGR++EPYc88w4Nyxx0KHDklHlHfx7881jREOwc0j5XoiSf0Je0evEZJPO0kDzOz1aJHdojpkqeucS8CQIRsflbFWcmFlzqSQeA48EP7f/4NTTkk6orwrmo7kknpI+r6kjpLaSRoN7Ec4t3QHMFLSd6IOBlOBe81shZmtBO4FpkrqImkfYBRwW7TqjHXjbqNzzuXsu9+F/faD6dNh9eqko8m7okk+QHvgAsJQDUuBXwKHmtkCM5sHnEhIJB8SzgudnFL3ZKBTVHYncFJUhxzqOudc8anf+3n/fbjuuqSjybuiOexmZh8ROjRkKv8j0GDfQzP7BDi0OXWdc65o7bdf2AO66CKoroYy6RkIxbXn45xzLt20abB0KVx1VdKR5JUnH+ecK2Z77RV6v11yCSzfZICBkuXJxznnit3UqbBsGVx+edKR5I0nH+ecK3aDB8Nhh4Xk8/HHSUeTF558nHOuFJx/PqxYAZdemnQkeeHJxznnSsEuu8CRR8KVV8KHHyYdTYt58nHOuVIxeTKsWQMzZ2Zftsh58nHOuVIxcCAccwxcey0sXpx0NC3iycc550rJpElhoLkL4xhKrXA8+TjnXCnp3x+OPx5qamDRoqSjabaiub2Oc671GDt2LACLFy+mT58+CUdTgiZMgFmz4IIL4MYbk46mWTz5OOdiV1NTA0BtbS3Dhg1LNphStN12MG5cOPdzzjmw445JR9RkftjNOedK0W9+A+3bh7sflCBPPs45V4q23hrGj4c77oBXX006mibz5OOcc6Xq7LOhUyeYMiXpSJrMz/k00YYNG3j33XdZuXJlxmU233xz5s+fH2NUhZOtLV26dGHbbbelTRv/P8a52H3ta3D66WG009/+FnbdNemIcubJp4mWLl2KJAYOHJjxB3fFihV069Yt5sgKo7G2bNiwgffee4+lS5ey5ZZbxhyZcw6AX/8arr463P3gvvuSjiZn/u9qE3366adUVFT4f/pAmzZtqKioYHkZjTHi4iEJSQwfPhxJSYdT2nr2hDPOgPvvhzlzko4mZ/4L2kTr16+nffv2SYdRNNq3b88XX3yRdBjOtW6nnw5bbBHuflAiPPk0g/+n9hV/L5wrAt27h84HDz8Mzz2XdDQ5KZrkI6mDpJskLZK0QtK/JR0clVVKMkl1KdPEtLo3S/pM0geSzkhb9whJr0paJWm2pH5xt8855wpq/HjYckuYODH7skWgaJIPofPDf4D9gc2BicDdkipTlulhZl2jaVrK/CnAAKAfMBw4W9JBAJJ6A/dG69sCmAP8qaAtcc65uHXpEi48ffJJmD076WiyKprkY2YrzWyKmS00sw1m9jfgbaAqh+rHAtPMbJmZzQduBMZEZYcB88zsHjNbQ0hUu0naOf+tcM65BJ14IvTpE/Z+zJKOplFF29VaUgWwEzAvZfYiSQY8BpxlZksl9QT6AC+mLPcicGj0eFBqmZmtlPRmNH+jy4IlVQPVABUVFdTW1m4S1+abb86KFSsajX39+vVZlymUXXbZhauuuorhw4dnXGbRokV885vfpEuXLgD06tWL448/njPOCEcrzYzrr7+eWbNmsWjRInr06MHQoUM555xzGDRo0CbrW7NmTYPvVbGpq6sriTizKZd2pCqH9hTLdulzxBHsdMUVvHjJJSwbOrRZ64ilLWZWdBPQHngcuCF63hUYQkiWFcCfgUejsu0AAzqm1P8esDB6fBMwI239zwJjGouhqqrKGvLKK69sMi96/SZPgwcPbvA1zMwGDx785XJN0a9fP3vssccaXebtt982wNatW2dmZs8995x16tTJHn74YTMz++Uvf2n9+/e3J554wj766CNbuXKl3X777XbRRRc1uL6G3pNiNHv27KRDyItyaEf6d6EcFM12WbvWrF8/s299y2zDhmatoiVtAeZYDr/zRXPYrZ6kNsBtwOfAeAAzqzOzOWb2hZktieYfKKk7UBdV7Z6ymu5A/a5HXVpZennZOOaYY3jnnXcYOXIkXbt25eKLL86p3t57782gQYN4+eWXef3117nmmmu48847OeCAA+jQoQOdO3dm9OjRnHvuuQVugXOuxTbbLBx2+9e/4MEHk44mo6JKPgr9dm8i7N0cbmbrMixafzBTZrYMeB/YLaV8N746XDcvtUxSF2AHNj6cVxZuu+02+vbty4MPPkhdXR1nn3121jpmxrPPPsu8efPYY489eOKJJ9h2220Z2szddedcETj22DDMwqRJsGFD0tE0qKiSD3Ad8HVgpJmtrp8paU9JAyW1kdQLuBKoNbP6S+tvBSZI6hl1JBgLzIrK7gN2kXS4pI7AJOAlMyu928DmWe/evdliiy044YQTmDFjBiNGjODjjz9m6623Tjo051xLtG8fbrfz4ovwl78kHU2DiqbDQXTtzThgLfBBysWL44ANwIXAlsBnhA4HR6VUn0xIXIuA1cBMM3sEwMw+knQ4cDVwO/A8cGQ+Y7e0XiX5uLfb3LlzW1Q/F0uXLqVdu40/Ar169eL9998v+Gs75wrsqKPgwgtDEjrsMGjbNumINlI0ez5mtsjMZGYd7atrebqa2R1mdqeZbW9mXcxsazM71sw+SKm71syON7PuZlZhZr9LW/fjZrazmXUys2FmtjD2BsakpXccGDFiBO+++y5zSugeUc65BrRtC+efD/Pnw113JR3NJoom+bj8qKio4K233mp2/QEDBnDyySdz1FFHUVtby+eff86aNWu46667mDFjRh4jdc4V3OGHh2EWpkyBIrsHoyefMvOb3/yGCy64gB49enDppZc2ax1XXnkl48eP55RTTmG77bZjhx124L777mPkyJF5jta1VoMHD2bw4MEMGDCAwYMHJx1O+WrTBqZNgzfegFtvTTqajRTNOR+XH6NGjWLUqFGNLlNZWbnJeapUkjjttNM47bTTympsIlc86s9p1tbWMmzYsGSDKXcjR8K3vgVTp8LRR4eu2EXA93ycc66cSWHvZ9EiuOmmpKP5kiefMnXHHXfQtWvXTaaGbo/jnCtzBx4I++wDF1wAq1dnXz4GnnzK1OjRo6mrq9tkmjev7K6tdc5lU7/3s3gx3HBD0tEAnnycc651GD4cDjgALroIVq5MOhpPPs4512pMmwYffgjXXJN0JN7bzTkXv6qqMExXfW/KOO7o4YBvfxsOOghmzgxj/3RPv+dyfDz5OOdi98ILLyQdQus1bVroev373yc65LYfdnPOudZkyBAYNQouuwyWLUssDE8+ZaSyspLHH398o3mzZs1i3333zbjswQcf/GU37Pbt27PZZpt9+fzEE0+MK3TnXJymToXly0MCSognnzjdcQdUVoZbXlRWhucJe/jhh7/shj169GjOPvvsL59ff/31SYfnnCuEXXeFI44Ih94++iiREDz5xOWOO6C6OlxlbBb+VlcXRQJyzrVCU6bAqlWQ44jH+eYdDlrq9NPhf/93o1md1q/fdOyM//kfWLt243mrVsEvfgE33tj4a+y+O1xxRR6Cdc65yNe/DqNHh27XZ5wBMQ8i6Xs+cUlPPNnmO+dcoU2aBJ9/Hi48jZnv+bRUA3skqxu6E3RlZTjUlq5fP6itLUhoAO3atWPdunWbzF+3bh3t27cv2Os650rAjjvCz38ebrlz1lmw3XaxvbTv+cRl+nTo3HnjeZ07h/kF1LdvX955552NhlBYtWoVH374If369SvoazvnSsCECeE8dIF/i9J58onL6NFQUxP2dKTwt6YmzM+jdevWsWbNmi+nPffck44dOzJjxgzWrFnDypUrOffccxkyZIgnH+dc+C0aOzYMt9CCUZCbypNPnEaPhoULYcOG8DfPiQfgBz/4AZ06dfpymjZtGg899BC1tbVsu+229O/fn8WLF3P33XcjKe+v75wrQeedB+3ahbsfxKRVnPORtAVwE3AgsBT4jZn9Mdmo8m/hwoUZyx599NGs9WfNmpW/YJxzpaNPHzjpJLj8cvjv/2b/99+Hvn3DobgC/JMMrST5ANcAnwMVwO7AQ5JeNDMf3MY55wAGDAh/Fy9G8NW1iFCQBFT2h90kdQEOByaaWZ2ZPQP8FTgm2cicc66IzJy56bxVq8IhuQJQai+ociRpD+A5M+uUMu9MYH8zG5m2bDVQDVBRUVF11113bbK+zTffnB133LHR11y/fj1t0y8yLVG5tOWNN95g+fLlMUXUfHV1dXTt2jXpMFqsXNoB3pZisv8BB6AG8oFJPPXkkzmvZ/jw4XPNbEi25VrDYbeuQPov43KgW/qCZlYD1AAMGTLEhg0btsnK5s+fT9euXRs9Wb+ioet8SlS2tpgZHTt2ZI899ogxquapra2loW1aasqlHeBtKSp9+zZ4LaL69i1Iu8r+sBtQB6SPmNQdWNGclbVt27bBizZbq3Xr1tGuXWv4H8a5MhfztYitIfm8BrSTNCBl3m5Aszob9OjRgyVLlrBhw4a8BFfKNmzYwJIlS9h8882TDsU511Ip1yJaAa9FrFf2/7Ka2UpJ9wJTJZ1A6O02Cvh2c9bXu3dv3n33XRYsWJBxmTVr1tCxY8dmxVtssrWlS5cu9O7dO8aInHMFM3o0jB7NUzEcQiz75BM5GbgZ+BD4GDipud2s27RpQ9++fRtdpra2tiTOgeSinNrinCserSL5mNknwKFJx+Gccy5oDed8nHPOFRlPPs4552Lnycc551zsyv4OB80l6SOggdHfctKbcAPTcuBtKT7l0g7wthSrlrSln5l9LdtCnnwKQNKcXG4vUQq8LcWnXNoB3pZiFUdb/LCbc8652Hnycc45FztPPoVRk3QAeeRtKT7l0g7wthSrgrfFz/k455yLne/5OOeci50nH+ecc7Hz5OOccy52nnxyIGkLSfdJWilpkaSfNbKsJM2U9HE0Xaxo2FNJO0l6QNJHkj6R9KikgWn1fyXpA0nLJd0sqUMxtiUqr5G0QNIGSWPS6o6RtF5SXco0rBTbEpWX0nbZXdJcSauiv7unlE2RtC5tu/SPI/YWxt1o3XyJqS153wYFbEfhvhdm5lOWCbgT+BNhSO59CcNwD8qw7DhgAbAtsA3wCnBiVDYU+AWwBdAemAa8mlL3+8ASYBDQE6gFZhRjW6LyU4ARwBxgTFrdMcAzpbBdcmhLyWwXYDPCnTl+BXQATo2ebxaVTwFuTyL2Fsbd6PYrsbbkfRsUoh2F/l4UrPHlMgFdgM+BnVLm3ZbpTQaeA6pTnv8C+J8My24BGNArev5H4MKU8hHAB8XeFuCZBj6YYyhg8om5LSWzXYADgfeIerJG894BDooe5/WHrymxtzDunL9XJdCWvG6DQrUjbbm8fy/8sFt2OwHrzey1lHkvErJ9QwZF5bksux9hY33cSN0KSb2aHHXDCtmWhuwhaamk1yRNlJTP8aPibEspbZdBwEsW/RpEXkpb10iFw77zJJ3UstCbFHtL4m7pZzEXcbUF8rsN0uWrHdm06HvhySe7roRd1lTLgW45Lr8c6Jp+fFrStsA1wBlZ6tLIazVVQdqSwdPALsCWwOHAUcBZTYq2cXG2pZS2S7Z13Q18HfgaMBaYJOmo5ofepNhbEndLtl+u4mpLvrdBttjSX7+xZWP7XrT65COpVpJlmJ4B6oDuadW6AysyrDJ9+e5AXep/QZK+Bvw3cK2Z3ZmlLo28VuJtycTM3jKzt81sg5n9HzAV+HEu7Si2tmSoSyOvtZGY29LouszsFTNbbGbrzew54Pc0YbvkEEtjsTc77ix18yWWthRgG2SLbaPXz7JsbN+LVp98zGyYmSnDtC/wGtBO0oCUarsB8zKscl5U3uCyknoSEs9fzWx6DnWXpByWK6q2NJEBOf+XWmRtKaXtMg/YNe0/110bWVeTtksDmhJ7S+LO52cxk7jakq6l2yBdvtqRTYu+FwU54VVuE3AXofdIF2AfGu+JdCIwn9BzpE+0gep7wXQH/glcnaHuQcAHwDcIvUeeJP+9qvLSlqh8M6Aj8Czh8EFHoE1UdjBQET3eGXgZmFyibSmZ7cJXPa1OI/S0Gs/GPa1GRW0Qoffle8BxccTewrgb3X5xb4di2waFaEehvxd53XDlOhF6pd0PrCT0WvlZStl3CLup9c8FXAx8Ek0X89U99I4j/JezkrDLWj/1Tal/BqH74mfAH4AOxdiWqLw2ak/qNCwquzRqx0rgLcJht/al2JYS3C57AHOB1cALwB4pZXcCH0efu1eBUwsVe57jbrRuobdDsW+DArajYN8Lv7Goc8652LX6cz7OOefi58nHOedc7Dz5OOeci50nH+ecc7Hz5OOccy52nnycc87FzpOPczGIbqWTz1uo5Pq6Y1Ju5XN9jnWGpdT5W6FjdK1TPu8y7FyrIynbhXK3mNkYYGtgWeEjatAqYIfoby6eI8T7e8IV8s7lnScf51pm65THPwJuTJu3GsDMPogzqDTWlNc3s8+BDyStxpOPKxA/7OZcC5jZB/UT8Gn6PDNbDhsfdpNUGT0/UtJTklZL+rekXSXtIum5aPjjZyRtn/p6kkYqDMu8RtLbkqZL2qypcUvaT9L/KAzhvFzS85J2ycNb4lxOPPk4l5zzgZmE+4B9ShgZ8irgPMINJzsCV9YvLOn7wB3A1YSBvI4n3Ir/wqa8aDSo3wOE0Sl3A/YkHGJb36LWONcEftjNueT8zsz+C0DSZcCDwOFmNjuadzUh0dQ7D7jEzP4QPX9T0jnA7ZLOstxv1Ngd6AE8aGZvRvNebWFbnGsSTz7OJeellMdLor//lzavi6TOZrYKqAKGRgmnXhugE7AV8H4uL2pmn0iaBTwq6QngCeAeM/tP85rhXNP5YTfnkrMu5bE1Mq9Nyt/zgd1Tpl2BAcBHTXlhM/s54XDb08AhwGvRYT3nYuF7Ps6VjheAnc3sjXyszMxeBF4EZkp6mDDe1KP5WLdz2Xjyca50TAX+JmkRcDfwBbALMNTMzs51JVEPunHAXwmjaPYn7EFdl/eIncvAk49zJcLMHpX0Q2AicCYh+bwGzGriqlYBOwH3AL0J55buIPS8cy4WPpKpc2VM0hjgajPr2oy6s4DeZvajfMflnHc4cK78dYkuJr0il4UlfUdSHTC6wHG5Vsz3fJwrY5K6ARXR0+VmlrVXnKROwDbR05VmllMXbueawpOPc8652PlhN+ecc7Hz5OOccy52nnycc87FzpOPc8652Hnycc45F7v/H23oy23AEgX8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49" y="2578727"/>
            <a:ext cx="7250672" cy="118024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1541" y="692686"/>
            <a:ext cx="2331580" cy="160879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7642860" y="4665679"/>
            <a:ext cx="4436746" cy="738664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Notebook:</a:t>
            </a:r>
          </a:p>
          <a:p>
            <a:r>
              <a:rPr lang="en-GB" sz="1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https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://</a:t>
            </a:r>
            <a:r>
              <a:rPr lang="en-GB" sz="1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cernbox.cern.ch/index.php/s/PbtKYBfGdj8kQMm</a:t>
            </a:r>
            <a:r>
              <a:rPr lang="en-GB" sz="1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GB" sz="1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sigma2ledet</a:t>
            </a:r>
            <a:endParaRPr lang="en-GB"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431883" y="82014"/>
            <a:ext cx="1647723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Link for Emmanuele:</a:t>
            </a:r>
          </a:p>
          <a:p>
            <a:r>
              <a:rPr lang="en-GB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7"/>
              </a:rPr>
              <a:t>https://swan003.cern.ch/user/emm/notebooks/SWAN_projects/sigma2ledet/sigma2ledet_main.ipynb</a:t>
            </a:r>
            <a:r>
              <a:rPr lang="en-GB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78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397C0DF-4257-0B48-86D5-AD5AF0BFBE10}" vid="{F454E6D3-6570-1949-BCB1-478C31A3B5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31836</TotalTime>
  <Words>450</Words>
  <Application>Microsoft Office PowerPoint</Application>
  <PresentationFormat>Widescreen</PresentationFormat>
  <Paragraphs>93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CERNCobranding4-3</vt:lpstr>
      <vt:lpstr>STEAM Apps  1st STEAM Workshop 13-14 June 2019</vt:lpstr>
      <vt:lpstr>Why developing STEAM apps?</vt:lpstr>
      <vt:lpstr>Two approaches tried so far</vt:lpstr>
      <vt:lpstr>Example 1: SMIC (Self-Mutual Inductance Calculator)</vt:lpstr>
      <vt:lpstr>Example 2: Fresca2 COMSOL app</vt:lpstr>
      <vt:lpstr>Example 3: 11T dipole COMSOL app</vt:lpstr>
      <vt:lpstr>Example 4: MQXF COMSOL app</vt:lpstr>
      <vt:lpstr>Example 5: MQXF LEDET app</vt:lpstr>
      <vt:lpstr>Example 6: Semi-automatic generation of LEDET input file</vt:lpstr>
      <vt:lpstr>New developments?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Emmanuele Ravaioli</dc:creator>
  <cp:lastModifiedBy>Emmanuele</cp:lastModifiedBy>
  <cp:revision>621</cp:revision>
  <dcterms:created xsi:type="dcterms:W3CDTF">2017-06-18T14:15:32Z</dcterms:created>
  <dcterms:modified xsi:type="dcterms:W3CDTF">2019-06-13T12:07:16Z</dcterms:modified>
</cp:coreProperties>
</file>