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9" r:id="rId5"/>
    <p:sldId id="266" r:id="rId6"/>
    <p:sldId id="265" r:id="rId7"/>
    <p:sldId id="270" r:id="rId8"/>
    <p:sldId id="263" r:id="rId9"/>
    <p:sldId id="261" r:id="rId10"/>
    <p:sldId id="275" r:id="rId11"/>
    <p:sldId id="276" r:id="rId12"/>
    <p:sldId id="271" r:id="rId13"/>
    <p:sldId id="279" r:id="rId14"/>
    <p:sldId id="267" r:id="rId15"/>
    <p:sldId id="264" r:id="rId16"/>
    <p:sldId id="272" r:id="rId17"/>
    <p:sldId id="273" r:id="rId18"/>
    <p:sldId id="278" r:id="rId19"/>
    <p:sldId id="277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1FF"/>
    <a:srgbClr val="DFDFDF"/>
    <a:srgbClr val="FDCFF4"/>
    <a:srgbClr val="C34BF3"/>
    <a:srgbClr val="DEEBF7"/>
    <a:srgbClr val="0070C0"/>
    <a:srgbClr val="FFFFFF"/>
    <a:srgbClr val="E64AD3"/>
    <a:srgbClr val="FFE699"/>
    <a:srgbClr val="BF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>
        <p:scale>
          <a:sx n="75" d="100"/>
          <a:sy n="75" d="100"/>
        </p:scale>
        <p:origin x="183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62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41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30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44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13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65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0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62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7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18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44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55FA1-8933-4ECE-A484-4F9A8730627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F8181-21F3-46DC-94CC-F12677C362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8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5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324" y="292099"/>
            <a:ext cx="9144000" cy="1033463"/>
          </a:xfrm>
        </p:spPr>
        <p:txBody>
          <a:bodyPr/>
          <a:lstStyle/>
          <a:p>
            <a:r>
              <a:rPr lang="en-GB" dirty="0" smtClean="0"/>
              <a:t>DFM Concept Proposal v0.2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324" y="1747838"/>
            <a:ext cx="9144000" cy="1655762"/>
          </a:xfrm>
        </p:spPr>
        <p:txBody>
          <a:bodyPr/>
          <a:lstStyle/>
          <a:p>
            <a:r>
              <a:rPr lang="en-GB" dirty="0" smtClean="0"/>
              <a:t>Y. Leclercq, A. Kolehmainen, DFH-DFM meetings members</a:t>
            </a:r>
          </a:p>
          <a:p>
            <a:r>
              <a:rPr lang="en-GB" dirty="0" smtClean="0"/>
              <a:t>8</a:t>
            </a:r>
            <a:r>
              <a:rPr lang="en-GB" baseline="30000" dirty="0" smtClean="0"/>
              <a:t>th</a:t>
            </a:r>
            <a:r>
              <a:rPr lang="en-GB" dirty="0" smtClean="0"/>
              <a:t> DFH-DFM meeting : 3 Apr. 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0" y="2628142"/>
            <a:ext cx="8445500" cy="422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2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7715"/>
            <a:ext cx="8139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err="1" smtClean="0"/>
              <a:t>SCLink</a:t>
            </a:r>
            <a:r>
              <a:rPr lang="en-GB" sz="3200" b="1" dirty="0" smtClean="0"/>
              <a:t> He jacket welding to DFM helium vessel</a:t>
            </a:r>
            <a:endParaRPr lang="en-GB" sz="3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028701"/>
            <a:ext cx="10606749" cy="5829300"/>
            <a:chOff x="0" y="2079885"/>
            <a:chExt cx="8694057" cy="477811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079885"/>
              <a:ext cx="8694057" cy="4778115"/>
            </a:xfrm>
            <a:prstGeom prst="rect">
              <a:avLst/>
            </a:prstGeom>
          </p:spPr>
        </p:pic>
        <p:sp>
          <p:nvSpPr>
            <p:cNvPr id="6" name="Right Arrow 5"/>
            <p:cNvSpPr/>
            <p:nvPr/>
          </p:nvSpPr>
          <p:spPr>
            <a:xfrm rot="977626">
              <a:off x="3145699" y="2409372"/>
              <a:ext cx="874939" cy="4324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eform 6"/>
            <p:cNvSpPr/>
            <p:nvPr/>
          </p:nvSpPr>
          <p:spPr>
            <a:xfrm>
              <a:off x="3657600" y="3962400"/>
              <a:ext cx="366837" cy="866507"/>
            </a:xfrm>
            <a:custGeom>
              <a:avLst/>
              <a:gdLst>
                <a:gd name="connsiteX0" fmla="*/ 304800 w 366837"/>
                <a:gd name="connsiteY0" fmla="*/ 0 h 866507"/>
                <a:gd name="connsiteX1" fmla="*/ 357188 w 366837"/>
                <a:gd name="connsiteY1" fmla="*/ 42863 h 866507"/>
                <a:gd name="connsiteX2" fmla="*/ 366713 w 366837"/>
                <a:gd name="connsiteY2" fmla="*/ 128588 h 866507"/>
                <a:gd name="connsiteX3" fmla="*/ 361950 w 366837"/>
                <a:gd name="connsiteY3" fmla="*/ 223838 h 866507"/>
                <a:gd name="connsiteX4" fmla="*/ 352425 w 366837"/>
                <a:gd name="connsiteY4" fmla="*/ 328613 h 866507"/>
                <a:gd name="connsiteX5" fmla="*/ 314325 w 366837"/>
                <a:gd name="connsiteY5" fmla="*/ 461963 h 866507"/>
                <a:gd name="connsiteX6" fmla="*/ 276225 w 366837"/>
                <a:gd name="connsiteY6" fmla="*/ 557213 h 866507"/>
                <a:gd name="connsiteX7" fmla="*/ 228600 w 366837"/>
                <a:gd name="connsiteY7" fmla="*/ 685800 h 866507"/>
                <a:gd name="connsiteX8" fmla="*/ 142875 w 366837"/>
                <a:gd name="connsiteY8" fmla="*/ 785813 h 866507"/>
                <a:gd name="connsiteX9" fmla="*/ 80963 w 366837"/>
                <a:gd name="connsiteY9" fmla="*/ 857250 h 866507"/>
                <a:gd name="connsiteX10" fmla="*/ 38100 w 366837"/>
                <a:gd name="connsiteY10" fmla="*/ 862013 h 866507"/>
                <a:gd name="connsiteX11" fmla="*/ 0 w 366837"/>
                <a:gd name="connsiteY11" fmla="*/ 823913 h 866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837" h="866507">
                  <a:moveTo>
                    <a:pt x="304800" y="0"/>
                  </a:moveTo>
                  <a:cubicBezTo>
                    <a:pt x="325834" y="10716"/>
                    <a:pt x="346869" y="21432"/>
                    <a:pt x="357188" y="42863"/>
                  </a:cubicBezTo>
                  <a:cubicBezTo>
                    <a:pt x="367507" y="64294"/>
                    <a:pt x="365919" y="98426"/>
                    <a:pt x="366713" y="128588"/>
                  </a:cubicBezTo>
                  <a:cubicBezTo>
                    <a:pt x="367507" y="158750"/>
                    <a:pt x="364331" y="190501"/>
                    <a:pt x="361950" y="223838"/>
                  </a:cubicBezTo>
                  <a:cubicBezTo>
                    <a:pt x="359569" y="257175"/>
                    <a:pt x="360362" y="288926"/>
                    <a:pt x="352425" y="328613"/>
                  </a:cubicBezTo>
                  <a:cubicBezTo>
                    <a:pt x="344488" y="368300"/>
                    <a:pt x="327025" y="423863"/>
                    <a:pt x="314325" y="461963"/>
                  </a:cubicBezTo>
                  <a:cubicBezTo>
                    <a:pt x="301625" y="500063"/>
                    <a:pt x="290512" y="519907"/>
                    <a:pt x="276225" y="557213"/>
                  </a:cubicBezTo>
                  <a:cubicBezTo>
                    <a:pt x="261937" y="594519"/>
                    <a:pt x="250825" y="647700"/>
                    <a:pt x="228600" y="685800"/>
                  </a:cubicBezTo>
                  <a:cubicBezTo>
                    <a:pt x="206375" y="723900"/>
                    <a:pt x="142875" y="785813"/>
                    <a:pt x="142875" y="785813"/>
                  </a:cubicBezTo>
                  <a:cubicBezTo>
                    <a:pt x="118269" y="814388"/>
                    <a:pt x="98425" y="844550"/>
                    <a:pt x="80963" y="857250"/>
                  </a:cubicBezTo>
                  <a:cubicBezTo>
                    <a:pt x="63500" y="869950"/>
                    <a:pt x="51594" y="867569"/>
                    <a:pt x="38100" y="862013"/>
                  </a:cubicBezTo>
                  <a:cubicBezTo>
                    <a:pt x="24606" y="856457"/>
                    <a:pt x="12303" y="840185"/>
                    <a:pt x="0" y="823913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13931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7715"/>
            <a:ext cx="7979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err="1" smtClean="0"/>
              <a:t>SCLink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NbTi</a:t>
            </a:r>
            <a:r>
              <a:rPr lang="en-GB" sz="3200" b="1" dirty="0" smtClean="0"/>
              <a:t> leads soldering to Plug </a:t>
            </a:r>
            <a:r>
              <a:rPr lang="en-GB" sz="3200" b="1" dirty="0" err="1" smtClean="0"/>
              <a:t>NbTi</a:t>
            </a:r>
            <a:r>
              <a:rPr lang="en-GB" sz="3200" b="1" dirty="0" smtClean="0"/>
              <a:t> leads</a:t>
            </a:r>
            <a:endParaRPr lang="en-GB" sz="32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867637"/>
            <a:ext cx="11277600" cy="5990364"/>
            <a:chOff x="0" y="1279137"/>
            <a:chExt cx="10502900" cy="55788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79137"/>
              <a:ext cx="10502900" cy="5578864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H="1" flipV="1">
              <a:off x="5689600" y="4330700"/>
              <a:ext cx="495300" cy="2540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ight Arrow 7"/>
            <p:cNvSpPr/>
            <p:nvPr/>
          </p:nvSpPr>
          <p:spPr>
            <a:xfrm rot="458415">
              <a:off x="4994248" y="3687676"/>
              <a:ext cx="445300" cy="2207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8"/>
            <p:cNvSpPr/>
            <p:nvPr/>
          </p:nvSpPr>
          <p:spPr>
            <a:xfrm rot="458415">
              <a:off x="4994248" y="3172929"/>
              <a:ext cx="445300" cy="2207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221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37658"/>
            <a:ext cx="12192000" cy="5820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7715"/>
            <a:ext cx="3998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Nominal configuration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5969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7715"/>
            <a:ext cx="3159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View from tunnel</a:t>
            </a:r>
            <a:endParaRPr lang="en-GB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1771"/>
          <a:stretch/>
        </p:blipFill>
        <p:spPr>
          <a:xfrm>
            <a:off x="0" y="767079"/>
            <a:ext cx="12192001" cy="609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7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r="13842"/>
          <a:stretch/>
        </p:blipFill>
        <p:spPr>
          <a:xfrm>
            <a:off x="192230" y="0"/>
            <a:ext cx="6640370" cy="6860633"/>
          </a:xfrm>
          <a:prstGeom prst="rect">
            <a:avLst/>
          </a:prstGeom>
        </p:spPr>
      </p:pic>
      <p:sp>
        <p:nvSpPr>
          <p:cNvPr id="64" name="Freeform 63"/>
          <p:cNvSpPr/>
          <p:nvPr/>
        </p:nvSpPr>
        <p:spPr>
          <a:xfrm>
            <a:off x="1333500" y="2424113"/>
            <a:ext cx="4662487" cy="1888331"/>
          </a:xfrm>
          <a:custGeom>
            <a:avLst/>
            <a:gdLst>
              <a:gd name="connsiteX0" fmla="*/ 4695825 w 4695825"/>
              <a:gd name="connsiteY0" fmla="*/ 1976437 h 1976437"/>
              <a:gd name="connsiteX1" fmla="*/ 4648200 w 4695825"/>
              <a:gd name="connsiteY1" fmla="*/ 1824037 h 1976437"/>
              <a:gd name="connsiteX2" fmla="*/ 4633913 w 4695825"/>
              <a:gd name="connsiteY2" fmla="*/ 1785937 h 1976437"/>
              <a:gd name="connsiteX3" fmla="*/ 4572000 w 4695825"/>
              <a:gd name="connsiteY3" fmla="*/ 1676400 h 1976437"/>
              <a:gd name="connsiteX4" fmla="*/ 4495800 w 4695825"/>
              <a:gd name="connsiteY4" fmla="*/ 1538287 h 1976437"/>
              <a:gd name="connsiteX5" fmla="*/ 4386263 w 4695825"/>
              <a:gd name="connsiteY5" fmla="*/ 1433512 h 1976437"/>
              <a:gd name="connsiteX6" fmla="*/ 4276725 w 4695825"/>
              <a:gd name="connsiteY6" fmla="*/ 1333500 h 1976437"/>
              <a:gd name="connsiteX7" fmla="*/ 4090988 w 4695825"/>
              <a:gd name="connsiteY7" fmla="*/ 1262062 h 1976437"/>
              <a:gd name="connsiteX8" fmla="*/ 4133850 w 4695825"/>
              <a:gd name="connsiteY8" fmla="*/ 1162050 h 1976437"/>
              <a:gd name="connsiteX9" fmla="*/ 4129088 w 4695825"/>
              <a:gd name="connsiteY9" fmla="*/ 1033462 h 1976437"/>
              <a:gd name="connsiteX10" fmla="*/ 4100513 w 4695825"/>
              <a:gd name="connsiteY10" fmla="*/ 904875 h 1976437"/>
              <a:gd name="connsiteX11" fmla="*/ 4043363 w 4695825"/>
              <a:gd name="connsiteY11" fmla="*/ 814387 h 1976437"/>
              <a:gd name="connsiteX12" fmla="*/ 3914775 w 4695825"/>
              <a:gd name="connsiteY12" fmla="*/ 747712 h 1976437"/>
              <a:gd name="connsiteX13" fmla="*/ 3786188 w 4695825"/>
              <a:gd name="connsiteY13" fmla="*/ 723900 h 1976437"/>
              <a:gd name="connsiteX14" fmla="*/ 3657600 w 4695825"/>
              <a:gd name="connsiteY14" fmla="*/ 762000 h 1976437"/>
              <a:gd name="connsiteX15" fmla="*/ 2886075 w 4695825"/>
              <a:gd name="connsiteY15" fmla="*/ 1171575 h 1976437"/>
              <a:gd name="connsiteX16" fmla="*/ 2767013 w 4695825"/>
              <a:gd name="connsiteY16" fmla="*/ 1257300 h 1976437"/>
              <a:gd name="connsiteX17" fmla="*/ 2671763 w 4695825"/>
              <a:gd name="connsiteY17" fmla="*/ 1333500 h 1976437"/>
              <a:gd name="connsiteX18" fmla="*/ 2566988 w 4695825"/>
              <a:gd name="connsiteY18" fmla="*/ 1457325 h 1976437"/>
              <a:gd name="connsiteX19" fmla="*/ 2438400 w 4695825"/>
              <a:gd name="connsiteY19" fmla="*/ 1547812 h 1976437"/>
              <a:gd name="connsiteX20" fmla="*/ 2290763 w 4695825"/>
              <a:gd name="connsiteY20" fmla="*/ 1604962 h 1976437"/>
              <a:gd name="connsiteX21" fmla="*/ 2114550 w 4695825"/>
              <a:gd name="connsiteY21" fmla="*/ 1614487 h 1976437"/>
              <a:gd name="connsiteX22" fmla="*/ 1747838 w 4695825"/>
              <a:gd name="connsiteY22" fmla="*/ 1514475 h 1976437"/>
              <a:gd name="connsiteX23" fmla="*/ 1614488 w 4695825"/>
              <a:gd name="connsiteY23" fmla="*/ 1504950 h 1976437"/>
              <a:gd name="connsiteX24" fmla="*/ 509588 w 4695825"/>
              <a:gd name="connsiteY24" fmla="*/ 1504950 h 1976437"/>
              <a:gd name="connsiteX25" fmla="*/ 509588 w 4695825"/>
              <a:gd name="connsiteY25" fmla="*/ 0 h 1976437"/>
              <a:gd name="connsiteX26" fmla="*/ 0 w 4695825"/>
              <a:gd name="connsiteY26" fmla="*/ 0 h 1976437"/>
              <a:gd name="connsiteX27" fmla="*/ 0 w 4695825"/>
              <a:gd name="connsiteY27" fmla="*/ 1976437 h 1976437"/>
              <a:gd name="connsiteX28" fmla="*/ 514350 w 4695825"/>
              <a:gd name="connsiteY28" fmla="*/ 1976437 h 1976437"/>
              <a:gd name="connsiteX29" fmla="*/ 514350 w 4695825"/>
              <a:gd name="connsiteY29" fmla="*/ 1700212 h 1976437"/>
              <a:gd name="connsiteX30" fmla="*/ 1652588 w 4695825"/>
              <a:gd name="connsiteY30" fmla="*/ 1700212 h 1976437"/>
              <a:gd name="connsiteX31" fmla="*/ 2024063 w 4695825"/>
              <a:gd name="connsiteY31" fmla="*/ 1800225 h 1976437"/>
              <a:gd name="connsiteX32" fmla="*/ 2219325 w 4695825"/>
              <a:gd name="connsiteY32" fmla="*/ 1824037 h 1976437"/>
              <a:gd name="connsiteX33" fmla="*/ 2466975 w 4695825"/>
              <a:gd name="connsiteY33" fmla="*/ 1762125 h 1976437"/>
              <a:gd name="connsiteX34" fmla="*/ 2509838 w 4695825"/>
              <a:gd name="connsiteY34" fmla="*/ 1762125 h 1976437"/>
              <a:gd name="connsiteX35" fmla="*/ 2643188 w 4695825"/>
              <a:gd name="connsiteY35" fmla="*/ 1666875 h 1976437"/>
              <a:gd name="connsiteX36" fmla="*/ 2928938 w 4695825"/>
              <a:gd name="connsiteY36" fmla="*/ 1390650 h 1976437"/>
              <a:gd name="connsiteX37" fmla="*/ 3009900 w 4695825"/>
              <a:gd name="connsiteY37" fmla="*/ 1343025 h 1976437"/>
              <a:gd name="connsiteX38" fmla="*/ 3743325 w 4695825"/>
              <a:gd name="connsiteY38" fmla="*/ 933450 h 1976437"/>
              <a:gd name="connsiteX39" fmla="*/ 3862388 w 4695825"/>
              <a:gd name="connsiteY39" fmla="*/ 933450 h 1976437"/>
              <a:gd name="connsiteX40" fmla="*/ 3938588 w 4695825"/>
              <a:gd name="connsiteY40" fmla="*/ 1023937 h 1976437"/>
              <a:gd name="connsiteX41" fmla="*/ 3933825 w 4695825"/>
              <a:gd name="connsiteY41" fmla="*/ 1100137 h 1976437"/>
              <a:gd name="connsiteX42" fmla="*/ 3900488 w 4695825"/>
              <a:gd name="connsiteY42" fmla="*/ 1214437 h 1976437"/>
              <a:gd name="connsiteX43" fmla="*/ 3790950 w 4695825"/>
              <a:gd name="connsiteY43" fmla="*/ 1200150 h 1976437"/>
              <a:gd name="connsiteX44" fmla="*/ 3676650 w 4695825"/>
              <a:gd name="connsiteY44" fmla="*/ 1200150 h 1976437"/>
              <a:gd name="connsiteX45" fmla="*/ 3581400 w 4695825"/>
              <a:gd name="connsiteY45" fmla="*/ 1204912 h 1976437"/>
              <a:gd name="connsiteX46" fmla="*/ 3448050 w 4695825"/>
              <a:gd name="connsiteY46" fmla="*/ 1233487 h 1976437"/>
              <a:gd name="connsiteX47" fmla="*/ 3290888 w 4695825"/>
              <a:gd name="connsiteY47" fmla="*/ 1285875 h 1976437"/>
              <a:gd name="connsiteX48" fmla="*/ 3157538 w 4695825"/>
              <a:gd name="connsiteY48" fmla="*/ 1362075 h 1976437"/>
              <a:gd name="connsiteX49" fmla="*/ 3028950 w 4695825"/>
              <a:gd name="connsiteY49" fmla="*/ 1462087 h 1976437"/>
              <a:gd name="connsiteX50" fmla="*/ 2928938 w 4695825"/>
              <a:gd name="connsiteY50" fmla="*/ 1571625 h 1976437"/>
              <a:gd name="connsiteX51" fmla="*/ 2857500 w 4695825"/>
              <a:gd name="connsiteY51" fmla="*/ 1685925 h 1976437"/>
              <a:gd name="connsiteX52" fmla="*/ 2786063 w 4695825"/>
              <a:gd name="connsiteY52" fmla="*/ 1809750 h 1976437"/>
              <a:gd name="connsiteX53" fmla="*/ 2747963 w 4695825"/>
              <a:gd name="connsiteY53" fmla="*/ 1976437 h 1976437"/>
              <a:gd name="connsiteX54" fmla="*/ 4695825 w 4695825"/>
              <a:gd name="connsiteY54" fmla="*/ 1976437 h 1976437"/>
              <a:gd name="connsiteX0" fmla="*/ 4695825 w 4695825"/>
              <a:gd name="connsiteY0" fmla="*/ 1976437 h 1976437"/>
              <a:gd name="connsiteX1" fmla="*/ 4648200 w 4695825"/>
              <a:gd name="connsiteY1" fmla="*/ 1824037 h 1976437"/>
              <a:gd name="connsiteX2" fmla="*/ 4633913 w 4695825"/>
              <a:gd name="connsiteY2" fmla="*/ 1785937 h 1976437"/>
              <a:gd name="connsiteX3" fmla="*/ 4572000 w 4695825"/>
              <a:gd name="connsiteY3" fmla="*/ 1676400 h 1976437"/>
              <a:gd name="connsiteX4" fmla="*/ 4495800 w 4695825"/>
              <a:gd name="connsiteY4" fmla="*/ 1538287 h 1976437"/>
              <a:gd name="connsiteX5" fmla="*/ 4386263 w 4695825"/>
              <a:gd name="connsiteY5" fmla="*/ 1433512 h 1976437"/>
              <a:gd name="connsiteX6" fmla="*/ 4276725 w 4695825"/>
              <a:gd name="connsiteY6" fmla="*/ 1333500 h 1976437"/>
              <a:gd name="connsiteX7" fmla="*/ 4090988 w 4695825"/>
              <a:gd name="connsiteY7" fmla="*/ 1262062 h 1976437"/>
              <a:gd name="connsiteX8" fmla="*/ 4133850 w 4695825"/>
              <a:gd name="connsiteY8" fmla="*/ 1162050 h 1976437"/>
              <a:gd name="connsiteX9" fmla="*/ 4129088 w 4695825"/>
              <a:gd name="connsiteY9" fmla="*/ 1033462 h 1976437"/>
              <a:gd name="connsiteX10" fmla="*/ 4100513 w 4695825"/>
              <a:gd name="connsiteY10" fmla="*/ 904875 h 1976437"/>
              <a:gd name="connsiteX11" fmla="*/ 4043363 w 4695825"/>
              <a:gd name="connsiteY11" fmla="*/ 814387 h 1976437"/>
              <a:gd name="connsiteX12" fmla="*/ 3914775 w 4695825"/>
              <a:gd name="connsiteY12" fmla="*/ 747712 h 1976437"/>
              <a:gd name="connsiteX13" fmla="*/ 3786188 w 4695825"/>
              <a:gd name="connsiteY13" fmla="*/ 723900 h 1976437"/>
              <a:gd name="connsiteX14" fmla="*/ 3657600 w 4695825"/>
              <a:gd name="connsiteY14" fmla="*/ 762000 h 1976437"/>
              <a:gd name="connsiteX15" fmla="*/ 2886075 w 4695825"/>
              <a:gd name="connsiteY15" fmla="*/ 1171575 h 1976437"/>
              <a:gd name="connsiteX16" fmla="*/ 2767013 w 4695825"/>
              <a:gd name="connsiteY16" fmla="*/ 1257300 h 1976437"/>
              <a:gd name="connsiteX17" fmla="*/ 2671763 w 4695825"/>
              <a:gd name="connsiteY17" fmla="*/ 1333500 h 1976437"/>
              <a:gd name="connsiteX18" fmla="*/ 2566988 w 4695825"/>
              <a:gd name="connsiteY18" fmla="*/ 1457325 h 1976437"/>
              <a:gd name="connsiteX19" fmla="*/ 2438400 w 4695825"/>
              <a:gd name="connsiteY19" fmla="*/ 1547812 h 1976437"/>
              <a:gd name="connsiteX20" fmla="*/ 2290763 w 4695825"/>
              <a:gd name="connsiteY20" fmla="*/ 1604962 h 1976437"/>
              <a:gd name="connsiteX21" fmla="*/ 2114550 w 4695825"/>
              <a:gd name="connsiteY21" fmla="*/ 1614487 h 1976437"/>
              <a:gd name="connsiteX22" fmla="*/ 1747838 w 4695825"/>
              <a:gd name="connsiteY22" fmla="*/ 1514475 h 1976437"/>
              <a:gd name="connsiteX23" fmla="*/ 1614488 w 4695825"/>
              <a:gd name="connsiteY23" fmla="*/ 1504950 h 1976437"/>
              <a:gd name="connsiteX24" fmla="*/ 509588 w 4695825"/>
              <a:gd name="connsiteY24" fmla="*/ 1504950 h 1976437"/>
              <a:gd name="connsiteX25" fmla="*/ 509588 w 4695825"/>
              <a:gd name="connsiteY25" fmla="*/ 0 h 1976437"/>
              <a:gd name="connsiteX26" fmla="*/ 0 w 4695825"/>
              <a:gd name="connsiteY26" fmla="*/ 0 h 1976437"/>
              <a:gd name="connsiteX27" fmla="*/ 0 w 4695825"/>
              <a:gd name="connsiteY27" fmla="*/ 1976437 h 1976437"/>
              <a:gd name="connsiteX28" fmla="*/ 514350 w 4695825"/>
              <a:gd name="connsiteY28" fmla="*/ 1976437 h 1976437"/>
              <a:gd name="connsiteX29" fmla="*/ 514350 w 4695825"/>
              <a:gd name="connsiteY29" fmla="*/ 1700212 h 1976437"/>
              <a:gd name="connsiteX30" fmla="*/ 1652588 w 4695825"/>
              <a:gd name="connsiteY30" fmla="*/ 1700212 h 1976437"/>
              <a:gd name="connsiteX31" fmla="*/ 2024063 w 4695825"/>
              <a:gd name="connsiteY31" fmla="*/ 1800225 h 1976437"/>
              <a:gd name="connsiteX32" fmla="*/ 2219325 w 4695825"/>
              <a:gd name="connsiteY32" fmla="*/ 1824037 h 1976437"/>
              <a:gd name="connsiteX33" fmla="*/ 2466975 w 4695825"/>
              <a:gd name="connsiteY33" fmla="*/ 1762125 h 1976437"/>
              <a:gd name="connsiteX34" fmla="*/ 2509838 w 4695825"/>
              <a:gd name="connsiteY34" fmla="*/ 1762125 h 1976437"/>
              <a:gd name="connsiteX35" fmla="*/ 2643188 w 4695825"/>
              <a:gd name="connsiteY35" fmla="*/ 1666875 h 1976437"/>
              <a:gd name="connsiteX36" fmla="*/ 2928938 w 4695825"/>
              <a:gd name="connsiteY36" fmla="*/ 1390650 h 1976437"/>
              <a:gd name="connsiteX37" fmla="*/ 3009900 w 4695825"/>
              <a:gd name="connsiteY37" fmla="*/ 1343025 h 1976437"/>
              <a:gd name="connsiteX38" fmla="*/ 3743325 w 4695825"/>
              <a:gd name="connsiteY38" fmla="*/ 933450 h 1976437"/>
              <a:gd name="connsiteX39" fmla="*/ 3862388 w 4695825"/>
              <a:gd name="connsiteY39" fmla="*/ 933450 h 1976437"/>
              <a:gd name="connsiteX40" fmla="*/ 3938588 w 4695825"/>
              <a:gd name="connsiteY40" fmla="*/ 1023937 h 1976437"/>
              <a:gd name="connsiteX41" fmla="*/ 3933825 w 4695825"/>
              <a:gd name="connsiteY41" fmla="*/ 1100137 h 1976437"/>
              <a:gd name="connsiteX42" fmla="*/ 3900488 w 4695825"/>
              <a:gd name="connsiteY42" fmla="*/ 1214437 h 1976437"/>
              <a:gd name="connsiteX43" fmla="*/ 3790950 w 4695825"/>
              <a:gd name="connsiteY43" fmla="*/ 1200150 h 1976437"/>
              <a:gd name="connsiteX44" fmla="*/ 3676650 w 4695825"/>
              <a:gd name="connsiteY44" fmla="*/ 1200150 h 1976437"/>
              <a:gd name="connsiteX45" fmla="*/ 3581400 w 4695825"/>
              <a:gd name="connsiteY45" fmla="*/ 1204912 h 1976437"/>
              <a:gd name="connsiteX46" fmla="*/ 3448050 w 4695825"/>
              <a:gd name="connsiteY46" fmla="*/ 1233487 h 1976437"/>
              <a:gd name="connsiteX47" fmla="*/ 3290888 w 4695825"/>
              <a:gd name="connsiteY47" fmla="*/ 1285875 h 1976437"/>
              <a:gd name="connsiteX48" fmla="*/ 3157538 w 4695825"/>
              <a:gd name="connsiteY48" fmla="*/ 1362075 h 1976437"/>
              <a:gd name="connsiteX49" fmla="*/ 3028950 w 4695825"/>
              <a:gd name="connsiteY49" fmla="*/ 1462087 h 1976437"/>
              <a:gd name="connsiteX50" fmla="*/ 2928938 w 4695825"/>
              <a:gd name="connsiteY50" fmla="*/ 1571625 h 1976437"/>
              <a:gd name="connsiteX51" fmla="*/ 2857500 w 4695825"/>
              <a:gd name="connsiteY51" fmla="*/ 1685925 h 1976437"/>
              <a:gd name="connsiteX52" fmla="*/ 2786063 w 4695825"/>
              <a:gd name="connsiteY52" fmla="*/ 1809750 h 1976437"/>
              <a:gd name="connsiteX53" fmla="*/ 2767013 w 4695825"/>
              <a:gd name="connsiteY53" fmla="*/ 1885949 h 1976437"/>
              <a:gd name="connsiteX54" fmla="*/ 4695825 w 4695825"/>
              <a:gd name="connsiteY54" fmla="*/ 1976437 h 1976437"/>
              <a:gd name="connsiteX0" fmla="*/ 4662487 w 4662487"/>
              <a:gd name="connsiteY0" fmla="*/ 1888331 h 1976437"/>
              <a:gd name="connsiteX1" fmla="*/ 4648200 w 4662487"/>
              <a:gd name="connsiteY1" fmla="*/ 1824037 h 1976437"/>
              <a:gd name="connsiteX2" fmla="*/ 4633913 w 4662487"/>
              <a:gd name="connsiteY2" fmla="*/ 1785937 h 1976437"/>
              <a:gd name="connsiteX3" fmla="*/ 4572000 w 4662487"/>
              <a:gd name="connsiteY3" fmla="*/ 1676400 h 1976437"/>
              <a:gd name="connsiteX4" fmla="*/ 4495800 w 4662487"/>
              <a:gd name="connsiteY4" fmla="*/ 1538287 h 1976437"/>
              <a:gd name="connsiteX5" fmla="*/ 4386263 w 4662487"/>
              <a:gd name="connsiteY5" fmla="*/ 1433512 h 1976437"/>
              <a:gd name="connsiteX6" fmla="*/ 4276725 w 4662487"/>
              <a:gd name="connsiteY6" fmla="*/ 1333500 h 1976437"/>
              <a:gd name="connsiteX7" fmla="*/ 4090988 w 4662487"/>
              <a:gd name="connsiteY7" fmla="*/ 1262062 h 1976437"/>
              <a:gd name="connsiteX8" fmla="*/ 4133850 w 4662487"/>
              <a:gd name="connsiteY8" fmla="*/ 1162050 h 1976437"/>
              <a:gd name="connsiteX9" fmla="*/ 4129088 w 4662487"/>
              <a:gd name="connsiteY9" fmla="*/ 1033462 h 1976437"/>
              <a:gd name="connsiteX10" fmla="*/ 4100513 w 4662487"/>
              <a:gd name="connsiteY10" fmla="*/ 904875 h 1976437"/>
              <a:gd name="connsiteX11" fmla="*/ 4043363 w 4662487"/>
              <a:gd name="connsiteY11" fmla="*/ 814387 h 1976437"/>
              <a:gd name="connsiteX12" fmla="*/ 3914775 w 4662487"/>
              <a:gd name="connsiteY12" fmla="*/ 747712 h 1976437"/>
              <a:gd name="connsiteX13" fmla="*/ 3786188 w 4662487"/>
              <a:gd name="connsiteY13" fmla="*/ 723900 h 1976437"/>
              <a:gd name="connsiteX14" fmla="*/ 3657600 w 4662487"/>
              <a:gd name="connsiteY14" fmla="*/ 762000 h 1976437"/>
              <a:gd name="connsiteX15" fmla="*/ 2886075 w 4662487"/>
              <a:gd name="connsiteY15" fmla="*/ 1171575 h 1976437"/>
              <a:gd name="connsiteX16" fmla="*/ 2767013 w 4662487"/>
              <a:gd name="connsiteY16" fmla="*/ 1257300 h 1976437"/>
              <a:gd name="connsiteX17" fmla="*/ 2671763 w 4662487"/>
              <a:gd name="connsiteY17" fmla="*/ 1333500 h 1976437"/>
              <a:gd name="connsiteX18" fmla="*/ 2566988 w 4662487"/>
              <a:gd name="connsiteY18" fmla="*/ 1457325 h 1976437"/>
              <a:gd name="connsiteX19" fmla="*/ 2438400 w 4662487"/>
              <a:gd name="connsiteY19" fmla="*/ 1547812 h 1976437"/>
              <a:gd name="connsiteX20" fmla="*/ 2290763 w 4662487"/>
              <a:gd name="connsiteY20" fmla="*/ 1604962 h 1976437"/>
              <a:gd name="connsiteX21" fmla="*/ 2114550 w 4662487"/>
              <a:gd name="connsiteY21" fmla="*/ 1614487 h 1976437"/>
              <a:gd name="connsiteX22" fmla="*/ 1747838 w 4662487"/>
              <a:gd name="connsiteY22" fmla="*/ 1514475 h 1976437"/>
              <a:gd name="connsiteX23" fmla="*/ 1614488 w 4662487"/>
              <a:gd name="connsiteY23" fmla="*/ 1504950 h 1976437"/>
              <a:gd name="connsiteX24" fmla="*/ 509588 w 4662487"/>
              <a:gd name="connsiteY24" fmla="*/ 1504950 h 1976437"/>
              <a:gd name="connsiteX25" fmla="*/ 509588 w 4662487"/>
              <a:gd name="connsiteY25" fmla="*/ 0 h 1976437"/>
              <a:gd name="connsiteX26" fmla="*/ 0 w 4662487"/>
              <a:gd name="connsiteY26" fmla="*/ 0 h 1976437"/>
              <a:gd name="connsiteX27" fmla="*/ 0 w 4662487"/>
              <a:gd name="connsiteY27" fmla="*/ 1976437 h 1976437"/>
              <a:gd name="connsiteX28" fmla="*/ 514350 w 4662487"/>
              <a:gd name="connsiteY28" fmla="*/ 1976437 h 1976437"/>
              <a:gd name="connsiteX29" fmla="*/ 514350 w 4662487"/>
              <a:gd name="connsiteY29" fmla="*/ 1700212 h 1976437"/>
              <a:gd name="connsiteX30" fmla="*/ 1652588 w 4662487"/>
              <a:gd name="connsiteY30" fmla="*/ 1700212 h 1976437"/>
              <a:gd name="connsiteX31" fmla="*/ 2024063 w 4662487"/>
              <a:gd name="connsiteY31" fmla="*/ 1800225 h 1976437"/>
              <a:gd name="connsiteX32" fmla="*/ 2219325 w 4662487"/>
              <a:gd name="connsiteY32" fmla="*/ 1824037 h 1976437"/>
              <a:gd name="connsiteX33" fmla="*/ 2466975 w 4662487"/>
              <a:gd name="connsiteY33" fmla="*/ 1762125 h 1976437"/>
              <a:gd name="connsiteX34" fmla="*/ 2509838 w 4662487"/>
              <a:gd name="connsiteY34" fmla="*/ 1762125 h 1976437"/>
              <a:gd name="connsiteX35" fmla="*/ 2643188 w 4662487"/>
              <a:gd name="connsiteY35" fmla="*/ 1666875 h 1976437"/>
              <a:gd name="connsiteX36" fmla="*/ 2928938 w 4662487"/>
              <a:gd name="connsiteY36" fmla="*/ 1390650 h 1976437"/>
              <a:gd name="connsiteX37" fmla="*/ 3009900 w 4662487"/>
              <a:gd name="connsiteY37" fmla="*/ 1343025 h 1976437"/>
              <a:gd name="connsiteX38" fmla="*/ 3743325 w 4662487"/>
              <a:gd name="connsiteY38" fmla="*/ 933450 h 1976437"/>
              <a:gd name="connsiteX39" fmla="*/ 3862388 w 4662487"/>
              <a:gd name="connsiteY39" fmla="*/ 933450 h 1976437"/>
              <a:gd name="connsiteX40" fmla="*/ 3938588 w 4662487"/>
              <a:gd name="connsiteY40" fmla="*/ 1023937 h 1976437"/>
              <a:gd name="connsiteX41" fmla="*/ 3933825 w 4662487"/>
              <a:gd name="connsiteY41" fmla="*/ 1100137 h 1976437"/>
              <a:gd name="connsiteX42" fmla="*/ 3900488 w 4662487"/>
              <a:gd name="connsiteY42" fmla="*/ 1214437 h 1976437"/>
              <a:gd name="connsiteX43" fmla="*/ 3790950 w 4662487"/>
              <a:gd name="connsiteY43" fmla="*/ 1200150 h 1976437"/>
              <a:gd name="connsiteX44" fmla="*/ 3676650 w 4662487"/>
              <a:gd name="connsiteY44" fmla="*/ 1200150 h 1976437"/>
              <a:gd name="connsiteX45" fmla="*/ 3581400 w 4662487"/>
              <a:gd name="connsiteY45" fmla="*/ 1204912 h 1976437"/>
              <a:gd name="connsiteX46" fmla="*/ 3448050 w 4662487"/>
              <a:gd name="connsiteY46" fmla="*/ 1233487 h 1976437"/>
              <a:gd name="connsiteX47" fmla="*/ 3290888 w 4662487"/>
              <a:gd name="connsiteY47" fmla="*/ 1285875 h 1976437"/>
              <a:gd name="connsiteX48" fmla="*/ 3157538 w 4662487"/>
              <a:gd name="connsiteY48" fmla="*/ 1362075 h 1976437"/>
              <a:gd name="connsiteX49" fmla="*/ 3028950 w 4662487"/>
              <a:gd name="connsiteY49" fmla="*/ 1462087 h 1976437"/>
              <a:gd name="connsiteX50" fmla="*/ 2928938 w 4662487"/>
              <a:gd name="connsiteY50" fmla="*/ 1571625 h 1976437"/>
              <a:gd name="connsiteX51" fmla="*/ 2857500 w 4662487"/>
              <a:gd name="connsiteY51" fmla="*/ 1685925 h 1976437"/>
              <a:gd name="connsiteX52" fmla="*/ 2786063 w 4662487"/>
              <a:gd name="connsiteY52" fmla="*/ 1809750 h 1976437"/>
              <a:gd name="connsiteX53" fmla="*/ 2767013 w 4662487"/>
              <a:gd name="connsiteY53" fmla="*/ 1885949 h 1976437"/>
              <a:gd name="connsiteX54" fmla="*/ 4662487 w 4662487"/>
              <a:gd name="connsiteY54" fmla="*/ 1888331 h 1976437"/>
              <a:gd name="connsiteX0" fmla="*/ 4662487 w 4662487"/>
              <a:gd name="connsiteY0" fmla="*/ 1888331 h 1976437"/>
              <a:gd name="connsiteX1" fmla="*/ 4648200 w 4662487"/>
              <a:gd name="connsiteY1" fmla="*/ 1824037 h 1976437"/>
              <a:gd name="connsiteX2" fmla="*/ 4633913 w 4662487"/>
              <a:gd name="connsiteY2" fmla="*/ 1785937 h 1976437"/>
              <a:gd name="connsiteX3" fmla="*/ 4572000 w 4662487"/>
              <a:gd name="connsiteY3" fmla="*/ 1676400 h 1976437"/>
              <a:gd name="connsiteX4" fmla="*/ 4495800 w 4662487"/>
              <a:gd name="connsiteY4" fmla="*/ 1538287 h 1976437"/>
              <a:gd name="connsiteX5" fmla="*/ 4386263 w 4662487"/>
              <a:gd name="connsiteY5" fmla="*/ 1433512 h 1976437"/>
              <a:gd name="connsiteX6" fmla="*/ 4276725 w 4662487"/>
              <a:gd name="connsiteY6" fmla="*/ 1333500 h 1976437"/>
              <a:gd name="connsiteX7" fmla="*/ 4090988 w 4662487"/>
              <a:gd name="connsiteY7" fmla="*/ 1262062 h 1976437"/>
              <a:gd name="connsiteX8" fmla="*/ 4133850 w 4662487"/>
              <a:gd name="connsiteY8" fmla="*/ 1162050 h 1976437"/>
              <a:gd name="connsiteX9" fmla="*/ 4129088 w 4662487"/>
              <a:gd name="connsiteY9" fmla="*/ 1033462 h 1976437"/>
              <a:gd name="connsiteX10" fmla="*/ 4100513 w 4662487"/>
              <a:gd name="connsiteY10" fmla="*/ 904875 h 1976437"/>
              <a:gd name="connsiteX11" fmla="*/ 4043363 w 4662487"/>
              <a:gd name="connsiteY11" fmla="*/ 814387 h 1976437"/>
              <a:gd name="connsiteX12" fmla="*/ 3914775 w 4662487"/>
              <a:gd name="connsiteY12" fmla="*/ 747712 h 1976437"/>
              <a:gd name="connsiteX13" fmla="*/ 3786188 w 4662487"/>
              <a:gd name="connsiteY13" fmla="*/ 723900 h 1976437"/>
              <a:gd name="connsiteX14" fmla="*/ 3657600 w 4662487"/>
              <a:gd name="connsiteY14" fmla="*/ 762000 h 1976437"/>
              <a:gd name="connsiteX15" fmla="*/ 2886075 w 4662487"/>
              <a:gd name="connsiteY15" fmla="*/ 1171575 h 1976437"/>
              <a:gd name="connsiteX16" fmla="*/ 2767013 w 4662487"/>
              <a:gd name="connsiteY16" fmla="*/ 1257300 h 1976437"/>
              <a:gd name="connsiteX17" fmla="*/ 2671763 w 4662487"/>
              <a:gd name="connsiteY17" fmla="*/ 1333500 h 1976437"/>
              <a:gd name="connsiteX18" fmla="*/ 2566988 w 4662487"/>
              <a:gd name="connsiteY18" fmla="*/ 1457325 h 1976437"/>
              <a:gd name="connsiteX19" fmla="*/ 2438400 w 4662487"/>
              <a:gd name="connsiteY19" fmla="*/ 1547812 h 1976437"/>
              <a:gd name="connsiteX20" fmla="*/ 2290763 w 4662487"/>
              <a:gd name="connsiteY20" fmla="*/ 1604962 h 1976437"/>
              <a:gd name="connsiteX21" fmla="*/ 2114550 w 4662487"/>
              <a:gd name="connsiteY21" fmla="*/ 1614487 h 1976437"/>
              <a:gd name="connsiteX22" fmla="*/ 1747838 w 4662487"/>
              <a:gd name="connsiteY22" fmla="*/ 1514475 h 1976437"/>
              <a:gd name="connsiteX23" fmla="*/ 1614488 w 4662487"/>
              <a:gd name="connsiteY23" fmla="*/ 1504950 h 1976437"/>
              <a:gd name="connsiteX24" fmla="*/ 509588 w 4662487"/>
              <a:gd name="connsiteY24" fmla="*/ 1504950 h 1976437"/>
              <a:gd name="connsiteX25" fmla="*/ 509588 w 4662487"/>
              <a:gd name="connsiteY25" fmla="*/ 0 h 1976437"/>
              <a:gd name="connsiteX26" fmla="*/ 0 w 4662487"/>
              <a:gd name="connsiteY26" fmla="*/ 0 h 1976437"/>
              <a:gd name="connsiteX27" fmla="*/ 3175 w 4662487"/>
              <a:gd name="connsiteY27" fmla="*/ 1884362 h 1976437"/>
              <a:gd name="connsiteX28" fmla="*/ 514350 w 4662487"/>
              <a:gd name="connsiteY28" fmla="*/ 1976437 h 1976437"/>
              <a:gd name="connsiteX29" fmla="*/ 514350 w 4662487"/>
              <a:gd name="connsiteY29" fmla="*/ 1700212 h 1976437"/>
              <a:gd name="connsiteX30" fmla="*/ 1652588 w 4662487"/>
              <a:gd name="connsiteY30" fmla="*/ 1700212 h 1976437"/>
              <a:gd name="connsiteX31" fmla="*/ 2024063 w 4662487"/>
              <a:gd name="connsiteY31" fmla="*/ 1800225 h 1976437"/>
              <a:gd name="connsiteX32" fmla="*/ 2219325 w 4662487"/>
              <a:gd name="connsiteY32" fmla="*/ 1824037 h 1976437"/>
              <a:gd name="connsiteX33" fmla="*/ 2466975 w 4662487"/>
              <a:gd name="connsiteY33" fmla="*/ 1762125 h 1976437"/>
              <a:gd name="connsiteX34" fmla="*/ 2509838 w 4662487"/>
              <a:gd name="connsiteY34" fmla="*/ 1762125 h 1976437"/>
              <a:gd name="connsiteX35" fmla="*/ 2643188 w 4662487"/>
              <a:gd name="connsiteY35" fmla="*/ 1666875 h 1976437"/>
              <a:gd name="connsiteX36" fmla="*/ 2928938 w 4662487"/>
              <a:gd name="connsiteY36" fmla="*/ 1390650 h 1976437"/>
              <a:gd name="connsiteX37" fmla="*/ 3009900 w 4662487"/>
              <a:gd name="connsiteY37" fmla="*/ 1343025 h 1976437"/>
              <a:gd name="connsiteX38" fmla="*/ 3743325 w 4662487"/>
              <a:gd name="connsiteY38" fmla="*/ 933450 h 1976437"/>
              <a:gd name="connsiteX39" fmla="*/ 3862388 w 4662487"/>
              <a:gd name="connsiteY39" fmla="*/ 933450 h 1976437"/>
              <a:gd name="connsiteX40" fmla="*/ 3938588 w 4662487"/>
              <a:gd name="connsiteY40" fmla="*/ 1023937 h 1976437"/>
              <a:gd name="connsiteX41" fmla="*/ 3933825 w 4662487"/>
              <a:gd name="connsiteY41" fmla="*/ 1100137 h 1976437"/>
              <a:gd name="connsiteX42" fmla="*/ 3900488 w 4662487"/>
              <a:gd name="connsiteY42" fmla="*/ 1214437 h 1976437"/>
              <a:gd name="connsiteX43" fmla="*/ 3790950 w 4662487"/>
              <a:gd name="connsiteY43" fmla="*/ 1200150 h 1976437"/>
              <a:gd name="connsiteX44" fmla="*/ 3676650 w 4662487"/>
              <a:gd name="connsiteY44" fmla="*/ 1200150 h 1976437"/>
              <a:gd name="connsiteX45" fmla="*/ 3581400 w 4662487"/>
              <a:gd name="connsiteY45" fmla="*/ 1204912 h 1976437"/>
              <a:gd name="connsiteX46" fmla="*/ 3448050 w 4662487"/>
              <a:gd name="connsiteY46" fmla="*/ 1233487 h 1976437"/>
              <a:gd name="connsiteX47" fmla="*/ 3290888 w 4662487"/>
              <a:gd name="connsiteY47" fmla="*/ 1285875 h 1976437"/>
              <a:gd name="connsiteX48" fmla="*/ 3157538 w 4662487"/>
              <a:gd name="connsiteY48" fmla="*/ 1362075 h 1976437"/>
              <a:gd name="connsiteX49" fmla="*/ 3028950 w 4662487"/>
              <a:gd name="connsiteY49" fmla="*/ 1462087 h 1976437"/>
              <a:gd name="connsiteX50" fmla="*/ 2928938 w 4662487"/>
              <a:gd name="connsiteY50" fmla="*/ 1571625 h 1976437"/>
              <a:gd name="connsiteX51" fmla="*/ 2857500 w 4662487"/>
              <a:gd name="connsiteY51" fmla="*/ 1685925 h 1976437"/>
              <a:gd name="connsiteX52" fmla="*/ 2786063 w 4662487"/>
              <a:gd name="connsiteY52" fmla="*/ 1809750 h 1976437"/>
              <a:gd name="connsiteX53" fmla="*/ 2767013 w 4662487"/>
              <a:gd name="connsiteY53" fmla="*/ 1885949 h 1976437"/>
              <a:gd name="connsiteX54" fmla="*/ 4662487 w 4662487"/>
              <a:gd name="connsiteY54" fmla="*/ 1888331 h 1976437"/>
              <a:gd name="connsiteX0" fmla="*/ 4662487 w 4662487"/>
              <a:gd name="connsiteY0" fmla="*/ 1888331 h 1888331"/>
              <a:gd name="connsiteX1" fmla="*/ 4648200 w 4662487"/>
              <a:gd name="connsiteY1" fmla="*/ 1824037 h 1888331"/>
              <a:gd name="connsiteX2" fmla="*/ 4633913 w 4662487"/>
              <a:gd name="connsiteY2" fmla="*/ 1785937 h 1888331"/>
              <a:gd name="connsiteX3" fmla="*/ 4572000 w 4662487"/>
              <a:gd name="connsiteY3" fmla="*/ 1676400 h 1888331"/>
              <a:gd name="connsiteX4" fmla="*/ 4495800 w 4662487"/>
              <a:gd name="connsiteY4" fmla="*/ 1538287 h 1888331"/>
              <a:gd name="connsiteX5" fmla="*/ 4386263 w 4662487"/>
              <a:gd name="connsiteY5" fmla="*/ 1433512 h 1888331"/>
              <a:gd name="connsiteX6" fmla="*/ 4276725 w 4662487"/>
              <a:gd name="connsiteY6" fmla="*/ 1333500 h 1888331"/>
              <a:gd name="connsiteX7" fmla="*/ 4090988 w 4662487"/>
              <a:gd name="connsiteY7" fmla="*/ 1262062 h 1888331"/>
              <a:gd name="connsiteX8" fmla="*/ 4133850 w 4662487"/>
              <a:gd name="connsiteY8" fmla="*/ 1162050 h 1888331"/>
              <a:gd name="connsiteX9" fmla="*/ 4129088 w 4662487"/>
              <a:gd name="connsiteY9" fmla="*/ 1033462 h 1888331"/>
              <a:gd name="connsiteX10" fmla="*/ 4100513 w 4662487"/>
              <a:gd name="connsiteY10" fmla="*/ 904875 h 1888331"/>
              <a:gd name="connsiteX11" fmla="*/ 4043363 w 4662487"/>
              <a:gd name="connsiteY11" fmla="*/ 814387 h 1888331"/>
              <a:gd name="connsiteX12" fmla="*/ 3914775 w 4662487"/>
              <a:gd name="connsiteY12" fmla="*/ 747712 h 1888331"/>
              <a:gd name="connsiteX13" fmla="*/ 3786188 w 4662487"/>
              <a:gd name="connsiteY13" fmla="*/ 723900 h 1888331"/>
              <a:gd name="connsiteX14" fmla="*/ 3657600 w 4662487"/>
              <a:gd name="connsiteY14" fmla="*/ 762000 h 1888331"/>
              <a:gd name="connsiteX15" fmla="*/ 2886075 w 4662487"/>
              <a:gd name="connsiteY15" fmla="*/ 1171575 h 1888331"/>
              <a:gd name="connsiteX16" fmla="*/ 2767013 w 4662487"/>
              <a:gd name="connsiteY16" fmla="*/ 1257300 h 1888331"/>
              <a:gd name="connsiteX17" fmla="*/ 2671763 w 4662487"/>
              <a:gd name="connsiteY17" fmla="*/ 1333500 h 1888331"/>
              <a:gd name="connsiteX18" fmla="*/ 2566988 w 4662487"/>
              <a:gd name="connsiteY18" fmla="*/ 1457325 h 1888331"/>
              <a:gd name="connsiteX19" fmla="*/ 2438400 w 4662487"/>
              <a:gd name="connsiteY19" fmla="*/ 1547812 h 1888331"/>
              <a:gd name="connsiteX20" fmla="*/ 2290763 w 4662487"/>
              <a:gd name="connsiteY20" fmla="*/ 1604962 h 1888331"/>
              <a:gd name="connsiteX21" fmla="*/ 2114550 w 4662487"/>
              <a:gd name="connsiteY21" fmla="*/ 1614487 h 1888331"/>
              <a:gd name="connsiteX22" fmla="*/ 1747838 w 4662487"/>
              <a:gd name="connsiteY22" fmla="*/ 1514475 h 1888331"/>
              <a:gd name="connsiteX23" fmla="*/ 1614488 w 4662487"/>
              <a:gd name="connsiteY23" fmla="*/ 1504950 h 1888331"/>
              <a:gd name="connsiteX24" fmla="*/ 509588 w 4662487"/>
              <a:gd name="connsiteY24" fmla="*/ 1504950 h 1888331"/>
              <a:gd name="connsiteX25" fmla="*/ 509588 w 4662487"/>
              <a:gd name="connsiteY25" fmla="*/ 0 h 1888331"/>
              <a:gd name="connsiteX26" fmla="*/ 0 w 4662487"/>
              <a:gd name="connsiteY26" fmla="*/ 0 h 1888331"/>
              <a:gd name="connsiteX27" fmla="*/ 3175 w 4662487"/>
              <a:gd name="connsiteY27" fmla="*/ 1884362 h 1888331"/>
              <a:gd name="connsiteX28" fmla="*/ 511175 w 4662487"/>
              <a:gd name="connsiteY28" fmla="*/ 1884362 h 1888331"/>
              <a:gd name="connsiteX29" fmla="*/ 514350 w 4662487"/>
              <a:gd name="connsiteY29" fmla="*/ 1700212 h 1888331"/>
              <a:gd name="connsiteX30" fmla="*/ 1652588 w 4662487"/>
              <a:gd name="connsiteY30" fmla="*/ 1700212 h 1888331"/>
              <a:gd name="connsiteX31" fmla="*/ 2024063 w 4662487"/>
              <a:gd name="connsiteY31" fmla="*/ 1800225 h 1888331"/>
              <a:gd name="connsiteX32" fmla="*/ 2219325 w 4662487"/>
              <a:gd name="connsiteY32" fmla="*/ 1824037 h 1888331"/>
              <a:gd name="connsiteX33" fmla="*/ 2466975 w 4662487"/>
              <a:gd name="connsiteY33" fmla="*/ 1762125 h 1888331"/>
              <a:gd name="connsiteX34" fmla="*/ 2509838 w 4662487"/>
              <a:gd name="connsiteY34" fmla="*/ 1762125 h 1888331"/>
              <a:gd name="connsiteX35" fmla="*/ 2643188 w 4662487"/>
              <a:gd name="connsiteY35" fmla="*/ 1666875 h 1888331"/>
              <a:gd name="connsiteX36" fmla="*/ 2928938 w 4662487"/>
              <a:gd name="connsiteY36" fmla="*/ 1390650 h 1888331"/>
              <a:gd name="connsiteX37" fmla="*/ 3009900 w 4662487"/>
              <a:gd name="connsiteY37" fmla="*/ 1343025 h 1888331"/>
              <a:gd name="connsiteX38" fmla="*/ 3743325 w 4662487"/>
              <a:gd name="connsiteY38" fmla="*/ 933450 h 1888331"/>
              <a:gd name="connsiteX39" fmla="*/ 3862388 w 4662487"/>
              <a:gd name="connsiteY39" fmla="*/ 933450 h 1888331"/>
              <a:gd name="connsiteX40" fmla="*/ 3938588 w 4662487"/>
              <a:gd name="connsiteY40" fmla="*/ 1023937 h 1888331"/>
              <a:gd name="connsiteX41" fmla="*/ 3933825 w 4662487"/>
              <a:gd name="connsiteY41" fmla="*/ 1100137 h 1888331"/>
              <a:gd name="connsiteX42" fmla="*/ 3900488 w 4662487"/>
              <a:gd name="connsiteY42" fmla="*/ 1214437 h 1888331"/>
              <a:gd name="connsiteX43" fmla="*/ 3790950 w 4662487"/>
              <a:gd name="connsiteY43" fmla="*/ 1200150 h 1888331"/>
              <a:gd name="connsiteX44" fmla="*/ 3676650 w 4662487"/>
              <a:gd name="connsiteY44" fmla="*/ 1200150 h 1888331"/>
              <a:gd name="connsiteX45" fmla="*/ 3581400 w 4662487"/>
              <a:gd name="connsiteY45" fmla="*/ 1204912 h 1888331"/>
              <a:gd name="connsiteX46" fmla="*/ 3448050 w 4662487"/>
              <a:gd name="connsiteY46" fmla="*/ 1233487 h 1888331"/>
              <a:gd name="connsiteX47" fmla="*/ 3290888 w 4662487"/>
              <a:gd name="connsiteY47" fmla="*/ 1285875 h 1888331"/>
              <a:gd name="connsiteX48" fmla="*/ 3157538 w 4662487"/>
              <a:gd name="connsiteY48" fmla="*/ 1362075 h 1888331"/>
              <a:gd name="connsiteX49" fmla="*/ 3028950 w 4662487"/>
              <a:gd name="connsiteY49" fmla="*/ 1462087 h 1888331"/>
              <a:gd name="connsiteX50" fmla="*/ 2928938 w 4662487"/>
              <a:gd name="connsiteY50" fmla="*/ 1571625 h 1888331"/>
              <a:gd name="connsiteX51" fmla="*/ 2857500 w 4662487"/>
              <a:gd name="connsiteY51" fmla="*/ 1685925 h 1888331"/>
              <a:gd name="connsiteX52" fmla="*/ 2786063 w 4662487"/>
              <a:gd name="connsiteY52" fmla="*/ 1809750 h 1888331"/>
              <a:gd name="connsiteX53" fmla="*/ 2767013 w 4662487"/>
              <a:gd name="connsiteY53" fmla="*/ 1885949 h 1888331"/>
              <a:gd name="connsiteX54" fmla="*/ 4662487 w 4662487"/>
              <a:gd name="connsiteY54" fmla="*/ 1888331 h 1888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662487" h="1888331">
                <a:moveTo>
                  <a:pt x="4662487" y="1888331"/>
                </a:moveTo>
                <a:lnTo>
                  <a:pt x="4648200" y="1824037"/>
                </a:lnTo>
                <a:lnTo>
                  <a:pt x="4633913" y="1785937"/>
                </a:lnTo>
                <a:lnTo>
                  <a:pt x="4572000" y="1676400"/>
                </a:lnTo>
                <a:lnTo>
                  <a:pt x="4495800" y="1538287"/>
                </a:lnTo>
                <a:lnTo>
                  <a:pt x="4386263" y="1433512"/>
                </a:lnTo>
                <a:lnTo>
                  <a:pt x="4276725" y="1333500"/>
                </a:lnTo>
                <a:lnTo>
                  <a:pt x="4090988" y="1262062"/>
                </a:lnTo>
                <a:lnTo>
                  <a:pt x="4133850" y="1162050"/>
                </a:lnTo>
                <a:lnTo>
                  <a:pt x="4129088" y="1033462"/>
                </a:lnTo>
                <a:lnTo>
                  <a:pt x="4100513" y="904875"/>
                </a:lnTo>
                <a:lnTo>
                  <a:pt x="4043363" y="814387"/>
                </a:lnTo>
                <a:lnTo>
                  <a:pt x="3914775" y="747712"/>
                </a:lnTo>
                <a:lnTo>
                  <a:pt x="3786188" y="723900"/>
                </a:lnTo>
                <a:lnTo>
                  <a:pt x="3657600" y="762000"/>
                </a:lnTo>
                <a:lnTo>
                  <a:pt x="2886075" y="1171575"/>
                </a:lnTo>
                <a:lnTo>
                  <a:pt x="2767013" y="1257300"/>
                </a:lnTo>
                <a:lnTo>
                  <a:pt x="2671763" y="1333500"/>
                </a:lnTo>
                <a:lnTo>
                  <a:pt x="2566988" y="1457325"/>
                </a:lnTo>
                <a:lnTo>
                  <a:pt x="2438400" y="1547812"/>
                </a:lnTo>
                <a:lnTo>
                  <a:pt x="2290763" y="1604962"/>
                </a:lnTo>
                <a:lnTo>
                  <a:pt x="2114550" y="1614487"/>
                </a:lnTo>
                <a:lnTo>
                  <a:pt x="1747838" y="1514475"/>
                </a:lnTo>
                <a:lnTo>
                  <a:pt x="1614488" y="1504950"/>
                </a:lnTo>
                <a:lnTo>
                  <a:pt x="509588" y="1504950"/>
                </a:lnTo>
                <a:lnTo>
                  <a:pt x="509588" y="0"/>
                </a:lnTo>
                <a:lnTo>
                  <a:pt x="0" y="0"/>
                </a:lnTo>
                <a:cubicBezTo>
                  <a:pt x="1058" y="628121"/>
                  <a:pt x="2117" y="1256241"/>
                  <a:pt x="3175" y="1884362"/>
                </a:cubicBezTo>
                <a:lnTo>
                  <a:pt x="511175" y="1884362"/>
                </a:lnTo>
                <a:cubicBezTo>
                  <a:pt x="512233" y="1822979"/>
                  <a:pt x="513292" y="1761595"/>
                  <a:pt x="514350" y="1700212"/>
                </a:cubicBezTo>
                <a:lnTo>
                  <a:pt x="1652588" y="1700212"/>
                </a:lnTo>
                <a:lnTo>
                  <a:pt x="2024063" y="1800225"/>
                </a:lnTo>
                <a:lnTo>
                  <a:pt x="2219325" y="1824037"/>
                </a:lnTo>
                <a:lnTo>
                  <a:pt x="2466975" y="1762125"/>
                </a:lnTo>
                <a:lnTo>
                  <a:pt x="2509838" y="1762125"/>
                </a:lnTo>
                <a:lnTo>
                  <a:pt x="2643188" y="1666875"/>
                </a:lnTo>
                <a:lnTo>
                  <a:pt x="2928938" y="1390650"/>
                </a:lnTo>
                <a:lnTo>
                  <a:pt x="3009900" y="1343025"/>
                </a:lnTo>
                <a:lnTo>
                  <a:pt x="3743325" y="933450"/>
                </a:lnTo>
                <a:lnTo>
                  <a:pt x="3862388" y="933450"/>
                </a:lnTo>
                <a:lnTo>
                  <a:pt x="3938588" y="1023937"/>
                </a:lnTo>
                <a:lnTo>
                  <a:pt x="3933825" y="1100137"/>
                </a:lnTo>
                <a:lnTo>
                  <a:pt x="3900488" y="1214437"/>
                </a:lnTo>
                <a:lnTo>
                  <a:pt x="3790950" y="1200150"/>
                </a:lnTo>
                <a:lnTo>
                  <a:pt x="3676650" y="1200150"/>
                </a:lnTo>
                <a:lnTo>
                  <a:pt x="3581400" y="1204912"/>
                </a:lnTo>
                <a:lnTo>
                  <a:pt x="3448050" y="1233487"/>
                </a:lnTo>
                <a:lnTo>
                  <a:pt x="3290888" y="1285875"/>
                </a:lnTo>
                <a:lnTo>
                  <a:pt x="3157538" y="1362075"/>
                </a:lnTo>
                <a:lnTo>
                  <a:pt x="3028950" y="1462087"/>
                </a:lnTo>
                <a:lnTo>
                  <a:pt x="2928938" y="1571625"/>
                </a:lnTo>
                <a:lnTo>
                  <a:pt x="2857500" y="1685925"/>
                </a:lnTo>
                <a:lnTo>
                  <a:pt x="2786063" y="1809750"/>
                </a:lnTo>
                <a:lnTo>
                  <a:pt x="2767013" y="1885949"/>
                </a:lnTo>
                <a:lnTo>
                  <a:pt x="4662487" y="188833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Freeform 61"/>
          <p:cNvSpPr/>
          <p:nvPr/>
        </p:nvSpPr>
        <p:spPr>
          <a:xfrm>
            <a:off x="1328738" y="4310062"/>
            <a:ext cx="4729162" cy="1905000"/>
          </a:xfrm>
          <a:custGeom>
            <a:avLst/>
            <a:gdLst>
              <a:gd name="connsiteX0" fmla="*/ 4705350 w 4729162"/>
              <a:gd name="connsiteY0" fmla="*/ 4762 h 1809750"/>
              <a:gd name="connsiteX1" fmla="*/ 4719637 w 4729162"/>
              <a:gd name="connsiteY1" fmla="*/ 95250 h 1809750"/>
              <a:gd name="connsiteX2" fmla="*/ 4729162 w 4729162"/>
              <a:gd name="connsiteY2" fmla="*/ 185737 h 1809750"/>
              <a:gd name="connsiteX3" fmla="*/ 4729162 w 4729162"/>
              <a:gd name="connsiteY3" fmla="*/ 295275 h 1809750"/>
              <a:gd name="connsiteX4" fmla="*/ 4710112 w 4729162"/>
              <a:gd name="connsiteY4" fmla="*/ 414337 h 1809750"/>
              <a:gd name="connsiteX5" fmla="*/ 4676775 w 4729162"/>
              <a:gd name="connsiteY5" fmla="*/ 547687 h 1809750"/>
              <a:gd name="connsiteX6" fmla="*/ 4638675 w 4729162"/>
              <a:gd name="connsiteY6" fmla="*/ 642937 h 1809750"/>
              <a:gd name="connsiteX7" fmla="*/ 4591050 w 4729162"/>
              <a:gd name="connsiteY7" fmla="*/ 747712 h 1809750"/>
              <a:gd name="connsiteX8" fmla="*/ 4552950 w 4729162"/>
              <a:gd name="connsiteY8" fmla="*/ 800100 h 1809750"/>
              <a:gd name="connsiteX9" fmla="*/ 4510087 w 4729162"/>
              <a:gd name="connsiteY9" fmla="*/ 852487 h 1809750"/>
              <a:gd name="connsiteX10" fmla="*/ 4476750 w 4729162"/>
              <a:gd name="connsiteY10" fmla="*/ 900112 h 1809750"/>
              <a:gd name="connsiteX11" fmla="*/ 4381500 w 4729162"/>
              <a:gd name="connsiteY11" fmla="*/ 966787 h 1809750"/>
              <a:gd name="connsiteX12" fmla="*/ 4305300 w 4729162"/>
              <a:gd name="connsiteY12" fmla="*/ 1019175 h 1809750"/>
              <a:gd name="connsiteX13" fmla="*/ 4205287 w 4729162"/>
              <a:gd name="connsiteY13" fmla="*/ 1090612 h 1809750"/>
              <a:gd name="connsiteX14" fmla="*/ 4033837 w 4729162"/>
              <a:gd name="connsiteY14" fmla="*/ 1171575 h 1809750"/>
              <a:gd name="connsiteX15" fmla="*/ 3824287 w 4729162"/>
              <a:gd name="connsiteY15" fmla="*/ 1219200 h 1809750"/>
              <a:gd name="connsiteX16" fmla="*/ 3605212 w 4729162"/>
              <a:gd name="connsiteY16" fmla="*/ 1219200 h 1809750"/>
              <a:gd name="connsiteX17" fmla="*/ 3362325 w 4729162"/>
              <a:gd name="connsiteY17" fmla="*/ 1152525 h 1809750"/>
              <a:gd name="connsiteX18" fmla="*/ 3200400 w 4729162"/>
              <a:gd name="connsiteY18" fmla="*/ 1076325 h 1809750"/>
              <a:gd name="connsiteX19" fmla="*/ 3033712 w 4729162"/>
              <a:gd name="connsiteY19" fmla="*/ 947737 h 1809750"/>
              <a:gd name="connsiteX20" fmla="*/ 2895600 w 4729162"/>
              <a:gd name="connsiteY20" fmla="*/ 776287 h 1809750"/>
              <a:gd name="connsiteX21" fmla="*/ 2819400 w 4729162"/>
              <a:gd name="connsiteY21" fmla="*/ 652462 h 1809750"/>
              <a:gd name="connsiteX22" fmla="*/ 2743200 w 4729162"/>
              <a:gd name="connsiteY22" fmla="*/ 438150 h 1809750"/>
              <a:gd name="connsiteX23" fmla="*/ 2714625 w 4729162"/>
              <a:gd name="connsiteY23" fmla="*/ 280987 h 1809750"/>
              <a:gd name="connsiteX24" fmla="*/ 2200275 w 4729162"/>
              <a:gd name="connsiteY24" fmla="*/ 280987 h 1809750"/>
              <a:gd name="connsiteX25" fmla="*/ 2014537 w 4729162"/>
              <a:gd name="connsiteY25" fmla="*/ 266700 h 1809750"/>
              <a:gd name="connsiteX26" fmla="*/ 1824037 w 4729162"/>
              <a:gd name="connsiteY26" fmla="*/ 290512 h 1809750"/>
              <a:gd name="connsiteX27" fmla="*/ 1709737 w 4729162"/>
              <a:gd name="connsiteY27" fmla="*/ 323850 h 1809750"/>
              <a:gd name="connsiteX28" fmla="*/ 1538287 w 4729162"/>
              <a:gd name="connsiteY28" fmla="*/ 352425 h 1809750"/>
              <a:gd name="connsiteX29" fmla="*/ 1433512 w 4729162"/>
              <a:gd name="connsiteY29" fmla="*/ 357187 h 1809750"/>
              <a:gd name="connsiteX30" fmla="*/ 1252537 w 4729162"/>
              <a:gd name="connsiteY30" fmla="*/ 366712 h 1809750"/>
              <a:gd name="connsiteX31" fmla="*/ 1109662 w 4729162"/>
              <a:gd name="connsiteY31" fmla="*/ 366712 h 1809750"/>
              <a:gd name="connsiteX32" fmla="*/ 819150 w 4729162"/>
              <a:gd name="connsiteY32" fmla="*/ 366712 h 1809750"/>
              <a:gd name="connsiteX33" fmla="*/ 742950 w 4729162"/>
              <a:gd name="connsiteY33" fmla="*/ 385762 h 1809750"/>
              <a:gd name="connsiteX34" fmla="*/ 704850 w 4729162"/>
              <a:gd name="connsiteY34" fmla="*/ 442912 h 1809750"/>
              <a:gd name="connsiteX35" fmla="*/ 704850 w 4729162"/>
              <a:gd name="connsiteY35" fmla="*/ 1490662 h 1809750"/>
              <a:gd name="connsiteX36" fmla="*/ 695325 w 4729162"/>
              <a:gd name="connsiteY36" fmla="*/ 1590675 h 1809750"/>
              <a:gd name="connsiteX37" fmla="*/ 638175 w 4729162"/>
              <a:gd name="connsiteY37" fmla="*/ 1681162 h 1809750"/>
              <a:gd name="connsiteX38" fmla="*/ 581025 w 4729162"/>
              <a:gd name="connsiteY38" fmla="*/ 1747837 h 1809750"/>
              <a:gd name="connsiteX39" fmla="*/ 447675 w 4729162"/>
              <a:gd name="connsiteY39" fmla="*/ 1795462 h 1809750"/>
              <a:gd name="connsiteX40" fmla="*/ 361950 w 4729162"/>
              <a:gd name="connsiteY40" fmla="*/ 1809750 h 1809750"/>
              <a:gd name="connsiteX41" fmla="*/ 276225 w 4729162"/>
              <a:gd name="connsiteY41" fmla="*/ 1790700 h 1809750"/>
              <a:gd name="connsiteX42" fmla="*/ 142875 w 4729162"/>
              <a:gd name="connsiteY42" fmla="*/ 1704975 h 1809750"/>
              <a:gd name="connsiteX43" fmla="*/ 71437 w 4729162"/>
              <a:gd name="connsiteY43" fmla="*/ 1576387 h 1809750"/>
              <a:gd name="connsiteX44" fmla="*/ 52387 w 4729162"/>
              <a:gd name="connsiteY44" fmla="*/ 1457325 h 1809750"/>
              <a:gd name="connsiteX45" fmla="*/ 52387 w 4729162"/>
              <a:gd name="connsiteY45" fmla="*/ 1333500 h 1809750"/>
              <a:gd name="connsiteX46" fmla="*/ 0 w 4729162"/>
              <a:gd name="connsiteY46" fmla="*/ 1333500 h 1809750"/>
              <a:gd name="connsiteX47" fmla="*/ 0 w 4729162"/>
              <a:gd name="connsiteY47" fmla="*/ 0 h 1809750"/>
              <a:gd name="connsiteX48" fmla="*/ 519112 w 4729162"/>
              <a:gd name="connsiteY48" fmla="*/ 0 h 1809750"/>
              <a:gd name="connsiteX49" fmla="*/ 519112 w 4729162"/>
              <a:gd name="connsiteY49" fmla="*/ 1333500 h 1809750"/>
              <a:gd name="connsiteX50" fmla="*/ 214312 w 4729162"/>
              <a:gd name="connsiteY50" fmla="*/ 1333500 h 1809750"/>
              <a:gd name="connsiteX51" fmla="*/ 214312 w 4729162"/>
              <a:gd name="connsiteY51" fmla="*/ 1509712 h 1809750"/>
              <a:gd name="connsiteX52" fmla="*/ 242887 w 4729162"/>
              <a:gd name="connsiteY52" fmla="*/ 1581150 h 1809750"/>
              <a:gd name="connsiteX53" fmla="*/ 271462 w 4729162"/>
              <a:gd name="connsiteY53" fmla="*/ 1614487 h 1809750"/>
              <a:gd name="connsiteX54" fmla="*/ 333375 w 4729162"/>
              <a:gd name="connsiteY54" fmla="*/ 1643062 h 1809750"/>
              <a:gd name="connsiteX55" fmla="*/ 390525 w 4729162"/>
              <a:gd name="connsiteY55" fmla="*/ 1652587 h 1809750"/>
              <a:gd name="connsiteX56" fmla="*/ 471487 w 4729162"/>
              <a:gd name="connsiteY56" fmla="*/ 1633537 h 1809750"/>
              <a:gd name="connsiteX57" fmla="*/ 542925 w 4729162"/>
              <a:gd name="connsiteY57" fmla="*/ 1552575 h 1809750"/>
              <a:gd name="connsiteX58" fmla="*/ 557212 w 4729162"/>
              <a:gd name="connsiteY58" fmla="*/ 1481137 h 1809750"/>
              <a:gd name="connsiteX59" fmla="*/ 557212 w 4729162"/>
              <a:gd name="connsiteY59" fmla="*/ 476250 h 1809750"/>
              <a:gd name="connsiteX60" fmla="*/ 576262 w 4729162"/>
              <a:gd name="connsiteY60" fmla="*/ 390525 h 1809750"/>
              <a:gd name="connsiteX61" fmla="*/ 614362 w 4729162"/>
              <a:gd name="connsiteY61" fmla="*/ 319087 h 1809750"/>
              <a:gd name="connsiteX62" fmla="*/ 685800 w 4729162"/>
              <a:gd name="connsiteY62" fmla="*/ 257175 h 1809750"/>
              <a:gd name="connsiteX63" fmla="*/ 771525 w 4729162"/>
              <a:gd name="connsiteY63" fmla="*/ 219075 h 1809750"/>
              <a:gd name="connsiteX64" fmla="*/ 842962 w 4729162"/>
              <a:gd name="connsiteY64" fmla="*/ 204787 h 1809750"/>
              <a:gd name="connsiteX65" fmla="*/ 1247775 w 4729162"/>
              <a:gd name="connsiteY65" fmla="*/ 204787 h 1809750"/>
              <a:gd name="connsiteX66" fmla="*/ 1366837 w 4729162"/>
              <a:gd name="connsiteY66" fmla="*/ 219075 h 1809750"/>
              <a:gd name="connsiteX67" fmla="*/ 1528762 w 4729162"/>
              <a:gd name="connsiteY67" fmla="*/ 195262 h 1809750"/>
              <a:gd name="connsiteX68" fmla="*/ 1681162 w 4729162"/>
              <a:gd name="connsiteY68" fmla="*/ 171450 h 1809750"/>
              <a:gd name="connsiteX69" fmla="*/ 1852612 w 4729162"/>
              <a:gd name="connsiteY69" fmla="*/ 147637 h 1809750"/>
              <a:gd name="connsiteX70" fmla="*/ 2014537 w 4729162"/>
              <a:gd name="connsiteY70" fmla="*/ 128587 h 1809750"/>
              <a:gd name="connsiteX71" fmla="*/ 2133600 w 4729162"/>
              <a:gd name="connsiteY71" fmla="*/ 138112 h 1809750"/>
              <a:gd name="connsiteX72" fmla="*/ 2728912 w 4729162"/>
              <a:gd name="connsiteY72" fmla="*/ 138112 h 1809750"/>
              <a:gd name="connsiteX73" fmla="*/ 2728912 w 4729162"/>
              <a:gd name="connsiteY73" fmla="*/ 71437 h 1809750"/>
              <a:gd name="connsiteX74" fmla="*/ 2747962 w 4729162"/>
              <a:gd name="connsiteY74" fmla="*/ 0 h 1809750"/>
              <a:gd name="connsiteX75" fmla="*/ 4705350 w 4729162"/>
              <a:gd name="connsiteY75" fmla="*/ 4762 h 1809750"/>
              <a:gd name="connsiteX0" fmla="*/ 4705350 w 4729162"/>
              <a:gd name="connsiteY0" fmla="*/ 97630 h 1902618"/>
              <a:gd name="connsiteX1" fmla="*/ 4719637 w 4729162"/>
              <a:gd name="connsiteY1" fmla="*/ 188118 h 1902618"/>
              <a:gd name="connsiteX2" fmla="*/ 4729162 w 4729162"/>
              <a:gd name="connsiteY2" fmla="*/ 278605 h 1902618"/>
              <a:gd name="connsiteX3" fmla="*/ 4729162 w 4729162"/>
              <a:gd name="connsiteY3" fmla="*/ 388143 h 1902618"/>
              <a:gd name="connsiteX4" fmla="*/ 4710112 w 4729162"/>
              <a:gd name="connsiteY4" fmla="*/ 507205 h 1902618"/>
              <a:gd name="connsiteX5" fmla="*/ 4676775 w 4729162"/>
              <a:gd name="connsiteY5" fmla="*/ 640555 h 1902618"/>
              <a:gd name="connsiteX6" fmla="*/ 4638675 w 4729162"/>
              <a:gd name="connsiteY6" fmla="*/ 735805 h 1902618"/>
              <a:gd name="connsiteX7" fmla="*/ 4591050 w 4729162"/>
              <a:gd name="connsiteY7" fmla="*/ 840580 h 1902618"/>
              <a:gd name="connsiteX8" fmla="*/ 4552950 w 4729162"/>
              <a:gd name="connsiteY8" fmla="*/ 892968 h 1902618"/>
              <a:gd name="connsiteX9" fmla="*/ 4510087 w 4729162"/>
              <a:gd name="connsiteY9" fmla="*/ 945355 h 1902618"/>
              <a:gd name="connsiteX10" fmla="*/ 4476750 w 4729162"/>
              <a:gd name="connsiteY10" fmla="*/ 992980 h 1902618"/>
              <a:gd name="connsiteX11" fmla="*/ 4381500 w 4729162"/>
              <a:gd name="connsiteY11" fmla="*/ 1059655 h 1902618"/>
              <a:gd name="connsiteX12" fmla="*/ 4305300 w 4729162"/>
              <a:gd name="connsiteY12" fmla="*/ 1112043 h 1902618"/>
              <a:gd name="connsiteX13" fmla="*/ 4205287 w 4729162"/>
              <a:gd name="connsiteY13" fmla="*/ 1183480 h 1902618"/>
              <a:gd name="connsiteX14" fmla="*/ 4033837 w 4729162"/>
              <a:gd name="connsiteY14" fmla="*/ 1264443 h 1902618"/>
              <a:gd name="connsiteX15" fmla="*/ 3824287 w 4729162"/>
              <a:gd name="connsiteY15" fmla="*/ 1312068 h 1902618"/>
              <a:gd name="connsiteX16" fmla="*/ 3605212 w 4729162"/>
              <a:gd name="connsiteY16" fmla="*/ 1312068 h 1902618"/>
              <a:gd name="connsiteX17" fmla="*/ 3362325 w 4729162"/>
              <a:gd name="connsiteY17" fmla="*/ 1245393 h 1902618"/>
              <a:gd name="connsiteX18" fmla="*/ 3200400 w 4729162"/>
              <a:gd name="connsiteY18" fmla="*/ 1169193 h 1902618"/>
              <a:gd name="connsiteX19" fmla="*/ 3033712 w 4729162"/>
              <a:gd name="connsiteY19" fmla="*/ 1040605 h 1902618"/>
              <a:gd name="connsiteX20" fmla="*/ 2895600 w 4729162"/>
              <a:gd name="connsiteY20" fmla="*/ 869155 h 1902618"/>
              <a:gd name="connsiteX21" fmla="*/ 2819400 w 4729162"/>
              <a:gd name="connsiteY21" fmla="*/ 745330 h 1902618"/>
              <a:gd name="connsiteX22" fmla="*/ 2743200 w 4729162"/>
              <a:gd name="connsiteY22" fmla="*/ 531018 h 1902618"/>
              <a:gd name="connsiteX23" fmla="*/ 2714625 w 4729162"/>
              <a:gd name="connsiteY23" fmla="*/ 373855 h 1902618"/>
              <a:gd name="connsiteX24" fmla="*/ 2200275 w 4729162"/>
              <a:gd name="connsiteY24" fmla="*/ 373855 h 1902618"/>
              <a:gd name="connsiteX25" fmla="*/ 2014537 w 4729162"/>
              <a:gd name="connsiteY25" fmla="*/ 359568 h 1902618"/>
              <a:gd name="connsiteX26" fmla="*/ 1824037 w 4729162"/>
              <a:gd name="connsiteY26" fmla="*/ 383380 h 1902618"/>
              <a:gd name="connsiteX27" fmla="*/ 1709737 w 4729162"/>
              <a:gd name="connsiteY27" fmla="*/ 416718 h 1902618"/>
              <a:gd name="connsiteX28" fmla="*/ 1538287 w 4729162"/>
              <a:gd name="connsiteY28" fmla="*/ 445293 h 1902618"/>
              <a:gd name="connsiteX29" fmla="*/ 1433512 w 4729162"/>
              <a:gd name="connsiteY29" fmla="*/ 450055 h 1902618"/>
              <a:gd name="connsiteX30" fmla="*/ 1252537 w 4729162"/>
              <a:gd name="connsiteY30" fmla="*/ 459580 h 1902618"/>
              <a:gd name="connsiteX31" fmla="*/ 1109662 w 4729162"/>
              <a:gd name="connsiteY31" fmla="*/ 459580 h 1902618"/>
              <a:gd name="connsiteX32" fmla="*/ 819150 w 4729162"/>
              <a:gd name="connsiteY32" fmla="*/ 459580 h 1902618"/>
              <a:gd name="connsiteX33" fmla="*/ 742950 w 4729162"/>
              <a:gd name="connsiteY33" fmla="*/ 478630 h 1902618"/>
              <a:gd name="connsiteX34" fmla="*/ 704850 w 4729162"/>
              <a:gd name="connsiteY34" fmla="*/ 535780 h 1902618"/>
              <a:gd name="connsiteX35" fmla="*/ 704850 w 4729162"/>
              <a:gd name="connsiteY35" fmla="*/ 1583530 h 1902618"/>
              <a:gd name="connsiteX36" fmla="*/ 695325 w 4729162"/>
              <a:gd name="connsiteY36" fmla="*/ 1683543 h 1902618"/>
              <a:gd name="connsiteX37" fmla="*/ 638175 w 4729162"/>
              <a:gd name="connsiteY37" fmla="*/ 1774030 h 1902618"/>
              <a:gd name="connsiteX38" fmla="*/ 581025 w 4729162"/>
              <a:gd name="connsiteY38" fmla="*/ 1840705 h 1902618"/>
              <a:gd name="connsiteX39" fmla="*/ 447675 w 4729162"/>
              <a:gd name="connsiteY39" fmla="*/ 1888330 h 1902618"/>
              <a:gd name="connsiteX40" fmla="*/ 361950 w 4729162"/>
              <a:gd name="connsiteY40" fmla="*/ 1902618 h 1902618"/>
              <a:gd name="connsiteX41" fmla="*/ 276225 w 4729162"/>
              <a:gd name="connsiteY41" fmla="*/ 1883568 h 1902618"/>
              <a:gd name="connsiteX42" fmla="*/ 142875 w 4729162"/>
              <a:gd name="connsiteY42" fmla="*/ 1797843 h 1902618"/>
              <a:gd name="connsiteX43" fmla="*/ 71437 w 4729162"/>
              <a:gd name="connsiteY43" fmla="*/ 1669255 h 1902618"/>
              <a:gd name="connsiteX44" fmla="*/ 52387 w 4729162"/>
              <a:gd name="connsiteY44" fmla="*/ 1550193 h 1902618"/>
              <a:gd name="connsiteX45" fmla="*/ 52387 w 4729162"/>
              <a:gd name="connsiteY45" fmla="*/ 1426368 h 1902618"/>
              <a:gd name="connsiteX46" fmla="*/ 0 w 4729162"/>
              <a:gd name="connsiteY46" fmla="*/ 1426368 h 1902618"/>
              <a:gd name="connsiteX47" fmla="*/ 0 w 4729162"/>
              <a:gd name="connsiteY47" fmla="*/ 92868 h 1902618"/>
              <a:gd name="connsiteX48" fmla="*/ 519112 w 4729162"/>
              <a:gd name="connsiteY48" fmla="*/ 92868 h 1902618"/>
              <a:gd name="connsiteX49" fmla="*/ 519112 w 4729162"/>
              <a:gd name="connsiteY49" fmla="*/ 1426368 h 1902618"/>
              <a:gd name="connsiteX50" fmla="*/ 214312 w 4729162"/>
              <a:gd name="connsiteY50" fmla="*/ 1426368 h 1902618"/>
              <a:gd name="connsiteX51" fmla="*/ 214312 w 4729162"/>
              <a:gd name="connsiteY51" fmla="*/ 1602580 h 1902618"/>
              <a:gd name="connsiteX52" fmla="*/ 242887 w 4729162"/>
              <a:gd name="connsiteY52" fmla="*/ 1674018 h 1902618"/>
              <a:gd name="connsiteX53" fmla="*/ 271462 w 4729162"/>
              <a:gd name="connsiteY53" fmla="*/ 1707355 h 1902618"/>
              <a:gd name="connsiteX54" fmla="*/ 333375 w 4729162"/>
              <a:gd name="connsiteY54" fmla="*/ 1735930 h 1902618"/>
              <a:gd name="connsiteX55" fmla="*/ 390525 w 4729162"/>
              <a:gd name="connsiteY55" fmla="*/ 1745455 h 1902618"/>
              <a:gd name="connsiteX56" fmla="*/ 471487 w 4729162"/>
              <a:gd name="connsiteY56" fmla="*/ 1726405 h 1902618"/>
              <a:gd name="connsiteX57" fmla="*/ 542925 w 4729162"/>
              <a:gd name="connsiteY57" fmla="*/ 1645443 h 1902618"/>
              <a:gd name="connsiteX58" fmla="*/ 557212 w 4729162"/>
              <a:gd name="connsiteY58" fmla="*/ 1574005 h 1902618"/>
              <a:gd name="connsiteX59" fmla="*/ 557212 w 4729162"/>
              <a:gd name="connsiteY59" fmla="*/ 569118 h 1902618"/>
              <a:gd name="connsiteX60" fmla="*/ 576262 w 4729162"/>
              <a:gd name="connsiteY60" fmla="*/ 483393 h 1902618"/>
              <a:gd name="connsiteX61" fmla="*/ 614362 w 4729162"/>
              <a:gd name="connsiteY61" fmla="*/ 411955 h 1902618"/>
              <a:gd name="connsiteX62" fmla="*/ 685800 w 4729162"/>
              <a:gd name="connsiteY62" fmla="*/ 350043 h 1902618"/>
              <a:gd name="connsiteX63" fmla="*/ 771525 w 4729162"/>
              <a:gd name="connsiteY63" fmla="*/ 311943 h 1902618"/>
              <a:gd name="connsiteX64" fmla="*/ 842962 w 4729162"/>
              <a:gd name="connsiteY64" fmla="*/ 297655 h 1902618"/>
              <a:gd name="connsiteX65" fmla="*/ 1247775 w 4729162"/>
              <a:gd name="connsiteY65" fmla="*/ 297655 h 1902618"/>
              <a:gd name="connsiteX66" fmla="*/ 1366837 w 4729162"/>
              <a:gd name="connsiteY66" fmla="*/ 311943 h 1902618"/>
              <a:gd name="connsiteX67" fmla="*/ 1528762 w 4729162"/>
              <a:gd name="connsiteY67" fmla="*/ 288130 h 1902618"/>
              <a:gd name="connsiteX68" fmla="*/ 1681162 w 4729162"/>
              <a:gd name="connsiteY68" fmla="*/ 264318 h 1902618"/>
              <a:gd name="connsiteX69" fmla="*/ 1852612 w 4729162"/>
              <a:gd name="connsiteY69" fmla="*/ 240505 h 1902618"/>
              <a:gd name="connsiteX70" fmla="*/ 2014537 w 4729162"/>
              <a:gd name="connsiteY70" fmla="*/ 221455 h 1902618"/>
              <a:gd name="connsiteX71" fmla="*/ 2133600 w 4729162"/>
              <a:gd name="connsiteY71" fmla="*/ 230980 h 1902618"/>
              <a:gd name="connsiteX72" fmla="*/ 2728912 w 4729162"/>
              <a:gd name="connsiteY72" fmla="*/ 230980 h 1902618"/>
              <a:gd name="connsiteX73" fmla="*/ 2728912 w 4729162"/>
              <a:gd name="connsiteY73" fmla="*/ 164305 h 1902618"/>
              <a:gd name="connsiteX74" fmla="*/ 2762249 w 4729162"/>
              <a:gd name="connsiteY74" fmla="*/ 0 h 1902618"/>
              <a:gd name="connsiteX75" fmla="*/ 4705350 w 4729162"/>
              <a:gd name="connsiteY75" fmla="*/ 97630 h 1902618"/>
              <a:gd name="connsiteX0" fmla="*/ 4679156 w 4729162"/>
              <a:gd name="connsiteY0" fmla="*/ 0 h 1902619"/>
              <a:gd name="connsiteX1" fmla="*/ 4719637 w 4729162"/>
              <a:gd name="connsiteY1" fmla="*/ 188119 h 1902619"/>
              <a:gd name="connsiteX2" fmla="*/ 4729162 w 4729162"/>
              <a:gd name="connsiteY2" fmla="*/ 278606 h 1902619"/>
              <a:gd name="connsiteX3" fmla="*/ 4729162 w 4729162"/>
              <a:gd name="connsiteY3" fmla="*/ 388144 h 1902619"/>
              <a:gd name="connsiteX4" fmla="*/ 4710112 w 4729162"/>
              <a:gd name="connsiteY4" fmla="*/ 507206 h 1902619"/>
              <a:gd name="connsiteX5" fmla="*/ 4676775 w 4729162"/>
              <a:gd name="connsiteY5" fmla="*/ 640556 h 1902619"/>
              <a:gd name="connsiteX6" fmla="*/ 4638675 w 4729162"/>
              <a:gd name="connsiteY6" fmla="*/ 735806 h 1902619"/>
              <a:gd name="connsiteX7" fmla="*/ 4591050 w 4729162"/>
              <a:gd name="connsiteY7" fmla="*/ 840581 h 1902619"/>
              <a:gd name="connsiteX8" fmla="*/ 4552950 w 4729162"/>
              <a:gd name="connsiteY8" fmla="*/ 892969 h 1902619"/>
              <a:gd name="connsiteX9" fmla="*/ 4510087 w 4729162"/>
              <a:gd name="connsiteY9" fmla="*/ 945356 h 1902619"/>
              <a:gd name="connsiteX10" fmla="*/ 4476750 w 4729162"/>
              <a:gd name="connsiteY10" fmla="*/ 992981 h 1902619"/>
              <a:gd name="connsiteX11" fmla="*/ 4381500 w 4729162"/>
              <a:gd name="connsiteY11" fmla="*/ 1059656 h 1902619"/>
              <a:gd name="connsiteX12" fmla="*/ 4305300 w 4729162"/>
              <a:gd name="connsiteY12" fmla="*/ 1112044 h 1902619"/>
              <a:gd name="connsiteX13" fmla="*/ 4205287 w 4729162"/>
              <a:gd name="connsiteY13" fmla="*/ 1183481 h 1902619"/>
              <a:gd name="connsiteX14" fmla="*/ 4033837 w 4729162"/>
              <a:gd name="connsiteY14" fmla="*/ 1264444 h 1902619"/>
              <a:gd name="connsiteX15" fmla="*/ 3824287 w 4729162"/>
              <a:gd name="connsiteY15" fmla="*/ 1312069 h 1902619"/>
              <a:gd name="connsiteX16" fmla="*/ 3605212 w 4729162"/>
              <a:gd name="connsiteY16" fmla="*/ 1312069 h 1902619"/>
              <a:gd name="connsiteX17" fmla="*/ 3362325 w 4729162"/>
              <a:gd name="connsiteY17" fmla="*/ 1245394 h 1902619"/>
              <a:gd name="connsiteX18" fmla="*/ 3200400 w 4729162"/>
              <a:gd name="connsiteY18" fmla="*/ 1169194 h 1902619"/>
              <a:gd name="connsiteX19" fmla="*/ 3033712 w 4729162"/>
              <a:gd name="connsiteY19" fmla="*/ 1040606 h 1902619"/>
              <a:gd name="connsiteX20" fmla="*/ 2895600 w 4729162"/>
              <a:gd name="connsiteY20" fmla="*/ 869156 h 1902619"/>
              <a:gd name="connsiteX21" fmla="*/ 2819400 w 4729162"/>
              <a:gd name="connsiteY21" fmla="*/ 745331 h 1902619"/>
              <a:gd name="connsiteX22" fmla="*/ 2743200 w 4729162"/>
              <a:gd name="connsiteY22" fmla="*/ 531019 h 1902619"/>
              <a:gd name="connsiteX23" fmla="*/ 2714625 w 4729162"/>
              <a:gd name="connsiteY23" fmla="*/ 373856 h 1902619"/>
              <a:gd name="connsiteX24" fmla="*/ 2200275 w 4729162"/>
              <a:gd name="connsiteY24" fmla="*/ 373856 h 1902619"/>
              <a:gd name="connsiteX25" fmla="*/ 2014537 w 4729162"/>
              <a:gd name="connsiteY25" fmla="*/ 359569 h 1902619"/>
              <a:gd name="connsiteX26" fmla="*/ 1824037 w 4729162"/>
              <a:gd name="connsiteY26" fmla="*/ 383381 h 1902619"/>
              <a:gd name="connsiteX27" fmla="*/ 1709737 w 4729162"/>
              <a:gd name="connsiteY27" fmla="*/ 416719 h 1902619"/>
              <a:gd name="connsiteX28" fmla="*/ 1538287 w 4729162"/>
              <a:gd name="connsiteY28" fmla="*/ 445294 h 1902619"/>
              <a:gd name="connsiteX29" fmla="*/ 1433512 w 4729162"/>
              <a:gd name="connsiteY29" fmla="*/ 450056 h 1902619"/>
              <a:gd name="connsiteX30" fmla="*/ 1252537 w 4729162"/>
              <a:gd name="connsiteY30" fmla="*/ 459581 h 1902619"/>
              <a:gd name="connsiteX31" fmla="*/ 1109662 w 4729162"/>
              <a:gd name="connsiteY31" fmla="*/ 459581 h 1902619"/>
              <a:gd name="connsiteX32" fmla="*/ 819150 w 4729162"/>
              <a:gd name="connsiteY32" fmla="*/ 459581 h 1902619"/>
              <a:gd name="connsiteX33" fmla="*/ 742950 w 4729162"/>
              <a:gd name="connsiteY33" fmla="*/ 478631 h 1902619"/>
              <a:gd name="connsiteX34" fmla="*/ 704850 w 4729162"/>
              <a:gd name="connsiteY34" fmla="*/ 535781 h 1902619"/>
              <a:gd name="connsiteX35" fmla="*/ 704850 w 4729162"/>
              <a:gd name="connsiteY35" fmla="*/ 1583531 h 1902619"/>
              <a:gd name="connsiteX36" fmla="*/ 695325 w 4729162"/>
              <a:gd name="connsiteY36" fmla="*/ 1683544 h 1902619"/>
              <a:gd name="connsiteX37" fmla="*/ 638175 w 4729162"/>
              <a:gd name="connsiteY37" fmla="*/ 1774031 h 1902619"/>
              <a:gd name="connsiteX38" fmla="*/ 581025 w 4729162"/>
              <a:gd name="connsiteY38" fmla="*/ 1840706 h 1902619"/>
              <a:gd name="connsiteX39" fmla="*/ 447675 w 4729162"/>
              <a:gd name="connsiteY39" fmla="*/ 1888331 h 1902619"/>
              <a:gd name="connsiteX40" fmla="*/ 361950 w 4729162"/>
              <a:gd name="connsiteY40" fmla="*/ 1902619 h 1902619"/>
              <a:gd name="connsiteX41" fmla="*/ 276225 w 4729162"/>
              <a:gd name="connsiteY41" fmla="*/ 1883569 h 1902619"/>
              <a:gd name="connsiteX42" fmla="*/ 142875 w 4729162"/>
              <a:gd name="connsiteY42" fmla="*/ 1797844 h 1902619"/>
              <a:gd name="connsiteX43" fmla="*/ 71437 w 4729162"/>
              <a:gd name="connsiteY43" fmla="*/ 1669256 h 1902619"/>
              <a:gd name="connsiteX44" fmla="*/ 52387 w 4729162"/>
              <a:gd name="connsiteY44" fmla="*/ 1550194 h 1902619"/>
              <a:gd name="connsiteX45" fmla="*/ 52387 w 4729162"/>
              <a:gd name="connsiteY45" fmla="*/ 1426369 h 1902619"/>
              <a:gd name="connsiteX46" fmla="*/ 0 w 4729162"/>
              <a:gd name="connsiteY46" fmla="*/ 1426369 h 1902619"/>
              <a:gd name="connsiteX47" fmla="*/ 0 w 4729162"/>
              <a:gd name="connsiteY47" fmla="*/ 92869 h 1902619"/>
              <a:gd name="connsiteX48" fmla="*/ 519112 w 4729162"/>
              <a:gd name="connsiteY48" fmla="*/ 92869 h 1902619"/>
              <a:gd name="connsiteX49" fmla="*/ 519112 w 4729162"/>
              <a:gd name="connsiteY49" fmla="*/ 1426369 h 1902619"/>
              <a:gd name="connsiteX50" fmla="*/ 214312 w 4729162"/>
              <a:gd name="connsiteY50" fmla="*/ 1426369 h 1902619"/>
              <a:gd name="connsiteX51" fmla="*/ 214312 w 4729162"/>
              <a:gd name="connsiteY51" fmla="*/ 1602581 h 1902619"/>
              <a:gd name="connsiteX52" fmla="*/ 242887 w 4729162"/>
              <a:gd name="connsiteY52" fmla="*/ 1674019 h 1902619"/>
              <a:gd name="connsiteX53" fmla="*/ 271462 w 4729162"/>
              <a:gd name="connsiteY53" fmla="*/ 1707356 h 1902619"/>
              <a:gd name="connsiteX54" fmla="*/ 333375 w 4729162"/>
              <a:gd name="connsiteY54" fmla="*/ 1735931 h 1902619"/>
              <a:gd name="connsiteX55" fmla="*/ 390525 w 4729162"/>
              <a:gd name="connsiteY55" fmla="*/ 1745456 h 1902619"/>
              <a:gd name="connsiteX56" fmla="*/ 471487 w 4729162"/>
              <a:gd name="connsiteY56" fmla="*/ 1726406 h 1902619"/>
              <a:gd name="connsiteX57" fmla="*/ 542925 w 4729162"/>
              <a:gd name="connsiteY57" fmla="*/ 1645444 h 1902619"/>
              <a:gd name="connsiteX58" fmla="*/ 557212 w 4729162"/>
              <a:gd name="connsiteY58" fmla="*/ 1574006 h 1902619"/>
              <a:gd name="connsiteX59" fmla="*/ 557212 w 4729162"/>
              <a:gd name="connsiteY59" fmla="*/ 569119 h 1902619"/>
              <a:gd name="connsiteX60" fmla="*/ 576262 w 4729162"/>
              <a:gd name="connsiteY60" fmla="*/ 483394 h 1902619"/>
              <a:gd name="connsiteX61" fmla="*/ 614362 w 4729162"/>
              <a:gd name="connsiteY61" fmla="*/ 411956 h 1902619"/>
              <a:gd name="connsiteX62" fmla="*/ 685800 w 4729162"/>
              <a:gd name="connsiteY62" fmla="*/ 350044 h 1902619"/>
              <a:gd name="connsiteX63" fmla="*/ 771525 w 4729162"/>
              <a:gd name="connsiteY63" fmla="*/ 311944 h 1902619"/>
              <a:gd name="connsiteX64" fmla="*/ 842962 w 4729162"/>
              <a:gd name="connsiteY64" fmla="*/ 297656 h 1902619"/>
              <a:gd name="connsiteX65" fmla="*/ 1247775 w 4729162"/>
              <a:gd name="connsiteY65" fmla="*/ 297656 h 1902619"/>
              <a:gd name="connsiteX66" fmla="*/ 1366837 w 4729162"/>
              <a:gd name="connsiteY66" fmla="*/ 311944 h 1902619"/>
              <a:gd name="connsiteX67" fmla="*/ 1528762 w 4729162"/>
              <a:gd name="connsiteY67" fmla="*/ 288131 h 1902619"/>
              <a:gd name="connsiteX68" fmla="*/ 1681162 w 4729162"/>
              <a:gd name="connsiteY68" fmla="*/ 264319 h 1902619"/>
              <a:gd name="connsiteX69" fmla="*/ 1852612 w 4729162"/>
              <a:gd name="connsiteY69" fmla="*/ 240506 h 1902619"/>
              <a:gd name="connsiteX70" fmla="*/ 2014537 w 4729162"/>
              <a:gd name="connsiteY70" fmla="*/ 221456 h 1902619"/>
              <a:gd name="connsiteX71" fmla="*/ 2133600 w 4729162"/>
              <a:gd name="connsiteY71" fmla="*/ 230981 h 1902619"/>
              <a:gd name="connsiteX72" fmla="*/ 2728912 w 4729162"/>
              <a:gd name="connsiteY72" fmla="*/ 230981 h 1902619"/>
              <a:gd name="connsiteX73" fmla="*/ 2728912 w 4729162"/>
              <a:gd name="connsiteY73" fmla="*/ 164306 h 1902619"/>
              <a:gd name="connsiteX74" fmla="*/ 2762249 w 4729162"/>
              <a:gd name="connsiteY74" fmla="*/ 1 h 1902619"/>
              <a:gd name="connsiteX75" fmla="*/ 4679156 w 4729162"/>
              <a:gd name="connsiteY75" fmla="*/ 0 h 1902619"/>
              <a:gd name="connsiteX0" fmla="*/ 4679156 w 4729162"/>
              <a:gd name="connsiteY0" fmla="*/ 0 h 1902619"/>
              <a:gd name="connsiteX1" fmla="*/ 4719637 w 4729162"/>
              <a:gd name="connsiteY1" fmla="*/ 188119 h 1902619"/>
              <a:gd name="connsiteX2" fmla="*/ 4729162 w 4729162"/>
              <a:gd name="connsiteY2" fmla="*/ 278606 h 1902619"/>
              <a:gd name="connsiteX3" fmla="*/ 4729162 w 4729162"/>
              <a:gd name="connsiteY3" fmla="*/ 388144 h 1902619"/>
              <a:gd name="connsiteX4" fmla="*/ 4710112 w 4729162"/>
              <a:gd name="connsiteY4" fmla="*/ 507206 h 1902619"/>
              <a:gd name="connsiteX5" fmla="*/ 4676775 w 4729162"/>
              <a:gd name="connsiteY5" fmla="*/ 640556 h 1902619"/>
              <a:gd name="connsiteX6" fmla="*/ 4638675 w 4729162"/>
              <a:gd name="connsiteY6" fmla="*/ 735806 h 1902619"/>
              <a:gd name="connsiteX7" fmla="*/ 4591050 w 4729162"/>
              <a:gd name="connsiteY7" fmla="*/ 840581 h 1902619"/>
              <a:gd name="connsiteX8" fmla="*/ 4552950 w 4729162"/>
              <a:gd name="connsiteY8" fmla="*/ 892969 h 1902619"/>
              <a:gd name="connsiteX9" fmla="*/ 4510087 w 4729162"/>
              <a:gd name="connsiteY9" fmla="*/ 945356 h 1902619"/>
              <a:gd name="connsiteX10" fmla="*/ 4476750 w 4729162"/>
              <a:gd name="connsiteY10" fmla="*/ 992981 h 1902619"/>
              <a:gd name="connsiteX11" fmla="*/ 4381500 w 4729162"/>
              <a:gd name="connsiteY11" fmla="*/ 1059656 h 1902619"/>
              <a:gd name="connsiteX12" fmla="*/ 4305300 w 4729162"/>
              <a:gd name="connsiteY12" fmla="*/ 1112044 h 1902619"/>
              <a:gd name="connsiteX13" fmla="*/ 4205287 w 4729162"/>
              <a:gd name="connsiteY13" fmla="*/ 1183481 h 1902619"/>
              <a:gd name="connsiteX14" fmla="*/ 4033837 w 4729162"/>
              <a:gd name="connsiteY14" fmla="*/ 1264444 h 1902619"/>
              <a:gd name="connsiteX15" fmla="*/ 3824287 w 4729162"/>
              <a:gd name="connsiteY15" fmla="*/ 1312069 h 1902619"/>
              <a:gd name="connsiteX16" fmla="*/ 3605212 w 4729162"/>
              <a:gd name="connsiteY16" fmla="*/ 1312069 h 1902619"/>
              <a:gd name="connsiteX17" fmla="*/ 3362325 w 4729162"/>
              <a:gd name="connsiteY17" fmla="*/ 1245394 h 1902619"/>
              <a:gd name="connsiteX18" fmla="*/ 3200400 w 4729162"/>
              <a:gd name="connsiteY18" fmla="*/ 1169194 h 1902619"/>
              <a:gd name="connsiteX19" fmla="*/ 3033712 w 4729162"/>
              <a:gd name="connsiteY19" fmla="*/ 1040606 h 1902619"/>
              <a:gd name="connsiteX20" fmla="*/ 2895600 w 4729162"/>
              <a:gd name="connsiteY20" fmla="*/ 869156 h 1902619"/>
              <a:gd name="connsiteX21" fmla="*/ 2819400 w 4729162"/>
              <a:gd name="connsiteY21" fmla="*/ 745331 h 1902619"/>
              <a:gd name="connsiteX22" fmla="*/ 2743200 w 4729162"/>
              <a:gd name="connsiteY22" fmla="*/ 531019 h 1902619"/>
              <a:gd name="connsiteX23" fmla="*/ 2714625 w 4729162"/>
              <a:gd name="connsiteY23" fmla="*/ 373856 h 1902619"/>
              <a:gd name="connsiteX24" fmla="*/ 2200275 w 4729162"/>
              <a:gd name="connsiteY24" fmla="*/ 373856 h 1902619"/>
              <a:gd name="connsiteX25" fmla="*/ 2014537 w 4729162"/>
              <a:gd name="connsiteY25" fmla="*/ 359569 h 1902619"/>
              <a:gd name="connsiteX26" fmla="*/ 1824037 w 4729162"/>
              <a:gd name="connsiteY26" fmla="*/ 383381 h 1902619"/>
              <a:gd name="connsiteX27" fmla="*/ 1709737 w 4729162"/>
              <a:gd name="connsiteY27" fmla="*/ 416719 h 1902619"/>
              <a:gd name="connsiteX28" fmla="*/ 1538287 w 4729162"/>
              <a:gd name="connsiteY28" fmla="*/ 445294 h 1902619"/>
              <a:gd name="connsiteX29" fmla="*/ 1433512 w 4729162"/>
              <a:gd name="connsiteY29" fmla="*/ 450056 h 1902619"/>
              <a:gd name="connsiteX30" fmla="*/ 1252537 w 4729162"/>
              <a:gd name="connsiteY30" fmla="*/ 459581 h 1902619"/>
              <a:gd name="connsiteX31" fmla="*/ 1109662 w 4729162"/>
              <a:gd name="connsiteY31" fmla="*/ 459581 h 1902619"/>
              <a:gd name="connsiteX32" fmla="*/ 819150 w 4729162"/>
              <a:gd name="connsiteY32" fmla="*/ 459581 h 1902619"/>
              <a:gd name="connsiteX33" fmla="*/ 742950 w 4729162"/>
              <a:gd name="connsiteY33" fmla="*/ 478631 h 1902619"/>
              <a:gd name="connsiteX34" fmla="*/ 704850 w 4729162"/>
              <a:gd name="connsiteY34" fmla="*/ 535781 h 1902619"/>
              <a:gd name="connsiteX35" fmla="*/ 704850 w 4729162"/>
              <a:gd name="connsiteY35" fmla="*/ 1583531 h 1902619"/>
              <a:gd name="connsiteX36" fmla="*/ 695325 w 4729162"/>
              <a:gd name="connsiteY36" fmla="*/ 1683544 h 1902619"/>
              <a:gd name="connsiteX37" fmla="*/ 638175 w 4729162"/>
              <a:gd name="connsiteY37" fmla="*/ 1774031 h 1902619"/>
              <a:gd name="connsiteX38" fmla="*/ 581025 w 4729162"/>
              <a:gd name="connsiteY38" fmla="*/ 1840706 h 1902619"/>
              <a:gd name="connsiteX39" fmla="*/ 447675 w 4729162"/>
              <a:gd name="connsiteY39" fmla="*/ 1888331 h 1902619"/>
              <a:gd name="connsiteX40" fmla="*/ 361950 w 4729162"/>
              <a:gd name="connsiteY40" fmla="*/ 1902619 h 1902619"/>
              <a:gd name="connsiteX41" fmla="*/ 276225 w 4729162"/>
              <a:gd name="connsiteY41" fmla="*/ 1883569 h 1902619"/>
              <a:gd name="connsiteX42" fmla="*/ 142875 w 4729162"/>
              <a:gd name="connsiteY42" fmla="*/ 1797844 h 1902619"/>
              <a:gd name="connsiteX43" fmla="*/ 71437 w 4729162"/>
              <a:gd name="connsiteY43" fmla="*/ 1669256 h 1902619"/>
              <a:gd name="connsiteX44" fmla="*/ 52387 w 4729162"/>
              <a:gd name="connsiteY44" fmla="*/ 1550194 h 1902619"/>
              <a:gd name="connsiteX45" fmla="*/ 52387 w 4729162"/>
              <a:gd name="connsiteY45" fmla="*/ 1426369 h 1902619"/>
              <a:gd name="connsiteX46" fmla="*/ 0 w 4729162"/>
              <a:gd name="connsiteY46" fmla="*/ 1426369 h 1902619"/>
              <a:gd name="connsiteX47" fmla="*/ 0 w 4729162"/>
              <a:gd name="connsiteY47" fmla="*/ 92869 h 1902619"/>
              <a:gd name="connsiteX48" fmla="*/ 519112 w 4729162"/>
              <a:gd name="connsiteY48" fmla="*/ 92869 h 1902619"/>
              <a:gd name="connsiteX49" fmla="*/ 519112 w 4729162"/>
              <a:gd name="connsiteY49" fmla="*/ 1426369 h 1902619"/>
              <a:gd name="connsiteX50" fmla="*/ 214312 w 4729162"/>
              <a:gd name="connsiteY50" fmla="*/ 1426369 h 1902619"/>
              <a:gd name="connsiteX51" fmla="*/ 214312 w 4729162"/>
              <a:gd name="connsiteY51" fmla="*/ 1602581 h 1902619"/>
              <a:gd name="connsiteX52" fmla="*/ 242887 w 4729162"/>
              <a:gd name="connsiteY52" fmla="*/ 1674019 h 1902619"/>
              <a:gd name="connsiteX53" fmla="*/ 271462 w 4729162"/>
              <a:gd name="connsiteY53" fmla="*/ 1707356 h 1902619"/>
              <a:gd name="connsiteX54" fmla="*/ 333375 w 4729162"/>
              <a:gd name="connsiteY54" fmla="*/ 1735931 h 1902619"/>
              <a:gd name="connsiteX55" fmla="*/ 390525 w 4729162"/>
              <a:gd name="connsiteY55" fmla="*/ 1745456 h 1902619"/>
              <a:gd name="connsiteX56" fmla="*/ 471487 w 4729162"/>
              <a:gd name="connsiteY56" fmla="*/ 1726406 h 1902619"/>
              <a:gd name="connsiteX57" fmla="*/ 542925 w 4729162"/>
              <a:gd name="connsiteY57" fmla="*/ 1645444 h 1902619"/>
              <a:gd name="connsiteX58" fmla="*/ 557212 w 4729162"/>
              <a:gd name="connsiteY58" fmla="*/ 1574006 h 1902619"/>
              <a:gd name="connsiteX59" fmla="*/ 557212 w 4729162"/>
              <a:gd name="connsiteY59" fmla="*/ 569119 h 1902619"/>
              <a:gd name="connsiteX60" fmla="*/ 576262 w 4729162"/>
              <a:gd name="connsiteY60" fmla="*/ 483394 h 1902619"/>
              <a:gd name="connsiteX61" fmla="*/ 614362 w 4729162"/>
              <a:gd name="connsiteY61" fmla="*/ 411956 h 1902619"/>
              <a:gd name="connsiteX62" fmla="*/ 685800 w 4729162"/>
              <a:gd name="connsiteY62" fmla="*/ 350044 h 1902619"/>
              <a:gd name="connsiteX63" fmla="*/ 771525 w 4729162"/>
              <a:gd name="connsiteY63" fmla="*/ 311944 h 1902619"/>
              <a:gd name="connsiteX64" fmla="*/ 842962 w 4729162"/>
              <a:gd name="connsiteY64" fmla="*/ 297656 h 1902619"/>
              <a:gd name="connsiteX65" fmla="*/ 1247775 w 4729162"/>
              <a:gd name="connsiteY65" fmla="*/ 297656 h 1902619"/>
              <a:gd name="connsiteX66" fmla="*/ 1366837 w 4729162"/>
              <a:gd name="connsiteY66" fmla="*/ 311944 h 1902619"/>
              <a:gd name="connsiteX67" fmla="*/ 1528762 w 4729162"/>
              <a:gd name="connsiteY67" fmla="*/ 288131 h 1902619"/>
              <a:gd name="connsiteX68" fmla="*/ 1681162 w 4729162"/>
              <a:gd name="connsiteY68" fmla="*/ 264319 h 1902619"/>
              <a:gd name="connsiteX69" fmla="*/ 1852612 w 4729162"/>
              <a:gd name="connsiteY69" fmla="*/ 240506 h 1902619"/>
              <a:gd name="connsiteX70" fmla="*/ 2014537 w 4729162"/>
              <a:gd name="connsiteY70" fmla="*/ 221456 h 1902619"/>
              <a:gd name="connsiteX71" fmla="*/ 2133600 w 4729162"/>
              <a:gd name="connsiteY71" fmla="*/ 230981 h 1902619"/>
              <a:gd name="connsiteX72" fmla="*/ 2728912 w 4729162"/>
              <a:gd name="connsiteY72" fmla="*/ 230981 h 1902619"/>
              <a:gd name="connsiteX73" fmla="*/ 2738437 w 4729162"/>
              <a:gd name="connsiteY73" fmla="*/ 110331 h 1902619"/>
              <a:gd name="connsiteX74" fmla="*/ 2762249 w 4729162"/>
              <a:gd name="connsiteY74" fmla="*/ 1 h 1902619"/>
              <a:gd name="connsiteX75" fmla="*/ 4679156 w 4729162"/>
              <a:gd name="connsiteY75" fmla="*/ 0 h 1902619"/>
              <a:gd name="connsiteX0" fmla="*/ 4679156 w 4729162"/>
              <a:gd name="connsiteY0" fmla="*/ 0 h 1902619"/>
              <a:gd name="connsiteX1" fmla="*/ 4719637 w 4729162"/>
              <a:gd name="connsiteY1" fmla="*/ 140494 h 1902619"/>
              <a:gd name="connsiteX2" fmla="*/ 4729162 w 4729162"/>
              <a:gd name="connsiteY2" fmla="*/ 278606 h 1902619"/>
              <a:gd name="connsiteX3" fmla="*/ 4729162 w 4729162"/>
              <a:gd name="connsiteY3" fmla="*/ 388144 h 1902619"/>
              <a:gd name="connsiteX4" fmla="*/ 4710112 w 4729162"/>
              <a:gd name="connsiteY4" fmla="*/ 507206 h 1902619"/>
              <a:gd name="connsiteX5" fmla="*/ 4676775 w 4729162"/>
              <a:gd name="connsiteY5" fmla="*/ 640556 h 1902619"/>
              <a:gd name="connsiteX6" fmla="*/ 4638675 w 4729162"/>
              <a:gd name="connsiteY6" fmla="*/ 735806 h 1902619"/>
              <a:gd name="connsiteX7" fmla="*/ 4591050 w 4729162"/>
              <a:gd name="connsiteY7" fmla="*/ 840581 h 1902619"/>
              <a:gd name="connsiteX8" fmla="*/ 4552950 w 4729162"/>
              <a:gd name="connsiteY8" fmla="*/ 892969 h 1902619"/>
              <a:gd name="connsiteX9" fmla="*/ 4510087 w 4729162"/>
              <a:gd name="connsiteY9" fmla="*/ 945356 h 1902619"/>
              <a:gd name="connsiteX10" fmla="*/ 4476750 w 4729162"/>
              <a:gd name="connsiteY10" fmla="*/ 992981 h 1902619"/>
              <a:gd name="connsiteX11" fmla="*/ 4381500 w 4729162"/>
              <a:gd name="connsiteY11" fmla="*/ 1059656 h 1902619"/>
              <a:gd name="connsiteX12" fmla="*/ 4305300 w 4729162"/>
              <a:gd name="connsiteY12" fmla="*/ 1112044 h 1902619"/>
              <a:gd name="connsiteX13" fmla="*/ 4205287 w 4729162"/>
              <a:gd name="connsiteY13" fmla="*/ 1183481 h 1902619"/>
              <a:gd name="connsiteX14" fmla="*/ 4033837 w 4729162"/>
              <a:gd name="connsiteY14" fmla="*/ 1264444 h 1902619"/>
              <a:gd name="connsiteX15" fmla="*/ 3824287 w 4729162"/>
              <a:gd name="connsiteY15" fmla="*/ 1312069 h 1902619"/>
              <a:gd name="connsiteX16" fmla="*/ 3605212 w 4729162"/>
              <a:gd name="connsiteY16" fmla="*/ 1312069 h 1902619"/>
              <a:gd name="connsiteX17" fmla="*/ 3362325 w 4729162"/>
              <a:gd name="connsiteY17" fmla="*/ 1245394 h 1902619"/>
              <a:gd name="connsiteX18" fmla="*/ 3200400 w 4729162"/>
              <a:gd name="connsiteY18" fmla="*/ 1169194 h 1902619"/>
              <a:gd name="connsiteX19" fmla="*/ 3033712 w 4729162"/>
              <a:gd name="connsiteY19" fmla="*/ 1040606 h 1902619"/>
              <a:gd name="connsiteX20" fmla="*/ 2895600 w 4729162"/>
              <a:gd name="connsiteY20" fmla="*/ 869156 h 1902619"/>
              <a:gd name="connsiteX21" fmla="*/ 2819400 w 4729162"/>
              <a:gd name="connsiteY21" fmla="*/ 745331 h 1902619"/>
              <a:gd name="connsiteX22" fmla="*/ 2743200 w 4729162"/>
              <a:gd name="connsiteY22" fmla="*/ 531019 h 1902619"/>
              <a:gd name="connsiteX23" fmla="*/ 2714625 w 4729162"/>
              <a:gd name="connsiteY23" fmla="*/ 373856 h 1902619"/>
              <a:gd name="connsiteX24" fmla="*/ 2200275 w 4729162"/>
              <a:gd name="connsiteY24" fmla="*/ 373856 h 1902619"/>
              <a:gd name="connsiteX25" fmla="*/ 2014537 w 4729162"/>
              <a:gd name="connsiteY25" fmla="*/ 359569 h 1902619"/>
              <a:gd name="connsiteX26" fmla="*/ 1824037 w 4729162"/>
              <a:gd name="connsiteY26" fmla="*/ 383381 h 1902619"/>
              <a:gd name="connsiteX27" fmla="*/ 1709737 w 4729162"/>
              <a:gd name="connsiteY27" fmla="*/ 416719 h 1902619"/>
              <a:gd name="connsiteX28" fmla="*/ 1538287 w 4729162"/>
              <a:gd name="connsiteY28" fmla="*/ 445294 h 1902619"/>
              <a:gd name="connsiteX29" fmla="*/ 1433512 w 4729162"/>
              <a:gd name="connsiteY29" fmla="*/ 450056 h 1902619"/>
              <a:gd name="connsiteX30" fmla="*/ 1252537 w 4729162"/>
              <a:gd name="connsiteY30" fmla="*/ 459581 h 1902619"/>
              <a:gd name="connsiteX31" fmla="*/ 1109662 w 4729162"/>
              <a:gd name="connsiteY31" fmla="*/ 459581 h 1902619"/>
              <a:gd name="connsiteX32" fmla="*/ 819150 w 4729162"/>
              <a:gd name="connsiteY32" fmla="*/ 459581 h 1902619"/>
              <a:gd name="connsiteX33" fmla="*/ 742950 w 4729162"/>
              <a:gd name="connsiteY33" fmla="*/ 478631 h 1902619"/>
              <a:gd name="connsiteX34" fmla="*/ 704850 w 4729162"/>
              <a:gd name="connsiteY34" fmla="*/ 535781 h 1902619"/>
              <a:gd name="connsiteX35" fmla="*/ 704850 w 4729162"/>
              <a:gd name="connsiteY35" fmla="*/ 1583531 h 1902619"/>
              <a:gd name="connsiteX36" fmla="*/ 695325 w 4729162"/>
              <a:gd name="connsiteY36" fmla="*/ 1683544 h 1902619"/>
              <a:gd name="connsiteX37" fmla="*/ 638175 w 4729162"/>
              <a:gd name="connsiteY37" fmla="*/ 1774031 h 1902619"/>
              <a:gd name="connsiteX38" fmla="*/ 581025 w 4729162"/>
              <a:gd name="connsiteY38" fmla="*/ 1840706 h 1902619"/>
              <a:gd name="connsiteX39" fmla="*/ 447675 w 4729162"/>
              <a:gd name="connsiteY39" fmla="*/ 1888331 h 1902619"/>
              <a:gd name="connsiteX40" fmla="*/ 361950 w 4729162"/>
              <a:gd name="connsiteY40" fmla="*/ 1902619 h 1902619"/>
              <a:gd name="connsiteX41" fmla="*/ 276225 w 4729162"/>
              <a:gd name="connsiteY41" fmla="*/ 1883569 h 1902619"/>
              <a:gd name="connsiteX42" fmla="*/ 142875 w 4729162"/>
              <a:gd name="connsiteY42" fmla="*/ 1797844 h 1902619"/>
              <a:gd name="connsiteX43" fmla="*/ 71437 w 4729162"/>
              <a:gd name="connsiteY43" fmla="*/ 1669256 h 1902619"/>
              <a:gd name="connsiteX44" fmla="*/ 52387 w 4729162"/>
              <a:gd name="connsiteY44" fmla="*/ 1550194 h 1902619"/>
              <a:gd name="connsiteX45" fmla="*/ 52387 w 4729162"/>
              <a:gd name="connsiteY45" fmla="*/ 1426369 h 1902619"/>
              <a:gd name="connsiteX46" fmla="*/ 0 w 4729162"/>
              <a:gd name="connsiteY46" fmla="*/ 1426369 h 1902619"/>
              <a:gd name="connsiteX47" fmla="*/ 0 w 4729162"/>
              <a:gd name="connsiteY47" fmla="*/ 92869 h 1902619"/>
              <a:gd name="connsiteX48" fmla="*/ 519112 w 4729162"/>
              <a:gd name="connsiteY48" fmla="*/ 92869 h 1902619"/>
              <a:gd name="connsiteX49" fmla="*/ 519112 w 4729162"/>
              <a:gd name="connsiteY49" fmla="*/ 1426369 h 1902619"/>
              <a:gd name="connsiteX50" fmla="*/ 214312 w 4729162"/>
              <a:gd name="connsiteY50" fmla="*/ 1426369 h 1902619"/>
              <a:gd name="connsiteX51" fmla="*/ 214312 w 4729162"/>
              <a:gd name="connsiteY51" fmla="*/ 1602581 h 1902619"/>
              <a:gd name="connsiteX52" fmla="*/ 242887 w 4729162"/>
              <a:gd name="connsiteY52" fmla="*/ 1674019 h 1902619"/>
              <a:gd name="connsiteX53" fmla="*/ 271462 w 4729162"/>
              <a:gd name="connsiteY53" fmla="*/ 1707356 h 1902619"/>
              <a:gd name="connsiteX54" fmla="*/ 333375 w 4729162"/>
              <a:gd name="connsiteY54" fmla="*/ 1735931 h 1902619"/>
              <a:gd name="connsiteX55" fmla="*/ 390525 w 4729162"/>
              <a:gd name="connsiteY55" fmla="*/ 1745456 h 1902619"/>
              <a:gd name="connsiteX56" fmla="*/ 471487 w 4729162"/>
              <a:gd name="connsiteY56" fmla="*/ 1726406 h 1902619"/>
              <a:gd name="connsiteX57" fmla="*/ 542925 w 4729162"/>
              <a:gd name="connsiteY57" fmla="*/ 1645444 h 1902619"/>
              <a:gd name="connsiteX58" fmla="*/ 557212 w 4729162"/>
              <a:gd name="connsiteY58" fmla="*/ 1574006 h 1902619"/>
              <a:gd name="connsiteX59" fmla="*/ 557212 w 4729162"/>
              <a:gd name="connsiteY59" fmla="*/ 569119 h 1902619"/>
              <a:gd name="connsiteX60" fmla="*/ 576262 w 4729162"/>
              <a:gd name="connsiteY60" fmla="*/ 483394 h 1902619"/>
              <a:gd name="connsiteX61" fmla="*/ 614362 w 4729162"/>
              <a:gd name="connsiteY61" fmla="*/ 411956 h 1902619"/>
              <a:gd name="connsiteX62" fmla="*/ 685800 w 4729162"/>
              <a:gd name="connsiteY62" fmla="*/ 350044 h 1902619"/>
              <a:gd name="connsiteX63" fmla="*/ 771525 w 4729162"/>
              <a:gd name="connsiteY63" fmla="*/ 311944 h 1902619"/>
              <a:gd name="connsiteX64" fmla="*/ 842962 w 4729162"/>
              <a:gd name="connsiteY64" fmla="*/ 297656 h 1902619"/>
              <a:gd name="connsiteX65" fmla="*/ 1247775 w 4729162"/>
              <a:gd name="connsiteY65" fmla="*/ 297656 h 1902619"/>
              <a:gd name="connsiteX66" fmla="*/ 1366837 w 4729162"/>
              <a:gd name="connsiteY66" fmla="*/ 311944 h 1902619"/>
              <a:gd name="connsiteX67" fmla="*/ 1528762 w 4729162"/>
              <a:gd name="connsiteY67" fmla="*/ 288131 h 1902619"/>
              <a:gd name="connsiteX68" fmla="*/ 1681162 w 4729162"/>
              <a:gd name="connsiteY68" fmla="*/ 264319 h 1902619"/>
              <a:gd name="connsiteX69" fmla="*/ 1852612 w 4729162"/>
              <a:gd name="connsiteY69" fmla="*/ 240506 h 1902619"/>
              <a:gd name="connsiteX70" fmla="*/ 2014537 w 4729162"/>
              <a:gd name="connsiteY70" fmla="*/ 221456 h 1902619"/>
              <a:gd name="connsiteX71" fmla="*/ 2133600 w 4729162"/>
              <a:gd name="connsiteY71" fmla="*/ 230981 h 1902619"/>
              <a:gd name="connsiteX72" fmla="*/ 2728912 w 4729162"/>
              <a:gd name="connsiteY72" fmla="*/ 230981 h 1902619"/>
              <a:gd name="connsiteX73" fmla="*/ 2738437 w 4729162"/>
              <a:gd name="connsiteY73" fmla="*/ 110331 h 1902619"/>
              <a:gd name="connsiteX74" fmla="*/ 2762249 w 4729162"/>
              <a:gd name="connsiteY74" fmla="*/ 1 h 1902619"/>
              <a:gd name="connsiteX75" fmla="*/ 4679156 w 4729162"/>
              <a:gd name="connsiteY75" fmla="*/ 0 h 1902619"/>
              <a:gd name="connsiteX0" fmla="*/ 4679156 w 4729162"/>
              <a:gd name="connsiteY0" fmla="*/ 2381 h 1905000"/>
              <a:gd name="connsiteX1" fmla="*/ 4719637 w 4729162"/>
              <a:gd name="connsiteY1" fmla="*/ 142875 h 1905000"/>
              <a:gd name="connsiteX2" fmla="*/ 4729162 w 4729162"/>
              <a:gd name="connsiteY2" fmla="*/ 280987 h 1905000"/>
              <a:gd name="connsiteX3" fmla="*/ 4729162 w 4729162"/>
              <a:gd name="connsiteY3" fmla="*/ 390525 h 1905000"/>
              <a:gd name="connsiteX4" fmla="*/ 4710112 w 4729162"/>
              <a:gd name="connsiteY4" fmla="*/ 509587 h 1905000"/>
              <a:gd name="connsiteX5" fmla="*/ 4676775 w 4729162"/>
              <a:gd name="connsiteY5" fmla="*/ 642937 h 1905000"/>
              <a:gd name="connsiteX6" fmla="*/ 4638675 w 4729162"/>
              <a:gd name="connsiteY6" fmla="*/ 738187 h 1905000"/>
              <a:gd name="connsiteX7" fmla="*/ 4591050 w 4729162"/>
              <a:gd name="connsiteY7" fmla="*/ 842962 h 1905000"/>
              <a:gd name="connsiteX8" fmla="*/ 4552950 w 4729162"/>
              <a:gd name="connsiteY8" fmla="*/ 895350 h 1905000"/>
              <a:gd name="connsiteX9" fmla="*/ 4510087 w 4729162"/>
              <a:gd name="connsiteY9" fmla="*/ 947737 h 1905000"/>
              <a:gd name="connsiteX10" fmla="*/ 4476750 w 4729162"/>
              <a:gd name="connsiteY10" fmla="*/ 995362 h 1905000"/>
              <a:gd name="connsiteX11" fmla="*/ 4381500 w 4729162"/>
              <a:gd name="connsiteY11" fmla="*/ 1062037 h 1905000"/>
              <a:gd name="connsiteX12" fmla="*/ 4305300 w 4729162"/>
              <a:gd name="connsiteY12" fmla="*/ 1114425 h 1905000"/>
              <a:gd name="connsiteX13" fmla="*/ 4205287 w 4729162"/>
              <a:gd name="connsiteY13" fmla="*/ 1185862 h 1905000"/>
              <a:gd name="connsiteX14" fmla="*/ 4033837 w 4729162"/>
              <a:gd name="connsiteY14" fmla="*/ 1266825 h 1905000"/>
              <a:gd name="connsiteX15" fmla="*/ 3824287 w 4729162"/>
              <a:gd name="connsiteY15" fmla="*/ 1314450 h 1905000"/>
              <a:gd name="connsiteX16" fmla="*/ 3605212 w 4729162"/>
              <a:gd name="connsiteY16" fmla="*/ 1314450 h 1905000"/>
              <a:gd name="connsiteX17" fmla="*/ 3362325 w 4729162"/>
              <a:gd name="connsiteY17" fmla="*/ 1247775 h 1905000"/>
              <a:gd name="connsiteX18" fmla="*/ 3200400 w 4729162"/>
              <a:gd name="connsiteY18" fmla="*/ 1171575 h 1905000"/>
              <a:gd name="connsiteX19" fmla="*/ 3033712 w 4729162"/>
              <a:gd name="connsiteY19" fmla="*/ 1042987 h 1905000"/>
              <a:gd name="connsiteX20" fmla="*/ 2895600 w 4729162"/>
              <a:gd name="connsiteY20" fmla="*/ 871537 h 1905000"/>
              <a:gd name="connsiteX21" fmla="*/ 2819400 w 4729162"/>
              <a:gd name="connsiteY21" fmla="*/ 747712 h 1905000"/>
              <a:gd name="connsiteX22" fmla="*/ 2743200 w 4729162"/>
              <a:gd name="connsiteY22" fmla="*/ 533400 h 1905000"/>
              <a:gd name="connsiteX23" fmla="*/ 2714625 w 4729162"/>
              <a:gd name="connsiteY23" fmla="*/ 376237 h 1905000"/>
              <a:gd name="connsiteX24" fmla="*/ 2200275 w 4729162"/>
              <a:gd name="connsiteY24" fmla="*/ 376237 h 1905000"/>
              <a:gd name="connsiteX25" fmla="*/ 2014537 w 4729162"/>
              <a:gd name="connsiteY25" fmla="*/ 361950 h 1905000"/>
              <a:gd name="connsiteX26" fmla="*/ 1824037 w 4729162"/>
              <a:gd name="connsiteY26" fmla="*/ 385762 h 1905000"/>
              <a:gd name="connsiteX27" fmla="*/ 1709737 w 4729162"/>
              <a:gd name="connsiteY27" fmla="*/ 419100 h 1905000"/>
              <a:gd name="connsiteX28" fmla="*/ 1538287 w 4729162"/>
              <a:gd name="connsiteY28" fmla="*/ 447675 h 1905000"/>
              <a:gd name="connsiteX29" fmla="*/ 1433512 w 4729162"/>
              <a:gd name="connsiteY29" fmla="*/ 452437 h 1905000"/>
              <a:gd name="connsiteX30" fmla="*/ 1252537 w 4729162"/>
              <a:gd name="connsiteY30" fmla="*/ 461962 h 1905000"/>
              <a:gd name="connsiteX31" fmla="*/ 1109662 w 4729162"/>
              <a:gd name="connsiteY31" fmla="*/ 461962 h 1905000"/>
              <a:gd name="connsiteX32" fmla="*/ 819150 w 4729162"/>
              <a:gd name="connsiteY32" fmla="*/ 461962 h 1905000"/>
              <a:gd name="connsiteX33" fmla="*/ 742950 w 4729162"/>
              <a:gd name="connsiteY33" fmla="*/ 481012 h 1905000"/>
              <a:gd name="connsiteX34" fmla="*/ 704850 w 4729162"/>
              <a:gd name="connsiteY34" fmla="*/ 538162 h 1905000"/>
              <a:gd name="connsiteX35" fmla="*/ 704850 w 4729162"/>
              <a:gd name="connsiteY35" fmla="*/ 1585912 h 1905000"/>
              <a:gd name="connsiteX36" fmla="*/ 695325 w 4729162"/>
              <a:gd name="connsiteY36" fmla="*/ 1685925 h 1905000"/>
              <a:gd name="connsiteX37" fmla="*/ 638175 w 4729162"/>
              <a:gd name="connsiteY37" fmla="*/ 1776412 h 1905000"/>
              <a:gd name="connsiteX38" fmla="*/ 581025 w 4729162"/>
              <a:gd name="connsiteY38" fmla="*/ 1843087 h 1905000"/>
              <a:gd name="connsiteX39" fmla="*/ 447675 w 4729162"/>
              <a:gd name="connsiteY39" fmla="*/ 1890712 h 1905000"/>
              <a:gd name="connsiteX40" fmla="*/ 361950 w 4729162"/>
              <a:gd name="connsiteY40" fmla="*/ 1905000 h 1905000"/>
              <a:gd name="connsiteX41" fmla="*/ 276225 w 4729162"/>
              <a:gd name="connsiteY41" fmla="*/ 1885950 h 1905000"/>
              <a:gd name="connsiteX42" fmla="*/ 142875 w 4729162"/>
              <a:gd name="connsiteY42" fmla="*/ 1800225 h 1905000"/>
              <a:gd name="connsiteX43" fmla="*/ 71437 w 4729162"/>
              <a:gd name="connsiteY43" fmla="*/ 1671637 h 1905000"/>
              <a:gd name="connsiteX44" fmla="*/ 52387 w 4729162"/>
              <a:gd name="connsiteY44" fmla="*/ 1552575 h 1905000"/>
              <a:gd name="connsiteX45" fmla="*/ 52387 w 4729162"/>
              <a:gd name="connsiteY45" fmla="*/ 1428750 h 1905000"/>
              <a:gd name="connsiteX46" fmla="*/ 0 w 4729162"/>
              <a:gd name="connsiteY46" fmla="*/ 1428750 h 1905000"/>
              <a:gd name="connsiteX47" fmla="*/ 0 w 4729162"/>
              <a:gd name="connsiteY47" fmla="*/ 95250 h 1905000"/>
              <a:gd name="connsiteX48" fmla="*/ 515937 w 4729162"/>
              <a:gd name="connsiteY48" fmla="*/ 0 h 1905000"/>
              <a:gd name="connsiteX49" fmla="*/ 519112 w 4729162"/>
              <a:gd name="connsiteY49" fmla="*/ 1428750 h 1905000"/>
              <a:gd name="connsiteX50" fmla="*/ 214312 w 4729162"/>
              <a:gd name="connsiteY50" fmla="*/ 1428750 h 1905000"/>
              <a:gd name="connsiteX51" fmla="*/ 214312 w 4729162"/>
              <a:gd name="connsiteY51" fmla="*/ 1604962 h 1905000"/>
              <a:gd name="connsiteX52" fmla="*/ 242887 w 4729162"/>
              <a:gd name="connsiteY52" fmla="*/ 1676400 h 1905000"/>
              <a:gd name="connsiteX53" fmla="*/ 271462 w 4729162"/>
              <a:gd name="connsiteY53" fmla="*/ 1709737 h 1905000"/>
              <a:gd name="connsiteX54" fmla="*/ 333375 w 4729162"/>
              <a:gd name="connsiteY54" fmla="*/ 1738312 h 1905000"/>
              <a:gd name="connsiteX55" fmla="*/ 390525 w 4729162"/>
              <a:gd name="connsiteY55" fmla="*/ 1747837 h 1905000"/>
              <a:gd name="connsiteX56" fmla="*/ 471487 w 4729162"/>
              <a:gd name="connsiteY56" fmla="*/ 1728787 h 1905000"/>
              <a:gd name="connsiteX57" fmla="*/ 542925 w 4729162"/>
              <a:gd name="connsiteY57" fmla="*/ 1647825 h 1905000"/>
              <a:gd name="connsiteX58" fmla="*/ 557212 w 4729162"/>
              <a:gd name="connsiteY58" fmla="*/ 1576387 h 1905000"/>
              <a:gd name="connsiteX59" fmla="*/ 557212 w 4729162"/>
              <a:gd name="connsiteY59" fmla="*/ 571500 h 1905000"/>
              <a:gd name="connsiteX60" fmla="*/ 576262 w 4729162"/>
              <a:gd name="connsiteY60" fmla="*/ 485775 h 1905000"/>
              <a:gd name="connsiteX61" fmla="*/ 614362 w 4729162"/>
              <a:gd name="connsiteY61" fmla="*/ 414337 h 1905000"/>
              <a:gd name="connsiteX62" fmla="*/ 685800 w 4729162"/>
              <a:gd name="connsiteY62" fmla="*/ 352425 h 1905000"/>
              <a:gd name="connsiteX63" fmla="*/ 771525 w 4729162"/>
              <a:gd name="connsiteY63" fmla="*/ 314325 h 1905000"/>
              <a:gd name="connsiteX64" fmla="*/ 842962 w 4729162"/>
              <a:gd name="connsiteY64" fmla="*/ 300037 h 1905000"/>
              <a:gd name="connsiteX65" fmla="*/ 1247775 w 4729162"/>
              <a:gd name="connsiteY65" fmla="*/ 300037 h 1905000"/>
              <a:gd name="connsiteX66" fmla="*/ 1366837 w 4729162"/>
              <a:gd name="connsiteY66" fmla="*/ 314325 h 1905000"/>
              <a:gd name="connsiteX67" fmla="*/ 1528762 w 4729162"/>
              <a:gd name="connsiteY67" fmla="*/ 290512 h 1905000"/>
              <a:gd name="connsiteX68" fmla="*/ 1681162 w 4729162"/>
              <a:gd name="connsiteY68" fmla="*/ 266700 h 1905000"/>
              <a:gd name="connsiteX69" fmla="*/ 1852612 w 4729162"/>
              <a:gd name="connsiteY69" fmla="*/ 242887 h 1905000"/>
              <a:gd name="connsiteX70" fmla="*/ 2014537 w 4729162"/>
              <a:gd name="connsiteY70" fmla="*/ 223837 h 1905000"/>
              <a:gd name="connsiteX71" fmla="*/ 2133600 w 4729162"/>
              <a:gd name="connsiteY71" fmla="*/ 233362 h 1905000"/>
              <a:gd name="connsiteX72" fmla="*/ 2728912 w 4729162"/>
              <a:gd name="connsiteY72" fmla="*/ 233362 h 1905000"/>
              <a:gd name="connsiteX73" fmla="*/ 2738437 w 4729162"/>
              <a:gd name="connsiteY73" fmla="*/ 112712 h 1905000"/>
              <a:gd name="connsiteX74" fmla="*/ 2762249 w 4729162"/>
              <a:gd name="connsiteY74" fmla="*/ 2382 h 1905000"/>
              <a:gd name="connsiteX75" fmla="*/ 4679156 w 4729162"/>
              <a:gd name="connsiteY75" fmla="*/ 2381 h 1905000"/>
              <a:gd name="connsiteX0" fmla="*/ 4679156 w 4729162"/>
              <a:gd name="connsiteY0" fmla="*/ 2381 h 1905000"/>
              <a:gd name="connsiteX1" fmla="*/ 4719637 w 4729162"/>
              <a:gd name="connsiteY1" fmla="*/ 142875 h 1905000"/>
              <a:gd name="connsiteX2" fmla="*/ 4729162 w 4729162"/>
              <a:gd name="connsiteY2" fmla="*/ 280987 h 1905000"/>
              <a:gd name="connsiteX3" fmla="*/ 4729162 w 4729162"/>
              <a:gd name="connsiteY3" fmla="*/ 390525 h 1905000"/>
              <a:gd name="connsiteX4" fmla="*/ 4710112 w 4729162"/>
              <a:gd name="connsiteY4" fmla="*/ 509587 h 1905000"/>
              <a:gd name="connsiteX5" fmla="*/ 4676775 w 4729162"/>
              <a:gd name="connsiteY5" fmla="*/ 642937 h 1905000"/>
              <a:gd name="connsiteX6" fmla="*/ 4638675 w 4729162"/>
              <a:gd name="connsiteY6" fmla="*/ 738187 h 1905000"/>
              <a:gd name="connsiteX7" fmla="*/ 4591050 w 4729162"/>
              <a:gd name="connsiteY7" fmla="*/ 842962 h 1905000"/>
              <a:gd name="connsiteX8" fmla="*/ 4552950 w 4729162"/>
              <a:gd name="connsiteY8" fmla="*/ 895350 h 1905000"/>
              <a:gd name="connsiteX9" fmla="*/ 4510087 w 4729162"/>
              <a:gd name="connsiteY9" fmla="*/ 947737 h 1905000"/>
              <a:gd name="connsiteX10" fmla="*/ 4476750 w 4729162"/>
              <a:gd name="connsiteY10" fmla="*/ 995362 h 1905000"/>
              <a:gd name="connsiteX11" fmla="*/ 4381500 w 4729162"/>
              <a:gd name="connsiteY11" fmla="*/ 1062037 h 1905000"/>
              <a:gd name="connsiteX12" fmla="*/ 4305300 w 4729162"/>
              <a:gd name="connsiteY12" fmla="*/ 1114425 h 1905000"/>
              <a:gd name="connsiteX13" fmla="*/ 4205287 w 4729162"/>
              <a:gd name="connsiteY13" fmla="*/ 1185862 h 1905000"/>
              <a:gd name="connsiteX14" fmla="*/ 4033837 w 4729162"/>
              <a:gd name="connsiteY14" fmla="*/ 1266825 h 1905000"/>
              <a:gd name="connsiteX15" fmla="*/ 3824287 w 4729162"/>
              <a:gd name="connsiteY15" fmla="*/ 1314450 h 1905000"/>
              <a:gd name="connsiteX16" fmla="*/ 3605212 w 4729162"/>
              <a:gd name="connsiteY16" fmla="*/ 1314450 h 1905000"/>
              <a:gd name="connsiteX17" fmla="*/ 3362325 w 4729162"/>
              <a:gd name="connsiteY17" fmla="*/ 1247775 h 1905000"/>
              <a:gd name="connsiteX18" fmla="*/ 3200400 w 4729162"/>
              <a:gd name="connsiteY18" fmla="*/ 1171575 h 1905000"/>
              <a:gd name="connsiteX19" fmla="*/ 3033712 w 4729162"/>
              <a:gd name="connsiteY19" fmla="*/ 1042987 h 1905000"/>
              <a:gd name="connsiteX20" fmla="*/ 2895600 w 4729162"/>
              <a:gd name="connsiteY20" fmla="*/ 871537 h 1905000"/>
              <a:gd name="connsiteX21" fmla="*/ 2819400 w 4729162"/>
              <a:gd name="connsiteY21" fmla="*/ 747712 h 1905000"/>
              <a:gd name="connsiteX22" fmla="*/ 2743200 w 4729162"/>
              <a:gd name="connsiteY22" fmla="*/ 533400 h 1905000"/>
              <a:gd name="connsiteX23" fmla="*/ 2714625 w 4729162"/>
              <a:gd name="connsiteY23" fmla="*/ 376237 h 1905000"/>
              <a:gd name="connsiteX24" fmla="*/ 2200275 w 4729162"/>
              <a:gd name="connsiteY24" fmla="*/ 376237 h 1905000"/>
              <a:gd name="connsiteX25" fmla="*/ 2014537 w 4729162"/>
              <a:gd name="connsiteY25" fmla="*/ 361950 h 1905000"/>
              <a:gd name="connsiteX26" fmla="*/ 1824037 w 4729162"/>
              <a:gd name="connsiteY26" fmla="*/ 385762 h 1905000"/>
              <a:gd name="connsiteX27" fmla="*/ 1709737 w 4729162"/>
              <a:gd name="connsiteY27" fmla="*/ 419100 h 1905000"/>
              <a:gd name="connsiteX28" fmla="*/ 1538287 w 4729162"/>
              <a:gd name="connsiteY28" fmla="*/ 447675 h 1905000"/>
              <a:gd name="connsiteX29" fmla="*/ 1433512 w 4729162"/>
              <a:gd name="connsiteY29" fmla="*/ 452437 h 1905000"/>
              <a:gd name="connsiteX30" fmla="*/ 1252537 w 4729162"/>
              <a:gd name="connsiteY30" fmla="*/ 461962 h 1905000"/>
              <a:gd name="connsiteX31" fmla="*/ 1109662 w 4729162"/>
              <a:gd name="connsiteY31" fmla="*/ 461962 h 1905000"/>
              <a:gd name="connsiteX32" fmla="*/ 819150 w 4729162"/>
              <a:gd name="connsiteY32" fmla="*/ 461962 h 1905000"/>
              <a:gd name="connsiteX33" fmla="*/ 742950 w 4729162"/>
              <a:gd name="connsiteY33" fmla="*/ 481012 h 1905000"/>
              <a:gd name="connsiteX34" fmla="*/ 704850 w 4729162"/>
              <a:gd name="connsiteY34" fmla="*/ 538162 h 1905000"/>
              <a:gd name="connsiteX35" fmla="*/ 704850 w 4729162"/>
              <a:gd name="connsiteY35" fmla="*/ 1585912 h 1905000"/>
              <a:gd name="connsiteX36" fmla="*/ 695325 w 4729162"/>
              <a:gd name="connsiteY36" fmla="*/ 1685925 h 1905000"/>
              <a:gd name="connsiteX37" fmla="*/ 638175 w 4729162"/>
              <a:gd name="connsiteY37" fmla="*/ 1776412 h 1905000"/>
              <a:gd name="connsiteX38" fmla="*/ 581025 w 4729162"/>
              <a:gd name="connsiteY38" fmla="*/ 1843087 h 1905000"/>
              <a:gd name="connsiteX39" fmla="*/ 447675 w 4729162"/>
              <a:gd name="connsiteY39" fmla="*/ 1890712 h 1905000"/>
              <a:gd name="connsiteX40" fmla="*/ 361950 w 4729162"/>
              <a:gd name="connsiteY40" fmla="*/ 1905000 h 1905000"/>
              <a:gd name="connsiteX41" fmla="*/ 276225 w 4729162"/>
              <a:gd name="connsiteY41" fmla="*/ 1885950 h 1905000"/>
              <a:gd name="connsiteX42" fmla="*/ 142875 w 4729162"/>
              <a:gd name="connsiteY42" fmla="*/ 1800225 h 1905000"/>
              <a:gd name="connsiteX43" fmla="*/ 71437 w 4729162"/>
              <a:gd name="connsiteY43" fmla="*/ 1671637 h 1905000"/>
              <a:gd name="connsiteX44" fmla="*/ 52387 w 4729162"/>
              <a:gd name="connsiteY44" fmla="*/ 1552575 h 1905000"/>
              <a:gd name="connsiteX45" fmla="*/ 52387 w 4729162"/>
              <a:gd name="connsiteY45" fmla="*/ 1428750 h 1905000"/>
              <a:gd name="connsiteX46" fmla="*/ 0 w 4729162"/>
              <a:gd name="connsiteY46" fmla="*/ 1428750 h 1905000"/>
              <a:gd name="connsiteX47" fmla="*/ 6350 w 4729162"/>
              <a:gd name="connsiteY47" fmla="*/ 0 h 1905000"/>
              <a:gd name="connsiteX48" fmla="*/ 515937 w 4729162"/>
              <a:gd name="connsiteY48" fmla="*/ 0 h 1905000"/>
              <a:gd name="connsiteX49" fmla="*/ 519112 w 4729162"/>
              <a:gd name="connsiteY49" fmla="*/ 1428750 h 1905000"/>
              <a:gd name="connsiteX50" fmla="*/ 214312 w 4729162"/>
              <a:gd name="connsiteY50" fmla="*/ 1428750 h 1905000"/>
              <a:gd name="connsiteX51" fmla="*/ 214312 w 4729162"/>
              <a:gd name="connsiteY51" fmla="*/ 1604962 h 1905000"/>
              <a:gd name="connsiteX52" fmla="*/ 242887 w 4729162"/>
              <a:gd name="connsiteY52" fmla="*/ 1676400 h 1905000"/>
              <a:gd name="connsiteX53" fmla="*/ 271462 w 4729162"/>
              <a:gd name="connsiteY53" fmla="*/ 1709737 h 1905000"/>
              <a:gd name="connsiteX54" fmla="*/ 333375 w 4729162"/>
              <a:gd name="connsiteY54" fmla="*/ 1738312 h 1905000"/>
              <a:gd name="connsiteX55" fmla="*/ 390525 w 4729162"/>
              <a:gd name="connsiteY55" fmla="*/ 1747837 h 1905000"/>
              <a:gd name="connsiteX56" fmla="*/ 471487 w 4729162"/>
              <a:gd name="connsiteY56" fmla="*/ 1728787 h 1905000"/>
              <a:gd name="connsiteX57" fmla="*/ 542925 w 4729162"/>
              <a:gd name="connsiteY57" fmla="*/ 1647825 h 1905000"/>
              <a:gd name="connsiteX58" fmla="*/ 557212 w 4729162"/>
              <a:gd name="connsiteY58" fmla="*/ 1576387 h 1905000"/>
              <a:gd name="connsiteX59" fmla="*/ 557212 w 4729162"/>
              <a:gd name="connsiteY59" fmla="*/ 571500 h 1905000"/>
              <a:gd name="connsiteX60" fmla="*/ 576262 w 4729162"/>
              <a:gd name="connsiteY60" fmla="*/ 485775 h 1905000"/>
              <a:gd name="connsiteX61" fmla="*/ 614362 w 4729162"/>
              <a:gd name="connsiteY61" fmla="*/ 414337 h 1905000"/>
              <a:gd name="connsiteX62" fmla="*/ 685800 w 4729162"/>
              <a:gd name="connsiteY62" fmla="*/ 352425 h 1905000"/>
              <a:gd name="connsiteX63" fmla="*/ 771525 w 4729162"/>
              <a:gd name="connsiteY63" fmla="*/ 314325 h 1905000"/>
              <a:gd name="connsiteX64" fmla="*/ 842962 w 4729162"/>
              <a:gd name="connsiteY64" fmla="*/ 300037 h 1905000"/>
              <a:gd name="connsiteX65" fmla="*/ 1247775 w 4729162"/>
              <a:gd name="connsiteY65" fmla="*/ 300037 h 1905000"/>
              <a:gd name="connsiteX66" fmla="*/ 1366837 w 4729162"/>
              <a:gd name="connsiteY66" fmla="*/ 314325 h 1905000"/>
              <a:gd name="connsiteX67" fmla="*/ 1528762 w 4729162"/>
              <a:gd name="connsiteY67" fmla="*/ 290512 h 1905000"/>
              <a:gd name="connsiteX68" fmla="*/ 1681162 w 4729162"/>
              <a:gd name="connsiteY68" fmla="*/ 266700 h 1905000"/>
              <a:gd name="connsiteX69" fmla="*/ 1852612 w 4729162"/>
              <a:gd name="connsiteY69" fmla="*/ 242887 h 1905000"/>
              <a:gd name="connsiteX70" fmla="*/ 2014537 w 4729162"/>
              <a:gd name="connsiteY70" fmla="*/ 223837 h 1905000"/>
              <a:gd name="connsiteX71" fmla="*/ 2133600 w 4729162"/>
              <a:gd name="connsiteY71" fmla="*/ 233362 h 1905000"/>
              <a:gd name="connsiteX72" fmla="*/ 2728912 w 4729162"/>
              <a:gd name="connsiteY72" fmla="*/ 233362 h 1905000"/>
              <a:gd name="connsiteX73" fmla="*/ 2738437 w 4729162"/>
              <a:gd name="connsiteY73" fmla="*/ 112712 h 1905000"/>
              <a:gd name="connsiteX74" fmla="*/ 2762249 w 4729162"/>
              <a:gd name="connsiteY74" fmla="*/ 2382 h 1905000"/>
              <a:gd name="connsiteX75" fmla="*/ 4679156 w 4729162"/>
              <a:gd name="connsiteY75" fmla="*/ 2381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729162" h="1905000">
                <a:moveTo>
                  <a:pt x="4679156" y="2381"/>
                </a:moveTo>
                <a:lnTo>
                  <a:pt x="4719637" y="142875"/>
                </a:lnTo>
                <a:lnTo>
                  <a:pt x="4729162" y="280987"/>
                </a:lnTo>
                <a:lnTo>
                  <a:pt x="4729162" y="390525"/>
                </a:lnTo>
                <a:lnTo>
                  <a:pt x="4710112" y="509587"/>
                </a:lnTo>
                <a:lnTo>
                  <a:pt x="4676775" y="642937"/>
                </a:lnTo>
                <a:lnTo>
                  <a:pt x="4638675" y="738187"/>
                </a:lnTo>
                <a:lnTo>
                  <a:pt x="4591050" y="842962"/>
                </a:lnTo>
                <a:lnTo>
                  <a:pt x="4552950" y="895350"/>
                </a:lnTo>
                <a:lnTo>
                  <a:pt x="4510087" y="947737"/>
                </a:lnTo>
                <a:lnTo>
                  <a:pt x="4476750" y="995362"/>
                </a:lnTo>
                <a:lnTo>
                  <a:pt x="4381500" y="1062037"/>
                </a:lnTo>
                <a:lnTo>
                  <a:pt x="4305300" y="1114425"/>
                </a:lnTo>
                <a:lnTo>
                  <a:pt x="4205287" y="1185862"/>
                </a:lnTo>
                <a:lnTo>
                  <a:pt x="4033837" y="1266825"/>
                </a:lnTo>
                <a:lnTo>
                  <a:pt x="3824287" y="1314450"/>
                </a:lnTo>
                <a:lnTo>
                  <a:pt x="3605212" y="1314450"/>
                </a:lnTo>
                <a:lnTo>
                  <a:pt x="3362325" y="1247775"/>
                </a:lnTo>
                <a:lnTo>
                  <a:pt x="3200400" y="1171575"/>
                </a:lnTo>
                <a:lnTo>
                  <a:pt x="3033712" y="1042987"/>
                </a:lnTo>
                <a:lnTo>
                  <a:pt x="2895600" y="871537"/>
                </a:lnTo>
                <a:lnTo>
                  <a:pt x="2819400" y="747712"/>
                </a:lnTo>
                <a:lnTo>
                  <a:pt x="2743200" y="533400"/>
                </a:lnTo>
                <a:lnTo>
                  <a:pt x="2714625" y="376237"/>
                </a:lnTo>
                <a:lnTo>
                  <a:pt x="2200275" y="376237"/>
                </a:lnTo>
                <a:lnTo>
                  <a:pt x="2014537" y="361950"/>
                </a:lnTo>
                <a:lnTo>
                  <a:pt x="1824037" y="385762"/>
                </a:lnTo>
                <a:lnTo>
                  <a:pt x="1709737" y="419100"/>
                </a:lnTo>
                <a:lnTo>
                  <a:pt x="1538287" y="447675"/>
                </a:lnTo>
                <a:lnTo>
                  <a:pt x="1433512" y="452437"/>
                </a:lnTo>
                <a:lnTo>
                  <a:pt x="1252537" y="461962"/>
                </a:lnTo>
                <a:lnTo>
                  <a:pt x="1109662" y="461962"/>
                </a:lnTo>
                <a:lnTo>
                  <a:pt x="819150" y="461962"/>
                </a:lnTo>
                <a:lnTo>
                  <a:pt x="742950" y="481012"/>
                </a:lnTo>
                <a:lnTo>
                  <a:pt x="704850" y="538162"/>
                </a:lnTo>
                <a:lnTo>
                  <a:pt x="704850" y="1585912"/>
                </a:lnTo>
                <a:lnTo>
                  <a:pt x="695325" y="1685925"/>
                </a:lnTo>
                <a:lnTo>
                  <a:pt x="638175" y="1776412"/>
                </a:lnTo>
                <a:lnTo>
                  <a:pt x="581025" y="1843087"/>
                </a:lnTo>
                <a:lnTo>
                  <a:pt x="447675" y="1890712"/>
                </a:lnTo>
                <a:lnTo>
                  <a:pt x="361950" y="1905000"/>
                </a:lnTo>
                <a:lnTo>
                  <a:pt x="276225" y="1885950"/>
                </a:lnTo>
                <a:lnTo>
                  <a:pt x="142875" y="1800225"/>
                </a:lnTo>
                <a:lnTo>
                  <a:pt x="71437" y="1671637"/>
                </a:lnTo>
                <a:lnTo>
                  <a:pt x="52387" y="1552575"/>
                </a:lnTo>
                <a:lnTo>
                  <a:pt x="52387" y="1428750"/>
                </a:lnTo>
                <a:lnTo>
                  <a:pt x="0" y="1428750"/>
                </a:lnTo>
                <a:cubicBezTo>
                  <a:pt x="2117" y="952500"/>
                  <a:pt x="4233" y="476250"/>
                  <a:pt x="6350" y="0"/>
                </a:cubicBezTo>
                <a:lnTo>
                  <a:pt x="515937" y="0"/>
                </a:lnTo>
                <a:cubicBezTo>
                  <a:pt x="516995" y="476250"/>
                  <a:pt x="518054" y="952500"/>
                  <a:pt x="519112" y="1428750"/>
                </a:cubicBezTo>
                <a:lnTo>
                  <a:pt x="214312" y="1428750"/>
                </a:lnTo>
                <a:lnTo>
                  <a:pt x="214312" y="1604962"/>
                </a:lnTo>
                <a:lnTo>
                  <a:pt x="242887" y="1676400"/>
                </a:lnTo>
                <a:lnTo>
                  <a:pt x="271462" y="1709737"/>
                </a:lnTo>
                <a:lnTo>
                  <a:pt x="333375" y="1738312"/>
                </a:lnTo>
                <a:lnTo>
                  <a:pt x="390525" y="1747837"/>
                </a:lnTo>
                <a:lnTo>
                  <a:pt x="471487" y="1728787"/>
                </a:lnTo>
                <a:lnTo>
                  <a:pt x="542925" y="1647825"/>
                </a:lnTo>
                <a:lnTo>
                  <a:pt x="557212" y="1576387"/>
                </a:lnTo>
                <a:lnTo>
                  <a:pt x="557212" y="571500"/>
                </a:lnTo>
                <a:lnTo>
                  <a:pt x="576262" y="485775"/>
                </a:lnTo>
                <a:lnTo>
                  <a:pt x="614362" y="414337"/>
                </a:lnTo>
                <a:lnTo>
                  <a:pt x="685800" y="352425"/>
                </a:lnTo>
                <a:lnTo>
                  <a:pt x="771525" y="314325"/>
                </a:lnTo>
                <a:lnTo>
                  <a:pt x="842962" y="300037"/>
                </a:lnTo>
                <a:lnTo>
                  <a:pt x="1247775" y="300037"/>
                </a:lnTo>
                <a:lnTo>
                  <a:pt x="1366837" y="314325"/>
                </a:lnTo>
                <a:lnTo>
                  <a:pt x="1528762" y="290512"/>
                </a:lnTo>
                <a:lnTo>
                  <a:pt x="1681162" y="266700"/>
                </a:lnTo>
                <a:lnTo>
                  <a:pt x="1852612" y="242887"/>
                </a:lnTo>
                <a:lnTo>
                  <a:pt x="2014537" y="223837"/>
                </a:lnTo>
                <a:lnTo>
                  <a:pt x="2133600" y="233362"/>
                </a:lnTo>
                <a:lnTo>
                  <a:pt x="2728912" y="233362"/>
                </a:lnTo>
                <a:lnTo>
                  <a:pt x="2738437" y="112712"/>
                </a:lnTo>
                <a:lnTo>
                  <a:pt x="2762249" y="2382"/>
                </a:lnTo>
                <a:lnTo>
                  <a:pt x="4679156" y="2381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94" idx="1"/>
          </p:cNvCxnSpPr>
          <p:nvPr/>
        </p:nvCxnSpPr>
        <p:spPr>
          <a:xfrm flipH="1">
            <a:off x="3673817" y="4608441"/>
            <a:ext cx="3217774" cy="1659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44469" y="3919394"/>
            <a:ext cx="204931" cy="204931"/>
          </a:xfrm>
          <a:prstGeom prst="ellipse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37725" y="3919393"/>
            <a:ext cx="204931" cy="204931"/>
          </a:xfrm>
          <a:prstGeom prst="ellipse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96" idx="1"/>
          </p:cNvCxnSpPr>
          <p:nvPr/>
        </p:nvCxnSpPr>
        <p:spPr>
          <a:xfrm flipH="1">
            <a:off x="800101" y="4117963"/>
            <a:ext cx="6061337" cy="6362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962650" y="4124324"/>
            <a:ext cx="0" cy="485776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5754166" y="425568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97</a:t>
            </a:r>
            <a:endParaRPr lang="en-GB" sz="800" dirty="0"/>
          </a:p>
        </p:txBody>
      </p:sp>
      <p:sp>
        <p:nvSpPr>
          <p:cNvPr id="16" name="Rectangle 15"/>
          <p:cNvSpPr/>
          <p:nvPr/>
        </p:nvSpPr>
        <p:spPr>
          <a:xfrm>
            <a:off x="5177913" y="4511278"/>
            <a:ext cx="197643" cy="197643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30427" y="4511278"/>
            <a:ext cx="197643" cy="197643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538923" y="4510086"/>
            <a:ext cx="4753" cy="19883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5266803" y="450178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40</a:t>
            </a:r>
            <a:endParaRPr lang="en-GB" sz="800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382870" y="4610102"/>
            <a:ext cx="0" cy="171474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4173376" y="4583432"/>
            <a:ext cx="287258" cy="215444"/>
          </a:xfrm>
          <a:prstGeom prst="rect">
            <a:avLst/>
          </a:prstGeom>
          <a:ln>
            <a:noFill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en-GB" sz="800" dirty="0" smtClean="0"/>
              <a:t>44</a:t>
            </a:r>
            <a:endParaRPr lang="en-GB" sz="8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4481919" y="3919393"/>
            <a:ext cx="1150620" cy="966931"/>
            <a:chOff x="6691719" y="3919393"/>
            <a:chExt cx="1150620" cy="1125047"/>
          </a:xfrm>
        </p:grpSpPr>
        <p:grpSp>
          <p:nvGrpSpPr>
            <p:cNvPr id="34" name="Group 33"/>
            <p:cNvGrpSpPr/>
            <p:nvPr/>
          </p:nvGrpSpPr>
          <p:grpSpPr>
            <a:xfrm>
              <a:off x="6691719" y="3919393"/>
              <a:ext cx="1150620" cy="1125047"/>
              <a:chOff x="6745059" y="3919393"/>
              <a:chExt cx="1150620" cy="841955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6745059" y="3919393"/>
                <a:ext cx="0" cy="841955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7895679" y="3919393"/>
                <a:ext cx="0" cy="841955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6691719" y="4005118"/>
              <a:ext cx="1150620" cy="965781"/>
              <a:chOff x="6745059" y="3919393"/>
              <a:chExt cx="1150620" cy="841955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6745059" y="3919393"/>
                <a:ext cx="0" cy="841955"/>
              </a:xfrm>
              <a:prstGeom prst="line">
                <a:avLst/>
              </a:prstGeom>
              <a:ln w="38100">
                <a:solidFill>
                  <a:srgbClr val="0DFF7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7895679" y="3919393"/>
                <a:ext cx="0" cy="841955"/>
              </a:xfrm>
              <a:prstGeom prst="line">
                <a:avLst/>
              </a:prstGeom>
              <a:ln w="38100">
                <a:solidFill>
                  <a:srgbClr val="0DFF7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TextBox 41"/>
          <p:cNvSpPr txBox="1"/>
          <p:nvPr/>
        </p:nvSpPr>
        <p:spPr>
          <a:xfrm>
            <a:off x="4420479" y="4700033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- 0%</a:t>
            </a:r>
            <a:endParaRPr lang="en-GB" sz="800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4382870" y="4002607"/>
            <a:ext cx="0" cy="603179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6200000">
            <a:off x="4128740" y="4230220"/>
            <a:ext cx="3674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134</a:t>
            </a:r>
            <a:endParaRPr lang="en-GB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4419912" y="4499764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- 25%</a:t>
            </a:r>
            <a:endParaRPr lang="en-GB" sz="8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4861761" y="4508617"/>
            <a:ext cx="507121" cy="1"/>
          </a:xfrm>
          <a:prstGeom prst="line">
            <a:avLst/>
          </a:prstGeom>
          <a:ln w="31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5278884" y="4706796"/>
            <a:ext cx="287709" cy="4247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800101" y="4304187"/>
            <a:ext cx="6153149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4819559" y="429377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rgbClr val="FFFF00"/>
                </a:solidFill>
              </a:rPr>
              <a:t>4</a:t>
            </a:r>
            <a:r>
              <a:rPr lang="en-GB" sz="800" b="1" dirty="0" smtClean="0">
                <a:solidFill>
                  <a:srgbClr val="FFFF00"/>
                </a:solidFill>
              </a:rPr>
              <a:t>0</a:t>
            </a:r>
            <a:endParaRPr lang="en-GB" sz="800" b="1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21878" y="4192069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rgbClr val="FFFF00"/>
                </a:solidFill>
              </a:rPr>
              <a:t>- 58%</a:t>
            </a:r>
            <a:endParaRPr lang="en-GB" sz="800" b="1" dirty="0">
              <a:solidFill>
                <a:srgbClr val="FFFF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410006" y="4009286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- 80%</a:t>
            </a:r>
            <a:endParaRPr lang="en-GB" sz="800" dirty="0"/>
          </a:p>
        </p:txBody>
      </p:sp>
      <p:sp>
        <p:nvSpPr>
          <p:cNvPr id="63" name="Freeform 62"/>
          <p:cNvSpPr/>
          <p:nvPr/>
        </p:nvSpPr>
        <p:spPr>
          <a:xfrm>
            <a:off x="5829300" y="3919538"/>
            <a:ext cx="538163" cy="1257300"/>
          </a:xfrm>
          <a:custGeom>
            <a:avLst/>
            <a:gdLst>
              <a:gd name="connsiteX0" fmla="*/ 80963 w 538163"/>
              <a:gd name="connsiteY0" fmla="*/ 171450 h 1257300"/>
              <a:gd name="connsiteX1" fmla="*/ 119063 w 538163"/>
              <a:gd name="connsiteY1" fmla="*/ 133350 h 1257300"/>
              <a:gd name="connsiteX2" fmla="*/ 166688 w 538163"/>
              <a:gd name="connsiteY2" fmla="*/ 119062 h 1257300"/>
              <a:gd name="connsiteX3" fmla="*/ 209550 w 538163"/>
              <a:gd name="connsiteY3" fmla="*/ 142875 h 1257300"/>
              <a:gd name="connsiteX4" fmla="*/ 233363 w 538163"/>
              <a:gd name="connsiteY4" fmla="*/ 166687 h 1257300"/>
              <a:gd name="connsiteX5" fmla="*/ 414338 w 538163"/>
              <a:gd name="connsiteY5" fmla="*/ 404812 h 1257300"/>
              <a:gd name="connsiteX6" fmla="*/ 433388 w 538163"/>
              <a:gd name="connsiteY6" fmla="*/ 457200 h 1257300"/>
              <a:gd name="connsiteX7" fmla="*/ 357188 w 538163"/>
              <a:gd name="connsiteY7" fmla="*/ 838200 h 1257300"/>
              <a:gd name="connsiteX8" fmla="*/ 285750 w 538163"/>
              <a:gd name="connsiteY8" fmla="*/ 1181100 h 1257300"/>
              <a:gd name="connsiteX9" fmla="*/ 300038 w 538163"/>
              <a:gd name="connsiteY9" fmla="*/ 1252537 h 1257300"/>
              <a:gd name="connsiteX10" fmla="*/ 338138 w 538163"/>
              <a:gd name="connsiteY10" fmla="*/ 1257300 h 1257300"/>
              <a:gd name="connsiteX11" fmla="*/ 381000 w 538163"/>
              <a:gd name="connsiteY11" fmla="*/ 1200150 h 1257300"/>
              <a:gd name="connsiteX12" fmla="*/ 414338 w 538163"/>
              <a:gd name="connsiteY12" fmla="*/ 1128712 h 1257300"/>
              <a:gd name="connsiteX13" fmla="*/ 533400 w 538163"/>
              <a:gd name="connsiteY13" fmla="*/ 495300 h 1257300"/>
              <a:gd name="connsiteX14" fmla="*/ 538163 w 538163"/>
              <a:gd name="connsiteY14" fmla="*/ 419100 h 1257300"/>
              <a:gd name="connsiteX15" fmla="*/ 485775 w 538163"/>
              <a:gd name="connsiteY15" fmla="*/ 304800 h 1257300"/>
              <a:gd name="connsiteX16" fmla="*/ 338138 w 538163"/>
              <a:gd name="connsiteY16" fmla="*/ 95250 h 1257300"/>
              <a:gd name="connsiteX17" fmla="*/ 257175 w 538163"/>
              <a:gd name="connsiteY17" fmla="*/ 14287 h 1257300"/>
              <a:gd name="connsiteX18" fmla="*/ 166688 w 538163"/>
              <a:gd name="connsiteY18" fmla="*/ 0 h 1257300"/>
              <a:gd name="connsiteX19" fmla="*/ 85725 w 538163"/>
              <a:gd name="connsiteY19" fmla="*/ 0 h 1257300"/>
              <a:gd name="connsiteX20" fmla="*/ 0 w 538163"/>
              <a:gd name="connsiteY20" fmla="*/ 66675 h 1257300"/>
              <a:gd name="connsiteX21" fmla="*/ 80963 w 538163"/>
              <a:gd name="connsiteY21" fmla="*/ 17145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38163" h="1257300">
                <a:moveTo>
                  <a:pt x="80963" y="171450"/>
                </a:moveTo>
                <a:lnTo>
                  <a:pt x="119063" y="133350"/>
                </a:lnTo>
                <a:lnTo>
                  <a:pt x="166688" y="119062"/>
                </a:lnTo>
                <a:lnTo>
                  <a:pt x="209550" y="142875"/>
                </a:lnTo>
                <a:lnTo>
                  <a:pt x="233363" y="166687"/>
                </a:lnTo>
                <a:lnTo>
                  <a:pt x="414338" y="404812"/>
                </a:lnTo>
                <a:lnTo>
                  <a:pt x="433388" y="457200"/>
                </a:lnTo>
                <a:lnTo>
                  <a:pt x="357188" y="838200"/>
                </a:lnTo>
                <a:lnTo>
                  <a:pt x="285750" y="1181100"/>
                </a:lnTo>
                <a:lnTo>
                  <a:pt x="300038" y="1252537"/>
                </a:lnTo>
                <a:lnTo>
                  <a:pt x="338138" y="1257300"/>
                </a:lnTo>
                <a:lnTo>
                  <a:pt x="381000" y="1200150"/>
                </a:lnTo>
                <a:lnTo>
                  <a:pt x="414338" y="1128712"/>
                </a:lnTo>
                <a:lnTo>
                  <a:pt x="533400" y="495300"/>
                </a:lnTo>
                <a:lnTo>
                  <a:pt x="538163" y="419100"/>
                </a:lnTo>
                <a:lnTo>
                  <a:pt x="485775" y="304800"/>
                </a:lnTo>
                <a:lnTo>
                  <a:pt x="338138" y="95250"/>
                </a:lnTo>
                <a:lnTo>
                  <a:pt x="257175" y="14287"/>
                </a:lnTo>
                <a:lnTo>
                  <a:pt x="166688" y="0"/>
                </a:lnTo>
                <a:lnTo>
                  <a:pt x="85725" y="0"/>
                </a:lnTo>
                <a:lnTo>
                  <a:pt x="0" y="66675"/>
                </a:lnTo>
                <a:lnTo>
                  <a:pt x="80963" y="17145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1328737" y="1857376"/>
            <a:ext cx="519113" cy="570453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1244600" y="1104900"/>
            <a:ext cx="692150" cy="752476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508983" y="5263292"/>
            <a:ext cx="256058" cy="46570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 rot="2534652">
            <a:off x="4368838" y="5085473"/>
            <a:ext cx="83455" cy="2458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 rot="19065348" flipH="1">
            <a:off x="5647804" y="5060141"/>
            <a:ext cx="82344" cy="2458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reeform 70"/>
          <p:cNvSpPr/>
          <p:nvPr/>
        </p:nvSpPr>
        <p:spPr>
          <a:xfrm>
            <a:off x="1417320" y="4305300"/>
            <a:ext cx="350520" cy="655320"/>
          </a:xfrm>
          <a:custGeom>
            <a:avLst/>
            <a:gdLst>
              <a:gd name="connsiteX0" fmla="*/ 175260 w 350520"/>
              <a:gd name="connsiteY0" fmla="*/ 0 h 655320"/>
              <a:gd name="connsiteX1" fmla="*/ 0 w 350520"/>
              <a:gd name="connsiteY1" fmla="*/ 198120 h 655320"/>
              <a:gd name="connsiteX2" fmla="*/ 0 w 350520"/>
              <a:gd name="connsiteY2" fmla="*/ 617220 h 655320"/>
              <a:gd name="connsiteX3" fmla="*/ 45720 w 350520"/>
              <a:gd name="connsiteY3" fmla="*/ 655320 h 655320"/>
              <a:gd name="connsiteX4" fmla="*/ 114300 w 350520"/>
              <a:gd name="connsiteY4" fmla="*/ 624840 h 655320"/>
              <a:gd name="connsiteX5" fmla="*/ 114300 w 350520"/>
              <a:gd name="connsiteY5" fmla="*/ 312420 h 655320"/>
              <a:gd name="connsiteX6" fmla="*/ 114300 w 350520"/>
              <a:gd name="connsiteY6" fmla="*/ 251460 h 655320"/>
              <a:gd name="connsiteX7" fmla="*/ 152400 w 350520"/>
              <a:gd name="connsiteY7" fmla="*/ 213360 h 655320"/>
              <a:gd name="connsiteX8" fmla="*/ 152400 w 350520"/>
              <a:gd name="connsiteY8" fmla="*/ 213360 h 655320"/>
              <a:gd name="connsiteX9" fmla="*/ 220980 w 350520"/>
              <a:gd name="connsiteY9" fmla="*/ 259080 h 655320"/>
              <a:gd name="connsiteX10" fmla="*/ 228600 w 350520"/>
              <a:gd name="connsiteY10" fmla="*/ 304800 h 655320"/>
              <a:gd name="connsiteX11" fmla="*/ 228600 w 350520"/>
              <a:gd name="connsiteY11" fmla="*/ 617220 h 655320"/>
              <a:gd name="connsiteX12" fmla="*/ 228600 w 350520"/>
              <a:gd name="connsiteY12" fmla="*/ 617220 h 655320"/>
              <a:gd name="connsiteX13" fmla="*/ 320040 w 350520"/>
              <a:gd name="connsiteY13" fmla="*/ 655320 h 655320"/>
              <a:gd name="connsiteX14" fmla="*/ 350520 w 350520"/>
              <a:gd name="connsiteY14" fmla="*/ 609600 h 655320"/>
              <a:gd name="connsiteX15" fmla="*/ 350520 w 350520"/>
              <a:gd name="connsiteY15" fmla="*/ 20574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0520" h="655320">
                <a:moveTo>
                  <a:pt x="175260" y="0"/>
                </a:moveTo>
                <a:lnTo>
                  <a:pt x="0" y="198120"/>
                </a:lnTo>
                <a:lnTo>
                  <a:pt x="0" y="617220"/>
                </a:lnTo>
                <a:lnTo>
                  <a:pt x="45720" y="655320"/>
                </a:lnTo>
                <a:lnTo>
                  <a:pt x="114300" y="624840"/>
                </a:lnTo>
                <a:lnTo>
                  <a:pt x="114300" y="312420"/>
                </a:lnTo>
                <a:lnTo>
                  <a:pt x="114300" y="251460"/>
                </a:lnTo>
                <a:lnTo>
                  <a:pt x="152400" y="213360"/>
                </a:lnTo>
                <a:lnTo>
                  <a:pt x="152400" y="213360"/>
                </a:lnTo>
                <a:lnTo>
                  <a:pt x="220980" y="259080"/>
                </a:lnTo>
                <a:lnTo>
                  <a:pt x="228600" y="304800"/>
                </a:lnTo>
                <a:lnTo>
                  <a:pt x="228600" y="617220"/>
                </a:lnTo>
                <a:lnTo>
                  <a:pt x="228600" y="617220"/>
                </a:lnTo>
                <a:lnTo>
                  <a:pt x="320040" y="655320"/>
                </a:lnTo>
                <a:lnTo>
                  <a:pt x="350520" y="609600"/>
                </a:lnTo>
                <a:lnTo>
                  <a:pt x="350520" y="205740"/>
                </a:lnTo>
              </a:path>
            </a:pathLst>
          </a:cu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/>
          <p:nvPr/>
        </p:nvCxnSpPr>
        <p:spPr>
          <a:xfrm>
            <a:off x="4232959" y="5095962"/>
            <a:ext cx="12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3849838" y="4610559"/>
            <a:ext cx="0" cy="519067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16200000">
            <a:off x="3597807" y="4752167"/>
            <a:ext cx="3674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165</a:t>
            </a:r>
            <a:endParaRPr lang="en-GB" sz="800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4104825" y="4856289"/>
            <a:ext cx="12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4019152" y="4611830"/>
            <a:ext cx="0" cy="258262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 rot="16200000">
            <a:off x="3789313" y="4351128"/>
            <a:ext cx="3168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30</a:t>
            </a:r>
            <a:endParaRPr lang="en-GB" sz="800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4073444" y="4491273"/>
            <a:ext cx="12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4019269" y="4454908"/>
            <a:ext cx="0" cy="150878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16200000">
            <a:off x="3789851" y="4622087"/>
            <a:ext cx="3168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65</a:t>
            </a:r>
            <a:endParaRPr lang="en-GB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4418416" y="4384646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- 42%</a:t>
            </a:r>
            <a:endParaRPr lang="en-GB" sz="800" dirty="0"/>
          </a:p>
        </p:txBody>
      </p:sp>
      <p:cxnSp>
        <p:nvCxnSpPr>
          <p:cNvPr id="91" name="Straight Connector 90"/>
          <p:cNvCxnSpPr/>
          <p:nvPr/>
        </p:nvCxnSpPr>
        <p:spPr>
          <a:xfrm>
            <a:off x="4201578" y="4494448"/>
            <a:ext cx="322527" cy="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6861436" y="4010241"/>
            <a:ext cx="1421883" cy="925244"/>
            <a:chOff x="6772206" y="4161686"/>
            <a:chExt cx="467118" cy="925244"/>
          </a:xfrm>
        </p:grpSpPr>
        <p:sp>
          <p:nvSpPr>
            <p:cNvPr id="93" name="TextBox 92"/>
            <p:cNvSpPr txBox="1"/>
            <p:nvPr/>
          </p:nvSpPr>
          <p:spPr>
            <a:xfrm>
              <a:off x="6782679" y="4871486"/>
              <a:ext cx="3797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- 0% : min level reading</a:t>
              </a:r>
              <a:endParaRPr lang="en-GB" sz="8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782112" y="4652164"/>
              <a:ext cx="4572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- 25% : Middle plane / max </a:t>
              </a:r>
              <a:r>
                <a:rPr lang="en-GB" sz="800" dirty="0" smtClean="0">
                  <a:latin typeface="Calibri" panose="020F0502020204030204" pitchFamily="34" charset="0"/>
                </a:rPr>
                <a:t>Ø</a:t>
              </a:r>
              <a:endParaRPr lang="en-GB" sz="8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774409" y="4344726"/>
              <a:ext cx="2908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- 58% </a:t>
              </a:r>
              <a:r>
                <a:rPr lang="en-GB" sz="800" b="1" smtClean="0"/>
                <a:t>: Nominal</a:t>
              </a:r>
              <a:endParaRPr lang="en-GB" sz="8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772206" y="4161686"/>
              <a:ext cx="3929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- 80% : limit for gas lines</a:t>
              </a:r>
              <a:endParaRPr lang="en-GB" sz="8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780616" y="4537046"/>
              <a:ext cx="243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- 42% : TT831</a:t>
              </a:r>
              <a:endParaRPr lang="en-GB" sz="800" dirty="0"/>
            </a:p>
          </p:txBody>
        </p:sp>
      </p:grpSp>
      <p:cxnSp>
        <p:nvCxnSpPr>
          <p:cNvPr id="103" name="Straight Connector 102"/>
          <p:cNvCxnSpPr/>
          <p:nvPr/>
        </p:nvCxnSpPr>
        <p:spPr>
          <a:xfrm>
            <a:off x="4024915" y="4690445"/>
            <a:ext cx="457004" cy="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415144" y="4580724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- 13%</a:t>
            </a:r>
            <a:endParaRPr lang="en-GB" sz="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6894773" y="4615127"/>
            <a:ext cx="1566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- 13% : start filling heater volume</a:t>
            </a:r>
            <a:endParaRPr lang="en-GB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3901667" y="4245767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TT831</a:t>
            </a:r>
            <a:endParaRPr lang="en-GB" sz="6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4023344" y="4831038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TT832</a:t>
            </a:r>
            <a:endParaRPr lang="en-GB" sz="6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099621" y="4935485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TT833</a:t>
            </a:r>
            <a:endParaRPr lang="en-GB" sz="6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4360452" y="5187029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EH831</a:t>
            </a:r>
            <a:endParaRPr lang="en-GB" sz="6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5371923" y="5194342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EH831</a:t>
            </a:r>
            <a:endParaRPr lang="en-GB" sz="6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1444491" y="5496868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EH835</a:t>
            </a:r>
            <a:endParaRPr lang="en-GB" sz="6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1396899" y="4917650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EH834</a:t>
            </a:r>
            <a:endParaRPr lang="en-GB" sz="6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4368827" y="3767578"/>
            <a:ext cx="37061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LT831</a:t>
            </a:r>
            <a:endParaRPr lang="en-GB" sz="6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5344469" y="3776202"/>
            <a:ext cx="37061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LT832</a:t>
            </a:r>
            <a:endParaRPr lang="en-GB" sz="600" b="1" dirty="0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1273631" y="4873547"/>
            <a:ext cx="12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1101854" y="4628041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TT834</a:t>
            </a:r>
            <a:endParaRPr lang="en-GB" sz="600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048638" y="3573624"/>
            <a:ext cx="0" cy="3284376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453" r="37978"/>
          <a:stretch/>
        </p:blipFill>
        <p:spPr>
          <a:xfrm>
            <a:off x="8356015" y="3034825"/>
            <a:ext cx="3847720" cy="3806226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4"/>
          <a:srcRect l="81475" t="2062" b="69818"/>
          <a:stretch/>
        </p:blipFill>
        <p:spPr>
          <a:xfrm>
            <a:off x="7358789" y="5129626"/>
            <a:ext cx="1418642" cy="1427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10253" b="11024"/>
          <a:stretch/>
        </p:blipFill>
        <p:spPr>
          <a:xfrm>
            <a:off x="7949981" y="20805"/>
            <a:ext cx="4234628" cy="2500230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 flipV="1">
            <a:off x="5033906" y="4308638"/>
            <a:ext cx="0" cy="197326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141969" y="4881431"/>
            <a:ext cx="12813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002125" y="4712037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T</a:t>
            </a:r>
            <a:r>
              <a:rPr lang="en-GB" sz="600" b="1" dirty="0" smtClean="0"/>
              <a:t>T838</a:t>
            </a:r>
            <a:endParaRPr lang="en-GB" sz="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2516" y="4505"/>
            <a:ext cx="4826814" cy="2062978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016825" y="0"/>
            <a:ext cx="4822250" cy="207532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Straight Connector 87"/>
          <p:cNvCxnSpPr/>
          <p:nvPr/>
        </p:nvCxnSpPr>
        <p:spPr>
          <a:xfrm>
            <a:off x="5018751" y="1475934"/>
            <a:ext cx="12813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878907" y="1306540"/>
            <a:ext cx="3770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TT839</a:t>
            </a:r>
            <a:endParaRPr lang="en-GB" sz="600" b="1" dirty="0"/>
          </a:p>
        </p:txBody>
      </p:sp>
      <p:sp>
        <p:nvSpPr>
          <p:cNvPr id="13" name="Freeform 12"/>
          <p:cNvSpPr/>
          <p:nvPr/>
        </p:nvSpPr>
        <p:spPr>
          <a:xfrm>
            <a:off x="3209925" y="933450"/>
            <a:ext cx="3895725" cy="604838"/>
          </a:xfrm>
          <a:custGeom>
            <a:avLst/>
            <a:gdLst>
              <a:gd name="connsiteX0" fmla="*/ 4763 w 3895725"/>
              <a:gd name="connsiteY0" fmla="*/ 438150 h 604838"/>
              <a:gd name="connsiteX1" fmla="*/ 214313 w 3895725"/>
              <a:gd name="connsiteY1" fmla="*/ 438150 h 604838"/>
              <a:gd name="connsiteX2" fmla="*/ 214313 w 3895725"/>
              <a:gd name="connsiteY2" fmla="*/ 604838 h 604838"/>
              <a:gd name="connsiteX3" fmla="*/ 919163 w 3895725"/>
              <a:gd name="connsiteY3" fmla="*/ 604838 h 604838"/>
              <a:gd name="connsiteX4" fmla="*/ 919163 w 3895725"/>
              <a:gd name="connsiteY4" fmla="*/ 347663 h 604838"/>
              <a:gd name="connsiteX5" fmla="*/ 1833563 w 3895725"/>
              <a:gd name="connsiteY5" fmla="*/ 347663 h 604838"/>
              <a:gd name="connsiteX6" fmla="*/ 1833563 w 3895725"/>
              <a:gd name="connsiteY6" fmla="*/ 314325 h 604838"/>
              <a:gd name="connsiteX7" fmla="*/ 3081338 w 3895725"/>
              <a:gd name="connsiteY7" fmla="*/ 314325 h 604838"/>
              <a:gd name="connsiteX8" fmla="*/ 3343275 w 3895725"/>
              <a:gd name="connsiteY8" fmla="*/ 257175 h 604838"/>
              <a:gd name="connsiteX9" fmla="*/ 3590925 w 3895725"/>
              <a:gd name="connsiteY9" fmla="*/ 190500 h 604838"/>
              <a:gd name="connsiteX10" fmla="*/ 3781425 w 3895725"/>
              <a:gd name="connsiteY10" fmla="*/ 109538 h 604838"/>
              <a:gd name="connsiteX11" fmla="*/ 3895725 w 3895725"/>
              <a:gd name="connsiteY11" fmla="*/ 33338 h 604838"/>
              <a:gd name="connsiteX12" fmla="*/ 3390900 w 3895725"/>
              <a:gd name="connsiteY12" fmla="*/ 33338 h 604838"/>
              <a:gd name="connsiteX13" fmla="*/ 3252788 w 3895725"/>
              <a:gd name="connsiteY13" fmla="*/ 61913 h 604838"/>
              <a:gd name="connsiteX14" fmla="*/ 3081338 w 3895725"/>
              <a:gd name="connsiteY14" fmla="*/ 76200 h 604838"/>
              <a:gd name="connsiteX15" fmla="*/ 2819400 w 3895725"/>
              <a:gd name="connsiteY15" fmla="*/ 76200 h 604838"/>
              <a:gd name="connsiteX16" fmla="*/ 1814513 w 3895725"/>
              <a:gd name="connsiteY16" fmla="*/ 76200 h 604838"/>
              <a:gd name="connsiteX17" fmla="*/ 1814513 w 3895725"/>
              <a:gd name="connsiteY17" fmla="*/ 42863 h 604838"/>
              <a:gd name="connsiteX18" fmla="*/ 919163 w 3895725"/>
              <a:gd name="connsiteY18" fmla="*/ 42863 h 604838"/>
              <a:gd name="connsiteX19" fmla="*/ 919163 w 3895725"/>
              <a:gd name="connsiteY19" fmla="*/ 0 h 604838"/>
              <a:gd name="connsiteX20" fmla="*/ 0 w 3895725"/>
              <a:gd name="connsiteY20" fmla="*/ 0 h 604838"/>
              <a:gd name="connsiteX21" fmla="*/ 4763 w 3895725"/>
              <a:gd name="connsiteY21" fmla="*/ 43815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95725" h="604838">
                <a:moveTo>
                  <a:pt x="4763" y="438150"/>
                </a:moveTo>
                <a:lnTo>
                  <a:pt x="214313" y="438150"/>
                </a:lnTo>
                <a:lnTo>
                  <a:pt x="214313" y="604838"/>
                </a:lnTo>
                <a:lnTo>
                  <a:pt x="919163" y="604838"/>
                </a:lnTo>
                <a:lnTo>
                  <a:pt x="919163" y="347663"/>
                </a:lnTo>
                <a:lnTo>
                  <a:pt x="1833563" y="347663"/>
                </a:lnTo>
                <a:lnTo>
                  <a:pt x="1833563" y="314325"/>
                </a:lnTo>
                <a:lnTo>
                  <a:pt x="3081338" y="314325"/>
                </a:lnTo>
                <a:lnTo>
                  <a:pt x="3343275" y="257175"/>
                </a:lnTo>
                <a:lnTo>
                  <a:pt x="3590925" y="190500"/>
                </a:lnTo>
                <a:lnTo>
                  <a:pt x="3781425" y="109538"/>
                </a:lnTo>
                <a:lnTo>
                  <a:pt x="3895725" y="33338"/>
                </a:lnTo>
                <a:lnTo>
                  <a:pt x="3390900" y="33338"/>
                </a:lnTo>
                <a:lnTo>
                  <a:pt x="3252788" y="61913"/>
                </a:lnTo>
                <a:lnTo>
                  <a:pt x="3081338" y="76200"/>
                </a:lnTo>
                <a:lnTo>
                  <a:pt x="2819400" y="76200"/>
                </a:lnTo>
                <a:lnTo>
                  <a:pt x="1814513" y="76200"/>
                </a:lnTo>
                <a:lnTo>
                  <a:pt x="1814513" y="42863"/>
                </a:lnTo>
                <a:lnTo>
                  <a:pt x="919163" y="42863"/>
                </a:lnTo>
                <a:lnTo>
                  <a:pt x="919163" y="0"/>
                </a:lnTo>
                <a:lnTo>
                  <a:pt x="0" y="0"/>
                </a:lnTo>
                <a:cubicBezTo>
                  <a:pt x="1588" y="146050"/>
                  <a:pt x="3175" y="292100"/>
                  <a:pt x="4763" y="438150"/>
                </a:cubicBez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3209925" y="716756"/>
            <a:ext cx="921544" cy="219075"/>
          </a:xfrm>
          <a:custGeom>
            <a:avLst/>
            <a:gdLst>
              <a:gd name="connsiteX0" fmla="*/ 0 w 921544"/>
              <a:gd name="connsiteY0" fmla="*/ 219075 h 219075"/>
              <a:gd name="connsiteX1" fmla="*/ 921544 w 921544"/>
              <a:gd name="connsiteY1" fmla="*/ 219075 h 219075"/>
              <a:gd name="connsiteX2" fmla="*/ 921544 w 921544"/>
              <a:gd name="connsiteY2" fmla="*/ 4763 h 219075"/>
              <a:gd name="connsiteX3" fmla="*/ 888206 w 921544"/>
              <a:gd name="connsiteY3" fmla="*/ 0 h 219075"/>
              <a:gd name="connsiteX4" fmla="*/ 214313 w 921544"/>
              <a:gd name="connsiteY4" fmla="*/ 0 h 219075"/>
              <a:gd name="connsiteX5" fmla="*/ 214313 w 921544"/>
              <a:gd name="connsiteY5" fmla="*/ 166688 h 219075"/>
              <a:gd name="connsiteX6" fmla="*/ 185738 w 921544"/>
              <a:gd name="connsiteY6" fmla="*/ 166688 h 219075"/>
              <a:gd name="connsiteX7" fmla="*/ 59531 w 921544"/>
              <a:gd name="connsiteY7" fmla="*/ 166688 h 219075"/>
              <a:gd name="connsiteX8" fmla="*/ 0 w 921544"/>
              <a:gd name="connsiteY8" fmla="*/ 219075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544" h="219075">
                <a:moveTo>
                  <a:pt x="0" y="219075"/>
                </a:moveTo>
                <a:lnTo>
                  <a:pt x="921544" y="219075"/>
                </a:lnTo>
                <a:lnTo>
                  <a:pt x="921544" y="4763"/>
                </a:lnTo>
                <a:lnTo>
                  <a:pt x="888206" y="0"/>
                </a:lnTo>
                <a:lnTo>
                  <a:pt x="214313" y="0"/>
                </a:lnTo>
                <a:lnTo>
                  <a:pt x="214313" y="166688"/>
                </a:lnTo>
                <a:lnTo>
                  <a:pt x="185738" y="166688"/>
                </a:lnTo>
                <a:lnTo>
                  <a:pt x="59531" y="166688"/>
                </a:lnTo>
                <a:lnTo>
                  <a:pt x="0" y="219075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4129088" y="838200"/>
            <a:ext cx="2740818" cy="104775"/>
          </a:xfrm>
          <a:custGeom>
            <a:avLst/>
            <a:gdLst>
              <a:gd name="connsiteX0" fmla="*/ 0 w 2740818"/>
              <a:gd name="connsiteY0" fmla="*/ 0 h 104775"/>
              <a:gd name="connsiteX1" fmla="*/ 2740818 w 2740818"/>
              <a:gd name="connsiteY1" fmla="*/ 0 h 104775"/>
              <a:gd name="connsiteX2" fmla="*/ 2476500 w 2740818"/>
              <a:gd name="connsiteY2" fmla="*/ 104775 h 104775"/>
              <a:gd name="connsiteX3" fmla="*/ 2102643 w 2740818"/>
              <a:gd name="connsiteY3" fmla="*/ 104775 h 104775"/>
              <a:gd name="connsiteX4" fmla="*/ 2102643 w 2740818"/>
              <a:gd name="connsiteY4" fmla="*/ 88106 h 104775"/>
              <a:gd name="connsiteX5" fmla="*/ 0 w 2740818"/>
              <a:gd name="connsiteY5" fmla="*/ 88106 h 104775"/>
              <a:gd name="connsiteX6" fmla="*/ 0 w 2740818"/>
              <a:gd name="connsiteY6" fmla="*/ 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0818" h="104775">
                <a:moveTo>
                  <a:pt x="0" y="0"/>
                </a:moveTo>
                <a:lnTo>
                  <a:pt x="2740818" y="0"/>
                </a:lnTo>
                <a:lnTo>
                  <a:pt x="2476500" y="104775"/>
                </a:lnTo>
                <a:lnTo>
                  <a:pt x="2102643" y="104775"/>
                </a:lnTo>
                <a:lnTo>
                  <a:pt x="2102643" y="88106"/>
                </a:lnTo>
                <a:lnTo>
                  <a:pt x="0" y="88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6615113" y="614363"/>
            <a:ext cx="1143000" cy="357187"/>
          </a:xfrm>
          <a:custGeom>
            <a:avLst/>
            <a:gdLst>
              <a:gd name="connsiteX0" fmla="*/ 0 w 1143000"/>
              <a:gd name="connsiteY0" fmla="*/ 342900 h 357187"/>
              <a:gd name="connsiteX1" fmla="*/ 0 w 1143000"/>
              <a:gd name="connsiteY1" fmla="*/ 342900 h 357187"/>
              <a:gd name="connsiteX2" fmla="*/ 133350 w 1143000"/>
              <a:gd name="connsiteY2" fmla="*/ 304800 h 357187"/>
              <a:gd name="connsiteX3" fmla="*/ 223837 w 1143000"/>
              <a:gd name="connsiteY3" fmla="*/ 247650 h 357187"/>
              <a:gd name="connsiteX4" fmla="*/ 404812 w 1143000"/>
              <a:gd name="connsiteY4" fmla="*/ 166687 h 357187"/>
              <a:gd name="connsiteX5" fmla="*/ 561975 w 1143000"/>
              <a:gd name="connsiteY5" fmla="*/ 90487 h 357187"/>
              <a:gd name="connsiteX6" fmla="*/ 838200 w 1143000"/>
              <a:gd name="connsiteY6" fmla="*/ 14287 h 357187"/>
              <a:gd name="connsiteX7" fmla="*/ 1028700 w 1143000"/>
              <a:gd name="connsiteY7" fmla="*/ 0 h 357187"/>
              <a:gd name="connsiteX8" fmla="*/ 1143000 w 1143000"/>
              <a:gd name="connsiteY8" fmla="*/ 0 h 357187"/>
              <a:gd name="connsiteX9" fmla="*/ 1143000 w 1143000"/>
              <a:gd name="connsiteY9" fmla="*/ 214312 h 357187"/>
              <a:gd name="connsiteX10" fmla="*/ 1019175 w 1143000"/>
              <a:gd name="connsiteY10" fmla="*/ 214312 h 357187"/>
              <a:gd name="connsiteX11" fmla="*/ 857250 w 1143000"/>
              <a:gd name="connsiteY11" fmla="*/ 228600 h 357187"/>
              <a:gd name="connsiteX12" fmla="*/ 704850 w 1143000"/>
              <a:gd name="connsiteY12" fmla="*/ 266700 h 357187"/>
              <a:gd name="connsiteX13" fmla="*/ 571500 w 1143000"/>
              <a:gd name="connsiteY13" fmla="*/ 309562 h 357187"/>
              <a:gd name="connsiteX14" fmla="*/ 476250 w 1143000"/>
              <a:gd name="connsiteY14" fmla="*/ 357187 h 357187"/>
              <a:gd name="connsiteX15" fmla="*/ 0 w 1143000"/>
              <a:gd name="connsiteY15" fmla="*/ 34290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3000" h="357187">
                <a:moveTo>
                  <a:pt x="0" y="342900"/>
                </a:moveTo>
                <a:lnTo>
                  <a:pt x="0" y="342900"/>
                </a:lnTo>
                <a:lnTo>
                  <a:pt x="133350" y="304800"/>
                </a:lnTo>
                <a:lnTo>
                  <a:pt x="223837" y="247650"/>
                </a:lnTo>
                <a:lnTo>
                  <a:pt x="404812" y="166687"/>
                </a:lnTo>
                <a:lnTo>
                  <a:pt x="561975" y="90487"/>
                </a:lnTo>
                <a:lnTo>
                  <a:pt x="838200" y="14287"/>
                </a:lnTo>
                <a:lnTo>
                  <a:pt x="1028700" y="0"/>
                </a:lnTo>
                <a:lnTo>
                  <a:pt x="1143000" y="0"/>
                </a:lnTo>
                <a:lnTo>
                  <a:pt x="1143000" y="214312"/>
                </a:lnTo>
                <a:lnTo>
                  <a:pt x="1019175" y="214312"/>
                </a:lnTo>
                <a:lnTo>
                  <a:pt x="857250" y="228600"/>
                </a:lnTo>
                <a:lnTo>
                  <a:pt x="704850" y="266700"/>
                </a:lnTo>
                <a:lnTo>
                  <a:pt x="571500" y="309562"/>
                </a:lnTo>
                <a:lnTo>
                  <a:pt x="476250" y="357187"/>
                </a:lnTo>
                <a:lnTo>
                  <a:pt x="0" y="34290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0" y="16355"/>
            <a:ext cx="309546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DDFX </a:t>
            </a:r>
            <a:r>
              <a:rPr lang="en-GB" sz="3200" b="1" dirty="0" err="1" smtClean="0"/>
              <a:t>cryo</a:t>
            </a:r>
            <a:r>
              <a:rPr lang="en-GB" sz="3200" b="1" dirty="0" smtClean="0"/>
              <a:t> layout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45516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7" name="Straight Connector 216"/>
          <p:cNvCxnSpPr/>
          <p:nvPr/>
        </p:nvCxnSpPr>
        <p:spPr>
          <a:xfrm>
            <a:off x="10483850" y="4106360"/>
            <a:ext cx="1582998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DFM environment </a:t>
            </a:r>
            <a:r>
              <a:rPr lang="en-GB" sz="2400" dirty="0" smtClean="0"/>
              <a:t>(not today’s key topic)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6300"/>
            <a:ext cx="7370698" cy="26929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Busy area (radiation, QXL, D2, </a:t>
            </a:r>
            <a:r>
              <a:rPr lang="en-GB" dirty="0" err="1" smtClean="0"/>
              <a:t>SCLink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On going discussions to study feasibility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Sequence: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DFM concept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DFM integration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Iterations WP15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7239" y="2705965"/>
            <a:ext cx="59721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0698" y="-14914"/>
            <a:ext cx="4820021" cy="1879674"/>
          </a:xfrm>
          <a:prstGeom prst="rect">
            <a:avLst/>
          </a:prstGeom>
        </p:spPr>
      </p:pic>
      <p:sp>
        <p:nvSpPr>
          <p:cNvPr id="81" name="Oval 80"/>
          <p:cNvSpPr/>
          <p:nvPr/>
        </p:nvSpPr>
        <p:spPr>
          <a:xfrm>
            <a:off x="7822684" y="1457522"/>
            <a:ext cx="493370" cy="3798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0" name="Picture 13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3225" y="3551817"/>
            <a:ext cx="9144000" cy="1426687"/>
          </a:xfrm>
          <a:prstGeom prst="rect">
            <a:avLst/>
          </a:prstGeom>
          <a:ln>
            <a:noFill/>
          </a:ln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225" y="5438098"/>
            <a:ext cx="9169772" cy="1277964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6"/>
          <a:srcRect t="7936"/>
          <a:stretch/>
        </p:blipFill>
        <p:spPr>
          <a:xfrm>
            <a:off x="2978721" y="2115851"/>
            <a:ext cx="9024788" cy="1008112"/>
          </a:xfrm>
          <a:prstGeom prst="rect">
            <a:avLst/>
          </a:prstGeom>
        </p:spPr>
      </p:pic>
      <p:cxnSp>
        <p:nvCxnSpPr>
          <p:cNvPr id="143" name="Straight Connector 142"/>
          <p:cNvCxnSpPr/>
          <p:nvPr/>
        </p:nvCxnSpPr>
        <p:spPr>
          <a:xfrm>
            <a:off x="3050729" y="2997449"/>
            <a:ext cx="8939296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Rectangle 14"/>
          <p:cNvSpPr/>
          <p:nvPr/>
        </p:nvSpPr>
        <p:spPr>
          <a:xfrm>
            <a:off x="5715025" y="1917329"/>
            <a:ext cx="35779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sz="1050" dirty="0" smtClean="0">
                <a:solidFill>
                  <a:prstClr val="black"/>
                </a:solidFill>
                <a:latin typeface="Arial"/>
              </a:rPr>
              <a:t>D2</a:t>
            </a:r>
            <a:endParaRPr lang="en-GB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5" name="Flowchart: Process 144"/>
          <p:cNvSpPr/>
          <p:nvPr/>
        </p:nvSpPr>
        <p:spPr>
          <a:xfrm>
            <a:off x="3050729" y="2133353"/>
            <a:ext cx="5616624" cy="738855"/>
          </a:xfrm>
          <a:prstGeom prst="flowChartProcess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7" name="Straight Arrow Connector 146"/>
          <p:cNvCxnSpPr/>
          <p:nvPr/>
        </p:nvCxnSpPr>
        <p:spPr>
          <a:xfrm flipV="1">
            <a:off x="5138961" y="2708813"/>
            <a:ext cx="0" cy="33644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48" name="Rectangle 147"/>
          <p:cNvSpPr/>
          <p:nvPr/>
        </p:nvSpPr>
        <p:spPr>
          <a:xfrm>
            <a:off x="4592596" y="3044723"/>
            <a:ext cx="1122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fr-CH" sz="900" dirty="0" smtClean="0">
                <a:solidFill>
                  <a:srgbClr val="00B050"/>
                </a:solidFill>
                <a:latin typeface="Arial"/>
              </a:rPr>
              <a:t>D2 total </a:t>
            </a:r>
            <a:r>
              <a:rPr lang="fr-CH" sz="900" dirty="0" err="1" smtClean="0">
                <a:solidFill>
                  <a:srgbClr val="00B050"/>
                </a:solidFill>
                <a:latin typeface="Arial"/>
              </a:rPr>
              <a:t>length</a:t>
            </a:r>
            <a:r>
              <a:rPr lang="fr-CH" sz="900" dirty="0" smtClean="0">
                <a:solidFill>
                  <a:srgbClr val="00B050"/>
                </a:solidFill>
                <a:latin typeface="Arial"/>
              </a:rPr>
              <a:t> </a:t>
            </a:r>
            <a:r>
              <a:rPr lang="fr-CH" sz="900" dirty="0" err="1" smtClean="0">
                <a:solidFill>
                  <a:srgbClr val="00B050"/>
                </a:solidFill>
                <a:latin typeface="Arial"/>
              </a:rPr>
              <a:t>increased</a:t>
            </a:r>
            <a:r>
              <a:rPr lang="fr-CH" sz="900" dirty="0" smtClean="0">
                <a:solidFill>
                  <a:srgbClr val="00B050"/>
                </a:solidFill>
                <a:latin typeface="Arial"/>
              </a:rPr>
              <a:t> 300mm </a:t>
            </a:r>
            <a:endParaRPr lang="en-GB" sz="9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5516511" y="2479164"/>
            <a:ext cx="990602" cy="246221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</a:rPr>
              <a:t>Updated</a:t>
            </a:r>
          </a:p>
        </p:txBody>
      </p:sp>
      <p:sp>
        <p:nvSpPr>
          <p:cNvPr id="150" name="Rectangle 149"/>
          <p:cNvSpPr/>
          <p:nvPr/>
        </p:nvSpPr>
        <p:spPr>
          <a:xfrm>
            <a:off x="3338761" y="4753188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fr-CH" sz="900" dirty="0" err="1">
                <a:solidFill>
                  <a:prstClr val="black"/>
                </a:solidFill>
                <a:latin typeface="Arial"/>
              </a:rPr>
              <a:t>Motorised</a:t>
            </a:r>
            <a:r>
              <a:rPr lang="fr-CH" sz="900" dirty="0">
                <a:solidFill>
                  <a:prstClr val="black"/>
                </a:solidFill>
                <a:latin typeface="Arial"/>
              </a:rPr>
              <a:t> jacks </a:t>
            </a:r>
            <a:r>
              <a:rPr lang="fr-CH" sz="900" dirty="0" err="1">
                <a:solidFill>
                  <a:prstClr val="black"/>
                </a:solidFill>
                <a:latin typeface="Arial"/>
              </a:rPr>
              <a:t>added</a:t>
            </a:r>
            <a:endParaRPr lang="en-GB" sz="9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2" name="Rectangle 14"/>
          <p:cNvSpPr/>
          <p:nvPr/>
        </p:nvSpPr>
        <p:spPr>
          <a:xfrm>
            <a:off x="6970524" y="4151681"/>
            <a:ext cx="3658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sz="1100" b="1" dirty="0" smtClean="0">
                <a:solidFill>
                  <a:prstClr val="white"/>
                </a:solidFill>
                <a:latin typeface="Arial"/>
              </a:rPr>
              <a:t>D2</a:t>
            </a:r>
            <a:endParaRPr lang="en-GB" sz="11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8224467" y="3184370"/>
            <a:ext cx="9203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fr-CH" sz="800" dirty="0" smtClean="0">
                <a:solidFill>
                  <a:srgbClr val="C00000"/>
                </a:solidFill>
                <a:latin typeface="Arial"/>
              </a:rPr>
              <a:t>152383mm</a:t>
            </a:r>
            <a:endParaRPr lang="en-GB" sz="800" dirty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157" name="Straight Arrow Connector 156"/>
          <p:cNvCxnSpPr/>
          <p:nvPr/>
        </p:nvCxnSpPr>
        <p:spPr>
          <a:xfrm flipV="1">
            <a:off x="8667353" y="2872208"/>
            <a:ext cx="0" cy="336440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58" name="Rectangle 157"/>
          <p:cNvSpPr/>
          <p:nvPr/>
        </p:nvSpPr>
        <p:spPr>
          <a:xfrm>
            <a:off x="2978721" y="3112761"/>
            <a:ext cx="720080" cy="21544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137340mm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159" name="Straight Arrow Connector 158"/>
          <p:cNvCxnSpPr/>
          <p:nvPr/>
        </p:nvCxnSpPr>
        <p:spPr>
          <a:xfrm flipV="1">
            <a:off x="3033441" y="2877033"/>
            <a:ext cx="0" cy="336440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64" name="Straight Arrow Connector 163"/>
          <p:cNvCxnSpPr/>
          <p:nvPr/>
        </p:nvCxnSpPr>
        <p:spPr>
          <a:xfrm flipV="1">
            <a:off x="4130849" y="4844520"/>
            <a:ext cx="342581" cy="55327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67" name="Rectangle 166"/>
          <p:cNvSpPr/>
          <p:nvPr/>
        </p:nvSpPr>
        <p:spPr>
          <a:xfrm>
            <a:off x="4500471" y="4967063"/>
            <a:ext cx="19758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fr-CH" sz="1400" b="1" dirty="0" smtClean="0">
                <a:solidFill>
                  <a:srgbClr val="C00000"/>
                </a:solidFill>
                <a:latin typeface="Arial"/>
              </a:rPr>
              <a:t>Area </a:t>
            </a:r>
            <a:r>
              <a:rPr lang="fr-CH" sz="1400" b="1" dirty="0" err="1" smtClean="0">
                <a:solidFill>
                  <a:srgbClr val="C00000"/>
                </a:solidFill>
                <a:latin typeface="Arial"/>
              </a:rPr>
              <a:t>under</a:t>
            </a:r>
            <a:r>
              <a:rPr lang="fr-CH" sz="1400" b="1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1400" b="1" dirty="0" err="1" smtClean="0">
                <a:solidFill>
                  <a:srgbClr val="C00000"/>
                </a:solidFill>
                <a:latin typeface="Arial"/>
              </a:rPr>
              <a:t>study</a:t>
            </a:r>
            <a:endParaRPr lang="en-GB" sz="1400" b="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68" name="Rectangle 14"/>
          <p:cNvSpPr/>
          <p:nvPr/>
        </p:nvSpPr>
        <p:spPr>
          <a:xfrm>
            <a:off x="9459441" y="1917329"/>
            <a:ext cx="4555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sz="1050" dirty="0" smtClean="0">
                <a:solidFill>
                  <a:prstClr val="black"/>
                </a:solidFill>
                <a:latin typeface="Arial"/>
              </a:rPr>
              <a:t>CC1</a:t>
            </a:r>
            <a:endParaRPr lang="en-GB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9" name="Rectangle 14"/>
          <p:cNvSpPr/>
          <p:nvPr/>
        </p:nvSpPr>
        <p:spPr>
          <a:xfrm>
            <a:off x="10896406" y="1917329"/>
            <a:ext cx="4555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sz="1050" dirty="0" smtClean="0">
                <a:solidFill>
                  <a:prstClr val="black"/>
                </a:solidFill>
                <a:latin typeface="Arial"/>
              </a:rPr>
              <a:t>CC2</a:t>
            </a:r>
            <a:endParaRPr lang="en-GB" sz="105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70" name="Straight Arrow Connector 169"/>
          <p:cNvCxnSpPr>
            <a:stCxn id="171" idx="2"/>
          </p:cNvCxnSpPr>
          <p:nvPr/>
        </p:nvCxnSpPr>
        <p:spPr>
          <a:xfrm flipH="1">
            <a:off x="6229814" y="5424487"/>
            <a:ext cx="514589" cy="324376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71" name="Rectangle 170"/>
          <p:cNvSpPr/>
          <p:nvPr/>
        </p:nvSpPr>
        <p:spPr>
          <a:xfrm>
            <a:off x="6286550" y="5085933"/>
            <a:ext cx="9157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fr-CH" sz="800" dirty="0" smtClean="0">
                <a:solidFill>
                  <a:srgbClr val="C00000"/>
                </a:solidFill>
                <a:latin typeface="Arial"/>
              </a:rPr>
              <a:t>Valves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between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the 2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jumpers</a:t>
            </a:r>
            <a:endParaRPr lang="fr-CH" sz="800" dirty="0" smtClean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72" name="Rounded Rectangle 171"/>
          <p:cNvSpPr/>
          <p:nvPr/>
        </p:nvSpPr>
        <p:spPr>
          <a:xfrm>
            <a:off x="4829737" y="3670486"/>
            <a:ext cx="2685663" cy="344692"/>
          </a:xfrm>
          <a:prstGeom prst="roundRect">
            <a:avLst/>
          </a:prstGeom>
          <a:solidFill>
            <a:srgbClr val="C34BF3">
              <a:alpha val="69804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/>
            <a:r>
              <a:rPr lang="en-GB" sz="1400" b="1" dirty="0">
                <a:solidFill>
                  <a:srgbClr val="FFFF00"/>
                </a:solidFill>
                <a:latin typeface="Arial"/>
              </a:rPr>
              <a:t>DFM Space </a:t>
            </a:r>
            <a:r>
              <a:rPr lang="en-GB" sz="1400" b="1" dirty="0" smtClean="0">
                <a:solidFill>
                  <a:srgbClr val="FFFF00"/>
                </a:solidFill>
                <a:latin typeface="Arial"/>
              </a:rPr>
              <a:t>reservation</a:t>
            </a:r>
            <a:endParaRPr lang="en-GB" sz="1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173" name="Rounded Rectangle 172"/>
          <p:cNvSpPr/>
          <p:nvPr/>
        </p:nvSpPr>
        <p:spPr>
          <a:xfrm>
            <a:off x="4840570" y="6102037"/>
            <a:ext cx="2685663" cy="344692"/>
          </a:xfrm>
          <a:prstGeom prst="roundRect">
            <a:avLst/>
          </a:prstGeom>
          <a:solidFill>
            <a:srgbClr val="C34BF3">
              <a:alpha val="69804"/>
            </a:srgbClr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/>
            <a:r>
              <a:rPr lang="en-GB" sz="1400" b="1" dirty="0">
                <a:solidFill>
                  <a:srgbClr val="FFFF00"/>
                </a:solidFill>
                <a:latin typeface="Arial"/>
              </a:rPr>
              <a:t>DFM Space reservation</a:t>
            </a:r>
          </a:p>
        </p:txBody>
      </p:sp>
      <p:cxnSp>
        <p:nvCxnSpPr>
          <p:cNvPr id="175" name="Straight Arrow Connector 174"/>
          <p:cNvCxnSpPr/>
          <p:nvPr/>
        </p:nvCxnSpPr>
        <p:spPr>
          <a:xfrm flipH="1">
            <a:off x="4862233" y="6732962"/>
            <a:ext cx="266400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triangle" w="sm" len="me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76" name="Rectangle 175"/>
          <p:cNvSpPr/>
          <p:nvPr/>
        </p:nvSpPr>
        <p:spPr>
          <a:xfrm>
            <a:off x="5387657" y="6564440"/>
            <a:ext cx="17495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black"/>
                </a:solidFill>
                <a:latin typeface="Arial"/>
              </a:rPr>
              <a:t>around 5 m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879543" y="5286052"/>
            <a:ext cx="1056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Define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connection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to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jumper</a:t>
            </a:r>
            <a:endParaRPr lang="fr-CH" sz="800" dirty="0" smtClean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5411608" y="5598729"/>
            <a:ext cx="230531" cy="362909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grpSp>
        <p:nvGrpSpPr>
          <p:cNvPr id="181" name="Group 180"/>
          <p:cNvGrpSpPr/>
          <p:nvPr/>
        </p:nvGrpSpPr>
        <p:grpSpPr>
          <a:xfrm>
            <a:off x="7526235" y="5160812"/>
            <a:ext cx="4525496" cy="1167930"/>
            <a:chOff x="4583010" y="3480120"/>
            <a:chExt cx="4525496" cy="1167930"/>
          </a:xfrm>
        </p:grpSpPr>
        <p:sp>
          <p:nvSpPr>
            <p:cNvPr id="182" name="Rectangle 181"/>
            <p:cNvSpPr/>
            <p:nvPr/>
          </p:nvSpPr>
          <p:spPr>
            <a:xfrm>
              <a:off x="7880939" y="3480120"/>
              <a:ext cx="91570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Define</a:t>
              </a:r>
              <a:r>
                <a:rPr kumimoji="0" lang="fr-CH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 </a:t>
              </a:r>
              <a:r>
                <a:rPr kumimoji="0" lang="fr-CH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Interlink</a:t>
              </a:r>
              <a:r>
                <a:rPr kumimoji="0" lang="fr-CH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 </a:t>
              </a:r>
              <a:r>
                <a:rPr kumimoji="0" lang="fr-CH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routing</a:t>
              </a:r>
              <a:endPara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83" name="Straight Arrow Connector 182"/>
            <p:cNvCxnSpPr/>
            <p:nvPr/>
          </p:nvCxnSpPr>
          <p:spPr>
            <a:xfrm flipH="1">
              <a:off x="7950303" y="3677934"/>
              <a:ext cx="164045" cy="177563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triangle" w="sm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84" name="Rounded Rectangle 183"/>
            <p:cNvSpPr/>
            <p:nvPr/>
          </p:nvSpPr>
          <p:spPr>
            <a:xfrm>
              <a:off x="9001783" y="4052283"/>
              <a:ext cx="106721" cy="486154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5" name="Rounded Rectangle 184"/>
            <p:cNvSpPr/>
            <p:nvPr/>
          </p:nvSpPr>
          <p:spPr>
            <a:xfrm rot="16200000">
              <a:off x="6987305" y="2072643"/>
              <a:ext cx="106721" cy="3703630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6" name="Block Arc 185"/>
            <p:cNvSpPr/>
            <p:nvPr/>
          </p:nvSpPr>
          <p:spPr>
            <a:xfrm rot="5400000">
              <a:off x="8745548" y="3876779"/>
              <a:ext cx="356837" cy="351005"/>
            </a:xfrm>
            <a:prstGeom prst="blockArc">
              <a:avLst>
                <a:gd name="adj1" fmla="val 10149035"/>
                <a:gd name="adj2" fmla="val 16302724"/>
                <a:gd name="adj3" fmla="val 28255"/>
              </a:avLst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7" name="Block Arc 186"/>
            <p:cNvSpPr/>
            <p:nvPr/>
          </p:nvSpPr>
          <p:spPr>
            <a:xfrm>
              <a:off x="5007374" y="3872802"/>
              <a:ext cx="356837" cy="351005"/>
            </a:xfrm>
            <a:prstGeom prst="blockArc">
              <a:avLst>
                <a:gd name="adj1" fmla="val 10149035"/>
                <a:gd name="adj2" fmla="val 16302724"/>
                <a:gd name="adj3" fmla="val 28255"/>
              </a:avLst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8" name="Rounded Rectangle 187"/>
            <p:cNvSpPr/>
            <p:nvPr/>
          </p:nvSpPr>
          <p:spPr>
            <a:xfrm>
              <a:off x="5004048" y="4048304"/>
              <a:ext cx="106721" cy="563581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9" name="Rounded Rectangle 188"/>
            <p:cNvSpPr/>
            <p:nvPr/>
          </p:nvSpPr>
          <p:spPr>
            <a:xfrm rot="16200000">
              <a:off x="4793529" y="4329809"/>
              <a:ext cx="106721" cy="527759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0" name="Rounded Rectangle 189"/>
            <p:cNvSpPr/>
            <p:nvPr/>
          </p:nvSpPr>
          <p:spPr>
            <a:xfrm rot="16200000">
              <a:off x="8575179" y="4426584"/>
              <a:ext cx="106721" cy="336212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1" name="Rounded Rectangle 190"/>
            <p:cNvSpPr/>
            <p:nvPr/>
          </p:nvSpPr>
          <p:spPr>
            <a:xfrm rot="16200000">
              <a:off x="8899216" y="4437761"/>
              <a:ext cx="106721" cy="311858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9054211" y="5641454"/>
            <a:ext cx="549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black"/>
                </a:solidFill>
                <a:latin typeface="Arial"/>
              </a:rPr>
              <a:t>SM fixed</a:t>
            </a:r>
            <a:endParaRPr lang="en-GB" sz="9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10697411" y="5634282"/>
            <a:ext cx="502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black"/>
                </a:solidFill>
                <a:latin typeface="Arial"/>
              </a:rPr>
              <a:t>SM fixed</a:t>
            </a:r>
            <a:endParaRPr lang="en-GB" sz="9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199" name="Group 198"/>
          <p:cNvGrpSpPr/>
          <p:nvPr/>
        </p:nvGrpSpPr>
        <p:grpSpPr>
          <a:xfrm>
            <a:off x="7643544" y="5983624"/>
            <a:ext cx="276167" cy="596336"/>
            <a:chOff x="4724603" y="4315415"/>
            <a:chExt cx="276167" cy="596336"/>
          </a:xfrm>
        </p:grpSpPr>
        <p:sp>
          <p:nvSpPr>
            <p:cNvPr id="200" name="Rounded Rectangle 199"/>
            <p:cNvSpPr/>
            <p:nvPr/>
          </p:nvSpPr>
          <p:spPr>
            <a:xfrm rot="16200000">
              <a:off x="4451084" y="4590724"/>
              <a:ext cx="596335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1" name="Rounded Rectangle 200"/>
            <p:cNvSpPr/>
            <p:nvPr/>
          </p:nvSpPr>
          <p:spPr>
            <a:xfrm rot="16200000">
              <a:off x="4674112" y="4590724"/>
              <a:ext cx="596335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2" name="Rounded Rectangle 201"/>
            <p:cNvSpPr/>
            <p:nvPr/>
          </p:nvSpPr>
          <p:spPr>
            <a:xfrm>
              <a:off x="4726392" y="4866032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4724603" y="4774260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4726392" y="4682491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5" name="Rounded Rectangle 204"/>
            <p:cNvSpPr/>
            <p:nvPr/>
          </p:nvSpPr>
          <p:spPr>
            <a:xfrm>
              <a:off x="4732023" y="4590722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6" name="Rounded Rectangle 205"/>
            <p:cNvSpPr/>
            <p:nvPr/>
          </p:nvSpPr>
          <p:spPr>
            <a:xfrm>
              <a:off x="4726392" y="4498953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7" name="Rounded Rectangle 206"/>
            <p:cNvSpPr/>
            <p:nvPr/>
          </p:nvSpPr>
          <p:spPr>
            <a:xfrm>
              <a:off x="4726391" y="4407184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8" name="Rounded Rectangle 207"/>
            <p:cNvSpPr/>
            <p:nvPr/>
          </p:nvSpPr>
          <p:spPr>
            <a:xfrm>
              <a:off x="4726392" y="4315415"/>
              <a:ext cx="268747" cy="45719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9525" cap="flat" cmpd="sng" algn="ctr">
              <a:solidFill>
                <a:srgbClr val="5A5A5A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09" name="Rectangle 208"/>
          <p:cNvSpPr/>
          <p:nvPr/>
        </p:nvSpPr>
        <p:spPr>
          <a:xfrm>
            <a:off x="8019281" y="6519446"/>
            <a:ext cx="9157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Provide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access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to the valves</a:t>
            </a:r>
          </a:p>
        </p:txBody>
      </p:sp>
      <p:cxnSp>
        <p:nvCxnSpPr>
          <p:cNvPr id="210" name="Straight Arrow Connector 209"/>
          <p:cNvCxnSpPr/>
          <p:nvPr/>
        </p:nvCxnSpPr>
        <p:spPr>
          <a:xfrm flipH="1" flipV="1">
            <a:off x="7919711" y="6611074"/>
            <a:ext cx="194513" cy="86665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11" name="Rectangle 210"/>
          <p:cNvSpPr/>
          <p:nvPr/>
        </p:nvSpPr>
        <p:spPr>
          <a:xfrm>
            <a:off x="9717207" y="3238384"/>
            <a:ext cx="9157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Avoid</a:t>
            </a:r>
            <a:r>
              <a:rPr lang="fr-CH" sz="80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fr-CH" sz="800" dirty="0" err="1" smtClean="0">
                <a:solidFill>
                  <a:srgbClr val="C00000"/>
                </a:solidFill>
                <a:latin typeface="Arial"/>
              </a:rPr>
              <a:t>interferences</a:t>
            </a:r>
            <a:endParaRPr lang="fr-CH" sz="800" dirty="0" smtClean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212" name="Straight Arrow Connector 211"/>
          <p:cNvCxnSpPr/>
          <p:nvPr/>
        </p:nvCxnSpPr>
        <p:spPr>
          <a:xfrm>
            <a:off x="10195025" y="3570919"/>
            <a:ext cx="98354" cy="201987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213" name="Straight Arrow Connector 212"/>
          <p:cNvCxnSpPr/>
          <p:nvPr/>
        </p:nvCxnSpPr>
        <p:spPr>
          <a:xfrm>
            <a:off x="6750209" y="5433766"/>
            <a:ext cx="1452167" cy="271319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triangle" w="sm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8" name="TextBox 7"/>
          <p:cNvSpPr txBox="1"/>
          <p:nvPr/>
        </p:nvSpPr>
        <p:spPr>
          <a:xfrm>
            <a:off x="2427497" y="6577562"/>
            <a:ext cx="2270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Courtesy </a:t>
            </a:r>
            <a:r>
              <a:rPr lang="es-ES" sz="1200" b="1" dirty="0"/>
              <a:t>M. Gonzalez de la </a:t>
            </a:r>
            <a:r>
              <a:rPr lang="es-ES" sz="1200" b="1" dirty="0" smtClean="0"/>
              <a:t>Aleja</a:t>
            </a:r>
            <a:endParaRPr lang="es-ES" sz="1200" b="1" dirty="0"/>
          </a:p>
        </p:txBody>
      </p:sp>
      <p:cxnSp>
        <p:nvCxnSpPr>
          <p:cNvPr id="10" name="Straight Connector 9"/>
          <p:cNvCxnSpPr>
            <a:stCxn id="172" idx="3"/>
          </p:cNvCxnSpPr>
          <p:nvPr/>
        </p:nvCxnSpPr>
        <p:spPr>
          <a:xfrm>
            <a:off x="7515400" y="3842832"/>
            <a:ext cx="553969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10922893" y="4413291"/>
            <a:ext cx="359123" cy="18773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11249217" y="4577232"/>
            <a:ext cx="740808" cy="18477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11987740" y="4151681"/>
            <a:ext cx="1" cy="52488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V="1">
            <a:off x="7993218" y="3772906"/>
            <a:ext cx="1" cy="287919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2943225" y="3578533"/>
            <a:ext cx="1895475" cy="102846"/>
          </a:xfrm>
          <a:custGeom>
            <a:avLst/>
            <a:gdLst>
              <a:gd name="connsiteX0" fmla="*/ 1701800 w 1701800"/>
              <a:gd name="connsiteY0" fmla="*/ 104467 h 136020"/>
              <a:gd name="connsiteX1" fmla="*/ 1333500 w 1701800"/>
              <a:gd name="connsiteY1" fmla="*/ 129867 h 136020"/>
              <a:gd name="connsiteX2" fmla="*/ 952500 w 1701800"/>
              <a:gd name="connsiteY2" fmla="*/ 2867 h 136020"/>
              <a:gd name="connsiteX3" fmla="*/ 0 w 1701800"/>
              <a:gd name="connsiteY3" fmla="*/ 53667 h 13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800" h="136020">
                <a:moveTo>
                  <a:pt x="1701800" y="104467"/>
                </a:moveTo>
                <a:cubicBezTo>
                  <a:pt x="1580091" y="125633"/>
                  <a:pt x="1458383" y="146800"/>
                  <a:pt x="1333500" y="129867"/>
                </a:cubicBezTo>
                <a:cubicBezTo>
                  <a:pt x="1208617" y="112934"/>
                  <a:pt x="1174750" y="15567"/>
                  <a:pt x="952500" y="2867"/>
                </a:cubicBezTo>
                <a:cubicBezTo>
                  <a:pt x="730250" y="-9833"/>
                  <a:pt x="365125" y="21917"/>
                  <a:pt x="0" y="53667"/>
                </a:cubicBezTo>
              </a:path>
            </a:pathLst>
          </a:custGeom>
          <a:noFill/>
          <a:ln w="190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Freeform 218"/>
          <p:cNvSpPr/>
          <p:nvPr/>
        </p:nvSpPr>
        <p:spPr>
          <a:xfrm rot="874370">
            <a:off x="2866997" y="5938589"/>
            <a:ext cx="2014989" cy="220343"/>
          </a:xfrm>
          <a:custGeom>
            <a:avLst/>
            <a:gdLst>
              <a:gd name="connsiteX0" fmla="*/ 1701800 w 1701800"/>
              <a:gd name="connsiteY0" fmla="*/ 104467 h 136020"/>
              <a:gd name="connsiteX1" fmla="*/ 1333500 w 1701800"/>
              <a:gd name="connsiteY1" fmla="*/ 129867 h 136020"/>
              <a:gd name="connsiteX2" fmla="*/ 952500 w 1701800"/>
              <a:gd name="connsiteY2" fmla="*/ 2867 h 136020"/>
              <a:gd name="connsiteX3" fmla="*/ 0 w 1701800"/>
              <a:gd name="connsiteY3" fmla="*/ 53667 h 13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1800" h="136020">
                <a:moveTo>
                  <a:pt x="1701800" y="104467"/>
                </a:moveTo>
                <a:cubicBezTo>
                  <a:pt x="1580091" y="125633"/>
                  <a:pt x="1458383" y="146800"/>
                  <a:pt x="1333500" y="129867"/>
                </a:cubicBezTo>
                <a:cubicBezTo>
                  <a:pt x="1208617" y="112934"/>
                  <a:pt x="1174750" y="15567"/>
                  <a:pt x="952500" y="2867"/>
                </a:cubicBezTo>
                <a:cubicBezTo>
                  <a:pt x="730250" y="-9833"/>
                  <a:pt x="365125" y="21917"/>
                  <a:pt x="0" y="53667"/>
                </a:cubicBezTo>
              </a:path>
            </a:pathLst>
          </a:custGeom>
          <a:noFill/>
          <a:ln w="190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3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824"/>
            <a:ext cx="12192000" cy="642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2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0" y="3228407"/>
            <a:ext cx="8039100" cy="3629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981700" cy="3094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600" y="0"/>
            <a:ext cx="6121400" cy="311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0"/>
            <a:ext cx="12192000" cy="68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71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677"/>
            <a:ext cx="12192001" cy="670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4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38645"/>
          </a:xfrm>
        </p:spPr>
        <p:txBody>
          <a:bodyPr/>
          <a:lstStyle/>
          <a:p>
            <a:r>
              <a:rPr lang="en-GB" dirty="0" smtClean="0"/>
              <a:t>DFM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8646"/>
            <a:ext cx="11353800" cy="219034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Location : 45m non IP side of </a:t>
            </a:r>
            <a:r>
              <a:rPr lang="en-GB" dirty="0" err="1" smtClean="0"/>
              <a:t>SCLinks</a:t>
            </a:r>
            <a:r>
              <a:rPr lang="en-GB" dirty="0" smtClean="0"/>
              <a:t> inlet shaft</a:t>
            </a:r>
          </a:p>
          <a:p>
            <a:r>
              <a:rPr lang="en-GB" dirty="0" smtClean="0"/>
              <a:t>Interface with :</a:t>
            </a:r>
          </a:p>
          <a:p>
            <a:pPr lvl="1"/>
            <a:r>
              <a:rPr lang="en-GB" dirty="0" err="1" smtClean="0"/>
              <a:t>DSHm</a:t>
            </a:r>
            <a:r>
              <a:rPr lang="en-GB" dirty="0" smtClean="0"/>
              <a:t> (cables &amp; cryogenics volume)</a:t>
            </a:r>
          </a:p>
          <a:p>
            <a:pPr lvl="1"/>
            <a:r>
              <a:rPr lang="en-GB" dirty="0" smtClean="0"/>
              <a:t>D2 (cables &amp; </a:t>
            </a:r>
            <a:r>
              <a:rPr lang="en-GB" dirty="0" err="1" smtClean="0"/>
              <a:t>cryo</a:t>
            </a:r>
            <a:r>
              <a:rPr lang="en-GB" dirty="0" smtClean="0"/>
              <a:t> piping)</a:t>
            </a:r>
          </a:p>
          <a:p>
            <a:pPr lvl="1"/>
            <a:r>
              <a:rPr lang="en-GB" dirty="0" smtClean="0"/>
              <a:t>QXL (</a:t>
            </a:r>
            <a:r>
              <a:rPr lang="en-GB" dirty="0" err="1" smtClean="0"/>
              <a:t>cryo</a:t>
            </a:r>
            <a:r>
              <a:rPr lang="en-GB" dirty="0" smtClean="0"/>
              <a:t> piping)</a:t>
            </a:r>
          </a:p>
          <a:p>
            <a:pPr lvl="1"/>
            <a:r>
              <a:rPr lang="en-GB" dirty="0" smtClean="0"/>
              <a:t>Integration (tunnel, Collimators, Crab </a:t>
            </a:r>
            <a:r>
              <a:rPr lang="en-GB" dirty="0" err="1" smtClean="0"/>
              <a:t>Cryomodules</a:t>
            </a:r>
            <a:r>
              <a:rPr lang="en-GB" dirty="0" smtClean="0"/>
              <a:t>)</a:t>
            </a:r>
          </a:p>
          <a:p>
            <a:r>
              <a:rPr lang="en-GB" u="sng" dirty="0" smtClean="0"/>
              <a:t>Radiation</a:t>
            </a:r>
            <a:r>
              <a:rPr lang="en-GB" dirty="0" smtClean="0"/>
              <a:t> : Dose ≈ 1 </a:t>
            </a:r>
            <a:r>
              <a:rPr lang="en-GB" dirty="0" err="1" smtClean="0"/>
              <a:t>MGy</a:t>
            </a:r>
            <a:r>
              <a:rPr lang="en-GB" dirty="0" smtClean="0"/>
              <a:t>, Neutron f. ≈ &gt; 1.10</a:t>
            </a:r>
            <a:r>
              <a:rPr lang="en-GB" baseline="30000" dirty="0" smtClean="0"/>
              <a:t>15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up to 25 </a:t>
            </a:r>
            <a:r>
              <a:rPr lang="en-GB" dirty="0" err="1" smtClean="0">
                <a:solidFill>
                  <a:srgbClr val="C00000"/>
                </a:solidFill>
              </a:rPr>
              <a:t>mSv</a:t>
            </a:r>
            <a:r>
              <a:rPr lang="en-GB" dirty="0" smtClean="0">
                <a:solidFill>
                  <a:srgbClr val="C00000"/>
                </a:solidFill>
              </a:rPr>
              <a:t>/h</a:t>
            </a: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 rot="5400000">
            <a:off x="7761817" y="5399885"/>
            <a:ext cx="258283" cy="258282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7699715" y="5391060"/>
            <a:ext cx="440329" cy="27589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50000"/>
                  </a:srgbClr>
                </a:solidFill>
                <a:effectLst/>
                <a:uLnTx/>
                <a:uFillTx/>
              </a:rPr>
              <a:t>Jumper DFX</a:t>
            </a:r>
          </a:p>
        </p:txBody>
      </p:sp>
      <p:sp>
        <p:nvSpPr>
          <p:cNvPr id="6" name="Arc 5"/>
          <p:cNvSpPr/>
          <p:nvPr/>
        </p:nvSpPr>
        <p:spPr>
          <a:xfrm rot="2700000">
            <a:off x="7736279" y="5380941"/>
            <a:ext cx="286831" cy="286831"/>
          </a:xfrm>
          <a:prstGeom prst="arc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86299" y="5989461"/>
            <a:ext cx="2943322" cy="211464"/>
          </a:xfrm>
          <a:prstGeom prst="round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773150"/>
            <a:ext cx="2126949" cy="20757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03" y="4682614"/>
            <a:ext cx="6725471" cy="53174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31168" y="4680388"/>
            <a:ext cx="4568632" cy="53174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Arc 10"/>
          <p:cNvSpPr/>
          <p:nvPr/>
        </p:nvSpPr>
        <p:spPr>
          <a:xfrm rot="5400000">
            <a:off x="10680889" y="2942763"/>
            <a:ext cx="1324844" cy="1324844"/>
          </a:xfrm>
          <a:prstGeom prst="arc">
            <a:avLst/>
          </a:prstGeom>
          <a:noFill/>
          <a:ln w="889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11906701" y="3602384"/>
            <a:ext cx="1835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3" name="Arc 12"/>
          <p:cNvSpPr/>
          <p:nvPr/>
        </p:nvSpPr>
        <p:spPr>
          <a:xfrm rot="16200000" flipH="1">
            <a:off x="3578626" y="2760117"/>
            <a:ext cx="1505877" cy="1505876"/>
          </a:xfrm>
          <a:prstGeom prst="arc">
            <a:avLst/>
          </a:prstGeom>
          <a:noFill/>
          <a:ln w="88900" cap="flat" cmpd="sng" algn="ctr">
            <a:solidFill>
              <a:srgbClr val="DAC1E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88225" y="3505100"/>
            <a:ext cx="17250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5" name="Freeform 14"/>
          <p:cNvSpPr/>
          <p:nvPr/>
        </p:nvSpPr>
        <p:spPr>
          <a:xfrm flipH="1">
            <a:off x="7404667" y="4265610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 cap="flat" cmpd="sng" algn="ctr">
            <a:solidFill>
              <a:srgbClr val="FB963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 flipH="1">
            <a:off x="7404667" y="4262298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Freeform 16"/>
          <p:cNvSpPr/>
          <p:nvPr/>
        </p:nvSpPr>
        <p:spPr>
          <a:xfrm flipH="1">
            <a:off x="7409331" y="4262298"/>
            <a:ext cx="539145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379217" y="4262298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016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597445" y="6107059"/>
            <a:ext cx="582073" cy="567059"/>
          </a:xfrm>
          <a:prstGeom prst="rect">
            <a:avLst/>
          </a:prstGeom>
          <a:solidFill>
            <a:srgbClr val="F0008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216444" y="5274423"/>
            <a:ext cx="584117" cy="985845"/>
          </a:xfrm>
          <a:prstGeom prst="round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50412" y="5997045"/>
            <a:ext cx="202549" cy="198968"/>
          </a:xfrm>
          <a:prstGeom prst="rect">
            <a:avLst/>
          </a:prstGeom>
          <a:solidFill>
            <a:srgbClr val="FFC000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2519" y="6033857"/>
            <a:ext cx="2948277" cy="136034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7572152" y="5347050"/>
            <a:ext cx="258283" cy="363956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6301338"/>
            <a:ext cx="11602365" cy="187375"/>
            <a:chOff x="5790171" y="4942328"/>
            <a:chExt cx="2985831" cy="97533"/>
          </a:xfrm>
        </p:grpSpPr>
        <p:sp>
          <p:nvSpPr>
            <p:cNvPr id="25" name="Rectangle 24"/>
            <p:cNvSpPr/>
            <p:nvPr/>
          </p:nvSpPr>
          <p:spPr>
            <a:xfrm>
              <a:off x="5790171" y="4942328"/>
              <a:ext cx="2985831" cy="9753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5801794" y="4991095"/>
              <a:ext cx="2972374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Dot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11773893" y="5787023"/>
            <a:ext cx="284609" cy="332667"/>
            <a:chOff x="8893697" y="4453974"/>
            <a:chExt cx="182142" cy="212898"/>
          </a:xfrm>
        </p:grpSpPr>
        <p:sp>
          <p:nvSpPr>
            <p:cNvPr id="28" name="Rectangle 27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F0008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F0008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0" name="Freeform 29"/>
          <p:cNvSpPr/>
          <p:nvPr/>
        </p:nvSpPr>
        <p:spPr>
          <a:xfrm>
            <a:off x="10497132" y="6000062"/>
            <a:ext cx="1197560" cy="288303"/>
          </a:xfrm>
          <a:custGeom>
            <a:avLst/>
            <a:gdLst>
              <a:gd name="connsiteX0" fmla="*/ 733425 w 771525"/>
              <a:gd name="connsiteY0" fmla="*/ 185738 h 185738"/>
              <a:gd name="connsiteX1" fmla="*/ 609600 w 771525"/>
              <a:gd name="connsiteY1" fmla="*/ 126206 h 185738"/>
              <a:gd name="connsiteX2" fmla="*/ 0 w 771525"/>
              <a:gd name="connsiteY2" fmla="*/ 126206 h 185738"/>
              <a:gd name="connsiteX3" fmla="*/ 0 w 771525"/>
              <a:gd name="connsiteY3" fmla="*/ 0 h 185738"/>
              <a:gd name="connsiteX4" fmla="*/ 616744 w 771525"/>
              <a:gd name="connsiteY4" fmla="*/ 0 h 185738"/>
              <a:gd name="connsiteX5" fmla="*/ 771525 w 771525"/>
              <a:gd name="connsiteY5" fmla="*/ 71438 h 185738"/>
              <a:gd name="connsiteX6" fmla="*/ 733425 w 771525"/>
              <a:gd name="connsiteY6" fmla="*/ 185738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525" h="185738">
                <a:moveTo>
                  <a:pt x="733425" y="185738"/>
                </a:moveTo>
                <a:lnTo>
                  <a:pt x="609600" y="126206"/>
                </a:lnTo>
                <a:lnTo>
                  <a:pt x="0" y="126206"/>
                </a:lnTo>
                <a:lnTo>
                  <a:pt x="0" y="0"/>
                </a:lnTo>
                <a:lnTo>
                  <a:pt x="616744" y="0"/>
                </a:lnTo>
                <a:lnTo>
                  <a:pt x="771525" y="71438"/>
                </a:lnTo>
                <a:lnTo>
                  <a:pt x="733425" y="185738"/>
                </a:lnTo>
                <a:close/>
              </a:path>
            </a:pathLst>
          </a:custGeom>
          <a:solidFill>
            <a:srgbClr val="F0008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0498329" y="5989782"/>
            <a:ext cx="0" cy="21186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2" name="Rectangle 31"/>
          <p:cNvSpPr/>
          <p:nvPr/>
        </p:nvSpPr>
        <p:spPr>
          <a:xfrm>
            <a:off x="12072551" y="6213829"/>
            <a:ext cx="106967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MBXF</a:t>
            </a:r>
          </a:p>
        </p:txBody>
      </p:sp>
      <p:sp>
        <p:nvSpPr>
          <p:cNvPr id="33" name="Freeform 32"/>
          <p:cNvSpPr/>
          <p:nvPr/>
        </p:nvSpPr>
        <p:spPr>
          <a:xfrm>
            <a:off x="10493436" y="6088772"/>
            <a:ext cx="1578264" cy="184809"/>
          </a:xfrm>
          <a:custGeom>
            <a:avLst/>
            <a:gdLst>
              <a:gd name="connsiteX0" fmla="*/ 1016793 w 1016793"/>
              <a:gd name="connsiteY0" fmla="*/ 119063 h 119063"/>
              <a:gd name="connsiteX1" fmla="*/ 828675 w 1016793"/>
              <a:gd name="connsiteY1" fmla="*/ 119063 h 119063"/>
              <a:gd name="connsiteX2" fmla="*/ 614362 w 1016793"/>
              <a:gd name="connsiteY2" fmla="*/ 0 h 119063"/>
              <a:gd name="connsiteX3" fmla="*/ 0 w 1016793"/>
              <a:gd name="connsiteY3" fmla="*/ 0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793" h="119063">
                <a:moveTo>
                  <a:pt x="1016793" y="119063"/>
                </a:moveTo>
                <a:lnTo>
                  <a:pt x="828675" y="119063"/>
                </a:lnTo>
                <a:lnTo>
                  <a:pt x="614362" y="0"/>
                </a:lnTo>
                <a:lnTo>
                  <a:pt x="0" y="0"/>
                </a:lnTo>
              </a:path>
            </a:pathLst>
          </a:custGeom>
          <a:noFill/>
          <a:ln w="69850" cap="flat" cmpd="sng" algn="ctr">
            <a:solidFill>
              <a:srgbClr val="005F8C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79687" y="5340928"/>
            <a:ext cx="384882" cy="203761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77179" y="5542839"/>
            <a:ext cx="387389" cy="676996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10020325" y="6096163"/>
            <a:ext cx="1958971" cy="177416"/>
          </a:xfrm>
          <a:custGeom>
            <a:avLst/>
            <a:gdLst>
              <a:gd name="connsiteX0" fmla="*/ 1262062 w 1262062"/>
              <a:gd name="connsiteY0" fmla="*/ 114300 h 114300"/>
              <a:gd name="connsiteX1" fmla="*/ 1143000 w 1262062"/>
              <a:gd name="connsiteY1" fmla="*/ 114300 h 114300"/>
              <a:gd name="connsiteX2" fmla="*/ 923925 w 1262062"/>
              <a:gd name="connsiteY2" fmla="*/ 0 h 114300"/>
              <a:gd name="connsiteX3" fmla="*/ 0 w 1262062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2" h="114300">
                <a:moveTo>
                  <a:pt x="1262062" y="114300"/>
                </a:moveTo>
                <a:lnTo>
                  <a:pt x="1143000" y="114300"/>
                </a:lnTo>
                <a:lnTo>
                  <a:pt x="923925" y="0"/>
                </a:lnTo>
                <a:lnTo>
                  <a:pt x="0" y="0"/>
                </a:ln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642819" y="6062140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222871" y="6062140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7615828" y="5444336"/>
            <a:ext cx="316591" cy="1"/>
          </a:xfrm>
          <a:prstGeom prst="straightConnector1">
            <a:avLst/>
          </a:prstGeom>
          <a:noFill/>
          <a:ln w="9525" cap="flat" cmpd="sng" algn="ctr">
            <a:solidFill>
              <a:srgbClr val="64BCD9">
                <a:lumMod val="60000"/>
                <a:lumOff val="40000"/>
              </a:srgbClr>
            </a:solidFill>
            <a:prstDash val="solid"/>
            <a:headEnd type="none" w="sm" len="med"/>
            <a:tailEnd type="triangle" w="sm" len="med"/>
          </a:ln>
          <a:effectLst/>
        </p:spPr>
      </p:cxnSp>
      <p:grpSp>
        <p:nvGrpSpPr>
          <p:cNvPr id="40" name="Group 39"/>
          <p:cNvGrpSpPr/>
          <p:nvPr/>
        </p:nvGrpSpPr>
        <p:grpSpPr>
          <a:xfrm>
            <a:off x="7295412" y="6121715"/>
            <a:ext cx="221480" cy="70965"/>
            <a:chOff x="7920225" y="3723877"/>
            <a:chExt cx="119829" cy="131828"/>
          </a:xfrm>
        </p:grpSpPr>
        <p:sp>
          <p:nvSpPr>
            <p:cNvPr id="41" name="Oval 40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 flipH="1">
            <a:off x="11669232" y="632487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D1</a:t>
            </a:r>
          </a:p>
        </p:txBody>
      </p:sp>
      <p:sp>
        <p:nvSpPr>
          <p:cNvPr id="46" name="TextBox 45"/>
          <p:cNvSpPr txBox="1"/>
          <p:nvPr/>
        </p:nvSpPr>
        <p:spPr>
          <a:xfrm flipH="1">
            <a:off x="7834621" y="5812094"/>
            <a:ext cx="3513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DFX</a:t>
            </a:r>
          </a:p>
        </p:txBody>
      </p:sp>
      <p:sp>
        <p:nvSpPr>
          <p:cNvPr id="47" name="TextBox 46"/>
          <p:cNvSpPr txBox="1"/>
          <p:nvPr/>
        </p:nvSpPr>
        <p:spPr>
          <a:xfrm flipH="1">
            <a:off x="7483474" y="4325570"/>
            <a:ext cx="407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DSHx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11158744" y="5541023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err="1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</a:rPr>
              <a:t>NbTi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5A5A5A">
                  <a:lumMod val="75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49" name="Straight Connector 48"/>
          <p:cNvCxnSpPr>
            <a:stCxn id="48" idx="2"/>
            <a:endCxn id="33" idx="2"/>
          </p:cNvCxnSpPr>
          <p:nvPr/>
        </p:nvCxnSpPr>
        <p:spPr>
          <a:xfrm>
            <a:off x="11414032" y="5827662"/>
            <a:ext cx="33017" cy="26110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11669232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50000"/>
                  </a:srgbClr>
                </a:solidFill>
                <a:effectLst/>
                <a:uLnTx/>
                <a:uFillTx/>
              </a:rPr>
              <a:t>Jumper D1</a:t>
            </a:r>
          </a:p>
        </p:txBody>
      </p:sp>
      <p:sp>
        <p:nvSpPr>
          <p:cNvPr id="51" name="TextBox 50"/>
          <p:cNvSpPr txBox="1"/>
          <p:nvPr/>
        </p:nvSpPr>
        <p:spPr>
          <a:xfrm flipH="1">
            <a:off x="10504665" y="5566951"/>
            <a:ext cx="4283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</a:rPr>
              <a:t>Splice</a:t>
            </a:r>
          </a:p>
        </p:txBody>
      </p:sp>
      <p:cxnSp>
        <p:nvCxnSpPr>
          <p:cNvPr id="52" name="Straight Connector 51"/>
          <p:cNvCxnSpPr>
            <a:stCxn id="51" idx="2"/>
            <a:endCxn id="37" idx="0"/>
          </p:cNvCxnSpPr>
          <p:nvPr/>
        </p:nvCxnSpPr>
        <p:spPr>
          <a:xfrm flipH="1">
            <a:off x="10691904" y="5853589"/>
            <a:ext cx="96661" cy="20855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53" name="TextBox 52"/>
          <p:cNvSpPr txBox="1"/>
          <p:nvPr/>
        </p:nvSpPr>
        <p:spPr>
          <a:xfrm flipH="1">
            <a:off x="5125336" y="6261086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Beam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0424353" y="6046672"/>
            <a:ext cx="84568" cy="93699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28060" y="5363398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50000"/>
                  </a:srgbClr>
                </a:solidFill>
                <a:effectLst/>
                <a:uLnTx/>
                <a:uFillTx/>
              </a:rPr>
              <a:t>Jumper DFM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544009" y="5907779"/>
            <a:ext cx="1736568" cy="687204"/>
            <a:chOff x="1653020" y="4531597"/>
            <a:chExt cx="1118780" cy="442729"/>
          </a:xfrm>
          <a:effectLst/>
        </p:grpSpPr>
        <p:sp>
          <p:nvSpPr>
            <p:cNvPr id="57" name="Arc 56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1016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8" name="Straight Connector 57"/>
            <p:cNvCxnSpPr>
              <a:stCxn id="64" idx="1"/>
            </p:cNvCxnSpPr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10160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grpSp>
        <p:nvGrpSpPr>
          <p:cNvPr id="59" name="Group 58"/>
          <p:cNvGrpSpPr/>
          <p:nvPr/>
        </p:nvGrpSpPr>
        <p:grpSpPr>
          <a:xfrm>
            <a:off x="551743" y="5909215"/>
            <a:ext cx="1736568" cy="687204"/>
            <a:chOff x="1653020" y="4531597"/>
            <a:chExt cx="1118780" cy="442729"/>
          </a:xfrm>
          <a:effectLst/>
        </p:grpSpPr>
        <p:sp>
          <p:nvSpPr>
            <p:cNvPr id="60" name="Arc 59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50800" cap="flat" cmpd="sng" algn="ctr">
              <a:solidFill>
                <a:srgbClr val="005F8C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50800" cap="flat" cmpd="sng" algn="ctr">
              <a:solidFill>
                <a:srgbClr val="005F8C">
                  <a:lumMod val="60000"/>
                  <a:lumOff val="40000"/>
                </a:srgbClr>
              </a:solidFill>
              <a:prstDash val="solid"/>
            </a:ln>
            <a:effectLst/>
          </p:spPr>
        </p:cxnSp>
      </p:grpSp>
      <p:sp>
        <p:nvSpPr>
          <p:cNvPr id="62" name="Rectangle 61"/>
          <p:cNvSpPr/>
          <p:nvPr/>
        </p:nvSpPr>
        <p:spPr>
          <a:xfrm>
            <a:off x="1162871" y="6107059"/>
            <a:ext cx="2374028" cy="567059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1073778" y="605933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234659" y="5755773"/>
            <a:ext cx="485211" cy="30401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971209"/>
              </a:avLst>
            </a:prstTxWarp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50000"/>
                  </a:srgbClr>
                </a:solidFill>
                <a:effectLst/>
                <a:uLnTx/>
                <a:uFillTx/>
              </a:rPr>
              <a:t>Jumper D2</a:t>
            </a:r>
          </a:p>
        </p:txBody>
      </p:sp>
      <p:sp>
        <p:nvSpPr>
          <p:cNvPr id="65" name="Freeform 64"/>
          <p:cNvSpPr/>
          <p:nvPr/>
        </p:nvSpPr>
        <p:spPr>
          <a:xfrm>
            <a:off x="3125915" y="5123132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016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597497" y="6184872"/>
            <a:ext cx="1830176" cy="452733"/>
          </a:xfrm>
          <a:prstGeom prst="rect">
            <a:avLst/>
          </a:prstGeom>
          <a:solidFill>
            <a:srgbClr val="005F8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678917" y="6213829"/>
            <a:ext cx="106967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MBCRD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788733" y="6213829"/>
            <a:ext cx="1609552" cy="3811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/>
        </p:spPr>
        <p:txBody>
          <a:bodyPr vert="vert270" wrap="none"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MBRD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1165643" y="6594985"/>
            <a:ext cx="453727" cy="2127"/>
          </a:xfrm>
          <a:prstGeom prst="line">
            <a:avLst/>
          </a:prstGeom>
          <a:noFill/>
          <a:ln w="50800" cap="flat" cmpd="sng" algn="ctr">
            <a:solidFill>
              <a:srgbClr val="005F8C">
                <a:lumMod val="60000"/>
                <a:lumOff val="40000"/>
              </a:srgbClr>
            </a:solidFill>
            <a:prstDash val="solid"/>
          </a:ln>
          <a:effectLst/>
        </p:spPr>
      </p:cxnSp>
      <p:cxnSp>
        <p:nvCxnSpPr>
          <p:cNvPr id="70" name="Straight Connector 69"/>
          <p:cNvCxnSpPr/>
          <p:nvPr/>
        </p:nvCxnSpPr>
        <p:spPr>
          <a:xfrm flipH="1" flipV="1">
            <a:off x="1164841" y="6599751"/>
            <a:ext cx="453727" cy="2127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71" name="Arc 70"/>
          <p:cNvSpPr/>
          <p:nvPr/>
        </p:nvSpPr>
        <p:spPr>
          <a:xfrm rot="16200000">
            <a:off x="903755" y="5541715"/>
            <a:ext cx="687204" cy="1419331"/>
          </a:xfrm>
          <a:prstGeom prst="arc">
            <a:avLst>
              <a:gd name="adj1" fmla="val 11579661"/>
              <a:gd name="adj2" fmla="val 0"/>
            </a:avLst>
          </a:prstGeom>
          <a:noFill/>
          <a:ln w="9525" cap="flat" cmpd="sng" algn="ctr">
            <a:solidFill>
              <a:srgbClr val="FFFF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2049675" y="5614407"/>
            <a:ext cx="1071389" cy="439196"/>
          </a:xfrm>
          <a:prstGeom prst="round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532721" y="5394647"/>
            <a:ext cx="284609" cy="332667"/>
            <a:chOff x="8893697" y="4453974"/>
            <a:chExt cx="182142" cy="212898"/>
          </a:xfrm>
          <a:solidFill>
            <a:srgbClr val="00B0F0"/>
          </a:solidFill>
        </p:grpSpPr>
        <p:sp>
          <p:nvSpPr>
            <p:cNvPr id="74" name="Rectangle 73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solidFill>
              <a:srgbClr val="E8C7F5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2057247" y="5816482"/>
            <a:ext cx="0" cy="17330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77" name="Group 76"/>
          <p:cNvGrpSpPr/>
          <p:nvPr/>
        </p:nvGrpSpPr>
        <p:grpSpPr>
          <a:xfrm>
            <a:off x="2084492" y="5694769"/>
            <a:ext cx="966963" cy="321992"/>
            <a:chOff x="2617372" y="4394366"/>
            <a:chExt cx="1262955" cy="186350"/>
          </a:xfrm>
        </p:grpSpPr>
        <p:sp>
          <p:nvSpPr>
            <p:cNvPr id="78" name="Rectangle 77"/>
            <p:cNvSpPr/>
            <p:nvPr/>
          </p:nvSpPr>
          <p:spPr>
            <a:xfrm>
              <a:off x="2672826" y="4394366"/>
              <a:ext cx="1207501" cy="91331"/>
            </a:xfrm>
            <a:prstGeom prst="rect">
              <a:avLst/>
            </a:prstGeom>
            <a:solidFill>
              <a:srgbClr val="0093BE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617372" y="4485697"/>
              <a:ext cx="1262953" cy="95019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80" name="Straight Connector 79"/>
          <p:cNvCxnSpPr/>
          <p:nvPr/>
        </p:nvCxnSpPr>
        <p:spPr>
          <a:xfrm flipH="1">
            <a:off x="1234661" y="5907659"/>
            <a:ext cx="1271345" cy="1557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1832553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122868" y="657900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175713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3130709" y="5125601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3125915" y="5643990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86" name="Freeform 85"/>
          <p:cNvSpPr/>
          <p:nvPr/>
        </p:nvSpPr>
        <p:spPr>
          <a:xfrm>
            <a:off x="3133389" y="5130479"/>
            <a:ext cx="3947820" cy="747832"/>
          </a:xfrm>
          <a:custGeom>
            <a:avLst/>
            <a:gdLst>
              <a:gd name="connsiteX0" fmla="*/ 0 w 2561012"/>
              <a:gd name="connsiteY0" fmla="*/ 388961 h 481789"/>
              <a:gd name="connsiteX1" fmla="*/ 498143 w 2561012"/>
              <a:gd name="connsiteY1" fmla="*/ 354841 h 481789"/>
              <a:gd name="connsiteX2" fmla="*/ 1037230 w 2561012"/>
              <a:gd name="connsiteY2" fmla="*/ 470847 h 481789"/>
              <a:gd name="connsiteX3" fmla="*/ 1665027 w 2561012"/>
              <a:gd name="connsiteY3" fmla="*/ 313898 h 481789"/>
              <a:gd name="connsiteX4" fmla="*/ 2354239 w 2561012"/>
              <a:gd name="connsiteY4" fmla="*/ 470847 h 481789"/>
              <a:gd name="connsiteX5" fmla="*/ 2531660 w 2561012"/>
              <a:gd name="connsiteY5" fmla="*/ 416256 h 481789"/>
              <a:gd name="connsiteX6" fmla="*/ 2558955 w 2561012"/>
              <a:gd name="connsiteY6" fmla="*/ 0 h 481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012" h="481789">
                <a:moveTo>
                  <a:pt x="0" y="388961"/>
                </a:moveTo>
                <a:cubicBezTo>
                  <a:pt x="162635" y="365077"/>
                  <a:pt x="325271" y="341193"/>
                  <a:pt x="498143" y="354841"/>
                </a:cubicBezTo>
                <a:cubicBezTo>
                  <a:pt x="671015" y="368489"/>
                  <a:pt x="842749" y="477671"/>
                  <a:pt x="1037230" y="470847"/>
                </a:cubicBezTo>
                <a:cubicBezTo>
                  <a:pt x="1231711" y="464023"/>
                  <a:pt x="1445526" y="313898"/>
                  <a:pt x="1665027" y="313898"/>
                </a:cubicBezTo>
                <a:cubicBezTo>
                  <a:pt x="1884528" y="313898"/>
                  <a:pt x="2209800" y="453787"/>
                  <a:pt x="2354239" y="470847"/>
                </a:cubicBezTo>
                <a:cubicBezTo>
                  <a:pt x="2498678" y="487907"/>
                  <a:pt x="2497541" y="494731"/>
                  <a:pt x="2531660" y="416256"/>
                </a:cubicBezTo>
                <a:cubicBezTo>
                  <a:pt x="2565779" y="337781"/>
                  <a:pt x="2562367" y="168890"/>
                  <a:pt x="2558955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044433" y="5698658"/>
            <a:ext cx="95417" cy="8013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408964" y="5883515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Freeform 88"/>
          <p:cNvSpPr/>
          <p:nvPr/>
        </p:nvSpPr>
        <p:spPr>
          <a:xfrm>
            <a:off x="2498614" y="5733938"/>
            <a:ext cx="643133" cy="182045"/>
          </a:xfrm>
          <a:custGeom>
            <a:avLst/>
            <a:gdLst>
              <a:gd name="connsiteX0" fmla="*/ 414337 w 414337"/>
              <a:gd name="connsiteY0" fmla="*/ 0 h 117282"/>
              <a:gd name="connsiteX1" fmla="*/ 300037 w 414337"/>
              <a:gd name="connsiteY1" fmla="*/ 30956 h 117282"/>
              <a:gd name="connsiteX2" fmla="*/ 161925 w 414337"/>
              <a:gd name="connsiteY2" fmla="*/ 107156 h 117282"/>
              <a:gd name="connsiteX3" fmla="*/ 0 w 414337"/>
              <a:gd name="connsiteY3" fmla="*/ 114300 h 11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" h="117282">
                <a:moveTo>
                  <a:pt x="414337" y="0"/>
                </a:moveTo>
                <a:cubicBezTo>
                  <a:pt x="378221" y="6548"/>
                  <a:pt x="342106" y="13097"/>
                  <a:pt x="300037" y="30956"/>
                </a:cubicBezTo>
                <a:cubicBezTo>
                  <a:pt x="257968" y="48815"/>
                  <a:pt x="211931" y="93265"/>
                  <a:pt x="161925" y="107156"/>
                </a:cubicBezTo>
                <a:cubicBezTo>
                  <a:pt x="111919" y="121047"/>
                  <a:pt x="55959" y="117673"/>
                  <a:pt x="0" y="11430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0" name="Group 89"/>
          <p:cNvGrpSpPr/>
          <p:nvPr/>
        </p:nvGrpSpPr>
        <p:grpSpPr>
          <a:xfrm rot="12166365" flipH="1">
            <a:off x="5841923" y="5311813"/>
            <a:ext cx="260599" cy="1541332"/>
            <a:chOff x="7568130" y="-190500"/>
            <a:chExt cx="1642545" cy="901956"/>
          </a:xfrm>
        </p:grpSpPr>
        <p:sp>
          <p:nvSpPr>
            <p:cNvPr id="91" name="Freeform 90"/>
            <p:cNvSpPr/>
            <p:nvPr/>
          </p:nvSpPr>
          <p:spPr>
            <a:xfrm>
              <a:off x="7591425" y="-190500"/>
              <a:ext cx="1619250" cy="876300"/>
            </a:xfrm>
            <a:custGeom>
              <a:avLst/>
              <a:gdLst>
                <a:gd name="connsiteX0" fmla="*/ 1619250 w 1619250"/>
                <a:gd name="connsiteY0" fmla="*/ 0 h 876300"/>
                <a:gd name="connsiteX1" fmla="*/ 876300 w 1619250"/>
                <a:gd name="connsiteY1" fmla="*/ 0 h 876300"/>
                <a:gd name="connsiteX2" fmla="*/ 0 w 1619250"/>
                <a:gd name="connsiteY2" fmla="*/ 876300 h 876300"/>
                <a:gd name="connsiteX3" fmla="*/ 733425 w 1619250"/>
                <a:gd name="connsiteY3" fmla="*/ 876300 h 876300"/>
                <a:gd name="connsiteX4" fmla="*/ 1619250 w 1619250"/>
                <a:gd name="connsiteY4" fmla="*/ 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0" h="876300">
                  <a:moveTo>
                    <a:pt x="1619250" y="0"/>
                  </a:moveTo>
                  <a:lnTo>
                    <a:pt x="876300" y="0"/>
                  </a:lnTo>
                  <a:lnTo>
                    <a:pt x="0" y="876300"/>
                  </a:lnTo>
                  <a:lnTo>
                    <a:pt x="733425" y="876300"/>
                  </a:lnTo>
                  <a:lnTo>
                    <a:pt x="1619250" y="0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H="1">
              <a:off x="7568130" y="-159564"/>
              <a:ext cx="871020" cy="87102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>
            <a:xfrm flipH="1">
              <a:off x="8311080" y="-159564"/>
              <a:ext cx="871020" cy="87102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</p:grpSp>
      <p:grpSp>
        <p:nvGrpSpPr>
          <p:cNvPr id="94" name="Group 93"/>
          <p:cNvGrpSpPr/>
          <p:nvPr/>
        </p:nvGrpSpPr>
        <p:grpSpPr>
          <a:xfrm>
            <a:off x="515313" y="5868040"/>
            <a:ext cx="1590790" cy="769566"/>
            <a:chOff x="1653020" y="4531597"/>
            <a:chExt cx="1118780" cy="442729"/>
          </a:xfrm>
          <a:effectLst/>
        </p:grpSpPr>
        <p:sp>
          <p:nvSpPr>
            <p:cNvPr id="95" name="Arc 94"/>
            <p:cNvSpPr/>
            <p:nvPr/>
          </p:nvSpPr>
          <p:spPr>
            <a:xfrm rot="16200000">
              <a:off x="1888855" y="4295762"/>
              <a:ext cx="442729" cy="914400"/>
            </a:xfrm>
            <a:prstGeom prst="arc">
              <a:avLst>
                <a:gd name="adj1" fmla="val 11579661"/>
                <a:gd name="adj2" fmla="val 0"/>
              </a:avLst>
            </a:prstGeom>
            <a:noFill/>
            <a:ln w="6350" cap="flat" cmpd="sng" algn="ctr">
              <a:solidFill>
                <a:srgbClr val="00B050"/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96" name="Straight Connector 95"/>
            <p:cNvCxnSpPr/>
            <p:nvPr/>
          </p:nvCxnSpPr>
          <p:spPr>
            <a:xfrm flipV="1">
              <a:off x="2097969" y="4531597"/>
              <a:ext cx="673831" cy="1"/>
            </a:xfrm>
            <a:prstGeom prst="line">
              <a:avLst/>
            </a:prstGeom>
            <a:noFill/>
            <a:ln w="6350" cap="flat" cmpd="sng" algn="ctr">
              <a:solidFill>
                <a:srgbClr val="00B050"/>
              </a:solidFill>
              <a:prstDash val="sysDot"/>
            </a:ln>
            <a:effectLst/>
          </p:spPr>
        </p:cxnSp>
      </p:grpSp>
      <p:sp>
        <p:nvSpPr>
          <p:cNvPr id="97" name="Freeform 96"/>
          <p:cNvSpPr/>
          <p:nvPr/>
        </p:nvSpPr>
        <p:spPr>
          <a:xfrm>
            <a:off x="2080947" y="5504776"/>
            <a:ext cx="521160" cy="321565"/>
          </a:xfrm>
          <a:custGeom>
            <a:avLst/>
            <a:gdLst>
              <a:gd name="connsiteX0" fmla="*/ 0 w 335756"/>
              <a:gd name="connsiteY0" fmla="*/ 207168 h 207168"/>
              <a:gd name="connsiteX1" fmla="*/ 0 w 335756"/>
              <a:gd name="connsiteY1" fmla="*/ 107156 h 207168"/>
              <a:gd name="connsiteX2" fmla="*/ 26193 w 335756"/>
              <a:gd name="connsiteY2" fmla="*/ 107156 h 207168"/>
              <a:gd name="connsiteX3" fmla="*/ 335756 w 335756"/>
              <a:gd name="connsiteY3" fmla="*/ 107156 h 207168"/>
              <a:gd name="connsiteX4" fmla="*/ 335756 w 335756"/>
              <a:gd name="connsiteY4" fmla="*/ 85725 h 207168"/>
              <a:gd name="connsiteX5" fmla="*/ 335756 w 335756"/>
              <a:gd name="connsiteY5" fmla="*/ 0 h 2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756" h="207168">
                <a:moveTo>
                  <a:pt x="0" y="207168"/>
                </a:moveTo>
                <a:lnTo>
                  <a:pt x="0" y="107156"/>
                </a:lnTo>
                <a:lnTo>
                  <a:pt x="26193" y="107156"/>
                </a:lnTo>
                <a:lnTo>
                  <a:pt x="335756" y="107156"/>
                </a:lnTo>
                <a:lnTo>
                  <a:pt x="335756" y="85725"/>
                </a:lnTo>
                <a:lnTo>
                  <a:pt x="335756" y="0"/>
                </a:lnTo>
              </a:path>
            </a:pathLst>
          </a:custGeom>
          <a:noFill/>
          <a:ln w="6350" cap="flat" cmpd="sng" algn="ctr">
            <a:solidFill>
              <a:srgbClr val="00B050"/>
            </a:solidFill>
            <a:prstDash val="sysDot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013980" y="5870964"/>
            <a:ext cx="70512" cy="78416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2707758" y="5481876"/>
            <a:ext cx="72024" cy="312037"/>
            <a:chOff x="7765405" y="4449033"/>
            <a:chExt cx="69709" cy="286579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7790378" y="4450846"/>
              <a:ext cx="0" cy="247033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>
            <a:xfrm>
              <a:off x="7801752" y="4704652"/>
              <a:ext cx="18992" cy="30960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flipV="1">
              <a:off x="7765405" y="4704652"/>
              <a:ext cx="18992" cy="30960"/>
            </a:xfrm>
            <a:prstGeom prst="line">
              <a:avLst/>
            </a:prstGeom>
            <a:noFill/>
            <a:ln w="6350" cap="flat" cmpd="sng" algn="ctr">
              <a:solidFill>
                <a:srgbClr val="005F8C"/>
              </a:solidFill>
              <a:prstDash val="solid"/>
            </a:ln>
            <a:effectLst/>
          </p:spPr>
        </p:cxnSp>
        <p:cxnSp>
          <p:nvCxnSpPr>
            <p:cNvPr id="103" name="Straight Arrow Connector 102"/>
            <p:cNvCxnSpPr/>
            <p:nvPr/>
          </p:nvCxnSpPr>
          <p:spPr>
            <a:xfrm flipV="1">
              <a:off x="7835114" y="4449033"/>
              <a:ext cx="0" cy="255619"/>
            </a:xfrm>
            <a:prstGeom prst="straightConnector1">
              <a:avLst/>
            </a:prstGeom>
            <a:noFill/>
            <a:ln w="9525" cap="flat" cmpd="sng" algn="ctr">
              <a:solidFill>
                <a:srgbClr val="64BCD9">
                  <a:lumMod val="60000"/>
                  <a:lumOff val="40000"/>
                </a:srgbClr>
              </a:solidFill>
              <a:prstDash val="solid"/>
              <a:headEnd type="none" w="sm" len="med"/>
              <a:tailEnd type="triangle" w="sm" len="med"/>
            </a:ln>
            <a:effectLst/>
          </p:spPr>
        </p:cxnSp>
      </p:grpSp>
      <p:grpSp>
        <p:nvGrpSpPr>
          <p:cNvPr id="104" name="Group 103"/>
          <p:cNvGrpSpPr/>
          <p:nvPr/>
        </p:nvGrpSpPr>
        <p:grpSpPr>
          <a:xfrm>
            <a:off x="1339320" y="5787023"/>
            <a:ext cx="284609" cy="332667"/>
            <a:chOff x="8893697" y="4453974"/>
            <a:chExt cx="182142" cy="212898"/>
          </a:xfrm>
          <a:solidFill>
            <a:srgbClr val="92D050"/>
          </a:solidFill>
        </p:grpSpPr>
        <p:sp>
          <p:nvSpPr>
            <p:cNvPr id="105" name="Rectangle 104"/>
            <p:cNvSpPr/>
            <p:nvPr/>
          </p:nvSpPr>
          <p:spPr>
            <a:xfrm>
              <a:off x="8893697" y="4550466"/>
              <a:ext cx="182142" cy="116406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8893697" y="4453974"/>
              <a:ext cx="182142" cy="1821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 flipH="1">
            <a:off x="5509730" y="5298035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DSHm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TextBox 107"/>
          <p:cNvSpPr txBox="1"/>
          <p:nvPr/>
        </p:nvSpPr>
        <p:spPr>
          <a:xfrm flipH="1">
            <a:off x="1920014" y="5435393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DFM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817551" y="5893844"/>
            <a:ext cx="221480" cy="70965"/>
            <a:chOff x="7920225" y="3723877"/>
            <a:chExt cx="119829" cy="131828"/>
          </a:xfrm>
        </p:grpSpPr>
        <p:sp>
          <p:nvSpPr>
            <p:cNvPr id="110" name="Oval 109"/>
            <p:cNvSpPr/>
            <p:nvPr/>
          </p:nvSpPr>
          <p:spPr>
            <a:xfrm>
              <a:off x="792022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7943084" y="3725714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7972688" y="3723877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7994335" y="3723878"/>
              <a:ext cx="45719" cy="129991"/>
            </a:xfrm>
            <a:prstGeom prst="ellipse">
              <a:avLst/>
            </a:prstGeom>
            <a:noFill/>
            <a:ln w="9525" cap="flat" cmpd="sng" algn="ctr">
              <a:solidFill>
                <a:srgbClr val="700A0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10432481" y="3955131"/>
            <a:ext cx="716184" cy="438373"/>
          </a:xfrm>
          <a:prstGeom prst="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5" name="Arc 114"/>
          <p:cNvSpPr/>
          <p:nvPr/>
        </p:nvSpPr>
        <p:spPr>
          <a:xfrm rot="5400000">
            <a:off x="10861458" y="3511787"/>
            <a:ext cx="545863" cy="545863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0556891" y="4051008"/>
            <a:ext cx="453088" cy="26117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7" name="Straight Connector 116"/>
          <p:cNvCxnSpPr>
            <a:endCxn id="118" idx="2"/>
          </p:cNvCxnSpPr>
          <p:nvPr/>
        </p:nvCxnSpPr>
        <p:spPr>
          <a:xfrm>
            <a:off x="10556891" y="4054285"/>
            <a:ext cx="576071" cy="336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118" name="Arc 117"/>
          <p:cNvSpPr/>
          <p:nvPr/>
        </p:nvSpPr>
        <p:spPr>
          <a:xfrm rot="5400000">
            <a:off x="10860033" y="3511787"/>
            <a:ext cx="545863" cy="545863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1323579" y="3496293"/>
            <a:ext cx="170216" cy="299823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0" name="Straight Arrow Connector 119"/>
          <p:cNvCxnSpPr/>
          <p:nvPr/>
        </p:nvCxnSpPr>
        <p:spPr>
          <a:xfrm flipH="1" flipV="1">
            <a:off x="11385680" y="3139071"/>
            <a:ext cx="3" cy="655363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121" name="Arc 120"/>
          <p:cNvSpPr/>
          <p:nvPr/>
        </p:nvSpPr>
        <p:spPr>
          <a:xfrm rot="5400000">
            <a:off x="10860033" y="3513893"/>
            <a:ext cx="545863" cy="545863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9526972" y="4276525"/>
            <a:ext cx="905509" cy="0"/>
          </a:xfrm>
          <a:prstGeom prst="line">
            <a:avLst/>
          </a:prstGeom>
          <a:noFill/>
          <a:ln w="114300" cap="flat" cmpd="sng" algn="ctr">
            <a:solidFill>
              <a:srgbClr val="FF99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23" name="Rectangle 122"/>
          <p:cNvSpPr/>
          <p:nvPr/>
        </p:nvSpPr>
        <p:spPr>
          <a:xfrm>
            <a:off x="8811073" y="3963939"/>
            <a:ext cx="716184" cy="435023"/>
          </a:xfrm>
          <a:prstGeom prst="rect">
            <a:avLst/>
          </a:prstGeom>
          <a:solidFill>
            <a:srgbClr val="FFC000"/>
          </a:solidFill>
          <a:ln w="6350" cap="flat" cmpd="sng" algn="ctr">
            <a:solidFill>
              <a:srgbClr val="700A0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" name="Arc 123"/>
          <p:cNvSpPr/>
          <p:nvPr/>
        </p:nvSpPr>
        <p:spPr>
          <a:xfrm rot="5400000">
            <a:off x="9240051" y="3520595"/>
            <a:ext cx="545863" cy="545863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7916586" y="4276525"/>
            <a:ext cx="905509" cy="0"/>
          </a:xfrm>
          <a:prstGeom prst="line">
            <a:avLst/>
          </a:prstGeom>
          <a:noFill/>
          <a:ln w="114300" cap="flat" cmpd="sng" algn="ctr">
            <a:solidFill>
              <a:srgbClr val="FF99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26" name="Straight Connector 125"/>
          <p:cNvCxnSpPr/>
          <p:nvPr/>
        </p:nvCxnSpPr>
        <p:spPr>
          <a:xfrm>
            <a:off x="8811073" y="4183504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7" name="Straight Connector 126"/>
          <p:cNvCxnSpPr/>
          <p:nvPr/>
        </p:nvCxnSpPr>
        <p:spPr>
          <a:xfrm>
            <a:off x="7910136" y="4276525"/>
            <a:ext cx="3093585" cy="0"/>
          </a:xfrm>
          <a:prstGeom prst="line">
            <a:avLst/>
          </a:prstGeom>
          <a:noFill/>
          <a:ln w="635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128" name="Rectangle 127"/>
          <p:cNvSpPr/>
          <p:nvPr/>
        </p:nvSpPr>
        <p:spPr>
          <a:xfrm>
            <a:off x="8935484" y="4059816"/>
            <a:ext cx="453088" cy="261173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9" name="Straight Connector 128"/>
          <p:cNvCxnSpPr>
            <a:endCxn id="130" idx="2"/>
          </p:cNvCxnSpPr>
          <p:nvPr/>
        </p:nvCxnSpPr>
        <p:spPr>
          <a:xfrm>
            <a:off x="8935485" y="4063093"/>
            <a:ext cx="576071" cy="336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130" name="Arc 129"/>
          <p:cNvSpPr/>
          <p:nvPr/>
        </p:nvSpPr>
        <p:spPr>
          <a:xfrm rot="5400000">
            <a:off x="9238625" y="3520595"/>
            <a:ext cx="545863" cy="545863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9702171" y="3505101"/>
            <a:ext cx="170216" cy="299823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H="1" flipV="1">
            <a:off x="9764272" y="3147879"/>
            <a:ext cx="3" cy="655363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133" name="Freeform 132"/>
          <p:cNvSpPr/>
          <p:nvPr/>
        </p:nvSpPr>
        <p:spPr>
          <a:xfrm>
            <a:off x="8929524" y="4062791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4" name="Arc 133"/>
          <p:cNvSpPr/>
          <p:nvPr/>
        </p:nvSpPr>
        <p:spPr>
          <a:xfrm rot="5400000">
            <a:off x="9238625" y="3522701"/>
            <a:ext cx="545863" cy="545863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9445940" y="4042649"/>
            <a:ext cx="91635" cy="4797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6" name="Freeform 135"/>
          <p:cNvSpPr/>
          <p:nvPr/>
        </p:nvSpPr>
        <p:spPr>
          <a:xfrm>
            <a:off x="10550932" y="4053983"/>
            <a:ext cx="603771" cy="213908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1067348" y="4033842"/>
            <a:ext cx="91635" cy="4797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8" name="Straight Connector 137"/>
          <p:cNvCxnSpPr>
            <a:stCxn id="256" idx="0"/>
          </p:cNvCxnSpPr>
          <p:nvPr/>
        </p:nvCxnSpPr>
        <p:spPr>
          <a:xfrm flipV="1">
            <a:off x="12001358" y="3214380"/>
            <a:ext cx="1" cy="396989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tailEnd type="triangle" w="sm" len="med"/>
          </a:ln>
          <a:effectLst/>
        </p:spPr>
      </p:cxnSp>
      <p:sp>
        <p:nvSpPr>
          <p:cNvPr id="139" name="TextBox 138"/>
          <p:cNvSpPr txBox="1"/>
          <p:nvPr/>
        </p:nvSpPr>
        <p:spPr>
          <a:xfrm>
            <a:off x="9787419" y="3459159"/>
            <a:ext cx="545342" cy="400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18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</a:t>
            </a:r>
            <a:r>
              <a:rPr lang="en-GB" sz="667" dirty="0" smtClean="0">
                <a:solidFill>
                  <a:srgbClr val="FB963C">
                    <a:lumMod val="75000"/>
                  </a:srgbClr>
                </a:solidFill>
                <a:latin typeface="Arial"/>
              </a:rPr>
              <a:t>kA</a:t>
            </a:r>
          </a:p>
          <a:p>
            <a:pPr defTabSz="609585"/>
            <a:r>
              <a:rPr lang="en-GB" sz="667" dirty="0" smtClean="0">
                <a:solidFill>
                  <a:srgbClr val="FB963C">
                    <a:lumMod val="75000"/>
                  </a:srgbClr>
                </a:solidFill>
                <a:latin typeface="Arial"/>
              </a:rPr>
              <a:t>3 x 7 kA</a:t>
            </a:r>
            <a:endParaRPr lang="en-GB" sz="667" dirty="0">
              <a:solidFill>
                <a:srgbClr val="FB963C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1416903" y="3462344"/>
            <a:ext cx="545342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strike="sngStrike" dirty="0">
                <a:solidFill>
                  <a:srgbClr val="FB963C">
                    <a:lumMod val="75000"/>
                  </a:srgbClr>
                </a:solidFill>
                <a:latin typeface="Arial"/>
              </a:rPr>
              <a:t>3 x 7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12 x 2 kA</a:t>
            </a:r>
          </a:p>
        </p:txBody>
      </p:sp>
      <p:sp>
        <p:nvSpPr>
          <p:cNvPr id="141" name="TextBox 140"/>
          <p:cNvSpPr txBox="1"/>
          <p:nvPr/>
        </p:nvSpPr>
        <p:spPr>
          <a:xfrm flipH="1">
            <a:off x="8699643" y="3770593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DFHx1</a:t>
            </a:r>
          </a:p>
        </p:txBody>
      </p:sp>
      <p:sp>
        <p:nvSpPr>
          <p:cNvPr id="142" name="TextBox 141"/>
          <p:cNvSpPr txBox="1"/>
          <p:nvPr/>
        </p:nvSpPr>
        <p:spPr>
          <a:xfrm flipH="1">
            <a:off x="10307791" y="3753605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DFHx2</a:t>
            </a:r>
          </a:p>
        </p:txBody>
      </p:sp>
      <p:sp>
        <p:nvSpPr>
          <p:cNvPr id="143" name="Rectangle 142"/>
          <p:cNvSpPr/>
          <p:nvPr/>
        </p:nvSpPr>
        <p:spPr>
          <a:xfrm flipH="1">
            <a:off x="4547657" y="3914915"/>
            <a:ext cx="814047" cy="498275"/>
          </a:xfrm>
          <a:prstGeom prst="rect">
            <a:avLst/>
          </a:prstGeom>
          <a:solidFill>
            <a:srgbClr val="E8C7F5"/>
          </a:solidFill>
          <a:ln w="31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Arc 143"/>
          <p:cNvSpPr/>
          <p:nvPr/>
        </p:nvSpPr>
        <p:spPr>
          <a:xfrm rot="16200000" flipH="1">
            <a:off x="4253658" y="3410989"/>
            <a:ext cx="620452" cy="620451"/>
          </a:xfrm>
          <a:prstGeom prst="arc">
            <a:avLst/>
          </a:prstGeom>
          <a:noFill/>
          <a:ln w="76200" cap="flat" cmpd="sng" algn="ctr">
            <a:solidFill>
              <a:srgbClr val="A365D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Rectangle 144"/>
          <p:cNvSpPr/>
          <p:nvPr/>
        </p:nvSpPr>
        <p:spPr>
          <a:xfrm flipH="1">
            <a:off x="4705293" y="4023893"/>
            <a:ext cx="515000" cy="296860"/>
          </a:xfrm>
          <a:prstGeom prst="rect">
            <a:avLst/>
          </a:prstGeom>
          <a:solidFill>
            <a:srgbClr val="0093BE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6" name="Straight Connector 145"/>
          <p:cNvCxnSpPr>
            <a:endCxn id="147" idx="2"/>
          </p:cNvCxnSpPr>
          <p:nvPr/>
        </p:nvCxnSpPr>
        <p:spPr>
          <a:xfrm flipH="1">
            <a:off x="4553012" y="4030659"/>
            <a:ext cx="654787" cy="3823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147" name="Arc 146"/>
          <p:cNvSpPr/>
          <p:nvPr/>
        </p:nvSpPr>
        <p:spPr>
          <a:xfrm rot="16200000" flipH="1">
            <a:off x="4261258" y="3414029"/>
            <a:ext cx="620452" cy="620451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Rectangle 147"/>
          <p:cNvSpPr/>
          <p:nvPr/>
        </p:nvSpPr>
        <p:spPr>
          <a:xfrm flipH="1">
            <a:off x="4155368" y="3393379"/>
            <a:ext cx="193475" cy="340792"/>
          </a:xfrm>
          <a:prstGeom prst="rect">
            <a:avLst/>
          </a:prstGeom>
          <a:solidFill>
            <a:srgbClr val="FB963C">
              <a:lumMod val="7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9" name="Straight Arrow Connector 148"/>
          <p:cNvCxnSpPr/>
          <p:nvPr/>
        </p:nvCxnSpPr>
        <p:spPr>
          <a:xfrm flipV="1">
            <a:off x="4278253" y="2987343"/>
            <a:ext cx="3" cy="744916"/>
          </a:xfrm>
          <a:prstGeom prst="straightConnector1">
            <a:avLst/>
          </a:prstGeom>
          <a:noFill/>
          <a:ln w="127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headEnd w="sm" len="med"/>
            <a:tailEnd type="triangle" w="sm" len="med"/>
          </a:ln>
          <a:effectLst/>
        </p:spPr>
      </p:cxnSp>
      <p:sp>
        <p:nvSpPr>
          <p:cNvPr id="150" name="Isosceles Triangle 149"/>
          <p:cNvSpPr/>
          <p:nvPr/>
        </p:nvSpPr>
        <p:spPr>
          <a:xfrm flipH="1">
            <a:off x="4242766" y="3260533"/>
            <a:ext cx="78541" cy="37951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93B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1" name="Isosceles Triangle 150"/>
          <p:cNvSpPr/>
          <p:nvPr/>
        </p:nvSpPr>
        <p:spPr>
          <a:xfrm rot="10800000" flipH="1">
            <a:off x="4242766" y="3223191"/>
            <a:ext cx="78541" cy="37951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3175" cap="flat" cmpd="sng" algn="ctr">
            <a:solidFill>
              <a:srgbClr val="0093B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Arc 151"/>
          <p:cNvSpPr/>
          <p:nvPr/>
        </p:nvSpPr>
        <p:spPr>
          <a:xfrm rot="16200000" flipH="1">
            <a:off x="4256469" y="3413383"/>
            <a:ext cx="620452" cy="620451"/>
          </a:xfrm>
          <a:prstGeom prst="arc">
            <a:avLst/>
          </a:prstGeom>
          <a:noFill/>
          <a:ln w="12700" cap="flat" cmpd="sng" algn="ctr">
            <a:solidFill>
              <a:srgbClr val="700A00">
                <a:lumMod val="60000"/>
                <a:lumOff val="40000"/>
              </a:srgbClr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 flipH="1">
            <a:off x="5361703" y="4280225"/>
            <a:ext cx="1029240" cy="0"/>
          </a:xfrm>
          <a:prstGeom prst="line">
            <a:avLst/>
          </a:prstGeom>
          <a:noFill/>
          <a:ln w="114300" cap="flat" cmpd="sng" algn="ctr">
            <a:solidFill>
              <a:srgbClr val="A365D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54" name="Straight Connector 153"/>
          <p:cNvCxnSpPr/>
          <p:nvPr/>
        </p:nvCxnSpPr>
        <p:spPr>
          <a:xfrm>
            <a:off x="5370355" y="4186611"/>
            <a:ext cx="0" cy="18722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5" name="Straight Connector 154"/>
          <p:cNvCxnSpPr/>
          <p:nvPr/>
        </p:nvCxnSpPr>
        <p:spPr>
          <a:xfrm flipH="1">
            <a:off x="4712410" y="4277119"/>
            <a:ext cx="1678533" cy="0"/>
          </a:xfrm>
          <a:prstGeom prst="line">
            <a:avLst/>
          </a:prstGeom>
          <a:noFill/>
          <a:ln w="635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156" name="Freeform 155"/>
          <p:cNvSpPr/>
          <p:nvPr/>
        </p:nvSpPr>
        <p:spPr>
          <a:xfrm flipH="1">
            <a:off x="4540793" y="4027274"/>
            <a:ext cx="686272" cy="243137"/>
          </a:xfrm>
          <a:custGeom>
            <a:avLst/>
            <a:gdLst>
              <a:gd name="connsiteX0" fmla="*/ 0 w 416719"/>
              <a:gd name="connsiteY0" fmla="*/ 147638 h 147638"/>
              <a:gd name="connsiteX1" fmla="*/ 114300 w 416719"/>
              <a:gd name="connsiteY1" fmla="*/ 119063 h 147638"/>
              <a:gd name="connsiteX2" fmla="*/ 204788 w 416719"/>
              <a:gd name="connsiteY2" fmla="*/ 21431 h 147638"/>
              <a:gd name="connsiteX3" fmla="*/ 416719 w 416719"/>
              <a:gd name="connsiteY3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719" h="147638">
                <a:moveTo>
                  <a:pt x="0" y="147638"/>
                </a:moveTo>
                <a:cubicBezTo>
                  <a:pt x="40084" y="143867"/>
                  <a:pt x="80169" y="140097"/>
                  <a:pt x="114300" y="119063"/>
                </a:cubicBezTo>
                <a:cubicBezTo>
                  <a:pt x="148431" y="98029"/>
                  <a:pt x="154385" y="41275"/>
                  <a:pt x="204788" y="21431"/>
                </a:cubicBezTo>
                <a:cubicBezTo>
                  <a:pt x="255191" y="1587"/>
                  <a:pt x="335955" y="793"/>
                  <a:pt x="416719" y="0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7" name="Rectangle 156"/>
          <p:cNvSpPr/>
          <p:nvPr/>
        </p:nvSpPr>
        <p:spPr>
          <a:xfrm flipH="1">
            <a:off x="4535930" y="4004380"/>
            <a:ext cx="104156" cy="545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8" name="Arc 157"/>
          <p:cNvSpPr/>
          <p:nvPr/>
        </p:nvSpPr>
        <p:spPr>
          <a:xfrm rot="16200000" flipH="1">
            <a:off x="3578450" y="2771242"/>
            <a:ext cx="1505877" cy="1505876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9" name="Straight Connector 158"/>
          <p:cNvCxnSpPr>
            <a:stCxn id="158" idx="0"/>
          </p:cNvCxnSpPr>
          <p:nvPr/>
        </p:nvCxnSpPr>
        <p:spPr>
          <a:xfrm flipH="1" flipV="1">
            <a:off x="3578449" y="3072943"/>
            <a:ext cx="1" cy="451237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  <a:tailEnd type="triangle" w="sm" len="med"/>
          </a:ln>
          <a:effectLst/>
        </p:spPr>
      </p:cxnSp>
      <p:sp>
        <p:nvSpPr>
          <p:cNvPr id="160" name="TextBox 159"/>
          <p:cNvSpPr txBox="1"/>
          <p:nvPr/>
        </p:nvSpPr>
        <p:spPr>
          <a:xfrm>
            <a:off x="4255537" y="3356434"/>
            <a:ext cx="569387" cy="297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2 x 13 kA</a:t>
            </a:r>
          </a:p>
          <a:p>
            <a:pPr defTabSz="609585"/>
            <a:r>
              <a:rPr lang="en-GB" sz="667" dirty="0">
                <a:solidFill>
                  <a:srgbClr val="FB963C">
                    <a:lumMod val="75000"/>
                  </a:srgbClr>
                </a:solidFill>
                <a:latin typeface="Arial"/>
              </a:rPr>
              <a:t>8 x 0.6 kA</a:t>
            </a:r>
          </a:p>
        </p:txBody>
      </p:sp>
      <p:sp>
        <p:nvSpPr>
          <p:cNvPr id="161" name="TextBox 160"/>
          <p:cNvSpPr txBox="1"/>
          <p:nvPr/>
        </p:nvSpPr>
        <p:spPr>
          <a:xfrm flipH="1">
            <a:off x="4811495" y="3419180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DFHm</a:t>
            </a:r>
            <a:endParaRPr kumimoji="0" lang="en-GB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2" name="TextBox 161"/>
          <p:cNvSpPr txBox="1"/>
          <p:nvPr/>
        </p:nvSpPr>
        <p:spPr>
          <a:xfrm flipH="1">
            <a:off x="3670260" y="371293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</a:rPr>
              <a:t>HTS</a:t>
            </a:r>
          </a:p>
        </p:txBody>
      </p:sp>
      <p:cxnSp>
        <p:nvCxnSpPr>
          <p:cNvPr id="163" name="Straight Connector 162"/>
          <p:cNvCxnSpPr/>
          <p:nvPr/>
        </p:nvCxnSpPr>
        <p:spPr>
          <a:xfrm>
            <a:off x="4051097" y="3886470"/>
            <a:ext cx="258697" cy="3646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64" name="TextBox 163"/>
          <p:cNvSpPr txBox="1"/>
          <p:nvPr/>
        </p:nvSpPr>
        <p:spPr>
          <a:xfrm flipH="1">
            <a:off x="4995309" y="4393208"/>
            <a:ext cx="412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</a:rPr>
              <a:t>MgB</a:t>
            </a:r>
            <a:r>
              <a:rPr kumimoji="0" lang="en-GB" sz="800" b="0" i="0" u="none" strike="noStrike" kern="0" cap="none" spc="0" normalizeH="0" baseline="-2500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</a:rPr>
              <a:t>2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5A5A5A">
                  <a:lumMod val="75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65" name="Straight Connector 164"/>
          <p:cNvCxnSpPr>
            <a:stCxn id="164" idx="0"/>
            <a:endCxn id="156" idx="0"/>
          </p:cNvCxnSpPr>
          <p:nvPr/>
        </p:nvCxnSpPr>
        <p:spPr>
          <a:xfrm flipH="1" flipV="1">
            <a:off x="5227065" y="4270411"/>
            <a:ext cx="52264" cy="12279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66" name="Freeform 165"/>
          <p:cNvSpPr/>
          <p:nvPr/>
        </p:nvSpPr>
        <p:spPr>
          <a:xfrm>
            <a:off x="6379217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7" name="Freeform 166"/>
          <p:cNvSpPr/>
          <p:nvPr/>
        </p:nvSpPr>
        <p:spPr>
          <a:xfrm>
            <a:off x="6383881" y="4258986"/>
            <a:ext cx="694519" cy="817303"/>
          </a:xfrm>
          <a:custGeom>
            <a:avLst/>
            <a:gdLst>
              <a:gd name="connsiteX0" fmla="*/ 0 w 520889"/>
              <a:gd name="connsiteY0" fmla="*/ 12476 h 612977"/>
              <a:gd name="connsiteX1" fmla="*/ 354842 w 520889"/>
              <a:gd name="connsiteY1" fmla="*/ 12476 h 612977"/>
              <a:gd name="connsiteX2" fmla="*/ 498144 w 520889"/>
              <a:gd name="connsiteY2" fmla="*/ 142130 h 612977"/>
              <a:gd name="connsiteX3" fmla="*/ 518615 w 520889"/>
              <a:gd name="connsiteY3" fmla="*/ 612977 h 61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889" h="612977">
                <a:moveTo>
                  <a:pt x="0" y="12476"/>
                </a:moveTo>
                <a:cubicBezTo>
                  <a:pt x="135909" y="1671"/>
                  <a:pt x="271818" y="-9133"/>
                  <a:pt x="354842" y="12476"/>
                </a:cubicBezTo>
                <a:cubicBezTo>
                  <a:pt x="437866" y="34085"/>
                  <a:pt x="470849" y="42047"/>
                  <a:pt x="498144" y="142130"/>
                </a:cubicBezTo>
                <a:cubicBezTo>
                  <a:pt x="525440" y="242214"/>
                  <a:pt x="522027" y="427595"/>
                  <a:pt x="518615" y="612977"/>
                </a:cubicBezTo>
              </a:path>
            </a:pathLst>
          </a:cu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68" name="Group 167"/>
          <p:cNvGrpSpPr>
            <a:grpSpLocks noChangeAspect="1"/>
          </p:cNvGrpSpPr>
          <p:nvPr/>
        </p:nvGrpSpPr>
        <p:grpSpPr>
          <a:xfrm>
            <a:off x="4688948" y="3748545"/>
            <a:ext cx="145069" cy="257457"/>
            <a:chOff x="5403127" y="2257492"/>
            <a:chExt cx="306029" cy="543137"/>
          </a:xfrm>
        </p:grpSpPr>
        <p:grpSp>
          <p:nvGrpSpPr>
            <p:cNvPr id="169" name="Group 168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171" name="Straight Connector 17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2" name="Straight Connector 17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73" name="Freeform 172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174" name="Straight Connector 17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70" name="Straight Connector 169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grpSp>
        <p:nvGrpSpPr>
          <p:cNvPr id="175" name="Group 174"/>
          <p:cNvGrpSpPr>
            <a:grpSpLocks noChangeAspect="1"/>
          </p:cNvGrpSpPr>
          <p:nvPr/>
        </p:nvGrpSpPr>
        <p:grpSpPr>
          <a:xfrm>
            <a:off x="5398016" y="3822309"/>
            <a:ext cx="237768" cy="257457"/>
            <a:chOff x="5398345" y="2257492"/>
            <a:chExt cx="501578" cy="543139"/>
          </a:xfrm>
        </p:grpSpPr>
        <p:grpSp>
          <p:nvGrpSpPr>
            <p:cNvPr id="176" name="Group 175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4" name="Straight Connector 18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185" name="Freeform 18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186" name="Straight Connector 18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77" name="Group 176"/>
            <p:cNvGrpSpPr/>
            <p:nvPr/>
          </p:nvGrpSpPr>
          <p:grpSpPr>
            <a:xfrm rot="10800000">
              <a:off x="5398345" y="2384190"/>
              <a:ext cx="501578" cy="416441"/>
              <a:chOff x="6008555" y="5501798"/>
              <a:chExt cx="501578" cy="416441"/>
            </a:xfrm>
          </p:grpSpPr>
          <p:grpSp>
            <p:nvGrpSpPr>
              <p:cNvPr id="178" name="Group 177"/>
              <p:cNvGrpSpPr/>
              <p:nvPr/>
            </p:nvGrpSpPr>
            <p:grpSpPr>
              <a:xfrm rot="16200000">
                <a:off x="6051062" y="5459291"/>
                <a:ext cx="416441" cy="501456"/>
                <a:chOff x="2028574" y="3613030"/>
                <a:chExt cx="416441" cy="501448"/>
              </a:xfrm>
            </p:grpSpPr>
            <p:cxnSp>
              <p:nvCxnSpPr>
                <p:cNvPr id="180" name="Straight Connector 179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181" name="Oval 180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182" name="Straight Connector 181"/>
                <p:cNvCxnSpPr>
                  <a:stCxn id="181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179" name="Straight Connector 178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grpSp>
        <p:nvGrpSpPr>
          <p:cNvPr id="187" name="Group 186"/>
          <p:cNvGrpSpPr>
            <a:grpSpLocks noChangeAspect="1"/>
          </p:cNvGrpSpPr>
          <p:nvPr/>
        </p:nvGrpSpPr>
        <p:grpSpPr>
          <a:xfrm>
            <a:off x="3057483" y="5315751"/>
            <a:ext cx="237768" cy="257457"/>
            <a:chOff x="5398345" y="2257492"/>
            <a:chExt cx="501582" cy="543137"/>
          </a:xfrm>
        </p:grpSpPr>
        <p:grpSp>
          <p:nvGrpSpPr>
            <p:cNvPr id="188" name="Group 18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195" name="Straight Connector 194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6" name="Straight Connector 195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197" name="Freeform 196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198" name="Straight Connector 197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89" name="Group 188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190" name="Group 189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192" name="Straight Connector 191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193" name="Oval 192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194" name="Straight Connector 193"/>
                <p:cNvCxnSpPr>
                  <a:stCxn id="193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191" name="Straight Connector 190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grpSp>
        <p:nvGrpSpPr>
          <p:cNvPr id="199" name="Group 198"/>
          <p:cNvGrpSpPr>
            <a:grpSpLocks noChangeAspect="1"/>
          </p:cNvGrpSpPr>
          <p:nvPr/>
        </p:nvGrpSpPr>
        <p:grpSpPr>
          <a:xfrm>
            <a:off x="2281459" y="5355122"/>
            <a:ext cx="237768" cy="257457"/>
            <a:chOff x="5398345" y="2257492"/>
            <a:chExt cx="501582" cy="543137"/>
          </a:xfrm>
        </p:grpSpPr>
        <p:grpSp>
          <p:nvGrpSpPr>
            <p:cNvPr id="200" name="Group 199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8" name="Straight Connector 207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209" name="Freeform 208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10" name="Straight Connector 209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01" name="Group 200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202" name="Group 201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204" name="Straight Connector 203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205" name="Oval 204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206" name="Straight Connector 205"/>
                <p:cNvCxnSpPr>
                  <a:stCxn id="205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203" name="Straight Connector 202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grpSp>
        <p:nvGrpSpPr>
          <p:cNvPr id="211" name="Group 210"/>
          <p:cNvGrpSpPr>
            <a:grpSpLocks noChangeAspect="1"/>
          </p:cNvGrpSpPr>
          <p:nvPr/>
        </p:nvGrpSpPr>
        <p:grpSpPr>
          <a:xfrm>
            <a:off x="8582449" y="5752828"/>
            <a:ext cx="236315" cy="246348"/>
            <a:chOff x="5398345" y="2257492"/>
            <a:chExt cx="501582" cy="522897"/>
          </a:xfrm>
        </p:grpSpPr>
        <p:grpSp>
          <p:nvGrpSpPr>
            <p:cNvPr id="212" name="Group 211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19" name="Straight Connector 21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20" name="Straight Connector 21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221" name="Freeform 22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22" name="Straight Connector 22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13" name="Group 212"/>
            <p:cNvGrpSpPr/>
            <p:nvPr/>
          </p:nvGrpSpPr>
          <p:grpSpPr>
            <a:xfrm rot="10800000">
              <a:off x="5398345" y="2384190"/>
              <a:ext cx="501582" cy="396199"/>
              <a:chOff x="6008551" y="5522040"/>
              <a:chExt cx="501582" cy="396199"/>
            </a:xfrm>
          </p:grpSpPr>
          <p:grpSp>
            <p:nvGrpSpPr>
              <p:cNvPr id="214" name="Group 213"/>
              <p:cNvGrpSpPr/>
              <p:nvPr/>
            </p:nvGrpSpPr>
            <p:grpSpPr>
              <a:xfrm rot="16200000">
                <a:off x="6061179" y="5469412"/>
                <a:ext cx="396199" cy="501456"/>
                <a:chOff x="2028576" y="3613030"/>
                <a:chExt cx="396199" cy="501456"/>
              </a:xfrm>
            </p:grpSpPr>
            <p:cxnSp>
              <p:nvCxnSpPr>
                <p:cNvPr id="216" name="Straight Connector 215"/>
                <p:cNvCxnSpPr/>
                <p:nvPr/>
              </p:nvCxnSpPr>
              <p:spPr>
                <a:xfrm rot="16200000" flipV="1">
                  <a:off x="2226676" y="3758722"/>
                  <a:ext cx="0" cy="39619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217" name="Oval 216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218" name="Straight Connector 217"/>
                <p:cNvCxnSpPr>
                  <a:stCxn id="217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215" name="Straight Connector 214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grpSp>
        <p:nvGrpSpPr>
          <p:cNvPr id="223" name="Group 222"/>
          <p:cNvGrpSpPr>
            <a:grpSpLocks noChangeAspect="1"/>
          </p:cNvGrpSpPr>
          <p:nvPr/>
        </p:nvGrpSpPr>
        <p:grpSpPr>
          <a:xfrm>
            <a:off x="8528128" y="3888421"/>
            <a:ext cx="237768" cy="257457"/>
            <a:chOff x="5398345" y="2257492"/>
            <a:chExt cx="501582" cy="543137"/>
          </a:xfrm>
        </p:grpSpPr>
        <p:grpSp>
          <p:nvGrpSpPr>
            <p:cNvPr id="224" name="Group 223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31" name="Straight Connector 230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2" name="Straight Connector 231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233" name="Freeform 232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34" name="Straight Connector 233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25" name="Group 224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226" name="Group 225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228" name="Straight Connector 227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229" name="Oval 228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230" name="Straight Connector 229"/>
                <p:cNvCxnSpPr>
                  <a:stCxn id="229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227" name="Straight Connector 226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grpSp>
        <p:nvGrpSpPr>
          <p:cNvPr id="235" name="Group 234"/>
          <p:cNvGrpSpPr>
            <a:grpSpLocks noChangeAspect="1"/>
          </p:cNvGrpSpPr>
          <p:nvPr/>
        </p:nvGrpSpPr>
        <p:grpSpPr>
          <a:xfrm>
            <a:off x="9298493" y="3702065"/>
            <a:ext cx="237768" cy="257457"/>
            <a:chOff x="5398345" y="2257492"/>
            <a:chExt cx="501582" cy="543137"/>
          </a:xfrm>
        </p:grpSpPr>
        <p:grpSp>
          <p:nvGrpSpPr>
            <p:cNvPr id="236" name="Group 235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44" name="Straight Connector 243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245" name="Freeform 244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46" name="Straight Connector 245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37" name="Group 236"/>
            <p:cNvGrpSpPr/>
            <p:nvPr/>
          </p:nvGrpSpPr>
          <p:grpSpPr>
            <a:xfrm rot="10800000">
              <a:off x="5398345" y="2384188"/>
              <a:ext cx="501582" cy="416441"/>
              <a:chOff x="6008551" y="5501800"/>
              <a:chExt cx="501582" cy="416441"/>
            </a:xfrm>
          </p:grpSpPr>
          <p:grpSp>
            <p:nvGrpSpPr>
              <p:cNvPr id="238" name="Group 237"/>
              <p:cNvGrpSpPr/>
              <p:nvPr/>
            </p:nvGrpSpPr>
            <p:grpSpPr>
              <a:xfrm rot="16200000">
                <a:off x="6051058" y="5459293"/>
                <a:ext cx="416441" cy="501456"/>
                <a:chOff x="2028574" y="3613030"/>
                <a:chExt cx="416441" cy="501456"/>
              </a:xfrm>
            </p:grpSpPr>
            <p:cxnSp>
              <p:nvCxnSpPr>
                <p:cNvPr id="240" name="Straight Connector 239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241" name="Oval 240"/>
                <p:cNvSpPr/>
                <p:nvPr/>
              </p:nvSpPr>
              <p:spPr>
                <a:xfrm rot="16200000">
                  <a:off x="2096089" y="3613030"/>
                  <a:ext cx="238859" cy="23885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242" name="Straight Connector 241"/>
                <p:cNvCxnSpPr>
                  <a:stCxn id="241" idx="2"/>
                </p:cNvCxnSpPr>
                <p:nvPr/>
              </p:nvCxnSpPr>
              <p:spPr>
                <a:xfrm rot="16200000" flipH="1">
                  <a:off x="2084222" y="3983187"/>
                  <a:ext cx="262596" cy="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239" name="Straight Connector 238"/>
              <p:cNvCxnSpPr/>
              <p:nvPr/>
            </p:nvCxnSpPr>
            <p:spPr>
              <a:xfrm rot="10800000">
                <a:off x="6510132" y="5622768"/>
                <a:ext cx="1" cy="22003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cxnSp>
        <p:nvCxnSpPr>
          <p:cNvPr id="247" name="Straight Connector 246"/>
          <p:cNvCxnSpPr/>
          <p:nvPr/>
        </p:nvCxnSpPr>
        <p:spPr>
          <a:xfrm flipH="1">
            <a:off x="5220294" y="4280225"/>
            <a:ext cx="1170649" cy="0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cxnSp>
        <p:nvCxnSpPr>
          <p:cNvPr id="248" name="Straight Connector 247"/>
          <p:cNvCxnSpPr/>
          <p:nvPr/>
        </p:nvCxnSpPr>
        <p:spPr>
          <a:xfrm>
            <a:off x="7910135" y="4276525"/>
            <a:ext cx="2721669" cy="0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sp>
        <p:nvSpPr>
          <p:cNvPr id="249" name="Arc 248"/>
          <p:cNvSpPr/>
          <p:nvPr/>
        </p:nvSpPr>
        <p:spPr>
          <a:xfrm rot="18900000">
            <a:off x="2518543" y="5397944"/>
            <a:ext cx="316067" cy="316067"/>
          </a:xfrm>
          <a:prstGeom prst="arc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0" name="TextBox 249"/>
          <p:cNvSpPr txBox="1"/>
          <p:nvPr/>
        </p:nvSpPr>
        <p:spPr>
          <a:xfrm flipH="1">
            <a:off x="6294534" y="5184776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LHC tunnel</a:t>
            </a:r>
          </a:p>
        </p:txBody>
      </p:sp>
      <p:sp>
        <p:nvSpPr>
          <p:cNvPr id="251" name="TextBox 250"/>
          <p:cNvSpPr txBox="1"/>
          <p:nvPr/>
        </p:nvSpPr>
        <p:spPr>
          <a:xfrm flipH="1">
            <a:off x="7518406" y="451127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UR: Service tunnel</a:t>
            </a:r>
          </a:p>
        </p:txBody>
      </p:sp>
      <p:cxnSp>
        <p:nvCxnSpPr>
          <p:cNvPr id="252" name="Straight Connector 251"/>
          <p:cNvCxnSpPr/>
          <p:nvPr/>
        </p:nvCxnSpPr>
        <p:spPr>
          <a:xfrm>
            <a:off x="4321307" y="4267891"/>
            <a:ext cx="242576" cy="0"/>
          </a:xfrm>
          <a:prstGeom prst="line">
            <a:avLst/>
          </a:prstGeom>
          <a:noFill/>
          <a:ln w="88900" cap="flat" cmpd="sng" algn="ctr">
            <a:solidFill>
              <a:srgbClr val="DAC1ED"/>
            </a:solidFill>
            <a:prstDash val="solid"/>
          </a:ln>
          <a:effectLst/>
        </p:spPr>
      </p:cxnSp>
      <p:cxnSp>
        <p:nvCxnSpPr>
          <p:cNvPr id="253" name="Straight Connector 252"/>
          <p:cNvCxnSpPr/>
          <p:nvPr/>
        </p:nvCxnSpPr>
        <p:spPr>
          <a:xfrm>
            <a:off x="4321568" y="4277223"/>
            <a:ext cx="552541" cy="0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cxnSp>
        <p:nvCxnSpPr>
          <p:cNvPr id="254" name="Straight Connector 253"/>
          <p:cNvCxnSpPr>
            <a:stCxn id="11" idx="2"/>
          </p:cNvCxnSpPr>
          <p:nvPr/>
        </p:nvCxnSpPr>
        <p:spPr>
          <a:xfrm flipH="1">
            <a:off x="11113165" y="4267607"/>
            <a:ext cx="230144" cy="0"/>
          </a:xfrm>
          <a:prstGeom prst="line">
            <a:avLst/>
          </a:prstGeom>
          <a:noFill/>
          <a:ln w="88900" cap="flat" cmpd="sng" algn="ctr">
            <a:solidFill>
              <a:srgbClr val="FFC000"/>
            </a:solidFill>
            <a:prstDash val="solid"/>
          </a:ln>
          <a:effectLst/>
        </p:spPr>
      </p:cxnSp>
      <p:cxnSp>
        <p:nvCxnSpPr>
          <p:cNvPr id="255" name="Straight Connector 254"/>
          <p:cNvCxnSpPr>
            <a:stCxn id="256" idx="2"/>
          </p:cNvCxnSpPr>
          <p:nvPr/>
        </p:nvCxnSpPr>
        <p:spPr>
          <a:xfrm flipH="1">
            <a:off x="10852819" y="4273792"/>
            <a:ext cx="486116" cy="0"/>
          </a:xfrm>
          <a:prstGeom prst="line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256" name="Arc 255"/>
          <p:cNvSpPr/>
          <p:nvPr/>
        </p:nvSpPr>
        <p:spPr>
          <a:xfrm rot="5400000">
            <a:off x="10676514" y="2948949"/>
            <a:ext cx="1324844" cy="1324844"/>
          </a:xfrm>
          <a:prstGeom prst="arc">
            <a:avLst/>
          </a:prstGeom>
          <a:noFill/>
          <a:ln w="381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57" name="Group 256"/>
          <p:cNvGrpSpPr>
            <a:grpSpLocks noChangeAspect="1"/>
          </p:cNvGrpSpPr>
          <p:nvPr/>
        </p:nvGrpSpPr>
        <p:grpSpPr>
          <a:xfrm>
            <a:off x="2862864" y="5435393"/>
            <a:ext cx="145069" cy="257457"/>
            <a:chOff x="5403127" y="2257492"/>
            <a:chExt cx="306029" cy="543137"/>
          </a:xfrm>
        </p:grpSpPr>
        <p:grpSp>
          <p:nvGrpSpPr>
            <p:cNvPr id="258" name="Group 257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60" name="Straight Connector 259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61" name="Straight Connector 260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62" name="Freeform 261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63" name="Straight Connector 262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59" name="Straight Connector 258"/>
            <p:cNvCxnSpPr/>
            <p:nvPr/>
          </p:nvCxnSpPr>
          <p:spPr>
            <a:xfrm flipV="1">
              <a:off x="555568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grpSp>
        <p:nvGrpSpPr>
          <p:cNvPr id="264" name="Group 263"/>
          <p:cNvGrpSpPr>
            <a:grpSpLocks noChangeAspect="1"/>
          </p:cNvGrpSpPr>
          <p:nvPr/>
        </p:nvGrpSpPr>
        <p:grpSpPr>
          <a:xfrm>
            <a:off x="9094982" y="3783272"/>
            <a:ext cx="145069" cy="257457"/>
            <a:chOff x="5403127" y="2257492"/>
            <a:chExt cx="306029" cy="543137"/>
          </a:xfrm>
        </p:grpSpPr>
        <p:grpSp>
          <p:nvGrpSpPr>
            <p:cNvPr id="265" name="Group 264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267" name="Straight Connector 266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68" name="Straight Connector 267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69" name="Freeform 268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270" name="Straight Connector 269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66" name="Straight Connector 265"/>
            <p:cNvCxnSpPr/>
            <p:nvPr/>
          </p:nvCxnSpPr>
          <p:spPr>
            <a:xfrm flipV="1">
              <a:off x="5556136" y="2384187"/>
              <a:ext cx="0" cy="416442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1" name="TextBox 270"/>
              <p:cNvSpPr txBox="1"/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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71" name="TextBox 2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209" y="3992645"/>
                <a:ext cx="787395" cy="215444"/>
              </a:xfrm>
              <a:prstGeom prst="rect">
                <a:avLst/>
              </a:prstGeom>
              <a:blipFill>
                <a:blip r:embed="rId2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2" name="TextBox 271"/>
              <p:cNvSpPr txBox="1"/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GB" sz="800" dirty="0">
                    <a:solidFill>
                      <a:srgbClr val="0070C0"/>
                    </a:solidFill>
                    <a:latin typeface="Arial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sz="800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72" name="TextBox 2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994" y="3992645"/>
                <a:ext cx="787395" cy="215444"/>
              </a:xfrm>
              <a:prstGeom prst="rect">
                <a:avLst/>
              </a:prstGeom>
              <a:blipFill>
                <a:blip r:embed="rId3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3" name="TextBox 272"/>
          <p:cNvSpPr txBox="1"/>
          <p:nvPr/>
        </p:nvSpPr>
        <p:spPr>
          <a:xfrm flipH="1">
            <a:off x="460654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Ghe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&lt;17K</a:t>
            </a:r>
          </a:p>
        </p:txBody>
      </p:sp>
      <p:sp>
        <p:nvSpPr>
          <p:cNvPr id="274" name="TextBox 273"/>
          <p:cNvSpPr txBox="1"/>
          <p:nvPr/>
        </p:nvSpPr>
        <p:spPr>
          <a:xfrm flipH="1">
            <a:off x="10605103" y="4165550"/>
            <a:ext cx="452368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Ghe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&lt;17K</a:t>
            </a:r>
          </a:p>
        </p:txBody>
      </p:sp>
      <p:sp>
        <p:nvSpPr>
          <p:cNvPr id="275" name="TextBox 274"/>
          <p:cNvSpPr txBox="1"/>
          <p:nvPr/>
        </p:nvSpPr>
        <p:spPr>
          <a:xfrm flipH="1">
            <a:off x="7354156" y="5242167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Ghe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@4.5K</a:t>
            </a:r>
          </a:p>
        </p:txBody>
      </p:sp>
      <p:sp>
        <p:nvSpPr>
          <p:cNvPr id="276" name="TextBox 275"/>
          <p:cNvSpPr txBox="1"/>
          <p:nvPr/>
        </p:nvSpPr>
        <p:spPr>
          <a:xfrm flipH="1">
            <a:off x="7842979" y="5974277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Lhe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 @4.5K</a:t>
            </a:r>
          </a:p>
        </p:txBody>
      </p:sp>
      <p:sp>
        <p:nvSpPr>
          <p:cNvPr id="277" name="TextBox 276"/>
          <p:cNvSpPr txBox="1"/>
          <p:nvPr/>
        </p:nvSpPr>
        <p:spPr>
          <a:xfrm flipH="1">
            <a:off x="11665811" y="6053604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SFHe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 @1.9K</a:t>
            </a:r>
          </a:p>
        </p:txBody>
      </p:sp>
      <p:cxnSp>
        <p:nvCxnSpPr>
          <p:cNvPr id="278" name="Straight Connector 277"/>
          <p:cNvCxnSpPr/>
          <p:nvPr/>
        </p:nvCxnSpPr>
        <p:spPr>
          <a:xfrm flipH="1">
            <a:off x="11804698" y="6178192"/>
            <a:ext cx="30300" cy="53688"/>
          </a:xfrm>
          <a:prstGeom prst="line">
            <a:avLst/>
          </a:prstGeom>
          <a:noFill/>
          <a:ln w="3175" cap="flat" cmpd="sng" algn="ctr">
            <a:solidFill>
              <a:srgbClr val="64BCD9">
                <a:lumMod val="75000"/>
              </a:srgbClr>
            </a:solidFill>
            <a:prstDash val="solid"/>
          </a:ln>
          <a:effectLst/>
        </p:spPr>
      </p:cxnSp>
      <p:sp>
        <p:nvSpPr>
          <p:cNvPr id="279" name="TextBox 278"/>
          <p:cNvSpPr txBox="1"/>
          <p:nvPr/>
        </p:nvSpPr>
        <p:spPr>
          <a:xfrm flipH="1">
            <a:off x="238860" y="5596065"/>
            <a:ext cx="693733" cy="17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64BCD9">
                    <a:lumMod val="75000"/>
                  </a:srgbClr>
                </a:solidFill>
                <a:effectLst/>
                <a:uLnTx/>
                <a:uFillTx/>
              </a:rPr>
              <a:t>SFHe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75000"/>
                  </a:srgbClr>
                </a:solidFill>
                <a:effectLst/>
                <a:uLnTx/>
                <a:uFillTx/>
              </a:rPr>
              <a:t> @1.9K</a:t>
            </a:r>
          </a:p>
        </p:txBody>
      </p:sp>
      <p:cxnSp>
        <p:nvCxnSpPr>
          <p:cNvPr id="280" name="Straight Connector 279"/>
          <p:cNvCxnSpPr/>
          <p:nvPr/>
        </p:nvCxnSpPr>
        <p:spPr>
          <a:xfrm>
            <a:off x="748259" y="5755772"/>
            <a:ext cx="114736" cy="193608"/>
          </a:xfrm>
          <a:prstGeom prst="line">
            <a:avLst/>
          </a:prstGeom>
          <a:noFill/>
          <a:ln w="3175" cap="flat" cmpd="sng" algn="ctr">
            <a:solidFill>
              <a:srgbClr val="64BCD9">
                <a:lumMod val="75000"/>
              </a:srgbClr>
            </a:solidFill>
            <a:prstDash val="solid"/>
          </a:ln>
          <a:effectLst/>
        </p:spPr>
      </p:cxnSp>
      <p:sp>
        <p:nvSpPr>
          <p:cNvPr id="281" name="TextBox 280"/>
          <p:cNvSpPr txBox="1"/>
          <p:nvPr/>
        </p:nvSpPr>
        <p:spPr>
          <a:xfrm flipH="1">
            <a:off x="2042815" y="5636305"/>
            <a:ext cx="497252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Ghe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@4.5K</a:t>
            </a:r>
          </a:p>
        </p:txBody>
      </p:sp>
      <p:sp>
        <p:nvSpPr>
          <p:cNvPr id="282" name="TextBox 281"/>
          <p:cNvSpPr txBox="1"/>
          <p:nvPr/>
        </p:nvSpPr>
        <p:spPr>
          <a:xfrm flipH="1">
            <a:off x="2492611" y="5897101"/>
            <a:ext cx="482824" cy="174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33" b="0" i="0" u="none" strike="noStrike" kern="0" cap="none" spc="0" normalizeH="0" baseline="0" noProof="0" dirty="0" err="1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Lhe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srgbClr val="64BCD9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 @4.5K</a:t>
            </a:r>
          </a:p>
        </p:txBody>
      </p:sp>
      <p:sp>
        <p:nvSpPr>
          <p:cNvPr id="283" name="TextBox 282"/>
          <p:cNvSpPr txBox="1"/>
          <p:nvPr/>
        </p:nvSpPr>
        <p:spPr>
          <a:xfrm flipH="1">
            <a:off x="7520577" y="4827039"/>
            <a:ext cx="1091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UL: Transverse tunnel</a:t>
            </a:r>
          </a:p>
        </p:txBody>
      </p:sp>
      <p:grpSp>
        <p:nvGrpSpPr>
          <p:cNvPr id="284" name="Group 283"/>
          <p:cNvGrpSpPr/>
          <p:nvPr/>
        </p:nvGrpSpPr>
        <p:grpSpPr>
          <a:xfrm>
            <a:off x="1763689" y="3988664"/>
            <a:ext cx="1702473" cy="630946"/>
            <a:chOff x="8676180" y="6483875"/>
            <a:chExt cx="1702473" cy="630946"/>
          </a:xfrm>
        </p:grpSpPr>
        <p:grpSp>
          <p:nvGrpSpPr>
            <p:cNvPr id="285" name="Group 284"/>
            <p:cNvGrpSpPr/>
            <p:nvPr/>
          </p:nvGrpSpPr>
          <p:grpSpPr>
            <a:xfrm>
              <a:off x="8676180" y="6483875"/>
              <a:ext cx="1702473" cy="630946"/>
              <a:chOff x="6784698" y="6179020"/>
              <a:chExt cx="1702473" cy="630946"/>
            </a:xfrm>
          </p:grpSpPr>
          <p:grpSp>
            <p:nvGrpSpPr>
              <p:cNvPr id="287" name="Group 286"/>
              <p:cNvGrpSpPr/>
              <p:nvPr/>
            </p:nvGrpSpPr>
            <p:grpSpPr>
              <a:xfrm>
                <a:off x="6784698" y="6179020"/>
                <a:ext cx="1702473" cy="630946"/>
                <a:chOff x="6504482" y="6076966"/>
                <a:chExt cx="1702473" cy="630946"/>
              </a:xfrm>
            </p:grpSpPr>
            <p:grpSp>
              <p:nvGrpSpPr>
                <p:cNvPr id="289" name="Group 288"/>
                <p:cNvGrpSpPr/>
                <p:nvPr/>
              </p:nvGrpSpPr>
              <p:grpSpPr>
                <a:xfrm>
                  <a:off x="6507885" y="6076969"/>
                  <a:ext cx="905558" cy="630943"/>
                  <a:chOff x="8116074" y="3698420"/>
                  <a:chExt cx="583403" cy="406483"/>
                </a:xfrm>
              </p:grpSpPr>
              <p:sp>
                <p:nvSpPr>
                  <p:cNvPr id="300" name="Rectangle 299"/>
                  <p:cNvSpPr/>
                  <p:nvPr/>
                </p:nvSpPr>
                <p:spPr>
                  <a:xfrm>
                    <a:off x="8116074" y="3738125"/>
                    <a:ext cx="102315" cy="45719"/>
                  </a:xfrm>
                  <a:prstGeom prst="rect">
                    <a:avLst/>
                  </a:prstGeom>
                  <a:solidFill>
                    <a:srgbClr val="005F8C">
                      <a:lumMod val="60000"/>
                      <a:lumOff val="4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1" name="TextBox 300"/>
                  <p:cNvSpPr txBox="1"/>
                  <p:nvPr/>
                </p:nvSpPr>
                <p:spPr>
                  <a:xfrm flipH="1">
                    <a:off x="8159153" y="3698420"/>
                    <a:ext cx="540324" cy="406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</a:rPr>
                      <a:t>Superfluid @ 1.9K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</a:rPr>
                      <a:t>Liquid He @ 4.5 K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</a:rPr>
                      <a:t>Gaseous He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</a:rPr>
                      <a:t>Heater</a:t>
                    </a:r>
                  </a:p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7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F8C"/>
                        </a:solidFill>
                        <a:effectLst/>
                        <a:uLnTx/>
                        <a:uFillTx/>
                      </a:rPr>
                      <a:t>Vacuum barrier</a:t>
                    </a:r>
                  </a:p>
                </p:txBody>
              </p:sp>
              <p:sp>
                <p:nvSpPr>
                  <p:cNvPr id="302" name="Rectangle 301"/>
                  <p:cNvSpPr/>
                  <p:nvPr/>
                </p:nvSpPr>
                <p:spPr>
                  <a:xfrm>
                    <a:off x="8116074" y="3809452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3" name="Rectangle 302"/>
                  <p:cNvSpPr/>
                  <p:nvPr/>
                </p:nvSpPr>
                <p:spPr>
                  <a:xfrm>
                    <a:off x="8116074" y="3883085"/>
                    <a:ext cx="102315" cy="45719"/>
                  </a:xfrm>
                  <a:prstGeom prst="rect">
                    <a:avLst/>
                  </a:prstGeom>
                  <a:solidFill>
                    <a:srgbClr val="0093BE">
                      <a:lumMod val="20000"/>
                      <a:lumOff val="80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290" name="Straight Connector 289"/>
                <p:cNvCxnSpPr/>
                <p:nvPr/>
              </p:nvCxnSpPr>
              <p:spPr>
                <a:xfrm>
                  <a:off x="7452875" y="6168044"/>
                  <a:ext cx="19007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CA1100"/>
                  </a:solidFill>
                  <a:prstDash val="sysDot"/>
                </a:ln>
                <a:effectLst/>
              </p:spPr>
            </p:cxnSp>
            <p:cxnSp>
              <p:nvCxnSpPr>
                <p:cNvPr id="291" name="Straight Connector 290"/>
                <p:cNvCxnSpPr/>
                <p:nvPr/>
              </p:nvCxnSpPr>
              <p:spPr>
                <a:xfrm>
                  <a:off x="7451890" y="6281498"/>
                  <a:ext cx="22150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B050"/>
                  </a:solidFill>
                  <a:prstDash val="sysDot"/>
                </a:ln>
                <a:effectLst/>
              </p:spPr>
            </p:cxnSp>
            <p:cxnSp>
              <p:nvCxnSpPr>
                <p:cNvPr id="292" name="Straight Connector 291"/>
                <p:cNvCxnSpPr/>
                <p:nvPr/>
              </p:nvCxnSpPr>
              <p:spPr>
                <a:xfrm>
                  <a:off x="7451890" y="6397838"/>
                  <a:ext cx="20144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FF00"/>
                  </a:solidFill>
                  <a:prstDash val="sysDot"/>
                </a:ln>
                <a:effectLst/>
              </p:spPr>
            </p:cxnSp>
            <p:sp>
              <p:nvSpPr>
                <p:cNvPr id="293" name="Rectangle 292"/>
                <p:cNvSpPr/>
                <p:nvPr/>
              </p:nvSpPr>
              <p:spPr>
                <a:xfrm>
                  <a:off x="7447878" y="6566880"/>
                  <a:ext cx="139430" cy="45719"/>
                </a:xfrm>
                <a:prstGeom prst="rect">
                  <a:avLst/>
                </a:prstGeom>
                <a:solidFill>
                  <a:srgbClr val="CA11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294" name="Group 293"/>
                <p:cNvGrpSpPr/>
                <p:nvPr/>
              </p:nvGrpSpPr>
              <p:grpSpPr>
                <a:xfrm>
                  <a:off x="6504482" y="6463451"/>
                  <a:ext cx="162215" cy="70965"/>
                  <a:chOff x="7920225" y="3723877"/>
                  <a:chExt cx="119829" cy="131828"/>
                </a:xfrm>
              </p:grpSpPr>
              <p:sp>
                <p:nvSpPr>
                  <p:cNvPr id="296" name="Oval 295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Oval 296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8" name="Oval 297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Oval 298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6350" cap="flat" cmpd="sng" algn="ctr">
                    <a:solidFill>
                      <a:srgbClr val="700A00">
                        <a:lumMod val="60000"/>
                        <a:lumOff val="4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2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95" name="TextBox 294"/>
                <p:cNvSpPr txBox="1"/>
                <p:nvPr/>
              </p:nvSpPr>
              <p:spPr>
                <a:xfrm flipH="1">
                  <a:off x="7579860" y="6076966"/>
                  <a:ext cx="627095" cy="63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</a:rPr>
                    <a:t>HTS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</a:rPr>
                    <a:t>MgB2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</a:rPr>
                    <a:t>NbTi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F8C"/>
                    </a:solidFill>
                    <a:effectLst/>
                    <a:uLnTx/>
                    <a:uFillTx/>
                  </a:endParaRP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</a:rPr>
                    <a:t>Warm cable</a:t>
                  </a:r>
                </a:p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5F8C"/>
                      </a:solidFill>
                      <a:effectLst/>
                      <a:uLnTx/>
                      <a:uFillTx/>
                    </a:rPr>
                    <a:t>Splice</a:t>
                  </a:r>
                </a:p>
              </p:txBody>
            </p:sp>
          </p:grpSp>
          <p:cxnSp>
            <p:nvCxnSpPr>
              <p:cNvPr id="288" name="Straight Connector 287"/>
              <p:cNvCxnSpPr/>
              <p:nvPr/>
            </p:nvCxnSpPr>
            <p:spPr>
              <a:xfrm>
                <a:off x="7731128" y="6599572"/>
                <a:ext cx="201448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ysDot"/>
              </a:ln>
              <a:effectLst/>
            </p:spPr>
          </p:cxnSp>
        </p:grpSp>
        <p:cxnSp>
          <p:nvCxnSpPr>
            <p:cNvPr id="286" name="Straight Connector 285"/>
            <p:cNvCxnSpPr/>
            <p:nvPr/>
          </p:nvCxnSpPr>
          <p:spPr>
            <a:xfrm flipH="1">
              <a:off x="8676455" y="7000405"/>
              <a:ext cx="14564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cxnSp>
        <p:nvCxnSpPr>
          <p:cNvPr id="304" name="Straight Connector 303"/>
          <p:cNvCxnSpPr/>
          <p:nvPr/>
        </p:nvCxnSpPr>
        <p:spPr>
          <a:xfrm>
            <a:off x="7404675" y="5067798"/>
            <a:ext cx="0" cy="200893"/>
          </a:xfrm>
          <a:prstGeom prst="line">
            <a:avLst/>
          </a:prstGeom>
          <a:noFill/>
          <a:ln w="101600" cap="flat" cmpd="sng" algn="ctr">
            <a:solidFill>
              <a:srgbClr val="FB963C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05" name="Straight Connector 304"/>
          <p:cNvCxnSpPr/>
          <p:nvPr/>
        </p:nvCxnSpPr>
        <p:spPr>
          <a:xfrm flipV="1">
            <a:off x="7302595" y="5272226"/>
            <a:ext cx="213472" cy="104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06" name="Rectangle 305"/>
          <p:cNvSpPr/>
          <p:nvPr/>
        </p:nvSpPr>
        <p:spPr>
          <a:xfrm rot="5400000">
            <a:off x="7412696" y="5616371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7" name="Rectangle 306"/>
          <p:cNvSpPr/>
          <p:nvPr/>
        </p:nvSpPr>
        <p:spPr>
          <a:xfrm rot="5400000">
            <a:off x="7315114" y="576825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8" name="Straight Connector 307"/>
          <p:cNvCxnSpPr/>
          <p:nvPr/>
        </p:nvCxnSpPr>
        <p:spPr>
          <a:xfrm>
            <a:off x="7465025" y="5691697"/>
            <a:ext cx="0" cy="27311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309" name="Arc 308"/>
          <p:cNvSpPr/>
          <p:nvPr/>
        </p:nvSpPr>
        <p:spPr>
          <a:xfrm rot="10800000">
            <a:off x="7464937" y="5827384"/>
            <a:ext cx="275115" cy="275115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10" name="Straight Connector 309"/>
          <p:cNvCxnSpPr>
            <a:stCxn id="307" idx="3"/>
          </p:cNvCxnSpPr>
          <p:nvPr/>
        </p:nvCxnSpPr>
        <p:spPr>
          <a:xfrm>
            <a:off x="7364200" y="5843045"/>
            <a:ext cx="838" cy="122202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311" name="Arc 310"/>
          <p:cNvSpPr/>
          <p:nvPr/>
        </p:nvSpPr>
        <p:spPr>
          <a:xfrm rot="10800000">
            <a:off x="7364950" y="5827822"/>
            <a:ext cx="275115" cy="275115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2" name="Freeform 311"/>
          <p:cNvSpPr/>
          <p:nvPr/>
        </p:nvSpPr>
        <p:spPr>
          <a:xfrm>
            <a:off x="7498556" y="6079280"/>
            <a:ext cx="2085975" cy="45344"/>
          </a:xfrm>
          <a:custGeom>
            <a:avLst/>
            <a:gdLst>
              <a:gd name="connsiteX0" fmla="*/ 0 w 2085975"/>
              <a:gd name="connsiteY0" fmla="*/ 19101 h 45344"/>
              <a:gd name="connsiteX1" fmla="*/ 97632 w 2085975"/>
              <a:gd name="connsiteY1" fmla="*/ 23864 h 45344"/>
              <a:gd name="connsiteX2" fmla="*/ 333375 w 2085975"/>
              <a:gd name="connsiteY2" fmla="*/ 11958 h 45344"/>
              <a:gd name="connsiteX3" fmla="*/ 547688 w 2085975"/>
              <a:gd name="connsiteY3" fmla="*/ 45295 h 45344"/>
              <a:gd name="connsiteX4" fmla="*/ 776288 w 2085975"/>
              <a:gd name="connsiteY4" fmla="*/ 9576 h 45344"/>
              <a:gd name="connsiteX5" fmla="*/ 1145382 w 2085975"/>
              <a:gd name="connsiteY5" fmla="*/ 45295 h 45344"/>
              <a:gd name="connsiteX6" fmla="*/ 1635919 w 2085975"/>
              <a:gd name="connsiteY6" fmla="*/ 51 h 45344"/>
              <a:gd name="connsiteX7" fmla="*/ 2085975 w 2085975"/>
              <a:gd name="connsiteY7" fmla="*/ 38151 h 45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5975" h="45344">
                <a:moveTo>
                  <a:pt x="0" y="19101"/>
                </a:moveTo>
                <a:cubicBezTo>
                  <a:pt x="21035" y="22077"/>
                  <a:pt x="42070" y="25054"/>
                  <a:pt x="97632" y="23864"/>
                </a:cubicBezTo>
                <a:cubicBezTo>
                  <a:pt x="153194" y="22674"/>
                  <a:pt x="258366" y="8386"/>
                  <a:pt x="333375" y="11958"/>
                </a:cubicBezTo>
                <a:cubicBezTo>
                  <a:pt x="408384" y="15530"/>
                  <a:pt x="473869" y="45692"/>
                  <a:pt x="547688" y="45295"/>
                </a:cubicBezTo>
                <a:cubicBezTo>
                  <a:pt x="621507" y="44898"/>
                  <a:pt x="676672" y="9576"/>
                  <a:pt x="776288" y="9576"/>
                </a:cubicBezTo>
                <a:cubicBezTo>
                  <a:pt x="875904" y="9576"/>
                  <a:pt x="1002110" y="46883"/>
                  <a:pt x="1145382" y="45295"/>
                </a:cubicBezTo>
                <a:cubicBezTo>
                  <a:pt x="1288654" y="43708"/>
                  <a:pt x="1479154" y="1242"/>
                  <a:pt x="1635919" y="51"/>
                </a:cubicBezTo>
                <a:cubicBezTo>
                  <a:pt x="1792684" y="-1140"/>
                  <a:pt x="1939329" y="18505"/>
                  <a:pt x="2085975" y="38151"/>
                </a:cubicBezTo>
              </a:path>
            </a:pathLst>
          </a:cu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3" name="Rectangle 312"/>
          <p:cNvSpPr/>
          <p:nvPr/>
        </p:nvSpPr>
        <p:spPr>
          <a:xfrm>
            <a:off x="8249653" y="6064149"/>
            <a:ext cx="98171" cy="514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14" name="Straight Connector 313"/>
          <p:cNvCxnSpPr>
            <a:endCxn id="312" idx="7"/>
          </p:cNvCxnSpPr>
          <p:nvPr/>
        </p:nvCxnSpPr>
        <p:spPr>
          <a:xfrm flipH="1">
            <a:off x="9584531" y="6096163"/>
            <a:ext cx="437485" cy="21268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315" name="Straight Connector 314"/>
          <p:cNvCxnSpPr/>
          <p:nvPr/>
        </p:nvCxnSpPr>
        <p:spPr>
          <a:xfrm>
            <a:off x="7404675" y="5067798"/>
            <a:ext cx="0" cy="374065"/>
          </a:xfrm>
          <a:prstGeom prst="line">
            <a:avLst/>
          </a:prstGeom>
          <a:noFill/>
          <a:ln w="50800" cap="flat" cmpd="sng" algn="ctr">
            <a:solidFill>
              <a:srgbClr val="0093BE">
                <a:lumMod val="20000"/>
                <a:lumOff val="80000"/>
              </a:srgbClr>
            </a:solidFill>
            <a:prstDash val="solid"/>
          </a:ln>
          <a:effectLst/>
        </p:spPr>
      </p:cxnSp>
      <p:cxnSp>
        <p:nvCxnSpPr>
          <p:cNvPr id="316" name="Straight Connector 315"/>
          <p:cNvCxnSpPr/>
          <p:nvPr/>
        </p:nvCxnSpPr>
        <p:spPr>
          <a:xfrm>
            <a:off x="7404675" y="5070462"/>
            <a:ext cx="0" cy="323814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ot"/>
          </a:ln>
          <a:effectLst/>
        </p:spPr>
      </p:cxnSp>
      <p:grpSp>
        <p:nvGrpSpPr>
          <p:cNvPr id="317" name="Group 316"/>
          <p:cNvGrpSpPr/>
          <p:nvPr/>
        </p:nvGrpSpPr>
        <p:grpSpPr>
          <a:xfrm>
            <a:off x="6799146" y="5024208"/>
            <a:ext cx="719260" cy="149081"/>
            <a:chOff x="5099359" y="3672657"/>
            <a:chExt cx="539445" cy="236442"/>
          </a:xfrm>
        </p:grpSpPr>
        <p:sp>
          <p:nvSpPr>
            <p:cNvPr id="318" name="Rectangle 317"/>
            <p:cNvSpPr/>
            <p:nvPr/>
          </p:nvSpPr>
          <p:spPr>
            <a:xfrm>
              <a:off x="5099359" y="3672657"/>
              <a:ext cx="522886" cy="23644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9" name="Straight Connector 318"/>
            <p:cNvCxnSpPr/>
            <p:nvPr/>
          </p:nvCxnSpPr>
          <p:spPr>
            <a:xfrm>
              <a:off x="5124788" y="3672657"/>
              <a:ext cx="514016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320" name="Straight Connector 319"/>
            <p:cNvCxnSpPr/>
            <p:nvPr/>
          </p:nvCxnSpPr>
          <p:spPr>
            <a:xfrm>
              <a:off x="5124788" y="3909099"/>
              <a:ext cx="514016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</p:grpSp>
      <p:grpSp>
        <p:nvGrpSpPr>
          <p:cNvPr id="321" name="Group 320"/>
          <p:cNvGrpSpPr/>
          <p:nvPr/>
        </p:nvGrpSpPr>
        <p:grpSpPr>
          <a:xfrm>
            <a:off x="7357744" y="5386215"/>
            <a:ext cx="105094" cy="358659"/>
            <a:chOff x="7357744" y="5386215"/>
            <a:chExt cx="105094" cy="358659"/>
          </a:xfrm>
        </p:grpSpPr>
        <p:cxnSp>
          <p:nvCxnSpPr>
            <p:cNvPr id="322" name="Straight Connector 321"/>
            <p:cNvCxnSpPr/>
            <p:nvPr/>
          </p:nvCxnSpPr>
          <p:spPr>
            <a:xfrm>
              <a:off x="7462806" y="5427925"/>
              <a:ext cx="0" cy="163723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323" name="Straight Connector 322"/>
            <p:cNvCxnSpPr>
              <a:endCxn id="307" idx="1"/>
            </p:cNvCxnSpPr>
            <p:nvPr/>
          </p:nvCxnSpPr>
          <p:spPr>
            <a:xfrm>
              <a:off x="7361947" y="5437918"/>
              <a:ext cx="2253" cy="306956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324" name="Straight Connector 323"/>
            <p:cNvCxnSpPr/>
            <p:nvPr/>
          </p:nvCxnSpPr>
          <p:spPr>
            <a:xfrm flipH="1" flipV="1">
              <a:off x="7403918" y="5386215"/>
              <a:ext cx="58920" cy="43035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  <p:cxnSp>
          <p:nvCxnSpPr>
            <p:cNvPr id="325" name="Straight Connector 324"/>
            <p:cNvCxnSpPr/>
            <p:nvPr/>
          </p:nvCxnSpPr>
          <p:spPr>
            <a:xfrm flipV="1">
              <a:off x="7357744" y="5387251"/>
              <a:ext cx="58920" cy="43035"/>
            </a:xfrm>
            <a:prstGeom prst="line">
              <a:avLst/>
            </a:prstGeom>
            <a:noFill/>
            <a:ln w="12700" cap="flat" cmpd="sng" algn="ctr">
              <a:solidFill>
                <a:srgbClr val="006600"/>
              </a:solidFill>
              <a:prstDash val="sysDot"/>
            </a:ln>
            <a:effectLst/>
          </p:spPr>
        </p:cxnSp>
      </p:grpSp>
      <p:grpSp>
        <p:nvGrpSpPr>
          <p:cNvPr id="326" name="Group 325"/>
          <p:cNvGrpSpPr/>
          <p:nvPr/>
        </p:nvGrpSpPr>
        <p:grpSpPr>
          <a:xfrm>
            <a:off x="7640065" y="5237752"/>
            <a:ext cx="349055" cy="145455"/>
            <a:chOff x="7640065" y="5283792"/>
            <a:chExt cx="349055" cy="145455"/>
          </a:xfrm>
        </p:grpSpPr>
        <p:grpSp>
          <p:nvGrpSpPr>
            <p:cNvPr id="327" name="Group 326"/>
            <p:cNvGrpSpPr>
              <a:grpSpLocks noChangeAspect="1"/>
            </p:cNvGrpSpPr>
            <p:nvPr/>
          </p:nvGrpSpPr>
          <p:grpSpPr>
            <a:xfrm>
              <a:off x="7844051" y="5283792"/>
              <a:ext cx="145069" cy="145455"/>
              <a:chOff x="5403127" y="2257492"/>
              <a:chExt cx="306029" cy="306856"/>
            </a:xfrm>
          </p:grpSpPr>
          <p:grpSp>
            <p:nvGrpSpPr>
              <p:cNvPr id="329" name="Group 328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33" name="Freeform 332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533" b="0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cxnSp>
              <p:nvCxnSpPr>
                <p:cNvPr id="334" name="Straight Connector 333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4BCD9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5556136" y="2384190"/>
                <a:ext cx="0" cy="180158"/>
              </a:xfrm>
              <a:prstGeom prst="line">
                <a:avLst/>
              </a:prstGeom>
              <a:noFill/>
              <a:ln w="6350" cap="flat" cmpd="sng" algn="ctr">
                <a:solidFill>
                  <a:srgbClr val="64BCD9">
                    <a:lumMod val="7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328" name="Straight Connector 327"/>
            <p:cNvCxnSpPr/>
            <p:nvPr/>
          </p:nvCxnSpPr>
          <p:spPr>
            <a:xfrm flipH="1">
              <a:off x="7640065" y="5422726"/>
              <a:ext cx="276521" cy="0"/>
            </a:xfrm>
            <a:prstGeom prst="line">
              <a:avLst/>
            </a:prstGeom>
            <a:noFill/>
            <a:ln w="6350" cap="flat" cmpd="sng" algn="ctr">
              <a:solidFill>
                <a:srgbClr val="64BCD9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335" name="Freeform 334"/>
          <p:cNvSpPr/>
          <p:nvPr/>
        </p:nvSpPr>
        <p:spPr>
          <a:xfrm>
            <a:off x="7519989" y="5476875"/>
            <a:ext cx="399186" cy="45719"/>
          </a:xfrm>
          <a:custGeom>
            <a:avLst/>
            <a:gdLst>
              <a:gd name="connsiteX0" fmla="*/ 414337 w 414337"/>
              <a:gd name="connsiteY0" fmla="*/ 0 h 47625"/>
              <a:gd name="connsiteX1" fmla="*/ 0 w 414337"/>
              <a:gd name="connsiteY1" fmla="*/ 0 h 47625"/>
              <a:gd name="connsiteX2" fmla="*/ 0 w 414337"/>
              <a:gd name="connsiteY2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4337" h="47625">
                <a:moveTo>
                  <a:pt x="414337" y="0"/>
                </a:moveTo>
                <a:lnTo>
                  <a:pt x="0" y="0"/>
                </a:lnTo>
                <a:lnTo>
                  <a:pt x="0" y="47625"/>
                </a:lnTo>
              </a:path>
            </a:pathLst>
          </a:custGeom>
          <a:noFill/>
          <a:ln w="6350" cap="flat" cmpd="sng" algn="ctr">
            <a:solidFill>
              <a:srgbClr val="005F8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6" name="Freeform 335"/>
          <p:cNvSpPr/>
          <p:nvPr/>
        </p:nvSpPr>
        <p:spPr>
          <a:xfrm>
            <a:off x="7562850" y="5516923"/>
            <a:ext cx="369569" cy="386192"/>
          </a:xfrm>
          <a:custGeom>
            <a:avLst/>
            <a:gdLst>
              <a:gd name="connsiteX0" fmla="*/ 609600 w 666750"/>
              <a:gd name="connsiteY0" fmla="*/ 38100 h 342900"/>
              <a:gd name="connsiteX1" fmla="*/ 146050 w 666750"/>
              <a:gd name="connsiteY1" fmla="*/ 38100 h 342900"/>
              <a:gd name="connsiteX2" fmla="*/ 146050 w 666750"/>
              <a:gd name="connsiteY2" fmla="*/ 254000 h 342900"/>
              <a:gd name="connsiteX3" fmla="*/ 57150 w 666750"/>
              <a:gd name="connsiteY3" fmla="*/ 254000 h 342900"/>
              <a:gd name="connsiteX4" fmla="*/ 57150 w 666750"/>
              <a:gd name="connsiteY4" fmla="*/ 342900 h 342900"/>
              <a:gd name="connsiteX5" fmla="*/ 0 w 666750"/>
              <a:gd name="connsiteY5" fmla="*/ 342900 h 342900"/>
              <a:gd name="connsiteX6" fmla="*/ 0 w 666750"/>
              <a:gd name="connsiteY6" fmla="*/ 171450 h 342900"/>
              <a:gd name="connsiteX7" fmla="*/ 57150 w 666750"/>
              <a:gd name="connsiteY7" fmla="*/ 171450 h 342900"/>
              <a:gd name="connsiteX8" fmla="*/ 114300 w 666750"/>
              <a:gd name="connsiteY8" fmla="*/ 171450 h 342900"/>
              <a:gd name="connsiteX9" fmla="*/ 114300 w 666750"/>
              <a:gd name="connsiteY9" fmla="*/ 0 h 342900"/>
              <a:gd name="connsiteX10" fmla="*/ 666750 w 666750"/>
              <a:gd name="connsiteY10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6750" h="342900">
                <a:moveTo>
                  <a:pt x="609600" y="38100"/>
                </a:moveTo>
                <a:lnTo>
                  <a:pt x="146050" y="38100"/>
                </a:lnTo>
                <a:lnTo>
                  <a:pt x="146050" y="254000"/>
                </a:lnTo>
                <a:lnTo>
                  <a:pt x="57150" y="254000"/>
                </a:lnTo>
                <a:lnTo>
                  <a:pt x="57150" y="342900"/>
                </a:lnTo>
                <a:lnTo>
                  <a:pt x="0" y="342900"/>
                </a:lnTo>
                <a:lnTo>
                  <a:pt x="0" y="171450"/>
                </a:lnTo>
                <a:lnTo>
                  <a:pt x="57150" y="171450"/>
                </a:lnTo>
                <a:lnTo>
                  <a:pt x="114300" y="171450"/>
                </a:lnTo>
                <a:lnTo>
                  <a:pt x="114300" y="0"/>
                </a:lnTo>
                <a:lnTo>
                  <a:pt x="666750" y="0"/>
                </a:lnTo>
              </a:path>
            </a:pathLst>
          </a:custGeom>
          <a:noFill/>
          <a:ln w="9525" cap="flat" cmpd="sng" algn="ctr">
            <a:solidFill>
              <a:srgbClr val="64BCD9">
                <a:lumMod val="60000"/>
                <a:lumOff val="40000"/>
              </a:srgbClr>
            </a:solidFill>
            <a:prstDash val="solid"/>
            <a:headEnd type="none" w="sm" len="med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7" name="Freeform 336"/>
          <p:cNvSpPr/>
          <p:nvPr/>
        </p:nvSpPr>
        <p:spPr>
          <a:xfrm>
            <a:off x="7753349" y="5616737"/>
            <a:ext cx="3401353" cy="388776"/>
          </a:xfrm>
          <a:custGeom>
            <a:avLst/>
            <a:gdLst>
              <a:gd name="connsiteX0" fmla="*/ 2833688 w 2833688"/>
              <a:gd name="connsiteY0" fmla="*/ 376238 h 376238"/>
              <a:gd name="connsiteX1" fmla="*/ 0 w 2833688"/>
              <a:gd name="connsiteY1" fmla="*/ 376238 h 376238"/>
              <a:gd name="connsiteX2" fmla="*/ 0 w 2833688"/>
              <a:gd name="connsiteY2" fmla="*/ 0 h 376238"/>
              <a:gd name="connsiteX3" fmla="*/ 138113 w 2833688"/>
              <a:gd name="connsiteY3" fmla="*/ 0 h 37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3688" h="376238">
                <a:moveTo>
                  <a:pt x="2833688" y="376238"/>
                </a:moveTo>
                <a:lnTo>
                  <a:pt x="0" y="376238"/>
                </a:lnTo>
                <a:lnTo>
                  <a:pt x="0" y="0"/>
                </a:lnTo>
                <a:lnTo>
                  <a:pt x="138113" y="0"/>
                </a:lnTo>
              </a:path>
            </a:pathLst>
          </a:custGeom>
          <a:noFill/>
          <a:ln w="6350" cap="flat" cmpd="sng" algn="ctr">
            <a:solidFill>
              <a:srgbClr val="00B050"/>
            </a:solidFill>
            <a:prstDash val="sysDot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38" name="Group 337"/>
          <p:cNvGrpSpPr/>
          <p:nvPr/>
        </p:nvGrpSpPr>
        <p:grpSpPr>
          <a:xfrm>
            <a:off x="3385506" y="3282754"/>
            <a:ext cx="168808" cy="137329"/>
            <a:chOff x="3385506" y="3282754"/>
            <a:chExt cx="168808" cy="137329"/>
          </a:xfrm>
        </p:grpSpPr>
        <p:grpSp>
          <p:nvGrpSpPr>
            <p:cNvPr id="339" name="Group 338"/>
            <p:cNvGrpSpPr/>
            <p:nvPr/>
          </p:nvGrpSpPr>
          <p:grpSpPr>
            <a:xfrm>
              <a:off x="3385506" y="3282754"/>
              <a:ext cx="69779" cy="137329"/>
              <a:chOff x="3121066" y="3379336"/>
              <a:chExt cx="128464" cy="252823"/>
            </a:xfrm>
          </p:grpSpPr>
          <p:sp>
            <p:nvSpPr>
              <p:cNvPr id="341" name="Rectangle 340"/>
              <p:cNvSpPr/>
              <p:nvPr/>
            </p:nvSpPr>
            <p:spPr>
              <a:xfrm>
                <a:off x="3121066" y="3379336"/>
                <a:ext cx="126961" cy="232032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342" name="Straight Connector 341"/>
              <p:cNvCxnSpPr/>
              <p:nvPr/>
            </p:nvCxnSpPr>
            <p:spPr>
              <a:xfrm>
                <a:off x="3140566" y="3379336"/>
                <a:ext cx="108964" cy="25282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340" name="Freeform 339"/>
            <p:cNvSpPr/>
            <p:nvPr/>
          </p:nvSpPr>
          <p:spPr>
            <a:xfrm rot="10800000">
              <a:off x="3449466" y="3314259"/>
              <a:ext cx="104848" cy="61280"/>
            </a:xfrm>
            <a:custGeom>
              <a:avLst/>
              <a:gdLst>
                <a:gd name="connsiteX0" fmla="*/ 438150 w 438150"/>
                <a:gd name="connsiteY0" fmla="*/ 0 h 295275"/>
                <a:gd name="connsiteX1" fmla="*/ 0 w 438150"/>
                <a:gd name="connsiteY1" fmla="*/ 0 h 295275"/>
                <a:gd name="connsiteX2" fmla="*/ 152400 w 438150"/>
                <a:gd name="connsiteY2" fmla="*/ 152400 h 295275"/>
                <a:gd name="connsiteX3" fmla="*/ 9525 w 438150"/>
                <a:gd name="connsiteY3" fmla="*/ 295275 h 295275"/>
                <a:gd name="connsiteX4" fmla="*/ 409575 w 438150"/>
                <a:gd name="connsiteY4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295275">
                  <a:moveTo>
                    <a:pt x="438150" y="0"/>
                  </a:moveTo>
                  <a:lnTo>
                    <a:pt x="0" y="0"/>
                  </a:lnTo>
                  <a:lnTo>
                    <a:pt x="152400" y="152400"/>
                  </a:lnTo>
                  <a:lnTo>
                    <a:pt x="9525" y="295275"/>
                  </a:lnTo>
                  <a:lnTo>
                    <a:pt x="409575" y="2952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43" name="Group 342"/>
          <p:cNvGrpSpPr/>
          <p:nvPr/>
        </p:nvGrpSpPr>
        <p:grpSpPr>
          <a:xfrm>
            <a:off x="11812994" y="3370032"/>
            <a:ext cx="168808" cy="137329"/>
            <a:chOff x="3385506" y="3282754"/>
            <a:chExt cx="168808" cy="137329"/>
          </a:xfrm>
        </p:grpSpPr>
        <p:grpSp>
          <p:nvGrpSpPr>
            <p:cNvPr id="344" name="Group 343"/>
            <p:cNvGrpSpPr/>
            <p:nvPr/>
          </p:nvGrpSpPr>
          <p:grpSpPr>
            <a:xfrm>
              <a:off x="3385506" y="3282754"/>
              <a:ext cx="69779" cy="137329"/>
              <a:chOff x="3121066" y="3379336"/>
              <a:chExt cx="128464" cy="252823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121066" y="3379336"/>
                <a:ext cx="126961" cy="232032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347" name="Straight Connector 346"/>
              <p:cNvCxnSpPr/>
              <p:nvPr/>
            </p:nvCxnSpPr>
            <p:spPr>
              <a:xfrm>
                <a:off x="3140566" y="3379336"/>
                <a:ext cx="108964" cy="25282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345" name="Freeform 344"/>
            <p:cNvSpPr/>
            <p:nvPr/>
          </p:nvSpPr>
          <p:spPr>
            <a:xfrm rot="10800000">
              <a:off x="3449466" y="3314259"/>
              <a:ext cx="104848" cy="61280"/>
            </a:xfrm>
            <a:custGeom>
              <a:avLst/>
              <a:gdLst>
                <a:gd name="connsiteX0" fmla="*/ 438150 w 438150"/>
                <a:gd name="connsiteY0" fmla="*/ 0 h 295275"/>
                <a:gd name="connsiteX1" fmla="*/ 0 w 438150"/>
                <a:gd name="connsiteY1" fmla="*/ 0 h 295275"/>
                <a:gd name="connsiteX2" fmla="*/ 152400 w 438150"/>
                <a:gd name="connsiteY2" fmla="*/ 152400 h 295275"/>
                <a:gd name="connsiteX3" fmla="*/ 9525 w 438150"/>
                <a:gd name="connsiteY3" fmla="*/ 295275 h 295275"/>
                <a:gd name="connsiteX4" fmla="*/ 409575 w 438150"/>
                <a:gd name="connsiteY4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295275">
                  <a:moveTo>
                    <a:pt x="438150" y="0"/>
                  </a:moveTo>
                  <a:lnTo>
                    <a:pt x="0" y="0"/>
                  </a:lnTo>
                  <a:lnTo>
                    <a:pt x="152400" y="152400"/>
                  </a:lnTo>
                  <a:lnTo>
                    <a:pt x="9525" y="295275"/>
                  </a:lnTo>
                  <a:lnTo>
                    <a:pt x="409575" y="2952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8" name="Freeform 347"/>
          <p:cNvSpPr/>
          <p:nvPr/>
        </p:nvSpPr>
        <p:spPr>
          <a:xfrm>
            <a:off x="2638425" y="5495925"/>
            <a:ext cx="40481" cy="390525"/>
          </a:xfrm>
          <a:custGeom>
            <a:avLst/>
            <a:gdLst>
              <a:gd name="connsiteX0" fmla="*/ 0 w 40481"/>
              <a:gd name="connsiteY0" fmla="*/ 16669 h 390525"/>
              <a:gd name="connsiteX1" fmla="*/ 0 w 40481"/>
              <a:gd name="connsiteY1" fmla="*/ 390525 h 390525"/>
              <a:gd name="connsiteX2" fmla="*/ 40481 w 40481"/>
              <a:gd name="connsiteY2" fmla="*/ 390525 h 390525"/>
              <a:gd name="connsiteX3" fmla="*/ 40481 w 40481"/>
              <a:gd name="connsiteY3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81" h="390525">
                <a:moveTo>
                  <a:pt x="0" y="16669"/>
                </a:moveTo>
                <a:lnTo>
                  <a:pt x="0" y="390525"/>
                </a:lnTo>
                <a:lnTo>
                  <a:pt x="40481" y="390525"/>
                </a:lnTo>
                <a:lnTo>
                  <a:pt x="40481" y="0"/>
                </a:lnTo>
              </a:path>
            </a:pathLst>
          </a:custGeom>
          <a:noFill/>
          <a:ln w="9525" cap="flat" cmpd="sng" algn="ctr">
            <a:solidFill>
              <a:srgbClr val="0093BE">
                <a:lumMod val="40000"/>
                <a:lumOff val="60000"/>
              </a:srgbClr>
            </a:solidFill>
            <a:prstDash val="solid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9" name="Freeform 348"/>
          <p:cNvSpPr/>
          <p:nvPr/>
        </p:nvSpPr>
        <p:spPr>
          <a:xfrm>
            <a:off x="3021806" y="5569744"/>
            <a:ext cx="183357" cy="104775"/>
          </a:xfrm>
          <a:custGeom>
            <a:avLst/>
            <a:gdLst>
              <a:gd name="connsiteX0" fmla="*/ 109538 w 183357"/>
              <a:gd name="connsiteY0" fmla="*/ 0 h 104775"/>
              <a:gd name="connsiteX1" fmla="*/ 0 w 183357"/>
              <a:gd name="connsiteY1" fmla="*/ 0 h 104775"/>
              <a:gd name="connsiteX2" fmla="*/ 0 w 183357"/>
              <a:gd name="connsiteY2" fmla="*/ 104775 h 104775"/>
              <a:gd name="connsiteX3" fmla="*/ 183357 w 183357"/>
              <a:gd name="connsiteY3" fmla="*/ 104775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57" h="104775">
                <a:moveTo>
                  <a:pt x="109538" y="0"/>
                </a:moveTo>
                <a:lnTo>
                  <a:pt x="0" y="0"/>
                </a:lnTo>
                <a:lnTo>
                  <a:pt x="0" y="104775"/>
                </a:lnTo>
                <a:lnTo>
                  <a:pt x="183357" y="104775"/>
                </a:lnTo>
              </a:path>
            </a:pathLst>
          </a:custGeom>
          <a:noFill/>
          <a:ln w="6350" cap="flat" cmpd="sng" algn="ctr">
            <a:solidFill>
              <a:schemeClr val="accent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0" name="Freeform 349"/>
          <p:cNvSpPr/>
          <p:nvPr/>
        </p:nvSpPr>
        <p:spPr>
          <a:xfrm>
            <a:off x="5293519" y="4071938"/>
            <a:ext cx="178594" cy="159543"/>
          </a:xfrm>
          <a:custGeom>
            <a:avLst/>
            <a:gdLst>
              <a:gd name="connsiteX0" fmla="*/ 178594 w 178594"/>
              <a:gd name="connsiteY0" fmla="*/ 0 h 159543"/>
              <a:gd name="connsiteX1" fmla="*/ 0 w 178594"/>
              <a:gd name="connsiteY1" fmla="*/ 0 h 159543"/>
              <a:gd name="connsiteX2" fmla="*/ 0 w 178594"/>
              <a:gd name="connsiteY2" fmla="*/ 159543 h 159543"/>
              <a:gd name="connsiteX3" fmla="*/ 133350 w 178594"/>
              <a:gd name="connsiteY3" fmla="*/ 159543 h 1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4" h="159543">
                <a:moveTo>
                  <a:pt x="178594" y="0"/>
                </a:moveTo>
                <a:lnTo>
                  <a:pt x="0" y="0"/>
                </a:lnTo>
                <a:lnTo>
                  <a:pt x="0" y="159543"/>
                </a:lnTo>
                <a:lnTo>
                  <a:pt x="133350" y="159543"/>
                </a:lnTo>
              </a:path>
            </a:pathLst>
          </a:custGeom>
          <a:noFill/>
          <a:ln w="6350" cap="flat" cmpd="sng" algn="ctr">
            <a:solidFill>
              <a:schemeClr val="accent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51" name="Group 350"/>
          <p:cNvGrpSpPr>
            <a:grpSpLocks noChangeAspect="1"/>
          </p:cNvGrpSpPr>
          <p:nvPr/>
        </p:nvGrpSpPr>
        <p:grpSpPr>
          <a:xfrm>
            <a:off x="5131421" y="3658051"/>
            <a:ext cx="237768" cy="257457"/>
            <a:chOff x="5398354" y="2257492"/>
            <a:chExt cx="501582" cy="543133"/>
          </a:xfrm>
        </p:grpSpPr>
        <p:grpSp>
          <p:nvGrpSpPr>
            <p:cNvPr id="352" name="Group 351"/>
            <p:cNvGrpSpPr/>
            <p:nvPr/>
          </p:nvGrpSpPr>
          <p:grpSpPr>
            <a:xfrm rot="10800000">
              <a:off x="5403127" y="2257492"/>
              <a:ext cx="306029" cy="244548"/>
              <a:chOff x="9386370" y="702749"/>
              <a:chExt cx="319560" cy="304217"/>
            </a:xfrm>
          </p:grpSpPr>
          <p:cxnSp>
            <p:nvCxnSpPr>
              <p:cNvPr id="359" name="Straight Connector 358"/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60" name="Straight Connector 359"/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sp>
            <p:nvSpPr>
              <p:cNvPr id="361" name="Freeform 360"/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362" name="Straight Connector 361"/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53" name="Group 352"/>
            <p:cNvGrpSpPr/>
            <p:nvPr/>
          </p:nvGrpSpPr>
          <p:grpSpPr>
            <a:xfrm rot="10800000">
              <a:off x="5398354" y="2384184"/>
              <a:ext cx="501582" cy="416441"/>
              <a:chOff x="6008542" y="5501804"/>
              <a:chExt cx="501582" cy="416441"/>
            </a:xfrm>
          </p:grpSpPr>
          <p:grpSp>
            <p:nvGrpSpPr>
              <p:cNvPr id="354" name="Group 353"/>
              <p:cNvGrpSpPr/>
              <p:nvPr/>
            </p:nvGrpSpPr>
            <p:grpSpPr>
              <a:xfrm rot="16200000">
                <a:off x="6051049" y="5459297"/>
                <a:ext cx="416441" cy="501456"/>
                <a:chOff x="2028574" y="3613013"/>
                <a:chExt cx="416441" cy="501458"/>
              </a:xfrm>
            </p:grpSpPr>
            <p:cxnSp>
              <p:nvCxnSpPr>
                <p:cNvPr id="356" name="Straight Connector 355"/>
                <p:cNvCxnSpPr/>
                <p:nvPr/>
              </p:nvCxnSpPr>
              <p:spPr>
                <a:xfrm rot="16200000" flipV="1">
                  <a:off x="2236795" y="3748602"/>
                  <a:ext cx="0" cy="41644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  <p:sp>
              <p:nvSpPr>
                <p:cNvPr id="357" name="Oval 356"/>
                <p:cNvSpPr/>
                <p:nvPr/>
              </p:nvSpPr>
              <p:spPr>
                <a:xfrm rot="16200000">
                  <a:off x="2096073" y="3613014"/>
                  <a:ext cx="238860" cy="2388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  <p:txBody>
                <a:bodyPr wrap="none" rtlCol="0" anchor="ctr"/>
                <a:lstStyle/>
                <a:p>
                  <a:pPr marL="0" marR="0" lvl="0" indent="0" algn="ctr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533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PT</a:t>
                  </a:r>
                </a:p>
              </p:txBody>
            </p:sp>
            <p:cxnSp>
              <p:nvCxnSpPr>
                <p:cNvPr id="358" name="Straight Connector 357"/>
                <p:cNvCxnSpPr>
                  <a:stCxn id="357" idx="2"/>
                </p:cNvCxnSpPr>
                <p:nvPr/>
              </p:nvCxnSpPr>
              <p:spPr>
                <a:xfrm rot="16200000" flipH="1">
                  <a:off x="2084210" y="3983173"/>
                  <a:ext cx="262597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  <p:cxnSp>
            <p:nvCxnSpPr>
              <p:cNvPr id="355" name="Straight Connector 354"/>
              <p:cNvCxnSpPr/>
              <p:nvPr/>
            </p:nvCxnSpPr>
            <p:spPr>
              <a:xfrm rot="10800000">
                <a:off x="6510124" y="5622784"/>
                <a:ext cx="0" cy="220028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</p:grpSp>
      </p:grpSp>
      <p:sp>
        <p:nvSpPr>
          <p:cNvPr id="363" name="Freeform 362"/>
          <p:cNvSpPr/>
          <p:nvPr/>
        </p:nvSpPr>
        <p:spPr>
          <a:xfrm>
            <a:off x="8601075" y="4143375"/>
            <a:ext cx="276225" cy="88106"/>
          </a:xfrm>
          <a:custGeom>
            <a:avLst/>
            <a:gdLst>
              <a:gd name="connsiteX0" fmla="*/ 0 w 276225"/>
              <a:gd name="connsiteY0" fmla="*/ 0 h 88106"/>
              <a:gd name="connsiteX1" fmla="*/ 276225 w 276225"/>
              <a:gd name="connsiteY1" fmla="*/ 0 h 88106"/>
              <a:gd name="connsiteX2" fmla="*/ 276225 w 276225"/>
              <a:gd name="connsiteY2" fmla="*/ 88106 h 88106"/>
              <a:gd name="connsiteX3" fmla="*/ 169069 w 276225"/>
              <a:gd name="connsiteY3" fmla="*/ 88106 h 8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225" h="88106">
                <a:moveTo>
                  <a:pt x="0" y="0"/>
                </a:moveTo>
                <a:lnTo>
                  <a:pt x="276225" y="0"/>
                </a:lnTo>
                <a:lnTo>
                  <a:pt x="276225" y="88106"/>
                </a:lnTo>
                <a:lnTo>
                  <a:pt x="169069" y="88106"/>
                </a:lnTo>
              </a:path>
            </a:pathLst>
          </a:custGeom>
          <a:noFill/>
          <a:ln w="6350" cap="flat" cmpd="sng" algn="ctr">
            <a:solidFill>
              <a:schemeClr val="accent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2" name="Group 381"/>
          <p:cNvGrpSpPr/>
          <p:nvPr/>
        </p:nvGrpSpPr>
        <p:grpSpPr>
          <a:xfrm>
            <a:off x="7432390" y="4987097"/>
            <a:ext cx="356236" cy="246348"/>
            <a:chOff x="7432390" y="4987097"/>
            <a:chExt cx="356236" cy="246348"/>
          </a:xfrm>
        </p:grpSpPr>
        <p:grpSp>
          <p:nvGrpSpPr>
            <p:cNvPr id="364" name="Group 363"/>
            <p:cNvGrpSpPr>
              <a:grpSpLocks noChangeAspect="1"/>
            </p:cNvGrpSpPr>
            <p:nvPr/>
          </p:nvGrpSpPr>
          <p:grpSpPr>
            <a:xfrm>
              <a:off x="7552311" y="4987097"/>
              <a:ext cx="236315" cy="246348"/>
              <a:chOff x="5398345" y="2257492"/>
              <a:chExt cx="501582" cy="522897"/>
            </a:xfrm>
          </p:grpSpPr>
          <p:grpSp>
            <p:nvGrpSpPr>
              <p:cNvPr id="365" name="Group 364"/>
              <p:cNvGrpSpPr/>
              <p:nvPr/>
            </p:nvGrpSpPr>
            <p:grpSpPr>
              <a:xfrm rot="10800000">
                <a:off x="5403127" y="2257492"/>
                <a:ext cx="306029" cy="244548"/>
                <a:chOff x="9386370" y="702749"/>
                <a:chExt cx="319560" cy="304217"/>
              </a:xfrm>
            </p:grpSpPr>
            <p:cxnSp>
              <p:nvCxnSpPr>
                <p:cNvPr id="372" name="Straight Connector 371"/>
                <p:cNvCxnSpPr/>
                <p:nvPr/>
              </p:nvCxnSpPr>
              <p:spPr>
                <a:xfrm flipH="1" flipV="1">
                  <a:off x="9386370" y="100681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3" name="Straight Connector 372"/>
                <p:cNvCxnSpPr/>
                <p:nvPr/>
              </p:nvCxnSpPr>
              <p:spPr>
                <a:xfrm flipH="1" flipV="1">
                  <a:off x="9386370" y="875396"/>
                  <a:ext cx="319560" cy="15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74" name="Freeform 373"/>
                <p:cNvSpPr/>
                <p:nvPr/>
              </p:nvSpPr>
              <p:spPr>
                <a:xfrm>
                  <a:off x="9408160" y="904211"/>
                  <a:ext cx="289560" cy="81309"/>
                </a:xfrm>
                <a:custGeom>
                  <a:avLst/>
                  <a:gdLst>
                    <a:gd name="connsiteX0" fmla="*/ 289560 w 289560"/>
                    <a:gd name="connsiteY0" fmla="*/ 81309 h 81309"/>
                    <a:gd name="connsiteX1" fmla="*/ 185420 w 289560"/>
                    <a:gd name="connsiteY1" fmla="*/ 29 h 81309"/>
                    <a:gd name="connsiteX2" fmla="*/ 86360 w 289560"/>
                    <a:gd name="connsiteY2" fmla="*/ 71149 h 81309"/>
                    <a:gd name="connsiteX3" fmla="*/ 0 w 289560"/>
                    <a:gd name="connsiteY3" fmla="*/ 10189 h 81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9560" h="81309">
                      <a:moveTo>
                        <a:pt x="289560" y="81309"/>
                      </a:moveTo>
                      <a:cubicBezTo>
                        <a:pt x="254423" y="41515"/>
                        <a:pt x="219287" y="1722"/>
                        <a:pt x="185420" y="29"/>
                      </a:cubicBezTo>
                      <a:cubicBezTo>
                        <a:pt x="151553" y="-1664"/>
                        <a:pt x="117263" y="69456"/>
                        <a:pt x="86360" y="71149"/>
                      </a:cubicBezTo>
                      <a:cubicBezTo>
                        <a:pt x="55457" y="72842"/>
                        <a:pt x="27728" y="41515"/>
                        <a:pt x="0" y="10189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500" b="0" i="0" u="none" strike="noStrike" kern="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cxnSp>
              <p:nvCxnSpPr>
                <p:cNvPr id="375" name="Straight Connector 374"/>
                <p:cNvCxnSpPr/>
                <p:nvPr/>
              </p:nvCxnSpPr>
              <p:spPr>
                <a:xfrm rot="16200000">
                  <a:off x="9460429" y="788946"/>
                  <a:ext cx="172648" cy="25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66" name="Group 365"/>
              <p:cNvGrpSpPr/>
              <p:nvPr/>
            </p:nvGrpSpPr>
            <p:grpSpPr>
              <a:xfrm rot="10800000">
                <a:off x="5398345" y="2384190"/>
                <a:ext cx="501582" cy="396199"/>
                <a:chOff x="6008551" y="5522040"/>
                <a:chExt cx="501582" cy="396199"/>
              </a:xfrm>
            </p:grpSpPr>
            <p:grpSp>
              <p:nvGrpSpPr>
                <p:cNvPr id="367" name="Group 366"/>
                <p:cNvGrpSpPr/>
                <p:nvPr/>
              </p:nvGrpSpPr>
              <p:grpSpPr>
                <a:xfrm rot="16200000">
                  <a:off x="6061179" y="5469412"/>
                  <a:ext cx="396199" cy="501456"/>
                  <a:chOff x="2028576" y="3613030"/>
                  <a:chExt cx="396199" cy="501456"/>
                </a:xfrm>
              </p:grpSpPr>
              <p:cxnSp>
                <p:nvCxnSpPr>
                  <p:cNvPr id="369" name="Straight Connector 368"/>
                  <p:cNvCxnSpPr/>
                  <p:nvPr/>
                </p:nvCxnSpPr>
                <p:spPr>
                  <a:xfrm rot="16200000" flipV="1">
                    <a:off x="2226676" y="3758722"/>
                    <a:ext cx="0" cy="396199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accent2"/>
                    </a:solidFill>
                    <a:prstDash val="solid"/>
                  </a:ln>
                  <a:effectLst/>
                </p:spPr>
              </p:cxnSp>
              <p:sp>
                <p:nvSpPr>
                  <p:cNvPr id="370" name="Oval 369"/>
                  <p:cNvSpPr/>
                  <p:nvPr/>
                </p:nvSpPr>
                <p:spPr>
                  <a:xfrm rot="16200000">
                    <a:off x="2096089" y="3613030"/>
                    <a:ext cx="238859" cy="23885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chemeClr val="accent2"/>
                    </a:solidFill>
                    <a:prstDash val="solid"/>
                  </a:ln>
                  <a:effectLst/>
                </p:spPr>
                <p:txBody>
                  <a:bodyPr wrap="none" rtlCol="0" anchor="ctr"/>
                  <a:lstStyle/>
                  <a:p>
                    <a:pPr marL="0" marR="0" lvl="0" indent="0" algn="ctr" defTabSz="60958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5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PT</a:t>
                    </a:r>
                  </a:p>
                </p:txBody>
              </p:sp>
              <p:cxnSp>
                <p:nvCxnSpPr>
                  <p:cNvPr id="371" name="Straight Connector 370"/>
                  <p:cNvCxnSpPr>
                    <a:stCxn id="370" idx="2"/>
                  </p:cNvCxnSpPr>
                  <p:nvPr/>
                </p:nvCxnSpPr>
                <p:spPr>
                  <a:xfrm rot="16200000" flipH="1">
                    <a:off x="2084222" y="3983187"/>
                    <a:ext cx="262596" cy="1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chemeClr val="accent2"/>
                    </a:solidFill>
                    <a:prstDash val="solid"/>
                  </a:ln>
                  <a:effectLst/>
                </p:spPr>
              </p:cxnSp>
            </p:grpSp>
            <p:cxnSp>
              <p:nvCxnSpPr>
                <p:cNvPr id="368" name="Straight Connector 367"/>
                <p:cNvCxnSpPr/>
                <p:nvPr/>
              </p:nvCxnSpPr>
              <p:spPr>
                <a:xfrm rot="10800000">
                  <a:off x="6510132" y="5622768"/>
                  <a:ext cx="1" cy="22003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chemeClr val="accent2"/>
                  </a:solidFill>
                  <a:prstDash val="solid"/>
                </a:ln>
                <a:effectLst/>
              </p:spPr>
            </p:cxnSp>
          </p:grpSp>
        </p:grpSp>
        <p:cxnSp>
          <p:nvCxnSpPr>
            <p:cNvPr id="380" name="Straight Connector 379"/>
            <p:cNvCxnSpPr/>
            <p:nvPr/>
          </p:nvCxnSpPr>
          <p:spPr>
            <a:xfrm>
              <a:off x="7432390" y="5232369"/>
              <a:ext cx="207675" cy="0"/>
            </a:xfrm>
            <a:prstGeom prst="line">
              <a:avLst/>
            </a:prstGeom>
            <a:noFill/>
            <a:ln w="6350" cap="flat" cmpd="sng" algn="ctr">
              <a:solidFill>
                <a:schemeClr val="accent2"/>
              </a:solidFill>
              <a:prstDash val="solid"/>
            </a:ln>
            <a:effectLst/>
          </p:spPr>
        </p:cxnSp>
      </p:grpSp>
      <p:sp>
        <p:nvSpPr>
          <p:cNvPr id="399" name="TextBox 398"/>
          <p:cNvSpPr txBox="1"/>
          <p:nvPr/>
        </p:nvSpPr>
        <p:spPr>
          <a:xfrm>
            <a:off x="11654587" y="4972135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IP side</a:t>
            </a:r>
            <a:endParaRPr lang="en-GB" sz="1000" dirty="0"/>
          </a:p>
        </p:txBody>
      </p:sp>
      <p:sp>
        <p:nvSpPr>
          <p:cNvPr id="377" name="Rectangle 376"/>
          <p:cNvSpPr/>
          <p:nvPr/>
        </p:nvSpPr>
        <p:spPr>
          <a:xfrm>
            <a:off x="3771076" y="6102938"/>
            <a:ext cx="869198" cy="571180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sz="1000" dirty="0" smtClean="0">
                <a:solidFill>
                  <a:schemeClr val="accent2"/>
                </a:solidFill>
              </a:rPr>
              <a:t>Collimators</a:t>
            </a:r>
            <a:endParaRPr lang="en-GB" sz="1000" dirty="0">
              <a:solidFill>
                <a:schemeClr val="accent2"/>
              </a:solidFill>
            </a:endParaRPr>
          </a:p>
        </p:txBody>
      </p:sp>
      <p:sp>
        <p:nvSpPr>
          <p:cNvPr id="406" name="Rectangle 405"/>
          <p:cNvSpPr/>
          <p:nvPr/>
        </p:nvSpPr>
        <p:spPr>
          <a:xfrm>
            <a:off x="0" y="6102938"/>
            <a:ext cx="400736" cy="571180"/>
          </a:xfrm>
          <a:prstGeom prst="rect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CC</a:t>
            </a:r>
          </a:p>
        </p:txBody>
      </p:sp>
      <p:grpSp>
        <p:nvGrpSpPr>
          <p:cNvPr id="393" name="Group 392"/>
          <p:cNvGrpSpPr/>
          <p:nvPr/>
        </p:nvGrpSpPr>
        <p:grpSpPr>
          <a:xfrm>
            <a:off x="221419" y="4638548"/>
            <a:ext cx="4781976" cy="631904"/>
            <a:chOff x="221419" y="4638548"/>
            <a:chExt cx="4781976" cy="631904"/>
          </a:xfrm>
        </p:grpSpPr>
        <p:pic>
          <p:nvPicPr>
            <p:cNvPr id="407" name="Picture 40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2" t="44690" r="40314" b="1"/>
            <a:stretch/>
          </p:blipFill>
          <p:spPr>
            <a:xfrm flipH="1">
              <a:off x="221419" y="4681531"/>
              <a:ext cx="4255329" cy="526231"/>
            </a:xfrm>
            <a:prstGeom prst="rect">
              <a:avLst/>
            </a:prstGeom>
          </p:spPr>
        </p:pic>
        <p:sp>
          <p:nvSpPr>
            <p:cNvPr id="379" name="TextBox 378"/>
            <p:cNvSpPr txBox="1"/>
            <p:nvPr/>
          </p:nvSpPr>
          <p:spPr>
            <a:xfrm>
              <a:off x="2089437" y="4655439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25 </a:t>
              </a:r>
              <a:r>
                <a:rPr lang="en-GB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mSv</a:t>
              </a:r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/h</a:t>
              </a:r>
            </a:p>
            <a:p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 </a:t>
              </a:r>
              <a:r>
                <a:rPr lang="en-GB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mSv</a:t>
              </a:r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/h</a:t>
              </a:r>
            </a:p>
            <a:p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 </a:t>
              </a:r>
              <a:r>
                <a:rPr lang="en-GB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mSv</a:t>
              </a:r>
              <a:r>
                <a:rPr lang="en-GB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/h</a:t>
              </a:r>
              <a:endParaRPr lang="en-GB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384" name="Straight Arrow Connector 383"/>
            <p:cNvCxnSpPr/>
            <p:nvPr/>
          </p:nvCxnSpPr>
          <p:spPr>
            <a:xfrm>
              <a:off x="2602107" y="4768649"/>
              <a:ext cx="1028968" cy="0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Arrow Connector 408"/>
            <p:cNvCxnSpPr/>
            <p:nvPr/>
          </p:nvCxnSpPr>
          <p:spPr>
            <a:xfrm>
              <a:off x="2614717" y="4905555"/>
              <a:ext cx="498767" cy="196754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Arrow Connector 409"/>
            <p:cNvCxnSpPr/>
            <p:nvPr/>
          </p:nvCxnSpPr>
          <p:spPr>
            <a:xfrm flipH="1">
              <a:off x="1582698" y="5025207"/>
              <a:ext cx="529837" cy="14191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TextBox 410"/>
            <p:cNvSpPr txBox="1"/>
            <p:nvPr/>
          </p:nvSpPr>
          <p:spPr>
            <a:xfrm rot="16200000">
              <a:off x="4410444" y="4677501"/>
              <a:ext cx="63190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Ambient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Dose </a:t>
              </a:r>
            </a:p>
            <a:p>
              <a:pPr algn="ctr"/>
              <a:r>
                <a:rPr lang="en-GB" sz="1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Eq</a:t>
              </a:r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Rate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96" name="TextBox 395"/>
          <p:cNvSpPr txBox="1"/>
          <p:nvPr/>
        </p:nvSpPr>
        <p:spPr>
          <a:xfrm>
            <a:off x="-58015" y="4908931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Non IP side</a:t>
            </a:r>
            <a:endParaRPr lang="en-GB" sz="1000" dirty="0"/>
          </a:p>
        </p:txBody>
      </p:sp>
      <p:grpSp>
        <p:nvGrpSpPr>
          <p:cNvPr id="417" name="Group 416"/>
          <p:cNvGrpSpPr/>
          <p:nvPr/>
        </p:nvGrpSpPr>
        <p:grpSpPr>
          <a:xfrm>
            <a:off x="7660327" y="143051"/>
            <a:ext cx="4424119" cy="2507055"/>
            <a:chOff x="7647581" y="308442"/>
            <a:chExt cx="4424119" cy="2507055"/>
          </a:xfrm>
        </p:grpSpPr>
        <p:sp>
          <p:nvSpPr>
            <p:cNvPr id="413" name="TextBox 412"/>
            <p:cNvSpPr txBox="1"/>
            <p:nvPr/>
          </p:nvSpPr>
          <p:spPr>
            <a:xfrm>
              <a:off x="7647581" y="308442"/>
              <a:ext cx="10278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Courtesy </a:t>
              </a:r>
              <a:r>
                <a:rPr lang="en-GB" sz="1000" dirty="0" err="1" smtClean="0"/>
                <a:t>M.Sisti</a:t>
              </a:r>
              <a:endParaRPr lang="en-GB" sz="1000" dirty="0" smtClean="0"/>
            </a:p>
            <a:p>
              <a:pPr algn="r"/>
              <a:r>
                <a:rPr lang="en-GB" sz="1000" dirty="0" smtClean="0"/>
                <a:t>C. Adorisio</a:t>
              </a:r>
              <a:endParaRPr lang="en-GB" sz="1000" dirty="0"/>
            </a:p>
          </p:txBody>
        </p:sp>
        <p:grpSp>
          <p:nvGrpSpPr>
            <p:cNvPr id="416" name="Group 415"/>
            <p:cNvGrpSpPr/>
            <p:nvPr/>
          </p:nvGrpSpPr>
          <p:grpSpPr>
            <a:xfrm>
              <a:off x="8614826" y="317549"/>
              <a:ext cx="3456874" cy="2497948"/>
              <a:chOff x="8347824" y="1365250"/>
              <a:chExt cx="2532901" cy="1830282"/>
            </a:xfrm>
          </p:grpSpPr>
          <p:pic>
            <p:nvPicPr>
              <p:cNvPr id="412" name="Picture 411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650" r="34310"/>
              <a:stretch/>
            </p:blipFill>
            <p:spPr>
              <a:xfrm>
                <a:off x="8347824" y="1365250"/>
                <a:ext cx="2523376" cy="1830282"/>
              </a:xfrm>
              <a:prstGeom prst="rect">
                <a:avLst/>
              </a:prstGeom>
            </p:spPr>
          </p:pic>
          <p:pic>
            <p:nvPicPr>
              <p:cNvPr id="415" name="Picture 414"/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71" t="29119" r="34136" b="61629"/>
              <a:stretch/>
            </p:blipFill>
            <p:spPr>
              <a:xfrm>
                <a:off x="9213850" y="1440039"/>
                <a:ext cx="1666875" cy="2952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845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DFM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1400"/>
            <a:ext cx="11353800" cy="5135563"/>
          </a:xfrm>
        </p:spPr>
        <p:txBody>
          <a:bodyPr>
            <a:normAutofit/>
          </a:bodyPr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DFH-DFM meeting actions:</a:t>
            </a:r>
          </a:p>
          <a:p>
            <a:pPr lvl="1"/>
            <a:r>
              <a:rPr lang="en-GB" dirty="0" smtClean="0"/>
              <a:t>Reduce distance between outer and inner </a:t>
            </a:r>
            <a:r>
              <a:rPr lang="en-GB" dirty="0" err="1" smtClean="0"/>
              <a:t>SCLink</a:t>
            </a:r>
            <a:r>
              <a:rPr lang="en-GB" dirty="0" smtClean="0"/>
              <a:t> flanges</a:t>
            </a:r>
          </a:p>
          <a:p>
            <a:pPr lvl="1"/>
            <a:r>
              <a:rPr lang="en-GB" dirty="0" smtClean="0"/>
              <a:t>Study supporting options</a:t>
            </a:r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178" y="1"/>
            <a:ext cx="6546822" cy="13859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170" y="1458513"/>
            <a:ext cx="3703480" cy="226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DFM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1400"/>
            <a:ext cx="11353800" cy="51355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Concept v0.2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key features: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Same</a:t>
            </a:r>
            <a:r>
              <a:rPr lang="en-GB" dirty="0" smtClean="0">
                <a:sym typeface="Wingdings" panose="05000000000000000000" pitchFamily="2" charset="2"/>
              </a:rPr>
              <a:t> Interlink &amp; </a:t>
            </a:r>
            <a:r>
              <a:rPr lang="en-GB" dirty="0" err="1" smtClean="0">
                <a:sym typeface="Wingdings" panose="05000000000000000000" pitchFamily="2" charset="2"/>
              </a:rPr>
              <a:t>cryo</a:t>
            </a:r>
            <a:r>
              <a:rPr lang="en-GB" dirty="0" smtClean="0">
                <a:sym typeface="Wingdings" panose="05000000000000000000" pitchFamily="2" charset="2"/>
              </a:rPr>
              <a:t> concept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Inclined</a:t>
            </a:r>
            <a:r>
              <a:rPr lang="en-GB" dirty="0" smtClean="0">
                <a:sym typeface="Wingdings" panose="05000000000000000000" pitchFamily="2" charset="2"/>
              </a:rPr>
              <a:t> concept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DDFX principle </a:t>
            </a:r>
            <a:r>
              <a:rPr lang="en-GB" dirty="0" smtClean="0">
                <a:sym typeface="Wingdings" panose="05000000000000000000" pitchFamily="2" charset="2"/>
              </a:rPr>
              <a:t>: </a:t>
            </a:r>
            <a:r>
              <a:rPr lang="en-GB" dirty="0" err="1" smtClean="0">
                <a:sym typeface="Wingdings" panose="05000000000000000000" pitchFamily="2" charset="2"/>
              </a:rPr>
              <a:t>Ghe</a:t>
            </a:r>
            <a:r>
              <a:rPr lang="en-GB" dirty="0" smtClean="0">
                <a:sym typeface="Wingdings" panose="05000000000000000000" pitchFamily="2" charset="2"/>
              </a:rPr>
              <a:t> mass flow created in a separated reservoir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“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Fountain</a:t>
            </a:r>
            <a:r>
              <a:rPr lang="en-GB" dirty="0" smtClean="0">
                <a:sym typeface="Wingdings" panose="05000000000000000000" pitchFamily="2" charset="2"/>
              </a:rPr>
              <a:t>” design to gain vertical height</a:t>
            </a:r>
          </a:p>
          <a:p>
            <a:pPr lvl="1"/>
            <a:r>
              <a:rPr lang="en-GB" dirty="0" err="1" smtClean="0">
                <a:sym typeface="Wingdings" panose="05000000000000000000" pitchFamily="2" charset="2"/>
              </a:rPr>
              <a:t>SCLink</a:t>
            </a:r>
            <a:r>
              <a:rPr lang="en-GB" dirty="0" smtClean="0">
                <a:sym typeface="Wingdings" panose="05000000000000000000" pitchFamily="2" charset="2"/>
              </a:rPr>
              <a:t> interface as for DFX: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MgB2-NbTi 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splices protected </a:t>
            </a:r>
            <a:r>
              <a:rPr lang="en-GB" dirty="0" smtClean="0">
                <a:sym typeface="Wingdings" panose="05000000000000000000" pitchFamily="2" charset="2"/>
              </a:rPr>
              <a:t>in perforated cylinder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Only </a:t>
            </a:r>
            <a:r>
              <a:rPr lang="en-GB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NbTi</a:t>
            </a:r>
            <a:r>
              <a:rPr lang="en-GB" dirty="0" smtClean="0">
                <a:solidFill>
                  <a:srgbClr val="0070C0"/>
                </a:solidFill>
                <a:sym typeface="Wingdings" panose="05000000000000000000" pitchFamily="2" charset="2"/>
              </a:rPr>
              <a:t> leads </a:t>
            </a:r>
            <a:r>
              <a:rPr lang="en-GB" dirty="0" smtClean="0">
                <a:sym typeface="Wingdings" panose="05000000000000000000" pitchFamily="2" charset="2"/>
              </a:rPr>
              <a:t>accessible</a:t>
            </a:r>
          </a:p>
          <a:p>
            <a:pPr lvl="2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Basic concept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err="1" smtClean="0">
                <a:sym typeface="Wingdings" panose="05000000000000000000" pitchFamily="2" charset="2"/>
              </a:rPr>
              <a:t>Lhe</a:t>
            </a:r>
            <a:r>
              <a:rPr lang="en-GB" dirty="0" smtClean="0">
                <a:sym typeface="Wingdings" panose="05000000000000000000" pitchFamily="2" charset="2"/>
              </a:rPr>
              <a:t> injection in splice volume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ym typeface="Wingdings" panose="05000000000000000000" pitchFamily="2" charset="2"/>
              </a:rPr>
              <a:t>Level flows in side reservoir by gravity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ym typeface="Wingdings" panose="05000000000000000000" pitchFamily="2" charset="2"/>
              </a:rPr>
              <a:t>Heater vaporises liquid (based on </a:t>
            </a:r>
            <a:r>
              <a:rPr lang="en-GB" dirty="0" err="1" smtClean="0">
                <a:sym typeface="Wingdings" panose="05000000000000000000" pitchFamily="2" charset="2"/>
              </a:rPr>
              <a:t>DFHm</a:t>
            </a:r>
            <a:r>
              <a:rPr lang="en-GB" dirty="0" smtClean="0">
                <a:sym typeface="Wingdings" panose="05000000000000000000" pitchFamily="2" charset="2"/>
              </a:rPr>
              <a:t> needs)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ym typeface="Wingdings" panose="05000000000000000000" pitchFamily="2" charset="2"/>
              </a:rPr>
              <a:t>Level gauge control LHE inlet to ensure level</a:t>
            </a:r>
          </a:p>
        </p:txBody>
      </p:sp>
      <p:sp>
        <p:nvSpPr>
          <p:cNvPr id="35" name="Freeform 34"/>
          <p:cNvSpPr/>
          <p:nvPr/>
        </p:nvSpPr>
        <p:spPr>
          <a:xfrm>
            <a:off x="8717385" y="4715023"/>
            <a:ext cx="3142407" cy="1641115"/>
          </a:xfrm>
          <a:custGeom>
            <a:avLst/>
            <a:gdLst>
              <a:gd name="connsiteX0" fmla="*/ 423863 w 2033588"/>
              <a:gd name="connsiteY0" fmla="*/ 0 h 1062037"/>
              <a:gd name="connsiteX1" fmla="*/ 1190625 w 2033588"/>
              <a:gd name="connsiteY1" fmla="*/ 766762 h 1062037"/>
              <a:gd name="connsiteX2" fmla="*/ 2033588 w 2033588"/>
              <a:gd name="connsiteY2" fmla="*/ 766762 h 1062037"/>
              <a:gd name="connsiteX3" fmla="*/ 2033588 w 2033588"/>
              <a:gd name="connsiteY3" fmla="*/ 1062037 h 1062037"/>
              <a:gd name="connsiteX4" fmla="*/ 695325 w 2033588"/>
              <a:gd name="connsiteY4" fmla="*/ 1062037 h 1062037"/>
              <a:gd name="connsiteX5" fmla="*/ 0 w 2033588"/>
              <a:gd name="connsiteY5" fmla="*/ 366712 h 1062037"/>
              <a:gd name="connsiteX6" fmla="*/ 423863 w 2033588"/>
              <a:gd name="connsiteY6" fmla="*/ 0 h 106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3588" h="1062037">
                <a:moveTo>
                  <a:pt x="423863" y="0"/>
                </a:moveTo>
                <a:lnTo>
                  <a:pt x="1190625" y="766762"/>
                </a:lnTo>
                <a:lnTo>
                  <a:pt x="2033588" y="766762"/>
                </a:lnTo>
                <a:lnTo>
                  <a:pt x="2033588" y="1062037"/>
                </a:lnTo>
                <a:lnTo>
                  <a:pt x="695325" y="1062037"/>
                </a:lnTo>
                <a:lnTo>
                  <a:pt x="0" y="366712"/>
                </a:lnTo>
                <a:lnTo>
                  <a:pt x="423863" y="0"/>
                </a:lnTo>
                <a:close/>
              </a:path>
            </a:pathLst>
          </a:custGeom>
          <a:solidFill>
            <a:srgbClr val="BFF1FF"/>
          </a:solidFill>
          <a:ln>
            <a:solidFill>
              <a:srgbClr val="BFF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>
            <a:off x="8741916" y="5311123"/>
            <a:ext cx="3139953" cy="1049922"/>
          </a:xfrm>
          <a:custGeom>
            <a:avLst/>
            <a:gdLst>
              <a:gd name="connsiteX0" fmla="*/ 793750 w 2032000"/>
              <a:gd name="connsiteY0" fmla="*/ 0 h 679450"/>
              <a:gd name="connsiteX1" fmla="*/ 0 w 2032000"/>
              <a:gd name="connsiteY1" fmla="*/ 0 h 679450"/>
              <a:gd name="connsiteX2" fmla="*/ 679450 w 2032000"/>
              <a:gd name="connsiteY2" fmla="*/ 679450 h 679450"/>
              <a:gd name="connsiteX3" fmla="*/ 2032000 w 2032000"/>
              <a:gd name="connsiteY3" fmla="*/ 679450 h 679450"/>
              <a:gd name="connsiteX4" fmla="*/ 2032000 w 2032000"/>
              <a:gd name="connsiteY4" fmla="*/ 381000 h 679450"/>
              <a:gd name="connsiteX5" fmla="*/ 1974850 w 2032000"/>
              <a:gd name="connsiteY5" fmla="*/ 381000 h 679450"/>
              <a:gd name="connsiteX6" fmla="*/ 1168400 w 2032000"/>
              <a:gd name="connsiteY6" fmla="*/ 381000 h 679450"/>
              <a:gd name="connsiteX7" fmla="*/ 793750 w 2032000"/>
              <a:gd name="connsiteY7" fmla="*/ 0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000" h="679450">
                <a:moveTo>
                  <a:pt x="793750" y="0"/>
                </a:moveTo>
                <a:lnTo>
                  <a:pt x="0" y="0"/>
                </a:lnTo>
                <a:lnTo>
                  <a:pt x="679450" y="679450"/>
                </a:lnTo>
                <a:lnTo>
                  <a:pt x="2032000" y="679450"/>
                </a:lnTo>
                <a:lnTo>
                  <a:pt x="2032000" y="381000"/>
                </a:lnTo>
                <a:lnTo>
                  <a:pt x="1974850" y="381000"/>
                </a:lnTo>
                <a:lnTo>
                  <a:pt x="1168400" y="381000"/>
                </a:lnTo>
                <a:lnTo>
                  <a:pt x="79375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8732103" y="4683132"/>
            <a:ext cx="573821" cy="536568"/>
          </a:xfrm>
          <a:custGeom>
            <a:avLst/>
            <a:gdLst>
              <a:gd name="connsiteX0" fmla="*/ 0 w 355600"/>
              <a:gd name="connsiteY0" fmla="*/ 76200 h 336550"/>
              <a:gd name="connsiteX1" fmla="*/ 25400 w 355600"/>
              <a:gd name="connsiteY1" fmla="*/ 336550 h 336550"/>
              <a:gd name="connsiteX2" fmla="*/ 355600 w 355600"/>
              <a:gd name="connsiteY2" fmla="*/ 63500 h 336550"/>
              <a:gd name="connsiteX3" fmla="*/ 95250 w 355600"/>
              <a:gd name="connsiteY3" fmla="*/ 0 h 336550"/>
              <a:gd name="connsiteX4" fmla="*/ 0 w 355600"/>
              <a:gd name="connsiteY4" fmla="*/ 7620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336550">
                <a:moveTo>
                  <a:pt x="0" y="76200"/>
                </a:moveTo>
                <a:lnTo>
                  <a:pt x="25400" y="336550"/>
                </a:lnTo>
                <a:lnTo>
                  <a:pt x="355600" y="63500"/>
                </a:lnTo>
                <a:lnTo>
                  <a:pt x="952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BFF1FF"/>
          </a:solidFill>
          <a:ln>
            <a:solidFill>
              <a:srgbClr val="BFF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5483074" y="4326455"/>
            <a:ext cx="3508742" cy="1987539"/>
            <a:chOff x="3134266" y="3363899"/>
            <a:chExt cx="2270659" cy="1286223"/>
          </a:xfrm>
        </p:grpSpPr>
        <p:sp>
          <p:nvSpPr>
            <p:cNvPr id="77" name="Arc 76"/>
            <p:cNvSpPr/>
            <p:nvPr/>
          </p:nvSpPr>
          <p:spPr>
            <a:xfrm rot="19977724">
              <a:off x="4118702" y="3363899"/>
              <a:ext cx="1286223" cy="1286223"/>
            </a:xfrm>
            <a:prstGeom prst="arc">
              <a:avLst>
                <a:gd name="adj1" fmla="val 17365060"/>
                <a:gd name="adj2" fmla="val 20160259"/>
              </a:avLst>
            </a:prstGeom>
            <a:ln w="228600">
              <a:solidFill>
                <a:srgbClr val="BFF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>
              <a:off x="3134266" y="3364289"/>
              <a:ext cx="1640263" cy="0"/>
            </a:xfrm>
            <a:prstGeom prst="line">
              <a:avLst/>
            </a:prstGeom>
            <a:ln w="228600">
              <a:solidFill>
                <a:srgbClr val="BFF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77" idx="2"/>
            </p:cNvCxnSpPr>
            <p:nvPr/>
          </p:nvCxnSpPr>
          <p:spPr>
            <a:xfrm>
              <a:off x="5166244" y="3506982"/>
              <a:ext cx="199520" cy="221389"/>
            </a:xfrm>
            <a:prstGeom prst="line">
              <a:avLst/>
            </a:prstGeom>
            <a:ln w="228600">
              <a:solidFill>
                <a:srgbClr val="BFF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480144" y="4327413"/>
            <a:ext cx="4147789" cy="1987539"/>
            <a:chOff x="2981866" y="3211499"/>
            <a:chExt cx="2684214" cy="1286223"/>
          </a:xfrm>
        </p:grpSpPr>
        <p:sp>
          <p:nvSpPr>
            <p:cNvPr id="70" name="Arc 69"/>
            <p:cNvSpPr/>
            <p:nvPr/>
          </p:nvSpPr>
          <p:spPr>
            <a:xfrm rot="19977724">
              <a:off x="3966302" y="3211499"/>
              <a:ext cx="1286223" cy="1286223"/>
            </a:xfrm>
            <a:prstGeom prst="arc">
              <a:avLst>
                <a:gd name="adj1" fmla="val 17365060"/>
                <a:gd name="adj2" fmla="val 20160259"/>
              </a:avLst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2981866" y="3211889"/>
              <a:ext cx="1640263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70" idx="2"/>
            </p:cNvCxnSpPr>
            <p:nvPr/>
          </p:nvCxnSpPr>
          <p:spPr>
            <a:xfrm>
              <a:off x="5013844" y="3354582"/>
              <a:ext cx="199520" cy="221389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13364" y="3583274"/>
              <a:ext cx="230859" cy="76953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213364" y="3583274"/>
              <a:ext cx="49884" cy="219125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444223" y="3654360"/>
              <a:ext cx="221857" cy="221857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263248" y="3802399"/>
              <a:ext cx="221857" cy="221857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 rot="2473898">
            <a:off x="9600651" y="5376590"/>
            <a:ext cx="176622" cy="706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 rot="2473898">
            <a:off x="9337051" y="5617727"/>
            <a:ext cx="176622" cy="706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>
            <a:stCxn id="40" idx="3"/>
          </p:cNvCxnSpPr>
          <p:nvPr/>
        </p:nvCxnSpPr>
        <p:spPr>
          <a:xfrm>
            <a:off x="9755376" y="5470121"/>
            <a:ext cx="353494" cy="359342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/>
        </p:nvSpPr>
        <p:spPr>
          <a:xfrm rot="8100000">
            <a:off x="9898874" y="4620653"/>
            <a:ext cx="1412979" cy="1412979"/>
          </a:xfrm>
          <a:prstGeom prst="arc">
            <a:avLst>
              <a:gd name="adj1" fmla="val 18873137"/>
              <a:gd name="adj2" fmla="val 0"/>
            </a:avLst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>
            <a:stCxn id="43" idx="0"/>
          </p:cNvCxnSpPr>
          <p:nvPr/>
        </p:nvCxnSpPr>
        <p:spPr>
          <a:xfrm>
            <a:off x="10610885" y="6033610"/>
            <a:ext cx="1251562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9494652" y="5711256"/>
            <a:ext cx="353494" cy="359342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 45"/>
          <p:cNvSpPr/>
          <p:nvPr/>
        </p:nvSpPr>
        <p:spPr>
          <a:xfrm rot="8100000">
            <a:off x="9638150" y="4861788"/>
            <a:ext cx="1412979" cy="1412979"/>
          </a:xfrm>
          <a:prstGeom prst="arc">
            <a:avLst>
              <a:gd name="adj1" fmla="val 18873137"/>
              <a:gd name="adj2" fmla="val 0"/>
            </a:avLst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>
            <a:stCxn id="46" idx="0"/>
          </p:cNvCxnSpPr>
          <p:nvPr/>
        </p:nvCxnSpPr>
        <p:spPr>
          <a:xfrm>
            <a:off x="10350161" y="6274745"/>
            <a:ext cx="1512286" cy="0"/>
          </a:xfrm>
          <a:prstGeom prst="line">
            <a:avLst/>
          </a:prstGeom>
          <a:ln w="95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7"/>
          <p:cNvSpPr/>
          <p:nvPr/>
        </p:nvSpPr>
        <p:spPr>
          <a:xfrm>
            <a:off x="5486668" y="4181475"/>
            <a:ext cx="3867293" cy="588741"/>
          </a:xfrm>
          <a:custGeom>
            <a:avLst/>
            <a:gdLst>
              <a:gd name="connsiteX0" fmla="*/ 0 w 2502693"/>
              <a:gd name="connsiteY0" fmla="*/ 30957 h 381000"/>
              <a:gd name="connsiteX1" fmla="*/ 38100 w 2502693"/>
              <a:gd name="connsiteY1" fmla="*/ 7144 h 381000"/>
              <a:gd name="connsiteX2" fmla="*/ 95250 w 2502693"/>
              <a:gd name="connsiteY2" fmla="*/ 59532 h 381000"/>
              <a:gd name="connsiteX3" fmla="*/ 200025 w 2502693"/>
              <a:gd name="connsiteY3" fmla="*/ 7144 h 381000"/>
              <a:gd name="connsiteX4" fmla="*/ 278606 w 2502693"/>
              <a:gd name="connsiteY4" fmla="*/ 57150 h 381000"/>
              <a:gd name="connsiteX5" fmla="*/ 383381 w 2502693"/>
              <a:gd name="connsiteY5" fmla="*/ 9525 h 381000"/>
              <a:gd name="connsiteX6" fmla="*/ 481012 w 2502693"/>
              <a:gd name="connsiteY6" fmla="*/ 61913 h 381000"/>
              <a:gd name="connsiteX7" fmla="*/ 602456 w 2502693"/>
              <a:gd name="connsiteY7" fmla="*/ 4763 h 381000"/>
              <a:gd name="connsiteX8" fmla="*/ 678656 w 2502693"/>
              <a:gd name="connsiteY8" fmla="*/ 59532 h 381000"/>
              <a:gd name="connsiteX9" fmla="*/ 785812 w 2502693"/>
              <a:gd name="connsiteY9" fmla="*/ 2382 h 381000"/>
              <a:gd name="connsiteX10" fmla="*/ 900112 w 2502693"/>
              <a:gd name="connsiteY10" fmla="*/ 52388 h 381000"/>
              <a:gd name="connsiteX11" fmla="*/ 1028700 w 2502693"/>
              <a:gd name="connsiteY11" fmla="*/ 0 h 381000"/>
              <a:gd name="connsiteX12" fmla="*/ 1104900 w 2502693"/>
              <a:gd name="connsiteY12" fmla="*/ 57150 h 381000"/>
              <a:gd name="connsiteX13" fmla="*/ 1219200 w 2502693"/>
              <a:gd name="connsiteY13" fmla="*/ 2382 h 381000"/>
              <a:gd name="connsiteX14" fmla="*/ 1323975 w 2502693"/>
              <a:gd name="connsiteY14" fmla="*/ 57150 h 381000"/>
              <a:gd name="connsiteX15" fmla="*/ 1414462 w 2502693"/>
              <a:gd name="connsiteY15" fmla="*/ 0 h 381000"/>
              <a:gd name="connsiteX16" fmla="*/ 1519237 w 2502693"/>
              <a:gd name="connsiteY16" fmla="*/ 47625 h 381000"/>
              <a:gd name="connsiteX17" fmla="*/ 1597818 w 2502693"/>
              <a:gd name="connsiteY17" fmla="*/ 0 h 381000"/>
              <a:gd name="connsiteX18" fmla="*/ 1693068 w 2502693"/>
              <a:gd name="connsiteY18" fmla="*/ 47625 h 381000"/>
              <a:gd name="connsiteX19" fmla="*/ 1759743 w 2502693"/>
              <a:gd name="connsiteY19" fmla="*/ 26194 h 381000"/>
              <a:gd name="connsiteX20" fmla="*/ 1828800 w 2502693"/>
              <a:gd name="connsiteY20" fmla="*/ 71438 h 381000"/>
              <a:gd name="connsiteX21" fmla="*/ 1890712 w 2502693"/>
              <a:gd name="connsiteY21" fmla="*/ 57150 h 381000"/>
              <a:gd name="connsiteX22" fmla="*/ 1933575 w 2502693"/>
              <a:gd name="connsiteY22" fmla="*/ 119063 h 381000"/>
              <a:gd name="connsiteX23" fmla="*/ 2028825 w 2502693"/>
              <a:gd name="connsiteY23" fmla="*/ 123825 h 381000"/>
              <a:gd name="connsiteX24" fmla="*/ 2021681 w 2502693"/>
              <a:gd name="connsiteY24" fmla="*/ 166688 h 381000"/>
              <a:gd name="connsiteX25" fmla="*/ 2078831 w 2502693"/>
              <a:gd name="connsiteY25" fmla="*/ 180975 h 381000"/>
              <a:gd name="connsiteX26" fmla="*/ 2097881 w 2502693"/>
              <a:gd name="connsiteY26" fmla="*/ 233363 h 381000"/>
              <a:gd name="connsiteX27" fmla="*/ 2147887 w 2502693"/>
              <a:gd name="connsiteY27" fmla="*/ 238125 h 381000"/>
              <a:gd name="connsiteX28" fmla="*/ 2169318 w 2502693"/>
              <a:gd name="connsiteY28" fmla="*/ 314325 h 381000"/>
              <a:gd name="connsiteX29" fmla="*/ 2469356 w 2502693"/>
              <a:gd name="connsiteY29" fmla="*/ 381000 h 381000"/>
              <a:gd name="connsiteX30" fmla="*/ 2502693 w 2502693"/>
              <a:gd name="connsiteY30" fmla="*/ 354807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502693" h="381000">
                <a:moveTo>
                  <a:pt x="0" y="30957"/>
                </a:moveTo>
                <a:lnTo>
                  <a:pt x="38100" y="7144"/>
                </a:lnTo>
                <a:lnTo>
                  <a:pt x="95250" y="59532"/>
                </a:lnTo>
                <a:lnTo>
                  <a:pt x="200025" y="7144"/>
                </a:lnTo>
                <a:lnTo>
                  <a:pt x="278606" y="57150"/>
                </a:lnTo>
                <a:lnTo>
                  <a:pt x="383381" y="9525"/>
                </a:lnTo>
                <a:lnTo>
                  <a:pt x="481012" y="61913"/>
                </a:lnTo>
                <a:lnTo>
                  <a:pt x="602456" y="4763"/>
                </a:lnTo>
                <a:lnTo>
                  <a:pt x="678656" y="59532"/>
                </a:lnTo>
                <a:lnTo>
                  <a:pt x="785812" y="2382"/>
                </a:lnTo>
                <a:lnTo>
                  <a:pt x="900112" y="52388"/>
                </a:lnTo>
                <a:lnTo>
                  <a:pt x="1028700" y="0"/>
                </a:lnTo>
                <a:lnTo>
                  <a:pt x="1104900" y="57150"/>
                </a:lnTo>
                <a:lnTo>
                  <a:pt x="1219200" y="2382"/>
                </a:lnTo>
                <a:lnTo>
                  <a:pt x="1323975" y="57150"/>
                </a:lnTo>
                <a:lnTo>
                  <a:pt x="1414462" y="0"/>
                </a:lnTo>
                <a:lnTo>
                  <a:pt x="1519237" y="47625"/>
                </a:lnTo>
                <a:lnTo>
                  <a:pt x="1597818" y="0"/>
                </a:lnTo>
                <a:lnTo>
                  <a:pt x="1693068" y="47625"/>
                </a:lnTo>
                <a:lnTo>
                  <a:pt x="1759743" y="26194"/>
                </a:lnTo>
                <a:lnTo>
                  <a:pt x="1828800" y="71438"/>
                </a:lnTo>
                <a:lnTo>
                  <a:pt x="1890712" y="57150"/>
                </a:lnTo>
                <a:lnTo>
                  <a:pt x="1933575" y="119063"/>
                </a:lnTo>
                <a:lnTo>
                  <a:pt x="2028825" y="123825"/>
                </a:lnTo>
                <a:lnTo>
                  <a:pt x="2021681" y="166688"/>
                </a:lnTo>
                <a:lnTo>
                  <a:pt x="2078831" y="180975"/>
                </a:lnTo>
                <a:lnTo>
                  <a:pt x="2097881" y="233363"/>
                </a:lnTo>
                <a:lnTo>
                  <a:pt x="2147887" y="238125"/>
                </a:lnTo>
                <a:lnTo>
                  <a:pt x="2169318" y="314325"/>
                </a:lnTo>
                <a:lnTo>
                  <a:pt x="2469356" y="381000"/>
                </a:lnTo>
                <a:lnTo>
                  <a:pt x="2502693" y="354807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 48"/>
          <p:cNvSpPr/>
          <p:nvPr/>
        </p:nvSpPr>
        <p:spPr>
          <a:xfrm>
            <a:off x="5486668" y="4402253"/>
            <a:ext cx="3274873" cy="861035"/>
          </a:xfrm>
          <a:custGeom>
            <a:avLst/>
            <a:gdLst>
              <a:gd name="connsiteX0" fmla="*/ 0 w 2119312"/>
              <a:gd name="connsiteY0" fmla="*/ 16669 h 557213"/>
              <a:gd name="connsiteX1" fmla="*/ 26193 w 2119312"/>
              <a:gd name="connsiteY1" fmla="*/ 40482 h 557213"/>
              <a:gd name="connsiteX2" fmla="*/ 80962 w 2119312"/>
              <a:gd name="connsiteY2" fmla="*/ 4763 h 557213"/>
              <a:gd name="connsiteX3" fmla="*/ 180975 w 2119312"/>
              <a:gd name="connsiteY3" fmla="*/ 38100 h 557213"/>
              <a:gd name="connsiteX4" fmla="*/ 264318 w 2119312"/>
              <a:gd name="connsiteY4" fmla="*/ 4763 h 557213"/>
              <a:gd name="connsiteX5" fmla="*/ 366712 w 2119312"/>
              <a:gd name="connsiteY5" fmla="*/ 45244 h 557213"/>
              <a:gd name="connsiteX6" fmla="*/ 461962 w 2119312"/>
              <a:gd name="connsiteY6" fmla="*/ 2382 h 557213"/>
              <a:gd name="connsiteX7" fmla="*/ 576262 w 2119312"/>
              <a:gd name="connsiteY7" fmla="*/ 42863 h 557213"/>
              <a:gd name="connsiteX8" fmla="*/ 664368 w 2119312"/>
              <a:gd name="connsiteY8" fmla="*/ 2382 h 557213"/>
              <a:gd name="connsiteX9" fmla="*/ 762000 w 2119312"/>
              <a:gd name="connsiteY9" fmla="*/ 50007 h 557213"/>
              <a:gd name="connsiteX10" fmla="*/ 876300 w 2119312"/>
              <a:gd name="connsiteY10" fmla="*/ 0 h 557213"/>
              <a:gd name="connsiteX11" fmla="*/ 1007268 w 2119312"/>
              <a:gd name="connsiteY11" fmla="*/ 38100 h 557213"/>
              <a:gd name="connsiteX12" fmla="*/ 1092993 w 2119312"/>
              <a:gd name="connsiteY12" fmla="*/ 4763 h 557213"/>
              <a:gd name="connsiteX13" fmla="*/ 1200150 w 2119312"/>
              <a:gd name="connsiteY13" fmla="*/ 52388 h 557213"/>
              <a:gd name="connsiteX14" fmla="*/ 1319212 w 2119312"/>
              <a:gd name="connsiteY14" fmla="*/ 14288 h 557213"/>
              <a:gd name="connsiteX15" fmla="*/ 1416843 w 2119312"/>
              <a:gd name="connsiteY15" fmla="*/ 52388 h 557213"/>
              <a:gd name="connsiteX16" fmla="*/ 1507331 w 2119312"/>
              <a:gd name="connsiteY16" fmla="*/ 11907 h 557213"/>
              <a:gd name="connsiteX17" fmla="*/ 1602581 w 2119312"/>
              <a:gd name="connsiteY17" fmla="*/ 45244 h 557213"/>
              <a:gd name="connsiteX18" fmla="*/ 1693068 w 2119312"/>
              <a:gd name="connsiteY18" fmla="*/ 11907 h 557213"/>
              <a:gd name="connsiteX19" fmla="*/ 1745456 w 2119312"/>
              <a:gd name="connsiteY19" fmla="*/ 47625 h 557213"/>
              <a:gd name="connsiteX20" fmla="*/ 1816893 w 2119312"/>
              <a:gd name="connsiteY20" fmla="*/ 42863 h 557213"/>
              <a:gd name="connsiteX21" fmla="*/ 1847850 w 2119312"/>
              <a:gd name="connsiteY21" fmla="*/ 85725 h 557213"/>
              <a:gd name="connsiteX22" fmla="*/ 1902618 w 2119312"/>
              <a:gd name="connsiteY22" fmla="*/ 76200 h 557213"/>
              <a:gd name="connsiteX23" fmla="*/ 1955006 w 2119312"/>
              <a:gd name="connsiteY23" fmla="*/ 145257 h 557213"/>
              <a:gd name="connsiteX24" fmla="*/ 2002631 w 2119312"/>
              <a:gd name="connsiteY24" fmla="*/ 145257 h 557213"/>
              <a:gd name="connsiteX25" fmla="*/ 2033587 w 2119312"/>
              <a:gd name="connsiteY25" fmla="*/ 238125 h 557213"/>
              <a:gd name="connsiteX26" fmla="*/ 2083593 w 2119312"/>
              <a:gd name="connsiteY26" fmla="*/ 238125 h 557213"/>
              <a:gd name="connsiteX27" fmla="*/ 2095500 w 2119312"/>
              <a:gd name="connsiteY27" fmla="*/ 257175 h 557213"/>
              <a:gd name="connsiteX28" fmla="*/ 2119312 w 2119312"/>
              <a:gd name="connsiteY28" fmla="*/ 533400 h 557213"/>
              <a:gd name="connsiteX29" fmla="*/ 2090737 w 2119312"/>
              <a:gd name="connsiteY29" fmla="*/ 557213 h 5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119312" h="557213">
                <a:moveTo>
                  <a:pt x="0" y="16669"/>
                </a:moveTo>
                <a:lnTo>
                  <a:pt x="26193" y="40482"/>
                </a:lnTo>
                <a:lnTo>
                  <a:pt x="80962" y="4763"/>
                </a:lnTo>
                <a:lnTo>
                  <a:pt x="180975" y="38100"/>
                </a:lnTo>
                <a:lnTo>
                  <a:pt x="264318" y="4763"/>
                </a:lnTo>
                <a:lnTo>
                  <a:pt x="366712" y="45244"/>
                </a:lnTo>
                <a:lnTo>
                  <a:pt x="461962" y="2382"/>
                </a:lnTo>
                <a:lnTo>
                  <a:pt x="576262" y="42863"/>
                </a:lnTo>
                <a:lnTo>
                  <a:pt x="664368" y="2382"/>
                </a:lnTo>
                <a:lnTo>
                  <a:pt x="762000" y="50007"/>
                </a:lnTo>
                <a:lnTo>
                  <a:pt x="876300" y="0"/>
                </a:lnTo>
                <a:lnTo>
                  <a:pt x="1007268" y="38100"/>
                </a:lnTo>
                <a:lnTo>
                  <a:pt x="1092993" y="4763"/>
                </a:lnTo>
                <a:lnTo>
                  <a:pt x="1200150" y="52388"/>
                </a:lnTo>
                <a:lnTo>
                  <a:pt x="1319212" y="14288"/>
                </a:lnTo>
                <a:lnTo>
                  <a:pt x="1416843" y="52388"/>
                </a:lnTo>
                <a:lnTo>
                  <a:pt x="1507331" y="11907"/>
                </a:lnTo>
                <a:lnTo>
                  <a:pt x="1602581" y="45244"/>
                </a:lnTo>
                <a:lnTo>
                  <a:pt x="1693068" y="11907"/>
                </a:lnTo>
                <a:lnTo>
                  <a:pt x="1745456" y="47625"/>
                </a:lnTo>
                <a:lnTo>
                  <a:pt x="1816893" y="42863"/>
                </a:lnTo>
                <a:lnTo>
                  <a:pt x="1847850" y="85725"/>
                </a:lnTo>
                <a:lnTo>
                  <a:pt x="1902618" y="76200"/>
                </a:lnTo>
                <a:lnTo>
                  <a:pt x="1955006" y="145257"/>
                </a:lnTo>
                <a:lnTo>
                  <a:pt x="2002631" y="145257"/>
                </a:lnTo>
                <a:lnTo>
                  <a:pt x="2033587" y="238125"/>
                </a:lnTo>
                <a:lnTo>
                  <a:pt x="2083593" y="238125"/>
                </a:lnTo>
                <a:lnTo>
                  <a:pt x="2095500" y="257175"/>
                </a:lnTo>
                <a:lnTo>
                  <a:pt x="2119312" y="533400"/>
                </a:lnTo>
                <a:lnTo>
                  <a:pt x="2090737" y="557213"/>
                </a:ln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>
            <a:stCxn id="37" idx="2"/>
          </p:cNvCxnSpPr>
          <p:nvPr/>
        </p:nvCxnSpPr>
        <p:spPr>
          <a:xfrm>
            <a:off x="9305924" y="4784371"/>
            <a:ext cx="920111" cy="953451"/>
          </a:xfrm>
          <a:prstGeom prst="line">
            <a:avLst/>
          </a:prstGeom>
          <a:ln w="31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789375" y="5196109"/>
            <a:ext cx="944440" cy="956567"/>
          </a:xfrm>
          <a:prstGeom prst="line">
            <a:avLst/>
          </a:prstGeom>
          <a:ln w="31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8710027" y="4715023"/>
            <a:ext cx="3149766" cy="1641115"/>
            <a:chOff x="5072063" y="3462338"/>
            <a:chExt cx="2038350" cy="1062037"/>
          </a:xfrm>
        </p:grpSpPr>
        <p:sp>
          <p:nvSpPr>
            <p:cNvPr id="68" name="Freeform 67"/>
            <p:cNvSpPr/>
            <p:nvPr/>
          </p:nvSpPr>
          <p:spPr>
            <a:xfrm>
              <a:off x="5491163" y="3462338"/>
              <a:ext cx="1619250" cy="862012"/>
            </a:xfrm>
            <a:custGeom>
              <a:avLst/>
              <a:gdLst>
                <a:gd name="connsiteX0" fmla="*/ 0 w 1619250"/>
                <a:gd name="connsiteY0" fmla="*/ 0 h 862012"/>
                <a:gd name="connsiteX1" fmla="*/ 766762 w 1619250"/>
                <a:gd name="connsiteY1" fmla="*/ 766762 h 862012"/>
                <a:gd name="connsiteX2" fmla="*/ 1619250 w 1619250"/>
                <a:gd name="connsiteY2" fmla="*/ 766762 h 862012"/>
                <a:gd name="connsiteX3" fmla="*/ 1619250 w 1619250"/>
                <a:gd name="connsiteY3" fmla="*/ 862012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0" h="862012">
                  <a:moveTo>
                    <a:pt x="0" y="0"/>
                  </a:moveTo>
                  <a:lnTo>
                    <a:pt x="766762" y="766762"/>
                  </a:lnTo>
                  <a:lnTo>
                    <a:pt x="1619250" y="766762"/>
                  </a:lnTo>
                  <a:lnTo>
                    <a:pt x="1619250" y="862012"/>
                  </a:lnTo>
                </a:path>
              </a:pathLst>
            </a:cu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5072063" y="3819525"/>
              <a:ext cx="2038350" cy="704850"/>
            </a:xfrm>
            <a:custGeom>
              <a:avLst/>
              <a:gdLst>
                <a:gd name="connsiteX0" fmla="*/ 0 w 2038350"/>
                <a:gd name="connsiteY0" fmla="*/ 0 h 704850"/>
                <a:gd name="connsiteX1" fmla="*/ 704850 w 2038350"/>
                <a:gd name="connsiteY1" fmla="*/ 704850 h 704850"/>
                <a:gd name="connsiteX2" fmla="*/ 2038350 w 2038350"/>
                <a:gd name="connsiteY2" fmla="*/ 704850 h 704850"/>
                <a:gd name="connsiteX3" fmla="*/ 2038350 w 2038350"/>
                <a:gd name="connsiteY3" fmla="*/ 671513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8350" h="704850">
                  <a:moveTo>
                    <a:pt x="0" y="0"/>
                  </a:moveTo>
                  <a:lnTo>
                    <a:pt x="704850" y="704850"/>
                  </a:lnTo>
                  <a:lnTo>
                    <a:pt x="2038350" y="704850"/>
                  </a:lnTo>
                  <a:lnTo>
                    <a:pt x="2038350" y="671513"/>
                  </a:lnTo>
                </a:path>
              </a:pathLst>
            </a:custGeom>
            <a:noFill/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11316285" y="5989981"/>
            <a:ext cx="176622" cy="706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11316285" y="6231116"/>
            <a:ext cx="176622" cy="7064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11831137" y="5899865"/>
            <a:ext cx="119831" cy="456273"/>
          </a:xfrm>
          <a:prstGeom prst="rect">
            <a:avLst/>
          </a:prstGeom>
          <a:solidFill>
            <a:srgbClr val="E64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1096900" y="4925689"/>
            <a:ext cx="562837" cy="823158"/>
          </a:xfrm>
          <a:prstGeom prst="rect">
            <a:avLst/>
          </a:prstGeom>
          <a:solidFill>
            <a:srgbClr val="BFF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1096900" y="5496684"/>
            <a:ext cx="562837" cy="25259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 79"/>
          <p:cNvSpPr/>
          <p:nvPr/>
        </p:nvSpPr>
        <p:spPr>
          <a:xfrm>
            <a:off x="9890270" y="5280875"/>
            <a:ext cx="1226262" cy="323808"/>
          </a:xfrm>
          <a:custGeom>
            <a:avLst/>
            <a:gdLst>
              <a:gd name="connsiteX0" fmla="*/ 0 w 762000"/>
              <a:gd name="connsiteY0" fmla="*/ 0 h 209550"/>
              <a:gd name="connsiteX1" fmla="*/ 190500 w 762000"/>
              <a:gd name="connsiteY1" fmla="*/ 0 h 209550"/>
              <a:gd name="connsiteX2" fmla="*/ 558800 w 762000"/>
              <a:gd name="connsiteY2" fmla="*/ 209550 h 209550"/>
              <a:gd name="connsiteX3" fmla="*/ 762000 w 7620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09550">
                <a:moveTo>
                  <a:pt x="0" y="0"/>
                </a:moveTo>
                <a:lnTo>
                  <a:pt x="190500" y="0"/>
                </a:lnTo>
                <a:lnTo>
                  <a:pt x="558800" y="209550"/>
                </a:lnTo>
                <a:lnTo>
                  <a:pt x="762000" y="209550"/>
                </a:lnTo>
              </a:path>
            </a:pathLst>
          </a:custGeom>
          <a:noFill/>
          <a:ln w="57150" cmpd="sng">
            <a:solidFill>
              <a:srgbClr val="BFF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9890244" y="5281686"/>
            <a:ext cx="1226262" cy="323808"/>
          </a:xfrm>
          <a:custGeom>
            <a:avLst/>
            <a:gdLst>
              <a:gd name="connsiteX0" fmla="*/ 0 w 762000"/>
              <a:gd name="connsiteY0" fmla="*/ 0 h 209550"/>
              <a:gd name="connsiteX1" fmla="*/ 190500 w 762000"/>
              <a:gd name="connsiteY1" fmla="*/ 0 h 209550"/>
              <a:gd name="connsiteX2" fmla="*/ 558800 w 762000"/>
              <a:gd name="connsiteY2" fmla="*/ 209550 h 209550"/>
              <a:gd name="connsiteX3" fmla="*/ 762000 w 7620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09550">
                <a:moveTo>
                  <a:pt x="0" y="0"/>
                </a:moveTo>
                <a:lnTo>
                  <a:pt x="190500" y="0"/>
                </a:lnTo>
                <a:lnTo>
                  <a:pt x="558800" y="209550"/>
                </a:lnTo>
                <a:lnTo>
                  <a:pt x="762000" y="209550"/>
                </a:lnTo>
              </a:path>
            </a:pathLst>
          </a:custGeom>
          <a:noFill/>
          <a:ln w="5715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reeform 60"/>
          <p:cNvSpPr/>
          <p:nvPr/>
        </p:nvSpPr>
        <p:spPr>
          <a:xfrm>
            <a:off x="9644652" y="5024112"/>
            <a:ext cx="1449776" cy="0"/>
          </a:xfrm>
          <a:custGeom>
            <a:avLst/>
            <a:gdLst>
              <a:gd name="connsiteX0" fmla="*/ 938213 w 938213"/>
              <a:gd name="connsiteY0" fmla="*/ 0 h 0"/>
              <a:gd name="connsiteX1" fmla="*/ 0 w 93821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8213">
                <a:moveTo>
                  <a:pt x="938213" y="0"/>
                </a:moveTo>
                <a:lnTo>
                  <a:pt x="0" y="0"/>
                </a:lnTo>
              </a:path>
            </a:pathLst>
          </a:custGeom>
          <a:noFill/>
          <a:ln w="57150" cmpd="sng">
            <a:solidFill>
              <a:srgbClr val="BFF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1013476" y="6356138"/>
            <a:ext cx="0" cy="300992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1056375" y="6414842"/>
            <a:ext cx="1001222" cy="380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LHe</a:t>
            </a:r>
            <a:r>
              <a:rPr lang="en-GB" sz="1000" dirty="0" smtClean="0"/>
              <a:t> Inlet</a:t>
            </a:r>
            <a:endParaRPr lang="en-GB" sz="10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0369540" y="5259539"/>
            <a:ext cx="371644" cy="210582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10323357" y="4942034"/>
            <a:ext cx="282007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1316285" y="5564372"/>
            <a:ext cx="212651" cy="146885"/>
            <a:chOff x="11316285" y="5564372"/>
            <a:chExt cx="212651" cy="146885"/>
          </a:xfrm>
        </p:grpSpPr>
        <p:sp>
          <p:nvSpPr>
            <p:cNvPr id="59" name="Oval 58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Oval 65"/>
          <p:cNvSpPr/>
          <p:nvPr/>
        </p:nvSpPr>
        <p:spPr>
          <a:xfrm>
            <a:off x="11256759" y="5355902"/>
            <a:ext cx="98528" cy="985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11440024" y="5186507"/>
            <a:ext cx="98528" cy="985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678" y="5866622"/>
            <a:ext cx="2775327" cy="103704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1210897" y="5175248"/>
            <a:ext cx="0" cy="44334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8915400" y="4772025"/>
            <a:ext cx="2568250" cy="633413"/>
          </a:xfrm>
          <a:custGeom>
            <a:avLst/>
            <a:gdLst>
              <a:gd name="connsiteX0" fmla="*/ 2476500 w 2568250"/>
              <a:gd name="connsiteY0" fmla="*/ 633413 h 633413"/>
              <a:gd name="connsiteX1" fmla="*/ 2562225 w 2568250"/>
              <a:gd name="connsiteY1" fmla="*/ 533400 h 633413"/>
              <a:gd name="connsiteX2" fmla="*/ 2328863 w 2568250"/>
              <a:gd name="connsiteY2" fmla="*/ 338138 h 633413"/>
              <a:gd name="connsiteX3" fmla="*/ 2090738 w 2568250"/>
              <a:gd name="connsiteY3" fmla="*/ 238125 h 633413"/>
              <a:gd name="connsiteX4" fmla="*/ 1657350 w 2568250"/>
              <a:gd name="connsiteY4" fmla="*/ 252413 h 633413"/>
              <a:gd name="connsiteX5" fmla="*/ 1414463 w 2568250"/>
              <a:gd name="connsiteY5" fmla="*/ 238125 h 633413"/>
              <a:gd name="connsiteX6" fmla="*/ 976313 w 2568250"/>
              <a:gd name="connsiteY6" fmla="*/ 252413 h 633413"/>
              <a:gd name="connsiteX7" fmla="*/ 695325 w 2568250"/>
              <a:gd name="connsiteY7" fmla="*/ 252413 h 633413"/>
              <a:gd name="connsiteX8" fmla="*/ 328613 w 2568250"/>
              <a:gd name="connsiteY8" fmla="*/ 180975 h 633413"/>
              <a:gd name="connsiteX9" fmla="*/ 0 w 2568250"/>
              <a:gd name="connsiteY9" fmla="*/ 0 h 63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8250" h="633413">
                <a:moveTo>
                  <a:pt x="2476500" y="633413"/>
                </a:moveTo>
                <a:cubicBezTo>
                  <a:pt x="2531665" y="608012"/>
                  <a:pt x="2586831" y="582612"/>
                  <a:pt x="2562225" y="533400"/>
                </a:cubicBezTo>
                <a:cubicBezTo>
                  <a:pt x="2537619" y="484188"/>
                  <a:pt x="2407444" y="387350"/>
                  <a:pt x="2328863" y="338138"/>
                </a:cubicBezTo>
                <a:cubicBezTo>
                  <a:pt x="2250282" y="288926"/>
                  <a:pt x="2202657" y="252412"/>
                  <a:pt x="2090738" y="238125"/>
                </a:cubicBezTo>
                <a:cubicBezTo>
                  <a:pt x="1978819" y="223837"/>
                  <a:pt x="1770062" y="252413"/>
                  <a:pt x="1657350" y="252413"/>
                </a:cubicBezTo>
                <a:cubicBezTo>
                  <a:pt x="1544638" y="252413"/>
                  <a:pt x="1527969" y="238125"/>
                  <a:pt x="1414463" y="238125"/>
                </a:cubicBezTo>
                <a:cubicBezTo>
                  <a:pt x="1300957" y="238125"/>
                  <a:pt x="1096169" y="250032"/>
                  <a:pt x="976313" y="252413"/>
                </a:cubicBezTo>
                <a:cubicBezTo>
                  <a:pt x="856457" y="254794"/>
                  <a:pt x="803275" y="264319"/>
                  <a:pt x="695325" y="252413"/>
                </a:cubicBezTo>
                <a:cubicBezTo>
                  <a:pt x="587375" y="240507"/>
                  <a:pt x="444500" y="223044"/>
                  <a:pt x="328613" y="180975"/>
                </a:cubicBezTo>
                <a:cubicBezTo>
                  <a:pt x="212726" y="138906"/>
                  <a:pt x="106363" y="69453"/>
                  <a:pt x="0" y="0"/>
                </a:cubicBezTo>
              </a:path>
            </a:pathLst>
          </a:custGeom>
          <a:noFill/>
          <a:ln w="6350">
            <a:solidFill>
              <a:schemeClr val="accent1">
                <a:lumMod val="60000"/>
                <a:lumOff val="40000"/>
              </a:schemeClr>
            </a:solidFill>
            <a:prstDash val="solid"/>
            <a:tailEnd type="triangle"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170" y="1458513"/>
            <a:ext cx="3703480" cy="2266855"/>
          </a:xfrm>
          <a:prstGeom prst="rect">
            <a:avLst/>
          </a:prstGeom>
        </p:spPr>
      </p:pic>
      <p:sp>
        <p:nvSpPr>
          <p:cNvPr id="189" name="TextBox 188"/>
          <p:cNvSpPr txBox="1"/>
          <p:nvPr/>
        </p:nvSpPr>
        <p:spPr>
          <a:xfrm>
            <a:off x="11853855" y="5994796"/>
            <a:ext cx="4074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Plug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8038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7" grpId="0" animBg="1"/>
      <p:bldP spid="58" grpId="0" animBg="1"/>
      <p:bldP spid="66" grpId="0" animBg="1"/>
      <p:bldP spid="66" grpId="1" animBg="1"/>
      <p:bldP spid="67" grpId="0" animBg="1"/>
      <p:bldP spid="67" grpId="1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8139" y="1"/>
            <a:ext cx="5601115" cy="838985"/>
          </a:xfrm>
        </p:spPr>
        <p:txBody>
          <a:bodyPr/>
          <a:lstStyle/>
          <a:p>
            <a:r>
              <a:rPr lang="en-GB" dirty="0" smtClean="0"/>
              <a:t>Nominal configuration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986"/>
          <a:stretch/>
        </p:blipFill>
        <p:spPr>
          <a:xfrm>
            <a:off x="19695" y="3789575"/>
            <a:ext cx="12172305" cy="3068425"/>
          </a:xfrm>
          <a:prstGeom prst="rect">
            <a:avLst/>
          </a:prstGeom>
        </p:spPr>
      </p:pic>
      <p:sp>
        <p:nvSpPr>
          <p:cNvPr id="142" name="Freeform 141"/>
          <p:cNvSpPr/>
          <p:nvPr/>
        </p:nvSpPr>
        <p:spPr>
          <a:xfrm>
            <a:off x="7900974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-2381" y="3754043"/>
            <a:ext cx="12192000" cy="313491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9" name="Freeform 138"/>
          <p:cNvSpPr/>
          <p:nvPr/>
        </p:nvSpPr>
        <p:spPr>
          <a:xfrm>
            <a:off x="1791093" y="4703800"/>
            <a:ext cx="5976594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reeform 69"/>
          <p:cNvSpPr/>
          <p:nvPr/>
        </p:nvSpPr>
        <p:spPr>
          <a:xfrm>
            <a:off x="44450" y="4086225"/>
            <a:ext cx="3165475" cy="615950"/>
          </a:xfrm>
          <a:custGeom>
            <a:avLst/>
            <a:gdLst>
              <a:gd name="connsiteX0" fmla="*/ 3165475 w 3165475"/>
              <a:gd name="connsiteY0" fmla="*/ 615950 h 615950"/>
              <a:gd name="connsiteX1" fmla="*/ 1758950 w 3165475"/>
              <a:gd name="connsiteY1" fmla="*/ 615950 h 615950"/>
              <a:gd name="connsiteX2" fmla="*/ 1647825 w 3165475"/>
              <a:gd name="connsiteY2" fmla="*/ 539750 h 615950"/>
              <a:gd name="connsiteX3" fmla="*/ 1158875 w 3165475"/>
              <a:gd name="connsiteY3" fmla="*/ 358775 h 615950"/>
              <a:gd name="connsiteX4" fmla="*/ 1025525 w 3165475"/>
              <a:gd name="connsiteY4" fmla="*/ 323850 h 615950"/>
              <a:gd name="connsiteX5" fmla="*/ 831850 w 3165475"/>
              <a:gd name="connsiteY5" fmla="*/ 276225 h 615950"/>
              <a:gd name="connsiteX6" fmla="*/ 600075 w 3165475"/>
              <a:gd name="connsiteY6" fmla="*/ 247650 h 615950"/>
              <a:gd name="connsiteX7" fmla="*/ 327025 w 3165475"/>
              <a:gd name="connsiteY7" fmla="*/ 247650 h 615950"/>
              <a:gd name="connsiteX8" fmla="*/ 298450 w 3165475"/>
              <a:gd name="connsiteY8" fmla="*/ 244475 h 615950"/>
              <a:gd name="connsiteX9" fmla="*/ 279400 w 3165475"/>
              <a:gd name="connsiteY9" fmla="*/ 241300 h 615950"/>
              <a:gd name="connsiteX10" fmla="*/ 0 w 3165475"/>
              <a:gd name="connsiteY10" fmla="*/ 247650 h 615950"/>
              <a:gd name="connsiteX11" fmla="*/ 0 w 3165475"/>
              <a:gd name="connsiteY11" fmla="*/ 9525 h 615950"/>
              <a:gd name="connsiteX12" fmla="*/ 257175 w 3165475"/>
              <a:gd name="connsiteY12" fmla="*/ 6350 h 615950"/>
              <a:gd name="connsiteX13" fmla="*/ 514350 w 3165475"/>
              <a:gd name="connsiteY13" fmla="*/ 0 h 615950"/>
              <a:gd name="connsiteX14" fmla="*/ 762000 w 3165475"/>
              <a:gd name="connsiteY14" fmla="*/ 19050 h 615950"/>
              <a:gd name="connsiteX15" fmla="*/ 787400 w 3165475"/>
              <a:gd name="connsiteY15" fmla="*/ 28575 h 615950"/>
              <a:gd name="connsiteX16" fmla="*/ 965200 w 3165475"/>
              <a:gd name="connsiteY16" fmla="*/ 53975 h 615950"/>
              <a:gd name="connsiteX17" fmla="*/ 1273175 w 3165475"/>
              <a:gd name="connsiteY17" fmla="*/ 149225 h 615950"/>
              <a:gd name="connsiteX18" fmla="*/ 1739900 w 3165475"/>
              <a:gd name="connsiteY18" fmla="*/ 320675 h 615950"/>
              <a:gd name="connsiteX19" fmla="*/ 2241550 w 3165475"/>
              <a:gd name="connsiteY19" fmla="*/ 314325 h 615950"/>
              <a:gd name="connsiteX20" fmla="*/ 2374900 w 3165475"/>
              <a:gd name="connsiteY20" fmla="*/ 358775 h 615950"/>
              <a:gd name="connsiteX21" fmla="*/ 2374900 w 3165475"/>
              <a:gd name="connsiteY21" fmla="*/ 358775 h 615950"/>
              <a:gd name="connsiteX22" fmla="*/ 2416175 w 3165475"/>
              <a:gd name="connsiteY22" fmla="*/ 342900 h 615950"/>
              <a:gd name="connsiteX23" fmla="*/ 2501900 w 3165475"/>
              <a:gd name="connsiteY23" fmla="*/ 371475 h 615950"/>
              <a:gd name="connsiteX24" fmla="*/ 2520950 w 3165475"/>
              <a:gd name="connsiteY24" fmla="*/ 323850 h 615950"/>
              <a:gd name="connsiteX25" fmla="*/ 2568575 w 3165475"/>
              <a:gd name="connsiteY25" fmla="*/ 263525 h 615950"/>
              <a:gd name="connsiteX26" fmla="*/ 2625725 w 3165475"/>
              <a:gd name="connsiteY26" fmla="*/ 234950 h 615950"/>
              <a:gd name="connsiteX27" fmla="*/ 2695575 w 3165475"/>
              <a:gd name="connsiteY27" fmla="*/ 219075 h 615950"/>
              <a:gd name="connsiteX28" fmla="*/ 2790825 w 3165475"/>
              <a:gd name="connsiteY28" fmla="*/ 244475 h 615950"/>
              <a:gd name="connsiteX29" fmla="*/ 2892425 w 3165475"/>
              <a:gd name="connsiteY29" fmla="*/ 266700 h 615950"/>
              <a:gd name="connsiteX30" fmla="*/ 3073400 w 3165475"/>
              <a:gd name="connsiteY30" fmla="*/ 342900 h 615950"/>
              <a:gd name="connsiteX31" fmla="*/ 3143250 w 3165475"/>
              <a:gd name="connsiteY31" fmla="*/ 412750 h 615950"/>
              <a:gd name="connsiteX32" fmla="*/ 3162300 w 3165475"/>
              <a:gd name="connsiteY32" fmla="*/ 469900 h 615950"/>
              <a:gd name="connsiteX33" fmla="*/ 3127375 w 3165475"/>
              <a:gd name="connsiteY33" fmla="*/ 495300 h 615950"/>
              <a:gd name="connsiteX34" fmla="*/ 3060700 w 3165475"/>
              <a:gd name="connsiteY34" fmla="*/ 469900 h 615950"/>
              <a:gd name="connsiteX35" fmla="*/ 2949575 w 3165475"/>
              <a:gd name="connsiteY35" fmla="*/ 409575 h 615950"/>
              <a:gd name="connsiteX36" fmla="*/ 2844800 w 3165475"/>
              <a:gd name="connsiteY36" fmla="*/ 371475 h 615950"/>
              <a:gd name="connsiteX37" fmla="*/ 2755900 w 3165475"/>
              <a:gd name="connsiteY37" fmla="*/ 339725 h 615950"/>
              <a:gd name="connsiteX38" fmla="*/ 2730500 w 3165475"/>
              <a:gd name="connsiteY38" fmla="*/ 330200 h 615950"/>
              <a:gd name="connsiteX39" fmla="*/ 2692400 w 3165475"/>
              <a:gd name="connsiteY39" fmla="*/ 330200 h 615950"/>
              <a:gd name="connsiteX40" fmla="*/ 2641600 w 3165475"/>
              <a:gd name="connsiteY40" fmla="*/ 346075 h 615950"/>
              <a:gd name="connsiteX41" fmla="*/ 2600325 w 3165475"/>
              <a:gd name="connsiteY41" fmla="*/ 412750 h 615950"/>
              <a:gd name="connsiteX42" fmla="*/ 3165475 w 3165475"/>
              <a:gd name="connsiteY42" fmla="*/ 61595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165475" h="615950">
                <a:moveTo>
                  <a:pt x="3165475" y="615950"/>
                </a:moveTo>
                <a:lnTo>
                  <a:pt x="1758950" y="615950"/>
                </a:lnTo>
                <a:lnTo>
                  <a:pt x="1647825" y="539750"/>
                </a:lnTo>
                <a:lnTo>
                  <a:pt x="1158875" y="358775"/>
                </a:lnTo>
                <a:lnTo>
                  <a:pt x="1025525" y="323850"/>
                </a:lnTo>
                <a:lnTo>
                  <a:pt x="831850" y="276225"/>
                </a:lnTo>
                <a:lnTo>
                  <a:pt x="600075" y="247650"/>
                </a:lnTo>
                <a:lnTo>
                  <a:pt x="327025" y="247650"/>
                </a:lnTo>
                <a:cubicBezTo>
                  <a:pt x="317500" y="246592"/>
                  <a:pt x="307950" y="245742"/>
                  <a:pt x="298450" y="244475"/>
                </a:cubicBezTo>
                <a:cubicBezTo>
                  <a:pt x="292069" y="243624"/>
                  <a:pt x="279400" y="241300"/>
                  <a:pt x="279400" y="241300"/>
                </a:cubicBezTo>
                <a:lnTo>
                  <a:pt x="0" y="247650"/>
                </a:lnTo>
                <a:lnTo>
                  <a:pt x="0" y="9525"/>
                </a:lnTo>
                <a:lnTo>
                  <a:pt x="257175" y="6350"/>
                </a:lnTo>
                <a:lnTo>
                  <a:pt x="514350" y="0"/>
                </a:lnTo>
                <a:lnTo>
                  <a:pt x="762000" y="19050"/>
                </a:lnTo>
                <a:lnTo>
                  <a:pt x="787400" y="28575"/>
                </a:lnTo>
                <a:lnTo>
                  <a:pt x="965200" y="53975"/>
                </a:lnTo>
                <a:lnTo>
                  <a:pt x="1273175" y="149225"/>
                </a:lnTo>
                <a:lnTo>
                  <a:pt x="1739900" y="320675"/>
                </a:lnTo>
                <a:lnTo>
                  <a:pt x="2241550" y="314325"/>
                </a:lnTo>
                <a:lnTo>
                  <a:pt x="2374900" y="358775"/>
                </a:lnTo>
                <a:lnTo>
                  <a:pt x="2374900" y="358775"/>
                </a:lnTo>
                <a:lnTo>
                  <a:pt x="2416175" y="342900"/>
                </a:lnTo>
                <a:lnTo>
                  <a:pt x="2501900" y="371475"/>
                </a:lnTo>
                <a:lnTo>
                  <a:pt x="2520950" y="323850"/>
                </a:lnTo>
                <a:lnTo>
                  <a:pt x="2568575" y="263525"/>
                </a:lnTo>
                <a:lnTo>
                  <a:pt x="2625725" y="234950"/>
                </a:lnTo>
                <a:lnTo>
                  <a:pt x="2695575" y="219075"/>
                </a:lnTo>
                <a:lnTo>
                  <a:pt x="2790825" y="244475"/>
                </a:lnTo>
                <a:lnTo>
                  <a:pt x="2892425" y="266700"/>
                </a:lnTo>
                <a:lnTo>
                  <a:pt x="3073400" y="342900"/>
                </a:lnTo>
                <a:lnTo>
                  <a:pt x="3143250" y="412750"/>
                </a:lnTo>
                <a:lnTo>
                  <a:pt x="3162300" y="469900"/>
                </a:lnTo>
                <a:lnTo>
                  <a:pt x="3127375" y="495300"/>
                </a:lnTo>
                <a:lnTo>
                  <a:pt x="3060700" y="469900"/>
                </a:lnTo>
                <a:lnTo>
                  <a:pt x="2949575" y="409575"/>
                </a:lnTo>
                <a:lnTo>
                  <a:pt x="2844800" y="371475"/>
                </a:lnTo>
                <a:lnTo>
                  <a:pt x="2755900" y="339725"/>
                </a:lnTo>
                <a:lnTo>
                  <a:pt x="2730500" y="330200"/>
                </a:lnTo>
                <a:lnTo>
                  <a:pt x="2692400" y="330200"/>
                </a:lnTo>
                <a:lnTo>
                  <a:pt x="2641600" y="346075"/>
                </a:lnTo>
                <a:lnTo>
                  <a:pt x="2600325" y="412750"/>
                </a:lnTo>
                <a:lnTo>
                  <a:pt x="3165475" y="615950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Freeform 67"/>
          <p:cNvSpPr/>
          <p:nvPr/>
        </p:nvSpPr>
        <p:spPr>
          <a:xfrm>
            <a:off x="1791093" y="4703975"/>
            <a:ext cx="5976594" cy="1093510"/>
          </a:xfrm>
          <a:custGeom>
            <a:avLst/>
            <a:gdLst>
              <a:gd name="connsiteX0" fmla="*/ 5957740 w 5976594"/>
              <a:gd name="connsiteY0" fmla="*/ 565609 h 1093510"/>
              <a:gd name="connsiteX1" fmla="*/ 5731497 w 5976594"/>
              <a:gd name="connsiteY1" fmla="*/ 461914 h 1093510"/>
              <a:gd name="connsiteX2" fmla="*/ 4581427 w 5976594"/>
              <a:gd name="connsiteY2" fmla="*/ 461914 h 1093510"/>
              <a:gd name="connsiteX3" fmla="*/ 4581427 w 5976594"/>
              <a:gd name="connsiteY3" fmla="*/ 443060 h 1093510"/>
              <a:gd name="connsiteX4" fmla="*/ 2611225 w 5976594"/>
              <a:gd name="connsiteY4" fmla="*/ 443060 h 1093510"/>
              <a:gd name="connsiteX5" fmla="*/ 1432874 w 5976594"/>
              <a:gd name="connsiteY5" fmla="*/ 0 h 1093510"/>
              <a:gd name="connsiteX6" fmla="*/ 0 w 5976594"/>
              <a:gd name="connsiteY6" fmla="*/ 0 h 1093510"/>
              <a:gd name="connsiteX7" fmla="*/ 282804 w 5976594"/>
              <a:gd name="connsiteY7" fmla="*/ 263951 h 1093510"/>
              <a:gd name="connsiteX8" fmla="*/ 452486 w 5976594"/>
              <a:gd name="connsiteY8" fmla="*/ 358219 h 1093510"/>
              <a:gd name="connsiteX9" fmla="*/ 2498103 w 5976594"/>
              <a:gd name="connsiteY9" fmla="*/ 1093510 h 1093510"/>
              <a:gd name="connsiteX10" fmla="*/ 4600280 w 5976594"/>
              <a:gd name="connsiteY10" fmla="*/ 1093510 h 1093510"/>
              <a:gd name="connsiteX11" fmla="*/ 4600280 w 5976594"/>
              <a:gd name="connsiteY11" fmla="*/ 1065229 h 1093510"/>
              <a:gd name="connsiteX12" fmla="*/ 5703216 w 5976594"/>
              <a:gd name="connsiteY12" fmla="*/ 1065229 h 1093510"/>
              <a:gd name="connsiteX13" fmla="*/ 5976594 w 5976594"/>
              <a:gd name="connsiteY13" fmla="*/ 933254 h 1093510"/>
              <a:gd name="connsiteX14" fmla="*/ 5957740 w 5976594"/>
              <a:gd name="connsiteY14" fmla="*/ 565609 h 109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76594" h="1093510">
                <a:moveTo>
                  <a:pt x="5957740" y="565609"/>
                </a:moveTo>
                <a:lnTo>
                  <a:pt x="5731497" y="461914"/>
                </a:lnTo>
                <a:lnTo>
                  <a:pt x="4581427" y="461914"/>
                </a:lnTo>
                <a:lnTo>
                  <a:pt x="4581427" y="443060"/>
                </a:lnTo>
                <a:lnTo>
                  <a:pt x="2611225" y="443060"/>
                </a:lnTo>
                <a:lnTo>
                  <a:pt x="1432874" y="0"/>
                </a:lnTo>
                <a:lnTo>
                  <a:pt x="0" y="0"/>
                </a:lnTo>
                <a:lnTo>
                  <a:pt x="282804" y="263951"/>
                </a:lnTo>
                <a:lnTo>
                  <a:pt x="452486" y="358219"/>
                </a:lnTo>
                <a:lnTo>
                  <a:pt x="2498103" y="1093510"/>
                </a:lnTo>
                <a:lnTo>
                  <a:pt x="4600280" y="1093510"/>
                </a:lnTo>
                <a:lnTo>
                  <a:pt x="4600280" y="1065229"/>
                </a:lnTo>
                <a:lnTo>
                  <a:pt x="5703216" y="1065229"/>
                </a:lnTo>
                <a:lnTo>
                  <a:pt x="5976594" y="933254"/>
                </a:lnTo>
                <a:lnTo>
                  <a:pt x="5957740" y="565609"/>
                </a:lnTo>
                <a:close/>
              </a:path>
            </a:pathLst>
          </a:cu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7758260" y="5239506"/>
            <a:ext cx="141402" cy="416576"/>
          </a:xfrm>
          <a:prstGeom prst="rect">
            <a:avLst/>
          </a:prstGeom>
          <a:solidFill>
            <a:srgbClr val="E64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Freeform 66"/>
          <p:cNvSpPr/>
          <p:nvPr/>
        </p:nvSpPr>
        <p:spPr>
          <a:xfrm>
            <a:off x="7893050" y="5238750"/>
            <a:ext cx="3511550" cy="463550"/>
          </a:xfrm>
          <a:custGeom>
            <a:avLst/>
            <a:gdLst>
              <a:gd name="connsiteX0" fmla="*/ 12700 w 3511550"/>
              <a:gd name="connsiteY0" fmla="*/ 0 h 463550"/>
              <a:gd name="connsiteX1" fmla="*/ 1257300 w 3511550"/>
              <a:gd name="connsiteY1" fmla="*/ 0 h 463550"/>
              <a:gd name="connsiteX2" fmla="*/ 1536700 w 3511550"/>
              <a:gd name="connsiteY2" fmla="*/ 133350 h 463550"/>
              <a:gd name="connsiteX3" fmla="*/ 2597150 w 3511550"/>
              <a:gd name="connsiteY3" fmla="*/ 133350 h 463550"/>
              <a:gd name="connsiteX4" fmla="*/ 2654300 w 3511550"/>
              <a:gd name="connsiteY4" fmla="*/ 107950 h 463550"/>
              <a:gd name="connsiteX5" fmla="*/ 2717800 w 3511550"/>
              <a:gd name="connsiteY5" fmla="*/ 146050 h 463550"/>
              <a:gd name="connsiteX6" fmla="*/ 2787650 w 3511550"/>
              <a:gd name="connsiteY6" fmla="*/ 101600 h 463550"/>
              <a:gd name="connsiteX7" fmla="*/ 2857500 w 3511550"/>
              <a:gd name="connsiteY7" fmla="*/ 133350 h 463550"/>
              <a:gd name="connsiteX8" fmla="*/ 3181350 w 3511550"/>
              <a:gd name="connsiteY8" fmla="*/ 133350 h 463550"/>
              <a:gd name="connsiteX9" fmla="*/ 3232150 w 3511550"/>
              <a:gd name="connsiteY9" fmla="*/ 101600 h 463550"/>
              <a:gd name="connsiteX10" fmla="*/ 3327400 w 3511550"/>
              <a:gd name="connsiteY10" fmla="*/ 146050 h 463550"/>
              <a:gd name="connsiteX11" fmla="*/ 3365500 w 3511550"/>
              <a:gd name="connsiteY11" fmla="*/ 107950 h 463550"/>
              <a:gd name="connsiteX12" fmla="*/ 3422650 w 3511550"/>
              <a:gd name="connsiteY12" fmla="*/ 139700 h 463550"/>
              <a:gd name="connsiteX13" fmla="*/ 3511550 w 3511550"/>
              <a:gd name="connsiteY13" fmla="*/ 139700 h 463550"/>
              <a:gd name="connsiteX14" fmla="*/ 3511550 w 3511550"/>
              <a:gd name="connsiteY14" fmla="*/ 323850 h 463550"/>
              <a:gd name="connsiteX15" fmla="*/ 3397250 w 3511550"/>
              <a:gd name="connsiteY15" fmla="*/ 323850 h 463550"/>
              <a:gd name="connsiteX16" fmla="*/ 3365500 w 3511550"/>
              <a:gd name="connsiteY16" fmla="*/ 336550 h 463550"/>
              <a:gd name="connsiteX17" fmla="*/ 3302000 w 3511550"/>
              <a:gd name="connsiteY17" fmla="*/ 304800 h 463550"/>
              <a:gd name="connsiteX18" fmla="*/ 3232150 w 3511550"/>
              <a:gd name="connsiteY18" fmla="*/ 355600 h 463550"/>
              <a:gd name="connsiteX19" fmla="*/ 3168650 w 3511550"/>
              <a:gd name="connsiteY19" fmla="*/ 323850 h 463550"/>
              <a:gd name="connsiteX20" fmla="*/ 2813050 w 3511550"/>
              <a:gd name="connsiteY20" fmla="*/ 323850 h 463550"/>
              <a:gd name="connsiteX21" fmla="*/ 2781300 w 3511550"/>
              <a:gd name="connsiteY21" fmla="*/ 349250 h 463550"/>
              <a:gd name="connsiteX22" fmla="*/ 2724150 w 3511550"/>
              <a:gd name="connsiteY22" fmla="*/ 311150 h 463550"/>
              <a:gd name="connsiteX23" fmla="*/ 2635250 w 3511550"/>
              <a:gd name="connsiteY23" fmla="*/ 349250 h 463550"/>
              <a:gd name="connsiteX24" fmla="*/ 2578100 w 3511550"/>
              <a:gd name="connsiteY24" fmla="*/ 323850 h 463550"/>
              <a:gd name="connsiteX25" fmla="*/ 1536700 w 3511550"/>
              <a:gd name="connsiteY25" fmla="*/ 323850 h 463550"/>
              <a:gd name="connsiteX26" fmla="*/ 1257300 w 3511550"/>
              <a:gd name="connsiteY26" fmla="*/ 463550 h 463550"/>
              <a:gd name="connsiteX27" fmla="*/ 0 w 3511550"/>
              <a:gd name="connsiteY27" fmla="*/ 463550 h 463550"/>
              <a:gd name="connsiteX28" fmla="*/ 12700 w 3511550"/>
              <a:gd name="connsiteY28" fmla="*/ 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11550" h="463550">
                <a:moveTo>
                  <a:pt x="12700" y="0"/>
                </a:moveTo>
                <a:lnTo>
                  <a:pt x="1257300" y="0"/>
                </a:lnTo>
                <a:lnTo>
                  <a:pt x="1536700" y="133350"/>
                </a:lnTo>
                <a:lnTo>
                  <a:pt x="2597150" y="133350"/>
                </a:lnTo>
                <a:lnTo>
                  <a:pt x="2654300" y="107950"/>
                </a:lnTo>
                <a:lnTo>
                  <a:pt x="2717800" y="146050"/>
                </a:lnTo>
                <a:lnTo>
                  <a:pt x="2787650" y="101600"/>
                </a:lnTo>
                <a:lnTo>
                  <a:pt x="2857500" y="133350"/>
                </a:lnTo>
                <a:lnTo>
                  <a:pt x="3181350" y="133350"/>
                </a:lnTo>
                <a:lnTo>
                  <a:pt x="3232150" y="101600"/>
                </a:lnTo>
                <a:lnTo>
                  <a:pt x="3327400" y="146050"/>
                </a:lnTo>
                <a:lnTo>
                  <a:pt x="3365500" y="107950"/>
                </a:lnTo>
                <a:lnTo>
                  <a:pt x="3422650" y="139700"/>
                </a:lnTo>
                <a:lnTo>
                  <a:pt x="3511550" y="139700"/>
                </a:lnTo>
                <a:lnTo>
                  <a:pt x="3511550" y="323850"/>
                </a:lnTo>
                <a:lnTo>
                  <a:pt x="3397250" y="323850"/>
                </a:lnTo>
                <a:lnTo>
                  <a:pt x="3365500" y="336550"/>
                </a:lnTo>
                <a:lnTo>
                  <a:pt x="3302000" y="304800"/>
                </a:lnTo>
                <a:lnTo>
                  <a:pt x="3232150" y="355600"/>
                </a:lnTo>
                <a:lnTo>
                  <a:pt x="3168650" y="323850"/>
                </a:lnTo>
                <a:lnTo>
                  <a:pt x="2813050" y="323850"/>
                </a:lnTo>
                <a:lnTo>
                  <a:pt x="2781300" y="349250"/>
                </a:lnTo>
                <a:lnTo>
                  <a:pt x="2724150" y="311150"/>
                </a:lnTo>
                <a:lnTo>
                  <a:pt x="2635250" y="349250"/>
                </a:lnTo>
                <a:lnTo>
                  <a:pt x="2578100" y="323850"/>
                </a:lnTo>
                <a:lnTo>
                  <a:pt x="1536700" y="323850"/>
                </a:lnTo>
                <a:lnTo>
                  <a:pt x="1257300" y="463550"/>
                </a:lnTo>
                <a:lnTo>
                  <a:pt x="0" y="463550"/>
                </a:lnTo>
                <a:lnTo>
                  <a:pt x="12700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4440025" y="5348607"/>
            <a:ext cx="6947554" cy="333165"/>
            <a:chOff x="4440025" y="5348607"/>
            <a:chExt cx="6947554" cy="333165"/>
          </a:xfrm>
        </p:grpSpPr>
        <p:sp>
          <p:nvSpPr>
            <p:cNvPr id="22" name="Freeform 21"/>
            <p:cNvSpPr/>
            <p:nvPr/>
          </p:nvSpPr>
          <p:spPr>
            <a:xfrm>
              <a:off x="4534293" y="5379564"/>
              <a:ext cx="6853286" cy="116283"/>
            </a:xfrm>
            <a:custGeom>
              <a:avLst/>
              <a:gdLst>
                <a:gd name="connsiteX0" fmla="*/ 0 w 6853286"/>
                <a:gd name="connsiteY0" fmla="*/ 3141 h 116283"/>
                <a:gd name="connsiteX1" fmla="*/ 56561 w 6853286"/>
                <a:gd name="connsiteY1" fmla="*/ 12568 h 116283"/>
                <a:gd name="connsiteX2" fmla="*/ 735291 w 6853286"/>
                <a:gd name="connsiteY2" fmla="*/ 116263 h 116283"/>
                <a:gd name="connsiteX3" fmla="*/ 1338606 w 6853286"/>
                <a:gd name="connsiteY3" fmla="*/ 21995 h 116283"/>
                <a:gd name="connsiteX4" fmla="*/ 1875934 w 6853286"/>
                <a:gd name="connsiteY4" fmla="*/ 78556 h 116283"/>
                <a:gd name="connsiteX5" fmla="*/ 2931736 w 6853286"/>
                <a:gd name="connsiteY5" fmla="*/ 12568 h 116283"/>
                <a:gd name="connsiteX6" fmla="*/ 3912123 w 6853286"/>
                <a:gd name="connsiteY6" fmla="*/ 3141 h 116283"/>
                <a:gd name="connsiteX7" fmla="*/ 4826523 w 6853286"/>
                <a:gd name="connsiteY7" fmla="*/ 50275 h 116283"/>
                <a:gd name="connsiteX8" fmla="*/ 5250730 w 6853286"/>
                <a:gd name="connsiteY8" fmla="*/ 87982 h 116283"/>
                <a:gd name="connsiteX9" fmla="*/ 6853286 w 6853286"/>
                <a:gd name="connsiteY9" fmla="*/ 87982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53286" h="116283">
                  <a:moveTo>
                    <a:pt x="0" y="3141"/>
                  </a:moveTo>
                  <a:lnTo>
                    <a:pt x="56561" y="12568"/>
                  </a:lnTo>
                  <a:cubicBezTo>
                    <a:pt x="179109" y="31422"/>
                    <a:pt x="521617" y="114692"/>
                    <a:pt x="735291" y="116263"/>
                  </a:cubicBezTo>
                  <a:cubicBezTo>
                    <a:pt x="948965" y="117834"/>
                    <a:pt x="1148499" y="28279"/>
                    <a:pt x="1338606" y="21995"/>
                  </a:cubicBezTo>
                  <a:cubicBezTo>
                    <a:pt x="1528713" y="15711"/>
                    <a:pt x="1610412" y="80127"/>
                    <a:pt x="1875934" y="78556"/>
                  </a:cubicBezTo>
                  <a:cubicBezTo>
                    <a:pt x="2141456" y="76985"/>
                    <a:pt x="2592371" y="25137"/>
                    <a:pt x="2931736" y="12568"/>
                  </a:cubicBezTo>
                  <a:cubicBezTo>
                    <a:pt x="3271101" y="-1"/>
                    <a:pt x="3596325" y="-3143"/>
                    <a:pt x="3912123" y="3141"/>
                  </a:cubicBezTo>
                  <a:cubicBezTo>
                    <a:pt x="4227921" y="9425"/>
                    <a:pt x="4603422" y="36135"/>
                    <a:pt x="4826523" y="50275"/>
                  </a:cubicBezTo>
                  <a:cubicBezTo>
                    <a:pt x="5049624" y="64415"/>
                    <a:pt x="4912936" y="81698"/>
                    <a:pt x="5250730" y="87982"/>
                  </a:cubicBezTo>
                  <a:cubicBezTo>
                    <a:pt x="5588524" y="94266"/>
                    <a:pt x="6220905" y="91124"/>
                    <a:pt x="6853286" y="87982"/>
                  </a:cubicBezTo>
                </a:path>
              </a:pathLst>
            </a:custGeom>
            <a:noFill/>
            <a:ln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440025" y="5466438"/>
              <a:ext cx="5363851" cy="180218"/>
            </a:xfrm>
            <a:custGeom>
              <a:avLst/>
              <a:gdLst>
                <a:gd name="connsiteX0" fmla="*/ 0 w 5363851"/>
                <a:gd name="connsiteY0" fmla="*/ 180218 h 180218"/>
                <a:gd name="connsiteX1" fmla="*/ 631596 w 5363851"/>
                <a:gd name="connsiteY1" fmla="*/ 123657 h 180218"/>
                <a:gd name="connsiteX2" fmla="*/ 1442301 w 5363851"/>
                <a:gd name="connsiteY2" fmla="*/ 114230 h 180218"/>
                <a:gd name="connsiteX3" fmla="*/ 1706251 w 5363851"/>
                <a:gd name="connsiteY3" fmla="*/ 48242 h 180218"/>
                <a:gd name="connsiteX4" fmla="*/ 2347274 w 5363851"/>
                <a:gd name="connsiteY4" fmla="*/ 123657 h 180218"/>
                <a:gd name="connsiteX5" fmla="*/ 2875175 w 5363851"/>
                <a:gd name="connsiteY5" fmla="*/ 114230 h 180218"/>
                <a:gd name="connsiteX6" fmla="*/ 3601039 w 5363851"/>
                <a:gd name="connsiteY6" fmla="*/ 1108 h 180218"/>
                <a:gd name="connsiteX7" fmla="*/ 3883843 w 5363851"/>
                <a:gd name="connsiteY7" fmla="*/ 57669 h 180218"/>
                <a:gd name="connsiteX8" fmla="*/ 4600280 w 5363851"/>
                <a:gd name="connsiteY8" fmla="*/ 76523 h 180218"/>
                <a:gd name="connsiteX9" fmla="*/ 5109328 w 5363851"/>
                <a:gd name="connsiteY9" fmla="*/ 10535 h 180218"/>
                <a:gd name="connsiteX10" fmla="*/ 5363851 w 5363851"/>
                <a:gd name="connsiteY10" fmla="*/ 10535 h 18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3851" h="180218">
                  <a:moveTo>
                    <a:pt x="0" y="180218"/>
                  </a:moveTo>
                  <a:cubicBezTo>
                    <a:pt x="195606" y="157436"/>
                    <a:pt x="391213" y="134655"/>
                    <a:pt x="631596" y="123657"/>
                  </a:cubicBezTo>
                  <a:cubicBezTo>
                    <a:pt x="871979" y="112659"/>
                    <a:pt x="1263192" y="126799"/>
                    <a:pt x="1442301" y="114230"/>
                  </a:cubicBezTo>
                  <a:cubicBezTo>
                    <a:pt x="1621410" y="101661"/>
                    <a:pt x="1555422" y="46671"/>
                    <a:pt x="1706251" y="48242"/>
                  </a:cubicBezTo>
                  <a:cubicBezTo>
                    <a:pt x="1857080" y="49813"/>
                    <a:pt x="2152453" y="112659"/>
                    <a:pt x="2347274" y="123657"/>
                  </a:cubicBezTo>
                  <a:cubicBezTo>
                    <a:pt x="2542095" y="134655"/>
                    <a:pt x="2666214" y="134655"/>
                    <a:pt x="2875175" y="114230"/>
                  </a:cubicBezTo>
                  <a:cubicBezTo>
                    <a:pt x="3084136" y="93805"/>
                    <a:pt x="3432928" y="10535"/>
                    <a:pt x="3601039" y="1108"/>
                  </a:cubicBezTo>
                  <a:cubicBezTo>
                    <a:pt x="3769150" y="-8319"/>
                    <a:pt x="3717303" y="45100"/>
                    <a:pt x="3883843" y="57669"/>
                  </a:cubicBezTo>
                  <a:cubicBezTo>
                    <a:pt x="4050383" y="70238"/>
                    <a:pt x="4396032" y="84379"/>
                    <a:pt x="4600280" y="76523"/>
                  </a:cubicBezTo>
                  <a:cubicBezTo>
                    <a:pt x="4804528" y="68667"/>
                    <a:pt x="4982066" y="21533"/>
                    <a:pt x="5109328" y="10535"/>
                  </a:cubicBezTo>
                  <a:cubicBezTo>
                    <a:pt x="5236590" y="-463"/>
                    <a:pt x="5300220" y="5036"/>
                    <a:pt x="5363851" y="10535"/>
                  </a:cubicBezTo>
                </a:path>
              </a:pathLst>
            </a:custGeom>
            <a:noFill/>
            <a:ln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465270" y="5348607"/>
              <a:ext cx="367645" cy="991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465269" y="5513354"/>
              <a:ext cx="367645" cy="991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05999" y="5373493"/>
              <a:ext cx="367645" cy="991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700767" y="5582585"/>
              <a:ext cx="367645" cy="991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6127074"/>
            <a:ext cx="2038947" cy="761883"/>
          </a:xfrm>
          <a:prstGeom prst="rect">
            <a:avLst/>
          </a:prstGeom>
        </p:spPr>
      </p:pic>
      <p:cxnSp>
        <p:nvCxnSpPr>
          <p:cNvPr id="50" name="Straight Connector 49"/>
          <p:cNvCxnSpPr/>
          <p:nvPr/>
        </p:nvCxnSpPr>
        <p:spPr>
          <a:xfrm flipV="1">
            <a:off x="4038600" y="3638550"/>
            <a:ext cx="0" cy="321945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4038600" y="3754043"/>
            <a:ext cx="2381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4038600" y="6782993"/>
            <a:ext cx="2381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2086572" y="302030"/>
            <a:ext cx="3457464" cy="3066462"/>
            <a:chOff x="2086572" y="302030"/>
            <a:chExt cx="3457464" cy="3066462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6572" y="311456"/>
              <a:ext cx="3457464" cy="3057036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2153042" y="302030"/>
              <a:ext cx="3377440" cy="3047168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972492" y="1643844"/>
            <a:ext cx="545306" cy="577387"/>
            <a:chOff x="3121819" y="1796719"/>
            <a:chExt cx="545306" cy="577387"/>
          </a:xfrm>
        </p:grpSpPr>
        <p:sp>
          <p:nvSpPr>
            <p:cNvPr id="58" name="Oval 57"/>
            <p:cNvSpPr/>
            <p:nvPr/>
          </p:nvSpPr>
          <p:spPr>
            <a:xfrm>
              <a:off x="3121819" y="1798625"/>
              <a:ext cx="545306" cy="5754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latin typeface="Calibri" panose="020F050202020403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121819" y="1796719"/>
              <a:ext cx="545306" cy="57548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7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8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MgB2-NbTi</a:t>
              </a:r>
            </a:p>
            <a:p>
              <a:pPr algn="ctr"/>
              <a:r>
                <a:rPr lang="en-GB" sz="8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Splices</a:t>
              </a:r>
              <a:endParaRPr lang="en-GB" sz="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Freeform 59"/>
          <p:cNvSpPr/>
          <p:nvPr/>
        </p:nvSpPr>
        <p:spPr>
          <a:xfrm>
            <a:off x="4248785" y="5744952"/>
            <a:ext cx="472440" cy="174428"/>
          </a:xfrm>
          <a:custGeom>
            <a:avLst/>
            <a:gdLst>
              <a:gd name="connsiteX0" fmla="*/ 0 w 472440"/>
              <a:gd name="connsiteY0" fmla="*/ 91440 h 91440"/>
              <a:gd name="connsiteX1" fmla="*/ 472440 w 472440"/>
              <a:gd name="connsiteY1" fmla="*/ 91440 h 91440"/>
              <a:gd name="connsiteX2" fmla="*/ 472440 w 472440"/>
              <a:gd name="connsiteY2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440" h="91440">
                <a:moveTo>
                  <a:pt x="0" y="91440"/>
                </a:moveTo>
                <a:lnTo>
                  <a:pt x="472440" y="91440"/>
                </a:lnTo>
                <a:lnTo>
                  <a:pt x="472440" y="0"/>
                </a:lnTo>
              </a:path>
            </a:pathLst>
          </a:custGeom>
          <a:noFill/>
          <a:ln w="38100"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47625" y="4205288"/>
            <a:ext cx="4544895" cy="1567726"/>
            <a:chOff x="47625" y="4205288"/>
            <a:chExt cx="4544895" cy="1567726"/>
          </a:xfrm>
        </p:grpSpPr>
        <p:sp>
          <p:nvSpPr>
            <p:cNvPr id="11" name="Freeform 10"/>
            <p:cNvSpPr/>
            <p:nvPr/>
          </p:nvSpPr>
          <p:spPr>
            <a:xfrm>
              <a:off x="47625" y="4205288"/>
              <a:ext cx="2181225" cy="457200"/>
            </a:xfrm>
            <a:custGeom>
              <a:avLst/>
              <a:gdLst>
                <a:gd name="connsiteX0" fmla="*/ 0 w 2181225"/>
                <a:gd name="connsiteY0" fmla="*/ 0 h 457200"/>
                <a:gd name="connsiteX1" fmla="*/ 542925 w 2181225"/>
                <a:gd name="connsiteY1" fmla="*/ 9525 h 457200"/>
                <a:gd name="connsiteX2" fmla="*/ 947738 w 2181225"/>
                <a:gd name="connsiteY2" fmla="*/ 42862 h 457200"/>
                <a:gd name="connsiteX3" fmla="*/ 1533525 w 2181225"/>
                <a:gd name="connsiteY3" fmla="*/ 228600 h 457200"/>
                <a:gd name="connsiteX4" fmla="*/ 2181225 w 2181225"/>
                <a:gd name="connsiteY4" fmla="*/ 457200 h 457200"/>
                <a:gd name="connsiteX5" fmla="*/ 2181225 w 2181225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1225" h="457200">
                  <a:moveTo>
                    <a:pt x="0" y="0"/>
                  </a:moveTo>
                  <a:cubicBezTo>
                    <a:pt x="192484" y="1190"/>
                    <a:pt x="384969" y="2381"/>
                    <a:pt x="542925" y="9525"/>
                  </a:cubicBezTo>
                  <a:cubicBezTo>
                    <a:pt x="700881" y="16669"/>
                    <a:pt x="782638" y="6350"/>
                    <a:pt x="947738" y="42862"/>
                  </a:cubicBezTo>
                  <a:cubicBezTo>
                    <a:pt x="1112838" y="79374"/>
                    <a:pt x="1327944" y="159544"/>
                    <a:pt x="1533525" y="228600"/>
                  </a:cubicBezTo>
                  <a:cubicBezTo>
                    <a:pt x="1739106" y="297656"/>
                    <a:pt x="2181225" y="457200"/>
                    <a:pt x="2181225" y="457200"/>
                  </a:cubicBezTo>
                  <a:lnTo>
                    <a:pt x="2181225" y="457200"/>
                  </a:lnTo>
                </a:path>
              </a:pathLst>
            </a:custGeom>
            <a:noFill/>
            <a:ln w="635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11" idx="4"/>
            </p:cNvCxnSpPr>
            <p:nvPr/>
          </p:nvCxnSpPr>
          <p:spPr>
            <a:xfrm>
              <a:off x="2228850" y="4662488"/>
              <a:ext cx="476250" cy="195262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" name="Isosceles Triangle 19"/>
            <p:cNvSpPr/>
            <p:nvPr/>
          </p:nvSpPr>
          <p:spPr>
            <a:xfrm rot="17421323">
              <a:off x="2678342" y="4637263"/>
              <a:ext cx="508632" cy="626822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  <a:alpha val="7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latin typeface="Calibri" panose="020F0502020204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206734">
              <a:off x="3179346" y="5036257"/>
              <a:ext cx="1345475" cy="50395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74902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Calibri" panose="020F0502020204030204" pitchFamily="34" charset="0"/>
                </a:rPr>
                <a:t>Ø250 x 600</a:t>
              </a:r>
            </a:p>
            <a:p>
              <a:pPr algn="ctr"/>
              <a:r>
                <a:rPr lang="en-GB" sz="1000" dirty="0" smtClean="0">
                  <a:latin typeface="Calibri" panose="020F0502020204030204" pitchFamily="34" charset="0"/>
                </a:rPr>
                <a:t>MgB</a:t>
              </a:r>
              <a:r>
                <a:rPr lang="en-GB" sz="1000" baseline="-25000" dirty="0" smtClean="0">
                  <a:latin typeface="Calibri" panose="020F0502020204030204" pitchFamily="34" charset="0"/>
                </a:rPr>
                <a:t>2</a:t>
              </a:r>
              <a:r>
                <a:rPr lang="en-GB" sz="1000" dirty="0" smtClean="0">
                  <a:latin typeface="Calibri" panose="020F0502020204030204" pitchFamily="34" charset="0"/>
                </a:rPr>
                <a:t>-NbTi splices</a:t>
              </a:r>
              <a:endParaRPr lang="en-GB" sz="1000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2411295" y="4471517"/>
              <a:ext cx="2181225" cy="78656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2211666" y="4986446"/>
              <a:ext cx="2181225" cy="78656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Oval 68"/>
          <p:cNvSpPr/>
          <p:nvPr/>
        </p:nvSpPr>
        <p:spPr>
          <a:xfrm>
            <a:off x="2666607" y="4573900"/>
            <a:ext cx="125577" cy="12557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reeform 73"/>
          <p:cNvSpPr/>
          <p:nvPr/>
        </p:nvSpPr>
        <p:spPr>
          <a:xfrm>
            <a:off x="4553434" y="2490788"/>
            <a:ext cx="661988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reeform 72"/>
          <p:cNvSpPr/>
          <p:nvPr/>
        </p:nvSpPr>
        <p:spPr>
          <a:xfrm>
            <a:off x="4552950" y="2490788"/>
            <a:ext cx="661988" cy="800100"/>
          </a:xfrm>
          <a:custGeom>
            <a:avLst/>
            <a:gdLst>
              <a:gd name="connsiteX0" fmla="*/ 333375 w 661988"/>
              <a:gd name="connsiteY0" fmla="*/ 792956 h 800100"/>
              <a:gd name="connsiteX1" fmla="*/ 252413 w 661988"/>
              <a:gd name="connsiteY1" fmla="*/ 800100 h 800100"/>
              <a:gd name="connsiteX2" fmla="*/ 230981 w 661988"/>
              <a:gd name="connsiteY2" fmla="*/ 800100 h 800100"/>
              <a:gd name="connsiteX3" fmla="*/ 150019 w 661988"/>
              <a:gd name="connsiteY3" fmla="*/ 773906 h 800100"/>
              <a:gd name="connsiteX4" fmla="*/ 130969 w 661988"/>
              <a:gd name="connsiteY4" fmla="*/ 766762 h 800100"/>
              <a:gd name="connsiteX5" fmla="*/ 61913 w 661988"/>
              <a:gd name="connsiteY5" fmla="*/ 742950 h 800100"/>
              <a:gd name="connsiteX6" fmla="*/ 4763 w 661988"/>
              <a:gd name="connsiteY6" fmla="*/ 697706 h 800100"/>
              <a:gd name="connsiteX7" fmla="*/ 0 w 661988"/>
              <a:gd name="connsiteY7" fmla="*/ 652462 h 800100"/>
              <a:gd name="connsiteX8" fmla="*/ 0 w 661988"/>
              <a:gd name="connsiteY8" fmla="*/ 0 h 800100"/>
              <a:gd name="connsiteX9" fmla="*/ 661988 w 661988"/>
              <a:gd name="connsiteY9" fmla="*/ 0 h 800100"/>
              <a:gd name="connsiteX10" fmla="*/ 661988 w 661988"/>
              <a:gd name="connsiteY10" fmla="*/ 688181 h 800100"/>
              <a:gd name="connsiteX11" fmla="*/ 638175 w 661988"/>
              <a:gd name="connsiteY11" fmla="*/ 726281 h 800100"/>
              <a:gd name="connsiteX12" fmla="*/ 597694 w 661988"/>
              <a:gd name="connsiteY12" fmla="*/ 740568 h 800100"/>
              <a:gd name="connsiteX13" fmla="*/ 547688 w 661988"/>
              <a:gd name="connsiteY13" fmla="*/ 764381 h 800100"/>
              <a:gd name="connsiteX14" fmla="*/ 495300 w 661988"/>
              <a:gd name="connsiteY14" fmla="*/ 776287 h 800100"/>
              <a:gd name="connsiteX15" fmla="*/ 440531 w 661988"/>
              <a:gd name="connsiteY15" fmla="*/ 792956 h 800100"/>
              <a:gd name="connsiteX16" fmla="*/ 333375 w 661988"/>
              <a:gd name="connsiteY16" fmla="*/ 792956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1988" h="800100">
                <a:moveTo>
                  <a:pt x="333375" y="792956"/>
                </a:moveTo>
                <a:lnTo>
                  <a:pt x="252413" y="800100"/>
                </a:lnTo>
                <a:lnTo>
                  <a:pt x="230981" y="800100"/>
                </a:lnTo>
                <a:lnTo>
                  <a:pt x="150019" y="773906"/>
                </a:lnTo>
                <a:lnTo>
                  <a:pt x="130969" y="766762"/>
                </a:lnTo>
                <a:lnTo>
                  <a:pt x="61913" y="742950"/>
                </a:lnTo>
                <a:lnTo>
                  <a:pt x="4763" y="697706"/>
                </a:lnTo>
                <a:lnTo>
                  <a:pt x="0" y="652462"/>
                </a:lnTo>
                <a:lnTo>
                  <a:pt x="0" y="0"/>
                </a:lnTo>
                <a:lnTo>
                  <a:pt x="661988" y="0"/>
                </a:lnTo>
                <a:lnTo>
                  <a:pt x="661988" y="688181"/>
                </a:lnTo>
                <a:lnTo>
                  <a:pt x="638175" y="726281"/>
                </a:lnTo>
                <a:lnTo>
                  <a:pt x="597694" y="740568"/>
                </a:lnTo>
                <a:lnTo>
                  <a:pt x="547688" y="764381"/>
                </a:lnTo>
                <a:lnTo>
                  <a:pt x="495300" y="776287"/>
                </a:lnTo>
                <a:lnTo>
                  <a:pt x="440531" y="792956"/>
                </a:lnTo>
                <a:lnTo>
                  <a:pt x="333375" y="792956"/>
                </a:lnTo>
                <a:close/>
              </a:path>
            </a:pathLst>
          </a:cu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reeform 76"/>
          <p:cNvSpPr/>
          <p:nvPr/>
        </p:nvSpPr>
        <p:spPr>
          <a:xfrm>
            <a:off x="4548188" y="1102519"/>
            <a:ext cx="669131" cy="1385887"/>
          </a:xfrm>
          <a:custGeom>
            <a:avLst/>
            <a:gdLst>
              <a:gd name="connsiteX0" fmla="*/ 0 w 669131"/>
              <a:gd name="connsiteY0" fmla="*/ 1385887 h 1385887"/>
              <a:gd name="connsiteX1" fmla="*/ 669131 w 669131"/>
              <a:gd name="connsiteY1" fmla="*/ 1385887 h 1385887"/>
              <a:gd name="connsiteX2" fmla="*/ 669131 w 669131"/>
              <a:gd name="connsiteY2" fmla="*/ 850106 h 1385887"/>
              <a:gd name="connsiteX3" fmla="*/ 614362 w 669131"/>
              <a:gd name="connsiteY3" fmla="*/ 804862 h 1385887"/>
              <a:gd name="connsiteX4" fmla="*/ 531018 w 669131"/>
              <a:gd name="connsiteY4" fmla="*/ 773906 h 1385887"/>
              <a:gd name="connsiteX5" fmla="*/ 507206 w 669131"/>
              <a:gd name="connsiteY5" fmla="*/ 766762 h 1385887"/>
              <a:gd name="connsiteX6" fmla="*/ 495300 w 669131"/>
              <a:gd name="connsiteY6" fmla="*/ 764381 h 1385887"/>
              <a:gd name="connsiteX7" fmla="*/ 447675 w 669131"/>
              <a:gd name="connsiteY7" fmla="*/ 750094 h 1385887"/>
              <a:gd name="connsiteX8" fmla="*/ 447675 w 669131"/>
              <a:gd name="connsiteY8" fmla="*/ 95250 h 1385887"/>
              <a:gd name="connsiteX9" fmla="*/ 388143 w 669131"/>
              <a:gd name="connsiteY9" fmla="*/ 95250 h 1385887"/>
              <a:gd name="connsiteX10" fmla="*/ 388143 w 669131"/>
              <a:gd name="connsiteY10" fmla="*/ 0 h 1385887"/>
              <a:gd name="connsiteX11" fmla="*/ 271462 w 669131"/>
              <a:gd name="connsiteY11" fmla="*/ 0 h 1385887"/>
              <a:gd name="connsiteX12" fmla="*/ 292893 w 669131"/>
              <a:gd name="connsiteY12" fmla="*/ 47625 h 1385887"/>
              <a:gd name="connsiteX13" fmla="*/ 295275 w 669131"/>
              <a:gd name="connsiteY13" fmla="*/ 92869 h 1385887"/>
              <a:gd name="connsiteX14" fmla="*/ 230981 w 669131"/>
              <a:gd name="connsiteY14" fmla="*/ 92869 h 1385887"/>
              <a:gd name="connsiteX15" fmla="*/ 230981 w 669131"/>
              <a:gd name="connsiteY15" fmla="*/ 759619 h 1385887"/>
              <a:gd name="connsiteX16" fmla="*/ 135731 w 669131"/>
              <a:gd name="connsiteY16" fmla="*/ 783431 h 1385887"/>
              <a:gd name="connsiteX17" fmla="*/ 50006 w 669131"/>
              <a:gd name="connsiteY17" fmla="*/ 809625 h 1385887"/>
              <a:gd name="connsiteX18" fmla="*/ 7143 w 669131"/>
              <a:gd name="connsiteY18" fmla="*/ 857250 h 1385887"/>
              <a:gd name="connsiteX19" fmla="*/ 0 w 669131"/>
              <a:gd name="connsiteY19" fmla="*/ 1385887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9131" h="1385887">
                <a:moveTo>
                  <a:pt x="0" y="1385887"/>
                </a:moveTo>
                <a:lnTo>
                  <a:pt x="669131" y="1385887"/>
                </a:lnTo>
                <a:lnTo>
                  <a:pt x="669131" y="850106"/>
                </a:lnTo>
                <a:lnTo>
                  <a:pt x="614362" y="804862"/>
                </a:lnTo>
                <a:lnTo>
                  <a:pt x="531018" y="773906"/>
                </a:lnTo>
                <a:cubicBezTo>
                  <a:pt x="523081" y="771525"/>
                  <a:pt x="515213" y="768897"/>
                  <a:pt x="507206" y="766762"/>
                </a:cubicBezTo>
                <a:cubicBezTo>
                  <a:pt x="503295" y="765719"/>
                  <a:pt x="495300" y="764381"/>
                  <a:pt x="495300" y="764381"/>
                </a:cubicBezTo>
                <a:lnTo>
                  <a:pt x="447675" y="750094"/>
                </a:lnTo>
                <a:lnTo>
                  <a:pt x="447675" y="95250"/>
                </a:lnTo>
                <a:lnTo>
                  <a:pt x="388143" y="95250"/>
                </a:lnTo>
                <a:lnTo>
                  <a:pt x="388143" y="0"/>
                </a:lnTo>
                <a:lnTo>
                  <a:pt x="271462" y="0"/>
                </a:lnTo>
                <a:lnTo>
                  <a:pt x="292893" y="47625"/>
                </a:lnTo>
                <a:lnTo>
                  <a:pt x="295275" y="92869"/>
                </a:lnTo>
                <a:lnTo>
                  <a:pt x="230981" y="92869"/>
                </a:lnTo>
                <a:lnTo>
                  <a:pt x="230981" y="759619"/>
                </a:lnTo>
                <a:lnTo>
                  <a:pt x="135731" y="783431"/>
                </a:lnTo>
                <a:lnTo>
                  <a:pt x="50006" y="809625"/>
                </a:lnTo>
                <a:lnTo>
                  <a:pt x="7143" y="857250"/>
                </a:lnTo>
                <a:lnTo>
                  <a:pt x="0" y="1385887"/>
                </a:lnTo>
                <a:close/>
              </a:path>
            </a:pathLst>
          </a:custGeom>
          <a:solidFill>
            <a:srgbClr val="DEEBF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 79"/>
          <p:cNvSpPr/>
          <p:nvPr/>
        </p:nvSpPr>
        <p:spPr>
          <a:xfrm>
            <a:off x="2209800" y="4352925"/>
            <a:ext cx="885825" cy="190500"/>
          </a:xfrm>
          <a:custGeom>
            <a:avLst/>
            <a:gdLst>
              <a:gd name="connsiteX0" fmla="*/ 885825 w 885825"/>
              <a:gd name="connsiteY0" fmla="*/ 123825 h 190500"/>
              <a:gd name="connsiteX1" fmla="*/ 638175 w 885825"/>
              <a:gd name="connsiteY1" fmla="*/ 38100 h 190500"/>
              <a:gd name="connsiteX2" fmla="*/ 504825 w 885825"/>
              <a:gd name="connsiteY2" fmla="*/ 0 h 190500"/>
              <a:gd name="connsiteX3" fmla="*/ 419100 w 885825"/>
              <a:gd name="connsiteY3" fmla="*/ 38100 h 190500"/>
              <a:gd name="connsiteX4" fmla="*/ 314325 w 885825"/>
              <a:gd name="connsiteY4" fmla="*/ 190500 h 190500"/>
              <a:gd name="connsiteX5" fmla="*/ 0 w 885825"/>
              <a:gd name="connsiteY5" fmla="*/ 17145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825" h="190500">
                <a:moveTo>
                  <a:pt x="885825" y="123825"/>
                </a:moveTo>
                <a:lnTo>
                  <a:pt x="638175" y="38100"/>
                </a:lnTo>
                <a:lnTo>
                  <a:pt x="504825" y="0"/>
                </a:lnTo>
                <a:lnTo>
                  <a:pt x="419100" y="38100"/>
                </a:lnTo>
                <a:lnTo>
                  <a:pt x="314325" y="190500"/>
                </a:lnTo>
                <a:lnTo>
                  <a:pt x="0" y="171450"/>
                </a:lnTo>
              </a:path>
            </a:pathLst>
          </a:custGeom>
          <a:noFill/>
          <a:ln>
            <a:solidFill>
              <a:srgbClr val="0070C0"/>
            </a:solidFill>
            <a:tailEnd type="triangle"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-43168" y="4819650"/>
            <a:ext cx="1976744" cy="478477"/>
            <a:chOff x="-43168" y="4819650"/>
            <a:chExt cx="1976744" cy="478477"/>
          </a:xfrm>
        </p:grpSpPr>
        <p:cxnSp>
          <p:nvCxnSpPr>
            <p:cNvPr id="84" name="Straight Connector 83"/>
            <p:cNvCxnSpPr>
              <a:endCxn id="86" idx="0"/>
            </p:cNvCxnSpPr>
            <p:nvPr/>
          </p:nvCxnSpPr>
          <p:spPr>
            <a:xfrm flipH="1" flipV="1">
              <a:off x="1276350" y="4819650"/>
              <a:ext cx="657226" cy="6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-43168" y="5051906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Top splices</a:t>
              </a:r>
              <a:endParaRPr lang="en-GB" sz="1000" dirty="0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647700" y="4819650"/>
              <a:ext cx="628650" cy="382376"/>
            </a:xfrm>
            <a:custGeom>
              <a:avLst/>
              <a:gdLst>
                <a:gd name="connsiteX0" fmla="*/ 628650 w 628650"/>
                <a:gd name="connsiteY0" fmla="*/ 0 h 209550"/>
                <a:gd name="connsiteX1" fmla="*/ 438150 w 628650"/>
                <a:gd name="connsiteY1" fmla="*/ 209550 h 209550"/>
                <a:gd name="connsiteX2" fmla="*/ 0 w 628650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8650" h="209550">
                  <a:moveTo>
                    <a:pt x="628650" y="0"/>
                  </a:moveTo>
                  <a:lnTo>
                    <a:pt x="438150" y="209550"/>
                  </a:lnTo>
                  <a:lnTo>
                    <a:pt x="0" y="209550"/>
                  </a:lnTo>
                </a:path>
              </a:pathLst>
            </a:cu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36090" y="4652300"/>
            <a:ext cx="1858991" cy="246221"/>
            <a:chOff x="-36090" y="4652300"/>
            <a:chExt cx="1858991" cy="246221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1165675" y="4705081"/>
              <a:ext cx="657226" cy="6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Freeform 88"/>
            <p:cNvSpPr/>
            <p:nvPr/>
          </p:nvSpPr>
          <p:spPr>
            <a:xfrm>
              <a:off x="679172" y="4702175"/>
              <a:ext cx="485775" cy="114300"/>
            </a:xfrm>
            <a:custGeom>
              <a:avLst/>
              <a:gdLst>
                <a:gd name="connsiteX0" fmla="*/ 485775 w 485775"/>
                <a:gd name="connsiteY0" fmla="*/ 0 h 114300"/>
                <a:gd name="connsiteX1" fmla="*/ 342900 w 485775"/>
                <a:gd name="connsiteY1" fmla="*/ 114300 h 114300"/>
                <a:gd name="connsiteX2" fmla="*/ 0 w 485775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" h="114300">
                  <a:moveTo>
                    <a:pt x="485775" y="0"/>
                  </a:moveTo>
                  <a:lnTo>
                    <a:pt x="342900" y="114300"/>
                  </a:lnTo>
                  <a:lnTo>
                    <a:pt x="0" y="114300"/>
                  </a:lnTo>
                </a:path>
              </a:pathLst>
            </a:cu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-36090" y="4652300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Fill reservoir</a:t>
              </a:r>
              <a:endParaRPr lang="en-GB" sz="1000" dirty="0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4880371" y="2930190"/>
            <a:ext cx="212651" cy="242563"/>
            <a:chOff x="11316285" y="5564372"/>
            <a:chExt cx="212651" cy="146885"/>
          </a:xfrm>
        </p:grpSpPr>
        <p:sp>
          <p:nvSpPr>
            <p:cNvPr id="103" name="Oval 102"/>
            <p:cNvSpPr/>
            <p:nvPr/>
          </p:nvSpPr>
          <p:spPr>
            <a:xfrm>
              <a:off x="11316285" y="5568279"/>
              <a:ext cx="142978" cy="1429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11385958" y="5564372"/>
              <a:ext cx="142978" cy="1429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5" name="Straight Connector 104"/>
          <p:cNvCxnSpPr/>
          <p:nvPr/>
        </p:nvCxnSpPr>
        <p:spPr>
          <a:xfrm>
            <a:off x="4844445" y="2219325"/>
            <a:ext cx="0" cy="66992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4552950" y="2360043"/>
            <a:ext cx="2084245" cy="246221"/>
            <a:chOff x="4552950" y="2360043"/>
            <a:chExt cx="2084245" cy="246221"/>
          </a:xfrm>
        </p:grpSpPr>
        <p:cxnSp>
          <p:nvCxnSpPr>
            <p:cNvPr id="96" name="Straight Connector 95"/>
            <p:cNvCxnSpPr/>
            <p:nvPr/>
          </p:nvCxnSpPr>
          <p:spPr>
            <a:xfrm flipH="1">
              <a:off x="4552950" y="2486348"/>
              <a:ext cx="1240838" cy="2059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5740796" y="2360043"/>
              <a:ext cx="89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Nominal level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36562" y="2264230"/>
            <a:ext cx="1088672" cy="427280"/>
            <a:chOff x="5136562" y="2264230"/>
            <a:chExt cx="1088672" cy="427280"/>
          </a:xfrm>
        </p:grpSpPr>
        <p:cxnSp>
          <p:nvCxnSpPr>
            <p:cNvPr id="97" name="Straight Connector 96"/>
            <p:cNvCxnSpPr/>
            <p:nvPr/>
          </p:nvCxnSpPr>
          <p:spPr>
            <a:xfrm flipH="1" flipV="1">
              <a:off x="5137221" y="2379378"/>
              <a:ext cx="657226" cy="6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H="1" flipV="1">
              <a:off x="5136562" y="2593691"/>
              <a:ext cx="657226" cy="6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>
              <a:off x="5723173" y="2264230"/>
              <a:ext cx="5020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bg1">
                      <a:lumMod val="65000"/>
                    </a:schemeClr>
                  </a:solidFill>
                </a:rPr>
                <a:t>+50mm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725588" y="2476066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bg1">
                      <a:lumMod val="65000"/>
                    </a:schemeClr>
                  </a:solidFill>
                </a:rPr>
                <a:t>-</a:t>
              </a:r>
              <a:r>
                <a:rPr lang="en-GB" sz="800" dirty="0" smtClean="0">
                  <a:solidFill>
                    <a:schemeClr val="bg1">
                      <a:lumMod val="65000"/>
                    </a:schemeClr>
                  </a:solidFill>
                </a:rPr>
                <a:t>50mm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136562" y="2595903"/>
            <a:ext cx="1421784" cy="326173"/>
            <a:chOff x="5136562" y="2595903"/>
            <a:chExt cx="1421784" cy="326173"/>
          </a:xfrm>
        </p:grpSpPr>
        <p:cxnSp>
          <p:nvCxnSpPr>
            <p:cNvPr id="99" name="Straight Connector 98"/>
            <p:cNvCxnSpPr/>
            <p:nvPr/>
          </p:nvCxnSpPr>
          <p:spPr>
            <a:xfrm flipH="1" flipV="1">
              <a:off x="5136562" y="2921432"/>
              <a:ext cx="657226" cy="6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5730875" y="2653169"/>
              <a:ext cx="8274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2">
                      <a:lumMod val="75000"/>
                    </a:schemeClr>
                  </a:solidFill>
                </a:rPr>
                <a:t>10 min @ 2g.s</a:t>
              </a:r>
              <a:r>
                <a:rPr lang="en-GB" sz="800" baseline="30000" dirty="0" smtClean="0">
                  <a:solidFill>
                    <a:schemeClr val="accent2">
                      <a:lumMod val="75000"/>
                    </a:schemeClr>
                  </a:solidFill>
                </a:rPr>
                <a:t>-1</a:t>
              </a:r>
              <a:endParaRPr lang="en-GB" sz="800" dirty="0" smtClean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>
              <a:off x="5730875" y="2595903"/>
              <a:ext cx="0" cy="325529"/>
            </a:xfrm>
            <a:prstGeom prst="straightConnector1">
              <a:avLst/>
            </a:prstGeom>
            <a:ln w="3175">
              <a:solidFill>
                <a:schemeClr val="accent2">
                  <a:lumMod val="75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5275697" y="2642279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bg1">
                      <a:lumMod val="65000"/>
                    </a:schemeClr>
                  </a:solidFill>
                </a:rPr>
                <a:t>10 litres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-36059" y="4810460"/>
            <a:ext cx="1220414" cy="381533"/>
            <a:chOff x="-36059" y="4810460"/>
            <a:chExt cx="1220414" cy="381533"/>
          </a:xfrm>
        </p:grpSpPr>
        <p:cxnSp>
          <p:nvCxnSpPr>
            <p:cNvPr id="92" name="Straight Arrow Connector 91"/>
            <p:cNvCxnSpPr/>
            <p:nvPr/>
          </p:nvCxnSpPr>
          <p:spPr>
            <a:xfrm>
              <a:off x="786602" y="4810460"/>
              <a:ext cx="0" cy="381533"/>
            </a:xfrm>
            <a:prstGeom prst="straightConnector1">
              <a:avLst/>
            </a:prstGeom>
            <a:ln w="3175">
              <a:solidFill>
                <a:schemeClr val="accent2">
                  <a:lumMod val="75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-36059" y="4893505"/>
              <a:ext cx="8226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800">
                  <a:solidFill>
                    <a:schemeClr val="accent2">
                      <a:lumMod val="75000"/>
                    </a:schemeClr>
                  </a:solidFill>
                </a:defRPr>
              </a:lvl1pPr>
            </a:lstStyle>
            <a:p>
              <a:r>
                <a:rPr lang="en-GB" dirty="0"/>
                <a:t>16 min @ 20 W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17561" y="4898522"/>
              <a:ext cx="4667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bg1">
                      <a:lumMod val="65000"/>
                    </a:schemeClr>
                  </a:solidFill>
                </a:rPr>
                <a:t>8 litres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583720" y="1110663"/>
            <a:ext cx="2111981" cy="246221"/>
            <a:chOff x="1583720" y="1110663"/>
            <a:chExt cx="2111981" cy="246221"/>
          </a:xfrm>
        </p:grpSpPr>
        <p:cxnSp>
          <p:nvCxnSpPr>
            <p:cNvPr id="137" name="Straight Connector 136"/>
            <p:cNvCxnSpPr/>
            <p:nvPr/>
          </p:nvCxnSpPr>
          <p:spPr>
            <a:xfrm flipH="1">
              <a:off x="1961433" y="1307025"/>
              <a:ext cx="1734268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1583720" y="1110663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chemeClr val="bg1">
                      <a:lumMod val="65000"/>
                    </a:schemeClr>
                  </a:solidFill>
                </a:rPr>
                <a:t>Fill reservoir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4440025" y="5869872"/>
            <a:ext cx="644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LHe</a:t>
            </a:r>
            <a:r>
              <a:rPr lang="en-GB" sz="1000" dirty="0" smtClean="0"/>
              <a:t> inlet</a:t>
            </a:r>
            <a:endParaRPr lang="en-GB" sz="1000" dirty="0"/>
          </a:p>
        </p:txBody>
      </p:sp>
      <p:sp>
        <p:nvSpPr>
          <p:cNvPr id="147" name="TextBox 146"/>
          <p:cNvSpPr txBox="1"/>
          <p:nvPr/>
        </p:nvSpPr>
        <p:spPr>
          <a:xfrm rot="16200000">
            <a:off x="7613972" y="5314594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Plug</a:t>
            </a:r>
            <a:endParaRPr lang="en-GB" sz="10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11555879" y="526638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C00000"/>
                </a:solidFill>
              </a:rPr>
              <a:t>Interlink</a:t>
            </a:r>
          </a:p>
          <a:p>
            <a:r>
              <a:rPr lang="en-GB" sz="1000" dirty="0" smtClean="0">
                <a:solidFill>
                  <a:srgbClr val="C00000"/>
                </a:solidFill>
              </a:rPr>
              <a:t>To D2 </a:t>
            </a:r>
            <a:r>
              <a:rPr lang="en-GB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</a:t>
            </a:r>
            <a:endParaRPr lang="en-GB" sz="1000" dirty="0" smtClean="0">
              <a:solidFill>
                <a:srgbClr val="C0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-25882" y="3610092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7030A0"/>
                </a:solidFill>
              </a:rPr>
              <a:t>← </a:t>
            </a:r>
            <a:r>
              <a:rPr lang="en-GB" sz="1000" dirty="0" err="1" smtClean="0">
                <a:solidFill>
                  <a:srgbClr val="7030A0"/>
                </a:solidFill>
              </a:rPr>
              <a:t>SCLink</a:t>
            </a:r>
            <a:endParaRPr lang="en-GB" sz="1000" dirty="0" smtClean="0">
              <a:solidFill>
                <a:srgbClr val="7030A0"/>
              </a:solidFill>
            </a:endParaRPr>
          </a:p>
          <a:p>
            <a:r>
              <a:rPr lang="en-GB" sz="1000" dirty="0" smtClean="0">
                <a:solidFill>
                  <a:srgbClr val="7030A0"/>
                </a:solidFill>
              </a:rPr>
              <a:t>to </a:t>
            </a:r>
            <a:r>
              <a:rPr lang="en-GB" sz="1000" dirty="0" err="1" smtClean="0">
                <a:solidFill>
                  <a:srgbClr val="7030A0"/>
                </a:solidFill>
              </a:rPr>
              <a:t>DFHm</a:t>
            </a:r>
            <a:endParaRPr lang="en-GB" sz="1000" dirty="0" smtClean="0">
              <a:solidFill>
                <a:srgbClr val="7030A0"/>
              </a:solidFill>
            </a:endParaRPr>
          </a:p>
        </p:txBody>
      </p:sp>
      <p:grpSp>
        <p:nvGrpSpPr>
          <p:cNvPr id="150" name="Group 149"/>
          <p:cNvGrpSpPr/>
          <p:nvPr/>
        </p:nvGrpSpPr>
        <p:grpSpPr>
          <a:xfrm rot="10800000">
            <a:off x="4733435" y="717452"/>
            <a:ext cx="293872" cy="385067"/>
            <a:chOff x="9386370" y="507527"/>
            <a:chExt cx="319560" cy="499439"/>
          </a:xfrm>
        </p:grpSpPr>
        <p:cxnSp>
          <p:nvCxnSpPr>
            <p:cNvPr id="151" name="Straight Connector 150"/>
            <p:cNvCxnSpPr/>
            <p:nvPr/>
          </p:nvCxnSpPr>
          <p:spPr>
            <a:xfrm flipH="1" flipV="1">
              <a:off x="9386370" y="100681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153" name="Freeform 152"/>
            <p:cNvSpPr/>
            <p:nvPr/>
          </p:nvSpPr>
          <p:spPr>
            <a:xfrm>
              <a:off x="9408160" y="904211"/>
              <a:ext cx="289560" cy="81309"/>
            </a:xfrm>
            <a:custGeom>
              <a:avLst/>
              <a:gdLst>
                <a:gd name="connsiteX0" fmla="*/ 289560 w 289560"/>
                <a:gd name="connsiteY0" fmla="*/ 81309 h 81309"/>
                <a:gd name="connsiteX1" fmla="*/ 185420 w 289560"/>
                <a:gd name="connsiteY1" fmla="*/ 29 h 81309"/>
                <a:gd name="connsiteX2" fmla="*/ 86360 w 289560"/>
                <a:gd name="connsiteY2" fmla="*/ 71149 h 81309"/>
                <a:gd name="connsiteX3" fmla="*/ 0 w 289560"/>
                <a:gd name="connsiteY3" fmla="*/ 10189 h 8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" h="81309">
                  <a:moveTo>
                    <a:pt x="289560" y="81309"/>
                  </a:moveTo>
                  <a:cubicBezTo>
                    <a:pt x="254423" y="41515"/>
                    <a:pt x="219287" y="1722"/>
                    <a:pt x="185420" y="29"/>
                  </a:cubicBezTo>
                  <a:cubicBezTo>
                    <a:pt x="151553" y="-1664"/>
                    <a:pt x="117263" y="69456"/>
                    <a:pt x="86360" y="71149"/>
                  </a:cubicBezTo>
                  <a:cubicBezTo>
                    <a:pt x="55457" y="72842"/>
                    <a:pt x="27728" y="41515"/>
                    <a:pt x="0" y="10189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533" kern="0">
                <a:solidFill>
                  <a:srgbClr val="C00000"/>
                </a:solidFill>
                <a:latin typeface="Arial"/>
              </a:endParaRPr>
            </a:p>
          </p:txBody>
        </p:sp>
        <p:cxnSp>
          <p:nvCxnSpPr>
            <p:cNvPr id="154" name="Straight Connector 153"/>
            <p:cNvCxnSpPr/>
            <p:nvPr/>
          </p:nvCxnSpPr>
          <p:spPr>
            <a:xfrm rot="10800000">
              <a:off x="9546625" y="507527"/>
              <a:ext cx="0" cy="367870"/>
            </a:xfrm>
            <a:prstGeom prst="line">
              <a:avLst/>
            </a:prstGeom>
            <a:noFill/>
            <a:ln w="104775" cap="flat" cmpd="sng" algn="ctr">
              <a:solidFill>
                <a:schemeClr val="accent1">
                  <a:lumMod val="40000"/>
                  <a:lumOff val="60000"/>
                  <a:alpha val="7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>
            <a:xfrm flipH="1" flipV="1">
              <a:off x="9386370" y="875396"/>
              <a:ext cx="319560" cy="150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grpSp>
        <p:nvGrpSpPr>
          <p:cNvPr id="201" name="Group 200"/>
          <p:cNvGrpSpPr/>
          <p:nvPr/>
        </p:nvGrpSpPr>
        <p:grpSpPr>
          <a:xfrm>
            <a:off x="1890713" y="3563718"/>
            <a:ext cx="2150268" cy="2353688"/>
            <a:chOff x="1890713" y="3563718"/>
            <a:chExt cx="2150268" cy="2353688"/>
          </a:xfrm>
        </p:grpSpPr>
        <p:sp>
          <p:nvSpPr>
            <p:cNvPr id="193" name="Freeform 192"/>
            <p:cNvSpPr/>
            <p:nvPr/>
          </p:nvSpPr>
          <p:spPr>
            <a:xfrm>
              <a:off x="2162175" y="3910013"/>
              <a:ext cx="1485900" cy="621506"/>
            </a:xfrm>
            <a:custGeom>
              <a:avLst/>
              <a:gdLst>
                <a:gd name="connsiteX0" fmla="*/ 171450 w 1485900"/>
                <a:gd name="connsiteY0" fmla="*/ 0 h 621506"/>
                <a:gd name="connsiteX1" fmla="*/ 697706 w 1485900"/>
                <a:gd name="connsiteY1" fmla="*/ 183356 h 621506"/>
                <a:gd name="connsiteX2" fmla="*/ 664369 w 1485900"/>
                <a:gd name="connsiteY2" fmla="*/ 292893 h 621506"/>
                <a:gd name="connsiteX3" fmla="*/ 1485900 w 1485900"/>
                <a:gd name="connsiteY3" fmla="*/ 583406 h 621506"/>
                <a:gd name="connsiteX4" fmla="*/ 1471613 w 1485900"/>
                <a:gd name="connsiteY4" fmla="*/ 621506 h 621506"/>
                <a:gd name="connsiteX5" fmla="*/ 411956 w 1485900"/>
                <a:gd name="connsiteY5" fmla="*/ 235743 h 621506"/>
                <a:gd name="connsiteX6" fmla="*/ 309563 w 1485900"/>
                <a:gd name="connsiteY6" fmla="*/ 516731 h 621506"/>
                <a:gd name="connsiteX7" fmla="*/ 254794 w 1485900"/>
                <a:gd name="connsiteY7" fmla="*/ 533400 h 621506"/>
                <a:gd name="connsiteX8" fmla="*/ 130969 w 1485900"/>
                <a:gd name="connsiteY8" fmla="*/ 488156 h 621506"/>
                <a:gd name="connsiteX9" fmla="*/ 0 w 1485900"/>
                <a:gd name="connsiteY9" fmla="*/ 485775 h 621506"/>
                <a:gd name="connsiteX10" fmla="*/ 171450 w 1485900"/>
                <a:gd name="connsiteY10" fmla="*/ 0 h 621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85900" h="621506">
                  <a:moveTo>
                    <a:pt x="171450" y="0"/>
                  </a:moveTo>
                  <a:lnTo>
                    <a:pt x="697706" y="183356"/>
                  </a:lnTo>
                  <a:lnTo>
                    <a:pt x="664369" y="292893"/>
                  </a:lnTo>
                  <a:lnTo>
                    <a:pt x="1485900" y="583406"/>
                  </a:lnTo>
                  <a:lnTo>
                    <a:pt x="1471613" y="621506"/>
                  </a:lnTo>
                  <a:lnTo>
                    <a:pt x="411956" y="235743"/>
                  </a:lnTo>
                  <a:lnTo>
                    <a:pt x="309563" y="516731"/>
                  </a:lnTo>
                  <a:lnTo>
                    <a:pt x="254794" y="533400"/>
                  </a:lnTo>
                  <a:lnTo>
                    <a:pt x="130969" y="488156"/>
                  </a:lnTo>
                  <a:lnTo>
                    <a:pt x="0" y="485775"/>
                  </a:lnTo>
                  <a:lnTo>
                    <a:pt x="17145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5000">
                  <a:schemeClr val="accent4">
                    <a:lumMod val="20000"/>
                    <a:lumOff val="80000"/>
                    <a:alpha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Freeform 195"/>
            <p:cNvSpPr/>
            <p:nvPr/>
          </p:nvSpPr>
          <p:spPr>
            <a:xfrm>
              <a:off x="2466975" y="4098131"/>
              <a:ext cx="1574006" cy="902494"/>
            </a:xfrm>
            <a:custGeom>
              <a:avLst/>
              <a:gdLst>
                <a:gd name="connsiteX0" fmla="*/ 390525 w 1574006"/>
                <a:gd name="connsiteY0" fmla="*/ 0 h 902494"/>
                <a:gd name="connsiteX1" fmla="*/ 359569 w 1574006"/>
                <a:gd name="connsiteY1" fmla="*/ 102394 h 902494"/>
                <a:gd name="connsiteX2" fmla="*/ 1185863 w 1574006"/>
                <a:gd name="connsiteY2" fmla="*/ 400050 h 902494"/>
                <a:gd name="connsiteX3" fmla="*/ 1166813 w 1574006"/>
                <a:gd name="connsiteY3" fmla="*/ 431007 h 902494"/>
                <a:gd name="connsiteX4" fmla="*/ 114300 w 1574006"/>
                <a:gd name="connsiteY4" fmla="*/ 47625 h 902494"/>
                <a:gd name="connsiteX5" fmla="*/ 0 w 1574006"/>
                <a:gd name="connsiteY5" fmla="*/ 335757 h 902494"/>
                <a:gd name="connsiteX6" fmla="*/ 80963 w 1574006"/>
                <a:gd name="connsiteY6" fmla="*/ 357188 h 902494"/>
                <a:gd name="connsiteX7" fmla="*/ 88106 w 1574006"/>
                <a:gd name="connsiteY7" fmla="*/ 333375 h 902494"/>
                <a:gd name="connsiteX8" fmla="*/ 109538 w 1574006"/>
                <a:gd name="connsiteY8" fmla="*/ 276225 h 902494"/>
                <a:gd name="connsiteX9" fmla="*/ 154781 w 1574006"/>
                <a:gd name="connsiteY9" fmla="*/ 235744 h 902494"/>
                <a:gd name="connsiteX10" fmla="*/ 209550 w 1574006"/>
                <a:gd name="connsiteY10" fmla="*/ 209550 h 902494"/>
                <a:gd name="connsiteX11" fmla="*/ 278606 w 1574006"/>
                <a:gd name="connsiteY11" fmla="*/ 195263 h 902494"/>
                <a:gd name="connsiteX12" fmla="*/ 392906 w 1574006"/>
                <a:gd name="connsiteY12" fmla="*/ 223838 h 902494"/>
                <a:gd name="connsiteX13" fmla="*/ 478631 w 1574006"/>
                <a:gd name="connsiteY13" fmla="*/ 247650 h 902494"/>
                <a:gd name="connsiteX14" fmla="*/ 654844 w 1574006"/>
                <a:gd name="connsiteY14" fmla="*/ 311944 h 902494"/>
                <a:gd name="connsiteX15" fmla="*/ 735806 w 1574006"/>
                <a:gd name="connsiteY15" fmla="*/ 378619 h 902494"/>
                <a:gd name="connsiteX16" fmla="*/ 773906 w 1574006"/>
                <a:gd name="connsiteY16" fmla="*/ 416719 h 902494"/>
                <a:gd name="connsiteX17" fmla="*/ 766763 w 1574006"/>
                <a:gd name="connsiteY17" fmla="*/ 473869 h 902494"/>
                <a:gd name="connsiteX18" fmla="*/ 714375 w 1574006"/>
                <a:gd name="connsiteY18" fmla="*/ 509588 h 902494"/>
                <a:gd name="connsiteX19" fmla="*/ 657225 w 1574006"/>
                <a:gd name="connsiteY19" fmla="*/ 497682 h 902494"/>
                <a:gd name="connsiteX20" fmla="*/ 635794 w 1574006"/>
                <a:gd name="connsiteY20" fmla="*/ 488157 h 902494"/>
                <a:gd name="connsiteX21" fmla="*/ 583406 w 1574006"/>
                <a:gd name="connsiteY21" fmla="*/ 452438 h 902494"/>
                <a:gd name="connsiteX22" fmla="*/ 502444 w 1574006"/>
                <a:gd name="connsiteY22" fmla="*/ 411957 h 902494"/>
                <a:gd name="connsiteX23" fmla="*/ 476250 w 1574006"/>
                <a:gd name="connsiteY23" fmla="*/ 407194 h 902494"/>
                <a:gd name="connsiteX24" fmla="*/ 466725 w 1574006"/>
                <a:gd name="connsiteY24" fmla="*/ 404813 h 902494"/>
                <a:gd name="connsiteX25" fmla="*/ 390525 w 1574006"/>
                <a:gd name="connsiteY25" fmla="*/ 369094 h 902494"/>
                <a:gd name="connsiteX26" fmla="*/ 333375 w 1574006"/>
                <a:gd name="connsiteY26" fmla="*/ 335757 h 902494"/>
                <a:gd name="connsiteX27" fmla="*/ 238125 w 1574006"/>
                <a:gd name="connsiteY27" fmla="*/ 328613 h 902494"/>
                <a:gd name="connsiteX28" fmla="*/ 195263 w 1574006"/>
                <a:gd name="connsiteY28" fmla="*/ 371475 h 902494"/>
                <a:gd name="connsiteX29" fmla="*/ 180975 w 1574006"/>
                <a:gd name="connsiteY29" fmla="*/ 395288 h 902494"/>
                <a:gd name="connsiteX30" fmla="*/ 1571625 w 1574006"/>
                <a:gd name="connsiteY30" fmla="*/ 902494 h 902494"/>
                <a:gd name="connsiteX31" fmla="*/ 1574006 w 1574006"/>
                <a:gd name="connsiteY31" fmla="*/ 428625 h 902494"/>
                <a:gd name="connsiteX32" fmla="*/ 390525 w 1574006"/>
                <a:gd name="connsiteY32" fmla="*/ 0 h 90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74006" h="902494">
                  <a:moveTo>
                    <a:pt x="390525" y="0"/>
                  </a:moveTo>
                  <a:lnTo>
                    <a:pt x="359569" y="102394"/>
                  </a:lnTo>
                  <a:lnTo>
                    <a:pt x="1185863" y="400050"/>
                  </a:lnTo>
                  <a:lnTo>
                    <a:pt x="1166813" y="431007"/>
                  </a:lnTo>
                  <a:lnTo>
                    <a:pt x="114300" y="47625"/>
                  </a:lnTo>
                  <a:lnTo>
                    <a:pt x="0" y="335757"/>
                  </a:lnTo>
                  <a:lnTo>
                    <a:pt x="80963" y="357188"/>
                  </a:lnTo>
                  <a:lnTo>
                    <a:pt x="88106" y="333375"/>
                  </a:lnTo>
                  <a:lnTo>
                    <a:pt x="109538" y="276225"/>
                  </a:lnTo>
                  <a:lnTo>
                    <a:pt x="154781" y="235744"/>
                  </a:lnTo>
                  <a:lnTo>
                    <a:pt x="209550" y="209550"/>
                  </a:lnTo>
                  <a:lnTo>
                    <a:pt x="278606" y="195263"/>
                  </a:lnTo>
                  <a:lnTo>
                    <a:pt x="392906" y="223838"/>
                  </a:lnTo>
                  <a:lnTo>
                    <a:pt x="478631" y="247650"/>
                  </a:lnTo>
                  <a:lnTo>
                    <a:pt x="654844" y="311944"/>
                  </a:lnTo>
                  <a:lnTo>
                    <a:pt x="735806" y="378619"/>
                  </a:lnTo>
                  <a:lnTo>
                    <a:pt x="773906" y="416719"/>
                  </a:lnTo>
                  <a:lnTo>
                    <a:pt x="766763" y="473869"/>
                  </a:lnTo>
                  <a:lnTo>
                    <a:pt x="714375" y="509588"/>
                  </a:lnTo>
                  <a:lnTo>
                    <a:pt x="657225" y="497682"/>
                  </a:lnTo>
                  <a:lnTo>
                    <a:pt x="635794" y="488157"/>
                  </a:lnTo>
                  <a:lnTo>
                    <a:pt x="583406" y="452438"/>
                  </a:lnTo>
                  <a:lnTo>
                    <a:pt x="502444" y="411957"/>
                  </a:lnTo>
                  <a:lnTo>
                    <a:pt x="476250" y="407194"/>
                  </a:lnTo>
                  <a:cubicBezTo>
                    <a:pt x="473041" y="406552"/>
                    <a:pt x="466725" y="404813"/>
                    <a:pt x="466725" y="404813"/>
                  </a:cubicBezTo>
                  <a:lnTo>
                    <a:pt x="390525" y="369094"/>
                  </a:lnTo>
                  <a:lnTo>
                    <a:pt x="333375" y="335757"/>
                  </a:lnTo>
                  <a:lnTo>
                    <a:pt x="238125" y="328613"/>
                  </a:lnTo>
                  <a:lnTo>
                    <a:pt x="195263" y="371475"/>
                  </a:lnTo>
                  <a:lnTo>
                    <a:pt x="180975" y="395288"/>
                  </a:lnTo>
                  <a:lnTo>
                    <a:pt x="1571625" y="902494"/>
                  </a:lnTo>
                  <a:cubicBezTo>
                    <a:pt x="1572419" y="744538"/>
                    <a:pt x="1573212" y="586581"/>
                    <a:pt x="1574006" y="428625"/>
                  </a:cubicBezTo>
                  <a:lnTo>
                    <a:pt x="390525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68000">
                  <a:schemeClr val="accent6">
                    <a:lumMod val="20000"/>
                    <a:lumOff val="8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Freeform 158"/>
            <p:cNvSpPr/>
            <p:nvPr/>
          </p:nvSpPr>
          <p:spPr>
            <a:xfrm>
              <a:off x="2464594" y="4095750"/>
              <a:ext cx="1183481" cy="435769"/>
            </a:xfrm>
            <a:custGeom>
              <a:avLst/>
              <a:gdLst>
                <a:gd name="connsiteX0" fmla="*/ 0 w 1183481"/>
                <a:gd name="connsiteY0" fmla="*/ 330994 h 435769"/>
                <a:gd name="connsiteX1" fmla="*/ 114300 w 1183481"/>
                <a:gd name="connsiteY1" fmla="*/ 50006 h 435769"/>
                <a:gd name="connsiteX2" fmla="*/ 1169194 w 1183481"/>
                <a:gd name="connsiteY2" fmla="*/ 435769 h 435769"/>
                <a:gd name="connsiteX3" fmla="*/ 1183481 w 1183481"/>
                <a:gd name="connsiteY3" fmla="*/ 400050 h 435769"/>
                <a:gd name="connsiteX4" fmla="*/ 361950 w 1183481"/>
                <a:gd name="connsiteY4" fmla="*/ 104775 h 435769"/>
                <a:gd name="connsiteX5" fmla="*/ 395287 w 1183481"/>
                <a:gd name="connsiteY5" fmla="*/ 0 h 43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481" h="435769">
                  <a:moveTo>
                    <a:pt x="0" y="330994"/>
                  </a:moveTo>
                  <a:lnTo>
                    <a:pt x="114300" y="50006"/>
                  </a:lnTo>
                  <a:lnTo>
                    <a:pt x="1169194" y="435769"/>
                  </a:lnTo>
                  <a:lnTo>
                    <a:pt x="1183481" y="400050"/>
                  </a:lnTo>
                  <a:lnTo>
                    <a:pt x="361950" y="104775"/>
                  </a:lnTo>
                  <a:lnTo>
                    <a:pt x="395287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Freeform 193"/>
            <p:cNvSpPr/>
            <p:nvPr/>
          </p:nvSpPr>
          <p:spPr>
            <a:xfrm>
              <a:off x="1890713" y="4883944"/>
              <a:ext cx="1393031" cy="652462"/>
            </a:xfrm>
            <a:custGeom>
              <a:avLst/>
              <a:gdLst>
                <a:gd name="connsiteX0" fmla="*/ 97631 w 1393031"/>
                <a:gd name="connsiteY0" fmla="*/ 0 h 652462"/>
                <a:gd name="connsiteX1" fmla="*/ 0 w 1393031"/>
                <a:gd name="connsiteY1" fmla="*/ 250031 h 652462"/>
                <a:gd name="connsiteX2" fmla="*/ 511968 w 1393031"/>
                <a:gd name="connsiteY2" fmla="*/ 440531 h 652462"/>
                <a:gd name="connsiteX3" fmla="*/ 561975 w 1393031"/>
                <a:gd name="connsiteY3" fmla="*/ 350044 h 652462"/>
                <a:gd name="connsiteX4" fmla="*/ 1378743 w 1393031"/>
                <a:gd name="connsiteY4" fmla="*/ 652462 h 652462"/>
                <a:gd name="connsiteX5" fmla="*/ 1393031 w 1393031"/>
                <a:gd name="connsiteY5" fmla="*/ 611981 h 652462"/>
                <a:gd name="connsiteX6" fmla="*/ 330993 w 1393031"/>
                <a:gd name="connsiteY6" fmla="*/ 226219 h 652462"/>
                <a:gd name="connsiteX7" fmla="*/ 352425 w 1393031"/>
                <a:gd name="connsiteY7" fmla="*/ 171450 h 652462"/>
                <a:gd name="connsiteX8" fmla="*/ 314325 w 1393031"/>
                <a:gd name="connsiteY8" fmla="*/ 150019 h 652462"/>
                <a:gd name="connsiteX9" fmla="*/ 216693 w 1393031"/>
                <a:gd name="connsiteY9" fmla="*/ 97631 h 652462"/>
                <a:gd name="connsiteX10" fmla="*/ 178593 w 1393031"/>
                <a:gd name="connsiteY10" fmla="*/ 78581 h 652462"/>
                <a:gd name="connsiteX11" fmla="*/ 97631 w 1393031"/>
                <a:gd name="connsiteY11" fmla="*/ 0 h 6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3031" h="652462">
                  <a:moveTo>
                    <a:pt x="97631" y="0"/>
                  </a:moveTo>
                  <a:lnTo>
                    <a:pt x="0" y="250031"/>
                  </a:lnTo>
                  <a:lnTo>
                    <a:pt x="511968" y="440531"/>
                  </a:lnTo>
                  <a:lnTo>
                    <a:pt x="561975" y="350044"/>
                  </a:lnTo>
                  <a:lnTo>
                    <a:pt x="1378743" y="652462"/>
                  </a:lnTo>
                  <a:lnTo>
                    <a:pt x="1393031" y="611981"/>
                  </a:lnTo>
                  <a:lnTo>
                    <a:pt x="330993" y="226219"/>
                  </a:lnTo>
                  <a:lnTo>
                    <a:pt x="352425" y="171450"/>
                  </a:lnTo>
                  <a:lnTo>
                    <a:pt x="314325" y="150019"/>
                  </a:lnTo>
                  <a:lnTo>
                    <a:pt x="216693" y="97631"/>
                  </a:lnTo>
                  <a:lnTo>
                    <a:pt x="178593" y="78581"/>
                  </a:lnTo>
                  <a:lnTo>
                    <a:pt x="9763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5000">
                  <a:schemeClr val="accent4">
                    <a:lumMod val="20000"/>
                    <a:lumOff val="80000"/>
                    <a:alpha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Freeform 194"/>
            <p:cNvSpPr/>
            <p:nvPr/>
          </p:nvSpPr>
          <p:spPr>
            <a:xfrm>
              <a:off x="2221706" y="5055394"/>
              <a:ext cx="1819275" cy="862012"/>
            </a:xfrm>
            <a:custGeom>
              <a:avLst/>
              <a:gdLst>
                <a:gd name="connsiteX0" fmla="*/ 183357 w 1819275"/>
                <a:gd name="connsiteY0" fmla="*/ 266700 h 862012"/>
                <a:gd name="connsiteX1" fmla="*/ 228600 w 1819275"/>
                <a:gd name="connsiteY1" fmla="*/ 180975 h 862012"/>
                <a:gd name="connsiteX2" fmla="*/ 1052513 w 1819275"/>
                <a:gd name="connsiteY2" fmla="*/ 481012 h 862012"/>
                <a:gd name="connsiteX3" fmla="*/ 1062038 w 1819275"/>
                <a:gd name="connsiteY3" fmla="*/ 447675 h 862012"/>
                <a:gd name="connsiteX4" fmla="*/ 0 w 1819275"/>
                <a:gd name="connsiteY4" fmla="*/ 54769 h 862012"/>
                <a:gd name="connsiteX5" fmla="*/ 14288 w 1819275"/>
                <a:gd name="connsiteY5" fmla="*/ 0 h 862012"/>
                <a:gd name="connsiteX6" fmla="*/ 1819275 w 1819275"/>
                <a:gd name="connsiteY6" fmla="*/ 650081 h 862012"/>
                <a:gd name="connsiteX7" fmla="*/ 1816894 w 1819275"/>
                <a:gd name="connsiteY7" fmla="*/ 862012 h 862012"/>
                <a:gd name="connsiteX8" fmla="*/ 183357 w 1819275"/>
                <a:gd name="connsiteY8" fmla="*/ 266700 h 86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275" h="862012">
                  <a:moveTo>
                    <a:pt x="183357" y="266700"/>
                  </a:moveTo>
                  <a:lnTo>
                    <a:pt x="228600" y="180975"/>
                  </a:lnTo>
                  <a:lnTo>
                    <a:pt x="1052513" y="481012"/>
                  </a:lnTo>
                  <a:lnTo>
                    <a:pt x="1062038" y="447675"/>
                  </a:lnTo>
                  <a:lnTo>
                    <a:pt x="0" y="54769"/>
                  </a:lnTo>
                  <a:lnTo>
                    <a:pt x="14288" y="0"/>
                  </a:lnTo>
                  <a:lnTo>
                    <a:pt x="1819275" y="650081"/>
                  </a:lnTo>
                  <a:cubicBezTo>
                    <a:pt x="1818481" y="720725"/>
                    <a:pt x="1817688" y="791368"/>
                    <a:pt x="1816894" y="862012"/>
                  </a:cubicBezTo>
                  <a:lnTo>
                    <a:pt x="183357" y="2667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68000">
                  <a:schemeClr val="accent6">
                    <a:lumMod val="20000"/>
                    <a:lumOff val="8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2216150" y="5041900"/>
              <a:ext cx="1073150" cy="495300"/>
            </a:xfrm>
            <a:custGeom>
              <a:avLst/>
              <a:gdLst>
                <a:gd name="connsiteX0" fmla="*/ 25400 w 1073150"/>
                <a:gd name="connsiteY0" fmla="*/ 0 h 495300"/>
                <a:gd name="connsiteX1" fmla="*/ 0 w 1073150"/>
                <a:gd name="connsiteY1" fmla="*/ 69850 h 495300"/>
                <a:gd name="connsiteX2" fmla="*/ 1073150 w 1073150"/>
                <a:gd name="connsiteY2" fmla="*/ 463550 h 495300"/>
                <a:gd name="connsiteX3" fmla="*/ 1054100 w 1073150"/>
                <a:gd name="connsiteY3" fmla="*/ 495300 h 495300"/>
                <a:gd name="connsiteX4" fmla="*/ 234950 w 1073150"/>
                <a:gd name="connsiteY4" fmla="*/ 190500 h 495300"/>
                <a:gd name="connsiteX5" fmla="*/ 171450 w 1073150"/>
                <a:gd name="connsiteY5" fmla="*/ 3048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3150" h="495300">
                  <a:moveTo>
                    <a:pt x="25400" y="0"/>
                  </a:moveTo>
                  <a:lnTo>
                    <a:pt x="0" y="69850"/>
                  </a:lnTo>
                  <a:lnTo>
                    <a:pt x="1073150" y="463550"/>
                  </a:lnTo>
                  <a:lnTo>
                    <a:pt x="1054100" y="495300"/>
                  </a:lnTo>
                  <a:lnTo>
                    <a:pt x="234950" y="190500"/>
                  </a:lnTo>
                  <a:lnTo>
                    <a:pt x="171450" y="3048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2470313" y="3563718"/>
              <a:ext cx="1127974" cy="689195"/>
              <a:chOff x="2470313" y="3563718"/>
              <a:chExt cx="1127974" cy="689195"/>
            </a:xfrm>
          </p:grpSpPr>
          <p:sp>
            <p:nvSpPr>
              <p:cNvPr id="199" name="Freeform 198"/>
              <p:cNvSpPr/>
              <p:nvPr/>
            </p:nvSpPr>
            <p:spPr>
              <a:xfrm>
                <a:off x="2576513" y="3748088"/>
                <a:ext cx="809625" cy="504825"/>
              </a:xfrm>
              <a:custGeom>
                <a:avLst/>
                <a:gdLst>
                  <a:gd name="connsiteX0" fmla="*/ 719137 w 809625"/>
                  <a:gd name="connsiteY0" fmla="*/ 504825 h 504825"/>
                  <a:gd name="connsiteX1" fmla="*/ 719137 w 809625"/>
                  <a:gd name="connsiteY1" fmla="*/ 504825 h 504825"/>
                  <a:gd name="connsiteX2" fmla="*/ 809625 w 809625"/>
                  <a:gd name="connsiteY2" fmla="*/ 238125 h 504825"/>
                  <a:gd name="connsiteX3" fmla="*/ 95250 w 809625"/>
                  <a:gd name="connsiteY3" fmla="*/ 0 h 504825"/>
                  <a:gd name="connsiteX4" fmla="*/ 0 w 809625"/>
                  <a:gd name="connsiteY4" fmla="*/ 242887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9625" h="504825">
                    <a:moveTo>
                      <a:pt x="719137" y="504825"/>
                    </a:moveTo>
                    <a:lnTo>
                      <a:pt x="719137" y="504825"/>
                    </a:lnTo>
                    <a:lnTo>
                      <a:pt x="809625" y="238125"/>
                    </a:lnTo>
                    <a:lnTo>
                      <a:pt x="95250" y="0"/>
                    </a:lnTo>
                    <a:lnTo>
                      <a:pt x="0" y="242887"/>
                    </a:lnTo>
                  </a:path>
                </a:pathLst>
              </a:cu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0" name="Group 189"/>
              <p:cNvGrpSpPr/>
              <p:nvPr/>
            </p:nvGrpSpPr>
            <p:grpSpPr>
              <a:xfrm>
                <a:off x="2470313" y="3563718"/>
                <a:ext cx="1127974" cy="583033"/>
                <a:chOff x="2470313" y="3563718"/>
                <a:chExt cx="1127974" cy="583033"/>
              </a:xfrm>
            </p:grpSpPr>
            <p:cxnSp>
              <p:nvCxnSpPr>
                <p:cNvPr id="164" name="Straight Connector 163"/>
                <p:cNvCxnSpPr/>
                <p:nvPr/>
              </p:nvCxnSpPr>
              <p:spPr>
                <a:xfrm flipH="1" flipV="1">
                  <a:off x="2569369" y="3713665"/>
                  <a:ext cx="109537" cy="36804"/>
                </a:xfrm>
                <a:prstGeom prst="line">
                  <a:avLst/>
                </a:prstGeom>
                <a:noFill/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grpSp>
              <p:nvGrpSpPr>
                <p:cNvPr id="189" name="Group 188"/>
                <p:cNvGrpSpPr/>
                <p:nvPr/>
              </p:nvGrpSpPr>
              <p:grpSpPr>
                <a:xfrm>
                  <a:off x="2470313" y="3563718"/>
                  <a:ext cx="1127974" cy="583033"/>
                  <a:chOff x="2470313" y="3563718"/>
                  <a:chExt cx="1127974" cy="583033"/>
                </a:xfrm>
              </p:grpSpPr>
              <p:cxnSp>
                <p:nvCxnSpPr>
                  <p:cNvPr id="165" name="Straight Connector 164"/>
                  <p:cNvCxnSpPr/>
                  <p:nvPr/>
                </p:nvCxnSpPr>
                <p:spPr>
                  <a:xfrm flipH="1" flipV="1">
                    <a:off x="3391217" y="3982798"/>
                    <a:ext cx="109537" cy="36804"/>
                  </a:xfrm>
                  <a:prstGeom prst="line">
                    <a:avLst/>
                  </a:prstGeom>
                  <a:noFill/>
                  <a:ln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grpSp>
                <p:nvGrpSpPr>
                  <p:cNvPr id="166" name="Group 165"/>
                  <p:cNvGrpSpPr/>
                  <p:nvPr/>
                </p:nvGrpSpPr>
                <p:grpSpPr>
                  <a:xfrm rot="6560922">
                    <a:off x="2418264" y="364381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68" name="Freeform 167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1219170">
                        <a:defRPr/>
                      </a:pPr>
                      <a:endParaRPr lang="en-GB" sz="533" kern="0">
                        <a:solidFill>
                          <a:srgbClr val="C00000"/>
                        </a:solidFill>
                        <a:latin typeface="Arial"/>
                      </a:endParaRPr>
                    </a:p>
                  </p:txBody>
                </p:sp>
                <p:cxnSp>
                  <p:nvCxnSpPr>
                    <p:cNvPr id="170" name="Straight Connector 169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grpSp>
                <p:nvGrpSpPr>
                  <p:cNvPr id="171" name="Group 170"/>
                  <p:cNvGrpSpPr/>
                  <p:nvPr/>
                </p:nvGrpSpPr>
                <p:grpSpPr>
                  <a:xfrm rot="6546150">
                    <a:off x="3444798" y="3993263"/>
                    <a:ext cx="205537" cy="101440"/>
                    <a:chOff x="9386370" y="875396"/>
                    <a:chExt cx="319560" cy="131570"/>
                  </a:xfrm>
                </p:grpSpPr>
                <p:cxnSp>
                  <p:nvCxnSpPr>
                    <p:cNvPr id="172" name="Straight Connector 171"/>
                    <p:cNvCxnSpPr/>
                    <p:nvPr/>
                  </p:nvCxnSpPr>
                  <p:spPr>
                    <a:xfrm flipH="1" flipV="1">
                      <a:off x="9386370" y="100681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173" name="Freeform 172"/>
                    <p:cNvSpPr/>
                    <p:nvPr/>
                  </p:nvSpPr>
                  <p:spPr>
                    <a:xfrm>
                      <a:off x="9408160" y="904211"/>
                      <a:ext cx="289560" cy="81309"/>
                    </a:xfrm>
                    <a:custGeom>
                      <a:avLst/>
                      <a:gdLst>
                        <a:gd name="connsiteX0" fmla="*/ 289560 w 289560"/>
                        <a:gd name="connsiteY0" fmla="*/ 81309 h 81309"/>
                        <a:gd name="connsiteX1" fmla="*/ 185420 w 289560"/>
                        <a:gd name="connsiteY1" fmla="*/ 29 h 81309"/>
                        <a:gd name="connsiteX2" fmla="*/ 86360 w 289560"/>
                        <a:gd name="connsiteY2" fmla="*/ 71149 h 81309"/>
                        <a:gd name="connsiteX3" fmla="*/ 0 w 289560"/>
                        <a:gd name="connsiteY3" fmla="*/ 10189 h 813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89560" h="81309">
                          <a:moveTo>
                            <a:pt x="289560" y="81309"/>
                          </a:moveTo>
                          <a:cubicBezTo>
                            <a:pt x="254423" y="41515"/>
                            <a:pt x="219287" y="1722"/>
                            <a:pt x="185420" y="29"/>
                          </a:cubicBezTo>
                          <a:cubicBezTo>
                            <a:pt x="151553" y="-1664"/>
                            <a:pt x="117263" y="69456"/>
                            <a:pt x="86360" y="71149"/>
                          </a:cubicBezTo>
                          <a:cubicBezTo>
                            <a:pt x="55457" y="72842"/>
                            <a:pt x="27728" y="41515"/>
                            <a:pt x="0" y="10189"/>
                          </a:cubicBezTo>
                        </a:path>
                      </a:pathLst>
                    </a:cu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1219170">
                        <a:defRPr/>
                      </a:pPr>
                      <a:endParaRPr lang="en-GB" sz="533" kern="0">
                        <a:solidFill>
                          <a:srgbClr val="C00000"/>
                        </a:solidFill>
                        <a:latin typeface="Arial"/>
                      </a:endParaRPr>
                    </a:p>
                  </p:txBody>
                </p:sp>
                <p:cxnSp>
                  <p:nvCxnSpPr>
                    <p:cNvPr id="174" name="Straight Connector 173"/>
                    <p:cNvCxnSpPr/>
                    <p:nvPr/>
                  </p:nvCxnSpPr>
                  <p:spPr>
                    <a:xfrm flipH="1" flipV="1">
                      <a:off x="9386370" y="875396"/>
                      <a:ext cx="319560" cy="15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175" name="Isosceles Triangle 174"/>
                  <p:cNvSpPr/>
                  <p:nvPr/>
                </p:nvSpPr>
                <p:spPr>
                  <a:xfrm rot="17204412">
                    <a:off x="2798622" y="3761893"/>
                    <a:ext cx="87849" cy="79117"/>
                  </a:xfrm>
                  <a:prstGeom prst="triangl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6" name="Isosceles Triangle 175"/>
                  <p:cNvSpPr/>
                  <p:nvPr/>
                </p:nvSpPr>
                <p:spPr>
                  <a:xfrm rot="6439417">
                    <a:off x="2729333" y="3739668"/>
                    <a:ext cx="87849" cy="79117"/>
                  </a:xfrm>
                  <a:prstGeom prst="triangl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7" name="Isosceles Triangle 176"/>
                  <p:cNvSpPr/>
                  <p:nvPr/>
                </p:nvSpPr>
                <p:spPr>
                  <a:xfrm rot="17204412">
                    <a:off x="3275849" y="3921119"/>
                    <a:ext cx="87849" cy="79117"/>
                  </a:xfrm>
                  <a:prstGeom prst="triangl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8" name="Isosceles Triangle 177"/>
                  <p:cNvSpPr/>
                  <p:nvPr/>
                </p:nvSpPr>
                <p:spPr>
                  <a:xfrm rot="6439417">
                    <a:off x="3206560" y="3898894"/>
                    <a:ext cx="87849" cy="79117"/>
                  </a:xfrm>
                  <a:prstGeom prst="triangle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80" name="Straight Connector 179"/>
                  <p:cNvCxnSpPr/>
                  <p:nvPr/>
                </p:nvCxnSpPr>
                <p:spPr>
                  <a:xfrm flipV="1">
                    <a:off x="3048305" y="3723641"/>
                    <a:ext cx="47320" cy="144791"/>
                  </a:xfrm>
                  <a:prstGeom prst="line">
                    <a:avLst/>
                  </a:prstGeom>
                  <a:ln w="9525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8" name="Group 187"/>
                  <p:cNvGrpSpPr/>
                  <p:nvPr/>
                </p:nvGrpSpPr>
                <p:grpSpPr>
                  <a:xfrm rot="927959">
                    <a:off x="3037011" y="3563718"/>
                    <a:ext cx="163953" cy="164118"/>
                    <a:chOff x="2948889" y="3490738"/>
                    <a:chExt cx="238292" cy="238532"/>
                  </a:xfrm>
                </p:grpSpPr>
                <p:sp>
                  <p:nvSpPr>
                    <p:cNvPr id="181" name="Oval 180"/>
                    <p:cNvSpPr/>
                    <p:nvPr/>
                  </p:nvSpPr>
                  <p:spPr>
                    <a:xfrm>
                      <a:off x="2948889" y="3490738"/>
                      <a:ext cx="238292" cy="23853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cxnSp>
                  <p:nvCxnSpPr>
                    <p:cNvPr id="182" name="Straight Connector 181"/>
                    <p:cNvCxnSpPr>
                      <a:stCxn id="181" idx="6"/>
                      <a:endCxn id="181" idx="4"/>
                    </p:cNvCxnSpPr>
                    <p:nvPr/>
                  </p:nvCxnSpPr>
                  <p:spPr>
                    <a:xfrm flipH="1">
                      <a:off x="3068035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183" name="Straight Connector 182"/>
                    <p:cNvCxnSpPr>
                      <a:stCxn id="181" idx="2"/>
                      <a:endCxn id="181" idx="4"/>
                    </p:cNvCxnSpPr>
                    <p:nvPr/>
                  </p:nvCxnSpPr>
                  <p:spPr>
                    <a:xfrm>
                      <a:off x="2948889" y="3610004"/>
                      <a:ext cx="119146" cy="119266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</p:grpSp>
        </p:grpSp>
      </p:grpSp>
      <p:grpSp>
        <p:nvGrpSpPr>
          <p:cNvPr id="206" name="Group 205"/>
          <p:cNvGrpSpPr/>
          <p:nvPr/>
        </p:nvGrpSpPr>
        <p:grpSpPr>
          <a:xfrm>
            <a:off x="5035550" y="4535423"/>
            <a:ext cx="1047750" cy="614427"/>
            <a:chOff x="5035550" y="4535423"/>
            <a:chExt cx="1047750" cy="614427"/>
          </a:xfrm>
        </p:grpSpPr>
        <p:grpSp>
          <p:nvGrpSpPr>
            <p:cNvPr id="204" name="Group 203"/>
            <p:cNvGrpSpPr/>
            <p:nvPr/>
          </p:nvGrpSpPr>
          <p:grpSpPr>
            <a:xfrm>
              <a:off x="5289209" y="4535423"/>
              <a:ext cx="490193" cy="239720"/>
              <a:chOff x="5289209" y="4535423"/>
              <a:chExt cx="490193" cy="239720"/>
            </a:xfrm>
          </p:grpSpPr>
          <p:sp>
            <p:nvSpPr>
              <p:cNvPr id="202" name="Rectangle 201"/>
              <p:cNvSpPr/>
              <p:nvPr/>
            </p:nvSpPr>
            <p:spPr>
              <a:xfrm>
                <a:off x="5289209" y="4535423"/>
                <a:ext cx="490193" cy="100012"/>
              </a:xfrm>
              <a:prstGeom prst="rect">
                <a:avLst/>
              </a:prstGeom>
              <a:solidFill>
                <a:srgbClr val="C34BF3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5399383" y="4636176"/>
                <a:ext cx="279115" cy="138967"/>
              </a:xfrm>
              <a:prstGeom prst="rect">
                <a:avLst/>
              </a:prstGeom>
              <a:solidFill>
                <a:srgbClr val="C34BF3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800" dirty="0" smtClean="0"/>
                  <a:t>IFS</a:t>
                </a:r>
                <a:endParaRPr lang="en-GB" sz="800" dirty="0"/>
              </a:p>
            </p:txBody>
          </p:sp>
        </p:grpSp>
        <p:sp>
          <p:nvSpPr>
            <p:cNvPr id="205" name="Freeform 204"/>
            <p:cNvSpPr/>
            <p:nvPr/>
          </p:nvSpPr>
          <p:spPr>
            <a:xfrm>
              <a:off x="5035550" y="4762500"/>
              <a:ext cx="1047750" cy="387350"/>
            </a:xfrm>
            <a:custGeom>
              <a:avLst/>
              <a:gdLst>
                <a:gd name="connsiteX0" fmla="*/ 508000 w 1047750"/>
                <a:gd name="connsiteY0" fmla="*/ 0 h 387350"/>
                <a:gd name="connsiteX1" fmla="*/ 508000 w 1047750"/>
                <a:gd name="connsiteY1" fmla="*/ 114300 h 387350"/>
                <a:gd name="connsiteX2" fmla="*/ 0 w 1047750"/>
                <a:gd name="connsiteY2" fmla="*/ 114300 h 387350"/>
                <a:gd name="connsiteX3" fmla="*/ 0 w 1047750"/>
                <a:gd name="connsiteY3" fmla="*/ 190500 h 387350"/>
                <a:gd name="connsiteX4" fmla="*/ 1047750 w 1047750"/>
                <a:gd name="connsiteY4" fmla="*/ 190500 h 387350"/>
                <a:gd name="connsiteX5" fmla="*/ 1047750 w 1047750"/>
                <a:gd name="connsiteY5" fmla="*/ 260350 h 387350"/>
                <a:gd name="connsiteX6" fmla="*/ 495300 w 1047750"/>
                <a:gd name="connsiteY6" fmla="*/ 260350 h 387350"/>
                <a:gd name="connsiteX7" fmla="*/ 495300 w 1047750"/>
                <a:gd name="connsiteY7" fmla="*/ 38735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0" h="387350">
                  <a:moveTo>
                    <a:pt x="508000" y="0"/>
                  </a:moveTo>
                  <a:lnTo>
                    <a:pt x="508000" y="114300"/>
                  </a:lnTo>
                  <a:lnTo>
                    <a:pt x="0" y="114300"/>
                  </a:lnTo>
                  <a:lnTo>
                    <a:pt x="0" y="190500"/>
                  </a:lnTo>
                  <a:lnTo>
                    <a:pt x="1047750" y="190500"/>
                  </a:lnTo>
                  <a:lnTo>
                    <a:pt x="1047750" y="260350"/>
                  </a:lnTo>
                  <a:lnTo>
                    <a:pt x="495300" y="260350"/>
                  </a:lnTo>
                  <a:lnTo>
                    <a:pt x="495300" y="387350"/>
                  </a:lnTo>
                </a:path>
              </a:pathLst>
            </a:custGeom>
            <a:noFill/>
            <a:ln>
              <a:solidFill>
                <a:srgbClr val="C34B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91377" y="1328614"/>
            <a:ext cx="5984601" cy="3491062"/>
            <a:chOff x="591377" y="1328614"/>
            <a:chExt cx="5984601" cy="3491062"/>
          </a:xfrm>
        </p:grpSpPr>
        <p:cxnSp>
          <p:nvCxnSpPr>
            <p:cNvPr id="133" name="Straight Arrow Connector 132"/>
            <p:cNvCxnSpPr/>
            <p:nvPr/>
          </p:nvCxnSpPr>
          <p:spPr>
            <a:xfrm>
              <a:off x="783311" y="4471516"/>
              <a:ext cx="0" cy="346676"/>
            </a:xfrm>
            <a:prstGeom prst="straightConnector1">
              <a:avLst/>
            </a:prstGeom>
            <a:ln w="3175">
              <a:solidFill>
                <a:schemeClr val="bg1">
                  <a:lumMod val="65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591377" y="1328614"/>
              <a:ext cx="5984601" cy="3491062"/>
              <a:chOff x="591377" y="1328614"/>
              <a:chExt cx="5984601" cy="3491062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591377" y="4471517"/>
                <a:ext cx="2079403" cy="348159"/>
                <a:chOff x="591377" y="4471517"/>
                <a:chExt cx="2079403" cy="348159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 flipH="1">
                  <a:off x="717561" y="4471517"/>
                  <a:ext cx="1953219" cy="0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TextBox 131"/>
                <p:cNvSpPr txBox="1"/>
                <p:nvPr/>
              </p:nvSpPr>
              <p:spPr>
                <a:xfrm rot="16200000">
                  <a:off x="529822" y="4542677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00" dirty="0" smtClean="0">
                      <a:solidFill>
                        <a:schemeClr val="bg1">
                          <a:lumMod val="65000"/>
                        </a:schemeClr>
                      </a:solidFill>
                    </a:rPr>
                    <a:t>100</a:t>
                  </a:r>
                  <a:endParaRPr lang="en-GB" sz="8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1938964" y="1328614"/>
                <a:ext cx="4637014" cy="1891090"/>
                <a:chOff x="1938964" y="1328614"/>
                <a:chExt cx="4637014" cy="189109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938964" y="1328614"/>
                  <a:ext cx="4637014" cy="1891090"/>
                  <a:chOff x="1938964" y="1328614"/>
                  <a:chExt cx="4637014" cy="1891090"/>
                </a:xfrm>
              </p:grpSpPr>
              <p:cxnSp>
                <p:nvCxnSpPr>
                  <p:cNvPr id="119" name="Straight Connector 118"/>
                  <p:cNvCxnSpPr/>
                  <p:nvPr/>
                </p:nvCxnSpPr>
                <p:spPr>
                  <a:xfrm flipH="1" flipV="1">
                    <a:off x="5128755" y="3183062"/>
                    <a:ext cx="657226" cy="644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TextBox 122"/>
                  <p:cNvSpPr txBox="1"/>
                  <p:nvPr/>
                </p:nvSpPr>
                <p:spPr>
                  <a:xfrm rot="16200000">
                    <a:off x="5477386" y="2942705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dirty="0" smtClean="0">
                        <a:solidFill>
                          <a:schemeClr val="bg1">
                            <a:lumMod val="65000"/>
                          </a:schemeClr>
                        </a:solidFill>
                      </a:rPr>
                      <a:t>100</a:t>
                    </a:r>
                    <a:endParaRPr lang="en-GB" sz="8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5725588" y="2939652"/>
                    <a:ext cx="85039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dirty="0" smtClean="0">
                        <a:solidFill>
                          <a:schemeClr val="bg1">
                            <a:lumMod val="65000"/>
                          </a:schemeClr>
                        </a:solidFill>
                      </a:rPr>
                      <a:t>Heaters volume</a:t>
                    </a:r>
                  </a:p>
                </p:txBody>
              </p:sp>
              <p:cxnSp>
                <p:nvCxnSpPr>
                  <p:cNvPr id="135" name="Straight Connector 134"/>
                  <p:cNvCxnSpPr/>
                  <p:nvPr/>
                </p:nvCxnSpPr>
                <p:spPr>
                  <a:xfrm flipH="1">
                    <a:off x="1961433" y="2916750"/>
                    <a:ext cx="2537555" cy="0"/>
                  </a:xfrm>
                  <a:prstGeom prst="line">
                    <a:avLst/>
                  </a:prstGeom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0" name="TextBox 139"/>
                  <p:cNvSpPr txBox="1"/>
                  <p:nvPr/>
                </p:nvSpPr>
                <p:spPr>
                  <a:xfrm rot="16200000">
                    <a:off x="1877409" y="2043901"/>
                    <a:ext cx="33855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dirty="0" smtClean="0">
                        <a:solidFill>
                          <a:schemeClr val="bg1">
                            <a:lumMod val="65000"/>
                          </a:schemeClr>
                        </a:solidFill>
                      </a:rPr>
                      <a:t>700</a:t>
                    </a:r>
                    <a:endParaRPr lang="en-GB" sz="8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41" name="Straight Arrow Connector 140"/>
                  <p:cNvCxnSpPr/>
                  <p:nvPr/>
                </p:nvCxnSpPr>
                <p:spPr>
                  <a:xfrm>
                    <a:off x="2120208" y="1328614"/>
                    <a:ext cx="0" cy="1588136"/>
                  </a:xfrm>
                  <a:prstGeom prst="straightConnector1">
                    <a:avLst/>
                  </a:prstGeom>
                  <a:ln w="3175">
                    <a:solidFill>
                      <a:schemeClr val="bg1">
                        <a:lumMod val="65000"/>
                      </a:schemeClr>
                    </a:solidFill>
                    <a:headEnd type="triangle" w="sm" len="med"/>
                    <a:tailEnd type="triangle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2819121" y="2712694"/>
                    <a:ext cx="915635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 smtClean="0">
                        <a:solidFill>
                          <a:schemeClr val="bg1">
                            <a:lumMod val="65000"/>
                          </a:schemeClr>
                        </a:solidFill>
                      </a:rPr>
                      <a:t>Inlet reservoir</a:t>
                    </a:r>
                    <a:endParaRPr lang="en-GB" sz="10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4536495" y="1880715"/>
                  <a:ext cx="1257293" cy="1308810"/>
                  <a:chOff x="4536495" y="1880715"/>
                  <a:chExt cx="1257293" cy="1308810"/>
                </a:xfrm>
              </p:grpSpPr>
              <p:sp>
                <p:nvSpPr>
                  <p:cNvPr id="191" name="TextBox 190"/>
                  <p:cNvSpPr txBox="1"/>
                  <p:nvPr/>
                </p:nvSpPr>
                <p:spPr>
                  <a:xfrm>
                    <a:off x="4628396" y="1880715"/>
                    <a:ext cx="51809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800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14 litres</a:t>
                    </a:r>
                    <a:endParaRPr lang="en-GB" sz="800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4536495" y="2085166"/>
                    <a:ext cx="1257293" cy="1104359"/>
                    <a:chOff x="4536495" y="2085166"/>
                    <a:chExt cx="1257293" cy="1104359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4536495" y="2085166"/>
                      <a:ext cx="1257293" cy="338554"/>
                      <a:chOff x="4536495" y="2085166"/>
                      <a:chExt cx="1257293" cy="338554"/>
                    </a:xfrm>
                  </p:grpSpPr>
                  <p:cxnSp>
                    <p:nvCxnSpPr>
                      <p:cNvPr id="108" name="Straight Connector 107"/>
                      <p:cNvCxnSpPr/>
                      <p:nvPr/>
                    </p:nvCxnSpPr>
                    <p:spPr>
                      <a:xfrm flipH="1">
                        <a:off x="4536495" y="2135301"/>
                        <a:ext cx="1257293" cy="0"/>
                      </a:xfrm>
                      <a:prstGeom prst="line">
                        <a:avLst/>
                      </a:prstGeom>
                      <a:ln w="3175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3" name="TextBox 112"/>
                      <p:cNvSpPr txBox="1"/>
                      <p:nvPr/>
                    </p:nvSpPr>
                    <p:spPr>
                      <a:xfrm rot="16200000">
                        <a:off x="5477386" y="2146721"/>
                        <a:ext cx="338554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800" dirty="0" smtClean="0">
                            <a:solidFill>
                              <a:schemeClr val="bg1">
                                <a:lumMod val="65000"/>
                              </a:schemeClr>
                            </a:solidFill>
                          </a:rPr>
                          <a:t>100</a:t>
                        </a:r>
                        <a:endParaRPr lang="en-GB" sz="800" dirty="0">
                          <a:solidFill>
                            <a:schemeClr val="bg1">
                              <a:lumMod val="65000"/>
                            </a:schemeClr>
                          </a:solidFill>
                        </a:endParaRPr>
                      </a:p>
                    </p:txBody>
                  </p:sp>
                  <p:cxnSp>
                    <p:nvCxnSpPr>
                      <p:cNvPr id="111" name="Straight Arrow Connector 110"/>
                      <p:cNvCxnSpPr/>
                      <p:nvPr/>
                    </p:nvCxnSpPr>
                    <p:spPr>
                      <a:xfrm>
                        <a:off x="5730875" y="2132238"/>
                        <a:ext cx="0" cy="242378"/>
                      </a:xfrm>
                      <a:prstGeom prst="straightConnector1">
                        <a:avLst/>
                      </a:prstGeom>
                      <a:ln w="3175">
                        <a:solidFill>
                          <a:schemeClr val="bg1">
                            <a:lumMod val="65000"/>
                          </a:schemeClr>
                        </a:solidFill>
                        <a:headEnd type="triangle" w="sm" len="med"/>
                        <a:tailEnd type="triangle" w="sm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20" name="Straight Arrow Connector 119"/>
                    <p:cNvCxnSpPr/>
                    <p:nvPr/>
                  </p:nvCxnSpPr>
                  <p:spPr>
                    <a:xfrm>
                      <a:off x="5730875" y="2921432"/>
                      <a:ext cx="0" cy="268093"/>
                    </a:xfrm>
                    <a:prstGeom prst="straightConnector1">
                      <a:avLst/>
                    </a:prstGeom>
                    <a:ln w="3175">
                      <a:solidFill>
                        <a:schemeClr val="bg1">
                          <a:lumMod val="65000"/>
                        </a:schemeClr>
                      </a:solidFill>
                      <a:headEnd type="triangle" w="sm" len="med"/>
                      <a:tailEnd type="triangle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0766" y="838986"/>
            <a:ext cx="5498489" cy="38091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Electrical:</a:t>
            </a:r>
          </a:p>
          <a:p>
            <a:pPr lvl="1"/>
            <a:r>
              <a:rPr lang="en-GB" dirty="0" smtClean="0"/>
              <a:t>MgB</a:t>
            </a:r>
            <a:r>
              <a:rPr lang="en-GB" baseline="-25000" dirty="0" smtClean="0"/>
              <a:t>2</a:t>
            </a:r>
            <a:r>
              <a:rPr lang="en-GB" dirty="0" smtClean="0"/>
              <a:t>-NbTi Splices protected</a:t>
            </a:r>
          </a:p>
          <a:p>
            <a:pPr lvl="1"/>
            <a:r>
              <a:rPr lang="en-GB" dirty="0" err="1" smtClean="0"/>
              <a:t>NbTi-NbTi</a:t>
            </a:r>
            <a:r>
              <a:rPr lang="en-GB" dirty="0" smtClean="0"/>
              <a:t> splices on either side of plug</a:t>
            </a:r>
          </a:p>
          <a:p>
            <a:pPr marL="0" indent="0">
              <a:buNone/>
            </a:pPr>
            <a:r>
              <a:rPr lang="en-GB" dirty="0" smtClean="0"/>
              <a:t>Cryogenics: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Superfluid in interlink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Splices immersed in LHE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Fountain principle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10 min buffer at nominal conditions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Insulation vacuum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Vacuum barrier in DFM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Vacuum barrier at plug level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496175" y="1218161"/>
            <a:ext cx="1063047" cy="1671721"/>
          </a:xfrm>
          <a:custGeom>
            <a:avLst/>
            <a:gdLst>
              <a:gd name="connsiteX0" fmla="*/ 0 w 1034473"/>
              <a:gd name="connsiteY0" fmla="*/ 8887 h 1662196"/>
              <a:gd name="connsiteX1" fmla="*/ 110837 w 1034473"/>
              <a:gd name="connsiteY1" fmla="*/ 8887 h 1662196"/>
              <a:gd name="connsiteX2" fmla="*/ 147782 w 1034473"/>
              <a:gd name="connsiteY2" fmla="*/ 101250 h 1662196"/>
              <a:gd name="connsiteX3" fmla="*/ 157018 w 1034473"/>
              <a:gd name="connsiteY3" fmla="*/ 276741 h 1662196"/>
              <a:gd name="connsiteX4" fmla="*/ 120073 w 1034473"/>
              <a:gd name="connsiteY4" fmla="*/ 544596 h 1662196"/>
              <a:gd name="connsiteX5" fmla="*/ 129309 w 1034473"/>
              <a:gd name="connsiteY5" fmla="*/ 867869 h 1662196"/>
              <a:gd name="connsiteX6" fmla="*/ 193964 w 1034473"/>
              <a:gd name="connsiteY6" fmla="*/ 932523 h 1662196"/>
              <a:gd name="connsiteX7" fmla="*/ 323273 w 1034473"/>
              <a:gd name="connsiteY7" fmla="*/ 987941 h 1662196"/>
              <a:gd name="connsiteX8" fmla="*/ 554182 w 1034473"/>
              <a:gd name="connsiteY8" fmla="*/ 1052596 h 1662196"/>
              <a:gd name="connsiteX9" fmla="*/ 720437 w 1034473"/>
              <a:gd name="connsiteY9" fmla="*/ 1071069 h 1662196"/>
              <a:gd name="connsiteX10" fmla="*/ 923637 w 1034473"/>
              <a:gd name="connsiteY10" fmla="*/ 1089541 h 1662196"/>
              <a:gd name="connsiteX11" fmla="*/ 960582 w 1034473"/>
              <a:gd name="connsiteY11" fmla="*/ 1218850 h 1662196"/>
              <a:gd name="connsiteX12" fmla="*/ 951346 w 1034473"/>
              <a:gd name="connsiteY12" fmla="*/ 1486705 h 1662196"/>
              <a:gd name="connsiteX13" fmla="*/ 969818 w 1034473"/>
              <a:gd name="connsiteY13" fmla="*/ 1625250 h 1662196"/>
              <a:gd name="connsiteX14" fmla="*/ 1034473 w 1034473"/>
              <a:gd name="connsiteY14" fmla="*/ 1662196 h 1662196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86860"/>
              <a:gd name="connsiteY0" fmla="*/ 8887 h 1676484"/>
              <a:gd name="connsiteX1" fmla="*/ 110837 w 1086860"/>
              <a:gd name="connsiteY1" fmla="*/ 8887 h 1676484"/>
              <a:gd name="connsiteX2" fmla="*/ 147782 w 1086860"/>
              <a:gd name="connsiteY2" fmla="*/ 101250 h 1676484"/>
              <a:gd name="connsiteX3" fmla="*/ 157018 w 1086860"/>
              <a:gd name="connsiteY3" fmla="*/ 276741 h 1676484"/>
              <a:gd name="connsiteX4" fmla="*/ 120073 w 1086860"/>
              <a:gd name="connsiteY4" fmla="*/ 544596 h 1676484"/>
              <a:gd name="connsiteX5" fmla="*/ 129309 w 1086860"/>
              <a:gd name="connsiteY5" fmla="*/ 867869 h 1676484"/>
              <a:gd name="connsiteX6" fmla="*/ 193964 w 1086860"/>
              <a:gd name="connsiteY6" fmla="*/ 932523 h 1676484"/>
              <a:gd name="connsiteX7" fmla="*/ 323273 w 1086860"/>
              <a:gd name="connsiteY7" fmla="*/ 987941 h 1676484"/>
              <a:gd name="connsiteX8" fmla="*/ 554182 w 1086860"/>
              <a:gd name="connsiteY8" fmla="*/ 1052596 h 1676484"/>
              <a:gd name="connsiteX9" fmla="*/ 720437 w 1086860"/>
              <a:gd name="connsiteY9" fmla="*/ 1071069 h 1676484"/>
              <a:gd name="connsiteX10" fmla="*/ 923637 w 1086860"/>
              <a:gd name="connsiteY10" fmla="*/ 1089541 h 1676484"/>
              <a:gd name="connsiteX11" fmla="*/ 960582 w 1086860"/>
              <a:gd name="connsiteY11" fmla="*/ 1218850 h 1676484"/>
              <a:gd name="connsiteX12" fmla="*/ 951346 w 1086860"/>
              <a:gd name="connsiteY12" fmla="*/ 1486705 h 1676484"/>
              <a:gd name="connsiteX13" fmla="*/ 969818 w 1086860"/>
              <a:gd name="connsiteY13" fmla="*/ 1625250 h 1676484"/>
              <a:gd name="connsiteX14" fmla="*/ 1086860 w 1086860"/>
              <a:gd name="connsiteY14" fmla="*/ 1676484 h 1676484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193964 w 1063047"/>
              <a:gd name="connsiteY6" fmla="*/ 932523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23273 w 1063047"/>
              <a:gd name="connsiteY7" fmla="*/ 987941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29309 w 1063047"/>
              <a:gd name="connsiteY5" fmla="*/ 86786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62646 w 1063047"/>
              <a:gd name="connsiteY5" fmla="*/ 848819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20073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  <a:gd name="connsiteX0" fmla="*/ 0 w 1063047"/>
              <a:gd name="connsiteY0" fmla="*/ 8887 h 1671721"/>
              <a:gd name="connsiteX1" fmla="*/ 110837 w 1063047"/>
              <a:gd name="connsiteY1" fmla="*/ 8887 h 1671721"/>
              <a:gd name="connsiteX2" fmla="*/ 147782 w 1063047"/>
              <a:gd name="connsiteY2" fmla="*/ 101250 h 1671721"/>
              <a:gd name="connsiteX3" fmla="*/ 157018 w 1063047"/>
              <a:gd name="connsiteY3" fmla="*/ 276741 h 1671721"/>
              <a:gd name="connsiteX4" fmla="*/ 148648 w 1063047"/>
              <a:gd name="connsiteY4" fmla="*/ 544596 h 1671721"/>
              <a:gd name="connsiteX5" fmla="*/ 143596 w 1063047"/>
              <a:gd name="connsiteY5" fmla="*/ 858344 h 1671721"/>
              <a:gd name="connsiteX6" fmla="*/ 205870 w 1063047"/>
              <a:gd name="connsiteY6" fmla="*/ 963480 h 1671721"/>
              <a:gd name="connsiteX7" fmla="*/ 342323 w 1063047"/>
              <a:gd name="connsiteY7" fmla="*/ 1011753 h 1671721"/>
              <a:gd name="connsiteX8" fmla="*/ 554182 w 1063047"/>
              <a:gd name="connsiteY8" fmla="*/ 1052596 h 1671721"/>
              <a:gd name="connsiteX9" fmla="*/ 720437 w 1063047"/>
              <a:gd name="connsiteY9" fmla="*/ 1071069 h 1671721"/>
              <a:gd name="connsiteX10" fmla="*/ 923637 w 1063047"/>
              <a:gd name="connsiteY10" fmla="*/ 1089541 h 1671721"/>
              <a:gd name="connsiteX11" fmla="*/ 960582 w 1063047"/>
              <a:gd name="connsiteY11" fmla="*/ 1218850 h 1671721"/>
              <a:gd name="connsiteX12" fmla="*/ 951346 w 1063047"/>
              <a:gd name="connsiteY12" fmla="*/ 1486705 h 1671721"/>
              <a:gd name="connsiteX13" fmla="*/ 969818 w 1063047"/>
              <a:gd name="connsiteY13" fmla="*/ 1625250 h 1671721"/>
              <a:gd name="connsiteX14" fmla="*/ 1063047 w 1063047"/>
              <a:gd name="connsiteY14" fmla="*/ 1671721 h 1671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63047" h="1671721">
                <a:moveTo>
                  <a:pt x="0" y="8887"/>
                </a:moveTo>
                <a:cubicBezTo>
                  <a:pt x="43103" y="1190"/>
                  <a:pt x="86207" y="-6507"/>
                  <a:pt x="110837" y="8887"/>
                </a:cubicBezTo>
                <a:cubicBezTo>
                  <a:pt x="135467" y="24281"/>
                  <a:pt x="140085" y="56608"/>
                  <a:pt x="147782" y="101250"/>
                </a:cubicBezTo>
                <a:cubicBezTo>
                  <a:pt x="155479" y="145892"/>
                  <a:pt x="156874" y="202850"/>
                  <a:pt x="157018" y="276741"/>
                </a:cubicBezTo>
                <a:cubicBezTo>
                  <a:pt x="157162" y="350632"/>
                  <a:pt x="150885" y="447662"/>
                  <a:pt x="148648" y="544596"/>
                </a:cubicBezTo>
                <a:cubicBezTo>
                  <a:pt x="146411" y="641530"/>
                  <a:pt x="134059" y="788530"/>
                  <a:pt x="143596" y="858344"/>
                </a:cubicBezTo>
                <a:cubicBezTo>
                  <a:pt x="153133" y="928158"/>
                  <a:pt x="172749" y="937912"/>
                  <a:pt x="205870" y="963480"/>
                </a:cubicBezTo>
                <a:cubicBezTo>
                  <a:pt x="238991" y="989048"/>
                  <a:pt x="284271" y="996900"/>
                  <a:pt x="342323" y="1011753"/>
                </a:cubicBezTo>
                <a:cubicBezTo>
                  <a:pt x="400375" y="1026606"/>
                  <a:pt x="491163" y="1042710"/>
                  <a:pt x="554182" y="1052596"/>
                </a:cubicBezTo>
                <a:cubicBezTo>
                  <a:pt x="617201" y="1062482"/>
                  <a:pt x="720437" y="1071069"/>
                  <a:pt x="720437" y="1071069"/>
                </a:cubicBezTo>
                <a:cubicBezTo>
                  <a:pt x="782013" y="1077226"/>
                  <a:pt x="883613" y="1064911"/>
                  <a:pt x="923637" y="1089541"/>
                </a:cubicBezTo>
                <a:cubicBezTo>
                  <a:pt x="963661" y="1114171"/>
                  <a:pt x="955964" y="1152656"/>
                  <a:pt x="960582" y="1218850"/>
                </a:cubicBezTo>
                <a:cubicBezTo>
                  <a:pt x="965200" y="1285044"/>
                  <a:pt x="949807" y="1418972"/>
                  <a:pt x="951346" y="1486705"/>
                </a:cubicBezTo>
                <a:cubicBezTo>
                  <a:pt x="952885" y="1554438"/>
                  <a:pt x="951201" y="1594414"/>
                  <a:pt x="969818" y="1625250"/>
                </a:cubicBezTo>
                <a:cubicBezTo>
                  <a:pt x="988435" y="1656086"/>
                  <a:pt x="1020978" y="1665491"/>
                  <a:pt x="1063047" y="1671721"/>
                </a:cubicBezTo>
              </a:path>
            </a:pathLst>
          </a:custGeom>
          <a:noFill/>
          <a:ln w="63500">
            <a:solidFill>
              <a:srgbClr val="0070C0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3723055" y="2207054"/>
            <a:ext cx="385395" cy="72596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3228553" y="890588"/>
            <a:ext cx="1333922" cy="1190930"/>
          </a:xfrm>
          <a:custGeom>
            <a:avLst/>
            <a:gdLst>
              <a:gd name="connsiteX0" fmla="*/ 1333922 w 1333922"/>
              <a:gd name="connsiteY0" fmla="*/ 1190625 h 1190930"/>
              <a:gd name="connsiteX1" fmla="*/ 910060 w 1333922"/>
              <a:gd name="connsiteY1" fmla="*/ 1190625 h 1190930"/>
              <a:gd name="connsiteX2" fmla="*/ 729085 w 1333922"/>
              <a:gd name="connsiteY2" fmla="*/ 1185862 h 1190930"/>
              <a:gd name="connsiteX3" fmla="*/ 590972 w 1333922"/>
              <a:gd name="connsiteY3" fmla="*/ 1143000 h 1190930"/>
              <a:gd name="connsiteX4" fmla="*/ 510010 w 1333922"/>
              <a:gd name="connsiteY4" fmla="*/ 1062037 h 1190930"/>
              <a:gd name="connsiteX5" fmla="*/ 481435 w 1333922"/>
              <a:gd name="connsiteY5" fmla="*/ 928687 h 1190930"/>
              <a:gd name="connsiteX6" fmla="*/ 490960 w 1333922"/>
              <a:gd name="connsiteY6" fmla="*/ 800100 h 1190930"/>
              <a:gd name="connsiteX7" fmla="*/ 486197 w 1333922"/>
              <a:gd name="connsiteY7" fmla="*/ 676275 h 1190930"/>
              <a:gd name="connsiteX8" fmla="*/ 457622 w 1333922"/>
              <a:gd name="connsiteY8" fmla="*/ 585787 h 1190930"/>
              <a:gd name="connsiteX9" fmla="*/ 348085 w 1333922"/>
              <a:gd name="connsiteY9" fmla="*/ 481012 h 1190930"/>
              <a:gd name="connsiteX10" fmla="*/ 229022 w 1333922"/>
              <a:gd name="connsiteY10" fmla="*/ 385762 h 1190930"/>
              <a:gd name="connsiteX11" fmla="*/ 100435 w 1333922"/>
              <a:gd name="connsiteY11" fmla="*/ 261937 h 1190930"/>
              <a:gd name="connsiteX12" fmla="*/ 14710 w 1333922"/>
              <a:gd name="connsiteY12" fmla="*/ 119062 h 1190930"/>
              <a:gd name="connsiteX13" fmla="*/ 422 w 1333922"/>
              <a:gd name="connsiteY13" fmla="*/ 28575 h 1190930"/>
              <a:gd name="connsiteX14" fmla="*/ 5185 w 1333922"/>
              <a:gd name="connsiteY14" fmla="*/ 0 h 119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33922" h="1190930">
                <a:moveTo>
                  <a:pt x="1333922" y="1190625"/>
                </a:moveTo>
                <a:lnTo>
                  <a:pt x="910060" y="1190625"/>
                </a:lnTo>
                <a:cubicBezTo>
                  <a:pt x="809254" y="1189831"/>
                  <a:pt x="782266" y="1193799"/>
                  <a:pt x="729085" y="1185862"/>
                </a:cubicBezTo>
                <a:cubicBezTo>
                  <a:pt x="675904" y="1177925"/>
                  <a:pt x="627484" y="1163637"/>
                  <a:pt x="590972" y="1143000"/>
                </a:cubicBezTo>
                <a:cubicBezTo>
                  <a:pt x="554459" y="1122362"/>
                  <a:pt x="528266" y="1097756"/>
                  <a:pt x="510010" y="1062037"/>
                </a:cubicBezTo>
                <a:cubicBezTo>
                  <a:pt x="491754" y="1026318"/>
                  <a:pt x="484610" y="972343"/>
                  <a:pt x="481435" y="928687"/>
                </a:cubicBezTo>
                <a:cubicBezTo>
                  <a:pt x="478260" y="885031"/>
                  <a:pt x="490166" y="842169"/>
                  <a:pt x="490960" y="800100"/>
                </a:cubicBezTo>
                <a:cubicBezTo>
                  <a:pt x="491754" y="758031"/>
                  <a:pt x="491753" y="711994"/>
                  <a:pt x="486197" y="676275"/>
                </a:cubicBezTo>
                <a:cubicBezTo>
                  <a:pt x="480641" y="640556"/>
                  <a:pt x="480641" y="618331"/>
                  <a:pt x="457622" y="585787"/>
                </a:cubicBezTo>
                <a:cubicBezTo>
                  <a:pt x="434603" y="553243"/>
                  <a:pt x="386185" y="514349"/>
                  <a:pt x="348085" y="481012"/>
                </a:cubicBezTo>
                <a:cubicBezTo>
                  <a:pt x="309985" y="447675"/>
                  <a:pt x="270297" y="422274"/>
                  <a:pt x="229022" y="385762"/>
                </a:cubicBezTo>
                <a:cubicBezTo>
                  <a:pt x="187747" y="349250"/>
                  <a:pt x="136154" y="306387"/>
                  <a:pt x="100435" y="261937"/>
                </a:cubicBezTo>
                <a:cubicBezTo>
                  <a:pt x="64716" y="217487"/>
                  <a:pt x="31379" y="157956"/>
                  <a:pt x="14710" y="119062"/>
                </a:cubicBezTo>
                <a:cubicBezTo>
                  <a:pt x="-1959" y="80168"/>
                  <a:pt x="2009" y="48419"/>
                  <a:pt x="422" y="28575"/>
                </a:cubicBezTo>
                <a:cubicBezTo>
                  <a:pt x="-1166" y="8731"/>
                  <a:pt x="2009" y="4365"/>
                  <a:pt x="5185" y="0"/>
                </a:cubicBezTo>
              </a:path>
            </a:pathLst>
          </a:custGeom>
          <a:ln w="88900">
            <a:solidFill>
              <a:srgbClr val="DEEBF7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Arrow Connector 100"/>
          <p:cNvCxnSpPr/>
          <p:nvPr/>
        </p:nvCxnSpPr>
        <p:spPr>
          <a:xfrm flipH="1">
            <a:off x="4189518" y="2088199"/>
            <a:ext cx="282007" cy="0"/>
          </a:xfrm>
          <a:prstGeom prst="straightConnector1">
            <a:avLst/>
          </a:prstGeom>
          <a:ln>
            <a:solidFill>
              <a:srgbClr val="0070C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9" idx="10"/>
            <a:endCxn id="19" idx="11"/>
          </p:cNvCxnSpPr>
          <p:nvPr/>
        </p:nvCxnSpPr>
        <p:spPr>
          <a:xfrm flipH="1" flipV="1">
            <a:off x="3328988" y="1152525"/>
            <a:ext cx="128587" cy="123825"/>
          </a:xfrm>
          <a:prstGeom prst="straightConnector1">
            <a:avLst/>
          </a:prstGeom>
          <a:ln>
            <a:solidFill>
              <a:srgbClr val="0070C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7484268" y="4940300"/>
            <a:ext cx="2590007" cy="1044922"/>
            <a:chOff x="7484268" y="4940300"/>
            <a:chExt cx="2590007" cy="1044922"/>
          </a:xfrm>
        </p:grpSpPr>
        <p:sp>
          <p:nvSpPr>
            <p:cNvPr id="44" name="Freeform 43"/>
            <p:cNvSpPr/>
            <p:nvPr/>
          </p:nvSpPr>
          <p:spPr>
            <a:xfrm>
              <a:off x="7486650" y="4940300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chemeClr val="accent6">
                    <a:lumMod val="60000"/>
                    <a:lumOff val="40000"/>
                  </a:schemeClr>
                </a:gs>
                <a:gs pos="16000">
                  <a:schemeClr val="accent6">
                    <a:lumMod val="20000"/>
                    <a:lumOff val="8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Freeform 157"/>
            <p:cNvSpPr/>
            <p:nvPr/>
          </p:nvSpPr>
          <p:spPr>
            <a:xfrm flipV="1">
              <a:off x="7484268" y="5647566"/>
              <a:ext cx="2228850" cy="327025"/>
            </a:xfrm>
            <a:custGeom>
              <a:avLst/>
              <a:gdLst>
                <a:gd name="connsiteX0" fmla="*/ 714375 w 2228850"/>
                <a:gd name="connsiteY0" fmla="*/ 3175 h 327025"/>
                <a:gd name="connsiteX1" fmla="*/ 714375 w 2228850"/>
                <a:gd name="connsiteY1" fmla="*/ 165100 h 327025"/>
                <a:gd name="connsiteX2" fmla="*/ 2228850 w 2228850"/>
                <a:gd name="connsiteY2" fmla="*/ 165100 h 327025"/>
                <a:gd name="connsiteX3" fmla="*/ 2228850 w 2228850"/>
                <a:gd name="connsiteY3" fmla="*/ 212725 h 327025"/>
                <a:gd name="connsiteX4" fmla="*/ 612775 w 2228850"/>
                <a:gd name="connsiteY4" fmla="*/ 212725 h 327025"/>
                <a:gd name="connsiteX5" fmla="*/ 612775 w 2228850"/>
                <a:gd name="connsiteY5" fmla="*/ 295275 h 327025"/>
                <a:gd name="connsiteX6" fmla="*/ 276225 w 2228850"/>
                <a:gd name="connsiteY6" fmla="*/ 295275 h 327025"/>
                <a:gd name="connsiteX7" fmla="*/ 276225 w 2228850"/>
                <a:gd name="connsiteY7" fmla="*/ 327025 h 327025"/>
                <a:gd name="connsiteX8" fmla="*/ 0 w 2228850"/>
                <a:gd name="connsiteY8" fmla="*/ 206375 h 327025"/>
                <a:gd name="connsiteX9" fmla="*/ 0 w 2228850"/>
                <a:gd name="connsiteY9" fmla="*/ 0 h 327025"/>
                <a:gd name="connsiteX10" fmla="*/ 714375 w 2228850"/>
                <a:gd name="connsiteY10" fmla="*/ 317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8850" h="327025">
                  <a:moveTo>
                    <a:pt x="714375" y="3175"/>
                  </a:moveTo>
                  <a:lnTo>
                    <a:pt x="714375" y="165100"/>
                  </a:lnTo>
                  <a:lnTo>
                    <a:pt x="2228850" y="165100"/>
                  </a:lnTo>
                  <a:lnTo>
                    <a:pt x="2228850" y="212725"/>
                  </a:lnTo>
                  <a:lnTo>
                    <a:pt x="612775" y="212725"/>
                  </a:lnTo>
                  <a:lnTo>
                    <a:pt x="612775" y="295275"/>
                  </a:lnTo>
                  <a:lnTo>
                    <a:pt x="276225" y="295275"/>
                  </a:lnTo>
                  <a:lnTo>
                    <a:pt x="276225" y="327025"/>
                  </a:lnTo>
                  <a:lnTo>
                    <a:pt x="0" y="206375"/>
                  </a:lnTo>
                  <a:lnTo>
                    <a:pt x="0" y="0"/>
                  </a:lnTo>
                  <a:lnTo>
                    <a:pt x="714375" y="3175"/>
                  </a:lnTo>
                  <a:close/>
                </a:path>
              </a:pathLst>
            </a:custGeom>
            <a:gradFill>
              <a:gsLst>
                <a:gs pos="100000">
                  <a:schemeClr val="accent6">
                    <a:lumMod val="60000"/>
                    <a:lumOff val="40000"/>
                  </a:schemeClr>
                </a:gs>
                <a:gs pos="17000">
                  <a:schemeClr val="accent6">
                    <a:lumMod val="20000"/>
                    <a:lumOff val="8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Freeform 161"/>
            <p:cNvSpPr/>
            <p:nvPr/>
          </p:nvSpPr>
          <p:spPr>
            <a:xfrm flipV="1">
              <a:off x="8099425" y="5562947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chemeClr val="accent4">
                    <a:lumMod val="20000"/>
                    <a:lumOff val="8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8099425" y="4946650"/>
              <a:ext cx="1974850" cy="422275"/>
            </a:xfrm>
            <a:custGeom>
              <a:avLst/>
              <a:gdLst>
                <a:gd name="connsiteX0" fmla="*/ 98425 w 1974850"/>
                <a:gd name="connsiteY0" fmla="*/ 0 h 422275"/>
                <a:gd name="connsiteX1" fmla="*/ 98425 w 1974850"/>
                <a:gd name="connsiteY1" fmla="*/ 158750 h 422275"/>
                <a:gd name="connsiteX2" fmla="*/ 1616075 w 1974850"/>
                <a:gd name="connsiteY2" fmla="*/ 158750 h 422275"/>
                <a:gd name="connsiteX3" fmla="*/ 1616075 w 1974850"/>
                <a:gd name="connsiteY3" fmla="*/ 206375 h 422275"/>
                <a:gd name="connsiteX4" fmla="*/ 0 w 1974850"/>
                <a:gd name="connsiteY4" fmla="*/ 206375 h 422275"/>
                <a:gd name="connsiteX5" fmla="*/ 0 w 1974850"/>
                <a:gd name="connsiteY5" fmla="*/ 292100 h 422275"/>
                <a:gd name="connsiteX6" fmla="*/ 1057275 w 1974850"/>
                <a:gd name="connsiteY6" fmla="*/ 292100 h 422275"/>
                <a:gd name="connsiteX7" fmla="*/ 1339850 w 1974850"/>
                <a:gd name="connsiteY7" fmla="*/ 422275 h 422275"/>
                <a:gd name="connsiteX8" fmla="*/ 1974850 w 1974850"/>
                <a:gd name="connsiteY8" fmla="*/ 422275 h 422275"/>
                <a:gd name="connsiteX9" fmla="*/ 1974850 w 1974850"/>
                <a:gd name="connsiteY9" fmla="*/ 136525 h 422275"/>
                <a:gd name="connsiteX10" fmla="*/ 1771650 w 1974850"/>
                <a:gd name="connsiteY10" fmla="*/ 136525 h 422275"/>
                <a:gd name="connsiteX11" fmla="*/ 1771650 w 1974850"/>
                <a:gd name="connsiteY11" fmla="*/ 6350 h 422275"/>
                <a:gd name="connsiteX12" fmla="*/ 98425 w 1974850"/>
                <a:gd name="connsiteY12" fmla="*/ 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74850" h="422275">
                  <a:moveTo>
                    <a:pt x="98425" y="0"/>
                  </a:moveTo>
                  <a:lnTo>
                    <a:pt x="98425" y="158750"/>
                  </a:lnTo>
                  <a:lnTo>
                    <a:pt x="1616075" y="158750"/>
                  </a:lnTo>
                  <a:lnTo>
                    <a:pt x="1616075" y="206375"/>
                  </a:lnTo>
                  <a:lnTo>
                    <a:pt x="0" y="206375"/>
                  </a:lnTo>
                  <a:lnTo>
                    <a:pt x="0" y="292100"/>
                  </a:lnTo>
                  <a:lnTo>
                    <a:pt x="1057275" y="292100"/>
                  </a:lnTo>
                  <a:lnTo>
                    <a:pt x="1339850" y="422275"/>
                  </a:lnTo>
                  <a:lnTo>
                    <a:pt x="1974850" y="422275"/>
                  </a:lnTo>
                  <a:lnTo>
                    <a:pt x="1974850" y="136525"/>
                  </a:lnTo>
                  <a:lnTo>
                    <a:pt x="1771650" y="136525"/>
                  </a:lnTo>
                  <a:lnTo>
                    <a:pt x="1771650" y="6350"/>
                  </a:lnTo>
                  <a:lnTo>
                    <a:pt x="98425" y="0"/>
                  </a:lnTo>
                  <a:close/>
                </a:path>
              </a:pathLst>
            </a:custGeom>
            <a:gradFill>
              <a:gsLst>
                <a:gs pos="0">
                  <a:srgbClr val="FDCFF4"/>
                </a:gs>
                <a:gs pos="46000">
                  <a:schemeClr val="accent4">
                    <a:lumMod val="20000"/>
                    <a:lumOff val="8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8103394" y="4945856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Freeform 155"/>
            <p:cNvSpPr/>
            <p:nvPr/>
          </p:nvSpPr>
          <p:spPr>
            <a:xfrm flipV="1">
              <a:off x="8103393" y="5691250"/>
              <a:ext cx="1609725" cy="292894"/>
            </a:xfrm>
            <a:custGeom>
              <a:avLst/>
              <a:gdLst>
                <a:gd name="connsiteX0" fmla="*/ 100012 w 1609725"/>
                <a:gd name="connsiteY0" fmla="*/ 0 h 292894"/>
                <a:gd name="connsiteX1" fmla="*/ 100012 w 1609725"/>
                <a:gd name="connsiteY1" fmla="*/ 166688 h 292894"/>
                <a:gd name="connsiteX2" fmla="*/ 1609725 w 1609725"/>
                <a:gd name="connsiteY2" fmla="*/ 166688 h 292894"/>
                <a:gd name="connsiteX3" fmla="*/ 1609725 w 1609725"/>
                <a:gd name="connsiteY3" fmla="*/ 207169 h 292894"/>
                <a:gd name="connsiteX4" fmla="*/ 0 w 1609725"/>
                <a:gd name="connsiteY4" fmla="*/ 207169 h 292894"/>
                <a:gd name="connsiteX5" fmla="*/ 0 w 1609725"/>
                <a:gd name="connsiteY5" fmla="*/ 292894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9725" h="292894">
                  <a:moveTo>
                    <a:pt x="100012" y="0"/>
                  </a:moveTo>
                  <a:lnTo>
                    <a:pt x="100012" y="166688"/>
                  </a:lnTo>
                  <a:lnTo>
                    <a:pt x="1609725" y="166688"/>
                  </a:lnTo>
                  <a:lnTo>
                    <a:pt x="1609725" y="207169"/>
                  </a:lnTo>
                  <a:lnTo>
                    <a:pt x="0" y="207169"/>
                  </a:lnTo>
                  <a:lnTo>
                    <a:pt x="0" y="29289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1" name="Straight Connector 60"/>
          <p:cNvCxnSpPr/>
          <p:nvPr/>
        </p:nvCxnSpPr>
        <p:spPr>
          <a:xfrm>
            <a:off x="7086337" y="6259398"/>
            <a:ext cx="1454348" cy="41343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068412" y="6240544"/>
            <a:ext cx="15665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8173039" y="6259398"/>
            <a:ext cx="84841" cy="31108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220857" y="6302805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°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0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68" grpId="0" animBg="1"/>
      <p:bldP spid="67" grpId="0" animBg="1"/>
      <p:bldP spid="73" grpId="0" animBg="1"/>
      <p:bldP spid="80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Interfaces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>
            <a:off x="3410040" y="107955"/>
            <a:ext cx="8920218" cy="1807746"/>
            <a:chOff x="5926541" y="99830"/>
            <a:chExt cx="6403718" cy="1297759"/>
          </a:xfrm>
        </p:grpSpPr>
        <p:grpSp>
          <p:nvGrpSpPr>
            <p:cNvPr id="24" name="Group 23"/>
            <p:cNvGrpSpPr/>
            <p:nvPr/>
          </p:nvGrpSpPr>
          <p:grpSpPr>
            <a:xfrm>
              <a:off x="5926541" y="99830"/>
              <a:ext cx="6403718" cy="1297759"/>
              <a:chOff x="5926541" y="99830"/>
              <a:chExt cx="6403718" cy="1297759"/>
            </a:xfrm>
          </p:grpSpPr>
          <p:grpSp>
            <p:nvGrpSpPr>
              <p:cNvPr id="9" name="Group 8"/>
              <p:cNvGrpSpPr/>
              <p:nvPr/>
            </p:nvGrpSpPr>
            <p:grpSpPr>
              <a:xfrm rot="16200000">
                <a:off x="8768633" y="-1780260"/>
                <a:ext cx="1245192" cy="5110505"/>
                <a:chOff x="11035406" y="1"/>
                <a:chExt cx="1154212" cy="4737105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16200000">
                  <a:off x="9437201" y="1716575"/>
                  <a:ext cx="4436232" cy="1003084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11153775" y="1339"/>
                  <a:ext cx="1035843" cy="4434894"/>
                </a:xfrm>
                <a:prstGeom prst="rect">
                  <a:avLst/>
                </a:prstGeom>
                <a:solidFill>
                  <a:srgbClr val="FFFFFF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grpSp>
              <p:nvGrpSpPr>
                <p:cNvPr id="12" name="Group 11"/>
                <p:cNvGrpSpPr/>
                <p:nvPr/>
              </p:nvGrpSpPr>
              <p:grpSpPr>
                <a:xfrm>
                  <a:off x="11035406" y="423152"/>
                  <a:ext cx="1052243" cy="4313954"/>
                  <a:chOff x="11087474" y="414414"/>
                  <a:chExt cx="1052243" cy="4472265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 rot="4202082">
                    <a:off x="9605968" y="1895920"/>
                    <a:ext cx="4015255" cy="1052243"/>
                    <a:chOff x="1209357" y="4739142"/>
                    <a:chExt cx="4015255" cy="1052243"/>
                  </a:xfrm>
                </p:grpSpPr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rot="17397918">
                      <a:off x="2055483" y="3893016"/>
                      <a:ext cx="0" cy="1692252"/>
                    </a:xfrm>
                    <a:prstGeom prst="line">
                      <a:avLst/>
                    </a:prstGeom>
                    <a:noFill/>
                    <a:ln w="63500">
                      <a:solidFill>
                        <a:srgbClr val="00B050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sp>
                  <p:nvSpPr>
                    <p:cNvPr id="18" name="Isosceles Triangle 17"/>
                    <p:cNvSpPr/>
                    <p:nvPr/>
                  </p:nvSpPr>
                  <p:spPr>
                    <a:xfrm rot="17421323">
                      <a:off x="2956240" y="4716446"/>
                      <a:ext cx="454220" cy="833239"/>
                    </a:xfrm>
                    <a:prstGeom prst="triangle">
                      <a:avLst/>
                    </a:prstGeom>
                    <a:solidFill>
                      <a:schemeClr val="accent6">
                        <a:lumMod val="60000"/>
                        <a:lumOff val="40000"/>
                        <a:alpha val="74902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9" name="Rectangle 18"/>
                    <p:cNvSpPr/>
                    <p:nvPr/>
                  </p:nvSpPr>
                  <p:spPr>
                    <a:xfrm rot="1206734">
                      <a:off x="3522500" y="5320146"/>
                      <a:ext cx="1702112" cy="471239"/>
                    </a:xfrm>
                    <a:prstGeom prst="rect">
                      <a:avLst/>
                    </a:prstGeom>
                    <a:solidFill>
                      <a:schemeClr val="accent6">
                        <a:lumMod val="60000"/>
                        <a:lumOff val="40000"/>
                        <a:alpha val="74902"/>
                      </a:schemeClr>
                    </a:solidFill>
                    <a:ln w="635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sz="1200" dirty="0" smtClean="0">
                          <a:latin typeface="Calibri" panose="020F0502020204030204" pitchFamily="34" charset="0"/>
                        </a:rPr>
                        <a:t>Ø250 x 600</a:t>
                      </a:r>
                    </a:p>
                    <a:p>
                      <a:pPr algn="ctr"/>
                      <a:r>
                        <a:rPr lang="en-GB" sz="1200" dirty="0" smtClean="0">
                          <a:latin typeface="Calibri" panose="020F0502020204030204" pitchFamily="34" charset="0"/>
                        </a:rPr>
                        <a:t>MgB</a:t>
                      </a:r>
                      <a:r>
                        <a:rPr lang="en-GB" sz="1200" baseline="-25000" dirty="0" smtClean="0"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dirty="0" smtClean="0">
                          <a:latin typeface="Calibri" panose="020F0502020204030204" pitchFamily="34" charset="0"/>
                        </a:rPr>
                        <a:t>-NbTi splices</a:t>
                      </a:r>
                      <a:endParaRPr lang="en-GB" sz="1200" dirty="0"/>
                    </a:p>
                  </p:txBody>
                </p:sp>
              </p:grp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11599080" y="4461557"/>
                    <a:ext cx="0" cy="425122"/>
                  </a:xfrm>
                  <a:prstGeom prst="line">
                    <a:avLst/>
                  </a:prstGeom>
                  <a:noFill/>
                  <a:ln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11739691" y="4461557"/>
                    <a:ext cx="0" cy="425121"/>
                  </a:xfrm>
                  <a:prstGeom prst="line">
                    <a:avLst/>
                  </a:prstGeom>
                  <a:noFill/>
                  <a:ln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11865780" y="4461557"/>
                    <a:ext cx="0" cy="425121"/>
                  </a:xfrm>
                  <a:prstGeom prst="line">
                    <a:avLst/>
                  </a:prstGeom>
                  <a:noFill/>
                  <a:ln>
                    <a:solidFill>
                      <a:schemeClr val="accent4">
                        <a:lumMod val="75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4" name="TextBox 3"/>
              <p:cNvSpPr txBox="1"/>
              <p:nvPr/>
            </p:nvSpPr>
            <p:spPr>
              <a:xfrm>
                <a:off x="7616680" y="99830"/>
                <a:ext cx="1143001" cy="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smtClean="0"/>
                  <a:t>Vacuum flange</a:t>
                </a:r>
                <a:endParaRPr lang="en-GB" sz="1200" i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666569" y="142352"/>
                <a:ext cx="1565843" cy="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err="1" smtClean="0"/>
                  <a:t>Weldable</a:t>
                </a:r>
                <a:r>
                  <a:rPr lang="en-GB" sz="1200" i="1" dirty="0" smtClean="0"/>
                  <a:t> He flange</a:t>
                </a:r>
                <a:endParaRPr lang="en-GB" sz="1200" i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837014" y="965148"/>
                <a:ext cx="1565843" cy="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smtClean="0"/>
                  <a:t>Protected sleeve</a:t>
                </a:r>
                <a:endParaRPr lang="en-GB" sz="1200" i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26541" y="387318"/>
                <a:ext cx="1565843" cy="331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err="1" smtClean="0"/>
                  <a:t>SCLink</a:t>
                </a:r>
                <a:r>
                  <a:rPr lang="en-GB" sz="1200" dirty="0" smtClean="0"/>
                  <a:t> configuration for transport</a:t>
                </a:r>
                <a:endParaRPr lang="en-GB" sz="12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1461173" y="307278"/>
                <a:ext cx="869086" cy="198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 err="1" smtClean="0"/>
                  <a:t>NbTi</a:t>
                </a:r>
                <a:r>
                  <a:rPr lang="en-GB" sz="1200" i="1" dirty="0" smtClean="0"/>
                  <a:t> leads</a:t>
                </a:r>
                <a:endParaRPr lang="en-GB" sz="1200" i="1" dirty="0"/>
              </a:p>
            </p:txBody>
          </p:sp>
        </p:grpSp>
        <p:sp>
          <p:nvSpPr>
            <p:cNvPr id="25" name="Freeform 24"/>
            <p:cNvSpPr/>
            <p:nvPr/>
          </p:nvSpPr>
          <p:spPr>
            <a:xfrm>
              <a:off x="7410450" y="285750"/>
              <a:ext cx="619125" cy="257175"/>
            </a:xfrm>
            <a:custGeom>
              <a:avLst/>
              <a:gdLst>
                <a:gd name="connsiteX0" fmla="*/ 619125 w 619125"/>
                <a:gd name="connsiteY0" fmla="*/ 0 h 257175"/>
                <a:gd name="connsiteX1" fmla="*/ 619125 w 619125"/>
                <a:gd name="connsiteY1" fmla="*/ 250031 h 257175"/>
                <a:gd name="connsiteX2" fmla="*/ 550069 w 619125"/>
                <a:gd name="connsiteY2" fmla="*/ 250031 h 257175"/>
                <a:gd name="connsiteX3" fmla="*/ 509588 w 619125"/>
                <a:gd name="connsiteY3" fmla="*/ 209550 h 257175"/>
                <a:gd name="connsiteX4" fmla="*/ 473869 w 619125"/>
                <a:gd name="connsiteY4" fmla="*/ 245269 h 257175"/>
                <a:gd name="connsiteX5" fmla="*/ 450056 w 619125"/>
                <a:gd name="connsiteY5" fmla="*/ 242888 h 257175"/>
                <a:gd name="connsiteX6" fmla="*/ 416718 w 619125"/>
                <a:gd name="connsiteY6" fmla="*/ 209550 h 257175"/>
                <a:gd name="connsiteX7" fmla="*/ 383380 w 619125"/>
                <a:gd name="connsiteY7" fmla="*/ 242888 h 257175"/>
                <a:gd name="connsiteX8" fmla="*/ 342900 w 619125"/>
                <a:gd name="connsiteY8" fmla="*/ 242888 h 257175"/>
                <a:gd name="connsiteX9" fmla="*/ 309562 w 619125"/>
                <a:gd name="connsiteY9" fmla="*/ 209550 h 257175"/>
                <a:gd name="connsiteX10" fmla="*/ 266699 w 619125"/>
                <a:gd name="connsiteY10" fmla="*/ 252413 h 257175"/>
                <a:gd name="connsiteX11" fmla="*/ 228599 w 619125"/>
                <a:gd name="connsiteY11" fmla="*/ 214313 h 257175"/>
                <a:gd name="connsiteX12" fmla="*/ 190499 w 619125"/>
                <a:gd name="connsiteY12" fmla="*/ 252413 h 257175"/>
                <a:gd name="connsiteX13" fmla="*/ 152399 w 619125"/>
                <a:gd name="connsiteY13" fmla="*/ 214313 h 257175"/>
                <a:gd name="connsiteX14" fmla="*/ 114299 w 619125"/>
                <a:gd name="connsiteY14" fmla="*/ 252413 h 257175"/>
                <a:gd name="connsiteX15" fmla="*/ 76199 w 619125"/>
                <a:gd name="connsiteY15" fmla="*/ 214313 h 257175"/>
                <a:gd name="connsiteX16" fmla="*/ 33337 w 619125"/>
                <a:gd name="connsiteY16" fmla="*/ 257175 h 257175"/>
                <a:gd name="connsiteX17" fmla="*/ 0 w 619125"/>
                <a:gd name="connsiteY17" fmla="*/ 22383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9125" h="257175">
                  <a:moveTo>
                    <a:pt x="619125" y="0"/>
                  </a:moveTo>
                  <a:lnTo>
                    <a:pt x="619125" y="250031"/>
                  </a:lnTo>
                  <a:lnTo>
                    <a:pt x="550069" y="250031"/>
                  </a:lnTo>
                  <a:lnTo>
                    <a:pt x="509588" y="209550"/>
                  </a:lnTo>
                  <a:lnTo>
                    <a:pt x="473869" y="245269"/>
                  </a:lnTo>
                  <a:lnTo>
                    <a:pt x="450056" y="242888"/>
                  </a:lnTo>
                  <a:lnTo>
                    <a:pt x="416718" y="209550"/>
                  </a:lnTo>
                  <a:lnTo>
                    <a:pt x="383380" y="242888"/>
                  </a:lnTo>
                  <a:lnTo>
                    <a:pt x="342900" y="242888"/>
                  </a:lnTo>
                  <a:lnTo>
                    <a:pt x="309562" y="209550"/>
                  </a:lnTo>
                  <a:lnTo>
                    <a:pt x="266699" y="252413"/>
                  </a:lnTo>
                  <a:lnTo>
                    <a:pt x="228599" y="214313"/>
                  </a:lnTo>
                  <a:lnTo>
                    <a:pt x="190499" y="252413"/>
                  </a:lnTo>
                  <a:lnTo>
                    <a:pt x="152399" y="214313"/>
                  </a:lnTo>
                  <a:lnTo>
                    <a:pt x="114299" y="252413"/>
                  </a:lnTo>
                  <a:lnTo>
                    <a:pt x="76199" y="214313"/>
                  </a:lnTo>
                  <a:lnTo>
                    <a:pt x="33337" y="257175"/>
                  </a:lnTo>
                  <a:lnTo>
                    <a:pt x="0" y="223838"/>
                  </a:ln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7405557" y="873690"/>
              <a:ext cx="619125" cy="257175"/>
            </a:xfrm>
            <a:custGeom>
              <a:avLst/>
              <a:gdLst>
                <a:gd name="connsiteX0" fmla="*/ 619125 w 619125"/>
                <a:gd name="connsiteY0" fmla="*/ 0 h 257175"/>
                <a:gd name="connsiteX1" fmla="*/ 619125 w 619125"/>
                <a:gd name="connsiteY1" fmla="*/ 250031 h 257175"/>
                <a:gd name="connsiteX2" fmla="*/ 550069 w 619125"/>
                <a:gd name="connsiteY2" fmla="*/ 250031 h 257175"/>
                <a:gd name="connsiteX3" fmla="*/ 509588 w 619125"/>
                <a:gd name="connsiteY3" fmla="*/ 209550 h 257175"/>
                <a:gd name="connsiteX4" fmla="*/ 473869 w 619125"/>
                <a:gd name="connsiteY4" fmla="*/ 245269 h 257175"/>
                <a:gd name="connsiteX5" fmla="*/ 450056 w 619125"/>
                <a:gd name="connsiteY5" fmla="*/ 242888 h 257175"/>
                <a:gd name="connsiteX6" fmla="*/ 416718 w 619125"/>
                <a:gd name="connsiteY6" fmla="*/ 209550 h 257175"/>
                <a:gd name="connsiteX7" fmla="*/ 383380 w 619125"/>
                <a:gd name="connsiteY7" fmla="*/ 242888 h 257175"/>
                <a:gd name="connsiteX8" fmla="*/ 342900 w 619125"/>
                <a:gd name="connsiteY8" fmla="*/ 242888 h 257175"/>
                <a:gd name="connsiteX9" fmla="*/ 309562 w 619125"/>
                <a:gd name="connsiteY9" fmla="*/ 209550 h 257175"/>
                <a:gd name="connsiteX10" fmla="*/ 266699 w 619125"/>
                <a:gd name="connsiteY10" fmla="*/ 252413 h 257175"/>
                <a:gd name="connsiteX11" fmla="*/ 228599 w 619125"/>
                <a:gd name="connsiteY11" fmla="*/ 214313 h 257175"/>
                <a:gd name="connsiteX12" fmla="*/ 190499 w 619125"/>
                <a:gd name="connsiteY12" fmla="*/ 252413 h 257175"/>
                <a:gd name="connsiteX13" fmla="*/ 152399 w 619125"/>
                <a:gd name="connsiteY13" fmla="*/ 214313 h 257175"/>
                <a:gd name="connsiteX14" fmla="*/ 114299 w 619125"/>
                <a:gd name="connsiteY14" fmla="*/ 252413 h 257175"/>
                <a:gd name="connsiteX15" fmla="*/ 76199 w 619125"/>
                <a:gd name="connsiteY15" fmla="*/ 214313 h 257175"/>
                <a:gd name="connsiteX16" fmla="*/ 33337 w 619125"/>
                <a:gd name="connsiteY16" fmla="*/ 257175 h 257175"/>
                <a:gd name="connsiteX17" fmla="*/ 0 w 619125"/>
                <a:gd name="connsiteY17" fmla="*/ 22383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9125" h="257175">
                  <a:moveTo>
                    <a:pt x="619125" y="0"/>
                  </a:moveTo>
                  <a:lnTo>
                    <a:pt x="619125" y="250031"/>
                  </a:lnTo>
                  <a:lnTo>
                    <a:pt x="550069" y="250031"/>
                  </a:lnTo>
                  <a:lnTo>
                    <a:pt x="509588" y="209550"/>
                  </a:lnTo>
                  <a:lnTo>
                    <a:pt x="473869" y="245269"/>
                  </a:lnTo>
                  <a:lnTo>
                    <a:pt x="450056" y="242888"/>
                  </a:lnTo>
                  <a:lnTo>
                    <a:pt x="416718" y="209550"/>
                  </a:lnTo>
                  <a:lnTo>
                    <a:pt x="383380" y="242888"/>
                  </a:lnTo>
                  <a:lnTo>
                    <a:pt x="342900" y="242888"/>
                  </a:lnTo>
                  <a:lnTo>
                    <a:pt x="309562" y="209550"/>
                  </a:lnTo>
                  <a:lnTo>
                    <a:pt x="266699" y="252413"/>
                  </a:lnTo>
                  <a:lnTo>
                    <a:pt x="228599" y="214313"/>
                  </a:lnTo>
                  <a:lnTo>
                    <a:pt x="190499" y="252413"/>
                  </a:lnTo>
                  <a:lnTo>
                    <a:pt x="152399" y="214313"/>
                  </a:lnTo>
                  <a:lnTo>
                    <a:pt x="114299" y="252413"/>
                  </a:lnTo>
                  <a:lnTo>
                    <a:pt x="76199" y="214313"/>
                  </a:lnTo>
                  <a:lnTo>
                    <a:pt x="33337" y="257175"/>
                  </a:lnTo>
                  <a:lnTo>
                    <a:pt x="0" y="223838"/>
                  </a:ln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643811" y="359569"/>
              <a:ext cx="1471614" cy="238125"/>
            </a:xfrm>
            <a:custGeom>
              <a:avLst/>
              <a:gdLst>
                <a:gd name="connsiteX0" fmla="*/ 1471614 w 1471614"/>
                <a:gd name="connsiteY0" fmla="*/ 0 h 238125"/>
                <a:gd name="connsiteX1" fmla="*/ 1471614 w 1471614"/>
                <a:gd name="connsiteY1" fmla="*/ 35719 h 238125"/>
                <a:gd name="connsiteX2" fmla="*/ 1321595 w 1471614"/>
                <a:gd name="connsiteY2" fmla="*/ 35719 h 238125"/>
                <a:gd name="connsiteX3" fmla="*/ 833439 w 1471614"/>
                <a:gd name="connsiteY3" fmla="*/ 223837 h 238125"/>
                <a:gd name="connsiteX4" fmla="*/ 321470 w 1471614"/>
                <a:gd name="connsiteY4" fmla="*/ 223837 h 238125"/>
                <a:gd name="connsiteX5" fmla="*/ 269083 w 1471614"/>
                <a:gd name="connsiteY5" fmla="*/ 223837 h 238125"/>
                <a:gd name="connsiteX6" fmla="*/ 238127 w 1471614"/>
                <a:gd name="connsiteY6" fmla="*/ 192881 h 238125"/>
                <a:gd name="connsiteX7" fmla="*/ 200027 w 1471614"/>
                <a:gd name="connsiteY7" fmla="*/ 230981 h 238125"/>
                <a:gd name="connsiteX8" fmla="*/ 166690 w 1471614"/>
                <a:gd name="connsiteY8" fmla="*/ 197644 h 238125"/>
                <a:gd name="connsiteX9" fmla="*/ 130972 w 1471614"/>
                <a:gd name="connsiteY9" fmla="*/ 233362 h 238125"/>
                <a:gd name="connsiteX10" fmla="*/ 97635 w 1471614"/>
                <a:gd name="connsiteY10" fmla="*/ 200025 h 238125"/>
                <a:gd name="connsiteX11" fmla="*/ 59535 w 1471614"/>
                <a:gd name="connsiteY11" fmla="*/ 238125 h 238125"/>
                <a:gd name="connsiteX12" fmla="*/ 28577 w 1471614"/>
                <a:gd name="connsiteY12" fmla="*/ 207167 h 238125"/>
                <a:gd name="connsiteX13" fmla="*/ 0 w 1471614"/>
                <a:gd name="connsiteY13" fmla="*/ 235744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1614" h="238125">
                  <a:moveTo>
                    <a:pt x="1471614" y="0"/>
                  </a:moveTo>
                  <a:lnTo>
                    <a:pt x="1471614" y="35719"/>
                  </a:lnTo>
                  <a:lnTo>
                    <a:pt x="1321595" y="35719"/>
                  </a:lnTo>
                  <a:lnTo>
                    <a:pt x="833439" y="223837"/>
                  </a:lnTo>
                  <a:lnTo>
                    <a:pt x="321470" y="223837"/>
                  </a:lnTo>
                  <a:lnTo>
                    <a:pt x="269083" y="223837"/>
                  </a:lnTo>
                  <a:lnTo>
                    <a:pt x="238127" y="192881"/>
                  </a:lnTo>
                  <a:lnTo>
                    <a:pt x="200027" y="230981"/>
                  </a:lnTo>
                  <a:lnTo>
                    <a:pt x="166690" y="197644"/>
                  </a:lnTo>
                  <a:lnTo>
                    <a:pt x="130972" y="233362"/>
                  </a:lnTo>
                  <a:lnTo>
                    <a:pt x="97635" y="200025"/>
                  </a:lnTo>
                  <a:lnTo>
                    <a:pt x="59535" y="238125"/>
                  </a:lnTo>
                  <a:lnTo>
                    <a:pt x="28577" y="207167"/>
                  </a:lnTo>
                  <a:lnTo>
                    <a:pt x="0" y="235744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9" name="Freeform 28"/>
            <p:cNvSpPr/>
            <p:nvPr/>
          </p:nvSpPr>
          <p:spPr>
            <a:xfrm flipV="1">
              <a:off x="7643811" y="816666"/>
              <a:ext cx="1471614" cy="238125"/>
            </a:xfrm>
            <a:custGeom>
              <a:avLst/>
              <a:gdLst>
                <a:gd name="connsiteX0" fmla="*/ 1471614 w 1471614"/>
                <a:gd name="connsiteY0" fmla="*/ 0 h 238125"/>
                <a:gd name="connsiteX1" fmla="*/ 1471614 w 1471614"/>
                <a:gd name="connsiteY1" fmla="*/ 35719 h 238125"/>
                <a:gd name="connsiteX2" fmla="*/ 1321595 w 1471614"/>
                <a:gd name="connsiteY2" fmla="*/ 35719 h 238125"/>
                <a:gd name="connsiteX3" fmla="*/ 833439 w 1471614"/>
                <a:gd name="connsiteY3" fmla="*/ 223837 h 238125"/>
                <a:gd name="connsiteX4" fmla="*/ 321470 w 1471614"/>
                <a:gd name="connsiteY4" fmla="*/ 223837 h 238125"/>
                <a:gd name="connsiteX5" fmla="*/ 269083 w 1471614"/>
                <a:gd name="connsiteY5" fmla="*/ 223837 h 238125"/>
                <a:gd name="connsiteX6" fmla="*/ 238127 w 1471614"/>
                <a:gd name="connsiteY6" fmla="*/ 192881 h 238125"/>
                <a:gd name="connsiteX7" fmla="*/ 200027 w 1471614"/>
                <a:gd name="connsiteY7" fmla="*/ 230981 h 238125"/>
                <a:gd name="connsiteX8" fmla="*/ 166690 w 1471614"/>
                <a:gd name="connsiteY8" fmla="*/ 197644 h 238125"/>
                <a:gd name="connsiteX9" fmla="*/ 130972 w 1471614"/>
                <a:gd name="connsiteY9" fmla="*/ 233362 h 238125"/>
                <a:gd name="connsiteX10" fmla="*/ 97635 w 1471614"/>
                <a:gd name="connsiteY10" fmla="*/ 200025 h 238125"/>
                <a:gd name="connsiteX11" fmla="*/ 59535 w 1471614"/>
                <a:gd name="connsiteY11" fmla="*/ 238125 h 238125"/>
                <a:gd name="connsiteX12" fmla="*/ 28577 w 1471614"/>
                <a:gd name="connsiteY12" fmla="*/ 207167 h 238125"/>
                <a:gd name="connsiteX13" fmla="*/ 0 w 1471614"/>
                <a:gd name="connsiteY13" fmla="*/ 235744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1614" h="238125">
                  <a:moveTo>
                    <a:pt x="1471614" y="0"/>
                  </a:moveTo>
                  <a:lnTo>
                    <a:pt x="1471614" y="35719"/>
                  </a:lnTo>
                  <a:lnTo>
                    <a:pt x="1321595" y="35719"/>
                  </a:lnTo>
                  <a:lnTo>
                    <a:pt x="833439" y="223837"/>
                  </a:lnTo>
                  <a:lnTo>
                    <a:pt x="321470" y="223837"/>
                  </a:lnTo>
                  <a:lnTo>
                    <a:pt x="269083" y="223837"/>
                  </a:lnTo>
                  <a:lnTo>
                    <a:pt x="238127" y="192881"/>
                  </a:lnTo>
                  <a:lnTo>
                    <a:pt x="200027" y="230981"/>
                  </a:lnTo>
                  <a:lnTo>
                    <a:pt x="166690" y="197644"/>
                  </a:lnTo>
                  <a:lnTo>
                    <a:pt x="130972" y="233362"/>
                  </a:lnTo>
                  <a:lnTo>
                    <a:pt x="97635" y="200025"/>
                  </a:lnTo>
                  <a:lnTo>
                    <a:pt x="59535" y="238125"/>
                  </a:lnTo>
                  <a:lnTo>
                    <a:pt x="28577" y="207167"/>
                  </a:lnTo>
                  <a:lnTo>
                    <a:pt x="0" y="235744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463643" y="1915702"/>
            <a:ext cx="6636814" cy="2283299"/>
            <a:chOff x="5372099" y="1444605"/>
            <a:chExt cx="6636814" cy="2283299"/>
          </a:xfrm>
        </p:grpSpPr>
        <p:grpSp>
          <p:nvGrpSpPr>
            <p:cNvPr id="42" name="Group 41"/>
            <p:cNvGrpSpPr/>
            <p:nvPr/>
          </p:nvGrpSpPr>
          <p:grpSpPr>
            <a:xfrm>
              <a:off x="5372099" y="1444605"/>
              <a:ext cx="3175561" cy="2283299"/>
              <a:chOff x="5372099" y="1444605"/>
              <a:chExt cx="3175561" cy="2283299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3"/>
              <a:srcRect l="19275"/>
              <a:stretch/>
            </p:blipFill>
            <p:spPr>
              <a:xfrm>
                <a:off x="5372099" y="1444605"/>
                <a:ext cx="3175561" cy="2283299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6464299" y="2234879"/>
                <a:ext cx="469900" cy="317500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8932338" y="2000383"/>
              <a:ext cx="3076575" cy="1727521"/>
              <a:chOff x="8932338" y="2000383"/>
              <a:chExt cx="3076575" cy="1727521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2338" y="2000383"/>
                <a:ext cx="3076575" cy="1727521"/>
              </a:xfrm>
              <a:prstGeom prst="rect">
                <a:avLst/>
              </a:prstGeom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10000725" y="3004897"/>
                <a:ext cx="469900" cy="317500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" y="1041400"/>
            <a:ext cx="5477090" cy="3704671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SCLink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As for DFX</a:t>
            </a:r>
          </a:p>
          <a:p>
            <a:pPr lvl="1"/>
            <a:r>
              <a:rPr lang="en-GB" dirty="0" smtClean="0"/>
              <a:t>Independent inner and outer flexibles</a:t>
            </a:r>
          </a:p>
          <a:p>
            <a:pPr lvl="1"/>
            <a:r>
              <a:rPr lang="en-GB" dirty="0" smtClean="0"/>
              <a:t>MgB2-NbTi protected</a:t>
            </a:r>
          </a:p>
          <a:p>
            <a:pPr lvl="1"/>
            <a:r>
              <a:rPr lang="en-GB" dirty="0" smtClean="0"/>
              <a:t>Insulation vacuum on DFM side</a:t>
            </a:r>
          </a:p>
          <a:p>
            <a:r>
              <a:rPr lang="en-GB" dirty="0" smtClean="0"/>
              <a:t>Cryogenics:</a:t>
            </a:r>
          </a:p>
          <a:p>
            <a:pPr lvl="1"/>
            <a:r>
              <a:rPr lang="en-GB" dirty="0" smtClean="0"/>
              <a:t>Jumper on reservoir side</a:t>
            </a:r>
          </a:p>
          <a:p>
            <a:pPr lvl="2"/>
            <a:r>
              <a:rPr lang="en-GB" dirty="0" smtClean="0"/>
              <a:t>1 x LHE In + 1 x GHE out + 1 x  </a:t>
            </a:r>
            <a:r>
              <a:rPr lang="en-GB" dirty="0" err="1" smtClean="0"/>
              <a:t>TS</a:t>
            </a:r>
            <a:r>
              <a:rPr lang="en-GB" baseline="-25000" dirty="0" err="1" smtClean="0"/>
              <a:t>Interlink</a:t>
            </a:r>
            <a:r>
              <a:rPr lang="en-GB" dirty="0" smtClean="0"/>
              <a:t> + 2 x 4-6 Heat Ex.</a:t>
            </a:r>
          </a:p>
          <a:p>
            <a:pPr lvl="1"/>
            <a:r>
              <a:rPr lang="en-GB" dirty="0" smtClean="0"/>
              <a:t>Location : close to today’s jumper proposal (work on going)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5844" y="4209487"/>
            <a:ext cx="5609752" cy="264403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300" y="4746071"/>
            <a:ext cx="2787650" cy="196905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067626" y="6438126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EDMS1750118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390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808239" cy="1041399"/>
          </a:xfrm>
        </p:spPr>
        <p:txBody>
          <a:bodyPr>
            <a:normAutofit/>
          </a:bodyPr>
          <a:lstStyle/>
          <a:p>
            <a:r>
              <a:rPr lang="en-GB" dirty="0" smtClean="0"/>
              <a:t>Integration on going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1400"/>
            <a:ext cx="5776111" cy="51355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DFM located above D2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Distant enough to allow independent assemblies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Longitudinal position in discussion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Not relevant for concept within ≈1-2m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Cryo</a:t>
            </a:r>
            <a:r>
              <a:rPr lang="en-GB" dirty="0" smtClean="0">
                <a:sym typeface="Wingdings" panose="05000000000000000000" pitchFamily="2" charset="2"/>
              </a:rPr>
              <a:t> interface: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1 dedicated jumper (Details TBD)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SCLink</a:t>
            </a:r>
            <a:r>
              <a:rPr lang="en-GB" dirty="0" smtClean="0">
                <a:sym typeface="Wingdings" panose="05000000000000000000" pitchFamily="2" charset="2"/>
              </a:rPr>
              <a:t> interface: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As for DFX concept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Interlink interface: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Plug at DFM level (interlink work on going)</a:t>
            </a:r>
          </a:p>
          <a:p>
            <a:r>
              <a:rPr lang="en-GB" dirty="0"/>
              <a:t>Maintenance:</a:t>
            </a:r>
          </a:p>
          <a:p>
            <a:pPr lvl="1"/>
            <a:r>
              <a:rPr lang="en-GB" dirty="0"/>
              <a:t>Pumps, safety devices, V-taps and </a:t>
            </a:r>
            <a:r>
              <a:rPr lang="en-GB" dirty="0" err="1"/>
              <a:t>instru</a:t>
            </a:r>
            <a:r>
              <a:rPr lang="en-GB" dirty="0"/>
              <a:t> accessible </a:t>
            </a:r>
            <a:endParaRPr lang="en-GB" dirty="0" smtClean="0"/>
          </a:p>
          <a:p>
            <a:pPr lvl="1"/>
            <a:r>
              <a:rPr lang="en-GB" dirty="0" err="1" smtClean="0"/>
              <a:t>Cryo</a:t>
            </a:r>
            <a:r>
              <a:rPr lang="en-GB" dirty="0" smtClean="0"/>
              <a:t> maintenance access TBD</a:t>
            </a:r>
            <a:endParaRPr lang="en-GB" dirty="0"/>
          </a:p>
          <a:p>
            <a:r>
              <a:rPr lang="en-GB" dirty="0" smtClean="0"/>
              <a:t>Integration </a:t>
            </a:r>
            <a:r>
              <a:rPr lang="en-GB" dirty="0"/>
              <a:t>proposal: (TBD)</a:t>
            </a:r>
          </a:p>
          <a:p>
            <a:pPr lvl="1"/>
            <a:r>
              <a:rPr lang="en-GB" dirty="0"/>
              <a:t>Roof support</a:t>
            </a:r>
          </a:p>
          <a:p>
            <a:pPr lvl="1"/>
            <a:r>
              <a:rPr lang="en-GB" dirty="0"/>
              <a:t>Independent assembly D2-DFM</a:t>
            </a:r>
          </a:p>
          <a:p>
            <a:pPr lvl="1"/>
            <a:r>
              <a:rPr lang="en-GB" dirty="0"/>
              <a:t>Compatible with QXL maintenance ?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952828" y="4027060"/>
            <a:ext cx="7239171" cy="2818240"/>
            <a:chOff x="4952828" y="4027060"/>
            <a:chExt cx="7239171" cy="28182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t="14611" b="8749"/>
            <a:stretch/>
          </p:blipFill>
          <p:spPr>
            <a:xfrm>
              <a:off x="4952828" y="4064000"/>
              <a:ext cx="7239171" cy="2781300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7364512" y="5370655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D2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089385" y="6027070"/>
              <a:ext cx="483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QXL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330958" y="4769599"/>
              <a:ext cx="6671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 smtClean="0">
                  <a:solidFill>
                    <a:schemeClr val="bg1"/>
                  </a:solidFill>
                </a:rPr>
                <a:t>SCLink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rot="21257851">
              <a:off x="8151619" y="4800543"/>
              <a:ext cx="6351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Interlink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21257851">
              <a:off x="7006545" y="4027060"/>
              <a:ext cx="5373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DFM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63974" y="-398003"/>
            <a:ext cx="7628026" cy="3848091"/>
            <a:chOff x="5691454" y="-398002"/>
            <a:chExt cx="6500546" cy="327931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9196" y="1162050"/>
              <a:ext cx="4332804" cy="171926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08239" y="-398002"/>
              <a:ext cx="4383761" cy="178473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000119" y="2153967"/>
              <a:ext cx="386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D2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379091" y="2464549"/>
              <a:ext cx="483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QXL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445766" y="120280"/>
              <a:ext cx="483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QXL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731455" y="1635691"/>
              <a:ext cx="537327" cy="307777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7030A0"/>
                  </a:solidFill>
                </a:rPr>
                <a:t>DFM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045506" y="1232847"/>
              <a:ext cx="6671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 smtClean="0">
                  <a:solidFill>
                    <a:srgbClr val="7030A0"/>
                  </a:solidFill>
                </a:rPr>
                <a:t>SCLink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364462" y="1693279"/>
              <a:ext cx="6351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Interlink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91454" y="914400"/>
              <a:ext cx="2680330" cy="19587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006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6315075" cy="730667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Assembly preliminary sequence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0668"/>
            <a:ext cx="5776111" cy="612733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Initial conditions:</a:t>
            </a:r>
          </a:p>
          <a:p>
            <a:pPr lvl="1"/>
            <a:r>
              <a:rPr lang="en-GB" dirty="0" smtClean="0"/>
              <a:t>D2 present</a:t>
            </a:r>
          </a:p>
          <a:p>
            <a:pPr lvl="1"/>
            <a:r>
              <a:rPr lang="en-GB" dirty="0" smtClean="0"/>
              <a:t>Interlink installed until plug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DFM installed rotated of 10 </a:t>
            </a:r>
            <a:r>
              <a:rPr lang="en-GB" dirty="0" err="1" smtClean="0"/>
              <a:t>deg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SCLink</a:t>
            </a:r>
            <a:r>
              <a:rPr lang="en-GB" dirty="0" smtClean="0"/>
              <a:t> insertion with limited angle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1371600" lvl="2" indent="-45720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DFM rotation to nominal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Weld jumper interfaces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NbTi-NbTi</a:t>
            </a:r>
            <a:r>
              <a:rPr lang="en-GB" dirty="0" smtClean="0"/>
              <a:t> splices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He and Vacuum vessels closure</a:t>
            </a:r>
            <a:endParaRPr lang="en-GB" dirty="0"/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5785" r="45642" b="27131"/>
          <a:stretch/>
        </p:blipFill>
        <p:spPr>
          <a:xfrm>
            <a:off x="6204344" y="3176"/>
            <a:ext cx="5987656" cy="2305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6145" r="42536" b="24364"/>
          <a:stretch/>
        </p:blipFill>
        <p:spPr>
          <a:xfrm>
            <a:off x="5362653" y="2239378"/>
            <a:ext cx="6829347" cy="2428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1994" r="45968" b="31714"/>
          <a:stretch/>
        </p:blipFill>
        <p:spPr>
          <a:xfrm>
            <a:off x="6199363" y="4599405"/>
            <a:ext cx="5992637" cy="22585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020175" y="317500"/>
            <a:ext cx="414339" cy="330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20666159">
            <a:off x="9209624" y="2677643"/>
            <a:ext cx="179779" cy="360817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48665" y="5004748"/>
            <a:ext cx="179779" cy="380052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663300" y="504825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 err="1" smtClean="0">
                <a:solidFill>
                  <a:srgbClr val="002060"/>
                </a:solidFill>
              </a:rPr>
              <a:t>NbTi-NbTi</a:t>
            </a:r>
            <a:endParaRPr lang="en-GB" sz="900" b="1" dirty="0" smtClean="0">
              <a:solidFill>
                <a:srgbClr val="002060"/>
              </a:solidFill>
            </a:endParaRPr>
          </a:p>
          <a:p>
            <a:pPr algn="ctr"/>
            <a:r>
              <a:rPr lang="en-GB" sz="900" b="1" dirty="0" smtClean="0">
                <a:solidFill>
                  <a:srgbClr val="002060"/>
                </a:solidFill>
              </a:rPr>
              <a:t>splices</a:t>
            </a:r>
            <a:endParaRPr lang="en-GB" sz="9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80333" y="581769"/>
            <a:ext cx="635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Interlink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34514" y="317499"/>
            <a:ext cx="144338" cy="187325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7078980" y="2938879"/>
            <a:ext cx="198120" cy="17681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9434514" y="2647363"/>
            <a:ext cx="144338" cy="187325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9434514" y="5032204"/>
            <a:ext cx="144338" cy="187325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ircular Arrow 18"/>
          <p:cNvSpPr/>
          <p:nvPr/>
        </p:nvSpPr>
        <p:spPr>
          <a:xfrm rot="1689363">
            <a:off x="8249925" y="4744041"/>
            <a:ext cx="475488" cy="4754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7491" y="5366565"/>
            <a:ext cx="11192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002060"/>
                </a:solidFill>
              </a:rPr>
              <a:t>Weld He volumes</a:t>
            </a:r>
            <a:endParaRPr lang="en-GB" sz="1000" b="1" dirty="0">
              <a:solidFill>
                <a:srgbClr val="00206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574832" y="5247740"/>
            <a:ext cx="75648" cy="13706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18348" y="695938"/>
            <a:ext cx="207170" cy="8941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059637" y="213519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002060"/>
                </a:solidFill>
              </a:rPr>
              <a:t>Plug</a:t>
            </a:r>
            <a:endParaRPr lang="en-GB" sz="900" b="1" dirty="0">
              <a:solidFill>
                <a:srgbClr val="002060"/>
              </a:solidFill>
            </a:endParaRP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>
            <a:off x="9255364" y="444351"/>
            <a:ext cx="270154" cy="203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894785" y="1103922"/>
            <a:ext cx="6880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 err="1" smtClean="0">
                <a:solidFill>
                  <a:srgbClr val="FFFF00"/>
                </a:solidFill>
              </a:rPr>
              <a:t>NbTi</a:t>
            </a:r>
            <a:r>
              <a:rPr lang="en-GB" sz="900" b="1" dirty="0" smtClean="0">
                <a:solidFill>
                  <a:srgbClr val="FFFF00"/>
                </a:solidFill>
              </a:rPr>
              <a:t> leads</a:t>
            </a:r>
            <a:endParaRPr lang="en-GB" sz="900" b="1" dirty="0">
              <a:solidFill>
                <a:srgbClr val="FFFF00"/>
              </a:solidFill>
            </a:endParaRPr>
          </a:p>
        </p:txBody>
      </p:sp>
      <p:cxnSp>
        <p:nvCxnSpPr>
          <p:cNvPr id="31" name="Straight Arrow Connector 30"/>
          <p:cNvCxnSpPr>
            <a:stCxn id="30" idx="0"/>
          </p:cNvCxnSpPr>
          <p:nvPr/>
        </p:nvCxnSpPr>
        <p:spPr>
          <a:xfrm flipV="1">
            <a:off x="9238790" y="753117"/>
            <a:ext cx="195724" cy="35080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276635" y="3027483"/>
            <a:ext cx="207170" cy="8941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276635" y="5422188"/>
            <a:ext cx="207170" cy="8941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235067" y="5347143"/>
            <a:ext cx="145153" cy="139257"/>
          </a:xfrm>
          <a:prstGeom prst="rect">
            <a:avLst/>
          </a:prstGeom>
          <a:solidFill>
            <a:srgbClr val="C0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8975290" y="5922408"/>
            <a:ext cx="68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err="1" smtClean="0">
                <a:solidFill>
                  <a:srgbClr val="FFFF00"/>
                </a:solidFill>
              </a:rPr>
              <a:t>NbTi-NbTi</a:t>
            </a:r>
            <a:endParaRPr lang="en-GB" sz="900" b="1" dirty="0" smtClean="0">
              <a:solidFill>
                <a:srgbClr val="FFFF00"/>
              </a:solidFill>
            </a:endParaRPr>
          </a:p>
          <a:p>
            <a:pPr algn="ctr"/>
            <a:r>
              <a:rPr lang="en-GB" sz="900" b="1" dirty="0" smtClean="0">
                <a:solidFill>
                  <a:srgbClr val="FFFF00"/>
                </a:solidFill>
              </a:rPr>
              <a:t>splices</a:t>
            </a:r>
            <a:endParaRPr lang="en-GB" sz="900" b="1" dirty="0">
              <a:solidFill>
                <a:srgbClr val="FFFF00"/>
              </a:solidFill>
            </a:endParaRPr>
          </a:p>
        </p:txBody>
      </p:sp>
      <p:cxnSp>
        <p:nvCxnSpPr>
          <p:cNvPr id="38" name="Straight Arrow Connector 37"/>
          <p:cNvCxnSpPr>
            <a:stCxn id="37" idx="0"/>
            <a:endCxn id="34" idx="2"/>
          </p:cNvCxnSpPr>
          <p:nvPr/>
        </p:nvCxnSpPr>
        <p:spPr>
          <a:xfrm flipH="1" flipV="1">
            <a:off x="9307644" y="5486400"/>
            <a:ext cx="11651" cy="43600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9174142" y="5032204"/>
            <a:ext cx="81222" cy="187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Arrow 40"/>
          <p:cNvSpPr/>
          <p:nvPr/>
        </p:nvSpPr>
        <p:spPr>
          <a:xfrm rot="356962">
            <a:off x="6730562" y="2625988"/>
            <a:ext cx="461483" cy="1157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6210415" y="4981785"/>
            <a:ext cx="795485" cy="0"/>
          </a:xfrm>
          <a:prstGeom prst="line">
            <a:avLst/>
          </a:prstGeom>
          <a:ln w="120650">
            <a:solidFill>
              <a:srgbClr val="9A0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04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1400"/>
            <a:ext cx="11353800" cy="5135563"/>
          </a:xfrm>
        </p:spPr>
        <p:txBody>
          <a:bodyPr/>
          <a:lstStyle/>
          <a:p>
            <a:r>
              <a:rPr lang="en-GB" dirty="0" smtClean="0"/>
              <a:t>Interlink integration and access for maintenance to QXL</a:t>
            </a:r>
          </a:p>
          <a:p>
            <a:r>
              <a:rPr lang="en-GB" dirty="0" smtClean="0"/>
              <a:t>Interface with </a:t>
            </a:r>
            <a:r>
              <a:rPr lang="en-GB" dirty="0" err="1" smtClean="0"/>
              <a:t>Cryolines</a:t>
            </a:r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Interface with integration / tunnel / D2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Assembly sequence detailed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IFS design</a:t>
            </a:r>
          </a:p>
        </p:txBody>
      </p:sp>
    </p:spTree>
    <p:extLst>
      <p:ext uri="{BB962C8B-B14F-4D97-AF65-F5344CB8AC3E}">
        <p14:creationId xmlns:p14="http://schemas.microsoft.com/office/powerpoint/2010/main" val="39023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1399"/>
          </a:xfrm>
        </p:spPr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1400"/>
            <a:ext cx="11353800" cy="5135563"/>
          </a:xfrm>
        </p:spPr>
        <p:txBody>
          <a:bodyPr/>
          <a:lstStyle/>
          <a:p>
            <a:endParaRPr lang="en-GB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10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9372</TotalTime>
  <Words>863</Words>
  <Application>Microsoft Office PowerPoint</Application>
  <PresentationFormat>Widescreen</PresentationFormat>
  <Paragraphs>286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Wingdings</vt:lpstr>
      <vt:lpstr>Office Theme</vt:lpstr>
      <vt:lpstr>DFM Concept Proposal v0.2</vt:lpstr>
      <vt:lpstr>DFM environment</vt:lpstr>
      <vt:lpstr>DFM concept</vt:lpstr>
      <vt:lpstr>Nominal configuration</vt:lpstr>
      <vt:lpstr>Interfaces</vt:lpstr>
      <vt:lpstr>Integration on going work</vt:lpstr>
      <vt:lpstr>Assembly preliminary sequence</vt:lpstr>
      <vt:lpstr>Next Steps</vt:lpstr>
      <vt:lpstr>Spare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DFM environment (not today’s key topic)</vt:lpstr>
      <vt:lpstr>PowerPoint Presentation</vt:lpstr>
      <vt:lpstr>PowerPoint Presentation</vt:lpstr>
      <vt:lpstr>PowerPoint Presentation</vt:lpstr>
      <vt:lpstr>PowerPoint Presentation</vt:lpstr>
      <vt:lpstr>DFM concept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DFM Concept v0.2</dc:title>
  <dc:creator>Yann Leclercq</dc:creator>
  <cp:lastModifiedBy>Yann Leclercq</cp:lastModifiedBy>
  <cp:revision>74</cp:revision>
  <dcterms:created xsi:type="dcterms:W3CDTF">2019-03-25T08:12:51Z</dcterms:created>
  <dcterms:modified xsi:type="dcterms:W3CDTF">2019-04-02T13:00:19Z</dcterms:modified>
</cp:coreProperties>
</file>