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55"/>
  </p:notesMasterIdLst>
  <p:handoutMasterIdLst>
    <p:handoutMasterId r:id="rId56"/>
  </p:handoutMasterIdLst>
  <p:sldIdLst>
    <p:sldId id="591" r:id="rId3"/>
    <p:sldId id="590" r:id="rId4"/>
    <p:sldId id="788" r:id="rId5"/>
    <p:sldId id="864" r:id="rId6"/>
    <p:sldId id="865" r:id="rId7"/>
    <p:sldId id="800" r:id="rId8"/>
    <p:sldId id="801" r:id="rId9"/>
    <p:sldId id="802" r:id="rId10"/>
    <p:sldId id="803" r:id="rId11"/>
    <p:sldId id="808" r:id="rId12"/>
    <p:sldId id="809" r:id="rId13"/>
    <p:sldId id="810" r:id="rId14"/>
    <p:sldId id="867" r:id="rId15"/>
    <p:sldId id="868" r:id="rId16"/>
    <p:sldId id="869" r:id="rId17"/>
    <p:sldId id="870" r:id="rId18"/>
    <p:sldId id="871" r:id="rId19"/>
    <p:sldId id="872" r:id="rId20"/>
    <p:sldId id="873" r:id="rId21"/>
    <p:sldId id="875" r:id="rId22"/>
    <p:sldId id="915" r:id="rId23"/>
    <p:sldId id="895" r:id="rId24"/>
    <p:sldId id="894" r:id="rId25"/>
    <p:sldId id="916" r:id="rId26"/>
    <p:sldId id="896" r:id="rId27"/>
    <p:sldId id="898" r:id="rId28"/>
    <p:sldId id="900" r:id="rId29"/>
    <p:sldId id="902" r:id="rId30"/>
    <p:sldId id="903" r:id="rId31"/>
    <p:sldId id="910" r:id="rId32"/>
    <p:sldId id="911" r:id="rId33"/>
    <p:sldId id="914" r:id="rId34"/>
    <p:sldId id="918" r:id="rId35"/>
    <p:sldId id="919" r:id="rId36"/>
    <p:sldId id="924" r:id="rId37"/>
    <p:sldId id="920" r:id="rId38"/>
    <p:sldId id="923" r:id="rId39"/>
    <p:sldId id="925" r:id="rId40"/>
    <p:sldId id="876" r:id="rId41"/>
    <p:sldId id="926" r:id="rId42"/>
    <p:sldId id="882" r:id="rId43"/>
    <p:sldId id="833" r:id="rId44"/>
    <p:sldId id="836" r:id="rId45"/>
    <p:sldId id="837" r:id="rId46"/>
    <p:sldId id="880" r:id="rId47"/>
    <p:sldId id="890" r:id="rId48"/>
    <p:sldId id="843" r:id="rId49"/>
    <p:sldId id="912" r:id="rId50"/>
    <p:sldId id="834" r:id="rId51"/>
    <p:sldId id="835" r:id="rId52"/>
    <p:sldId id="681" r:id="rId53"/>
    <p:sldId id="899" r:id="rId54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33" autoAdjust="0"/>
    <p:restoredTop sz="94660"/>
  </p:normalViewPr>
  <p:slideViewPr>
    <p:cSldViewPr snapToObjects="1" showGuides="1">
      <p:cViewPr varScale="1">
        <p:scale>
          <a:sx n="101" d="100"/>
          <a:sy n="101" d="100"/>
        </p:scale>
        <p:origin x="370" y="6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1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sz="1300">
                <a:solidFill>
                  <a:prstClr val="black"/>
                </a:solidFill>
                <a:latin typeface="Calibri"/>
              </a:rPr>
              <a:t>Paolo Ferracin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35789" indent="-321457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85829" indent="-2571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00161" indent="-2571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14493" indent="-2571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28825" indent="-2571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43157" indent="-2571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57489" indent="-2571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371821" indent="-2571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65887">
              <a:defRPr/>
            </a:pPr>
            <a:fld id="{A7C60FFA-53AC-4C25-A11F-6CE9A3F21CCD}" type="slidenum">
              <a:rPr lang="en-US" altLang="en-US" sz="1300">
                <a:solidFill>
                  <a:prstClr val="black"/>
                </a:solidFill>
                <a:latin typeface="Calibri" panose="020F0502020204030204" pitchFamily="34" charset="0"/>
              </a:rPr>
              <a:pPr defTabSz="465887">
                <a:defRPr/>
              </a:pPr>
              <a:t>2</a:t>
            </a:fld>
            <a:endParaRPr lang="en-US" altLang="en-US" sz="13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260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4912" indent="-30958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8326" indent="-2476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33657" indent="-2476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8987" indent="-24766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24318" indent="-2476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19648" indent="-2476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14979" indent="-2476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10309" indent="-2476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942E28-F697-419E-965F-4C5ED7782E15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4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990097"/>
            <a:ext cx="2664380" cy="1080000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278"/>
          <a:stretch/>
        </p:blipFill>
        <p:spPr>
          <a:xfrm>
            <a:off x="5796136" y="987640"/>
            <a:ext cx="2546154" cy="1080000"/>
          </a:xfrm>
          <a:prstGeom prst="rect">
            <a:avLst/>
          </a:prstGeom>
        </p:spPr>
      </p:pic>
      <p:pic>
        <p:nvPicPr>
          <p:cNvPr id="16" name="Image 6" descr="Logo-APO-LARP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55976" y="987640"/>
            <a:ext cx="907377" cy="10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89872" y="6356350"/>
            <a:ext cx="5342127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33"/>
          <a:stretch/>
        </p:blipFill>
        <p:spPr>
          <a:xfrm>
            <a:off x="1905000" y="6263451"/>
            <a:ext cx="1168023" cy="50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67401"/>
            <a:ext cx="456510" cy="44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7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09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1463700" y="634925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/>
              <a:t>logo</a:t>
            </a:r>
          </a:p>
          <a:p>
            <a:pPr algn="ctr"/>
            <a:r>
              <a:rPr lang="en-GB" sz="900" dirty="0" smtClean="0"/>
              <a:t>are</a:t>
            </a:r>
            <a:endParaRPr lang="en-GB" sz="900" dirty="0"/>
          </a:p>
        </p:txBody>
      </p:sp>
      <p:pic>
        <p:nvPicPr>
          <p:cNvPr id="9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48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19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822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9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429000"/>
            <a:ext cx="8280000" cy="25130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1600">
                <a:latin typeface="Century Gothic" panose="020B0502020202020204" pitchFamily="34" charset="0"/>
              </a:defRPr>
            </a:lvl1pPr>
            <a:lvl2pPr>
              <a:spcBef>
                <a:spcPts val="900"/>
              </a:spcBef>
              <a:buFont typeface="Arial"/>
              <a:buChar char="•"/>
              <a:defRPr sz="1600">
                <a:latin typeface="Century Gothic" panose="020B0502020202020204" pitchFamily="34" charset="0"/>
              </a:defRPr>
            </a:lvl2pPr>
            <a:lvl3pPr marL="458788" indent="-177800">
              <a:spcBef>
                <a:spcPts val="500"/>
              </a:spcBef>
              <a:defRPr sz="1600">
                <a:latin typeface="Century Gothic" panose="020B0502020202020204" pitchFamily="34" charset="0"/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 sz="1600">
                <a:latin typeface="Century Gothic" panose="020B0502020202020204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84029C-0A20-4374-91C4-4B215C5417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solidFill>
                  <a:srgbClr val="003366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en-US"/>
              <a:t>G. Vallone</a:t>
            </a: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4009F5-D817-4B74-9F77-92391D939E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>
                <a:solidFill>
                  <a:srgbClr val="003366"/>
                </a:solidFill>
                <a:latin typeface="Century Gothic" panose="020B0502020202020204" pitchFamily="34" charset="0"/>
              </a:defRPr>
            </a:lvl1pPr>
          </a:lstStyle>
          <a:p>
            <a:fld id="{F17BF516-E5C7-4BA2-8500-F3D0A15898C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ECFE922-EFB8-944D-A8C5-2F59C91BC2C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2001" y="1229206"/>
            <a:ext cx="3474982" cy="2048873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1600">
                <a:latin typeface="Century Gothic" panose="020B0502020202020204" pitchFamily="34" charset="0"/>
              </a:defRPr>
            </a:lvl1pPr>
            <a:lvl2pPr>
              <a:spcBef>
                <a:spcPts val="900"/>
              </a:spcBef>
              <a:buFont typeface="Arial"/>
              <a:buChar char="•"/>
              <a:defRPr sz="1600">
                <a:latin typeface="Century Gothic" panose="020B0502020202020204" pitchFamily="34" charset="0"/>
              </a:defRPr>
            </a:lvl2pPr>
            <a:lvl3pPr marL="458788" indent="-177800">
              <a:spcBef>
                <a:spcPts val="500"/>
              </a:spcBef>
              <a:defRPr sz="1600">
                <a:latin typeface="Century Gothic" panose="020B0502020202020204" pitchFamily="34" charset="0"/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 sz="1600">
                <a:latin typeface="Century Gothic" panose="020B0502020202020204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6EA096-5786-4E41-AF33-B91CDF92079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37018" y="1229206"/>
            <a:ext cx="3474982" cy="2048873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1600">
                <a:latin typeface="Century Gothic" panose="020B0502020202020204" pitchFamily="34" charset="0"/>
              </a:defRPr>
            </a:lvl1pPr>
            <a:lvl2pPr>
              <a:spcBef>
                <a:spcPts val="900"/>
              </a:spcBef>
              <a:buFont typeface="Arial"/>
              <a:buChar char="•"/>
              <a:defRPr sz="1600">
                <a:latin typeface="Century Gothic" panose="020B0502020202020204" pitchFamily="34" charset="0"/>
              </a:defRPr>
            </a:lvl2pPr>
            <a:lvl3pPr marL="458788" indent="-177800">
              <a:spcBef>
                <a:spcPts val="500"/>
              </a:spcBef>
              <a:defRPr sz="1600">
                <a:latin typeface="Century Gothic" panose="020B0502020202020204" pitchFamily="34" charset="0"/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 sz="1600">
                <a:latin typeface="Century Gothic" panose="020B0502020202020204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1619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73022" y="6356350"/>
            <a:ext cx="5458977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33"/>
          <a:stretch/>
        </p:blipFill>
        <p:spPr>
          <a:xfrm>
            <a:off x="1905000" y="6263451"/>
            <a:ext cx="1168023" cy="504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1463700" y="634925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/>
              <a:t>logo</a:t>
            </a:r>
          </a:p>
          <a:p>
            <a:pPr algn="ctr"/>
            <a:r>
              <a:rPr lang="en-GB" sz="900" dirty="0" smtClean="0"/>
              <a:t>are</a:t>
            </a:r>
            <a:endParaRPr lang="en-GB" sz="900" dirty="0"/>
          </a:p>
        </p:txBody>
      </p:sp>
      <p:pic>
        <p:nvPicPr>
          <p:cNvPr id="9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822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990097"/>
            <a:ext cx="2664380" cy="1080000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278"/>
          <a:stretch/>
        </p:blipFill>
        <p:spPr>
          <a:xfrm>
            <a:off x="5796136" y="987640"/>
            <a:ext cx="2546154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87641"/>
            <a:ext cx="109819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57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73022" y="6356350"/>
            <a:ext cx="5458977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33"/>
          <a:stretch/>
        </p:blipFill>
        <p:spPr>
          <a:xfrm>
            <a:off x="1905000" y="6263451"/>
            <a:ext cx="1168023" cy="5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67401"/>
            <a:ext cx="456510" cy="44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370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6422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wmf"/><Relationship Id="rId7" Type="http://schemas.openxmlformats.org/officeDocument/2006/relationships/image" Target="../media/image56.jpe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jpeg"/><Relationship Id="rId5" Type="http://schemas.openxmlformats.org/officeDocument/2006/relationships/image" Target="../media/image54.wmf"/><Relationship Id="rId4" Type="http://schemas.openxmlformats.org/officeDocument/2006/relationships/image" Target="../media/image53.wmf"/><Relationship Id="rId9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Technical meeting on MQXFBP1 aluminium shell: introduction and goals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728792" cy="1498104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/>
              <a:t>Paolo </a:t>
            </a:r>
            <a:r>
              <a:rPr lang="en-GB" dirty="0" smtClean="0"/>
              <a:t>Ferracin</a:t>
            </a:r>
            <a:endParaRPr lang="en-GB" dirty="0"/>
          </a:p>
          <a:p>
            <a:r>
              <a:rPr lang="en-US" altLang="en-US" dirty="0" smtClean="0">
                <a:solidFill>
                  <a:schemeClr val="bg2"/>
                </a:solidFill>
              </a:rPr>
              <a:t>on </a:t>
            </a:r>
            <a:r>
              <a:rPr lang="en-US" altLang="en-US" dirty="0">
                <a:solidFill>
                  <a:schemeClr val="bg2"/>
                </a:solidFill>
              </a:rPr>
              <a:t>behalf of the MQXF collaboration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49"/>
            <a:ext cx="6480000" cy="74851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28/03/2019</a:t>
            </a:r>
          </a:p>
          <a:p>
            <a:r>
              <a:rPr lang="en-GB" dirty="0"/>
              <a:t>HL-LHC Technical Coordination </a:t>
            </a:r>
            <a:r>
              <a:rPr lang="en-GB" dirty="0" smtClean="0"/>
              <a:t>Committee</a:t>
            </a:r>
            <a:endParaRPr lang="en-GB" dirty="0" smtClean="0"/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949280"/>
            <a:ext cx="648072" cy="698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4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overview</a:t>
            </a:r>
            <a:br>
              <a:rPr lang="en-US" dirty="0" smtClean="0"/>
            </a:br>
            <a:r>
              <a:rPr lang="en-US" dirty="0" smtClean="0"/>
              <a:t>MQXFS (1.20 m)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0" t="18620" r="14780" b="25617"/>
          <a:stretch/>
        </p:blipFill>
        <p:spPr>
          <a:xfrm>
            <a:off x="124644" y="2548078"/>
            <a:ext cx="4879404" cy="28971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440" y="1219200"/>
            <a:ext cx="7920000" cy="1328877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short models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tested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MQXFS1, MQXFS3, MQXFS5, </a:t>
            </a:r>
            <a:r>
              <a:rPr lang="en-US" dirty="0" smtClean="0"/>
              <a:t>MQXFS4, MQXFS6</a:t>
            </a:r>
            <a:endParaRPr lang="en-US" dirty="0"/>
          </a:p>
        </p:txBody>
      </p:sp>
      <p:pic>
        <p:nvPicPr>
          <p:cNvPr id="9" name="Picture 10" descr="G:\Workspaces\s\shortmod\Develop\labo 927\HFM\MQXF\MQXFS\Magnets_Construction\MQXFS_Coils\HCMQXFS136-CR000104\06_Reaction\Mise_en_reaction\DSCN1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1" t="22923" r="31837" b="13840"/>
          <a:stretch>
            <a:fillRect/>
          </a:stretch>
        </p:blipFill>
        <p:spPr bwMode="auto">
          <a:xfrm>
            <a:off x="5126124" y="2551253"/>
            <a:ext cx="1163638" cy="287972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:\Workspaces\s\shortmod\Develop\labo 927\HFM\MQXF\MQXFS\Magnets_Construction\MQXFS_Coils\HCMQXFS136-CR000103\06_Reaction\Apres_reaction\IMG-20150225-WA0002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>
            <a:fillRect/>
          </a:stretch>
        </p:blipFill>
        <p:spPr bwMode="auto">
          <a:xfrm>
            <a:off x="6413587" y="2548078"/>
            <a:ext cx="1177925" cy="287972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G:\Workspaces\s\shortmod\Develop\labo 927\HFM\MQXF\MQXFS\Magnets_Construction\MQXFS_Coils\HCMQXFS136-CR000103\09_Post_Impregnation\P10907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5" t="3918" r="12988"/>
          <a:stretch>
            <a:fillRect/>
          </a:stretch>
        </p:blipFill>
        <p:spPr bwMode="auto">
          <a:xfrm>
            <a:off x="7686762" y="2548078"/>
            <a:ext cx="1379537" cy="287972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8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MQXFA (4.2 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2667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 MQXFA prototypes</a:t>
            </a:r>
          </a:p>
          <a:p>
            <a:pPr lvl="1"/>
            <a:r>
              <a:rPr lang="en-US" dirty="0"/>
              <a:t>MQXFAP1 (4.0 m)</a:t>
            </a:r>
          </a:p>
          <a:p>
            <a:pPr lvl="1"/>
            <a:r>
              <a:rPr lang="en-US" dirty="0" smtClean="0"/>
              <a:t>MQXFAP2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9" r="-15" b="8237"/>
          <a:stretch/>
        </p:blipFill>
        <p:spPr>
          <a:xfrm>
            <a:off x="5004048" y="2605340"/>
            <a:ext cx="2371725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9" t="40184" r="19252" b="23978"/>
          <a:stretch/>
        </p:blipFill>
        <p:spPr>
          <a:xfrm rot="5400000">
            <a:off x="2302897" y="3737057"/>
            <a:ext cx="3600000" cy="1336567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r="19202"/>
          <a:stretch/>
        </p:blipFill>
        <p:spPr>
          <a:xfrm>
            <a:off x="1590636" y="2636910"/>
            <a:ext cx="1611111" cy="360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061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Test overview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MQXFB (7.15 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First prototype MQXFBP1</a:t>
            </a:r>
            <a:r>
              <a:rPr lang="en-GB" dirty="0" smtClean="0"/>
              <a:t> </a:t>
            </a:r>
            <a:r>
              <a:rPr lang="en-US" dirty="0" smtClean="0"/>
              <a:t>being </a:t>
            </a:r>
            <a:r>
              <a:rPr lang="en-US" dirty="0" smtClean="0"/>
              <a:t>loaded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702" y="2349238"/>
            <a:ext cx="4320000" cy="32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/>
          <a:stretch/>
        </p:blipFill>
        <p:spPr>
          <a:xfrm rot="5400000">
            <a:off x="776144" y="2282903"/>
            <a:ext cx="3240001" cy="33726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282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3960000" cy="720000"/>
          </a:xfrm>
        </p:spPr>
        <p:txBody>
          <a:bodyPr/>
          <a:lstStyle/>
          <a:p>
            <a:r>
              <a:rPr lang="en-US" dirty="0" smtClean="0"/>
              <a:t>MQXFAP2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Training performance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73130F-501D-7E4A-9479-EC86ADC85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-9329"/>
            <a:ext cx="4572000" cy="6867329"/>
          </a:xfrm>
          <a:prstGeom prst="rect">
            <a:avLst/>
          </a:prstGeom>
        </p:spPr>
      </p:pic>
      <p:sp>
        <p:nvSpPr>
          <p:cNvPr id="11" name="文本框 37"/>
          <p:cNvSpPr txBox="1"/>
          <p:nvPr/>
        </p:nvSpPr>
        <p:spPr>
          <a:xfrm>
            <a:off x="9176918" y="5979086"/>
            <a:ext cx="740148" cy="515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RE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16652"/>
          <a:stretch/>
        </p:blipFill>
        <p:spPr>
          <a:xfrm>
            <a:off x="179512" y="2493258"/>
            <a:ext cx="4283968" cy="335458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938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MQXFAP2 visual inspection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900000"/>
            <a:ext cx="7084343" cy="53088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9" t="6299" r="36232" b="8237"/>
          <a:stretch/>
        </p:blipFill>
        <p:spPr>
          <a:xfrm>
            <a:off x="539552" y="900000"/>
            <a:ext cx="1272847" cy="530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MQXFAP2 visual inspection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940840"/>
            <a:ext cx="6912768" cy="51422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21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MQXFAP2 visual inspection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487" y="836712"/>
            <a:ext cx="6993026" cy="526792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2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MQXFAP2 visual inspection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9140" y="980728"/>
            <a:ext cx="7792860" cy="500374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67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MQXFAP2 visual inspection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124744"/>
            <a:ext cx="8661560" cy="484279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1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MQXFAP2 shell after removal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100" name="Picture 4" descr="619dc5a6-616c-4179-9d21-f07ff387b387@namprd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26192"/>
            <a:ext cx="6480000" cy="474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85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/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1816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A. Ballarino, H. Bajas, M. Bajko, B. Bordini, </a:t>
            </a:r>
            <a:r>
              <a:rPr lang="en-GB" altLang="en-US" dirty="0" smtClean="0">
                <a:sym typeface="Symbol"/>
              </a:rPr>
              <a:t>N. Bourcey, J.C</a:t>
            </a:r>
            <a:r>
              <a:rPr lang="en-GB" altLang="en-US" dirty="0">
                <a:sym typeface="Symbol"/>
              </a:rPr>
              <a:t>. Perez, S. Izquierdo Bermudez, </a:t>
            </a:r>
            <a:r>
              <a:rPr lang="en-GB" altLang="en-US" dirty="0" smtClean="0">
                <a:sym typeface="Symbol"/>
              </a:rPr>
              <a:t>S. </a:t>
            </a:r>
            <a:r>
              <a:rPr lang="en-GB" altLang="en-US" dirty="0">
                <a:sym typeface="Symbol"/>
              </a:rPr>
              <a:t>Ferradas Troitino, </a:t>
            </a:r>
            <a:r>
              <a:rPr lang="en-GB" altLang="en-US" dirty="0" smtClean="0">
                <a:sym typeface="Symbol"/>
              </a:rPr>
              <a:t>L</a:t>
            </a:r>
            <a:r>
              <a:rPr lang="en-GB" altLang="en-US" dirty="0">
                <a:sym typeface="Symbol"/>
              </a:rPr>
              <a:t>. Fiscarelli, </a:t>
            </a:r>
            <a:r>
              <a:rPr lang="en-GB" altLang="en-US" dirty="0" smtClean="0">
                <a:sym typeface="Symbol"/>
              </a:rPr>
              <a:t>J. </a:t>
            </a:r>
            <a:r>
              <a:rPr lang="en-GB" altLang="en-US" dirty="0">
                <a:sym typeface="Symbol"/>
              </a:rPr>
              <a:t>Fleiter, </a:t>
            </a:r>
            <a:r>
              <a:rPr lang="en-GB" altLang="en-US" dirty="0" smtClean="0">
                <a:sym typeface="Symbol"/>
              </a:rPr>
              <a:t>M</a:t>
            </a:r>
            <a:r>
              <a:rPr lang="en-GB" altLang="en-US" dirty="0">
                <a:sym typeface="Symbol"/>
              </a:rPr>
              <a:t>. Guinchard, </a:t>
            </a:r>
            <a:r>
              <a:rPr lang="en-GB" altLang="en-US" dirty="0" smtClean="0">
                <a:sym typeface="Symbol"/>
              </a:rPr>
              <a:t>O</a:t>
            </a:r>
            <a:r>
              <a:rPr lang="en-GB" altLang="en-US" dirty="0">
                <a:sym typeface="Symbol"/>
              </a:rPr>
              <a:t>. Housiaux, F. Lackner, F. </a:t>
            </a:r>
            <a:r>
              <a:rPr lang="en-GB" altLang="en-US" dirty="0" smtClean="0">
                <a:sym typeface="Symbol"/>
              </a:rPr>
              <a:t>Mangiarotti, A. Milanese, P</a:t>
            </a:r>
            <a:r>
              <a:rPr lang="en-GB" altLang="en-US" dirty="0">
                <a:sym typeface="Symbol"/>
              </a:rPr>
              <a:t>. Moyret, H. Prin, </a:t>
            </a:r>
            <a:r>
              <a:rPr lang="en-GB" altLang="en-US" dirty="0" smtClean="0">
                <a:sym typeface="Symbol"/>
              </a:rPr>
              <a:t>R. Principe, </a:t>
            </a:r>
            <a:r>
              <a:rPr lang="en-US" dirty="0"/>
              <a:t>E. </a:t>
            </a:r>
            <a:r>
              <a:rPr lang="en-US" dirty="0" smtClean="0"/>
              <a:t>Ravaioli, </a:t>
            </a:r>
            <a:r>
              <a:rPr lang="en-GB" altLang="en-US" dirty="0" smtClean="0">
                <a:sym typeface="Symbol"/>
              </a:rPr>
              <a:t>T. Sahner, S</a:t>
            </a:r>
            <a:r>
              <a:rPr lang="en-GB" altLang="en-US" dirty="0">
                <a:sym typeface="Symbol"/>
              </a:rPr>
              <a:t>. Sequeira Tavares, </a:t>
            </a:r>
            <a:r>
              <a:rPr lang="en-GB" altLang="en-US" b="1" dirty="0" smtClean="0">
                <a:sym typeface="Symbol"/>
              </a:rPr>
              <a:t>E. Takala</a:t>
            </a:r>
            <a:r>
              <a:rPr lang="en-GB" altLang="en-US" dirty="0" smtClean="0">
                <a:sym typeface="Symbol"/>
              </a:rPr>
              <a:t>, E</a:t>
            </a:r>
            <a:r>
              <a:rPr lang="en-GB" altLang="en-US" dirty="0">
                <a:sym typeface="Symbol"/>
              </a:rPr>
              <a:t>. </a:t>
            </a:r>
            <a:r>
              <a:rPr lang="en-GB" altLang="en-US" dirty="0" smtClean="0">
                <a:sym typeface="Symbol"/>
              </a:rPr>
              <a:t>Todesco</a:t>
            </a:r>
            <a:endParaRPr lang="en-GB" altLang="en-US" dirty="0">
              <a:sym typeface="Symbol"/>
            </a:endParaRPr>
          </a:p>
          <a:p>
            <a:pPr>
              <a:defRPr/>
            </a:pPr>
            <a:endParaRPr lang="en-GB" altLang="en-US" dirty="0" smtClean="0">
              <a:solidFill>
                <a:schemeClr val="bg2"/>
              </a:solidFill>
              <a:sym typeface="Symbol"/>
            </a:endParaRPr>
          </a:p>
          <a:p>
            <a:pPr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US Accelerator Upgrade Project (AUP)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pPr lvl="1"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 smtClean="0"/>
              <a:t>: M</a:t>
            </a:r>
            <a:r>
              <a:rPr lang="en-US" dirty="0"/>
              <a:t>. Anerella, </a:t>
            </a:r>
            <a:r>
              <a:rPr lang="en-US" dirty="0" smtClean="0"/>
              <a:t>P</a:t>
            </a:r>
            <a:r>
              <a:rPr lang="en-US" dirty="0"/>
              <a:t>. Joshi, J. Muratore, J. Schmalzle,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 smtClean="0">
                <a:sym typeface="Symbol"/>
              </a:rPr>
              <a:t>G</a:t>
            </a:r>
            <a:r>
              <a:rPr lang="en-GB" altLang="en-US" dirty="0">
                <a:sym typeface="Symbol"/>
              </a:rPr>
              <a:t>. Ambrosio</a:t>
            </a:r>
            <a:r>
              <a:rPr lang="en-GB" altLang="en-US" dirty="0" smtClean="0">
                <a:sym typeface="Symbol"/>
              </a:rPr>
              <a:t>, M. Baldini, J. Blowers, R</a:t>
            </a:r>
            <a:r>
              <a:rPr lang="en-GB" altLang="en-US" dirty="0">
                <a:sym typeface="Symbol"/>
              </a:rPr>
              <a:t>. Bossert, G. Chlachidze, L. Cooley, </a:t>
            </a:r>
            <a:r>
              <a:rPr lang="en-GB" altLang="en-US" dirty="0" smtClean="0">
                <a:sym typeface="Symbol"/>
              </a:rPr>
              <a:t>S</a:t>
            </a:r>
            <a:r>
              <a:rPr lang="en-GB" altLang="en-US" dirty="0">
                <a:sym typeface="Symbol"/>
              </a:rPr>
              <a:t>. Krave, F. Nobrega, </a:t>
            </a:r>
            <a:r>
              <a:rPr lang="en-GB" altLang="en-US" dirty="0" smtClean="0">
                <a:sym typeface="Symbol"/>
              </a:rPr>
              <a:t>V. Marinozzi, I</a:t>
            </a:r>
            <a:r>
              <a:rPr lang="en-GB" altLang="en-US" dirty="0">
                <a:sym typeface="Symbol"/>
              </a:rPr>
              <a:t>. </a:t>
            </a:r>
            <a:r>
              <a:rPr lang="en-GB" altLang="en-US" dirty="0" err="1">
                <a:sym typeface="Symbol"/>
              </a:rPr>
              <a:t>Novitsky</a:t>
            </a:r>
            <a:r>
              <a:rPr lang="en-GB" altLang="en-US" dirty="0">
                <a:sym typeface="Symbol"/>
              </a:rPr>
              <a:t>, C. Santini, S. Stoynev, T. Strauss, M. Yu</a:t>
            </a:r>
          </a:p>
          <a:p>
            <a:pPr lvl="1"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LBNL: </a:t>
            </a:r>
            <a:r>
              <a:rPr lang="en-GB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E. Anderssen</a:t>
            </a:r>
            <a:r>
              <a:rPr lang="en-GB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,</a:t>
            </a: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 </a:t>
            </a:r>
            <a:r>
              <a:rPr lang="en-US" b="1" dirty="0" smtClean="0"/>
              <a:t>D</a:t>
            </a:r>
            <a:r>
              <a:rPr lang="en-US" b="1" dirty="0"/>
              <a:t>. Cheng</a:t>
            </a:r>
            <a:r>
              <a:rPr lang="en-US" dirty="0"/>
              <a:t>, </a:t>
            </a:r>
            <a:r>
              <a:rPr lang="en-US" dirty="0" smtClean="0"/>
              <a:t>M</a:t>
            </a:r>
            <a:r>
              <a:rPr lang="en-US" dirty="0"/>
              <a:t>. Marchevsky, </a:t>
            </a:r>
            <a:r>
              <a:rPr lang="en-US" b="1" dirty="0"/>
              <a:t>H. Pan</a:t>
            </a:r>
            <a:r>
              <a:rPr lang="en-US" dirty="0"/>
              <a:t>, I. Pong, </a:t>
            </a:r>
            <a:r>
              <a:rPr lang="en-US" b="1" dirty="0"/>
              <a:t>S. </a:t>
            </a:r>
            <a:r>
              <a:rPr lang="en-US" b="1" dirty="0" smtClean="0"/>
              <a:t>Prestemon</a:t>
            </a:r>
            <a:r>
              <a:rPr lang="en-US" dirty="0" smtClean="0"/>
              <a:t>, G</a:t>
            </a:r>
            <a:r>
              <a:rPr lang="en-US" dirty="0"/>
              <a:t>. Sabbi, </a:t>
            </a:r>
            <a:r>
              <a:rPr lang="en-US" b="1" dirty="0" smtClean="0"/>
              <a:t>G. Vallone</a:t>
            </a:r>
            <a:r>
              <a:rPr lang="en-US" dirty="0" smtClean="0"/>
              <a:t>, X</a:t>
            </a:r>
            <a:r>
              <a:rPr lang="en-US" dirty="0"/>
              <a:t>. </a:t>
            </a:r>
            <a:r>
              <a:rPr lang="en-US" dirty="0" smtClean="0"/>
              <a:t>Wang</a:t>
            </a:r>
          </a:p>
          <a:p>
            <a:pPr lvl="1">
              <a:defRPr/>
            </a:pPr>
            <a:r>
              <a:rPr lang="en-GB" altLang="en-US" dirty="0" smtClean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Lance Cooley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Paolo Ferracin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0029C-EB96-43D0-B9BE-8E7F82048809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4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of fractured shell delivered to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0987"/>
            <a:ext cx="7200360" cy="540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MQXF design</a:t>
            </a:r>
          </a:p>
          <a:p>
            <a:pPr lvl="1"/>
            <a:r>
              <a:rPr lang="en-US" dirty="0" smtClean="0"/>
              <a:t>MQXFAP2 shell fracture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2"/>
                </a:solidFill>
              </a:rPr>
              <a:t>Technical meeting</a:t>
            </a:r>
          </a:p>
          <a:p>
            <a:endParaRPr lang="en-US" dirty="0"/>
          </a:p>
          <a:p>
            <a:r>
              <a:rPr lang="en-US" dirty="0" smtClean="0"/>
              <a:t>Investigation and comparison</a:t>
            </a:r>
          </a:p>
          <a:p>
            <a:pPr lvl="1"/>
            <a:r>
              <a:rPr lang="en-US" dirty="0" smtClean="0"/>
              <a:t>Material properties measurements</a:t>
            </a:r>
          </a:p>
          <a:p>
            <a:pPr lvl="1"/>
            <a:r>
              <a:rPr lang="en-US" dirty="0" smtClean="0"/>
              <a:t>Cut-out corners</a:t>
            </a:r>
          </a:p>
          <a:p>
            <a:pPr lvl="1"/>
            <a:r>
              <a:rPr lang="en-US" dirty="0" smtClean="0"/>
              <a:t>Stress levels</a:t>
            </a:r>
          </a:p>
          <a:p>
            <a:pPr lvl="1"/>
            <a:r>
              <a:rPr lang="en-US" dirty="0" smtClean="0"/>
              <a:t>Finite element analysis results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Proposal, panel’s comments, and decision on MQXFBP1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473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meeting on MQXFBP1 shells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CERN, February 22</a:t>
            </a:r>
            <a:r>
              <a:rPr lang="en-US" baseline="30000" dirty="0" smtClean="0"/>
              <a:t>nd</a:t>
            </a:r>
            <a:r>
              <a:rPr lang="en-US" dirty="0" smtClean="0"/>
              <a:t>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396" t="11047" r="17196" b="7878"/>
          <a:stretch/>
        </p:blipFill>
        <p:spPr>
          <a:xfrm>
            <a:off x="1043608" y="1219200"/>
            <a:ext cx="7097369" cy="48740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610614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https://indico.cern.ch/event/796422/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522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the technical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Panel</a:t>
            </a:r>
          </a:p>
          <a:p>
            <a:pPr lvl="1"/>
            <a:r>
              <a:rPr lang="en-GB" dirty="0"/>
              <a:t>Diego Perini (CERN), Chair</a:t>
            </a:r>
          </a:p>
          <a:p>
            <a:pPr lvl="1"/>
            <a:r>
              <a:rPr lang="en-GB" dirty="0"/>
              <a:t>Helene Felice (CEA, </a:t>
            </a:r>
            <a:r>
              <a:rPr lang="en-GB" dirty="0" err="1"/>
              <a:t>Saclay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Soren Prestemon (LBNL)</a:t>
            </a:r>
          </a:p>
          <a:p>
            <a:r>
              <a:rPr lang="en-GB" dirty="0" smtClean="0"/>
              <a:t>…we </a:t>
            </a:r>
            <a:r>
              <a:rPr lang="en-GB" dirty="0"/>
              <a:t>expect the participants, and especially the </a:t>
            </a:r>
            <a:r>
              <a:rPr lang="en-GB" dirty="0">
                <a:solidFill>
                  <a:schemeClr val="bg2"/>
                </a:solidFill>
              </a:rPr>
              <a:t>panel</a:t>
            </a:r>
            <a:r>
              <a:rPr lang="en-GB" dirty="0"/>
              <a:t>, </a:t>
            </a:r>
            <a:r>
              <a:rPr lang="en-GB" dirty="0">
                <a:solidFill>
                  <a:schemeClr val="bg2"/>
                </a:solidFill>
              </a:rPr>
              <a:t>to provide comments </a:t>
            </a:r>
            <a:r>
              <a:rPr lang="en-GB" dirty="0"/>
              <a:t>on the following specific topics: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Understanding </a:t>
            </a:r>
            <a:r>
              <a:rPr lang="en-GB" dirty="0"/>
              <a:t>of the </a:t>
            </a:r>
            <a:r>
              <a:rPr lang="en-GB" dirty="0">
                <a:solidFill>
                  <a:schemeClr val="bg2"/>
                </a:solidFill>
              </a:rPr>
              <a:t>causes of the MQXFAP2 </a:t>
            </a:r>
            <a:r>
              <a:rPr lang="en-GB" dirty="0"/>
              <a:t>aluminium shell failure;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Completeness </a:t>
            </a:r>
            <a:r>
              <a:rPr lang="en-GB" dirty="0"/>
              <a:t>and adequacy of the </a:t>
            </a:r>
            <a:r>
              <a:rPr lang="en-GB" dirty="0">
                <a:solidFill>
                  <a:schemeClr val="bg2"/>
                </a:solidFill>
              </a:rPr>
              <a:t>finite element models </a:t>
            </a:r>
            <a:r>
              <a:rPr lang="en-GB" dirty="0"/>
              <a:t>and of the </a:t>
            </a:r>
            <a:r>
              <a:rPr lang="en-GB" dirty="0">
                <a:solidFill>
                  <a:schemeClr val="bg2"/>
                </a:solidFill>
              </a:rPr>
              <a:t>measurements of the aluminium mechanical properties </a:t>
            </a:r>
            <a:r>
              <a:rPr lang="en-GB" dirty="0"/>
              <a:t>to have a reliable assessment of the safety limits for the shell;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Proposed </a:t>
            </a:r>
            <a:r>
              <a:rPr lang="en-GB" dirty="0"/>
              <a:t>plan for </a:t>
            </a:r>
            <a:r>
              <a:rPr lang="en-GB" dirty="0">
                <a:solidFill>
                  <a:schemeClr val="bg2"/>
                </a:solidFill>
              </a:rPr>
              <a:t>MQXFBP1 </a:t>
            </a:r>
            <a:r>
              <a:rPr lang="en-GB" dirty="0"/>
              <a:t>and for future magnets.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69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MQXF design</a:t>
            </a:r>
          </a:p>
          <a:p>
            <a:pPr lvl="1"/>
            <a:r>
              <a:rPr lang="en-US" dirty="0" smtClean="0"/>
              <a:t>MQXFAP2 shell fracture</a:t>
            </a:r>
          </a:p>
          <a:p>
            <a:endParaRPr lang="en-US" dirty="0" smtClean="0"/>
          </a:p>
          <a:p>
            <a:r>
              <a:rPr lang="en-US" dirty="0" smtClean="0"/>
              <a:t>Technical meeting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2"/>
                </a:solidFill>
              </a:rPr>
              <a:t>Investigation and comparison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Material properties measurements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Cut-out corners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Stress levels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Finite element analysis results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Proposal, panel’s comments, and decision on MQXFBP1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990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mechanical properties</a:t>
            </a:r>
            <a:br>
              <a:rPr lang="en-US" dirty="0" smtClean="0"/>
            </a:br>
            <a:r>
              <a:rPr lang="en-US" dirty="0" smtClean="0"/>
              <a:t>Tensile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176024" cy="20113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AUP MQXFAP2</a:t>
            </a:r>
          </a:p>
          <a:p>
            <a:pPr lvl="1"/>
            <a:r>
              <a:rPr lang="en-US" dirty="0"/>
              <a:t>Long shell (</a:t>
            </a:r>
            <a:r>
              <a:rPr lang="en-US" i="1" dirty="0" err="1"/>
              <a:t>Metalex</a:t>
            </a:r>
            <a:r>
              <a:rPr lang="en-US" dirty="0"/>
              <a:t>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7075-T6</a:t>
            </a:r>
          </a:p>
          <a:p>
            <a:pPr lvl="1"/>
            <a:r>
              <a:rPr lang="en-US" dirty="0" smtClean="0"/>
              <a:t>Short </a:t>
            </a:r>
            <a:r>
              <a:rPr lang="en-US" dirty="0"/>
              <a:t>shell: 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7075-T652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587353"/>
              </p:ext>
            </p:extLst>
          </p:nvPr>
        </p:nvGraphicFramePr>
        <p:xfrm>
          <a:off x="140564" y="3230563"/>
          <a:ext cx="8862871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101">
                  <a:extLst>
                    <a:ext uri="{9D8B030D-6E8A-4147-A177-3AD203B41FA5}">
                      <a16:colId xmlns:a16="http://schemas.microsoft.com/office/drawing/2014/main" val="3171590164"/>
                    </a:ext>
                  </a:extLst>
                </a:gridCol>
                <a:gridCol w="1063815">
                  <a:extLst>
                    <a:ext uri="{9D8B030D-6E8A-4147-A177-3AD203B41FA5}">
                      <a16:colId xmlns:a16="http://schemas.microsoft.com/office/drawing/2014/main" val="3947197042"/>
                    </a:ext>
                  </a:extLst>
                </a:gridCol>
                <a:gridCol w="1605280">
                  <a:extLst>
                    <a:ext uri="{9D8B030D-6E8A-4147-A177-3AD203B41FA5}">
                      <a16:colId xmlns:a16="http://schemas.microsoft.com/office/drawing/2014/main" val="2076513587"/>
                    </a:ext>
                  </a:extLst>
                </a:gridCol>
                <a:gridCol w="905695">
                  <a:extLst>
                    <a:ext uri="{9D8B030D-6E8A-4147-A177-3AD203B41FA5}">
                      <a16:colId xmlns:a16="http://schemas.microsoft.com/office/drawing/2014/main" val="1986377604"/>
                    </a:ext>
                  </a:extLst>
                </a:gridCol>
                <a:gridCol w="1353629">
                  <a:extLst>
                    <a:ext uri="{9D8B030D-6E8A-4147-A177-3AD203B41FA5}">
                      <a16:colId xmlns:a16="http://schemas.microsoft.com/office/drawing/2014/main" val="1595847033"/>
                    </a:ext>
                  </a:extLst>
                </a:gridCol>
                <a:gridCol w="1256030">
                  <a:extLst>
                    <a:ext uri="{9D8B030D-6E8A-4147-A177-3AD203B41FA5}">
                      <a16:colId xmlns:a16="http://schemas.microsoft.com/office/drawing/2014/main" val="1844502008"/>
                    </a:ext>
                  </a:extLst>
                </a:gridCol>
                <a:gridCol w="1143317">
                  <a:extLst>
                    <a:ext uri="{9D8B030D-6E8A-4147-A177-3AD203B41FA5}">
                      <a16:colId xmlns:a16="http://schemas.microsoft.com/office/drawing/2014/main" val="4011756593"/>
                    </a:ext>
                  </a:extLst>
                </a:gridCol>
                <a:gridCol w="1140004">
                  <a:extLst>
                    <a:ext uri="{9D8B030D-6E8A-4147-A177-3AD203B41FA5}">
                      <a16:colId xmlns:a16="http://schemas.microsoft.com/office/drawing/2014/main" val="1657126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Material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Direction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 [</a:t>
                      </a:r>
                      <a:r>
                        <a:rPr lang="en-US" sz="1600" dirty="0" err="1" smtClean="0"/>
                        <a:t>GPa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Rp</a:t>
                      </a:r>
                      <a:r>
                        <a:rPr lang="en-US" sz="1600" baseline="-25000" dirty="0" smtClean="0"/>
                        <a:t>0.2</a:t>
                      </a:r>
                      <a:r>
                        <a:rPr lang="en-US" sz="1600" baseline="0" dirty="0" smtClean="0"/>
                        <a:t> [MPa]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</a:t>
                      </a:r>
                      <a:r>
                        <a:rPr lang="en-US" sz="1600" baseline="-25000" dirty="0" smtClean="0"/>
                        <a:t>m</a:t>
                      </a:r>
                      <a:r>
                        <a:rPr lang="en-US" sz="1600" dirty="0" smtClean="0"/>
                        <a:t> [MPa]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 [%]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Z [%]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0913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Forgital</a:t>
                      </a:r>
                      <a:endParaRPr lang="en-US" sz="16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 7175 </a:t>
                      </a:r>
                    </a:p>
                    <a:p>
                      <a:pPr algn="ctr"/>
                      <a:r>
                        <a:rPr lang="en-US" sz="1600" dirty="0" smtClean="0"/>
                        <a:t>T74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Circumferential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84.5 ± 2.6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551.4 ± 0.4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756.0 ± 2.3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10.9 ± 0.4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21.7 ± 2.0 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44139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 7175 </a:t>
                      </a:r>
                    </a:p>
                    <a:p>
                      <a:pPr algn="ctr"/>
                      <a:r>
                        <a:rPr lang="en-US" sz="1600" dirty="0" smtClean="0"/>
                        <a:t>T74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Axial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87.9 ± 1.2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486.6 ± 1.1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644.9 ± 1.4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4.5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± 0.0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12.0 ± 0.2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88513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Metalex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 7075 </a:t>
                      </a:r>
                    </a:p>
                    <a:p>
                      <a:pPr algn="ctr"/>
                      <a:r>
                        <a:rPr lang="en-US" sz="1600" dirty="0" smtClean="0"/>
                        <a:t>T652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Circumferential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84.0 ± 1.4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634.1 ± 11.5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750.6 ± 9.8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4.1 ± 0.2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12.2 ± 1.1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25191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 7075 </a:t>
                      </a:r>
                    </a:p>
                    <a:p>
                      <a:pPr algn="ctr"/>
                      <a:r>
                        <a:rPr lang="en-US" sz="1600" dirty="0" smtClean="0"/>
                        <a:t>T652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Axial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85.2 ± 1.3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539.6 ± 5.2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659.7 ± 5.8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4.5 ± 0.1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12.0 ± 0.2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43582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732240" y="3789040"/>
            <a:ext cx="1152128" cy="576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732240" y="4921336"/>
            <a:ext cx="1152128" cy="576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967976" y="1219199"/>
            <a:ext cx="4176024" cy="201136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CERN short models and prototype</a:t>
            </a:r>
          </a:p>
          <a:p>
            <a:pPr lvl="1"/>
            <a:r>
              <a:rPr lang="en-US" dirty="0" smtClean="0"/>
              <a:t>Short and long shells (</a:t>
            </a:r>
            <a:r>
              <a:rPr lang="en-US" i="1" dirty="0" err="1" smtClean="0"/>
              <a:t>Forgital</a:t>
            </a:r>
            <a:r>
              <a:rPr lang="en-US" dirty="0" smtClean="0"/>
              <a:t>)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0634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mechanical properties</a:t>
            </a:r>
            <a:br>
              <a:rPr lang="en-US" dirty="0" smtClean="0"/>
            </a:br>
            <a:r>
              <a:rPr lang="en-US" dirty="0" smtClean="0"/>
              <a:t>Fracture toughness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176024" cy="20113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AUP MQXFAP2</a:t>
            </a:r>
          </a:p>
          <a:p>
            <a:pPr lvl="1"/>
            <a:r>
              <a:rPr lang="en-US" dirty="0"/>
              <a:t>Long shell (</a:t>
            </a:r>
            <a:r>
              <a:rPr lang="en-US" i="1" dirty="0" err="1"/>
              <a:t>Metalex</a:t>
            </a:r>
            <a:r>
              <a:rPr lang="en-US" dirty="0"/>
              <a:t>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7075-T6</a:t>
            </a:r>
          </a:p>
          <a:p>
            <a:pPr lvl="1"/>
            <a:r>
              <a:rPr lang="en-US" dirty="0" smtClean="0"/>
              <a:t>Short </a:t>
            </a:r>
            <a:r>
              <a:rPr lang="en-US" dirty="0"/>
              <a:t>shell: 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7075-T652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967976" y="1219199"/>
            <a:ext cx="4176024" cy="201136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CERN short models and prototype</a:t>
            </a:r>
          </a:p>
          <a:p>
            <a:pPr lvl="1"/>
            <a:r>
              <a:rPr lang="en-US" dirty="0" smtClean="0"/>
              <a:t>Short and long shells (</a:t>
            </a:r>
            <a:r>
              <a:rPr lang="en-US" i="1" dirty="0" err="1" smtClean="0"/>
              <a:t>Forgital</a:t>
            </a:r>
            <a:r>
              <a:rPr lang="en-US" dirty="0" smtClean="0"/>
              <a:t>)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896976"/>
              </p:ext>
            </p:extLst>
          </p:nvPr>
        </p:nvGraphicFramePr>
        <p:xfrm>
          <a:off x="4716016" y="3910925"/>
          <a:ext cx="4258796" cy="1291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513">
                  <a:extLst>
                    <a:ext uri="{9D8B030D-6E8A-4147-A177-3AD203B41FA5}">
                      <a16:colId xmlns:a16="http://schemas.microsoft.com/office/drawing/2014/main" val="97231115"/>
                    </a:ext>
                  </a:extLst>
                </a:gridCol>
                <a:gridCol w="997694">
                  <a:extLst>
                    <a:ext uri="{9D8B030D-6E8A-4147-A177-3AD203B41FA5}">
                      <a16:colId xmlns:a16="http://schemas.microsoft.com/office/drawing/2014/main" val="3947197042"/>
                    </a:ext>
                  </a:extLst>
                </a:gridCol>
                <a:gridCol w="1181891">
                  <a:extLst>
                    <a:ext uri="{9D8B030D-6E8A-4147-A177-3AD203B41FA5}">
                      <a16:colId xmlns:a16="http://schemas.microsoft.com/office/drawing/2014/main" val="2076513587"/>
                    </a:ext>
                  </a:extLst>
                </a:gridCol>
                <a:gridCol w="1204698">
                  <a:extLst>
                    <a:ext uri="{9D8B030D-6E8A-4147-A177-3AD203B41FA5}">
                      <a16:colId xmlns:a16="http://schemas.microsoft.com/office/drawing/2014/main" val="1986377604"/>
                    </a:ext>
                  </a:extLst>
                </a:gridCol>
              </a:tblGrid>
              <a:tr h="4204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Supplier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Material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Direction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</a:t>
                      </a:r>
                      <a:r>
                        <a:rPr lang="en-US" sz="1200" baseline="-25000" dirty="0" smtClean="0"/>
                        <a:t>Q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MPa√m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2338091362"/>
                  </a:ext>
                </a:extLst>
              </a:tr>
              <a:tr h="44520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Forgital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AA 7175 </a:t>
                      </a:r>
                    </a:p>
                    <a:p>
                      <a:pPr algn="ctr"/>
                      <a:r>
                        <a:rPr lang="en-US" sz="1200" dirty="0" smtClean="0"/>
                        <a:t>T74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29.4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217725191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Forgital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AA 7175 </a:t>
                      </a:r>
                    </a:p>
                    <a:p>
                      <a:pPr algn="ctr"/>
                      <a:r>
                        <a:rPr lang="en-US" sz="1200" dirty="0" smtClean="0"/>
                        <a:t>T74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29.8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7243582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994633"/>
              </p:ext>
            </p:extLst>
          </p:nvPr>
        </p:nvGraphicFramePr>
        <p:xfrm>
          <a:off x="395536" y="3914142"/>
          <a:ext cx="3713353" cy="1272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10">
                  <a:extLst>
                    <a:ext uri="{9D8B030D-6E8A-4147-A177-3AD203B41FA5}">
                      <a16:colId xmlns:a16="http://schemas.microsoft.com/office/drawing/2014/main" val="97231115"/>
                    </a:ext>
                  </a:extLst>
                </a:gridCol>
                <a:gridCol w="729140">
                  <a:extLst>
                    <a:ext uri="{9D8B030D-6E8A-4147-A177-3AD203B41FA5}">
                      <a16:colId xmlns:a16="http://schemas.microsoft.com/office/drawing/2014/main" val="3947197042"/>
                    </a:ext>
                  </a:extLst>
                </a:gridCol>
                <a:gridCol w="1171296">
                  <a:extLst>
                    <a:ext uri="{9D8B030D-6E8A-4147-A177-3AD203B41FA5}">
                      <a16:colId xmlns:a16="http://schemas.microsoft.com/office/drawing/2014/main" val="2076513587"/>
                    </a:ext>
                  </a:extLst>
                </a:gridCol>
                <a:gridCol w="1050407">
                  <a:extLst>
                    <a:ext uri="{9D8B030D-6E8A-4147-A177-3AD203B41FA5}">
                      <a16:colId xmlns:a16="http://schemas.microsoft.com/office/drawing/2014/main" val="1986377604"/>
                    </a:ext>
                  </a:extLst>
                </a:gridCol>
              </a:tblGrid>
              <a:tr h="4204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Supplier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Material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Direction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</a:t>
                      </a:r>
                      <a:r>
                        <a:rPr lang="en-US" sz="1200" baseline="-25000" dirty="0" smtClean="0"/>
                        <a:t>Q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MPa√m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2338091362"/>
                  </a:ext>
                </a:extLst>
              </a:tr>
              <a:tr h="4204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Metalex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AA 7075 </a:t>
                      </a:r>
                    </a:p>
                    <a:p>
                      <a:pPr algn="ctr"/>
                      <a:r>
                        <a:rPr lang="en-US" sz="1200" dirty="0" smtClean="0"/>
                        <a:t>T652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24.8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216441398"/>
                  </a:ext>
                </a:extLst>
              </a:tr>
              <a:tr h="4204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Metalex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AA 7075</a:t>
                      </a:r>
                    </a:p>
                    <a:p>
                      <a:pPr algn="ctr"/>
                      <a:r>
                        <a:rPr lang="en-US" sz="1200" dirty="0" smtClean="0"/>
                        <a:t>T652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C-L</a:t>
                      </a:r>
                      <a:endParaRPr lang="en-US" sz="1200" dirty="0"/>
                    </a:p>
                  </a:txBody>
                  <a:tcPr marL="60066" marR="60066" marT="30033" marB="3003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27.6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066" marR="60066" marT="30033" marB="30033" anchor="ctr"/>
                </a:tc>
                <a:extLst>
                  <a:ext uri="{0D108BD9-81ED-4DB2-BD59-A6C34878D82A}">
                    <a16:rowId xmlns:a16="http://schemas.microsoft.com/office/drawing/2014/main" val="2053524069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750676" y="4339276"/>
            <a:ext cx="1152128" cy="8437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090067" y="4358998"/>
            <a:ext cx="1018822" cy="8437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631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cut-out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Performed on short models, AUP prototypes and CERN prototypes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34" y="2204864"/>
            <a:ext cx="4424666" cy="39658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760" y="2203888"/>
            <a:ext cx="4444240" cy="393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31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of cut-out </a:t>
            </a:r>
            <a:r>
              <a:rPr lang="en-US" dirty="0" smtClean="0"/>
              <a:t>measurements on short models and 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19200"/>
            <a:ext cx="8568952" cy="4906963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  <a:p>
            <a:pPr lvl="1"/>
            <a:r>
              <a:rPr lang="en-US" dirty="0" smtClean="0"/>
              <a:t>MQXFS: </a:t>
            </a:r>
            <a:r>
              <a:rPr lang="en-US" b="1" dirty="0">
                <a:solidFill>
                  <a:schemeClr val="bg2"/>
                </a:solidFill>
              </a:rPr>
              <a:t>0.100-0.200 </a:t>
            </a:r>
            <a:r>
              <a:rPr lang="en-US" b="1" dirty="0" smtClean="0">
                <a:solidFill>
                  <a:schemeClr val="bg2"/>
                </a:solidFill>
              </a:rPr>
              <a:t>mm</a:t>
            </a:r>
          </a:p>
          <a:p>
            <a:pPr lvl="2"/>
            <a:r>
              <a:rPr lang="en-US" dirty="0" smtClean="0"/>
              <a:t>Used in MQXFS3c, MQXFS6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MQXFAP1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chemeClr val="bg2"/>
                </a:solidFill>
              </a:rPr>
              <a:t>0.030-0.140 mm</a:t>
            </a:r>
          </a:p>
          <a:p>
            <a:pPr lvl="1"/>
            <a:r>
              <a:rPr lang="en-US" dirty="0" smtClean="0"/>
              <a:t>MQXFAP2 </a:t>
            </a:r>
            <a:r>
              <a:rPr lang="en-US" dirty="0" smtClean="0"/>
              <a:t>(fractured, CERN): </a:t>
            </a:r>
            <a:r>
              <a:rPr lang="en-US" b="1" dirty="0" smtClean="0">
                <a:solidFill>
                  <a:schemeClr val="bg2"/>
                </a:solidFill>
              </a:rPr>
              <a:t>“angle </a:t>
            </a:r>
            <a:r>
              <a:rPr lang="en-US" b="1" dirty="0" err="1" smtClean="0">
                <a:solidFill>
                  <a:schemeClr val="bg2"/>
                </a:solidFill>
              </a:rPr>
              <a:t>vif</a:t>
            </a:r>
            <a:r>
              <a:rPr lang="en-US" b="1" dirty="0" smtClean="0">
                <a:solidFill>
                  <a:schemeClr val="bg2"/>
                </a:solidFill>
              </a:rPr>
              <a:t>”</a:t>
            </a:r>
            <a:r>
              <a:rPr lang="en-US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&lt; 0.020 mm</a:t>
            </a:r>
          </a:p>
          <a:p>
            <a:pPr lvl="1"/>
            <a:r>
              <a:rPr lang="en-US" dirty="0"/>
              <a:t>MQXFAP2 </a:t>
            </a:r>
            <a:r>
              <a:rPr lang="en-US" dirty="0" smtClean="0"/>
              <a:t>(fractured, LBNL): </a:t>
            </a:r>
            <a:r>
              <a:rPr lang="en-US" b="1" dirty="0" smtClean="0">
                <a:solidFill>
                  <a:schemeClr val="bg2"/>
                </a:solidFill>
              </a:rPr>
              <a:t>0.036-0.079 </a:t>
            </a:r>
            <a:r>
              <a:rPr lang="en-US" b="1" dirty="0">
                <a:solidFill>
                  <a:schemeClr val="bg2"/>
                </a:solidFill>
              </a:rPr>
              <a:t>mm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pecified </a:t>
            </a:r>
            <a:r>
              <a:rPr lang="en-US" dirty="0"/>
              <a:t>~1.5 mm</a:t>
            </a:r>
          </a:p>
          <a:p>
            <a:pPr lvl="3"/>
            <a:r>
              <a:rPr lang="en-US" dirty="0"/>
              <a:t>Non conformities: no radius in 1 side of 1 short shell (broken side)</a:t>
            </a:r>
            <a:endParaRPr lang="en-GB" dirty="0"/>
          </a:p>
          <a:p>
            <a:pPr lvl="2"/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/>
              <a:t>MQXFBP1: </a:t>
            </a:r>
            <a:r>
              <a:rPr lang="en-US" b="1" dirty="0">
                <a:solidFill>
                  <a:schemeClr val="bg2"/>
                </a:solidFill>
              </a:rPr>
              <a:t>0.200-0.220 mm</a:t>
            </a:r>
          </a:p>
          <a:p>
            <a:pPr lvl="1"/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056" y="1130187"/>
            <a:ext cx="2267744" cy="208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element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“Global” models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Sub-models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33" y="1628800"/>
            <a:ext cx="4070339" cy="21848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41706"/>
            <a:ext cx="4197397" cy="21554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4365104"/>
            <a:ext cx="1941386" cy="16956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4363646"/>
            <a:ext cx="2213972" cy="16956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C097F3-BF41-2A49-9C2E-78BBEEED8EC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3" r="15318"/>
          <a:stretch/>
        </p:blipFill>
        <p:spPr>
          <a:xfrm>
            <a:off x="827584" y="4327126"/>
            <a:ext cx="3020617" cy="17321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440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Acknowledgments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From CERN EN/MME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Analysis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finite element computations: 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Alessandro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Bertarelli and Federico Carra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Measurement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of mechanical properties: 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Stefano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Sgobba, Ignacio Aviles Santillana, Gonzalo Arnau Izquierdo, Mickael Denis Crouvizier 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Update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on shell design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Thomas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Sahner and Pierre Moyret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Procurement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of shells with updated design  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Alessandro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Dallocchio and Pierre Moyret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Measurements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of corner radius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Ahmed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Cherif and Jean Philippe Rigaud 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General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comments and feedbacks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Diego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Perini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0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527952" cy="4906963"/>
          </a:xfrm>
        </p:spPr>
        <p:txBody>
          <a:bodyPr>
            <a:normAutofit lnSpcReduction="10000"/>
          </a:bodyPr>
          <a:lstStyle/>
          <a:p>
            <a:r>
              <a:rPr lang="fi-FI" dirty="0">
                <a:solidFill>
                  <a:schemeClr val="bg2"/>
                </a:solidFill>
              </a:rPr>
              <a:t>Elastic </a:t>
            </a:r>
            <a:r>
              <a:rPr lang="fi-FI" dirty="0" smtClean="0">
                <a:solidFill>
                  <a:schemeClr val="bg2"/>
                </a:solidFill>
              </a:rPr>
              <a:t>analysis</a:t>
            </a:r>
          </a:p>
          <a:p>
            <a:pPr lvl="1"/>
            <a:r>
              <a:rPr lang="fi-FI" dirty="0" smtClean="0"/>
              <a:t>Failure </a:t>
            </a:r>
            <a:r>
              <a:rPr lang="fi-FI" dirty="0"/>
              <a:t>Assesment Diagram (FAD)</a:t>
            </a:r>
          </a:p>
          <a:p>
            <a:pPr lvl="2"/>
            <a:r>
              <a:rPr lang="fi-FI" dirty="0"/>
              <a:t>If there is a crack (fabrication defect or plastic collapse)</a:t>
            </a:r>
          </a:p>
          <a:p>
            <a:pPr lvl="3"/>
            <a:r>
              <a:rPr lang="fi-FI" dirty="0"/>
              <a:t>Does it propagate?</a:t>
            </a:r>
          </a:p>
          <a:p>
            <a:r>
              <a:rPr lang="fi-FI" dirty="0" smtClean="0">
                <a:solidFill>
                  <a:schemeClr val="bg2"/>
                </a:solidFill>
              </a:rPr>
              <a:t>Plastic </a:t>
            </a:r>
            <a:r>
              <a:rPr lang="fi-FI" dirty="0">
                <a:solidFill>
                  <a:schemeClr val="bg2"/>
                </a:solidFill>
              </a:rPr>
              <a:t>analysis</a:t>
            </a:r>
          </a:p>
          <a:p>
            <a:pPr lvl="1"/>
            <a:r>
              <a:rPr lang="fi-FI" dirty="0"/>
              <a:t>Which is the extension of the plastic region?</a:t>
            </a:r>
          </a:p>
          <a:p>
            <a:pPr lvl="1"/>
            <a:r>
              <a:rPr lang="fi-FI" dirty="0"/>
              <a:t>Do we have plastic collapse?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168864"/>
            <a:ext cx="4876753" cy="47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11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</a:t>
            </a:r>
            <a:r>
              <a:rPr lang="en-US" dirty="0" smtClean="0"/>
              <a:t>models</a:t>
            </a:r>
            <a:br>
              <a:rPr lang="en-US" dirty="0" smtClean="0"/>
            </a:br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885006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</a:t>
            </a:r>
            <a:r>
              <a:rPr lang="en-US" dirty="0" smtClean="0">
                <a:solidFill>
                  <a:schemeClr val="bg2"/>
                </a:solidFill>
              </a:rPr>
              <a:t>BP1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a total strain of </a:t>
            </a:r>
            <a:r>
              <a:rPr lang="en-US" dirty="0" smtClean="0">
                <a:solidFill>
                  <a:schemeClr val="bg2"/>
                </a:solidFill>
              </a:rPr>
              <a:t>~5%</a:t>
            </a:r>
            <a:r>
              <a:rPr lang="en-US" dirty="0" smtClean="0"/>
              <a:t> and plastic zone of </a:t>
            </a:r>
            <a:r>
              <a:rPr lang="en-US" dirty="0" smtClean="0">
                <a:solidFill>
                  <a:schemeClr val="bg2"/>
                </a:solidFill>
              </a:rPr>
              <a:t>~400 µm</a:t>
            </a:r>
          </a:p>
          <a:p>
            <a:pPr lvl="1"/>
            <a:r>
              <a:rPr lang="en-US" dirty="0" smtClean="0"/>
              <a:t>Significantly smaller than short models and AP2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>
                <a:solidFill>
                  <a:schemeClr val="bg2"/>
                </a:solidFill>
              </a:rPr>
              <a:t>plastic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b="1" dirty="0">
                <a:solidFill>
                  <a:schemeClr val="bg2"/>
                </a:solidFill>
              </a:rPr>
              <a:t>analysis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/>
              <a:t>and the comparison with previous magnets suggests that the BP1 shell should not fail locally – no crack initiation due to plastic strain</a:t>
            </a:r>
          </a:p>
          <a:p>
            <a:pPr lvl="2"/>
            <a:endParaRPr lang="en-US" dirty="0"/>
          </a:p>
          <a:p>
            <a:r>
              <a:rPr lang="en-US" dirty="0"/>
              <a:t>The </a:t>
            </a:r>
            <a:r>
              <a:rPr lang="en-US" b="1" dirty="0">
                <a:solidFill>
                  <a:schemeClr val="bg2"/>
                </a:solidFill>
              </a:rPr>
              <a:t>FAD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/>
              <a:t>was used for structural assessment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a shell </a:t>
            </a:r>
            <a:r>
              <a:rPr lang="en-US" dirty="0" smtClean="0"/>
              <a:t>pre-stress </a:t>
            </a:r>
            <a:r>
              <a:rPr lang="en-US" dirty="0"/>
              <a:t>of 130 MPa cracks smaller than 2.5 mm will not </a:t>
            </a:r>
            <a:r>
              <a:rPr lang="en-US" dirty="0" smtClean="0"/>
              <a:t>propagate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006" y="1139450"/>
            <a:ext cx="3544074" cy="23679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3671545"/>
            <a:ext cx="410565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371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</a:t>
            </a:r>
            <a:r>
              <a:rPr lang="en-US" dirty="0" smtClean="0"/>
              <a:t>shell stress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BP1</a:t>
            </a:r>
            <a:r>
              <a:rPr lang="en-US" dirty="0" smtClean="0"/>
              <a:t> </a:t>
            </a:r>
            <a:r>
              <a:rPr lang="en-US" dirty="0" smtClean="0"/>
              <a:t>target average stress is the same as S4 (successfully tested)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130 MPa</a:t>
            </a:r>
          </a:p>
          <a:p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Short models </a:t>
            </a:r>
            <a:r>
              <a:rPr lang="en-US" dirty="0" smtClean="0">
                <a:sym typeface="Wingdings" panose="05000000000000000000" pitchFamily="2" charset="2"/>
              </a:rPr>
              <a:t>with same material and smaller radiuses tested up to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180 MPa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Smaller stress than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AP2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150 MPa</a:t>
            </a:r>
            <a:endParaRPr lang="en-US" dirty="0" smtClean="0">
              <a:solidFill>
                <a:schemeClr val="bg2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7684"/>
          <a:stretch/>
        </p:blipFill>
        <p:spPr>
          <a:xfrm>
            <a:off x="107504" y="3717033"/>
            <a:ext cx="6360636" cy="2442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1111"/>
          <a:stretch/>
        </p:blipFill>
        <p:spPr>
          <a:xfrm>
            <a:off x="6458429" y="3906027"/>
            <a:ext cx="2588371" cy="228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MQXF design</a:t>
            </a:r>
          </a:p>
          <a:p>
            <a:pPr lvl="1"/>
            <a:r>
              <a:rPr lang="en-US" dirty="0" smtClean="0"/>
              <a:t>MQXFAP2 shell fracture</a:t>
            </a:r>
          </a:p>
          <a:p>
            <a:endParaRPr lang="en-US" dirty="0" smtClean="0"/>
          </a:p>
          <a:p>
            <a:r>
              <a:rPr lang="en-US" dirty="0" smtClean="0"/>
              <a:t>Technical meeting</a:t>
            </a:r>
          </a:p>
          <a:p>
            <a:endParaRPr lang="en-US" dirty="0"/>
          </a:p>
          <a:p>
            <a:r>
              <a:rPr lang="en-US" dirty="0" smtClean="0"/>
              <a:t>Investigation and comparison</a:t>
            </a:r>
          </a:p>
          <a:p>
            <a:pPr lvl="1"/>
            <a:r>
              <a:rPr lang="en-US" dirty="0" smtClean="0"/>
              <a:t>Material properties measurements</a:t>
            </a:r>
          </a:p>
          <a:p>
            <a:pPr lvl="1"/>
            <a:r>
              <a:rPr lang="en-US" dirty="0" smtClean="0"/>
              <a:t>Cut-out corners</a:t>
            </a:r>
          </a:p>
          <a:p>
            <a:pPr lvl="1"/>
            <a:r>
              <a:rPr lang="en-US" dirty="0" smtClean="0"/>
              <a:t>Stress levels</a:t>
            </a:r>
          </a:p>
          <a:p>
            <a:pPr lvl="1"/>
            <a:r>
              <a:rPr lang="en-US" dirty="0" smtClean="0"/>
              <a:t>Finite element analysis results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chemeClr val="bg2"/>
                </a:solidFill>
              </a:rPr>
              <a:t>Proposal, panel’s comments, and decision on MQXFBP1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183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960000" cy="4906963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Proposed plan</a:t>
            </a:r>
          </a:p>
          <a:p>
            <a:pPr lvl="1"/>
            <a:r>
              <a:rPr lang="en-US" dirty="0"/>
              <a:t>Use current shells for BP1 and continue the magnet assembly</a:t>
            </a:r>
          </a:p>
          <a:p>
            <a:pPr lvl="2"/>
            <a:r>
              <a:rPr lang="en-US" dirty="0" err="1"/>
              <a:t>Cryo</a:t>
            </a:r>
            <a:r>
              <a:rPr lang="en-US" dirty="0"/>
              <a:t>-assembly </a:t>
            </a:r>
            <a:r>
              <a:rPr lang="en-US" dirty="0" smtClean="0"/>
              <a:t>completed in </a:t>
            </a:r>
            <a:r>
              <a:rPr lang="en-US" dirty="0" smtClean="0">
                <a:solidFill>
                  <a:schemeClr val="bg2"/>
                </a:solidFill>
              </a:rPr>
              <a:t>08/2019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41" y="4149080"/>
            <a:ext cx="3669562" cy="169441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44448" y="1196752"/>
            <a:ext cx="396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2"/>
                </a:solidFill>
              </a:rPr>
              <a:t>Alternative plan</a:t>
            </a:r>
          </a:p>
          <a:p>
            <a:pPr marL="685800" lvl="1">
              <a:lnSpc>
                <a:spcPct val="80000"/>
              </a:lnSpc>
            </a:pPr>
            <a:r>
              <a:rPr lang="en-US" dirty="0"/>
              <a:t>Use </a:t>
            </a:r>
            <a:r>
              <a:rPr lang="en-US" dirty="0" smtClean="0">
                <a:solidFill>
                  <a:schemeClr val="bg2"/>
                </a:solidFill>
              </a:rPr>
              <a:t>10 to 15 mm </a:t>
            </a:r>
            <a:r>
              <a:rPr lang="en-US" dirty="0" smtClean="0"/>
              <a:t>radius </a:t>
            </a:r>
            <a:r>
              <a:rPr lang="en-US" dirty="0"/>
              <a:t>shells in </a:t>
            </a:r>
            <a:r>
              <a:rPr lang="en-US" dirty="0" smtClean="0"/>
              <a:t>BP1</a:t>
            </a:r>
          </a:p>
          <a:p>
            <a:pPr marL="1085850" lvl="2">
              <a:lnSpc>
                <a:spcPct val="80000"/>
              </a:lnSpc>
            </a:pPr>
            <a:r>
              <a:rPr lang="en-US" dirty="0" smtClean="0"/>
              <a:t>No plastic strain </a:t>
            </a:r>
            <a:endParaRPr lang="en-US" dirty="0"/>
          </a:p>
          <a:p>
            <a:pPr lvl="2"/>
            <a:r>
              <a:rPr lang="en-US" dirty="0" err="1" smtClean="0"/>
              <a:t>Cryo</a:t>
            </a:r>
            <a:r>
              <a:rPr lang="en-US" dirty="0" smtClean="0"/>
              <a:t>-assembly completed in </a:t>
            </a:r>
            <a:r>
              <a:rPr lang="en-US" dirty="0" smtClean="0">
                <a:solidFill>
                  <a:schemeClr val="bg2"/>
                </a:solidFill>
              </a:rPr>
              <a:t>11/2019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17065"/>
            <a:ext cx="2485960" cy="218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9734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Panel’s comments </a:t>
            </a:r>
            <a:r>
              <a:rPr lang="en-US" dirty="0" smtClean="0"/>
              <a:t>and final decision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“The </a:t>
            </a:r>
            <a:r>
              <a:rPr lang="en-GB" i="1" dirty="0"/>
              <a:t>shells with a radius of 10 mm and 15 mm are safe and represent the solution of the problem for the future quadrupoles</a:t>
            </a:r>
            <a:r>
              <a:rPr lang="en-GB" i="1" dirty="0" smtClean="0"/>
              <a:t>.”</a:t>
            </a:r>
          </a:p>
          <a:p>
            <a:r>
              <a:rPr lang="en-GB" i="1" dirty="0" smtClean="0"/>
              <a:t>“The </a:t>
            </a:r>
            <a:r>
              <a:rPr lang="en-GB" i="1" dirty="0">
                <a:solidFill>
                  <a:schemeClr val="bg2"/>
                </a:solidFill>
              </a:rPr>
              <a:t>FEM analysis </a:t>
            </a:r>
            <a:r>
              <a:rPr lang="en-GB" i="1" dirty="0"/>
              <a:t>are very well done but as all the mechanical computations do not take into account everything that may happen</a:t>
            </a:r>
            <a:r>
              <a:rPr lang="en-GB" i="1" dirty="0" smtClean="0"/>
              <a:t>.”</a:t>
            </a:r>
            <a:endParaRPr lang="en-GB" i="1" dirty="0"/>
          </a:p>
          <a:p>
            <a:r>
              <a:rPr lang="en-GB" i="1" dirty="0" smtClean="0"/>
              <a:t>“In </a:t>
            </a:r>
            <a:r>
              <a:rPr lang="en-GB" i="1" dirty="0"/>
              <a:t>the case of the MQXFBP1 the </a:t>
            </a:r>
            <a:r>
              <a:rPr lang="en-GB" i="1" dirty="0">
                <a:solidFill>
                  <a:schemeClr val="bg2"/>
                </a:solidFill>
              </a:rPr>
              <a:t>aluminium state </a:t>
            </a:r>
            <a:r>
              <a:rPr lang="en-GB" i="1" dirty="0"/>
              <a:t>and the </a:t>
            </a:r>
            <a:r>
              <a:rPr lang="en-GB" i="1" dirty="0">
                <a:solidFill>
                  <a:schemeClr val="bg2"/>
                </a:solidFill>
              </a:rPr>
              <a:t>radius of the slots </a:t>
            </a:r>
            <a:r>
              <a:rPr lang="en-GB" i="1" dirty="0"/>
              <a:t>are better than those of the shell that broke</a:t>
            </a:r>
            <a:r>
              <a:rPr lang="en-GB" i="1" dirty="0" smtClean="0"/>
              <a:t>.”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93020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Panel’s comments </a:t>
            </a:r>
            <a:r>
              <a:rPr lang="en-US" dirty="0"/>
              <a:t>and final decision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 smtClean="0"/>
              <a:t>“Furthermore</a:t>
            </a:r>
            <a:r>
              <a:rPr lang="en-GB" i="1" dirty="0"/>
              <a:t>, the decision to pre-stress the shells at </a:t>
            </a:r>
            <a:r>
              <a:rPr lang="en-GB" i="1" dirty="0">
                <a:solidFill>
                  <a:schemeClr val="bg2"/>
                </a:solidFill>
              </a:rPr>
              <a:t>lower level </a:t>
            </a:r>
            <a:r>
              <a:rPr lang="en-GB" i="1" dirty="0"/>
              <a:t>(130 MPa) is adding another little margin</a:t>
            </a:r>
            <a:r>
              <a:rPr lang="en-GB" i="1" dirty="0" smtClean="0"/>
              <a:t>.” </a:t>
            </a:r>
            <a:endParaRPr lang="en-GB" i="1" dirty="0"/>
          </a:p>
          <a:p>
            <a:r>
              <a:rPr lang="en-GB" i="1" dirty="0" smtClean="0"/>
              <a:t>“The </a:t>
            </a:r>
            <a:r>
              <a:rPr lang="en-GB" i="1" dirty="0"/>
              <a:t>option of continuing the assembly has strong chances to work but it is associated to a certain risk of failure. This risk is small but not zero</a:t>
            </a:r>
            <a:r>
              <a:rPr lang="en-GB" i="1" dirty="0" smtClean="0"/>
              <a:t>.” </a:t>
            </a:r>
            <a:endParaRPr lang="en-GB" i="1" dirty="0"/>
          </a:p>
          <a:p>
            <a:r>
              <a:rPr lang="en-GB" i="1" dirty="0" smtClean="0"/>
              <a:t>“In </a:t>
            </a:r>
            <a:r>
              <a:rPr lang="en-GB" i="1" dirty="0"/>
              <a:t>this case, it is important to monitor the assembly in order not to overstress the shells (130 MPa nominal value</a:t>
            </a:r>
            <a:r>
              <a:rPr lang="en-GB" i="1" dirty="0" smtClean="0"/>
              <a:t>).”</a:t>
            </a:r>
            <a:endParaRPr lang="en-GB" i="1" dirty="0"/>
          </a:p>
          <a:p>
            <a:pPr lvl="0"/>
            <a:endParaRPr lang="en-US" dirty="0" smtClean="0"/>
          </a:p>
          <a:p>
            <a:pPr lvl="0"/>
            <a:r>
              <a:rPr lang="en-US" dirty="0" smtClean="0">
                <a:solidFill>
                  <a:schemeClr val="bg2"/>
                </a:solidFill>
              </a:rPr>
              <a:t>Final decision</a:t>
            </a:r>
            <a:r>
              <a:rPr lang="en-US" dirty="0" smtClean="0"/>
              <a:t>: continuation of the magnet assembly-loading with current shells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lvl="0"/>
            <a:endParaRPr lang="en-US" dirty="0"/>
          </a:p>
          <a:p>
            <a:pPr lv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4585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5109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Magnet assembly and pre-loading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0366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Shell-yoke</a:t>
            </a:r>
            <a:r>
              <a:rPr lang="en-GB" altLang="en-US" dirty="0" smtClean="0"/>
              <a:t> modules combined</a:t>
            </a:r>
          </a:p>
          <a:p>
            <a:pPr>
              <a:defRPr/>
            </a:pPr>
            <a:r>
              <a:rPr lang="en-GB" altLang="en-US" dirty="0" smtClean="0"/>
              <a:t>Insertion of </a:t>
            </a:r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coil-pack</a:t>
            </a:r>
            <a:r>
              <a:rPr lang="en-GB" altLang="en-US" dirty="0" smtClean="0"/>
              <a:t> sub-assembly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99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8356B8-4B54-4101-95A2-21C1D76FA6D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 smtClean="0"/>
          </a:p>
        </p:txBody>
      </p:sp>
      <p:pic>
        <p:nvPicPr>
          <p:cNvPr id="3994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502150"/>
            <a:ext cx="2160587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6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4502150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2263775"/>
            <a:ext cx="2159000" cy="12176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8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266950"/>
            <a:ext cx="2160588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9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73300"/>
            <a:ext cx="2160588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0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266950"/>
            <a:ext cx="2159000" cy="1219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51" name="Content Placeholder 2"/>
          <p:cNvSpPr txBox="1">
            <a:spLocks/>
          </p:cNvSpPr>
          <p:nvPr/>
        </p:nvSpPr>
        <p:spPr bwMode="auto">
          <a:xfrm>
            <a:off x="304800" y="3489325"/>
            <a:ext cx="7315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/>
              <a:t>Then bladder operation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438" y="4503738"/>
            <a:ext cx="744537" cy="2619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-105 MPa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9025" y="4502150"/>
            <a:ext cx="671513" cy="26193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-67 MPa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02150" y="4505325"/>
            <a:ext cx="744538" cy="26193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-156 MPa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69088" y="4502150"/>
            <a:ext cx="744537" cy="26193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-148 MPa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088" y="4191000"/>
            <a:ext cx="3603625" cy="26193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>
                <a:solidFill>
                  <a:srgbClr val="FF0000"/>
                </a:solidFill>
                <a:latin typeface="+mn-lt"/>
              </a:rPr>
              <a:t>Deformed shape and coil peak azimuth. stress from ANSYS</a:t>
            </a:r>
          </a:p>
        </p:txBody>
      </p:sp>
    </p:spTree>
    <p:extLst>
      <p:ext uri="{BB962C8B-B14F-4D97-AF65-F5344CB8AC3E}">
        <p14:creationId xmlns:p14="http://schemas.microsoft.com/office/powerpoint/2010/main" val="10583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3960000" cy="720000"/>
          </a:xfrm>
        </p:spPr>
        <p:txBody>
          <a:bodyPr/>
          <a:lstStyle/>
          <a:p>
            <a:r>
              <a:rPr lang="en-US" dirty="0" smtClean="0"/>
              <a:t>MQXFAP2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671968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Long shells</a:t>
            </a:r>
          </a:p>
          <a:p>
            <a:pPr lvl="1"/>
            <a:r>
              <a:rPr lang="en-US" dirty="0" smtClean="0"/>
              <a:t>7071-T6</a:t>
            </a:r>
          </a:p>
          <a:p>
            <a:endParaRPr lang="en-US" dirty="0" smtClean="0"/>
          </a:p>
          <a:p>
            <a:r>
              <a:rPr lang="en-US" dirty="0" smtClean="0"/>
              <a:t>Short shells</a:t>
            </a:r>
          </a:p>
          <a:p>
            <a:pPr lvl="1"/>
            <a:r>
              <a:rPr lang="en-US" dirty="0" smtClean="0"/>
              <a:t>Both CS and NCS</a:t>
            </a:r>
          </a:p>
          <a:p>
            <a:pPr lvl="1"/>
            <a:r>
              <a:rPr lang="en-US" dirty="0" smtClean="0"/>
              <a:t>7071-T652</a:t>
            </a:r>
          </a:p>
          <a:p>
            <a:endParaRPr lang="en-US" dirty="0"/>
          </a:p>
          <a:p>
            <a:r>
              <a:rPr lang="en-US" dirty="0" smtClean="0"/>
              <a:t>All 1.5 mm round corners except for </a:t>
            </a:r>
          </a:p>
          <a:p>
            <a:pPr lvl="1"/>
            <a:r>
              <a:rPr lang="en-US" dirty="0" smtClean="0"/>
              <a:t>all cut-outs of “top” side of “bottom” short shell</a:t>
            </a:r>
          </a:p>
          <a:p>
            <a:pPr lvl="2"/>
            <a:r>
              <a:rPr lang="en-US" dirty="0" smtClean="0"/>
              <a:t>Start of the fracture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73130F-501D-7E4A-9479-EC86ADC85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-1"/>
            <a:ext cx="4575381" cy="68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MQXF design</a:t>
            </a:r>
          </a:p>
          <a:p>
            <a:pPr lvl="1"/>
            <a:r>
              <a:rPr lang="en-US" dirty="0" smtClean="0"/>
              <a:t>MQXFAP2 shell fracture</a:t>
            </a:r>
          </a:p>
          <a:p>
            <a:endParaRPr lang="en-US" dirty="0" smtClean="0"/>
          </a:p>
          <a:p>
            <a:r>
              <a:rPr lang="en-US" dirty="0" smtClean="0"/>
              <a:t>Technical meeting</a:t>
            </a:r>
          </a:p>
          <a:p>
            <a:endParaRPr lang="en-US" dirty="0"/>
          </a:p>
          <a:p>
            <a:r>
              <a:rPr lang="en-US" dirty="0" smtClean="0"/>
              <a:t>Investigation and comparison</a:t>
            </a:r>
          </a:p>
          <a:p>
            <a:pPr lvl="1"/>
            <a:r>
              <a:rPr lang="en-US" dirty="0" smtClean="0"/>
              <a:t>Material </a:t>
            </a:r>
            <a:r>
              <a:rPr lang="en-US" dirty="0" err="1" smtClean="0"/>
              <a:t>propertie</a:t>
            </a:r>
            <a:r>
              <a:rPr lang="en-US" dirty="0" smtClean="0"/>
              <a:t> measurements</a:t>
            </a:r>
          </a:p>
          <a:p>
            <a:pPr lvl="1"/>
            <a:r>
              <a:rPr lang="en-US" dirty="0" smtClean="0"/>
              <a:t>Cut-out corners</a:t>
            </a:r>
          </a:p>
          <a:p>
            <a:pPr lvl="1"/>
            <a:r>
              <a:rPr lang="en-US" dirty="0" smtClean="0"/>
              <a:t>Stress levels</a:t>
            </a:r>
          </a:p>
          <a:p>
            <a:pPr lvl="1"/>
            <a:r>
              <a:rPr lang="en-US" dirty="0" smtClean="0"/>
              <a:t>Finite element analysis results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Proposal, panel’s comments, and decision on MQXFBP1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527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of mechanical properties</a:t>
            </a:r>
            <a:br>
              <a:rPr lang="en-US" dirty="0"/>
            </a:br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AA </a:t>
            </a:r>
            <a:r>
              <a:rPr lang="en-GB" dirty="0"/>
              <a:t>7175 shows to be a </a:t>
            </a:r>
            <a:r>
              <a:rPr lang="en-GB" dirty="0">
                <a:solidFill>
                  <a:schemeClr val="bg2"/>
                </a:solidFill>
              </a:rPr>
              <a:t>highly performing alloy </a:t>
            </a:r>
            <a:r>
              <a:rPr lang="en-GB" dirty="0"/>
              <a:t>down to 4 K. Its use at cryogenic temperature deserves a careful attention. Indeed, its properties strongly depend on product and temper state. </a:t>
            </a:r>
          </a:p>
          <a:p>
            <a:endParaRPr lang="en-GB" dirty="0" smtClean="0"/>
          </a:p>
          <a:p>
            <a:r>
              <a:rPr lang="en-GB" dirty="0" smtClean="0"/>
              <a:t>T652</a:t>
            </a:r>
          </a:p>
          <a:p>
            <a:pPr lvl="1"/>
            <a:r>
              <a:rPr lang="en-GB" dirty="0" smtClean="0"/>
              <a:t>Limited </a:t>
            </a:r>
            <a:r>
              <a:rPr lang="en-GB" dirty="0"/>
              <a:t>ductility, lower fracture toughness and a very high sensitivity to the presence of sharp notches at 4 K. </a:t>
            </a:r>
          </a:p>
          <a:p>
            <a:r>
              <a:rPr lang="en-GB" dirty="0" smtClean="0"/>
              <a:t>T74 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igher </a:t>
            </a:r>
            <a:r>
              <a:rPr lang="en-GB" dirty="0"/>
              <a:t>toughness and higher ductility, and it is a temper less sensitive to the presence of sharp notches at 4K.  The cost is a moderate reduction of the strength.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8510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shells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CERN MQXF short models (3 structures)</a:t>
            </a:r>
          </a:p>
          <a:p>
            <a:pPr lvl="1"/>
            <a:r>
              <a:rPr lang="en-US" dirty="0"/>
              <a:t>Short and long shells </a:t>
            </a:r>
            <a:r>
              <a:rPr lang="en-US" dirty="0" smtClean="0"/>
              <a:t>(</a:t>
            </a:r>
            <a:r>
              <a:rPr lang="en-US" i="1" dirty="0" err="1" smtClean="0"/>
              <a:t>Forgital</a:t>
            </a:r>
            <a:r>
              <a:rPr lang="en-US" dirty="0" smtClean="0"/>
              <a:t>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pPr lvl="2"/>
            <a:r>
              <a:rPr lang="en-US" dirty="0" smtClean="0"/>
              <a:t>No rounded corners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AUP MQXFAP1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Short </a:t>
            </a:r>
            <a:r>
              <a:rPr lang="en-US" dirty="0"/>
              <a:t>and long </a:t>
            </a:r>
            <a:r>
              <a:rPr lang="en-US" dirty="0" smtClean="0"/>
              <a:t>shells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Metalex</a:t>
            </a:r>
            <a:r>
              <a:rPr lang="en-US" dirty="0" smtClean="0"/>
              <a:t>)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 </a:t>
            </a:r>
          </a:p>
          <a:p>
            <a:pPr lvl="2"/>
            <a:r>
              <a:rPr lang="en-US" dirty="0"/>
              <a:t>No rounded corners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AUP MQXFAP2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/>
              <a:t>Long shell (</a:t>
            </a:r>
            <a:r>
              <a:rPr lang="en-US" i="1" dirty="0" err="1"/>
              <a:t>Metalex</a:t>
            </a:r>
            <a:r>
              <a:rPr lang="en-US" dirty="0"/>
              <a:t>)</a:t>
            </a:r>
            <a:endParaRPr lang="en-US" dirty="0" smtClean="0"/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</a:t>
            </a:r>
          </a:p>
          <a:p>
            <a:pPr lvl="2"/>
            <a:r>
              <a:rPr lang="en-GB" dirty="0" smtClean="0"/>
              <a:t>Rounded corners (1.5 mm) </a:t>
            </a:r>
            <a:endParaRPr lang="en-GB" dirty="0"/>
          </a:p>
          <a:p>
            <a:pPr lvl="1"/>
            <a:r>
              <a:rPr lang="en-US" dirty="0"/>
              <a:t>Short shell: </a:t>
            </a:r>
            <a:endParaRPr lang="en-US" dirty="0" smtClean="0"/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7075-T652</a:t>
            </a:r>
            <a:r>
              <a:rPr lang="en-GB" dirty="0" smtClean="0"/>
              <a:t> </a:t>
            </a:r>
            <a:r>
              <a:rPr lang="en-GB" dirty="0"/>
              <a:t>(mechanically stress relieved after forging</a:t>
            </a:r>
            <a:r>
              <a:rPr lang="en-GB" dirty="0" smtClean="0"/>
              <a:t>)</a:t>
            </a:r>
          </a:p>
          <a:p>
            <a:pPr lvl="2"/>
            <a:r>
              <a:rPr lang="en-US" dirty="0" smtClean="0"/>
              <a:t>Rounded corners except 1 side of 1 shell (bottom one)</a:t>
            </a:r>
            <a:endParaRPr lang="en-GB" dirty="0"/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CERN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MQXFB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prototypes</a:t>
            </a:r>
            <a:r>
              <a:rPr lang="en-US" dirty="0" smtClean="0"/>
              <a:t> (assembly in progress)</a:t>
            </a:r>
            <a:endParaRPr lang="en-US" dirty="0"/>
          </a:p>
          <a:p>
            <a:pPr lvl="1"/>
            <a:r>
              <a:rPr lang="en-US" dirty="0"/>
              <a:t>Short and long shells </a:t>
            </a:r>
            <a:r>
              <a:rPr lang="en-US" dirty="0" smtClean="0"/>
              <a:t>(</a:t>
            </a:r>
            <a:r>
              <a:rPr lang="en-US" i="1" dirty="0" err="1"/>
              <a:t>Forgital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pPr lvl="2"/>
            <a:r>
              <a:rPr lang="en-US" dirty="0" smtClean="0"/>
              <a:t>No </a:t>
            </a:r>
            <a:r>
              <a:rPr lang="en-US" dirty="0"/>
              <a:t>rounded </a:t>
            </a:r>
            <a:r>
              <a:rPr lang="en-US" dirty="0" smtClean="0"/>
              <a:t>corners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CERN MQXFB prototypes</a:t>
            </a:r>
            <a:r>
              <a:rPr lang="en-US" dirty="0"/>
              <a:t> (assembly in progress)</a:t>
            </a:r>
          </a:p>
          <a:p>
            <a:pPr lvl="1"/>
            <a:r>
              <a:rPr lang="en-US" dirty="0"/>
              <a:t>Short and long shells </a:t>
            </a:r>
            <a:r>
              <a:rPr lang="en-US" dirty="0" smtClean="0"/>
              <a:t>(</a:t>
            </a:r>
            <a:r>
              <a:rPr lang="en-US" i="1" dirty="0" err="1" smtClean="0"/>
              <a:t>Imbach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pPr lvl="2"/>
            <a:r>
              <a:rPr lang="en-US" dirty="0" smtClean="0"/>
              <a:t>Rounded corners (10-15 mm)</a:t>
            </a:r>
            <a:endParaRPr lang="en-US" dirty="0"/>
          </a:p>
          <a:p>
            <a:pPr lvl="1"/>
            <a:endParaRPr lang="en-US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67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shells: short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CERN MQXF short models (3 structures, by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Forgital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, EU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dirty="0"/>
              <a:t>Short and long shells </a:t>
            </a:r>
            <a:endParaRPr lang="en-US" dirty="0" smtClean="0"/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pPr lvl="2"/>
            <a:r>
              <a:rPr lang="en-US" dirty="0" smtClean="0"/>
              <a:t>No rounded corners</a:t>
            </a:r>
          </a:p>
          <a:p>
            <a:endParaRPr lang="en-US" dirty="0" smtClean="0"/>
          </a:p>
          <a:p>
            <a:r>
              <a:rPr lang="en-US" dirty="0" smtClean="0"/>
              <a:t>Structure 1</a:t>
            </a:r>
            <a:endParaRPr lang="en-GB" dirty="0" smtClean="0"/>
          </a:p>
          <a:p>
            <a:pPr lvl="1"/>
            <a:r>
              <a:rPr lang="en-US" dirty="0" smtClean="0"/>
              <a:t>MQXFS1a-b-c-d</a:t>
            </a:r>
          </a:p>
          <a:p>
            <a:pPr lvl="2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cool-downs </a:t>
            </a:r>
            <a:r>
              <a:rPr lang="en-US" dirty="0" smtClean="0"/>
              <a:t>(with re-loadings)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~100 quenches</a:t>
            </a:r>
          </a:p>
          <a:p>
            <a:pPr lvl="2"/>
            <a:r>
              <a:rPr lang="en-US" dirty="0" smtClean="0"/>
              <a:t>Average stress level: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up to 163 ± 10 MPa</a:t>
            </a:r>
          </a:p>
          <a:p>
            <a:r>
              <a:rPr lang="en-US" dirty="0" smtClean="0"/>
              <a:t>Structure 2</a:t>
            </a:r>
          </a:p>
          <a:p>
            <a:pPr lvl="1"/>
            <a:r>
              <a:rPr lang="en-US" dirty="0" smtClean="0"/>
              <a:t>MQXFS3c, MQXFS6</a:t>
            </a:r>
          </a:p>
          <a:p>
            <a:pPr lvl="2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cool-downs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~40 quenches</a:t>
            </a:r>
          </a:p>
          <a:p>
            <a:pPr lvl="2"/>
            <a:r>
              <a:rPr lang="en-US" dirty="0" smtClean="0"/>
              <a:t>Average stress level: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up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158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± 10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MPa</a:t>
            </a:r>
          </a:p>
          <a:p>
            <a:r>
              <a:rPr lang="en-US" dirty="0" smtClean="0"/>
              <a:t>Structure 3</a:t>
            </a:r>
          </a:p>
          <a:p>
            <a:pPr lvl="1"/>
            <a:r>
              <a:rPr lang="en-US" dirty="0"/>
              <a:t>MQXFS3a-b, MQXFS4a-b, </a:t>
            </a:r>
            <a:r>
              <a:rPr lang="en-US" dirty="0" smtClean="0"/>
              <a:t>MQXFS5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cool-downs</a:t>
            </a:r>
            <a:r>
              <a:rPr lang="en-US" dirty="0" smtClean="0"/>
              <a:t> (with re-loadings)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~120 quenches</a:t>
            </a:r>
          </a:p>
          <a:p>
            <a:pPr lvl="2"/>
            <a:r>
              <a:rPr lang="en-US" dirty="0" smtClean="0"/>
              <a:t>Average stress level: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up to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181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± 5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MPa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8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shells: 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AUP MQXFAP1 (by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Metalex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, US)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Short and long </a:t>
            </a:r>
            <a:r>
              <a:rPr lang="en-US" dirty="0" smtClean="0"/>
              <a:t>shells: 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 </a:t>
            </a:r>
          </a:p>
          <a:p>
            <a:pPr lvl="2"/>
            <a:r>
              <a:rPr lang="en-US" dirty="0"/>
              <a:t>No rounded corners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cool-downs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~20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quenches</a:t>
            </a:r>
          </a:p>
          <a:p>
            <a:pPr lvl="1"/>
            <a:r>
              <a:rPr lang="en-US" dirty="0"/>
              <a:t>Average stress level: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137 MPa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AUP MQXFAP2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by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Metalex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, US)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/>
              <a:t>Long </a:t>
            </a:r>
            <a:r>
              <a:rPr lang="en-US" dirty="0" smtClean="0"/>
              <a:t>shell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</a:t>
            </a:r>
          </a:p>
          <a:p>
            <a:pPr lvl="2"/>
            <a:r>
              <a:rPr lang="en-GB" dirty="0" smtClean="0"/>
              <a:t>Rounded corners (1.5 mm) </a:t>
            </a:r>
            <a:endParaRPr lang="en-GB" dirty="0"/>
          </a:p>
          <a:p>
            <a:pPr lvl="1"/>
            <a:r>
              <a:rPr lang="en-US" dirty="0"/>
              <a:t>Short shell: </a:t>
            </a:r>
            <a:endParaRPr lang="en-US" dirty="0" smtClean="0"/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7075-T652</a:t>
            </a:r>
            <a:r>
              <a:rPr lang="en-GB" dirty="0" smtClean="0"/>
              <a:t> </a:t>
            </a:r>
            <a:r>
              <a:rPr lang="en-GB" dirty="0"/>
              <a:t>(mechanically stress relieved after forging</a:t>
            </a:r>
            <a:r>
              <a:rPr lang="en-GB" dirty="0" smtClean="0"/>
              <a:t>)</a:t>
            </a:r>
          </a:p>
          <a:p>
            <a:pPr lvl="2"/>
            <a:r>
              <a:rPr lang="en-US" dirty="0" smtClean="0"/>
              <a:t>Forged </a:t>
            </a:r>
            <a:r>
              <a:rPr lang="en-US" dirty="0"/>
              <a:t>from “billet”, so pierced, not from “ring</a:t>
            </a:r>
            <a:r>
              <a:rPr lang="en-US" dirty="0" smtClean="0"/>
              <a:t>”, like all the others</a:t>
            </a:r>
            <a:endParaRPr lang="en-US" dirty="0"/>
          </a:p>
          <a:p>
            <a:pPr lvl="2"/>
            <a:r>
              <a:rPr lang="en-US" dirty="0" smtClean="0"/>
              <a:t>Rounded corners except 1 side (the broken one)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 cool-down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~30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quenches</a:t>
            </a:r>
          </a:p>
          <a:p>
            <a:pPr lvl="1"/>
            <a:r>
              <a:rPr lang="en-US" dirty="0"/>
              <a:t>Average stress level: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153 MPa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3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shells: BP and 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CERN MQXFB prototypes</a:t>
            </a:r>
            <a:r>
              <a:rPr lang="en-US" dirty="0"/>
              <a:t> </a:t>
            </a:r>
            <a:r>
              <a:rPr lang="en-US" dirty="0" smtClean="0"/>
              <a:t>(by </a:t>
            </a:r>
            <a:r>
              <a:rPr lang="en-US" dirty="0" err="1" smtClean="0"/>
              <a:t>Forgital</a:t>
            </a:r>
            <a:r>
              <a:rPr lang="en-US" dirty="0" smtClean="0"/>
              <a:t>, EU)</a:t>
            </a:r>
            <a:endParaRPr lang="en-US" dirty="0"/>
          </a:p>
          <a:p>
            <a:pPr lvl="1"/>
            <a:r>
              <a:rPr lang="en-US" dirty="0"/>
              <a:t>Short and long shells: 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7175-T74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dirty="0"/>
              <a:t>No rounded </a:t>
            </a:r>
            <a:r>
              <a:rPr lang="en-US" dirty="0" smtClean="0"/>
              <a:t>corners (same as short models)</a:t>
            </a:r>
            <a:endParaRPr lang="en-US" dirty="0"/>
          </a:p>
          <a:p>
            <a:endParaRPr lang="en-US" dirty="0" smtClean="0"/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CERN MQXFB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series </a:t>
            </a:r>
            <a:r>
              <a:rPr lang="en-US" dirty="0" smtClean="0"/>
              <a:t>(by </a:t>
            </a:r>
            <a:r>
              <a:rPr lang="en-US" dirty="0" err="1"/>
              <a:t>Imbach</a:t>
            </a:r>
            <a:r>
              <a:rPr lang="en-US" dirty="0"/>
              <a:t>, EU)</a:t>
            </a:r>
          </a:p>
          <a:p>
            <a:pPr lvl="1"/>
            <a:r>
              <a:rPr lang="en-US" dirty="0"/>
              <a:t>Short and long shells: 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7175-T74</a:t>
            </a:r>
          </a:p>
          <a:p>
            <a:pPr lvl="2"/>
            <a:r>
              <a:rPr lang="en-US" dirty="0" smtClean="0"/>
              <a:t>Rounded corners: 10-15 mm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38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Radius measurements</a:t>
            </a:r>
            <a:br>
              <a:rPr lang="en-US" dirty="0"/>
            </a:br>
            <a:r>
              <a:rPr lang="en-US" dirty="0" smtClean="0"/>
              <a:t>MQXFAP2 (sample of fractured shell) at CERN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8460" y="1219200"/>
            <a:ext cx="5347079" cy="4906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53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shells: </a:t>
            </a:r>
            <a:r>
              <a:rPr lang="en-US" dirty="0" smtClean="0"/>
              <a:t>AP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Drawings for short models (no corners)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AP1: in </a:t>
            </a:r>
            <a:r>
              <a:rPr lang="en-US" dirty="0"/>
              <a:t>the </a:t>
            </a:r>
            <a:r>
              <a:rPr lang="en-US" dirty="0" smtClean="0"/>
              <a:t>drawings, 0.25-0.75 mm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AP2: specified ~1.5 mm</a:t>
            </a:r>
          </a:p>
          <a:p>
            <a:pPr lvl="1"/>
            <a:r>
              <a:rPr lang="en-US" dirty="0" smtClean="0"/>
              <a:t>Non conformities: no radius in 1 side of 1 short shell (broken side)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03552"/>
            <a:ext cx="3474976" cy="2603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72865" b="72297"/>
          <a:stretch/>
        </p:blipFill>
        <p:spPr>
          <a:xfrm>
            <a:off x="4715575" y="1806429"/>
            <a:ext cx="3816424" cy="29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shells: short models</a:t>
            </a:r>
            <a:br>
              <a:rPr lang="en-US" dirty="0"/>
            </a:br>
            <a:r>
              <a:rPr lang="en-US" dirty="0"/>
              <a:t>Drawings for short models (no corners)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drawings: 0.2-0.5 mm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67" y="2348880"/>
            <a:ext cx="4036433" cy="284117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590" y="2592892"/>
            <a:ext cx="5052472" cy="23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9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529" y="1229069"/>
            <a:ext cx="4105654" cy="2743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1" y="1229069"/>
            <a:ext cx="4105654" cy="2743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EC1ECA-0FD5-6A4B-90D5-9DD778693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594" y="180000"/>
            <a:ext cx="8024813" cy="720000"/>
          </a:xfrm>
        </p:spPr>
        <p:txBody>
          <a:bodyPr/>
          <a:lstStyle/>
          <a:p>
            <a:r>
              <a:rPr lang="en-US" dirty="0"/>
              <a:t>FAD – MQXFBP1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28E8CC-788E-0946-9E3B-3EE5039955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0503" y="4245066"/>
                <a:ext cx="8648204" cy="1751592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Ic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=28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=650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FAD solution is valid only if the crack is smaller than the plastic depth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The 130 MPa solution is below the failure curve for the range of crack size studied (0.4 to 2.5 mm)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Low margin for the 170 MPa case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it-IT" sz="1600" dirty="0">
                  <a:latin typeface="Century Gothic" panose="020B0502020202020204" pitchFamily="34" charset="0"/>
                </a:endParaRPr>
              </a:p>
              <a:p>
                <a:pPr lvl="4">
                  <a:buFont typeface="Arial" panose="020B0604020202020204" pitchFamily="34" charset="0"/>
                  <a:buChar char="•"/>
                </a:pPr>
                <a:endParaRPr lang="en-US" sz="1600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28E8CC-788E-0946-9E3B-3EE503995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0503" y="4245066"/>
                <a:ext cx="8648204" cy="1751592"/>
              </a:xfrm>
              <a:blipFill>
                <a:blip r:embed="rId4"/>
                <a:stretch>
                  <a:fillRect l="-282" t="-1042" b="-5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02F73-B0EA-D24B-875D-A1BDE21A4E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G. Vallone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86B23-0737-9449-B385-85D98052FF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7BF516-E5C7-4BA2-8500-F3D0A15898CF}" type="slidenum">
              <a:rPr lang="en-US" altLang="en-US" smtClean="0"/>
              <a:pPr/>
              <a:t>48</a:t>
            </a:fld>
            <a:endParaRPr lang="en-US" alt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1976231" y="2933114"/>
            <a:ext cx="21381" cy="2703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H="1" flipV="1">
            <a:off x="2680813" y="2695230"/>
            <a:ext cx="118658" cy="2238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H="1">
            <a:off x="2860243" y="2771416"/>
            <a:ext cx="716890" cy="2497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371869" y="2451797"/>
            <a:ext cx="1051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Plastic zone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6849752" y="2771687"/>
            <a:ext cx="128324" cy="2625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7118252" y="2834639"/>
            <a:ext cx="36907" cy="3176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006391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shells: short models</a:t>
            </a:r>
            <a:br>
              <a:rPr lang="en-US" dirty="0"/>
            </a:br>
            <a:r>
              <a:rPr lang="en-US" dirty="0"/>
              <a:t>Shell </a:t>
            </a:r>
            <a:r>
              <a:rPr lang="en-US" dirty="0" smtClean="0"/>
              <a:t>“average” stress after </a:t>
            </a:r>
            <a:r>
              <a:rPr lang="en-US" dirty="0"/>
              <a:t>c</a:t>
            </a:r>
            <a:r>
              <a:rPr lang="en-US" dirty="0" smtClean="0"/>
              <a:t>ool-down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0210"/>
            <a:ext cx="9144000" cy="25388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1111"/>
          <a:stretch/>
        </p:blipFill>
        <p:spPr>
          <a:xfrm>
            <a:off x="4716016" y="3925814"/>
            <a:ext cx="2476715" cy="21832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48588"/>
          <a:stretch/>
        </p:blipFill>
        <p:spPr>
          <a:xfrm>
            <a:off x="2216832" y="3925814"/>
            <a:ext cx="2355168" cy="21832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91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Introduction</a:t>
            </a:r>
            <a:br>
              <a:rPr lang="en-GB" dirty="0" smtClean="0"/>
            </a:br>
            <a:r>
              <a:rPr lang="en-GB" dirty="0" err="1" smtClean="0"/>
              <a:t>HiLumi</a:t>
            </a:r>
            <a:r>
              <a:rPr lang="en-GB" dirty="0" smtClean="0"/>
              <a:t> low-</a:t>
            </a:r>
            <a:r>
              <a:rPr lang="el-GR" dirty="0" smtClean="0"/>
              <a:t>β</a:t>
            </a:r>
            <a:r>
              <a:rPr lang="en-GB" dirty="0" smtClean="0"/>
              <a:t> quadrupole MQXF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987280" cy="49069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/>
              <a:t>Target</a:t>
            </a:r>
          </a:p>
          <a:p>
            <a:pPr lvl="1">
              <a:defRPr/>
            </a:pPr>
            <a:r>
              <a:rPr lang="en-GB" i="1" dirty="0" err="1" smtClean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GB" i="1" baseline="-25000" dirty="0" err="1" smtClean="0">
                <a:solidFill>
                  <a:schemeClr val="accent1">
                    <a:lumMod val="75000"/>
                  </a:schemeClr>
                </a:solidFill>
              </a:rPr>
              <a:t>nom</a:t>
            </a:r>
            <a:r>
              <a:rPr lang="en-GB" dirty="0" smtClean="0"/>
              <a:t>=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132.6 T/m, 11.4 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i="1" dirty="0" err="1" smtClean="0"/>
              <a:t>B</a:t>
            </a:r>
            <a:r>
              <a:rPr lang="en-GB" i="1" baseline="-25000" dirty="0" err="1" smtClean="0"/>
              <a:t>peak_nom</a:t>
            </a:r>
            <a:endParaRPr lang="en-GB" i="1" baseline="-25000" dirty="0" smtClean="0"/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Q1/Q3</a:t>
            </a:r>
            <a:r>
              <a:rPr lang="en-GB" dirty="0" smtClean="0"/>
              <a:t> </a:t>
            </a:r>
            <a:r>
              <a:rPr lang="en-GB" dirty="0"/>
              <a:t>(by </a:t>
            </a:r>
            <a:r>
              <a:rPr lang="en-GB" dirty="0" smtClean="0"/>
              <a:t>AUP)</a:t>
            </a:r>
            <a:endParaRPr lang="en-GB" dirty="0"/>
          </a:p>
          <a:p>
            <a:pPr lvl="1">
              <a:defRPr/>
            </a:pPr>
            <a:r>
              <a:rPr lang="en-GB" dirty="0"/>
              <a:t>2 magnets MQXFA with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4.2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</a:t>
            </a:r>
          </a:p>
          <a:p>
            <a:pPr lvl="2"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Series: 20 magnets</a:t>
            </a:r>
          </a:p>
          <a:p>
            <a:pPr lvl="2">
              <a:defRPr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Q2a/Q2b</a:t>
            </a:r>
            <a:r>
              <a:rPr lang="en-GB" dirty="0" smtClean="0"/>
              <a:t> </a:t>
            </a:r>
            <a:r>
              <a:rPr lang="en-GB" dirty="0"/>
              <a:t>(by CERN)</a:t>
            </a:r>
          </a:p>
          <a:p>
            <a:pPr lvl="1">
              <a:defRPr/>
            </a:pPr>
            <a:r>
              <a:rPr lang="en-GB" dirty="0"/>
              <a:t>1 magnet MQXFB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7.15 m</a:t>
            </a:r>
          </a:p>
          <a:p>
            <a:pPr lvl="2">
              <a:defRPr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Series: 10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magnets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Different </a:t>
            </a:r>
            <a:r>
              <a:rPr lang="en-GB" dirty="0"/>
              <a:t>lengths, same </a:t>
            </a:r>
            <a:r>
              <a:rPr lang="en-GB" dirty="0" smtClean="0"/>
              <a:t>design</a:t>
            </a:r>
          </a:p>
          <a:p>
            <a:pPr lvl="1">
              <a:defRPr/>
            </a:pPr>
            <a:r>
              <a:rPr lang="en-GB" dirty="0" smtClean="0"/>
              <a:t>Identical short models</a:t>
            </a:r>
          </a:p>
          <a:p>
            <a:pPr>
              <a:defRPr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Giorgio Ambrosio and Paolo Ferracin</a:t>
            </a:r>
            <a:endParaRPr lang="en-US"/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FAC6EC-7C1B-4F6E-B973-00C1358C46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1229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5162550" y="2432050"/>
            <a:ext cx="3600450" cy="3587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1204913"/>
            <a:ext cx="3600450" cy="1077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shells: short models</a:t>
            </a:r>
            <a:br>
              <a:rPr lang="en-US" dirty="0"/>
            </a:br>
            <a:r>
              <a:rPr lang="en-US" dirty="0" smtClean="0"/>
              <a:t>Delta stress </a:t>
            </a:r>
            <a:r>
              <a:rPr lang="en-US" dirty="0" smtClean="0">
                <a:sym typeface="Wingdings" panose="05000000000000000000" pitchFamily="2" charset="2"/>
              </a:rPr>
              <a:t> 40-50 µstrain  ~3 MPa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05" y="1219200"/>
            <a:ext cx="7363390" cy="4906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79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2899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CERN short models and prototypes and series</a:t>
            </a:r>
            <a:endParaRPr lang="en-US" dirty="0"/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lass A or 3</a:t>
            </a:r>
          </a:p>
          <a:p>
            <a:pPr lvl="2"/>
            <a:r>
              <a:rPr lang="en-US" dirty="0" smtClean="0"/>
              <a:t>2.0 mm</a:t>
            </a:r>
          </a:p>
          <a:p>
            <a:r>
              <a:rPr lang="en-US" dirty="0" smtClean="0"/>
              <a:t>AP1 prototype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Class B or 2 </a:t>
            </a:r>
          </a:p>
          <a:p>
            <a:pPr lvl="2"/>
            <a:r>
              <a:rPr lang="en-US" dirty="0" smtClean="0"/>
              <a:t>3.18 mm</a:t>
            </a:r>
          </a:p>
          <a:p>
            <a:r>
              <a:rPr lang="en-US" dirty="0"/>
              <a:t>AP1 prototype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Class A or 3</a:t>
            </a:r>
          </a:p>
          <a:p>
            <a:pPr lvl="2"/>
            <a:r>
              <a:rPr lang="en-US" dirty="0"/>
              <a:t>2.0 mm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000">
            <a:off x="3809060" y="2077326"/>
            <a:ext cx="5326829" cy="2451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431" y="4894351"/>
            <a:ext cx="7493908" cy="127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11928" cy="4906963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OD: 630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Stainless steel shell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8 mm for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LHe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containment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Aluminum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shell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29 mm thick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Iron yoke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Gaps open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4-fold symmetry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/>
              <a:t>Iron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master</a:t>
            </a:r>
            <a:r>
              <a:rPr lang="en-GB" dirty="0"/>
              <a:t> plates 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Bladder </a:t>
            </a:r>
            <a:r>
              <a:rPr lang="en-US" dirty="0"/>
              <a:t>and keys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/>
              <a:t>Iron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pad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SS axial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rods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dirty="0" err="1"/>
              <a:t>Aluminum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collars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G10 pole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key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err="1"/>
              <a:t>Ti</a:t>
            </a:r>
            <a:r>
              <a:rPr lang="en-GB" dirty="0"/>
              <a:t> alloy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poles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3995936" y="1268760"/>
            <a:ext cx="4769351" cy="475252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5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/>
          <a:lstStyle/>
          <a:p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Segmented aluminium shell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482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D5F5DD-D649-42BF-9E54-5800C4F991E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pic>
        <p:nvPicPr>
          <p:cNvPr id="3482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r="21397"/>
          <a:stretch>
            <a:fillRect/>
          </a:stretch>
        </p:blipFill>
        <p:spPr bwMode="auto">
          <a:xfrm>
            <a:off x="6024563" y="3560763"/>
            <a:ext cx="25908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3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Tack-welding blocks</a:t>
            </a:r>
          </a:p>
          <a:p>
            <a:pPr lvl="1">
              <a:defRPr/>
            </a:pPr>
            <a:r>
              <a:rPr lang="en-GB" altLang="en-US" dirty="0" smtClean="0"/>
              <a:t>Aligned to the yoke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584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DEFA4B6-58BB-49EC-AC45-A49BDBA5C98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pic>
        <p:nvPicPr>
          <p:cNvPr id="3584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2" r="16513"/>
          <a:stretch>
            <a:fillRect/>
          </a:stretch>
        </p:blipFill>
        <p:spPr bwMode="auto">
          <a:xfrm>
            <a:off x="5959475" y="3567113"/>
            <a:ext cx="27432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5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2" r="18141"/>
          <a:stretch>
            <a:fillRect/>
          </a:stretch>
        </p:blipFill>
        <p:spPr bwMode="auto">
          <a:xfrm>
            <a:off x="5957888" y="3556000"/>
            <a:ext cx="266700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Backing strip</a:t>
            </a:r>
          </a:p>
          <a:p>
            <a:pPr lvl="1">
              <a:defRPr/>
            </a:pPr>
            <a:r>
              <a:rPr lang="en-GB" altLang="en-US" dirty="0" smtClean="0"/>
              <a:t>For </a:t>
            </a:r>
            <a:r>
              <a:rPr lang="en-GB" altLang="en-US" dirty="0" err="1" smtClean="0"/>
              <a:t>Lhe</a:t>
            </a:r>
            <a:r>
              <a:rPr lang="en-GB" altLang="en-US" dirty="0" smtClean="0"/>
              <a:t> vessel welding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68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6BDEC45-FE5C-4A1E-AF4A-545A7893889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5307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187450"/>
            <a:ext cx="8639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Magnet design </a:t>
            </a:r>
            <a:br>
              <a:rPr lang="en-GB" dirty="0" smtClean="0"/>
            </a:br>
            <a:r>
              <a:rPr lang="en-GB" dirty="0" smtClean="0"/>
              <a:t>MQXFB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257800"/>
            <a:ext cx="8458200" cy="868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solidFill>
                  <a:schemeClr val="accent1">
                    <a:lumMod val="75000"/>
                  </a:schemeClr>
                </a:solidFill>
              </a:rPr>
              <a:t>Welded </a:t>
            </a:r>
            <a:r>
              <a:rPr lang="en-GB" altLang="en-US" dirty="0" err="1" smtClean="0">
                <a:solidFill>
                  <a:schemeClr val="accent1">
                    <a:lumMod val="75000"/>
                  </a:schemeClr>
                </a:solidFill>
              </a:rPr>
              <a:t>LHe</a:t>
            </a:r>
            <a:r>
              <a:rPr lang="en-GB" alt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altLang="en-US" dirty="0">
                <a:solidFill>
                  <a:schemeClr val="accent1">
                    <a:lumMod val="75000"/>
                  </a:schemeClr>
                </a:solidFill>
              </a:rPr>
              <a:t>vessel</a:t>
            </a:r>
          </a:p>
          <a:p>
            <a:pPr lvl="1">
              <a:defRPr/>
            </a:pPr>
            <a:r>
              <a:rPr lang="en-GB" altLang="en-US" dirty="0"/>
              <a:t>Minimum welding tension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Paolo Ferracin</a:t>
            </a:r>
            <a:endParaRPr lang="en-US"/>
          </a:p>
        </p:txBody>
      </p:sp>
      <p:sp>
        <p:nvSpPr>
          <p:cNvPr id="3789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3131F1-05B9-40C5-909C-2689BD301B8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pic>
        <p:nvPicPr>
          <p:cNvPr id="3789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r="21397"/>
          <a:stretch>
            <a:fillRect/>
          </a:stretch>
        </p:blipFill>
        <p:spPr bwMode="auto">
          <a:xfrm>
            <a:off x="6019800" y="3527425"/>
            <a:ext cx="25908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23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105048</TotalTime>
  <Words>2170</Words>
  <Application>Microsoft Office PowerPoint</Application>
  <PresentationFormat>On-screen Show (4:3)</PresentationFormat>
  <Paragraphs>556</Paragraphs>
  <Slides>52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Arial</vt:lpstr>
      <vt:lpstr>Calibri</vt:lpstr>
      <vt:lpstr>Cambria Math</vt:lpstr>
      <vt:lpstr>Century Gothic</vt:lpstr>
      <vt:lpstr>Courier New</vt:lpstr>
      <vt:lpstr>黑体</vt:lpstr>
      <vt:lpstr>Symbol</vt:lpstr>
      <vt:lpstr>Wingdings</vt:lpstr>
      <vt:lpstr>Thème Office</vt:lpstr>
      <vt:lpstr>1_Thème Office</vt:lpstr>
      <vt:lpstr>Technical meeting on MQXFBP1 aluminium shell: introduction and goals</vt:lpstr>
      <vt:lpstr>Acknowledgments</vt:lpstr>
      <vt:lpstr>Acknowledgments</vt:lpstr>
      <vt:lpstr>Outline</vt:lpstr>
      <vt:lpstr>Introduction HiLumi low-β quadrupole MQXF</vt:lpstr>
      <vt:lpstr>Magnet design  MQXFB</vt:lpstr>
      <vt:lpstr>Magnet design  MQXFB</vt:lpstr>
      <vt:lpstr>Magnet design  MQXFB</vt:lpstr>
      <vt:lpstr>Magnet design  MQXFB</vt:lpstr>
      <vt:lpstr>Test overview MQXFS (1.20 m) </vt:lpstr>
      <vt:lpstr>Test overview  MQXFA (4.2 m)</vt:lpstr>
      <vt:lpstr> Test overview  MQXFB (7.15 m)</vt:lpstr>
      <vt:lpstr>MQXFAP2 </vt:lpstr>
      <vt:lpstr>MQXFAP2 visual inspection</vt:lpstr>
      <vt:lpstr>MQXFAP2 visual inspection</vt:lpstr>
      <vt:lpstr>MQXFAP2 visual inspection</vt:lpstr>
      <vt:lpstr>MQXFAP2 visual inspection</vt:lpstr>
      <vt:lpstr>MQXFAP2 visual inspection</vt:lpstr>
      <vt:lpstr>MQXFAP2 shell after removal</vt:lpstr>
      <vt:lpstr>Samples of fractured shell delivered to CERN</vt:lpstr>
      <vt:lpstr>Outline</vt:lpstr>
      <vt:lpstr>Technical meeting on MQXFBP1 shells CERN, February 22nd 2019</vt:lpstr>
      <vt:lpstr>Goal of the technical meeting</vt:lpstr>
      <vt:lpstr>Outline</vt:lpstr>
      <vt:lpstr>Measurements of mechanical properties Tensile tests</vt:lpstr>
      <vt:lpstr>Measurements of mechanical properties Fracture toughness</vt:lpstr>
      <vt:lpstr>Measurements of cut-out measurements</vt:lpstr>
      <vt:lpstr>Measurements of cut-out measurements on short models and prototypes</vt:lpstr>
      <vt:lpstr>Finite element models</vt:lpstr>
      <vt:lpstr>Finite element models</vt:lpstr>
      <vt:lpstr>Finite element models Conclusions</vt:lpstr>
      <vt:lpstr>Comparison of shell stress levels</vt:lpstr>
      <vt:lpstr>Outline</vt:lpstr>
      <vt:lpstr>Plans</vt:lpstr>
      <vt:lpstr>Panel’s comments and final decision</vt:lpstr>
      <vt:lpstr>Panel’s comments and final decision</vt:lpstr>
      <vt:lpstr>Appendix</vt:lpstr>
      <vt:lpstr>Magnet assembly and pre-loading</vt:lpstr>
      <vt:lpstr>MQXFAP2</vt:lpstr>
      <vt:lpstr>Measurements of mechanical properties Conclusions</vt:lpstr>
      <vt:lpstr>Overview of shells</vt:lpstr>
      <vt:lpstr>Overview of shells: short models</vt:lpstr>
      <vt:lpstr>Overview of shells: AP</vt:lpstr>
      <vt:lpstr>Overview of shells: BP and B</vt:lpstr>
      <vt:lpstr>Radius measurements MQXFAP2 (sample of fractured shell) at CERN</vt:lpstr>
      <vt:lpstr>Overview of shells: AP Drawings for short models (no corners)</vt:lpstr>
      <vt:lpstr>Overview of shells: short models Drawings for short models (no corners)</vt:lpstr>
      <vt:lpstr>FAD – MQXFBP1 (2)</vt:lpstr>
      <vt:lpstr>Overview of shells: short models Shell “average” stress after cool-down</vt:lpstr>
      <vt:lpstr>Overview of shells: short models Delta stress  40-50 µstrain  ~3 MPa</vt:lpstr>
      <vt:lpstr>Control</vt:lpstr>
      <vt:lpstr>MQXF design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1386</cp:revision>
  <cp:lastPrinted>2018-12-19T12:02:04Z</cp:lastPrinted>
  <dcterms:created xsi:type="dcterms:W3CDTF">2016-03-23T12:58:39Z</dcterms:created>
  <dcterms:modified xsi:type="dcterms:W3CDTF">2019-03-28T11:32:13Z</dcterms:modified>
</cp:coreProperties>
</file>