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94" r:id="rId2"/>
    <p:sldId id="302"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3FD4FF"/>
    <a:srgbClr val="FFFFFF"/>
    <a:srgbClr val="EC52DA"/>
    <a:srgbClr val="007033"/>
    <a:srgbClr val="00B050"/>
    <a:srgbClr val="DCC5ED"/>
    <a:srgbClr val="C3CC72"/>
    <a:srgbClr val="FFFF00"/>
    <a:srgbClr val="E7F4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3" autoAdjust="0"/>
    <p:restoredTop sz="94660"/>
  </p:normalViewPr>
  <p:slideViewPr>
    <p:cSldViewPr snapToGrid="0">
      <p:cViewPr varScale="1">
        <p:scale>
          <a:sx n="114" d="100"/>
          <a:sy n="114" d="100"/>
        </p:scale>
        <p:origin x="35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29" tIns="45715" rIns="91429" bIns="45715"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29" tIns="45715" rIns="91429" bIns="45715" rtlCol="0"/>
          <a:lstStyle>
            <a:lvl1pPr algn="r">
              <a:defRPr sz="1200"/>
            </a:lvl1pPr>
          </a:lstStyle>
          <a:p>
            <a:fld id="{1A60F370-BA4F-4D23-BCFD-3462629F091D}" type="datetimeFigureOut">
              <a:rPr lang="en-GB" smtClean="0"/>
              <a:t>28/03/2019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29" tIns="45715" rIns="91429" bIns="45715"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29" tIns="45715" rIns="91429" bIns="4571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4"/>
            <a:ext cx="2971800" cy="458787"/>
          </a:xfrm>
          <a:prstGeom prst="rect">
            <a:avLst/>
          </a:prstGeom>
        </p:spPr>
        <p:txBody>
          <a:bodyPr vert="horz" lIns="91429" tIns="45715" rIns="91429" bIns="45715"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4"/>
            <a:ext cx="2971800" cy="458787"/>
          </a:xfrm>
          <a:prstGeom prst="rect">
            <a:avLst/>
          </a:prstGeom>
        </p:spPr>
        <p:txBody>
          <a:bodyPr vert="horz" lIns="91429" tIns="45715" rIns="91429" bIns="45715" rtlCol="0" anchor="b"/>
          <a:lstStyle>
            <a:lvl1pPr algn="r">
              <a:defRPr sz="1200"/>
            </a:lvl1pPr>
          </a:lstStyle>
          <a:p>
            <a:fld id="{941BB032-11C0-4D06-BE2C-589186B64C57}" type="slidenum">
              <a:rPr lang="en-GB" smtClean="0"/>
              <a:t>‹#›</a:t>
            </a:fld>
            <a:endParaRPr lang="en-GB"/>
          </a:p>
        </p:txBody>
      </p:sp>
    </p:spTree>
    <p:extLst>
      <p:ext uri="{BB962C8B-B14F-4D97-AF65-F5344CB8AC3E}">
        <p14:creationId xmlns:p14="http://schemas.microsoft.com/office/powerpoint/2010/main" val="2508762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2</a:t>
            </a:fld>
            <a:endParaRPr lang="fr-FR">
              <a:solidFill>
                <a:prstClr val="black"/>
              </a:solidFill>
              <a:latin typeface="Calibri"/>
            </a:endParaRPr>
          </a:p>
        </p:txBody>
      </p:sp>
    </p:spTree>
    <p:extLst>
      <p:ext uri="{BB962C8B-B14F-4D97-AF65-F5344CB8AC3E}">
        <p14:creationId xmlns:p14="http://schemas.microsoft.com/office/powerpoint/2010/main" val="3236076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3733"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667" b="0" baseline="0">
                <a:solidFill>
                  <a:schemeClr val="accent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20800" y="6356351"/>
            <a:ext cx="8920000" cy="360000"/>
          </a:xfrm>
        </p:spPr>
        <p:txBody>
          <a:bodyPr lIns="0" tIns="0" rIns="0" bIns="0" anchor="b" anchorCtr="0"/>
          <a:lstStyle>
            <a:lvl1pPr algn="r">
              <a:defRPr>
                <a:solidFill>
                  <a:schemeClr val="accent1"/>
                </a:solidFill>
              </a:defRPr>
            </a:lvl1pPr>
          </a:lstStyle>
          <a:p>
            <a:r>
              <a:rPr lang="en-GB" noProof="0"/>
              <a:t>DFX - CPS review 3 July 2017</a:t>
            </a:r>
            <a:endParaRPr lang="en-GB" noProof="0" dirty="0"/>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828804" y="381001"/>
            <a:ext cx="4179545" cy="1694169"/>
          </a:xfrm>
          <a:prstGeom prst="rect">
            <a:avLst/>
          </a:prstGeom>
        </p:spPr>
      </p:pic>
      <p:sp>
        <p:nvSpPr>
          <p:cNvPr id="15" name="Espace réservé du texte 14"/>
          <p:cNvSpPr>
            <a:spLocks noGrp="1"/>
          </p:cNvSpPr>
          <p:nvPr>
            <p:ph type="body" sz="quarter" idx="14" hasCustomPrompt="1"/>
          </p:nvPr>
        </p:nvSpPr>
        <p:spPr>
          <a:xfrm>
            <a:off x="1828800" y="5899149"/>
            <a:ext cx="8640000" cy="349251"/>
          </a:xfrm>
        </p:spPr>
        <p:txBody>
          <a:bodyPr>
            <a:normAutofit/>
          </a:bodyPr>
          <a:lstStyle>
            <a:lvl1pPr marL="457189" marR="0" indent="-457189" algn="l" defTabSz="609585" rtl="0" eaLnBrk="1" fontAlgn="auto" latinLnBrk="0" hangingPunct="1">
              <a:lnSpc>
                <a:spcPct val="100000"/>
              </a:lnSpc>
              <a:spcBef>
                <a:spcPct val="20000"/>
              </a:spcBef>
              <a:spcAft>
                <a:spcPts val="0"/>
              </a:spcAft>
              <a:buClr>
                <a:schemeClr val="accent6"/>
              </a:buClr>
              <a:buSzTx/>
              <a:buFontTx/>
              <a:buNone/>
              <a:tabLst/>
              <a:defRPr sz="1867" b="1" i="1">
                <a:solidFill>
                  <a:srgbClr val="700A00"/>
                </a:solidFill>
              </a:defRPr>
            </a:lvl1pPr>
            <a:lvl2pPr>
              <a:buFontTx/>
              <a:buNone/>
              <a:defRPr/>
            </a:lvl2pPr>
            <a:lvl3pPr>
              <a:buFontTx/>
              <a:buNone/>
              <a:defRPr/>
            </a:lvl3pPr>
            <a:lvl4pPr>
              <a:buFontTx/>
              <a:buNone/>
              <a:defRPr/>
            </a:lvl4pPr>
            <a:lvl5pPr>
              <a:buFontTx/>
              <a:buNone/>
              <a:defRPr/>
            </a:lvl5pPr>
          </a:lstStyle>
          <a:p>
            <a:pPr marL="457189" marR="0" lvl="0" indent="-457189" algn="l" defTabSz="609585" rtl="0" eaLnBrk="1" fontAlgn="auto" latinLnBrk="0" hangingPunct="1">
              <a:lnSpc>
                <a:spcPct val="100000"/>
              </a:lnSpc>
              <a:spcBef>
                <a:spcPct val="20000"/>
              </a:spcBef>
              <a:spcAft>
                <a:spcPts val="0"/>
              </a:spcAft>
              <a:buClr>
                <a:schemeClr val="accent6"/>
              </a:buClr>
              <a:buSzTx/>
              <a:buFontTx/>
              <a:buNone/>
              <a:tabLst/>
              <a:defRPr/>
            </a:pPr>
            <a:r>
              <a:rPr kumimoji="0" lang="en-GB" sz="2133"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spTree>
    <p:extLst>
      <p:ext uri="{BB962C8B-B14F-4D97-AF65-F5344CB8AC3E}">
        <p14:creationId xmlns:p14="http://schemas.microsoft.com/office/powerpoint/2010/main" val="1488977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2540000" y="6356351"/>
            <a:ext cx="8836000" cy="360000"/>
          </a:xfrm>
        </p:spPr>
        <p:txBody>
          <a:bodyPr/>
          <a:lstStyle/>
          <a:p>
            <a:r>
              <a:rPr lang="en-GB" noProof="0"/>
              <a:t>DFX - CPS review 3 July 2017</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29313988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609600" y="1215232"/>
            <a:ext cx="5386917"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6193369" y="1215232"/>
            <a:ext cx="5389033"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6193369" y="2057400"/>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2540000" y="6356351"/>
            <a:ext cx="8836000" cy="360000"/>
          </a:xfrm>
        </p:spPr>
        <p:txBody>
          <a:bodyPr/>
          <a:lstStyle/>
          <a:p>
            <a:r>
              <a:rPr lang="en-GB" noProof="0"/>
              <a:t>DFX - CPS review 3 July 2017</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2218230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2540000" y="6356351"/>
            <a:ext cx="8836000" cy="360000"/>
          </a:xfrm>
        </p:spPr>
        <p:txBody>
          <a:bodyPr/>
          <a:lstStyle/>
          <a:p>
            <a:r>
              <a:rPr lang="en-GB" noProof="0"/>
              <a:t>DFX - CPS review 3 July 2017</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3250873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41600" y="6356351"/>
            <a:ext cx="8737600" cy="360000"/>
          </a:xfrm>
        </p:spPr>
        <p:txBody>
          <a:bodyPr/>
          <a:lstStyle/>
          <a:p>
            <a:r>
              <a:rPr lang="en-GB" noProof="0"/>
              <a:t>DFX - CPS review 3 July 2017</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4158897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noProof="0"/>
              <a:t>Text – image caption – comments ....</a:t>
            </a:r>
          </a:p>
        </p:txBody>
      </p:sp>
      <p:sp>
        <p:nvSpPr>
          <p:cNvPr id="6" name="Espace réservé du pied de page 5"/>
          <p:cNvSpPr>
            <a:spLocks noGrp="1"/>
          </p:cNvSpPr>
          <p:nvPr>
            <p:ph type="ftr" sz="quarter" idx="11"/>
          </p:nvPr>
        </p:nvSpPr>
        <p:spPr>
          <a:xfrm>
            <a:off x="2641600" y="6356351"/>
            <a:ext cx="8734400" cy="360000"/>
          </a:xfrm>
        </p:spPr>
        <p:txBody>
          <a:bodyPr/>
          <a:lstStyle/>
          <a:p>
            <a:r>
              <a:rPr lang="en-GB" noProof="0"/>
              <a:t>DFX - CPS review 3 July 2017</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2400">
                <a:solidFill>
                  <a:schemeClr val="bg2"/>
                </a:solidFill>
              </a:defRPr>
            </a:lvl1pPr>
          </a:lstStyle>
          <a:p>
            <a:pPr lvl="0"/>
            <a:r>
              <a:rPr lang="en-GB" dirty="0"/>
              <a:t>Image title</a:t>
            </a:r>
          </a:p>
        </p:txBody>
      </p:sp>
    </p:spTree>
    <p:extLst>
      <p:ext uri="{BB962C8B-B14F-4D97-AF65-F5344CB8AC3E}">
        <p14:creationId xmlns:p14="http://schemas.microsoft.com/office/powerpoint/2010/main" val="3243596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625600" y="6356351"/>
            <a:ext cx="8764000" cy="360000"/>
          </a:xfrm>
        </p:spPr>
        <p:txBody>
          <a:bodyPr/>
          <a:lstStyle/>
          <a:p>
            <a:r>
              <a:rPr lang="en-GB" noProof="0"/>
              <a:t>DFX - CPS review 3 July 2017</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600" baseline="0">
                <a:solidFill>
                  <a:schemeClr val="tx2"/>
                </a:solidFill>
              </a:defRPr>
            </a:lvl1pPr>
            <a:lvl2pPr>
              <a:buFontTx/>
              <a:buNone/>
              <a:defRPr sz="1867"/>
            </a:lvl2pPr>
            <a:lvl3pPr>
              <a:buFontTx/>
              <a:buNone/>
              <a:defRPr sz="1867"/>
            </a:lvl3pPr>
            <a:lvl4pPr>
              <a:buFontTx/>
              <a:buNone/>
              <a:defRPr sz="1867"/>
            </a:lvl4pPr>
            <a:lvl5pPr>
              <a:buFontTx/>
              <a:buNone/>
              <a:defRPr sz="1867"/>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828804" y="381001"/>
            <a:ext cx="4179545" cy="1694169"/>
          </a:xfrm>
          <a:prstGeom prst="rect">
            <a:avLst/>
          </a:prstGeom>
        </p:spPr>
      </p:pic>
    </p:spTree>
    <p:extLst>
      <p:ext uri="{BB962C8B-B14F-4D97-AF65-F5344CB8AC3E}">
        <p14:creationId xmlns:p14="http://schemas.microsoft.com/office/powerpoint/2010/main" val="2349524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641600" y="6356351"/>
            <a:ext cx="8734400" cy="360000"/>
          </a:xfrm>
          <a:prstGeom prst="rect">
            <a:avLst/>
          </a:prstGeom>
        </p:spPr>
        <p:txBody>
          <a:bodyPr vert="horz" lIns="0" tIns="0" rIns="0" bIns="0" rtlCol="0" anchor="b"/>
          <a:lstStyle>
            <a:lvl1pPr algn="r">
              <a:defRPr sz="1467">
                <a:solidFill>
                  <a:schemeClr val="accent1"/>
                </a:solidFill>
              </a:defRPr>
            </a:lvl1pPr>
          </a:lstStyle>
          <a:p>
            <a:r>
              <a:rPr lang="en-GB"/>
              <a:t>DFX - CPS review 3 July 2017</a:t>
            </a:r>
            <a:endParaRPr lang="en-GB" dirty="0"/>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600">
                <a:solidFill>
                  <a:schemeClr val="accent1"/>
                </a:solidFill>
              </a:defRPr>
            </a:lvl1p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17052550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hdr="0" dt="0"/>
  <p:txStyles>
    <p:titleStyle>
      <a:lvl1pPr algn="ctr" defTabSz="609585" rtl="0" eaLnBrk="1" latinLnBrk="0" hangingPunct="1">
        <a:spcBef>
          <a:spcPct val="0"/>
        </a:spcBef>
        <a:buNone/>
        <a:defRPr sz="3733" b="1" kern="1200">
          <a:solidFill>
            <a:schemeClr val="bg2"/>
          </a:solidFill>
          <a:latin typeface="+mj-lt"/>
          <a:ea typeface="+mj-ea"/>
          <a:cs typeface="+mj-cs"/>
        </a:defRPr>
      </a:lvl1pPr>
    </p:titleStyle>
    <p:bodyStyle>
      <a:lvl1pPr marL="457189" indent="-457189" algn="l"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l"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l"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l"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l"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edms.cern.ch/document/1995583/0.3"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2563219"/>
            <a:ext cx="9534293" cy="1930717"/>
          </a:xfrm>
        </p:spPr>
        <p:txBody>
          <a:bodyPr/>
          <a:lstStyle/>
          <a:p>
            <a:r>
              <a:rPr lang="en-GB" sz="3200" dirty="0"/>
              <a:t>Installation of the Connection Cryostat Full Assembly in the LHC P2 (HL-LHC WP11)</a:t>
            </a:r>
            <a:br>
              <a:rPr lang="en-GB" sz="3200" dirty="0"/>
            </a:br>
            <a:r>
              <a:rPr lang="en-GB" sz="2800" dirty="0"/>
              <a:t>Comments to ECR, which is “under approval” in EDMS:</a:t>
            </a:r>
            <a:br>
              <a:rPr lang="en-GB" sz="2800" dirty="0"/>
            </a:br>
            <a:r>
              <a:rPr lang="en-US" sz="3200" b="0" dirty="0">
                <a:hlinkClick r:id="rId2"/>
              </a:rPr>
              <a:t>https://edms.cern.ch/document/1995583/0.3</a:t>
            </a:r>
            <a:endParaRPr lang="en-GB" sz="2800" dirty="0"/>
          </a:p>
        </p:txBody>
      </p:sp>
      <p:sp>
        <p:nvSpPr>
          <p:cNvPr id="3" name="Subtitle 2"/>
          <p:cNvSpPr>
            <a:spLocks noGrp="1"/>
          </p:cNvSpPr>
          <p:nvPr>
            <p:ph type="subTitle" idx="1"/>
          </p:nvPr>
        </p:nvSpPr>
        <p:spPr>
          <a:xfrm>
            <a:off x="1828800" y="4978400"/>
            <a:ext cx="8915400" cy="812800"/>
          </a:xfrm>
        </p:spPr>
        <p:txBody>
          <a:bodyPr>
            <a:normAutofit/>
          </a:bodyPr>
          <a:lstStyle/>
          <a:p>
            <a:r>
              <a:rPr lang="en-GB" dirty="0"/>
              <a:t>D. Schoerling</a:t>
            </a:r>
          </a:p>
        </p:txBody>
      </p:sp>
      <p:sp>
        <p:nvSpPr>
          <p:cNvPr id="5" name="Slide Number Placeholder 4"/>
          <p:cNvSpPr>
            <a:spLocks noGrp="1"/>
          </p:cNvSpPr>
          <p:nvPr>
            <p:ph type="sldNum" sz="quarter" idx="12"/>
          </p:nvPr>
        </p:nvSpPr>
        <p:spPr>
          <a:ln>
            <a:noFill/>
          </a:ln>
        </p:spPr>
        <p:txBody>
          <a:bodyPr/>
          <a:lstStyle/>
          <a:p>
            <a:fld id="{BFDCA1C4-9514-7B4F-976F-D92F7E296653}" type="slidenum">
              <a:rPr lang="fr-FR" smtClean="0"/>
              <a:pPr/>
              <a:t>1</a:t>
            </a:fld>
            <a:endParaRPr lang="fr-FR" dirty="0"/>
          </a:p>
        </p:txBody>
      </p:sp>
      <p:sp>
        <p:nvSpPr>
          <p:cNvPr id="6" name="Text Placeholder 5"/>
          <p:cNvSpPr>
            <a:spLocks noGrp="1"/>
          </p:cNvSpPr>
          <p:nvPr>
            <p:ph type="body" sz="quarter" idx="14"/>
          </p:nvPr>
        </p:nvSpPr>
        <p:spPr/>
        <p:txBody>
          <a:bodyPr/>
          <a:lstStyle/>
          <a:p>
            <a:r>
              <a:rPr lang="en-GB" dirty="0"/>
              <a:t>TCC 28</a:t>
            </a:r>
            <a:r>
              <a:rPr lang="en-GB" baseline="30000" dirty="0"/>
              <a:t>th</a:t>
            </a:r>
            <a:r>
              <a:rPr lang="en-GB" dirty="0"/>
              <a:t> of March 2019</a:t>
            </a:r>
          </a:p>
        </p:txBody>
      </p:sp>
    </p:spTree>
    <p:extLst>
      <p:ext uri="{BB962C8B-B14F-4D97-AF65-F5344CB8AC3E}">
        <p14:creationId xmlns:p14="http://schemas.microsoft.com/office/powerpoint/2010/main" val="3146500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4320"/>
            <a:ext cx="1296955" cy="76943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Content Placeholder 3"/>
          <p:cNvSpPr>
            <a:spLocks noGrp="1"/>
          </p:cNvSpPr>
          <p:nvPr>
            <p:ph idx="1"/>
          </p:nvPr>
        </p:nvSpPr>
        <p:spPr/>
        <p:txBody>
          <a:bodyPr>
            <a:normAutofit/>
          </a:bodyPr>
          <a:lstStyle/>
          <a:p>
            <a:r>
              <a:rPr lang="en-US" sz="2800" dirty="0"/>
              <a:t>All comments have been implemented</a:t>
            </a:r>
          </a:p>
          <a:p>
            <a:r>
              <a:rPr lang="en-US" sz="2800" dirty="0"/>
              <a:t>Only minor comments were received:</a:t>
            </a:r>
          </a:p>
          <a:p>
            <a:r>
              <a:rPr lang="en-GB" sz="1500" dirty="0"/>
              <a:t>M. Giovannozzi: This is what is written concerning Optics/MAD-X: "No negative impact on beam dynamics is expected. The LHC reference MAD-X file needs to be updated and the exact positioning of cryostats has to be agreed on which will be done only after the LHC layout database will contain the needed information." I do not understand the sentence about the positioning of the cryostats. While we are still discussing the transverse alignment of the 11T dipoles, there are no uncertainties about the positions of the cryostats in point 2 (at least to my best knowledge). </a:t>
            </a:r>
            <a:r>
              <a:rPr lang="en-GB" sz="1500" dirty="0">
                <a:solidFill>
                  <a:srgbClr val="FF0000"/>
                </a:solidFill>
              </a:rPr>
              <a:t>CHANGED TO: No impact</a:t>
            </a:r>
          </a:p>
          <a:p>
            <a:r>
              <a:rPr lang="en-US" sz="1500" dirty="0"/>
              <a:t>J. Jowett reminds that ‘</a:t>
            </a:r>
            <a:r>
              <a:rPr lang="en-GB" sz="1500" dirty="0"/>
              <a:t>Appears correct. This installation is of great importance for the prevention of magnet quenches and delivery of luminosity to the upgraded ALICE experiment after LS2.’</a:t>
            </a:r>
          </a:p>
          <a:p>
            <a:r>
              <a:rPr lang="en-GB" sz="1500" dirty="0"/>
              <a:t>S. Le Naour: Drawings LHCQQ_IG0049 and 50 to be updated. </a:t>
            </a:r>
            <a:r>
              <a:rPr lang="en-GB" sz="1500" dirty="0">
                <a:solidFill>
                  <a:srgbClr val="FF0000"/>
                </a:solidFill>
              </a:rPr>
              <a:t>J.P. Tock agrees to take care.</a:t>
            </a:r>
          </a:p>
          <a:p>
            <a:r>
              <a:rPr lang="en-US" sz="1500" dirty="0"/>
              <a:t>C. Gaignant: </a:t>
            </a:r>
            <a:r>
              <a:rPr lang="en-GB" sz="1500" dirty="0"/>
              <a:t>Please reference the Connection cryostat Safety Assessment form in chapter 6.2 (EDMS 1971675). </a:t>
            </a:r>
            <a:r>
              <a:rPr lang="en-GB" sz="1500" dirty="0">
                <a:solidFill>
                  <a:srgbClr val="FF0000"/>
                </a:solidFill>
              </a:rPr>
              <a:t>Done.</a:t>
            </a:r>
          </a:p>
          <a:p>
            <a:r>
              <a:rPr lang="en-US" sz="1500" dirty="0"/>
              <a:t>L. Tavian, J. Wenninger, S. Le Naour pointed out some typos. </a:t>
            </a:r>
            <a:r>
              <a:rPr lang="en-US" sz="1500" dirty="0">
                <a:solidFill>
                  <a:srgbClr val="FF0000"/>
                </a:solidFill>
              </a:rPr>
              <a:t>Corrected.</a:t>
            </a:r>
          </a:p>
          <a:p>
            <a:r>
              <a:rPr lang="en-US" sz="1500" dirty="0"/>
              <a:t>B. Delille: List of budget codes corrected.</a:t>
            </a:r>
          </a:p>
          <a:p>
            <a:r>
              <a:rPr lang="en-US" sz="1500" dirty="0"/>
              <a:t>G. Girardot: </a:t>
            </a:r>
            <a:r>
              <a:rPr lang="en-GB" sz="1500" dirty="0"/>
              <a:t>The DIC and DIR mentioned are received and in treatment</a:t>
            </a:r>
          </a:p>
          <a:p>
            <a:pPr marL="0" indent="0">
              <a:buNone/>
            </a:pPr>
            <a:endParaRPr lang="en-GB" dirty="0"/>
          </a:p>
        </p:txBody>
      </p:sp>
      <p:sp>
        <p:nvSpPr>
          <p:cNvPr id="5" name="Title 4">
            <a:extLst>
              <a:ext uri="{FF2B5EF4-FFF2-40B4-BE49-F238E27FC236}">
                <a16:creationId xmlns:a16="http://schemas.microsoft.com/office/drawing/2014/main" id="{C0CCFBD4-F6E8-2743-B937-F1BE0A6DBCB7}"/>
              </a:ext>
            </a:extLst>
          </p:cNvPr>
          <p:cNvSpPr>
            <a:spLocks noGrp="1"/>
          </p:cNvSpPr>
          <p:nvPr>
            <p:ph type="title"/>
          </p:nvPr>
        </p:nvSpPr>
        <p:spPr/>
        <p:txBody>
          <a:bodyPr/>
          <a:lstStyle/>
          <a:p>
            <a:r>
              <a:rPr lang="en-GB" sz="4000" dirty="0"/>
              <a:t>Comments</a:t>
            </a:r>
            <a:endParaRPr lang="en-US" dirty="0"/>
          </a:p>
        </p:txBody>
      </p:sp>
    </p:spTree>
    <p:extLst>
      <p:ext uri="{BB962C8B-B14F-4D97-AF65-F5344CB8AC3E}">
        <p14:creationId xmlns:p14="http://schemas.microsoft.com/office/powerpoint/2010/main" val="1712274357"/>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27675</TotalTime>
  <Words>271</Words>
  <Application>Microsoft Macintosh PowerPoint</Application>
  <PresentationFormat>Widescreen</PresentationFormat>
  <Paragraphs>15</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Wingdings</vt:lpstr>
      <vt:lpstr>Thème Office</vt:lpstr>
      <vt:lpstr>Installation of the Connection Cryostat Full Assembly in the LHC P2 (HL-LHC WP11) Comments to ECR, which is “under approval” in EDMS: https://edms.cern.ch/document/1995583/0.3</vt:lpstr>
      <vt:lpstr>Comments</vt:lpstr>
    </vt:vector>
  </TitlesOfParts>
  <Company>CERN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Yann Leclercq</dc:creator>
  <cp:lastModifiedBy>Frederic Savary</cp:lastModifiedBy>
  <cp:revision>372</cp:revision>
  <cp:lastPrinted>2018-12-14T09:39:17Z</cp:lastPrinted>
  <dcterms:created xsi:type="dcterms:W3CDTF">2018-10-26T08:59:02Z</dcterms:created>
  <dcterms:modified xsi:type="dcterms:W3CDTF">2019-03-28T12:09:07Z</dcterms:modified>
</cp:coreProperties>
</file>