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0" r:id="rId1"/>
  </p:sldMasterIdLst>
  <p:notesMasterIdLst>
    <p:notesMasterId r:id="rId65"/>
  </p:notesMasterIdLst>
  <p:handoutMasterIdLst>
    <p:handoutMasterId r:id="rId66"/>
  </p:handoutMasterIdLst>
  <p:sldIdLst>
    <p:sldId id="1016" r:id="rId2"/>
    <p:sldId id="910" r:id="rId3"/>
    <p:sldId id="1029" r:id="rId4"/>
    <p:sldId id="1017" r:id="rId5"/>
    <p:sldId id="1018" r:id="rId6"/>
    <p:sldId id="1019" r:id="rId7"/>
    <p:sldId id="1020" r:id="rId8"/>
    <p:sldId id="1021" r:id="rId9"/>
    <p:sldId id="1022" r:id="rId10"/>
    <p:sldId id="1023" r:id="rId11"/>
    <p:sldId id="1024" r:id="rId12"/>
    <p:sldId id="1025" r:id="rId13"/>
    <p:sldId id="1026" r:id="rId14"/>
    <p:sldId id="1027" r:id="rId15"/>
    <p:sldId id="1030" r:id="rId16"/>
    <p:sldId id="992" r:id="rId17"/>
    <p:sldId id="938" r:id="rId18"/>
    <p:sldId id="939" r:id="rId19"/>
    <p:sldId id="940" r:id="rId20"/>
    <p:sldId id="941" r:id="rId21"/>
    <p:sldId id="942" r:id="rId22"/>
    <p:sldId id="997" r:id="rId23"/>
    <p:sldId id="954" r:id="rId24"/>
    <p:sldId id="955" r:id="rId25"/>
    <p:sldId id="1050" r:id="rId26"/>
    <p:sldId id="1051" r:id="rId27"/>
    <p:sldId id="1052" r:id="rId28"/>
    <p:sldId id="1053" r:id="rId29"/>
    <p:sldId id="958" r:id="rId30"/>
    <p:sldId id="959" r:id="rId31"/>
    <p:sldId id="960" r:id="rId32"/>
    <p:sldId id="961" r:id="rId33"/>
    <p:sldId id="962" r:id="rId34"/>
    <p:sldId id="964" r:id="rId35"/>
    <p:sldId id="965" r:id="rId36"/>
    <p:sldId id="966" r:id="rId37"/>
    <p:sldId id="967" r:id="rId38"/>
    <p:sldId id="968" r:id="rId39"/>
    <p:sldId id="969" r:id="rId40"/>
    <p:sldId id="970" r:id="rId41"/>
    <p:sldId id="971" r:id="rId42"/>
    <p:sldId id="994" r:id="rId43"/>
    <p:sldId id="1014" r:id="rId44"/>
    <p:sldId id="973" r:id="rId45"/>
    <p:sldId id="974" r:id="rId46"/>
    <p:sldId id="1015" r:id="rId47"/>
    <p:sldId id="976" r:id="rId48"/>
    <p:sldId id="1031" r:id="rId49"/>
    <p:sldId id="1032" r:id="rId50"/>
    <p:sldId id="1033" r:id="rId51"/>
    <p:sldId id="1057" r:id="rId52"/>
    <p:sldId id="1054" r:id="rId53"/>
    <p:sldId id="1055" r:id="rId54"/>
    <p:sldId id="1056" r:id="rId55"/>
    <p:sldId id="1036" r:id="rId56"/>
    <p:sldId id="1037" r:id="rId57"/>
    <p:sldId id="1038" r:id="rId58"/>
    <p:sldId id="1039" r:id="rId59"/>
    <p:sldId id="1040" r:id="rId60"/>
    <p:sldId id="1041" r:id="rId61"/>
    <p:sldId id="1042" r:id="rId62"/>
    <p:sldId id="1043" r:id="rId63"/>
    <p:sldId id="1044" r:id="rId64"/>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72" userDrawn="1">
          <p15:clr>
            <a:srgbClr val="A4A3A4"/>
          </p15:clr>
        </p15:guide>
        <p15:guide id="2" pos="365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FEBE9"/>
    <a:srgbClr val="0097F2"/>
    <a:srgbClr val="104282"/>
    <a:srgbClr val="BF9000"/>
    <a:srgbClr val="000000"/>
    <a:srgbClr val="5B9BD5"/>
    <a:srgbClr val="70AD47"/>
    <a:srgbClr val="2580B9"/>
    <a:srgbClr val="FFFFFF"/>
    <a:srgbClr val="2828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371" autoAdjust="0"/>
    <p:restoredTop sz="87614" autoAdjust="0"/>
  </p:normalViewPr>
  <p:slideViewPr>
    <p:cSldViewPr snapToGrid="0" showGuides="1">
      <p:cViewPr varScale="1">
        <p:scale>
          <a:sx n="85" d="100"/>
          <a:sy n="85" d="100"/>
        </p:scale>
        <p:origin x="114" y="576"/>
      </p:cViewPr>
      <p:guideLst>
        <p:guide orient="horz" pos="2772"/>
        <p:guide pos="3659"/>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5"/>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5"/>
          </a:xfrm>
          <a:prstGeom prst="rect">
            <a:avLst/>
          </a:prstGeom>
        </p:spPr>
        <p:txBody>
          <a:bodyPr vert="horz" lIns="93177" tIns="46589" rIns="93177" bIns="46589" rtlCol="0"/>
          <a:lstStyle>
            <a:lvl1pPr algn="r">
              <a:defRPr sz="1200"/>
            </a:lvl1pPr>
          </a:lstStyle>
          <a:p>
            <a:fld id="{5D447C37-F3CA-4D3C-AB06-42A379D8AAD0}" type="datetimeFigureOut">
              <a:rPr lang="en-GB" smtClean="0"/>
              <a:t>13/09/2019</a:t>
            </a:fld>
            <a:endParaRPr lang="en-GB"/>
          </a:p>
        </p:txBody>
      </p:sp>
      <p:sp>
        <p:nvSpPr>
          <p:cNvPr id="4" name="Footer Placeholder 3"/>
          <p:cNvSpPr>
            <a:spLocks noGrp="1"/>
          </p:cNvSpPr>
          <p:nvPr>
            <p:ph type="ftr" sz="quarter" idx="2"/>
          </p:nvPr>
        </p:nvSpPr>
        <p:spPr>
          <a:xfrm>
            <a:off x="0" y="9428586"/>
            <a:ext cx="2889938" cy="498053"/>
          </a:xfrm>
          <a:prstGeom prst="rect">
            <a:avLst/>
          </a:prstGeom>
        </p:spPr>
        <p:txBody>
          <a:bodyPr vert="horz" lIns="93177" tIns="46589" rIns="93177" bIns="46589"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6"/>
            <a:ext cx="2889938" cy="498053"/>
          </a:xfrm>
          <a:prstGeom prst="rect">
            <a:avLst/>
          </a:prstGeom>
        </p:spPr>
        <p:txBody>
          <a:bodyPr vert="horz" lIns="93177" tIns="46589" rIns="93177" bIns="46589" rtlCol="0" anchor="b"/>
          <a:lstStyle>
            <a:lvl1pPr algn="r">
              <a:defRPr sz="1200"/>
            </a:lvl1pPr>
          </a:lstStyle>
          <a:p>
            <a:fld id="{EEA80465-AB5D-4FC7-B432-2FDADEF4CB60}" type="slidenum">
              <a:rPr lang="en-GB" smtClean="0"/>
              <a:t>‹#›</a:t>
            </a:fld>
            <a:endParaRPr lang="en-GB"/>
          </a:p>
        </p:txBody>
      </p:sp>
    </p:spTree>
    <p:extLst>
      <p:ext uri="{BB962C8B-B14F-4D97-AF65-F5344CB8AC3E}">
        <p14:creationId xmlns:p14="http://schemas.microsoft.com/office/powerpoint/2010/main" val="34706399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5"/>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3777607" y="0"/>
            <a:ext cx="2889938" cy="498055"/>
          </a:xfrm>
          <a:prstGeom prst="rect">
            <a:avLst/>
          </a:prstGeom>
        </p:spPr>
        <p:txBody>
          <a:bodyPr vert="horz" lIns="93177" tIns="46589" rIns="93177" bIns="46589" rtlCol="0"/>
          <a:lstStyle>
            <a:lvl1pPr algn="r">
              <a:defRPr sz="1200"/>
            </a:lvl1pPr>
          </a:lstStyle>
          <a:p>
            <a:fld id="{84D72CB5-BA9E-4169-B738-294668C4FB29}" type="datetimeFigureOut">
              <a:rPr lang="en-GB" smtClean="0"/>
              <a:t>13/09/2019</a:t>
            </a:fld>
            <a:endParaRPr lang="en-GB"/>
          </a:p>
        </p:txBody>
      </p:sp>
      <p:sp>
        <p:nvSpPr>
          <p:cNvPr id="4" name="Slide Image Placehold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666909" y="4777193"/>
            <a:ext cx="5335270" cy="3908615"/>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6"/>
            <a:ext cx="2889938" cy="498053"/>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6"/>
            <a:ext cx="2889938" cy="498053"/>
          </a:xfrm>
          <a:prstGeom prst="rect">
            <a:avLst/>
          </a:prstGeom>
        </p:spPr>
        <p:txBody>
          <a:bodyPr vert="horz" lIns="93177" tIns="46589" rIns="93177" bIns="46589" rtlCol="0" anchor="b"/>
          <a:lstStyle>
            <a:lvl1pPr algn="r">
              <a:defRPr sz="1200"/>
            </a:lvl1pPr>
          </a:lstStyle>
          <a:p>
            <a:fld id="{D1C0567C-1BAA-43FC-B4E8-7C1C2D493EA7}" type="slidenum">
              <a:rPr lang="en-GB" smtClean="0"/>
              <a:t>‹#›</a:t>
            </a:fld>
            <a:endParaRPr lang="en-GB"/>
          </a:p>
        </p:txBody>
      </p:sp>
    </p:spTree>
    <p:extLst>
      <p:ext uri="{BB962C8B-B14F-4D97-AF65-F5344CB8AC3E}">
        <p14:creationId xmlns:p14="http://schemas.microsoft.com/office/powerpoint/2010/main" val="255566077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1</a:t>
            </a:fld>
            <a:endParaRPr lang="en-GB"/>
          </a:p>
        </p:txBody>
      </p:sp>
    </p:spTree>
    <p:extLst>
      <p:ext uri="{BB962C8B-B14F-4D97-AF65-F5344CB8AC3E}">
        <p14:creationId xmlns:p14="http://schemas.microsoft.com/office/powerpoint/2010/main" val="275979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916C05-A95E-C840-860B-792FDA1823D2}" type="slidenum">
              <a:rPr lang="en-US" smtClean="0"/>
              <a:t>13</a:t>
            </a:fld>
            <a:endParaRPr lang="en-US"/>
          </a:p>
        </p:txBody>
      </p:sp>
    </p:spTree>
    <p:extLst>
      <p:ext uri="{BB962C8B-B14F-4D97-AF65-F5344CB8AC3E}">
        <p14:creationId xmlns:p14="http://schemas.microsoft.com/office/powerpoint/2010/main" val="36613936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916C05-A95E-C840-860B-792FDA1823D2}" type="slidenum">
              <a:rPr lang="en-US" smtClean="0"/>
              <a:t>14</a:t>
            </a:fld>
            <a:endParaRPr lang="en-US"/>
          </a:p>
        </p:txBody>
      </p:sp>
    </p:spTree>
    <p:extLst>
      <p:ext uri="{BB962C8B-B14F-4D97-AF65-F5344CB8AC3E}">
        <p14:creationId xmlns:p14="http://schemas.microsoft.com/office/powerpoint/2010/main" val="679279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2</a:t>
            </a:fld>
            <a:endParaRPr lang="en-GB"/>
          </a:p>
        </p:txBody>
      </p:sp>
    </p:spTree>
    <p:extLst>
      <p:ext uri="{BB962C8B-B14F-4D97-AF65-F5344CB8AC3E}">
        <p14:creationId xmlns:p14="http://schemas.microsoft.com/office/powerpoint/2010/main" val="719518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8916C05-A95E-C840-860B-792FDA1823D2}" type="slidenum">
              <a:rPr lang="en-US" smtClean="0"/>
              <a:t>6</a:t>
            </a:fld>
            <a:endParaRPr lang="en-US"/>
          </a:p>
        </p:txBody>
      </p:sp>
    </p:spTree>
    <p:extLst>
      <p:ext uri="{BB962C8B-B14F-4D97-AF65-F5344CB8AC3E}">
        <p14:creationId xmlns:p14="http://schemas.microsoft.com/office/powerpoint/2010/main" val="3168892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8916C05-A95E-C840-860B-792FDA1823D2}" type="slidenum">
              <a:rPr lang="en-US" smtClean="0"/>
              <a:t>7</a:t>
            </a:fld>
            <a:endParaRPr lang="en-US"/>
          </a:p>
        </p:txBody>
      </p:sp>
    </p:spTree>
    <p:extLst>
      <p:ext uri="{BB962C8B-B14F-4D97-AF65-F5344CB8AC3E}">
        <p14:creationId xmlns:p14="http://schemas.microsoft.com/office/powerpoint/2010/main" val="3066357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8916C05-A95E-C840-860B-792FDA1823D2}" type="slidenum">
              <a:rPr lang="en-US" smtClean="0"/>
              <a:t>8</a:t>
            </a:fld>
            <a:endParaRPr lang="en-US"/>
          </a:p>
        </p:txBody>
      </p:sp>
    </p:spTree>
    <p:extLst>
      <p:ext uri="{BB962C8B-B14F-4D97-AF65-F5344CB8AC3E}">
        <p14:creationId xmlns:p14="http://schemas.microsoft.com/office/powerpoint/2010/main" val="120047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8916C05-A95E-C840-860B-792FDA1823D2}" type="slidenum">
              <a:rPr lang="en-US" smtClean="0"/>
              <a:t>9</a:t>
            </a:fld>
            <a:endParaRPr lang="en-US"/>
          </a:p>
        </p:txBody>
      </p:sp>
    </p:spTree>
    <p:extLst>
      <p:ext uri="{BB962C8B-B14F-4D97-AF65-F5344CB8AC3E}">
        <p14:creationId xmlns:p14="http://schemas.microsoft.com/office/powerpoint/2010/main" val="3161243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8916C05-A95E-C840-860B-792FDA1823D2}" type="slidenum">
              <a:rPr lang="en-US" smtClean="0"/>
              <a:t>10</a:t>
            </a:fld>
            <a:endParaRPr lang="en-US"/>
          </a:p>
        </p:txBody>
      </p:sp>
    </p:spTree>
    <p:extLst>
      <p:ext uri="{BB962C8B-B14F-4D97-AF65-F5344CB8AC3E}">
        <p14:creationId xmlns:p14="http://schemas.microsoft.com/office/powerpoint/2010/main" val="663334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8916C05-A95E-C840-860B-792FDA1823D2}" type="slidenum">
              <a:rPr lang="en-US" smtClean="0"/>
              <a:t>11</a:t>
            </a:fld>
            <a:endParaRPr lang="en-US"/>
          </a:p>
        </p:txBody>
      </p:sp>
    </p:spTree>
    <p:extLst>
      <p:ext uri="{BB962C8B-B14F-4D97-AF65-F5344CB8AC3E}">
        <p14:creationId xmlns:p14="http://schemas.microsoft.com/office/powerpoint/2010/main" val="930658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916C05-A95E-C840-860B-792FDA1823D2}" type="slidenum">
              <a:rPr lang="en-US" smtClean="0"/>
              <a:t>12</a:t>
            </a:fld>
            <a:endParaRPr lang="en-US"/>
          </a:p>
        </p:txBody>
      </p:sp>
    </p:spTree>
    <p:extLst>
      <p:ext uri="{BB962C8B-B14F-4D97-AF65-F5344CB8AC3E}">
        <p14:creationId xmlns:p14="http://schemas.microsoft.com/office/powerpoint/2010/main" val="1299539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76000" y="1440000"/>
            <a:ext cx="10440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876000" y="4104000"/>
            <a:ext cx="10440000" cy="1655762"/>
          </a:xfrm>
        </p:spPr>
        <p:txBody>
          <a:bodyPr/>
          <a:lstStyle>
            <a:lvl1pPr marL="0" indent="0" algn="l">
              <a:buNone/>
              <a:defRPr sz="2400" b="1">
                <a:solidFill>
                  <a:schemeClr val="accent6">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14. September 2019</a:t>
            </a:r>
            <a:endParaRPr lang="en-GB"/>
          </a:p>
        </p:txBody>
      </p:sp>
      <p:sp>
        <p:nvSpPr>
          <p:cNvPr id="5" name="Footer Placeholder 4"/>
          <p:cNvSpPr>
            <a:spLocks noGrp="1"/>
          </p:cNvSpPr>
          <p:nvPr>
            <p:ph type="ftr" sz="quarter" idx="11"/>
          </p:nvPr>
        </p:nvSpPr>
        <p:spPr/>
        <p:txBody>
          <a:bodyPr/>
          <a:lstStyle/>
          <a:p>
            <a:r>
              <a:rPr lang="en-US" smtClean="0"/>
              <a:t>Kevin Li - Collective effects II - Vysoke-Tatry</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29629235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9_Diapositive de titre">
    <p:bg>
      <p:bgRef idx="1001">
        <a:schemeClr val="bg1"/>
      </p:bgRef>
    </p:bg>
    <p:spTree>
      <p:nvGrpSpPr>
        <p:cNvPr id="1" name=""/>
        <p:cNvGrpSpPr/>
        <p:nvPr/>
      </p:nvGrpSpPr>
      <p:grpSpPr>
        <a:xfrm>
          <a:off x="0" y="0"/>
          <a:ext cx="0" cy="0"/>
          <a:chOff x="0" y="0"/>
          <a:chExt cx="0" cy="0"/>
        </a:xfrm>
      </p:grpSpPr>
      <p:pic>
        <p:nvPicPr>
          <p:cNvPr id="3"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66000" y="2637165"/>
            <a:ext cx="1260000" cy="1583671"/>
          </a:xfrm>
          <a:prstGeom prst="rect">
            <a:avLst/>
          </a:prstGeom>
        </p:spPr>
      </p:pic>
    </p:spTree>
    <p:extLst>
      <p:ext uri="{BB962C8B-B14F-4D97-AF65-F5344CB8AC3E}">
        <p14:creationId xmlns:p14="http://schemas.microsoft.com/office/powerpoint/2010/main" val="14511410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14. September 2019</a:t>
            </a:r>
            <a:endParaRPr lang="en-GB"/>
          </a:p>
        </p:txBody>
      </p:sp>
      <p:sp>
        <p:nvSpPr>
          <p:cNvPr id="5" name="Footer Placeholder 4"/>
          <p:cNvSpPr>
            <a:spLocks noGrp="1"/>
          </p:cNvSpPr>
          <p:nvPr>
            <p:ph type="ftr" sz="quarter" idx="11"/>
          </p:nvPr>
        </p:nvSpPr>
        <p:spPr/>
        <p:txBody>
          <a:bodyPr/>
          <a:lstStyle/>
          <a:p>
            <a:r>
              <a:rPr lang="en-US" smtClean="0"/>
              <a:t>Kevin Li - Collective effects II - Vysoke-Tatry</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423960776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gnpos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Signpost</a:t>
            </a:r>
            <a:endParaRPr lang="en-US" dirty="0"/>
          </a:p>
        </p:txBody>
      </p:sp>
      <p:sp>
        <p:nvSpPr>
          <p:cNvPr id="3" name="Content Placeholder 2"/>
          <p:cNvSpPr>
            <a:spLocks noGrp="1"/>
          </p:cNvSpPr>
          <p:nvPr>
            <p:ph idx="1"/>
          </p:nvPr>
        </p:nvSpPr>
        <p:spPr>
          <a:xfrm>
            <a:off x="336000" y="936000"/>
            <a:ext cx="11520000" cy="230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14. September 2019</a:t>
            </a:r>
            <a:endParaRPr lang="en-GB"/>
          </a:p>
        </p:txBody>
      </p:sp>
      <p:sp>
        <p:nvSpPr>
          <p:cNvPr id="5" name="Footer Placeholder 4"/>
          <p:cNvSpPr>
            <a:spLocks noGrp="1"/>
          </p:cNvSpPr>
          <p:nvPr>
            <p:ph type="ftr" sz="quarter" idx="11"/>
          </p:nvPr>
        </p:nvSpPr>
        <p:spPr/>
        <p:txBody>
          <a:bodyPr/>
          <a:lstStyle/>
          <a:p>
            <a:r>
              <a:rPr lang="en-US" smtClean="0"/>
              <a:t>Kevin Li - Collective effects II - Vysoke-Tatry</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pic>
        <p:nvPicPr>
          <p:cNvPr id="7" name="Picture 2" descr="http://www.gatherthejews.com/wp-content/uploads/2011/07/signpost.gif"/>
          <p:cNvPicPr>
            <a:picLocks noChangeAspect="1" noChangeArrowheads="1"/>
          </p:cNvPicPr>
          <p:nvPr userDrawn="1"/>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2736000" y="0"/>
            <a:ext cx="637593" cy="8640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Content Placeholder 2"/>
          <p:cNvSpPr>
            <a:spLocks noGrp="1"/>
          </p:cNvSpPr>
          <p:nvPr>
            <p:ph idx="13"/>
          </p:nvPr>
        </p:nvSpPr>
        <p:spPr>
          <a:xfrm>
            <a:off x="336000" y="3312000"/>
            <a:ext cx="11520000" cy="273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59670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14. September 2019</a:t>
            </a:r>
            <a:endParaRPr lang="en-GB" dirty="0"/>
          </a:p>
        </p:txBody>
      </p:sp>
      <p:sp>
        <p:nvSpPr>
          <p:cNvPr id="5" name="Footer Placeholder 4"/>
          <p:cNvSpPr>
            <a:spLocks noGrp="1"/>
          </p:cNvSpPr>
          <p:nvPr>
            <p:ph type="ftr" sz="quarter" idx="11"/>
          </p:nvPr>
        </p:nvSpPr>
        <p:spPr/>
        <p:txBody>
          <a:bodyPr/>
          <a:lstStyle/>
          <a:p>
            <a:r>
              <a:rPr lang="en-US" smtClean="0"/>
              <a:t>Kevin Li - Collective effects II - Vysoke-Tatry</a:t>
            </a:r>
            <a:endParaRPr lang="en-GB" dirty="0"/>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1878899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14. September 2019</a:t>
            </a:r>
            <a:endParaRPr lang="en-GB"/>
          </a:p>
        </p:txBody>
      </p:sp>
      <p:sp>
        <p:nvSpPr>
          <p:cNvPr id="4" name="Footer Placeholder 3"/>
          <p:cNvSpPr>
            <a:spLocks noGrp="1"/>
          </p:cNvSpPr>
          <p:nvPr>
            <p:ph type="ftr" sz="quarter" idx="11"/>
          </p:nvPr>
        </p:nvSpPr>
        <p:spPr/>
        <p:txBody>
          <a:bodyPr/>
          <a:lstStyle/>
          <a:p>
            <a:r>
              <a:rPr lang="en-US" smtClean="0"/>
              <a:t>Kevin Li - Collective effects II - Vysoke-Tatry</a:t>
            </a:r>
            <a:endParaRPr lang="en-GB"/>
          </a:p>
        </p:txBody>
      </p:sp>
      <p:sp>
        <p:nvSpPr>
          <p:cNvPr id="5" name="Slide Number Placeholder 4"/>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3145939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14. September 2019</a:t>
            </a:r>
            <a:endParaRPr lang="en-GB"/>
          </a:p>
        </p:txBody>
      </p:sp>
      <p:sp>
        <p:nvSpPr>
          <p:cNvPr id="3" name="Footer Placeholder 2"/>
          <p:cNvSpPr>
            <a:spLocks noGrp="1"/>
          </p:cNvSpPr>
          <p:nvPr>
            <p:ph type="ftr" sz="quarter" idx="11"/>
          </p:nvPr>
        </p:nvSpPr>
        <p:spPr/>
        <p:txBody>
          <a:bodyPr/>
          <a:lstStyle/>
          <a:p>
            <a:r>
              <a:rPr lang="en-US" smtClean="0"/>
              <a:t>Kevin Li - Collective effects II - Vysoke-Tatry</a:t>
            </a:r>
            <a:endParaRPr lang="en-GB"/>
          </a:p>
        </p:txBody>
      </p:sp>
      <p:sp>
        <p:nvSpPr>
          <p:cNvPr id="4" name="Slide Number Placeholder 3"/>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1971799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rgbClr val="104282"/>
        </a:solidFill>
        <a:effectLst/>
      </p:bgPr>
    </p:bg>
    <p:spTree>
      <p:nvGrpSpPr>
        <p:cNvPr id="1" name=""/>
        <p:cNvGrpSpPr/>
        <p:nvPr/>
      </p:nvGrpSpPr>
      <p:grpSpPr>
        <a:xfrm>
          <a:off x="0" y="0"/>
          <a:ext cx="0" cy="0"/>
          <a:chOff x="0" y="0"/>
          <a:chExt cx="0" cy="0"/>
        </a:xfrm>
      </p:grpSpPr>
      <p:pic>
        <p:nvPicPr>
          <p:cNvPr id="3"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000" y="2181663"/>
            <a:ext cx="2520000" cy="2494674"/>
          </a:xfrm>
          <a:prstGeom prst="rect">
            <a:avLst/>
          </a:prstGeom>
        </p:spPr>
      </p:pic>
    </p:spTree>
    <p:extLst>
      <p:ext uri="{BB962C8B-B14F-4D97-AF65-F5344CB8AC3E}">
        <p14:creationId xmlns:p14="http://schemas.microsoft.com/office/powerpoint/2010/main" val="78526348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7_Diapositive de titre">
    <p:bg>
      <p:bgPr>
        <a:solidFill>
          <a:srgbClr val="104282"/>
        </a:solidFill>
        <a:effectLst/>
      </p:bgPr>
    </p:bg>
    <p:spTree>
      <p:nvGrpSpPr>
        <p:cNvPr id="1" name=""/>
        <p:cNvGrpSpPr/>
        <p:nvPr/>
      </p:nvGrpSpPr>
      <p:grpSpPr>
        <a:xfrm>
          <a:off x="0" y="0"/>
          <a:ext cx="0" cy="0"/>
          <a:chOff x="0" y="0"/>
          <a:chExt cx="0" cy="0"/>
        </a:xfrm>
      </p:grpSpPr>
      <p:pic>
        <p:nvPicPr>
          <p:cNvPr id="4"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66000" y="2640709"/>
            <a:ext cx="1260000" cy="1576582"/>
          </a:xfrm>
          <a:prstGeom prst="rect">
            <a:avLst/>
          </a:prstGeom>
        </p:spPr>
      </p:pic>
    </p:spTree>
    <p:extLst>
      <p:ext uri="{BB962C8B-B14F-4D97-AF65-F5344CB8AC3E}">
        <p14:creationId xmlns:p14="http://schemas.microsoft.com/office/powerpoint/2010/main" val="403640561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8_Diapositive de titre">
    <p:bg>
      <p:bgPr>
        <a:solidFill>
          <a:schemeClr val="tx1"/>
        </a:solidFill>
        <a:effectLst/>
      </p:bgPr>
    </p:bg>
    <p:spTree>
      <p:nvGrpSpPr>
        <p:cNvPr id="1" name=""/>
        <p:cNvGrpSpPr/>
        <p:nvPr/>
      </p:nvGrpSpPr>
      <p:grpSpPr>
        <a:xfrm>
          <a:off x="0" y="0"/>
          <a:ext cx="0" cy="0"/>
          <a:chOff x="0" y="0"/>
          <a:chExt cx="0" cy="0"/>
        </a:xfrm>
      </p:grpSpPr>
      <p:pic>
        <p:nvPicPr>
          <p:cNvPr id="3" name="Picture 2"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000" y="2169000"/>
            <a:ext cx="2520000" cy="2520000"/>
          </a:xfrm>
          <a:prstGeom prst="rect">
            <a:avLst/>
          </a:prstGeom>
        </p:spPr>
      </p:pic>
    </p:spTree>
    <p:extLst>
      <p:ext uri="{BB962C8B-B14F-4D97-AF65-F5344CB8AC3E}">
        <p14:creationId xmlns:p14="http://schemas.microsoft.com/office/powerpoint/2010/main" val="337183393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6000" y="144000"/>
            <a:ext cx="11520000" cy="648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36000" y="900000"/>
            <a:ext cx="11520000" cy="54000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92000" y="6462000"/>
            <a:ext cx="2160000" cy="360000"/>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14. September 2019</a:t>
            </a:r>
            <a:endParaRPr lang="en-GB" dirty="0"/>
          </a:p>
        </p:txBody>
      </p:sp>
      <p:sp>
        <p:nvSpPr>
          <p:cNvPr id="5" name="Footer Placeholder 4"/>
          <p:cNvSpPr>
            <a:spLocks noGrp="1"/>
          </p:cNvSpPr>
          <p:nvPr>
            <p:ph type="ftr" sz="quarter" idx="3"/>
          </p:nvPr>
        </p:nvSpPr>
        <p:spPr>
          <a:xfrm>
            <a:off x="4164000" y="6462000"/>
            <a:ext cx="4320000" cy="3600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Kevin Li - Collective effects II - Vysoke-Tatry</a:t>
            </a:r>
            <a:endParaRPr lang="en-GB" dirty="0"/>
          </a:p>
        </p:txBody>
      </p:sp>
      <p:sp>
        <p:nvSpPr>
          <p:cNvPr id="6" name="Slide Number Placeholder 5"/>
          <p:cNvSpPr>
            <a:spLocks noGrp="1"/>
          </p:cNvSpPr>
          <p:nvPr>
            <p:ph type="sldNum" sz="quarter" idx="4"/>
          </p:nvPr>
        </p:nvSpPr>
        <p:spPr>
          <a:xfrm>
            <a:off x="9696000" y="6462000"/>
            <a:ext cx="2160000" cy="360000"/>
          </a:xfrm>
          <a:prstGeom prst="rect">
            <a:avLst/>
          </a:prstGeom>
        </p:spPr>
        <p:txBody>
          <a:bodyPr vert="horz" lIns="91440" tIns="45720" rIns="91440" bIns="45720" rtlCol="0" anchor="ctr"/>
          <a:lstStyle>
            <a:lvl1pPr algn="r">
              <a:defRPr sz="1200">
                <a:solidFill>
                  <a:schemeClr val="tx1">
                    <a:tint val="75000"/>
                  </a:schemeClr>
                </a:solidFill>
              </a:defRPr>
            </a:lvl1pPr>
          </a:lstStyle>
          <a:p>
            <a:fld id="{9EA1AA69-EDB9-4143-818B-2B18FE6932EA}" type="slidenum">
              <a:rPr lang="en-GB" smtClean="0"/>
              <a:t>‹#›</a:t>
            </a:fld>
            <a:endParaRPr lang="en-GB"/>
          </a:p>
        </p:txBody>
      </p:sp>
      <p:cxnSp>
        <p:nvCxnSpPr>
          <p:cNvPr id="8" name="Straight Arrow Connector 7"/>
          <p:cNvCxnSpPr/>
          <p:nvPr userDrawn="1"/>
        </p:nvCxnSpPr>
        <p:spPr>
          <a:xfrm>
            <a:off x="774000" y="6462000"/>
            <a:ext cx="11088000" cy="0"/>
          </a:xfrm>
          <a:prstGeom prst="straightConnector1">
            <a:avLst/>
          </a:prstGeom>
          <a:ln w="28575">
            <a:solidFill>
              <a:srgbClr val="104282"/>
            </a:solidFill>
            <a:headEnd type="none"/>
            <a:tailEnd type="oval"/>
          </a:ln>
        </p:spPr>
        <p:style>
          <a:lnRef idx="1">
            <a:schemeClr val="accent1"/>
          </a:lnRef>
          <a:fillRef idx="0">
            <a:schemeClr val="accent1"/>
          </a:fillRef>
          <a:effectRef idx="0">
            <a:schemeClr val="accent1"/>
          </a:effectRef>
          <a:fontRef idx="minor">
            <a:schemeClr val="tx1"/>
          </a:fontRef>
        </p:style>
      </p:cxnSp>
      <p:pic>
        <p:nvPicPr>
          <p:cNvPr id="12" name="Picture 2" descr="http://cas.web.cern.ch/cas/CASlogo.jpg"/>
          <p:cNvPicPr>
            <a:picLocks noChangeAspect="1" noChangeArrowheads="1"/>
          </p:cNvPicPr>
          <p:nvPr userDrawn="1"/>
        </p:nvPicPr>
        <p:blipFill>
          <a:blip r:embed="rId12"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11048400" y="72000"/>
            <a:ext cx="1070460" cy="684000"/>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Rectangle 13"/>
          <p:cNvSpPr>
            <a:spLocks noChangeAspect="1"/>
          </p:cNvSpPr>
          <p:nvPr userDrawn="1"/>
        </p:nvSpPr>
        <p:spPr>
          <a:xfrm>
            <a:off x="72000" y="6066000"/>
            <a:ext cx="720000" cy="720000"/>
          </a:xfrm>
          <a:prstGeom prst="rect">
            <a:avLst/>
          </a:prstGeom>
          <a:solidFill>
            <a:srgbClr val="104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4000" y="6138000"/>
            <a:ext cx="648000" cy="648000"/>
          </a:xfrm>
          <a:prstGeom prst="rect">
            <a:avLst/>
          </a:prstGeom>
        </p:spPr>
      </p:pic>
    </p:spTree>
    <p:extLst>
      <p:ext uri="{BB962C8B-B14F-4D97-AF65-F5344CB8AC3E}">
        <p14:creationId xmlns:p14="http://schemas.microsoft.com/office/powerpoint/2010/main" val="62556855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17" r:id="rId3"/>
    <p:sldLayoutId id="2147483703" r:id="rId4"/>
    <p:sldLayoutId id="2147483706" r:id="rId5"/>
    <p:sldLayoutId id="2147483707" r:id="rId6"/>
    <p:sldLayoutId id="2147483713" r:id="rId7"/>
    <p:sldLayoutId id="2147483714" r:id="rId8"/>
    <p:sldLayoutId id="2147483715" r:id="rId9"/>
    <p:sldLayoutId id="2147483716" r:id="rId10"/>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3600" kern="1200">
          <a:solidFill>
            <a:srgbClr val="0097F2"/>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5.xml"/><Relationship Id="rId7" Type="http://schemas.openxmlformats.org/officeDocument/2006/relationships/image" Target="../media/image10.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9.png"/><Relationship Id="rId5" Type="http://schemas.openxmlformats.org/officeDocument/2006/relationships/notesSlide" Target="../notesSlides/notesSlide7.xml"/><Relationship Id="rId4" Type="http://schemas.openxmlformats.org/officeDocument/2006/relationships/slideLayout" Target="../slideLayouts/slideLayout2.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8.xml"/><Relationship Id="rId7" Type="http://schemas.openxmlformats.org/officeDocument/2006/relationships/image" Target="../media/image10.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9.png"/><Relationship Id="rId5" Type="http://schemas.openxmlformats.org/officeDocument/2006/relationships/notesSlide" Target="../notesSlides/notesSlide8.xml"/><Relationship Id="rId4" Type="http://schemas.openxmlformats.org/officeDocument/2006/relationships/slideLayout" Target="../slideLayouts/slideLayout2.xml"/><Relationship Id="rId9"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tags" Target="../tags/tag21.xml"/><Relationship Id="rId7" Type="http://schemas.openxmlformats.org/officeDocument/2006/relationships/image" Target="../media/image15.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14.png"/><Relationship Id="rId5" Type="http://schemas.openxmlformats.org/officeDocument/2006/relationships/slideLayout" Target="../slideLayouts/slideLayout2.xml"/><Relationship Id="rId10" Type="http://schemas.openxmlformats.org/officeDocument/2006/relationships/image" Target="../media/image17.png"/><Relationship Id="rId4" Type="http://schemas.openxmlformats.org/officeDocument/2006/relationships/tags" Target="../tags/tag22.xml"/><Relationship Id="rId9"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slideLayout" Target="../slideLayouts/slideLayout2.xml"/><Relationship Id="rId1" Type="http://schemas.openxmlformats.org/officeDocument/2006/relationships/tags" Target="../tags/tag23.xml"/><Relationship Id="rId5" Type="http://schemas.openxmlformats.org/officeDocument/2006/relationships/image" Target="../media/image20.png"/><Relationship Id="rId4" Type="http://schemas.openxmlformats.org/officeDocument/2006/relationships/image" Target="../media/image19.emf"/></Relationships>
</file>

<file path=ppt/slides/_rels/slide18.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png"/><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27.xml"/><Relationship Id="rId5" Type="http://schemas.openxmlformats.org/officeDocument/2006/relationships/image" Target="../media/image28.pn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slideLayout" Target="../slideLayouts/slideLayout2.xml"/><Relationship Id="rId7" Type="http://schemas.openxmlformats.org/officeDocument/2006/relationships/image" Target="../media/image29.emf"/><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28.png"/><Relationship Id="rId5" Type="http://schemas.openxmlformats.org/officeDocument/2006/relationships/image" Target="../media/image26.pn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0.png"/><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29.emf"/><Relationship Id="rId5" Type="http://schemas.openxmlformats.org/officeDocument/2006/relationships/image" Target="../media/image28.png"/><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tags" Target="../tags/tag34.xml"/><Relationship Id="rId7" Type="http://schemas.openxmlformats.org/officeDocument/2006/relationships/image" Target="../media/image28.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slideLayout" Target="../slideLayouts/slideLayout2.xml"/><Relationship Id="rId10" Type="http://schemas.openxmlformats.org/officeDocument/2006/relationships/image" Target="../media/image31.png"/><Relationship Id="rId4" Type="http://schemas.openxmlformats.org/officeDocument/2006/relationships/tags" Target="../tags/tag35.xml"/><Relationship Id="rId9" Type="http://schemas.openxmlformats.org/officeDocument/2006/relationships/image" Target="../media/image30.png"/></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slideLayout" Target="../slideLayouts/slideLayout2.xml"/><Relationship Id="rId1" Type="http://schemas.openxmlformats.org/officeDocument/2006/relationships/tags" Target="../tags/tag36.xml"/><Relationship Id="rId5" Type="http://schemas.openxmlformats.org/officeDocument/2006/relationships/image" Target="../media/image35.png"/><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37.png"/><Relationship Id="rId4" Type="http://schemas.openxmlformats.org/officeDocument/2006/relationships/image" Target="../media/image36.png"/></Relationships>
</file>

<file path=ppt/slides/_rels/slide33.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tags" Target="../tags/tag41.xml"/><Relationship Id="rId7" Type="http://schemas.openxmlformats.org/officeDocument/2006/relationships/image" Target="../media/image38.png"/><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36.png"/><Relationship Id="rId5" Type="http://schemas.openxmlformats.org/officeDocument/2006/relationships/slideLayout" Target="../slideLayouts/slideLayout2.xml"/><Relationship Id="rId10" Type="http://schemas.openxmlformats.org/officeDocument/2006/relationships/image" Target="../media/image41.emf"/><Relationship Id="rId4" Type="http://schemas.openxmlformats.org/officeDocument/2006/relationships/tags" Target="../tags/tag42.xml"/><Relationship Id="rId9"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image" Target="../media/image50.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tags" Target="../tags/tag48.xml"/><Relationship Id="rId7" Type="http://schemas.openxmlformats.org/officeDocument/2006/relationships/image" Target="../media/image52.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51.png"/><Relationship Id="rId5" Type="http://schemas.openxmlformats.org/officeDocument/2006/relationships/image" Target="../media/image48.png"/><Relationship Id="rId4" Type="http://schemas.openxmlformats.org/officeDocument/2006/relationships/slideLayout" Target="../slideLayouts/slideLayout2.xml"/><Relationship Id="rId9" Type="http://schemas.openxmlformats.org/officeDocument/2006/relationships/image" Target="../media/image5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53.png"/></Relationships>
</file>

<file path=ppt/slides/_rels/slide45.xml.rels><?xml version="1.0" encoding="UTF-8" standalone="yes"?>
<Relationships xmlns="http://schemas.openxmlformats.org/package/2006/relationships"><Relationship Id="rId2" Type="http://schemas.openxmlformats.org/officeDocument/2006/relationships/image" Target="../media/image54.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2.xml"/><Relationship Id="rId1" Type="http://schemas.openxmlformats.org/officeDocument/2006/relationships/tags" Target="../tags/tag49.xml"/><Relationship Id="rId4" Type="http://schemas.openxmlformats.org/officeDocument/2006/relationships/image" Target="../media/image57.png"/></Relationships>
</file>

<file path=ppt/slides/_rels/slide5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2.xml"/><Relationship Id="rId1" Type="http://schemas.openxmlformats.org/officeDocument/2006/relationships/tags" Target="../tags/tag50.xml"/><Relationship Id="rId4" Type="http://schemas.openxmlformats.org/officeDocument/2006/relationships/image" Target="../media/image57.png"/></Relationships>
</file>

<file path=ppt/slides/_rels/slide5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slideLayout" Target="../slideLayouts/slideLayout2.xml"/><Relationship Id="rId1" Type="http://schemas.openxmlformats.org/officeDocument/2006/relationships/tags" Target="../tags/tag51.xml"/><Relationship Id="rId4" Type="http://schemas.openxmlformats.org/officeDocument/2006/relationships/image" Target="../media/image59.emf"/></Relationships>
</file>

<file path=ppt/slides/_rels/slide5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slideLayout" Target="../slideLayouts/slideLayout2.xml"/><Relationship Id="rId1" Type="http://schemas.openxmlformats.org/officeDocument/2006/relationships/tags" Target="../tags/tag52.xml"/></Relationships>
</file>

<file path=ppt/slides/_rels/slide56.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tags" Target="../tags/tag55.xml"/><Relationship Id="rId7" Type="http://schemas.openxmlformats.org/officeDocument/2006/relationships/image" Target="../media/image63.emf"/><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tags" Target="../tags/tag58.xml"/><Relationship Id="rId7" Type="http://schemas.openxmlformats.org/officeDocument/2006/relationships/image" Target="../media/image65.png"/><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image" Target="../media/image63.emf"/><Relationship Id="rId5" Type="http://schemas.openxmlformats.org/officeDocument/2006/relationships/image" Target="../media/image62.png"/><Relationship Id="rId4"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tags" Target="../tags/tag61.xml"/><Relationship Id="rId7" Type="http://schemas.openxmlformats.org/officeDocument/2006/relationships/image" Target="../media/image67.png"/><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63.emf"/><Relationship Id="rId5" Type="http://schemas.openxmlformats.org/officeDocument/2006/relationships/image" Target="../media/image62.png"/><Relationship Id="rId4"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tags" Target="../tags/tag64.xml"/><Relationship Id="rId7" Type="http://schemas.openxmlformats.org/officeDocument/2006/relationships/image" Target="../media/image71.png"/><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3.xml"/><Relationship Id="rId7" Type="http://schemas.openxmlformats.org/officeDocument/2006/relationships/image" Target="../media/image10.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9.png"/><Relationship Id="rId5" Type="http://schemas.openxmlformats.org/officeDocument/2006/relationships/notesSlide" Target="../notesSlides/notesSlide3.xml"/><Relationship Id="rId4" Type="http://schemas.openxmlformats.org/officeDocument/2006/relationships/slideLayout" Target="../slideLayouts/slideLayout2.xml"/><Relationship Id="rId9" Type="http://schemas.openxmlformats.org/officeDocument/2006/relationships/image" Target="../media/image12.png"/></Relationships>
</file>

<file path=ppt/slides/_rels/slide60.xml.rels><?xml version="1.0" encoding="UTF-8" standalone="yes"?>
<Relationships xmlns="http://schemas.openxmlformats.org/package/2006/relationships"><Relationship Id="rId3" Type="http://schemas.openxmlformats.org/officeDocument/2006/relationships/tags" Target="../tags/tag67.xml"/><Relationship Id="rId7" Type="http://schemas.openxmlformats.org/officeDocument/2006/relationships/image" Target="../media/image74.pn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5.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76.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78.emf"/><Relationship Id="rId1" Type="http://schemas.openxmlformats.org/officeDocument/2006/relationships/slideLayout" Target="../slideLayouts/slideLayout2.xml"/><Relationship Id="rId4" Type="http://schemas.openxmlformats.org/officeDocument/2006/relationships/image" Target="../media/image80.emf"/></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6.xml"/><Relationship Id="rId7" Type="http://schemas.openxmlformats.org/officeDocument/2006/relationships/image" Target="../media/image10.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9.png"/><Relationship Id="rId5" Type="http://schemas.openxmlformats.org/officeDocument/2006/relationships/notesSlide" Target="../notesSlides/notesSlide4.xml"/><Relationship Id="rId4" Type="http://schemas.openxmlformats.org/officeDocument/2006/relationships/slideLayout" Target="../slideLayouts/slideLayout2.xml"/><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9.xml"/><Relationship Id="rId7" Type="http://schemas.openxmlformats.org/officeDocument/2006/relationships/image" Target="../media/image10.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9.png"/><Relationship Id="rId5" Type="http://schemas.openxmlformats.org/officeDocument/2006/relationships/notesSlide" Target="../notesSlides/notesSlide5.xml"/><Relationship Id="rId4" Type="http://schemas.openxmlformats.org/officeDocument/2006/relationships/slideLayout" Target="../slideLayouts/slideLayout2.xml"/><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2.xml"/><Relationship Id="rId7" Type="http://schemas.openxmlformats.org/officeDocument/2006/relationships/image" Target="../media/image10.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9.png"/><Relationship Id="rId5" Type="http://schemas.openxmlformats.org/officeDocument/2006/relationships/notesSlide" Target="../notesSlides/notesSlide6.xml"/><Relationship Id="rId4" Type="http://schemas.openxmlformats.org/officeDocument/2006/relationships/slideLayout" Target="../slideLayouts/slideLayout2.xml"/><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sz="3600" dirty="0" smtClean="0"/>
              <a:t>CAS – Introduction to </a:t>
            </a:r>
            <a:r>
              <a:rPr lang="en-US" sz="3600" dirty="0"/>
              <a:t>Accelerator Physics </a:t>
            </a:r>
            <a:r>
              <a:rPr lang="en-US" sz="3600" dirty="0" smtClean="0"/>
              <a:t/>
            </a:r>
            <a:br>
              <a:rPr lang="en-US" sz="3600" dirty="0" smtClean="0"/>
            </a:br>
            <a:r>
              <a:rPr lang="en-US" sz="3600" dirty="0" smtClean="0"/>
              <a:t/>
            </a:r>
            <a:br>
              <a:rPr lang="en-US" sz="3600" dirty="0" smtClean="0"/>
            </a:br>
            <a:r>
              <a:rPr lang="en-US" dirty="0" smtClean="0"/>
              <a:t>Collective effects</a:t>
            </a:r>
            <a:endParaRPr lang="en-US" dirty="0"/>
          </a:p>
        </p:txBody>
      </p:sp>
      <p:sp>
        <p:nvSpPr>
          <p:cNvPr id="3" name="Subtitle 2"/>
          <p:cNvSpPr>
            <a:spLocks noGrp="1"/>
          </p:cNvSpPr>
          <p:nvPr>
            <p:ph type="subTitle" idx="1"/>
          </p:nvPr>
        </p:nvSpPr>
        <p:spPr/>
        <p:txBody>
          <a:bodyPr>
            <a:normAutofit/>
          </a:bodyPr>
          <a:lstStyle/>
          <a:p>
            <a:pPr algn="l"/>
            <a:r>
              <a:rPr lang="en-US" b="1" dirty="0" smtClean="0">
                <a:solidFill>
                  <a:schemeClr val="accent6">
                    <a:lumMod val="75000"/>
                  </a:schemeClr>
                </a:solidFill>
              </a:rPr>
              <a:t>Part </a:t>
            </a:r>
            <a:r>
              <a:rPr lang="en-US" b="1" dirty="0">
                <a:solidFill>
                  <a:schemeClr val="accent6">
                    <a:lumMod val="75000"/>
                  </a:schemeClr>
                </a:solidFill>
              </a:rPr>
              <a:t>II: Space charge </a:t>
            </a:r>
            <a:r>
              <a:rPr lang="en-US" b="1" i="1" dirty="0" smtClean="0">
                <a:solidFill>
                  <a:schemeClr val="accent6">
                    <a:lumMod val="75000"/>
                  </a:schemeClr>
                </a:solidFill>
              </a:rPr>
              <a:t>cont.</a:t>
            </a:r>
            <a:endParaRPr lang="en-US" b="1" i="1" dirty="0">
              <a:solidFill>
                <a:schemeClr val="accent6">
                  <a:lumMod val="75000"/>
                </a:schemeClr>
              </a:solidFill>
            </a:endParaRPr>
          </a:p>
        </p:txBody>
      </p:sp>
    </p:spTree>
    <p:extLst>
      <p:ext uri="{BB962C8B-B14F-4D97-AF65-F5344CB8AC3E}">
        <p14:creationId xmlns:p14="http://schemas.microsoft.com/office/powerpoint/2010/main" val="2423852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Coasting vs. bunched – Gaussian</a:t>
            </a:r>
          </a:p>
        </p:txBody>
      </p:sp>
      <p:sp>
        <p:nvSpPr>
          <p:cNvPr id="3" name="Content Placeholder 2"/>
          <p:cNvSpPr>
            <a:spLocks noGrp="1"/>
          </p:cNvSpPr>
          <p:nvPr>
            <p:ph idx="1"/>
          </p:nvPr>
        </p:nvSpPr>
        <p:spPr/>
        <p:txBody>
          <a:bodyPr>
            <a:normAutofit/>
          </a:bodyPr>
          <a:lstStyle/>
          <a:p>
            <a:pPr algn="just"/>
            <a:r>
              <a:rPr lang="en-US" sz="1800" dirty="0"/>
              <a:t>In beams with </a:t>
            </a:r>
            <a:r>
              <a:rPr lang="en-US" sz="1800" b="1" dirty="0">
                <a:solidFill>
                  <a:srgbClr val="C00000"/>
                </a:solidFill>
              </a:rPr>
              <a:t>Gaussian transverse distribution</a:t>
            </a:r>
            <a:r>
              <a:rPr lang="en-US" sz="1800" dirty="0"/>
              <a:t> we observed already for coasting beams with constant line density a tune spread due to the nonlinear force and the resulting dependence on the transvers particle amplitude</a:t>
            </a:r>
          </a:p>
          <a:p>
            <a:pPr algn="just"/>
            <a:r>
              <a:rPr lang="en-US" sz="1800" dirty="0"/>
              <a:t>In case a Gaussian beam</a:t>
            </a:r>
            <a:r>
              <a:rPr lang="en-US" sz="1800" b="1" dirty="0">
                <a:solidFill>
                  <a:srgbClr val="C00000"/>
                </a:solidFill>
              </a:rPr>
              <a:t> is also bunched, an additional tune spread</a:t>
            </a:r>
            <a:r>
              <a:rPr lang="en-US" sz="1800" dirty="0"/>
              <a:t> is induced by the variation of the line density</a:t>
            </a:r>
          </a:p>
        </p:txBody>
      </p:sp>
      <p:sp>
        <p:nvSpPr>
          <p:cNvPr id="81" name="Rectangle 80"/>
          <p:cNvSpPr/>
          <p:nvPr/>
        </p:nvSpPr>
        <p:spPr>
          <a:xfrm>
            <a:off x="1440000" y="5652000"/>
            <a:ext cx="4392000" cy="584775"/>
          </a:xfrm>
          <a:prstGeom prst="rect">
            <a:avLst/>
          </a:prstGeom>
        </p:spPr>
        <p:txBody>
          <a:bodyPr>
            <a:spAutoFit/>
          </a:bodyPr>
          <a:lstStyle/>
          <a:p>
            <a:pPr algn="ctr"/>
            <a:r>
              <a:rPr lang="en-US" sz="1600" dirty="0">
                <a:solidFill>
                  <a:srgbClr val="262626"/>
                </a:solidFill>
              </a:rPr>
              <a:t>The tune spread is reduced for particles</a:t>
            </a:r>
          </a:p>
          <a:p>
            <a:pPr algn="ctr"/>
            <a:r>
              <a:rPr lang="en-US" sz="1600" dirty="0">
                <a:solidFill>
                  <a:srgbClr val="262626"/>
                </a:solidFill>
              </a:rPr>
              <a:t> further away from the peak line </a:t>
            </a:r>
            <a:r>
              <a:rPr lang="en-US" sz="1600" dirty="0" smtClean="0">
                <a:solidFill>
                  <a:srgbClr val="262626"/>
                </a:solidFill>
              </a:rPr>
              <a:t>density</a:t>
            </a:r>
            <a:endParaRPr lang="en-US" sz="1600" dirty="0">
              <a:solidFill>
                <a:srgbClr val="262626"/>
              </a:solidFill>
            </a:endParaRPr>
          </a:p>
        </p:txBody>
      </p:sp>
      <p:sp>
        <p:nvSpPr>
          <p:cNvPr id="64" name="TextBox 63"/>
          <p:cNvSpPr txBox="1"/>
          <p:nvPr/>
        </p:nvSpPr>
        <p:spPr>
          <a:xfrm>
            <a:off x="9432000" y="3419999"/>
            <a:ext cx="2520000" cy="864000"/>
          </a:xfrm>
          <a:prstGeom prst="rect">
            <a:avLst/>
          </a:prstGeom>
          <a:noFill/>
        </p:spPr>
        <p:txBody>
          <a:bodyPr wrap="square" rtlCol="0">
            <a:spAutoFit/>
          </a:bodyPr>
          <a:lstStyle/>
          <a:p>
            <a:pPr marL="0" lvl="1" algn="just"/>
            <a:r>
              <a:rPr lang="en-US" sz="1600" dirty="0">
                <a:solidFill>
                  <a:schemeClr val="accent6">
                    <a:lumMod val="50000"/>
                  </a:schemeClr>
                </a:solidFill>
                <a:sym typeface="Wingdings"/>
              </a:rPr>
              <a:t>The tune footprint is also called the space charge necktie due to its shape </a:t>
            </a:r>
            <a:endParaRPr lang="en-US" sz="1600" dirty="0">
              <a:solidFill>
                <a:schemeClr val="accent6">
                  <a:lumMod val="50000"/>
                </a:schemeClr>
              </a:solidFill>
            </a:endParaRPr>
          </a:p>
        </p:txBody>
      </p:sp>
      <p:grpSp>
        <p:nvGrpSpPr>
          <p:cNvPr id="85" name="Group 84"/>
          <p:cNvGrpSpPr/>
          <p:nvPr/>
        </p:nvGrpSpPr>
        <p:grpSpPr>
          <a:xfrm>
            <a:off x="2232000" y="3744000"/>
            <a:ext cx="2880000" cy="1570909"/>
            <a:chOff x="2244000" y="3540919"/>
            <a:chExt cx="2880000" cy="1570909"/>
          </a:xfrm>
        </p:grpSpPr>
        <p:sp>
          <p:nvSpPr>
            <p:cNvPr id="86" name="Oval 85"/>
            <p:cNvSpPr/>
            <p:nvPr/>
          </p:nvSpPr>
          <p:spPr>
            <a:xfrm>
              <a:off x="2532000" y="3912373"/>
              <a:ext cx="2304000" cy="828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87" name="Picture 86"/>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4000" y="3540919"/>
              <a:ext cx="2880000" cy="1570909"/>
            </a:xfrm>
            <a:prstGeom prst="rect">
              <a:avLst/>
            </a:prstGeom>
          </p:spPr>
        </p:pic>
      </p:grpSp>
      <p:grpSp>
        <p:nvGrpSpPr>
          <p:cNvPr id="88" name="Group 87"/>
          <p:cNvGrpSpPr/>
          <p:nvPr/>
        </p:nvGrpSpPr>
        <p:grpSpPr>
          <a:xfrm>
            <a:off x="720000" y="3960000"/>
            <a:ext cx="1487009" cy="1493714"/>
            <a:chOff x="1116000" y="2124000"/>
            <a:chExt cx="1487009" cy="1493714"/>
          </a:xfrm>
        </p:grpSpPr>
        <p:cxnSp>
          <p:nvCxnSpPr>
            <p:cNvPr id="89" name="Straight Arrow Connector 88"/>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1" name="Picture 90"/>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92" name="Picture 91"/>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2304000" y="2556000"/>
              <a:ext cx="140800" cy="125714"/>
            </a:xfrm>
            <a:prstGeom prst="rect">
              <a:avLst/>
            </a:prstGeom>
          </p:spPr>
        </p:pic>
        <p:cxnSp>
          <p:nvCxnSpPr>
            <p:cNvPr id="93" name="Straight Arrow Connector 92"/>
            <p:cNvCxnSpPr/>
            <p:nvPr/>
          </p:nvCxnSpPr>
          <p:spPr>
            <a:xfrm rot="14100000" flipV="1">
              <a:off x="1714980" y="2514704"/>
              <a:ext cx="0" cy="1152000"/>
            </a:xfrm>
            <a:prstGeom prst="straightConnector1">
              <a:avLst/>
            </a:prstGeom>
            <a:ln w="1905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94" name="Picture 93"/>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10" name="Group 9"/>
          <p:cNvGrpSpPr/>
          <p:nvPr/>
        </p:nvGrpSpPr>
        <p:grpSpPr>
          <a:xfrm>
            <a:off x="6480000" y="3168000"/>
            <a:ext cx="3348000" cy="3182554"/>
            <a:chOff x="6480000" y="3060000"/>
            <a:chExt cx="3348000" cy="3182554"/>
          </a:xfrm>
        </p:grpSpPr>
        <p:cxnSp>
          <p:nvCxnSpPr>
            <p:cNvPr id="54" name="Straight Arrow Connector 53"/>
            <p:cNvCxnSpPr/>
            <p:nvPr/>
          </p:nvCxnSpPr>
          <p:spPr>
            <a:xfrm>
              <a:off x="7020000" y="5868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rot="16200000">
              <a:off x="5616000" y="4464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8231543" y="5904000"/>
              <a:ext cx="384914"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x</a:t>
              </a:r>
              <a:endParaRPr lang="en-US" sz="1600" baseline="-25000" dirty="0">
                <a:solidFill>
                  <a:schemeClr val="accent6">
                    <a:lumMod val="50000"/>
                  </a:schemeClr>
                </a:solidFill>
              </a:endParaRPr>
            </a:p>
          </p:txBody>
        </p:sp>
        <p:sp>
          <p:nvSpPr>
            <p:cNvPr id="57" name="TextBox 56"/>
            <p:cNvSpPr txBox="1"/>
            <p:nvPr/>
          </p:nvSpPr>
          <p:spPr>
            <a:xfrm>
              <a:off x="6480000" y="4294723"/>
              <a:ext cx="385042"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y</a:t>
              </a:r>
              <a:endParaRPr lang="en-US" sz="1600" baseline="-25000" dirty="0">
                <a:solidFill>
                  <a:schemeClr val="accent6">
                    <a:lumMod val="50000"/>
                  </a:schemeClr>
                </a:solidFill>
              </a:endParaRPr>
            </a:p>
          </p:txBody>
        </p:sp>
        <p:grpSp>
          <p:nvGrpSpPr>
            <p:cNvPr id="9" name="Group 8"/>
            <p:cNvGrpSpPr>
              <a:grpSpLocks noChangeAspect="1"/>
            </p:cNvGrpSpPr>
            <p:nvPr/>
          </p:nvGrpSpPr>
          <p:grpSpPr>
            <a:xfrm>
              <a:off x="7989559" y="3671999"/>
              <a:ext cx="1082444" cy="955052"/>
              <a:chOff x="7910455" y="3645987"/>
              <a:chExt cx="1061481" cy="936556"/>
            </a:xfrm>
          </p:grpSpPr>
          <p:sp>
            <p:nvSpPr>
              <p:cNvPr id="74" name="Rectangle 73"/>
              <p:cNvSpPr/>
              <p:nvPr/>
            </p:nvSpPr>
            <p:spPr>
              <a:xfrm rot="2220000">
                <a:off x="8009096" y="4520549"/>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Rectangle 44"/>
              <p:cNvSpPr/>
              <p:nvPr/>
            </p:nvSpPr>
            <p:spPr>
              <a:xfrm rot="13020000">
                <a:off x="7910455" y="4527057"/>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Rectangle 47"/>
              <p:cNvSpPr/>
              <p:nvPr/>
            </p:nvSpPr>
            <p:spPr>
              <a:xfrm rot="2220000">
                <a:off x="7913846" y="4520514"/>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2" name="Isosceles Triangle 51"/>
              <p:cNvSpPr>
                <a:spLocks/>
              </p:cNvSpPr>
              <p:nvPr/>
            </p:nvSpPr>
            <p:spPr>
              <a:xfrm rot="13020000">
                <a:off x="8460884" y="3961830"/>
                <a:ext cx="220737" cy="353469"/>
              </a:xfrm>
              <a:prstGeom prst="triangle">
                <a:avLst/>
              </a:prstGeom>
              <a:gradFill flip="none" rotWithShape="1">
                <a:gsLst>
                  <a:gs pos="0">
                    <a:srgbClr val="008000">
                      <a:alpha val="50000"/>
                    </a:srgbClr>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9" name="Oval 58"/>
              <p:cNvSpPr/>
              <p:nvPr/>
            </p:nvSpPr>
            <p:spPr>
              <a:xfrm>
                <a:off x="8860965" y="3645987"/>
                <a:ext cx="110971" cy="110971"/>
              </a:xfrm>
              <a:prstGeom prst="ellipse">
                <a:avLst/>
              </a:prstGeom>
              <a:solidFill>
                <a:srgbClr val="FF0000">
                  <a:alpha val="15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cxnSp>
        <p:nvCxnSpPr>
          <p:cNvPr id="41" name="Straight Arrow Connector 40"/>
          <p:cNvCxnSpPr/>
          <p:nvPr/>
        </p:nvCxnSpPr>
        <p:spPr>
          <a:xfrm flipV="1">
            <a:off x="2700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V="1">
            <a:off x="4644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69" name="Oval 68"/>
          <p:cNvSpPr>
            <a:spLocks noChangeAspect="1"/>
          </p:cNvSpPr>
          <p:nvPr/>
        </p:nvSpPr>
        <p:spPr>
          <a:xfrm>
            <a:off x="4536000" y="4306000"/>
            <a:ext cx="180000" cy="4600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6" name="Oval 65"/>
          <p:cNvSpPr>
            <a:spLocks noChangeAspect="1"/>
          </p:cNvSpPr>
          <p:nvPr/>
        </p:nvSpPr>
        <p:spPr>
          <a:xfrm>
            <a:off x="2628000" y="4306000"/>
            <a:ext cx="180000" cy="4600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10</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427552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Coasting vs. bunched – Gaussian</a:t>
            </a:r>
          </a:p>
        </p:txBody>
      </p:sp>
      <p:sp>
        <p:nvSpPr>
          <p:cNvPr id="3" name="Content Placeholder 2"/>
          <p:cNvSpPr>
            <a:spLocks noGrp="1"/>
          </p:cNvSpPr>
          <p:nvPr>
            <p:ph idx="1"/>
          </p:nvPr>
        </p:nvSpPr>
        <p:spPr/>
        <p:txBody>
          <a:bodyPr>
            <a:normAutofit/>
          </a:bodyPr>
          <a:lstStyle/>
          <a:p>
            <a:pPr algn="just"/>
            <a:r>
              <a:rPr lang="en-US" sz="1800" dirty="0"/>
              <a:t>In beams with </a:t>
            </a:r>
            <a:r>
              <a:rPr lang="en-US" sz="1800" b="1" dirty="0">
                <a:solidFill>
                  <a:srgbClr val="C00000"/>
                </a:solidFill>
              </a:rPr>
              <a:t>Gaussian transverse distribution</a:t>
            </a:r>
            <a:r>
              <a:rPr lang="en-US" sz="1800" dirty="0"/>
              <a:t> we observed already for coasting beams with constant line density a tune spread due to the nonlinear force and the resulting dependence on the transvers particle amplitude</a:t>
            </a:r>
          </a:p>
          <a:p>
            <a:pPr algn="just"/>
            <a:r>
              <a:rPr lang="en-US" sz="1800" dirty="0"/>
              <a:t>In case a Gaussian beam</a:t>
            </a:r>
            <a:r>
              <a:rPr lang="en-US" sz="1800" b="1" dirty="0">
                <a:solidFill>
                  <a:srgbClr val="C00000"/>
                </a:solidFill>
              </a:rPr>
              <a:t> is also bunched, an additional tune spread</a:t>
            </a:r>
            <a:r>
              <a:rPr lang="en-US" sz="1800" dirty="0"/>
              <a:t> is induced by the variation of the line density</a:t>
            </a:r>
          </a:p>
        </p:txBody>
      </p:sp>
      <p:sp>
        <p:nvSpPr>
          <p:cNvPr id="81" name="Rectangle 80"/>
          <p:cNvSpPr/>
          <p:nvPr/>
        </p:nvSpPr>
        <p:spPr>
          <a:xfrm>
            <a:off x="1440000" y="5652000"/>
            <a:ext cx="4392000" cy="584775"/>
          </a:xfrm>
          <a:prstGeom prst="rect">
            <a:avLst/>
          </a:prstGeom>
        </p:spPr>
        <p:txBody>
          <a:bodyPr>
            <a:spAutoFit/>
          </a:bodyPr>
          <a:lstStyle/>
          <a:p>
            <a:pPr algn="ctr"/>
            <a:r>
              <a:rPr lang="en-US" sz="1600" dirty="0">
                <a:solidFill>
                  <a:schemeClr val="accent6">
                    <a:lumMod val="50000"/>
                  </a:schemeClr>
                </a:solidFill>
                <a:sym typeface="Wingdings"/>
              </a:rPr>
              <a:t>For bunched beams the tune spread </a:t>
            </a:r>
          </a:p>
          <a:p>
            <a:pPr algn="ctr"/>
            <a:r>
              <a:rPr lang="en-US" sz="1600" dirty="0">
                <a:solidFill>
                  <a:schemeClr val="accent6">
                    <a:lumMod val="50000"/>
                  </a:schemeClr>
                </a:solidFill>
                <a:sym typeface="Wingdings"/>
              </a:rPr>
              <a:t>is as big as the maximum tune shift</a:t>
            </a:r>
            <a:r>
              <a:rPr lang="en-US" sz="1600" dirty="0" smtClean="0">
                <a:solidFill>
                  <a:schemeClr val="accent6">
                    <a:lumMod val="50000"/>
                  </a:schemeClr>
                </a:solidFill>
                <a:sym typeface="Wingdings"/>
              </a:rPr>
              <a:t>!</a:t>
            </a:r>
            <a:endParaRPr lang="en-US" sz="1600" dirty="0">
              <a:solidFill>
                <a:schemeClr val="accent6">
                  <a:lumMod val="50000"/>
                </a:schemeClr>
              </a:solidFill>
              <a:sym typeface="Wingdings"/>
            </a:endParaRPr>
          </a:p>
        </p:txBody>
      </p:sp>
      <p:sp>
        <p:nvSpPr>
          <p:cNvPr id="64" name="TextBox 63"/>
          <p:cNvSpPr txBox="1"/>
          <p:nvPr/>
        </p:nvSpPr>
        <p:spPr>
          <a:xfrm>
            <a:off x="9432000" y="3419999"/>
            <a:ext cx="2520000" cy="864000"/>
          </a:xfrm>
          <a:prstGeom prst="rect">
            <a:avLst/>
          </a:prstGeom>
          <a:noFill/>
        </p:spPr>
        <p:txBody>
          <a:bodyPr wrap="square" rtlCol="0">
            <a:spAutoFit/>
          </a:bodyPr>
          <a:lstStyle/>
          <a:p>
            <a:pPr marL="0" lvl="1" algn="just"/>
            <a:r>
              <a:rPr lang="en-US" sz="1600" dirty="0">
                <a:solidFill>
                  <a:schemeClr val="accent6">
                    <a:lumMod val="50000"/>
                  </a:schemeClr>
                </a:solidFill>
                <a:sym typeface="Wingdings"/>
              </a:rPr>
              <a:t>The tune footprint is also called the space charge necktie due to its shape </a:t>
            </a:r>
            <a:endParaRPr lang="en-US" sz="1600" dirty="0">
              <a:solidFill>
                <a:schemeClr val="accent6">
                  <a:lumMod val="50000"/>
                </a:schemeClr>
              </a:solidFill>
            </a:endParaRPr>
          </a:p>
        </p:txBody>
      </p:sp>
      <p:grpSp>
        <p:nvGrpSpPr>
          <p:cNvPr id="85" name="Group 84"/>
          <p:cNvGrpSpPr/>
          <p:nvPr/>
        </p:nvGrpSpPr>
        <p:grpSpPr>
          <a:xfrm>
            <a:off x="2232000" y="3744000"/>
            <a:ext cx="2880000" cy="1570909"/>
            <a:chOff x="2244000" y="3540919"/>
            <a:chExt cx="2880000" cy="1570909"/>
          </a:xfrm>
        </p:grpSpPr>
        <p:sp>
          <p:nvSpPr>
            <p:cNvPr id="86" name="Oval 85"/>
            <p:cNvSpPr/>
            <p:nvPr/>
          </p:nvSpPr>
          <p:spPr>
            <a:xfrm>
              <a:off x="2532000" y="3912373"/>
              <a:ext cx="2304000" cy="828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87" name="Picture 86"/>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4000" y="3540919"/>
              <a:ext cx="2880000" cy="1570909"/>
            </a:xfrm>
            <a:prstGeom prst="rect">
              <a:avLst/>
            </a:prstGeom>
          </p:spPr>
        </p:pic>
      </p:grpSp>
      <p:grpSp>
        <p:nvGrpSpPr>
          <p:cNvPr id="88" name="Group 87"/>
          <p:cNvGrpSpPr/>
          <p:nvPr/>
        </p:nvGrpSpPr>
        <p:grpSpPr>
          <a:xfrm>
            <a:off x="720000" y="3960000"/>
            <a:ext cx="1487009" cy="1493714"/>
            <a:chOff x="1116000" y="2124000"/>
            <a:chExt cx="1487009" cy="1493714"/>
          </a:xfrm>
        </p:grpSpPr>
        <p:cxnSp>
          <p:nvCxnSpPr>
            <p:cNvPr id="89" name="Straight Arrow Connector 88"/>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1" name="Picture 90"/>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92" name="Picture 91"/>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2304000" y="2556000"/>
              <a:ext cx="140800" cy="125714"/>
            </a:xfrm>
            <a:prstGeom prst="rect">
              <a:avLst/>
            </a:prstGeom>
          </p:spPr>
        </p:pic>
        <p:cxnSp>
          <p:nvCxnSpPr>
            <p:cNvPr id="93" name="Straight Arrow Connector 92"/>
            <p:cNvCxnSpPr/>
            <p:nvPr/>
          </p:nvCxnSpPr>
          <p:spPr>
            <a:xfrm rot="14100000" flipV="1">
              <a:off x="1714980" y="2514704"/>
              <a:ext cx="0" cy="1152000"/>
            </a:xfrm>
            <a:prstGeom prst="straightConnector1">
              <a:avLst/>
            </a:prstGeom>
            <a:ln w="1905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94" name="Picture 93"/>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sp>
        <p:nvSpPr>
          <p:cNvPr id="8" name="Oval 7"/>
          <p:cNvSpPr/>
          <p:nvPr/>
        </p:nvSpPr>
        <p:spPr>
          <a:xfrm>
            <a:off x="3510000" y="4122000"/>
            <a:ext cx="324000" cy="8280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40" name="Straight Arrow Connector 39"/>
          <p:cNvCxnSpPr/>
          <p:nvPr/>
        </p:nvCxnSpPr>
        <p:spPr>
          <a:xfrm flipV="1">
            <a:off x="2943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a:off x="6480000" y="3168000"/>
            <a:ext cx="3348000" cy="3182554"/>
            <a:chOff x="6480000" y="3060000"/>
            <a:chExt cx="3348000" cy="3182554"/>
          </a:xfrm>
        </p:grpSpPr>
        <p:cxnSp>
          <p:nvCxnSpPr>
            <p:cNvPr id="54" name="Straight Arrow Connector 53"/>
            <p:cNvCxnSpPr/>
            <p:nvPr/>
          </p:nvCxnSpPr>
          <p:spPr>
            <a:xfrm>
              <a:off x="7020000" y="5868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rot="16200000">
              <a:off x="5616000" y="4464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8231543" y="5904000"/>
              <a:ext cx="384914"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x</a:t>
              </a:r>
              <a:endParaRPr lang="en-US" sz="1600" baseline="-25000" dirty="0">
                <a:solidFill>
                  <a:schemeClr val="accent6">
                    <a:lumMod val="50000"/>
                  </a:schemeClr>
                </a:solidFill>
              </a:endParaRPr>
            </a:p>
          </p:txBody>
        </p:sp>
        <p:sp>
          <p:nvSpPr>
            <p:cNvPr id="57" name="TextBox 56"/>
            <p:cNvSpPr txBox="1"/>
            <p:nvPr/>
          </p:nvSpPr>
          <p:spPr>
            <a:xfrm>
              <a:off x="6480000" y="4294723"/>
              <a:ext cx="385042"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y</a:t>
              </a:r>
              <a:endParaRPr lang="en-US" sz="1600" baseline="-25000" dirty="0">
                <a:solidFill>
                  <a:schemeClr val="accent6">
                    <a:lumMod val="50000"/>
                  </a:schemeClr>
                </a:solidFill>
              </a:endParaRPr>
            </a:p>
          </p:txBody>
        </p:sp>
        <p:grpSp>
          <p:nvGrpSpPr>
            <p:cNvPr id="9" name="Group 8"/>
            <p:cNvGrpSpPr>
              <a:grpSpLocks noChangeAspect="1"/>
            </p:cNvGrpSpPr>
            <p:nvPr/>
          </p:nvGrpSpPr>
          <p:grpSpPr>
            <a:xfrm>
              <a:off x="7668000" y="3672000"/>
              <a:ext cx="1404000" cy="1839143"/>
              <a:chOff x="7595126" y="3645987"/>
              <a:chExt cx="1376810" cy="1803525"/>
            </a:xfrm>
          </p:grpSpPr>
          <p:sp>
            <p:nvSpPr>
              <p:cNvPr id="74" name="Rectangle 73"/>
              <p:cNvSpPr/>
              <p:nvPr/>
            </p:nvSpPr>
            <p:spPr>
              <a:xfrm rot="2220000">
                <a:off x="8009096" y="4520549"/>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2" name="Isosceles Triangle 41"/>
              <p:cNvSpPr>
                <a:spLocks/>
              </p:cNvSpPr>
              <p:nvPr/>
            </p:nvSpPr>
            <p:spPr>
              <a:xfrm rot="13020000">
                <a:off x="8249447" y="4115706"/>
                <a:ext cx="359135" cy="440902"/>
              </a:xfrm>
              <a:prstGeom prst="triangle">
                <a:avLst/>
              </a:prstGeom>
              <a:gradFill flip="none" rotWithShape="1">
                <a:gsLst>
                  <a:gs pos="0">
                    <a:srgbClr val="008000">
                      <a:alpha val="50000"/>
                    </a:srgbClr>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p:cNvGrpSpPr/>
              <p:nvPr/>
            </p:nvGrpSpPr>
            <p:grpSpPr>
              <a:xfrm>
                <a:off x="7595126" y="4442184"/>
                <a:ext cx="1014447" cy="1007328"/>
                <a:chOff x="6808871" y="4493449"/>
                <a:chExt cx="658191" cy="653570"/>
              </a:xfrm>
            </p:grpSpPr>
            <p:sp>
              <p:nvSpPr>
                <p:cNvPr id="44" name="Isosceles Triangle 43"/>
                <p:cNvSpPr>
                  <a:spLocks/>
                </p:cNvSpPr>
                <p:nvPr/>
              </p:nvSpPr>
              <p:spPr>
                <a:xfrm rot="13020000">
                  <a:off x="6808871" y="4493449"/>
                  <a:ext cx="477597" cy="653570"/>
                </a:xfrm>
                <a:prstGeom prst="triangle">
                  <a:avLst/>
                </a:prstGeom>
                <a:noFill/>
                <a:ln w="19050">
                  <a:solidFill>
                    <a:srgbClr val="008000">
                      <a:alpha val="50000"/>
                    </a:srgb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Rectangle 44"/>
                <p:cNvSpPr/>
                <p:nvPr/>
              </p:nvSpPr>
              <p:spPr>
                <a:xfrm rot="13020000">
                  <a:off x="7013462" y="4548494"/>
                  <a:ext cx="453600" cy="360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6" name="Group 45"/>
              <p:cNvGrpSpPr/>
              <p:nvPr/>
            </p:nvGrpSpPr>
            <p:grpSpPr>
              <a:xfrm rot="10800000">
                <a:off x="7913846" y="3653545"/>
                <a:ext cx="1014447" cy="1007328"/>
                <a:chOff x="6808871" y="4493449"/>
                <a:chExt cx="658191" cy="653570"/>
              </a:xfrm>
            </p:grpSpPr>
            <p:sp>
              <p:nvSpPr>
                <p:cNvPr id="47" name="Isosceles Triangle 46"/>
                <p:cNvSpPr>
                  <a:spLocks/>
                </p:cNvSpPr>
                <p:nvPr/>
              </p:nvSpPr>
              <p:spPr>
                <a:xfrm rot="13020000">
                  <a:off x="6808871" y="4493449"/>
                  <a:ext cx="477597" cy="653570"/>
                </a:xfrm>
                <a:prstGeom prst="triangle">
                  <a:avLst/>
                </a:prstGeom>
                <a:solidFill>
                  <a:srgbClr val="008000">
                    <a:alpha val="20000"/>
                  </a:srgbClr>
                </a:solidFill>
                <a:ln w="19050">
                  <a:solidFill>
                    <a:srgbClr val="008000">
                      <a:alpha val="50000"/>
                    </a:srgb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Rectangle 47"/>
                <p:cNvSpPr/>
                <p:nvPr/>
              </p:nvSpPr>
              <p:spPr>
                <a:xfrm rot="13020000">
                  <a:off x="7013462" y="4548494"/>
                  <a:ext cx="453600" cy="360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49" name="Isosceles Triangle 48"/>
              <p:cNvSpPr>
                <a:spLocks/>
              </p:cNvSpPr>
              <p:nvPr/>
            </p:nvSpPr>
            <p:spPr>
              <a:xfrm rot="13020000">
                <a:off x="7614483" y="4414576"/>
                <a:ext cx="736104" cy="1007328"/>
              </a:xfrm>
              <a:prstGeom prst="triangle">
                <a:avLst/>
              </a:prstGeom>
              <a:gradFill flip="none" rotWithShape="1">
                <a:gsLst>
                  <a:gs pos="0">
                    <a:srgbClr val="008000">
                      <a:alpha val="50000"/>
                    </a:srgbClr>
                  </a:gs>
                  <a:gs pos="100000">
                    <a:srgbClr val="008000">
                      <a:alpha val="10000"/>
                    </a:srgbClr>
                  </a:gs>
                  <a:gs pos="59000">
                    <a:srgbClr val="008000">
                      <a:alpha val="5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0" name="Isosceles Triangle 49"/>
              <p:cNvSpPr>
                <a:spLocks/>
              </p:cNvSpPr>
              <p:nvPr/>
            </p:nvSpPr>
            <p:spPr>
              <a:xfrm rot="13020000">
                <a:off x="7802765" y="4329021"/>
                <a:ext cx="620406" cy="847853"/>
              </a:xfrm>
              <a:prstGeom prst="triangle">
                <a:avLst/>
              </a:prstGeom>
              <a:gradFill flip="none" rotWithShape="1">
                <a:gsLst>
                  <a:gs pos="0">
                    <a:srgbClr val="008000">
                      <a:alpha val="50000"/>
                    </a:srgbClr>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1" name="Isosceles Triangle 50"/>
              <p:cNvSpPr>
                <a:spLocks/>
              </p:cNvSpPr>
              <p:nvPr/>
            </p:nvSpPr>
            <p:spPr>
              <a:xfrm rot="13020000">
                <a:off x="8033929" y="4188185"/>
                <a:ext cx="468198" cy="706096"/>
              </a:xfrm>
              <a:prstGeom prst="triangle">
                <a:avLst/>
              </a:prstGeom>
              <a:gradFill flip="none" rotWithShape="1">
                <a:gsLst>
                  <a:gs pos="0">
                    <a:srgbClr val="008000">
                      <a:alpha val="50000"/>
                    </a:srgbClr>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2" name="Isosceles Triangle 51"/>
              <p:cNvSpPr>
                <a:spLocks/>
              </p:cNvSpPr>
              <p:nvPr/>
            </p:nvSpPr>
            <p:spPr>
              <a:xfrm rot="13020000">
                <a:off x="8460884" y="3961830"/>
                <a:ext cx="220737" cy="353469"/>
              </a:xfrm>
              <a:prstGeom prst="triangle">
                <a:avLst/>
              </a:prstGeom>
              <a:gradFill flip="none" rotWithShape="1">
                <a:gsLst>
                  <a:gs pos="0">
                    <a:srgbClr val="008000">
                      <a:alpha val="50000"/>
                    </a:srgbClr>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9" name="Oval 58"/>
              <p:cNvSpPr/>
              <p:nvPr/>
            </p:nvSpPr>
            <p:spPr>
              <a:xfrm>
                <a:off x="8860965" y="3645987"/>
                <a:ext cx="110971" cy="110971"/>
              </a:xfrm>
              <a:prstGeom prst="ellipse">
                <a:avLst/>
              </a:prstGeom>
              <a:solidFill>
                <a:srgbClr val="FF0000">
                  <a:alpha val="15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cxnSp>
        <p:nvCxnSpPr>
          <p:cNvPr id="41" name="Straight Arrow Connector 40"/>
          <p:cNvCxnSpPr/>
          <p:nvPr/>
        </p:nvCxnSpPr>
        <p:spPr>
          <a:xfrm flipV="1">
            <a:off x="2700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V="1">
            <a:off x="4644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flipV="1">
            <a:off x="3186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flipV="1">
            <a:off x="3429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flipV="1">
            <a:off x="3672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flipV="1">
            <a:off x="3915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flipV="1">
            <a:off x="4158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flipV="1">
            <a:off x="4401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67" name="Oval 66"/>
          <p:cNvSpPr>
            <a:spLocks noChangeAspect="1"/>
          </p:cNvSpPr>
          <p:nvPr/>
        </p:nvSpPr>
        <p:spPr>
          <a:xfrm>
            <a:off x="4068000" y="4163400"/>
            <a:ext cx="288000" cy="7360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8" name="Oval 67"/>
          <p:cNvSpPr>
            <a:spLocks noChangeAspect="1"/>
          </p:cNvSpPr>
          <p:nvPr/>
        </p:nvSpPr>
        <p:spPr>
          <a:xfrm>
            <a:off x="4321800" y="4214000"/>
            <a:ext cx="244800" cy="6256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9" name="Oval 68"/>
          <p:cNvSpPr>
            <a:spLocks noChangeAspect="1"/>
          </p:cNvSpPr>
          <p:nvPr/>
        </p:nvSpPr>
        <p:spPr>
          <a:xfrm>
            <a:off x="4536000" y="4306000"/>
            <a:ext cx="180000" cy="4600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0" name="Oval 69"/>
          <p:cNvSpPr>
            <a:spLocks noChangeAspect="1"/>
          </p:cNvSpPr>
          <p:nvPr/>
        </p:nvSpPr>
        <p:spPr>
          <a:xfrm>
            <a:off x="3796200" y="4140400"/>
            <a:ext cx="309600" cy="7912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6" name="Oval 65"/>
          <p:cNvSpPr>
            <a:spLocks noChangeAspect="1"/>
          </p:cNvSpPr>
          <p:nvPr/>
        </p:nvSpPr>
        <p:spPr>
          <a:xfrm>
            <a:off x="2628000" y="4306000"/>
            <a:ext cx="180000" cy="4600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1" name="Oval 70"/>
          <p:cNvSpPr>
            <a:spLocks noChangeAspect="1"/>
          </p:cNvSpPr>
          <p:nvPr/>
        </p:nvSpPr>
        <p:spPr>
          <a:xfrm>
            <a:off x="2984400" y="4163400"/>
            <a:ext cx="288000" cy="7360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2" name="Oval 71"/>
          <p:cNvSpPr>
            <a:spLocks noChangeAspect="1"/>
          </p:cNvSpPr>
          <p:nvPr/>
        </p:nvSpPr>
        <p:spPr>
          <a:xfrm>
            <a:off x="2770200" y="4214000"/>
            <a:ext cx="244800" cy="6256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3" name="Oval 72"/>
          <p:cNvSpPr>
            <a:spLocks noChangeAspect="1"/>
          </p:cNvSpPr>
          <p:nvPr/>
        </p:nvSpPr>
        <p:spPr>
          <a:xfrm>
            <a:off x="3238200" y="4140400"/>
            <a:ext cx="309600" cy="7912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6" name="Rounded Rectangle 75"/>
          <p:cNvSpPr/>
          <p:nvPr/>
        </p:nvSpPr>
        <p:spPr>
          <a:xfrm>
            <a:off x="264000" y="1944000"/>
            <a:ext cx="11664000" cy="792000"/>
          </a:xfrm>
          <a:prstGeom prst="roundRect">
            <a:avLst>
              <a:gd name="adj" fmla="val 10219"/>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marL="285750" indent="-285750" algn="just">
              <a:buFont typeface="Arial" panose="020B0604020202020204" pitchFamily="34" charset="0"/>
              <a:buChar char="•"/>
            </a:pPr>
            <a:r>
              <a:rPr lang="en-US" sz="1600" dirty="0"/>
              <a:t>The </a:t>
            </a:r>
            <a:r>
              <a:rPr lang="en-US" sz="1600" dirty="0" smtClean="0"/>
              <a:t>longitudinal </a:t>
            </a:r>
            <a:r>
              <a:rPr lang="en-US" sz="1600" dirty="0"/>
              <a:t>variation of the transverse space-charge force due to the line density fills the gap until the zero-intensity working </a:t>
            </a:r>
            <a:r>
              <a:rPr lang="en-US" sz="1600" dirty="0" smtClean="0"/>
              <a:t>point</a:t>
            </a:r>
          </a:p>
          <a:p>
            <a:pPr marL="285750" indent="-285750" algn="just">
              <a:buFont typeface="Arial" panose="020B0604020202020204" pitchFamily="34" charset="0"/>
              <a:buChar char="•"/>
            </a:pPr>
            <a:r>
              <a:rPr lang="en-US" sz="1600" dirty="0" smtClean="0"/>
              <a:t>The </a:t>
            </a:r>
            <a:r>
              <a:rPr lang="en-US" sz="1600" dirty="0"/>
              <a:t>tune of individual particles is modulated by twice the synchrotron period</a:t>
            </a:r>
          </a:p>
        </p:txBody>
      </p:sp>
      <p:sp>
        <p:nvSpPr>
          <p:cNvPr id="6" name="Slide Number Placeholder 5"/>
          <p:cNvSpPr>
            <a:spLocks noGrp="1"/>
          </p:cNvSpPr>
          <p:nvPr>
            <p:ph type="sldNum" sz="quarter" idx="12"/>
          </p:nvPr>
        </p:nvSpPr>
        <p:spPr/>
        <p:txBody>
          <a:bodyPr/>
          <a:lstStyle/>
          <a:p>
            <a:fld id="{9EA1AA69-EDB9-4143-818B-2B18FE6932EA}" type="slidenum">
              <a:rPr lang="en-GB" smtClean="0"/>
              <a:t>11</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11" name="Footer Placeholder 10"/>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026515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Brightness limitation due to space charge</a:t>
            </a:r>
            <a:endParaRPr lang="en-US" dirty="0"/>
          </a:p>
        </p:txBody>
      </p:sp>
      <p:sp>
        <p:nvSpPr>
          <p:cNvPr id="3" name="Content Placeholder 2"/>
          <p:cNvSpPr>
            <a:spLocks noGrp="1"/>
          </p:cNvSpPr>
          <p:nvPr>
            <p:ph idx="1"/>
          </p:nvPr>
        </p:nvSpPr>
        <p:spPr/>
        <p:txBody>
          <a:bodyPr>
            <a:normAutofit/>
          </a:bodyPr>
          <a:lstStyle/>
          <a:p>
            <a:r>
              <a:rPr lang="en-US" sz="2000" dirty="0" smtClean="0"/>
              <a:t>A space charge tune spread beyond </a:t>
            </a:r>
            <a:r>
              <a:rPr lang="en-US" sz="2000" dirty="0"/>
              <a:t>0.5 can barely be tolerated without excessive </a:t>
            </a:r>
            <a:r>
              <a:rPr lang="en-US" sz="2000" b="1" dirty="0" err="1" smtClean="0">
                <a:solidFill>
                  <a:srgbClr val="C00000"/>
                </a:solidFill>
              </a:rPr>
              <a:t>emittance</a:t>
            </a:r>
            <a:r>
              <a:rPr lang="en-US" sz="2000" b="1" dirty="0" smtClean="0">
                <a:solidFill>
                  <a:srgbClr val="C00000"/>
                </a:solidFill>
              </a:rPr>
              <a:t> blow-up and/or particle </a:t>
            </a:r>
            <a:r>
              <a:rPr lang="en-US" sz="2000" b="1" dirty="0">
                <a:solidFill>
                  <a:srgbClr val="C00000"/>
                </a:solidFill>
              </a:rPr>
              <a:t>loss </a:t>
            </a:r>
            <a:r>
              <a:rPr lang="en-US" sz="2000" b="1" dirty="0" smtClean="0">
                <a:solidFill>
                  <a:srgbClr val="C00000"/>
                </a:solidFill>
              </a:rPr>
              <a:t>due to resonances</a:t>
            </a:r>
            <a:endParaRPr lang="en-US" sz="2000" b="1" dirty="0">
              <a:solidFill>
                <a:srgbClr val="C00000"/>
              </a:solidFill>
            </a:endParaRPr>
          </a:p>
          <a:p>
            <a:pPr lvl="1"/>
            <a:r>
              <a:rPr lang="en-US" sz="1800" dirty="0" smtClean="0"/>
              <a:t>Dipole errors in the machine excite the integer resonances (Q=n) </a:t>
            </a:r>
          </a:p>
          <a:p>
            <a:pPr lvl="1"/>
            <a:r>
              <a:rPr lang="en-US" sz="1800" dirty="0" err="1" smtClean="0"/>
              <a:t>Quadrupole</a:t>
            </a:r>
            <a:r>
              <a:rPr lang="en-US" sz="1800" dirty="0" smtClean="0"/>
              <a:t> errors excite the half integer resonances (Q=n+1/2)</a:t>
            </a:r>
          </a:p>
          <a:p>
            <a:pPr lvl="1"/>
            <a:r>
              <a:rPr lang="en-US" sz="1800" dirty="0"/>
              <a:t>Higher order resonances can be excited due to </a:t>
            </a:r>
            <a:r>
              <a:rPr lang="en-US" sz="1800" dirty="0" err="1"/>
              <a:t>sextupoles</a:t>
            </a:r>
            <a:r>
              <a:rPr lang="en-US" sz="1800" dirty="0"/>
              <a:t> and multipole </a:t>
            </a:r>
            <a:r>
              <a:rPr lang="en-US" sz="1800" dirty="0" smtClean="0"/>
              <a:t>errors</a:t>
            </a:r>
            <a:endParaRPr lang="en-US" sz="1800" dirty="0"/>
          </a:p>
        </p:txBody>
      </p:sp>
      <p:grpSp>
        <p:nvGrpSpPr>
          <p:cNvPr id="8" name="Group 7"/>
          <p:cNvGrpSpPr>
            <a:grpSpLocks noChangeAspect="1"/>
          </p:cNvGrpSpPr>
          <p:nvPr/>
        </p:nvGrpSpPr>
        <p:grpSpPr>
          <a:xfrm>
            <a:off x="6048000" y="2412000"/>
            <a:ext cx="5040000" cy="4004593"/>
            <a:chOff x="5446040" y="2475197"/>
            <a:chExt cx="4574311" cy="3634574"/>
          </a:xfrm>
        </p:grpSpPr>
        <p:pic>
          <p:nvPicPr>
            <p:cNvPr id="16" name="Picture 15" descr="figure_1.pn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46040" y="2475197"/>
              <a:ext cx="4574311" cy="3634574"/>
            </a:xfrm>
            <a:prstGeom prst="rect">
              <a:avLst/>
            </a:prstGeom>
          </p:spPr>
        </p:pic>
        <p:sp>
          <p:nvSpPr>
            <p:cNvPr id="17" name="Diamond 16"/>
            <p:cNvSpPr/>
            <p:nvPr/>
          </p:nvSpPr>
          <p:spPr>
            <a:xfrm rot="1526992">
              <a:off x="7443262" y="2851045"/>
              <a:ext cx="819828" cy="3043635"/>
            </a:xfrm>
            <a:prstGeom prst="diamond">
              <a:avLst/>
            </a:prstGeom>
            <a:solidFill>
              <a:srgbClr val="008000">
                <a:alpha val="50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Oval 18"/>
            <p:cNvSpPr>
              <a:spLocks noChangeAspect="1"/>
            </p:cNvSpPr>
            <p:nvPr/>
          </p:nvSpPr>
          <p:spPr>
            <a:xfrm>
              <a:off x="8489996" y="2886975"/>
              <a:ext cx="86224" cy="98522"/>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3" name="Content Placeholder 2"/>
          <p:cNvSpPr txBox="1">
            <a:spLocks/>
          </p:cNvSpPr>
          <p:nvPr/>
        </p:nvSpPr>
        <p:spPr>
          <a:xfrm>
            <a:off x="1584000" y="2880000"/>
            <a:ext cx="3960000" cy="324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spcBef>
                <a:spcPts val="1200"/>
              </a:spcBef>
              <a:buFont typeface="Arial"/>
              <a:buChar char="•"/>
            </a:pPr>
            <a:r>
              <a:rPr lang="en-US" sz="1600" dirty="0"/>
              <a:t>Imagine that a beam with a tune spread of beyond 0.5 is injected </a:t>
            </a:r>
          </a:p>
        </p:txBody>
      </p:sp>
      <p:sp>
        <p:nvSpPr>
          <p:cNvPr id="6" name="Slide Number Placeholder 5"/>
          <p:cNvSpPr>
            <a:spLocks noGrp="1"/>
          </p:cNvSpPr>
          <p:nvPr>
            <p:ph type="sldNum" sz="quarter" idx="12"/>
          </p:nvPr>
        </p:nvSpPr>
        <p:spPr/>
        <p:txBody>
          <a:bodyPr/>
          <a:lstStyle/>
          <a:p>
            <a:fld id="{9EA1AA69-EDB9-4143-818B-2B18FE6932EA}" type="slidenum">
              <a:rPr lang="en-GB" smtClean="0"/>
              <a:t>12</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339099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Brightness limitation due to space charge</a:t>
            </a:r>
            <a:endParaRPr lang="en-US" dirty="0"/>
          </a:p>
        </p:txBody>
      </p:sp>
      <p:sp>
        <p:nvSpPr>
          <p:cNvPr id="3" name="Content Placeholder 2"/>
          <p:cNvSpPr>
            <a:spLocks noGrp="1"/>
          </p:cNvSpPr>
          <p:nvPr>
            <p:ph idx="1"/>
          </p:nvPr>
        </p:nvSpPr>
        <p:spPr/>
        <p:txBody>
          <a:bodyPr>
            <a:normAutofit/>
          </a:bodyPr>
          <a:lstStyle/>
          <a:p>
            <a:r>
              <a:rPr lang="en-US" sz="2000" dirty="0" smtClean="0"/>
              <a:t>A space charge tune spread beyond </a:t>
            </a:r>
            <a:r>
              <a:rPr lang="en-US" sz="2000" dirty="0"/>
              <a:t>0.5 can barely be tolerated without excessive </a:t>
            </a:r>
            <a:r>
              <a:rPr lang="en-US" sz="2000" b="1" dirty="0" err="1" smtClean="0">
                <a:solidFill>
                  <a:srgbClr val="C00000"/>
                </a:solidFill>
              </a:rPr>
              <a:t>emittance</a:t>
            </a:r>
            <a:r>
              <a:rPr lang="en-US" sz="2000" b="1" dirty="0" smtClean="0">
                <a:solidFill>
                  <a:srgbClr val="C00000"/>
                </a:solidFill>
              </a:rPr>
              <a:t> blow-up and/or particle </a:t>
            </a:r>
            <a:r>
              <a:rPr lang="en-US" sz="2000" b="1" dirty="0">
                <a:solidFill>
                  <a:srgbClr val="C00000"/>
                </a:solidFill>
              </a:rPr>
              <a:t>loss </a:t>
            </a:r>
            <a:r>
              <a:rPr lang="en-US" sz="2000" b="1" dirty="0" smtClean="0">
                <a:solidFill>
                  <a:srgbClr val="C00000"/>
                </a:solidFill>
              </a:rPr>
              <a:t>due to resonances</a:t>
            </a:r>
            <a:endParaRPr lang="en-US" sz="2000" b="1" dirty="0">
              <a:solidFill>
                <a:srgbClr val="C00000"/>
              </a:solidFill>
            </a:endParaRPr>
          </a:p>
          <a:p>
            <a:pPr lvl="1"/>
            <a:r>
              <a:rPr lang="en-US" sz="1800" dirty="0" smtClean="0"/>
              <a:t>Dipole errors in the machine excite the integer resonances (Q=n) </a:t>
            </a:r>
          </a:p>
          <a:p>
            <a:pPr lvl="1"/>
            <a:r>
              <a:rPr lang="en-US" sz="1800" dirty="0" err="1" smtClean="0"/>
              <a:t>Quadrupole</a:t>
            </a:r>
            <a:r>
              <a:rPr lang="en-US" sz="1800" dirty="0" smtClean="0"/>
              <a:t> errors excite the half integer resonances (Q=n+1/2)</a:t>
            </a:r>
          </a:p>
          <a:p>
            <a:pPr lvl="1"/>
            <a:r>
              <a:rPr lang="en-US" sz="1800" dirty="0"/>
              <a:t>Higher order resonances can be excited due to </a:t>
            </a:r>
            <a:r>
              <a:rPr lang="en-US" sz="1800" dirty="0" err="1"/>
              <a:t>sextupoles</a:t>
            </a:r>
            <a:r>
              <a:rPr lang="en-US" sz="1800" dirty="0"/>
              <a:t> and multipole </a:t>
            </a:r>
            <a:r>
              <a:rPr lang="en-US" sz="1800" dirty="0" smtClean="0"/>
              <a:t>errors</a:t>
            </a:r>
            <a:endParaRPr lang="en-US" sz="1800" dirty="0"/>
          </a:p>
        </p:txBody>
      </p:sp>
      <p:sp>
        <p:nvSpPr>
          <p:cNvPr id="13" name="Content Placeholder 2"/>
          <p:cNvSpPr txBox="1">
            <a:spLocks/>
          </p:cNvSpPr>
          <p:nvPr/>
        </p:nvSpPr>
        <p:spPr>
          <a:xfrm>
            <a:off x="1584000" y="2880000"/>
            <a:ext cx="3960000" cy="324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spcBef>
                <a:spcPts val="1200"/>
              </a:spcBef>
              <a:buFont typeface="Arial"/>
              <a:buChar char="•"/>
            </a:pPr>
            <a:r>
              <a:rPr lang="en-US" sz="1600" dirty="0"/>
              <a:t>Imagine that a beam with a tune spread of beyond 0.5 is </a:t>
            </a:r>
            <a:r>
              <a:rPr lang="en-US" sz="1600" dirty="0" smtClean="0"/>
              <a:t>injected</a:t>
            </a:r>
          </a:p>
          <a:p>
            <a:pPr marL="285750" indent="-285750" algn="just">
              <a:spcBef>
                <a:spcPts val="1200"/>
              </a:spcBef>
              <a:buFont typeface="Arial"/>
              <a:buChar char="•"/>
            </a:pPr>
            <a:r>
              <a:rPr lang="en-US" sz="1600" dirty="0"/>
              <a:t>Particles in the beam core will cross the integer resonance resulting in </a:t>
            </a:r>
            <a:r>
              <a:rPr lang="en-US" sz="1600" b="1" dirty="0">
                <a:solidFill>
                  <a:srgbClr val="C00000"/>
                </a:solidFill>
              </a:rPr>
              <a:t>emittance blow-up</a:t>
            </a:r>
            <a:r>
              <a:rPr lang="en-US" sz="1600" b="1" dirty="0"/>
              <a:t> </a:t>
            </a:r>
            <a:r>
              <a:rPr lang="en-US" sz="1600" dirty="0"/>
              <a:t>and a reduction of the tune </a:t>
            </a:r>
            <a:r>
              <a:rPr lang="en-US" sz="1600" dirty="0" smtClean="0"/>
              <a:t>spread</a:t>
            </a:r>
            <a:endParaRPr lang="en-US" sz="1600" dirty="0"/>
          </a:p>
        </p:txBody>
      </p:sp>
      <p:grpSp>
        <p:nvGrpSpPr>
          <p:cNvPr id="12" name="Group 11"/>
          <p:cNvGrpSpPr>
            <a:grpSpLocks noChangeAspect="1"/>
          </p:cNvGrpSpPr>
          <p:nvPr/>
        </p:nvGrpSpPr>
        <p:grpSpPr>
          <a:xfrm>
            <a:off x="6048000" y="2412000"/>
            <a:ext cx="5040000" cy="4004593"/>
            <a:chOff x="5446040" y="2475197"/>
            <a:chExt cx="4574311" cy="3634574"/>
          </a:xfrm>
        </p:grpSpPr>
        <p:pic>
          <p:nvPicPr>
            <p:cNvPr id="14" name="Picture 13" descr="figure_1.pn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46040" y="2475197"/>
              <a:ext cx="4574311" cy="3634574"/>
            </a:xfrm>
            <a:prstGeom prst="rect">
              <a:avLst/>
            </a:prstGeom>
          </p:spPr>
        </p:pic>
        <p:sp>
          <p:nvSpPr>
            <p:cNvPr id="15" name="Diamond 14"/>
            <p:cNvSpPr/>
            <p:nvPr/>
          </p:nvSpPr>
          <p:spPr>
            <a:xfrm rot="1526992">
              <a:off x="7535277" y="2871824"/>
              <a:ext cx="819828" cy="2615378"/>
            </a:xfrm>
            <a:prstGeom prst="diamond">
              <a:avLst/>
            </a:prstGeom>
            <a:solidFill>
              <a:srgbClr val="008000">
                <a:alpha val="50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Oval 17"/>
            <p:cNvSpPr>
              <a:spLocks noChangeAspect="1"/>
            </p:cNvSpPr>
            <p:nvPr/>
          </p:nvSpPr>
          <p:spPr>
            <a:xfrm>
              <a:off x="8489996" y="2886975"/>
              <a:ext cx="86224" cy="98522"/>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 name="Slide Number Placeholder 5"/>
          <p:cNvSpPr>
            <a:spLocks noGrp="1"/>
          </p:cNvSpPr>
          <p:nvPr>
            <p:ph type="sldNum" sz="quarter" idx="12"/>
          </p:nvPr>
        </p:nvSpPr>
        <p:spPr/>
        <p:txBody>
          <a:bodyPr/>
          <a:lstStyle/>
          <a:p>
            <a:fld id="{9EA1AA69-EDB9-4143-818B-2B18FE6932EA}" type="slidenum">
              <a:rPr lang="en-GB" smtClean="0"/>
              <a:t>13</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795396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Brightness limitation due to space charge</a:t>
            </a:r>
            <a:endParaRPr lang="en-US" dirty="0"/>
          </a:p>
        </p:txBody>
      </p:sp>
      <p:sp>
        <p:nvSpPr>
          <p:cNvPr id="3" name="Content Placeholder 2"/>
          <p:cNvSpPr>
            <a:spLocks noGrp="1"/>
          </p:cNvSpPr>
          <p:nvPr>
            <p:ph idx="1"/>
          </p:nvPr>
        </p:nvSpPr>
        <p:spPr/>
        <p:txBody>
          <a:bodyPr>
            <a:normAutofit/>
          </a:bodyPr>
          <a:lstStyle/>
          <a:p>
            <a:r>
              <a:rPr lang="en-US" sz="2000" dirty="0" smtClean="0"/>
              <a:t>A space charge tune spread beyond </a:t>
            </a:r>
            <a:r>
              <a:rPr lang="en-US" sz="2000" dirty="0"/>
              <a:t>0.5 can barely be tolerated without excessive </a:t>
            </a:r>
            <a:r>
              <a:rPr lang="en-US" sz="2000" b="1" dirty="0" err="1" smtClean="0">
                <a:solidFill>
                  <a:srgbClr val="C00000"/>
                </a:solidFill>
              </a:rPr>
              <a:t>emittance</a:t>
            </a:r>
            <a:r>
              <a:rPr lang="en-US" sz="2000" b="1" dirty="0" smtClean="0">
                <a:solidFill>
                  <a:srgbClr val="C00000"/>
                </a:solidFill>
              </a:rPr>
              <a:t> blow-up and/or particle </a:t>
            </a:r>
            <a:r>
              <a:rPr lang="en-US" sz="2000" b="1" dirty="0">
                <a:solidFill>
                  <a:srgbClr val="C00000"/>
                </a:solidFill>
              </a:rPr>
              <a:t>loss </a:t>
            </a:r>
            <a:r>
              <a:rPr lang="en-US" sz="2000" b="1" dirty="0" smtClean="0">
                <a:solidFill>
                  <a:srgbClr val="C00000"/>
                </a:solidFill>
              </a:rPr>
              <a:t>due to resonances</a:t>
            </a:r>
            <a:endParaRPr lang="en-US" sz="2000" b="1" dirty="0">
              <a:solidFill>
                <a:srgbClr val="C00000"/>
              </a:solidFill>
            </a:endParaRPr>
          </a:p>
          <a:p>
            <a:pPr lvl="1"/>
            <a:r>
              <a:rPr lang="en-US" sz="1800" dirty="0" smtClean="0"/>
              <a:t>Dipole errors in the machine excite the integer resonances (Q=n) </a:t>
            </a:r>
          </a:p>
          <a:p>
            <a:pPr lvl="1"/>
            <a:r>
              <a:rPr lang="en-US" sz="1800" dirty="0" err="1" smtClean="0"/>
              <a:t>Quadrupole</a:t>
            </a:r>
            <a:r>
              <a:rPr lang="en-US" sz="1800" dirty="0" smtClean="0"/>
              <a:t> errors excite the half integer resonances (Q=n+1/2)</a:t>
            </a:r>
          </a:p>
          <a:p>
            <a:pPr lvl="1"/>
            <a:r>
              <a:rPr lang="en-US" sz="1800" dirty="0"/>
              <a:t>Higher order resonances can be excited due to </a:t>
            </a:r>
            <a:r>
              <a:rPr lang="en-US" sz="1800" dirty="0" err="1"/>
              <a:t>sextupoles</a:t>
            </a:r>
            <a:r>
              <a:rPr lang="en-US" sz="1800" dirty="0"/>
              <a:t> and multipole </a:t>
            </a:r>
            <a:r>
              <a:rPr lang="en-US" sz="1800" dirty="0" smtClean="0"/>
              <a:t>errors</a:t>
            </a:r>
            <a:endParaRPr lang="en-US" sz="1800" dirty="0"/>
          </a:p>
        </p:txBody>
      </p:sp>
      <p:sp>
        <p:nvSpPr>
          <p:cNvPr id="13" name="Content Placeholder 2"/>
          <p:cNvSpPr txBox="1">
            <a:spLocks/>
          </p:cNvSpPr>
          <p:nvPr/>
        </p:nvSpPr>
        <p:spPr>
          <a:xfrm>
            <a:off x="1584000" y="2880000"/>
            <a:ext cx="3960000" cy="324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spcBef>
                <a:spcPts val="1200"/>
              </a:spcBef>
              <a:buFont typeface="Arial"/>
              <a:buChar char="•"/>
            </a:pPr>
            <a:r>
              <a:rPr lang="en-US" sz="1600" dirty="0"/>
              <a:t>Imagine that a beam with a tune spread of beyond 0.5 is </a:t>
            </a:r>
            <a:r>
              <a:rPr lang="en-US" sz="1600" dirty="0" smtClean="0"/>
              <a:t>injected</a:t>
            </a:r>
          </a:p>
          <a:p>
            <a:pPr marL="285750" indent="-285750" algn="just">
              <a:spcBef>
                <a:spcPts val="1200"/>
              </a:spcBef>
              <a:buFont typeface="Arial"/>
              <a:buChar char="•"/>
            </a:pPr>
            <a:r>
              <a:rPr lang="en-US" sz="1600" dirty="0"/>
              <a:t>Particles in the beam core will cross the integer resonance resulting in </a:t>
            </a:r>
            <a:r>
              <a:rPr lang="en-US" sz="1600" b="1" dirty="0">
                <a:solidFill>
                  <a:srgbClr val="C00000"/>
                </a:solidFill>
              </a:rPr>
              <a:t>emittance blow-up</a:t>
            </a:r>
            <a:r>
              <a:rPr lang="en-US" sz="1600" b="1" dirty="0"/>
              <a:t> </a:t>
            </a:r>
            <a:r>
              <a:rPr lang="en-US" sz="1600" dirty="0"/>
              <a:t>and a reduction of the tune </a:t>
            </a:r>
            <a:r>
              <a:rPr lang="en-US" sz="1600" dirty="0" smtClean="0"/>
              <a:t>spread</a:t>
            </a:r>
          </a:p>
          <a:p>
            <a:pPr marL="285750" indent="-285750" algn="just">
              <a:spcBef>
                <a:spcPts val="1200"/>
              </a:spcBef>
              <a:buFont typeface="Arial"/>
              <a:buChar char="•"/>
            </a:pPr>
            <a:r>
              <a:rPr lang="en-US" sz="1600" dirty="0"/>
              <a:t>Particles in the beam tails can be pushed onto the half integer resonance resulting in </a:t>
            </a:r>
            <a:r>
              <a:rPr lang="en-US" sz="1600" b="1" dirty="0">
                <a:solidFill>
                  <a:srgbClr val="C00000"/>
                </a:solidFill>
              </a:rPr>
              <a:t>losses due to aperture restrictions</a:t>
            </a:r>
            <a:endParaRPr lang="en-US" sz="1600" dirty="0">
              <a:solidFill>
                <a:srgbClr val="C00000"/>
              </a:solidFill>
            </a:endParaRPr>
          </a:p>
        </p:txBody>
      </p:sp>
      <p:grpSp>
        <p:nvGrpSpPr>
          <p:cNvPr id="16" name="Group 15"/>
          <p:cNvGrpSpPr>
            <a:grpSpLocks noChangeAspect="1"/>
          </p:cNvGrpSpPr>
          <p:nvPr/>
        </p:nvGrpSpPr>
        <p:grpSpPr>
          <a:xfrm>
            <a:off x="6048000" y="2412000"/>
            <a:ext cx="5040000" cy="4004593"/>
            <a:chOff x="5446040" y="2475197"/>
            <a:chExt cx="4574311" cy="3634574"/>
          </a:xfrm>
        </p:grpSpPr>
        <p:pic>
          <p:nvPicPr>
            <p:cNvPr id="17" name="Picture 16" descr="figure_1.pn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46040" y="2475197"/>
              <a:ext cx="4574311" cy="3634574"/>
            </a:xfrm>
            <a:prstGeom prst="rect">
              <a:avLst/>
            </a:prstGeom>
          </p:spPr>
        </p:pic>
        <p:sp>
          <p:nvSpPr>
            <p:cNvPr id="19" name="Diamond 18"/>
            <p:cNvSpPr/>
            <p:nvPr/>
          </p:nvSpPr>
          <p:spPr>
            <a:xfrm rot="1526992">
              <a:off x="7477313" y="3128513"/>
              <a:ext cx="819828" cy="2345600"/>
            </a:xfrm>
            <a:prstGeom prst="diamond">
              <a:avLst/>
            </a:prstGeom>
            <a:solidFill>
              <a:srgbClr val="008000">
                <a:alpha val="50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Oval 19"/>
            <p:cNvSpPr>
              <a:spLocks noChangeAspect="1"/>
            </p:cNvSpPr>
            <p:nvPr/>
          </p:nvSpPr>
          <p:spPr>
            <a:xfrm>
              <a:off x="8489996" y="2886975"/>
              <a:ext cx="86224" cy="98522"/>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 name="Slide Number Placeholder 5"/>
          <p:cNvSpPr>
            <a:spLocks noGrp="1"/>
          </p:cNvSpPr>
          <p:nvPr>
            <p:ph type="sldNum" sz="quarter" idx="12"/>
          </p:nvPr>
        </p:nvSpPr>
        <p:spPr/>
        <p:txBody>
          <a:bodyPr/>
          <a:lstStyle/>
          <a:p>
            <a:fld id="{9EA1AA69-EDB9-4143-818B-2B18FE6932EA}" type="slidenum">
              <a:rPr lang="en-GB" smtClean="0"/>
              <a:t>14</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051330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smtClean="0"/>
              <a:t>Direct space charge effects have the undesired property of </a:t>
            </a:r>
            <a:r>
              <a:rPr lang="en-US" sz="2000" b="1" dirty="0" smtClean="0">
                <a:solidFill>
                  <a:srgbClr val="C00000"/>
                </a:solidFill>
              </a:rPr>
              <a:t>generating incoherent tune spreads </a:t>
            </a:r>
            <a:r>
              <a:rPr lang="en-US" sz="2000" dirty="0" smtClean="0"/>
              <a:t>which can be a problem for dynamic aperture and emittance preservation.</a:t>
            </a:r>
          </a:p>
          <a:p>
            <a:pPr marL="0" indent="0" algn="just">
              <a:buNone/>
            </a:pPr>
            <a:r>
              <a:rPr lang="en-US" sz="2000" dirty="0" smtClean="0"/>
              <a:t>We </a:t>
            </a:r>
            <a:r>
              <a:rPr lang="en-US" sz="2000" dirty="0"/>
              <a:t>will </a:t>
            </a:r>
            <a:r>
              <a:rPr lang="en-US" sz="2000" dirty="0" smtClean="0"/>
              <a:t>look at a few of the different techniques used for </a:t>
            </a:r>
            <a:r>
              <a:rPr lang="en-US" sz="2000" b="1" dirty="0" smtClean="0">
                <a:solidFill>
                  <a:srgbClr val="C00000"/>
                </a:solidFill>
              </a:rPr>
              <a:t>the mitigation of direct space charge </a:t>
            </a:r>
            <a:r>
              <a:rPr lang="en-US" sz="2000" dirty="0" smtClean="0"/>
              <a:t>effects.</a:t>
            </a:r>
            <a:endParaRPr lang="en-US" sz="2000" dirty="0"/>
          </a:p>
        </p:txBody>
      </p:sp>
      <p:sp>
        <p:nvSpPr>
          <p:cNvPr id="7" name="Content Placeholder 6"/>
          <p:cNvSpPr>
            <a:spLocks noGrp="1"/>
          </p:cNvSpPr>
          <p:nvPr>
            <p:ph idx="13"/>
          </p:nvPr>
        </p:nvSpPr>
        <p:spPr/>
        <p:txBody>
          <a:bodyPr>
            <a:normAutofit/>
          </a:bodyPr>
          <a:lstStyle/>
          <a:p>
            <a:r>
              <a:rPr lang="en-US" dirty="0"/>
              <a:t>Part 2: Direct- and indirect space </a:t>
            </a:r>
            <a:r>
              <a:rPr lang="en-US" dirty="0" smtClean="0"/>
              <a:t>charge</a:t>
            </a:r>
            <a:endParaRPr lang="en-US" dirty="0"/>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Direct space charge – impact on machine performance</a:t>
            </a:r>
          </a:p>
          <a:p>
            <a:pPr lvl="1">
              <a:buFont typeface="Courier New" panose="02070309020205020404" pitchFamily="49" charset="0"/>
              <a:buChar char="o"/>
            </a:pPr>
            <a:r>
              <a:rPr lang="en-US" dirty="0" smtClean="0"/>
              <a:t>Direct </a:t>
            </a:r>
            <a:r>
              <a:rPr lang="en-US" dirty="0"/>
              <a:t>space charge – mitigation techniques</a:t>
            </a:r>
          </a:p>
          <a:p>
            <a:pPr lvl="1">
              <a:buFont typeface="Courier New" panose="02070309020205020404" pitchFamily="49" charset="0"/>
              <a:buChar char="o"/>
            </a:pPr>
            <a:r>
              <a:rPr lang="en-US" dirty="0">
                <a:solidFill>
                  <a:schemeClr val="bg1">
                    <a:lumMod val="65000"/>
                  </a:schemeClr>
                </a:solidFill>
              </a:rPr>
              <a:t>Indirect space charge</a:t>
            </a:r>
          </a:p>
          <a:p>
            <a:pPr lvl="1">
              <a:buFont typeface="Courier New" panose="02070309020205020404" pitchFamily="49" charset="0"/>
              <a:buChar char="o"/>
            </a:pPr>
            <a:r>
              <a:rPr lang="en-US" dirty="0">
                <a:solidFill>
                  <a:schemeClr val="bg1">
                    <a:lumMod val="65000"/>
                  </a:schemeClr>
                </a:solidFill>
              </a:rPr>
              <a:t>From indirect space charge to (resistive) wall </a:t>
            </a:r>
            <a:r>
              <a:rPr lang="en-US" dirty="0" smtClean="0">
                <a:solidFill>
                  <a:schemeClr val="bg1">
                    <a:lumMod val="65000"/>
                  </a:schemeClr>
                </a:solidFill>
              </a:rPr>
              <a:t>wakes</a:t>
            </a:r>
            <a:endParaRPr lang="en-US" dirty="0">
              <a:solidFill>
                <a:schemeClr val="bg1">
                  <a:lumMod val="65000"/>
                </a:schemeClr>
              </a:solidFill>
            </a:endParaRPr>
          </a:p>
        </p:txBody>
      </p:sp>
      <p:sp>
        <p:nvSpPr>
          <p:cNvPr id="6" name="Slide Number Placeholder 5"/>
          <p:cNvSpPr>
            <a:spLocks noGrp="1"/>
          </p:cNvSpPr>
          <p:nvPr>
            <p:ph type="sldNum" sz="quarter" idx="12"/>
          </p:nvPr>
        </p:nvSpPr>
        <p:spPr/>
        <p:txBody>
          <a:bodyPr/>
          <a:lstStyle/>
          <a:p>
            <a:fld id="{9EA1AA69-EDB9-4143-818B-2B18FE6932EA}" type="slidenum">
              <a:rPr lang="en-GB" smtClean="0"/>
              <a:t>15</a:t>
            </a:fld>
            <a:endParaRPr lang="en-GB"/>
          </a:p>
        </p:txBody>
      </p:sp>
      <p:sp>
        <p:nvSpPr>
          <p:cNvPr id="8" name="Date Placeholder 7"/>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915007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space charge tune shift</a:t>
            </a:r>
            <a:endParaRPr lang="en-US" dirty="0"/>
          </a:p>
        </p:txBody>
      </p:sp>
      <p:sp>
        <p:nvSpPr>
          <p:cNvPr id="3" name="Content Placeholder 2"/>
          <p:cNvSpPr>
            <a:spLocks noGrp="1"/>
          </p:cNvSpPr>
          <p:nvPr>
            <p:ph idx="1"/>
          </p:nvPr>
        </p:nvSpPr>
        <p:spPr>
          <a:xfrm>
            <a:off x="336000" y="792000"/>
            <a:ext cx="11520000" cy="5400000"/>
          </a:xfrm>
        </p:spPr>
        <p:txBody>
          <a:bodyPr>
            <a:normAutofit/>
          </a:bodyPr>
          <a:lstStyle/>
          <a:p>
            <a:r>
              <a:rPr lang="en-US" sz="2000" dirty="0"/>
              <a:t>The direct space charge force for a beam with uniform charge distribution is linear in x and y </a:t>
            </a:r>
            <a:r>
              <a:rPr lang="en-US" sz="2000" dirty="0" smtClean="0"/>
              <a:t/>
            </a:r>
            <a:br>
              <a:rPr lang="en-US" sz="2000" dirty="0" smtClean="0"/>
            </a:br>
            <a:r>
              <a:rPr lang="en-US" sz="2000" dirty="0" smtClean="0">
                <a:sym typeface="Wingdings"/>
              </a:rPr>
              <a:t></a:t>
            </a:r>
            <a:r>
              <a:rPr lang="en-US" sz="2000" dirty="0" smtClean="0"/>
              <a:t> </a:t>
            </a:r>
            <a:r>
              <a:rPr lang="en-US" sz="2000" dirty="0">
                <a:sym typeface="Wingdings"/>
              </a:rPr>
              <a:t>results in </a:t>
            </a:r>
            <a:r>
              <a:rPr lang="en-US" sz="2000" dirty="0" smtClean="0">
                <a:sym typeface="Wingdings"/>
              </a:rPr>
              <a:t>a </a:t>
            </a:r>
            <a:r>
              <a:rPr lang="en-US" sz="2000" b="1" dirty="0">
                <a:solidFill>
                  <a:srgbClr val="C00000"/>
                </a:solidFill>
                <a:sym typeface="Wingdings"/>
              </a:rPr>
              <a:t>direct space charge tune </a:t>
            </a:r>
            <a:r>
              <a:rPr lang="en-US" sz="2000" b="1" dirty="0" smtClean="0">
                <a:solidFill>
                  <a:srgbClr val="C00000"/>
                </a:solidFill>
                <a:sym typeface="Wingdings"/>
              </a:rPr>
              <a:t>shift</a:t>
            </a:r>
          </a:p>
          <a:p>
            <a:r>
              <a:rPr lang="en-US" sz="2000" dirty="0" smtClean="0">
                <a:sym typeface="Wingdings"/>
              </a:rPr>
              <a:t>We derive the general expression for the space charge induced tune shift in the vertical plane</a:t>
            </a:r>
            <a:endParaRPr lang="en-US" sz="2000" dirty="0"/>
          </a:p>
        </p:txBody>
      </p:sp>
      <p:pic>
        <p:nvPicPr>
          <p:cNvPr id="20" name="Picture 19"/>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1080001" y="2016000"/>
            <a:ext cx="8514896" cy="4384380"/>
          </a:xfrm>
          <a:prstGeom prst="rect">
            <a:avLst/>
          </a:prstGeom>
        </p:spPr>
      </p:pic>
      <p:sp>
        <p:nvSpPr>
          <p:cNvPr id="9" name="TextBox 8"/>
          <p:cNvSpPr txBox="1"/>
          <p:nvPr/>
        </p:nvSpPr>
        <p:spPr>
          <a:xfrm>
            <a:off x="7776000" y="2952000"/>
            <a:ext cx="3948966" cy="338554"/>
          </a:xfrm>
          <a:prstGeom prst="rect">
            <a:avLst/>
          </a:prstGeom>
          <a:noFill/>
        </p:spPr>
        <p:txBody>
          <a:bodyPr wrap="none" rtlCol="0">
            <a:spAutoFit/>
          </a:bodyPr>
          <a:lstStyle/>
          <a:p>
            <a:r>
              <a:rPr lang="en-US" sz="1600" dirty="0">
                <a:solidFill>
                  <a:srgbClr val="C00000"/>
                </a:solidFill>
              </a:rPr>
              <a:t>Linear force	Classical particle </a:t>
            </a:r>
            <a:r>
              <a:rPr lang="en-US" sz="1600" dirty="0" smtClean="0">
                <a:solidFill>
                  <a:srgbClr val="C00000"/>
                </a:solidFill>
              </a:rPr>
              <a:t>radius</a:t>
            </a:r>
            <a:endParaRPr lang="en-US" sz="1600" dirty="0">
              <a:solidFill>
                <a:srgbClr val="C00000"/>
              </a:solidFill>
            </a:endParaRPr>
          </a:p>
        </p:txBody>
      </p:sp>
      <p:sp>
        <p:nvSpPr>
          <p:cNvPr id="12" name="TextBox 11"/>
          <p:cNvSpPr txBox="1"/>
          <p:nvPr/>
        </p:nvSpPr>
        <p:spPr>
          <a:xfrm>
            <a:off x="6588000" y="4752000"/>
            <a:ext cx="2397579" cy="338554"/>
          </a:xfrm>
          <a:prstGeom prst="rect">
            <a:avLst/>
          </a:prstGeom>
          <a:noFill/>
        </p:spPr>
        <p:txBody>
          <a:bodyPr wrap="none" rtlCol="0">
            <a:spAutoFit/>
          </a:bodyPr>
          <a:lstStyle/>
          <a:p>
            <a:r>
              <a:rPr lang="en-US" sz="1600" dirty="0" smtClean="0">
                <a:solidFill>
                  <a:srgbClr val="C00000"/>
                </a:solidFill>
              </a:rPr>
              <a:t>Generalized Hill’s equation</a:t>
            </a:r>
            <a:endParaRPr lang="en-US" sz="1600" dirty="0">
              <a:solidFill>
                <a:srgbClr val="C00000"/>
              </a:solidFill>
            </a:endParaRPr>
          </a:p>
        </p:txBody>
      </p:sp>
      <p:sp>
        <p:nvSpPr>
          <p:cNvPr id="10" name="Rectangle 9"/>
          <p:cNvSpPr/>
          <p:nvPr/>
        </p:nvSpPr>
        <p:spPr>
          <a:xfrm>
            <a:off x="7920000" y="5724000"/>
            <a:ext cx="1764000" cy="720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7920000" y="2502000"/>
            <a:ext cx="3008838" cy="466286"/>
          </a:xfrm>
          <a:prstGeom prst="rect">
            <a:avLst/>
          </a:prstGeom>
        </p:spPr>
      </p:pic>
      <mc:AlternateContent xmlns:mc="http://schemas.openxmlformats.org/markup-compatibility/2006" xmlns:a14="http://schemas.microsoft.com/office/drawing/2010/main">
        <mc:Choice Requires="a14">
          <p:sp>
            <p:nvSpPr>
              <p:cNvPr id="13" name="Rounded Rectangle 12"/>
              <p:cNvSpPr/>
              <p:nvPr/>
            </p:nvSpPr>
            <p:spPr>
              <a:xfrm>
                <a:off x="516000" y="720000"/>
                <a:ext cx="11160000" cy="5616000"/>
              </a:xfrm>
              <a:prstGeom prst="roundRect">
                <a:avLst>
                  <a:gd name="adj" fmla="val 4996"/>
                </a:avLst>
              </a:prstGeom>
              <a:solidFill>
                <a:schemeClr val="bg1"/>
              </a:solidFill>
              <a:ln w="25400"/>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0" rtlCol="0" anchor="t"/>
              <a:lstStyle/>
              <a:p>
                <a:pPr algn="just"/>
                <a:r>
                  <a:rPr lang="en-US" sz="2000" dirty="0" smtClean="0">
                    <a:solidFill>
                      <a:schemeClr val="tx1"/>
                    </a:solidFill>
                  </a:rPr>
                  <a:t>After some reshuffling we notice some of the </a:t>
                </a:r>
                <a:r>
                  <a:rPr lang="en-US" sz="2000" b="1" dirty="0" smtClean="0">
                    <a:solidFill>
                      <a:srgbClr val="FF0000"/>
                    </a:solidFill>
                  </a:rPr>
                  <a:t>fundamental properties of the direct </a:t>
                </a:r>
                <a:r>
                  <a:rPr lang="en-US" sz="2000" b="1" dirty="0">
                    <a:solidFill>
                      <a:srgbClr val="FF0000"/>
                    </a:solidFill>
                  </a:rPr>
                  <a:t>space charge tune </a:t>
                </a:r>
                <a:r>
                  <a:rPr lang="en-US" sz="2000" b="1" dirty="0" smtClean="0">
                    <a:solidFill>
                      <a:srgbClr val="FF0000"/>
                    </a:solidFill>
                  </a:rPr>
                  <a:t>shift</a:t>
                </a:r>
                <a:r>
                  <a:rPr lang="en-US" sz="2000" dirty="0" smtClean="0">
                    <a:solidFill>
                      <a:schemeClr val="tx1"/>
                    </a:solidFill>
                  </a:rPr>
                  <a:t>:</a:t>
                </a:r>
              </a:p>
              <a:p>
                <a:pPr algn="just"/>
                <a:endParaRPr lang="en-US" sz="2000" dirty="0">
                  <a:solidFill>
                    <a:schemeClr val="tx1"/>
                  </a:solidFill>
                </a:endParaRPr>
              </a:p>
              <a:p>
                <a:pPr algn="just"/>
                <a:endParaRPr lang="en-US" sz="2000" dirty="0">
                  <a:solidFill>
                    <a:schemeClr val="tx1"/>
                  </a:solidFill>
                </a:endParaRPr>
              </a:p>
              <a:p>
                <a:pPr algn="just"/>
                <a:endParaRPr lang="en-US" sz="2000" dirty="0" smtClean="0">
                  <a:solidFill>
                    <a:schemeClr val="tx1"/>
                  </a:solidFill>
                </a:endParaRPr>
              </a:p>
              <a:p>
                <a:pPr algn="just"/>
                <a:endParaRPr lang="en-US" sz="2000" dirty="0">
                  <a:solidFill>
                    <a:schemeClr val="tx1"/>
                  </a:solidFill>
                </a:endParaRPr>
              </a:p>
              <a:p>
                <a:pPr algn="just"/>
                <a:endParaRPr lang="en-US" sz="2000" dirty="0" smtClean="0">
                  <a:solidFill>
                    <a:schemeClr val="tx1"/>
                  </a:solidFill>
                </a:endParaRPr>
              </a:p>
              <a:p>
                <a:pPr algn="just"/>
                <a:endParaRPr lang="en-US" sz="2000" dirty="0" smtClean="0">
                  <a:solidFill>
                    <a:schemeClr val="tx1"/>
                  </a:solidFill>
                </a:endParaRPr>
              </a:p>
              <a:p>
                <a:pPr marL="342900" indent="-342900" algn="just">
                  <a:buFont typeface="Arial" panose="020B0604020202020204" pitchFamily="34" charset="0"/>
                  <a:buChar char="•"/>
                </a:pPr>
                <a:r>
                  <a:rPr lang="en-US" sz="2000" dirty="0" smtClean="0">
                    <a:solidFill>
                      <a:schemeClr val="tx1"/>
                    </a:solidFill>
                  </a:rPr>
                  <a:t>is </a:t>
                </a:r>
                <a:r>
                  <a:rPr lang="en-US" sz="2000" dirty="0">
                    <a:solidFill>
                      <a:schemeClr val="tx1"/>
                    </a:solidFill>
                  </a:rPr>
                  <a:t>negative, because space charge transversely always defocuses</a:t>
                </a: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r>
                  <a:rPr lang="en-US" sz="2000" dirty="0" smtClean="0">
                    <a:solidFill>
                      <a:schemeClr val="tx1"/>
                    </a:solidFill>
                  </a:rPr>
                  <a:t>is </a:t>
                </a:r>
                <a:r>
                  <a:rPr lang="en-US" sz="2000" dirty="0">
                    <a:solidFill>
                      <a:schemeClr val="tx1"/>
                    </a:solidFill>
                  </a:rPr>
                  <a:t>proportional </a:t>
                </a:r>
                <a:r>
                  <a:rPr lang="en-US" sz="2000" b="1" dirty="0">
                    <a:solidFill>
                      <a:srgbClr val="FF0000"/>
                    </a:solidFill>
                  </a:rPr>
                  <a:t>to the line density </a:t>
                </a:r>
                <a:r>
                  <a:rPr lang="en-US" sz="2000" dirty="0">
                    <a:solidFill>
                      <a:schemeClr val="tx1"/>
                    </a:solidFill>
                  </a:rPr>
                  <a:t>and thus to the number of particles in the beam</a:t>
                </a: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r>
                  <a:rPr lang="en-US" sz="2000" dirty="0" smtClean="0">
                    <a:solidFill>
                      <a:schemeClr val="tx1"/>
                    </a:solidFill>
                  </a:rPr>
                  <a:t>decreases </a:t>
                </a:r>
                <a:r>
                  <a:rPr lang="en-US" sz="2000" b="1" dirty="0" smtClean="0">
                    <a:solidFill>
                      <a:srgbClr val="FF0000"/>
                    </a:solidFill>
                  </a:rPr>
                  <a:t>with energy like </a:t>
                </a:r>
                <a14:m>
                  <m:oMath xmlns:m="http://schemas.openxmlformats.org/officeDocument/2006/math">
                    <m:r>
                      <a:rPr lang="en-US" sz="2000" b="1" i="0" smtClean="0">
                        <a:solidFill>
                          <a:srgbClr val="FF0000"/>
                        </a:solidFill>
                        <a:latin typeface="Cambria Math" panose="02040503050406030204" pitchFamily="18" charset="0"/>
                      </a:rPr>
                      <m:t>𝟏</m:t>
                    </m:r>
                    <m:r>
                      <a:rPr lang="en-US" sz="2000" b="1" i="0" smtClean="0">
                        <a:solidFill>
                          <a:srgbClr val="FF0000"/>
                        </a:solidFill>
                        <a:latin typeface="Cambria Math" panose="02040503050406030204" pitchFamily="18" charset="0"/>
                      </a:rPr>
                      <m:t>/(</m:t>
                    </m:r>
                    <m:r>
                      <a:rPr lang="en-US" sz="2000" b="1" i="1" smtClean="0">
                        <a:solidFill>
                          <a:srgbClr val="FF0000"/>
                        </a:solidFill>
                        <a:latin typeface="Cambria Math" panose="02040503050406030204" pitchFamily="18" charset="0"/>
                      </a:rPr>
                      <m:t>𝜷</m:t>
                    </m:r>
                    <m:sSup>
                      <m:sSupPr>
                        <m:ctrlPr>
                          <a:rPr lang="en-US" sz="2000" b="1" i="1" smtClean="0">
                            <a:solidFill>
                              <a:srgbClr val="FF0000"/>
                            </a:solidFill>
                            <a:latin typeface="Cambria Math" panose="02040503050406030204" pitchFamily="18" charset="0"/>
                          </a:rPr>
                        </m:ctrlPr>
                      </m:sSupPr>
                      <m:e>
                        <m:r>
                          <a:rPr lang="en-US" sz="2000" b="1" i="1" smtClean="0">
                            <a:solidFill>
                              <a:srgbClr val="FF0000"/>
                            </a:solidFill>
                            <a:latin typeface="Cambria Math" panose="02040503050406030204" pitchFamily="18" charset="0"/>
                          </a:rPr>
                          <m:t>𝜸</m:t>
                        </m:r>
                      </m:e>
                      <m:sup>
                        <m:r>
                          <a:rPr lang="en-US" sz="2000" b="1" i="1" smtClean="0">
                            <a:solidFill>
                              <a:srgbClr val="FF0000"/>
                            </a:solidFill>
                            <a:latin typeface="Cambria Math" panose="02040503050406030204" pitchFamily="18" charset="0"/>
                          </a:rPr>
                          <m:t>𝟐</m:t>
                        </m:r>
                      </m:sup>
                    </m:sSup>
                    <m:r>
                      <a:rPr lang="en-US" sz="2000" b="1" i="1" smtClean="0">
                        <a:solidFill>
                          <a:srgbClr val="FF0000"/>
                        </a:solidFill>
                        <a:latin typeface="Cambria Math" panose="02040503050406030204" pitchFamily="18" charset="0"/>
                      </a:rPr>
                      <m:t>)</m:t>
                    </m:r>
                  </m:oMath>
                </a14:m>
                <a:r>
                  <a:rPr lang="en-US" sz="2000" b="1" dirty="0" smtClean="0">
                    <a:solidFill>
                      <a:srgbClr val="FF0000"/>
                    </a:solidFill>
                  </a:rPr>
                  <a:t> </a:t>
                </a:r>
                <a:r>
                  <a:rPr lang="en-US" sz="2000" dirty="0">
                    <a:solidFill>
                      <a:schemeClr val="tx1"/>
                    </a:solidFill>
                  </a:rPr>
                  <a:t>(when expressed in terms of normalized emittance) and therefore vanishes in the ultra-relativistic limit </a:t>
                </a: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r>
                  <a:rPr lang="en-US" sz="2000" dirty="0" smtClean="0">
                    <a:solidFill>
                      <a:schemeClr val="tx1"/>
                    </a:solidFill>
                  </a:rPr>
                  <a:t>does </a:t>
                </a:r>
                <a:r>
                  <a:rPr lang="en-US" sz="2000" dirty="0">
                    <a:solidFill>
                      <a:schemeClr val="tx1"/>
                    </a:solidFill>
                  </a:rPr>
                  <a:t>not depend on the local beta functions or beam sizes but is inversely proportional to the normalized emittance (here the emittance includes all particles</a:t>
                </a:r>
                <a:r>
                  <a:rPr lang="en-US" sz="2000" dirty="0" smtClean="0">
                    <a:solidFill>
                      <a:schemeClr val="tx1"/>
                    </a:solidFill>
                  </a:rPr>
                  <a:t>!)</a:t>
                </a:r>
                <a:endParaRPr lang="en-US" sz="2000" dirty="0">
                  <a:solidFill>
                    <a:schemeClr val="tx1"/>
                  </a:solidFill>
                </a:endParaRPr>
              </a:p>
            </p:txBody>
          </p:sp>
        </mc:Choice>
        <mc:Fallback xmlns="">
          <p:sp>
            <p:nvSpPr>
              <p:cNvPr id="13" name="Rounded Rectangle 12"/>
              <p:cNvSpPr>
                <a:spLocks noRot="1" noChangeAspect="1" noMove="1" noResize="1" noEditPoints="1" noAdjustHandles="1" noChangeArrowheads="1" noChangeShapeType="1" noTextEdit="1"/>
              </p:cNvSpPr>
              <p:nvPr/>
            </p:nvSpPr>
            <p:spPr>
              <a:xfrm>
                <a:off x="516000" y="720000"/>
                <a:ext cx="11160000" cy="5616000"/>
              </a:xfrm>
              <a:prstGeom prst="roundRect">
                <a:avLst>
                  <a:gd name="adj" fmla="val 4996"/>
                </a:avLst>
              </a:prstGeom>
              <a:blipFill rotWithShape="0">
                <a:blip r:embed="rId8"/>
                <a:stretch>
                  <a:fillRect/>
                </a:stretch>
              </a:blipFill>
              <a:ln w="25400"/>
              <a:effectLst>
                <a:outerShdw blurRad="63500" sx="102000" sy="102000" algn="ctr" rotWithShape="0">
                  <a:prstClr val="black">
                    <a:alpha val="40000"/>
                  </a:prstClr>
                </a:outerShdw>
              </a:effectLst>
            </p:spPr>
            <p:txBody>
              <a:bodyPr/>
              <a:lstStyle/>
              <a:p>
                <a:r>
                  <a:rPr lang="en-US">
                    <a:noFill/>
                  </a:rPr>
                  <a:t> </a:t>
                </a:r>
              </a:p>
            </p:txBody>
          </p:sp>
        </mc:Fallback>
      </mc:AlternateContent>
      <p:pic>
        <p:nvPicPr>
          <p:cNvPr id="8" name="Picture 7"/>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2376000" y="1584000"/>
            <a:ext cx="5676343" cy="1331657"/>
          </a:xfrm>
          <a:prstGeom prst="rect">
            <a:avLst/>
          </a:prstGeom>
        </p:spPr>
      </p:pic>
      <p:sp>
        <p:nvSpPr>
          <p:cNvPr id="15" name="Rectangle 14"/>
          <p:cNvSpPr/>
          <p:nvPr/>
        </p:nvSpPr>
        <p:spPr>
          <a:xfrm>
            <a:off x="5976000" y="1872000"/>
            <a:ext cx="2196000" cy="756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7920000" y="2664000"/>
            <a:ext cx="3587428" cy="569143"/>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16</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11" name="Footer Placeholder 10"/>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471366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a:t>
            </a:r>
            <a:r>
              <a:rPr lang="en-US" dirty="0"/>
              <a:t>techniques</a:t>
            </a:r>
          </a:p>
        </p:txBody>
      </p:sp>
      <p:sp>
        <p:nvSpPr>
          <p:cNvPr id="3" name="Content Placeholder 2"/>
          <p:cNvSpPr>
            <a:spLocks noGrp="1"/>
          </p:cNvSpPr>
          <p:nvPr>
            <p:ph idx="1"/>
          </p:nvPr>
        </p:nvSpPr>
        <p:spPr/>
        <p:txBody>
          <a:bodyPr>
            <a:normAutofit/>
          </a:bodyPr>
          <a:lstStyle/>
          <a:p>
            <a:r>
              <a:rPr lang="en-US" sz="2000" dirty="0" smtClean="0"/>
              <a:t>Decrease the peak line density by</a:t>
            </a:r>
            <a:endParaRPr lang="en-US" sz="2000" dirty="0"/>
          </a:p>
          <a:p>
            <a:pPr lvl="1"/>
            <a:r>
              <a:rPr lang="en-US" sz="1800" dirty="0" smtClean="0"/>
              <a:t>maximizing </a:t>
            </a:r>
            <a:r>
              <a:rPr lang="en-US" sz="1800" dirty="0"/>
              <a:t>the bunch </a:t>
            </a:r>
            <a:r>
              <a:rPr lang="en-US" sz="1800" dirty="0" smtClean="0"/>
              <a:t>length </a:t>
            </a:r>
          </a:p>
          <a:p>
            <a:pPr lvl="1"/>
            <a:r>
              <a:rPr lang="en-US" sz="1800" dirty="0" smtClean="0"/>
              <a:t>flattening the bunch profile with a specially configured (double harmonic) RF system </a:t>
            </a:r>
          </a:p>
        </p:txBody>
      </p:sp>
      <p:pic>
        <p:nvPicPr>
          <p:cNvPr id="12" name="Picture 11" descr="test.pdf"/>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8000" y="2376000"/>
            <a:ext cx="4795200" cy="3996000"/>
          </a:xfrm>
          <a:prstGeom prst="rect">
            <a:avLst/>
          </a:prstGeom>
        </p:spPr>
      </p:pic>
      <p:pic>
        <p:nvPicPr>
          <p:cNvPr id="7" name="Picture 6" descr="Flat_bunch_profile.pdf"/>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00000" y="2376000"/>
            <a:ext cx="4795201" cy="3996000"/>
          </a:xfrm>
          <a:prstGeom prst="rect">
            <a:avLst/>
          </a:prstGeom>
        </p:spPr>
      </p:pic>
      <p:sp>
        <p:nvSpPr>
          <p:cNvPr id="13" name="Right Arrow 12"/>
          <p:cNvSpPr/>
          <p:nvPr/>
        </p:nvSpPr>
        <p:spPr>
          <a:xfrm>
            <a:off x="5592000" y="4104000"/>
            <a:ext cx="1008000" cy="720000"/>
          </a:xfrm>
          <a:prstGeom prst="rightArrow">
            <a:avLst/>
          </a:prstGeom>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4" name="Group 13"/>
          <p:cNvGrpSpPr/>
          <p:nvPr/>
        </p:nvGrpSpPr>
        <p:grpSpPr>
          <a:xfrm>
            <a:off x="7200000" y="288000"/>
            <a:ext cx="3446649" cy="1182857"/>
            <a:chOff x="6929272" y="288000"/>
            <a:chExt cx="3446649" cy="1182857"/>
          </a:xfrm>
        </p:grpSpPr>
        <p:pic>
          <p:nvPicPr>
            <p:cNvPr id="17" name="Picture 16"/>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7022425" y="648000"/>
              <a:ext cx="3260343" cy="822857"/>
            </a:xfrm>
            <a:prstGeom prst="rect">
              <a:avLst/>
            </a:prstGeom>
          </p:spPr>
        </p:pic>
        <p:sp>
          <p:nvSpPr>
            <p:cNvPr id="18" name="TextBox 17"/>
            <p:cNvSpPr txBox="1"/>
            <p:nvPr/>
          </p:nvSpPr>
          <p:spPr>
            <a:xfrm>
              <a:off x="6929272" y="288000"/>
              <a:ext cx="3446649" cy="338554"/>
            </a:xfrm>
            <a:prstGeom prst="rect">
              <a:avLst/>
            </a:prstGeom>
            <a:noFill/>
          </p:spPr>
          <p:txBody>
            <a:bodyPr wrap="none" rtlCol="0">
              <a:spAutoFit/>
            </a:bodyPr>
            <a:lstStyle/>
            <a:p>
              <a:pPr algn="ctr"/>
              <a:r>
                <a:rPr lang="en-US" sz="1600" dirty="0">
                  <a:solidFill>
                    <a:srgbClr val="FF0000"/>
                  </a:solidFill>
                </a:rPr>
                <a:t>Maximum tune shift (circular Gaussian)</a:t>
              </a:r>
            </a:p>
          </p:txBody>
        </p:sp>
        <p:sp>
          <p:nvSpPr>
            <p:cNvPr id="19" name="Oval 18"/>
            <p:cNvSpPr>
              <a:spLocks noChangeAspect="1"/>
            </p:cNvSpPr>
            <p:nvPr/>
          </p:nvSpPr>
          <p:spPr>
            <a:xfrm>
              <a:off x="9053272" y="612000"/>
              <a:ext cx="432000" cy="432000"/>
            </a:xfrm>
            <a:prstGeom prst="ellipse">
              <a:avLst/>
            </a:prstGeom>
            <a:noFill/>
            <a:ln w="25400">
              <a:solidFill>
                <a:schemeClr val="accent2"/>
              </a:solidFill>
            </a:ln>
            <a:effectLst>
              <a:glow rad="635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0000FF"/>
                </a:solidFill>
              </a:endParaRPr>
            </a:p>
          </p:txBody>
        </p:sp>
      </p:grpSp>
      <p:sp>
        <p:nvSpPr>
          <p:cNvPr id="6" name="Slide Number Placeholder 5"/>
          <p:cNvSpPr>
            <a:spLocks noGrp="1"/>
          </p:cNvSpPr>
          <p:nvPr>
            <p:ph type="sldNum" sz="quarter" idx="12"/>
          </p:nvPr>
        </p:nvSpPr>
        <p:spPr/>
        <p:txBody>
          <a:bodyPr/>
          <a:lstStyle/>
          <a:p>
            <a:fld id="{9EA1AA69-EDB9-4143-818B-2B18FE6932EA}" type="slidenum">
              <a:rPr lang="en-GB" smtClean="0"/>
              <a:t>17</a:t>
            </a:fld>
            <a:endParaRPr lang="en-GB"/>
          </a:p>
        </p:txBody>
      </p:sp>
      <p:sp>
        <p:nvSpPr>
          <p:cNvPr id="8" name="Date Placeholder 7"/>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427018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a:t>
            </a:r>
            <a:r>
              <a:rPr lang="en-US" dirty="0"/>
              <a:t>techniques</a:t>
            </a:r>
          </a:p>
        </p:txBody>
      </p:sp>
      <p:sp>
        <p:nvSpPr>
          <p:cNvPr id="3" name="Content Placeholder 2"/>
          <p:cNvSpPr>
            <a:spLocks noGrp="1"/>
          </p:cNvSpPr>
          <p:nvPr>
            <p:ph idx="1"/>
          </p:nvPr>
        </p:nvSpPr>
        <p:spPr/>
        <p:txBody>
          <a:bodyPr>
            <a:normAutofit/>
          </a:bodyPr>
          <a:lstStyle/>
          <a:p>
            <a:r>
              <a:rPr lang="en-US" sz="2000" dirty="0" smtClean="0"/>
              <a:t>Decrease the peak line density by</a:t>
            </a:r>
            <a:endParaRPr lang="en-US" sz="2000" dirty="0"/>
          </a:p>
          <a:p>
            <a:pPr lvl="1"/>
            <a:r>
              <a:rPr lang="en-US" sz="1800" dirty="0" smtClean="0"/>
              <a:t>maximizing </a:t>
            </a:r>
            <a:r>
              <a:rPr lang="en-US" sz="1800" dirty="0"/>
              <a:t>the bunch </a:t>
            </a:r>
            <a:r>
              <a:rPr lang="en-US" sz="1800" dirty="0" smtClean="0"/>
              <a:t>length </a:t>
            </a:r>
          </a:p>
          <a:p>
            <a:pPr lvl="1"/>
            <a:r>
              <a:rPr lang="en-US" sz="1800" dirty="0"/>
              <a:t>flattening the bunch profile with a specially configured (double harmonic) RF system </a:t>
            </a:r>
          </a:p>
          <a:p>
            <a:pPr lvl="1"/>
            <a:r>
              <a:rPr lang="en-US" sz="1800" dirty="0" smtClean="0"/>
              <a:t>using </a:t>
            </a:r>
            <a:r>
              <a:rPr lang="en-US" sz="1800" b="1" dirty="0">
                <a:solidFill>
                  <a:srgbClr val="C00000"/>
                </a:solidFill>
              </a:rPr>
              <a:t>bunch distributions with small peak density </a:t>
            </a:r>
            <a:r>
              <a:rPr lang="en-US" sz="1800" dirty="0"/>
              <a:t>(e.g. parabolic instead of Gaussian) </a:t>
            </a:r>
          </a:p>
          <a:p>
            <a:pPr lvl="1"/>
            <a:r>
              <a:rPr lang="en-US" sz="1800" dirty="0"/>
              <a:t>reducing the central density of the particle distribution (e.g. “hollow bunches</a:t>
            </a:r>
            <a:r>
              <a:rPr lang="en-US" sz="1800" dirty="0" smtClean="0"/>
              <a:t>”)</a:t>
            </a:r>
            <a:endParaRPr lang="en-US" sz="1800" dirty="0"/>
          </a:p>
        </p:txBody>
      </p:sp>
      <p:grpSp>
        <p:nvGrpSpPr>
          <p:cNvPr id="11" name="Group 10"/>
          <p:cNvGrpSpPr/>
          <p:nvPr/>
        </p:nvGrpSpPr>
        <p:grpSpPr>
          <a:xfrm>
            <a:off x="7200000" y="288000"/>
            <a:ext cx="3446649" cy="1182857"/>
            <a:chOff x="6929272" y="288000"/>
            <a:chExt cx="3446649" cy="1182857"/>
          </a:xfrm>
        </p:grpSpPr>
        <p:pic>
          <p:nvPicPr>
            <p:cNvPr id="12" name="Picture 11"/>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7022425" y="648000"/>
              <a:ext cx="3260343" cy="822857"/>
            </a:xfrm>
            <a:prstGeom prst="rect">
              <a:avLst/>
            </a:prstGeom>
          </p:spPr>
        </p:pic>
        <p:sp>
          <p:nvSpPr>
            <p:cNvPr id="13" name="TextBox 12"/>
            <p:cNvSpPr txBox="1"/>
            <p:nvPr/>
          </p:nvSpPr>
          <p:spPr>
            <a:xfrm>
              <a:off x="6929272" y="288000"/>
              <a:ext cx="3446649" cy="338554"/>
            </a:xfrm>
            <a:prstGeom prst="rect">
              <a:avLst/>
            </a:prstGeom>
            <a:noFill/>
          </p:spPr>
          <p:txBody>
            <a:bodyPr wrap="none" rtlCol="0">
              <a:spAutoFit/>
            </a:bodyPr>
            <a:lstStyle/>
            <a:p>
              <a:pPr algn="ctr"/>
              <a:r>
                <a:rPr lang="en-US" sz="1600" dirty="0">
                  <a:solidFill>
                    <a:srgbClr val="FF0000"/>
                  </a:solidFill>
                </a:rPr>
                <a:t>Maximum tune shift (circular Gaussian)</a:t>
              </a:r>
            </a:p>
          </p:txBody>
        </p:sp>
        <p:sp>
          <p:nvSpPr>
            <p:cNvPr id="15" name="Oval 14"/>
            <p:cNvSpPr>
              <a:spLocks noChangeAspect="1"/>
            </p:cNvSpPr>
            <p:nvPr/>
          </p:nvSpPr>
          <p:spPr>
            <a:xfrm>
              <a:off x="9053272" y="612000"/>
              <a:ext cx="432000" cy="432000"/>
            </a:xfrm>
            <a:prstGeom prst="ellipse">
              <a:avLst/>
            </a:prstGeom>
            <a:noFill/>
            <a:ln w="25400">
              <a:solidFill>
                <a:schemeClr val="accent2"/>
              </a:solidFill>
            </a:ln>
            <a:effectLst>
              <a:glow rad="635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0000FF"/>
                </a:solidFill>
              </a:endParaRPr>
            </a:p>
          </p:txBody>
        </p:sp>
      </p:grpSp>
      <p:pic>
        <p:nvPicPr>
          <p:cNvPr id="7" name="hb_1.08GeV-acc_4Ts_amp18deg_fdrive490Hz_until-c675">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504000" y="2519998"/>
            <a:ext cx="5184000" cy="3877995"/>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18</a:t>
            </a:fld>
            <a:endParaRPr lang="en-GB"/>
          </a:p>
        </p:txBody>
      </p:sp>
      <p:sp>
        <p:nvSpPr>
          <p:cNvPr id="8" name="Date Placeholder 7"/>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314438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16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a:t>
            </a:r>
            <a:r>
              <a:rPr lang="en-US" dirty="0"/>
              <a:t>techniques</a:t>
            </a:r>
          </a:p>
        </p:txBody>
      </p:sp>
      <p:sp>
        <p:nvSpPr>
          <p:cNvPr id="3" name="Content Placeholder 2"/>
          <p:cNvSpPr>
            <a:spLocks noGrp="1"/>
          </p:cNvSpPr>
          <p:nvPr>
            <p:ph idx="1"/>
          </p:nvPr>
        </p:nvSpPr>
        <p:spPr/>
        <p:txBody>
          <a:bodyPr>
            <a:normAutofit/>
          </a:bodyPr>
          <a:lstStyle/>
          <a:p>
            <a:r>
              <a:rPr lang="en-US" sz="2000" dirty="0" smtClean="0"/>
              <a:t>Decrease the peak line density by</a:t>
            </a:r>
            <a:endParaRPr lang="en-US" sz="2000" dirty="0"/>
          </a:p>
          <a:p>
            <a:pPr lvl="1"/>
            <a:r>
              <a:rPr lang="en-US" sz="1800" dirty="0" smtClean="0"/>
              <a:t>maximizing </a:t>
            </a:r>
            <a:r>
              <a:rPr lang="en-US" sz="1800" dirty="0"/>
              <a:t>the bunch </a:t>
            </a:r>
            <a:r>
              <a:rPr lang="en-US" sz="1800" dirty="0" smtClean="0"/>
              <a:t>length </a:t>
            </a:r>
          </a:p>
          <a:p>
            <a:pPr lvl="1"/>
            <a:r>
              <a:rPr lang="en-US" sz="1800" dirty="0"/>
              <a:t>flattening the bunch profile with a specially configured (double harmonic) RF system </a:t>
            </a:r>
          </a:p>
          <a:p>
            <a:pPr lvl="1"/>
            <a:r>
              <a:rPr lang="en-US" sz="1800" dirty="0" smtClean="0"/>
              <a:t>using </a:t>
            </a:r>
            <a:r>
              <a:rPr lang="en-US" sz="1800" b="1" dirty="0">
                <a:solidFill>
                  <a:srgbClr val="C00000"/>
                </a:solidFill>
              </a:rPr>
              <a:t>bunch distributions with small peak density </a:t>
            </a:r>
            <a:r>
              <a:rPr lang="en-US" sz="1800" dirty="0"/>
              <a:t>(e.g. parabolic instead of Gaussian) </a:t>
            </a:r>
          </a:p>
          <a:p>
            <a:pPr lvl="1"/>
            <a:r>
              <a:rPr lang="en-US" sz="1800" dirty="0"/>
              <a:t>reducing the central density of the particle distribution (e.g. “hollow bunches</a:t>
            </a:r>
            <a:r>
              <a:rPr lang="en-US" sz="1800" dirty="0" smtClean="0"/>
              <a:t>”)</a:t>
            </a:r>
          </a:p>
          <a:p>
            <a:endParaRPr lang="en-US" sz="2000" dirty="0" smtClean="0"/>
          </a:p>
          <a:p>
            <a:r>
              <a:rPr lang="en-US" sz="2000" dirty="0" smtClean="0"/>
              <a:t>Increase </a:t>
            </a:r>
            <a:r>
              <a:rPr lang="en-US" sz="2000" dirty="0"/>
              <a:t>the beam energy by</a:t>
            </a:r>
          </a:p>
          <a:p>
            <a:pPr lvl="1"/>
            <a:r>
              <a:rPr lang="en-US" sz="1800" dirty="0"/>
              <a:t>accelerating the beam as quickly as possible</a:t>
            </a:r>
          </a:p>
          <a:p>
            <a:pPr lvl="1"/>
            <a:r>
              <a:rPr lang="en-US" sz="1800" dirty="0"/>
              <a:t>increasing the injection energy (usually requires an upgrade of the pre-injector)</a:t>
            </a:r>
          </a:p>
          <a:p>
            <a:endParaRPr lang="en-US" sz="2200" dirty="0"/>
          </a:p>
        </p:txBody>
      </p:sp>
      <p:grpSp>
        <p:nvGrpSpPr>
          <p:cNvPr id="11" name="Group 10"/>
          <p:cNvGrpSpPr/>
          <p:nvPr/>
        </p:nvGrpSpPr>
        <p:grpSpPr>
          <a:xfrm>
            <a:off x="7200000" y="288000"/>
            <a:ext cx="3446649" cy="1182857"/>
            <a:chOff x="6929272" y="288000"/>
            <a:chExt cx="3446649" cy="1182857"/>
          </a:xfrm>
        </p:grpSpPr>
        <p:pic>
          <p:nvPicPr>
            <p:cNvPr id="12" name="Picture 11"/>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7022425" y="648000"/>
              <a:ext cx="3260343" cy="822857"/>
            </a:xfrm>
            <a:prstGeom prst="rect">
              <a:avLst/>
            </a:prstGeom>
          </p:spPr>
        </p:pic>
        <p:sp>
          <p:nvSpPr>
            <p:cNvPr id="13" name="TextBox 12"/>
            <p:cNvSpPr txBox="1"/>
            <p:nvPr/>
          </p:nvSpPr>
          <p:spPr>
            <a:xfrm>
              <a:off x="6929272" y="288000"/>
              <a:ext cx="3446649" cy="338554"/>
            </a:xfrm>
            <a:prstGeom prst="rect">
              <a:avLst/>
            </a:prstGeom>
            <a:noFill/>
          </p:spPr>
          <p:txBody>
            <a:bodyPr wrap="none" rtlCol="0">
              <a:spAutoFit/>
            </a:bodyPr>
            <a:lstStyle/>
            <a:p>
              <a:pPr algn="ctr"/>
              <a:r>
                <a:rPr lang="en-US" sz="1600" dirty="0">
                  <a:solidFill>
                    <a:srgbClr val="FF0000"/>
                  </a:solidFill>
                </a:rPr>
                <a:t>Maximum tune shift (circular Gaussian)</a:t>
              </a:r>
            </a:p>
          </p:txBody>
        </p:sp>
        <p:sp>
          <p:nvSpPr>
            <p:cNvPr id="15" name="Oval 14"/>
            <p:cNvSpPr/>
            <p:nvPr/>
          </p:nvSpPr>
          <p:spPr>
            <a:xfrm>
              <a:off x="8909272" y="1080000"/>
              <a:ext cx="720000" cy="360000"/>
            </a:xfrm>
            <a:prstGeom prst="ellipse">
              <a:avLst/>
            </a:prstGeom>
            <a:noFill/>
            <a:ln w="25400">
              <a:solidFill>
                <a:schemeClr val="accent2"/>
              </a:solidFill>
            </a:ln>
            <a:effectLst>
              <a:glow rad="635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0000FF"/>
                </a:solidFill>
              </a:endParaRPr>
            </a:p>
          </p:txBody>
        </p:sp>
      </p:grpSp>
      <p:sp>
        <p:nvSpPr>
          <p:cNvPr id="6" name="Slide Number Placeholder 5"/>
          <p:cNvSpPr>
            <a:spLocks noGrp="1"/>
          </p:cNvSpPr>
          <p:nvPr>
            <p:ph type="sldNum" sz="quarter" idx="12"/>
          </p:nvPr>
        </p:nvSpPr>
        <p:spPr/>
        <p:txBody>
          <a:bodyPr/>
          <a:lstStyle/>
          <a:p>
            <a:fld id="{9EA1AA69-EDB9-4143-818B-2B18FE6932EA}" type="slidenum">
              <a:rPr lang="en-GB" smtClean="0"/>
              <a:t>19</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80675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lgn="just">
              <a:buNone/>
            </a:pPr>
            <a:r>
              <a:rPr lang="en-US" sz="2000" dirty="0"/>
              <a:t>In the last lecture, we have learned about the </a:t>
            </a:r>
            <a:r>
              <a:rPr lang="en-US" sz="2000" b="1" dirty="0">
                <a:solidFill>
                  <a:srgbClr val="C00000"/>
                </a:solidFill>
              </a:rPr>
              <a:t>dynamics and the representation of </a:t>
            </a:r>
            <a:r>
              <a:rPr lang="en-US" sz="2000" b="1" dirty="0" err="1">
                <a:solidFill>
                  <a:srgbClr val="C00000"/>
                </a:solidFill>
              </a:rPr>
              <a:t>multiparticle</a:t>
            </a:r>
            <a:r>
              <a:rPr lang="en-US" sz="2000" b="1" dirty="0">
                <a:solidFill>
                  <a:srgbClr val="C00000"/>
                </a:solidFill>
              </a:rPr>
              <a:t> systems</a:t>
            </a:r>
            <a:r>
              <a:rPr lang="en-US" sz="2000" dirty="0"/>
              <a:t>. We have seen how we differentiate between </a:t>
            </a:r>
            <a:r>
              <a:rPr lang="en-US" sz="2000" b="1" dirty="0">
                <a:solidFill>
                  <a:srgbClr val="C00000"/>
                </a:solidFill>
              </a:rPr>
              <a:t>incoherent and coherent motion</a:t>
            </a:r>
            <a:r>
              <a:rPr lang="en-US" sz="2000" dirty="0"/>
              <a:t>. Linked to this, we looked at the phenomenon of </a:t>
            </a:r>
            <a:r>
              <a:rPr lang="en-US" sz="2000" b="1" dirty="0" err="1">
                <a:solidFill>
                  <a:srgbClr val="C00000"/>
                </a:solidFill>
              </a:rPr>
              <a:t>filamentation</a:t>
            </a:r>
            <a:r>
              <a:rPr lang="en-US" sz="2000" b="1" dirty="0">
                <a:solidFill>
                  <a:srgbClr val="C00000"/>
                </a:solidFill>
              </a:rPr>
              <a:t> with </a:t>
            </a:r>
            <a:r>
              <a:rPr lang="en-US" sz="2000" b="1" dirty="0" err="1">
                <a:solidFill>
                  <a:srgbClr val="C00000"/>
                </a:solidFill>
              </a:rPr>
              <a:t>decoherence</a:t>
            </a:r>
            <a:r>
              <a:rPr lang="en-US" sz="2000" b="1" dirty="0">
                <a:solidFill>
                  <a:srgbClr val="C00000"/>
                </a:solidFill>
              </a:rPr>
              <a:t> and emittance blow-up</a:t>
            </a:r>
            <a:r>
              <a:rPr lang="en-US" sz="2000" dirty="0"/>
              <a:t>.</a:t>
            </a:r>
          </a:p>
          <a:p>
            <a:pPr marL="0" indent="0" algn="just">
              <a:buNone/>
            </a:pPr>
            <a:r>
              <a:rPr lang="en-US" sz="2000" dirty="0"/>
              <a:t>We also discussed a first collective effect – </a:t>
            </a:r>
            <a:r>
              <a:rPr lang="en-US" sz="2000" b="1" dirty="0">
                <a:solidFill>
                  <a:srgbClr val="C00000"/>
                </a:solidFill>
              </a:rPr>
              <a:t>direct space charge</a:t>
            </a:r>
            <a:r>
              <a:rPr lang="en-US" sz="2000" dirty="0"/>
              <a:t>. We saw that direct space </a:t>
            </a:r>
            <a:r>
              <a:rPr lang="en-US" sz="2000" dirty="0" smtClean="0"/>
              <a:t>charge, for the case of a uniform coating beam, </a:t>
            </a:r>
            <a:r>
              <a:rPr lang="en-US" sz="2000" dirty="0"/>
              <a:t>leads to an </a:t>
            </a:r>
            <a:r>
              <a:rPr lang="en-US" sz="2000" b="1" dirty="0" smtClean="0">
                <a:solidFill>
                  <a:srgbClr val="C00000"/>
                </a:solidFill>
              </a:rPr>
              <a:t>tune </a:t>
            </a:r>
            <a:r>
              <a:rPr lang="en-US" sz="2000" b="1" dirty="0">
                <a:solidFill>
                  <a:srgbClr val="C00000"/>
                </a:solidFill>
              </a:rPr>
              <a:t>shift </a:t>
            </a:r>
            <a:r>
              <a:rPr lang="en-US" sz="2000" b="1" dirty="0" smtClean="0">
                <a:solidFill>
                  <a:srgbClr val="C00000"/>
                </a:solidFill>
              </a:rPr>
              <a:t>of all witness particles</a:t>
            </a:r>
            <a:r>
              <a:rPr lang="en-US" sz="2000" dirty="0" smtClean="0"/>
              <a:t>.</a:t>
            </a:r>
          </a:p>
          <a:p>
            <a:pPr marL="0" indent="0" algn="just">
              <a:buNone/>
            </a:pPr>
            <a:r>
              <a:rPr lang="en-US" sz="2000" dirty="0" smtClean="0"/>
              <a:t>We </a:t>
            </a:r>
            <a:r>
              <a:rPr lang="en-US" sz="2000" dirty="0"/>
              <a:t>will now look </a:t>
            </a:r>
            <a:r>
              <a:rPr lang="en-US" sz="2000" dirty="0" smtClean="0"/>
              <a:t>at the </a:t>
            </a:r>
            <a:r>
              <a:rPr lang="en-US" sz="2000" b="1" dirty="0" smtClean="0">
                <a:solidFill>
                  <a:srgbClr val="C00000"/>
                </a:solidFill>
              </a:rPr>
              <a:t>space charge induced tune footprint </a:t>
            </a:r>
            <a:r>
              <a:rPr lang="en-US" sz="2000" dirty="0" smtClean="0"/>
              <a:t>and into </a:t>
            </a:r>
            <a:r>
              <a:rPr lang="en-US" sz="2000" dirty="0"/>
              <a:t>some of the </a:t>
            </a:r>
            <a:r>
              <a:rPr lang="en-US" sz="2000" b="1" dirty="0">
                <a:solidFill>
                  <a:srgbClr val="C00000"/>
                </a:solidFill>
              </a:rPr>
              <a:t>mitigation methods </a:t>
            </a:r>
            <a:r>
              <a:rPr lang="en-US" sz="2000" dirty="0"/>
              <a:t>for direct space charge and then discuss some of the effects of </a:t>
            </a:r>
            <a:r>
              <a:rPr lang="en-US" sz="2000" b="1" dirty="0">
                <a:solidFill>
                  <a:srgbClr val="C00000"/>
                </a:solidFill>
              </a:rPr>
              <a:t>indirect space charge</a:t>
            </a:r>
            <a:r>
              <a:rPr lang="en-US" sz="2000" dirty="0" smtClean="0"/>
              <a:t>. We will then move to a phenomenon known as </a:t>
            </a:r>
            <a:r>
              <a:rPr lang="en-US" sz="2000" b="1" dirty="0" smtClean="0">
                <a:solidFill>
                  <a:srgbClr val="C00000"/>
                </a:solidFill>
              </a:rPr>
              <a:t>wake fields</a:t>
            </a:r>
            <a:r>
              <a:rPr lang="en-US" sz="2000" dirty="0" smtClean="0"/>
              <a:t>.</a:t>
            </a:r>
            <a:endParaRPr lang="en-US" sz="2000" dirty="0"/>
          </a:p>
        </p:txBody>
      </p:sp>
      <p:sp>
        <p:nvSpPr>
          <p:cNvPr id="7" name="Content Placeholder 6"/>
          <p:cNvSpPr>
            <a:spLocks noGrp="1"/>
          </p:cNvSpPr>
          <p:nvPr>
            <p:ph idx="13"/>
          </p:nvPr>
        </p:nvSpPr>
        <p:spPr/>
        <p:txBody>
          <a:bodyPr>
            <a:normAutofit/>
          </a:bodyPr>
          <a:lstStyle/>
          <a:p>
            <a:r>
              <a:rPr lang="en-US" dirty="0"/>
              <a:t>Part </a:t>
            </a:r>
            <a:r>
              <a:rPr lang="en-US" dirty="0" smtClean="0"/>
              <a:t>2: Direct- and indirect </a:t>
            </a:r>
            <a:r>
              <a:rPr lang="en-US" dirty="0"/>
              <a:t>space </a:t>
            </a:r>
            <a:r>
              <a:rPr lang="en-US" dirty="0" smtClean="0"/>
              <a:t>charge</a:t>
            </a:r>
            <a:endParaRPr lang="en-US" dirty="0"/>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t>Direct space charge – impact on machine performance</a:t>
            </a:r>
          </a:p>
          <a:p>
            <a:pPr lvl="1">
              <a:buFont typeface="Courier New" panose="02070309020205020404" pitchFamily="49" charset="0"/>
              <a:buChar char="o"/>
            </a:pPr>
            <a:r>
              <a:rPr lang="en-US" dirty="0" smtClean="0"/>
              <a:t>Direct space charge – mitigation techniques</a:t>
            </a:r>
            <a:endParaRPr lang="en-US" dirty="0"/>
          </a:p>
          <a:p>
            <a:pPr lvl="1">
              <a:buFont typeface="Courier New" panose="02070309020205020404" pitchFamily="49" charset="0"/>
              <a:buChar char="o"/>
            </a:pPr>
            <a:r>
              <a:rPr lang="en-US" dirty="0" smtClean="0"/>
              <a:t>Indirect space charge</a:t>
            </a:r>
            <a:endParaRPr lang="en-US" dirty="0"/>
          </a:p>
          <a:p>
            <a:pPr lvl="1">
              <a:buFont typeface="Courier New" panose="02070309020205020404" pitchFamily="49" charset="0"/>
              <a:buChar char="o"/>
            </a:pPr>
            <a:r>
              <a:rPr lang="en-US" dirty="0" smtClean="0"/>
              <a:t>From indirect space charge to (resistive) wall wakes</a:t>
            </a:r>
            <a:endParaRPr lang="en-US" dirty="0"/>
          </a:p>
        </p:txBody>
      </p:sp>
      <p:sp>
        <p:nvSpPr>
          <p:cNvPr id="6" name="Slide Number Placeholder 5"/>
          <p:cNvSpPr>
            <a:spLocks noGrp="1"/>
          </p:cNvSpPr>
          <p:nvPr>
            <p:ph type="sldNum" sz="quarter" idx="12"/>
          </p:nvPr>
        </p:nvSpPr>
        <p:spPr/>
        <p:txBody>
          <a:bodyPr/>
          <a:lstStyle/>
          <a:p>
            <a:fld id="{9EA1AA69-EDB9-4143-818B-2B18FE6932EA}" type="slidenum">
              <a:rPr lang="en-GB" smtClean="0"/>
              <a:t>2</a:t>
            </a:fld>
            <a:endParaRPr lang="en-GB"/>
          </a:p>
        </p:txBody>
      </p:sp>
      <p:sp>
        <p:nvSpPr>
          <p:cNvPr id="8" name="Date Placeholder 7"/>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480630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a:t>
            </a:r>
            <a:r>
              <a:rPr lang="en-US" dirty="0"/>
              <a:t>techniques</a:t>
            </a:r>
          </a:p>
        </p:txBody>
      </p:sp>
      <p:sp>
        <p:nvSpPr>
          <p:cNvPr id="3" name="Content Placeholder 2"/>
          <p:cNvSpPr>
            <a:spLocks noGrp="1"/>
          </p:cNvSpPr>
          <p:nvPr>
            <p:ph idx="1"/>
          </p:nvPr>
        </p:nvSpPr>
        <p:spPr/>
        <p:txBody>
          <a:bodyPr>
            <a:normAutofit/>
          </a:bodyPr>
          <a:lstStyle/>
          <a:p>
            <a:r>
              <a:rPr lang="en-US" sz="2000" dirty="0" smtClean="0"/>
              <a:t>Decrease the peak line density by</a:t>
            </a:r>
            <a:endParaRPr lang="en-US" sz="2000" dirty="0"/>
          </a:p>
          <a:p>
            <a:pPr lvl="1"/>
            <a:r>
              <a:rPr lang="en-US" sz="1800" dirty="0" smtClean="0"/>
              <a:t>maximizing </a:t>
            </a:r>
            <a:r>
              <a:rPr lang="en-US" sz="1800" dirty="0"/>
              <a:t>the bunch </a:t>
            </a:r>
            <a:r>
              <a:rPr lang="en-US" sz="1800" dirty="0" smtClean="0"/>
              <a:t>length </a:t>
            </a:r>
          </a:p>
          <a:p>
            <a:pPr lvl="1"/>
            <a:r>
              <a:rPr lang="en-US" sz="1800" dirty="0" smtClean="0"/>
              <a:t>flattening the bunch profile with a double harmonic RF system </a:t>
            </a:r>
          </a:p>
          <a:p>
            <a:pPr lvl="1"/>
            <a:r>
              <a:rPr lang="en-US" sz="1800" dirty="0"/>
              <a:t>using</a:t>
            </a:r>
            <a:r>
              <a:rPr lang="en-US" sz="1800" b="1" dirty="0">
                <a:solidFill>
                  <a:srgbClr val="C00000"/>
                </a:solidFill>
              </a:rPr>
              <a:t> bunch distributions with small peak density </a:t>
            </a:r>
            <a:r>
              <a:rPr lang="en-US" sz="1800" dirty="0"/>
              <a:t>(e.g. parabolic instead of Gaussian) </a:t>
            </a:r>
          </a:p>
          <a:p>
            <a:pPr lvl="1"/>
            <a:r>
              <a:rPr lang="en-US" sz="1800" dirty="0"/>
              <a:t>reducing the central density of the particle distribution (e.g. “hollow bunches</a:t>
            </a:r>
            <a:r>
              <a:rPr lang="en-US" sz="1800" dirty="0" smtClean="0"/>
              <a:t>”)</a:t>
            </a:r>
          </a:p>
          <a:p>
            <a:endParaRPr lang="en-US" sz="2000" dirty="0" smtClean="0"/>
          </a:p>
          <a:p>
            <a:r>
              <a:rPr lang="en-US" sz="2000" dirty="0" smtClean="0"/>
              <a:t>Increase </a:t>
            </a:r>
            <a:r>
              <a:rPr lang="en-US" sz="2000" dirty="0"/>
              <a:t>the beam energy by</a:t>
            </a:r>
          </a:p>
          <a:p>
            <a:pPr lvl="1"/>
            <a:r>
              <a:rPr lang="en-US" sz="1800" dirty="0"/>
              <a:t>accelerating the beam as quickly as possible</a:t>
            </a:r>
          </a:p>
          <a:p>
            <a:pPr lvl="1"/>
            <a:r>
              <a:rPr lang="en-US" sz="1800" dirty="0"/>
              <a:t>increasing the injection energy (usually requires an upgrade of the pre-injector</a:t>
            </a:r>
            <a:r>
              <a:rPr lang="en-US" sz="1800" dirty="0" smtClean="0"/>
              <a:t>)</a:t>
            </a:r>
          </a:p>
          <a:p>
            <a:endParaRPr lang="en-US" sz="2000" dirty="0" smtClean="0"/>
          </a:p>
          <a:p>
            <a:r>
              <a:rPr lang="en-US" sz="2000" dirty="0" smtClean="0"/>
              <a:t>Minimize </a:t>
            </a:r>
            <a:r>
              <a:rPr lang="en-US" sz="2000" dirty="0"/>
              <a:t>the machine circumference</a:t>
            </a:r>
          </a:p>
          <a:p>
            <a:pPr lvl="1"/>
            <a:r>
              <a:rPr lang="en-US" sz="1800" dirty="0"/>
              <a:t>when designing/building a new accelerator since the </a:t>
            </a:r>
            <a:r>
              <a:rPr lang="en-US" sz="1800" b="1" dirty="0">
                <a:solidFill>
                  <a:srgbClr val="C00000"/>
                </a:solidFill>
              </a:rPr>
              <a:t>space charge detuning is an integrated </a:t>
            </a:r>
            <a:r>
              <a:rPr lang="en-US" sz="1800" b="1" dirty="0" smtClean="0">
                <a:solidFill>
                  <a:srgbClr val="C00000"/>
                </a:solidFill>
              </a:rPr>
              <a:t>effect</a:t>
            </a:r>
            <a:endParaRPr lang="en-US" b="1" dirty="0">
              <a:solidFill>
                <a:srgbClr val="C00000"/>
              </a:solidFill>
            </a:endParaRPr>
          </a:p>
        </p:txBody>
      </p:sp>
      <p:grpSp>
        <p:nvGrpSpPr>
          <p:cNvPr id="9" name="Group 8"/>
          <p:cNvGrpSpPr/>
          <p:nvPr/>
        </p:nvGrpSpPr>
        <p:grpSpPr>
          <a:xfrm>
            <a:off x="7200000" y="288000"/>
            <a:ext cx="3446649" cy="1182857"/>
            <a:chOff x="6929272" y="288000"/>
            <a:chExt cx="3446649" cy="1182857"/>
          </a:xfrm>
        </p:grpSpPr>
        <p:pic>
          <p:nvPicPr>
            <p:cNvPr id="8" name="Picture 7"/>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7022425" y="648000"/>
              <a:ext cx="3260343" cy="822857"/>
            </a:xfrm>
            <a:prstGeom prst="rect">
              <a:avLst/>
            </a:prstGeom>
          </p:spPr>
        </p:pic>
        <p:sp>
          <p:nvSpPr>
            <p:cNvPr id="17" name="TextBox 16"/>
            <p:cNvSpPr txBox="1"/>
            <p:nvPr/>
          </p:nvSpPr>
          <p:spPr>
            <a:xfrm>
              <a:off x="6929272" y="288000"/>
              <a:ext cx="3446649" cy="338554"/>
            </a:xfrm>
            <a:prstGeom prst="rect">
              <a:avLst/>
            </a:prstGeom>
            <a:noFill/>
          </p:spPr>
          <p:txBody>
            <a:bodyPr wrap="none" rtlCol="0">
              <a:spAutoFit/>
            </a:bodyPr>
            <a:lstStyle/>
            <a:p>
              <a:pPr algn="ctr"/>
              <a:r>
                <a:rPr lang="en-US" sz="1600" dirty="0">
                  <a:solidFill>
                    <a:srgbClr val="FF0000"/>
                  </a:solidFill>
                </a:rPr>
                <a:t>Maximum tune shift (circular Gaussian)</a:t>
              </a:r>
            </a:p>
          </p:txBody>
        </p:sp>
        <p:sp>
          <p:nvSpPr>
            <p:cNvPr id="18" name="Oval 17"/>
            <p:cNvSpPr>
              <a:spLocks noChangeAspect="1"/>
            </p:cNvSpPr>
            <p:nvPr/>
          </p:nvSpPr>
          <p:spPr>
            <a:xfrm>
              <a:off x="8837272" y="612000"/>
              <a:ext cx="432000" cy="432000"/>
            </a:xfrm>
            <a:prstGeom prst="ellipse">
              <a:avLst/>
            </a:prstGeom>
            <a:noFill/>
            <a:ln w="25400">
              <a:solidFill>
                <a:schemeClr val="accent2"/>
              </a:solidFill>
            </a:ln>
            <a:effectLst>
              <a:glow rad="635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0000FF"/>
                </a:solidFill>
              </a:endParaRPr>
            </a:p>
          </p:txBody>
        </p:sp>
      </p:grpSp>
      <p:sp>
        <p:nvSpPr>
          <p:cNvPr id="6" name="Slide Number Placeholder 5"/>
          <p:cNvSpPr>
            <a:spLocks noGrp="1"/>
          </p:cNvSpPr>
          <p:nvPr>
            <p:ph type="sldNum" sz="quarter" idx="12"/>
          </p:nvPr>
        </p:nvSpPr>
        <p:spPr/>
        <p:txBody>
          <a:bodyPr/>
          <a:lstStyle/>
          <a:p>
            <a:fld id="{9EA1AA69-EDB9-4143-818B-2B18FE6932EA}" type="slidenum">
              <a:rPr lang="en-GB" smtClean="0"/>
              <a:t>20</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485341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 space </a:t>
            </a:r>
            <a:r>
              <a:rPr lang="en-US" dirty="0" smtClean="0"/>
              <a:t>charge in </a:t>
            </a:r>
            <a:r>
              <a:rPr lang="en-US" dirty="0"/>
              <a:t>the </a:t>
            </a:r>
            <a:r>
              <a:rPr lang="en-US" dirty="0" smtClean="0"/>
              <a:t>CERN PSB</a:t>
            </a:r>
            <a:endParaRPr lang="en-US" dirty="0"/>
          </a:p>
        </p:txBody>
      </p:sp>
      <p:sp>
        <p:nvSpPr>
          <p:cNvPr id="7" name="Slide Number Placeholder 5"/>
          <p:cNvSpPr txBox="1">
            <a:spLocks/>
          </p:cNvSpPr>
          <p:nvPr/>
        </p:nvSpPr>
        <p:spPr>
          <a:xfrm>
            <a:off x="8077200" y="6356351"/>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E081447-C3CE-9F4F-A689-9A72CAFF10CA}" type="slidenum">
              <a:rPr lang="en-US"/>
              <a:pPr/>
              <a:t>21</a:t>
            </a:fld>
            <a:endParaRPr lang="en-US"/>
          </a:p>
        </p:txBody>
      </p:sp>
      <p:pic>
        <p:nvPicPr>
          <p:cNvPr id="16" name="Picture 15" descr="Tomo_c287.png"/>
          <p:cNvPicPr>
            <a:picLocks noChangeAspect="1"/>
          </p:cNvPicPr>
          <p:nvPr/>
        </p:nvPicPr>
        <p:blipFill rotWithShape="1">
          <a:blip r:embed="rId2"/>
          <a:srcRect t="7294"/>
          <a:stretch/>
        </p:blipFill>
        <p:spPr>
          <a:xfrm>
            <a:off x="9432000" y="3582000"/>
            <a:ext cx="2387347" cy="2412000"/>
          </a:xfrm>
          <a:prstGeom prst="rect">
            <a:avLst/>
          </a:prstGeom>
          <a:ln>
            <a:noFill/>
          </a:ln>
          <a:effectLst/>
        </p:spPr>
      </p:pic>
      <p:sp>
        <p:nvSpPr>
          <p:cNvPr id="22" name="Content Placeholder 2"/>
          <p:cNvSpPr txBox="1">
            <a:spLocks/>
          </p:cNvSpPr>
          <p:nvPr/>
        </p:nvSpPr>
        <p:spPr>
          <a:xfrm>
            <a:off x="288000" y="936000"/>
            <a:ext cx="4680000" cy="5040000"/>
          </a:xfrm>
          <a:prstGeom prst="roundRect">
            <a:avLst>
              <a:gd name="adj" fmla="val 4287"/>
            </a:avLst>
          </a:prstGeom>
          <a:ln w="25400">
            <a:headEnd type="none" w="med" len="med"/>
            <a:tailEnd type="none" w="med" len="med"/>
          </a:ln>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p>
            <a:pPr algn="just" defTabSz="457200">
              <a:spcBef>
                <a:spcPct val="20000"/>
              </a:spcBef>
              <a:defRPr/>
            </a:pPr>
            <a:r>
              <a:rPr lang="en-US" sz="1700" dirty="0" smtClean="0">
                <a:solidFill>
                  <a:schemeClr val="tx1"/>
                </a:solidFill>
              </a:rPr>
              <a:t>An accelerator that is particularly subject to space charge effects and makes use of </a:t>
            </a:r>
            <a:r>
              <a:rPr lang="en-US" sz="1700" b="1" dirty="0" smtClean="0">
                <a:solidFill>
                  <a:srgbClr val="C00000"/>
                </a:solidFill>
              </a:rPr>
              <a:t>several mitigation schemes at the same time</a:t>
            </a:r>
            <a:r>
              <a:rPr lang="en-US" sz="1700" dirty="0" smtClean="0">
                <a:solidFill>
                  <a:schemeClr val="tx1"/>
                </a:solidFill>
              </a:rPr>
              <a:t> is the CERN PS Booster:</a:t>
            </a:r>
          </a:p>
          <a:p>
            <a:pPr marL="342900" indent="-342900" algn="just" defTabSz="457200">
              <a:spcBef>
                <a:spcPct val="20000"/>
              </a:spcBef>
              <a:buFont typeface="Arial"/>
              <a:buChar char="•"/>
              <a:defRPr/>
            </a:pPr>
            <a:endParaRPr lang="en-US" sz="1700" dirty="0" smtClean="0">
              <a:solidFill>
                <a:schemeClr val="tx1"/>
              </a:solidFill>
            </a:endParaRPr>
          </a:p>
          <a:p>
            <a:pPr marL="342900" indent="-342900" algn="just" defTabSz="457200">
              <a:spcBef>
                <a:spcPct val="20000"/>
              </a:spcBef>
              <a:buFont typeface="Arial"/>
              <a:buChar char="•"/>
              <a:defRPr/>
            </a:pPr>
            <a:r>
              <a:rPr lang="en-US" sz="1700" dirty="0" smtClean="0">
                <a:solidFill>
                  <a:schemeClr val="tx1"/>
                </a:solidFill>
              </a:rPr>
              <a:t>The </a:t>
            </a:r>
            <a:r>
              <a:rPr lang="en-US" sz="1700" dirty="0">
                <a:solidFill>
                  <a:schemeClr val="tx1"/>
                </a:solidFill>
              </a:rPr>
              <a:t>PSB accelerates bright beams from 50 MeV to 1.4 GeV over 530 </a:t>
            </a:r>
            <a:r>
              <a:rPr lang="en-US" sz="1700" dirty="0" err="1">
                <a:solidFill>
                  <a:schemeClr val="tx1"/>
                </a:solidFill>
              </a:rPr>
              <a:t>ms</a:t>
            </a:r>
            <a:endParaRPr lang="en-US" sz="1700" dirty="0">
              <a:solidFill>
                <a:schemeClr val="tx1"/>
              </a:solidFill>
            </a:endParaRPr>
          </a:p>
          <a:p>
            <a:pPr marL="342900" indent="-342900" algn="just" defTabSz="457200">
              <a:spcBef>
                <a:spcPct val="20000"/>
              </a:spcBef>
              <a:buFont typeface="Arial"/>
              <a:buChar char="•"/>
              <a:defRPr/>
            </a:pPr>
            <a:endParaRPr lang="en-US" sz="1700" dirty="0" smtClean="0">
              <a:solidFill>
                <a:schemeClr val="tx1"/>
              </a:solidFill>
            </a:endParaRPr>
          </a:p>
          <a:p>
            <a:pPr marL="342900" indent="-342900" algn="just" defTabSz="457200">
              <a:spcBef>
                <a:spcPct val="20000"/>
              </a:spcBef>
              <a:buFont typeface="Arial"/>
              <a:buChar char="•"/>
              <a:defRPr/>
            </a:pPr>
            <a:r>
              <a:rPr lang="en-US" sz="1700" dirty="0" smtClean="0">
                <a:solidFill>
                  <a:schemeClr val="tx1"/>
                </a:solidFill>
              </a:rPr>
              <a:t>Instead of one large ring is it made up </a:t>
            </a:r>
            <a:r>
              <a:rPr lang="en-US" sz="1700" b="1" dirty="0" smtClean="0">
                <a:solidFill>
                  <a:srgbClr val="C00000"/>
                </a:solidFill>
              </a:rPr>
              <a:t>of 4 smaller rings </a:t>
            </a:r>
            <a:r>
              <a:rPr lang="en-US" sz="1700" dirty="0" smtClean="0">
                <a:solidFill>
                  <a:schemeClr val="tx1"/>
                </a:solidFill>
              </a:rPr>
              <a:t>to reduce the integrated effect</a:t>
            </a:r>
            <a:endParaRPr lang="en-US" sz="1700" dirty="0">
              <a:solidFill>
                <a:schemeClr val="tx1"/>
              </a:solidFill>
            </a:endParaRPr>
          </a:p>
          <a:p>
            <a:pPr marL="342900" indent="-342900" algn="just" defTabSz="457200">
              <a:spcBef>
                <a:spcPct val="20000"/>
              </a:spcBef>
              <a:buFont typeface="Arial"/>
              <a:buChar char="•"/>
              <a:defRPr/>
            </a:pPr>
            <a:endParaRPr lang="en-US" sz="1700" dirty="0" smtClean="0">
              <a:solidFill>
                <a:schemeClr val="tx1"/>
              </a:solidFill>
            </a:endParaRPr>
          </a:p>
          <a:p>
            <a:pPr marL="342900" indent="-342900" algn="just" defTabSz="457200">
              <a:spcBef>
                <a:spcPct val="20000"/>
              </a:spcBef>
              <a:buFont typeface="Arial"/>
              <a:buChar char="•"/>
              <a:defRPr/>
            </a:pPr>
            <a:r>
              <a:rPr lang="en-US" sz="1700" dirty="0" smtClean="0">
                <a:solidFill>
                  <a:schemeClr val="tx1"/>
                </a:solidFill>
              </a:rPr>
              <a:t>Space </a:t>
            </a:r>
            <a:r>
              <a:rPr lang="en-US" sz="1700" dirty="0">
                <a:solidFill>
                  <a:schemeClr val="tx1"/>
                </a:solidFill>
              </a:rPr>
              <a:t>charge </a:t>
            </a:r>
            <a:r>
              <a:rPr lang="en-US" sz="1700" dirty="0" smtClean="0">
                <a:solidFill>
                  <a:schemeClr val="tx1"/>
                </a:solidFill>
              </a:rPr>
              <a:t>is important</a:t>
            </a:r>
            <a:r>
              <a:rPr lang="en-US" sz="1700" dirty="0">
                <a:solidFill>
                  <a:schemeClr val="tx1"/>
                </a:solidFill>
              </a:rPr>
              <a:t>, especially in first part of the cycle – </a:t>
            </a:r>
            <a:r>
              <a:rPr lang="en-US" sz="1700" b="1" dirty="0">
                <a:solidFill>
                  <a:srgbClr val="C00000"/>
                </a:solidFill>
              </a:rPr>
              <a:t>bunch is flattened </a:t>
            </a:r>
            <a:r>
              <a:rPr lang="en-US" sz="1700" dirty="0">
                <a:solidFill>
                  <a:schemeClr val="tx1"/>
                </a:solidFill>
              </a:rPr>
              <a:t>through a second harmonic RF </a:t>
            </a:r>
            <a:r>
              <a:rPr lang="en-US" sz="1700" dirty="0" smtClean="0">
                <a:solidFill>
                  <a:schemeClr val="tx1"/>
                </a:solidFill>
              </a:rPr>
              <a:t>system</a:t>
            </a:r>
          </a:p>
          <a:p>
            <a:pPr marL="342900" indent="-342900" algn="just" defTabSz="457200">
              <a:spcBef>
                <a:spcPct val="20000"/>
              </a:spcBef>
              <a:buFont typeface="Arial"/>
              <a:buChar char="•"/>
              <a:defRPr/>
            </a:pPr>
            <a:endParaRPr lang="en-US" sz="1700" dirty="0">
              <a:solidFill>
                <a:schemeClr val="tx1"/>
              </a:solidFill>
            </a:endParaRPr>
          </a:p>
          <a:p>
            <a:pPr marL="342900" indent="-342900" algn="just" defTabSz="457200">
              <a:spcBef>
                <a:spcPct val="20000"/>
              </a:spcBef>
              <a:buFont typeface="Arial"/>
              <a:buChar char="•"/>
              <a:defRPr/>
            </a:pPr>
            <a:r>
              <a:rPr lang="en-US" sz="1700" dirty="0" smtClean="0">
                <a:solidFill>
                  <a:schemeClr val="tx1"/>
                </a:solidFill>
              </a:rPr>
              <a:t>A future upgrade (LIU) foresees to </a:t>
            </a:r>
            <a:r>
              <a:rPr lang="en-US" sz="1700" b="1" dirty="0" smtClean="0">
                <a:solidFill>
                  <a:srgbClr val="C00000"/>
                </a:solidFill>
              </a:rPr>
              <a:t>increase the injection energy</a:t>
            </a:r>
            <a:r>
              <a:rPr lang="en-US" sz="1700" dirty="0" smtClean="0">
                <a:solidFill>
                  <a:schemeClr val="tx1"/>
                </a:solidFill>
              </a:rPr>
              <a:t> from 50MeV to 160MeV</a:t>
            </a:r>
            <a:endParaRPr lang="en-US" sz="1700" dirty="0">
              <a:solidFill>
                <a:schemeClr val="tx1"/>
              </a:solidFill>
            </a:endParaRPr>
          </a:p>
        </p:txBody>
      </p:sp>
      <p:grpSp>
        <p:nvGrpSpPr>
          <p:cNvPr id="23" name="Group 22"/>
          <p:cNvGrpSpPr/>
          <p:nvPr/>
        </p:nvGrpSpPr>
        <p:grpSpPr>
          <a:xfrm>
            <a:off x="5256000" y="3456000"/>
            <a:ext cx="4849581" cy="2952000"/>
            <a:chOff x="5004000" y="864000"/>
            <a:chExt cx="4849581" cy="2952000"/>
          </a:xfrm>
        </p:grpSpPr>
        <p:grpSp>
          <p:nvGrpSpPr>
            <p:cNvPr id="8" name="Group 10"/>
            <p:cNvGrpSpPr>
              <a:grpSpLocks noChangeAspect="1"/>
            </p:cNvGrpSpPr>
            <p:nvPr/>
          </p:nvGrpSpPr>
          <p:grpSpPr>
            <a:xfrm>
              <a:off x="5004000" y="864000"/>
              <a:ext cx="4093902" cy="2952000"/>
              <a:chOff x="474584" y="1259402"/>
              <a:chExt cx="4704559" cy="3607389"/>
            </a:xfrm>
            <a:solidFill>
              <a:schemeClr val="bg1"/>
            </a:solidFill>
          </p:grpSpPr>
          <p:pic>
            <p:nvPicPr>
              <p:cNvPr id="9" name="Picture 8" descr="nombetaPSB.pdf"/>
              <p:cNvPicPr>
                <a:picLocks noChangeAspect="1"/>
              </p:cNvPicPr>
              <p:nvPr/>
            </p:nvPicPr>
            <p:blipFill>
              <a:blip r:embed="rId3"/>
              <a:srcRect l="14316" t="9264" r="3579" b="9264"/>
              <a:stretch>
                <a:fillRect/>
              </a:stretch>
            </p:blipFill>
            <p:spPr>
              <a:xfrm>
                <a:off x="474584" y="1259402"/>
                <a:ext cx="4704559" cy="3607389"/>
              </a:xfrm>
              <a:prstGeom prst="rect">
                <a:avLst/>
              </a:prstGeom>
              <a:grpFill/>
              <a:ln w="12700" cmpd="sng">
                <a:noFill/>
              </a:ln>
            </p:spPr>
          </p:pic>
          <p:cxnSp>
            <p:nvCxnSpPr>
              <p:cNvPr id="10" name="Straight Connector 9"/>
              <p:cNvCxnSpPr/>
              <p:nvPr/>
            </p:nvCxnSpPr>
            <p:spPr>
              <a:xfrm rot="5400000">
                <a:off x="-210329" y="2885365"/>
                <a:ext cx="2918305" cy="1588"/>
              </a:xfrm>
              <a:prstGeom prst="line">
                <a:avLst/>
              </a:prstGeom>
              <a:grpFill/>
              <a:ln w="25400" cap="flat" cmpd="sng" algn="ctr">
                <a:solidFill>
                  <a:schemeClr val="accent5"/>
                </a:solidFill>
                <a:prstDash val="lg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400000">
                <a:off x="2580241" y="2885365"/>
                <a:ext cx="2918305" cy="1588"/>
              </a:xfrm>
              <a:prstGeom prst="line">
                <a:avLst/>
              </a:prstGeom>
              <a:grpFill/>
              <a:ln w="19050" cap="flat" cmpd="sng" algn="ctr">
                <a:solidFill>
                  <a:schemeClr val="tx2"/>
                </a:solidFill>
                <a:prstDash val="lg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867598" y="1391380"/>
                <a:ext cx="4095615" cy="967836"/>
              </a:xfrm>
              <a:prstGeom prst="rect">
                <a:avLst/>
              </a:prstGeom>
              <a:solidFill>
                <a:schemeClr val="bg1">
                  <a:alpha val="70000"/>
                </a:schemeClr>
              </a:solidFill>
            </p:spPr>
            <p:txBody>
              <a:bodyPr wrap="square" rtlCol="0">
                <a:noAutofit/>
              </a:bodyPr>
              <a:lstStyle/>
              <a:p>
                <a:pPr algn="ctr">
                  <a:lnSpc>
                    <a:spcPct val="120000"/>
                  </a:lnSpc>
                </a:pPr>
                <a:r>
                  <a:rPr lang="en-US" sz="1400" b="1" dirty="0" smtClean="0">
                    <a:solidFill>
                      <a:srgbClr val="262626"/>
                    </a:solidFill>
                  </a:rPr>
                  <a:t>Injection@50MeV</a:t>
                </a:r>
                <a:r>
                  <a:rPr lang="en-US" sz="1400" b="1" dirty="0">
                    <a:solidFill>
                      <a:srgbClr val="262626"/>
                    </a:solidFill>
                  </a:rPr>
                  <a:t>	</a:t>
                </a:r>
                <a:r>
                  <a:rPr lang="en-US" sz="1400" b="1" dirty="0" smtClean="0">
                    <a:solidFill>
                      <a:srgbClr val="262626"/>
                    </a:solidFill>
                  </a:rPr>
                  <a:t>Extraction@1.4GeV</a:t>
                </a:r>
              </a:p>
              <a:p>
                <a:pPr algn="ctr">
                  <a:lnSpc>
                    <a:spcPct val="120000"/>
                  </a:lnSpc>
                </a:pPr>
                <a:r>
                  <a:rPr lang="en-US" sz="1400" dirty="0" smtClean="0">
                    <a:solidFill>
                      <a:srgbClr val="262626"/>
                    </a:solidFill>
                  </a:rPr>
                  <a:t>(275 </a:t>
                </a:r>
                <a:r>
                  <a:rPr lang="en-US" sz="1400" dirty="0" err="1" smtClean="0">
                    <a:solidFill>
                      <a:srgbClr val="262626"/>
                    </a:solidFill>
                  </a:rPr>
                  <a:t>ms</a:t>
                </a:r>
                <a:r>
                  <a:rPr lang="en-US" sz="1400" dirty="0" smtClean="0">
                    <a:solidFill>
                      <a:srgbClr val="262626"/>
                    </a:solidFill>
                  </a:rPr>
                  <a:t>)		(850 </a:t>
                </a:r>
                <a:r>
                  <a:rPr lang="en-US" sz="1400" dirty="0" err="1" smtClean="0">
                    <a:solidFill>
                      <a:srgbClr val="262626"/>
                    </a:solidFill>
                  </a:rPr>
                  <a:t>ms</a:t>
                </a:r>
                <a:r>
                  <a:rPr lang="en-US" sz="1400" dirty="0" smtClean="0">
                    <a:solidFill>
                      <a:srgbClr val="262626"/>
                    </a:solidFill>
                  </a:rPr>
                  <a:t>)</a:t>
                </a:r>
                <a:endParaRPr lang="en-US" sz="1400" dirty="0">
                  <a:solidFill>
                    <a:srgbClr val="262626"/>
                  </a:solidFill>
                </a:endParaRPr>
              </a:p>
            </p:txBody>
          </p:sp>
        </p:grpSp>
        <p:sp>
          <p:nvSpPr>
            <p:cNvPr id="17" name="Oval 16"/>
            <p:cNvSpPr>
              <a:spLocks noChangeAspect="1"/>
            </p:cNvSpPr>
            <p:nvPr/>
          </p:nvSpPr>
          <p:spPr>
            <a:xfrm>
              <a:off x="5400000" y="2124000"/>
              <a:ext cx="1224000" cy="1224000"/>
            </a:xfrm>
            <a:prstGeom prst="ellipse">
              <a:avLst/>
            </a:prstGeom>
            <a:noFill/>
            <a:ln w="25400" cmpd="sng">
              <a:solidFill>
                <a:schemeClr val="accent2"/>
              </a:solidFill>
            </a:ln>
            <a:effectLst>
              <a:glow rad="635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Arrow Connector 17"/>
            <p:cNvCxnSpPr>
              <a:stCxn id="17" idx="6"/>
            </p:cNvCxnSpPr>
            <p:nvPr/>
          </p:nvCxnSpPr>
          <p:spPr>
            <a:xfrm flipV="1">
              <a:off x="6624000" y="2721685"/>
              <a:ext cx="3229581" cy="14315"/>
            </a:xfrm>
            <a:prstGeom prst="straightConnector1">
              <a:avLst/>
            </a:prstGeom>
            <a:ln w="25400">
              <a:solidFill>
                <a:schemeClr val="accent2"/>
              </a:solidFill>
              <a:tailEnd type="arrow"/>
            </a:ln>
            <a:effectLst>
              <a:glow rad="63500">
                <a:schemeClr val="accent2">
                  <a:satMod val="175000"/>
                  <a:alpha val="40000"/>
                </a:schemeClr>
              </a:glow>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6984000" y="1548000"/>
              <a:ext cx="325730" cy="400110"/>
            </a:xfrm>
            <a:prstGeom prst="rect">
              <a:avLst/>
            </a:prstGeom>
            <a:noFill/>
          </p:spPr>
          <p:txBody>
            <a:bodyPr wrap="none" rtlCol="0">
              <a:spAutoFit/>
            </a:bodyPr>
            <a:lstStyle/>
            <a:p>
              <a:r>
                <a:rPr lang="en-US" sz="2000" b="1" dirty="0" err="1">
                  <a:solidFill>
                    <a:srgbClr val="FF0000"/>
                  </a:solidFill>
                  <a:latin typeface="Symbol" charset="2"/>
                  <a:cs typeface="Symbol" charset="2"/>
                </a:rPr>
                <a:t>b</a:t>
              </a:r>
              <a:endParaRPr lang="en-US" sz="2000" b="1" dirty="0">
                <a:solidFill>
                  <a:srgbClr val="FF0000"/>
                </a:solidFill>
                <a:latin typeface="Symbol" charset="2"/>
                <a:cs typeface="Symbol" charset="2"/>
              </a:endParaRPr>
            </a:p>
          </p:txBody>
        </p:sp>
      </p:grpSp>
      <p:pic>
        <p:nvPicPr>
          <p:cNvPr id="1026" name="Picture 2" descr="Ãhnliches Foto"/>
          <p:cNvPicPr>
            <a:picLocks noChangeAspect="1" noChangeArrowheads="1"/>
          </p:cNvPicPr>
          <p:nvPr/>
        </p:nvPicPr>
        <p:blipFill rotWithShape="1">
          <a:blip r:embed="rId4">
            <a:extLst>
              <a:ext uri="{28A0092B-C50C-407E-A947-70E740481C1C}">
                <a14:useLocalDpi xmlns:a14="http://schemas.microsoft.com/office/drawing/2010/main" val="0"/>
              </a:ext>
            </a:extLst>
          </a:blip>
          <a:srcRect t="6017" b="16026"/>
          <a:stretch/>
        </p:blipFill>
        <p:spPr bwMode="auto">
          <a:xfrm>
            <a:off x="5616000" y="936000"/>
            <a:ext cx="6192000" cy="2448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9EA1AA69-EDB9-4143-818B-2B18FE6932EA}" type="slidenum">
              <a:rPr lang="en-GB" smtClean="0"/>
              <a:t>21</a:t>
            </a:fld>
            <a:endParaRPr lang="en-GB"/>
          </a:p>
        </p:txBody>
      </p:sp>
      <p:sp>
        <p:nvSpPr>
          <p:cNvPr id="6" name="Date Placeholder 5"/>
          <p:cNvSpPr>
            <a:spLocks noGrp="1"/>
          </p:cNvSpPr>
          <p:nvPr>
            <p:ph type="dt" sz="half" idx="10"/>
          </p:nvPr>
        </p:nvSpPr>
        <p:spPr/>
        <p:txBody>
          <a:bodyPr/>
          <a:lstStyle/>
          <a:p>
            <a:r>
              <a:rPr lang="en-US" smtClean="0"/>
              <a:t>14. September 2019</a:t>
            </a:r>
            <a:endParaRPr lang="en-GB"/>
          </a:p>
        </p:txBody>
      </p:sp>
      <p:sp>
        <p:nvSpPr>
          <p:cNvPr id="13" name="Footer Placeholder 12"/>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020791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allAtOnce"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smtClean="0"/>
              <a:t>Direct space charge leads to a </a:t>
            </a:r>
            <a:r>
              <a:rPr lang="en-US" sz="2000" b="1" dirty="0" smtClean="0">
                <a:solidFill>
                  <a:srgbClr val="C00000"/>
                </a:solidFill>
              </a:rPr>
              <a:t>purely incoherent tune shift </a:t>
            </a:r>
            <a:r>
              <a:rPr lang="en-US" sz="2000" dirty="0" smtClean="0"/>
              <a:t>and a tune spread leading to the characteristic tune footprint with its </a:t>
            </a:r>
            <a:r>
              <a:rPr lang="en-US" sz="2000" b="1" dirty="0" smtClean="0">
                <a:solidFill>
                  <a:srgbClr val="C00000"/>
                </a:solidFill>
              </a:rPr>
              <a:t>typical necktie shape </a:t>
            </a:r>
            <a:r>
              <a:rPr lang="en-US" sz="2000" dirty="0" smtClean="0"/>
              <a:t>for bunched beams. Direct space charge does not lead to any coherent tune shifts (on the centroid motion).</a:t>
            </a:r>
          </a:p>
          <a:p>
            <a:pPr marL="0" indent="0" algn="just">
              <a:buNone/>
            </a:pPr>
            <a:r>
              <a:rPr lang="en-US" sz="2000" dirty="0" smtClean="0"/>
              <a:t>We will now look at the effect of </a:t>
            </a:r>
            <a:r>
              <a:rPr lang="en-US" sz="2000" b="1" dirty="0" smtClean="0">
                <a:solidFill>
                  <a:srgbClr val="C00000"/>
                </a:solidFill>
              </a:rPr>
              <a:t>indirect space charge</a:t>
            </a:r>
            <a:r>
              <a:rPr lang="en-US" sz="2000" dirty="0" smtClean="0"/>
              <a:t>. We will briefly look at the </a:t>
            </a:r>
            <a:r>
              <a:rPr lang="en-US" sz="2000" b="1" dirty="0" smtClean="0">
                <a:solidFill>
                  <a:srgbClr val="C00000"/>
                </a:solidFill>
              </a:rPr>
              <a:t>different sources </a:t>
            </a:r>
            <a:r>
              <a:rPr lang="en-US" sz="2000" dirty="0" smtClean="0"/>
              <a:t>of indirect space charge, that it can lead to both </a:t>
            </a:r>
            <a:r>
              <a:rPr lang="en-US" sz="2000" b="1" dirty="0" smtClean="0">
                <a:solidFill>
                  <a:srgbClr val="C00000"/>
                </a:solidFill>
              </a:rPr>
              <a:t>incoherent as well as coherent </a:t>
            </a:r>
            <a:r>
              <a:rPr lang="en-US" sz="2000" b="1" dirty="0" err="1" smtClean="0">
                <a:solidFill>
                  <a:srgbClr val="C00000"/>
                </a:solidFill>
              </a:rPr>
              <a:t>tuneshifts</a:t>
            </a:r>
            <a:r>
              <a:rPr lang="en-US" sz="2000" dirty="0" smtClean="0"/>
              <a:t> and how these tune shifts are usually parameterized using the </a:t>
            </a:r>
            <a:r>
              <a:rPr lang="en-US" sz="2000" b="1" dirty="0" err="1" smtClean="0">
                <a:solidFill>
                  <a:srgbClr val="C00000"/>
                </a:solidFill>
              </a:rPr>
              <a:t>Laslett</a:t>
            </a:r>
            <a:r>
              <a:rPr lang="en-US" sz="2000" b="1" dirty="0" smtClean="0">
                <a:solidFill>
                  <a:srgbClr val="C00000"/>
                </a:solidFill>
              </a:rPr>
              <a:t> coefficients</a:t>
            </a:r>
            <a:r>
              <a:rPr lang="en-US" sz="2000" dirty="0" smtClean="0"/>
              <a:t>. </a:t>
            </a:r>
            <a:endParaRPr lang="en-US" sz="2000" dirty="0"/>
          </a:p>
        </p:txBody>
      </p:sp>
      <p:sp>
        <p:nvSpPr>
          <p:cNvPr id="7" name="Content Placeholder 6"/>
          <p:cNvSpPr>
            <a:spLocks noGrp="1"/>
          </p:cNvSpPr>
          <p:nvPr>
            <p:ph idx="13"/>
          </p:nvPr>
        </p:nvSpPr>
        <p:spPr/>
        <p:txBody>
          <a:bodyPr>
            <a:normAutofit/>
          </a:bodyPr>
          <a:lstStyle/>
          <a:p>
            <a:r>
              <a:rPr lang="en-US" dirty="0"/>
              <a:t>Part 2: Direct- and indirect space charge</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Direct space charge – impact on machine performance</a:t>
            </a:r>
          </a:p>
          <a:p>
            <a:pPr lvl="1">
              <a:buFont typeface="Courier New" panose="02070309020205020404" pitchFamily="49" charset="0"/>
              <a:buChar char="o"/>
            </a:pPr>
            <a:r>
              <a:rPr lang="en-US" dirty="0">
                <a:solidFill>
                  <a:schemeClr val="bg1">
                    <a:lumMod val="65000"/>
                  </a:schemeClr>
                </a:solidFill>
              </a:rPr>
              <a:t>Direct space charge – mitigation techniques</a:t>
            </a:r>
          </a:p>
          <a:p>
            <a:pPr lvl="1">
              <a:buFont typeface="Courier New" panose="02070309020205020404" pitchFamily="49" charset="0"/>
              <a:buChar char="o"/>
            </a:pPr>
            <a:r>
              <a:rPr lang="en-US" dirty="0"/>
              <a:t>Indirect space charge</a:t>
            </a:r>
          </a:p>
          <a:p>
            <a:pPr lvl="1">
              <a:buFont typeface="Courier New" panose="02070309020205020404" pitchFamily="49" charset="0"/>
              <a:buChar char="o"/>
            </a:pPr>
            <a:r>
              <a:rPr lang="en-US" dirty="0">
                <a:solidFill>
                  <a:schemeClr val="bg1">
                    <a:lumMod val="65000"/>
                  </a:schemeClr>
                </a:solidFill>
              </a:rPr>
              <a:t>From indirect space charge to (resistive) wall wakes</a:t>
            </a:r>
          </a:p>
        </p:txBody>
      </p:sp>
      <p:sp>
        <p:nvSpPr>
          <p:cNvPr id="6" name="Slide Number Placeholder 5"/>
          <p:cNvSpPr>
            <a:spLocks noGrp="1"/>
          </p:cNvSpPr>
          <p:nvPr>
            <p:ph type="sldNum" sz="quarter" idx="12"/>
          </p:nvPr>
        </p:nvSpPr>
        <p:spPr/>
        <p:txBody>
          <a:bodyPr/>
          <a:lstStyle/>
          <a:p>
            <a:fld id="{9EA1AA69-EDB9-4143-818B-2B18FE6932EA}" type="slidenum">
              <a:rPr lang="en-GB" smtClean="0"/>
              <a:t>22</a:t>
            </a:fld>
            <a:endParaRPr lang="en-GB"/>
          </a:p>
        </p:txBody>
      </p:sp>
      <p:sp>
        <p:nvSpPr>
          <p:cNvPr id="8" name="Date Placeholder 7"/>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665466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vs. indirect space charge</a:t>
            </a:r>
            <a:endParaRPr lang="en-US" dirty="0"/>
          </a:p>
        </p:txBody>
      </p:sp>
      <p:sp>
        <p:nvSpPr>
          <p:cNvPr id="3" name="Content Placeholder 2"/>
          <p:cNvSpPr>
            <a:spLocks noGrp="1"/>
          </p:cNvSpPr>
          <p:nvPr>
            <p:ph idx="1"/>
          </p:nvPr>
        </p:nvSpPr>
        <p:spPr>
          <a:xfrm>
            <a:off x="336000" y="900000"/>
            <a:ext cx="5400000" cy="5400000"/>
          </a:xfrm>
        </p:spPr>
        <p:txBody>
          <a:bodyPr>
            <a:normAutofit/>
          </a:bodyPr>
          <a:lstStyle/>
          <a:p>
            <a:pPr algn="just"/>
            <a:r>
              <a:rPr lang="en-US" sz="2000" dirty="0" smtClean="0"/>
              <a:t>Direct space charge – central force</a:t>
            </a:r>
          </a:p>
          <a:p>
            <a:pPr algn="just"/>
            <a:r>
              <a:rPr lang="en-US" sz="2000" dirty="0" smtClean="0"/>
              <a:t>The space symmetry endowed by free space </a:t>
            </a:r>
            <a:r>
              <a:rPr lang="en-US" sz="2000" b="1" dirty="0" smtClean="0">
                <a:solidFill>
                  <a:srgbClr val="C00000"/>
                </a:solidFill>
              </a:rPr>
              <a:t>eliminates any impact on the centroid </a:t>
            </a:r>
            <a:r>
              <a:rPr lang="en-US" sz="2000" dirty="0" smtClean="0"/>
              <a:t>motion</a:t>
            </a:r>
          </a:p>
        </p:txBody>
      </p:sp>
      <p:sp>
        <p:nvSpPr>
          <p:cNvPr id="7" name="Content Placeholder 2"/>
          <p:cNvSpPr txBox="1">
            <a:spLocks/>
          </p:cNvSpPr>
          <p:nvPr/>
        </p:nvSpPr>
        <p:spPr>
          <a:xfrm>
            <a:off x="6120000" y="900000"/>
            <a:ext cx="5544000" cy="540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US" sz="2000" dirty="0" smtClean="0"/>
          </a:p>
        </p:txBody>
      </p:sp>
      <p:sp>
        <p:nvSpPr>
          <p:cNvPr id="9" name="TextBox 8"/>
          <p:cNvSpPr txBox="1"/>
          <p:nvPr/>
        </p:nvSpPr>
        <p:spPr>
          <a:xfrm>
            <a:off x="648000" y="2520000"/>
            <a:ext cx="4034694" cy="400110"/>
          </a:xfrm>
          <a:prstGeom prst="rect">
            <a:avLst/>
          </a:prstGeom>
          <a:noFill/>
        </p:spPr>
        <p:txBody>
          <a:bodyPr wrap="none" rtlCol="0">
            <a:spAutoFit/>
          </a:bodyPr>
          <a:lstStyle/>
          <a:p>
            <a:r>
              <a:rPr lang="en-US" sz="2000" b="1" dirty="0" smtClean="0">
                <a:solidFill>
                  <a:srgbClr val="C00000"/>
                </a:solidFill>
                <a:sym typeface="Wingdings" panose="05000000000000000000" pitchFamily="2" charset="2"/>
              </a:rPr>
              <a:t> Exclusively incoherent tune shifts</a:t>
            </a:r>
            <a:endParaRPr lang="en-US" sz="2000" b="1" dirty="0">
              <a:solidFill>
                <a:srgbClr val="C00000"/>
              </a:solidFill>
            </a:endParaRPr>
          </a:p>
        </p:txBody>
      </p:sp>
      <p:grpSp>
        <p:nvGrpSpPr>
          <p:cNvPr id="43" name="Group 42"/>
          <p:cNvGrpSpPr/>
          <p:nvPr/>
        </p:nvGrpSpPr>
        <p:grpSpPr>
          <a:xfrm>
            <a:off x="6480000" y="3168000"/>
            <a:ext cx="3348000" cy="3182554"/>
            <a:chOff x="6480000" y="3060000"/>
            <a:chExt cx="3348000" cy="3182554"/>
          </a:xfrm>
        </p:grpSpPr>
        <p:cxnSp>
          <p:nvCxnSpPr>
            <p:cNvPr id="44" name="Straight Arrow Connector 43"/>
            <p:cNvCxnSpPr/>
            <p:nvPr/>
          </p:nvCxnSpPr>
          <p:spPr>
            <a:xfrm>
              <a:off x="7020000" y="5868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rot="16200000">
              <a:off x="5616000" y="4464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8231543" y="5904000"/>
              <a:ext cx="384914"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x</a:t>
              </a:r>
              <a:endParaRPr lang="en-US" sz="1600" baseline="-25000" dirty="0">
                <a:solidFill>
                  <a:schemeClr val="accent6">
                    <a:lumMod val="50000"/>
                  </a:schemeClr>
                </a:solidFill>
              </a:endParaRPr>
            </a:p>
          </p:txBody>
        </p:sp>
        <p:sp>
          <p:nvSpPr>
            <p:cNvPr id="47" name="TextBox 46"/>
            <p:cNvSpPr txBox="1"/>
            <p:nvPr/>
          </p:nvSpPr>
          <p:spPr>
            <a:xfrm>
              <a:off x="6480000" y="4294723"/>
              <a:ext cx="385042"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y</a:t>
              </a:r>
              <a:endParaRPr lang="en-US" sz="1600" baseline="-25000" dirty="0">
                <a:solidFill>
                  <a:schemeClr val="accent6">
                    <a:lumMod val="50000"/>
                  </a:schemeClr>
                </a:solidFill>
              </a:endParaRPr>
            </a:p>
          </p:txBody>
        </p:sp>
        <p:grpSp>
          <p:nvGrpSpPr>
            <p:cNvPr id="48" name="Group 47"/>
            <p:cNvGrpSpPr>
              <a:grpSpLocks noChangeAspect="1"/>
            </p:cNvGrpSpPr>
            <p:nvPr/>
          </p:nvGrpSpPr>
          <p:grpSpPr>
            <a:xfrm>
              <a:off x="7668000" y="3672000"/>
              <a:ext cx="1404000" cy="1839143"/>
              <a:chOff x="7595126" y="3645987"/>
              <a:chExt cx="1376810" cy="1803525"/>
            </a:xfrm>
          </p:grpSpPr>
          <p:sp>
            <p:nvSpPr>
              <p:cNvPr id="49" name="Rectangle 48"/>
              <p:cNvSpPr/>
              <p:nvPr/>
            </p:nvSpPr>
            <p:spPr>
              <a:xfrm rot="2220000">
                <a:off x="8009096" y="4520549"/>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0" name="Isosceles Triangle 49"/>
              <p:cNvSpPr>
                <a:spLocks/>
              </p:cNvSpPr>
              <p:nvPr/>
            </p:nvSpPr>
            <p:spPr>
              <a:xfrm rot="13020000">
                <a:off x="8249447" y="4115706"/>
                <a:ext cx="359135" cy="440902"/>
              </a:xfrm>
              <a:prstGeom prst="triangle">
                <a:avLst/>
              </a:prstGeom>
              <a:gradFill flip="none" rotWithShape="1">
                <a:gsLst>
                  <a:gs pos="0">
                    <a:srgbClr val="008000">
                      <a:alpha val="50000"/>
                    </a:srgbClr>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1" name="Group 50"/>
              <p:cNvGrpSpPr/>
              <p:nvPr/>
            </p:nvGrpSpPr>
            <p:grpSpPr>
              <a:xfrm>
                <a:off x="7595126" y="4442184"/>
                <a:ext cx="1014447" cy="1007328"/>
                <a:chOff x="6808871" y="4493449"/>
                <a:chExt cx="658191" cy="653570"/>
              </a:xfrm>
            </p:grpSpPr>
            <p:sp>
              <p:nvSpPr>
                <p:cNvPr id="60" name="Isosceles Triangle 59"/>
                <p:cNvSpPr>
                  <a:spLocks/>
                </p:cNvSpPr>
                <p:nvPr/>
              </p:nvSpPr>
              <p:spPr>
                <a:xfrm rot="13020000">
                  <a:off x="6808871" y="4493449"/>
                  <a:ext cx="477597" cy="653570"/>
                </a:xfrm>
                <a:prstGeom prst="triangle">
                  <a:avLst/>
                </a:prstGeom>
                <a:noFill/>
                <a:ln w="19050">
                  <a:solidFill>
                    <a:srgbClr val="008000">
                      <a:alpha val="50000"/>
                    </a:srgb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1" name="Rectangle 60"/>
                <p:cNvSpPr/>
                <p:nvPr/>
              </p:nvSpPr>
              <p:spPr>
                <a:xfrm rot="13020000">
                  <a:off x="7013462" y="4548494"/>
                  <a:ext cx="453600" cy="360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52" name="Group 51"/>
              <p:cNvGrpSpPr/>
              <p:nvPr/>
            </p:nvGrpSpPr>
            <p:grpSpPr>
              <a:xfrm rot="10800000">
                <a:off x="7913846" y="3653545"/>
                <a:ext cx="1014447" cy="1007328"/>
                <a:chOff x="6808871" y="4493449"/>
                <a:chExt cx="658191" cy="653570"/>
              </a:xfrm>
            </p:grpSpPr>
            <p:sp>
              <p:nvSpPr>
                <p:cNvPr id="58" name="Isosceles Triangle 57"/>
                <p:cNvSpPr>
                  <a:spLocks/>
                </p:cNvSpPr>
                <p:nvPr/>
              </p:nvSpPr>
              <p:spPr>
                <a:xfrm rot="13020000">
                  <a:off x="6808871" y="4493449"/>
                  <a:ext cx="477597" cy="653570"/>
                </a:xfrm>
                <a:prstGeom prst="triangle">
                  <a:avLst/>
                </a:prstGeom>
                <a:solidFill>
                  <a:srgbClr val="008000">
                    <a:alpha val="20000"/>
                  </a:srgbClr>
                </a:solidFill>
                <a:ln w="19050">
                  <a:solidFill>
                    <a:srgbClr val="008000">
                      <a:alpha val="50000"/>
                    </a:srgb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9" name="Rectangle 58"/>
                <p:cNvSpPr/>
                <p:nvPr/>
              </p:nvSpPr>
              <p:spPr>
                <a:xfrm rot="13020000">
                  <a:off x="7013462" y="4548494"/>
                  <a:ext cx="453600" cy="360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53" name="Isosceles Triangle 52"/>
              <p:cNvSpPr>
                <a:spLocks/>
              </p:cNvSpPr>
              <p:nvPr/>
            </p:nvSpPr>
            <p:spPr>
              <a:xfrm rot="13020000">
                <a:off x="7614483" y="4414576"/>
                <a:ext cx="736104" cy="1007328"/>
              </a:xfrm>
              <a:prstGeom prst="triangle">
                <a:avLst/>
              </a:prstGeom>
              <a:gradFill flip="none" rotWithShape="1">
                <a:gsLst>
                  <a:gs pos="0">
                    <a:srgbClr val="008000">
                      <a:alpha val="50000"/>
                    </a:srgbClr>
                  </a:gs>
                  <a:gs pos="100000">
                    <a:srgbClr val="008000">
                      <a:alpha val="10000"/>
                    </a:srgbClr>
                  </a:gs>
                  <a:gs pos="59000">
                    <a:srgbClr val="008000">
                      <a:alpha val="5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Isosceles Triangle 53"/>
              <p:cNvSpPr>
                <a:spLocks/>
              </p:cNvSpPr>
              <p:nvPr/>
            </p:nvSpPr>
            <p:spPr>
              <a:xfrm rot="13020000">
                <a:off x="7802765" y="4329021"/>
                <a:ext cx="620406" cy="847853"/>
              </a:xfrm>
              <a:prstGeom prst="triangle">
                <a:avLst/>
              </a:prstGeom>
              <a:gradFill flip="none" rotWithShape="1">
                <a:gsLst>
                  <a:gs pos="0">
                    <a:srgbClr val="008000">
                      <a:alpha val="50000"/>
                    </a:srgbClr>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Isosceles Triangle 54"/>
              <p:cNvSpPr>
                <a:spLocks/>
              </p:cNvSpPr>
              <p:nvPr/>
            </p:nvSpPr>
            <p:spPr>
              <a:xfrm rot="13020000">
                <a:off x="8033929" y="4188185"/>
                <a:ext cx="468198" cy="706096"/>
              </a:xfrm>
              <a:prstGeom prst="triangle">
                <a:avLst/>
              </a:prstGeom>
              <a:gradFill flip="none" rotWithShape="1">
                <a:gsLst>
                  <a:gs pos="0">
                    <a:srgbClr val="008000">
                      <a:alpha val="50000"/>
                    </a:srgbClr>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6" name="Isosceles Triangle 55"/>
              <p:cNvSpPr>
                <a:spLocks/>
              </p:cNvSpPr>
              <p:nvPr/>
            </p:nvSpPr>
            <p:spPr>
              <a:xfrm rot="13020000">
                <a:off x="8460884" y="3961830"/>
                <a:ext cx="220737" cy="353469"/>
              </a:xfrm>
              <a:prstGeom prst="triangle">
                <a:avLst/>
              </a:prstGeom>
              <a:gradFill flip="none" rotWithShape="1">
                <a:gsLst>
                  <a:gs pos="0">
                    <a:srgbClr val="008000">
                      <a:alpha val="50000"/>
                    </a:srgbClr>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7" name="Oval 56"/>
              <p:cNvSpPr/>
              <p:nvPr/>
            </p:nvSpPr>
            <p:spPr>
              <a:xfrm>
                <a:off x="8860965" y="3645987"/>
                <a:ext cx="110971" cy="110971"/>
              </a:xfrm>
              <a:prstGeom prst="ellipse">
                <a:avLst/>
              </a:prstGeom>
              <a:solidFill>
                <a:srgbClr val="FF0000">
                  <a:alpha val="15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4000" y="3168000"/>
            <a:ext cx="4320000" cy="3240000"/>
          </a:xfrm>
          <a:prstGeom prst="rect">
            <a:avLst/>
          </a:prstGeom>
        </p:spPr>
      </p:pic>
      <p:sp>
        <p:nvSpPr>
          <p:cNvPr id="35" name="Oval 34"/>
          <p:cNvSpPr>
            <a:spLocks noChangeAspect="1"/>
          </p:cNvSpPr>
          <p:nvPr/>
        </p:nvSpPr>
        <p:spPr>
          <a:xfrm>
            <a:off x="2916000" y="4212000"/>
            <a:ext cx="360000" cy="360000"/>
          </a:xfrm>
          <a:prstGeom prst="ellipse">
            <a:avLst/>
          </a:prstGeom>
          <a:scene3d>
            <a:camera prst="orthographicFront"/>
            <a:lightRig rig="threePt" dir="t"/>
          </a:scene3d>
          <a:sp3d>
            <a:bevelT w="152400" h="1524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8" name="TextBox 7"/>
          <p:cNvSpPr txBox="1"/>
          <p:nvPr/>
        </p:nvSpPr>
        <p:spPr>
          <a:xfrm>
            <a:off x="7560000" y="2880000"/>
            <a:ext cx="2434321" cy="369332"/>
          </a:xfrm>
          <a:prstGeom prst="rect">
            <a:avLst/>
          </a:prstGeom>
          <a:noFill/>
        </p:spPr>
        <p:txBody>
          <a:bodyPr wrap="none" rtlCol="0">
            <a:spAutoFit/>
          </a:bodyPr>
          <a:lstStyle/>
          <a:p>
            <a:r>
              <a:rPr lang="en-US" b="1" dirty="0" smtClean="0">
                <a:solidFill>
                  <a:schemeClr val="accent6"/>
                </a:solidFill>
              </a:rPr>
              <a:t>Tune footprint - necktie</a:t>
            </a:r>
            <a:endParaRPr lang="en-US" b="1" dirty="0">
              <a:solidFill>
                <a:schemeClr val="accent6"/>
              </a:solidFill>
            </a:endParaRPr>
          </a:p>
        </p:txBody>
      </p:sp>
      <p:sp>
        <p:nvSpPr>
          <p:cNvPr id="6" name="Slide Number Placeholder 5"/>
          <p:cNvSpPr>
            <a:spLocks noGrp="1"/>
          </p:cNvSpPr>
          <p:nvPr>
            <p:ph type="sldNum" sz="quarter" idx="12"/>
          </p:nvPr>
        </p:nvSpPr>
        <p:spPr/>
        <p:txBody>
          <a:bodyPr/>
          <a:lstStyle/>
          <a:p>
            <a:fld id="{9EA1AA69-EDB9-4143-818B-2B18FE6932EA}" type="slidenum">
              <a:rPr lang="en-GB" smtClean="0"/>
              <a:t>23</a:t>
            </a:fld>
            <a:endParaRPr lang="en-GB"/>
          </a:p>
        </p:txBody>
      </p:sp>
      <p:sp>
        <p:nvSpPr>
          <p:cNvPr id="10" name="Date Placeholder 9"/>
          <p:cNvSpPr>
            <a:spLocks noGrp="1"/>
          </p:cNvSpPr>
          <p:nvPr>
            <p:ph type="dt" sz="half" idx="10"/>
          </p:nvPr>
        </p:nvSpPr>
        <p:spPr/>
        <p:txBody>
          <a:bodyPr/>
          <a:lstStyle/>
          <a:p>
            <a:r>
              <a:rPr lang="en-US" smtClean="0"/>
              <a:t>14. September 2019</a:t>
            </a:r>
            <a:endParaRPr lang="en-GB"/>
          </a:p>
        </p:txBody>
      </p:sp>
      <p:sp>
        <p:nvSpPr>
          <p:cNvPr id="12" name="Footer Placeholder 11"/>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069487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 vs. indirect space charge</a:t>
            </a:r>
          </a:p>
        </p:txBody>
      </p:sp>
      <p:sp>
        <p:nvSpPr>
          <p:cNvPr id="3" name="Content Placeholder 2"/>
          <p:cNvSpPr>
            <a:spLocks noGrp="1"/>
          </p:cNvSpPr>
          <p:nvPr>
            <p:ph idx="1"/>
          </p:nvPr>
        </p:nvSpPr>
        <p:spPr>
          <a:xfrm>
            <a:off x="336000" y="900000"/>
            <a:ext cx="5400000" cy="5400000"/>
          </a:xfrm>
        </p:spPr>
        <p:txBody>
          <a:bodyPr>
            <a:normAutofit/>
          </a:bodyPr>
          <a:lstStyle/>
          <a:p>
            <a:pPr algn="just"/>
            <a:r>
              <a:rPr lang="en-US" sz="2000" dirty="0" smtClean="0"/>
              <a:t>Direct space charge – central force</a:t>
            </a:r>
          </a:p>
          <a:p>
            <a:pPr algn="just"/>
            <a:r>
              <a:rPr lang="en-US" sz="2000" dirty="0" smtClean="0"/>
              <a:t>The space symmetry endowed by free space </a:t>
            </a:r>
            <a:r>
              <a:rPr lang="en-US" sz="2000" b="1" dirty="0" smtClean="0">
                <a:solidFill>
                  <a:srgbClr val="C00000"/>
                </a:solidFill>
              </a:rPr>
              <a:t>eliminates any impact on the centroid </a:t>
            </a:r>
            <a:r>
              <a:rPr lang="en-US" sz="2000" dirty="0" smtClean="0"/>
              <a:t>motion</a:t>
            </a:r>
          </a:p>
        </p:txBody>
      </p:sp>
      <p:sp>
        <p:nvSpPr>
          <p:cNvPr id="7" name="Content Placeholder 2"/>
          <p:cNvSpPr txBox="1">
            <a:spLocks/>
          </p:cNvSpPr>
          <p:nvPr/>
        </p:nvSpPr>
        <p:spPr>
          <a:xfrm>
            <a:off x="6264000" y="900000"/>
            <a:ext cx="5544000" cy="540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smtClean="0"/>
              <a:t>Indirect space charge – image charge forces</a:t>
            </a:r>
          </a:p>
          <a:p>
            <a:pPr algn="just"/>
            <a:r>
              <a:rPr lang="en-US" sz="2000" dirty="0" smtClean="0"/>
              <a:t>The free space symmetry is broken by the geometrical arrangement of the conducting parallel plates; this gives a </a:t>
            </a:r>
            <a:r>
              <a:rPr lang="en-US" sz="2000" b="1" dirty="0" smtClean="0">
                <a:solidFill>
                  <a:srgbClr val="C00000"/>
                </a:solidFill>
              </a:rPr>
              <a:t>net impact on the centroid </a:t>
            </a:r>
            <a:r>
              <a:rPr lang="en-US" sz="2000" dirty="0" smtClean="0"/>
              <a:t>motion</a:t>
            </a:r>
          </a:p>
        </p:txBody>
      </p:sp>
      <p:sp>
        <p:nvSpPr>
          <p:cNvPr id="9" name="TextBox 8"/>
          <p:cNvSpPr txBox="1"/>
          <p:nvPr/>
        </p:nvSpPr>
        <p:spPr>
          <a:xfrm>
            <a:off x="648000" y="2520000"/>
            <a:ext cx="10813922" cy="400110"/>
          </a:xfrm>
          <a:prstGeom prst="rect">
            <a:avLst/>
          </a:prstGeom>
          <a:noFill/>
        </p:spPr>
        <p:txBody>
          <a:bodyPr wrap="none" rtlCol="0">
            <a:spAutoFit/>
          </a:bodyPr>
          <a:lstStyle/>
          <a:p>
            <a:r>
              <a:rPr lang="en-US" sz="2000" b="1" dirty="0" smtClean="0">
                <a:solidFill>
                  <a:srgbClr val="C00000"/>
                </a:solidFill>
                <a:sym typeface="Wingdings" panose="05000000000000000000" pitchFamily="2" charset="2"/>
              </a:rPr>
              <a:t> Exclusively incoherent tune shifts		        Both incoherent and coherent tune shifts</a:t>
            </a:r>
            <a:endParaRPr lang="en-US" sz="2000" b="1" dirty="0">
              <a:solidFill>
                <a:srgbClr val="C00000"/>
              </a:solidFill>
            </a:endParaRPr>
          </a:p>
        </p:txBody>
      </p:sp>
      <p:pic>
        <p:nvPicPr>
          <p:cNvPr id="43" name="Picture 4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4000" y="3168000"/>
            <a:ext cx="4320000" cy="3240000"/>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4000" y="3168000"/>
            <a:ext cx="4320000" cy="3240000"/>
          </a:xfrm>
          <a:prstGeom prst="rect">
            <a:avLst/>
          </a:prstGeom>
        </p:spPr>
      </p:pic>
      <p:sp>
        <p:nvSpPr>
          <p:cNvPr id="12" name="Oval 11"/>
          <p:cNvSpPr>
            <a:spLocks noChangeAspect="1"/>
          </p:cNvSpPr>
          <p:nvPr/>
        </p:nvSpPr>
        <p:spPr>
          <a:xfrm>
            <a:off x="8352000" y="4212000"/>
            <a:ext cx="360000" cy="360000"/>
          </a:xfrm>
          <a:prstGeom prst="ellipse">
            <a:avLst/>
          </a:prstGeom>
          <a:scene3d>
            <a:camera prst="orthographicFront"/>
            <a:lightRig rig="threePt" dir="t"/>
          </a:scene3d>
          <a:sp3d>
            <a:bevelT w="152400" h="1524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4" name="Oval 43"/>
          <p:cNvSpPr>
            <a:spLocks noChangeAspect="1"/>
          </p:cNvSpPr>
          <p:nvPr/>
        </p:nvSpPr>
        <p:spPr>
          <a:xfrm>
            <a:off x="2916000" y="4212000"/>
            <a:ext cx="360000" cy="360000"/>
          </a:xfrm>
          <a:prstGeom prst="ellipse">
            <a:avLst/>
          </a:prstGeom>
          <a:scene3d>
            <a:camera prst="orthographicFront"/>
            <a:lightRig rig="threePt" dir="t"/>
          </a:scene3d>
          <a:sp3d>
            <a:bevelT w="152400" h="1524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24</a:t>
            </a:fld>
            <a:endParaRPr lang="en-GB"/>
          </a:p>
        </p:txBody>
      </p:sp>
      <p:sp>
        <p:nvSpPr>
          <p:cNvPr id="8" name="Date Placeholder 7"/>
          <p:cNvSpPr>
            <a:spLocks noGrp="1"/>
          </p:cNvSpPr>
          <p:nvPr>
            <p:ph type="dt" sz="half" idx="10"/>
          </p:nvPr>
        </p:nvSpPr>
        <p:spPr/>
        <p:txBody>
          <a:bodyPr/>
          <a:lstStyle/>
          <a:p>
            <a:r>
              <a:rPr lang="en-US" smtClean="0"/>
              <a:t>14.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707138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a:stretch>
            <a:fillRect/>
          </a:stretch>
        </p:blipFill>
        <p:spPr>
          <a:xfrm>
            <a:off x="0" y="792000"/>
            <a:ext cx="6120000" cy="5252240"/>
          </a:xfrm>
          <a:prstGeom prst="rect">
            <a:avLst/>
          </a:prstGeom>
        </p:spPr>
      </p:pic>
      <p:sp>
        <p:nvSpPr>
          <p:cNvPr id="2" name="Title 1"/>
          <p:cNvSpPr>
            <a:spLocks noGrp="1"/>
          </p:cNvSpPr>
          <p:nvPr>
            <p:ph type="title"/>
          </p:nvPr>
        </p:nvSpPr>
        <p:spPr/>
        <p:txBody>
          <a:bodyPr/>
          <a:lstStyle/>
          <a:p>
            <a:r>
              <a:rPr lang="en-US" dirty="0"/>
              <a:t>Direct vs. indirect space charge</a:t>
            </a:r>
          </a:p>
        </p:txBody>
      </p:sp>
      <p:sp>
        <p:nvSpPr>
          <p:cNvPr id="7" name="Content Placeholder 2 1"/>
          <p:cNvSpPr txBox="1">
            <a:spLocks/>
          </p:cNvSpPr>
          <p:nvPr/>
        </p:nvSpPr>
        <p:spPr>
          <a:xfrm>
            <a:off x="6264000" y="900000"/>
            <a:ext cx="5544000" cy="540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smtClean="0"/>
              <a:t>Indirect space charge – image charge forces</a:t>
            </a:r>
          </a:p>
          <a:p>
            <a:pPr algn="just"/>
            <a:r>
              <a:rPr lang="en-US" sz="2000" dirty="0" smtClean="0"/>
              <a:t>The free space symmetry is broken by the geometrical arrangement of the conducting parallel plates; this gives a </a:t>
            </a:r>
            <a:r>
              <a:rPr lang="en-US" sz="2000" b="1" dirty="0" smtClean="0">
                <a:solidFill>
                  <a:srgbClr val="C00000"/>
                </a:solidFill>
              </a:rPr>
              <a:t>net impact on the centroid</a:t>
            </a:r>
            <a:r>
              <a:rPr lang="en-US" sz="2000" dirty="0" smtClean="0"/>
              <a:t> motion</a:t>
            </a:r>
          </a:p>
        </p:txBody>
      </p:sp>
      <p:sp>
        <p:nvSpPr>
          <p:cNvPr id="9" name="TextBox 8"/>
          <p:cNvSpPr txBox="1"/>
          <p:nvPr/>
        </p:nvSpPr>
        <p:spPr>
          <a:xfrm>
            <a:off x="648000" y="2520000"/>
            <a:ext cx="10813922" cy="400110"/>
          </a:xfrm>
          <a:prstGeom prst="rect">
            <a:avLst/>
          </a:prstGeom>
          <a:noFill/>
        </p:spPr>
        <p:txBody>
          <a:bodyPr wrap="none" rtlCol="0">
            <a:spAutoFit/>
          </a:bodyPr>
          <a:lstStyle/>
          <a:p>
            <a:r>
              <a:rPr lang="en-US" sz="2000" dirty="0" smtClean="0">
                <a:solidFill>
                  <a:schemeClr val="bg1"/>
                </a:solidFill>
                <a:sym typeface="Wingdings" panose="05000000000000000000" pitchFamily="2" charset="2"/>
              </a:rPr>
              <a:t> Exclusively incoherent tune shifts</a:t>
            </a:r>
            <a:r>
              <a:rPr lang="en-US" sz="2000" dirty="0" smtClean="0">
                <a:sym typeface="Wingdings" panose="05000000000000000000" pitchFamily="2" charset="2"/>
              </a:rPr>
              <a:t>		       </a:t>
            </a:r>
            <a:r>
              <a:rPr lang="en-US" sz="2000" b="1" dirty="0" smtClean="0">
                <a:solidFill>
                  <a:srgbClr val="C00000"/>
                </a:solidFill>
                <a:sym typeface="Wingdings" panose="05000000000000000000" pitchFamily="2" charset="2"/>
              </a:rPr>
              <a:t> Both incoherent and coherent tune shifts</a:t>
            </a:r>
            <a:endParaRPr lang="en-US" sz="2000" b="1" dirty="0">
              <a:solidFill>
                <a:srgbClr val="C00000"/>
              </a:solidFill>
            </a:endParaRPr>
          </a:p>
        </p:txBody>
      </p:sp>
      <p:sp>
        <p:nvSpPr>
          <p:cNvPr id="44" name="Content Placeholder 2 2"/>
          <p:cNvSpPr>
            <a:spLocks noGrp="1"/>
          </p:cNvSpPr>
          <p:nvPr>
            <p:ph idx="1"/>
          </p:nvPr>
        </p:nvSpPr>
        <p:spPr>
          <a:xfrm>
            <a:off x="3024000" y="792000"/>
            <a:ext cx="3024000" cy="5040000"/>
          </a:xfrm>
          <a:solidFill>
            <a:schemeClr val="bg1"/>
          </a:solidFill>
        </p:spPr>
        <p:txBody>
          <a:bodyPr>
            <a:noAutofit/>
          </a:bodyPr>
          <a:lstStyle/>
          <a:p>
            <a:pPr marL="0" indent="0" algn="just">
              <a:buNone/>
            </a:pPr>
            <a:r>
              <a:rPr lang="en-US" sz="1800" dirty="0" smtClean="0"/>
              <a:t>Electro- and magneto-static forces can be computed with the </a:t>
            </a:r>
            <a:r>
              <a:rPr lang="en-US" sz="1800" b="1" dirty="0" smtClean="0">
                <a:solidFill>
                  <a:srgbClr val="C00000"/>
                </a:solidFill>
              </a:rPr>
              <a:t>method of image charges:</a:t>
            </a:r>
          </a:p>
          <a:p>
            <a:pPr algn="just"/>
            <a:r>
              <a:rPr lang="en-US" sz="1600" b="1" dirty="0"/>
              <a:t>We consider the beam as line charge density λ with infinite length</a:t>
            </a:r>
          </a:p>
          <a:p>
            <a:pPr algn="just"/>
            <a:endParaRPr lang="en-US" sz="1600" b="1" dirty="0" smtClean="0"/>
          </a:p>
          <a:p>
            <a:pPr algn="just"/>
            <a:endParaRPr lang="en-US" sz="1600" b="1" dirty="0"/>
          </a:p>
          <a:p>
            <a:pPr algn="just"/>
            <a:endParaRPr lang="en-US" sz="1600" b="1" dirty="0" smtClean="0"/>
          </a:p>
          <a:p>
            <a:pPr algn="just"/>
            <a:endParaRPr lang="en-US" sz="1600" b="1" dirty="0"/>
          </a:p>
          <a:p>
            <a:pPr algn="just"/>
            <a:endParaRPr lang="en-US" sz="1600" b="1" dirty="0" smtClean="0"/>
          </a:p>
          <a:p>
            <a:pPr algn="just"/>
            <a:endParaRPr lang="en-US" sz="1600" dirty="0" smtClean="0"/>
          </a:p>
        </p:txBody>
      </p:sp>
      <p:pic>
        <p:nvPicPr>
          <p:cNvPr id="45" name="Picture 4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64000" y="3168000"/>
            <a:ext cx="4320000" cy="3240000"/>
          </a:xfrm>
          <a:prstGeom prst="rect">
            <a:avLst/>
          </a:prstGeom>
        </p:spPr>
      </p:pic>
      <p:sp>
        <p:nvSpPr>
          <p:cNvPr id="52" name="Oval 51"/>
          <p:cNvSpPr>
            <a:spLocks noChangeAspect="1"/>
          </p:cNvSpPr>
          <p:nvPr/>
        </p:nvSpPr>
        <p:spPr>
          <a:xfrm>
            <a:off x="8352000" y="4212000"/>
            <a:ext cx="360000" cy="360000"/>
          </a:xfrm>
          <a:prstGeom prst="ellipse">
            <a:avLst/>
          </a:prstGeom>
          <a:scene3d>
            <a:camera prst="orthographicFront"/>
            <a:lightRig rig="threePt" dir="t"/>
          </a:scene3d>
          <a:sp3d>
            <a:bevelT w="152400" h="1524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0" name="Rectangle 19"/>
          <p:cNvSpPr/>
          <p:nvPr/>
        </p:nvSpPr>
        <p:spPr>
          <a:xfrm>
            <a:off x="35999" y="1296000"/>
            <a:ext cx="2952000" cy="18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1764000" y="6156000"/>
            <a:ext cx="2114742" cy="238629"/>
          </a:xfrm>
          <a:prstGeom prst="rect">
            <a:avLst/>
          </a:prstGeom>
        </p:spPr>
      </p:pic>
      <p:sp>
        <p:nvSpPr>
          <p:cNvPr id="22" name="Rectangle 21"/>
          <p:cNvSpPr/>
          <p:nvPr/>
        </p:nvSpPr>
        <p:spPr>
          <a:xfrm>
            <a:off x="36000" y="4392000"/>
            <a:ext cx="2952000" cy="16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9EA1AA69-EDB9-4143-818B-2B18FE6932EA}" type="slidenum">
              <a:rPr lang="en-GB" smtClean="0"/>
              <a:t>25</a:t>
            </a:fld>
            <a:endParaRPr lang="en-GB"/>
          </a:p>
        </p:txBody>
      </p:sp>
      <p:sp>
        <p:nvSpPr>
          <p:cNvPr id="6" name="Date Placeholder 5"/>
          <p:cNvSpPr>
            <a:spLocks noGrp="1"/>
          </p:cNvSpPr>
          <p:nvPr>
            <p:ph type="dt" sz="half" idx="10"/>
          </p:nvPr>
        </p:nvSpPr>
        <p:spPr/>
        <p:txBody>
          <a:bodyPr/>
          <a:lstStyle/>
          <a:p>
            <a:r>
              <a:rPr lang="en-US" smtClean="0"/>
              <a:t>14.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877514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4"/>
          <a:stretch>
            <a:fillRect/>
          </a:stretch>
        </p:blipFill>
        <p:spPr>
          <a:xfrm>
            <a:off x="0" y="792000"/>
            <a:ext cx="6120000" cy="5252240"/>
          </a:xfrm>
          <a:prstGeom prst="rect">
            <a:avLst/>
          </a:prstGeom>
        </p:spPr>
      </p:pic>
      <p:sp>
        <p:nvSpPr>
          <p:cNvPr id="2" name="Title 1"/>
          <p:cNvSpPr>
            <a:spLocks noGrp="1"/>
          </p:cNvSpPr>
          <p:nvPr>
            <p:ph type="title"/>
          </p:nvPr>
        </p:nvSpPr>
        <p:spPr/>
        <p:txBody>
          <a:bodyPr/>
          <a:lstStyle/>
          <a:p>
            <a:r>
              <a:rPr lang="en-US" dirty="0"/>
              <a:t>Direct vs. indirect space charge</a:t>
            </a:r>
          </a:p>
        </p:txBody>
      </p:sp>
      <p:sp>
        <p:nvSpPr>
          <p:cNvPr id="7" name="Content Placeholder 2 1"/>
          <p:cNvSpPr txBox="1">
            <a:spLocks/>
          </p:cNvSpPr>
          <p:nvPr/>
        </p:nvSpPr>
        <p:spPr>
          <a:xfrm>
            <a:off x="6264000" y="900000"/>
            <a:ext cx="5544000" cy="540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smtClean="0"/>
              <a:t>Indirect space charge – image charge forces</a:t>
            </a:r>
          </a:p>
          <a:p>
            <a:pPr algn="just"/>
            <a:r>
              <a:rPr lang="en-US" sz="2000" dirty="0" smtClean="0"/>
              <a:t>The free space symmetry is broken by the geometrical arrangement of the conducting parallel plates; this gives a </a:t>
            </a:r>
            <a:r>
              <a:rPr lang="en-US" sz="2000" b="1" dirty="0" smtClean="0">
                <a:solidFill>
                  <a:srgbClr val="C00000"/>
                </a:solidFill>
              </a:rPr>
              <a:t>net impact on the centroid</a:t>
            </a:r>
            <a:r>
              <a:rPr lang="en-US" sz="2000" dirty="0" smtClean="0"/>
              <a:t> motion</a:t>
            </a:r>
          </a:p>
        </p:txBody>
      </p:sp>
      <p:sp>
        <p:nvSpPr>
          <p:cNvPr id="9" name="TextBox 8"/>
          <p:cNvSpPr txBox="1"/>
          <p:nvPr/>
        </p:nvSpPr>
        <p:spPr>
          <a:xfrm>
            <a:off x="648000" y="2520000"/>
            <a:ext cx="10813922" cy="400110"/>
          </a:xfrm>
          <a:prstGeom prst="rect">
            <a:avLst/>
          </a:prstGeom>
          <a:noFill/>
        </p:spPr>
        <p:txBody>
          <a:bodyPr wrap="none" rtlCol="0">
            <a:spAutoFit/>
          </a:bodyPr>
          <a:lstStyle/>
          <a:p>
            <a:r>
              <a:rPr lang="en-US" sz="2000" dirty="0" smtClean="0">
                <a:solidFill>
                  <a:schemeClr val="bg1"/>
                </a:solidFill>
                <a:sym typeface="Wingdings" panose="05000000000000000000" pitchFamily="2" charset="2"/>
              </a:rPr>
              <a:t> Exclusively incoherent tune shifts</a:t>
            </a:r>
            <a:r>
              <a:rPr lang="en-US" sz="2000" dirty="0" smtClean="0">
                <a:sym typeface="Wingdings" panose="05000000000000000000" pitchFamily="2" charset="2"/>
              </a:rPr>
              <a:t>		       </a:t>
            </a:r>
            <a:r>
              <a:rPr lang="en-US" sz="2000" b="1" dirty="0" smtClean="0">
                <a:solidFill>
                  <a:srgbClr val="C00000"/>
                </a:solidFill>
                <a:sym typeface="Wingdings" panose="05000000000000000000" pitchFamily="2" charset="2"/>
              </a:rPr>
              <a:t> Both incoherent and coherent tune shifts</a:t>
            </a:r>
            <a:endParaRPr lang="en-US" sz="2000" b="1" dirty="0">
              <a:solidFill>
                <a:srgbClr val="C00000"/>
              </a:solidFill>
            </a:endParaRPr>
          </a:p>
        </p:txBody>
      </p:sp>
      <p:sp>
        <p:nvSpPr>
          <p:cNvPr id="44" name="Content Placeholder 2 2"/>
          <p:cNvSpPr>
            <a:spLocks noGrp="1"/>
          </p:cNvSpPr>
          <p:nvPr>
            <p:ph idx="1"/>
          </p:nvPr>
        </p:nvSpPr>
        <p:spPr>
          <a:xfrm>
            <a:off x="3024000" y="792000"/>
            <a:ext cx="3024000" cy="5040000"/>
          </a:xfrm>
          <a:solidFill>
            <a:schemeClr val="bg1"/>
          </a:solidFill>
        </p:spPr>
        <p:txBody>
          <a:bodyPr>
            <a:noAutofit/>
          </a:bodyPr>
          <a:lstStyle/>
          <a:p>
            <a:pPr marL="0" indent="0" algn="just">
              <a:buNone/>
            </a:pPr>
            <a:r>
              <a:rPr lang="en-US" sz="1800" dirty="0" smtClean="0"/>
              <a:t>Electro- and magneto-static forces can be computed with the </a:t>
            </a:r>
            <a:r>
              <a:rPr lang="en-US" sz="1800" b="1" dirty="0" smtClean="0">
                <a:solidFill>
                  <a:srgbClr val="C00000"/>
                </a:solidFill>
              </a:rPr>
              <a:t>method of image charges:</a:t>
            </a:r>
          </a:p>
          <a:p>
            <a:pPr algn="just"/>
            <a:r>
              <a:rPr lang="en-US" sz="1600" b="1" dirty="0"/>
              <a:t>We consider the beam as line charge density λ with infinite length</a:t>
            </a:r>
          </a:p>
          <a:p>
            <a:pPr algn="just"/>
            <a:r>
              <a:rPr lang="en-US" sz="1600" b="1" dirty="0"/>
              <a:t>We iteratively add charges to satisfy the boundary conditions. The resulting sum of fields converges to the final net field.</a:t>
            </a:r>
            <a:endParaRPr lang="en-US" sz="1800" b="1" dirty="0"/>
          </a:p>
          <a:p>
            <a:pPr algn="just"/>
            <a:r>
              <a:rPr lang="en-US" sz="1600" b="1" dirty="0" smtClean="0"/>
              <a:t>The </a:t>
            </a:r>
            <a:r>
              <a:rPr lang="en-US" sz="1600" b="1" dirty="0"/>
              <a:t>electric field at distance d is given by Gauss’ law</a:t>
            </a:r>
          </a:p>
          <a:p>
            <a:pPr algn="just"/>
            <a:endParaRPr lang="en-US" sz="1600" b="1" dirty="0" smtClean="0"/>
          </a:p>
          <a:p>
            <a:pPr algn="just"/>
            <a:endParaRPr lang="en-US" sz="1600" b="1" dirty="0"/>
          </a:p>
          <a:p>
            <a:pPr algn="just"/>
            <a:endParaRPr lang="en-US" sz="1600" b="1" dirty="0" smtClean="0"/>
          </a:p>
          <a:p>
            <a:pPr algn="just"/>
            <a:endParaRPr lang="en-US" sz="1600" b="1" dirty="0"/>
          </a:p>
          <a:p>
            <a:pPr algn="just"/>
            <a:endParaRPr lang="en-US" sz="1600" b="1" dirty="0" smtClean="0"/>
          </a:p>
          <a:p>
            <a:pPr algn="just"/>
            <a:endParaRPr lang="en-US" sz="1600" dirty="0" smtClean="0"/>
          </a:p>
        </p:txBody>
      </p:sp>
      <p:pic>
        <p:nvPicPr>
          <p:cNvPr id="45" name="Picture 4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64000" y="3168000"/>
            <a:ext cx="4320000" cy="3240000"/>
          </a:xfrm>
          <a:prstGeom prst="rect">
            <a:avLst/>
          </a:prstGeom>
        </p:spPr>
      </p:pic>
      <p:sp>
        <p:nvSpPr>
          <p:cNvPr id="52" name="Oval 51"/>
          <p:cNvSpPr>
            <a:spLocks noChangeAspect="1"/>
          </p:cNvSpPr>
          <p:nvPr/>
        </p:nvSpPr>
        <p:spPr>
          <a:xfrm>
            <a:off x="8352000" y="4212000"/>
            <a:ext cx="360000" cy="360000"/>
          </a:xfrm>
          <a:prstGeom prst="ellipse">
            <a:avLst/>
          </a:prstGeom>
          <a:scene3d>
            <a:camera prst="orthographicFront"/>
            <a:lightRig rig="threePt" dir="t"/>
          </a:scene3d>
          <a:sp3d>
            <a:bevelT w="152400" h="1524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8" name="Picture 7"/>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1764000" y="6156000"/>
            <a:ext cx="2114742" cy="238629"/>
          </a:xfrm>
          <a:prstGeom prst="rect">
            <a:avLst/>
          </a:prstGeom>
        </p:spPr>
      </p:pic>
      <p:pic>
        <p:nvPicPr>
          <p:cNvPr id="15" name="Picture 14" descr="ps-99-012.pdf"/>
          <p:cNvPicPr>
            <a:picLocks noChangeAspect="1"/>
          </p:cNvPicPr>
          <p:nvPr/>
        </p:nvPicPr>
        <p:blipFill rotWithShape="1">
          <a:blip r:embed="rId7">
            <a:extLst>
              <a:ext uri="{28A0092B-C50C-407E-A947-70E740481C1C}">
                <a14:useLocalDpi xmlns:a14="http://schemas.microsoft.com/office/drawing/2010/main" val="0"/>
              </a:ext>
            </a:extLst>
          </a:blip>
          <a:srcRect l="37770" t="66574" r="38656" b="24645"/>
          <a:stretch/>
        </p:blipFill>
        <p:spPr>
          <a:xfrm>
            <a:off x="3456000" y="4320000"/>
            <a:ext cx="1872000" cy="987905"/>
          </a:xfrm>
          <a:prstGeom prst="rect">
            <a:avLst/>
          </a:prstGeom>
        </p:spPr>
      </p:pic>
      <p:pic>
        <p:nvPicPr>
          <p:cNvPr id="16" name="Picture 15"/>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3781715" y="5400000"/>
            <a:ext cx="1220571" cy="504686"/>
          </a:xfrm>
          <a:prstGeom prst="rect">
            <a:avLst/>
          </a:prstGeom>
        </p:spPr>
      </p:pic>
      <p:sp>
        <p:nvSpPr>
          <p:cNvPr id="3" name="Slide Number Placeholder 2"/>
          <p:cNvSpPr>
            <a:spLocks noGrp="1"/>
          </p:cNvSpPr>
          <p:nvPr>
            <p:ph type="sldNum" sz="quarter" idx="12"/>
          </p:nvPr>
        </p:nvSpPr>
        <p:spPr/>
        <p:txBody>
          <a:bodyPr/>
          <a:lstStyle/>
          <a:p>
            <a:fld id="{9EA1AA69-EDB9-4143-818B-2B18FE6932EA}" type="slidenum">
              <a:rPr lang="en-GB" smtClean="0"/>
              <a:t>26</a:t>
            </a:fld>
            <a:endParaRPr lang="en-GB"/>
          </a:p>
        </p:txBody>
      </p:sp>
      <p:sp>
        <p:nvSpPr>
          <p:cNvPr id="6" name="Date Placeholder 5"/>
          <p:cNvSpPr>
            <a:spLocks noGrp="1"/>
          </p:cNvSpPr>
          <p:nvPr>
            <p:ph type="dt" sz="half" idx="10"/>
          </p:nvPr>
        </p:nvSpPr>
        <p:spPr/>
        <p:txBody>
          <a:bodyPr/>
          <a:lstStyle/>
          <a:p>
            <a:r>
              <a:rPr lang="en-US" smtClean="0"/>
              <a:t>14.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040119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4"/>
          <a:stretch>
            <a:fillRect/>
          </a:stretch>
        </p:blipFill>
        <p:spPr>
          <a:xfrm>
            <a:off x="0" y="792000"/>
            <a:ext cx="6120000" cy="5252240"/>
          </a:xfrm>
          <a:prstGeom prst="rect">
            <a:avLst/>
          </a:prstGeom>
        </p:spPr>
      </p:pic>
      <p:sp>
        <p:nvSpPr>
          <p:cNvPr id="2" name="Title 1"/>
          <p:cNvSpPr>
            <a:spLocks noGrp="1"/>
          </p:cNvSpPr>
          <p:nvPr>
            <p:ph type="title"/>
          </p:nvPr>
        </p:nvSpPr>
        <p:spPr/>
        <p:txBody>
          <a:bodyPr/>
          <a:lstStyle/>
          <a:p>
            <a:r>
              <a:rPr lang="en-US" dirty="0"/>
              <a:t>Direct vs. indirect space charge</a:t>
            </a:r>
          </a:p>
        </p:txBody>
      </p:sp>
      <p:sp>
        <p:nvSpPr>
          <p:cNvPr id="44" name="Content Placeholder 2 2"/>
          <p:cNvSpPr>
            <a:spLocks noGrp="1"/>
          </p:cNvSpPr>
          <p:nvPr>
            <p:ph idx="1"/>
          </p:nvPr>
        </p:nvSpPr>
        <p:spPr>
          <a:xfrm>
            <a:off x="3024000" y="792000"/>
            <a:ext cx="3024000" cy="5040000"/>
          </a:xfrm>
          <a:solidFill>
            <a:schemeClr val="bg1"/>
          </a:solidFill>
        </p:spPr>
        <p:txBody>
          <a:bodyPr>
            <a:noAutofit/>
          </a:bodyPr>
          <a:lstStyle/>
          <a:p>
            <a:pPr marL="0" indent="0" algn="just">
              <a:buNone/>
            </a:pPr>
            <a:r>
              <a:rPr lang="en-US" sz="1800" dirty="0" smtClean="0"/>
              <a:t>Electro- and magneto-static forces can be computed with the </a:t>
            </a:r>
            <a:r>
              <a:rPr lang="en-US" sz="1800" b="1" dirty="0" smtClean="0">
                <a:solidFill>
                  <a:srgbClr val="C00000"/>
                </a:solidFill>
              </a:rPr>
              <a:t>method of image charges:</a:t>
            </a:r>
          </a:p>
          <a:p>
            <a:pPr algn="just"/>
            <a:r>
              <a:rPr lang="en-US" sz="1600" b="1" dirty="0"/>
              <a:t>We consider the beam as line charge density λ with infinite length</a:t>
            </a:r>
          </a:p>
          <a:p>
            <a:pPr algn="just"/>
            <a:r>
              <a:rPr lang="en-US" sz="1600" b="1" dirty="0"/>
              <a:t>We iteratively add charges to satisfy the boundary conditions. The resulting sum of fields converges to the final net field.</a:t>
            </a:r>
            <a:endParaRPr lang="en-US" sz="1800" b="1" dirty="0"/>
          </a:p>
          <a:p>
            <a:pPr algn="just"/>
            <a:r>
              <a:rPr lang="en-US" sz="1600" b="1" dirty="0" smtClean="0"/>
              <a:t>The </a:t>
            </a:r>
            <a:r>
              <a:rPr lang="en-US" sz="1600" b="1" dirty="0"/>
              <a:t>electric field at distance d is given by Gauss’ law</a:t>
            </a:r>
          </a:p>
          <a:p>
            <a:pPr algn="just"/>
            <a:endParaRPr lang="en-US" sz="1600" b="1" dirty="0" smtClean="0"/>
          </a:p>
          <a:p>
            <a:pPr algn="just"/>
            <a:endParaRPr lang="en-US" sz="1600" b="1" dirty="0"/>
          </a:p>
          <a:p>
            <a:pPr algn="just"/>
            <a:endParaRPr lang="en-US" sz="1600" b="1" dirty="0" smtClean="0"/>
          </a:p>
          <a:p>
            <a:pPr algn="just"/>
            <a:endParaRPr lang="en-US" sz="1600" b="1" dirty="0"/>
          </a:p>
          <a:p>
            <a:pPr algn="just"/>
            <a:endParaRPr lang="en-US" sz="1600" b="1" dirty="0" smtClean="0"/>
          </a:p>
          <a:p>
            <a:pPr algn="just"/>
            <a:endParaRPr lang="en-US" sz="1600" dirty="0" smtClean="0"/>
          </a:p>
        </p:txBody>
      </p:sp>
      <p:pic>
        <p:nvPicPr>
          <p:cNvPr id="8" name="Picture 7"/>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1764000" y="6156000"/>
            <a:ext cx="2114742" cy="238629"/>
          </a:xfrm>
          <a:prstGeom prst="rect">
            <a:avLst/>
          </a:prstGeom>
        </p:spPr>
      </p:pic>
      <p:pic>
        <p:nvPicPr>
          <p:cNvPr id="15" name="Picture 14" descr="ps-99-012.pdf"/>
          <p:cNvPicPr>
            <a:picLocks noChangeAspect="1"/>
          </p:cNvPicPr>
          <p:nvPr/>
        </p:nvPicPr>
        <p:blipFill rotWithShape="1">
          <a:blip r:embed="rId6">
            <a:extLst>
              <a:ext uri="{28A0092B-C50C-407E-A947-70E740481C1C}">
                <a14:useLocalDpi xmlns:a14="http://schemas.microsoft.com/office/drawing/2010/main" val="0"/>
              </a:ext>
            </a:extLst>
          </a:blip>
          <a:srcRect l="37770" t="66574" r="38656" b="24645"/>
          <a:stretch/>
        </p:blipFill>
        <p:spPr>
          <a:xfrm>
            <a:off x="3456000" y="4320000"/>
            <a:ext cx="1872000" cy="987905"/>
          </a:xfrm>
          <a:prstGeom prst="rect">
            <a:avLst/>
          </a:prstGeom>
        </p:spPr>
      </p:pic>
      <p:pic>
        <p:nvPicPr>
          <p:cNvPr id="16" name="Picture 15"/>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3781715" y="5400000"/>
            <a:ext cx="1220571" cy="504686"/>
          </a:xfrm>
          <a:prstGeom prst="rect">
            <a:avLst/>
          </a:prstGeom>
        </p:spPr>
      </p:pic>
      <p:sp>
        <p:nvSpPr>
          <p:cNvPr id="17" name="Content Placeholder 2 1"/>
          <p:cNvSpPr txBox="1">
            <a:spLocks/>
          </p:cNvSpPr>
          <p:nvPr/>
        </p:nvSpPr>
        <p:spPr>
          <a:xfrm>
            <a:off x="6264000" y="900000"/>
            <a:ext cx="5544000" cy="540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800" dirty="0"/>
              <a:t>A flat vacuum chamber can be approximated by two perfect conducting parallel plates placed at vertical positions +h and –h</a:t>
            </a:r>
          </a:p>
          <a:p>
            <a:pPr algn="just"/>
            <a:r>
              <a:rPr lang="en-US" sz="1800" dirty="0"/>
              <a:t>Let the </a:t>
            </a:r>
            <a:r>
              <a:rPr lang="en-US" sz="1800" b="1" dirty="0">
                <a:solidFill>
                  <a:srgbClr val="FF0000"/>
                </a:solidFill>
              </a:rPr>
              <a:t>beam </a:t>
            </a:r>
            <a:r>
              <a:rPr lang="en-US" sz="1800" b="1" dirty="0" smtClean="0">
                <a:solidFill>
                  <a:srgbClr val="FF0000"/>
                </a:solidFill>
              </a:rPr>
              <a:t>centroid be </a:t>
            </a:r>
            <a:r>
              <a:rPr lang="en-US" sz="1800" b="1" dirty="0">
                <a:solidFill>
                  <a:srgbClr val="FF0000"/>
                </a:solidFill>
              </a:rPr>
              <a:t>displaced vertically by </a:t>
            </a:r>
            <a:r>
              <a:rPr lang="en-US" sz="1800" b="1" dirty="0" smtClean="0">
                <a:solidFill>
                  <a:srgbClr val="FF0000"/>
                </a:solidFill>
              </a:rPr>
              <a:t>y̅</a:t>
            </a:r>
            <a:r>
              <a:rPr lang="en-US" sz="1800" b="1" dirty="0" smtClean="0"/>
              <a:t> </a:t>
            </a:r>
            <a:endParaRPr lang="en-US" sz="1800" b="1" dirty="0"/>
          </a:p>
          <a:p>
            <a:pPr algn="just"/>
            <a:r>
              <a:rPr lang="en-US" sz="1800" dirty="0"/>
              <a:t>The </a:t>
            </a:r>
            <a:r>
              <a:rPr lang="en-US" sz="1800" b="1" dirty="0">
                <a:solidFill>
                  <a:schemeClr val="accent4"/>
                </a:solidFill>
              </a:rPr>
              <a:t>witness particle is at </a:t>
            </a:r>
            <a:r>
              <a:rPr lang="en-US" sz="1800" b="1" dirty="0" smtClean="0">
                <a:solidFill>
                  <a:schemeClr val="accent4"/>
                </a:solidFill>
              </a:rPr>
              <a:t>y</a:t>
            </a:r>
            <a:endParaRPr lang="en-US" sz="1800" b="1" dirty="0">
              <a:solidFill>
                <a:schemeClr val="accent4"/>
              </a:solidFill>
            </a:endParaRPr>
          </a:p>
          <a:p>
            <a:pPr algn="just"/>
            <a:r>
              <a:rPr lang="en-US" sz="1800" dirty="0"/>
              <a:t>The </a:t>
            </a:r>
            <a:r>
              <a:rPr lang="en-US" sz="1800" b="1" dirty="0">
                <a:solidFill>
                  <a:srgbClr val="C00000"/>
                </a:solidFill>
              </a:rPr>
              <a:t>boundary condition </a:t>
            </a:r>
            <a:r>
              <a:rPr lang="en-US" sz="1800" dirty="0"/>
              <a:t>at the two perfect conducting plates is satisfied by superposing </a:t>
            </a:r>
            <a:r>
              <a:rPr lang="en-US" sz="1800" b="1" dirty="0">
                <a:solidFill>
                  <a:srgbClr val="C00000"/>
                </a:solidFill>
              </a:rPr>
              <a:t>an infinite number of image line charges </a:t>
            </a:r>
            <a:r>
              <a:rPr lang="en-US" sz="1800" dirty="0"/>
              <a:t>with alternating signs as shown in the </a:t>
            </a:r>
            <a:r>
              <a:rPr lang="en-US" sz="1800" dirty="0" smtClean="0"/>
              <a:t>sketch</a:t>
            </a:r>
          </a:p>
          <a:p>
            <a:pPr algn="just"/>
            <a:r>
              <a:rPr lang="en-US" sz="1800" dirty="0" smtClean="0"/>
              <a:t>The resulting electric field as a </a:t>
            </a:r>
            <a:r>
              <a:rPr lang="en-US" sz="1800" b="1" dirty="0" smtClean="0">
                <a:solidFill>
                  <a:srgbClr val="C00000"/>
                </a:solidFill>
              </a:rPr>
              <a:t>function of beam and witness particle offsets</a:t>
            </a:r>
            <a:r>
              <a:rPr lang="en-US" sz="1800" dirty="0" smtClean="0"/>
              <a:t> can be computed as</a:t>
            </a:r>
            <a:endParaRPr lang="en-US" sz="1800" dirty="0"/>
          </a:p>
        </p:txBody>
      </p:sp>
      <p:sp>
        <p:nvSpPr>
          <p:cNvPr id="18" name="Oval 17"/>
          <p:cNvSpPr/>
          <p:nvPr/>
        </p:nvSpPr>
        <p:spPr>
          <a:xfrm>
            <a:off x="2223468" y="3377601"/>
            <a:ext cx="108000" cy="108000"/>
          </a:xfrm>
          <a:prstGeom prst="ellipse">
            <a:avLst/>
          </a:prstGeom>
          <a:solidFill>
            <a:schemeClr val="accent4"/>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224000" y="3523734"/>
            <a:ext cx="936000" cy="180000"/>
          </a:xfrm>
          <a:prstGeom prst="ellipse">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9EA1AA69-EDB9-4143-818B-2B18FE6932EA}" type="slidenum">
              <a:rPr lang="en-GB" smtClean="0"/>
              <a:t>27</a:t>
            </a:fld>
            <a:endParaRPr lang="en-GB"/>
          </a:p>
        </p:txBody>
      </p:sp>
      <p:sp>
        <p:nvSpPr>
          <p:cNvPr id="6" name="Date Placeholder 5"/>
          <p:cNvSpPr>
            <a:spLocks noGrp="1"/>
          </p:cNvSpPr>
          <p:nvPr>
            <p:ph type="dt" sz="half" idx="10"/>
          </p:nvPr>
        </p:nvSpPr>
        <p:spPr/>
        <p:txBody>
          <a:bodyPr/>
          <a:lstStyle/>
          <a:p>
            <a:r>
              <a:rPr lang="en-US" smtClean="0"/>
              <a:t>14. September 2019</a:t>
            </a:r>
            <a:endParaRPr lang="en-GB"/>
          </a:p>
        </p:txBody>
      </p:sp>
      <p:sp>
        <p:nvSpPr>
          <p:cNvPr id="7" name="Footer Placeholder 6"/>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345946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xEl>
                                              <p:pRg st="3" end="3"/>
                                            </p:txEl>
                                          </p:spTgt>
                                        </p:tgtEl>
                                        <p:attrNameLst>
                                          <p:attrName>style.visibility</p:attrName>
                                        </p:attrNameLst>
                                      </p:cBhvr>
                                      <p:to>
                                        <p:strVal val="visible"/>
                                      </p:to>
                                    </p:set>
                                    <p:animEffect transition="in" filter="fade">
                                      <p:cBhvr>
                                        <p:cTn id="7" dur="500"/>
                                        <p:tgtEl>
                                          <p:spTgt spid="1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xEl>
                                              <p:pRg st="4" end="4"/>
                                            </p:txEl>
                                          </p:spTgt>
                                        </p:tgtEl>
                                        <p:attrNameLst>
                                          <p:attrName>style.visibility</p:attrName>
                                        </p:attrNameLst>
                                      </p:cBhvr>
                                      <p:to>
                                        <p:strVal val="visible"/>
                                      </p:to>
                                    </p:set>
                                    <p:animEffect transition="in" filter="fade">
                                      <p:cBhvr>
                                        <p:cTn id="12" dur="500"/>
                                        <p:tgtEl>
                                          <p:spTgt spid="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6"/>
          <a:stretch>
            <a:fillRect/>
          </a:stretch>
        </p:blipFill>
        <p:spPr>
          <a:xfrm>
            <a:off x="0" y="792000"/>
            <a:ext cx="6120000" cy="5252240"/>
          </a:xfrm>
          <a:prstGeom prst="rect">
            <a:avLst/>
          </a:prstGeom>
        </p:spPr>
      </p:pic>
      <p:sp>
        <p:nvSpPr>
          <p:cNvPr id="2" name="Title 1"/>
          <p:cNvSpPr>
            <a:spLocks noGrp="1"/>
          </p:cNvSpPr>
          <p:nvPr>
            <p:ph type="title"/>
          </p:nvPr>
        </p:nvSpPr>
        <p:spPr/>
        <p:txBody>
          <a:bodyPr/>
          <a:lstStyle/>
          <a:p>
            <a:r>
              <a:rPr lang="en-US" dirty="0"/>
              <a:t>Direct vs. indirect space charge</a:t>
            </a:r>
          </a:p>
        </p:txBody>
      </p:sp>
      <p:sp>
        <p:nvSpPr>
          <p:cNvPr id="44" name="Content Placeholder 2 2"/>
          <p:cNvSpPr>
            <a:spLocks noGrp="1"/>
          </p:cNvSpPr>
          <p:nvPr>
            <p:ph idx="1"/>
          </p:nvPr>
        </p:nvSpPr>
        <p:spPr>
          <a:xfrm>
            <a:off x="3024000" y="792000"/>
            <a:ext cx="3024000" cy="5040000"/>
          </a:xfrm>
          <a:solidFill>
            <a:schemeClr val="bg1"/>
          </a:solidFill>
        </p:spPr>
        <p:txBody>
          <a:bodyPr>
            <a:noAutofit/>
          </a:bodyPr>
          <a:lstStyle/>
          <a:p>
            <a:pPr marL="0" indent="0" algn="just">
              <a:buNone/>
            </a:pPr>
            <a:r>
              <a:rPr lang="en-US" sz="1800" dirty="0" smtClean="0"/>
              <a:t>Electro- and magneto-static forces can be computed with the </a:t>
            </a:r>
            <a:r>
              <a:rPr lang="en-US" sz="1800" b="1" dirty="0" smtClean="0">
                <a:solidFill>
                  <a:srgbClr val="C00000"/>
                </a:solidFill>
              </a:rPr>
              <a:t>method of image charges:</a:t>
            </a:r>
          </a:p>
          <a:p>
            <a:pPr algn="just"/>
            <a:r>
              <a:rPr lang="en-US" sz="1600" b="1" dirty="0"/>
              <a:t>We consider the beam as line charge density λ with infinite length</a:t>
            </a:r>
          </a:p>
          <a:p>
            <a:pPr algn="just"/>
            <a:r>
              <a:rPr lang="en-US" sz="1600" b="1" dirty="0"/>
              <a:t>The electric field at distance d is given by Gauss’ law</a:t>
            </a:r>
          </a:p>
          <a:p>
            <a:pPr algn="just"/>
            <a:endParaRPr lang="en-US" sz="1600" b="1" dirty="0" smtClean="0"/>
          </a:p>
          <a:p>
            <a:pPr algn="just"/>
            <a:endParaRPr lang="en-US" sz="1600" b="1" dirty="0"/>
          </a:p>
          <a:p>
            <a:pPr algn="just"/>
            <a:endParaRPr lang="en-US" sz="1600" b="1" dirty="0" smtClean="0"/>
          </a:p>
          <a:p>
            <a:pPr algn="just"/>
            <a:endParaRPr lang="en-US" sz="1600" b="1" dirty="0"/>
          </a:p>
          <a:p>
            <a:pPr algn="just"/>
            <a:endParaRPr lang="en-US" sz="1600" b="1" dirty="0" smtClean="0"/>
          </a:p>
          <a:p>
            <a:pPr algn="just"/>
            <a:r>
              <a:rPr lang="en-US" sz="1600" b="1" dirty="0" smtClean="0"/>
              <a:t>We iteratively add charges to satisfy the boundary conditions. The resulting sum of fields converges to the final net field.</a:t>
            </a:r>
            <a:endParaRPr lang="en-US" sz="1800" b="1" dirty="0" smtClean="0"/>
          </a:p>
          <a:p>
            <a:pPr algn="just"/>
            <a:endParaRPr lang="en-US" sz="1600" dirty="0" smtClean="0"/>
          </a:p>
        </p:txBody>
      </p:sp>
      <p:pic>
        <p:nvPicPr>
          <p:cNvPr id="8" name="Picture 7"/>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1764000" y="6156000"/>
            <a:ext cx="2114742" cy="238629"/>
          </a:xfrm>
          <a:prstGeom prst="rect">
            <a:avLst/>
          </a:prstGeom>
        </p:spPr>
      </p:pic>
      <p:pic>
        <p:nvPicPr>
          <p:cNvPr id="15" name="Picture 14" descr="ps-99-012.pdf"/>
          <p:cNvPicPr>
            <a:picLocks noChangeAspect="1"/>
          </p:cNvPicPr>
          <p:nvPr/>
        </p:nvPicPr>
        <p:blipFill rotWithShape="1">
          <a:blip r:embed="rId8">
            <a:extLst>
              <a:ext uri="{28A0092B-C50C-407E-A947-70E740481C1C}">
                <a14:useLocalDpi xmlns:a14="http://schemas.microsoft.com/office/drawing/2010/main" val="0"/>
              </a:ext>
            </a:extLst>
          </a:blip>
          <a:srcRect l="37770" t="66574" r="38656" b="24645"/>
          <a:stretch/>
        </p:blipFill>
        <p:spPr>
          <a:xfrm>
            <a:off x="3456000" y="2988000"/>
            <a:ext cx="1872000" cy="987905"/>
          </a:xfrm>
          <a:prstGeom prst="rect">
            <a:avLst/>
          </a:prstGeom>
        </p:spPr>
      </p:pic>
      <p:pic>
        <p:nvPicPr>
          <p:cNvPr id="16" name="Picture 15"/>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3781715" y="4104000"/>
            <a:ext cx="1220571" cy="504686"/>
          </a:xfrm>
          <a:prstGeom prst="rect">
            <a:avLst/>
          </a:prstGeom>
        </p:spPr>
      </p:pic>
      <p:sp>
        <p:nvSpPr>
          <p:cNvPr id="17" name="Content Placeholder 2 1"/>
          <p:cNvSpPr txBox="1">
            <a:spLocks/>
          </p:cNvSpPr>
          <p:nvPr/>
        </p:nvSpPr>
        <p:spPr>
          <a:xfrm>
            <a:off x="6264000" y="900000"/>
            <a:ext cx="5544000" cy="540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800" dirty="0"/>
              <a:t>A flat vacuum chamber can be approximated by two perfect conducting parallel plates placed at vertical positions +h and –h</a:t>
            </a:r>
          </a:p>
          <a:p>
            <a:pPr algn="just"/>
            <a:r>
              <a:rPr lang="en-US" sz="1800" dirty="0"/>
              <a:t>Let the </a:t>
            </a:r>
            <a:r>
              <a:rPr lang="en-US" sz="1800" b="1" dirty="0">
                <a:solidFill>
                  <a:srgbClr val="FF0000"/>
                </a:solidFill>
              </a:rPr>
              <a:t>beam </a:t>
            </a:r>
            <a:r>
              <a:rPr lang="en-US" sz="1800" b="1" dirty="0" smtClean="0">
                <a:solidFill>
                  <a:srgbClr val="FF0000"/>
                </a:solidFill>
              </a:rPr>
              <a:t>centroid be </a:t>
            </a:r>
            <a:r>
              <a:rPr lang="en-US" sz="1800" b="1" dirty="0">
                <a:solidFill>
                  <a:srgbClr val="FF0000"/>
                </a:solidFill>
              </a:rPr>
              <a:t>displaced vertically by </a:t>
            </a:r>
            <a:r>
              <a:rPr lang="en-US" sz="1800" b="1" dirty="0" smtClean="0">
                <a:solidFill>
                  <a:srgbClr val="FF0000"/>
                </a:solidFill>
              </a:rPr>
              <a:t>y̅</a:t>
            </a:r>
            <a:r>
              <a:rPr lang="en-US" sz="1800" b="1" dirty="0" smtClean="0"/>
              <a:t> </a:t>
            </a:r>
            <a:endParaRPr lang="en-US" sz="1800" b="1" dirty="0"/>
          </a:p>
          <a:p>
            <a:pPr algn="just"/>
            <a:r>
              <a:rPr lang="en-US" sz="1800" dirty="0"/>
              <a:t>The </a:t>
            </a:r>
            <a:r>
              <a:rPr lang="en-US" sz="1800" b="1" dirty="0">
                <a:solidFill>
                  <a:schemeClr val="accent4"/>
                </a:solidFill>
              </a:rPr>
              <a:t>witness particle is at </a:t>
            </a:r>
            <a:r>
              <a:rPr lang="en-US" sz="1800" b="1" dirty="0" smtClean="0">
                <a:solidFill>
                  <a:schemeClr val="accent4"/>
                </a:solidFill>
              </a:rPr>
              <a:t>y</a:t>
            </a:r>
            <a:endParaRPr lang="en-US" sz="1800" b="1" dirty="0">
              <a:solidFill>
                <a:schemeClr val="accent4"/>
              </a:solidFill>
            </a:endParaRPr>
          </a:p>
          <a:p>
            <a:pPr algn="just"/>
            <a:r>
              <a:rPr lang="en-US" sz="1800" dirty="0"/>
              <a:t>The </a:t>
            </a:r>
            <a:r>
              <a:rPr lang="en-US" sz="1800" b="1" dirty="0">
                <a:solidFill>
                  <a:srgbClr val="C00000"/>
                </a:solidFill>
              </a:rPr>
              <a:t>boundary condition </a:t>
            </a:r>
            <a:r>
              <a:rPr lang="en-US" sz="1800" dirty="0"/>
              <a:t>at the two perfect conducting plates is satisfied by superposing </a:t>
            </a:r>
            <a:r>
              <a:rPr lang="en-US" sz="1800" b="1" dirty="0">
                <a:solidFill>
                  <a:srgbClr val="C00000"/>
                </a:solidFill>
              </a:rPr>
              <a:t>an infinite number of image line charges </a:t>
            </a:r>
            <a:r>
              <a:rPr lang="en-US" sz="1800" dirty="0"/>
              <a:t>with alternating signs as shown in the </a:t>
            </a:r>
            <a:r>
              <a:rPr lang="en-US" sz="1800" dirty="0" smtClean="0"/>
              <a:t>sketch</a:t>
            </a:r>
          </a:p>
          <a:p>
            <a:pPr algn="just"/>
            <a:r>
              <a:rPr lang="en-US" sz="1800" dirty="0" smtClean="0"/>
              <a:t>The resulting electric field as a </a:t>
            </a:r>
            <a:r>
              <a:rPr lang="en-US" sz="1800" b="1" dirty="0" smtClean="0">
                <a:solidFill>
                  <a:srgbClr val="C00000"/>
                </a:solidFill>
              </a:rPr>
              <a:t>function of beam and witness particle offsets</a:t>
            </a:r>
            <a:r>
              <a:rPr lang="en-US" sz="1800" dirty="0" smtClean="0"/>
              <a:t> can be computed as</a:t>
            </a:r>
            <a:endParaRPr lang="en-US" sz="1800" dirty="0"/>
          </a:p>
        </p:txBody>
      </p:sp>
      <p:sp>
        <p:nvSpPr>
          <p:cNvPr id="18" name="Oval 17"/>
          <p:cNvSpPr/>
          <p:nvPr/>
        </p:nvSpPr>
        <p:spPr>
          <a:xfrm>
            <a:off x="2223468" y="3377601"/>
            <a:ext cx="108000" cy="108000"/>
          </a:xfrm>
          <a:prstGeom prst="ellipse">
            <a:avLst/>
          </a:prstGeom>
          <a:solidFill>
            <a:schemeClr val="accent4"/>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224000" y="3523734"/>
            <a:ext cx="936000" cy="180000"/>
          </a:xfrm>
          <a:prstGeom prst="ellipse">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1056000" y="1728000"/>
            <a:ext cx="10080000" cy="2880000"/>
            <a:chOff x="1296000" y="2664000"/>
            <a:chExt cx="10080000" cy="2880000"/>
          </a:xfrm>
          <a:effectLst>
            <a:outerShdw blurRad="63500" sx="102000" sy="102000" algn="ctr" rotWithShape="0">
              <a:prstClr val="black">
                <a:alpha val="40000"/>
              </a:prstClr>
            </a:outerShdw>
          </a:effectLst>
        </p:grpSpPr>
        <p:sp>
          <p:nvSpPr>
            <p:cNvPr id="3" name="Rectangle 2"/>
            <p:cNvSpPr/>
            <p:nvPr/>
          </p:nvSpPr>
          <p:spPr>
            <a:xfrm>
              <a:off x="1296000" y="2664000"/>
              <a:ext cx="10080000" cy="288000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sz="2000" dirty="0" smtClean="0"/>
            </a:p>
            <a:p>
              <a:pPr algn="ctr"/>
              <a:endParaRPr lang="en-US" sz="2000" dirty="0"/>
            </a:p>
            <a:p>
              <a:pPr algn="ctr"/>
              <a:endParaRPr lang="en-US" sz="2000" dirty="0" smtClean="0"/>
            </a:p>
            <a:p>
              <a:pPr algn="ctr"/>
              <a:endParaRPr lang="en-US" sz="2000" dirty="0"/>
            </a:p>
            <a:p>
              <a:pPr algn="ctr"/>
              <a:endParaRPr lang="en-US" sz="2000" dirty="0" smtClean="0"/>
            </a:p>
            <a:p>
              <a:r>
                <a:rPr lang="en-US" sz="2000" dirty="0" smtClean="0"/>
                <a:t>	This is an infinite sum which, however, actually converges…</a:t>
              </a:r>
              <a:endParaRPr lang="en-US" sz="2000" dirty="0"/>
            </a:p>
          </p:txBody>
        </p:sp>
        <p:pic>
          <p:nvPicPr>
            <p:cNvPr id="14" name="Picture 13"/>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1877334" y="2913905"/>
              <a:ext cx="8917332" cy="1228191"/>
            </a:xfrm>
            <a:prstGeom prst="rect">
              <a:avLst/>
            </a:prstGeom>
            <a:solidFill>
              <a:schemeClr val="bg1"/>
            </a:solidFill>
          </p:spPr>
        </p:pic>
      </p:grpSp>
      <p:grpSp>
        <p:nvGrpSpPr>
          <p:cNvPr id="9" name="Group 8"/>
          <p:cNvGrpSpPr/>
          <p:nvPr/>
        </p:nvGrpSpPr>
        <p:grpSpPr>
          <a:xfrm>
            <a:off x="6264000" y="5040000"/>
            <a:ext cx="5832000" cy="864000"/>
            <a:chOff x="6264000" y="4536000"/>
            <a:chExt cx="5832000" cy="864000"/>
          </a:xfrm>
        </p:grpSpPr>
        <p:pic>
          <p:nvPicPr>
            <p:cNvPr id="21" name="Picture 20"/>
            <p:cNvPicPr>
              <a:picLocks noChangeAspect="1"/>
            </p:cNvPicPr>
            <p:nvPr>
              <p:custDataLst>
                <p:tags r:id="rId3"/>
              </p:custDataLst>
            </p:nvPr>
          </p:nvPicPr>
          <p:blipFill>
            <a:blip r:embed="rId11" cstate="print">
              <a:extLst>
                <a:ext uri="{28A0092B-C50C-407E-A947-70E740481C1C}">
                  <a14:useLocalDpi xmlns:a14="http://schemas.microsoft.com/office/drawing/2010/main" val="0"/>
                </a:ext>
              </a:extLst>
            </a:blip>
            <a:stretch>
              <a:fillRect/>
            </a:stretch>
          </p:blipFill>
          <p:spPr>
            <a:xfrm>
              <a:off x="6333524" y="4657143"/>
              <a:ext cx="5692953" cy="621714"/>
            </a:xfrm>
            <a:prstGeom prst="rect">
              <a:avLst/>
            </a:prstGeom>
          </p:spPr>
        </p:pic>
        <p:sp>
          <p:nvSpPr>
            <p:cNvPr id="22" name="Rectangle 21"/>
            <p:cNvSpPr/>
            <p:nvPr/>
          </p:nvSpPr>
          <p:spPr>
            <a:xfrm>
              <a:off x="6264000" y="4536000"/>
              <a:ext cx="5832000" cy="864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5"/>
          <p:cNvSpPr>
            <a:spLocks noGrp="1"/>
          </p:cNvSpPr>
          <p:nvPr>
            <p:ph type="sldNum" sz="quarter" idx="12"/>
          </p:nvPr>
        </p:nvSpPr>
        <p:spPr/>
        <p:txBody>
          <a:bodyPr/>
          <a:lstStyle/>
          <a:p>
            <a:fld id="{9EA1AA69-EDB9-4143-818B-2B18FE6932EA}" type="slidenum">
              <a:rPr lang="en-GB" smtClean="0"/>
              <a:t>28</a:t>
            </a:fld>
            <a:endParaRPr lang="en-GB"/>
          </a:p>
        </p:txBody>
      </p:sp>
      <p:sp>
        <p:nvSpPr>
          <p:cNvPr id="10" name="Date Placeholder 9"/>
          <p:cNvSpPr>
            <a:spLocks noGrp="1"/>
          </p:cNvSpPr>
          <p:nvPr>
            <p:ph type="dt" sz="half" idx="10"/>
          </p:nvPr>
        </p:nvSpPr>
        <p:spPr/>
        <p:txBody>
          <a:bodyPr/>
          <a:lstStyle/>
          <a:p>
            <a:r>
              <a:rPr lang="en-US" smtClean="0"/>
              <a:t>14. September 2019</a:t>
            </a:r>
            <a:endParaRPr lang="en-GB"/>
          </a:p>
        </p:txBody>
      </p:sp>
      <p:sp>
        <p:nvSpPr>
          <p:cNvPr id="11" name="Footer Placeholder 10"/>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383419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charge forces</a:t>
            </a:r>
            <a:endParaRPr lang="en-US" dirty="0"/>
          </a:p>
        </p:txBody>
      </p:sp>
      <p:sp>
        <p:nvSpPr>
          <p:cNvPr id="3" name="Content Placeholder 2"/>
          <p:cNvSpPr>
            <a:spLocks noGrp="1"/>
          </p:cNvSpPr>
          <p:nvPr>
            <p:ph idx="1"/>
          </p:nvPr>
        </p:nvSpPr>
        <p:spPr>
          <a:xfrm>
            <a:off x="6264000" y="900000"/>
            <a:ext cx="5544000" cy="5400000"/>
          </a:xfrm>
        </p:spPr>
        <p:txBody>
          <a:bodyPr>
            <a:normAutofit/>
          </a:bodyPr>
          <a:lstStyle/>
          <a:p>
            <a:pPr algn="just"/>
            <a:r>
              <a:rPr lang="en-US" sz="1800" dirty="0" smtClean="0"/>
              <a:t>We have seen how </a:t>
            </a:r>
            <a:r>
              <a:rPr lang="en-US" sz="1800" b="1" dirty="0" smtClean="0">
                <a:solidFill>
                  <a:srgbClr val="C00000"/>
                </a:solidFill>
              </a:rPr>
              <a:t>electric image charge force </a:t>
            </a:r>
            <a:r>
              <a:rPr lang="en-US" sz="1800" dirty="0" smtClean="0"/>
              <a:t>are induced by electrostatic fields in the presence of (perfectly) conducting boundaries</a:t>
            </a:r>
          </a:p>
          <a:p>
            <a:pPr algn="just"/>
            <a:endParaRPr lang="en-US" sz="1800" dirty="0"/>
          </a:p>
          <a:p>
            <a:pPr algn="just"/>
            <a:r>
              <a:rPr lang="en-US" sz="1800" dirty="0" smtClean="0"/>
              <a:t>Similarly, there are also </a:t>
            </a:r>
            <a:r>
              <a:rPr lang="en-US" sz="1800" b="1" dirty="0" smtClean="0">
                <a:solidFill>
                  <a:srgbClr val="C00000"/>
                </a:solidFill>
              </a:rPr>
              <a:t>magnetics image current forces </a:t>
            </a:r>
            <a:r>
              <a:rPr lang="en-US" sz="1800" dirty="0" smtClean="0"/>
              <a:t>– here we need to </a:t>
            </a:r>
            <a:r>
              <a:rPr lang="en-US" sz="1800" b="1" dirty="0" smtClean="0">
                <a:solidFill>
                  <a:srgbClr val="C00000"/>
                </a:solidFill>
              </a:rPr>
              <a:t>differentiate between AC and DC forces</a:t>
            </a:r>
            <a:endParaRPr lang="en-US" sz="1800" b="1" dirty="0">
              <a:solidFill>
                <a:srgbClr val="C00000"/>
              </a:solidFill>
            </a:endParaRPr>
          </a:p>
        </p:txBody>
      </p:sp>
      <p:pic>
        <p:nvPicPr>
          <p:cNvPr id="24" name="Picture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4000" y="3168000"/>
            <a:ext cx="4320000" cy="3240000"/>
          </a:xfrm>
          <a:prstGeom prst="rect">
            <a:avLst/>
          </a:prstGeom>
        </p:spPr>
      </p:pic>
      <p:sp>
        <p:nvSpPr>
          <p:cNvPr id="25" name="Oval 24"/>
          <p:cNvSpPr>
            <a:spLocks noChangeAspect="1"/>
          </p:cNvSpPr>
          <p:nvPr/>
        </p:nvSpPr>
        <p:spPr>
          <a:xfrm>
            <a:off x="8352000" y="4212000"/>
            <a:ext cx="360000" cy="360000"/>
          </a:xfrm>
          <a:prstGeom prst="ellipse">
            <a:avLst/>
          </a:prstGeom>
          <a:scene3d>
            <a:camera prst="orthographicFront"/>
            <a:lightRig rig="threePt" dir="t"/>
          </a:scene3d>
          <a:sp3d>
            <a:bevelT w="152400" h="1524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6" name="Content Placeholder 2"/>
          <p:cNvSpPr txBox="1">
            <a:spLocks/>
          </p:cNvSpPr>
          <p:nvPr/>
        </p:nvSpPr>
        <p:spPr>
          <a:xfrm>
            <a:off x="336000" y="900000"/>
            <a:ext cx="5544000" cy="540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800" dirty="0" smtClean="0"/>
              <a:t>Static </a:t>
            </a:r>
            <a:r>
              <a:rPr lang="en-US" sz="1800" b="1" dirty="0" smtClean="0">
                <a:solidFill>
                  <a:srgbClr val="C00000"/>
                </a:solidFill>
              </a:rPr>
              <a:t>electric fields vanish</a:t>
            </a:r>
            <a:r>
              <a:rPr lang="en-US" sz="1800" dirty="0" smtClean="0"/>
              <a:t> inside a conductor for any finite conductivity, while </a:t>
            </a:r>
            <a:r>
              <a:rPr lang="en-US" sz="1800" b="1" dirty="0" smtClean="0">
                <a:solidFill>
                  <a:srgbClr val="C00000"/>
                </a:solidFill>
              </a:rPr>
              <a:t>static magnetic fields pass through</a:t>
            </a:r>
            <a:r>
              <a:rPr lang="en-US" sz="1800" dirty="0" smtClean="0"/>
              <a:t> (unless in case of very high permeability)</a:t>
            </a:r>
          </a:p>
          <a:p>
            <a:pPr algn="just"/>
            <a:endParaRPr lang="en-US" sz="1800" dirty="0" smtClean="0"/>
          </a:p>
          <a:p>
            <a:pPr algn="just"/>
            <a:r>
              <a:rPr lang="en-US" sz="1800" dirty="0" smtClean="0"/>
              <a:t>This is </a:t>
            </a:r>
            <a:r>
              <a:rPr lang="en-US" sz="1800" b="1" dirty="0" smtClean="0">
                <a:solidFill>
                  <a:srgbClr val="C00000"/>
                </a:solidFill>
              </a:rPr>
              <a:t>no longer true for time varying fields</a:t>
            </a:r>
            <a:r>
              <a:rPr lang="en-US" sz="1800" dirty="0" smtClean="0"/>
              <a:t>, which can penetrate into the material in a region δ</a:t>
            </a:r>
            <a:r>
              <a:rPr lang="en-US" sz="1800" baseline="-25000" dirty="0" smtClean="0"/>
              <a:t>w</a:t>
            </a:r>
            <a:r>
              <a:rPr lang="en-US" sz="1800" dirty="0" smtClean="0"/>
              <a:t> called skin depth</a:t>
            </a:r>
          </a:p>
          <a:p>
            <a:pPr algn="just"/>
            <a:endParaRPr lang="en-US" sz="1800" dirty="0" smtClean="0"/>
          </a:p>
          <a:p>
            <a:pPr algn="just"/>
            <a:r>
              <a:rPr lang="en-US" sz="1800" dirty="0" smtClean="0"/>
              <a:t>The skin depth depends on the </a:t>
            </a:r>
            <a:r>
              <a:rPr lang="en-US" sz="1800" b="1" dirty="0" smtClean="0">
                <a:solidFill>
                  <a:srgbClr val="C00000"/>
                </a:solidFill>
              </a:rPr>
              <a:t>material properties and on frequency</a:t>
            </a:r>
            <a:r>
              <a:rPr lang="en-US" sz="1800" dirty="0" smtClean="0"/>
              <a:t>. Fields pass through the conductor wall if the skin depth is larger than the wall thickness Δ</a:t>
            </a:r>
            <a:r>
              <a:rPr lang="en-US" sz="1800" baseline="-25000" dirty="0" smtClean="0"/>
              <a:t>w</a:t>
            </a:r>
            <a:r>
              <a:rPr lang="en-US" sz="1800" dirty="0" smtClean="0"/>
              <a:t>. This happens at low frequencies. At higher frequencies, for a good conductor δ</a:t>
            </a:r>
            <a:r>
              <a:rPr lang="en-US" sz="1800" baseline="-25000" dirty="0" smtClean="0"/>
              <a:t>w</a:t>
            </a:r>
            <a:r>
              <a:rPr lang="en-US" sz="1800" dirty="0"/>
              <a:t> </a:t>
            </a:r>
            <a:r>
              <a:rPr lang="en-US" sz="1800" dirty="0" smtClean="0"/>
              <a:t>&lt;&lt; Δ</a:t>
            </a:r>
            <a:r>
              <a:rPr lang="en-US" sz="1800" baseline="-25000" dirty="0" smtClean="0"/>
              <a:t>w</a:t>
            </a:r>
            <a:r>
              <a:rPr lang="en-US" sz="1800" dirty="0" smtClean="0"/>
              <a:t> and both electric and magnetic fields vanish in the wall</a:t>
            </a:r>
            <a:endParaRPr lang="en-US" sz="1800" dirty="0"/>
          </a:p>
        </p:txBody>
      </p:sp>
      <p:sp>
        <p:nvSpPr>
          <p:cNvPr id="6" name="Slide Number Placeholder 5"/>
          <p:cNvSpPr>
            <a:spLocks noGrp="1"/>
          </p:cNvSpPr>
          <p:nvPr>
            <p:ph type="sldNum" sz="quarter" idx="12"/>
          </p:nvPr>
        </p:nvSpPr>
        <p:spPr/>
        <p:txBody>
          <a:bodyPr/>
          <a:lstStyle/>
          <a:p>
            <a:fld id="{9EA1AA69-EDB9-4143-818B-2B18FE6932EA}" type="slidenum">
              <a:rPr lang="en-GB" smtClean="0"/>
              <a:t>29</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425415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
                                            <p:txEl>
                                              <p:pRg st="2" end="2"/>
                                            </p:txEl>
                                          </p:spTgt>
                                        </p:tgtEl>
                                        <p:attrNameLst>
                                          <p:attrName>style.visibility</p:attrName>
                                        </p:attrNameLst>
                                      </p:cBhvr>
                                      <p:to>
                                        <p:strVal val="visible"/>
                                      </p:to>
                                    </p:set>
                                    <p:animEffect transition="in" filter="fade">
                                      <p:cBhvr>
                                        <p:cTn id="12" dur="500"/>
                                        <p:tgtEl>
                                          <p:spTgt spid="2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xEl>
                                              <p:pRg st="4" end="4"/>
                                            </p:txEl>
                                          </p:spTgt>
                                        </p:tgtEl>
                                        <p:attrNameLst>
                                          <p:attrName>style.visibility</p:attrName>
                                        </p:attrNameLst>
                                      </p:cBhvr>
                                      <p:to>
                                        <p:strVal val="visible"/>
                                      </p:to>
                                    </p:set>
                                    <p:animEffect transition="in" filter="fade">
                                      <p:cBhvr>
                                        <p:cTn id="17" dur="500"/>
                                        <p:tgtEl>
                                          <p:spTgt spid="2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smtClean="0"/>
              <a:t>We have seen the impact of direct space charge for the case of a uniform coasting beam. We also got a first idea of the scaling laws for direct space charge in general.</a:t>
            </a:r>
          </a:p>
          <a:p>
            <a:pPr marL="0" indent="0" algn="just">
              <a:buNone/>
            </a:pPr>
            <a:r>
              <a:rPr lang="en-US" sz="2000" dirty="0" smtClean="0"/>
              <a:t>Let’s have a look now at the more realistic case of non-uniformly charged, bunched beams and the </a:t>
            </a:r>
            <a:r>
              <a:rPr lang="en-US" sz="2000" b="1" dirty="0" smtClean="0">
                <a:solidFill>
                  <a:srgbClr val="C00000"/>
                </a:solidFill>
              </a:rPr>
              <a:t>impact of direct space charge</a:t>
            </a:r>
            <a:r>
              <a:rPr lang="en-US" sz="2000" dirty="0" smtClean="0"/>
              <a:t> on the beam and on the </a:t>
            </a:r>
            <a:r>
              <a:rPr lang="en-US" sz="2000" b="1" dirty="0" smtClean="0">
                <a:solidFill>
                  <a:srgbClr val="C00000"/>
                </a:solidFill>
              </a:rPr>
              <a:t>machine performance</a:t>
            </a:r>
            <a:r>
              <a:rPr lang="en-US" sz="2000" dirty="0" smtClean="0"/>
              <a:t>.</a:t>
            </a:r>
            <a:endParaRPr lang="en-US" sz="2000" dirty="0"/>
          </a:p>
        </p:txBody>
      </p:sp>
      <p:sp>
        <p:nvSpPr>
          <p:cNvPr id="7" name="Content Placeholder 6"/>
          <p:cNvSpPr>
            <a:spLocks noGrp="1"/>
          </p:cNvSpPr>
          <p:nvPr>
            <p:ph idx="13"/>
          </p:nvPr>
        </p:nvSpPr>
        <p:spPr/>
        <p:txBody>
          <a:bodyPr>
            <a:normAutofit/>
          </a:bodyPr>
          <a:lstStyle/>
          <a:p>
            <a:r>
              <a:rPr lang="en-US" dirty="0"/>
              <a:t>Part </a:t>
            </a:r>
            <a:r>
              <a:rPr lang="en-US" dirty="0" smtClean="0"/>
              <a:t>2: Direct- and indirect </a:t>
            </a:r>
            <a:r>
              <a:rPr lang="en-US" dirty="0"/>
              <a:t>space </a:t>
            </a:r>
            <a:r>
              <a:rPr lang="en-US" dirty="0" smtClean="0"/>
              <a:t>charge</a:t>
            </a:r>
          </a:p>
          <a:p>
            <a:pPr lvl="1">
              <a:buFont typeface="Courier New" panose="02070309020205020404" pitchFamily="49" charset="0"/>
              <a:buChar char="o"/>
            </a:pPr>
            <a:endParaRPr lang="en-US" dirty="0" smtClean="0"/>
          </a:p>
          <a:p>
            <a:pPr lvl="1">
              <a:buFont typeface="Courier New" panose="02070309020205020404" pitchFamily="49" charset="0"/>
              <a:buChar char="o"/>
            </a:pPr>
            <a:r>
              <a:rPr lang="en-US" dirty="0" smtClean="0"/>
              <a:t>Direct </a:t>
            </a:r>
            <a:r>
              <a:rPr lang="en-US" dirty="0"/>
              <a:t>space charge – impact on machine performance</a:t>
            </a:r>
          </a:p>
          <a:p>
            <a:pPr lvl="1">
              <a:buFont typeface="Courier New" panose="02070309020205020404" pitchFamily="49" charset="0"/>
              <a:buChar char="o"/>
            </a:pPr>
            <a:r>
              <a:rPr lang="en-US" dirty="0" smtClean="0">
                <a:solidFill>
                  <a:schemeClr val="bg1">
                    <a:lumMod val="65000"/>
                  </a:schemeClr>
                </a:solidFill>
              </a:rPr>
              <a:t>Direct space charge – mitigation techniques</a:t>
            </a:r>
            <a:endParaRPr lang="en-US" dirty="0">
              <a:solidFill>
                <a:schemeClr val="bg1">
                  <a:lumMod val="65000"/>
                </a:schemeClr>
              </a:solidFill>
            </a:endParaRPr>
          </a:p>
          <a:p>
            <a:pPr lvl="1">
              <a:buFont typeface="Courier New" panose="02070309020205020404" pitchFamily="49" charset="0"/>
              <a:buChar char="o"/>
            </a:pPr>
            <a:r>
              <a:rPr lang="en-US" dirty="0" smtClean="0">
                <a:solidFill>
                  <a:schemeClr val="bg1">
                    <a:lumMod val="65000"/>
                  </a:schemeClr>
                </a:solidFill>
              </a:rPr>
              <a:t>Indirect space charge</a:t>
            </a:r>
            <a:endParaRPr lang="en-US" dirty="0">
              <a:solidFill>
                <a:schemeClr val="bg1">
                  <a:lumMod val="65000"/>
                </a:schemeClr>
              </a:solidFill>
            </a:endParaRPr>
          </a:p>
          <a:p>
            <a:pPr lvl="1">
              <a:buFont typeface="Courier New" panose="02070309020205020404" pitchFamily="49" charset="0"/>
              <a:buChar char="o"/>
            </a:pPr>
            <a:r>
              <a:rPr lang="en-US" dirty="0" smtClean="0">
                <a:solidFill>
                  <a:schemeClr val="bg1">
                    <a:lumMod val="65000"/>
                  </a:schemeClr>
                </a:solidFill>
              </a:rPr>
              <a:t>From indirect space charge to (resistive) wall wakes</a:t>
            </a:r>
          </a:p>
          <a:p>
            <a:endParaRPr lang="en-US" dirty="0"/>
          </a:p>
        </p:txBody>
      </p:sp>
      <p:sp>
        <p:nvSpPr>
          <p:cNvPr id="6" name="Slide Number Placeholder 5"/>
          <p:cNvSpPr>
            <a:spLocks noGrp="1"/>
          </p:cNvSpPr>
          <p:nvPr>
            <p:ph type="sldNum" sz="quarter" idx="12"/>
          </p:nvPr>
        </p:nvSpPr>
        <p:spPr/>
        <p:txBody>
          <a:bodyPr/>
          <a:lstStyle/>
          <a:p>
            <a:fld id="{9EA1AA69-EDB9-4143-818B-2B18FE6932EA}" type="slidenum">
              <a:rPr lang="en-GB" smtClean="0"/>
              <a:t>3</a:t>
            </a:fld>
            <a:endParaRPr lang="en-GB"/>
          </a:p>
        </p:txBody>
      </p:sp>
      <p:sp>
        <p:nvSpPr>
          <p:cNvPr id="8" name="Date Placeholder 7"/>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948521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4000" y="3384000"/>
            <a:ext cx="4320000" cy="3240000"/>
          </a:xfrm>
          <a:prstGeom prst="rect">
            <a:avLst/>
          </a:prstGeom>
        </p:spPr>
      </p:pic>
      <p:sp>
        <p:nvSpPr>
          <p:cNvPr id="2" name="Title 1"/>
          <p:cNvSpPr>
            <a:spLocks noGrp="1"/>
          </p:cNvSpPr>
          <p:nvPr>
            <p:ph type="title"/>
          </p:nvPr>
        </p:nvSpPr>
        <p:spPr/>
        <p:txBody>
          <a:bodyPr/>
          <a:lstStyle/>
          <a:p>
            <a:r>
              <a:rPr lang="en-US" dirty="0" smtClean="0"/>
              <a:t>Image current forces</a:t>
            </a:r>
            <a:endParaRPr lang="en-US" dirty="0"/>
          </a:p>
        </p:txBody>
      </p:sp>
      <p:sp>
        <p:nvSpPr>
          <p:cNvPr id="3" name="Content Placeholder 2 1"/>
          <p:cNvSpPr>
            <a:spLocks noGrp="1"/>
          </p:cNvSpPr>
          <p:nvPr>
            <p:ph idx="1"/>
          </p:nvPr>
        </p:nvSpPr>
        <p:spPr>
          <a:xfrm>
            <a:off x="10188000" y="900000"/>
            <a:ext cx="1908000" cy="5400000"/>
          </a:xfrm>
        </p:spPr>
        <p:txBody>
          <a:bodyPr>
            <a:normAutofit/>
          </a:bodyPr>
          <a:lstStyle/>
          <a:p>
            <a:pPr marL="0" indent="0" algn="ctr">
              <a:buNone/>
            </a:pPr>
            <a:endParaRPr lang="en-US" sz="1600" dirty="0">
              <a:solidFill>
                <a:schemeClr val="accent6">
                  <a:lumMod val="50000"/>
                </a:schemeClr>
              </a:solidFill>
            </a:endParaRPr>
          </a:p>
          <a:p>
            <a:pPr marL="0" indent="0" algn="ctr">
              <a:buNone/>
            </a:pPr>
            <a:r>
              <a:rPr lang="en-US" sz="1600" dirty="0">
                <a:solidFill>
                  <a:schemeClr val="accent6">
                    <a:lumMod val="50000"/>
                  </a:schemeClr>
                </a:solidFill>
              </a:rPr>
              <a:t>If the skin depth is very small (</a:t>
            </a:r>
            <a:r>
              <a:rPr lang="en-US" sz="1600" b="1" dirty="0">
                <a:solidFill>
                  <a:srgbClr val="C00000"/>
                </a:solidFill>
              </a:rPr>
              <a:t>rapidly varying fields</a:t>
            </a:r>
            <a:r>
              <a:rPr lang="en-US" sz="1600" dirty="0" smtClean="0">
                <a:solidFill>
                  <a:schemeClr val="accent6">
                    <a:lumMod val="50000"/>
                  </a:schemeClr>
                </a:solidFill>
              </a:rPr>
              <a:t>), </a:t>
            </a:r>
            <a:r>
              <a:rPr lang="en-US" sz="1600" b="1" dirty="0" smtClean="0">
                <a:solidFill>
                  <a:srgbClr val="C00000"/>
                </a:solidFill>
              </a:rPr>
              <a:t>magnetic </a:t>
            </a:r>
            <a:r>
              <a:rPr lang="en-US" sz="1600" b="1" dirty="0">
                <a:solidFill>
                  <a:srgbClr val="C00000"/>
                </a:solidFill>
              </a:rPr>
              <a:t>fields do not penetrate</a:t>
            </a:r>
            <a:r>
              <a:rPr lang="en-US" sz="1600" dirty="0">
                <a:solidFill>
                  <a:schemeClr val="accent6">
                    <a:lumMod val="50000"/>
                  </a:schemeClr>
                </a:solidFill>
              </a:rPr>
              <a:t> and the </a:t>
            </a:r>
            <a:r>
              <a:rPr lang="en-US" sz="1600" dirty="0" smtClean="0">
                <a:solidFill>
                  <a:schemeClr val="accent6">
                    <a:lumMod val="50000"/>
                  </a:schemeClr>
                </a:solidFill>
              </a:rPr>
              <a:t>field </a:t>
            </a:r>
            <a:r>
              <a:rPr lang="en-US" sz="1600" dirty="0">
                <a:solidFill>
                  <a:schemeClr val="accent6">
                    <a:lumMod val="50000"/>
                  </a:schemeClr>
                </a:solidFill>
              </a:rPr>
              <a:t>lines are tangent to the surface</a:t>
            </a:r>
            <a:r>
              <a:rPr lang="en-US" sz="1600" dirty="0" smtClean="0">
                <a:solidFill>
                  <a:schemeClr val="accent6">
                    <a:lumMod val="50000"/>
                  </a:schemeClr>
                </a:solidFill>
              </a:rPr>
              <a:t>.</a:t>
            </a:r>
          </a:p>
          <a:p>
            <a:pPr marL="0" indent="0" algn="ctr">
              <a:buNone/>
            </a:pPr>
            <a:endParaRPr lang="en-US" sz="1600" dirty="0">
              <a:solidFill>
                <a:schemeClr val="accent6">
                  <a:lumMod val="50000"/>
                </a:schemeClr>
              </a:solidFill>
            </a:endParaRPr>
          </a:p>
          <a:p>
            <a:pPr marL="0" indent="0" algn="ctr">
              <a:buNone/>
            </a:pPr>
            <a:endParaRPr lang="en-US" sz="1600" dirty="0" smtClean="0">
              <a:solidFill>
                <a:schemeClr val="accent6">
                  <a:lumMod val="50000"/>
                </a:schemeClr>
              </a:solidFill>
            </a:endParaRPr>
          </a:p>
          <a:p>
            <a:pPr marL="0" indent="0" algn="ctr">
              <a:buNone/>
            </a:pPr>
            <a:endParaRPr lang="en-US" sz="1600" dirty="0" smtClean="0">
              <a:solidFill>
                <a:schemeClr val="accent6">
                  <a:lumMod val="50000"/>
                </a:schemeClr>
              </a:solidFill>
            </a:endParaRPr>
          </a:p>
          <a:p>
            <a:pPr marL="0" indent="0" algn="ctr">
              <a:buNone/>
            </a:pPr>
            <a:r>
              <a:rPr lang="en-US" sz="1600" dirty="0" smtClean="0">
                <a:solidFill>
                  <a:schemeClr val="accent6">
                    <a:lumMod val="50000"/>
                  </a:schemeClr>
                </a:solidFill>
              </a:rPr>
              <a:t>At </a:t>
            </a:r>
            <a:r>
              <a:rPr lang="en-US" sz="1600" b="1" dirty="0" smtClean="0">
                <a:solidFill>
                  <a:srgbClr val="C00000"/>
                </a:solidFill>
              </a:rPr>
              <a:t>low frequencies magnetic </a:t>
            </a:r>
            <a:r>
              <a:rPr lang="en-US" sz="1600" b="1" dirty="0">
                <a:solidFill>
                  <a:srgbClr val="C00000"/>
                </a:solidFill>
              </a:rPr>
              <a:t>fields penetrate</a:t>
            </a:r>
            <a:r>
              <a:rPr lang="en-US" sz="1600" dirty="0">
                <a:solidFill>
                  <a:schemeClr val="accent6">
                    <a:lumMod val="50000"/>
                  </a:schemeClr>
                </a:solidFill>
              </a:rPr>
              <a:t> and pass through the vacuum chamber, they can interact with bodies behind the </a:t>
            </a:r>
            <a:r>
              <a:rPr lang="en-US" sz="1600" dirty="0" smtClean="0">
                <a:solidFill>
                  <a:schemeClr val="accent6">
                    <a:lumMod val="50000"/>
                  </a:schemeClr>
                </a:solidFill>
              </a:rPr>
              <a:t>chamber</a:t>
            </a:r>
            <a:endParaRPr lang="en-US" sz="1600" dirty="0">
              <a:solidFill>
                <a:schemeClr val="accent6">
                  <a:lumMod val="50000"/>
                </a:schemeClr>
              </a:solidFill>
            </a:endParaRPr>
          </a:p>
          <a:p>
            <a:pPr marL="0" indent="0" algn="ctr">
              <a:buNone/>
            </a:pPr>
            <a:endParaRPr lang="en-US" sz="1600" dirty="0">
              <a:solidFill>
                <a:schemeClr val="accent6">
                  <a:lumMod val="50000"/>
                </a:schemeClr>
              </a:solidFill>
            </a:endParaRPr>
          </a:p>
        </p:txBody>
      </p:sp>
      <p:sp>
        <p:nvSpPr>
          <p:cNvPr id="26" name="Content Placeholder 2 2"/>
          <p:cNvSpPr txBox="1">
            <a:spLocks/>
          </p:cNvSpPr>
          <p:nvPr/>
        </p:nvSpPr>
        <p:spPr>
          <a:xfrm>
            <a:off x="336000" y="900000"/>
            <a:ext cx="5544000" cy="540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800" dirty="0"/>
              <a:t>Static </a:t>
            </a:r>
            <a:r>
              <a:rPr lang="en-US" sz="1800" b="1" dirty="0">
                <a:solidFill>
                  <a:srgbClr val="C00000"/>
                </a:solidFill>
              </a:rPr>
              <a:t>electric fields vanish</a:t>
            </a:r>
            <a:r>
              <a:rPr lang="en-US" sz="1800" dirty="0"/>
              <a:t> inside a conductor for any finite conductivity, while </a:t>
            </a:r>
            <a:r>
              <a:rPr lang="en-US" sz="1800" b="1" dirty="0">
                <a:solidFill>
                  <a:srgbClr val="C00000"/>
                </a:solidFill>
              </a:rPr>
              <a:t>static magnetic fields pass through</a:t>
            </a:r>
            <a:r>
              <a:rPr lang="en-US" sz="1800" dirty="0"/>
              <a:t> (unless in case of very high permeability)</a:t>
            </a:r>
          </a:p>
          <a:p>
            <a:pPr algn="just"/>
            <a:endParaRPr lang="en-US" sz="1800" dirty="0"/>
          </a:p>
          <a:p>
            <a:pPr algn="just"/>
            <a:r>
              <a:rPr lang="en-US" sz="1800" dirty="0"/>
              <a:t>This is </a:t>
            </a:r>
            <a:r>
              <a:rPr lang="en-US" sz="1800" b="1" dirty="0">
                <a:solidFill>
                  <a:srgbClr val="C00000"/>
                </a:solidFill>
              </a:rPr>
              <a:t>no longer true for time varying fields</a:t>
            </a:r>
            <a:r>
              <a:rPr lang="en-US" sz="1800" dirty="0"/>
              <a:t>, which can penetrate into the material in a region </a:t>
            </a:r>
            <a:r>
              <a:rPr lang="en-US" sz="1800" dirty="0" err="1"/>
              <a:t>δ</a:t>
            </a:r>
            <a:r>
              <a:rPr lang="en-US" sz="1800" baseline="-25000" dirty="0" err="1"/>
              <a:t>w</a:t>
            </a:r>
            <a:r>
              <a:rPr lang="en-US" sz="1800" dirty="0"/>
              <a:t> called skin depth</a:t>
            </a:r>
          </a:p>
          <a:p>
            <a:pPr algn="just"/>
            <a:endParaRPr lang="en-US" sz="1800" dirty="0"/>
          </a:p>
          <a:p>
            <a:pPr algn="just"/>
            <a:r>
              <a:rPr lang="en-US" sz="1800" dirty="0"/>
              <a:t>The skin depth depends on the </a:t>
            </a:r>
            <a:r>
              <a:rPr lang="en-US" sz="1800" b="1" dirty="0">
                <a:solidFill>
                  <a:srgbClr val="C00000"/>
                </a:solidFill>
              </a:rPr>
              <a:t>material properties and on frequency</a:t>
            </a:r>
            <a:r>
              <a:rPr lang="en-US" sz="1800" dirty="0"/>
              <a:t>. Fields pass through the conductor wall if the skin depth is larger than the wall thickness </a:t>
            </a:r>
            <a:r>
              <a:rPr lang="en-US" sz="1800" dirty="0" err="1"/>
              <a:t>Δ</a:t>
            </a:r>
            <a:r>
              <a:rPr lang="en-US" sz="1800" baseline="-25000" dirty="0" err="1"/>
              <a:t>w</a:t>
            </a:r>
            <a:r>
              <a:rPr lang="en-US" sz="1800" dirty="0"/>
              <a:t>. This happens at low frequencies. At higher frequencies, for a good conductor </a:t>
            </a:r>
            <a:r>
              <a:rPr lang="en-US" sz="1800" dirty="0" err="1"/>
              <a:t>δ</a:t>
            </a:r>
            <a:r>
              <a:rPr lang="en-US" sz="1800" baseline="-25000" dirty="0" err="1"/>
              <a:t>w</a:t>
            </a:r>
            <a:r>
              <a:rPr lang="en-US" sz="1800" dirty="0"/>
              <a:t> &lt;&lt; </a:t>
            </a:r>
            <a:r>
              <a:rPr lang="en-US" sz="1800" dirty="0" err="1"/>
              <a:t>Δ</a:t>
            </a:r>
            <a:r>
              <a:rPr lang="en-US" sz="1800" baseline="-25000" dirty="0" err="1"/>
              <a:t>w</a:t>
            </a:r>
            <a:r>
              <a:rPr lang="en-US" sz="1800" dirty="0"/>
              <a:t> and both electric and magnetic fields vanish in the wall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4000" y="360000"/>
            <a:ext cx="4320000" cy="3240000"/>
          </a:xfrm>
          <a:prstGeom prst="rect">
            <a:avLst/>
          </a:prstGeom>
        </p:spPr>
      </p:pic>
      <p:sp>
        <p:nvSpPr>
          <p:cNvPr id="9" name="Rectangle 8"/>
          <p:cNvSpPr/>
          <p:nvPr/>
        </p:nvSpPr>
        <p:spPr>
          <a:xfrm>
            <a:off x="6300000" y="4032000"/>
            <a:ext cx="3744000" cy="216000"/>
          </a:xfrm>
          <a:prstGeom prst="rect">
            <a:avLst/>
          </a:prstGeom>
          <a:pattFill prst="dashDnDiag">
            <a:fgClr>
              <a:schemeClr val="accent5"/>
            </a:fgClr>
            <a:bgClr>
              <a:schemeClr val="bg1"/>
            </a:bgClr>
          </a:pattFill>
          <a:ln w="19050"/>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600" b="1" dirty="0" smtClean="0">
                <a:solidFill>
                  <a:schemeClr val="accent6">
                    <a:lumMod val="50000"/>
                  </a:schemeClr>
                </a:solidFill>
              </a:rPr>
              <a:t>Ferromagnetic material</a:t>
            </a:r>
          </a:p>
          <a:p>
            <a:pPr algn="ctr"/>
            <a:endParaRPr lang="en-US" sz="1600" b="1" dirty="0">
              <a:solidFill>
                <a:schemeClr val="accent5"/>
              </a:solidFill>
            </a:endParaRPr>
          </a:p>
          <a:p>
            <a:pPr algn="ctr"/>
            <a:r>
              <a:rPr lang="en-US" sz="1600" b="1" dirty="0" smtClean="0">
                <a:solidFill>
                  <a:schemeClr val="accent1"/>
                </a:solidFill>
              </a:rPr>
              <a:t>conductor</a:t>
            </a:r>
          </a:p>
          <a:p>
            <a:pPr algn="ctr"/>
            <a:endParaRPr lang="en-US" sz="1600" b="1" dirty="0">
              <a:solidFill>
                <a:schemeClr val="accent5"/>
              </a:solidFill>
            </a:endParaRPr>
          </a:p>
          <a:p>
            <a:pPr algn="ctr"/>
            <a:endParaRPr lang="en-US" sz="1600" b="1" dirty="0">
              <a:solidFill>
                <a:schemeClr val="accent5"/>
              </a:solidFill>
            </a:endParaRPr>
          </a:p>
        </p:txBody>
      </p:sp>
      <p:sp>
        <p:nvSpPr>
          <p:cNvPr id="25" name="Oval 24"/>
          <p:cNvSpPr>
            <a:spLocks noChangeAspect="1"/>
          </p:cNvSpPr>
          <p:nvPr/>
        </p:nvSpPr>
        <p:spPr>
          <a:xfrm>
            <a:off x="7992000" y="1710000"/>
            <a:ext cx="360000" cy="360000"/>
          </a:xfrm>
          <a:prstGeom prst="ellipse">
            <a:avLst/>
          </a:prstGeom>
          <a:scene3d>
            <a:camera prst="orthographicFront"/>
            <a:lightRig rig="threePt" dir="t"/>
          </a:scene3d>
          <a:sp3d>
            <a:bevelT w="152400" h="1524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3" name="Oval 12"/>
          <p:cNvSpPr>
            <a:spLocks noChangeAspect="1"/>
          </p:cNvSpPr>
          <p:nvPr/>
        </p:nvSpPr>
        <p:spPr>
          <a:xfrm>
            <a:off x="7992000" y="4716000"/>
            <a:ext cx="360000" cy="360000"/>
          </a:xfrm>
          <a:prstGeom prst="ellipse">
            <a:avLst/>
          </a:prstGeom>
          <a:scene3d>
            <a:camera prst="orthographicFront"/>
            <a:lightRig rig="threePt" dir="t"/>
          </a:scene3d>
          <a:sp3d>
            <a:bevelT w="152400" h="1524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4" name="Rectangle 23"/>
          <p:cNvSpPr/>
          <p:nvPr/>
        </p:nvSpPr>
        <p:spPr>
          <a:xfrm>
            <a:off x="6300000" y="756000"/>
            <a:ext cx="3744000" cy="216000"/>
          </a:xfrm>
          <a:prstGeom prst="rect">
            <a:avLst/>
          </a:prstGeom>
          <a:pattFill prst="dashDnDiag">
            <a:fgClr>
              <a:schemeClr val="accent5"/>
            </a:fgClr>
            <a:bgClr>
              <a:schemeClr val="bg1"/>
            </a:bgClr>
          </a:pattFill>
          <a:ln w="19050"/>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600" b="1" dirty="0" smtClean="0">
              <a:solidFill>
                <a:schemeClr val="accent5"/>
              </a:solidFill>
            </a:endParaRPr>
          </a:p>
          <a:p>
            <a:pPr algn="ctr"/>
            <a:endParaRPr lang="en-US" sz="1600" b="1" dirty="0">
              <a:solidFill>
                <a:schemeClr val="accent5"/>
              </a:solidFill>
            </a:endParaRPr>
          </a:p>
          <a:p>
            <a:pPr algn="ctr"/>
            <a:r>
              <a:rPr lang="en-US" sz="1600" b="1" dirty="0" smtClean="0">
                <a:solidFill>
                  <a:schemeClr val="accent1"/>
                </a:solidFill>
              </a:rPr>
              <a:t>conductor</a:t>
            </a:r>
          </a:p>
          <a:p>
            <a:pPr algn="ctr"/>
            <a:endParaRPr lang="en-US" sz="1600" b="1" dirty="0">
              <a:solidFill>
                <a:schemeClr val="accent5"/>
              </a:solidFill>
            </a:endParaRPr>
          </a:p>
          <a:p>
            <a:pPr algn="ctr"/>
            <a:endParaRPr lang="en-US" sz="1600" b="1" dirty="0">
              <a:solidFill>
                <a:schemeClr val="accent5"/>
              </a:solidFill>
            </a:endParaRPr>
          </a:p>
        </p:txBody>
      </p:sp>
      <p:sp>
        <p:nvSpPr>
          <p:cNvPr id="6" name="Slide Number Placeholder 5"/>
          <p:cNvSpPr>
            <a:spLocks noGrp="1"/>
          </p:cNvSpPr>
          <p:nvPr>
            <p:ph type="sldNum" sz="quarter" idx="12"/>
          </p:nvPr>
        </p:nvSpPr>
        <p:spPr/>
        <p:txBody>
          <a:bodyPr/>
          <a:lstStyle/>
          <a:p>
            <a:fld id="{9EA1AA69-EDB9-4143-818B-2B18FE6932EA}" type="slidenum">
              <a:rPr lang="en-GB" smtClean="0"/>
              <a:t>30</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992407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animBg="1"/>
      <p:bldP spid="1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4000" y="3384000"/>
            <a:ext cx="4320000" cy="3240000"/>
          </a:xfrm>
          <a:prstGeom prst="rect">
            <a:avLst/>
          </a:prstGeom>
        </p:spPr>
      </p:pic>
      <p:sp>
        <p:nvSpPr>
          <p:cNvPr id="2" name="Title 1"/>
          <p:cNvSpPr>
            <a:spLocks noGrp="1"/>
          </p:cNvSpPr>
          <p:nvPr>
            <p:ph type="title"/>
          </p:nvPr>
        </p:nvSpPr>
        <p:spPr/>
        <p:txBody>
          <a:bodyPr/>
          <a:lstStyle/>
          <a:p>
            <a:r>
              <a:rPr lang="en-US" dirty="0" smtClean="0"/>
              <a:t>Image current forces</a:t>
            </a:r>
            <a:endParaRPr lang="en-US" dirty="0"/>
          </a:p>
        </p:txBody>
      </p:sp>
      <p:sp>
        <p:nvSpPr>
          <p:cNvPr id="3" name="Content Placeholder 2 1"/>
          <p:cNvSpPr>
            <a:spLocks noGrp="1"/>
          </p:cNvSpPr>
          <p:nvPr>
            <p:ph idx="1"/>
          </p:nvPr>
        </p:nvSpPr>
        <p:spPr>
          <a:xfrm>
            <a:off x="10188000" y="900000"/>
            <a:ext cx="1908000" cy="5400000"/>
          </a:xfrm>
        </p:spPr>
        <p:txBody>
          <a:bodyPr>
            <a:normAutofit/>
          </a:bodyPr>
          <a:lstStyle/>
          <a:p>
            <a:pPr marL="0" indent="0" algn="ctr">
              <a:buNone/>
            </a:pPr>
            <a:endParaRPr lang="en-US" sz="1600" dirty="0">
              <a:solidFill>
                <a:schemeClr val="accent6">
                  <a:lumMod val="50000"/>
                </a:schemeClr>
              </a:solidFill>
            </a:endParaRPr>
          </a:p>
          <a:p>
            <a:pPr marL="0" indent="0" algn="ctr">
              <a:buNone/>
            </a:pPr>
            <a:r>
              <a:rPr lang="en-US" sz="1600" dirty="0">
                <a:solidFill>
                  <a:schemeClr val="accent6">
                    <a:lumMod val="50000"/>
                  </a:schemeClr>
                </a:solidFill>
              </a:rPr>
              <a:t>If the skin depth is very small (</a:t>
            </a:r>
            <a:r>
              <a:rPr lang="en-US" sz="1600" b="1" dirty="0">
                <a:solidFill>
                  <a:srgbClr val="C00000"/>
                </a:solidFill>
              </a:rPr>
              <a:t>rapidly varying fields</a:t>
            </a:r>
            <a:r>
              <a:rPr lang="en-US" sz="1600" dirty="0">
                <a:solidFill>
                  <a:schemeClr val="accent6">
                    <a:lumMod val="50000"/>
                  </a:schemeClr>
                </a:solidFill>
              </a:rPr>
              <a:t>), </a:t>
            </a:r>
            <a:r>
              <a:rPr lang="en-US" sz="1600" b="1" dirty="0">
                <a:solidFill>
                  <a:srgbClr val="C00000"/>
                </a:solidFill>
              </a:rPr>
              <a:t>magnetic fields do not penetrate</a:t>
            </a:r>
            <a:r>
              <a:rPr lang="en-US" sz="1600" dirty="0">
                <a:solidFill>
                  <a:schemeClr val="accent6">
                    <a:lumMod val="50000"/>
                  </a:schemeClr>
                </a:solidFill>
              </a:rPr>
              <a:t> and the field lines are tangent to the surface.</a:t>
            </a:r>
          </a:p>
          <a:p>
            <a:pPr marL="0" indent="0" algn="ctr">
              <a:buNone/>
            </a:pPr>
            <a:endParaRPr lang="en-US" sz="1600" dirty="0">
              <a:solidFill>
                <a:schemeClr val="accent6">
                  <a:lumMod val="50000"/>
                </a:schemeClr>
              </a:solidFill>
            </a:endParaRPr>
          </a:p>
          <a:p>
            <a:pPr marL="0" indent="0" algn="ctr">
              <a:buNone/>
            </a:pPr>
            <a:endParaRPr lang="en-US" sz="1600" dirty="0">
              <a:solidFill>
                <a:schemeClr val="accent6">
                  <a:lumMod val="50000"/>
                </a:schemeClr>
              </a:solidFill>
            </a:endParaRPr>
          </a:p>
          <a:p>
            <a:pPr marL="0" indent="0" algn="ctr">
              <a:buNone/>
            </a:pPr>
            <a:endParaRPr lang="en-US" sz="1600" dirty="0">
              <a:solidFill>
                <a:schemeClr val="accent6">
                  <a:lumMod val="50000"/>
                </a:schemeClr>
              </a:solidFill>
            </a:endParaRPr>
          </a:p>
          <a:p>
            <a:pPr marL="0" indent="0" algn="ctr">
              <a:buNone/>
            </a:pPr>
            <a:r>
              <a:rPr lang="en-US" sz="1600" dirty="0">
                <a:solidFill>
                  <a:schemeClr val="accent6">
                    <a:lumMod val="50000"/>
                  </a:schemeClr>
                </a:solidFill>
              </a:rPr>
              <a:t>At </a:t>
            </a:r>
            <a:r>
              <a:rPr lang="en-US" sz="1600" b="1" dirty="0">
                <a:solidFill>
                  <a:srgbClr val="C00000"/>
                </a:solidFill>
              </a:rPr>
              <a:t>low frequencies magnetic fields penetrate</a:t>
            </a:r>
            <a:r>
              <a:rPr lang="en-US" sz="1600" dirty="0">
                <a:solidFill>
                  <a:schemeClr val="accent6">
                    <a:lumMod val="50000"/>
                  </a:schemeClr>
                </a:solidFill>
              </a:rPr>
              <a:t> and pass through the vacuum chamber, they can interact with bodies behind the chamber</a:t>
            </a:r>
          </a:p>
          <a:p>
            <a:pPr marL="0" indent="0" algn="ctr">
              <a:buNone/>
            </a:pPr>
            <a:endParaRPr lang="en-US" sz="1600" dirty="0">
              <a:solidFill>
                <a:schemeClr val="accent6">
                  <a:lumMod val="50000"/>
                </a:schemeClr>
              </a:solidFill>
            </a:endParaRPr>
          </a:p>
        </p:txBody>
      </p:sp>
      <p:sp>
        <p:nvSpPr>
          <p:cNvPr id="26" name="Content Placeholder 2 2"/>
          <p:cNvSpPr txBox="1">
            <a:spLocks/>
          </p:cNvSpPr>
          <p:nvPr/>
        </p:nvSpPr>
        <p:spPr>
          <a:xfrm>
            <a:off x="336000" y="900000"/>
            <a:ext cx="5544000" cy="540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800" dirty="0" smtClean="0"/>
              <a:t>Static electric fields vanish inside a conductor for any finite conductivity, while static magnetic fields pass through (unless in case of very high permeability)</a:t>
            </a:r>
          </a:p>
          <a:p>
            <a:pPr algn="just"/>
            <a:endParaRPr lang="en-US" sz="1800" dirty="0" smtClean="0"/>
          </a:p>
          <a:p>
            <a:pPr algn="just"/>
            <a:r>
              <a:rPr lang="en-US" sz="1800" dirty="0" smtClean="0"/>
              <a:t>This is no longer true for time varying fields, which can penetrate into the material in a region δw called skin depth</a:t>
            </a:r>
          </a:p>
          <a:p>
            <a:pPr algn="just"/>
            <a:endParaRPr lang="en-US" sz="1800" dirty="0" smtClean="0"/>
          </a:p>
          <a:p>
            <a:pPr algn="just"/>
            <a:r>
              <a:rPr lang="en-US" sz="1800" dirty="0" smtClean="0"/>
              <a:t>The skin depth depends on the material properties and on frequency. Fields pass through the conductor wall if the skin depth is larger than the wall thickness Δw. This happens at low frequencies. At higher frequencies, for a good conductor δw&lt;&lt; Δw and both electric and magnetic fields vanish in the wall </a:t>
            </a:r>
            <a:endParaRPr lang="en-US" sz="1800"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04000" y="360000"/>
            <a:ext cx="4320000" cy="3240000"/>
          </a:xfrm>
          <a:prstGeom prst="rect">
            <a:avLst/>
          </a:prstGeom>
        </p:spPr>
      </p:pic>
      <p:sp>
        <p:nvSpPr>
          <p:cNvPr id="9" name="Rectangle 8"/>
          <p:cNvSpPr/>
          <p:nvPr/>
        </p:nvSpPr>
        <p:spPr>
          <a:xfrm>
            <a:off x="6300000" y="4032000"/>
            <a:ext cx="3744000" cy="216000"/>
          </a:xfrm>
          <a:prstGeom prst="rect">
            <a:avLst/>
          </a:prstGeom>
          <a:pattFill prst="dashDnDiag">
            <a:fgClr>
              <a:schemeClr val="accent5"/>
            </a:fgClr>
            <a:bgClr>
              <a:schemeClr val="bg1"/>
            </a:bgClr>
          </a:pattFill>
          <a:ln w="19050"/>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600" b="1" dirty="0" smtClean="0">
                <a:solidFill>
                  <a:schemeClr val="accent6">
                    <a:lumMod val="50000"/>
                  </a:schemeClr>
                </a:solidFill>
              </a:rPr>
              <a:t>Ferromagnetic material</a:t>
            </a:r>
          </a:p>
          <a:p>
            <a:pPr algn="ctr"/>
            <a:endParaRPr lang="en-US" sz="1600" b="1" dirty="0">
              <a:solidFill>
                <a:schemeClr val="accent5"/>
              </a:solidFill>
            </a:endParaRPr>
          </a:p>
          <a:p>
            <a:pPr algn="ctr"/>
            <a:r>
              <a:rPr lang="en-US" sz="1600" b="1" dirty="0" smtClean="0">
                <a:solidFill>
                  <a:schemeClr val="accent1"/>
                </a:solidFill>
              </a:rPr>
              <a:t>conductor</a:t>
            </a:r>
          </a:p>
          <a:p>
            <a:pPr algn="ctr"/>
            <a:endParaRPr lang="en-US" sz="1600" b="1" dirty="0">
              <a:solidFill>
                <a:schemeClr val="accent5"/>
              </a:solidFill>
            </a:endParaRPr>
          </a:p>
          <a:p>
            <a:pPr algn="ctr"/>
            <a:endParaRPr lang="en-US" sz="1600" b="1" dirty="0">
              <a:solidFill>
                <a:schemeClr val="accent5"/>
              </a:solidFill>
            </a:endParaRPr>
          </a:p>
        </p:txBody>
      </p:sp>
      <p:sp>
        <p:nvSpPr>
          <p:cNvPr id="25" name="Oval 24"/>
          <p:cNvSpPr>
            <a:spLocks noChangeAspect="1"/>
          </p:cNvSpPr>
          <p:nvPr/>
        </p:nvSpPr>
        <p:spPr>
          <a:xfrm>
            <a:off x="7992000" y="1710000"/>
            <a:ext cx="360000" cy="360000"/>
          </a:xfrm>
          <a:prstGeom prst="ellipse">
            <a:avLst/>
          </a:prstGeom>
          <a:scene3d>
            <a:camera prst="orthographicFront"/>
            <a:lightRig rig="threePt" dir="t"/>
          </a:scene3d>
          <a:sp3d>
            <a:bevelT w="152400" h="1524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3" name="Oval 12"/>
          <p:cNvSpPr>
            <a:spLocks noChangeAspect="1"/>
          </p:cNvSpPr>
          <p:nvPr/>
        </p:nvSpPr>
        <p:spPr>
          <a:xfrm>
            <a:off x="7992000" y="4716000"/>
            <a:ext cx="360000" cy="360000"/>
          </a:xfrm>
          <a:prstGeom prst="ellipse">
            <a:avLst/>
          </a:prstGeom>
          <a:scene3d>
            <a:camera prst="orthographicFront"/>
            <a:lightRig rig="threePt" dir="t"/>
          </a:scene3d>
          <a:sp3d>
            <a:bevelT w="152400" h="1524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4" name="Rectangle 23"/>
          <p:cNvSpPr/>
          <p:nvPr/>
        </p:nvSpPr>
        <p:spPr>
          <a:xfrm>
            <a:off x="6300000" y="756000"/>
            <a:ext cx="3744000" cy="216000"/>
          </a:xfrm>
          <a:prstGeom prst="rect">
            <a:avLst/>
          </a:prstGeom>
          <a:pattFill prst="dashDnDiag">
            <a:fgClr>
              <a:schemeClr val="accent5"/>
            </a:fgClr>
            <a:bgClr>
              <a:schemeClr val="bg1"/>
            </a:bgClr>
          </a:pattFill>
          <a:ln w="19050"/>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600" b="1" dirty="0" smtClean="0">
              <a:solidFill>
                <a:schemeClr val="accent5"/>
              </a:solidFill>
            </a:endParaRPr>
          </a:p>
          <a:p>
            <a:pPr algn="ctr"/>
            <a:endParaRPr lang="en-US" sz="1600" b="1" dirty="0">
              <a:solidFill>
                <a:schemeClr val="accent5"/>
              </a:solidFill>
            </a:endParaRPr>
          </a:p>
          <a:p>
            <a:pPr algn="ctr"/>
            <a:r>
              <a:rPr lang="en-US" sz="1600" b="1" dirty="0" smtClean="0">
                <a:solidFill>
                  <a:schemeClr val="accent1"/>
                </a:solidFill>
              </a:rPr>
              <a:t>conductor</a:t>
            </a:r>
          </a:p>
          <a:p>
            <a:pPr algn="ctr"/>
            <a:endParaRPr lang="en-US" sz="1600" b="1" dirty="0">
              <a:solidFill>
                <a:schemeClr val="accent5"/>
              </a:solidFill>
            </a:endParaRPr>
          </a:p>
          <a:p>
            <a:pPr algn="ctr"/>
            <a:endParaRPr lang="en-US" sz="1600" b="1" dirty="0">
              <a:solidFill>
                <a:schemeClr val="accent5"/>
              </a:solidFill>
            </a:endParaRPr>
          </a:p>
        </p:txBody>
      </p:sp>
      <p:sp>
        <p:nvSpPr>
          <p:cNvPr id="14" name="Rounded Rectangle 13"/>
          <p:cNvSpPr/>
          <p:nvPr/>
        </p:nvSpPr>
        <p:spPr>
          <a:xfrm>
            <a:off x="360000" y="828000"/>
            <a:ext cx="5472000" cy="5400000"/>
          </a:xfrm>
          <a:prstGeom prst="roundRect">
            <a:avLst>
              <a:gd name="adj" fmla="val 4996"/>
            </a:avLst>
          </a:prstGeom>
          <a:solidFill>
            <a:schemeClr val="bg1">
              <a:alpha val="95000"/>
            </a:schemeClr>
          </a:solidFill>
          <a:ln w="25400"/>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Arial" panose="020B0604020202020204" pitchFamily="34" charset="0"/>
              <a:buChar char="•"/>
            </a:pPr>
            <a:r>
              <a:rPr lang="en-US" sz="2000" dirty="0" smtClean="0">
                <a:solidFill>
                  <a:schemeClr val="tx1"/>
                </a:solidFill>
              </a:rPr>
              <a:t>In a very similar fashion as done for the electrostatic case we can also here deploy the </a:t>
            </a:r>
            <a:r>
              <a:rPr lang="en-US" sz="2000" b="1" dirty="0" smtClean="0">
                <a:solidFill>
                  <a:srgbClr val="C00000"/>
                </a:solidFill>
              </a:rPr>
              <a:t>method of image currents </a:t>
            </a:r>
            <a:r>
              <a:rPr lang="en-US" sz="2000" dirty="0" smtClean="0">
                <a:solidFill>
                  <a:schemeClr val="tx1"/>
                </a:solidFill>
              </a:rPr>
              <a:t>to solve for the </a:t>
            </a:r>
            <a:r>
              <a:rPr lang="en-US" sz="2000" dirty="0" err="1" smtClean="0">
                <a:solidFill>
                  <a:schemeClr val="tx1"/>
                </a:solidFill>
              </a:rPr>
              <a:t>magnetostatic</a:t>
            </a:r>
            <a:r>
              <a:rPr lang="en-US" sz="2000" dirty="0" smtClean="0">
                <a:solidFill>
                  <a:schemeClr val="tx1"/>
                </a:solidFill>
              </a:rPr>
              <a:t> fields and forces</a:t>
            </a: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r>
              <a:rPr lang="en-US" sz="2000" dirty="0" smtClean="0">
                <a:solidFill>
                  <a:schemeClr val="tx1"/>
                </a:solidFill>
              </a:rPr>
              <a:t>We obtain forces of the form</a:t>
            </a: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endParaRPr lang="en-US" sz="2000" dirty="0">
              <a:solidFill>
                <a:schemeClr val="tx1"/>
              </a:solidFill>
            </a:endParaRPr>
          </a:p>
        </p:txBody>
      </p:sp>
      <p:pic>
        <p:nvPicPr>
          <p:cNvPr id="15" name="Picture 14"/>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792006" y="3744000"/>
            <a:ext cx="4015543" cy="1570287"/>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31</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213213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Tune shifts and </a:t>
            </a:r>
            <a:r>
              <a:rPr lang="en-US" dirty="0" err="1" smtClean="0"/>
              <a:t>Laslett</a:t>
            </a:r>
            <a:r>
              <a:rPr lang="en-US" dirty="0" smtClean="0"/>
              <a:t> coefficients</a:t>
            </a:r>
            <a:endParaRPr lang="en-US" dirty="0"/>
          </a:p>
        </p:txBody>
      </p:sp>
      <p:sp>
        <p:nvSpPr>
          <p:cNvPr id="3" name="Content Placeholder 2"/>
          <p:cNvSpPr>
            <a:spLocks noGrp="1"/>
          </p:cNvSpPr>
          <p:nvPr>
            <p:ph idx="1"/>
          </p:nvPr>
        </p:nvSpPr>
        <p:spPr/>
        <p:txBody>
          <a:bodyPr>
            <a:normAutofit/>
          </a:bodyPr>
          <a:lstStyle/>
          <a:p>
            <a:pPr algn="just"/>
            <a:r>
              <a:rPr lang="en-US" sz="2000" dirty="0"/>
              <a:t>These electric image charge and magnetic ac and dc image current forces have the general similar form</a:t>
            </a:r>
          </a:p>
          <a:p>
            <a:pPr algn="just"/>
            <a:endParaRPr lang="en-US" sz="2000" dirty="0" smtClean="0"/>
          </a:p>
          <a:p>
            <a:pPr algn="just"/>
            <a:endParaRPr lang="en-US" sz="2000" dirty="0"/>
          </a:p>
          <a:p>
            <a:pPr algn="just"/>
            <a:endParaRPr lang="en-US" sz="2000" dirty="0"/>
          </a:p>
          <a:p>
            <a:pPr algn="just"/>
            <a:r>
              <a:rPr lang="en-US" sz="2000" dirty="0"/>
              <a:t>These forces can lead to </a:t>
            </a:r>
            <a:r>
              <a:rPr lang="en-US" sz="2000" b="1" dirty="0">
                <a:solidFill>
                  <a:srgbClr val="C00000"/>
                </a:solidFill>
              </a:rPr>
              <a:t>both incoherent as well as coherent tune shifts </a:t>
            </a:r>
            <a:r>
              <a:rPr lang="en-US" sz="2000" dirty="0"/>
              <a:t>– </a:t>
            </a:r>
            <a:r>
              <a:rPr lang="en-US" sz="2000" dirty="0" smtClean="0"/>
              <a:t>from the forces, the tune shifts can be computed. In fact, it turns out that the </a:t>
            </a:r>
            <a:r>
              <a:rPr lang="en-US" sz="2000" b="1" dirty="0" smtClean="0">
                <a:solidFill>
                  <a:srgbClr val="C00000"/>
                </a:solidFill>
              </a:rPr>
              <a:t>tune shifts can be parameterized </a:t>
            </a:r>
            <a:r>
              <a:rPr lang="en-US" sz="2000" dirty="0" smtClean="0"/>
              <a:t>via the </a:t>
            </a:r>
            <a:r>
              <a:rPr lang="en-US" sz="2000" b="1" dirty="0" err="1" smtClean="0">
                <a:solidFill>
                  <a:srgbClr val="C00000"/>
                </a:solidFill>
              </a:rPr>
              <a:t>Laslett</a:t>
            </a:r>
            <a:r>
              <a:rPr lang="en-US" sz="2000" b="1" dirty="0" smtClean="0">
                <a:solidFill>
                  <a:srgbClr val="C00000"/>
                </a:solidFill>
              </a:rPr>
              <a:t> coefficients</a:t>
            </a:r>
            <a:r>
              <a:rPr lang="en-US" sz="2000" dirty="0" smtClean="0"/>
              <a:t>. For example, for electric image charge forces between two perfectly conducting parallel plates, the incoherent and coherent tune shifts can be expressed as:</a:t>
            </a:r>
            <a:endParaRPr lang="en-US" sz="2000" dirty="0"/>
          </a:p>
          <a:p>
            <a:pPr algn="just"/>
            <a:endParaRPr lang="en-US" sz="2000" dirty="0"/>
          </a:p>
          <a:p>
            <a:pPr algn="just"/>
            <a:endParaRPr lang="en-US" sz="2000" dirty="0"/>
          </a:p>
          <a:p>
            <a:pPr algn="just"/>
            <a:endParaRPr lang="en-US" sz="2000" dirty="0"/>
          </a:p>
          <a:p>
            <a:pPr algn="just"/>
            <a:endParaRPr lang="en-US" sz="2000" dirty="0"/>
          </a:p>
          <a:p>
            <a:pPr algn="just"/>
            <a:endParaRPr lang="en-US" sz="2000" dirty="0"/>
          </a:p>
        </p:txBody>
      </p:sp>
      <p:pic>
        <p:nvPicPr>
          <p:cNvPr id="18" name="Picture 17"/>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2614858" y="1584000"/>
            <a:ext cx="6962285" cy="560762"/>
          </a:xfrm>
          <a:prstGeom prst="rect">
            <a:avLst/>
          </a:prstGeom>
        </p:spPr>
      </p:pic>
      <p:sp>
        <p:nvSpPr>
          <p:cNvPr id="9" name="Rounded Rectangle 8"/>
          <p:cNvSpPr/>
          <p:nvPr/>
        </p:nvSpPr>
        <p:spPr>
          <a:xfrm>
            <a:off x="696000" y="5184000"/>
            <a:ext cx="10800000" cy="864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The </a:t>
            </a:r>
            <a:r>
              <a:rPr lang="en-US" dirty="0" err="1" smtClean="0"/>
              <a:t>Laslett</a:t>
            </a:r>
            <a:r>
              <a:rPr lang="en-US" dirty="0" smtClean="0"/>
              <a:t> coefficients can be evaluated </a:t>
            </a:r>
            <a:r>
              <a:rPr lang="en-US" b="1" dirty="0" smtClean="0">
                <a:solidFill>
                  <a:srgbClr val="C00000"/>
                </a:solidFill>
              </a:rPr>
              <a:t>for different geometries </a:t>
            </a:r>
            <a:r>
              <a:rPr lang="en-US" dirty="0" smtClean="0"/>
              <a:t>and are classified in </a:t>
            </a:r>
            <a:r>
              <a:rPr lang="en-US" b="1" dirty="0" smtClean="0">
                <a:solidFill>
                  <a:srgbClr val="C00000"/>
                </a:solidFill>
              </a:rPr>
              <a:t>incoherent and coherent tune shifts for electric, magnetic ac and magnetic dc</a:t>
            </a:r>
            <a:r>
              <a:rPr lang="en-US" dirty="0" smtClean="0"/>
              <a:t> image charges and currents.</a:t>
            </a:r>
            <a:endParaRPr lang="en-US" dirty="0"/>
          </a:p>
        </p:txBody>
      </p:sp>
      <p:pic>
        <p:nvPicPr>
          <p:cNvPr id="8" name="Picture 7"/>
          <p:cNvPicPr>
            <a:picLocks noChangeAspect="1"/>
          </p:cNvPicPr>
          <p:nvPr>
            <p:custDataLst>
              <p:tags r:id="rId2"/>
            </p:custDataLst>
          </p:nvPr>
        </p:nvPicPr>
        <p:blipFill>
          <a:blip r:embed="rId5" cstate="print">
            <a:extLst>
              <a:ext uri="{28A0092B-C50C-407E-A947-70E740481C1C}">
                <a14:useLocalDpi xmlns:a14="http://schemas.microsoft.com/office/drawing/2010/main" val="0"/>
              </a:ext>
            </a:extLst>
          </a:blip>
          <a:stretch>
            <a:fillRect/>
          </a:stretch>
        </p:blipFill>
        <p:spPr>
          <a:xfrm>
            <a:off x="2154859" y="3960000"/>
            <a:ext cx="7882283" cy="568914"/>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32</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072227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Tune shifts and </a:t>
            </a:r>
            <a:r>
              <a:rPr lang="en-US" dirty="0" err="1"/>
              <a:t>Laslett</a:t>
            </a:r>
            <a:r>
              <a:rPr lang="en-US" dirty="0"/>
              <a:t> coefficients</a:t>
            </a:r>
          </a:p>
        </p:txBody>
      </p:sp>
      <p:sp>
        <p:nvSpPr>
          <p:cNvPr id="3" name="Content Placeholder 2"/>
          <p:cNvSpPr>
            <a:spLocks noGrp="1"/>
          </p:cNvSpPr>
          <p:nvPr>
            <p:ph idx="1"/>
          </p:nvPr>
        </p:nvSpPr>
        <p:spPr/>
        <p:txBody>
          <a:bodyPr>
            <a:normAutofit/>
          </a:bodyPr>
          <a:lstStyle/>
          <a:p>
            <a:pPr algn="just"/>
            <a:r>
              <a:rPr lang="en-US" sz="2000" dirty="0"/>
              <a:t>These electric image charge and magnetic ac and dc image current forces have the general similar form</a:t>
            </a:r>
          </a:p>
          <a:p>
            <a:pPr algn="just"/>
            <a:endParaRPr lang="en-US" sz="2000" dirty="0" smtClean="0"/>
          </a:p>
          <a:p>
            <a:pPr algn="just"/>
            <a:endParaRPr lang="en-US" sz="2000" dirty="0"/>
          </a:p>
          <a:p>
            <a:pPr algn="just"/>
            <a:endParaRPr lang="en-US" sz="2000" dirty="0"/>
          </a:p>
          <a:p>
            <a:pPr algn="just"/>
            <a:r>
              <a:rPr lang="en-US" sz="2000" dirty="0"/>
              <a:t>These forces can lead to both incoherent as well as coherent tune shifts – </a:t>
            </a:r>
            <a:r>
              <a:rPr lang="en-US" sz="2000" dirty="0" smtClean="0"/>
              <a:t>from the forces, the tune shifts can be computed. In fact, it turns out that the tune shifts can be parameterized via the </a:t>
            </a:r>
            <a:r>
              <a:rPr lang="en-US" sz="2000" dirty="0" err="1" smtClean="0"/>
              <a:t>Laslett</a:t>
            </a:r>
            <a:r>
              <a:rPr lang="en-US" sz="2000" dirty="0" smtClean="0"/>
              <a:t> coefficients. For example, for electric image charge forces between two perfectly conducting parallel plates, the incoherent and coherent tune shifts can be expressed as:</a:t>
            </a:r>
            <a:endParaRPr lang="en-US" sz="2000" dirty="0"/>
          </a:p>
          <a:p>
            <a:pPr algn="just"/>
            <a:endParaRPr lang="en-US" sz="2000" dirty="0"/>
          </a:p>
          <a:p>
            <a:pPr algn="just"/>
            <a:endParaRPr lang="en-US" sz="2000" dirty="0"/>
          </a:p>
          <a:p>
            <a:pPr algn="just"/>
            <a:endParaRPr lang="en-US" sz="2000" dirty="0"/>
          </a:p>
          <a:p>
            <a:pPr algn="just"/>
            <a:endParaRPr lang="en-US" sz="2000" dirty="0"/>
          </a:p>
          <a:p>
            <a:pPr algn="just"/>
            <a:endParaRPr lang="en-US" sz="2000" dirty="0"/>
          </a:p>
        </p:txBody>
      </p:sp>
      <p:pic>
        <p:nvPicPr>
          <p:cNvPr id="18" name="Picture 17"/>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2614858" y="1584000"/>
            <a:ext cx="6962285" cy="560762"/>
          </a:xfrm>
          <a:prstGeom prst="rect">
            <a:avLst/>
          </a:prstGeom>
        </p:spPr>
      </p:pic>
      <p:sp>
        <p:nvSpPr>
          <p:cNvPr id="9" name="Rounded Rectangle 8"/>
          <p:cNvSpPr/>
          <p:nvPr/>
        </p:nvSpPr>
        <p:spPr>
          <a:xfrm>
            <a:off x="696000" y="5184000"/>
            <a:ext cx="10800000" cy="864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The </a:t>
            </a:r>
            <a:r>
              <a:rPr lang="en-US" dirty="0" err="1"/>
              <a:t>Laslett</a:t>
            </a:r>
            <a:r>
              <a:rPr lang="en-US" dirty="0"/>
              <a:t> coefficients can be evaluated </a:t>
            </a:r>
            <a:r>
              <a:rPr lang="en-US" b="1" dirty="0">
                <a:solidFill>
                  <a:srgbClr val="C00000"/>
                </a:solidFill>
              </a:rPr>
              <a:t>for different geometries </a:t>
            </a:r>
            <a:r>
              <a:rPr lang="en-US" dirty="0"/>
              <a:t>and are classified in </a:t>
            </a:r>
            <a:r>
              <a:rPr lang="en-US" b="1" dirty="0">
                <a:solidFill>
                  <a:srgbClr val="C00000"/>
                </a:solidFill>
              </a:rPr>
              <a:t>incoherent and coherent tune shifts for electric, magnetic ac and magnetic dc</a:t>
            </a:r>
            <a:r>
              <a:rPr lang="en-US" dirty="0"/>
              <a:t> image charges and currents.</a:t>
            </a:r>
          </a:p>
        </p:txBody>
      </p:sp>
      <p:pic>
        <p:nvPicPr>
          <p:cNvPr id="17" name="Picture 16"/>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2154858" y="3960000"/>
            <a:ext cx="7882285" cy="568914"/>
          </a:xfrm>
          <a:prstGeom prst="rect">
            <a:avLst/>
          </a:prstGeom>
        </p:spPr>
      </p:pic>
      <p:grpSp>
        <p:nvGrpSpPr>
          <p:cNvPr id="10" name="Group 9"/>
          <p:cNvGrpSpPr/>
          <p:nvPr/>
        </p:nvGrpSpPr>
        <p:grpSpPr>
          <a:xfrm>
            <a:off x="1111603" y="936000"/>
            <a:ext cx="9968795" cy="3888000"/>
            <a:chOff x="1111603" y="936000"/>
            <a:chExt cx="9968795" cy="3888000"/>
          </a:xfrm>
        </p:grpSpPr>
        <p:pic>
          <p:nvPicPr>
            <p:cNvPr id="11" name="Picture 10"/>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5175772" y="1404000"/>
              <a:ext cx="1840456" cy="504687"/>
            </a:xfrm>
            <a:prstGeom prst="rect">
              <a:avLst/>
            </a:prstGeom>
          </p:spPr>
        </p:pic>
        <p:pic>
          <p:nvPicPr>
            <p:cNvPr id="12" name="Picture 11"/>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2758630" y="3528000"/>
              <a:ext cx="6715884" cy="1275432"/>
            </a:xfrm>
            <a:prstGeom prst="rect">
              <a:avLst/>
            </a:prstGeom>
          </p:spPr>
        </p:pic>
        <p:sp>
          <p:nvSpPr>
            <p:cNvPr id="13" name="Rectangle 12"/>
            <p:cNvSpPr/>
            <p:nvPr/>
          </p:nvSpPr>
          <p:spPr>
            <a:xfrm>
              <a:off x="2592000" y="3492000"/>
              <a:ext cx="7128000" cy="648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592000" y="4176000"/>
              <a:ext cx="7128000" cy="648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1111603" y="936000"/>
              <a:ext cx="9968795" cy="3888000"/>
            </a:xfrm>
            <a:prstGeom prst="roundRect">
              <a:avLst>
                <a:gd name="adj" fmla="val 4769"/>
              </a:avLst>
            </a:prstGeom>
            <a:ln w="25400">
              <a:solidFill>
                <a:schemeClr val="accent5"/>
              </a:solidFill>
            </a:ln>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b"/>
            <a:lstStyle/>
            <a:p>
              <a:pPr marL="285750" indent="-285750" algn="just">
                <a:spcBef>
                  <a:spcPts val="600"/>
                </a:spcBef>
              </a:pPr>
              <a:r>
                <a:rPr lang="en-US" dirty="0" smtClean="0"/>
                <a:t>	Note</a:t>
              </a:r>
              <a:r>
                <a:rPr lang="en-US" dirty="0"/>
                <a:t>: they are always defined with respect to the </a:t>
              </a:r>
              <a:r>
                <a:rPr lang="en-US" i="1" dirty="0"/>
                <a:t>vertical half gap h or </a:t>
              </a:r>
              <a:r>
                <a:rPr lang="en-US" i="1" dirty="0" smtClean="0"/>
                <a:t>g</a:t>
              </a:r>
              <a:endParaRPr lang="en-US" dirty="0"/>
            </a:p>
          </p:txBody>
        </p:sp>
        <p:pic>
          <p:nvPicPr>
            <p:cNvPr id="16" name="Picture 15"/>
            <p:cNvPicPr>
              <a:picLocks noChangeAspect="1"/>
            </p:cNvPicPr>
            <p:nvPr/>
          </p:nvPicPr>
          <p:blipFill>
            <a:blip r:embed="rId10"/>
            <a:stretch>
              <a:fillRect/>
            </a:stretch>
          </p:blipFill>
          <p:spPr>
            <a:xfrm>
              <a:off x="1296000" y="1116000"/>
              <a:ext cx="5760000" cy="2982575"/>
            </a:xfrm>
            <a:prstGeom prst="rect">
              <a:avLst/>
            </a:prstGeom>
          </p:spPr>
        </p:pic>
        <p:sp>
          <p:nvSpPr>
            <p:cNvPr id="19" name="TextBox 18"/>
            <p:cNvSpPr txBox="1"/>
            <p:nvPr/>
          </p:nvSpPr>
          <p:spPr>
            <a:xfrm>
              <a:off x="7488000" y="3024000"/>
              <a:ext cx="2592000" cy="864000"/>
            </a:xfrm>
            <a:prstGeom prst="rect">
              <a:avLst/>
            </a:prstGeom>
            <a:noFill/>
          </p:spPr>
          <p:txBody>
            <a:bodyPr wrap="square" rtlCol="0">
              <a:spAutoFit/>
            </a:bodyPr>
            <a:lstStyle/>
            <a:p>
              <a:pPr algn="just"/>
              <a:r>
                <a:rPr lang="en-US" sz="1600" dirty="0">
                  <a:solidFill>
                    <a:schemeClr val="accent5"/>
                  </a:solidFill>
                </a:rPr>
                <a:t>Assuming parallel plates for the </a:t>
              </a:r>
              <a:r>
                <a:rPr lang="en-US" sz="1600" dirty="0" err="1">
                  <a:solidFill>
                    <a:schemeClr val="accent5"/>
                  </a:solidFill>
                </a:rPr>
                <a:t>ferro</a:t>
              </a:r>
              <a:r>
                <a:rPr lang="en-US" sz="1600" dirty="0">
                  <a:solidFill>
                    <a:schemeClr val="accent5"/>
                  </a:solidFill>
                </a:rPr>
                <a:t>-magnetic boundary for all geometries …</a:t>
              </a:r>
            </a:p>
          </p:txBody>
        </p:sp>
        <p:sp>
          <p:nvSpPr>
            <p:cNvPr id="20" name="Right Brace 19"/>
            <p:cNvSpPr/>
            <p:nvPr/>
          </p:nvSpPr>
          <p:spPr>
            <a:xfrm>
              <a:off x="7092000" y="2880000"/>
              <a:ext cx="216000" cy="1116000"/>
            </a:xfrm>
            <a:prstGeom prst="rightBrace">
              <a:avLst>
                <a:gd name="adj1" fmla="val 34047"/>
                <a:gd name="adj2" fmla="val 50000"/>
              </a:avLst>
            </a:prstGeom>
            <a:ln w="19050">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TextBox 20"/>
            <p:cNvSpPr txBox="1"/>
            <p:nvPr/>
          </p:nvSpPr>
          <p:spPr>
            <a:xfrm>
              <a:off x="6696000" y="4032000"/>
              <a:ext cx="3834255" cy="307777"/>
            </a:xfrm>
            <a:prstGeom prst="rect">
              <a:avLst/>
            </a:prstGeom>
            <a:noFill/>
          </p:spPr>
          <p:txBody>
            <a:bodyPr wrap="none" rtlCol="0">
              <a:spAutoFit/>
            </a:bodyPr>
            <a:lstStyle/>
            <a:p>
              <a:r>
                <a:rPr lang="en-US" sz="1400" dirty="0">
                  <a:solidFill>
                    <a:schemeClr val="accent5"/>
                  </a:solidFill>
                </a:rPr>
                <a:t>* L. J. </a:t>
              </a:r>
              <a:r>
                <a:rPr lang="en-US" sz="1400" dirty="0" err="1">
                  <a:solidFill>
                    <a:schemeClr val="accent5"/>
                  </a:solidFill>
                </a:rPr>
                <a:t>Laslett</a:t>
              </a:r>
              <a:r>
                <a:rPr lang="en-US" sz="1400" dirty="0">
                  <a:solidFill>
                    <a:schemeClr val="accent5"/>
                  </a:solidFill>
                </a:rPr>
                <a:t>, LBL Document PUB-616, 1987, </a:t>
              </a:r>
              <a:r>
                <a:rPr lang="en-US" sz="1400" dirty="0" err="1">
                  <a:solidFill>
                    <a:schemeClr val="accent5"/>
                  </a:solidFill>
                </a:rPr>
                <a:t>vol</a:t>
              </a:r>
              <a:r>
                <a:rPr lang="en-US" sz="1400" dirty="0">
                  <a:solidFill>
                    <a:schemeClr val="accent5"/>
                  </a:solidFill>
                </a:rPr>
                <a:t> III</a:t>
              </a:r>
            </a:p>
          </p:txBody>
        </p:sp>
      </p:grpSp>
      <p:sp>
        <p:nvSpPr>
          <p:cNvPr id="6" name="Slide Number Placeholder 5"/>
          <p:cNvSpPr>
            <a:spLocks noGrp="1"/>
          </p:cNvSpPr>
          <p:nvPr>
            <p:ph type="sldNum" sz="quarter" idx="12"/>
          </p:nvPr>
        </p:nvSpPr>
        <p:spPr/>
        <p:txBody>
          <a:bodyPr/>
          <a:lstStyle/>
          <a:p>
            <a:fld id="{9EA1AA69-EDB9-4143-818B-2B18FE6932EA}" type="slidenum">
              <a:rPr lang="en-GB" smtClean="0"/>
              <a:t>33</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333974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PS injection oscillations</a:t>
            </a:r>
            <a:endParaRPr lang="en-US" dirty="0"/>
          </a:p>
        </p:txBody>
      </p:sp>
      <p:sp>
        <p:nvSpPr>
          <p:cNvPr id="3" name="Content Placeholder 2"/>
          <p:cNvSpPr>
            <a:spLocks noGrp="1"/>
          </p:cNvSpPr>
          <p:nvPr>
            <p:ph idx="1"/>
          </p:nvPr>
        </p:nvSpPr>
        <p:spPr/>
        <p:txBody>
          <a:bodyPr>
            <a:normAutofit/>
          </a:bodyPr>
          <a:lstStyle/>
          <a:p>
            <a:pPr algn="just"/>
            <a:r>
              <a:rPr lang="en-US" sz="2000" dirty="0"/>
              <a:t>The observed intra-bunch motion was reproduced with an amazing precision with multi-particle simulations (HEADTAIL code) </a:t>
            </a:r>
            <a:r>
              <a:rPr lang="en-US" sz="2000" b="1" dirty="0">
                <a:solidFill>
                  <a:srgbClr val="C00000"/>
                </a:solidFill>
              </a:rPr>
              <a:t>including the indirect space charge effect </a:t>
            </a:r>
            <a:r>
              <a:rPr lang="en-US" sz="2000" dirty="0"/>
              <a:t>taking </a:t>
            </a:r>
          </a:p>
        </p:txBody>
      </p:sp>
      <p:pic>
        <p:nvPicPr>
          <p:cNvPr id="7" name="Picture 6" descr="FIG9_TOF_multiple_turn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000" y="2592000"/>
            <a:ext cx="5337112" cy="3456000"/>
          </a:xfrm>
          <a:prstGeom prst="rect">
            <a:avLst/>
          </a:prstGeom>
        </p:spPr>
      </p:pic>
      <p:pic>
        <p:nvPicPr>
          <p:cNvPr id="8" name="Picture 7" descr="FIG24b_TOF_multiple_turns_vertical_simulatio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8000" y="2592000"/>
            <a:ext cx="5337115" cy="3456000"/>
          </a:xfrm>
          <a:prstGeom prst="rect">
            <a:avLst/>
          </a:prstGeom>
        </p:spPr>
      </p:pic>
      <p:sp>
        <p:nvSpPr>
          <p:cNvPr id="9" name="TextBox 8"/>
          <p:cNvSpPr txBox="1"/>
          <p:nvPr/>
        </p:nvSpPr>
        <p:spPr>
          <a:xfrm>
            <a:off x="2126913" y="2448000"/>
            <a:ext cx="1515287" cy="369332"/>
          </a:xfrm>
          <a:prstGeom prst="rect">
            <a:avLst/>
          </a:prstGeom>
          <a:noFill/>
        </p:spPr>
        <p:txBody>
          <a:bodyPr wrap="none" rtlCol="0">
            <a:spAutoFit/>
          </a:bodyPr>
          <a:lstStyle/>
          <a:p>
            <a:r>
              <a:rPr lang="en-US" b="1" dirty="0">
                <a:solidFill>
                  <a:srgbClr val="262626"/>
                </a:solidFill>
              </a:rPr>
              <a:t>measurement</a:t>
            </a:r>
          </a:p>
        </p:txBody>
      </p:sp>
      <p:sp>
        <p:nvSpPr>
          <p:cNvPr id="10" name="TextBox 9"/>
          <p:cNvSpPr txBox="1"/>
          <p:nvPr/>
        </p:nvSpPr>
        <p:spPr>
          <a:xfrm>
            <a:off x="8479535" y="2448000"/>
            <a:ext cx="1194045" cy="369332"/>
          </a:xfrm>
          <a:prstGeom prst="rect">
            <a:avLst/>
          </a:prstGeom>
          <a:noFill/>
        </p:spPr>
        <p:txBody>
          <a:bodyPr wrap="none" rtlCol="0">
            <a:spAutoFit/>
          </a:bodyPr>
          <a:lstStyle/>
          <a:p>
            <a:r>
              <a:rPr lang="en-US" b="1" dirty="0">
                <a:solidFill>
                  <a:srgbClr val="262626"/>
                </a:solidFill>
              </a:rPr>
              <a:t>simulation</a:t>
            </a:r>
          </a:p>
        </p:txBody>
      </p:sp>
      <p:sp>
        <p:nvSpPr>
          <p:cNvPr id="13" name="TextBox 12"/>
          <p:cNvSpPr txBox="1"/>
          <p:nvPr/>
        </p:nvSpPr>
        <p:spPr>
          <a:xfrm>
            <a:off x="9216000" y="5976000"/>
            <a:ext cx="1951303" cy="369332"/>
          </a:xfrm>
          <a:prstGeom prst="rect">
            <a:avLst/>
          </a:prstGeom>
          <a:noFill/>
        </p:spPr>
        <p:txBody>
          <a:bodyPr wrap="none" rtlCol="0">
            <a:spAutoFit/>
          </a:bodyPr>
          <a:lstStyle/>
          <a:p>
            <a:r>
              <a:rPr lang="en-US" dirty="0">
                <a:solidFill>
                  <a:srgbClr val="FF0000"/>
                </a:solidFill>
              </a:rPr>
              <a:t>A. </a:t>
            </a:r>
            <a:r>
              <a:rPr lang="en-US" dirty="0" err="1">
                <a:solidFill>
                  <a:srgbClr val="FF0000"/>
                </a:solidFill>
              </a:rPr>
              <a:t>Huschauer</a:t>
            </a:r>
            <a:r>
              <a:rPr lang="en-US" dirty="0">
                <a:solidFill>
                  <a:srgbClr val="FF0000"/>
                </a:solidFill>
              </a:rPr>
              <a:t> et. al</a:t>
            </a:r>
          </a:p>
        </p:txBody>
      </p:sp>
      <p:sp>
        <p:nvSpPr>
          <p:cNvPr id="6" name="Slide Number Placeholder 5"/>
          <p:cNvSpPr>
            <a:spLocks noGrp="1"/>
          </p:cNvSpPr>
          <p:nvPr>
            <p:ph type="sldNum" sz="quarter" idx="12"/>
          </p:nvPr>
        </p:nvSpPr>
        <p:spPr/>
        <p:txBody>
          <a:bodyPr/>
          <a:lstStyle/>
          <a:p>
            <a:fld id="{9EA1AA69-EDB9-4143-818B-2B18FE6932EA}" type="slidenum">
              <a:rPr lang="en-GB" smtClean="0"/>
              <a:t>34</a:t>
            </a:fld>
            <a:endParaRPr lang="en-GB"/>
          </a:p>
        </p:txBody>
      </p:sp>
      <p:sp>
        <p:nvSpPr>
          <p:cNvPr id="11" name="Date Placeholder 10"/>
          <p:cNvSpPr>
            <a:spLocks noGrp="1"/>
          </p:cNvSpPr>
          <p:nvPr>
            <p:ph type="dt" sz="half" idx="10"/>
          </p:nvPr>
        </p:nvSpPr>
        <p:spPr/>
        <p:txBody>
          <a:bodyPr/>
          <a:lstStyle/>
          <a:p>
            <a:r>
              <a:rPr lang="en-US" smtClean="0"/>
              <a:t>14. September 2019</a:t>
            </a:r>
            <a:endParaRPr lang="en-GB"/>
          </a:p>
        </p:txBody>
      </p:sp>
      <p:sp>
        <p:nvSpPr>
          <p:cNvPr id="12" name="Footer Placeholder 11"/>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218925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PS injection oscillations</a:t>
            </a:r>
            <a:endParaRPr lang="en-US" dirty="0"/>
          </a:p>
        </p:txBody>
      </p:sp>
      <p:sp>
        <p:nvSpPr>
          <p:cNvPr id="3" name="Content Placeholder 2"/>
          <p:cNvSpPr>
            <a:spLocks noGrp="1"/>
          </p:cNvSpPr>
          <p:nvPr>
            <p:ph idx="1"/>
          </p:nvPr>
        </p:nvSpPr>
        <p:spPr/>
        <p:txBody>
          <a:bodyPr>
            <a:normAutofit/>
          </a:bodyPr>
          <a:lstStyle/>
          <a:p>
            <a:pPr algn="just"/>
            <a:r>
              <a:rPr lang="en-US" sz="2000" dirty="0"/>
              <a:t>The observed intra-bunch motion was reproduced with an amazing precision with multi-particle simulations </a:t>
            </a:r>
            <a:r>
              <a:rPr lang="en-US" sz="2000" dirty="0" smtClean="0"/>
              <a:t>(HEADTAIL code) </a:t>
            </a:r>
            <a:r>
              <a:rPr lang="en-US" sz="2000" b="1" dirty="0" smtClean="0">
                <a:solidFill>
                  <a:srgbClr val="C00000"/>
                </a:solidFill>
              </a:rPr>
              <a:t>including </a:t>
            </a:r>
            <a:r>
              <a:rPr lang="en-US" sz="2000" b="1" dirty="0">
                <a:solidFill>
                  <a:srgbClr val="C00000"/>
                </a:solidFill>
              </a:rPr>
              <a:t>the indirect space charge effect </a:t>
            </a:r>
            <a:r>
              <a:rPr lang="en-US" sz="2000" dirty="0"/>
              <a:t>taking </a:t>
            </a:r>
          </a:p>
          <a:p>
            <a:pPr algn="just"/>
            <a:r>
              <a:rPr lang="en-US" sz="2000" dirty="0" smtClean="0"/>
              <a:t>It was understood from simulations that the observed intra-bunch motion was induced by the beam injected </a:t>
            </a:r>
            <a:r>
              <a:rPr lang="en-US" sz="2000" b="1" dirty="0" smtClean="0">
                <a:solidFill>
                  <a:srgbClr val="C00000"/>
                </a:solidFill>
              </a:rPr>
              <a:t>off-center in combination with the indirect space charge effect</a:t>
            </a:r>
            <a:r>
              <a:rPr lang="en-US" sz="2000" dirty="0" smtClean="0"/>
              <a:t>, which causes a tune shift along the bunch proportional to the local charge density</a:t>
            </a:r>
          </a:p>
          <a:p>
            <a:pPr algn="just"/>
            <a:endParaRPr lang="en-US" sz="2000" dirty="0"/>
          </a:p>
        </p:txBody>
      </p:sp>
      <p:pic>
        <p:nvPicPr>
          <p:cNvPr id="10" name="Picture 9" descr="FIG26_detuning_simulation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8002" y="2592000"/>
            <a:ext cx="5271498" cy="3456000"/>
          </a:xfrm>
          <a:prstGeom prst="rect">
            <a:avLst/>
          </a:prstGeom>
        </p:spPr>
      </p:pic>
      <p:pic>
        <p:nvPicPr>
          <p:cNvPr id="11" name="Picture 10" descr="FIG12b_detuning.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002" y="2592000"/>
            <a:ext cx="5271498" cy="3456000"/>
          </a:xfrm>
          <a:prstGeom prst="rect">
            <a:avLst/>
          </a:prstGeom>
        </p:spPr>
      </p:pic>
      <p:sp>
        <p:nvSpPr>
          <p:cNvPr id="14" name="TextBox 13"/>
          <p:cNvSpPr txBox="1"/>
          <p:nvPr/>
        </p:nvSpPr>
        <p:spPr>
          <a:xfrm>
            <a:off x="9216000" y="5976000"/>
            <a:ext cx="1951303" cy="369332"/>
          </a:xfrm>
          <a:prstGeom prst="rect">
            <a:avLst/>
          </a:prstGeom>
          <a:noFill/>
        </p:spPr>
        <p:txBody>
          <a:bodyPr wrap="none" rtlCol="0">
            <a:spAutoFit/>
          </a:bodyPr>
          <a:lstStyle/>
          <a:p>
            <a:r>
              <a:rPr lang="en-US" dirty="0">
                <a:solidFill>
                  <a:srgbClr val="FF0000"/>
                </a:solidFill>
              </a:rPr>
              <a:t>A. </a:t>
            </a:r>
            <a:r>
              <a:rPr lang="en-US" dirty="0" err="1">
                <a:solidFill>
                  <a:srgbClr val="FF0000"/>
                </a:solidFill>
              </a:rPr>
              <a:t>Huschauer</a:t>
            </a:r>
            <a:r>
              <a:rPr lang="en-US" dirty="0">
                <a:solidFill>
                  <a:srgbClr val="FF0000"/>
                </a:solidFill>
              </a:rPr>
              <a:t> et. al</a:t>
            </a:r>
          </a:p>
        </p:txBody>
      </p:sp>
      <p:sp>
        <p:nvSpPr>
          <p:cNvPr id="16" name="TextBox 15"/>
          <p:cNvSpPr txBox="1"/>
          <p:nvPr/>
        </p:nvSpPr>
        <p:spPr>
          <a:xfrm>
            <a:off x="2126913" y="2448000"/>
            <a:ext cx="1515287" cy="369332"/>
          </a:xfrm>
          <a:prstGeom prst="rect">
            <a:avLst/>
          </a:prstGeom>
          <a:noFill/>
        </p:spPr>
        <p:txBody>
          <a:bodyPr wrap="none" rtlCol="0">
            <a:spAutoFit/>
          </a:bodyPr>
          <a:lstStyle/>
          <a:p>
            <a:r>
              <a:rPr lang="en-US" b="1" dirty="0">
                <a:solidFill>
                  <a:srgbClr val="262626"/>
                </a:solidFill>
              </a:rPr>
              <a:t>measurement</a:t>
            </a:r>
          </a:p>
        </p:txBody>
      </p:sp>
      <p:sp>
        <p:nvSpPr>
          <p:cNvPr id="17" name="TextBox 16"/>
          <p:cNvSpPr txBox="1"/>
          <p:nvPr/>
        </p:nvSpPr>
        <p:spPr>
          <a:xfrm>
            <a:off x="8479535" y="2448000"/>
            <a:ext cx="1194045" cy="369332"/>
          </a:xfrm>
          <a:prstGeom prst="rect">
            <a:avLst/>
          </a:prstGeom>
          <a:noFill/>
        </p:spPr>
        <p:txBody>
          <a:bodyPr wrap="none" rtlCol="0">
            <a:spAutoFit/>
          </a:bodyPr>
          <a:lstStyle/>
          <a:p>
            <a:r>
              <a:rPr lang="en-US" b="1" dirty="0">
                <a:solidFill>
                  <a:srgbClr val="262626"/>
                </a:solidFill>
              </a:rPr>
              <a:t>simulation</a:t>
            </a:r>
          </a:p>
        </p:txBody>
      </p:sp>
      <p:sp>
        <p:nvSpPr>
          <p:cNvPr id="6" name="Slide Number Placeholder 5"/>
          <p:cNvSpPr>
            <a:spLocks noGrp="1"/>
          </p:cNvSpPr>
          <p:nvPr>
            <p:ph type="sldNum" sz="quarter" idx="12"/>
          </p:nvPr>
        </p:nvSpPr>
        <p:spPr/>
        <p:txBody>
          <a:bodyPr/>
          <a:lstStyle/>
          <a:p>
            <a:fld id="{9EA1AA69-EDB9-4143-818B-2B18FE6932EA}" type="slidenum">
              <a:rPr lang="en-GB" smtClean="0"/>
              <a:t>35</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92926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Remarks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Direct space charge </a:t>
                </a:r>
              </a:p>
              <a:p>
                <a:pPr lvl="1">
                  <a:buFont typeface="Courier New" panose="02070309020205020404" pitchFamily="49" charset="0"/>
                  <a:buChar char="o"/>
                </a:pPr>
                <a:r>
                  <a:rPr lang="en-US" dirty="0"/>
                  <a:t>interaction of the bunch particles with the self induced electro-magnetic fields in free space</a:t>
                </a:r>
              </a:p>
              <a:p>
                <a:pPr lvl="1">
                  <a:buFont typeface="Courier New" panose="02070309020205020404" pitchFamily="49" charset="0"/>
                  <a:buChar char="o"/>
                </a:pPr>
                <a:r>
                  <a:rPr lang="en-US" dirty="0"/>
                  <a:t>results in an incoherent tune shift (or spread)</a:t>
                </a:r>
              </a:p>
              <a:p>
                <a:pPr lvl="1">
                  <a:buFont typeface="Courier New" panose="02070309020205020404" pitchFamily="49" charset="0"/>
                  <a:buChar char="o"/>
                </a:pPr>
                <a:r>
                  <a:rPr lang="en-US" dirty="0"/>
                  <a:t>the space charge force along a bunch is modulated with the local line density along the bunch and this results in an additional tune spread</a:t>
                </a:r>
              </a:p>
              <a:p>
                <a:pPr lvl="1">
                  <a:buFont typeface="Courier New" panose="02070309020205020404" pitchFamily="49" charset="0"/>
                  <a:buChar char="o"/>
                </a:pPr>
                <a:r>
                  <a:rPr lang="en-US" dirty="0"/>
                  <a:t>decreases with energy like </a:t>
                </a:r>
                <a14:m>
                  <m:oMath xmlns:m="http://schemas.openxmlformats.org/officeDocument/2006/math">
                    <m:sSup>
                      <m:sSupPr>
                        <m:ctrlPr>
                          <a:rPr lang="en-US" i="1" smtClean="0">
                            <a:latin typeface="Cambria Math" panose="02040503050406030204" pitchFamily="18" charset="0"/>
                          </a:rPr>
                        </m:ctrlPr>
                      </m:sSupPr>
                      <m:e>
                        <m:r>
                          <m:rPr>
                            <m:lit/>
                          </m:rPr>
                          <a:rPr lang="en-US" b="0" i="1" smtClean="0">
                            <a:latin typeface="Cambria Math" panose="02040503050406030204" pitchFamily="18" charset="0"/>
                          </a:rPr>
                          <m:t>  </m:t>
                        </m:r>
                        <m:r>
                          <a:rPr lang="en-US" b="0" i="1" smtClean="0">
                            <a:latin typeface="Cambria Math" panose="02040503050406030204" pitchFamily="18" charset="0"/>
                          </a:rPr>
                          <m:t>𝛽</m:t>
                        </m:r>
                      </m:e>
                      <m:sup>
                        <m:r>
                          <a:rPr lang="en-US" b="0" i="1" smtClean="0">
                            <a:latin typeface="Cambria Math" panose="02040503050406030204" pitchFamily="18" charset="0"/>
                          </a:rPr>
                          <m:t>−</m:t>
                        </m:r>
                        <m:r>
                          <a:rPr lang="en-US" b="0" i="1" smtClean="0">
                            <a:latin typeface="Cambria Math" panose="02040503050406030204" pitchFamily="18" charset="0"/>
                          </a:rPr>
                          <m:t>1</m:t>
                        </m:r>
                      </m:sup>
                    </m:sSup>
                    <m:sSup>
                      <m:sSupPr>
                        <m:ctrlPr>
                          <a:rPr lang="en-US" i="1" smtClean="0">
                            <a:latin typeface="Cambria Math" panose="02040503050406030204" pitchFamily="18" charset="0"/>
                          </a:rPr>
                        </m:ctrlPr>
                      </m:sSupPr>
                      <m:e>
                        <m:r>
                          <a:rPr lang="en-US" b="0" i="1" smtClean="0">
                            <a:latin typeface="Cambria Math" panose="02040503050406030204" pitchFamily="18" charset="0"/>
                          </a:rPr>
                          <m:t>𝛾</m:t>
                        </m:r>
                      </m:e>
                      <m:sup>
                        <m:r>
                          <a:rPr lang="en-US" b="0" i="1" smtClean="0">
                            <a:latin typeface="Cambria Math" panose="02040503050406030204" pitchFamily="18" charset="0"/>
                          </a:rPr>
                          <m:t>−</m:t>
                        </m:r>
                        <m:r>
                          <a:rPr lang="en-US" b="0" i="1" smtClean="0">
                            <a:latin typeface="Cambria Math" panose="02040503050406030204" pitchFamily="18" charset="0"/>
                          </a:rPr>
                          <m:t>2</m:t>
                        </m:r>
                      </m:sup>
                    </m:sSup>
                  </m:oMath>
                </a14:m>
                <a:endParaRPr lang="en-US" i="1" baseline="30000" dirty="0">
                  <a:sym typeface="Wingdings"/>
                </a:endParaRPr>
              </a:p>
              <a:p>
                <a:pPr lvl="1">
                  <a:buFont typeface="Courier New" panose="02070309020205020404" pitchFamily="49" charset="0"/>
                  <a:buChar char="o"/>
                </a:pPr>
                <a:r>
                  <a:rPr lang="en-US" dirty="0"/>
                  <a:t>is a typical performance limitation for low energy machines</a:t>
                </a:r>
              </a:p>
              <a:p>
                <a:r>
                  <a:rPr lang="en-US" dirty="0"/>
                  <a:t>Indirect space charge</a:t>
                </a:r>
              </a:p>
              <a:p>
                <a:pPr lvl="1">
                  <a:buFont typeface="Courier New" panose="02070309020205020404" pitchFamily="49" charset="0"/>
                  <a:buChar char="o"/>
                </a:pPr>
                <a:r>
                  <a:rPr lang="en-US" dirty="0"/>
                  <a:t>interaction with image charges and currents induced in perfect conducting walls and ferromagnetic materials close to the beam pipe </a:t>
                </a:r>
              </a:p>
              <a:p>
                <a:pPr lvl="1">
                  <a:buFont typeface="Courier New" panose="02070309020205020404" pitchFamily="49" charset="0"/>
                  <a:buChar char="o"/>
                </a:pPr>
                <a:r>
                  <a:rPr lang="en-US" dirty="0"/>
                  <a:t>results in incoherent and coherent tune shifts (or spreads), some of which are proportional to the average line density and others to the local line density</a:t>
                </a:r>
              </a:p>
              <a:p>
                <a:pPr lvl="1">
                  <a:buFont typeface="Courier New" panose="02070309020205020404" pitchFamily="49" charset="0"/>
                  <a:buChar char="o"/>
                </a:pPr>
                <a:r>
                  <a:rPr lang="en-US" dirty="0" smtClean="0"/>
                  <a:t>the </a:t>
                </a:r>
                <a:r>
                  <a:rPr lang="en-US" dirty="0"/>
                  <a:t>contributions to the coherent and incoherent tune shifts for different standard geometries are expressed in terms of </a:t>
                </a:r>
                <a:r>
                  <a:rPr lang="en-US" dirty="0" err="1"/>
                  <a:t>Laslett</a:t>
                </a:r>
                <a:r>
                  <a:rPr lang="en-US" dirty="0"/>
                  <a:t> coefficients</a:t>
                </a:r>
              </a:p>
              <a:p>
                <a:pPr lvl="1">
                  <a:buFont typeface="Courier New" panose="02070309020205020404" pitchFamily="49" charset="0"/>
                  <a:buChar char="o"/>
                </a:pPr>
                <a:r>
                  <a:rPr lang="en-US" dirty="0" smtClean="0"/>
                  <a:t>decreases with energy like </a:t>
                </a:r>
                <a14:m>
                  <m:oMath xmlns:m="http://schemas.openxmlformats.org/officeDocument/2006/math">
                    <m:sSup>
                      <m:sSupPr>
                        <m:ctrlPr>
                          <a:rPr lang="en-US" i="1">
                            <a:latin typeface="Cambria Math" panose="02040503050406030204" pitchFamily="18" charset="0"/>
                          </a:rPr>
                        </m:ctrlPr>
                      </m:sSupPr>
                      <m:e>
                        <m:r>
                          <m:rPr>
                            <m:lit/>
                          </m:rPr>
                          <a:rPr lang="en-US" i="1">
                            <a:latin typeface="Cambria Math" panose="02040503050406030204" pitchFamily="18" charset="0"/>
                          </a:rPr>
                          <m:t>  </m:t>
                        </m:r>
                        <m:r>
                          <a:rPr lang="en-US" i="1">
                            <a:latin typeface="Cambria Math" panose="02040503050406030204" pitchFamily="18" charset="0"/>
                          </a:rPr>
                          <m:t>𝛽</m:t>
                        </m:r>
                      </m:e>
                      <m:sup>
                        <m:r>
                          <a:rPr lang="en-US" i="1">
                            <a:latin typeface="Cambria Math" panose="02040503050406030204" pitchFamily="18" charset="0"/>
                          </a:rPr>
                          <m:t>−</m:t>
                        </m:r>
                        <m:r>
                          <a:rPr lang="en-US" b="0" i="1" smtClean="0">
                            <a:latin typeface="Cambria Math" panose="02040503050406030204" pitchFamily="18" charset="0"/>
                          </a:rPr>
                          <m:t>2</m:t>
                        </m:r>
                      </m:sup>
                    </m:sSup>
                    <m:sSup>
                      <m:sSupPr>
                        <m:ctrlPr>
                          <a:rPr lang="en-US" i="1" smtClean="0">
                            <a:latin typeface="Cambria Math" panose="02040503050406030204" pitchFamily="18" charset="0"/>
                          </a:rPr>
                        </m:ctrlPr>
                      </m:sSupPr>
                      <m:e>
                        <m:r>
                          <a:rPr lang="en-US" i="1">
                            <a:latin typeface="Cambria Math" panose="02040503050406030204" pitchFamily="18" charset="0"/>
                          </a:rPr>
                          <m:t>𝛾</m:t>
                        </m:r>
                      </m:e>
                      <m:sup>
                        <m:r>
                          <a:rPr lang="en-US" i="1">
                            <a:latin typeface="Cambria Math" panose="02040503050406030204" pitchFamily="18" charset="0"/>
                          </a:rPr>
                          <m:t>−</m:t>
                        </m:r>
                        <m:r>
                          <a:rPr lang="en-US" b="0" i="1" smtClean="0">
                            <a:latin typeface="Cambria Math" panose="02040503050406030204" pitchFamily="18" charset="0"/>
                          </a:rPr>
                          <m:t>1</m:t>
                        </m:r>
                      </m:sup>
                    </m:sSup>
                  </m:oMath>
                </a14:m>
                <a:endParaRPr lang="el-GR" dirty="0"/>
              </a:p>
              <a:p>
                <a:pPr lvl="1">
                  <a:buFont typeface="Courier New" panose="02070309020205020404" pitchFamily="49" charset="0"/>
                  <a:buChar char="o"/>
                </a:pPr>
                <a:endParaRPr lang="en-US" dirty="0" smtClean="0"/>
              </a:p>
              <a:p>
                <a:pPr lvl="1"/>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688" t="-1582" r="-53"/>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9EA1AA69-EDB9-4143-818B-2B18FE6932EA}" type="slidenum">
              <a:rPr lang="en-GB" smtClean="0"/>
              <a:t>36</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910695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So far, we have </a:t>
            </a:r>
            <a:r>
              <a:rPr lang="en-US" sz="2000" dirty="0" smtClean="0"/>
              <a:t>introduced </a:t>
            </a:r>
            <a:r>
              <a:rPr lang="en-US" sz="2000" b="1" dirty="0" smtClean="0">
                <a:solidFill>
                  <a:srgbClr val="C00000"/>
                </a:solidFill>
              </a:rPr>
              <a:t>direct </a:t>
            </a:r>
            <a:r>
              <a:rPr lang="en-US" sz="2000" b="1" dirty="0">
                <a:solidFill>
                  <a:srgbClr val="C00000"/>
                </a:solidFill>
              </a:rPr>
              <a:t>and indirect space charge as </a:t>
            </a:r>
            <a:r>
              <a:rPr lang="en-US" sz="2000" b="1" dirty="0" smtClean="0">
                <a:solidFill>
                  <a:srgbClr val="C00000"/>
                </a:solidFill>
              </a:rPr>
              <a:t>collective effects</a:t>
            </a:r>
            <a:r>
              <a:rPr lang="en-US" sz="2000" dirty="0" smtClean="0"/>
              <a:t>. </a:t>
            </a:r>
            <a:r>
              <a:rPr lang="en-US" sz="2000" dirty="0"/>
              <a:t>The corresponding forces were not externally given but </a:t>
            </a:r>
            <a:r>
              <a:rPr lang="en-US" sz="2000" b="1" dirty="0">
                <a:solidFill>
                  <a:srgbClr val="C00000"/>
                </a:solidFill>
              </a:rPr>
              <a:t>dependent on the actual particle distribution </a:t>
            </a:r>
            <a:r>
              <a:rPr lang="en-US" sz="2000" dirty="0"/>
              <a:t>within the </a:t>
            </a:r>
            <a:r>
              <a:rPr lang="en-US" sz="2000" dirty="0" smtClean="0"/>
              <a:t>beam (remember, we looked at single particles as well as uniform and Gaussian distributions). </a:t>
            </a:r>
            <a:r>
              <a:rPr lang="en-US" sz="2000" dirty="0"/>
              <a:t>The forces led to </a:t>
            </a:r>
            <a:r>
              <a:rPr lang="en-US" sz="2000" b="1" dirty="0">
                <a:solidFill>
                  <a:srgbClr val="C00000"/>
                </a:solidFill>
              </a:rPr>
              <a:t>incoherent and coherent tune </a:t>
            </a:r>
            <a:r>
              <a:rPr lang="en-US" sz="2000" b="1" dirty="0" smtClean="0">
                <a:solidFill>
                  <a:srgbClr val="C00000"/>
                </a:solidFill>
              </a:rPr>
              <a:t>shifts</a:t>
            </a:r>
            <a:r>
              <a:rPr lang="en-US" sz="2000" dirty="0" smtClean="0"/>
              <a:t>.</a:t>
            </a:r>
          </a:p>
          <a:p>
            <a:pPr marL="0" indent="0" algn="just">
              <a:buNone/>
            </a:pPr>
            <a:r>
              <a:rPr lang="en-US" sz="2000" dirty="0" smtClean="0"/>
              <a:t>We </a:t>
            </a:r>
            <a:r>
              <a:rPr lang="en-US" sz="2000" dirty="0"/>
              <a:t>will now go a step further and investigate more complicated structures. We will try to find a smart way to deal with these </a:t>
            </a:r>
            <a:r>
              <a:rPr lang="en-US" sz="2000" dirty="0" smtClean="0"/>
              <a:t>structures. In the course of this, we will generalize and extend the direct and indirect space charge effects towards the </a:t>
            </a:r>
            <a:r>
              <a:rPr lang="en-US" sz="2000" b="1" dirty="0" smtClean="0">
                <a:solidFill>
                  <a:srgbClr val="C00000"/>
                </a:solidFill>
              </a:rPr>
              <a:t>concept of wake fields and impedances</a:t>
            </a:r>
            <a:r>
              <a:rPr lang="en-US" sz="2000" dirty="0" smtClean="0"/>
              <a:t>.</a:t>
            </a:r>
            <a:endParaRPr lang="en-US" sz="2000" dirty="0"/>
          </a:p>
        </p:txBody>
      </p:sp>
      <p:sp>
        <p:nvSpPr>
          <p:cNvPr id="7" name="Content Placeholder 6"/>
          <p:cNvSpPr>
            <a:spLocks noGrp="1"/>
          </p:cNvSpPr>
          <p:nvPr>
            <p:ph idx="13"/>
          </p:nvPr>
        </p:nvSpPr>
        <p:spPr/>
        <p:txBody>
          <a:bodyPr>
            <a:normAutofit/>
          </a:bodyPr>
          <a:lstStyle/>
          <a:p>
            <a:r>
              <a:rPr lang="en-US" dirty="0"/>
              <a:t>Part 2: Direct- and indirect space charge</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Direct space charge – impact on machine performance</a:t>
            </a:r>
          </a:p>
          <a:p>
            <a:pPr lvl="1">
              <a:buFont typeface="Courier New" panose="02070309020205020404" pitchFamily="49" charset="0"/>
              <a:buChar char="o"/>
            </a:pPr>
            <a:r>
              <a:rPr lang="en-US" dirty="0">
                <a:solidFill>
                  <a:schemeClr val="bg1">
                    <a:lumMod val="65000"/>
                  </a:schemeClr>
                </a:solidFill>
              </a:rPr>
              <a:t>Direct space charge – mitigation techniques</a:t>
            </a:r>
          </a:p>
          <a:p>
            <a:pPr lvl="1">
              <a:buFont typeface="Courier New" panose="02070309020205020404" pitchFamily="49" charset="0"/>
              <a:buChar char="o"/>
            </a:pPr>
            <a:r>
              <a:rPr lang="en-US" dirty="0">
                <a:solidFill>
                  <a:schemeClr val="bg1">
                    <a:lumMod val="65000"/>
                  </a:schemeClr>
                </a:solidFill>
              </a:rPr>
              <a:t>Indirect space charge</a:t>
            </a:r>
          </a:p>
          <a:p>
            <a:pPr lvl="1">
              <a:buFont typeface="Courier New" panose="02070309020205020404" pitchFamily="49" charset="0"/>
              <a:buChar char="o"/>
            </a:pPr>
            <a:r>
              <a:rPr lang="en-US" dirty="0"/>
              <a:t>From indirect space charge to (resistive) wall wakes</a:t>
            </a:r>
          </a:p>
        </p:txBody>
      </p:sp>
      <p:sp>
        <p:nvSpPr>
          <p:cNvPr id="6" name="Slide Number Placeholder 5"/>
          <p:cNvSpPr>
            <a:spLocks noGrp="1"/>
          </p:cNvSpPr>
          <p:nvPr>
            <p:ph type="sldNum" sz="quarter" idx="12"/>
          </p:nvPr>
        </p:nvSpPr>
        <p:spPr/>
        <p:txBody>
          <a:bodyPr/>
          <a:lstStyle/>
          <a:p>
            <a:fld id="{9EA1AA69-EDB9-4143-818B-2B18FE6932EA}" type="slidenum">
              <a:rPr lang="en-GB" smtClean="0"/>
              <a:t>37</a:t>
            </a:fld>
            <a:endParaRPr lang="en-GB"/>
          </a:p>
        </p:txBody>
      </p:sp>
      <p:sp>
        <p:nvSpPr>
          <p:cNvPr id="8" name="Date Placeholder 7"/>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732460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Electromagnetic fields of different sources</a:t>
            </a:r>
            <a:endParaRPr lang="en-US" dirty="0"/>
          </a:p>
        </p:txBody>
      </p:sp>
      <p:sp>
        <p:nvSpPr>
          <p:cNvPr id="59" name="Content Placeholder 58"/>
          <p:cNvSpPr>
            <a:spLocks noGrp="1"/>
          </p:cNvSpPr>
          <p:nvPr>
            <p:ph idx="1"/>
          </p:nvPr>
        </p:nvSpPr>
        <p:spPr>
          <a:xfrm>
            <a:off x="5904000" y="720000"/>
            <a:ext cx="5760000" cy="5616000"/>
          </a:xfrm>
        </p:spPr>
        <p:txBody>
          <a:bodyPr>
            <a:normAutofit/>
          </a:bodyPr>
          <a:lstStyle/>
          <a:p>
            <a:pPr algn="just"/>
            <a:endParaRPr lang="en-US" sz="2000" dirty="0" smtClean="0"/>
          </a:p>
          <a:p>
            <a:pPr algn="just"/>
            <a:r>
              <a:rPr lang="en-US" sz="2000" dirty="0" smtClean="0"/>
              <a:t>Direct space charge</a:t>
            </a:r>
          </a:p>
          <a:p>
            <a:pPr lvl="1" algn="just">
              <a:buClr>
                <a:schemeClr val="tx1"/>
              </a:buClr>
            </a:pPr>
            <a:r>
              <a:rPr lang="en-US" sz="1800" b="1" dirty="0" smtClean="0">
                <a:solidFill>
                  <a:srgbClr val="C00000"/>
                </a:solidFill>
              </a:rPr>
              <a:t>Free space:</a:t>
            </a:r>
            <a:r>
              <a:rPr lang="en-US" sz="1800" dirty="0" smtClean="0"/>
              <a:t> probe particles are effected directly by the source particles via the Lorentz force.</a:t>
            </a:r>
          </a:p>
          <a:p>
            <a:pPr algn="just"/>
            <a:endParaRPr lang="en-US" sz="2000" dirty="0" smtClean="0"/>
          </a:p>
          <a:p>
            <a:pPr algn="just"/>
            <a:endParaRPr lang="en-US" sz="2000" dirty="0" smtClean="0"/>
          </a:p>
          <a:p>
            <a:pPr algn="just"/>
            <a:r>
              <a:rPr lang="en-US" sz="2000" dirty="0" smtClean="0"/>
              <a:t>Indirect space charge/</a:t>
            </a:r>
            <a:r>
              <a:rPr lang="en-US" sz="2000" b="1" dirty="0" smtClean="0">
                <a:solidFill>
                  <a:srgbClr val="C00000"/>
                </a:solidFill>
              </a:rPr>
              <a:t>resistive wall wake</a:t>
            </a:r>
          </a:p>
          <a:p>
            <a:pPr lvl="1" algn="just">
              <a:buClr>
                <a:schemeClr val="tx1"/>
              </a:buClr>
            </a:pPr>
            <a:r>
              <a:rPr lang="en-US" sz="1800" b="1" dirty="0" smtClean="0">
                <a:solidFill>
                  <a:srgbClr val="C00000"/>
                </a:solidFill>
              </a:rPr>
              <a:t>Smooth boundaries:</a:t>
            </a:r>
            <a:r>
              <a:rPr lang="en-US" sz="1800" dirty="0" smtClean="0"/>
              <a:t> probe particles are effected by the source particles’ induced image charges and currents.</a:t>
            </a:r>
          </a:p>
          <a:p>
            <a:pPr algn="just"/>
            <a:endParaRPr lang="en-US" sz="2000" dirty="0" smtClean="0"/>
          </a:p>
          <a:p>
            <a:pPr algn="just"/>
            <a:endParaRPr lang="en-US" sz="2000" dirty="0" smtClean="0"/>
          </a:p>
          <a:p>
            <a:pPr algn="just"/>
            <a:r>
              <a:rPr lang="en-US" sz="2000" dirty="0" smtClean="0"/>
              <a:t>Resonator wake fields</a:t>
            </a:r>
          </a:p>
          <a:p>
            <a:pPr lvl="1" algn="just"/>
            <a:r>
              <a:rPr lang="en-US" sz="1800" dirty="0" smtClean="0"/>
              <a:t>Discontinuities in boundaries: fields are excited by the source particles’ distribution and can keep ringing, thus effecting trailing probe particles</a:t>
            </a:r>
            <a:endParaRPr lang="en-US" sz="1800" dirty="0"/>
          </a:p>
        </p:txBody>
      </p:sp>
      <p:grpSp>
        <p:nvGrpSpPr>
          <p:cNvPr id="25" name="Group 24"/>
          <p:cNvGrpSpPr/>
          <p:nvPr/>
        </p:nvGrpSpPr>
        <p:grpSpPr>
          <a:xfrm>
            <a:off x="359999" y="3024000"/>
            <a:ext cx="4500000" cy="604140"/>
            <a:chOff x="359999" y="3081515"/>
            <a:chExt cx="4500000" cy="604140"/>
          </a:xfrm>
        </p:grpSpPr>
        <p:cxnSp>
          <p:nvCxnSpPr>
            <p:cNvPr id="6" name="Straight Arrow Connector 5"/>
            <p:cNvCxnSpPr/>
            <p:nvPr/>
          </p:nvCxnSpPr>
          <p:spPr>
            <a:xfrm>
              <a:off x="359999" y="3383706"/>
              <a:ext cx="4500000" cy="1588"/>
            </a:xfrm>
            <a:prstGeom prst="straightConnector1">
              <a:avLst/>
            </a:prstGeom>
            <a:ln w="25400" cap="flat" cmpd="sng" algn="ctr">
              <a:solidFill>
                <a:schemeClr val="accent3">
                  <a:lumMod val="75000"/>
                </a:schemeClr>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3" name="Oval 32"/>
            <p:cNvSpPr>
              <a:spLocks noChangeAspect="1"/>
            </p:cNvSpPr>
            <p:nvPr/>
          </p:nvSpPr>
          <p:spPr>
            <a:xfrm>
              <a:off x="3816000" y="3275706"/>
              <a:ext cx="216000" cy="216000"/>
            </a:xfrm>
            <a:prstGeom prst="ellipse">
              <a:avLst/>
            </a:prstGeom>
            <a:ln>
              <a:solidFill>
                <a:schemeClr val="accent3">
                  <a:shade val="50000"/>
                </a:schemeClr>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05" name="Freeform 104"/>
            <p:cNvSpPr/>
            <p:nvPr/>
          </p:nvSpPr>
          <p:spPr>
            <a:xfrm>
              <a:off x="359999" y="3081515"/>
              <a:ext cx="4320000" cy="5528"/>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23771 h 1623771"/>
                <a:gd name="connsiteX1" fmla="*/ 3922032 w 9834687"/>
                <a:gd name="connsiteY1" fmla="*/ 1603953 h 1623771"/>
                <a:gd name="connsiteX2" fmla="*/ 4696582 w 9834687"/>
                <a:gd name="connsiteY2" fmla="*/ 425020 h 1623771"/>
                <a:gd name="connsiteX3" fmla="*/ 5613970 w 9834687"/>
                <a:gd name="connsiteY3" fmla="*/ 11299 h 1623771"/>
                <a:gd name="connsiteX4" fmla="*/ 6437379 w 9834687"/>
                <a:gd name="connsiteY4" fmla="*/ 881099 h 1623771"/>
                <a:gd name="connsiteX5" fmla="*/ 6189430 w 9834687"/>
                <a:gd name="connsiteY5" fmla="*/ 1599546 h 1623771"/>
                <a:gd name="connsiteX6" fmla="*/ 9834687 w 9834687"/>
                <a:gd name="connsiteY6" fmla="*/ 1611185 h 1623771"/>
                <a:gd name="connsiteX0" fmla="*/ 0 w 9834687"/>
                <a:gd name="connsiteY0" fmla="*/ 1629146 h 1629146"/>
                <a:gd name="connsiteX1" fmla="*/ 3922032 w 9834687"/>
                <a:gd name="connsiteY1" fmla="*/ 1609328 h 1629146"/>
                <a:gd name="connsiteX2" fmla="*/ 5613970 w 9834687"/>
                <a:gd name="connsiteY2" fmla="*/ 16674 h 1629146"/>
                <a:gd name="connsiteX3" fmla="*/ 6437379 w 9834687"/>
                <a:gd name="connsiteY3" fmla="*/ 886474 h 1629146"/>
                <a:gd name="connsiteX4" fmla="*/ 6189430 w 9834687"/>
                <a:gd name="connsiteY4" fmla="*/ 1604921 h 1629146"/>
                <a:gd name="connsiteX5" fmla="*/ 9834687 w 9834687"/>
                <a:gd name="connsiteY5" fmla="*/ 1616560 h 1629146"/>
                <a:gd name="connsiteX0" fmla="*/ 0 w 9834687"/>
                <a:gd name="connsiteY0" fmla="*/ 1612473 h 1612473"/>
                <a:gd name="connsiteX1" fmla="*/ 3922032 w 9834687"/>
                <a:gd name="connsiteY1" fmla="*/ 1592655 h 1612473"/>
                <a:gd name="connsiteX2" fmla="*/ 5613970 w 9834687"/>
                <a:gd name="connsiteY2" fmla="*/ 1 h 1612473"/>
                <a:gd name="connsiteX3" fmla="*/ 6189430 w 9834687"/>
                <a:gd name="connsiteY3" fmla="*/ 1588248 h 1612473"/>
                <a:gd name="connsiteX4" fmla="*/ 9834687 w 9834687"/>
                <a:gd name="connsiteY4" fmla="*/ 1599887 h 1612473"/>
                <a:gd name="connsiteX0" fmla="*/ 0 w 9834687"/>
                <a:gd name="connsiteY0" fmla="*/ 24307 h 24307"/>
                <a:gd name="connsiteX1" fmla="*/ 3922032 w 9834687"/>
                <a:gd name="connsiteY1" fmla="*/ 4489 h 24307"/>
                <a:gd name="connsiteX2" fmla="*/ 6189430 w 9834687"/>
                <a:gd name="connsiteY2" fmla="*/ 82 h 24307"/>
                <a:gd name="connsiteX3" fmla="*/ 9834687 w 9834687"/>
                <a:gd name="connsiteY3" fmla="*/ 11721 h 24307"/>
                <a:gd name="connsiteX0" fmla="*/ 0 w 9834687"/>
                <a:gd name="connsiteY0" fmla="*/ 19818 h 19818"/>
                <a:gd name="connsiteX1" fmla="*/ 3922032 w 9834687"/>
                <a:gd name="connsiteY1" fmla="*/ 0 h 19818"/>
                <a:gd name="connsiteX2" fmla="*/ 9834687 w 9834687"/>
                <a:gd name="connsiteY2" fmla="*/ 7232 h 19818"/>
                <a:gd name="connsiteX0" fmla="*/ 0 w 9834687"/>
                <a:gd name="connsiteY0" fmla="*/ 12585 h 12585"/>
                <a:gd name="connsiteX1" fmla="*/ 9834687 w 9834687"/>
                <a:gd name="connsiteY1" fmla="*/ -1 h 12585"/>
              </a:gdLst>
              <a:ahLst/>
              <a:cxnLst>
                <a:cxn ang="0">
                  <a:pos x="connsiteX0" y="connsiteY0"/>
                </a:cxn>
                <a:cxn ang="0">
                  <a:pos x="connsiteX1" y="connsiteY1"/>
                </a:cxn>
              </a:cxnLst>
              <a:rect l="l" t="t" r="r" b="b"/>
              <a:pathLst>
                <a:path w="9834687" h="12585">
                  <a:moveTo>
                    <a:pt x="0" y="12585"/>
                  </a:moveTo>
                  <a:lnTo>
                    <a:pt x="9834687" y="-1"/>
                  </a:lnTo>
                </a:path>
              </a:pathLst>
            </a:cu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Freeform 94"/>
            <p:cNvSpPr/>
            <p:nvPr/>
          </p:nvSpPr>
          <p:spPr>
            <a:xfrm flipV="1">
              <a:off x="359999" y="3680126"/>
              <a:ext cx="4320000" cy="5529"/>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244597 h 1244597"/>
                <a:gd name="connsiteX1" fmla="*/ 3922032 w 9834687"/>
                <a:gd name="connsiteY1" fmla="*/ 1224779 h 1244597"/>
                <a:gd name="connsiteX2" fmla="*/ 3998755 w 9834687"/>
                <a:gd name="connsiteY2" fmla="*/ 136315 h 1244597"/>
                <a:gd name="connsiteX3" fmla="*/ 4696582 w 9834687"/>
                <a:gd name="connsiteY3" fmla="*/ 45846 h 1244597"/>
                <a:gd name="connsiteX4" fmla="*/ 6437379 w 9834687"/>
                <a:gd name="connsiteY4" fmla="*/ 501925 h 1244597"/>
                <a:gd name="connsiteX5" fmla="*/ 6189430 w 9834687"/>
                <a:gd name="connsiteY5" fmla="*/ 1220372 h 1244597"/>
                <a:gd name="connsiteX6" fmla="*/ 9834687 w 9834687"/>
                <a:gd name="connsiteY6" fmla="*/ 1232011 h 1244597"/>
                <a:gd name="connsiteX0" fmla="*/ 0 w 9834687"/>
                <a:gd name="connsiteY0" fmla="*/ 1244597 h 1244597"/>
                <a:gd name="connsiteX1" fmla="*/ 3922032 w 9834687"/>
                <a:gd name="connsiteY1" fmla="*/ 1224779 h 1244597"/>
                <a:gd name="connsiteX2" fmla="*/ 3998755 w 9834687"/>
                <a:gd name="connsiteY2" fmla="*/ 136315 h 1244597"/>
                <a:gd name="connsiteX3" fmla="*/ 4696582 w 9834687"/>
                <a:gd name="connsiteY3" fmla="*/ 45846 h 1244597"/>
                <a:gd name="connsiteX4" fmla="*/ 6437379 w 9834687"/>
                <a:gd name="connsiteY4" fmla="*/ 501925 h 1244597"/>
                <a:gd name="connsiteX5" fmla="*/ 9834687 w 9834687"/>
                <a:gd name="connsiteY5" fmla="*/ 1232011 h 1244597"/>
                <a:gd name="connsiteX0" fmla="*/ 0 w 9834687"/>
                <a:gd name="connsiteY0" fmla="*/ 1297172 h 1297172"/>
                <a:gd name="connsiteX1" fmla="*/ 3922032 w 9834687"/>
                <a:gd name="connsiteY1" fmla="*/ 1277354 h 1297172"/>
                <a:gd name="connsiteX2" fmla="*/ 3998755 w 9834687"/>
                <a:gd name="connsiteY2" fmla="*/ 188890 h 1297172"/>
                <a:gd name="connsiteX3" fmla="*/ 4696582 w 9834687"/>
                <a:gd name="connsiteY3" fmla="*/ 98421 h 1297172"/>
                <a:gd name="connsiteX4" fmla="*/ 9834687 w 9834687"/>
                <a:gd name="connsiteY4" fmla="*/ 1284586 h 1297172"/>
                <a:gd name="connsiteX0" fmla="*/ 0 w 9834687"/>
                <a:gd name="connsiteY0" fmla="*/ 1297172 h 1297172"/>
                <a:gd name="connsiteX1" fmla="*/ 3998755 w 9834687"/>
                <a:gd name="connsiteY1" fmla="*/ 188890 h 1297172"/>
                <a:gd name="connsiteX2" fmla="*/ 4696582 w 9834687"/>
                <a:gd name="connsiteY2" fmla="*/ 98421 h 1297172"/>
                <a:gd name="connsiteX3" fmla="*/ 9834687 w 9834687"/>
                <a:gd name="connsiteY3" fmla="*/ 1284586 h 1297172"/>
                <a:gd name="connsiteX0" fmla="*/ 0 w 9834687"/>
                <a:gd name="connsiteY0" fmla="*/ 1108287 h 1108287"/>
                <a:gd name="connsiteX1" fmla="*/ 3998755 w 9834687"/>
                <a:gd name="connsiteY1" fmla="*/ 5 h 1108287"/>
                <a:gd name="connsiteX2" fmla="*/ 9834687 w 9834687"/>
                <a:gd name="connsiteY2" fmla="*/ 1095701 h 1108287"/>
                <a:gd name="connsiteX0" fmla="*/ 0 w 9834687"/>
                <a:gd name="connsiteY0" fmla="*/ 12587 h 12587"/>
                <a:gd name="connsiteX1" fmla="*/ 9834687 w 9834687"/>
                <a:gd name="connsiteY1" fmla="*/ 1 h 12587"/>
              </a:gdLst>
              <a:ahLst/>
              <a:cxnLst>
                <a:cxn ang="0">
                  <a:pos x="connsiteX0" y="connsiteY0"/>
                </a:cxn>
                <a:cxn ang="0">
                  <a:pos x="connsiteX1" y="connsiteY1"/>
                </a:cxn>
              </a:cxnLst>
              <a:rect l="l" t="t" r="r" b="b"/>
              <a:pathLst>
                <a:path w="9834687" h="12587">
                  <a:moveTo>
                    <a:pt x="0" y="12587"/>
                  </a:moveTo>
                  <a:lnTo>
                    <a:pt x="9834687" y="1"/>
                  </a:lnTo>
                </a:path>
              </a:pathLst>
            </a:cu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p:cNvGrpSpPr/>
            <p:nvPr/>
          </p:nvGrpSpPr>
          <p:grpSpPr>
            <a:xfrm>
              <a:off x="971987" y="3107794"/>
              <a:ext cx="1928652" cy="248886"/>
              <a:chOff x="971987" y="3104618"/>
              <a:chExt cx="1928652" cy="248886"/>
            </a:xfrm>
          </p:grpSpPr>
          <p:sp>
            <p:nvSpPr>
              <p:cNvPr id="106" name="Freeform 105"/>
              <p:cNvSpPr/>
              <p:nvPr/>
            </p:nvSpPr>
            <p:spPr>
              <a:xfrm>
                <a:off x="971987" y="3105640"/>
                <a:ext cx="1149301" cy="240857"/>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 name="connsiteX0" fmla="*/ 0 w 3298859"/>
                  <a:gd name="connsiteY0" fmla="*/ 468818 h 764951"/>
                  <a:gd name="connsiteX1" fmla="*/ 2915408 w 3298859"/>
                  <a:gd name="connsiteY1" fmla="*/ 762000 h 764951"/>
                  <a:gd name="connsiteX2" fmla="*/ 3245608 w 3298859"/>
                  <a:gd name="connsiteY2" fmla="*/ 304800 h 764951"/>
                  <a:gd name="connsiteX3" fmla="*/ 2883658 w 3298859"/>
                  <a:gd name="connsiteY3" fmla="*/ 0 h 764951"/>
                  <a:gd name="connsiteX0" fmla="*/ 0 w 3291478"/>
                  <a:gd name="connsiteY0" fmla="*/ 468818 h 958619"/>
                  <a:gd name="connsiteX1" fmla="*/ 1961307 w 3291478"/>
                  <a:gd name="connsiteY1" fmla="*/ 957157 h 958619"/>
                  <a:gd name="connsiteX2" fmla="*/ 3245608 w 3291478"/>
                  <a:gd name="connsiteY2" fmla="*/ 304800 h 958619"/>
                  <a:gd name="connsiteX3" fmla="*/ 2883658 w 3291478"/>
                  <a:gd name="connsiteY3" fmla="*/ 0 h 958619"/>
                  <a:gd name="connsiteX0" fmla="*/ 0 w 3110383"/>
                  <a:gd name="connsiteY0" fmla="*/ 468818 h 1022082"/>
                  <a:gd name="connsiteX1" fmla="*/ 1961307 w 3110383"/>
                  <a:gd name="connsiteY1" fmla="*/ 957157 h 1022082"/>
                  <a:gd name="connsiteX2" fmla="*/ 3017923 w 3110383"/>
                  <a:gd name="connsiteY2" fmla="*/ 911954 h 1022082"/>
                  <a:gd name="connsiteX3" fmla="*/ 2883658 w 3110383"/>
                  <a:gd name="connsiteY3" fmla="*/ 0 h 1022082"/>
                  <a:gd name="connsiteX0" fmla="*/ 0 w 3103403"/>
                  <a:gd name="connsiteY0" fmla="*/ 468818 h 1041515"/>
                  <a:gd name="connsiteX1" fmla="*/ 1961307 w 3103403"/>
                  <a:gd name="connsiteY1" fmla="*/ 957157 h 1041515"/>
                  <a:gd name="connsiteX2" fmla="*/ 3007080 w 3103403"/>
                  <a:gd name="connsiteY2" fmla="*/ 944479 h 1041515"/>
                  <a:gd name="connsiteX3" fmla="*/ 2883658 w 3103403"/>
                  <a:gd name="connsiteY3" fmla="*/ 0 h 1041515"/>
                  <a:gd name="connsiteX0" fmla="*/ 0 w 3202114"/>
                  <a:gd name="connsiteY0" fmla="*/ 2611 h 545326"/>
                  <a:gd name="connsiteX1" fmla="*/ 1961307 w 3202114"/>
                  <a:gd name="connsiteY1" fmla="*/ 490950 h 545326"/>
                  <a:gd name="connsiteX2" fmla="*/ 3007080 w 3202114"/>
                  <a:gd name="connsiteY2" fmla="*/ 478272 h 545326"/>
                  <a:gd name="connsiteX3" fmla="*/ 3057132 w 3202114"/>
                  <a:gd name="connsiteY3" fmla="*/ 0 h 545326"/>
                  <a:gd name="connsiteX0" fmla="*/ 0 w 3108496"/>
                  <a:gd name="connsiteY0" fmla="*/ 2611 h 545326"/>
                  <a:gd name="connsiteX1" fmla="*/ 1961307 w 3108496"/>
                  <a:gd name="connsiteY1" fmla="*/ 490950 h 545326"/>
                  <a:gd name="connsiteX2" fmla="*/ 3007080 w 3108496"/>
                  <a:gd name="connsiteY2" fmla="*/ 478272 h 545326"/>
                  <a:gd name="connsiteX3" fmla="*/ 3057132 w 3108496"/>
                  <a:gd name="connsiteY3" fmla="*/ 0 h 545326"/>
                  <a:gd name="connsiteX0" fmla="*/ 0 w 3064811"/>
                  <a:gd name="connsiteY0" fmla="*/ 2611 h 571183"/>
                  <a:gd name="connsiteX1" fmla="*/ 1961307 w 3064811"/>
                  <a:gd name="connsiteY1" fmla="*/ 490950 h 571183"/>
                  <a:gd name="connsiteX2" fmla="*/ 2898660 w 3064811"/>
                  <a:gd name="connsiteY2" fmla="*/ 521641 h 571183"/>
                  <a:gd name="connsiteX3" fmla="*/ 3057132 w 3064811"/>
                  <a:gd name="connsiteY3" fmla="*/ 0 h 571183"/>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66383"/>
                  <a:gd name="connsiteY0" fmla="*/ 2611 h 545192"/>
                  <a:gd name="connsiteX1" fmla="*/ 1755307 w 3066383"/>
                  <a:gd name="connsiteY1" fmla="*/ 480108 h 545192"/>
                  <a:gd name="connsiteX2" fmla="*/ 2876977 w 3066383"/>
                  <a:gd name="connsiteY2" fmla="*/ 489116 h 545192"/>
                  <a:gd name="connsiteX3" fmla="*/ 3057132 w 3066383"/>
                  <a:gd name="connsiteY3" fmla="*/ 0 h 545192"/>
                  <a:gd name="connsiteX0" fmla="*/ 0 w 2627280"/>
                  <a:gd name="connsiteY0" fmla="*/ 35139 h 543291"/>
                  <a:gd name="connsiteX1" fmla="*/ 1316204 w 2627280"/>
                  <a:gd name="connsiteY1" fmla="*/ 480108 h 543291"/>
                  <a:gd name="connsiteX2" fmla="*/ 2437874 w 2627280"/>
                  <a:gd name="connsiteY2" fmla="*/ 489116 h 543291"/>
                  <a:gd name="connsiteX3" fmla="*/ 2618029 w 2627280"/>
                  <a:gd name="connsiteY3" fmla="*/ 0 h 543291"/>
                  <a:gd name="connsiteX0" fmla="*/ 0 w 2616437"/>
                  <a:gd name="connsiteY0" fmla="*/ 24298 h 543919"/>
                  <a:gd name="connsiteX1" fmla="*/ 1305361 w 2616437"/>
                  <a:gd name="connsiteY1" fmla="*/ 480108 h 543919"/>
                  <a:gd name="connsiteX2" fmla="*/ 2427031 w 2616437"/>
                  <a:gd name="connsiteY2" fmla="*/ 489116 h 543919"/>
                  <a:gd name="connsiteX3" fmla="*/ 2607186 w 2616437"/>
                  <a:gd name="connsiteY3" fmla="*/ 0 h 543919"/>
                  <a:gd name="connsiteX0" fmla="*/ 0 w 2616437"/>
                  <a:gd name="connsiteY0" fmla="*/ 13454 h 544554"/>
                  <a:gd name="connsiteX1" fmla="*/ 1305361 w 2616437"/>
                  <a:gd name="connsiteY1" fmla="*/ 480108 h 544554"/>
                  <a:gd name="connsiteX2" fmla="*/ 2427031 w 2616437"/>
                  <a:gd name="connsiteY2" fmla="*/ 489116 h 544554"/>
                  <a:gd name="connsiteX3" fmla="*/ 2607186 w 2616437"/>
                  <a:gd name="connsiteY3" fmla="*/ 0 h 544554"/>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Lst>
                <a:ahLst/>
                <a:cxnLst>
                  <a:cxn ang="0">
                    <a:pos x="connsiteX0" y="connsiteY0"/>
                  </a:cxn>
                  <a:cxn ang="0">
                    <a:pos x="connsiteX1" y="connsiteY1"/>
                  </a:cxn>
                  <a:cxn ang="0">
                    <a:pos x="connsiteX2" y="connsiteY2"/>
                  </a:cxn>
                  <a:cxn ang="0">
                    <a:pos x="connsiteX3" y="connsiteY3"/>
                  </a:cxn>
                </a:cxnLst>
                <a:rect l="l" t="t" r="r" b="b"/>
                <a:pathLst>
                  <a:path w="2616437" h="548322">
                    <a:moveTo>
                      <a:pt x="0" y="0"/>
                    </a:moveTo>
                    <a:cubicBezTo>
                      <a:pt x="585095" y="293877"/>
                      <a:pt x="900856" y="400930"/>
                      <a:pt x="1305361" y="482917"/>
                    </a:cubicBezTo>
                    <a:cubicBezTo>
                      <a:pt x="1709866" y="564904"/>
                      <a:pt x="2210060" y="571943"/>
                      <a:pt x="2427031" y="491925"/>
                    </a:cubicBezTo>
                    <a:cubicBezTo>
                      <a:pt x="2644002" y="411907"/>
                      <a:pt x="2623190" y="155679"/>
                      <a:pt x="2607186" y="2809"/>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reeform 106"/>
              <p:cNvSpPr/>
              <p:nvPr/>
            </p:nvSpPr>
            <p:spPr>
              <a:xfrm>
                <a:off x="2180561" y="3104618"/>
                <a:ext cx="308136" cy="236174"/>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10 w 672571"/>
                  <a:gd name="connsiteY0" fmla="*/ 45462 h 542186"/>
                  <a:gd name="connsiteX1" fmla="*/ 354554 w 672571"/>
                  <a:gd name="connsiteY1" fmla="*/ 539752 h 542186"/>
                  <a:gd name="connsiteX2" fmla="*/ 672571 w 672571"/>
                  <a:gd name="connsiteY2" fmla="*/ 0 h 542186"/>
                  <a:gd name="connsiteX0" fmla="*/ 10 w 672571"/>
                  <a:gd name="connsiteY0" fmla="*/ 45462 h 540290"/>
                  <a:gd name="connsiteX1" fmla="*/ 354554 w 672571"/>
                  <a:gd name="connsiteY1" fmla="*/ 539752 h 540290"/>
                  <a:gd name="connsiteX2" fmla="*/ 672571 w 672571"/>
                  <a:gd name="connsiteY2" fmla="*/ 0 h 540290"/>
                  <a:gd name="connsiteX0" fmla="*/ 7 w 687025"/>
                  <a:gd name="connsiteY0" fmla="*/ 23779 h 539880"/>
                  <a:gd name="connsiteX1" fmla="*/ 369008 w 687025"/>
                  <a:gd name="connsiteY1" fmla="*/ 539752 h 539880"/>
                  <a:gd name="connsiteX2" fmla="*/ 687025 w 687025"/>
                  <a:gd name="connsiteY2" fmla="*/ 0 h 539880"/>
                  <a:gd name="connsiteX0" fmla="*/ 7 w 701481"/>
                  <a:gd name="connsiteY0" fmla="*/ 0 h 544888"/>
                  <a:gd name="connsiteX1" fmla="*/ 383464 w 701481"/>
                  <a:gd name="connsiteY1" fmla="*/ 544886 h 544888"/>
                  <a:gd name="connsiteX2" fmla="*/ 701481 w 701481"/>
                  <a:gd name="connsiteY2" fmla="*/ 5134 h 544888"/>
                  <a:gd name="connsiteX0" fmla="*/ 9 w 701483"/>
                  <a:gd name="connsiteY0" fmla="*/ 0 h 537660"/>
                  <a:gd name="connsiteX1" fmla="*/ 318413 w 701483"/>
                  <a:gd name="connsiteY1" fmla="*/ 537658 h 537660"/>
                  <a:gd name="connsiteX2" fmla="*/ 701483 w 701483"/>
                  <a:gd name="connsiteY2" fmla="*/ 5134 h 537660"/>
                  <a:gd name="connsiteX0" fmla="*/ 14 w 701488"/>
                  <a:gd name="connsiteY0" fmla="*/ 0 h 538400"/>
                  <a:gd name="connsiteX1" fmla="*/ 318418 w 701488"/>
                  <a:gd name="connsiteY1" fmla="*/ 537658 h 538400"/>
                  <a:gd name="connsiteX2" fmla="*/ 701488 w 701488"/>
                  <a:gd name="connsiteY2" fmla="*/ 5134 h 538400"/>
                  <a:gd name="connsiteX0" fmla="*/ 12 w 701486"/>
                  <a:gd name="connsiteY0" fmla="*/ 0 h 537660"/>
                  <a:gd name="connsiteX1" fmla="*/ 318416 w 701486"/>
                  <a:gd name="connsiteY1" fmla="*/ 537658 h 537660"/>
                  <a:gd name="connsiteX2" fmla="*/ 701486 w 701486"/>
                  <a:gd name="connsiteY2" fmla="*/ 5134 h 537660"/>
                </a:gdLst>
                <a:ahLst/>
                <a:cxnLst>
                  <a:cxn ang="0">
                    <a:pos x="connsiteX0" y="connsiteY0"/>
                  </a:cxn>
                  <a:cxn ang="0">
                    <a:pos x="connsiteX1" y="connsiteY1"/>
                  </a:cxn>
                  <a:cxn ang="0">
                    <a:pos x="connsiteX2" y="connsiteY2"/>
                  </a:cxn>
                </a:cxnLst>
                <a:rect l="l" t="t" r="r" b="b"/>
                <a:pathLst>
                  <a:path w="701486" h="537660">
                    <a:moveTo>
                      <a:pt x="12" y="0"/>
                    </a:moveTo>
                    <a:cubicBezTo>
                      <a:pt x="-1575" y="434034"/>
                      <a:pt x="158136" y="536802"/>
                      <a:pt x="318416" y="537658"/>
                    </a:cubicBezTo>
                    <a:cubicBezTo>
                      <a:pt x="478696" y="538514"/>
                      <a:pt x="697712" y="329901"/>
                      <a:pt x="701486" y="5134"/>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Freeform 112"/>
              <p:cNvSpPr/>
              <p:nvPr/>
            </p:nvSpPr>
            <p:spPr>
              <a:xfrm>
                <a:off x="2547281" y="3106873"/>
                <a:ext cx="204948" cy="24663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26 w 672587"/>
                  <a:gd name="connsiteY0" fmla="*/ 45462 h 660188"/>
                  <a:gd name="connsiteX1" fmla="*/ 235308 w 672587"/>
                  <a:gd name="connsiteY1" fmla="*/ 659014 h 660188"/>
                  <a:gd name="connsiteX2" fmla="*/ 672587 w 672587"/>
                  <a:gd name="connsiteY2" fmla="*/ 0 h 660188"/>
                  <a:gd name="connsiteX0" fmla="*/ 12 w 466573"/>
                  <a:gd name="connsiteY0" fmla="*/ 12937 h 626507"/>
                  <a:gd name="connsiteX1" fmla="*/ 235294 w 466573"/>
                  <a:gd name="connsiteY1" fmla="*/ 626489 h 626507"/>
                  <a:gd name="connsiteX2" fmla="*/ 466573 w 466573"/>
                  <a:gd name="connsiteY2" fmla="*/ 0 h 626507"/>
                  <a:gd name="connsiteX0" fmla="*/ 12 w 466573"/>
                  <a:gd name="connsiteY0" fmla="*/ 12937 h 583146"/>
                  <a:gd name="connsiteX1" fmla="*/ 224451 w 466573"/>
                  <a:gd name="connsiteY1" fmla="*/ 583121 h 583146"/>
                  <a:gd name="connsiteX2" fmla="*/ 466573 w 466573"/>
                  <a:gd name="connsiteY2" fmla="*/ 0 h 583146"/>
                  <a:gd name="connsiteX0" fmla="*/ 12 w 466573"/>
                  <a:gd name="connsiteY0" fmla="*/ 12937 h 561466"/>
                  <a:gd name="connsiteX1" fmla="*/ 224451 w 466573"/>
                  <a:gd name="connsiteY1" fmla="*/ 561437 h 561466"/>
                  <a:gd name="connsiteX2" fmla="*/ 466573 w 466573"/>
                  <a:gd name="connsiteY2" fmla="*/ 0 h 561466"/>
                </a:gdLst>
                <a:ahLst/>
                <a:cxnLst>
                  <a:cxn ang="0">
                    <a:pos x="connsiteX0" y="connsiteY0"/>
                  </a:cxn>
                  <a:cxn ang="0">
                    <a:pos x="connsiteX1" y="connsiteY1"/>
                  </a:cxn>
                  <a:cxn ang="0">
                    <a:pos x="connsiteX2" y="connsiteY2"/>
                  </a:cxn>
                </a:cxnLst>
                <a:rect l="l" t="t" r="r" b="b"/>
                <a:pathLst>
                  <a:path w="466573" h="561466">
                    <a:moveTo>
                      <a:pt x="12" y="12937"/>
                    </a:moveTo>
                    <a:cubicBezTo>
                      <a:pt x="-1575" y="446971"/>
                      <a:pt x="146691" y="563593"/>
                      <a:pt x="224451" y="561437"/>
                    </a:cubicBezTo>
                    <a:cubicBezTo>
                      <a:pt x="302211" y="559281"/>
                      <a:pt x="462799" y="324767"/>
                      <a:pt x="466573"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Freeform 113"/>
              <p:cNvSpPr/>
              <p:nvPr/>
            </p:nvSpPr>
            <p:spPr>
              <a:xfrm>
                <a:off x="2800459" y="3106874"/>
                <a:ext cx="100180" cy="24570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429 w 672990"/>
                  <a:gd name="connsiteY0" fmla="*/ 45462 h 627861"/>
                  <a:gd name="connsiteX1" fmla="*/ 159816 w 672990"/>
                  <a:gd name="connsiteY1" fmla="*/ 626489 h 627861"/>
                  <a:gd name="connsiteX2" fmla="*/ 672990 w 672990"/>
                  <a:gd name="connsiteY2" fmla="*/ 0 h 627861"/>
                  <a:gd name="connsiteX0" fmla="*/ 17 w 228055"/>
                  <a:gd name="connsiteY0" fmla="*/ -1 h 581033"/>
                  <a:gd name="connsiteX1" fmla="*/ 159404 w 228055"/>
                  <a:gd name="connsiteY1" fmla="*/ 581026 h 581033"/>
                  <a:gd name="connsiteX2" fmla="*/ 228055 w 228055"/>
                  <a:gd name="connsiteY2" fmla="*/ 8748 h 581033"/>
                  <a:gd name="connsiteX0" fmla="*/ 26 w 228064"/>
                  <a:gd name="connsiteY0" fmla="*/ -1 h 559349"/>
                  <a:gd name="connsiteX1" fmla="*/ 105201 w 228064"/>
                  <a:gd name="connsiteY1" fmla="*/ 559342 h 559349"/>
                  <a:gd name="connsiteX2" fmla="*/ 228064 w 228064"/>
                  <a:gd name="connsiteY2" fmla="*/ 8748 h 559349"/>
                </a:gdLst>
                <a:ahLst/>
                <a:cxnLst>
                  <a:cxn ang="0">
                    <a:pos x="connsiteX0" y="connsiteY0"/>
                  </a:cxn>
                  <a:cxn ang="0">
                    <a:pos x="connsiteX1" y="connsiteY1"/>
                  </a:cxn>
                  <a:cxn ang="0">
                    <a:pos x="connsiteX2" y="connsiteY2"/>
                  </a:cxn>
                </a:cxnLst>
                <a:rect l="l" t="t" r="r" b="b"/>
                <a:pathLst>
                  <a:path w="228064" h="559349">
                    <a:moveTo>
                      <a:pt x="26" y="-1"/>
                    </a:moveTo>
                    <a:cubicBezTo>
                      <a:pt x="-1561" y="434033"/>
                      <a:pt x="67195" y="557884"/>
                      <a:pt x="105201" y="559342"/>
                    </a:cubicBezTo>
                    <a:cubicBezTo>
                      <a:pt x="143207" y="560800"/>
                      <a:pt x="224290" y="333515"/>
                      <a:pt x="228064" y="8748"/>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0" name="Group 129"/>
            <p:cNvGrpSpPr/>
            <p:nvPr/>
          </p:nvGrpSpPr>
          <p:grpSpPr>
            <a:xfrm flipV="1">
              <a:off x="970124" y="3405601"/>
              <a:ext cx="1928652" cy="248886"/>
              <a:chOff x="971987" y="3104618"/>
              <a:chExt cx="1928652" cy="248886"/>
            </a:xfrm>
          </p:grpSpPr>
          <p:sp>
            <p:nvSpPr>
              <p:cNvPr id="131" name="Freeform 130"/>
              <p:cNvSpPr/>
              <p:nvPr/>
            </p:nvSpPr>
            <p:spPr>
              <a:xfrm>
                <a:off x="971987" y="3105640"/>
                <a:ext cx="1149301" cy="240857"/>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 name="connsiteX0" fmla="*/ 0 w 3298859"/>
                  <a:gd name="connsiteY0" fmla="*/ 468818 h 764951"/>
                  <a:gd name="connsiteX1" fmla="*/ 2915408 w 3298859"/>
                  <a:gd name="connsiteY1" fmla="*/ 762000 h 764951"/>
                  <a:gd name="connsiteX2" fmla="*/ 3245608 w 3298859"/>
                  <a:gd name="connsiteY2" fmla="*/ 304800 h 764951"/>
                  <a:gd name="connsiteX3" fmla="*/ 2883658 w 3298859"/>
                  <a:gd name="connsiteY3" fmla="*/ 0 h 764951"/>
                  <a:gd name="connsiteX0" fmla="*/ 0 w 3291478"/>
                  <a:gd name="connsiteY0" fmla="*/ 468818 h 958619"/>
                  <a:gd name="connsiteX1" fmla="*/ 1961307 w 3291478"/>
                  <a:gd name="connsiteY1" fmla="*/ 957157 h 958619"/>
                  <a:gd name="connsiteX2" fmla="*/ 3245608 w 3291478"/>
                  <a:gd name="connsiteY2" fmla="*/ 304800 h 958619"/>
                  <a:gd name="connsiteX3" fmla="*/ 2883658 w 3291478"/>
                  <a:gd name="connsiteY3" fmla="*/ 0 h 958619"/>
                  <a:gd name="connsiteX0" fmla="*/ 0 w 3110383"/>
                  <a:gd name="connsiteY0" fmla="*/ 468818 h 1022082"/>
                  <a:gd name="connsiteX1" fmla="*/ 1961307 w 3110383"/>
                  <a:gd name="connsiteY1" fmla="*/ 957157 h 1022082"/>
                  <a:gd name="connsiteX2" fmla="*/ 3017923 w 3110383"/>
                  <a:gd name="connsiteY2" fmla="*/ 911954 h 1022082"/>
                  <a:gd name="connsiteX3" fmla="*/ 2883658 w 3110383"/>
                  <a:gd name="connsiteY3" fmla="*/ 0 h 1022082"/>
                  <a:gd name="connsiteX0" fmla="*/ 0 w 3103403"/>
                  <a:gd name="connsiteY0" fmla="*/ 468818 h 1041515"/>
                  <a:gd name="connsiteX1" fmla="*/ 1961307 w 3103403"/>
                  <a:gd name="connsiteY1" fmla="*/ 957157 h 1041515"/>
                  <a:gd name="connsiteX2" fmla="*/ 3007080 w 3103403"/>
                  <a:gd name="connsiteY2" fmla="*/ 944479 h 1041515"/>
                  <a:gd name="connsiteX3" fmla="*/ 2883658 w 3103403"/>
                  <a:gd name="connsiteY3" fmla="*/ 0 h 1041515"/>
                  <a:gd name="connsiteX0" fmla="*/ 0 w 3202114"/>
                  <a:gd name="connsiteY0" fmla="*/ 2611 h 545326"/>
                  <a:gd name="connsiteX1" fmla="*/ 1961307 w 3202114"/>
                  <a:gd name="connsiteY1" fmla="*/ 490950 h 545326"/>
                  <a:gd name="connsiteX2" fmla="*/ 3007080 w 3202114"/>
                  <a:gd name="connsiteY2" fmla="*/ 478272 h 545326"/>
                  <a:gd name="connsiteX3" fmla="*/ 3057132 w 3202114"/>
                  <a:gd name="connsiteY3" fmla="*/ 0 h 545326"/>
                  <a:gd name="connsiteX0" fmla="*/ 0 w 3108496"/>
                  <a:gd name="connsiteY0" fmla="*/ 2611 h 545326"/>
                  <a:gd name="connsiteX1" fmla="*/ 1961307 w 3108496"/>
                  <a:gd name="connsiteY1" fmla="*/ 490950 h 545326"/>
                  <a:gd name="connsiteX2" fmla="*/ 3007080 w 3108496"/>
                  <a:gd name="connsiteY2" fmla="*/ 478272 h 545326"/>
                  <a:gd name="connsiteX3" fmla="*/ 3057132 w 3108496"/>
                  <a:gd name="connsiteY3" fmla="*/ 0 h 545326"/>
                  <a:gd name="connsiteX0" fmla="*/ 0 w 3064811"/>
                  <a:gd name="connsiteY0" fmla="*/ 2611 h 571183"/>
                  <a:gd name="connsiteX1" fmla="*/ 1961307 w 3064811"/>
                  <a:gd name="connsiteY1" fmla="*/ 490950 h 571183"/>
                  <a:gd name="connsiteX2" fmla="*/ 2898660 w 3064811"/>
                  <a:gd name="connsiteY2" fmla="*/ 521641 h 571183"/>
                  <a:gd name="connsiteX3" fmla="*/ 3057132 w 3064811"/>
                  <a:gd name="connsiteY3" fmla="*/ 0 h 571183"/>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66383"/>
                  <a:gd name="connsiteY0" fmla="*/ 2611 h 545192"/>
                  <a:gd name="connsiteX1" fmla="*/ 1755307 w 3066383"/>
                  <a:gd name="connsiteY1" fmla="*/ 480108 h 545192"/>
                  <a:gd name="connsiteX2" fmla="*/ 2876977 w 3066383"/>
                  <a:gd name="connsiteY2" fmla="*/ 489116 h 545192"/>
                  <a:gd name="connsiteX3" fmla="*/ 3057132 w 3066383"/>
                  <a:gd name="connsiteY3" fmla="*/ 0 h 545192"/>
                  <a:gd name="connsiteX0" fmla="*/ 0 w 2627280"/>
                  <a:gd name="connsiteY0" fmla="*/ 35139 h 543291"/>
                  <a:gd name="connsiteX1" fmla="*/ 1316204 w 2627280"/>
                  <a:gd name="connsiteY1" fmla="*/ 480108 h 543291"/>
                  <a:gd name="connsiteX2" fmla="*/ 2437874 w 2627280"/>
                  <a:gd name="connsiteY2" fmla="*/ 489116 h 543291"/>
                  <a:gd name="connsiteX3" fmla="*/ 2618029 w 2627280"/>
                  <a:gd name="connsiteY3" fmla="*/ 0 h 543291"/>
                  <a:gd name="connsiteX0" fmla="*/ 0 w 2616437"/>
                  <a:gd name="connsiteY0" fmla="*/ 24298 h 543919"/>
                  <a:gd name="connsiteX1" fmla="*/ 1305361 w 2616437"/>
                  <a:gd name="connsiteY1" fmla="*/ 480108 h 543919"/>
                  <a:gd name="connsiteX2" fmla="*/ 2427031 w 2616437"/>
                  <a:gd name="connsiteY2" fmla="*/ 489116 h 543919"/>
                  <a:gd name="connsiteX3" fmla="*/ 2607186 w 2616437"/>
                  <a:gd name="connsiteY3" fmla="*/ 0 h 543919"/>
                  <a:gd name="connsiteX0" fmla="*/ 0 w 2616437"/>
                  <a:gd name="connsiteY0" fmla="*/ 13454 h 544554"/>
                  <a:gd name="connsiteX1" fmla="*/ 1305361 w 2616437"/>
                  <a:gd name="connsiteY1" fmla="*/ 480108 h 544554"/>
                  <a:gd name="connsiteX2" fmla="*/ 2427031 w 2616437"/>
                  <a:gd name="connsiteY2" fmla="*/ 489116 h 544554"/>
                  <a:gd name="connsiteX3" fmla="*/ 2607186 w 2616437"/>
                  <a:gd name="connsiteY3" fmla="*/ 0 h 544554"/>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Lst>
                <a:ahLst/>
                <a:cxnLst>
                  <a:cxn ang="0">
                    <a:pos x="connsiteX0" y="connsiteY0"/>
                  </a:cxn>
                  <a:cxn ang="0">
                    <a:pos x="connsiteX1" y="connsiteY1"/>
                  </a:cxn>
                  <a:cxn ang="0">
                    <a:pos x="connsiteX2" y="connsiteY2"/>
                  </a:cxn>
                  <a:cxn ang="0">
                    <a:pos x="connsiteX3" y="connsiteY3"/>
                  </a:cxn>
                </a:cxnLst>
                <a:rect l="l" t="t" r="r" b="b"/>
                <a:pathLst>
                  <a:path w="2616437" h="548322">
                    <a:moveTo>
                      <a:pt x="0" y="0"/>
                    </a:moveTo>
                    <a:cubicBezTo>
                      <a:pt x="585095" y="293877"/>
                      <a:pt x="900856" y="400930"/>
                      <a:pt x="1305361" y="482917"/>
                    </a:cubicBezTo>
                    <a:cubicBezTo>
                      <a:pt x="1709866" y="564904"/>
                      <a:pt x="2210060" y="571943"/>
                      <a:pt x="2427031" y="491925"/>
                    </a:cubicBezTo>
                    <a:cubicBezTo>
                      <a:pt x="2644002" y="411907"/>
                      <a:pt x="2623190" y="155679"/>
                      <a:pt x="2607186" y="2809"/>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Freeform 131"/>
              <p:cNvSpPr/>
              <p:nvPr/>
            </p:nvSpPr>
            <p:spPr>
              <a:xfrm>
                <a:off x="2180561" y="3104618"/>
                <a:ext cx="308136" cy="236174"/>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10 w 672571"/>
                  <a:gd name="connsiteY0" fmla="*/ 45462 h 542186"/>
                  <a:gd name="connsiteX1" fmla="*/ 354554 w 672571"/>
                  <a:gd name="connsiteY1" fmla="*/ 539752 h 542186"/>
                  <a:gd name="connsiteX2" fmla="*/ 672571 w 672571"/>
                  <a:gd name="connsiteY2" fmla="*/ 0 h 542186"/>
                  <a:gd name="connsiteX0" fmla="*/ 10 w 672571"/>
                  <a:gd name="connsiteY0" fmla="*/ 45462 h 540290"/>
                  <a:gd name="connsiteX1" fmla="*/ 354554 w 672571"/>
                  <a:gd name="connsiteY1" fmla="*/ 539752 h 540290"/>
                  <a:gd name="connsiteX2" fmla="*/ 672571 w 672571"/>
                  <a:gd name="connsiteY2" fmla="*/ 0 h 540290"/>
                  <a:gd name="connsiteX0" fmla="*/ 7 w 687025"/>
                  <a:gd name="connsiteY0" fmla="*/ 23779 h 539880"/>
                  <a:gd name="connsiteX1" fmla="*/ 369008 w 687025"/>
                  <a:gd name="connsiteY1" fmla="*/ 539752 h 539880"/>
                  <a:gd name="connsiteX2" fmla="*/ 687025 w 687025"/>
                  <a:gd name="connsiteY2" fmla="*/ 0 h 539880"/>
                  <a:gd name="connsiteX0" fmla="*/ 7 w 701481"/>
                  <a:gd name="connsiteY0" fmla="*/ 0 h 544888"/>
                  <a:gd name="connsiteX1" fmla="*/ 383464 w 701481"/>
                  <a:gd name="connsiteY1" fmla="*/ 544886 h 544888"/>
                  <a:gd name="connsiteX2" fmla="*/ 701481 w 701481"/>
                  <a:gd name="connsiteY2" fmla="*/ 5134 h 544888"/>
                  <a:gd name="connsiteX0" fmla="*/ 9 w 701483"/>
                  <a:gd name="connsiteY0" fmla="*/ 0 h 537660"/>
                  <a:gd name="connsiteX1" fmla="*/ 318413 w 701483"/>
                  <a:gd name="connsiteY1" fmla="*/ 537658 h 537660"/>
                  <a:gd name="connsiteX2" fmla="*/ 701483 w 701483"/>
                  <a:gd name="connsiteY2" fmla="*/ 5134 h 537660"/>
                  <a:gd name="connsiteX0" fmla="*/ 14 w 701488"/>
                  <a:gd name="connsiteY0" fmla="*/ 0 h 538400"/>
                  <a:gd name="connsiteX1" fmla="*/ 318418 w 701488"/>
                  <a:gd name="connsiteY1" fmla="*/ 537658 h 538400"/>
                  <a:gd name="connsiteX2" fmla="*/ 701488 w 701488"/>
                  <a:gd name="connsiteY2" fmla="*/ 5134 h 538400"/>
                  <a:gd name="connsiteX0" fmla="*/ 12 w 701486"/>
                  <a:gd name="connsiteY0" fmla="*/ 0 h 537660"/>
                  <a:gd name="connsiteX1" fmla="*/ 318416 w 701486"/>
                  <a:gd name="connsiteY1" fmla="*/ 537658 h 537660"/>
                  <a:gd name="connsiteX2" fmla="*/ 701486 w 701486"/>
                  <a:gd name="connsiteY2" fmla="*/ 5134 h 537660"/>
                </a:gdLst>
                <a:ahLst/>
                <a:cxnLst>
                  <a:cxn ang="0">
                    <a:pos x="connsiteX0" y="connsiteY0"/>
                  </a:cxn>
                  <a:cxn ang="0">
                    <a:pos x="connsiteX1" y="connsiteY1"/>
                  </a:cxn>
                  <a:cxn ang="0">
                    <a:pos x="connsiteX2" y="connsiteY2"/>
                  </a:cxn>
                </a:cxnLst>
                <a:rect l="l" t="t" r="r" b="b"/>
                <a:pathLst>
                  <a:path w="701486" h="537660">
                    <a:moveTo>
                      <a:pt x="12" y="0"/>
                    </a:moveTo>
                    <a:cubicBezTo>
                      <a:pt x="-1575" y="434034"/>
                      <a:pt x="158136" y="536802"/>
                      <a:pt x="318416" y="537658"/>
                    </a:cubicBezTo>
                    <a:cubicBezTo>
                      <a:pt x="478696" y="538514"/>
                      <a:pt x="697712" y="329901"/>
                      <a:pt x="701486" y="5134"/>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Freeform 132"/>
              <p:cNvSpPr/>
              <p:nvPr/>
            </p:nvSpPr>
            <p:spPr>
              <a:xfrm>
                <a:off x="2547281" y="3106873"/>
                <a:ext cx="204948" cy="24663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26 w 672587"/>
                  <a:gd name="connsiteY0" fmla="*/ 45462 h 660188"/>
                  <a:gd name="connsiteX1" fmla="*/ 235308 w 672587"/>
                  <a:gd name="connsiteY1" fmla="*/ 659014 h 660188"/>
                  <a:gd name="connsiteX2" fmla="*/ 672587 w 672587"/>
                  <a:gd name="connsiteY2" fmla="*/ 0 h 660188"/>
                  <a:gd name="connsiteX0" fmla="*/ 12 w 466573"/>
                  <a:gd name="connsiteY0" fmla="*/ 12937 h 626507"/>
                  <a:gd name="connsiteX1" fmla="*/ 235294 w 466573"/>
                  <a:gd name="connsiteY1" fmla="*/ 626489 h 626507"/>
                  <a:gd name="connsiteX2" fmla="*/ 466573 w 466573"/>
                  <a:gd name="connsiteY2" fmla="*/ 0 h 626507"/>
                  <a:gd name="connsiteX0" fmla="*/ 12 w 466573"/>
                  <a:gd name="connsiteY0" fmla="*/ 12937 h 583146"/>
                  <a:gd name="connsiteX1" fmla="*/ 224451 w 466573"/>
                  <a:gd name="connsiteY1" fmla="*/ 583121 h 583146"/>
                  <a:gd name="connsiteX2" fmla="*/ 466573 w 466573"/>
                  <a:gd name="connsiteY2" fmla="*/ 0 h 583146"/>
                  <a:gd name="connsiteX0" fmla="*/ 12 w 466573"/>
                  <a:gd name="connsiteY0" fmla="*/ 12937 h 561466"/>
                  <a:gd name="connsiteX1" fmla="*/ 224451 w 466573"/>
                  <a:gd name="connsiteY1" fmla="*/ 561437 h 561466"/>
                  <a:gd name="connsiteX2" fmla="*/ 466573 w 466573"/>
                  <a:gd name="connsiteY2" fmla="*/ 0 h 561466"/>
                </a:gdLst>
                <a:ahLst/>
                <a:cxnLst>
                  <a:cxn ang="0">
                    <a:pos x="connsiteX0" y="connsiteY0"/>
                  </a:cxn>
                  <a:cxn ang="0">
                    <a:pos x="connsiteX1" y="connsiteY1"/>
                  </a:cxn>
                  <a:cxn ang="0">
                    <a:pos x="connsiteX2" y="connsiteY2"/>
                  </a:cxn>
                </a:cxnLst>
                <a:rect l="l" t="t" r="r" b="b"/>
                <a:pathLst>
                  <a:path w="466573" h="561466">
                    <a:moveTo>
                      <a:pt x="12" y="12937"/>
                    </a:moveTo>
                    <a:cubicBezTo>
                      <a:pt x="-1575" y="446971"/>
                      <a:pt x="146691" y="563593"/>
                      <a:pt x="224451" y="561437"/>
                    </a:cubicBezTo>
                    <a:cubicBezTo>
                      <a:pt x="302211" y="559281"/>
                      <a:pt x="462799" y="324767"/>
                      <a:pt x="466573"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Freeform 133"/>
              <p:cNvSpPr/>
              <p:nvPr/>
            </p:nvSpPr>
            <p:spPr>
              <a:xfrm>
                <a:off x="2800459" y="3106874"/>
                <a:ext cx="100180" cy="24570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429 w 672990"/>
                  <a:gd name="connsiteY0" fmla="*/ 45462 h 627861"/>
                  <a:gd name="connsiteX1" fmla="*/ 159816 w 672990"/>
                  <a:gd name="connsiteY1" fmla="*/ 626489 h 627861"/>
                  <a:gd name="connsiteX2" fmla="*/ 672990 w 672990"/>
                  <a:gd name="connsiteY2" fmla="*/ 0 h 627861"/>
                  <a:gd name="connsiteX0" fmla="*/ 17 w 228055"/>
                  <a:gd name="connsiteY0" fmla="*/ -1 h 581033"/>
                  <a:gd name="connsiteX1" fmla="*/ 159404 w 228055"/>
                  <a:gd name="connsiteY1" fmla="*/ 581026 h 581033"/>
                  <a:gd name="connsiteX2" fmla="*/ 228055 w 228055"/>
                  <a:gd name="connsiteY2" fmla="*/ 8748 h 581033"/>
                  <a:gd name="connsiteX0" fmla="*/ 26 w 228064"/>
                  <a:gd name="connsiteY0" fmla="*/ -1 h 559349"/>
                  <a:gd name="connsiteX1" fmla="*/ 105201 w 228064"/>
                  <a:gd name="connsiteY1" fmla="*/ 559342 h 559349"/>
                  <a:gd name="connsiteX2" fmla="*/ 228064 w 228064"/>
                  <a:gd name="connsiteY2" fmla="*/ 8748 h 559349"/>
                </a:gdLst>
                <a:ahLst/>
                <a:cxnLst>
                  <a:cxn ang="0">
                    <a:pos x="connsiteX0" y="connsiteY0"/>
                  </a:cxn>
                  <a:cxn ang="0">
                    <a:pos x="connsiteX1" y="connsiteY1"/>
                  </a:cxn>
                  <a:cxn ang="0">
                    <a:pos x="connsiteX2" y="connsiteY2"/>
                  </a:cxn>
                </a:cxnLst>
                <a:rect l="l" t="t" r="r" b="b"/>
                <a:pathLst>
                  <a:path w="228064" h="559349">
                    <a:moveTo>
                      <a:pt x="26" y="-1"/>
                    </a:moveTo>
                    <a:cubicBezTo>
                      <a:pt x="-1561" y="434033"/>
                      <a:pt x="67195" y="557884"/>
                      <a:pt x="105201" y="559342"/>
                    </a:cubicBezTo>
                    <a:cubicBezTo>
                      <a:pt x="143207" y="560800"/>
                      <a:pt x="224290" y="333515"/>
                      <a:pt x="228064" y="8748"/>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21" name="Group 20"/>
          <p:cNvGrpSpPr/>
          <p:nvPr/>
        </p:nvGrpSpPr>
        <p:grpSpPr>
          <a:xfrm>
            <a:off x="357996" y="4176000"/>
            <a:ext cx="4500000" cy="2015172"/>
            <a:chOff x="357996" y="4320000"/>
            <a:chExt cx="4500000" cy="2015172"/>
          </a:xfrm>
        </p:grpSpPr>
        <p:grpSp>
          <p:nvGrpSpPr>
            <p:cNvPr id="13" name="Group 12"/>
            <p:cNvGrpSpPr>
              <a:grpSpLocks noChangeAspect="1"/>
            </p:cNvGrpSpPr>
            <p:nvPr/>
          </p:nvGrpSpPr>
          <p:grpSpPr>
            <a:xfrm>
              <a:off x="359999" y="4320000"/>
              <a:ext cx="4320000" cy="2015172"/>
              <a:chOff x="5595790" y="634312"/>
              <a:chExt cx="6517100" cy="3040060"/>
            </a:xfrm>
          </p:grpSpPr>
          <p:grpSp>
            <p:nvGrpSpPr>
              <p:cNvPr id="72" name="Group 71"/>
              <p:cNvGrpSpPr>
                <a:grpSpLocks noChangeAspect="1"/>
              </p:cNvGrpSpPr>
              <p:nvPr/>
            </p:nvGrpSpPr>
            <p:grpSpPr>
              <a:xfrm>
                <a:off x="5595790" y="634312"/>
                <a:ext cx="6517100" cy="2863502"/>
                <a:chOff x="1424519" y="1348690"/>
                <a:chExt cx="9834687" cy="4321193"/>
              </a:xfrm>
            </p:grpSpPr>
            <p:grpSp>
              <p:nvGrpSpPr>
                <p:cNvPr id="73" name="Group 72"/>
                <p:cNvGrpSpPr/>
                <p:nvPr/>
              </p:nvGrpSpPr>
              <p:grpSpPr>
                <a:xfrm>
                  <a:off x="1424519" y="1348690"/>
                  <a:ext cx="9834687" cy="2266048"/>
                  <a:chOff x="1424519" y="1348690"/>
                  <a:chExt cx="9834687" cy="2266048"/>
                </a:xfrm>
              </p:grpSpPr>
              <p:sp>
                <p:nvSpPr>
                  <p:cNvPr id="83" name="Freeform 82"/>
                  <p:cNvSpPr/>
                  <p:nvPr/>
                </p:nvSpPr>
                <p:spPr>
                  <a:xfrm>
                    <a:off x="1424519" y="1348690"/>
                    <a:ext cx="9834687" cy="1618724"/>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4687" h="1618724">
                        <a:moveTo>
                          <a:pt x="0" y="1618724"/>
                        </a:moveTo>
                        <a:cubicBezTo>
                          <a:pt x="5902" y="1615735"/>
                          <a:pt x="3937347" y="1621156"/>
                          <a:pt x="3922032" y="1598906"/>
                        </a:cubicBezTo>
                        <a:cubicBezTo>
                          <a:pt x="3646367" y="1005156"/>
                          <a:pt x="3837913" y="687881"/>
                          <a:pt x="3998755" y="510442"/>
                        </a:cubicBezTo>
                        <a:cubicBezTo>
                          <a:pt x="4159597" y="333003"/>
                          <a:pt x="4427380" y="459555"/>
                          <a:pt x="4696582" y="419973"/>
                        </a:cubicBezTo>
                        <a:cubicBezTo>
                          <a:pt x="4965784" y="380391"/>
                          <a:pt x="5126987" y="-57061"/>
                          <a:pt x="5613970" y="6252"/>
                        </a:cubicBezTo>
                        <a:cubicBezTo>
                          <a:pt x="6100953" y="69565"/>
                          <a:pt x="6408201" y="443012"/>
                          <a:pt x="6437379" y="876052"/>
                        </a:cubicBezTo>
                        <a:cubicBezTo>
                          <a:pt x="6466557" y="1309092"/>
                          <a:pt x="6344758" y="1325980"/>
                          <a:pt x="6189430" y="1594499"/>
                        </a:cubicBezTo>
                        <a:cubicBezTo>
                          <a:pt x="6176805" y="1592856"/>
                          <a:pt x="9818476" y="1617045"/>
                          <a:pt x="9834687" y="1606138"/>
                        </a:cubicBezTo>
                      </a:path>
                    </a:pathLst>
                  </a:cu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83"/>
                  <p:cNvSpPr/>
                  <p:nvPr/>
                </p:nvSpPr>
                <p:spPr>
                  <a:xfrm>
                    <a:off x="4883150" y="2546349"/>
                    <a:ext cx="735202" cy="762681"/>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Lst>
                    <a:ahLst/>
                    <a:cxnLst>
                      <a:cxn ang="0">
                        <a:pos x="connsiteX0" y="connsiteY0"/>
                      </a:cxn>
                      <a:cxn ang="0">
                        <a:pos x="connsiteX1" y="connsiteY1"/>
                      </a:cxn>
                      <a:cxn ang="0">
                        <a:pos x="connsiteX2" y="connsiteY2"/>
                      </a:cxn>
                      <a:cxn ang="0">
                        <a:pos x="connsiteX3" y="connsiteY3"/>
                      </a:cxn>
                    </a:cxnLst>
                    <a:rect l="l" t="t" r="r" b="b"/>
                    <a:pathLst>
                      <a:path w="735202" h="762681">
                        <a:moveTo>
                          <a:pt x="0" y="425450"/>
                        </a:moveTo>
                        <a:cubicBezTo>
                          <a:pt x="37571" y="578379"/>
                          <a:pt x="151342" y="775758"/>
                          <a:pt x="400050" y="762000"/>
                        </a:cubicBezTo>
                        <a:cubicBezTo>
                          <a:pt x="648758" y="748242"/>
                          <a:pt x="760942" y="457200"/>
                          <a:pt x="730250" y="304800"/>
                        </a:cubicBezTo>
                        <a:cubicBezTo>
                          <a:pt x="699558" y="152400"/>
                          <a:pt x="622829" y="44450"/>
                          <a:pt x="368300" y="0"/>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Freeform 84"/>
                  <p:cNvSpPr/>
                  <p:nvPr/>
                </p:nvSpPr>
                <p:spPr>
                  <a:xfrm>
                    <a:off x="5251450" y="2192338"/>
                    <a:ext cx="812800" cy="14224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Lst>
                    <a:ahLst/>
                    <a:cxnLst>
                      <a:cxn ang="0">
                        <a:pos x="connsiteX0" y="connsiteY0"/>
                      </a:cxn>
                      <a:cxn ang="0">
                        <a:pos x="connsiteX1" y="connsiteY1"/>
                      </a:cxn>
                      <a:cxn ang="0">
                        <a:pos x="connsiteX2" y="connsiteY2"/>
                      </a:cxn>
                    </a:cxnLst>
                    <a:rect l="l" t="t" r="r" b="b"/>
                    <a:pathLst>
                      <a:path w="812800" h="1422400">
                        <a:moveTo>
                          <a:pt x="812800" y="1422400"/>
                        </a:moveTo>
                        <a:cubicBezTo>
                          <a:pt x="811212" y="1097491"/>
                          <a:pt x="814917" y="776817"/>
                          <a:pt x="679450" y="539750"/>
                        </a:cubicBezTo>
                        <a:cubicBezTo>
                          <a:pt x="543983" y="302683"/>
                          <a:pt x="354012" y="6455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85"/>
                  <p:cNvSpPr/>
                  <p:nvPr/>
                </p:nvSpPr>
                <p:spPr>
                  <a:xfrm>
                    <a:off x="5679334" y="1747838"/>
                    <a:ext cx="774700" cy="18669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74700 w 774700"/>
                      <a:gd name="connsiteY0" fmla="*/ 1866900 h 1866900"/>
                      <a:gd name="connsiteX1" fmla="*/ 641350 w 774700"/>
                      <a:gd name="connsiteY1" fmla="*/ 984250 h 1866900"/>
                      <a:gd name="connsiteX2" fmla="*/ 0 w 774700"/>
                      <a:gd name="connsiteY2" fmla="*/ 0 h 1866900"/>
                    </a:gdLst>
                    <a:ahLst/>
                    <a:cxnLst>
                      <a:cxn ang="0">
                        <a:pos x="connsiteX0" y="connsiteY0"/>
                      </a:cxn>
                      <a:cxn ang="0">
                        <a:pos x="connsiteX1" y="connsiteY1"/>
                      </a:cxn>
                      <a:cxn ang="0">
                        <a:pos x="connsiteX2" y="connsiteY2"/>
                      </a:cxn>
                    </a:cxnLst>
                    <a:rect l="l" t="t" r="r" b="b"/>
                    <a:pathLst>
                      <a:path w="774700" h="1866900">
                        <a:moveTo>
                          <a:pt x="774700" y="1866900"/>
                        </a:moveTo>
                        <a:cubicBezTo>
                          <a:pt x="773112" y="1541991"/>
                          <a:pt x="770467" y="1295400"/>
                          <a:pt x="641350" y="984250"/>
                        </a:cubicBezTo>
                        <a:cubicBezTo>
                          <a:pt x="512233" y="673100"/>
                          <a:pt x="354012" y="3630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86"/>
                  <p:cNvSpPr/>
                  <p:nvPr/>
                </p:nvSpPr>
                <p:spPr>
                  <a:xfrm>
                    <a:off x="6013926" y="1785938"/>
                    <a:ext cx="635000" cy="18288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596900 w 596900"/>
                      <a:gd name="connsiteY0" fmla="*/ 1822450 h 1822450"/>
                      <a:gd name="connsiteX1" fmla="*/ 463550 w 596900"/>
                      <a:gd name="connsiteY1" fmla="*/ 939800 h 1822450"/>
                      <a:gd name="connsiteX2" fmla="*/ 0 w 596900"/>
                      <a:gd name="connsiteY2" fmla="*/ 0 h 1822450"/>
                      <a:gd name="connsiteX0" fmla="*/ 596900 w 596900"/>
                      <a:gd name="connsiteY0" fmla="*/ 1822450 h 1822450"/>
                      <a:gd name="connsiteX1" fmla="*/ 463550 w 596900"/>
                      <a:gd name="connsiteY1" fmla="*/ 939800 h 1822450"/>
                      <a:gd name="connsiteX2" fmla="*/ 0 w 596900"/>
                      <a:gd name="connsiteY2" fmla="*/ 0 h 1822450"/>
                      <a:gd name="connsiteX0" fmla="*/ 622300 w 622300"/>
                      <a:gd name="connsiteY0" fmla="*/ 1822450 h 1822450"/>
                      <a:gd name="connsiteX1" fmla="*/ 488950 w 622300"/>
                      <a:gd name="connsiteY1" fmla="*/ 939800 h 1822450"/>
                      <a:gd name="connsiteX2" fmla="*/ 0 w 622300"/>
                      <a:gd name="connsiteY2" fmla="*/ 0 h 1822450"/>
                      <a:gd name="connsiteX0" fmla="*/ 622300 w 622300"/>
                      <a:gd name="connsiteY0" fmla="*/ 1822450 h 1822450"/>
                      <a:gd name="connsiteX1" fmla="*/ 488950 w 622300"/>
                      <a:gd name="connsiteY1" fmla="*/ 939800 h 1822450"/>
                      <a:gd name="connsiteX2" fmla="*/ 0 w 622300"/>
                      <a:gd name="connsiteY2" fmla="*/ 0 h 1822450"/>
                      <a:gd name="connsiteX0" fmla="*/ 635000 w 635000"/>
                      <a:gd name="connsiteY0" fmla="*/ 1828800 h 1828800"/>
                      <a:gd name="connsiteX1" fmla="*/ 501650 w 635000"/>
                      <a:gd name="connsiteY1" fmla="*/ 946150 h 1828800"/>
                      <a:gd name="connsiteX2" fmla="*/ 0 w 635000"/>
                      <a:gd name="connsiteY2" fmla="*/ 0 h 1828800"/>
                    </a:gdLst>
                    <a:ahLst/>
                    <a:cxnLst>
                      <a:cxn ang="0">
                        <a:pos x="connsiteX0" y="connsiteY0"/>
                      </a:cxn>
                      <a:cxn ang="0">
                        <a:pos x="connsiteX1" y="connsiteY1"/>
                      </a:cxn>
                      <a:cxn ang="0">
                        <a:pos x="connsiteX2" y="connsiteY2"/>
                      </a:cxn>
                    </a:cxnLst>
                    <a:rect l="l" t="t" r="r" b="b"/>
                    <a:pathLst>
                      <a:path w="635000" h="1828800">
                        <a:moveTo>
                          <a:pt x="635000" y="1828800"/>
                        </a:moveTo>
                        <a:cubicBezTo>
                          <a:pt x="633412" y="1503891"/>
                          <a:pt x="607483" y="1250950"/>
                          <a:pt x="501650" y="946150"/>
                        </a:cubicBezTo>
                        <a:cubicBezTo>
                          <a:pt x="395817" y="641350"/>
                          <a:pt x="296862" y="5281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87"/>
                  <p:cNvSpPr/>
                  <p:nvPr/>
                </p:nvSpPr>
                <p:spPr>
                  <a:xfrm>
                    <a:off x="6240568" y="1722438"/>
                    <a:ext cx="603250" cy="18923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603250 w 603250"/>
                      <a:gd name="connsiteY0" fmla="*/ 1892300 h 1892300"/>
                      <a:gd name="connsiteX1" fmla="*/ 469900 w 603250"/>
                      <a:gd name="connsiteY1" fmla="*/ 100965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76250 w 603250"/>
                      <a:gd name="connsiteY1" fmla="*/ 965200 h 1892300"/>
                      <a:gd name="connsiteX2" fmla="*/ 0 w 603250"/>
                      <a:gd name="connsiteY2" fmla="*/ 0 h 1892300"/>
                      <a:gd name="connsiteX0" fmla="*/ 603250 w 603250"/>
                      <a:gd name="connsiteY0" fmla="*/ 1892300 h 1892300"/>
                      <a:gd name="connsiteX1" fmla="*/ 508000 w 603250"/>
                      <a:gd name="connsiteY1" fmla="*/ 958850 h 1892300"/>
                      <a:gd name="connsiteX2" fmla="*/ 0 w 603250"/>
                      <a:gd name="connsiteY2" fmla="*/ 0 h 1892300"/>
                    </a:gdLst>
                    <a:ahLst/>
                    <a:cxnLst>
                      <a:cxn ang="0">
                        <a:pos x="connsiteX0" y="connsiteY0"/>
                      </a:cxn>
                      <a:cxn ang="0">
                        <a:pos x="connsiteX1" y="connsiteY1"/>
                      </a:cxn>
                      <a:cxn ang="0">
                        <a:pos x="connsiteX2" y="connsiteY2"/>
                      </a:cxn>
                    </a:cxnLst>
                    <a:rect l="l" t="t" r="r" b="b"/>
                    <a:pathLst>
                      <a:path w="603250" h="1892300">
                        <a:moveTo>
                          <a:pt x="603250" y="1892300"/>
                        </a:moveTo>
                        <a:cubicBezTo>
                          <a:pt x="601662" y="1567391"/>
                          <a:pt x="608542" y="1274233"/>
                          <a:pt x="508000" y="958850"/>
                        </a:cubicBezTo>
                        <a:cubicBezTo>
                          <a:pt x="407458" y="643467"/>
                          <a:pt x="341312" y="4392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Freeform 88"/>
                  <p:cNvSpPr/>
                  <p:nvPr/>
                </p:nvSpPr>
                <p:spPr>
                  <a:xfrm>
                    <a:off x="6441812" y="1601788"/>
                    <a:ext cx="596900" cy="201295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596900 w 596900"/>
                      <a:gd name="connsiteY0" fmla="*/ 2012950 h 2012950"/>
                      <a:gd name="connsiteX1" fmla="*/ 463550 w 596900"/>
                      <a:gd name="connsiteY1" fmla="*/ 1130300 h 2012950"/>
                      <a:gd name="connsiteX2" fmla="*/ 0 w 596900"/>
                      <a:gd name="connsiteY2" fmla="*/ 0 h 2012950"/>
                      <a:gd name="connsiteX0" fmla="*/ 596900 w 596900"/>
                      <a:gd name="connsiteY0" fmla="*/ 2012950 h 2012950"/>
                      <a:gd name="connsiteX1" fmla="*/ 463550 w 596900"/>
                      <a:gd name="connsiteY1" fmla="*/ 1130300 h 2012950"/>
                      <a:gd name="connsiteX2" fmla="*/ 0 w 596900"/>
                      <a:gd name="connsiteY2" fmla="*/ 0 h 2012950"/>
                      <a:gd name="connsiteX0" fmla="*/ 596900 w 598562"/>
                      <a:gd name="connsiteY0" fmla="*/ 2012950 h 2012950"/>
                      <a:gd name="connsiteX1" fmla="*/ 520700 w 598562"/>
                      <a:gd name="connsiteY1" fmla="*/ 1016000 h 2012950"/>
                      <a:gd name="connsiteX2" fmla="*/ 0 w 598562"/>
                      <a:gd name="connsiteY2" fmla="*/ 0 h 2012950"/>
                      <a:gd name="connsiteX0" fmla="*/ 596900 w 596900"/>
                      <a:gd name="connsiteY0" fmla="*/ 2012950 h 2012950"/>
                      <a:gd name="connsiteX1" fmla="*/ 520700 w 596900"/>
                      <a:gd name="connsiteY1" fmla="*/ 1016000 h 2012950"/>
                      <a:gd name="connsiteX2" fmla="*/ 0 w 596900"/>
                      <a:gd name="connsiteY2" fmla="*/ 0 h 2012950"/>
                    </a:gdLst>
                    <a:ahLst/>
                    <a:cxnLst>
                      <a:cxn ang="0">
                        <a:pos x="connsiteX0" y="connsiteY0"/>
                      </a:cxn>
                      <a:cxn ang="0">
                        <a:pos x="connsiteX1" y="connsiteY1"/>
                      </a:cxn>
                      <a:cxn ang="0">
                        <a:pos x="connsiteX2" y="connsiteY2"/>
                      </a:cxn>
                    </a:cxnLst>
                    <a:rect l="l" t="t" r="r" b="b"/>
                    <a:pathLst>
                      <a:path w="596900" h="2012950">
                        <a:moveTo>
                          <a:pt x="596900" y="2012950"/>
                        </a:moveTo>
                        <a:cubicBezTo>
                          <a:pt x="595312" y="1688041"/>
                          <a:pt x="582083" y="1205442"/>
                          <a:pt x="520700" y="1016000"/>
                        </a:cubicBezTo>
                        <a:cubicBezTo>
                          <a:pt x="459317" y="826558"/>
                          <a:pt x="379412" y="4646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89"/>
                  <p:cNvSpPr/>
                  <p:nvPr/>
                </p:nvSpPr>
                <p:spPr>
                  <a:xfrm>
                    <a:off x="5414592" y="1881188"/>
                    <a:ext cx="825500" cy="173355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25500 w 825500"/>
                      <a:gd name="connsiteY0" fmla="*/ 1714500 h 1714500"/>
                      <a:gd name="connsiteX1" fmla="*/ 692150 w 825500"/>
                      <a:gd name="connsiteY1" fmla="*/ 831850 h 1714500"/>
                      <a:gd name="connsiteX2" fmla="*/ 0 w 825500"/>
                      <a:gd name="connsiteY2" fmla="*/ 0 h 1714500"/>
                      <a:gd name="connsiteX0" fmla="*/ 825500 w 825500"/>
                      <a:gd name="connsiteY0" fmla="*/ 1714500 h 1714500"/>
                      <a:gd name="connsiteX1" fmla="*/ 692150 w 825500"/>
                      <a:gd name="connsiteY1" fmla="*/ 831850 h 1714500"/>
                      <a:gd name="connsiteX2" fmla="*/ 0 w 825500"/>
                      <a:gd name="connsiteY2" fmla="*/ 0 h 171450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787400 h 1733550"/>
                      <a:gd name="connsiteX2" fmla="*/ 0 w 825500"/>
                      <a:gd name="connsiteY2" fmla="*/ 0 h 1733550"/>
                      <a:gd name="connsiteX0" fmla="*/ 825500 w 825500"/>
                      <a:gd name="connsiteY0" fmla="*/ 1733550 h 1733550"/>
                      <a:gd name="connsiteX1" fmla="*/ 692150 w 825500"/>
                      <a:gd name="connsiteY1" fmla="*/ 787400 h 1733550"/>
                      <a:gd name="connsiteX2" fmla="*/ 0 w 825500"/>
                      <a:gd name="connsiteY2" fmla="*/ 0 h 1733550"/>
                    </a:gdLst>
                    <a:ahLst/>
                    <a:cxnLst>
                      <a:cxn ang="0">
                        <a:pos x="connsiteX0" y="connsiteY0"/>
                      </a:cxn>
                      <a:cxn ang="0">
                        <a:pos x="connsiteX1" y="connsiteY1"/>
                      </a:cxn>
                      <a:cxn ang="0">
                        <a:pos x="connsiteX2" y="connsiteY2"/>
                      </a:cxn>
                    </a:cxnLst>
                    <a:rect l="l" t="t" r="r" b="b"/>
                    <a:pathLst>
                      <a:path w="825500" h="1733550">
                        <a:moveTo>
                          <a:pt x="825500" y="1733550"/>
                        </a:moveTo>
                        <a:cubicBezTo>
                          <a:pt x="823912" y="1408641"/>
                          <a:pt x="810683" y="1069975"/>
                          <a:pt x="692150" y="787400"/>
                        </a:cubicBezTo>
                        <a:cubicBezTo>
                          <a:pt x="573617" y="504825"/>
                          <a:pt x="379412" y="1471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73"/>
                <p:cNvGrpSpPr/>
                <p:nvPr/>
              </p:nvGrpSpPr>
              <p:grpSpPr>
                <a:xfrm flipV="1">
                  <a:off x="4883150" y="3656933"/>
                  <a:ext cx="2155562" cy="2012950"/>
                  <a:chOff x="4883150" y="1601788"/>
                  <a:chExt cx="2155562" cy="2012950"/>
                </a:xfrm>
              </p:grpSpPr>
              <p:sp>
                <p:nvSpPr>
                  <p:cNvPr id="76" name="Freeform 75"/>
                  <p:cNvSpPr/>
                  <p:nvPr/>
                </p:nvSpPr>
                <p:spPr>
                  <a:xfrm>
                    <a:off x="4883150" y="2546349"/>
                    <a:ext cx="735202" cy="762681"/>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Lst>
                    <a:ahLst/>
                    <a:cxnLst>
                      <a:cxn ang="0">
                        <a:pos x="connsiteX0" y="connsiteY0"/>
                      </a:cxn>
                      <a:cxn ang="0">
                        <a:pos x="connsiteX1" y="connsiteY1"/>
                      </a:cxn>
                      <a:cxn ang="0">
                        <a:pos x="connsiteX2" y="connsiteY2"/>
                      </a:cxn>
                      <a:cxn ang="0">
                        <a:pos x="connsiteX3" y="connsiteY3"/>
                      </a:cxn>
                    </a:cxnLst>
                    <a:rect l="l" t="t" r="r" b="b"/>
                    <a:pathLst>
                      <a:path w="735202" h="762681">
                        <a:moveTo>
                          <a:pt x="0" y="425450"/>
                        </a:moveTo>
                        <a:cubicBezTo>
                          <a:pt x="37571" y="578379"/>
                          <a:pt x="151342" y="775758"/>
                          <a:pt x="400050" y="762000"/>
                        </a:cubicBezTo>
                        <a:cubicBezTo>
                          <a:pt x="648758" y="748242"/>
                          <a:pt x="760942" y="457200"/>
                          <a:pt x="730250" y="304800"/>
                        </a:cubicBezTo>
                        <a:cubicBezTo>
                          <a:pt x="699558" y="152400"/>
                          <a:pt x="622829" y="44450"/>
                          <a:pt x="368300" y="0"/>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76"/>
                  <p:cNvSpPr/>
                  <p:nvPr/>
                </p:nvSpPr>
                <p:spPr>
                  <a:xfrm>
                    <a:off x="5251450" y="2192338"/>
                    <a:ext cx="812800" cy="14224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Lst>
                    <a:ahLst/>
                    <a:cxnLst>
                      <a:cxn ang="0">
                        <a:pos x="connsiteX0" y="connsiteY0"/>
                      </a:cxn>
                      <a:cxn ang="0">
                        <a:pos x="connsiteX1" y="connsiteY1"/>
                      </a:cxn>
                      <a:cxn ang="0">
                        <a:pos x="connsiteX2" y="connsiteY2"/>
                      </a:cxn>
                    </a:cxnLst>
                    <a:rect l="l" t="t" r="r" b="b"/>
                    <a:pathLst>
                      <a:path w="812800" h="1422400">
                        <a:moveTo>
                          <a:pt x="812800" y="1422400"/>
                        </a:moveTo>
                        <a:cubicBezTo>
                          <a:pt x="811212" y="1097491"/>
                          <a:pt x="814917" y="776817"/>
                          <a:pt x="679450" y="539750"/>
                        </a:cubicBezTo>
                        <a:cubicBezTo>
                          <a:pt x="543983" y="302683"/>
                          <a:pt x="354012" y="6455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77"/>
                  <p:cNvSpPr/>
                  <p:nvPr/>
                </p:nvSpPr>
                <p:spPr>
                  <a:xfrm>
                    <a:off x="5679334" y="1747838"/>
                    <a:ext cx="774700" cy="18669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74700 w 774700"/>
                      <a:gd name="connsiteY0" fmla="*/ 1866900 h 1866900"/>
                      <a:gd name="connsiteX1" fmla="*/ 641350 w 774700"/>
                      <a:gd name="connsiteY1" fmla="*/ 984250 h 1866900"/>
                      <a:gd name="connsiteX2" fmla="*/ 0 w 774700"/>
                      <a:gd name="connsiteY2" fmla="*/ 0 h 1866900"/>
                    </a:gdLst>
                    <a:ahLst/>
                    <a:cxnLst>
                      <a:cxn ang="0">
                        <a:pos x="connsiteX0" y="connsiteY0"/>
                      </a:cxn>
                      <a:cxn ang="0">
                        <a:pos x="connsiteX1" y="connsiteY1"/>
                      </a:cxn>
                      <a:cxn ang="0">
                        <a:pos x="connsiteX2" y="connsiteY2"/>
                      </a:cxn>
                    </a:cxnLst>
                    <a:rect l="l" t="t" r="r" b="b"/>
                    <a:pathLst>
                      <a:path w="774700" h="1866900">
                        <a:moveTo>
                          <a:pt x="774700" y="1866900"/>
                        </a:moveTo>
                        <a:cubicBezTo>
                          <a:pt x="773112" y="1541991"/>
                          <a:pt x="770467" y="1295400"/>
                          <a:pt x="641350" y="984250"/>
                        </a:cubicBezTo>
                        <a:cubicBezTo>
                          <a:pt x="512233" y="673100"/>
                          <a:pt x="354012" y="3630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78"/>
                  <p:cNvSpPr/>
                  <p:nvPr/>
                </p:nvSpPr>
                <p:spPr>
                  <a:xfrm>
                    <a:off x="6013926" y="1785938"/>
                    <a:ext cx="635000" cy="18288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596900 w 596900"/>
                      <a:gd name="connsiteY0" fmla="*/ 1822450 h 1822450"/>
                      <a:gd name="connsiteX1" fmla="*/ 463550 w 596900"/>
                      <a:gd name="connsiteY1" fmla="*/ 939800 h 1822450"/>
                      <a:gd name="connsiteX2" fmla="*/ 0 w 596900"/>
                      <a:gd name="connsiteY2" fmla="*/ 0 h 1822450"/>
                      <a:gd name="connsiteX0" fmla="*/ 596900 w 596900"/>
                      <a:gd name="connsiteY0" fmla="*/ 1822450 h 1822450"/>
                      <a:gd name="connsiteX1" fmla="*/ 463550 w 596900"/>
                      <a:gd name="connsiteY1" fmla="*/ 939800 h 1822450"/>
                      <a:gd name="connsiteX2" fmla="*/ 0 w 596900"/>
                      <a:gd name="connsiteY2" fmla="*/ 0 h 1822450"/>
                      <a:gd name="connsiteX0" fmla="*/ 622300 w 622300"/>
                      <a:gd name="connsiteY0" fmla="*/ 1822450 h 1822450"/>
                      <a:gd name="connsiteX1" fmla="*/ 488950 w 622300"/>
                      <a:gd name="connsiteY1" fmla="*/ 939800 h 1822450"/>
                      <a:gd name="connsiteX2" fmla="*/ 0 w 622300"/>
                      <a:gd name="connsiteY2" fmla="*/ 0 h 1822450"/>
                      <a:gd name="connsiteX0" fmla="*/ 622300 w 622300"/>
                      <a:gd name="connsiteY0" fmla="*/ 1822450 h 1822450"/>
                      <a:gd name="connsiteX1" fmla="*/ 488950 w 622300"/>
                      <a:gd name="connsiteY1" fmla="*/ 939800 h 1822450"/>
                      <a:gd name="connsiteX2" fmla="*/ 0 w 622300"/>
                      <a:gd name="connsiteY2" fmla="*/ 0 h 1822450"/>
                      <a:gd name="connsiteX0" fmla="*/ 635000 w 635000"/>
                      <a:gd name="connsiteY0" fmla="*/ 1828800 h 1828800"/>
                      <a:gd name="connsiteX1" fmla="*/ 501650 w 635000"/>
                      <a:gd name="connsiteY1" fmla="*/ 946150 h 1828800"/>
                      <a:gd name="connsiteX2" fmla="*/ 0 w 635000"/>
                      <a:gd name="connsiteY2" fmla="*/ 0 h 1828800"/>
                    </a:gdLst>
                    <a:ahLst/>
                    <a:cxnLst>
                      <a:cxn ang="0">
                        <a:pos x="connsiteX0" y="connsiteY0"/>
                      </a:cxn>
                      <a:cxn ang="0">
                        <a:pos x="connsiteX1" y="connsiteY1"/>
                      </a:cxn>
                      <a:cxn ang="0">
                        <a:pos x="connsiteX2" y="connsiteY2"/>
                      </a:cxn>
                    </a:cxnLst>
                    <a:rect l="l" t="t" r="r" b="b"/>
                    <a:pathLst>
                      <a:path w="635000" h="1828800">
                        <a:moveTo>
                          <a:pt x="635000" y="1828800"/>
                        </a:moveTo>
                        <a:cubicBezTo>
                          <a:pt x="633412" y="1503891"/>
                          <a:pt x="607483" y="1250950"/>
                          <a:pt x="501650" y="946150"/>
                        </a:cubicBezTo>
                        <a:cubicBezTo>
                          <a:pt x="395817" y="641350"/>
                          <a:pt x="296862" y="5281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79"/>
                  <p:cNvSpPr/>
                  <p:nvPr/>
                </p:nvSpPr>
                <p:spPr>
                  <a:xfrm>
                    <a:off x="6240568" y="1722438"/>
                    <a:ext cx="603250" cy="18923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603250 w 603250"/>
                      <a:gd name="connsiteY0" fmla="*/ 1892300 h 1892300"/>
                      <a:gd name="connsiteX1" fmla="*/ 469900 w 603250"/>
                      <a:gd name="connsiteY1" fmla="*/ 100965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76250 w 603250"/>
                      <a:gd name="connsiteY1" fmla="*/ 965200 h 1892300"/>
                      <a:gd name="connsiteX2" fmla="*/ 0 w 603250"/>
                      <a:gd name="connsiteY2" fmla="*/ 0 h 1892300"/>
                      <a:gd name="connsiteX0" fmla="*/ 603250 w 603250"/>
                      <a:gd name="connsiteY0" fmla="*/ 1892300 h 1892300"/>
                      <a:gd name="connsiteX1" fmla="*/ 508000 w 603250"/>
                      <a:gd name="connsiteY1" fmla="*/ 958850 h 1892300"/>
                      <a:gd name="connsiteX2" fmla="*/ 0 w 603250"/>
                      <a:gd name="connsiteY2" fmla="*/ 0 h 1892300"/>
                    </a:gdLst>
                    <a:ahLst/>
                    <a:cxnLst>
                      <a:cxn ang="0">
                        <a:pos x="connsiteX0" y="connsiteY0"/>
                      </a:cxn>
                      <a:cxn ang="0">
                        <a:pos x="connsiteX1" y="connsiteY1"/>
                      </a:cxn>
                      <a:cxn ang="0">
                        <a:pos x="connsiteX2" y="connsiteY2"/>
                      </a:cxn>
                    </a:cxnLst>
                    <a:rect l="l" t="t" r="r" b="b"/>
                    <a:pathLst>
                      <a:path w="603250" h="1892300">
                        <a:moveTo>
                          <a:pt x="603250" y="1892300"/>
                        </a:moveTo>
                        <a:cubicBezTo>
                          <a:pt x="601662" y="1567391"/>
                          <a:pt x="608542" y="1274233"/>
                          <a:pt x="508000" y="958850"/>
                        </a:cubicBezTo>
                        <a:cubicBezTo>
                          <a:pt x="407458" y="643467"/>
                          <a:pt x="341312" y="4392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80"/>
                  <p:cNvSpPr/>
                  <p:nvPr/>
                </p:nvSpPr>
                <p:spPr>
                  <a:xfrm>
                    <a:off x="6441812" y="1601788"/>
                    <a:ext cx="596900" cy="201295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596900 w 596900"/>
                      <a:gd name="connsiteY0" fmla="*/ 2012950 h 2012950"/>
                      <a:gd name="connsiteX1" fmla="*/ 463550 w 596900"/>
                      <a:gd name="connsiteY1" fmla="*/ 1130300 h 2012950"/>
                      <a:gd name="connsiteX2" fmla="*/ 0 w 596900"/>
                      <a:gd name="connsiteY2" fmla="*/ 0 h 2012950"/>
                      <a:gd name="connsiteX0" fmla="*/ 596900 w 596900"/>
                      <a:gd name="connsiteY0" fmla="*/ 2012950 h 2012950"/>
                      <a:gd name="connsiteX1" fmla="*/ 463550 w 596900"/>
                      <a:gd name="connsiteY1" fmla="*/ 1130300 h 2012950"/>
                      <a:gd name="connsiteX2" fmla="*/ 0 w 596900"/>
                      <a:gd name="connsiteY2" fmla="*/ 0 h 2012950"/>
                      <a:gd name="connsiteX0" fmla="*/ 596900 w 598562"/>
                      <a:gd name="connsiteY0" fmla="*/ 2012950 h 2012950"/>
                      <a:gd name="connsiteX1" fmla="*/ 520700 w 598562"/>
                      <a:gd name="connsiteY1" fmla="*/ 1016000 h 2012950"/>
                      <a:gd name="connsiteX2" fmla="*/ 0 w 598562"/>
                      <a:gd name="connsiteY2" fmla="*/ 0 h 2012950"/>
                      <a:gd name="connsiteX0" fmla="*/ 596900 w 596900"/>
                      <a:gd name="connsiteY0" fmla="*/ 2012950 h 2012950"/>
                      <a:gd name="connsiteX1" fmla="*/ 520700 w 596900"/>
                      <a:gd name="connsiteY1" fmla="*/ 1016000 h 2012950"/>
                      <a:gd name="connsiteX2" fmla="*/ 0 w 596900"/>
                      <a:gd name="connsiteY2" fmla="*/ 0 h 2012950"/>
                    </a:gdLst>
                    <a:ahLst/>
                    <a:cxnLst>
                      <a:cxn ang="0">
                        <a:pos x="connsiteX0" y="connsiteY0"/>
                      </a:cxn>
                      <a:cxn ang="0">
                        <a:pos x="connsiteX1" y="connsiteY1"/>
                      </a:cxn>
                      <a:cxn ang="0">
                        <a:pos x="connsiteX2" y="connsiteY2"/>
                      </a:cxn>
                    </a:cxnLst>
                    <a:rect l="l" t="t" r="r" b="b"/>
                    <a:pathLst>
                      <a:path w="596900" h="2012950">
                        <a:moveTo>
                          <a:pt x="596900" y="2012950"/>
                        </a:moveTo>
                        <a:cubicBezTo>
                          <a:pt x="595312" y="1688041"/>
                          <a:pt x="582083" y="1205442"/>
                          <a:pt x="520700" y="1016000"/>
                        </a:cubicBezTo>
                        <a:cubicBezTo>
                          <a:pt x="459317" y="826558"/>
                          <a:pt x="379412" y="4646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81"/>
                  <p:cNvSpPr/>
                  <p:nvPr/>
                </p:nvSpPr>
                <p:spPr>
                  <a:xfrm>
                    <a:off x="5414592" y="1881188"/>
                    <a:ext cx="825500" cy="173355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25500 w 825500"/>
                      <a:gd name="connsiteY0" fmla="*/ 1714500 h 1714500"/>
                      <a:gd name="connsiteX1" fmla="*/ 692150 w 825500"/>
                      <a:gd name="connsiteY1" fmla="*/ 831850 h 1714500"/>
                      <a:gd name="connsiteX2" fmla="*/ 0 w 825500"/>
                      <a:gd name="connsiteY2" fmla="*/ 0 h 1714500"/>
                      <a:gd name="connsiteX0" fmla="*/ 825500 w 825500"/>
                      <a:gd name="connsiteY0" fmla="*/ 1714500 h 1714500"/>
                      <a:gd name="connsiteX1" fmla="*/ 692150 w 825500"/>
                      <a:gd name="connsiteY1" fmla="*/ 831850 h 1714500"/>
                      <a:gd name="connsiteX2" fmla="*/ 0 w 825500"/>
                      <a:gd name="connsiteY2" fmla="*/ 0 h 171450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787400 h 1733550"/>
                      <a:gd name="connsiteX2" fmla="*/ 0 w 825500"/>
                      <a:gd name="connsiteY2" fmla="*/ 0 h 1733550"/>
                      <a:gd name="connsiteX0" fmla="*/ 825500 w 825500"/>
                      <a:gd name="connsiteY0" fmla="*/ 1733550 h 1733550"/>
                      <a:gd name="connsiteX1" fmla="*/ 692150 w 825500"/>
                      <a:gd name="connsiteY1" fmla="*/ 787400 h 1733550"/>
                      <a:gd name="connsiteX2" fmla="*/ 0 w 825500"/>
                      <a:gd name="connsiteY2" fmla="*/ 0 h 1733550"/>
                    </a:gdLst>
                    <a:ahLst/>
                    <a:cxnLst>
                      <a:cxn ang="0">
                        <a:pos x="connsiteX0" y="connsiteY0"/>
                      </a:cxn>
                      <a:cxn ang="0">
                        <a:pos x="connsiteX1" y="connsiteY1"/>
                      </a:cxn>
                      <a:cxn ang="0">
                        <a:pos x="connsiteX2" y="connsiteY2"/>
                      </a:cxn>
                    </a:cxnLst>
                    <a:rect l="l" t="t" r="r" b="b"/>
                    <a:pathLst>
                      <a:path w="825500" h="1733550">
                        <a:moveTo>
                          <a:pt x="825500" y="1733550"/>
                        </a:moveTo>
                        <a:cubicBezTo>
                          <a:pt x="823912" y="1408641"/>
                          <a:pt x="810683" y="1069975"/>
                          <a:pt x="692150" y="787400"/>
                        </a:cubicBezTo>
                        <a:cubicBezTo>
                          <a:pt x="573617" y="504825"/>
                          <a:pt x="379412" y="1471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91" name="Freeform 90"/>
              <p:cNvSpPr/>
              <p:nvPr/>
            </p:nvSpPr>
            <p:spPr>
              <a:xfrm flipV="1">
                <a:off x="5595790" y="2601701"/>
                <a:ext cx="6517100" cy="1072671"/>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4687" h="1618724">
                    <a:moveTo>
                      <a:pt x="0" y="1618724"/>
                    </a:moveTo>
                    <a:cubicBezTo>
                      <a:pt x="5902" y="1615735"/>
                      <a:pt x="3937347" y="1621156"/>
                      <a:pt x="3922032" y="1598906"/>
                    </a:cubicBezTo>
                    <a:cubicBezTo>
                      <a:pt x="3646367" y="1005156"/>
                      <a:pt x="3837913" y="687881"/>
                      <a:pt x="3998755" y="510442"/>
                    </a:cubicBezTo>
                    <a:cubicBezTo>
                      <a:pt x="4159597" y="333003"/>
                      <a:pt x="4427380" y="459555"/>
                      <a:pt x="4696582" y="419973"/>
                    </a:cubicBezTo>
                    <a:cubicBezTo>
                      <a:pt x="4965784" y="380391"/>
                      <a:pt x="5126987" y="-57061"/>
                      <a:pt x="5613970" y="6252"/>
                    </a:cubicBezTo>
                    <a:cubicBezTo>
                      <a:pt x="6100953" y="69565"/>
                      <a:pt x="6408201" y="443012"/>
                      <a:pt x="6437379" y="876052"/>
                    </a:cubicBezTo>
                    <a:cubicBezTo>
                      <a:pt x="6466557" y="1309092"/>
                      <a:pt x="6344758" y="1325980"/>
                      <a:pt x="6189430" y="1594499"/>
                    </a:cubicBezTo>
                    <a:cubicBezTo>
                      <a:pt x="6176805" y="1592856"/>
                      <a:pt x="9818476" y="1617045"/>
                      <a:pt x="9834687" y="1606138"/>
                    </a:cubicBezTo>
                  </a:path>
                </a:pathLst>
              </a:cu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35" name="Straight Arrow Connector 134"/>
            <p:cNvCxnSpPr/>
            <p:nvPr/>
          </p:nvCxnSpPr>
          <p:spPr>
            <a:xfrm>
              <a:off x="357996" y="5328000"/>
              <a:ext cx="4500000" cy="1588"/>
            </a:xfrm>
            <a:prstGeom prst="straightConnector1">
              <a:avLst/>
            </a:prstGeom>
            <a:ln w="25400" cap="flat" cmpd="sng" algn="ctr">
              <a:solidFill>
                <a:schemeClr val="accent3">
                  <a:lumMod val="75000"/>
                </a:schemeClr>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6" name="Oval 135"/>
            <p:cNvSpPr>
              <a:spLocks noChangeAspect="1"/>
            </p:cNvSpPr>
            <p:nvPr/>
          </p:nvSpPr>
          <p:spPr>
            <a:xfrm>
              <a:off x="3816000" y="5220000"/>
              <a:ext cx="216000" cy="216000"/>
            </a:xfrm>
            <a:prstGeom prst="ellipse">
              <a:avLst/>
            </a:prstGeom>
            <a:ln>
              <a:solidFill>
                <a:schemeClr val="accent3">
                  <a:shade val="50000"/>
                </a:schemeClr>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grpSp>
        <p:nvGrpSpPr>
          <p:cNvPr id="30" name="Group 29"/>
          <p:cNvGrpSpPr/>
          <p:nvPr/>
        </p:nvGrpSpPr>
        <p:grpSpPr>
          <a:xfrm>
            <a:off x="3312000" y="1080000"/>
            <a:ext cx="1224000" cy="1224000"/>
            <a:chOff x="3312000" y="1107890"/>
            <a:chExt cx="1224000" cy="1224000"/>
          </a:xfrm>
        </p:grpSpPr>
        <p:sp>
          <p:nvSpPr>
            <p:cNvPr id="137" name="Oval 136"/>
            <p:cNvSpPr>
              <a:spLocks noChangeAspect="1"/>
            </p:cNvSpPr>
            <p:nvPr/>
          </p:nvSpPr>
          <p:spPr>
            <a:xfrm>
              <a:off x="3816000" y="1611890"/>
              <a:ext cx="216000" cy="216000"/>
            </a:xfrm>
            <a:prstGeom prst="ellipse">
              <a:avLst/>
            </a:prstGeom>
            <a:ln>
              <a:solidFill>
                <a:schemeClr val="accent3">
                  <a:shade val="50000"/>
                </a:schemeClr>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8" name="Straight Arrow Connector 27"/>
            <p:cNvCxnSpPr/>
            <p:nvPr/>
          </p:nvCxnSpPr>
          <p:spPr>
            <a:xfrm flipV="1">
              <a:off x="3924000" y="1107890"/>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rot="10800000" flipV="1">
              <a:off x="3924000" y="1827890"/>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rot="5400000" flipV="1">
              <a:off x="4284000" y="1448213"/>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rot="16200000" flipV="1">
              <a:off x="3564000" y="1464723"/>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rot="2700000" flipV="1">
              <a:off x="4187097" y="1216023"/>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p:nvPr/>
          </p:nvCxnSpPr>
          <p:spPr>
            <a:xfrm rot="8100000" flipV="1">
              <a:off x="4187097" y="1719757"/>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p:nvPr/>
          </p:nvCxnSpPr>
          <p:spPr>
            <a:xfrm rot="-2700000" flipV="1">
              <a:off x="3660904" y="1216023"/>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rot="-8100000" flipV="1">
              <a:off x="3660903" y="1719757"/>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grpSp>
      <p:sp>
        <p:nvSpPr>
          <p:cNvPr id="145" name="Oval 144"/>
          <p:cNvSpPr>
            <a:spLocks noChangeAspect="1"/>
          </p:cNvSpPr>
          <p:nvPr/>
        </p:nvSpPr>
        <p:spPr>
          <a:xfrm>
            <a:off x="1656000" y="1620000"/>
            <a:ext cx="144000" cy="144000"/>
          </a:xfrm>
          <a:prstGeom prst="ellipse">
            <a:avLst/>
          </a:prstGeom>
          <a:solidFill>
            <a:schemeClr val="accent5"/>
          </a:solidFill>
          <a:ln>
            <a:solidFill>
              <a:schemeClr val="accent5"/>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46" name="Oval 145"/>
          <p:cNvSpPr>
            <a:spLocks noChangeAspect="1"/>
          </p:cNvSpPr>
          <p:nvPr/>
        </p:nvSpPr>
        <p:spPr>
          <a:xfrm>
            <a:off x="1656000" y="3240000"/>
            <a:ext cx="144000" cy="144000"/>
          </a:xfrm>
          <a:prstGeom prst="ellipse">
            <a:avLst/>
          </a:prstGeom>
          <a:solidFill>
            <a:schemeClr val="accent5"/>
          </a:solidFill>
          <a:ln>
            <a:solidFill>
              <a:schemeClr val="accent5"/>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47" name="Oval 146"/>
          <p:cNvSpPr>
            <a:spLocks noChangeAspect="1"/>
          </p:cNvSpPr>
          <p:nvPr/>
        </p:nvSpPr>
        <p:spPr>
          <a:xfrm>
            <a:off x="1656000" y="5112000"/>
            <a:ext cx="144000" cy="144000"/>
          </a:xfrm>
          <a:prstGeom prst="ellipse">
            <a:avLst/>
          </a:prstGeom>
          <a:solidFill>
            <a:schemeClr val="accent5"/>
          </a:solidFill>
          <a:ln>
            <a:solidFill>
              <a:schemeClr val="accent5"/>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8" name="TextBox 57"/>
          <p:cNvSpPr txBox="1"/>
          <p:nvPr/>
        </p:nvSpPr>
        <p:spPr>
          <a:xfrm>
            <a:off x="4320000" y="900000"/>
            <a:ext cx="824072" cy="369332"/>
          </a:xfrm>
          <a:prstGeom prst="rect">
            <a:avLst/>
          </a:prstGeom>
          <a:noFill/>
        </p:spPr>
        <p:txBody>
          <a:bodyPr wrap="none" rtlCol="0">
            <a:spAutoFit/>
          </a:bodyPr>
          <a:lstStyle/>
          <a:p>
            <a:r>
              <a:rPr lang="en-US" b="1" dirty="0" smtClean="0">
                <a:solidFill>
                  <a:schemeClr val="accent3">
                    <a:lumMod val="75000"/>
                  </a:schemeClr>
                </a:solidFill>
              </a:rPr>
              <a:t>Source</a:t>
            </a:r>
            <a:endParaRPr lang="en-US" b="1" dirty="0">
              <a:solidFill>
                <a:schemeClr val="accent3">
                  <a:lumMod val="75000"/>
                </a:schemeClr>
              </a:solidFill>
            </a:endParaRPr>
          </a:p>
        </p:txBody>
      </p:sp>
      <p:sp>
        <p:nvSpPr>
          <p:cNvPr id="148" name="TextBox 147"/>
          <p:cNvSpPr txBox="1"/>
          <p:nvPr/>
        </p:nvSpPr>
        <p:spPr>
          <a:xfrm>
            <a:off x="1584000" y="900000"/>
            <a:ext cx="749308" cy="369332"/>
          </a:xfrm>
          <a:prstGeom prst="rect">
            <a:avLst/>
          </a:prstGeom>
          <a:noFill/>
        </p:spPr>
        <p:txBody>
          <a:bodyPr wrap="none" rtlCol="0">
            <a:spAutoFit/>
          </a:bodyPr>
          <a:lstStyle/>
          <a:p>
            <a:r>
              <a:rPr lang="en-US" b="1" dirty="0" smtClean="0">
                <a:solidFill>
                  <a:schemeClr val="accent5"/>
                </a:solidFill>
              </a:rPr>
              <a:t>Probe</a:t>
            </a:r>
            <a:endParaRPr lang="en-US" b="1" dirty="0">
              <a:solidFill>
                <a:schemeClr val="accent5"/>
              </a:solidFill>
            </a:endParaRPr>
          </a:p>
        </p:txBody>
      </p:sp>
      <p:cxnSp>
        <p:nvCxnSpPr>
          <p:cNvPr id="149" name="Straight Arrow Connector 148"/>
          <p:cNvCxnSpPr/>
          <p:nvPr/>
        </p:nvCxnSpPr>
        <p:spPr>
          <a:xfrm>
            <a:off x="360000" y="1692000"/>
            <a:ext cx="4500000" cy="1588"/>
          </a:xfrm>
          <a:prstGeom prst="straightConnector1">
            <a:avLst/>
          </a:prstGeom>
          <a:ln w="25400" cap="flat" cmpd="sng" algn="ctr">
            <a:solidFill>
              <a:schemeClr val="accent3">
                <a:lumMod val="75000"/>
              </a:schemeClr>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600" y="4068000"/>
            <a:ext cx="12193200" cy="23040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accent6">
                    <a:lumMod val="75000"/>
                  </a:schemeClr>
                </a:solidFill>
              </a:rPr>
              <a:t>From (in-)direct space charge to resistive walls…</a:t>
            </a:r>
            <a:endParaRPr lang="en-US" sz="2400" b="1" dirty="0">
              <a:solidFill>
                <a:schemeClr val="accent6">
                  <a:lumMod val="75000"/>
                </a:schemeClr>
              </a:solidFill>
            </a:endParaRPr>
          </a:p>
        </p:txBody>
      </p:sp>
      <p:sp>
        <p:nvSpPr>
          <p:cNvPr id="5" name="Slide Number Placeholder 4"/>
          <p:cNvSpPr>
            <a:spLocks noGrp="1"/>
          </p:cNvSpPr>
          <p:nvPr>
            <p:ph type="sldNum" sz="quarter" idx="12"/>
          </p:nvPr>
        </p:nvSpPr>
        <p:spPr/>
        <p:txBody>
          <a:bodyPr/>
          <a:lstStyle/>
          <a:p>
            <a:fld id="{9EA1AA69-EDB9-4143-818B-2B18FE6932EA}" type="slidenum">
              <a:rPr lang="en-GB" smtClean="0"/>
              <a:t>38</a:t>
            </a:fld>
            <a:endParaRPr lang="en-GB"/>
          </a:p>
        </p:txBody>
      </p:sp>
      <p:sp>
        <p:nvSpPr>
          <p:cNvPr id="8" name="Date Placeholder 7"/>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396087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
                                            <p:txEl>
                                              <p:pRg st="5" end="5"/>
                                            </p:txEl>
                                          </p:spTgt>
                                        </p:tgtEl>
                                        <p:attrNameLst>
                                          <p:attrName>style.visibility</p:attrName>
                                        </p:attrNameLst>
                                      </p:cBhvr>
                                      <p:to>
                                        <p:strVal val="visible"/>
                                      </p:to>
                                    </p:set>
                                    <p:animEffect transition="in" filter="fade">
                                      <p:cBhvr>
                                        <p:cTn id="7" dur="500"/>
                                        <p:tgtEl>
                                          <p:spTgt spid="59">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9">
                                            <p:txEl>
                                              <p:pRg st="6" end="6"/>
                                            </p:txEl>
                                          </p:spTgt>
                                        </p:tgtEl>
                                        <p:attrNameLst>
                                          <p:attrName>style.visibility</p:attrName>
                                        </p:attrNameLst>
                                      </p:cBhvr>
                                      <p:to>
                                        <p:strVal val="visible"/>
                                      </p:to>
                                    </p:set>
                                    <p:animEffect transition="in" filter="fade">
                                      <p:cBhvr>
                                        <p:cTn id="10" dur="500"/>
                                        <p:tgtEl>
                                          <p:spTgt spid="59">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6"/>
                                        </p:tgtEl>
                                        <p:attrNameLst>
                                          <p:attrName>style.visibility</p:attrName>
                                        </p:attrNameLst>
                                      </p:cBhvr>
                                      <p:to>
                                        <p:strVal val="visible"/>
                                      </p:to>
                                    </p:set>
                                    <p:animEffect transition="in" filter="fade">
                                      <p:cBhvr>
                                        <p:cTn id="16" dur="500"/>
                                        <p:tgtEl>
                                          <p:spTgt spid="146"/>
                                        </p:tgtEl>
                                      </p:cBhvr>
                                    </p:animEffect>
                                  </p:childTnLst>
                                </p:cTn>
                              </p:par>
                              <p:par>
                                <p:cTn id="17" presetID="10" presetClass="entr" presetSubtype="0" fill="hold" nodeType="with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fade">
                                      <p:cBhvr>
                                        <p:cTn id="1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(in-)direct space charge to resistive wall</a:t>
            </a:r>
            <a:endParaRPr lang="en-US" dirty="0"/>
          </a:p>
        </p:txBody>
      </p:sp>
      <p:sp>
        <p:nvSpPr>
          <p:cNvPr id="3" name="Content Placeholder 2"/>
          <p:cNvSpPr>
            <a:spLocks noGrp="1"/>
          </p:cNvSpPr>
          <p:nvPr>
            <p:ph idx="1"/>
          </p:nvPr>
        </p:nvSpPr>
        <p:spPr/>
        <p:txBody>
          <a:bodyPr>
            <a:normAutofit/>
          </a:bodyPr>
          <a:lstStyle/>
          <a:p>
            <a:pPr algn="just"/>
            <a:r>
              <a:rPr lang="en-US" sz="2000" dirty="0" smtClean="0"/>
              <a:t>We consider a smooth multilayer structure, </a:t>
            </a:r>
            <a:r>
              <a:rPr lang="en-US" sz="2000" b="1" dirty="0" smtClean="0">
                <a:solidFill>
                  <a:srgbClr val="C00000"/>
                </a:solidFill>
              </a:rPr>
              <a:t>longitudinally translation invariant and transversely bounded</a:t>
            </a:r>
            <a:r>
              <a:rPr lang="en-US" sz="2000" dirty="0" smtClean="0"/>
              <a:t>.</a:t>
            </a:r>
          </a:p>
          <a:p>
            <a:pPr algn="just"/>
            <a:r>
              <a:rPr lang="en-US" sz="2000" dirty="0" smtClean="0"/>
              <a:t>We consider a charged point particle traveling through the smooth multilayered structure.</a:t>
            </a:r>
          </a:p>
          <a:p>
            <a:pPr algn="just"/>
            <a:r>
              <a:rPr lang="en-US" sz="2000" dirty="0" smtClean="0"/>
              <a:t>The </a:t>
            </a:r>
            <a:r>
              <a:rPr lang="en-US" sz="2000" b="1" dirty="0" smtClean="0">
                <a:solidFill>
                  <a:srgbClr val="C00000"/>
                </a:solidFill>
              </a:rPr>
              <a:t>induced electromagnetic fields can be computed </a:t>
            </a:r>
            <a:r>
              <a:rPr lang="en-US" sz="2000" dirty="0" smtClean="0"/>
              <a:t>for certain geometries by means of Maxwell’s equations (longitudinal and transverse electromagnetic fields) with </a:t>
            </a:r>
            <a:r>
              <a:rPr lang="en-US" sz="2000" b="1" dirty="0" smtClean="0">
                <a:solidFill>
                  <a:srgbClr val="C00000"/>
                </a:solidFill>
              </a:rPr>
              <a:t>field matching at the boundaries</a:t>
            </a:r>
            <a:r>
              <a:rPr lang="en-US" sz="2000" dirty="0" smtClean="0"/>
              <a:t>. Two examples of such geometries are shown below.</a:t>
            </a:r>
          </a:p>
        </p:txBody>
      </p:sp>
      <p:pic>
        <p:nvPicPr>
          <p:cNvPr id="7" name="Picture 6"/>
          <p:cNvPicPr>
            <a:picLocks noChangeAspect="1"/>
          </p:cNvPicPr>
          <p:nvPr/>
        </p:nvPicPr>
        <p:blipFill>
          <a:blip r:embed="rId2"/>
          <a:stretch>
            <a:fillRect/>
          </a:stretch>
        </p:blipFill>
        <p:spPr>
          <a:xfrm>
            <a:off x="1080001" y="3240000"/>
            <a:ext cx="4668143" cy="3168000"/>
          </a:xfrm>
          <a:prstGeom prst="rect">
            <a:avLst/>
          </a:prstGeom>
        </p:spPr>
      </p:pic>
      <p:pic>
        <p:nvPicPr>
          <p:cNvPr id="8" name="Picture 7"/>
          <p:cNvPicPr>
            <a:picLocks noChangeAspect="1"/>
          </p:cNvPicPr>
          <p:nvPr/>
        </p:nvPicPr>
        <p:blipFill>
          <a:blip r:embed="rId3"/>
          <a:stretch>
            <a:fillRect/>
          </a:stretch>
        </p:blipFill>
        <p:spPr>
          <a:xfrm>
            <a:off x="6840001" y="3240000"/>
            <a:ext cx="4526988" cy="3168000"/>
          </a:xfrm>
          <a:prstGeom prst="rect">
            <a:avLst/>
          </a:prstGeom>
        </p:spPr>
      </p:pic>
      <p:sp>
        <p:nvSpPr>
          <p:cNvPr id="9" name="TextBox 8"/>
          <p:cNvSpPr txBox="1"/>
          <p:nvPr/>
        </p:nvSpPr>
        <p:spPr>
          <a:xfrm>
            <a:off x="2160000" y="2880000"/>
            <a:ext cx="6078395" cy="369332"/>
          </a:xfrm>
          <a:prstGeom prst="rect">
            <a:avLst/>
          </a:prstGeom>
          <a:noFill/>
        </p:spPr>
        <p:txBody>
          <a:bodyPr wrap="none" rtlCol="0">
            <a:spAutoFit/>
          </a:bodyPr>
          <a:lstStyle/>
          <a:p>
            <a:r>
              <a:rPr lang="en-US" b="1" dirty="0" smtClean="0">
                <a:solidFill>
                  <a:schemeClr val="accent5"/>
                </a:solidFill>
              </a:rPr>
              <a:t>Cylindrical</a:t>
            </a:r>
            <a:r>
              <a:rPr lang="en-US" b="1" dirty="0">
                <a:solidFill>
                  <a:schemeClr val="accent5"/>
                </a:solidFill>
              </a:rPr>
              <a:t>	</a:t>
            </a:r>
            <a:r>
              <a:rPr lang="en-US" b="1" dirty="0" smtClean="0">
                <a:solidFill>
                  <a:schemeClr val="accent5"/>
                </a:solidFill>
              </a:rPr>
              <a:t>	</a:t>
            </a:r>
            <a:r>
              <a:rPr lang="en-US" b="1" dirty="0">
                <a:solidFill>
                  <a:schemeClr val="accent5"/>
                </a:solidFill>
              </a:rPr>
              <a:t>	</a:t>
            </a:r>
            <a:r>
              <a:rPr lang="en-US" b="1" dirty="0" smtClean="0">
                <a:solidFill>
                  <a:schemeClr val="accent5"/>
                </a:solidFill>
              </a:rPr>
              <a:t>		Flat</a:t>
            </a:r>
            <a:endParaRPr lang="en-US" b="1" dirty="0">
              <a:solidFill>
                <a:schemeClr val="accent5"/>
              </a:solidFill>
            </a:endParaRPr>
          </a:p>
        </p:txBody>
      </p:sp>
      <p:sp>
        <p:nvSpPr>
          <p:cNvPr id="6" name="Slide Number Placeholder 5"/>
          <p:cNvSpPr>
            <a:spLocks noGrp="1"/>
          </p:cNvSpPr>
          <p:nvPr>
            <p:ph type="sldNum" sz="quarter" idx="12"/>
          </p:nvPr>
        </p:nvSpPr>
        <p:spPr/>
        <p:txBody>
          <a:bodyPr/>
          <a:lstStyle/>
          <a:p>
            <a:fld id="{9EA1AA69-EDB9-4143-818B-2B18FE6932EA}" type="slidenum">
              <a:rPr lang="en-GB" smtClean="0"/>
              <a:t>39</a:t>
            </a:fld>
            <a:endParaRPr lang="en-GB"/>
          </a:p>
        </p:txBody>
      </p:sp>
      <p:sp>
        <p:nvSpPr>
          <p:cNvPr id="10" name="Date Placeholder 9"/>
          <p:cNvSpPr>
            <a:spLocks noGrp="1"/>
          </p:cNvSpPr>
          <p:nvPr>
            <p:ph type="dt" sz="half" idx="10"/>
          </p:nvPr>
        </p:nvSpPr>
        <p:spPr/>
        <p:txBody>
          <a:bodyPr/>
          <a:lstStyle/>
          <a:p>
            <a:r>
              <a:rPr lang="en-US" smtClean="0"/>
              <a:t>14. September 2019</a:t>
            </a:r>
            <a:endParaRPr lang="en-GB"/>
          </a:p>
        </p:txBody>
      </p:sp>
      <p:sp>
        <p:nvSpPr>
          <p:cNvPr id="11" name="Footer Placeholder 10"/>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353388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Coasting beam tune shifts</a:t>
            </a:r>
            <a:endParaRPr lang="en-US" dirty="0"/>
          </a:p>
        </p:txBody>
      </p:sp>
      <p:sp>
        <p:nvSpPr>
          <p:cNvPr id="3" name="Content Placeholder 2"/>
          <p:cNvSpPr>
            <a:spLocks noGrp="1"/>
          </p:cNvSpPr>
          <p:nvPr>
            <p:ph idx="1"/>
          </p:nvPr>
        </p:nvSpPr>
        <p:spPr>
          <a:xfrm>
            <a:off x="144000" y="5112000"/>
            <a:ext cx="3744000" cy="1440000"/>
          </a:xfrm>
        </p:spPr>
        <p:txBody>
          <a:bodyPr>
            <a:normAutofit/>
          </a:bodyPr>
          <a:lstStyle/>
          <a:p>
            <a:r>
              <a:rPr lang="en-US" sz="1600" dirty="0" smtClean="0"/>
              <a:t>All particles have the tunes </a:t>
            </a:r>
            <a:r>
              <a:rPr lang="en-US" sz="1600" dirty="0" err="1" smtClean="0"/>
              <a:t>Q</a:t>
            </a:r>
            <a:r>
              <a:rPr lang="en-US" sz="1600" baseline="-25000" dirty="0" err="1" smtClean="0"/>
              <a:t>x</a:t>
            </a:r>
            <a:r>
              <a:rPr lang="en-US" sz="1600" dirty="0" smtClean="0"/>
              <a:t> and </a:t>
            </a:r>
            <a:r>
              <a:rPr lang="en-US" sz="1600" dirty="0" err="1" smtClean="0"/>
              <a:t>Q</a:t>
            </a:r>
            <a:r>
              <a:rPr lang="en-US" sz="1600" baseline="-25000" dirty="0" err="1" smtClean="0"/>
              <a:t>y</a:t>
            </a:r>
            <a:r>
              <a:rPr lang="en-US" sz="1600" dirty="0" smtClean="0"/>
              <a:t> determined by the machine quadrupoles</a:t>
            </a:r>
          </a:p>
        </p:txBody>
      </p:sp>
      <p:grpSp>
        <p:nvGrpSpPr>
          <p:cNvPr id="8" name="Group 7"/>
          <p:cNvGrpSpPr/>
          <p:nvPr/>
        </p:nvGrpSpPr>
        <p:grpSpPr>
          <a:xfrm>
            <a:off x="4062000" y="720000"/>
            <a:ext cx="4068000" cy="5832000"/>
            <a:chOff x="4062000" y="720000"/>
            <a:chExt cx="4068000" cy="5832000"/>
          </a:xfrm>
        </p:grpSpPr>
        <p:sp>
          <p:nvSpPr>
            <p:cNvPr id="76" name="Rectangle 75"/>
            <p:cNvSpPr/>
            <p:nvPr/>
          </p:nvSpPr>
          <p:spPr>
            <a:xfrm>
              <a:off x="4062000" y="720000"/>
              <a:ext cx="4068000" cy="5760000"/>
            </a:xfrm>
            <a:prstGeom prst="rect">
              <a:avLst/>
            </a:prstGeom>
            <a:solidFill>
              <a:schemeClr val="accent2">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5256000" y="720000"/>
              <a:ext cx="1800236" cy="553998"/>
            </a:xfrm>
            <a:prstGeom prst="rect">
              <a:avLst/>
            </a:prstGeom>
            <a:noFill/>
          </p:spPr>
          <p:txBody>
            <a:bodyPr wrap="none" rtlCol="0">
              <a:spAutoFit/>
            </a:bodyPr>
            <a:lstStyle/>
            <a:p>
              <a:pPr algn="ctr"/>
              <a:r>
                <a:rPr lang="en-US" sz="1500" dirty="0"/>
                <a:t>with space charge</a:t>
              </a:r>
            </a:p>
            <a:p>
              <a:pPr algn="ctr"/>
              <a:r>
                <a:rPr lang="en-US" sz="1500" b="1" dirty="0"/>
                <a:t>uniform distribution</a:t>
              </a:r>
            </a:p>
          </p:txBody>
        </p:sp>
        <p:grpSp>
          <p:nvGrpSpPr>
            <p:cNvPr id="66" name="Group 65"/>
            <p:cNvGrpSpPr>
              <a:grpSpLocks noChangeAspect="1"/>
            </p:cNvGrpSpPr>
            <p:nvPr/>
          </p:nvGrpSpPr>
          <p:grpSpPr>
            <a:xfrm>
              <a:off x="4320000" y="1296000"/>
              <a:ext cx="3485127" cy="1296000"/>
              <a:chOff x="5172221" y="1368000"/>
              <a:chExt cx="3291509" cy="1224000"/>
            </a:xfrm>
          </p:grpSpPr>
          <p:pic>
            <p:nvPicPr>
              <p:cNvPr id="15" name="Picture 14" descr="ps-99-012.pdf"/>
              <p:cNvPicPr>
                <a:picLocks noChangeAspect="1"/>
              </p:cNvPicPr>
              <p:nvPr/>
            </p:nvPicPr>
            <p:blipFill rotWithShape="1">
              <a:blip r:embed="rId2">
                <a:extLst>
                  <a:ext uri="{28A0092B-C50C-407E-A947-70E740481C1C}">
                    <a14:useLocalDpi xmlns:a14="http://schemas.microsoft.com/office/drawing/2010/main" val="0"/>
                  </a:ext>
                </a:extLst>
              </a:blip>
              <a:srcRect l="24765" t="64469" r="56049" b="26584"/>
              <a:stretch/>
            </p:blipFill>
            <p:spPr>
              <a:xfrm>
                <a:off x="5172221" y="1368000"/>
                <a:ext cx="1634620" cy="1080000"/>
              </a:xfrm>
              <a:prstGeom prst="rect">
                <a:avLst/>
              </a:prstGeom>
            </p:spPr>
          </p:pic>
          <p:pic>
            <p:nvPicPr>
              <p:cNvPr id="23" name="Picture 22" descr="ps-99-012.pdf"/>
              <p:cNvPicPr>
                <a:picLocks noChangeAspect="1"/>
              </p:cNvPicPr>
              <p:nvPr/>
            </p:nvPicPr>
            <p:blipFill rotWithShape="1">
              <a:blip r:embed="rId2">
                <a:extLst>
                  <a:ext uri="{28A0092B-C50C-407E-A947-70E740481C1C}">
                    <a14:useLocalDpi xmlns:a14="http://schemas.microsoft.com/office/drawing/2010/main" val="0"/>
                  </a:ext>
                </a:extLst>
              </a:blip>
              <a:srcRect l="43855" t="65071" r="39725" b="25982"/>
              <a:stretch/>
            </p:blipFill>
            <p:spPr>
              <a:xfrm>
                <a:off x="6878243" y="1368000"/>
                <a:ext cx="1585487" cy="1224000"/>
              </a:xfrm>
              <a:prstGeom prst="rect">
                <a:avLst/>
              </a:prstGeom>
            </p:spPr>
          </p:pic>
          <p:sp>
            <p:nvSpPr>
              <p:cNvPr id="34" name="TextBox 33"/>
              <p:cNvSpPr txBox="1"/>
              <p:nvPr/>
            </p:nvSpPr>
            <p:spPr>
              <a:xfrm>
                <a:off x="6776696" y="1404000"/>
                <a:ext cx="300082" cy="369332"/>
              </a:xfrm>
              <a:prstGeom prst="rect">
                <a:avLst/>
              </a:prstGeom>
              <a:noFill/>
            </p:spPr>
            <p:txBody>
              <a:bodyPr wrap="none" rtlCol="0">
                <a:spAutoFit/>
              </a:bodyPr>
              <a:lstStyle/>
              <a:p>
                <a:r>
                  <a:rPr lang="en-US" dirty="0"/>
                  <a:t>+</a:t>
                </a:r>
              </a:p>
            </p:txBody>
          </p:sp>
        </p:grpSp>
        <p:grpSp>
          <p:nvGrpSpPr>
            <p:cNvPr id="69" name="Group 68"/>
            <p:cNvGrpSpPr>
              <a:grpSpLocks noChangeAspect="1"/>
            </p:cNvGrpSpPr>
            <p:nvPr/>
          </p:nvGrpSpPr>
          <p:grpSpPr>
            <a:xfrm>
              <a:off x="4392000" y="2484000"/>
              <a:ext cx="2664000" cy="2591165"/>
              <a:chOff x="4644000" y="2160000"/>
              <a:chExt cx="2880000" cy="2801260"/>
            </a:xfrm>
          </p:grpSpPr>
          <p:sp>
            <p:nvSpPr>
              <p:cNvPr id="41" name="TextBox 40"/>
              <p:cNvSpPr txBox="1"/>
              <p:nvPr/>
            </p:nvSpPr>
            <p:spPr>
              <a:xfrm>
                <a:off x="6264000" y="3564000"/>
                <a:ext cx="900000" cy="324000"/>
              </a:xfrm>
              <a:prstGeom prst="rect">
                <a:avLst/>
              </a:prstGeom>
              <a:noFill/>
            </p:spPr>
            <p:txBody>
              <a:bodyPr wrap="none" rtlCol="0">
                <a:spAutoFit/>
              </a:bodyPr>
              <a:lstStyle/>
              <a:p>
                <a:r>
                  <a:rPr lang="en-US" sz="1400" dirty="0">
                    <a:solidFill>
                      <a:srgbClr val="008000"/>
                    </a:solidFill>
                  </a:rPr>
                  <a:t>tune shift</a:t>
                </a:r>
              </a:p>
            </p:txBody>
          </p:sp>
          <p:sp>
            <p:nvSpPr>
              <p:cNvPr id="43" name="Oval 42"/>
              <p:cNvSpPr>
                <a:spLocks noChangeAspect="1"/>
              </p:cNvSpPr>
              <p:nvPr/>
            </p:nvSpPr>
            <p:spPr>
              <a:xfrm>
                <a:off x="6372000" y="3384000"/>
                <a:ext cx="90000" cy="90000"/>
              </a:xfrm>
              <a:prstGeom prst="ellipse">
                <a:avLst/>
              </a:prstGeom>
              <a:solidFill>
                <a:srgbClr val="008000"/>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5" name="Group 44"/>
              <p:cNvGrpSpPr>
                <a:grpSpLocks noChangeAspect="1"/>
              </p:cNvGrpSpPr>
              <p:nvPr/>
            </p:nvGrpSpPr>
            <p:grpSpPr>
              <a:xfrm>
                <a:off x="4644000" y="2160000"/>
                <a:ext cx="2880000" cy="2801260"/>
                <a:chOff x="612000" y="1620000"/>
                <a:chExt cx="2196000" cy="2135960"/>
              </a:xfrm>
            </p:grpSpPr>
            <p:cxnSp>
              <p:nvCxnSpPr>
                <p:cNvPr id="46" name="Straight Arrow Connector 45"/>
                <p:cNvCxnSpPr/>
                <p:nvPr/>
              </p:nvCxnSpPr>
              <p:spPr>
                <a:xfrm>
                  <a:off x="1008000" y="3420000"/>
                  <a:ext cx="1800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rot="16200000">
                  <a:off x="107934" y="2520000"/>
                  <a:ext cx="1800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1728560" y="3489567"/>
                  <a:ext cx="307885" cy="266393"/>
                </a:xfrm>
                <a:prstGeom prst="rect">
                  <a:avLst/>
                </a:prstGeom>
                <a:noFill/>
              </p:spPr>
              <p:txBody>
                <a:bodyPr wrap="none" rtlCol="0">
                  <a:spAutoFit/>
                </a:bodyPr>
                <a:lstStyle/>
                <a:p>
                  <a:r>
                    <a:rPr lang="en-US" sz="1500" dirty="0" err="1">
                      <a:solidFill>
                        <a:schemeClr val="accent6">
                          <a:lumMod val="50000"/>
                        </a:schemeClr>
                      </a:solidFill>
                    </a:rPr>
                    <a:t>Q</a:t>
                  </a:r>
                  <a:r>
                    <a:rPr lang="en-US" sz="1500" baseline="-25000" dirty="0" err="1">
                      <a:solidFill>
                        <a:schemeClr val="accent6">
                          <a:lumMod val="50000"/>
                        </a:schemeClr>
                      </a:solidFill>
                    </a:rPr>
                    <a:t>x</a:t>
                  </a:r>
                  <a:endParaRPr lang="en-US" sz="1500" baseline="-25000" dirty="0">
                    <a:solidFill>
                      <a:schemeClr val="accent6">
                        <a:lumMod val="50000"/>
                      </a:schemeClr>
                    </a:solidFill>
                  </a:endParaRPr>
                </a:p>
              </p:txBody>
            </p:sp>
            <p:sp>
              <p:nvSpPr>
                <p:cNvPr id="49" name="TextBox 48"/>
                <p:cNvSpPr txBox="1"/>
                <p:nvPr/>
              </p:nvSpPr>
              <p:spPr>
                <a:xfrm>
                  <a:off x="612000" y="2340000"/>
                  <a:ext cx="306828" cy="266393"/>
                </a:xfrm>
                <a:prstGeom prst="rect">
                  <a:avLst/>
                </a:prstGeom>
                <a:noFill/>
              </p:spPr>
              <p:txBody>
                <a:bodyPr wrap="none" rtlCol="0">
                  <a:spAutoFit/>
                </a:bodyPr>
                <a:lstStyle/>
                <a:p>
                  <a:r>
                    <a:rPr lang="en-US" sz="1500" dirty="0" err="1">
                      <a:solidFill>
                        <a:schemeClr val="accent6">
                          <a:lumMod val="50000"/>
                        </a:schemeClr>
                      </a:solidFill>
                    </a:rPr>
                    <a:t>Q</a:t>
                  </a:r>
                  <a:r>
                    <a:rPr lang="en-US" sz="1500" baseline="-25000" dirty="0" err="1">
                      <a:solidFill>
                        <a:schemeClr val="accent6">
                          <a:lumMod val="50000"/>
                        </a:schemeClr>
                      </a:solidFill>
                    </a:rPr>
                    <a:t>y</a:t>
                  </a:r>
                  <a:endParaRPr lang="en-US" sz="1500" baseline="-25000" dirty="0">
                    <a:solidFill>
                      <a:schemeClr val="accent6">
                        <a:lumMod val="50000"/>
                      </a:schemeClr>
                    </a:solidFill>
                  </a:endParaRPr>
                </a:p>
              </p:txBody>
            </p:sp>
            <p:sp>
              <p:nvSpPr>
                <p:cNvPr id="50" name="Oval 49"/>
                <p:cNvSpPr/>
                <p:nvPr/>
              </p:nvSpPr>
              <p:spPr>
                <a:xfrm>
                  <a:off x="2268000" y="2053466"/>
                  <a:ext cx="72000" cy="72000"/>
                </a:xfrm>
                <a:prstGeom prst="ellipse">
                  <a:avLst/>
                </a:prstGeom>
                <a:solidFill>
                  <a:srgbClr val="FF0000">
                    <a:alpha val="20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cxnSp>
            <p:nvCxnSpPr>
              <p:cNvPr id="60" name="Straight Arrow Connector 59"/>
              <p:cNvCxnSpPr/>
              <p:nvPr/>
            </p:nvCxnSpPr>
            <p:spPr>
              <a:xfrm rot="7500000">
                <a:off x="6408000" y="3096000"/>
                <a:ext cx="504000" cy="0"/>
              </a:xfrm>
              <a:prstGeom prst="straightConnector1">
                <a:avLst/>
              </a:prstGeom>
              <a:ln w="25400">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64" name="Content Placeholder 2"/>
            <p:cNvSpPr txBox="1">
              <a:spLocks/>
            </p:cNvSpPr>
            <p:nvPr/>
          </p:nvSpPr>
          <p:spPr>
            <a:xfrm>
              <a:off x="4212000" y="5112000"/>
              <a:ext cx="3744000" cy="144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smtClean="0"/>
                <a:t>All particles have the tunes </a:t>
              </a:r>
              <a:r>
                <a:rPr lang="en-US" sz="1600" dirty="0" err="1" smtClean="0"/>
                <a:t>Q</a:t>
              </a:r>
              <a:r>
                <a:rPr lang="en-US" sz="1600" baseline="-25000" dirty="0" err="1" smtClean="0"/>
                <a:t>x</a:t>
              </a:r>
              <a:r>
                <a:rPr lang="en-US" sz="1600" dirty="0" smtClean="0"/>
                <a:t> and </a:t>
              </a:r>
              <a:r>
                <a:rPr lang="en-US" sz="1600" dirty="0" err="1" smtClean="0"/>
                <a:t>Q</a:t>
              </a:r>
              <a:r>
                <a:rPr lang="en-US" sz="1600" baseline="-25000" dirty="0" err="1" smtClean="0"/>
                <a:t>y</a:t>
              </a:r>
              <a:r>
                <a:rPr lang="en-US" sz="1600" dirty="0" smtClean="0"/>
                <a:t> determined by the machine quadrupoles and the </a:t>
              </a:r>
              <a:r>
                <a:rPr lang="en-US" sz="1600" b="1" dirty="0" smtClean="0">
                  <a:solidFill>
                    <a:srgbClr val="C00000"/>
                  </a:solidFill>
                </a:rPr>
                <a:t>linear defocusing </a:t>
              </a:r>
              <a:r>
                <a:rPr lang="en-US" sz="1600" dirty="0" smtClean="0"/>
                <a:t>from space charge</a:t>
              </a:r>
            </a:p>
            <a:p>
              <a:endParaRPr lang="en-US" sz="1600" dirty="0"/>
            </a:p>
          </p:txBody>
        </p:sp>
      </p:grpSp>
      <p:grpSp>
        <p:nvGrpSpPr>
          <p:cNvPr id="16" name="Group 15"/>
          <p:cNvGrpSpPr/>
          <p:nvPr/>
        </p:nvGrpSpPr>
        <p:grpSpPr>
          <a:xfrm>
            <a:off x="8124000" y="720000"/>
            <a:ext cx="4068000" cy="5832000"/>
            <a:chOff x="8124000" y="720000"/>
            <a:chExt cx="4068000" cy="5832000"/>
          </a:xfrm>
        </p:grpSpPr>
        <p:sp>
          <p:nvSpPr>
            <p:cNvPr id="75" name="Rectangle 74"/>
            <p:cNvSpPr/>
            <p:nvPr/>
          </p:nvSpPr>
          <p:spPr>
            <a:xfrm>
              <a:off x="8124000" y="720000"/>
              <a:ext cx="4068000" cy="5760000"/>
            </a:xfrm>
            <a:prstGeom prst="rect">
              <a:avLst/>
            </a:prstGeom>
            <a:solidFill>
              <a:schemeClr val="accent1">
                <a:alpha val="1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9360000" y="720000"/>
              <a:ext cx="1908000" cy="554400"/>
            </a:xfrm>
            <a:prstGeom prst="rect">
              <a:avLst/>
            </a:prstGeom>
            <a:noFill/>
          </p:spPr>
          <p:txBody>
            <a:bodyPr wrap="none" rtlCol="0">
              <a:spAutoFit/>
            </a:bodyPr>
            <a:lstStyle/>
            <a:p>
              <a:pPr algn="ctr"/>
              <a:r>
                <a:rPr lang="en-US" sz="1500" dirty="0"/>
                <a:t>with space charge</a:t>
              </a:r>
            </a:p>
            <a:p>
              <a:pPr algn="ctr"/>
              <a:r>
                <a:rPr lang="en-US" sz="1500" b="1" dirty="0"/>
                <a:t>Gaussian distribution</a:t>
              </a:r>
            </a:p>
          </p:txBody>
        </p:sp>
        <p:grpSp>
          <p:nvGrpSpPr>
            <p:cNvPr id="67" name="Group 66"/>
            <p:cNvGrpSpPr>
              <a:grpSpLocks noChangeAspect="1"/>
            </p:cNvGrpSpPr>
            <p:nvPr/>
          </p:nvGrpSpPr>
          <p:grpSpPr>
            <a:xfrm>
              <a:off x="8496000" y="1296000"/>
              <a:ext cx="3426030" cy="1260000"/>
              <a:chOff x="8638768" y="1044000"/>
              <a:chExt cx="3235651" cy="1189984"/>
            </a:xfrm>
          </p:grpSpPr>
          <p:sp>
            <p:nvSpPr>
              <p:cNvPr id="24" name="TextBox 23"/>
              <p:cNvSpPr txBox="1"/>
              <p:nvPr/>
            </p:nvSpPr>
            <p:spPr>
              <a:xfrm>
                <a:off x="10224000" y="1116000"/>
                <a:ext cx="300082" cy="369332"/>
              </a:xfrm>
              <a:prstGeom prst="rect">
                <a:avLst/>
              </a:prstGeom>
              <a:noFill/>
            </p:spPr>
            <p:txBody>
              <a:bodyPr wrap="none" rtlCol="0">
                <a:spAutoFit/>
              </a:bodyPr>
              <a:lstStyle/>
              <a:p>
                <a:r>
                  <a:rPr lang="en-US" dirty="0"/>
                  <a:t>+</a:t>
                </a:r>
              </a:p>
            </p:txBody>
          </p:sp>
          <p:pic>
            <p:nvPicPr>
              <p:cNvPr id="25" name="Picture 24" descr="ps-99-012.pdf"/>
              <p:cNvPicPr>
                <a:picLocks noChangeAspect="1"/>
              </p:cNvPicPr>
              <p:nvPr/>
            </p:nvPicPr>
            <p:blipFill rotWithShape="1">
              <a:blip r:embed="rId2">
                <a:extLst>
                  <a:ext uri="{28A0092B-C50C-407E-A947-70E740481C1C}">
                    <a14:useLocalDpi xmlns:a14="http://schemas.microsoft.com/office/drawing/2010/main" val="0"/>
                  </a:ext>
                </a:extLst>
              </a:blip>
              <a:srcRect l="24765" t="64469" r="56049" b="26584"/>
              <a:stretch/>
            </p:blipFill>
            <p:spPr>
              <a:xfrm>
                <a:off x="8638768" y="1044000"/>
                <a:ext cx="1634620" cy="1080000"/>
              </a:xfrm>
              <a:prstGeom prst="rect">
                <a:avLst/>
              </a:prstGeom>
            </p:spPr>
          </p:pic>
          <p:pic>
            <p:nvPicPr>
              <p:cNvPr id="33" name="Picture 32" descr="ps-99-012.pdf"/>
              <p:cNvPicPr>
                <a:picLocks noChangeAspect="1"/>
              </p:cNvPicPr>
              <p:nvPr/>
            </p:nvPicPr>
            <p:blipFill rotWithShape="1">
              <a:blip r:embed="rId2">
                <a:extLst>
                  <a:ext uri="{28A0092B-C50C-407E-A947-70E740481C1C}">
                    <a14:useLocalDpi xmlns:a14="http://schemas.microsoft.com/office/drawing/2010/main" val="0"/>
                  </a:ext>
                </a:extLst>
              </a:blip>
              <a:srcRect l="59602" t="66084" r="23978" b="26102"/>
              <a:stretch/>
            </p:blipFill>
            <p:spPr>
              <a:xfrm>
                <a:off x="10379426" y="1225984"/>
                <a:ext cx="1494993" cy="1008000"/>
              </a:xfrm>
              <a:prstGeom prst="rect">
                <a:avLst/>
              </a:prstGeom>
            </p:spPr>
          </p:pic>
        </p:grpSp>
        <p:grpSp>
          <p:nvGrpSpPr>
            <p:cNvPr id="71" name="Group 70"/>
            <p:cNvGrpSpPr>
              <a:grpSpLocks noChangeAspect="1"/>
            </p:cNvGrpSpPr>
            <p:nvPr/>
          </p:nvGrpSpPr>
          <p:grpSpPr>
            <a:xfrm>
              <a:off x="8784000" y="2484000"/>
              <a:ext cx="2664000" cy="2591165"/>
              <a:chOff x="8928000" y="2160000"/>
              <a:chExt cx="2880000" cy="2801260"/>
            </a:xfrm>
          </p:grpSpPr>
          <p:sp>
            <p:nvSpPr>
              <p:cNvPr id="36" name="Isosceles Triangle 35"/>
              <p:cNvSpPr>
                <a:spLocks/>
              </p:cNvSpPr>
              <p:nvPr/>
            </p:nvSpPr>
            <p:spPr>
              <a:xfrm rot="12900000">
                <a:off x="10404000" y="3096000"/>
                <a:ext cx="576000" cy="720000"/>
              </a:xfrm>
              <a:prstGeom prst="triangle">
                <a:avLst/>
              </a:prstGeom>
              <a:gradFill flip="none" rotWithShape="1">
                <a:gsLst>
                  <a:gs pos="0">
                    <a:srgbClr val="008000"/>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TextBox 37"/>
              <p:cNvSpPr txBox="1"/>
              <p:nvPr/>
            </p:nvSpPr>
            <p:spPr>
              <a:xfrm>
                <a:off x="9706378" y="3833514"/>
                <a:ext cx="1008000" cy="504000"/>
              </a:xfrm>
              <a:prstGeom prst="rect">
                <a:avLst/>
              </a:prstGeom>
              <a:noFill/>
            </p:spPr>
            <p:txBody>
              <a:bodyPr wrap="square" rtlCol="0">
                <a:spAutoFit/>
              </a:bodyPr>
              <a:lstStyle/>
              <a:p>
                <a:pPr algn="ctr"/>
                <a:r>
                  <a:rPr lang="en-US" sz="1200" dirty="0">
                    <a:solidFill>
                      <a:schemeClr val="accent6">
                        <a:lumMod val="50000"/>
                      </a:schemeClr>
                    </a:solidFill>
                  </a:rPr>
                  <a:t>particles in the center</a:t>
                </a:r>
              </a:p>
            </p:txBody>
          </p:sp>
          <p:sp>
            <p:nvSpPr>
              <p:cNvPr id="39" name="TextBox 38"/>
              <p:cNvSpPr txBox="1"/>
              <p:nvPr/>
            </p:nvSpPr>
            <p:spPr>
              <a:xfrm>
                <a:off x="9745297" y="2665946"/>
                <a:ext cx="1008000" cy="504000"/>
              </a:xfrm>
              <a:prstGeom prst="rect">
                <a:avLst/>
              </a:prstGeom>
              <a:noFill/>
            </p:spPr>
            <p:txBody>
              <a:bodyPr wrap="square" rtlCol="0">
                <a:spAutoFit/>
              </a:bodyPr>
              <a:lstStyle/>
              <a:p>
                <a:pPr algn="ctr"/>
                <a:r>
                  <a:rPr lang="en-US" sz="1200" dirty="0">
                    <a:solidFill>
                      <a:schemeClr val="accent6">
                        <a:lumMod val="50000"/>
                      </a:schemeClr>
                    </a:solidFill>
                  </a:rPr>
                  <a:t>particles in the tails</a:t>
                </a:r>
              </a:p>
            </p:txBody>
          </p:sp>
          <p:grpSp>
            <p:nvGrpSpPr>
              <p:cNvPr id="51" name="Group 50"/>
              <p:cNvGrpSpPr>
                <a:grpSpLocks noChangeAspect="1"/>
              </p:cNvGrpSpPr>
              <p:nvPr/>
            </p:nvGrpSpPr>
            <p:grpSpPr>
              <a:xfrm>
                <a:off x="8928000" y="2160000"/>
                <a:ext cx="2880000" cy="2801260"/>
                <a:chOff x="612000" y="1620000"/>
                <a:chExt cx="2196000" cy="2135960"/>
              </a:xfrm>
            </p:grpSpPr>
            <p:cxnSp>
              <p:nvCxnSpPr>
                <p:cNvPr id="52" name="Straight Arrow Connector 51"/>
                <p:cNvCxnSpPr/>
                <p:nvPr/>
              </p:nvCxnSpPr>
              <p:spPr>
                <a:xfrm>
                  <a:off x="1008000" y="3420000"/>
                  <a:ext cx="1800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rot="16200000">
                  <a:off x="107934" y="2520000"/>
                  <a:ext cx="1800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1728560" y="3489567"/>
                  <a:ext cx="307885" cy="266393"/>
                </a:xfrm>
                <a:prstGeom prst="rect">
                  <a:avLst/>
                </a:prstGeom>
                <a:noFill/>
              </p:spPr>
              <p:txBody>
                <a:bodyPr wrap="none" rtlCol="0">
                  <a:spAutoFit/>
                </a:bodyPr>
                <a:lstStyle/>
                <a:p>
                  <a:r>
                    <a:rPr lang="en-US" sz="1500" dirty="0" err="1">
                      <a:solidFill>
                        <a:schemeClr val="accent6">
                          <a:lumMod val="50000"/>
                        </a:schemeClr>
                      </a:solidFill>
                    </a:rPr>
                    <a:t>Q</a:t>
                  </a:r>
                  <a:r>
                    <a:rPr lang="en-US" sz="1500" baseline="-25000" dirty="0" err="1">
                      <a:solidFill>
                        <a:schemeClr val="accent6">
                          <a:lumMod val="50000"/>
                        </a:schemeClr>
                      </a:solidFill>
                    </a:rPr>
                    <a:t>x</a:t>
                  </a:r>
                  <a:endParaRPr lang="en-US" sz="1500" baseline="-25000" dirty="0">
                    <a:solidFill>
                      <a:schemeClr val="accent6">
                        <a:lumMod val="50000"/>
                      </a:schemeClr>
                    </a:solidFill>
                  </a:endParaRPr>
                </a:p>
              </p:txBody>
            </p:sp>
            <p:sp>
              <p:nvSpPr>
                <p:cNvPr id="55" name="TextBox 54"/>
                <p:cNvSpPr txBox="1"/>
                <p:nvPr/>
              </p:nvSpPr>
              <p:spPr>
                <a:xfrm>
                  <a:off x="612000" y="2340000"/>
                  <a:ext cx="306828" cy="266393"/>
                </a:xfrm>
                <a:prstGeom prst="rect">
                  <a:avLst/>
                </a:prstGeom>
                <a:noFill/>
              </p:spPr>
              <p:txBody>
                <a:bodyPr wrap="none" rtlCol="0">
                  <a:spAutoFit/>
                </a:bodyPr>
                <a:lstStyle/>
                <a:p>
                  <a:r>
                    <a:rPr lang="en-US" sz="1500" dirty="0" err="1">
                      <a:solidFill>
                        <a:schemeClr val="accent6">
                          <a:lumMod val="50000"/>
                        </a:schemeClr>
                      </a:solidFill>
                    </a:rPr>
                    <a:t>Q</a:t>
                  </a:r>
                  <a:r>
                    <a:rPr lang="en-US" sz="1500" baseline="-25000" dirty="0" err="1">
                      <a:solidFill>
                        <a:schemeClr val="accent6">
                          <a:lumMod val="50000"/>
                        </a:schemeClr>
                      </a:solidFill>
                    </a:rPr>
                    <a:t>y</a:t>
                  </a:r>
                  <a:endParaRPr lang="en-US" sz="1500" baseline="-25000" dirty="0">
                    <a:solidFill>
                      <a:schemeClr val="accent6">
                        <a:lumMod val="50000"/>
                      </a:schemeClr>
                    </a:solidFill>
                  </a:endParaRPr>
                </a:p>
              </p:txBody>
            </p:sp>
            <p:sp>
              <p:nvSpPr>
                <p:cNvPr id="56" name="Oval 55"/>
                <p:cNvSpPr/>
                <p:nvPr/>
              </p:nvSpPr>
              <p:spPr>
                <a:xfrm>
                  <a:off x="2268000" y="2053466"/>
                  <a:ext cx="72000" cy="72000"/>
                </a:xfrm>
                <a:prstGeom prst="ellipse">
                  <a:avLst/>
                </a:prstGeom>
                <a:solidFill>
                  <a:srgbClr val="FF0000">
                    <a:alpha val="20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61" name="TextBox 60"/>
              <p:cNvSpPr txBox="1"/>
              <p:nvPr/>
            </p:nvSpPr>
            <p:spPr>
              <a:xfrm>
                <a:off x="10656000" y="3564000"/>
                <a:ext cx="1118448" cy="307777"/>
              </a:xfrm>
              <a:prstGeom prst="rect">
                <a:avLst/>
              </a:prstGeom>
              <a:noFill/>
            </p:spPr>
            <p:txBody>
              <a:bodyPr wrap="none" rtlCol="0">
                <a:spAutoFit/>
              </a:bodyPr>
              <a:lstStyle/>
              <a:p>
                <a:r>
                  <a:rPr lang="en-US" sz="1400" dirty="0">
                    <a:solidFill>
                      <a:srgbClr val="008000"/>
                    </a:solidFill>
                  </a:rPr>
                  <a:t>tune </a:t>
                </a:r>
                <a:r>
                  <a:rPr lang="en-US" sz="1400" dirty="0" smtClean="0">
                    <a:solidFill>
                      <a:srgbClr val="008000"/>
                    </a:solidFill>
                  </a:rPr>
                  <a:t>spread!</a:t>
                </a:r>
                <a:endParaRPr lang="en-US" sz="1400" dirty="0">
                  <a:solidFill>
                    <a:srgbClr val="008000"/>
                  </a:solidFill>
                </a:endParaRPr>
              </a:p>
            </p:txBody>
          </p:sp>
          <p:cxnSp>
            <p:nvCxnSpPr>
              <p:cNvPr id="63" name="Straight Arrow Connector 62"/>
              <p:cNvCxnSpPr/>
              <p:nvPr/>
            </p:nvCxnSpPr>
            <p:spPr>
              <a:xfrm rot="7500000">
                <a:off x="10692000" y="3096000"/>
                <a:ext cx="504000" cy="0"/>
              </a:xfrm>
              <a:prstGeom prst="straightConnector1">
                <a:avLst/>
              </a:prstGeom>
              <a:ln w="25400">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65" name="Content Placeholder 2"/>
            <p:cNvSpPr txBox="1">
              <a:spLocks/>
            </p:cNvSpPr>
            <p:nvPr/>
          </p:nvSpPr>
          <p:spPr>
            <a:xfrm>
              <a:off x="8280000" y="5112000"/>
              <a:ext cx="3744000" cy="144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a:buChar char="•"/>
              </a:pPr>
              <a:r>
                <a:rPr lang="en-US" sz="1600" dirty="0"/>
                <a:t>Particles have a different tunes, since the space charge</a:t>
              </a:r>
              <a:r>
                <a:rPr lang="en-US" sz="1600" b="1" dirty="0">
                  <a:solidFill>
                    <a:srgbClr val="C00000"/>
                  </a:solidFill>
                </a:rPr>
                <a:t> defocusing depends on the particles’ amplitude</a:t>
              </a:r>
            </a:p>
            <a:p>
              <a:pPr marL="285750" indent="-285750">
                <a:buFont typeface="Arial"/>
                <a:buChar char="•"/>
              </a:pPr>
              <a:r>
                <a:rPr lang="en-US" sz="1600" dirty="0">
                  <a:sym typeface="Wingdings"/>
                </a:rPr>
                <a:t>The tune shift is largest for particles in the beam </a:t>
              </a:r>
              <a:r>
                <a:rPr lang="en-US" sz="1600" dirty="0" smtClean="0">
                  <a:sym typeface="Wingdings"/>
                </a:rPr>
                <a:t>center</a:t>
              </a:r>
              <a:endParaRPr lang="en-US" sz="1600" dirty="0"/>
            </a:p>
          </p:txBody>
        </p:sp>
      </p:grpSp>
      <p:grpSp>
        <p:nvGrpSpPr>
          <p:cNvPr id="18" name="Group 17"/>
          <p:cNvGrpSpPr/>
          <p:nvPr/>
        </p:nvGrpSpPr>
        <p:grpSpPr>
          <a:xfrm>
            <a:off x="0" y="719999"/>
            <a:ext cx="4068000" cy="5760000"/>
            <a:chOff x="0" y="719999"/>
            <a:chExt cx="4068000" cy="5760000"/>
          </a:xfrm>
        </p:grpSpPr>
        <p:sp>
          <p:nvSpPr>
            <p:cNvPr id="74" name="Rectangle 73"/>
            <p:cNvSpPr/>
            <p:nvPr/>
          </p:nvSpPr>
          <p:spPr>
            <a:xfrm>
              <a:off x="0" y="719999"/>
              <a:ext cx="4068000" cy="5760000"/>
            </a:xfrm>
            <a:prstGeom prst="rect">
              <a:avLst/>
            </a:prstGeom>
            <a:solidFill>
              <a:schemeClr val="accent4">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080000" y="720000"/>
              <a:ext cx="1853969" cy="323165"/>
            </a:xfrm>
            <a:prstGeom prst="rect">
              <a:avLst/>
            </a:prstGeom>
            <a:noFill/>
          </p:spPr>
          <p:txBody>
            <a:bodyPr wrap="none" rtlCol="0">
              <a:spAutoFit/>
            </a:bodyPr>
            <a:lstStyle/>
            <a:p>
              <a:r>
                <a:rPr lang="en-US" sz="1500" dirty="0"/>
                <a:t>without space charge</a:t>
              </a:r>
            </a:p>
          </p:txBody>
        </p:sp>
        <p:grpSp>
          <p:nvGrpSpPr>
            <p:cNvPr id="44" name="Group 43"/>
            <p:cNvGrpSpPr>
              <a:grpSpLocks noChangeAspect="1"/>
            </p:cNvGrpSpPr>
            <p:nvPr/>
          </p:nvGrpSpPr>
          <p:grpSpPr>
            <a:xfrm>
              <a:off x="288001" y="2484000"/>
              <a:ext cx="2663999" cy="2591165"/>
              <a:chOff x="612002" y="1620004"/>
              <a:chExt cx="2196005" cy="2135966"/>
            </a:xfrm>
          </p:grpSpPr>
          <p:cxnSp>
            <p:nvCxnSpPr>
              <p:cNvPr id="9" name="Straight Arrow Connector 8"/>
              <p:cNvCxnSpPr/>
              <p:nvPr/>
            </p:nvCxnSpPr>
            <p:spPr>
              <a:xfrm>
                <a:off x="1008002" y="3420009"/>
                <a:ext cx="1800005"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rot="16200000">
                <a:off x="107934" y="2520007"/>
                <a:ext cx="1800005"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728564" y="3489577"/>
                <a:ext cx="307886" cy="266393"/>
              </a:xfrm>
              <a:prstGeom prst="rect">
                <a:avLst/>
              </a:prstGeom>
              <a:noFill/>
            </p:spPr>
            <p:txBody>
              <a:bodyPr wrap="none" rtlCol="0">
                <a:spAutoFit/>
              </a:bodyPr>
              <a:lstStyle/>
              <a:p>
                <a:r>
                  <a:rPr lang="en-US" sz="1500" dirty="0" err="1">
                    <a:solidFill>
                      <a:schemeClr val="accent6">
                        <a:lumMod val="50000"/>
                      </a:schemeClr>
                    </a:solidFill>
                  </a:rPr>
                  <a:t>Q</a:t>
                </a:r>
                <a:r>
                  <a:rPr lang="en-US" sz="1500" baseline="-25000" dirty="0" err="1">
                    <a:solidFill>
                      <a:schemeClr val="accent6">
                        <a:lumMod val="50000"/>
                      </a:schemeClr>
                    </a:solidFill>
                  </a:rPr>
                  <a:t>x</a:t>
                </a:r>
                <a:endParaRPr lang="en-US" sz="1500" baseline="-25000" dirty="0">
                  <a:solidFill>
                    <a:schemeClr val="accent6">
                      <a:lumMod val="50000"/>
                    </a:schemeClr>
                  </a:solidFill>
                </a:endParaRPr>
              </a:p>
            </p:txBody>
          </p:sp>
          <p:sp>
            <p:nvSpPr>
              <p:cNvPr id="12" name="TextBox 11"/>
              <p:cNvSpPr txBox="1"/>
              <p:nvPr/>
            </p:nvSpPr>
            <p:spPr>
              <a:xfrm>
                <a:off x="612002" y="2340008"/>
                <a:ext cx="306829" cy="266394"/>
              </a:xfrm>
              <a:prstGeom prst="rect">
                <a:avLst/>
              </a:prstGeom>
              <a:noFill/>
            </p:spPr>
            <p:txBody>
              <a:bodyPr wrap="none" rtlCol="0">
                <a:spAutoFit/>
              </a:bodyPr>
              <a:lstStyle/>
              <a:p>
                <a:r>
                  <a:rPr lang="en-US" sz="1500" dirty="0" err="1">
                    <a:solidFill>
                      <a:schemeClr val="accent6">
                        <a:lumMod val="50000"/>
                      </a:schemeClr>
                    </a:solidFill>
                  </a:rPr>
                  <a:t>Q</a:t>
                </a:r>
                <a:r>
                  <a:rPr lang="en-US" sz="1500" baseline="-25000" dirty="0" err="1">
                    <a:solidFill>
                      <a:schemeClr val="accent6">
                        <a:lumMod val="50000"/>
                      </a:schemeClr>
                    </a:solidFill>
                  </a:rPr>
                  <a:t>y</a:t>
                </a:r>
                <a:endParaRPr lang="en-US" sz="1500" baseline="-25000" dirty="0">
                  <a:solidFill>
                    <a:schemeClr val="accent6">
                      <a:lumMod val="50000"/>
                    </a:schemeClr>
                  </a:solidFill>
                </a:endParaRPr>
              </a:p>
            </p:txBody>
          </p:sp>
          <p:sp>
            <p:nvSpPr>
              <p:cNvPr id="13" name="Oval 12"/>
              <p:cNvSpPr/>
              <p:nvPr/>
            </p:nvSpPr>
            <p:spPr>
              <a:xfrm>
                <a:off x="2268000" y="2053466"/>
                <a:ext cx="72000" cy="72000"/>
              </a:xfrm>
              <a:prstGeom prst="ellipse">
                <a:avLst/>
              </a:prstGeom>
              <a:solidFill>
                <a:srgbClr val="FF0000"/>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40" name="TextBox 39"/>
            <p:cNvSpPr txBox="1"/>
            <p:nvPr/>
          </p:nvSpPr>
          <p:spPr>
            <a:xfrm>
              <a:off x="1686600" y="3216600"/>
              <a:ext cx="1198800" cy="599400"/>
            </a:xfrm>
            <a:prstGeom prst="rect">
              <a:avLst/>
            </a:prstGeom>
            <a:noFill/>
          </p:spPr>
          <p:txBody>
            <a:bodyPr wrap="square" rtlCol="0">
              <a:spAutoFit/>
            </a:bodyPr>
            <a:lstStyle/>
            <a:p>
              <a:pPr algn="ctr"/>
              <a:r>
                <a:rPr lang="en-US" sz="1400" dirty="0">
                  <a:solidFill>
                    <a:srgbClr val="FF0000"/>
                  </a:solidFill>
                </a:rPr>
                <a:t>zero intensity working point</a:t>
              </a:r>
            </a:p>
          </p:txBody>
        </p:sp>
        <p:pic>
          <p:nvPicPr>
            <p:cNvPr id="72" name="Picture 71" descr="ps-99-012.pdf"/>
            <p:cNvPicPr>
              <a:picLocks noChangeAspect="1"/>
            </p:cNvPicPr>
            <p:nvPr/>
          </p:nvPicPr>
          <p:blipFill rotWithShape="1">
            <a:blip r:embed="rId2">
              <a:extLst>
                <a:ext uri="{28A0092B-C50C-407E-A947-70E740481C1C}">
                  <a14:useLocalDpi xmlns:a14="http://schemas.microsoft.com/office/drawing/2010/main" val="0"/>
                </a:ext>
              </a:extLst>
            </a:blip>
            <a:srcRect l="24765" t="64469" r="56049" b="26584"/>
            <a:stretch/>
          </p:blipFill>
          <p:spPr>
            <a:xfrm>
              <a:off x="1080000" y="1296000"/>
              <a:ext cx="1743594" cy="1152000"/>
            </a:xfrm>
            <a:prstGeom prst="rect">
              <a:avLst/>
            </a:prstGeom>
          </p:spPr>
        </p:pic>
      </p:grpSp>
      <p:sp>
        <p:nvSpPr>
          <p:cNvPr id="6" name="Slide Number Placeholder 5"/>
          <p:cNvSpPr>
            <a:spLocks noGrp="1"/>
          </p:cNvSpPr>
          <p:nvPr>
            <p:ph type="sldNum" sz="quarter" idx="12"/>
          </p:nvPr>
        </p:nvSpPr>
        <p:spPr/>
        <p:txBody>
          <a:bodyPr/>
          <a:lstStyle/>
          <a:p>
            <a:fld id="{9EA1AA69-EDB9-4143-818B-2B18FE6932EA}" type="slidenum">
              <a:rPr lang="en-GB" smtClean="0"/>
              <a:t>4</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17" name="Footer Placeholder 16"/>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4008400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(in-)direct space charge to resistive wall</a:t>
            </a:r>
            <a:endParaRPr lang="en-US" dirty="0"/>
          </a:p>
        </p:txBody>
      </p:sp>
      <p:sp>
        <p:nvSpPr>
          <p:cNvPr id="3" name="Content Placeholder 2"/>
          <p:cNvSpPr>
            <a:spLocks noGrp="1"/>
          </p:cNvSpPr>
          <p:nvPr>
            <p:ph idx="1"/>
          </p:nvPr>
        </p:nvSpPr>
        <p:spPr/>
        <p:txBody>
          <a:bodyPr>
            <a:normAutofit/>
          </a:bodyPr>
          <a:lstStyle/>
          <a:p>
            <a:pPr algn="just"/>
            <a:r>
              <a:rPr lang="en-US" sz="2000" dirty="0"/>
              <a:t>We consider a smooth multilayer structure, </a:t>
            </a:r>
            <a:r>
              <a:rPr lang="en-US" sz="2000" b="1" dirty="0">
                <a:solidFill>
                  <a:srgbClr val="C00000"/>
                </a:solidFill>
              </a:rPr>
              <a:t>longitudinally translation invariant and transversely bounded</a:t>
            </a:r>
            <a:r>
              <a:rPr lang="en-US" sz="2000" dirty="0"/>
              <a:t>.</a:t>
            </a:r>
          </a:p>
          <a:p>
            <a:pPr algn="just"/>
            <a:r>
              <a:rPr lang="en-US" sz="2000" dirty="0"/>
              <a:t>We consider a charged point particle traveling through the smooth multilayered structure.</a:t>
            </a:r>
          </a:p>
          <a:p>
            <a:pPr algn="just"/>
            <a:r>
              <a:rPr lang="en-US" sz="2000" dirty="0"/>
              <a:t>The </a:t>
            </a:r>
            <a:r>
              <a:rPr lang="en-US" sz="2000" b="1" dirty="0">
                <a:solidFill>
                  <a:srgbClr val="C00000"/>
                </a:solidFill>
              </a:rPr>
              <a:t>induced electromagnetic fields can be computed </a:t>
            </a:r>
            <a:r>
              <a:rPr lang="en-US" sz="2000" dirty="0"/>
              <a:t>for certain geometries by means of Maxwell’s equations (longitudinal and transverse electromagnetic fields) with </a:t>
            </a:r>
            <a:r>
              <a:rPr lang="en-US" sz="2000" b="1" dirty="0">
                <a:solidFill>
                  <a:srgbClr val="C00000"/>
                </a:solidFill>
              </a:rPr>
              <a:t>field matching at the boundaries</a:t>
            </a:r>
            <a:r>
              <a:rPr lang="en-US" sz="2000" dirty="0"/>
              <a:t>. Two examples of such geometries are shown below.</a:t>
            </a:r>
          </a:p>
          <a:p>
            <a:pPr algn="just"/>
            <a:endParaRPr lang="en-US" sz="2000" dirty="0" smtClean="0"/>
          </a:p>
          <a:p>
            <a:pPr algn="just"/>
            <a:endParaRPr lang="en-US" sz="2000" dirty="0"/>
          </a:p>
          <a:p>
            <a:pPr algn="just"/>
            <a:endParaRPr lang="en-US" sz="2000" dirty="0" smtClean="0"/>
          </a:p>
          <a:p>
            <a:pPr algn="just"/>
            <a:endParaRPr lang="en-US" sz="2000" dirty="0"/>
          </a:p>
          <a:p>
            <a:pPr algn="just"/>
            <a:endParaRPr lang="en-US" sz="2000" dirty="0"/>
          </a:p>
          <a:p>
            <a:pPr algn="just"/>
            <a:r>
              <a:rPr lang="en-US" sz="2000" dirty="0"/>
              <a:t>It turns out, that the</a:t>
            </a:r>
            <a:r>
              <a:rPr lang="en-US" sz="2000" b="1" dirty="0">
                <a:solidFill>
                  <a:srgbClr val="C00000"/>
                </a:solidFill>
              </a:rPr>
              <a:t> resulting electromagnetic fields</a:t>
            </a:r>
            <a:r>
              <a:rPr lang="en-US" sz="2000" dirty="0"/>
              <a:t> can be decomposed into 3 components</a:t>
            </a:r>
            <a:r>
              <a:rPr lang="en-US" sz="2000" dirty="0" smtClean="0"/>
              <a:t>:</a:t>
            </a:r>
            <a:endParaRPr lang="en-US" sz="2000" dirty="0"/>
          </a:p>
        </p:txBody>
      </p:sp>
      <p:pic>
        <p:nvPicPr>
          <p:cNvPr id="33" name="Picture 32"/>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3785144" y="5148000"/>
            <a:ext cx="4621713" cy="1101714"/>
          </a:xfrm>
          <a:prstGeom prst="rect">
            <a:avLst/>
          </a:prstGeom>
        </p:spPr>
      </p:pic>
      <p:cxnSp>
        <p:nvCxnSpPr>
          <p:cNvPr id="9" name="Straight Arrow Connector 8"/>
          <p:cNvCxnSpPr/>
          <p:nvPr/>
        </p:nvCxnSpPr>
        <p:spPr>
          <a:xfrm>
            <a:off x="6372000" y="5508000"/>
            <a:ext cx="0" cy="540000"/>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2" name="Elbow Connector 11"/>
          <p:cNvCxnSpPr/>
          <p:nvPr/>
        </p:nvCxnSpPr>
        <p:spPr>
          <a:xfrm rot="16200000" flipH="1">
            <a:off x="7164000" y="5400000"/>
            <a:ext cx="684000" cy="648000"/>
          </a:xfrm>
          <a:prstGeom prst="bentConnector3">
            <a:avLst>
              <a:gd name="adj1" fmla="val 22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7992000" y="5652000"/>
            <a:ext cx="534857" cy="204343"/>
          </a:xfrm>
          <a:prstGeom prst="rect">
            <a:avLst/>
          </a:prstGeom>
        </p:spPr>
      </p:pic>
      <p:pic>
        <p:nvPicPr>
          <p:cNvPr id="21" name="Picture 20"/>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6516000" y="5652000"/>
            <a:ext cx="699428" cy="119314"/>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40</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356904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(in-)direct space charge to resistive wall</a:t>
            </a:r>
            <a:endParaRPr lang="en-US" dirty="0"/>
          </a:p>
        </p:txBody>
      </p:sp>
      <p:sp>
        <p:nvSpPr>
          <p:cNvPr id="3" name="Content Placeholder 2"/>
          <p:cNvSpPr>
            <a:spLocks noGrp="1"/>
          </p:cNvSpPr>
          <p:nvPr>
            <p:ph idx="1"/>
          </p:nvPr>
        </p:nvSpPr>
        <p:spPr/>
        <p:txBody>
          <a:bodyPr>
            <a:normAutofit/>
          </a:bodyPr>
          <a:lstStyle/>
          <a:p>
            <a:pPr algn="just"/>
            <a:r>
              <a:rPr lang="en-US" sz="2000" dirty="0" smtClean="0"/>
              <a:t>We consider a smooth multilayer structure, </a:t>
            </a:r>
            <a:r>
              <a:rPr lang="en-US" sz="2000" b="1" dirty="0" smtClean="0">
                <a:solidFill>
                  <a:srgbClr val="C00000"/>
                </a:solidFill>
              </a:rPr>
              <a:t>longitudinally translation invariant and transversely bounded</a:t>
            </a:r>
            <a:r>
              <a:rPr lang="en-US" sz="2000" dirty="0" smtClean="0"/>
              <a:t>.</a:t>
            </a:r>
          </a:p>
          <a:p>
            <a:pPr algn="just"/>
            <a:r>
              <a:rPr lang="en-US" sz="2000" dirty="0" smtClean="0"/>
              <a:t>We consider a charged point particle traveling through the smooth multilayered structure.</a:t>
            </a:r>
          </a:p>
          <a:p>
            <a:pPr algn="just"/>
            <a:r>
              <a:rPr lang="en-US" sz="2000" dirty="0" smtClean="0"/>
              <a:t>The induced electromagnetic fields can be computed for certain geometries by means of Maxwell’s equations (longitudinal and transverse electromagnetic fields) with field matching at the boundaries. Two examples of such geometries are shown below.</a:t>
            </a:r>
          </a:p>
          <a:p>
            <a:pPr algn="just"/>
            <a:endParaRPr lang="en-US" sz="2000" dirty="0" smtClean="0"/>
          </a:p>
          <a:p>
            <a:pPr algn="just"/>
            <a:endParaRPr lang="en-US" sz="2000" dirty="0"/>
          </a:p>
          <a:p>
            <a:pPr algn="just"/>
            <a:endParaRPr lang="en-US" sz="2000" dirty="0" smtClean="0"/>
          </a:p>
          <a:p>
            <a:pPr algn="just"/>
            <a:endParaRPr lang="en-US" sz="2000" dirty="0"/>
          </a:p>
          <a:p>
            <a:pPr algn="just"/>
            <a:endParaRPr lang="en-US" sz="2000" dirty="0"/>
          </a:p>
          <a:p>
            <a:pPr algn="just"/>
            <a:r>
              <a:rPr lang="en-US" sz="2000" dirty="0"/>
              <a:t>It turns out, that the </a:t>
            </a:r>
            <a:r>
              <a:rPr lang="en-US" sz="2000" b="1" dirty="0">
                <a:solidFill>
                  <a:srgbClr val="C00000"/>
                </a:solidFill>
              </a:rPr>
              <a:t>resulting electromagnetic fields</a:t>
            </a:r>
            <a:r>
              <a:rPr lang="en-US" sz="2000" dirty="0"/>
              <a:t> can be decomposed into 3 components</a:t>
            </a:r>
            <a:r>
              <a:rPr lang="en-US" sz="2000" dirty="0" smtClean="0"/>
              <a:t>:</a:t>
            </a:r>
            <a:endParaRPr lang="en-US" sz="2000" dirty="0"/>
          </a:p>
        </p:txBody>
      </p:sp>
      <p:pic>
        <p:nvPicPr>
          <p:cNvPr id="33" name="Picture 32"/>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3785144" y="5148000"/>
            <a:ext cx="4621713" cy="1101714"/>
          </a:xfrm>
          <a:prstGeom prst="rect">
            <a:avLst/>
          </a:prstGeom>
        </p:spPr>
      </p:pic>
      <p:sp>
        <p:nvSpPr>
          <p:cNvPr id="8" name="Rounded Rectangle 7"/>
          <p:cNvSpPr/>
          <p:nvPr/>
        </p:nvSpPr>
        <p:spPr>
          <a:xfrm>
            <a:off x="336000" y="864000"/>
            <a:ext cx="11520000" cy="3600000"/>
          </a:xfrm>
          <a:prstGeom prst="roundRect">
            <a:avLst>
              <a:gd name="adj" fmla="val 5000"/>
            </a:avLst>
          </a:prstGeom>
          <a:solidFill>
            <a:schemeClr val="lt1">
              <a:alpha val="95000"/>
            </a:schemeClr>
          </a:solidFill>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numCol="3" spcCol="288000" rtlCol="0" anchor="t"/>
          <a:lstStyle/>
          <a:p>
            <a:pPr algn="just"/>
            <a:endParaRPr lang="en-US" b="1" dirty="0" smtClean="0">
              <a:solidFill>
                <a:srgbClr val="C00000"/>
              </a:solidFill>
              <a:sym typeface="Wingdings" panose="05000000000000000000" pitchFamily="2" charset="2"/>
            </a:endParaRPr>
          </a:p>
        </p:txBody>
      </p:sp>
      <p:sp>
        <p:nvSpPr>
          <p:cNvPr id="7" name="TextBox 6"/>
          <p:cNvSpPr txBox="1"/>
          <p:nvPr/>
        </p:nvSpPr>
        <p:spPr>
          <a:xfrm>
            <a:off x="396000" y="936000"/>
            <a:ext cx="3384000" cy="3240000"/>
          </a:xfrm>
          <a:prstGeom prst="rect">
            <a:avLst/>
          </a:prstGeom>
          <a:noFill/>
        </p:spPr>
        <p:txBody>
          <a:bodyPr wrap="square" rtlCol="0">
            <a:noAutofit/>
          </a:bodyPr>
          <a:lstStyle/>
          <a:p>
            <a:pPr marL="285750" indent="-285750" algn="just">
              <a:buFont typeface="Arial" panose="020B0604020202020204" pitchFamily="34" charset="0"/>
              <a:buChar char="•"/>
            </a:pPr>
            <a:r>
              <a:rPr lang="en-US" sz="1600" dirty="0"/>
              <a:t>A component which is </a:t>
            </a:r>
            <a:r>
              <a:rPr lang="en-US" sz="1600" b="1" dirty="0">
                <a:solidFill>
                  <a:srgbClr val="C00000"/>
                </a:solidFill>
              </a:rPr>
              <a:t>independent of the surrounding boundaries</a:t>
            </a:r>
            <a:r>
              <a:rPr lang="en-US" sz="1600" dirty="0"/>
              <a:t> </a:t>
            </a:r>
            <a:r>
              <a:rPr lang="en-US" sz="1600" dirty="0">
                <a:sym typeface="Wingdings" panose="05000000000000000000" pitchFamily="2" charset="2"/>
              </a:rPr>
              <a:t> </a:t>
            </a:r>
            <a:r>
              <a:rPr lang="en-US" sz="1600" b="1" dirty="0">
                <a:solidFill>
                  <a:srgbClr val="C00000"/>
                </a:solidFill>
                <a:sym typeface="Wingdings" panose="05000000000000000000" pitchFamily="2" charset="2"/>
              </a:rPr>
              <a:t>direct space charge</a:t>
            </a:r>
          </a:p>
        </p:txBody>
      </p:sp>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80000" y="2448000"/>
            <a:ext cx="2088000" cy="2088000"/>
          </a:xfrm>
          <a:prstGeom prst="rect">
            <a:avLst/>
          </a:prstGeom>
        </p:spPr>
      </p:pic>
      <p:sp>
        <p:nvSpPr>
          <p:cNvPr id="30" name="TextBox 29"/>
          <p:cNvSpPr txBox="1"/>
          <p:nvPr/>
        </p:nvSpPr>
        <p:spPr>
          <a:xfrm>
            <a:off x="3924000" y="936000"/>
            <a:ext cx="3384000" cy="3240000"/>
          </a:xfrm>
          <a:prstGeom prst="rect">
            <a:avLst/>
          </a:prstGeom>
          <a:noFill/>
        </p:spPr>
        <p:txBody>
          <a:bodyPr wrap="square" rtlCol="0">
            <a:noAutofit/>
          </a:bodyPr>
          <a:lstStyle/>
          <a:p>
            <a:pPr marL="285750" indent="-285750" algn="just">
              <a:buFont typeface="Arial" panose="020B0604020202020204" pitchFamily="34" charset="0"/>
              <a:buChar char="•"/>
            </a:pPr>
            <a:r>
              <a:rPr lang="en-US" sz="1600" dirty="0">
                <a:sym typeface="Wingdings" panose="05000000000000000000" pitchFamily="2" charset="2"/>
              </a:rPr>
              <a:t>A component which is independent of the surrounding material properties and purely </a:t>
            </a:r>
            <a:r>
              <a:rPr lang="en-US" sz="1600" b="1" dirty="0">
                <a:solidFill>
                  <a:srgbClr val="C00000"/>
                </a:solidFill>
                <a:sym typeface="Wingdings" panose="05000000000000000000" pitchFamily="2" charset="2"/>
              </a:rPr>
              <a:t>depended on the surrounding geometry</a:t>
            </a:r>
            <a:r>
              <a:rPr lang="en-US" sz="1600" dirty="0">
                <a:sym typeface="Wingdings" panose="05000000000000000000" pitchFamily="2" charset="2"/>
              </a:rPr>
              <a:t>  </a:t>
            </a:r>
            <a:r>
              <a:rPr lang="en-US" sz="1600" b="1" dirty="0">
                <a:solidFill>
                  <a:srgbClr val="C00000"/>
                </a:solidFill>
                <a:sym typeface="Wingdings" panose="05000000000000000000" pitchFamily="2" charset="2"/>
              </a:rPr>
              <a:t>indirect space charge</a:t>
            </a: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92000" y="2268000"/>
            <a:ext cx="2304000" cy="2304000"/>
          </a:xfrm>
          <a:prstGeom prst="rect">
            <a:avLst/>
          </a:prstGeom>
        </p:spPr>
      </p:pic>
      <p:sp>
        <p:nvSpPr>
          <p:cNvPr id="29" name="TextBox 28"/>
          <p:cNvSpPr txBox="1"/>
          <p:nvPr/>
        </p:nvSpPr>
        <p:spPr>
          <a:xfrm>
            <a:off x="7560000" y="936000"/>
            <a:ext cx="3312000" cy="3240000"/>
          </a:xfrm>
          <a:prstGeom prst="rect">
            <a:avLst/>
          </a:prstGeom>
          <a:noFill/>
        </p:spPr>
        <p:txBody>
          <a:bodyPr wrap="square" rtlCol="0">
            <a:noAutofit/>
          </a:bodyPr>
          <a:lstStyle/>
          <a:p>
            <a:pPr marL="285750" indent="-285750" algn="just">
              <a:buFont typeface="Arial" panose="020B0604020202020204" pitchFamily="34" charset="0"/>
              <a:buChar char="•"/>
            </a:pPr>
            <a:r>
              <a:rPr lang="en-US" sz="1600" dirty="0">
                <a:sym typeface="Wingdings" panose="05000000000000000000" pitchFamily="2" charset="2"/>
              </a:rPr>
              <a:t>A component which is </a:t>
            </a:r>
            <a:r>
              <a:rPr lang="en-US" sz="1600" b="1" dirty="0">
                <a:solidFill>
                  <a:srgbClr val="C00000"/>
                </a:solidFill>
                <a:sym typeface="Wingdings" panose="05000000000000000000" pitchFamily="2" charset="2"/>
              </a:rPr>
              <a:t>dependent on the surrounding </a:t>
            </a:r>
            <a:r>
              <a:rPr lang="en-US" sz="1600" b="1" dirty="0" smtClean="0">
                <a:solidFill>
                  <a:srgbClr val="C00000"/>
                </a:solidFill>
                <a:sym typeface="Wingdings" panose="05000000000000000000" pitchFamily="2" charset="2"/>
              </a:rPr>
              <a:t>material’s electromagnetic </a:t>
            </a:r>
            <a:r>
              <a:rPr lang="en-US" sz="1600" b="1" dirty="0">
                <a:solidFill>
                  <a:srgbClr val="C00000"/>
                </a:solidFill>
                <a:sym typeface="Wingdings" panose="05000000000000000000" pitchFamily="2" charset="2"/>
              </a:rPr>
              <a:t>properties</a:t>
            </a:r>
            <a:r>
              <a:rPr lang="en-US" sz="1600" dirty="0">
                <a:sym typeface="Wingdings" panose="05000000000000000000" pitchFamily="2" charset="2"/>
              </a:rPr>
              <a:t> </a:t>
            </a:r>
            <a:r>
              <a:rPr lang="en-US" sz="1600" b="1" dirty="0">
                <a:solidFill>
                  <a:srgbClr val="C00000"/>
                </a:solidFill>
                <a:sym typeface="Wingdings" panose="05000000000000000000" pitchFamily="2" charset="2"/>
              </a:rPr>
              <a:t> resistive wall</a:t>
            </a:r>
            <a:endParaRPr lang="en-US" sz="1600" b="1" dirty="0">
              <a:solidFill>
                <a:srgbClr val="C00000"/>
              </a:solidFill>
            </a:endParaRPr>
          </a:p>
        </p:txBody>
      </p:sp>
      <p:grpSp>
        <p:nvGrpSpPr>
          <p:cNvPr id="11" name="Group 10"/>
          <p:cNvGrpSpPr>
            <a:grpSpLocks noChangeAspect="1"/>
          </p:cNvGrpSpPr>
          <p:nvPr/>
        </p:nvGrpSpPr>
        <p:grpSpPr>
          <a:xfrm>
            <a:off x="7488000" y="3095995"/>
            <a:ext cx="4320000" cy="579975"/>
            <a:chOff x="359999" y="3024000"/>
            <a:chExt cx="4500000" cy="604140"/>
          </a:xfrm>
        </p:grpSpPr>
        <p:grpSp>
          <p:nvGrpSpPr>
            <p:cNvPr id="12" name="Group 11"/>
            <p:cNvGrpSpPr/>
            <p:nvPr/>
          </p:nvGrpSpPr>
          <p:grpSpPr>
            <a:xfrm>
              <a:off x="359999" y="3024000"/>
              <a:ext cx="4500000" cy="604140"/>
              <a:chOff x="359999" y="3081515"/>
              <a:chExt cx="4500000" cy="604140"/>
            </a:xfrm>
          </p:grpSpPr>
          <p:cxnSp>
            <p:nvCxnSpPr>
              <p:cNvPr id="14" name="Straight Arrow Connector 13"/>
              <p:cNvCxnSpPr/>
              <p:nvPr/>
            </p:nvCxnSpPr>
            <p:spPr>
              <a:xfrm>
                <a:off x="359999" y="3383706"/>
                <a:ext cx="4500000" cy="1588"/>
              </a:xfrm>
              <a:prstGeom prst="straightConnector1">
                <a:avLst/>
              </a:prstGeom>
              <a:ln w="25400" cap="flat" cmpd="sng" algn="ctr">
                <a:solidFill>
                  <a:schemeClr val="accent3">
                    <a:lumMod val="75000"/>
                  </a:schemeClr>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5" name="Oval 14"/>
              <p:cNvSpPr>
                <a:spLocks noChangeAspect="1"/>
              </p:cNvSpPr>
              <p:nvPr/>
            </p:nvSpPr>
            <p:spPr>
              <a:xfrm>
                <a:off x="3816000" y="3275706"/>
                <a:ext cx="216000" cy="216000"/>
              </a:xfrm>
              <a:prstGeom prst="ellipse">
                <a:avLst/>
              </a:prstGeom>
              <a:ln>
                <a:solidFill>
                  <a:schemeClr val="accent3">
                    <a:shade val="50000"/>
                  </a:schemeClr>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Freeform 15"/>
              <p:cNvSpPr/>
              <p:nvPr/>
            </p:nvSpPr>
            <p:spPr>
              <a:xfrm>
                <a:off x="359999" y="3081515"/>
                <a:ext cx="4320000" cy="5528"/>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23771 h 1623771"/>
                  <a:gd name="connsiteX1" fmla="*/ 3922032 w 9834687"/>
                  <a:gd name="connsiteY1" fmla="*/ 1603953 h 1623771"/>
                  <a:gd name="connsiteX2" fmla="*/ 4696582 w 9834687"/>
                  <a:gd name="connsiteY2" fmla="*/ 425020 h 1623771"/>
                  <a:gd name="connsiteX3" fmla="*/ 5613970 w 9834687"/>
                  <a:gd name="connsiteY3" fmla="*/ 11299 h 1623771"/>
                  <a:gd name="connsiteX4" fmla="*/ 6437379 w 9834687"/>
                  <a:gd name="connsiteY4" fmla="*/ 881099 h 1623771"/>
                  <a:gd name="connsiteX5" fmla="*/ 6189430 w 9834687"/>
                  <a:gd name="connsiteY5" fmla="*/ 1599546 h 1623771"/>
                  <a:gd name="connsiteX6" fmla="*/ 9834687 w 9834687"/>
                  <a:gd name="connsiteY6" fmla="*/ 1611185 h 1623771"/>
                  <a:gd name="connsiteX0" fmla="*/ 0 w 9834687"/>
                  <a:gd name="connsiteY0" fmla="*/ 1629146 h 1629146"/>
                  <a:gd name="connsiteX1" fmla="*/ 3922032 w 9834687"/>
                  <a:gd name="connsiteY1" fmla="*/ 1609328 h 1629146"/>
                  <a:gd name="connsiteX2" fmla="*/ 5613970 w 9834687"/>
                  <a:gd name="connsiteY2" fmla="*/ 16674 h 1629146"/>
                  <a:gd name="connsiteX3" fmla="*/ 6437379 w 9834687"/>
                  <a:gd name="connsiteY3" fmla="*/ 886474 h 1629146"/>
                  <a:gd name="connsiteX4" fmla="*/ 6189430 w 9834687"/>
                  <a:gd name="connsiteY4" fmla="*/ 1604921 h 1629146"/>
                  <a:gd name="connsiteX5" fmla="*/ 9834687 w 9834687"/>
                  <a:gd name="connsiteY5" fmla="*/ 1616560 h 1629146"/>
                  <a:gd name="connsiteX0" fmla="*/ 0 w 9834687"/>
                  <a:gd name="connsiteY0" fmla="*/ 1612473 h 1612473"/>
                  <a:gd name="connsiteX1" fmla="*/ 3922032 w 9834687"/>
                  <a:gd name="connsiteY1" fmla="*/ 1592655 h 1612473"/>
                  <a:gd name="connsiteX2" fmla="*/ 5613970 w 9834687"/>
                  <a:gd name="connsiteY2" fmla="*/ 1 h 1612473"/>
                  <a:gd name="connsiteX3" fmla="*/ 6189430 w 9834687"/>
                  <a:gd name="connsiteY3" fmla="*/ 1588248 h 1612473"/>
                  <a:gd name="connsiteX4" fmla="*/ 9834687 w 9834687"/>
                  <a:gd name="connsiteY4" fmla="*/ 1599887 h 1612473"/>
                  <a:gd name="connsiteX0" fmla="*/ 0 w 9834687"/>
                  <a:gd name="connsiteY0" fmla="*/ 24307 h 24307"/>
                  <a:gd name="connsiteX1" fmla="*/ 3922032 w 9834687"/>
                  <a:gd name="connsiteY1" fmla="*/ 4489 h 24307"/>
                  <a:gd name="connsiteX2" fmla="*/ 6189430 w 9834687"/>
                  <a:gd name="connsiteY2" fmla="*/ 82 h 24307"/>
                  <a:gd name="connsiteX3" fmla="*/ 9834687 w 9834687"/>
                  <a:gd name="connsiteY3" fmla="*/ 11721 h 24307"/>
                  <a:gd name="connsiteX0" fmla="*/ 0 w 9834687"/>
                  <a:gd name="connsiteY0" fmla="*/ 19818 h 19818"/>
                  <a:gd name="connsiteX1" fmla="*/ 3922032 w 9834687"/>
                  <a:gd name="connsiteY1" fmla="*/ 0 h 19818"/>
                  <a:gd name="connsiteX2" fmla="*/ 9834687 w 9834687"/>
                  <a:gd name="connsiteY2" fmla="*/ 7232 h 19818"/>
                  <a:gd name="connsiteX0" fmla="*/ 0 w 9834687"/>
                  <a:gd name="connsiteY0" fmla="*/ 12585 h 12585"/>
                  <a:gd name="connsiteX1" fmla="*/ 9834687 w 9834687"/>
                  <a:gd name="connsiteY1" fmla="*/ -1 h 12585"/>
                </a:gdLst>
                <a:ahLst/>
                <a:cxnLst>
                  <a:cxn ang="0">
                    <a:pos x="connsiteX0" y="connsiteY0"/>
                  </a:cxn>
                  <a:cxn ang="0">
                    <a:pos x="connsiteX1" y="connsiteY1"/>
                  </a:cxn>
                </a:cxnLst>
                <a:rect l="l" t="t" r="r" b="b"/>
                <a:pathLst>
                  <a:path w="9834687" h="12585">
                    <a:moveTo>
                      <a:pt x="0" y="12585"/>
                    </a:moveTo>
                    <a:lnTo>
                      <a:pt x="9834687" y="-1"/>
                    </a:lnTo>
                  </a:path>
                </a:pathLst>
              </a:custGeom>
              <a:noFill/>
              <a:ln w="508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flipV="1">
                <a:off x="359999" y="3680126"/>
                <a:ext cx="4320000" cy="5529"/>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244597 h 1244597"/>
                  <a:gd name="connsiteX1" fmla="*/ 3922032 w 9834687"/>
                  <a:gd name="connsiteY1" fmla="*/ 1224779 h 1244597"/>
                  <a:gd name="connsiteX2" fmla="*/ 3998755 w 9834687"/>
                  <a:gd name="connsiteY2" fmla="*/ 136315 h 1244597"/>
                  <a:gd name="connsiteX3" fmla="*/ 4696582 w 9834687"/>
                  <a:gd name="connsiteY3" fmla="*/ 45846 h 1244597"/>
                  <a:gd name="connsiteX4" fmla="*/ 6437379 w 9834687"/>
                  <a:gd name="connsiteY4" fmla="*/ 501925 h 1244597"/>
                  <a:gd name="connsiteX5" fmla="*/ 6189430 w 9834687"/>
                  <a:gd name="connsiteY5" fmla="*/ 1220372 h 1244597"/>
                  <a:gd name="connsiteX6" fmla="*/ 9834687 w 9834687"/>
                  <a:gd name="connsiteY6" fmla="*/ 1232011 h 1244597"/>
                  <a:gd name="connsiteX0" fmla="*/ 0 w 9834687"/>
                  <a:gd name="connsiteY0" fmla="*/ 1244597 h 1244597"/>
                  <a:gd name="connsiteX1" fmla="*/ 3922032 w 9834687"/>
                  <a:gd name="connsiteY1" fmla="*/ 1224779 h 1244597"/>
                  <a:gd name="connsiteX2" fmla="*/ 3998755 w 9834687"/>
                  <a:gd name="connsiteY2" fmla="*/ 136315 h 1244597"/>
                  <a:gd name="connsiteX3" fmla="*/ 4696582 w 9834687"/>
                  <a:gd name="connsiteY3" fmla="*/ 45846 h 1244597"/>
                  <a:gd name="connsiteX4" fmla="*/ 6437379 w 9834687"/>
                  <a:gd name="connsiteY4" fmla="*/ 501925 h 1244597"/>
                  <a:gd name="connsiteX5" fmla="*/ 9834687 w 9834687"/>
                  <a:gd name="connsiteY5" fmla="*/ 1232011 h 1244597"/>
                  <a:gd name="connsiteX0" fmla="*/ 0 w 9834687"/>
                  <a:gd name="connsiteY0" fmla="*/ 1297172 h 1297172"/>
                  <a:gd name="connsiteX1" fmla="*/ 3922032 w 9834687"/>
                  <a:gd name="connsiteY1" fmla="*/ 1277354 h 1297172"/>
                  <a:gd name="connsiteX2" fmla="*/ 3998755 w 9834687"/>
                  <a:gd name="connsiteY2" fmla="*/ 188890 h 1297172"/>
                  <a:gd name="connsiteX3" fmla="*/ 4696582 w 9834687"/>
                  <a:gd name="connsiteY3" fmla="*/ 98421 h 1297172"/>
                  <a:gd name="connsiteX4" fmla="*/ 9834687 w 9834687"/>
                  <a:gd name="connsiteY4" fmla="*/ 1284586 h 1297172"/>
                  <a:gd name="connsiteX0" fmla="*/ 0 w 9834687"/>
                  <a:gd name="connsiteY0" fmla="*/ 1297172 h 1297172"/>
                  <a:gd name="connsiteX1" fmla="*/ 3998755 w 9834687"/>
                  <a:gd name="connsiteY1" fmla="*/ 188890 h 1297172"/>
                  <a:gd name="connsiteX2" fmla="*/ 4696582 w 9834687"/>
                  <a:gd name="connsiteY2" fmla="*/ 98421 h 1297172"/>
                  <a:gd name="connsiteX3" fmla="*/ 9834687 w 9834687"/>
                  <a:gd name="connsiteY3" fmla="*/ 1284586 h 1297172"/>
                  <a:gd name="connsiteX0" fmla="*/ 0 w 9834687"/>
                  <a:gd name="connsiteY0" fmla="*/ 1108287 h 1108287"/>
                  <a:gd name="connsiteX1" fmla="*/ 3998755 w 9834687"/>
                  <a:gd name="connsiteY1" fmla="*/ 5 h 1108287"/>
                  <a:gd name="connsiteX2" fmla="*/ 9834687 w 9834687"/>
                  <a:gd name="connsiteY2" fmla="*/ 1095701 h 1108287"/>
                  <a:gd name="connsiteX0" fmla="*/ 0 w 9834687"/>
                  <a:gd name="connsiteY0" fmla="*/ 12587 h 12587"/>
                  <a:gd name="connsiteX1" fmla="*/ 9834687 w 9834687"/>
                  <a:gd name="connsiteY1" fmla="*/ 1 h 12587"/>
                </a:gdLst>
                <a:ahLst/>
                <a:cxnLst>
                  <a:cxn ang="0">
                    <a:pos x="connsiteX0" y="connsiteY0"/>
                  </a:cxn>
                  <a:cxn ang="0">
                    <a:pos x="connsiteX1" y="connsiteY1"/>
                  </a:cxn>
                </a:cxnLst>
                <a:rect l="l" t="t" r="r" b="b"/>
                <a:pathLst>
                  <a:path w="9834687" h="12587">
                    <a:moveTo>
                      <a:pt x="0" y="12587"/>
                    </a:moveTo>
                    <a:lnTo>
                      <a:pt x="9834687" y="1"/>
                    </a:lnTo>
                  </a:path>
                </a:pathLst>
              </a:custGeom>
              <a:noFill/>
              <a:ln w="508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971987" y="3107794"/>
                <a:ext cx="1928652" cy="248886"/>
                <a:chOff x="971987" y="3104618"/>
                <a:chExt cx="1928652" cy="248886"/>
              </a:xfrm>
            </p:grpSpPr>
            <p:sp>
              <p:nvSpPr>
                <p:cNvPr id="24" name="Freeform 23"/>
                <p:cNvSpPr/>
                <p:nvPr/>
              </p:nvSpPr>
              <p:spPr>
                <a:xfrm>
                  <a:off x="971987" y="3105640"/>
                  <a:ext cx="1149301" cy="240857"/>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 name="connsiteX0" fmla="*/ 0 w 3298859"/>
                    <a:gd name="connsiteY0" fmla="*/ 468818 h 764951"/>
                    <a:gd name="connsiteX1" fmla="*/ 2915408 w 3298859"/>
                    <a:gd name="connsiteY1" fmla="*/ 762000 h 764951"/>
                    <a:gd name="connsiteX2" fmla="*/ 3245608 w 3298859"/>
                    <a:gd name="connsiteY2" fmla="*/ 304800 h 764951"/>
                    <a:gd name="connsiteX3" fmla="*/ 2883658 w 3298859"/>
                    <a:gd name="connsiteY3" fmla="*/ 0 h 764951"/>
                    <a:gd name="connsiteX0" fmla="*/ 0 w 3291478"/>
                    <a:gd name="connsiteY0" fmla="*/ 468818 h 958619"/>
                    <a:gd name="connsiteX1" fmla="*/ 1961307 w 3291478"/>
                    <a:gd name="connsiteY1" fmla="*/ 957157 h 958619"/>
                    <a:gd name="connsiteX2" fmla="*/ 3245608 w 3291478"/>
                    <a:gd name="connsiteY2" fmla="*/ 304800 h 958619"/>
                    <a:gd name="connsiteX3" fmla="*/ 2883658 w 3291478"/>
                    <a:gd name="connsiteY3" fmla="*/ 0 h 958619"/>
                    <a:gd name="connsiteX0" fmla="*/ 0 w 3110383"/>
                    <a:gd name="connsiteY0" fmla="*/ 468818 h 1022082"/>
                    <a:gd name="connsiteX1" fmla="*/ 1961307 w 3110383"/>
                    <a:gd name="connsiteY1" fmla="*/ 957157 h 1022082"/>
                    <a:gd name="connsiteX2" fmla="*/ 3017923 w 3110383"/>
                    <a:gd name="connsiteY2" fmla="*/ 911954 h 1022082"/>
                    <a:gd name="connsiteX3" fmla="*/ 2883658 w 3110383"/>
                    <a:gd name="connsiteY3" fmla="*/ 0 h 1022082"/>
                    <a:gd name="connsiteX0" fmla="*/ 0 w 3103403"/>
                    <a:gd name="connsiteY0" fmla="*/ 468818 h 1041515"/>
                    <a:gd name="connsiteX1" fmla="*/ 1961307 w 3103403"/>
                    <a:gd name="connsiteY1" fmla="*/ 957157 h 1041515"/>
                    <a:gd name="connsiteX2" fmla="*/ 3007080 w 3103403"/>
                    <a:gd name="connsiteY2" fmla="*/ 944479 h 1041515"/>
                    <a:gd name="connsiteX3" fmla="*/ 2883658 w 3103403"/>
                    <a:gd name="connsiteY3" fmla="*/ 0 h 1041515"/>
                    <a:gd name="connsiteX0" fmla="*/ 0 w 3202114"/>
                    <a:gd name="connsiteY0" fmla="*/ 2611 h 545326"/>
                    <a:gd name="connsiteX1" fmla="*/ 1961307 w 3202114"/>
                    <a:gd name="connsiteY1" fmla="*/ 490950 h 545326"/>
                    <a:gd name="connsiteX2" fmla="*/ 3007080 w 3202114"/>
                    <a:gd name="connsiteY2" fmla="*/ 478272 h 545326"/>
                    <a:gd name="connsiteX3" fmla="*/ 3057132 w 3202114"/>
                    <a:gd name="connsiteY3" fmla="*/ 0 h 545326"/>
                    <a:gd name="connsiteX0" fmla="*/ 0 w 3108496"/>
                    <a:gd name="connsiteY0" fmla="*/ 2611 h 545326"/>
                    <a:gd name="connsiteX1" fmla="*/ 1961307 w 3108496"/>
                    <a:gd name="connsiteY1" fmla="*/ 490950 h 545326"/>
                    <a:gd name="connsiteX2" fmla="*/ 3007080 w 3108496"/>
                    <a:gd name="connsiteY2" fmla="*/ 478272 h 545326"/>
                    <a:gd name="connsiteX3" fmla="*/ 3057132 w 3108496"/>
                    <a:gd name="connsiteY3" fmla="*/ 0 h 545326"/>
                    <a:gd name="connsiteX0" fmla="*/ 0 w 3064811"/>
                    <a:gd name="connsiteY0" fmla="*/ 2611 h 571183"/>
                    <a:gd name="connsiteX1" fmla="*/ 1961307 w 3064811"/>
                    <a:gd name="connsiteY1" fmla="*/ 490950 h 571183"/>
                    <a:gd name="connsiteX2" fmla="*/ 2898660 w 3064811"/>
                    <a:gd name="connsiteY2" fmla="*/ 521641 h 571183"/>
                    <a:gd name="connsiteX3" fmla="*/ 3057132 w 3064811"/>
                    <a:gd name="connsiteY3" fmla="*/ 0 h 571183"/>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66383"/>
                    <a:gd name="connsiteY0" fmla="*/ 2611 h 545192"/>
                    <a:gd name="connsiteX1" fmla="*/ 1755307 w 3066383"/>
                    <a:gd name="connsiteY1" fmla="*/ 480108 h 545192"/>
                    <a:gd name="connsiteX2" fmla="*/ 2876977 w 3066383"/>
                    <a:gd name="connsiteY2" fmla="*/ 489116 h 545192"/>
                    <a:gd name="connsiteX3" fmla="*/ 3057132 w 3066383"/>
                    <a:gd name="connsiteY3" fmla="*/ 0 h 545192"/>
                    <a:gd name="connsiteX0" fmla="*/ 0 w 2627280"/>
                    <a:gd name="connsiteY0" fmla="*/ 35139 h 543291"/>
                    <a:gd name="connsiteX1" fmla="*/ 1316204 w 2627280"/>
                    <a:gd name="connsiteY1" fmla="*/ 480108 h 543291"/>
                    <a:gd name="connsiteX2" fmla="*/ 2437874 w 2627280"/>
                    <a:gd name="connsiteY2" fmla="*/ 489116 h 543291"/>
                    <a:gd name="connsiteX3" fmla="*/ 2618029 w 2627280"/>
                    <a:gd name="connsiteY3" fmla="*/ 0 h 543291"/>
                    <a:gd name="connsiteX0" fmla="*/ 0 w 2616437"/>
                    <a:gd name="connsiteY0" fmla="*/ 24298 h 543919"/>
                    <a:gd name="connsiteX1" fmla="*/ 1305361 w 2616437"/>
                    <a:gd name="connsiteY1" fmla="*/ 480108 h 543919"/>
                    <a:gd name="connsiteX2" fmla="*/ 2427031 w 2616437"/>
                    <a:gd name="connsiteY2" fmla="*/ 489116 h 543919"/>
                    <a:gd name="connsiteX3" fmla="*/ 2607186 w 2616437"/>
                    <a:gd name="connsiteY3" fmla="*/ 0 h 543919"/>
                    <a:gd name="connsiteX0" fmla="*/ 0 w 2616437"/>
                    <a:gd name="connsiteY0" fmla="*/ 13454 h 544554"/>
                    <a:gd name="connsiteX1" fmla="*/ 1305361 w 2616437"/>
                    <a:gd name="connsiteY1" fmla="*/ 480108 h 544554"/>
                    <a:gd name="connsiteX2" fmla="*/ 2427031 w 2616437"/>
                    <a:gd name="connsiteY2" fmla="*/ 489116 h 544554"/>
                    <a:gd name="connsiteX3" fmla="*/ 2607186 w 2616437"/>
                    <a:gd name="connsiteY3" fmla="*/ 0 h 544554"/>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Lst>
                  <a:ahLst/>
                  <a:cxnLst>
                    <a:cxn ang="0">
                      <a:pos x="connsiteX0" y="connsiteY0"/>
                    </a:cxn>
                    <a:cxn ang="0">
                      <a:pos x="connsiteX1" y="connsiteY1"/>
                    </a:cxn>
                    <a:cxn ang="0">
                      <a:pos x="connsiteX2" y="connsiteY2"/>
                    </a:cxn>
                    <a:cxn ang="0">
                      <a:pos x="connsiteX3" y="connsiteY3"/>
                    </a:cxn>
                  </a:cxnLst>
                  <a:rect l="l" t="t" r="r" b="b"/>
                  <a:pathLst>
                    <a:path w="2616437" h="548322">
                      <a:moveTo>
                        <a:pt x="0" y="0"/>
                      </a:moveTo>
                      <a:cubicBezTo>
                        <a:pt x="585095" y="293877"/>
                        <a:pt x="900856" y="400930"/>
                        <a:pt x="1305361" y="482917"/>
                      </a:cubicBezTo>
                      <a:cubicBezTo>
                        <a:pt x="1709866" y="564904"/>
                        <a:pt x="2210060" y="571943"/>
                        <a:pt x="2427031" y="491925"/>
                      </a:cubicBezTo>
                      <a:cubicBezTo>
                        <a:pt x="2644002" y="411907"/>
                        <a:pt x="2623190" y="155679"/>
                        <a:pt x="2607186" y="2809"/>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2180561" y="3104618"/>
                  <a:ext cx="308136" cy="236174"/>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10 w 672571"/>
                    <a:gd name="connsiteY0" fmla="*/ 45462 h 542186"/>
                    <a:gd name="connsiteX1" fmla="*/ 354554 w 672571"/>
                    <a:gd name="connsiteY1" fmla="*/ 539752 h 542186"/>
                    <a:gd name="connsiteX2" fmla="*/ 672571 w 672571"/>
                    <a:gd name="connsiteY2" fmla="*/ 0 h 542186"/>
                    <a:gd name="connsiteX0" fmla="*/ 10 w 672571"/>
                    <a:gd name="connsiteY0" fmla="*/ 45462 h 540290"/>
                    <a:gd name="connsiteX1" fmla="*/ 354554 w 672571"/>
                    <a:gd name="connsiteY1" fmla="*/ 539752 h 540290"/>
                    <a:gd name="connsiteX2" fmla="*/ 672571 w 672571"/>
                    <a:gd name="connsiteY2" fmla="*/ 0 h 540290"/>
                    <a:gd name="connsiteX0" fmla="*/ 7 w 687025"/>
                    <a:gd name="connsiteY0" fmla="*/ 23779 h 539880"/>
                    <a:gd name="connsiteX1" fmla="*/ 369008 w 687025"/>
                    <a:gd name="connsiteY1" fmla="*/ 539752 h 539880"/>
                    <a:gd name="connsiteX2" fmla="*/ 687025 w 687025"/>
                    <a:gd name="connsiteY2" fmla="*/ 0 h 539880"/>
                    <a:gd name="connsiteX0" fmla="*/ 7 w 701481"/>
                    <a:gd name="connsiteY0" fmla="*/ 0 h 544888"/>
                    <a:gd name="connsiteX1" fmla="*/ 383464 w 701481"/>
                    <a:gd name="connsiteY1" fmla="*/ 544886 h 544888"/>
                    <a:gd name="connsiteX2" fmla="*/ 701481 w 701481"/>
                    <a:gd name="connsiteY2" fmla="*/ 5134 h 544888"/>
                    <a:gd name="connsiteX0" fmla="*/ 9 w 701483"/>
                    <a:gd name="connsiteY0" fmla="*/ 0 h 537660"/>
                    <a:gd name="connsiteX1" fmla="*/ 318413 w 701483"/>
                    <a:gd name="connsiteY1" fmla="*/ 537658 h 537660"/>
                    <a:gd name="connsiteX2" fmla="*/ 701483 w 701483"/>
                    <a:gd name="connsiteY2" fmla="*/ 5134 h 537660"/>
                    <a:gd name="connsiteX0" fmla="*/ 14 w 701488"/>
                    <a:gd name="connsiteY0" fmla="*/ 0 h 538400"/>
                    <a:gd name="connsiteX1" fmla="*/ 318418 w 701488"/>
                    <a:gd name="connsiteY1" fmla="*/ 537658 h 538400"/>
                    <a:gd name="connsiteX2" fmla="*/ 701488 w 701488"/>
                    <a:gd name="connsiteY2" fmla="*/ 5134 h 538400"/>
                    <a:gd name="connsiteX0" fmla="*/ 12 w 701486"/>
                    <a:gd name="connsiteY0" fmla="*/ 0 h 537660"/>
                    <a:gd name="connsiteX1" fmla="*/ 318416 w 701486"/>
                    <a:gd name="connsiteY1" fmla="*/ 537658 h 537660"/>
                    <a:gd name="connsiteX2" fmla="*/ 701486 w 701486"/>
                    <a:gd name="connsiteY2" fmla="*/ 5134 h 537660"/>
                  </a:gdLst>
                  <a:ahLst/>
                  <a:cxnLst>
                    <a:cxn ang="0">
                      <a:pos x="connsiteX0" y="connsiteY0"/>
                    </a:cxn>
                    <a:cxn ang="0">
                      <a:pos x="connsiteX1" y="connsiteY1"/>
                    </a:cxn>
                    <a:cxn ang="0">
                      <a:pos x="connsiteX2" y="connsiteY2"/>
                    </a:cxn>
                  </a:cxnLst>
                  <a:rect l="l" t="t" r="r" b="b"/>
                  <a:pathLst>
                    <a:path w="701486" h="537660">
                      <a:moveTo>
                        <a:pt x="12" y="0"/>
                      </a:moveTo>
                      <a:cubicBezTo>
                        <a:pt x="-1575" y="434034"/>
                        <a:pt x="158136" y="536802"/>
                        <a:pt x="318416" y="537658"/>
                      </a:cubicBezTo>
                      <a:cubicBezTo>
                        <a:pt x="478696" y="538514"/>
                        <a:pt x="697712" y="329901"/>
                        <a:pt x="701486" y="5134"/>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25"/>
                <p:cNvSpPr/>
                <p:nvPr/>
              </p:nvSpPr>
              <p:spPr>
                <a:xfrm>
                  <a:off x="2547281" y="3106873"/>
                  <a:ext cx="204948" cy="24663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26 w 672587"/>
                    <a:gd name="connsiteY0" fmla="*/ 45462 h 660188"/>
                    <a:gd name="connsiteX1" fmla="*/ 235308 w 672587"/>
                    <a:gd name="connsiteY1" fmla="*/ 659014 h 660188"/>
                    <a:gd name="connsiteX2" fmla="*/ 672587 w 672587"/>
                    <a:gd name="connsiteY2" fmla="*/ 0 h 660188"/>
                    <a:gd name="connsiteX0" fmla="*/ 12 w 466573"/>
                    <a:gd name="connsiteY0" fmla="*/ 12937 h 626507"/>
                    <a:gd name="connsiteX1" fmla="*/ 235294 w 466573"/>
                    <a:gd name="connsiteY1" fmla="*/ 626489 h 626507"/>
                    <a:gd name="connsiteX2" fmla="*/ 466573 w 466573"/>
                    <a:gd name="connsiteY2" fmla="*/ 0 h 626507"/>
                    <a:gd name="connsiteX0" fmla="*/ 12 w 466573"/>
                    <a:gd name="connsiteY0" fmla="*/ 12937 h 583146"/>
                    <a:gd name="connsiteX1" fmla="*/ 224451 w 466573"/>
                    <a:gd name="connsiteY1" fmla="*/ 583121 h 583146"/>
                    <a:gd name="connsiteX2" fmla="*/ 466573 w 466573"/>
                    <a:gd name="connsiteY2" fmla="*/ 0 h 583146"/>
                    <a:gd name="connsiteX0" fmla="*/ 12 w 466573"/>
                    <a:gd name="connsiteY0" fmla="*/ 12937 h 561466"/>
                    <a:gd name="connsiteX1" fmla="*/ 224451 w 466573"/>
                    <a:gd name="connsiteY1" fmla="*/ 561437 h 561466"/>
                    <a:gd name="connsiteX2" fmla="*/ 466573 w 466573"/>
                    <a:gd name="connsiteY2" fmla="*/ 0 h 561466"/>
                  </a:gdLst>
                  <a:ahLst/>
                  <a:cxnLst>
                    <a:cxn ang="0">
                      <a:pos x="connsiteX0" y="connsiteY0"/>
                    </a:cxn>
                    <a:cxn ang="0">
                      <a:pos x="connsiteX1" y="connsiteY1"/>
                    </a:cxn>
                    <a:cxn ang="0">
                      <a:pos x="connsiteX2" y="connsiteY2"/>
                    </a:cxn>
                  </a:cxnLst>
                  <a:rect l="l" t="t" r="r" b="b"/>
                  <a:pathLst>
                    <a:path w="466573" h="561466">
                      <a:moveTo>
                        <a:pt x="12" y="12937"/>
                      </a:moveTo>
                      <a:cubicBezTo>
                        <a:pt x="-1575" y="446971"/>
                        <a:pt x="146691" y="563593"/>
                        <a:pt x="224451" y="561437"/>
                      </a:cubicBezTo>
                      <a:cubicBezTo>
                        <a:pt x="302211" y="559281"/>
                        <a:pt x="462799" y="324767"/>
                        <a:pt x="466573"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26"/>
                <p:cNvSpPr/>
                <p:nvPr/>
              </p:nvSpPr>
              <p:spPr>
                <a:xfrm>
                  <a:off x="2800459" y="3106874"/>
                  <a:ext cx="100180" cy="24570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429 w 672990"/>
                    <a:gd name="connsiteY0" fmla="*/ 45462 h 627861"/>
                    <a:gd name="connsiteX1" fmla="*/ 159816 w 672990"/>
                    <a:gd name="connsiteY1" fmla="*/ 626489 h 627861"/>
                    <a:gd name="connsiteX2" fmla="*/ 672990 w 672990"/>
                    <a:gd name="connsiteY2" fmla="*/ 0 h 627861"/>
                    <a:gd name="connsiteX0" fmla="*/ 17 w 228055"/>
                    <a:gd name="connsiteY0" fmla="*/ -1 h 581033"/>
                    <a:gd name="connsiteX1" fmla="*/ 159404 w 228055"/>
                    <a:gd name="connsiteY1" fmla="*/ 581026 h 581033"/>
                    <a:gd name="connsiteX2" fmla="*/ 228055 w 228055"/>
                    <a:gd name="connsiteY2" fmla="*/ 8748 h 581033"/>
                    <a:gd name="connsiteX0" fmla="*/ 26 w 228064"/>
                    <a:gd name="connsiteY0" fmla="*/ -1 h 559349"/>
                    <a:gd name="connsiteX1" fmla="*/ 105201 w 228064"/>
                    <a:gd name="connsiteY1" fmla="*/ 559342 h 559349"/>
                    <a:gd name="connsiteX2" fmla="*/ 228064 w 228064"/>
                    <a:gd name="connsiteY2" fmla="*/ 8748 h 559349"/>
                  </a:gdLst>
                  <a:ahLst/>
                  <a:cxnLst>
                    <a:cxn ang="0">
                      <a:pos x="connsiteX0" y="connsiteY0"/>
                    </a:cxn>
                    <a:cxn ang="0">
                      <a:pos x="connsiteX1" y="connsiteY1"/>
                    </a:cxn>
                    <a:cxn ang="0">
                      <a:pos x="connsiteX2" y="connsiteY2"/>
                    </a:cxn>
                  </a:cxnLst>
                  <a:rect l="l" t="t" r="r" b="b"/>
                  <a:pathLst>
                    <a:path w="228064" h="559349">
                      <a:moveTo>
                        <a:pt x="26" y="-1"/>
                      </a:moveTo>
                      <a:cubicBezTo>
                        <a:pt x="-1561" y="434033"/>
                        <a:pt x="67195" y="557884"/>
                        <a:pt x="105201" y="559342"/>
                      </a:cubicBezTo>
                      <a:cubicBezTo>
                        <a:pt x="143207" y="560800"/>
                        <a:pt x="224290" y="333515"/>
                        <a:pt x="228064" y="8748"/>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p:cNvGrpSpPr/>
              <p:nvPr/>
            </p:nvGrpSpPr>
            <p:grpSpPr>
              <a:xfrm flipV="1">
                <a:off x="970124" y="3405601"/>
                <a:ext cx="1928652" cy="248886"/>
                <a:chOff x="971987" y="3104618"/>
                <a:chExt cx="1928652" cy="248886"/>
              </a:xfrm>
            </p:grpSpPr>
            <p:sp>
              <p:nvSpPr>
                <p:cNvPr id="20" name="Freeform 19"/>
                <p:cNvSpPr/>
                <p:nvPr/>
              </p:nvSpPr>
              <p:spPr>
                <a:xfrm>
                  <a:off x="971987" y="3105640"/>
                  <a:ext cx="1149301" cy="240857"/>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 name="connsiteX0" fmla="*/ 0 w 3298859"/>
                    <a:gd name="connsiteY0" fmla="*/ 468818 h 764951"/>
                    <a:gd name="connsiteX1" fmla="*/ 2915408 w 3298859"/>
                    <a:gd name="connsiteY1" fmla="*/ 762000 h 764951"/>
                    <a:gd name="connsiteX2" fmla="*/ 3245608 w 3298859"/>
                    <a:gd name="connsiteY2" fmla="*/ 304800 h 764951"/>
                    <a:gd name="connsiteX3" fmla="*/ 2883658 w 3298859"/>
                    <a:gd name="connsiteY3" fmla="*/ 0 h 764951"/>
                    <a:gd name="connsiteX0" fmla="*/ 0 w 3291478"/>
                    <a:gd name="connsiteY0" fmla="*/ 468818 h 958619"/>
                    <a:gd name="connsiteX1" fmla="*/ 1961307 w 3291478"/>
                    <a:gd name="connsiteY1" fmla="*/ 957157 h 958619"/>
                    <a:gd name="connsiteX2" fmla="*/ 3245608 w 3291478"/>
                    <a:gd name="connsiteY2" fmla="*/ 304800 h 958619"/>
                    <a:gd name="connsiteX3" fmla="*/ 2883658 w 3291478"/>
                    <a:gd name="connsiteY3" fmla="*/ 0 h 958619"/>
                    <a:gd name="connsiteX0" fmla="*/ 0 w 3110383"/>
                    <a:gd name="connsiteY0" fmla="*/ 468818 h 1022082"/>
                    <a:gd name="connsiteX1" fmla="*/ 1961307 w 3110383"/>
                    <a:gd name="connsiteY1" fmla="*/ 957157 h 1022082"/>
                    <a:gd name="connsiteX2" fmla="*/ 3017923 w 3110383"/>
                    <a:gd name="connsiteY2" fmla="*/ 911954 h 1022082"/>
                    <a:gd name="connsiteX3" fmla="*/ 2883658 w 3110383"/>
                    <a:gd name="connsiteY3" fmla="*/ 0 h 1022082"/>
                    <a:gd name="connsiteX0" fmla="*/ 0 w 3103403"/>
                    <a:gd name="connsiteY0" fmla="*/ 468818 h 1041515"/>
                    <a:gd name="connsiteX1" fmla="*/ 1961307 w 3103403"/>
                    <a:gd name="connsiteY1" fmla="*/ 957157 h 1041515"/>
                    <a:gd name="connsiteX2" fmla="*/ 3007080 w 3103403"/>
                    <a:gd name="connsiteY2" fmla="*/ 944479 h 1041515"/>
                    <a:gd name="connsiteX3" fmla="*/ 2883658 w 3103403"/>
                    <a:gd name="connsiteY3" fmla="*/ 0 h 1041515"/>
                    <a:gd name="connsiteX0" fmla="*/ 0 w 3202114"/>
                    <a:gd name="connsiteY0" fmla="*/ 2611 h 545326"/>
                    <a:gd name="connsiteX1" fmla="*/ 1961307 w 3202114"/>
                    <a:gd name="connsiteY1" fmla="*/ 490950 h 545326"/>
                    <a:gd name="connsiteX2" fmla="*/ 3007080 w 3202114"/>
                    <a:gd name="connsiteY2" fmla="*/ 478272 h 545326"/>
                    <a:gd name="connsiteX3" fmla="*/ 3057132 w 3202114"/>
                    <a:gd name="connsiteY3" fmla="*/ 0 h 545326"/>
                    <a:gd name="connsiteX0" fmla="*/ 0 w 3108496"/>
                    <a:gd name="connsiteY0" fmla="*/ 2611 h 545326"/>
                    <a:gd name="connsiteX1" fmla="*/ 1961307 w 3108496"/>
                    <a:gd name="connsiteY1" fmla="*/ 490950 h 545326"/>
                    <a:gd name="connsiteX2" fmla="*/ 3007080 w 3108496"/>
                    <a:gd name="connsiteY2" fmla="*/ 478272 h 545326"/>
                    <a:gd name="connsiteX3" fmla="*/ 3057132 w 3108496"/>
                    <a:gd name="connsiteY3" fmla="*/ 0 h 545326"/>
                    <a:gd name="connsiteX0" fmla="*/ 0 w 3064811"/>
                    <a:gd name="connsiteY0" fmla="*/ 2611 h 571183"/>
                    <a:gd name="connsiteX1" fmla="*/ 1961307 w 3064811"/>
                    <a:gd name="connsiteY1" fmla="*/ 490950 h 571183"/>
                    <a:gd name="connsiteX2" fmla="*/ 2898660 w 3064811"/>
                    <a:gd name="connsiteY2" fmla="*/ 521641 h 571183"/>
                    <a:gd name="connsiteX3" fmla="*/ 3057132 w 3064811"/>
                    <a:gd name="connsiteY3" fmla="*/ 0 h 571183"/>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66383"/>
                    <a:gd name="connsiteY0" fmla="*/ 2611 h 545192"/>
                    <a:gd name="connsiteX1" fmla="*/ 1755307 w 3066383"/>
                    <a:gd name="connsiteY1" fmla="*/ 480108 h 545192"/>
                    <a:gd name="connsiteX2" fmla="*/ 2876977 w 3066383"/>
                    <a:gd name="connsiteY2" fmla="*/ 489116 h 545192"/>
                    <a:gd name="connsiteX3" fmla="*/ 3057132 w 3066383"/>
                    <a:gd name="connsiteY3" fmla="*/ 0 h 545192"/>
                    <a:gd name="connsiteX0" fmla="*/ 0 w 2627280"/>
                    <a:gd name="connsiteY0" fmla="*/ 35139 h 543291"/>
                    <a:gd name="connsiteX1" fmla="*/ 1316204 w 2627280"/>
                    <a:gd name="connsiteY1" fmla="*/ 480108 h 543291"/>
                    <a:gd name="connsiteX2" fmla="*/ 2437874 w 2627280"/>
                    <a:gd name="connsiteY2" fmla="*/ 489116 h 543291"/>
                    <a:gd name="connsiteX3" fmla="*/ 2618029 w 2627280"/>
                    <a:gd name="connsiteY3" fmla="*/ 0 h 543291"/>
                    <a:gd name="connsiteX0" fmla="*/ 0 w 2616437"/>
                    <a:gd name="connsiteY0" fmla="*/ 24298 h 543919"/>
                    <a:gd name="connsiteX1" fmla="*/ 1305361 w 2616437"/>
                    <a:gd name="connsiteY1" fmla="*/ 480108 h 543919"/>
                    <a:gd name="connsiteX2" fmla="*/ 2427031 w 2616437"/>
                    <a:gd name="connsiteY2" fmla="*/ 489116 h 543919"/>
                    <a:gd name="connsiteX3" fmla="*/ 2607186 w 2616437"/>
                    <a:gd name="connsiteY3" fmla="*/ 0 h 543919"/>
                    <a:gd name="connsiteX0" fmla="*/ 0 w 2616437"/>
                    <a:gd name="connsiteY0" fmla="*/ 13454 h 544554"/>
                    <a:gd name="connsiteX1" fmla="*/ 1305361 w 2616437"/>
                    <a:gd name="connsiteY1" fmla="*/ 480108 h 544554"/>
                    <a:gd name="connsiteX2" fmla="*/ 2427031 w 2616437"/>
                    <a:gd name="connsiteY2" fmla="*/ 489116 h 544554"/>
                    <a:gd name="connsiteX3" fmla="*/ 2607186 w 2616437"/>
                    <a:gd name="connsiteY3" fmla="*/ 0 h 544554"/>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Lst>
                  <a:ahLst/>
                  <a:cxnLst>
                    <a:cxn ang="0">
                      <a:pos x="connsiteX0" y="connsiteY0"/>
                    </a:cxn>
                    <a:cxn ang="0">
                      <a:pos x="connsiteX1" y="connsiteY1"/>
                    </a:cxn>
                    <a:cxn ang="0">
                      <a:pos x="connsiteX2" y="connsiteY2"/>
                    </a:cxn>
                    <a:cxn ang="0">
                      <a:pos x="connsiteX3" y="connsiteY3"/>
                    </a:cxn>
                  </a:cxnLst>
                  <a:rect l="l" t="t" r="r" b="b"/>
                  <a:pathLst>
                    <a:path w="2616437" h="548322">
                      <a:moveTo>
                        <a:pt x="0" y="0"/>
                      </a:moveTo>
                      <a:cubicBezTo>
                        <a:pt x="585095" y="293877"/>
                        <a:pt x="900856" y="400930"/>
                        <a:pt x="1305361" y="482917"/>
                      </a:cubicBezTo>
                      <a:cubicBezTo>
                        <a:pt x="1709866" y="564904"/>
                        <a:pt x="2210060" y="571943"/>
                        <a:pt x="2427031" y="491925"/>
                      </a:cubicBezTo>
                      <a:cubicBezTo>
                        <a:pt x="2644002" y="411907"/>
                        <a:pt x="2623190" y="155679"/>
                        <a:pt x="2607186" y="2809"/>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180561" y="3104618"/>
                  <a:ext cx="308136" cy="236174"/>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10 w 672571"/>
                    <a:gd name="connsiteY0" fmla="*/ 45462 h 542186"/>
                    <a:gd name="connsiteX1" fmla="*/ 354554 w 672571"/>
                    <a:gd name="connsiteY1" fmla="*/ 539752 h 542186"/>
                    <a:gd name="connsiteX2" fmla="*/ 672571 w 672571"/>
                    <a:gd name="connsiteY2" fmla="*/ 0 h 542186"/>
                    <a:gd name="connsiteX0" fmla="*/ 10 w 672571"/>
                    <a:gd name="connsiteY0" fmla="*/ 45462 h 540290"/>
                    <a:gd name="connsiteX1" fmla="*/ 354554 w 672571"/>
                    <a:gd name="connsiteY1" fmla="*/ 539752 h 540290"/>
                    <a:gd name="connsiteX2" fmla="*/ 672571 w 672571"/>
                    <a:gd name="connsiteY2" fmla="*/ 0 h 540290"/>
                    <a:gd name="connsiteX0" fmla="*/ 7 w 687025"/>
                    <a:gd name="connsiteY0" fmla="*/ 23779 h 539880"/>
                    <a:gd name="connsiteX1" fmla="*/ 369008 w 687025"/>
                    <a:gd name="connsiteY1" fmla="*/ 539752 h 539880"/>
                    <a:gd name="connsiteX2" fmla="*/ 687025 w 687025"/>
                    <a:gd name="connsiteY2" fmla="*/ 0 h 539880"/>
                    <a:gd name="connsiteX0" fmla="*/ 7 w 701481"/>
                    <a:gd name="connsiteY0" fmla="*/ 0 h 544888"/>
                    <a:gd name="connsiteX1" fmla="*/ 383464 w 701481"/>
                    <a:gd name="connsiteY1" fmla="*/ 544886 h 544888"/>
                    <a:gd name="connsiteX2" fmla="*/ 701481 w 701481"/>
                    <a:gd name="connsiteY2" fmla="*/ 5134 h 544888"/>
                    <a:gd name="connsiteX0" fmla="*/ 9 w 701483"/>
                    <a:gd name="connsiteY0" fmla="*/ 0 h 537660"/>
                    <a:gd name="connsiteX1" fmla="*/ 318413 w 701483"/>
                    <a:gd name="connsiteY1" fmla="*/ 537658 h 537660"/>
                    <a:gd name="connsiteX2" fmla="*/ 701483 w 701483"/>
                    <a:gd name="connsiteY2" fmla="*/ 5134 h 537660"/>
                    <a:gd name="connsiteX0" fmla="*/ 14 w 701488"/>
                    <a:gd name="connsiteY0" fmla="*/ 0 h 538400"/>
                    <a:gd name="connsiteX1" fmla="*/ 318418 w 701488"/>
                    <a:gd name="connsiteY1" fmla="*/ 537658 h 538400"/>
                    <a:gd name="connsiteX2" fmla="*/ 701488 w 701488"/>
                    <a:gd name="connsiteY2" fmla="*/ 5134 h 538400"/>
                    <a:gd name="connsiteX0" fmla="*/ 12 w 701486"/>
                    <a:gd name="connsiteY0" fmla="*/ 0 h 537660"/>
                    <a:gd name="connsiteX1" fmla="*/ 318416 w 701486"/>
                    <a:gd name="connsiteY1" fmla="*/ 537658 h 537660"/>
                    <a:gd name="connsiteX2" fmla="*/ 701486 w 701486"/>
                    <a:gd name="connsiteY2" fmla="*/ 5134 h 537660"/>
                  </a:gdLst>
                  <a:ahLst/>
                  <a:cxnLst>
                    <a:cxn ang="0">
                      <a:pos x="connsiteX0" y="connsiteY0"/>
                    </a:cxn>
                    <a:cxn ang="0">
                      <a:pos x="connsiteX1" y="connsiteY1"/>
                    </a:cxn>
                    <a:cxn ang="0">
                      <a:pos x="connsiteX2" y="connsiteY2"/>
                    </a:cxn>
                  </a:cxnLst>
                  <a:rect l="l" t="t" r="r" b="b"/>
                  <a:pathLst>
                    <a:path w="701486" h="537660">
                      <a:moveTo>
                        <a:pt x="12" y="0"/>
                      </a:moveTo>
                      <a:cubicBezTo>
                        <a:pt x="-1575" y="434034"/>
                        <a:pt x="158136" y="536802"/>
                        <a:pt x="318416" y="537658"/>
                      </a:cubicBezTo>
                      <a:cubicBezTo>
                        <a:pt x="478696" y="538514"/>
                        <a:pt x="697712" y="329901"/>
                        <a:pt x="701486" y="5134"/>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21"/>
                <p:cNvSpPr/>
                <p:nvPr/>
              </p:nvSpPr>
              <p:spPr>
                <a:xfrm>
                  <a:off x="2547281" y="3106873"/>
                  <a:ext cx="204948" cy="24663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26 w 672587"/>
                    <a:gd name="connsiteY0" fmla="*/ 45462 h 660188"/>
                    <a:gd name="connsiteX1" fmla="*/ 235308 w 672587"/>
                    <a:gd name="connsiteY1" fmla="*/ 659014 h 660188"/>
                    <a:gd name="connsiteX2" fmla="*/ 672587 w 672587"/>
                    <a:gd name="connsiteY2" fmla="*/ 0 h 660188"/>
                    <a:gd name="connsiteX0" fmla="*/ 12 w 466573"/>
                    <a:gd name="connsiteY0" fmla="*/ 12937 h 626507"/>
                    <a:gd name="connsiteX1" fmla="*/ 235294 w 466573"/>
                    <a:gd name="connsiteY1" fmla="*/ 626489 h 626507"/>
                    <a:gd name="connsiteX2" fmla="*/ 466573 w 466573"/>
                    <a:gd name="connsiteY2" fmla="*/ 0 h 626507"/>
                    <a:gd name="connsiteX0" fmla="*/ 12 w 466573"/>
                    <a:gd name="connsiteY0" fmla="*/ 12937 h 583146"/>
                    <a:gd name="connsiteX1" fmla="*/ 224451 w 466573"/>
                    <a:gd name="connsiteY1" fmla="*/ 583121 h 583146"/>
                    <a:gd name="connsiteX2" fmla="*/ 466573 w 466573"/>
                    <a:gd name="connsiteY2" fmla="*/ 0 h 583146"/>
                    <a:gd name="connsiteX0" fmla="*/ 12 w 466573"/>
                    <a:gd name="connsiteY0" fmla="*/ 12937 h 561466"/>
                    <a:gd name="connsiteX1" fmla="*/ 224451 w 466573"/>
                    <a:gd name="connsiteY1" fmla="*/ 561437 h 561466"/>
                    <a:gd name="connsiteX2" fmla="*/ 466573 w 466573"/>
                    <a:gd name="connsiteY2" fmla="*/ 0 h 561466"/>
                  </a:gdLst>
                  <a:ahLst/>
                  <a:cxnLst>
                    <a:cxn ang="0">
                      <a:pos x="connsiteX0" y="connsiteY0"/>
                    </a:cxn>
                    <a:cxn ang="0">
                      <a:pos x="connsiteX1" y="connsiteY1"/>
                    </a:cxn>
                    <a:cxn ang="0">
                      <a:pos x="connsiteX2" y="connsiteY2"/>
                    </a:cxn>
                  </a:cxnLst>
                  <a:rect l="l" t="t" r="r" b="b"/>
                  <a:pathLst>
                    <a:path w="466573" h="561466">
                      <a:moveTo>
                        <a:pt x="12" y="12937"/>
                      </a:moveTo>
                      <a:cubicBezTo>
                        <a:pt x="-1575" y="446971"/>
                        <a:pt x="146691" y="563593"/>
                        <a:pt x="224451" y="561437"/>
                      </a:cubicBezTo>
                      <a:cubicBezTo>
                        <a:pt x="302211" y="559281"/>
                        <a:pt x="462799" y="324767"/>
                        <a:pt x="466573"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22"/>
                <p:cNvSpPr/>
                <p:nvPr/>
              </p:nvSpPr>
              <p:spPr>
                <a:xfrm>
                  <a:off x="2800459" y="3106874"/>
                  <a:ext cx="100180" cy="24570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429 w 672990"/>
                    <a:gd name="connsiteY0" fmla="*/ 45462 h 627861"/>
                    <a:gd name="connsiteX1" fmla="*/ 159816 w 672990"/>
                    <a:gd name="connsiteY1" fmla="*/ 626489 h 627861"/>
                    <a:gd name="connsiteX2" fmla="*/ 672990 w 672990"/>
                    <a:gd name="connsiteY2" fmla="*/ 0 h 627861"/>
                    <a:gd name="connsiteX0" fmla="*/ 17 w 228055"/>
                    <a:gd name="connsiteY0" fmla="*/ -1 h 581033"/>
                    <a:gd name="connsiteX1" fmla="*/ 159404 w 228055"/>
                    <a:gd name="connsiteY1" fmla="*/ 581026 h 581033"/>
                    <a:gd name="connsiteX2" fmla="*/ 228055 w 228055"/>
                    <a:gd name="connsiteY2" fmla="*/ 8748 h 581033"/>
                    <a:gd name="connsiteX0" fmla="*/ 26 w 228064"/>
                    <a:gd name="connsiteY0" fmla="*/ -1 h 559349"/>
                    <a:gd name="connsiteX1" fmla="*/ 105201 w 228064"/>
                    <a:gd name="connsiteY1" fmla="*/ 559342 h 559349"/>
                    <a:gd name="connsiteX2" fmla="*/ 228064 w 228064"/>
                    <a:gd name="connsiteY2" fmla="*/ 8748 h 559349"/>
                  </a:gdLst>
                  <a:ahLst/>
                  <a:cxnLst>
                    <a:cxn ang="0">
                      <a:pos x="connsiteX0" y="connsiteY0"/>
                    </a:cxn>
                    <a:cxn ang="0">
                      <a:pos x="connsiteX1" y="connsiteY1"/>
                    </a:cxn>
                    <a:cxn ang="0">
                      <a:pos x="connsiteX2" y="connsiteY2"/>
                    </a:cxn>
                  </a:cxnLst>
                  <a:rect l="l" t="t" r="r" b="b"/>
                  <a:pathLst>
                    <a:path w="228064" h="559349">
                      <a:moveTo>
                        <a:pt x="26" y="-1"/>
                      </a:moveTo>
                      <a:cubicBezTo>
                        <a:pt x="-1561" y="434033"/>
                        <a:pt x="67195" y="557884"/>
                        <a:pt x="105201" y="559342"/>
                      </a:cubicBezTo>
                      <a:cubicBezTo>
                        <a:pt x="143207" y="560800"/>
                        <a:pt x="224290" y="333515"/>
                        <a:pt x="228064" y="8748"/>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13" name="Oval 12"/>
            <p:cNvSpPr>
              <a:spLocks noChangeAspect="1"/>
            </p:cNvSpPr>
            <p:nvPr/>
          </p:nvSpPr>
          <p:spPr>
            <a:xfrm>
              <a:off x="1656000" y="3240000"/>
              <a:ext cx="144000" cy="144000"/>
            </a:xfrm>
            <a:prstGeom prst="ellipse">
              <a:avLst/>
            </a:prstGeom>
            <a:solidFill>
              <a:schemeClr val="accent5"/>
            </a:solidFill>
            <a:ln>
              <a:solidFill>
                <a:schemeClr val="accent5"/>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cxnSp>
        <p:nvCxnSpPr>
          <p:cNvPr id="31" name="Straight Connector 30"/>
          <p:cNvCxnSpPr/>
          <p:nvPr/>
        </p:nvCxnSpPr>
        <p:spPr>
          <a:xfrm>
            <a:off x="516000" y="2376000"/>
            <a:ext cx="11160000" cy="0"/>
          </a:xfrm>
          <a:prstGeom prst="line">
            <a:avLst/>
          </a:prstGeom>
          <a:ln w="19050">
            <a:solidFill>
              <a:schemeClr val="accent6"/>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6372000" y="5508000"/>
            <a:ext cx="0" cy="540000"/>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5" name="Elbow Connector 34"/>
          <p:cNvCxnSpPr/>
          <p:nvPr/>
        </p:nvCxnSpPr>
        <p:spPr>
          <a:xfrm rot="16200000" flipH="1">
            <a:off x="7164000" y="5400000"/>
            <a:ext cx="684000" cy="648000"/>
          </a:xfrm>
          <a:prstGeom prst="bentConnector3">
            <a:avLst>
              <a:gd name="adj1" fmla="val 22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7992000" y="5652000"/>
            <a:ext cx="534857" cy="204343"/>
          </a:xfrm>
          <a:prstGeom prst="rect">
            <a:avLst/>
          </a:prstGeom>
        </p:spPr>
      </p:pic>
      <p:pic>
        <p:nvPicPr>
          <p:cNvPr id="37" name="Picture 36"/>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6516000" y="5652000"/>
            <a:ext cx="699428" cy="119314"/>
          </a:xfrm>
          <a:prstGeom prst="rect">
            <a:avLst/>
          </a:prstGeom>
        </p:spPr>
      </p:pic>
      <p:sp>
        <p:nvSpPr>
          <p:cNvPr id="28" name="Rectangle 27"/>
          <p:cNvSpPr/>
          <p:nvPr/>
        </p:nvSpPr>
        <p:spPr>
          <a:xfrm>
            <a:off x="4752000" y="5040000"/>
            <a:ext cx="828000" cy="1368000"/>
          </a:xfrm>
          <a:prstGeom prst="rect">
            <a:avLst/>
          </a:prstGeom>
          <a:solidFill>
            <a:schemeClr val="accent3">
              <a:alpha val="2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1" name="Rectangle 40"/>
          <p:cNvSpPr/>
          <p:nvPr/>
        </p:nvSpPr>
        <p:spPr>
          <a:xfrm>
            <a:off x="5832000" y="5904000"/>
            <a:ext cx="936000" cy="504000"/>
          </a:xfrm>
          <a:prstGeom prst="rect">
            <a:avLst/>
          </a:prstGeom>
          <a:solidFill>
            <a:schemeClr val="accent4">
              <a:alpha val="2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2" name="Rectangle 41"/>
          <p:cNvSpPr/>
          <p:nvPr/>
        </p:nvSpPr>
        <p:spPr>
          <a:xfrm>
            <a:off x="7007600" y="5904000"/>
            <a:ext cx="1512000" cy="504000"/>
          </a:xfrm>
          <a:prstGeom prst="rect">
            <a:avLst/>
          </a:prstGeom>
          <a:solidFill>
            <a:schemeClr val="accent2">
              <a:alpha val="2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8" name="Rectangle 47"/>
          <p:cNvSpPr/>
          <p:nvPr/>
        </p:nvSpPr>
        <p:spPr>
          <a:xfrm>
            <a:off x="324000" y="864000"/>
            <a:ext cx="3564000" cy="3600000"/>
          </a:xfrm>
          <a:prstGeom prst="rect">
            <a:avLst/>
          </a:prstGeom>
          <a:solidFill>
            <a:schemeClr val="accent3">
              <a:alpha val="2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9" name="Rectangle 48"/>
          <p:cNvSpPr/>
          <p:nvPr/>
        </p:nvSpPr>
        <p:spPr>
          <a:xfrm>
            <a:off x="3888000" y="864000"/>
            <a:ext cx="3564000" cy="3600000"/>
          </a:xfrm>
          <a:prstGeom prst="rect">
            <a:avLst/>
          </a:prstGeom>
          <a:solidFill>
            <a:schemeClr val="accent4">
              <a:alpha val="2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5" name="Rectangle 44"/>
          <p:cNvSpPr/>
          <p:nvPr/>
        </p:nvSpPr>
        <p:spPr>
          <a:xfrm>
            <a:off x="7452000" y="864000"/>
            <a:ext cx="4392000" cy="3600000"/>
          </a:xfrm>
          <a:prstGeom prst="rect">
            <a:avLst/>
          </a:prstGeom>
          <a:solidFill>
            <a:schemeClr val="accent2">
              <a:alpha val="2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41</a:t>
            </a:fld>
            <a:endParaRPr lang="en-GB"/>
          </a:p>
        </p:txBody>
      </p:sp>
      <p:sp>
        <p:nvSpPr>
          <p:cNvPr id="32" name="Date Placeholder 31"/>
          <p:cNvSpPr>
            <a:spLocks noGrp="1"/>
          </p:cNvSpPr>
          <p:nvPr>
            <p:ph type="dt" sz="half" idx="10"/>
          </p:nvPr>
        </p:nvSpPr>
        <p:spPr/>
        <p:txBody>
          <a:bodyPr/>
          <a:lstStyle/>
          <a:p>
            <a:r>
              <a:rPr lang="en-US" smtClean="0"/>
              <a:t>14. September 2019</a:t>
            </a:r>
            <a:endParaRPr lang="en-GB"/>
          </a:p>
        </p:txBody>
      </p:sp>
      <p:sp>
        <p:nvSpPr>
          <p:cNvPr id="38" name="Footer Placeholder 3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86727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0" grpId="0"/>
      <p:bldP spid="29" grpId="0"/>
      <p:bldP spid="28" grpId="0" animBg="1"/>
      <p:bldP spid="41" grpId="0" animBg="1"/>
      <p:bldP spid="42" grpId="0" animBg="1"/>
      <p:bldP spid="48" grpId="0" animBg="1"/>
      <p:bldP spid="49" grpId="0" animBg="1"/>
      <p:bldP spid="4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Electromagnetic fields in different types of structures</a:t>
            </a:r>
            <a:endParaRPr lang="en-US" dirty="0"/>
          </a:p>
        </p:txBody>
      </p:sp>
      <p:sp>
        <p:nvSpPr>
          <p:cNvPr id="59" name="Content Placeholder 58"/>
          <p:cNvSpPr>
            <a:spLocks noGrp="1"/>
          </p:cNvSpPr>
          <p:nvPr>
            <p:ph idx="1"/>
          </p:nvPr>
        </p:nvSpPr>
        <p:spPr>
          <a:xfrm>
            <a:off x="5904000" y="720000"/>
            <a:ext cx="5760000" cy="5616000"/>
          </a:xfrm>
        </p:spPr>
        <p:txBody>
          <a:bodyPr>
            <a:normAutofit/>
          </a:bodyPr>
          <a:lstStyle/>
          <a:p>
            <a:pPr algn="just"/>
            <a:endParaRPr lang="en-US" sz="2000" dirty="0"/>
          </a:p>
          <a:p>
            <a:pPr algn="just"/>
            <a:r>
              <a:rPr lang="en-US" sz="2000" dirty="0"/>
              <a:t>Direct space charge</a:t>
            </a:r>
          </a:p>
          <a:p>
            <a:pPr lvl="1" algn="just">
              <a:buClr>
                <a:schemeClr val="tx1"/>
              </a:buClr>
            </a:pPr>
            <a:r>
              <a:rPr lang="en-US" sz="1800" b="1" dirty="0">
                <a:solidFill>
                  <a:srgbClr val="C00000"/>
                </a:solidFill>
              </a:rPr>
              <a:t>Free space:</a:t>
            </a:r>
            <a:r>
              <a:rPr lang="en-US" sz="1800" dirty="0"/>
              <a:t> probe particles are effected directly by the source particles via the Lorentz force.</a:t>
            </a:r>
          </a:p>
          <a:p>
            <a:pPr algn="just"/>
            <a:endParaRPr lang="en-US" sz="2000" dirty="0"/>
          </a:p>
          <a:p>
            <a:pPr algn="just"/>
            <a:endParaRPr lang="en-US" sz="2000" dirty="0"/>
          </a:p>
          <a:p>
            <a:pPr algn="just"/>
            <a:r>
              <a:rPr lang="en-US" sz="2000" dirty="0"/>
              <a:t>Indirect space charge/</a:t>
            </a:r>
            <a:r>
              <a:rPr lang="en-US" sz="2000" b="1" dirty="0">
                <a:solidFill>
                  <a:srgbClr val="C00000"/>
                </a:solidFill>
              </a:rPr>
              <a:t>resistive wall wake</a:t>
            </a:r>
          </a:p>
          <a:p>
            <a:pPr lvl="1" algn="just">
              <a:buClr>
                <a:schemeClr val="tx1"/>
              </a:buClr>
            </a:pPr>
            <a:r>
              <a:rPr lang="en-US" sz="1800" b="1" dirty="0">
                <a:solidFill>
                  <a:srgbClr val="C00000"/>
                </a:solidFill>
              </a:rPr>
              <a:t>Smooth boundaries:</a:t>
            </a:r>
            <a:r>
              <a:rPr lang="en-US" sz="1800" dirty="0"/>
              <a:t> probe particles are effected by the source particles’ induced image charges and currents.</a:t>
            </a:r>
          </a:p>
          <a:p>
            <a:pPr algn="just"/>
            <a:endParaRPr lang="en-US" sz="2000" dirty="0"/>
          </a:p>
          <a:p>
            <a:pPr algn="just"/>
            <a:endParaRPr lang="en-US" sz="2000" dirty="0"/>
          </a:p>
          <a:p>
            <a:pPr algn="just"/>
            <a:r>
              <a:rPr lang="en-US" sz="2000" dirty="0"/>
              <a:t>Resonator wake fields</a:t>
            </a:r>
          </a:p>
          <a:p>
            <a:pPr lvl="1" algn="just">
              <a:buClr>
                <a:schemeClr val="tx1"/>
              </a:buClr>
            </a:pPr>
            <a:r>
              <a:rPr lang="en-US" sz="1800" b="1" dirty="0">
                <a:solidFill>
                  <a:srgbClr val="C00000"/>
                </a:solidFill>
              </a:rPr>
              <a:t>Discontinuities in boundaries:</a:t>
            </a:r>
            <a:r>
              <a:rPr lang="en-US" sz="1800" dirty="0"/>
              <a:t> fields are excited by the source particles’ distribution and can keep ringing, thus effecting trailing probe particles</a:t>
            </a:r>
          </a:p>
        </p:txBody>
      </p:sp>
      <p:grpSp>
        <p:nvGrpSpPr>
          <p:cNvPr id="25" name="Group 24"/>
          <p:cNvGrpSpPr/>
          <p:nvPr/>
        </p:nvGrpSpPr>
        <p:grpSpPr>
          <a:xfrm>
            <a:off x="359999" y="3024000"/>
            <a:ext cx="4500000" cy="604140"/>
            <a:chOff x="359999" y="3081515"/>
            <a:chExt cx="4500000" cy="604140"/>
          </a:xfrm>
        </p:grpSpPr>
        <p:cxnSp>
          <p:nvCxnSpPr>
            <p:cNvPr id="6" name="Straight Arrow Connector 5"/>
            <p:cNvCxnSpPr/>
            <p:nvPr/>
          </p:nvCxnSpPr>
          <p:spPr>
            <a:xfrm>
              <a:off x="359999" y="3383706"/>
              <a:ext cx="4500000" cy="1588"/>
            </a:xfrm>
            <a:prstGeom prst="straightConnector1">
              <a:avLst/>
            </a:prstGeom>
            <a:ln w="25400" cap="flat" cmpd="sng" algn="ctr">
              <a:solidFill>
                <a:schemeClr val="accent3">
                  <a:lumMod val="75000"/>
                </a:schemeClr>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3" name="Oval 32"/>
            <p:cNvSpPr>
              <a:spLocks noChangeAspect="1"/>
            </p:cNvSpPr>
            <p:nvPr/>
          </p:nvSpPr>
          <p:spPr>
            <a:xfrm>
              <a:off x="3816000" y="3275706"/>
              <a:ext cx="216000" cy="216000"/>
            </a:xfrm>
            <a:prstGeom prst="ellipse">
              <a:avLst/>
            </a:prstGeom>
            <a:ln>
              <a:solidFill>
                <a:schemeClr val="accent3">
                  <a:shade val="50000"/>
                </a:schemeClr>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05" name="Freeform 104"/>
            <p:cNvSpPr/>
            <p:nvPr/>
          </p:nvSpPr>
          <p:spPr>
            <a:xfrm>
              <a:off x="359999" y="3081515"/>
              <a:ext cx="4320000" cy="5528"/>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23771 h 1623771"/>
                <a:gd name="connsiteX1" fmla="*/ 3922032 w 9834687"/>
                <a:gd name="connsiteY1" fmla="*/ 1603953 h 1623771"/>
                <a:gd name="connsiteX2" fmla="*/ 4696582 w 9834687"/>
                <a:gd name="connsiteY2" fmla="*/ 425020 h 1623771"/>
                <a:gd name="connsiteX3" fmla="*/ 5613970 w 9834687"/>
                <a:gd name="connsiteY3" fmla="*/ 11299 h 1623771"/>
                <a:gd name="connsiteX4" fmla="*/ 6437379 w 9834687"/>
                <a:gd name="connsiteY4" fmla="*/ 881099 h 1623771"/>
                <a:gd name="connsiteX5" fmla="*/ 6189430 w 9834687"/>
                <a:gd name="connsiteY5" fmla="*/ 1599546 h 1623771"/>
                <a:gd name="connsiteX6" fmla="*/ 9834687 w 9834687"/>
                <a:gd name="connsiteY6" fmla="*/ 1611185 h 1623771"/>
                <a:gd name="connsiteX0" fmla="*/ 0 w 9834687"/>
                <a:gd name="connsiteY0" fmla="*/ 1629146 h 1629146"/>
                <a:gd name="connsiteX1" fmla="*/ 3922032 w 9834687"/>
                <a:gd name="connsiteY1" fmla="*/ 1609328 h 1629146"/>
                <a:gd name="connsiteX2" fmla="*/ 5613970 w 9834687"/>
                <a:gd name="connsiteY2" fmla="*/ 16674 h 1629146"/>
                <a:gd name="connsiteX3" fmla="*/ 6437379 w 9834687"/>
                <a:gd name="connsiteY3" fmla="*/ 886474 h 1629146"/>
                <a:gd name="connsiteX4" fmla="*/ 6189430 w 9834687"/>
                <a:gd name="connsiteY4" fmla="*/ 1604921 h 1629146"/>
                <a:gd name="connsiteX5" fmla="*/ 9834687 w 9834687"/>
                <a:gd name="connsiteY5" fmla="*/ 1616560 h 1629146"/>
                <a:gd name="connsiteX0" fmla="*/ 0 w 9834687"/>
                <a:gd name="connsiteY0" fmla="*/ 1612473 h 1612473"/>
                <a:gd name="connsiteX1" fmla="*/ 3922032 w 9834687"/>
                <a:gd name="connsiteY1" fmla="*/ 1592655 h 1612473"/>
                <a:gd name="connsiteX2" fmla="*/ 5613970 w 9834687"/>
                <a:gd name="connsiteY2" fmla="*/ 1 h 1612473"/>
                <a:gd name="connsiteX3" fmla="*/ 6189430 w 9834687"/>
                <a:gd name="connsiteY3" fmla="*/ 1588248 h 1612473"/>
                <a:gd name="connsiteX4" fmla="*/ 9834687 w 9834687"/>
                <a:gd name="connsiteY4" fmla="*/ 1599887 h 1612473"/>
                <a:gd name="connsiteX0" fmla="*/ 0 w 9834687"/>
                <a:gd name="connsiteY0" fmla="*/ 24307 h 24307"/>
                <a:gd name="connsiteX1" fmla="*/ 3922032 w 9834687"/>
                <a:gd name="connsiteY1" fmla="*/ 4489 h 24307"/>
                <a:gd name="connsiteX2" fmla="*/ 6189430 w 9834687"/>
                <a:gd name="connsiteY2" fmla="*/ 82 h 24307"/>
                <a:gd name="connsiteX3" fmla="*/ 9834687 w 9834687"/>
                <a:gd name="connsiteY3" fmla="*/ 11721 h 24307"/>
                <a:gd name="connsiteX0" fmla="*/ 0 w 9834687"/>
                <a:gd name="connsiteY0" fmla="*/ 19818 h 19818"/>
                <a:gd name="connsiteX1" fmla="*/ 3922032 w 9834687"/>
                <a:gd name="connsiteY1" fmla="*/ 0 h 19818"/>
                <a:gd name="connsiteX2" fmla="*/ 9834687 w 9834687"/>
                <a:gd name="connsiteY2" fmla="*/ 7232 h 19818"/>
                <a:gd name="connsiteX0" fmla="*/ 0 w 9834687"/>
                <a:gd name="connsiteY0" fmla="*/ 12585 h 12585"/>
                <a:gd name="connsiteX1" fmla="*/ 9834687 w 9834687"/>
                <a:gd name="connsiteY1" fmla="*/ -1 h 12585"/>
              </a:gdLst>
              <a:ahLst/>
              <a:cxnLst>
                <a:cxn ang="0">
                  <a:pos x="connsiteX0" y="connsiteY0"/>
                </a:cxn>
                <a:cxn ang="0">
                  <a:pos x="connsiteX1" y="connsiteY1"/>
                </a:cxn>
              </a:cxnLst>
              <a:rect l="l" t="t" r="r" b="b"/>
              <a:pathLst>
                <a:path w="9834687" h="12585">
                  <a:moveTo>
                    <a:pt x="0" y="12585"/>
                  </a:moveTo>
                  <a:lnTo>
                    <a:pt x="9834687" y="-1"/>
                  </a:lnTo>
                </a:path>
              </a:pathLst>
            </a:cu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Freeform 94"/>
            <p:cNvSpPr/>
            <p:nvPr/>
          </p:nvSpPr>
          <p:spPr>
            <a:xfrm flipV="1">
              <a:off x="359999" y="3680126"/>
              <a:ext cx="4320000" cy="5529"/>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244597 h 1244597"/>
                <a:gd name="connsiteX1" fmla="*/ 3922032 w 9834687"/>
                <a:gd name="connsiteY1" fmla="*/ 1224779 h 1244597"/>
                <a:gd name="connsiteX2" fmla="*/ 3998755 w 9834687"/>
                <a:gd name="connsiteY2" fmla="*/ 136315 h 1244597"/>
                <a:gd name="connsiteX3" fmla="*/ 4696582 w 9834687"/>
                <a:gd name="connsiteY3" fmla="*/ 45846 h 1244597"/>
                <a:gd name="connsiteX4" fmla="*/ 6437379 w 9834687"/>
                <a:gd name="connsiteY4" fmla="*/ 501925 h 1244597"/>
                <a:gd name="connsiteX5" fmla="*/ 6189430 w 9834687"/>
                <a:gd name="connsiteY5" fmla="*/ 1220372 h 1244597"/>
                <a:gd name="connsiteX6" fmla="*/ 9834687 w 9834687"/>
                <a:gd name="connsiteY6" fmla="*/ 1232011 h 1244597"/>
                <a:gd name="connsiteX0" fmla="*/ 0 w 9834687"/>
                <a:gd name="connsiteY0" fmla="*/ 1244597 h 1244597"/>
                <a:gd name="connsiteX1" fmla="*/ 3922032 w 9834687"/>
                <a:gd name="connsiteY1" fmla="*/ 1224779 h 1244597"/>
                <a:gd name="connsiteX2" fmla="*/ 3998755 w 9834687"/>
                <a:gd name="connsiteY2" fmla="*/ 136315 h 1244597"/>
                <a:gd name="connsiteX3" fmla="*/ 4696582 w 9834687"/>
                <a:gd name="connsiteY3" fmla="*/ 45846 h 1244597"/>
                <a:gd name="connsiteX4" fmla="*/ 6437379 w 9834687"/>
                <a:gd name="connsiteY4" fmla="*/ 501925 h 1244597"/>
                <a:gd name="connsiteX5" fmla="*/ 9834687 w 9834687"/>
                <a:gd name="connsiteY5" fmla="*/ 1232011 h 1244597"/>
                <a:gd name="connsiteX0" fmla="*/ 0 w 9834687"/>
                <a:gd name="connsiteY0" fmla="*/ 1297172 h 1297172"/>
                <a:gd name="connsiteX1" fmla="*/ 3922032 w 9834687"/>
                <a:gd name="connsiteY1" fmla="*/ 1277354 h 1297172"/>
                <a:gd name="connsiteX2" fmla="*/ 3998755 w 9834687"/>
                <a:gd name="connsiteY2" fmla="*/ 188890 h 1297172"/>
                <a:gd name="connsiteX3" fmla="*/ 4696582 w 9834687"/>
                <a:gd name="connsiteY3" fmla="*/ 98421 h 1297172"/>
                <a:gd name="connsiteX4" fmla="*/ 9834687 w 9834687"/>
                <a:gd name="connsiteY4" fmla="*/ 1284586 h 1297172"/>
                <a:gd name="connsiteX0" fmla="*/ 0 w 9834687"/>
                <a:gd name="connsiteY0" fmla="*/ 1297172 h 1297172"/>
                <a:gd name="connsiteX1" fmla="*/ 3998755 w 9834687"/>
                <a:gd name="connsiteY1" fmla="*/ 188890 h 1297172"/>
                <a:gd name="connsiteX2" fmla="*/ 4696582 w 9834687"/>
                <a:gd name="connsiteY2" fmla="*/ 98421 h 1297172"/>
                <a:gd name="connsiteX3" fmla="*/ 9834687 w 9834687"/>
                <a:gd name="connsiteY3" fmla="*/ 1284586 h 1297172"/>
                <a:gd name="connsiteX0" fmla="*/ 0 w 9834687"/>
                <a:gd name="connsiteY0" fmla="*/ 1108287 h 1108287"/>
                <a:gd name="connsiteX1" fmla="*/ 3998755 w 9834687"/>
                <a:gd name="connsiteY1" fmla="*/ 5 h 1108287"/>
                <a:gd name="connsiteX2" fmla="*/ 9834687 w 9834687"/>
                <a:gd name="connsiteY2" fmla="*/ 1095701 h 1108287"/>
                <a:gd name="connsiteX0" fmla="*/ 0 w 9834687"/>
                <a:gd name="connsiteY0" fmla="*/ 12587 h 12587"/>
                <a:gd name="connsiteX1" fmla="*/ 9834687 w 9834687"/>
                <a:gd name="connsiteY1" fmla="*/ 1 h 12587"/>
              </a:gdLst>
              <a:ahLst/>
              <a:cxnLst>
                <a:cxn ang="0">
                  <a:pos x="connsiteX0" y="connsiteY0"/>
                </a:cxn>
                <a:cxn ang="0">
                  <a:pos x="connsiteX1" y="connsiteY1"/>
                </a:cxn>
              </a:cxnLst>
              <a:rect l="l" t="t" r="r" b="b"/>
              <a:pathLst>
                <a:path w="9834687" h="12587">
                  <a:moveTo>
                    <a:pt x="0" y="12587"/>
                  </a:moveTo>
                  <a:lnTo>
                    <a:pt x="9834687" y="1"/>
                  </a:lnTo>
                </a:path>
              </a:pathLst>
            </a:cu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p:cNvGrpSpPr/>
            <p:nvPr/>
          </p:nvGrpSpPr>
          <p:grpSpPr>
            <a:xfrm>
              <a:off x="971987" y="3107794"/>
              <a:ext cx="1928652" cy="248886"/>
              <a:chOff x="971987" y="3104618"/>
              <a:chExt cx="1928652" cy="248886"/>
            </a:xfrm>
          </p:grpSpPr>
          <p:sp>
            <p:nvSpPr>
              <p:cNvPr id="106" name="Freeform 105"/>
              <p:cNvSpPr/>
              <p:nvPr/>
            </p:nvSpPr>
            <p:spPr>
              <a:xfrm>
                <a:off x="971987" y="3105640"/>
                <a:ext cx="1149301" cy="240857"/>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 name="connsiteX0" fmla="*/ 0 w 3298859"/>
                  <a:gd name="connsiteY0" fmla="*/ 468818 h 764951"/>
                  <a:gd name="connsiteX1" fmla="*/ 2915408 w 3298859"/>
                  <a:gd name="connsiteY1" fmla="*/ 762000 h 764951"/>
                  <a:gd name="connsiteX2" fmla="*/ 3245608 w 3298859"/>
                  <a:gd name="connsiteY2" fmla="*/ 304800 h 764951"/>
                  <a:gd name="connsiteX3" fmla="*/ 2883658 w 3298859"/>
                  <a:gd name="connsiteY3" fmla="*/ 0 h 764951"/>
                  <a:gd name="connsiteX0" fmla="*/ 0 w 3291478"/>
                  <a:gd name="connsiteY0" fmla="*/ 468818 h 958619"/>
                  <a:gd name="connsiteX1" fmla="*/ 1961307 w 3291478"/>
                  <a:gd name="connsiteY1" fmla="*/ 957157 h 958619"/>
                  <a:gd name="connsiteX2" fmla="*/ 3245608 w 3291478"/>
                  <a:gd name="connsiteY2" fmla="*/ 304800 h 958619"/>
                  <a:gd name="connsiteX3" fmla="*/ 2883658 w 3291478"/>
                  <a:gd name="connsiteY3" fmla="*/ 0 h 958619"/>
                  <a:gd name="connsiteX0" fmla="*/ 0 w 3110383"/>
                  <a:gd name="connsiteY0" fmla="*/ 468818 h 1022082"/>
                  <a:gd name="connsiteX1" fmla="*/ 1961307 w 3110383"/>
                  <a:gd name="connsiteY1" fmla="*/ 957157 h 1022082"/>
                  <a:gd name="connsiteX2" fmla="*/ 3017923 w 3110383"/>
                  <a:gd name="connsiteY2" fmla="*/ 911954 h 1022082"/>
                  <a:gd name="connsiteX3" fmla="*/ 2883658 w 3110383"/>
                  <a:gd name="connsiteY3" fmla="*/ 0 h 1022082"/>
                  <a:gd name="connsiteX0" fmla="*/ 0 w 3103403"/>
                  <a:gd name="connsiteY0" fmla="*/ 468818 h 1041515"/>
                  <a:gd name="connsiteX1" fmla="*/ 1961307 w 3103403"/>
                  <a:gd name="connsiteY1" fmla="*/ 957157 h 1041515"/>
                  <a:gd name="connsiteX2" fmla="*/ 3007080 w 3103403"/>
                  <a:gd name="connsiteY2" fmla="*/ 944479 h 1041515"/>
                  <a:gd name="connsiteX3" fmla="*/ 2883658 w 3103403"/>
                  <a:gd name="connsiteY3" fmla="*/ 0 h 1041515"/>
                  <a:gd name="connsiteX0" fmla="*/ 0 w 3202114"/>
                  <a:gd name="connsiteY0" fmla="*/ 2611 h 545326"/>
                  <a:gd name="connsiteX1" fmla="*/ 1961307 w 3202114"/>
                  <a:gd name="connsiteY1" fmla="*/ 490950 h 545326"/>
                  <a:gd name="connsiteX2" fmla="*/ 3007080 w 3202114"/>
                  <a:gd name="connsiteY2" fmla="*/ 478272 h 545326"/>
                  <a:gd name="connsiteX3" fmla="*/ 3057132 w 3202114"/>
                  <a:gd name="connsiteY3" fmla="*/ 0 h 545326"/>
                  <a:gd name="connsiteX0" fmla="*/ 0 w 3108496"/>
                  <a:gd name="connsiteY0" fmla="*/ 2611 h 545326"/>
                  <a:gd name="connsiteX1" fmla="*/ 1961307 w 3108496"/>
                  <a:gd name="connsiteY1" fmla="*/ 490950 h 545326"/>
                  <a:gd name="connsiteX2" fmla="*/ 3007080 w 3108496"/>
                  <a:gd name="connsiteY2" fmla="*/ 478272 h 545326"/>
                  <a:gd name="connsiteX3" fmla="*/ 3057132 w 3108496"/>
                  <a:gd name="connsiteY3" fmla="*/ 0 h 545326"/>
                  <a:gd name="connsiteX0" fmla="*/ 0 w 3064811"/>
                  <a:gd name="connsiteY0" fmla="*/ 2611 h 571183"/>
                  <a:gd name="connsiteX1" fmla="*/ 1961307 w 3064811"/>
                  <a:gd name="connsiteY1" fmla="*/ 490950 h 571183"/>
                  <a:gd name="connsiteX2" fmla="*/ 2898660 w 3064811"/>
                  <a:gd name="connsiteY2" fmla="*/ 521641 h 571183"/>
                  <a:gd name="connsiteX3" fmla="*/ 3057132 w 3064811"/>
                  <a:gd name="connsiteY3" fmla="*/ 0 h 571183"/>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66383"/>
                  <a:gd name="connsiteY0" fmla="*/ 2611 h 545192"/>
                  <a:gd name="connsiteX1" fmla="*/ 1755307 w 3066383"/>
                  <a:gd name="connsiteY1" fmla="*/ 480108 h 545192"/>
                  <a:gd name="connsiteX2" fmla="*/ 2876977 w 3066383"/>
                  <a:gd name="connsiteY2" fmla="*/ 489116 h 545192"/>
                  <a:gd name="connsiteX3" fmla="*/ 3057132 w 3066383"/>
                  <a:gd name="connsiteY3" fmla="*/ 0 h 545192"/>
                  <a:gd name="connsiteX0" fmla="*/ 0 w 2627280"/>
                  <a:gd name="connsiteY0" fmla="*/ 35139 h 543291"/>
                  <a:gd name="connsiteX1" fmla="*/ 1316204 w 2627280"/>
                  <a:gd name="connsiteY1" fmla="*/ 480108 h 543291"/>
                  <a:gd name="connsiteX2" fmla="*/ 2437874 w 2627280"/>
                  <a:gd name="connsiteY2" fmla="*/ 489116 h 543291"/>
                  <a:gd name="connsiteX3" fmla="*/ 2618029 w 2627280"/>
                  <a:gd name="connsiteY3" fmla="*/ 0 h 543291"/>
                  <a:gd name="connsiteX0" fmla="*/ 0 w 2616437"/>
                  <a:gd name="connsiteY0" fmla="*/ 24298 h 543919"/>
                  <a:gd name="connsiteX1" fmla="*/ 1305361 w 2616437"/>
                  <a:gd name="connsiteY1" fmla="*/ 480108 h 543919"/>
                  <a:gd name="connsiteX2" fmla="*/ 2427031 w 2616437"/>
                  <a:gd name="connsiteY2" fmla="*/ 489116 h 543919"/>
                  <a:gd name="connsiteX3" fmla="*/ 2607186 w 2616437"/>
                  <a:gd name="connsiteY3" fmla="*/ 0 h 543919"/>
                  <a:gd name="connsiteX0" fmla="*/ 0 w 2616437"/>
                  <a:gd name="connsiteY0" fmla="*/ 13454 h 544554"/>
                  <a:gd name="connsiteX1" fmla="*/ 1305361 w 2616437"/>
                  <a:gd name="connsiteY1" fmla="*/ 480108 h 544554"/>
                  <a:gd name="connsiteX2" fmla="*/ 2427031 w 2616437"/>
                  <a:gd name="connsiteY2" fmla="*/ 489116 h 544554"/>
                  <a:gd name="connsiteX3" fmla="*/ 2607186 w 2616437"/>
                  <a:gd name="connsiteY3" fmla="*/ 0 h 544554"/>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Lst>
                <a:ahLst/>
                <a:cxnLst>
                  <a:cxn ang="0">
                    <a:pos x="connsiteX0" y="connsiteY0"/>
                  </a:cxn>
                  <a:cxn ang="0">
                    <a:pos x="connsiteX1" y="connsiteY1"/>
                  </a:cxn>
                  <a:cxn ang="0">
                    <a:pos x="connsiteX2" y="connsiteY2"/>
                  </a:cxn>
                  <a:cxn ang="0">
                    <a:pos x="connsiteX3" y="connsiteY3"/>
                  </a:cxn>
                </a:cxnLst>
                <a:rect l="l" t="t" r="r" b="b"/>
                <a:pathLst>
                  <a:path w="2616437" h="548322">
                    <a:moveTo>
                      <a:pt x="0" y="0"/>
                    </a:moveTo>
                    <a:cubicBezTo>
                      <a:pt x="585095" y="293877"/>
                      <a:pt x="900856" y="400930"/>
                      <a:pt x="1305361" y="482917"/>
                    </a:cubicBezTo>
                    <a:cubicBezTo>
                      <a:pt x="1709866" y="564904"/>
                      <a:pt x="2210060" y="571943"/>
                      <a:pt x="2427031" y="491925"/>
                    </a:cubicBezTo>
                    <a:cubicBezTo>
                      <a:pt x="2644002" y="411907"/>
                      <a:pt x="2623190" y="155679"/>
                      <a:pt x="2607186" y="2809"/>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reeform 106"/>
              <p:cNvSpPr/>
              <p:nvPr/>
            </p:nvSpPr>
            <p:spPr>
              <a:xfrm>
                <a:off x="2180561" y="3104618"/>
                <a:ext cx="308136" cy="236174"/>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10 w 672571"/>
                  <a:gd name="connsiteY0" fmla="*/ 45462 h 542186"/>
                  <a:gd name="connsiteX1" fmla="*/ 354554 w 672571"/>
                  <a:gd name="connsiteY1" fmla="*/ 539752 h 542186"/>
                  <a:gd name="connsiteX2" fmla="*/ 672571 w 672571"/>
                  <a:gd name="connsiteY2" fmla="*/ 0 h 542186"/>
                  <a:gd name="connsiteX0" fmla="*/ 10 w 672571"/>
                  <a:gd name="connsiteY0" fmla="*/ 45462 h 540290"/>
                  <a:gd name="connsiteX1" fmla="*/ 354554 w 672571"/>
                  <a:gd name="connsiteY1" fmla="*/ 539752 h 540290"/>
                  <a:gd name="connsiteX2" fmla="*/ 672571 w 672571"/>
                  <a:gd name="connsiteY2" fmla="*/ 0 h 540290"/>
                  <a:gd name="connsiteX0" fmla="*/ 7 w 687025"/>
                  <a:gd name="connsiteY0" fmla="*/ 23779 h 539880"/>
                  <a:gd name="connsiteX1" fmla="*/ 369008 w 687025"/>
                  <a:gd name="connsiteY1" fmla="*/ 539752 h 539880"/>
                  <a:gd name="connsiteX2" fmla="*/ 687025 w 687025"/>
                  <a:gd name="connsiteY2" fmla="*/ 0 h 539880"/>
                  <a:gd name="connsiteX0" fmla="*/ 7 w 701481"/>
                  <a:gd name="connsiteY0" fmla="*/ 0 h 544888"/>
                  <a:gd name="connsiteX1" fmla="*/ 383464 w 701481"/>
                  <a:gd name="connsiteY1" fmla="*/ 544886 h 544888"/>
                  <a:gd name="connsiteX2" fmla="*/ 701481 w 701481"/>
                  <a:gd name="connsiteY2" fmla="*/ 5134 h 544888"/>
                  <a:gd name="connsiteX0" fmla="*/ 9 w 701483"/>
                  <a:gd name="connsiteY0" fmla="*/ 0 h 537660"/>
                  <a:gd name="connsiteX1" fmla="*/ 318413 w 701483"/>
                  <a:gd name="connsiteY1" fmla="*/ 537658 h 537660"/>
                  <a:gd name="connsiteX2" fmla="*/ 701483 w 701483"/>
                  <a:gd name="connsiteY2" fmla="*/ 5134 h 537660"/>
                  <a:gd name="connsiteX0" fmla="*/ 14 w 701488"/>
                  <a:gd name="connsiteY0" fmla="*/ 0 h 538400"/>
                  <a:gd name="connsiteX1" fmla="*/ 318418 w 701488"/>
                  <a:gd name="connsiteY1" fmla="*/ 537658 h 538400"/>
                  <a:gd name="connsiteX2" fmla="*/ 701488 w 701488"/>
                  <a:gd name="connsiteY2" fmla="*/ 5134 h 538400"/>
                  <a:gd name="connsiteX0" fmla="*/ 12 w 701486"/>
                  <a:gd name="connsiteY0" fmla="*/ 0 h 537660"/>
                  <a:gd name="connsiteX1" fmla="*/ 318416 w 701486"/>
                  <a:gd name="connsiteY1" fmla="*/ 537658 h 537660"/>
                  <a:gd name="connsiteX2" fmla="*/ 701486 w 701486"/>
                  <a:gd name="connsiteY2" fmla="*/ 5134 h 537660"/>
                </a:gdLst>
                <a:ahLst/>
                <a:cxnLst>
                  <a:cxn ang="0">
                    <a:pos x="connsiteX0" y="connsiteY0"/>
                  </a:cxn>
                  <a:cxn ang="0">
                    <a:pos x="connsiteX1" y="connsiteY1"/>
                  </a:cxn>
                  <a:cxn ang="0">
                    <a:pos x="connsiteX2" y="connsiteY2"/>
                  </a:cxn>
                </a:cxnLst>
                <a:rect l="l" t="t" r="r" b="b"/>
                <a:pathLst>
                  <a:path w="701486" h="537660">
                    <a:moveTo>
                      <a:pt x="12" y="0"/>
                    </a:moveTo>
                    <a:cubicBezTo>
                      <a:pt x="-1575" y="434034"/>
                      <a:pt x="158136" y="536802"/>
                      <a:pt x="318416" y="537658"/>
                    </a:cubicBezTo>
                    <a:cubicBezTo>
                      <a:pt x="478696" y="538514"/>
                      <a:pt x="697712" y="329901"/>
                      <a:pt x="701486" y="5134"/>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Freeform 112"/>
              <p:cNvSpPr/>
              <p:nvPr/>
            </p:nvSpPr>
            <p:spPr>
              <a:xfrm>
                <a:off x="2547281" y="3106873"/>
                <a:ext cx="204948" cy="24663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26 w 672587"/>
                  <a:gd name="connsiteY0" fmla="*/ 45462 h 660188"/>
                  <a:gd name="connsiteX1" fmla="*/ 235308 w 672587"/>
                  <a:gd name="connsiteY1" fmla="*/ 659014 h 660188"/>
                  <a:gd name="connsiteX2" fmla="*/ 672587 w 672587"/>
                  <a:gd name="connsiteY2" fmla="*/ 0 h 660188"/>
                  <a:gd name="connsiteX0" fmla="*/ 12 w 466573"/>
                  <a:gd name="connsiteY0" fmla="*/ 12937 h 626507"/>
                  <a:gd name="connsiteX1" fmla="*/ 235294 w 466573"/>
                  <a:gd name="connsiteY1" fmla="*/ 626489 h 626507"/>
                  <a:gd name="connsiteX2" fmla="*/ 466573 w 466573"/>
                  <a:gd name="connsiteY2" fmla="*/ 0 h 626507"/>
                  <a:gd name="connsiteX0" fmla="*/ 12 w 466573"/>
                  <a:gd name="connsiteY0" fmla="*/ 12937 h 583146"/>
                  <a:gd name="connsiteX1" fmla="*/ 224451 w 466573"/>
                  <a:gd name="connsiteY1" fmla="*/ 583121 h 583146"/>
                  <a:gd name="connsiteX2" fmla="*/ 466573 w 466573"/>
                  <a:gd name="connsiteY2" fmla="*/ 0 h 583146"/>
                  <a:gd name="connsiteX0" fmla="*/ 12 w 466573"/>
                  <a:gd name="connsiteY0" fmla="*/ 12937 h 561466"/>
                  <a:gd name="connsiteX1" fmla="*/ 224451 w 466573"/>
                  <a:gd name="connsiteY1" fmla="*/ 561437 h 561466"/>
                  <a:gd name="connsiteX2" fmla="*/ 466573 w 466573"/>
                  <a:gd name="connsiteY2" fmla="*/ 0 h 561466"/>
                </a:gdLst>
                <a:ahLst/>
                <a:cxnLst>
                  <a:cxn ang="0">
                    <a:pos x="connsiteX0" y="connsiteY0"/>
                  </a:cxn>
                  <a:cxn ang="0">
                    <a:pos x="connsiteX1" y="connsiteY1"/>
                  </a:cxn>
                  <a:cxn ang="0">
                    <a:pos x="connsiteX2" y="connsiteY2"/>
                  </a:cxn>
                </a:cxnLst>
                <a:rect l="l" t="t" r="r" b="b"/>
                <a:pathLst>
                  <a:path w="466573" h="561466">
                    <a:moveTo>
                      <a:pt x="12" y="12937"/>
                    </a:moveTo>
                    <a:cubicBezTo>
                      <a:pt x="-1575" y="446971"/>
                      <a:pt x="146691" y="563593"/>
                      <a:pt x="224451" y="561437"/>
                    </a:cubicBezTo>
                    <a:cubicBezTo>
                      <a:pt x="302211" y="559281"/>
                      <a:pt x="462799" y="324767"/>
                      <a:pt x="466573"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Freeform 113"/>
              <p:cNvSpPr/>
              <p:nvPr/>
            </p:nvSpPr>
            <p:spPr>
              <a:xfrm>
                <a:off x="2800459" y="3106874"/>
                <a:ext cx="100180" cy="24570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429 w 672990"/>
                  <a:gd name="connsiteY0" fmla="*/ 45462 h 627861"/>
                  <a:gd name="connsiteX1" fmla="*/ 159816 w 672990"/>
                  <a:gd name="connsiteY1" fmla="*/ 626489 h 627861"/>
                  <a:gd name="connsiteX2" fmla="*/ 672990 w 672990"/>
                  <a:gd name="connsiteY2" fmla="*/ 0 h 627861"/>
                  <a:gd name="connsiteX0" fmla="*/ 17 w 228055"/>
                  <a:gd name="connsiteY0" fmla="*/ -1 h 581033"/>
                  <a:gd name="connsiteX1" fmla="*/ 159404 w 228055"/>
                  <a:gd name="connsiteY1" fmla="*/ 581026 h 581033"/>
                  <a:gd name="connsiteX2" fmla="*/ 228055 w 228055"/>
                  <a:gd name="connsiteY2" fmla="*/ 8748 h 581033"/>
                  <a:gd name="connsiteX0" fmla="*/ 26 w 228064"/>
                  <a:gd name="connsiteY0" fmla="*/ -1 h 559349"/>
                  <a:gd name="connsiteX1" fmla="*/ 105201 w 228064"/>
                  <a:gd name="connsiteY1" fmla="*/ 559342 h 559349"/>
                  <a:gd name="connsiteX2" fmla="*/ 228064 w 228064"/>
                  <a:gd name="connsiteY2" fmla="*/ 8748 h 559349"/>
                </a:gdLst>
                <a:ahLst/>
                <a:cxnLst>
                  <a:cxn ang="0">
                    <a:pos x="connsiteX0" y="connsiteY0"/>
                  </a:cxn>
                  <a:cxn ang="0">
                    <a:pos x="connsiteX1" y="connsiteY1"/>
                  </a:cxn>
                  <a:cxn ang="0">
                    <a:pos x="connsiteX2" y="connsiteY2"/>
                  </a:cxn>
                </a:cxnLst>
                <a:rect l="l" t="t" r="r" b="b"/>
                <a:pathLst>
                  <a:path w="228064" h="559349">
                    <a:moveTo>
                      <a:pt x="26" y="-1"/>
                    </a:moveTo>
                    <a:cubicBezTo>
                      <a:pt x="-1561" y="434033"/>
                      <a:pt x="67195" y="557884"/>
                      <a:pt x="105201" y="559342"/>
                    </a:cubicBezTo>
                    <a:cubicBezTo>
                      <a:pt x="143207" y="560800"/>
                      <a:pt x="224290" y="333515"/>
                      <a:pt x="228064" y="8748"/>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0" name="Group 129"/>
            <p:cNvGrpSpPr/>
            <p:nvPr/>
          </p:nvGrpSpPr>
          <p:grpSpPr>
            <a:xfrm flipV="1">
              <a:off x="970124" y="3405601"/>
              <a:ext cx="1928652" cy="248886"/>
              <a:chOff x="971987" y="3104618"/>
              <a:chExt cx="1928652" cy="248886"/>
            </a:xfrm>
          </p:grpSpPr>
          <p:sp>
            <p:nvSpPr>
              <p:cNvPr id="131" name="Freeform 130"/>
              <p:cNvSpPr/>
              <p:nvPr/>
            </p:nvSpPr>
            <p:spPr>
              <a:xfrm>
                <a:off x="971987" y="3105640"/>
                <a:ext cx="1149301" cy="240857"/>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 name="connsiteX0" fmla="*/ 0 w 3298859"/>
                  <a:gd name="connsiteY0" fmla="*/ 468818 h 764951"/>
                  <a:gd name="connsiteX1" fmla="*/ 2915408 w 3298859"/>
                  <a:gd name="connsiteY1" fmla="*/ 762000 h 764951"/>
                  <a:gd name="connsiteX2" fmla="*/ 3245608 w 3298859"/>
                  <a:gd name="connsiteY2" fmla="*/ 304800 h 764951"/>
                  <a:gd name="connsiteX3" fmla="*/ 2883658 w 3298859"/>
                  <a:gd name="connsiteY3" fmla="*/ 0 h 764951"/>
                  <a:gd name="connsiteX0" fmla="*/ 0 w 3291478"/>
                  <a:gd name="connsiteY0" fmla="*/ 468818 h 958619"/>
                  <a:gd name="connsiteX1" fmla="*/ 1961307 w 3291478"/>
                  <a:gd name="connsiteY1" fmla="*/ 957157 h 958619"/>
                  <a:gd name="connsiteX2" fmla="*/ 3245608 w 3291478"/>
                  <a:gd name="connsiteY2" fmla="*/ 304800 h 958619"/>
                  <a:gd name="connsiteX3" fmla="*/ 2883658 w 3291478"/>
                  <a:gd name="connsiteY3" fmla="*/ 0 h 958619"/>
                  <a:gd name="connsiteX0" fmla="*/ 0 w 3110383"/>
                  <a:gd name="connsiteY0" fmla="*/ 468818 h 1022082"/>
                  <a:gd name="connsiteX1" fmla="*/ 1961307 w 3110383"/>
                  <a:gd name="connsiteY1" fmla="*/ 957157 h 1022082"/>
                  <a:gd name="connsiteX2" fmla="*/ 3017923 w 3110383"/>
                  <a:gd name="connsiteY2" fmla="*/ 911954 h 1022082"/>
                  <a:gd name="connsiteX3" fmla="*/ 2883658 w 3110383"/>
                  <a:gd name="connsiteY3" fmla="*/ 0 h 1022082"/>
                  <a:gd name="connsiteX0" fmla="*/ 0 w 3103403"/>
                  <a:gd name="connsiteY0" fmla="*/ 468818 h 1041515"/>
                  <a:gd name="connsiteX1" fmla="*/ 1961307 w 3103403"/>
                  <a:gd name="connsiteY1" fmla="*/ 957157 h 1041515"/>
                  <a:gd name="connsiteX2" fmla="*/ 3007080 w 3103403"/>
                  <a:gd name="connsiteY2" fmla="*/ 944479 h 1041515"/>
                  <a:gd name="connsiteX3" fmla="*/ 2883658 w 3103403"/>
                  <a:gd name="connsiteY3" fmla="*/ 0 h 1041515"/>
                  <a:gd name="connsiteX0" fmla="*/ 0 w 3202114"/>
                  <a:gd name="connsiteY0" fmla="*/ 2611 h 545326"/>
                  <a:gd name="connsiteX1" fmla="*/ 1961307 w 3202114"/>
                  <a:gd name="connsiteY1" fmla="*/ 490950 h 545326"/>
                  <a:gd name="connsiteX2" fmla="*/ 3007080 w 3202114"/>
                  <a:gd name="connsiteY2" fmla="*/ 478272 h 545326"/>
                  <a:gd name="connsiteX3" fmla="*/ 3057132 w 3202114"/>
                  <a:gd name="connsiteY3" fmla="*/ 0 h 545326"/>
                  <a:gd name="connsiteX0" fmla="*/ 0 w 3108496"/>
                  <a:gd name="connsiteY0" fmla="*/ 2611 h 545326"/>
                  <a:gd name="connsiteX1" fmla="*/ 1961307 w 3108496"/>
                  <a:gd name="connsiteY1" fmla="*/ 490950 h 545326"/>
                  <a:gd name="connsiteX2" fmla="*/ 3007080 w 3108496"/>
                  <a:gd name="connsiteY2" fmla="*/ 478272 h 545326"/>
                  <a:gd name="connsiteX3" fmla="*/ 3057132 w 3108496"/>
                  <a:gd name="connsiteY3" fmla="*/ 0 h 545326"/>
                  <a:gd name="connsiteX0" fmla="*/ 0 w 3064811"/>
                  <a:gd name="connsiteY0" fmla="*/ 2611 h 571183"/>
                  <a:gd name="connsiteX1" fmla="*/ 1961307 w 3064811"/>
                  <a:gd name="connsiteY1" fmla="*/ 490950 h 571183"/>
                  <a:gd name="connsiteX2" fmla="*/ 2898660 w 3064811"/>
                  <a:gd name="connsiteY2" fmla="*/ 521641 h 571183"/>
                  <a:gd name="connsiteX3" fmla="*/ 3057132 w 3064811"/>
                  <a:gd name="connsiteY3" fmla="*/ 0 h 571183"/>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66383"/>
                  <a:gd name="connsiteY0" fmla="*/ 2611 h 545192"/>
                  <a:gd name="connsiteX1" fmla="*/ 1755307 w 3066383"/>
                  <a:gd name="connsiteY1" fmla="*/ 480108 h 545192"/>
                  <a:gd name="connsiteX2" fmla="*/ 2876977 w 3066383"/>
                  <a:gd name="connsiteY2" fmla="*/ 489116 h 545192"/>
                  <a:gd name="connsiteX3" fmla="*/ 3057132 w 3066383"/>
                  <a:gd name="connsiteY3" fmla="*/ 0 h 545192"/>
                  <a:gd name="connsiteX0" fmla="*/ 0 w 2627280"/>
                  <a:gd name="connsiteY0" fmla="*/ 35139 h 543291"/>
                  <a:gd name="connsiteX1" fmla="*/ 1316204 w 2627280"/>
                  <a:gd name="connsiteY1" fmla="*/ 480108 h 543291"/>
                  <a:gd name="connsiteX2" fmla="*/ 2437874 w 2627280"/>
                  <a:gd name="connsiteY2" fmla="*/ 489116 h 543291"/>
                  <a:gd name="connsiteX3" fmla="*/ 2618029 w 2627280"/>
                  <a:gd name="connsiteY3" fmla="*/ 0 h 543291"/>
                  <a:gd name="connsiteX0" fmla="*/ 0 w 2616437"/>
                  <a:gd name="connsiteY0" fmla="*/ 24298 h 543919"/>
                  <a:gd name="connsiteX1" fmla="*/ 1305361 w 2616437"/>
                  <a:gd name="connsiteY1" fmla="*/ 480108 h 543919"/>
                  <a:gd name="connsiteX2" fmla="*/ 2427031 w 2616437"/>
                  <a:gd name="connsiteY2" fmla="*/ 489116 h 543919"/>
                  <a:gd name="connsiteX3" fmla="*/ 2607186 w 2616437"/>
                  <a:gd name="connsiteY3" fmla="*/ 0 h 543919"/>
                  <a:gd name="connsiteX0" fmla="*/ 0 w 2616437"/>
                  <a:gd name="connsiteY0" fmla="*/ 13454 h 544554"/>
                  <a:gd name="connsiteX1" fmla="*/ 1305361 w 2616437"/>
                  <a:gd name="connsiteY1" fmla="*/ 480108 h 544554"/>
                  <a:gd name="connsiteX2" fmla="*/ 2427031 w 2616437"/>
                  <a:gd name="connsiteY2" fmla="*/ 489116 h 544554"/>
                  <a:gd name="connsiteX3" fmla="*/ 2607186 w 2616437"/>
                  <a:gd name="connsiteY3" fmla="*/ 0 h 544554"/>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Lst>
                <a:ahLst/>
                <a:cxnLst>
                  <a:cxn ang="0">
                    <a:pos x="connsiteX0" y="connsiteY0"/>
                  </a:cxn>
                  <a:cxn ang="0">
                    <a:pos x="connsiteX1" y="connsiteY1"/>
                  </a:cxn>
                  <a:cxn ang="0">
                    <a:pos x="connsiteX2" y="connsiteY2"/>
                  </a:cxn>
                  <a:cxn ang="0">
                    <a:pos x="connsiteX3" y="connsiteY3"/>
                  </a:cxn>
                </a:cxnLst>
                <a:rect l="l" t="t" r="r" b="b"/>
                <a:pathLst>
                  <a:path w="2616437" h="548322">
                    <a:moveTo>
                      <a:pt x="0" y="0"/>
                    </a:moveTo>
                    <a:cubicBezTo>
                      <a:pt x="585095" y="293877"/>
                      <a:pt x="900856" y="400930"/>
                      <a:pt x="1305361" y="482917"/>
                    </a:cubicBezTo>
                    <a:cubicBezTo>
                      <a:pt x="1709866" y="564904"/>
                      <a:pt x="2210060" y="571943"/>
                      <a:pt x="2427031" y="491925"/>
                    </a:cubicBezTo>
                    <a:cubicBezTo>
                      <a:pt x="2644002" y="411907"/>
                      <a:pt x="2623190" y="155679"/>
                      <a:pt x="2607186" y="2809"/>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Freeform 131"/>
              <p:cNvSpPr/>
              <p:nvPr/>
            </p:nvSpPr>
            <p:spPr>
              <a:xfrm>
                <a:off x="2180561" y="3104618"/>
                <a:ext cx="308136" cy="236174"/>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10 w 672571"/>
                  <a:gd name="connsiteY0" fmla="*/ 45462 h 542186"/>
                  <a:gd name="connsiteX1" fmla="*/ 354554 w 672571"/>
                  <a:gd name="connsiteY1" fmla="*/ 539752 h 542186"/>
                  <a:gd name="connsiteX2" fmla="*/ 672571 w 672571"/>
                  <a:gd name="connsiteY2" fmla="*/ 0 h 542186"/>
                  <a:gd name="connsiteX0" fmla="*/ 10 w 672571"/>
                  <a:gd name="connsiteY0" fmla="*/ 45462 h 540290"/>
                  <a:gd name="connsiteX1" fmla="*/ 354554 w 672571"/>
                  <a:gd name="connsiteY1" fmla="*/ 539752 h 540290"/>
                  <a:gd name="connsiteX2" fmla="*/ 672571 w 672571"/>
                  <a:gd name="connsiteY2" fmla="*/ 0 h 540290"/>
                  <a:gd name="connsiteX0" fmla="*/ 7 w 687025"/>
                  <a:gd name="connsiteY0" fmla="*/ 23779 h 539880"/>
                  <a:gd name="connsiteX1" fmla="*/ 369008 w 687025"/>
                  <a:gd name="connsiteY1" fmla="*/ 539752 h 539880"/>
                  <a:gd name="connsiteX2" fmla="*/ 687025 w 687025"/>
                  <a:gd name="connsiteY2" fmla="*/ 0 h 539880"/>
                  <a:gd name="connsiteX0" fmla="*/ 7 w 701481"/>
                  <a:gd name="connsiteY0" fmla="*/ 0 h 544888"/>
                  <a:gd name="connsiteX1" fmla="*/ 383464 w 701481"/>
                  <a:gd name="connsiteY1" fmla="*/ 544886 h 544888"/>
                  <a:gd name="connsiteX2" fmla="*/ 701481 w 701481"/>
                  <a:gd name="connsiteY2" fmla="*/ 5134 h 544888"/>
                  <a:gd name="connsiteX0" fmla="*/ 9 w 701483"/>
                  <a:gd name="connsiteY0" fmla="*/ 0 h 537660"/>
                  <a:gd name="connsiteX1" fmla="*/ 318413 w 701483"/>
                  <a:gd name="connsiteY1" fmla="*/ 537658 h 537660"/>
                  <a:gd name="connsiteX2" fmla="*/ 701483 w 701483"/>
                  <a:gd name="connsiteY2" fmla="*/ 5134 h 537660"/>
                  <a:gd name="connsiteX0" fmla="*/ 14 w 701488"/>
                  <a:gd name="connsiteY0" fmla="*/ 0 h 538400"/>
                  <a:gd name="connsiteX1" fmla="*/ 318418 w 701488"/>
                  <a:gd name="connsiteY1" fmla="*/ 537658 h 538400"/>
                  <a:gd name="connsiteX2" fmla="*/ 701488 w 701488"/>
                  <a:gd name="connsiteY2" fmla="*/ 5134 h 538400"/>
                  <a:gd name="connsiteX0" fmla="*/ 12 w 701486"/>
                  <a:gd name="connsiteY0" fmla="*/ 0 h 537660"/>
                  <a:gd name="connsiteX1" fmla="*/ 318416 w 701486"/>
                  <a:gd name="connsiteY1" fmla="*/ 537658 h 537660"/>
                  <a:gd name="connsiteX2" fmla="*/ 701486 w 701486"/>
                  <a:gd name="connsiteY2" fmla="*/ 5134 h 537660"/>
                </a:gdLst>
                <a:ahLst/>
                <a:cxnLst>
                  <a:cxn ang="0">
                    <a:pos x="connsiteX0" y="connsiteY0"/>
                  </a:cxn>
                  <a:cxn ang="0">
                    <a:pos x="connsiteX1" y="connsiteY1"/>
                  </a:cxn>
                  <a:cxn ang="0">
                    <a:pos x="connsiteX2" y="connsiteY2"/>
                  </a:cxn>
                </a:cxnLst>
                <a:rect l="l" t="t" r="r" b="b"/>
                <a:pathLst>
                  <a:path w="701486" h="537660">
                    <a:moveTo>
                      <a:pt x="12" y="0"/>
                    </a:moveTo>
                    <a:cubicBezTo>
                      <a:pt x="-1575" y="434034"/>
                      <a:pt x="158136" y="536802"/>
                      <a:pt x="318416" y="537658"/>
                    </a:cubicBezTo>
                    <a:cubicBezTo>
                      <a:pt x="478696" y="538514"/>
                      <a:pt x="697712" y="329901"/>
                      <a:pt x="701486" y="5134"/>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Freeform 132"/>
              <p:cNvSpPr/>
              <p:nvPr/>
            </p:nvSpPr>
            <p:spPr>
              <a:xfrm>
                <a:off x="2547281" y="3106873"/>
                <a:ext cx="204948" cy="24663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26 w 672587"/>
                  <a:gd name="connsiteY0" fmla="*/ 45462 h 660188"/>
                  <a:gd name="connsiteX1" fmla="*/ 235308 w 672587"/>
                  <a:gd name="connsiteY1" fmla="*/ 659014 h 660188"/>
                  <a:gd name="connsiteX2" fmla="*/ 672587 w 672587"/>
                  <a:gd name="connsiteY2" fmla="*/ 0 h 660188"/>
                  <a:gd name="connsiteX0" fmla="*/ 12 w 466573"/>
                  <a:gd name="connsiteY0" fmla="*/ 12937 h 626507"/>
                  <a:gd name="connsiteX1" fmla="*/ 235294 w 466573"/>
                  <a:gd name="connsiteY1" fmla="*/ 626489 h 626507"/>
                  <a:gd name="connsiteX2" fmla="*/ 466573 w 466573"/>
                  <a:gd name="connsiteY2" fmla="*/ 0 h 626507"/>
                  <a:gd name="connsiteX0" fmla="*/ 12 w 466573"/>
                  <a:gd name="connsiteY0" fmla="*/ 12937 h 583146"/>
                  <a:gd name="connsiteX1" fmla="*/ 224451 w 466573"/>
                  <a:gd name="connsiteY1" fmla="*/ 583121 h 583146"/>
                  <a:gd name="connsiteX2" fmla="*/ 466573 w 466573"/>
                  <a:gd name="connsiteY2" fmla="*/ 0 h 583146"/>
                  <a:gd name="connsiteX0" fmla="*/ 12 w 466573"/>
                  <a:gd name="connsiteY0" fmla="*/ 12937 h 561466"/>
                  <a:gd name="connsiteX1" fmla="*/ 224451 w 466573"/>
                  <a:gd name="connsiteY1" fmla="*/ 561437 h 561466"/>
                  <a:gd name="connsiteX2" fmla="*/ 466573 w 466573"/>
                  <a:gd name="connsiteY2" fmla="*/ 0 h 561466"/>
                </a:gdLst>
                <a:ahLst/>
                <a:cxnLst>
                  <a:cxn ang="0">
                    <a:pos x="connsiteX0" y="connsiteY0"/>
                  </a:cxn>
                  <a:cxn ang="0">
                    <a:pos x="connsiteX1" y="connsiteY1"/>
                  </a:cxn>
                  <a:cxn ang="0">
                    <a:pos x="connsiteX2" y="connsiteY2"/>
                  </a:cxn>
                </a:cxnLst>
                <a:rect l="l" t="t" r="r" b="b"/>
                <a:pathLst>
                  <a:path w="466573" h="561466">
                    <a:moveTo>
                      <a:pt x="12" y="12937"/>
                    </a:moveTo>
                    <a:cubicBezTo>
                      <a:pt x="-1575" y="446971"/>
                      <a:pt x="146691" y="563593"/>
                      <a:pt x="224451" y="561437"/>
                    </a:cubicBezTo>
                    <a:cubicBezTo>
                      <a:pt x="302211" y="559281"/>
                      <a:pt x="462799" y="324767"/>
                      <a:pt x="466573"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Freeform 133"/>
              <p:cNvSpPr/>
              <p:nvPr/>
            </p:nvSpPr>
            <p:spPr>
              <a:xfrm>
                <a:off x="2800459" y="3106874"/>
                <a:ext cx="100180" cy="24570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429 w 672990"/>
                  <a:gd name="connsiteY0" fmla="*/ 45462 h 627861"/>
                  <a:gd name="connsiteX1" fmla="*/ 159816 w 672990"/>
                  <a:gd name="connsiteY1" fmla="*/ 626489 h 627861"/>
                  <a:gd name="connsiteX2" fmla="*/ 672990 w 672990"/>
                  <a:gd name="connsiteY2" fmla="*/ 0 h 627861"/>
                  <a:gd name="connsiteX0" fmla="*/ 17 w 228055"/>
                  <a:gd name="connsiteY0" fmla="*/ -1 h 581033"/>
                  <a:gd name="connsiteX1" fmla="*/ 159404 w 228055"/>
                  <a:gd name="connsiteY1" fmla="*/ 581026 h 581033"/>
                  <a:gd name="connsiteX2" fmla="*/ 228055 w 228055"/>
                  <a:gd name="connsiteY2" fmla="*/ 8748 h 581033"/>
                  <a:gd name="connsiteX0" fmla="*/ 26 w 228064"/>
                  <a:gd name="connsiteY0" fmla="*/ -1 h 559349"/>
                  <a:gd name="connsiteX1" fmla="*/ 105201 w 228064"/>
                  <a:gd name="connsiteY1" fmla="*/ 559342 h 559349"/>
                  <a:gd name="connsiteX2" fmla="*/ 228064 w 228064"/>
                  <a:gd name="connsiteY2" fmla="*/ 8748 h 559349"/>
                </a:gdLst>
                <a:ahLst/>
                <a:cxnLst>
                  <a:cxn ang="0">
                    <a:pos x="connsiteX0" y="connsiteY0"/>
                  </a:cxn>
                  <a:cxn ang="0">
                    <a:pos x="connsiteX1" y="connsiteY1"/>
                  </a:cxn>
                  <a:cxn ang="0">
                    <a:pos x="connsiteX2" y="connsiteY2"/>
                  </a:cxn>
                </a:cxnLst>
                <a:rect l="l" t="t" r="r" b="b"/>
                <a:pathLst>
                  <a:path w="228064" h="559349">
                    <a:moveTo>
                      <a:pt x="26" y="-1"/>
                    </a:moveTo>
                    <a:cubicBezTo>
                      <a:pt x="-1561" y="434033"/>
                      <a:pt x="67195" y="557884"/>
                      <a:pt x="105201" y="559342"/>
                    </a:cubicBezTo>
                    <a:cubicBezTo>
                      <a:pt x="143207" y="560800"/>
                      <a:pt x="224290" y="333515"/>
                      <a:pt x="228064" y="8748"/>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21" name="Group 20"/>
          <p:cNvGrpSpPr/>
          <p:nvPr/>
        </p:nvGrpSpPr>
        <p:grpSpPr>
          <a:xfrm>
            <a:off x="357996" y="4176000"/>
            <a:ext cx="4500000" cy="2015172"/>
            <a:chOff x="357996" y="4320000"/>
            <a:chExt cx="4500000" cy="2015172"/>
          </a:xfrm>
        </p:grpSpPr>
        <p:grpSp>
          <p:nvGrpSpPr>
            <p:cNvPr id="13" name="Group 12"/>
            <p:cNvGrpSpPr>
              <a:grpSpLocks noChangeAspect="1"/>
            </p:cNvGrpSpPr>
            <p:nvPr/>
          </p:nvGrpSpPr>
          <p:grpSpPr>
            <a:xfrm>
              <a:off x="359999" y="4320000"/>
              <a:ext cx="4320000" cy="2015172"/>
              <a:chOff x="5595790" y="634312"/>
              <a:chExt cx="6517100" cy="3040060"/>
            </a:xfrm>
          </p:grpSpPr>
          <p:grpSp>
            <p:nvGrpSpPr>
              <p:cNvPr id="72" name="Group 71"/>
              <p:cNvGrpSpPr>
                <a:grpSpLocks noChangeAspect="1"/>
              </p:cNvGrpSpPr>
              <p:nvPr/>
            </p:nvGrpSpPr>
            <p:grpSpPr>
              <a:xfrm>
                <a:off x="5595790" y="634312"/>
                <a:ext cx="6517100" cy="2863502"/>
                <a:chOff x="1424519" y="1348690"/>
                <a:chExt cx="9834687" cy="4321193"/>
              </a:xfrm>
            </p:grpSpPr>
            <p:grpSp>
              <p:nvGrpSpPr>
                <p:cNvPr id="73" name="Group 72"/>
                <p:cNvGrpSpPr/>
                <p:nvPr/>
              </p:nvGrpSpPr>
              <p:grpSpPr>
                <a:xfrm>
                  <a:off x="1424519" y="1348690"/>
                  <a:ext cx="9834687" cy="2266048"/>
                  <a:chOff x="1424519" y="1348690"/>
                  <a:chExt cx="9834687" cy="2266048"/>
                </a:xfrm>
              </p:grpSpPr>
              <p:sp>
                <p:nvSpPr>
                  <p:cNvPr id="83" name="Freeform 82"/>
                  <p:cNvSpPr/>
                  <p:nvPr/>
                </p:nvSpPr>
                <p:spPr>
                  <a:xfrm>
                    <a:off x="1424519" y="1348690"/>
                    <a:ext cx="9834687" cy="1618724"/>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4687" h="1618724">
                        <a:moveTo>
                          <a:pt x="0" y="1618724"/>
                        </a:moveTo>
                        <a:cubicBezTo>
                          <a:pt x="5902" y="1615735"/>
                          <a:pt x="3937347" y="1621156"/>
                          <a:pt x="3922032" y="1598906"/>
                        </a:cubicBezTo>
                        <a:cubicBezTo>
                          <a:pt x="3646367" y="1005156"/>
                          <a:pt x="3837913" y="687881"/>
                          <a:pt x="3998755" y="510442"/>
                        </a:cubicBezTo>
                        <a:cubicBezTo>
                          <a:pt x="4159597" y="333003"/>
                          <a:pt x="4427380" y="459555"/>
                          <a:pt x="4696582" y="419973"/>
                        </a:cubicBezTo>
                        <a:cubicBezTo>
                          <a:pt x="4965784" y="380391"/>
                          <a:pt x="5126987" y="-57061"/>
                          <a:pt x="5613970" y="6252"/>
                        </a:cubicBezTo>
                        <a:cubicBezTo>
                          <a:pt x="6100953" y="69565"/>
                          <a:pt x="6408201" y="443012"/>
                          <a:pt x="6437379" y="876052"/>
                        </a:cubicBezTo>
                        <a:cubicBezTo>
                          <a:pt x="6466557" y="1309092"/>
                          <a:pt x="6344758" y="1325980"/>
                          <a:pt x="6189430" y="1594499"/>
                        </a:cubicBezTo>
                        <a:cubicBezTo>
                          <a:pt x="6176805" y="1592856"/>
                          <a:pt x="9818476" y="1617045"/>
                          <a:pt x="9834687" y="1606138"/>
                        </a:cubicBezTo>
                      </a:path>
                    </a:pathLst>
                  </a:cu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83"/>
                  <p:cNvSpPr/>
                  <p:nvPr/>
                </p:nvSpPr>
                <p:spPr>
                  <a:xfrm>
                    <a:off x="4883150" y="2546349"/>
                    <a:ext cx="735202" cy="762681"/>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Lst>
                    <a:ahLst/>
                    <a:cxnLst>
                      <a:cxn ang="0">
                        <a:pos x="connsiteX0" y="connsiteY0"/>
                      </a:cxn>
                      <a:cxn ang="0">
                        <a:pos x="connsiteX1" y="connsiteY1"/>
                      </a:cxn>
                      <a:cxn ang="0">
                        <a:pos x="connsiteX2" y="connsiteY2"/>
                      </a:cxn>
                      <a:cxn ang="0">
                        <a:pos x="connsiteX3" y="connsiteY3"/>
                      </a:cxn>
                    </a:cxnLst>
                    <a:rect l="l" t="t" r="r" b="b"/>
                    <a:pathLst>
                      <a:path w="735202" h="762681">
                        <a:moveTo>
                          <a:pt x="0" y="425450"/>
                        </a:moveTo>
                        <a:cubicBezTo>
                          <a:pt x="37571" y="578379"/>
                          <a:pt x="151342" y="775758"/>
                          <a:pt x="400050" y="762000"/>
                        </a:cubicBezTo>
                        <a:cubicBezTo>
                          <a:pt x="648758" y="748242"/>
                          <a:pt x="760942" y="457200"/>
                          <a:pt x="730250" y="304800"/>
                        </a:cubicBezTo>
                        <a:cubicBezTo>
                          <a:pt x="699558" y="152400"/>
                          <a:pt x="622829" y="44450"/>
                          <a:pt x="368300" y="0"/>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Freeform 84"/>
                  <p:cNvSpPr/>
                  <p:nvPr/>
                </p:nvSpPr>
                <p:spPr>
                  <a:xfrm>
                    <a:off x="5251450" y="2192338"/>
                    <a:ext cx="812800" cy="14224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Lst>
                    <a:ahLst/>
                    <a:cxnLst>
                      <a:cxn ang="0">
                        <a:pos x="connsiteX0" y="connsiteY0"/>
                      </a:cxn>
                      <a:cxn ang="0">
                        <a:pos x="connsiteX1" y="connsiteY1"/>
                      </a:cxn>
                      <a:cxn ang="0">
                        <a:pos x="connsiteX2" y="connsiteY2"/>
                      </a:cxn>
                    </a:cxnLst>
                    <a:rect l="l" t="t" r="r" b="b"/>
                    <a:pathLst>
                      <a:path w="812800" h="1422400">
                        <a:moveTo>
                          <a:pt x="812800" y="1422400"/>
                        </a:moveTo>
                        <a:cubicBezTo>
                          <a:pt x="811212" y="1097491"/>
                          <a:pt x="814917" y="776817"/>
                          <a:pt x="679450" y="539750"/>
                        </a:cubicBezTo>
                        <a:cubicBezTo>
                          <a:pt x="543983" y="302683"/>
                          <a:pt x="354012" y="6455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85"/>
                  <p:cNvSpPr/>
                  <p:nvPr/>
                </p:nvSpPr>
                <p:spPr>
                  <a:xfrm>
                    <a:off x="5679334" y="1747838"/>
                    <a:ext cx="774700" cy="18669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74700 w 774700"/>
                      <a:gd name="connsiteY0" fmla="*/ 1866900 h 1866900"/>
                      <a:gd name="connsiteX1" fmla="*/ 641350 w 774700"/>
                      <a:gd name="connsiteY1" fmla="*/ 984250 h 1866900"/>
                      <a:gd name="connsiteX2" fmla="*/ 0 w 774700"/>
                      <a:gd name="connsiteY2" fmla="*/ 0 h 1866900"/>
                    </a:gdLst>
                    <a:ahLst/>
                    <a:cxnLst>
                      <a:cxn ang="0">
                        <a:pos x="connsiteX0" y="connsiteY0"/>
                      </a:cxn>
                      <a:cxn ang="0">
                        <a:pos x="connsiteX1" y="connsiteY1"/>
                      </a:cxn>
                      <a:cxn ang="0">
                        <a:pos x="connsiteX2" y="connsiteY2"/>
                      </a:cxn>
                    </a:cxnLst>
                    <a:rect l="l" t="t" r="r" b="b"/>
                    <a:pathLst>
                      <a:path w="774700" h="1866900">
                        <a:moveTo>
                          <a:pt x="774700" y="1866900"/>
                        </a:moveTo>
                        <a:cubicBezTo>
                          <a:pt x="773112" y="1541991"/>
                          <a:pt x="770467" y="1295400"/>
                          <a:pt x="641350" y="984250"/>
                        </a:cubicBezTo>
                        <a:cubicBezTo>
                          <a:pt x="512233" y="673100"/>
                          <a:pt x="354012" y="3630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86"/>
                  <p:cNvSpPr/>
                  <p:nvPr/>
                </p:nvSpPr>
                <p:spPr>
                  <a:xfrm>
                    <a:off x="6013926" y="1785938"/>
                    <a:ext cx="635000" cy="18288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596900 w 596900"/>
                      <a:gd name="connsiteY0" fmla="*/ 1822450 h 1822450"/>
                      <a:gd name="connsiteX1" fmla="*/ 463550 w 596900"/>
                      <a:gd name="connsiteY1" fmla="*/ 939800 h 1822450"/>
                      <a:gd name="connsiteX2" fmla="*/ 0 w 596900"/>
                      <a:gd name="connsiteY2" fmla="*/ 0 h 1822450"/>
                      <a:gd name="connsiteX0" fmla="*/ 596900 w 596900"/>
                      <a:gd name="connsiteY0" fmla="*/ 1822450 h 1822450"/>
                      <a:gd name="connsiteX1" fmla="*/ 463550 w 596900"/>
                      <a:gd name="connsiteY1" fmla="*/ 939800 h 1822450"/>
                      <a:gd name="connsiteX2" fmla="*/ 0 w 596900"/>
                      <a:gd name="connsiteY2" fmla="*/ 0 h 1822450"/>
                      <a:gd name="connsiteX0" fmla="*/ 622300 w 622300"/>
                      <a:gd name="connsiteY0" fmla="*/ 1822450 h 1822450"/>
                      <a:gd name="connsiteX1" fmla="*/ 488950 w 622300"/>
                      <a:gd name="connsiteY1" fmla="*/ 939800 h 1822450"/>
                      <a:gd name="connsiteX2" fmla="*/ 0 w 622300"/>
                      <a:gd name="connsiteY2" fmla="*/ 0 h 1822450"/>
                      <a:gd name="connsiteX0" fmla="*/ 622300 w 622300"/>
                      <a:gd name="connsiteY0" fmla="*/ 1822450 h 1822450"/>
                      <a:gd name="connsiteX1" fmla="*/ 488950 w 622300"/>
                      <a:gd name="connsiteY1" fmla="*/ 939800 h 1822450"/>
                      <a:gd name="connsiteX2" fmla="*/ 0 w 622300"/>
                      <a:gd name="connsiteY2" fmla="*/ 0 h 1822450"/>
                      <a:gd name="connsiteX0" fmla="*/ 635000 w 635000"/>
                      <a:gd name="connsiteY0" fmla="*/ 1828800 h 1828800"/>
                      <a:gd name="connsiteX1" fmla="*/ 501650 w 635000"/>
                      <a:gd name="connsiteY1" fmla="*/ 946150 h 1828800"/>
                      <a:gd name="connsiteX2" fmla="*/ 0 w 635000"/>
                      <a:gd name="connsiteY2" fmla="*/ 0 h 1828800"/>
                    </a:gdLst>
                    <a:ahLst/>
                    <a:cxnLst>
                      <a:cxn ang="0">
                        <a:pos x="connsiteX0" y="connsiteY0"/>
                      </a:cxn>
                      <a:cxn ang="0">
                        <a:pos x="connsiteX1" y="connsiteY1"/>
                      </a:cxn>
                      <a:cxn ang="0">
                        <a:pos x="connsiteX2" y="connsiteY2"/>
                      </a:cxn>
                    </a:cxnLst>
                    <a:rect l="l" t="t" r="r" b="b"/>
                    <a:pathLst>
                      <a:path w="635000" h="1828800">
                        <a:moveTo>
                          <a:pt x="635000" y="1828800"/>
                        </a:moveTo>
                        <a:cubicBezTo>
                          <a:pt x="633412" y="1503891"/>
                          <a:pt x="607483" y="1250950"/>
                          <a:pt x="501650" y="946150"/>
                        </a:cubicBezTo>
                        <a:cubicBezTo>
                          <a:pt x="395817" y="641350"/>
                          <a:pt x="296862" y="5281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87"/>
                  <p:cNvSpPr/>
                  <p:nvPr/>
                </p:nvSpPr>
                <p:spPr>
                  <a:xfrm>
                    <a:off x="6240568" y="1722438"/>
                    <a:ext cx="603250" cy="18923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603250 w 603250"/>
                      <a:gd name="connsiteY0" fmla="*/ 1892300 h 1892300"/>
                      <a:gd name="connsiteX1" fmla="*/ 469900 w 603250"/>
                      <a:gd name="connsiteY1" fmla="*/ 100965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76250 w 603250"/>
                      <a:gd name="connsiteY1" fmla="*/ 965200 h 1892300"/>
                      <a:gd name="connsiteX2" fmla="*/ 0 w 603250"/>
                      <a:gd name="connsiteY2" fmla="*/ 0 h 1892300"/>
                      <a:gd name="connsiteX0" fmla="*/ 603250 w 603250"/>
                      <a:gd name="connsiteY0" fmla="*/ 1892300 h 1892300"/>
                      <a:gd name="connsiteX1" fmla="*/ 508000 w 603250"/>
                      <a:gd name="connsiteY1" fmla="*/ 958850 h 1892300"/>
                      <a:gd name="connsiteX2" fmla="*/ 0 w 603250"/>
                      <a:gd name="connsiteY2" fmla="*/ 0 h 1892300"/>
                    </a:gdLst>
                    <a:ahLst/>
                    <a:cxnLst>
                      <a:cxn ang="0">
                        <a:pos x="connsiteX0" y="connsiteY0"/>
                      </a:cxn>
                      <a:cxn ang="0">
                        <a:pos x="connsiteX1" y="connsiteY1"/>
                      </a:cxn>
                      <a:cxn ang="0">
                        <a:pos x="connsiteX2" y="connsiteY2"/>
                      </a:cxn>
                    </a:cxnLst>
                    <a:rect l="l" t="t" r="r" b="b"/>
                    <a:pathLst>
                      <a:path w="603250" h="1892300">
                        <a:moveTo>
                          <a:pt x="603250" y="1892300"/>
                        </a:moveTo>
                        <a:cubicBezTo>
                          <a:pt x="601662" y="1567391"/>
                          <a:pt x="608542" y="1274233"/>
                          <a:pt x="508000" y="958850"/>
                        </a:cubicBezTo>
                        <a:cubicBezTo>
                          <a:pt x="407458" y="643467"/>
                          <a:pt x="341312" y="4392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Freeform 88"/>
                  <p:cNvSpPr/>
                  <p:nvPr/>
                </p:nvSpPr>
                <p:spPr>
                  <a:xfrm>
                    <a:off x="6441812" y="1601788"/>
                    <a:ext cx="596900" cy="201295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596900 w 596900"/>
                      <a:gd name="connsiteY0" fmla="*/ 2012950 h 2012950"/>
                      <a:gd name="connsiteX1" fmla="*/ 463550 w 596900"/>
                      <a:gd name="connsiteY1" fmla="*/ 1130300 h 2012950"/>
                      <a:gd name="connsiteX2" fmla="*/ 0 w 596900"/>
                      <a:gd name="connsiteY2" fmla="*/ 0 h 2012950"/>
                      <a:gd name="connsiteX0" fmla="*/ 596900 w 596900"/>
                      <a:gd name="connsiteY0" fmla="*/ 2012950 h 2012950"/>
                      <a:gd name="connsiteX1" fmla="*/ 463550 w 596900"/>
                      <a:gd name="connsiteY1" fmla="*/ 1130300 h 2012950"/>
                      <a:gd name="connsiteX2" fmla="*/ 0 w 596900"/>
                      <a:gd name="connsiteY2" fmla="*/ 0 h 2012950"/>
                      <a:gd name="connsiteX0" fmla="*/ 596900 w 598562"/>
                      <a:gd name="connsiteY0" fmla="*/ 2012950 h 2012950"/>
                      <a:gd name="connsiteX1" fmla="*/ 520700 w 598562"/>
                      <a:gd name="connsiteY1" fmla="*/ 1016000 h 2012950"/>
                      <a:gd name="connsiteX2" fmla="*/ 0 w 598562"/>
                      <a:gd name="connsiteY2" fmla="*/ 0 h 2012950"/>
                      <a:gd name="connsiteX0" fmla="*/ 596900 w 596900"/>
                      <a:gd name="connsiteY0" fmla="*/ 2012950 h 2012950"/>
                      <a:gd name="connsiteX1" fmla="*/ 520700 w 596900"/>
                      <a:gd name="connsiteY1" fmla="*/ 1016000 h 2012950"/>
                      <a:gd name="connsiteX2" fmla="*/ 0 w 596900"/>
                      <a:gd name="connsiteY2" fmla="*/ 0 h 2012950"/>
                    </a:gdLst>
                    <a:ahLst/>
                    <a:cxnLst>
                      <a:cxn ang="0">
                        <a:pos x="connsiteX0" y="connsiteY0"/>
                      </a:cxn>
                      <a:cxn ang="0">
                        <a:pos x="connsiteX1" y="connsiteY1"/>
                      </a:cxn>
                      <a:cxn ang="0">
                        <a:pos x="connsiteX2" y="connsiteY2"/>
                      </a:cxn>
                    </a:cxnLst>
                    <a:rect l="l" t="t" r="r" b="b"/>
                    <a:pathLst>
                      <a:path w="596900" h="2012950">
                        <a:moveTo>
                          <a:pt x="596900" y="2012950"/>
                        </a:moveTo>
                        <a:cubicBezTo>
                          <a:pt x="595312" y="1688041"/>
                          <a:pt x="582083" y="1205442"/>
                          <a:pt x="520700" y="1016000"/>
                        </a:cubicBezTo>
                        <a:cubicBezTo>
                          <a:pt x="459317" y="826558"/>
                          <a:pt x="379412" y="4646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89"/>
                  <p:cNvSpPr/>
                  <p:nvPr/>
                </p:nvSpPr>
                <p:spPr>
                  <a:xfrm>
                    <a:off x="5414592" y="1881188"/>
                    <a:ext cx="825500" cy="173355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25500 w 825500"/>
                      <a:gd name="connsiteY0" fmla="*/ 1714500 h 1714500"/>
                      <a:gd name="connsiteX1" fmla="*/ 692150 w 825500"/>
                      <a:gd name="connsiteY1" fmla="*/ 831850 h 1714500"/>
                      <a:gd name="connsiteX2" fmla="*/ 0 w 825500"/>
                      <a:gd name="connsiteY2" fmla="*/ 0 h 1714500"/>
                      <a:gd name="connsiteX0" fmla="*/ 825500 w 825500"/>
                      <a:gd name="connsiteY0" fmla="*/ 1714500 h 1714500"/>
                      <a:gd name="connsiteX1" fmla="*/ 692150 w 825500"/>
                      <a:gd name="connsiteY1" fmla="*/ 831850 h 1714500"/>
                      <a:gd name="connsiteX2" fmla="*/ 0 w 825500"/>
                      <a:gd name="connsiteY2" fmla="*/ 0 h 171450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787400 h 1733550"/>
                      <a:gd name="connsiteX2" fmla="*/ 0 w 825500"/>
                      <a:gd name="connsiteY2" fmla="*/ 0 h 1733550"/>
                      <a:gd name="connsiteX0" fmla="*/ 825500 w 825500"/>
                      <a:gd name="connsiteY0" fmla="*/ 1733550 h 1733550"/>
                      <a:gd name="connsiteX1" fmla="*/ 692150 w 825500"/>
                      <a:gd name="connsiteY1" fmla="*/ 787400 h 1733550"/>
                      <a:gd name="connsiteX2" fmla="*/ 0 w 825500"/>
                      <a:gd name="connsiteY2" fmla="*/ 0 h 1733550"/>
                    </a:gdLst>
                    <a:ahLst/>
                    <a:cxnLst>
                      <a:cxn ang="0">
                        <a:pos x="connsiteX0" y="connsiteY0"/>
                      </a:cxn>
                      <a:cxn ang="0">
                        <a:pos x="connsiteX1" y="connsiteY1"/>
                      </a:cxn>
                      <a:cxn ang="0">
                        <a:pos x="connsiteX2" y="connsiteY2"/>
                      </a:cxn>
                    </a:cxnLst>
                    <a:rect l="l" t="t" r="r" b="b"/>
                    <a:pathLst>
                      <a:path w="825500" h="1733550">
                        <a:moveTo>
                          <a:pt x="825500" y="1733550"/>
                        </a:moveTo>
                        <a:cubicBezTo>
                          <a:pt x="823912" y="1408641"/>
                          <a:pt x="810683" y="1069975"/>
                          <a:pt x="692150" y="787400"/>
                        </a:cubicBezTo>
                        <a:cubicBezTo>
                          <a:pt x="573617" y="504825"/>
                          <a:pt x="379412" y="1471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73"/>
                <p:cNvGrpSpPr/>
                <p:nvPr/>
              </p:nvGrpSpPr>
              <p:grpSpPr>
                <a:xfrm flipV="1">
                  <a:off x="4883150" y="3656933"/>
                  <a:ext cx="2155562" cy="2012950"/>
                  <a:chOff x="4883150" y="1601788"/>
                  <a:chExt cx="2155562" cy="2012950"/>
                </a:xfrm>
              </p:grpSpPr>
              <p:sp>
                <p:nvSpPr>
                  <p:cNvPr id="76" name="Freeform 75"/>
                  <p:cNvSpPr/>
                  <p:nvPr/>
                </p:nvSpPr>
                <p:spPr>
                  <a:xfrm>
                    <a:off x="4883150" y="2546349"/>
                    <a:ext cx="735202" cy="762681"/>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Lst>
                    <a:ahLst/>
                    <a:cxnLst>
                      <a:cxn ang="0">
                        <a:pos x="connsiteX0" y="connsiteY0"/>
                      </a:cxn>
                      <a:cxn ang="0">
                        <a:pos x="connsiteX1" y="connsiteY1"/>
                      </a:cxn>
                      <a:cxn ang="0">
                        <a:pos x="connsiteX2" y="connsiteY2"/>
                      </a:cxn>
                      <a:cxn ang="0">
                        <a:pos x="connsiteX3" y="connsiteY3"/>
                      </a:cxn>
                    </a:cxnLst>
                    <a:rect l="l" t="t" r="r" b="b"/>
                    <a:pathLst>
                      <a:path w="735202" h="762681">
                        <a:moveTo>
                          <a:pt x="0" y="425450"/>
                        </a:moveTo>
                        <a:cubicBezTo>
                          <a:pt x="37571" y="578379"/>
                          <a:pt x="151342" y="775758"/>
                          <a:pt x="400050" y="762000"/>
                        </a:cubicBezTo>
                        <a:cubicBezTo>
                          <a:pt x="648758" y="748242"/>
                          <a:pt x="760942" y="457200"/>
                          <a:pt x="730250" y="304800"/>
                        </a:cubicBezTo>
                        <a:cubicBezTo>
                          <a:pt x="699558" y="152400"/>
                          <a:pt x="622829" y="44450"/>
                          <a:pt x="368300" y="0"/>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76"/>
                  <p:cNvSpPr/>
                  <p:nvPr/>
                </p:nvSpPr>
                <p:spPr>
                  <a:xfrm>
                    <a:off x="5251450" y="2192338"/>
                    <a:ext cx="812800" cy="14224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Lst>
                    <a:ahLst/>
                    <a:cxnLst>
                      <a:cxn ang="0">
                        <a:pos x="connsiteX0" y="connsiteY0"/>
                      </a:cxn>
                      <a:cxn ang="0">
                        <a:pos x="connsiteX1" y="connsiteY1"/>
                      </a:cxn>
                      <a:cxn ang="0">
                        <a:pos x="connsiteX2" y="connsiteY2"/>
                      </a:cxn>
                    </a:cxnLst>
                    <a:rect l="l" t="t" r="r" b="b"/>
                    <a:pathLst>
                      <a:path w="812800" h="1422400">
                        <a:moveTo>
                          <a:pt x="812800" y="1422400"/>
                        </a:moveTo>
                        <a:cubicBezTo>
                          <a:pt x="811212" y="1097491"/>
                          <a:pt x="814917" y="776817"/>
                          <a:pt x="679450" y="539750"/>
                        </a:cubicBezTo>
                        <a:cubicBezTo>
                          <a:pt x="543983" y="302683"/>
                          <a:pt x="354012" y="6455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77"/>
                  <p:cNvSpPr/>
                  <p:nvPr/>
                </p:nvSpPr>
                <p:spPr>
                  <a:xfrm>
                    <a:off x="5679334" y="1747838"/>
                    <a:ext cx="774700" cy="18669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74700 w 774700"/>
                      <a:gd name="connsiteY0" fmla="*/ 1866900 h 1866900"/>
                      <a:gd name="connsiteX1" fmla="*/ 641350 w 774700"/>
                      <a:gd name="connsiteY1" fmla="*/ 984250 h 1866900"/>
                      <a:gd name="connsiteX2" fmla="*/ 0 w 774700"/>
                      <a:gd name="connsiteY2" fmla="*/ 0 h 1866900"/>
                    </a:gdLst>
                    <a:ahLst/>
                    <a:cxnLst>
                      <a:cxn ang="0">
                        <a:pos x="connsiteX0" y="connsiteY0"/>
                      </a:cxn>
                      <a:cxn ang="0">
                        <a:pos x="connsiteX1" y="connsiteY1"/>
                      </a:cxn>
                      <a:cxn ang="0">
                        <a:pos x="connsiteX2" y="connsiteY2"/>
                      </a:cxn>
                    </a:cxnLst>
                    <a:rect l="l" t="t" r="r" b="b"/>
                    <a:pathLst>
                      <a:path w="774700" h="1866900">
                        <a:moveTo>
                          <a:pt x="774700" y="1866900"/>
                        </a:moveTo>
                        <a:cubicBezTo>
                          <a:pt x="773112" y="1541991"/>
                          <a:pt x="770467" y="1295400"/>
                          <a:pt x="641350" y="984250"/>
                        </a:cubicBezTo>
                        <a:cubicBezTo>
                          <a:pt x="512233" y="673100"/>
                          <a:pt x="354012" y="3630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78"/>
                  <p:cNvSpPr/>
                  <p:nvPr/>
                </p:nvSpPr>
                <p:spPr>
                  <a:xfrm>
                    <a:off x="6013926" y="1785938"/>
                    <a:ext cx="635000" cy="18288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596900 w 596900"/>
                      <a:gd name="connsiteY0" fmla="*/ 1822450 h 1822450"/>
                      <a:gd name="connsiteX1" fmla="*/ 463550 w 596900"/>
                      <a:gd name="connsiteY1" fmla="*/ 939800 h 1822450"/>
                      <a:gd name="connsiteX2" fmla="*/ 0 w 596900"/>
                      <a:gd name="connsiteY2" fmla="*/ 0 h 1822450"/>
                      <a:gd name="connsiteX0" fmla="*/ 596900 w 596900"/>
                      <a:gd name="connsiteY0" fmla="*/ 1822450 h 1822450"/>
                      <a:gd name="connsiteX1" fmla="*/ 463550 w 596900"/>
                      <a:gd name="connsiteY1" fmla="*/ 939800 h 1822450"/>
                      <a:gd name="connsiteX2" fmla="*/ 0 w 596900"/>
                      <a:gd name="connsiteY2" fmla="*/ 0 h 1822450"/>
                      <a:gd name="connsiteX0" fmla="*/ 622300 w 622300"/>
                      <a:gd name="connsiteY0" fmla="*/ 1822450 h 1822450"/>
                      <a:gd name="connsiteX1" fmla="*/ 488950 w 622300"/>
                      <a:gd name="connsiteY1" fmla="*/ 939800 h 1822450"/>
                      <a:gd name="connsiteX2" fmla="*/ 0 w 622300"/>
                      <a:gd name="connsiteY2" fmla="*/ 0 h 1822450"/>
                      <a:gd name="connsiteX0" fmla="*/ 622300 w 622300"/>
                      <a:gd name="connsiteY0" fmla="*/ 1822450 h 1822450"/>
                      <a:gd name="connsiteX1" fmla="*/ 488950 w 622300"/>
                      <a:gd name="connsiteY1" fmla="*/ 939800 h 1822450"/>
                      <a:gd name="connsiteX2" fmla="*/ 0 w 622300"/>
                      <a:gd name="connsiteY2" fmla="*/ 0 h 1822450"/>
                      <a:gd name="connsiteX0" fmla="*/ 635000 w 635000"/>
                      <a:gd name="connsiteY0" fmla="*/ 1828800 h 1828800"/>
                      <a:gd name="connsiteX1" fmla="*/ 501650 w 635000"/>
                      <a:gd name="connsiteY1" fmla="*/ 946150 h 1828800"/>
                      <a:gd name="connsiteX2" fmla="*/ 0 w 635000"/>
                      <a:gd name="connsiteY2" fmla="*/ 0 h 1828800"/>
                    </a:gdLst>
                    <a:ahLst/>
                    <a:cxnLst>
                      <a:cxn ang="0">
                        <a:pos x="connsiteX0" y="connsiteY0"/>
                      </a:cxn>
                      <a:cxn ang="0">
                        <a:pos x="connsiteX1" y="connsiteY1"/>
                      </a:cxn>
                      <a:cxn ang="0">
                        <a:pos x="connsiteX2" y="connsiteY2"/>
                      </a:cxn>
                    </a:cxnLst>
                    <a:rect l="l" t="t" r="r" b="b"/>
                    <a:pathLst>
                      <a:path w="635000" h="1828800">
                        <a:moveTo>
                          <a:pt x="635000" y="1828800"/>
                        </a:moveTo>
                        <a:cubicBezTo>
                          <a:pt x="633412" y="1503891"/>
                          <a:pt x="607483" y="1250950"/>
                          <a:pt x="501650" y="946150"/>
                        </a:cubicBezTo>
                        <a:cubicBezTo>
                          <a:pt x="395817" y="641350"/>
                          <a:pt x="296862" y="5281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79"/>
                  <p:cNvSpPr/>
                  <p:nvPr/>
                </p:nvSpPr>
                <p:spPr>
                  <a:xfrm>
                    <a:off x="6240568" y="1722438"/>
                    <a:ext cx="603250" cy="18923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603250 w 603250"/>
                      <a:gd name="connsiteY0" fmla="*/ 1892300 h 1892300"/>
                      <a:gd name="connsiteX1" fmla="*/ 469900 w 603250"/>
                      <a:gd name="connsiteY1" fmla="*/ 100965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76250 w 603250"/>
                      <a:gd name="connsiteY1" fmla="*/ 965200 h 1892300"/>
                      <a:gd name="connsiteX2" fmla="*/ 0 w 603250"/>
                      <a:gd name="connsiteY2" fmla="*/ 0 h 1892300"/>
                      <a:gd name="connsiteX0" fmla="*/ 603250 w 603250"/>
                      <a:gd name="connsiteY0" fmla="*/ 1892300 h 1892300"/>
                      <a:gd name="connsiteX1" fmla="*/ 508000 w 603250"/>
                      <a:gd name="connsiteY1" fmla="*/ 958850 h 1892300"/>
                      <a:gd name="connsiteX2" fmla="*/ 0 w 603250"/>
                      <a:gd name="connsiteY2" fmla="*/ 0 h 1892300"/>
                    </a:gdLst>
                    <a:ahLst/>
                    <a:cxnLst>
                      <a:cxn ang="0">
                        <a:pos x="connsiteX0" y="connsiteY0"/>
                      </a:cxn>
                      <a:cxn ang="0">
                        <a:pos x="connsiteX1" y="connsiteY1"/>
                      </a:cxn>
                      <a:cxn ang="0">
                        <a:pos x="connsiteX2" y="connsiteY2"/>
                      </a:cxn>
                    </a:cxnLst>
                    <a:rect l="l" t="t" r="r" b="b"/>
                    <a:pathLst>
                      <a:path w="603250" h="1892300">
                        <a:moveTo>
                          <a:pt x="603250" y="1892300"/>
                        </a:moveTo>
                        <a:cubicBezTo>
                          <a:pt x="601662" y="1567391"/>
                          <a:pt x="608542" y="1274233"/>
                          <a:pt x="508000" y="958850"/>
                        </a:cubicBezTo>
                        <a:cubicBezTo>
                          <a:pt x="407458" y="643467"/>
                          <a:pt x="341312" y="4392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80"/>
                  <p:cNvSpPr/>
                  <p:nvPr/>
                </p:nvSpPr>
                <p:spPr>
                  <a:xfrm>
                    <a:off x="6441812" y="1601788"/>
                    <a:ext cx="596900" cy="201295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596900 w 596900"/>
                      <a:gd name="connsiteY0" fmla="*/ 2012950 h 2012950"/>
                      <a:gd name="connsiteX1" fmla="*/ 463550 w 596900"/>
                      <a:gd name="connsiteY1" fmla="*/ 1130300 h 2012950"/>
                      <a:gd name="connsiteX2" fmla="*/ 0 w 596900"/>
                      <a:gd name="connsiteY2" fmla="*/ 0 h 2012950"/>
                      <a:gd name="connsiteX0" fmla="*/ 596900 w 596900"/>
                      <a:gd name="connsiteY0" fmla="*/ 2012950 h 2012950"/>
                      <a:gd name="connsiteX1" fmla="*/ 463550 w 596900"/>
                      <a:gd name="connsiteY1" fmla="*/ 1130300 h 2012950"/>
                      <a:gd name="connsiteX2" fmla="*/ 0 w 596900"/>
                      <a:gd name="connsiteY2" fmla="*/ 0 h 2012950"/>
                      <a:gd name="connsiteX0" fmla="*/ 596900 w 598562"/>
                      <a:gd name="connsiteY0" fmla="*/ 2012950 h 2012950"/>
                      <a:gd name="connsiteX1" fmla="*/ 520700 w 598562"/>
                      <a:gd name="connsiteY1" fmla="*/ 1016000 h 2012950"/>
                      <a:gd name="connsiteX2" fmla="*/ 0 w 598562"/>
                      <a:gd name="connsiteY2" fmla="*/ 0 h 2012950"/>
                      <a:gd name="connsiteX0" fmla="*/ 596900 w 596900"/>
                      <a:gd name="connsiteY0" fmla="*/ 2012950 h 2012950"/>
                      <a:gd name="connsiteX1" fmla="*/ 520700 w 596900"/>
                      <a:gd name="connsiteY1" fmla="*/ 1016000 h 2012950"/>
                      <a:gd name="connsiteX2" fmla="*/ 0 w 596900"/>
                      <a:gd name="connsiteY2" fmla="*/ 0 h 2012950"/>
                    </a:gdLst>
                    <a:ahLst/>
                    <a:cxnLst>
                      <a:cxn ang="0">
                        <a:pos x="connsiteX0" y="connsiteY0"/>
                      </a:cxn>
                      <a:cxn ang="0">
                        <a:pos x="connsiteX1" y="connsiteY1"/>
                      </a:cxn>
                      <a:cxn ang="0">
                        <a:pos x="connsiteX2" y="connsiteY2"/>
                      </a:cxn>
                    </a:cxnLst>
                    <a:rect l="l" t="t" r="r" b="b"/>
                    <a:pathLst>
                      <a:path w="596900" h="2012950">
                        <a:moveTo>
                          <a:pt x="596900" y="2012950"/>
                        </a:moveTo>
                        <a:cubicBezTo>
                          <a:pt x="595312" y="1688041"/>
                          <a:pt x="582083" y="1205442"/>
                          <a:pt x="520700" y="1016000"/>
                        </a:cubicBezTo>
                        <a:cubicBezTo>
                          <a:pt x="459317" y="826558"/>
                          <a:pt x="379412" y="4646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81"/>
                  <p:cNvSpPr/>
                  <p:nvPr/>
                </p:nvSpPr>
                <p:spPr>
                  <a:xfrm>
                    <a:off x="5414592" y="1881188"/>
                    <a:ext cx="825500" cy="173355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25500 w 825500"/>
                      <a:gd name="connsiteY0" fmla="*/ 1714500 h 1714500"/>
                      <a:gd name="connsiteX1" fmla="*/ 692150 w 825500"/>
                      <a:gd name="connsiteY1" fmla="*/ 831850 h 1714500"/>
                      <a:gd name="connsiteX2" fmla="*/ 0 w 825500"/>
                      <a:gd name="connsiteY2" fmla="*/ 0 h 1714500"/>
                      <a:gd name="connsiteX0" fmla="*/ 825500 w 825500"/>
                      <a:gd name="connsiteY0" fmla="*/ 1714500 h 1714500"/>
                      <a:gd name="connsiteX1" fmla="*/ 692150 w 825500"/>
                      <a:gd name="connsiteY1" fmla="*/ 831850 h 1714500"/>
                      <a:gd name="connsiteX2" fmla="*/ 0 w 825500"/>
                      <a:gd name="connsiteY2" fmla="*/ 0 h 171450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787400 h 1733550"/>
                      <a:gd name="connsiteX2" fmla="*/ 0 w 825500"/>
                      <a:gd name="connsiteY2" fmla="*/ 0 h 1733550"/>
                      <a:gd name="connsiteX0" fmla="*/ 825500 w 825500"/>
                      <a:gd name="connsiteY0" fmla="*/ 1733550 h 1733550"/>
                      <a:gd name="connsiteX1" fmla="*/ 692150 w 825500"/>
                      <a:gd name="connsiteY1" fmla="*/ 787400 h 1733550"/>
                      <a:gd name="connsiteX2" fmla="*/ 0 w 825500"/>
                      <a:gd name="connsiteY2" fmla="*/ 0 h 1733550"/>
                    </a:gdLst>
                    <a:ahLst/>
                    <a:cxnLst>
                      <a:cxn ang="0">
                        <a:pos x="connsiteX0" y="connsiteY0"/>
                      </a:cxn>
                      <a:cxn ang="0">
                        <a:pos x="connsiteX1" y="connsiteY1"/>
                      </a:cxn>
                      <a:cxn ang="0">
                        <a:pos x="connsiteX2" y="connsiteY2"/>
                      </a:cxn>
                    </a:cxnLst>
                    <a:rect l="l" t="t" r="r" b="b"/>
                    <a:pathLst>
                      <a:path w="825500" h="1733550">
                        <a:moveTo>
                          <a:pt x="825500" y="1733550"/>
                        </a:moveTo>
                        <a:cubicBezTo>
                          <a:pt x="823912" y="1408641"/>
                          <a:pt x="810683" y="1069975"/>
                          <a:pt x="692150" y="787400"/>
                        </a:cubicBezTo>
                        <a:cubicBezTo>
                          <a:pt x="573617" y="504825"/>
                          <a:pt x="379412" y="1471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91" name="Freeform 90"/>
              <p:cNvSpPr/>
              <p:nvPr/>
            </p:nvSpPr>
            <p:spPr>
              <a:xfrm flipV="1">
                <a:off x="5595790" y="2601701"/>
                <a:ext cx="6517100" cy="1072671"/>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4687" h="1618724">
                    <a:moveTo>
                      <a:pt x="0" y="1618724"/>
                    </a:moveTo>
                    <a:cubicBezTo>
                      <a:pt x="5902" y="1615735"/>
                      <a:pt x="3937347" y="1621156"/>
                      <a:pt x="3922032" y="1598906"/>
                    </a:cubicBezTo>
                    <a:cubicBezTo>
                      <a:pt x="3646367" y="1005156"/>
                      <a:pt x="3837913" y="687881"/>
                      <a:pt x="3998755" y="510442"/>
                    </a:cubicBezTo>
                    <a:cubicBezTo>
                      <a:pt x="4159597" y="333003"/>
                      <a:pt x="4427380" y="459555"/>
                      <a:pt x="4696582" y="419973"/>
                    </a:cubicBezTo>
                    <a:cubicBezTo>
                      <a:pt x="4965784" y="380391"/>
                      <a:pt x="5126987" y="-57061"/>
                      <a:pt x="5613970" y="6252"/>
                    </a:cubicBezTo>
                    <a:cubicBezTo>
                      <a:pt x="6100953" y="69565"/>
                      <a:pt x="6408201" y="443012"/>
                      <a:pt x="6437379" y="876052"/>
                    </a:cubicBezTo>
                    <a:cubicBezTo>
                      <a:pt x="6466557" y="1309092"/>
                      <a:pt x="6344758" y="1325980"/>
                      <a:pt x="6189430" y="1594499"/>
                    </a:cubicBezTo>
                    <a:cubicBezTo>
                      <a:pt x="6176805" y="1592856"/>
                      <a:pt x="9818476" y="1617045"/>
                      <a:pt x="9834687" y="1606138"/>
                    </a:cubicBezTo>
                  </a:path>
                </a:pathLst>
              </a:cu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35" name="Straight Arrow Connector 134"/>
            <p:cNvCxnSpPr/>
            <p:nvPr/>
          </p:nvCxnSpPr>
          <p:spPr>
            <a:xfrm>
              <a:off x="357996" y="5328000"/>
              <a:ext cx="4500000" cy="1588"/>
            </a:xfrm>
            <a:prstGeom prst="straightConnector1">
              <a:avLst/>
            </a:prstGeom>
            <a:ln w="25400" cap="flat" cmpd="sng" algn="ctr">
              <a:solidFill>
                <a:schemeClr val="accent3">
                  <a:lumMod val="75000"/>
                </a:schemeClr>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6" name="Oval 135"/>
            <p:cNvSpPr>
              <a:spLocks noChangeAspect="1"/>
            </p:cNvSpPr>
            <p:nvPr/>
          </p:nvSpPr>
          <p:spPr>
            <a:xfrm>
              <a:off x="3816000" y="5220000"/>
              <a:ext cx="216000" cy="216000"/>
            </a:xfrm>
            <a:prstGeom prst="ellipse">
              <a:avLst/>
            </a:prstGeom>
            <a:ln>
              <a:solidFill>
                <a:schemeClr val="accent3">
                  <a:shade val="50000"/>
                </a:schemeClr>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grpSp>
        <p:nvGrpSpPr>
          <p:cNvPr id="30" name="Group 29"/>
          <p:cNvGrpSpPr/>
          <p:nvPr/>
        </p:nvGrpSpPr>
        <p:grpSpPr>
          <a:xfrm>
            <a:off x="3312000" y="1080000"/>
            <a:ext cx="1224000" cy="1224000"/>
            <a:chOff x="3312000" y="1107890"/>
            <a:chExt cx="1224000" cy="1224000"/>
          </a:xfrm>
        </p:grpSpPr>
        <p:sp>
          <p:nvSpPr>
            <p:cNvPr id="137" name="Oval 136"/>
            <p:cNvSpPr>
              <a:spLocks noChangeAspect="1"/>
            </p:cNvSpPr>
            <p:nvPr/>
          </p:nvSpPr>
          <p:spPr>
            <a:xfrm>
              <a:off x="3816000" y="1611890"/>
              <a:ext cx="216000" cy="216000"/>
            </a:xfrm>
            <a:prstGeom prst="ellipse">
              <a:avLst/>
            </a:prstGeom>
            <a:ln>
              <a:solidFill>
                <a:schemeClr val="accent3">
                  <a:shade val="50000"/>
                </a:schemeClr>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8" name="Straight Arrow Connector 27"/>
            <p:cNvCxnSpPr/>
            <p:nvPr/>
          </p:nvCxnSpPr>
          <p:spPr>
            <a:xfrm flipV="1">
              <a:off x="3924000" y="1107890"/>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rot="10800000" flipV="1">
              <a:off x="3924000" y="1827890"/>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rot="5400000" flipV="1">
              <a:off x="4284000" y="1448213"/>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rot="16200000" flipV="1">
              <a:off x="3564000" y="1464723"/>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rot="2700000" flipV="1">
              <a:off x="4187097" y="1216023"/>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p:nvPr/>
          </p:nvCxnSpPr>
          <p:spPr>
            <a:xfrm rot="8100000" flipV="1">
              <a:off x="4187097" y="1719757"/>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p:nvPr/>
          </p:nvCxnSpPr>
          <p:spPr>
            <a:xfrm rot="-2700000" flipV="1">
              <a:off x="3660904" y="1216023"/>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rot="-8100000" flipV="1">
              <a:off x="3660903" y="1719757"/>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grpSp>
      <p:sp>
        <p:nvSpPr>
          <p:cNvPr id="145" name="Oval 144"/>
          <p:cNvSpPr>
            <a:spLocks noChangeAspect="1"/>
          </p:cNvSpPr>
          <p:nvPr/>
        </p:nvSpPr>
        <p:spPr>
          <a:xfrm>
            <a:off x="1656000" y="1620000"/>
            <a:ext cx="144000" cy="144000"/>
          </a:xfrm>
          <a:prstGeom prst="ellipse">
            <a:avLst/>
          </a:prstGeom>
          <a:solidFill>
            <a:schemeClr val="accent5"/>
          </a:solidFill>
          <a:ln>
            <a:solidFill>
              <a:schemeClr val="accent5"/>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46" name="Oval 145"/>
          <p:cNvSpPr>
            <a:spLocks noChangeAspect="1"/>
          </p:cNvSpPr>
          <p:nvPr/>
        </p:nvSpPr>
        <p:spPr>
          <a:xfrm>
            <a:off x="1656000" y="3240000"/>
            <a:ext cx="144000" cy="144000"/>
          </a:xfrm>
          <a:prstGeom prst="ellipse">
            <a:avLst/>
          </a:prstGeom>
          <a:solidFill>
            <a:schemeClr val="accent5"/>
          </a:solidFill>
          <a:ln>
            <a:solidFill>
              <a:schemeClr val="accent5"/>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47" name="Oval 146"/>
          <p:cNvSpPr>
            <a:spLocks noChangeAspect="1"/>
          </p:cNvSpPr>
          <p:nvPr/>
        </p:nvSpPr>
        <p:spPr>
          <a:xfrm>
            <a:off x="1656000" y="5112000"/>
            <a:ext cx="144000" cy="144000"/>
          </a:xfrm>
          <a:prstGeom prst="ellipse">
            <a:avLst/>
          </a:prstGeom>
          <a:solidFill>
            <a:schemeClr val="accent5"/>
          </a:solidFill>
          <a:ln>
            <a:solidFill>
              <a:schemeClr val="accent5"/>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8" name="TextBox 57"/>
          <p:cNvSpPr txBox="1"/>
          <p:nvPr/>
        </p:nvSpPr>
        <p:spPr>
          <a:xfrm>
            <a:off x="4320000" y="900000"/>
            <a:ext cx="824072" cy="369332"/>
          </a:xfrm>
          <a:prstGeom prst="rect">
            <a:avLst/>
          </a:prstGeom>
          <a:noFill/>
        </p:spPr>
        <p:txBody>
          <a:bodyPr wrap="none" rtlCol="0">
            <a:spAutoFit/>
          </a:bodyPr>
          <a:lstStyle/>
          <a:p>
            <a:r>
              <a:rPr lang="en-US" b="1" dirty="0" smtClean="0">
                <a:solidFill>
                  <a:schemeClr val="accent3">
                    <a:lumMod val="75000"/>
                  </a:schemeClr>
                </a:solidFill>
              </a:rPr>
              <a:t>Source</a:t>
            </a:r>
            <a:endParaRPr lang="en-US" b="1" dirty="0">
              <a:solidFill>
                <a:schemeClr val="accent3">
                  <a:lumMod val="75000"/>
                </a:schemeClr>
              </a:solidFill>
            </a:endParaRPr>
          </a:p>
        </p:txBody>
      </p:sp>
      <p:sp>
        <p:nvSpPr>
          <p:cNvPr id="148" name="TextBox 147"/>
          <p:cNvSpPr txBox="1"/>
          <p:nvPr/>
        </p:nvSpPr>
        <p:spPr>
          <a:xfrm>
            <a:off x="1584000" y="900000"/>
            <a:ext cx="749308" cy="369332"/>
          </a:xfrm>
          <a:prstGeom prst="rect">
            <a:avLst/>
          </a:prstGeom>
          <a:noFill/>
        </p:spPr>
        <p:txBody>
          <a:bodyPr wrap="none" rtlCol="0">
            <a:spAutoFit/>
          </a:bodyPr>
          <a:lstStyle/>
          <a:p>
            <a:r>
              <a:rPr lang="en-US" b="1" dirty="0" smtClean="0">
                <a:solidFill>
                  <a:schemeClr val="accent5"/>
                </a:solidFill>
              </a:rPr>
              <a:t>Probe</a:t>
            </a:r>
            <a:endParaRPr lang="en-US" b="1" dirty="0">
              <a:solidFill>
                <a:schemeClr val="accent5"/>
              </a:solidFill>
            </a:endParaRPr>
          </a:p>
        </p:txBody>
      </p:sp>
      <p:cxnSp>
        <p:nvCxnSpPr>
          <p:cNvPr id="149" name="Straight Arrow Connector 148"/>
          <p:cNvCxnSpPr/>
          <p:nvPr/>
        </p:nvCxnSpPr>
        <p:spPr>
          <a:xfrm>
            <a:off x="360000" y="1692000"/>
            <a:ext cx="4500000" cy="1588"/>
          </a:xfrm>
          <a:prstGeom prst="straightConnector1">
            <a:avLst/>
          </a:prstGeom>
          <a:ln w="25400" cap="flat" cmpd="sng" algn="ctr">
            <a:solidFill>
              <a:schemeClr val="accent3">
                <a:lumMod val="75000"/>
              </a:schemeClr>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5" name="Slide Number Placeholder 4"/>
          <p:cNvSpPr>
            <a:spLocks noGrp="1"/>
          </p:cNvSpPr>
          <p:nvPr>
            <p:ph type="sldNum" sz="quarter" idx="12"/>
          </p:nvPr>
        </p:nvSpPr>
        <p:spPr/>
        <p:txBody>
          <a:bodyPr/>
          <a:lstStyle/>
          <a:p>
            <a:fld id="{9EA1AA69-EDB9-4143-818B-2B18FE6932EA}" type="slidenum">
              <a:rPr lang="en-GB" smtClean="0"/>
              <a:t>42</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148440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7"/>
                                        </p:tgtEl>
                                        <p:attrNameLst>
                                          <p:attrName>style.visibility</p:attrName>
                                        </p:attrNameLst>
                                      </p:cBhvr>
                                      <p:to>
                                        <p:strVal val="visible"/>
                                      </p:to>
                                    </p:set>
                                    <p:animEffect transition="in" filter="fade">
                                      <p:cBhvr>
                                        <p:cTn id="10" dur="500"/>
                                        <p:tgtEl>
                                          <p:spTgt spid="147"/>
                                        </p:tgtEl>
                                      </p:cBhvr>
                                    </p:animEffect>
                                  </p:childTnLst>
                                </p:cTn>
                              </p:par>
                              <p:par>
                                <p:cTn id="11" presetID="10" presetClass="entr" presetSubtype="0" fill="hold" nodeType="withEffect">
                                  <p:stCondLst>
                                    <p:cond delay="0"/>
                                  </p:stCondLst>
                                  <p:childTnLst>
                                    <p:set>
                                      <p:cBhvr>
                                        <p:cTn id="12" dur="1" fill="hold">
                                          <p:stCondLst>
                                            <p:cond delay="0"/>
                                          </p:stCondLst>
                                        </p:cTn>
                                        <p:tgtEl>
                                          <p:spTgt spid="59">
                                            <p:txEl>
                                              <p:pRg st="9" end="9"/>
                                            </p:txEl>
                                          </p:spTgt>
                                        </p:tgtEl>
                                        <p:attrNameLst>
                                          <p:attrName>style.visibility</p:attrName>
                                        </p:attrNameLst>
                                      </p:cBhvr>
                                      <p:to>
                                        <p:strVal val="visible"/>
                                      </p:to>
                                    </p:set>
                                    <p:animEffect transition="in" filter="fade">
                                      <p:cBhvr>
                                        <p:cTn id="13" dur="500"/>
                                        <p:tgtEl>
                                          <p:spTgt spid="59">
                                            <p:txEl>
                                              <p:pRg st="9" end="9"/>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9">
                                            <p:txEl>
                                              <p:pRg st="10" end="10"/>
                                            </p:txEl>
                                          </p:spTgt>
                                        </p:tgtEl>
                                        <p:attrNameLst>
                                          <p:attrName>style.visibility</p:attrName>
                                        </p:attrNameLst>
                                      </p:cBhvr>
                                      <p:to>
                                        <p:strVal val="visible"/>
                                      </p:to>
                                    </p:set>
                                    <p:animEffect transition="in" filter="fade">
                                      <p:cBhvr>
                                        <p:cTn id="16" dur="500"/>
                                        <p:tgtEl>
                                          <p:spTgt spid="5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Electromagnetic fields in different types of structures</a:t>
            </a:r>
            <a:endParaRPr lang="en-US" dirty="0"/>
          </a:p>
        </p:txBody>
      </p:sp>
      <p:sp>
        <p:nvSpPr>
          <p:cNvPr id="59" name="Content Placeholder 58"/>
          <p:cNvSpPr>
            <a:spLocks noGrp="1"/>
          </p:cNvSpPr>
          <p:nvPr>
            <p:ph idx="1"/>
          </p:nvPr>
        </p:nvSpPr>
        <p:spPr>
          <a:xfrm>
            <a:off x="5904000" y="720000"/>
            <a:ext cx="5760000" cy="5616000"/>
          </a:xfrm>
        </p:spPr>
        <p:txBody>
          <a:bodyPr>
            <a:normAutofit/>
          </a:bodyPr>
          <a:lstStyle/>
          <a:p>
            <a:pPr algn="just"/>
            <a:endParaRPr lang="en-US" sz="2000" dirty="0"/>
          </a:p>
          <a:p>
            <a:pPr algn="just"/>
            <a:r>
              <a:rPr lang="en-US" sz="2000" dirty="0"/>
              <a:t>Direct space charge</a:t>
            </a:r>
          </a:p>
          <a:p>
            <a:pPr lvl="1" algn="just">
              <a:buClr>
                <a:schemeClr val="tx1"/>
              </a:buClr>
            </a:pPr>
            <a:r>
              <a:rPr lang="en-US" sz="1800" b="1" dirty="0">
                <a:solidFill>
                  <a:srgbClr val="C00000"/>
                </a:solidFill>
              </a:rPr>
              <a:t>Free space:</a:t>
            </a:r>
            <a:r>
              <a:rPr lang="en-US" sz="1800" dirty="0"/>
              <a:t> probe particles are effected directly by the source particles via the Lorentz force.</a:t>
            </a:r>
          </a:p>
          <a:p>
            <a:pPr algn="just"/>
            <a:endParaRPr lang="en-US" sz="2000" dirty="0"/>
          </a:p>
          <a:p>
            <a:pPr algn="just"/>
            <a:endParaRPr lang="en-US" sz="2000" dirty="0"/>
          </a:p>
          <a:p>
            <a:pPr algn="just"/>
            <a:r>
              <a:rPr lang="en-US" sz="2000" dirty="0"/>
              <a:t>Indirect space charge/</a:t>
            </a:r>
            <a:r>
              <a:rPr lang="en-US" sz="2000" b="1" dirty="0">
                <a:solidFill>
                  <a:srgbClr val="C00000"/>
                </a:solidFill>
              </a:rPr>
              <a:t>resistive wall wake</a:t>
            </a:r>
          </a:p>
          <a:p>
            <a:pPr lvl="1" algn="just">
              <a:buClr>
                <a:schemeClr val="tx1"/>
              </a:buClr>
            </a:pPr>
            <a:r>
              <a:rPr lang="en-US" sz="1800" b="1" dirty="0">
                <a:solidFill>
                  <a:srgbClr val="C00000"/>
                </a:solidFill>
              </a:rPr>
              <a:t>Smooth boundaries:</a:t>
            </a:r>
            <a:r>
              <a:rPr lang="en-US" sz="1800" dirty="0"/>
              <a:t> probe particles are effected by the source particles’ induced image charges and currents.</a:t>
            </a:r>
          </a:p>
          <a:p>
            <a:pPr algn="just"/>
            <a:endParaRPr lang="en-US" sz="2000" dirty="0"/>
          </a:p>
          <a:p>
            <a:pPr algn="just"/>
            <a:endParaRPr lang="en-US" sz="2000" dirty="0"/>
          </a:p>
          <a:p>
            <a:pPr algn="just"/>
            <a:r>
              <a:rPr lang="en-US" sz="2000" dirty="0"/>
              <a:t>Resonator wake fields</a:t>
            </a:r>
          </a:p>
          <a:p>
            <a:pPr lvl="1" algn="just">
              <a:buClr>
                <a:schemeClr val="tx1"/>
              </a:buClr>
            </a:pPr>
            <a:r>
              <a:rPr lang="en-US" sz="1800" b="1" dirty="0">
                <a:solidFill>
                  <a:srgbClr val="C00000"/>
                </a:solidFill>
              </a:rPr>
              <a:t>Discontinuities in boundaries:</a:t>
            </a:r>
            <a:r>
              <a:rPr lang="en-US" sz="1800" dirty="0"/>
              <a:t> fields are excited by the source particles’ distribution and can keep ringing, thus effecting trailing probe particles</a:t>
            </a:r>
          </a:p>
        </p:txBody>
      </p:sp>
      <p:grpSp>
        <p:nvGrpSpPr>
          <p:cNvPr id="25" name="Group 24"/>
          <p:cNvGrpSpPr/>
          <p:nvPr/>
        </p:nvGrpSpPr>
        <p:grpSpPr>
          <a:xfrm>
            <a:off x="359999" y="3024000"/>
            <a:ext cx="4500000" cy="604140"/>
            <a:chOff x="359999" y="3081515"/>
            <a:chExt cx="4500000" cy="604140"/>
          </a:xfrm>
        </p:grpSpPr>
        <p:cxnSp>
          <p:nvCxnSpPr>
            <p:cNvPr id="6" name="Straight Arrow Connector 5"/>
            <p:cNvCxnSpPr/>
            <p:nvPr/>
          </p:nvCxnSpPr>
          <p:spPr>
            <a:xfrm>
              <a:off x="359999" y="3383706"/>
              <a:ext cx="4500000" cy="1588"/>
            </a:xfrm>
            <a:prstGeom prst="straightConnector1">
              <a:avLst/>
            </a:prstGeom>
            <a:ln w="25400" cap="flat" cmpd="sng" algn="ctr">
              <a:solidFill>
                <a:schemeClr val="accent3">
                  <a:lumMod val="75000"/>
                </a:schemeClr>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3" name="Oval 32"/>
            <p:cNvSpPr>
              <a:spLocks noChangeAspect="1"/>
            </p:cNvSpPr>
            <p:nvPr/>
          </p:nvSpPr>
          <p:spPr>
            <a:xfrm>
              <a:off x="3816000" y="3275706"/>
              <a:ext cx="216000" cy="216000"/>
            </a:xfrm>
            <a:prstGeom prst="ellipse">
              <a:avLst/>
            </a:prstGeom>
            <a:ln>
              <a:solidFill>
                <a:schemeClr val="accent3">
                  <a:shade val="50000"/>
                </a:schemeClr>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05" name="Freeform 104"/>
            <p:cNvSpPr/>
            <p:nvPr/>
          </p:nvSpPr>
          <p:spPr>
            <a:xfrm>
              <a:off x="359999" y="3081515"/>
              <a:ext cx="4320000" cy="5528"/>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23771 h 1623771"/>
                <a:gd name="connsiteX1" fmla="*/ 3922032 w 9834687"/>
                <a:gd name="connsiteY1" fmla="*/ 1603953 h 1623771"/>
                <a:gd name="connsiteX2" fmla="*/ 4696582 w 9834687"/>
                <a:gd name="connsiteY2" fmla="*/ 425020 h 1623771"/>
                <a:gd name="connsiteX3" fmla="*/ 5613970 w 9834687"/>
                <a:gd name="connsiteY3" fmla="*/ 11299 h 1623771"/>
                <a:gd name="connsiteX4" fmla="*/ 6437379 w 9834687"/>
                <a:gd name="connsiteY4" fmla="*/ 881099 h 1623771"/>
                <a:gd name="connsiteX5" fmla="*/ 6189430 w 9834687"/>
                <a:gd name="connsiteY5" fmla="*/ 1599546 h 1623771"/>
                <a:gd name="connsiteX6" fmla="*/ 9834687 w 9834687"/>
                <a:gd name="connsiteY6" fmla="*/ 1611185 h 1623771"/>
                <a:gd name="connsiteX0" fmla="*/ 0 w 9834687"/>
                <a:gd name="connsiteY0" fmla="*/ 1629146 h 1629146"/>
                <a:gd name="connsiteX1" fmla="*/ 3922032 w 9834687"/>
                <a:gd name="connsiteY1" fmla="*/ 1609328 h 1629146"/>
                <a:gd name="connsiteX2" fmla="*/ 5613970 w 9834687"/>
                <a:gd name="connsiteY2" fmla="*/ 16674 h 1629146"/>
                <a:gd name="connsiteX3" fmla="*/ 6437379 w 9834687"/>
                <a:gd name="connsiteY3" fmla="*/ 886474 h 1629146"/>
                <a:gd name="connsiteX4" fmla="*/ 6189430 w 9834687"/>
                <a:gd name="connsiteY4" fmla="*/ 1604921 h 1629146"/>
                <a:gd name="connsiteX5" fmla="*/ 9834687 w 9834687"/>
                <a:gd name="connsiteY5" fmla="*/ 1616560 h 1629146"/>
                <a:gd name="connsiteX0" fmla="*/ 0 w 9834687"/>
                <a:gd name="connsiteY0" fmla="*/ 1612473 h 1612473"/>
                <a:gd name="connsiteX1" fmla="*/ 3922032 w 9834687"/>
                <a:gd name="connsiteY1" fmla="*/ 1592655 h 1612473"/>
                <a:gd name="connsiteX2" fmla="*/ 5613970 w 9834687"/>
                <a:gd name="connsiteY2" fmla="*/ 1 h 1612473"/>
                <a:gd name="connsiteX3" fmla="*/ 6189430 w 9834687"/>
                <a:gd name="connsiteY3" fmla="*/ 1588248 h 1612473"/>
                <a:gd name="connsiteX4" fmla="*/ 9834687 w 9834687"/>
                <a:gd name="connsiteY4" fmla="*/ 1599887 h 1612473"/>
                <a:gd name="connsiteX0" fmla="*/ 0 w 9834687"/>
                <a:gd name="connsiteY0" fmla="*/ 24307 h 24307"/>
                <a:gd name="connsiteX1" fmla="*/ 3922032 w 9834687"/>
                <a:gd name="connsiteY1" fmla="*/ 4489 h 24307"/>
                <a:gd name="connsiteX2" fmla="*/ 6189430 w 9834687"/>
                <a:gd name="connsiteY2" fmla="*/ 82 h 24307"/>
                <a:gd name="connsiteX3" fmla="*/ 9834687 w 9834687"/>
                <a:gd name="connsiteY3" fmla="*/ 11721 h 24307"/>
                <a:gd name="connsiteX0" fmla="*/ 0 w 9834687"/>
                <a:gd name="connsiteY0" fmla="*/ 19818 h 19818"/>
                <a:gd name="connsiteX1" fmla="*/ 3922032 w 9834687"/>
                <a:gd name="connsiteY1" fmla="*/ 0 h 19818"/>
                <a:gd name="connsiteX2" fmla="*/ 9834687 w 9834687"/>
                <a:gd name="connsiteY2" fmla="*/ 7232 h 19818"/>
                <a:gd name="connsiteX0" fmla="*/ 0 w 9834687"/>
                <a:gd name="connsiteY0" fmla="*/ 12585 h 12585"/>
                <a:gd name="connsiteX1" fmla="*/ 9834687 w 9834687"/>
                <a:gd name="connsiteY1" fmla="*/ -1 h 12585"/>
              </a:gdLst>
              <a:ahLst/>
              <a:cxnLst>
                <a:cxn ang="0">
                  <a:pos x="connsiteX0" y="connsiteY0"/>
                </a:cxn>
                <a:cxn ang="0">
                  <a:pos x="connsiteX1" y="connsiteY1"/>
                </a:cxn>
              </a:cxnLst>
              <a:rect l="l" t="t" r="r" b="b"/>
              <a:pathLst>
                <a:path w="9834687" h="12585">
                  <a:moveTo>
                    <a:pt x="0" y="12585"/>
                  </a:moveTo>
                  <a:lnTo>
                    <a:pt x="9834687" y="-1"/>
                  </a:lnTo>
                </a:path>
              </a:pathLst>
            </a:cu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Freeform 94"/>
            <p:cNvSpPr/>
            <p:nvPr/>
          </p:nvSpPr>
          <p:spPr>
            <a:xfrm flipV="1">
              <a:off x="359999" y="3680126"/>
              <a:ext cx="4320000" cy="5529"/>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244597 h 1244597"/>
                <a:gd name="connsiteX1" fmla="*/ 3922032 w 9834687"/>
                <a:gd name="connsiteY1" fmla="*/ 1224779 h 1244597"/>
                <a:gd name="connsiteX2" fmla="*/ 3998755 w 9834687"/>
                <a:gd name="connsiteY2" fmla="*/ 136315 h 1244597"/>
                <a:gd name="connsiteX3" fmla="*/ 4696582 w 9834687"/>
                <a:gd name="connsiteY3" fmla="*/ 45846 h 1244597"/>
                <a:gd name="connsiteX4" fmla="*/ 6437379 w 9834687"/>
                <a:gd name="connsiteY4" fmla="*/ 501925 h 1244597"/>
                <a:gd name="connsiteX5" fmla="*/ 6189430 w 9834687"/>
                <a:gd name="connsiteY5" fmla="*/ 1220372 h 1244597"/>
                <a:gd name="connsiteX6" fmla="*/ 9834687 w 9834687"/>
                <a:gd name="connsiteY6" fmla="*/ 1232011 h 1244597"/>
                <a:gd name="connsiteX0" fmla="*/ 0 w 9834687"/>
                <a:gd name="connsiteY0" fmla="*/ 1244597 h 1244597"/>
                <a:gd name="connsiteX1" fmla="*/ 3922032 w 9834687"/>
                <a:gd name="connsiteY1" fmla="*/ 1224779 h 1244597"/>
                <a:gd name="connsiteX2" fmla="*/ 3998755 w 9834687"/>
                <a:gd name="connsiteY2" fmla="*/ 136315 h 1244597"/>
                <a:gd name="connsiteX3" fmla="*/ 4696582 w 9834687"/>
                <a:gd name="connsiteY3" fmla="*/ 45846 h 1244597"/>
                <a:gd name="connsiteX4" fmla="*/ 6437379 w 9834687"/>
                <a:gd name="connsiteY4" fmla="*/ 501925 h 1244597"/>
                <a:gd name="connsiteX5" fmla="*/ 9834687 w 9834687"/>
                <a:gd name="connsiteY5" fmla="*/ 1232011 h 1244597"/>
                <a:gd name="connsiteX0" fmla="*/ 0 w 9834687"/>
                <a:gd name="connsiteY0" fmla="*/ 1297172 h 1297172"/>
                <a:gd name="connsiteX1" fmla="*/ 3922032 w 9834687"/>
                <a:gd name="connsiteY1" fmla="*/ 1277354 h 1297172"/>
                <a:gd name="connsiteX2" fmla="*/ 3998755 w 9834687"/>
                <a:gd name="connsiteY2" fmla="*/ 188890 h 1297172"/>
                <a:gd name="connsiteX3" fmla="*/ 4696582 w 9834687"/>
                <a:gd name="connsiteY3" fmla="*/ 98421 h 1297172"/>
                <a:gd name="connsiteX4" fmla="*/ 9834687 w 9834687"/>
                <a:gd name="connsiteY4" fmla="*/ 1284586 h 1297172"/>
                <a:gd name="connsiteX0" fmla="*/ 0 w 9834687"/>
                <a:gd name="connsiteY0" fmla="*/ 1297172 h 1297172"/>
                <a:gd name="connsiteX1" fmla="*/ 3998755 w 9834687"/>
                <a:gd name="connsiteY1" fmla="*/ 188890 h 1297172"/>
                <a:gd name="connsiteX2" fmla="*/ 4696582 w 9834687"/>
                <a:gd name="connsiteY2" fmla="*/ 98421 h 1297172"/>
                <a:gd name="connsiteX3" fmla="*/ 9834687 w 9834687"/>
                <a:gd name="connsiteY3" fmla="*/ 1284586 h 1297172"/>
                <a:gd name="connsiteX0" fmla="*/ 0 w 9834687"/>
                <a:gd name="connsiteY0" fmla="*/ 1108287 h 1108287"/>
                <a:gd name="connsiteX1" fmla="*/ 3998755 w 9834687"/>
                <a:gd name="connsiteY1" fmla="*/ 5 h 1108287"/>
                <a:gd name="connsiteX2" fmla="*/ 9834687 w 9834687"/>
                <a:gd name="connsiteY2" fmla="*/ 1095701 h 1108287"/>
                <a:gd name="connsiteX0" fmla="*/ 0 w 9834687"/>
                <a:gd name="connsiteY0" fmla="*/ 12587 h 12587"/>
                <a:gd name="connsiteX1" fmla="*/ 9834687 w 9834687"/>
                <a:gd name="connsiteY1" fmla="*/ 1 h 12587"/>
              </a:gdLst>
              <a:ahLst/>
              <a:cxnLst>
                <a:cxn ang="0">
                  <a:pos x="connsiteX0" y="connsiteY0"/>
                </a:cxn>
                <a:cxn ang="0">
                  <a:pos x="connsiteX1" y="connsiteY1"/>
                </a:cxn>
              </a:cxnLst>
              <a:rect l="l" t="t" r="r" b="b"/>
              <a:pathLst>
                <a:path w="9834687" h="12587">
                  <a:moveTo>
                    <a:pt x="0" y="12587"/>
                  </a:moveTo>
                  <a:lnTo>
                    <a:pt x="9834687" y="1"/>
                  </a:lnTo>
                </a:path>
              </a:pathLst>
            </a:cu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p:cNvGrpSpPr/>
            <p:nvPr/>
          </p:nvGrpSpPr>
          <p:grpSpPr>
            <a:xfrm>
              <a:off x="971987" y="3107794"/>
              <a:ext cx="1928652" cy="248886"/>
              <a:chOff x="971987" y="3104618"/>
              <a:chExt cx="1928652" cy="248886"/>
            </a:xfrm>
          </p:grpSpPr>
          <p:sp>
            <p:nvSpPr>
              <p:cNvPr id="106" name="Freeform 105"/>
              <p:cNvSpPr/>
              <p:nvPr/>
            </p:nvSpPr>
            <p:spPr>
              <a:xfrm>
                <a:off x="971987" y="3105640"/>
                <a:ext cx="1149301" cy="240857"/>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 name="connsiteX0" fmla="*/ 0 w 3298859"/>
                  <a:gd name="connsiteY0" fmla="*/ 468818 h 764951"/>
                  <a:gd name="connsiteX1" fmla="*/ 2915408 w 3298859"/>
                  <a:gd name="connsiteY1" fmla="*/ 762000 h 764951"/>
                  <a:gd name="connsiteX2" fmla="*/ 3245608 w 3298859"/>
                  <a:gd name="connsiteY2" fmla="*/ 304800 h 764951"/>
                  <a:gd name="connsiteX3" fmla="*/ 2883658 w 3298859"/>
                  <a:gd name="connsiteY3" fmla="*/ 0 h 764951"/>
                  <a:gd name="connsiteX0" fmla="*/ 0 w 3291478"/>
                  <a:gd name="connsiteY0" fmla="*/ 468818 h 958619"/>
                  <a:gd name="connsiteX1" fmla="*/ 1961307 w 3291478"/>
                  <a:gd name="connsiteY1" fmla="*/ 957157 h 958619"/>
                  <a:gd name="connsiteX2" fmla="*/ 3245608 w 3291478"/>
                  <a:gd name="connsiteY2" fmla="*/ 304800 h 958619"/>
                  <a:gd name="connsiteX3" fmla="*/ 2883658 w 3291478"/>
                  <a:gd name="connsiteY3" fmla="*/ 0 h 958619"/>
                  <a:gd name="connsiteX0" fmla="*/ 0 w 3110383"/>
                  <a:gd name="connsiteY0" fmla="*/ 468818 h 1022082"/>
                  <a:gd name="connsiteX1" fmla="*/ 1961307 w 3110383"/>
                  <a:gd name="connsiteY1" fmla="*/ 957157 h 1022082"/>
                  <a:gd name="connsiteX2" fmla="*/ 3017923 w 3110383"/>
                  <a:gd name="connsiteY2" fmla="*/ 911954 h 1022082"/>
                  <a:gd name="connsiteX3" fmla="*/ 2883658 w 3110383"/>
                  <a:gd name="connsiteY3" fmla="*/ 0 h 1022082"/>
                  <a:gd name="connsiteX0" fmla="*/ 0 w 3103403"/>
                  <a:gd name="connsiteY0" fmla="*/ 468818 h 1041515"/>
                  <a:gd name="connsiteX1" fmla="*/ 1961307 w 3103403"/>
                  <a:gd name="connsiteY1" fmla="*/ 957157 h 1041515"/>
                  <a:gd name="connsiteX2" fmla="*/ 3007080 w 3103403"/>
                  <a:gd name="connsiteY2" fmla="*/ 944479 h 1041515"/>
                  <a:gd name="connsiteX3" fmla="*/ 2883658 w 3103403"/>
                  <a:gd name="connsiteY3" fmla="*/ 0 h 1041515"/>
                  <a:gd name="connsiteX0" fmla="*/ 0 w 3202114"/>
                  <a:gd name="connsiteY0" fmla="*/ 2611 h 545326"/>
                  <a:gd name="connsiteX1" fmla="*/ 1961307 w 3202114"/>
                  <a:gd name="connsiteY1" fmla="*/ 490950 h 545326"/>
                  <a:gd name="connsiteX2" fmla="*/ 3007080 w 3202114"/>
                  <a:gd name="connsiteY2" fmla="*/ 478272 h 545326"/>
                  <a:gd name="connsiteX3" fmla="*/ 3057132 w 3202114"/>
                  <a:gd name="connsiteY3" fmla="*/ 0 h 545326"/>
                  <a:gd name="connsiteX0" fmla="*/ 0 w 3108496"/>
                  <a:gd name="connsiteY0" fmla="*/ 2611 h 545326"/>
                  <a:gd name="connsiteX1" fmla="*/ 1961307 w 3108496"/>
                  <a:gd name="connsiteY1" fmla="*/ 490950 h 545326"/>
                  <a:gd name="connsiteX2" fmla="*/ 3007080 w 3108496"/>
                  <a:gd name="connsiteY2" fmla="*/ 478272 h 545326"/>
                  <a:gd name="connsiteX3" fmla="*/ 3057132 w 3108496"/>
                  <a:gd name="connsiteY3" fmla="*/ 0 h 545326"/>
                  <a:gd name="connsiteX0" fmla="*/ 0 w 3064811"/>
                  <a:gd name="connsiteY0" fmla="*/ 2611 h 571183"/>
                  <a:gd name="connsiteX1" fmla="*/ 1961307 w 3064811"/>
                  <a:gd name="connsiteY1" fmla="*/ 490950 h 571183"/>
                  <a:gd name="connsiteX2" fmla="*/ 2898660 w 3064811"/>
                  <a:gd name="connsiteY2" fmla="*/ 521641 h 571183"/>
                  <a:gd name="connsiteX3" fmla="*/ 3057132 w 3064811"/>
                  <a:gd name="connsiteY3" fmla="*/ 0 h 571183"/>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66383"/>
                  <a:gd name="connsiteY0" fmla="*/ 2611 h 545192"/>
                  <a:gd name="connsiteX1" fmla="*/ 1755307 w 3066383"/>
                  <a:gd name="connsiteY1" fmla="*/ 480108 h 545192"/>
                  <a:gd name="connsiteX2" fmla="*/ 2876977 w 3066383"/>
                  <a:gd name="connsiteY2" fmla="*/ 489116 h 545192"/>
                  <a:gd name="connsiteX3" fmla="*/ 3057132 w 3066383"/>
                  <a:gd name="connsiteY3" fmla="*/ 0 h 545192"/>
                  <a:gd name="connsiteX0" fmla="*/ 0 w 2627280"/>
                  <a:gd name="connsiteY0" fmla="*/ 35139 h 543291"/>
                  <a:gd name="connsiteX1" fmla="*/ 1316204 w 2627280"/>
                  <a:gd name="connsiteY1" fmla="*/ 480108 h 543291"/>
                  <a:gd name="connsiteX2" fmla="*/ 2437874 w 2627280"/>
                  <a:gd name="connsiteY2" fmla="*/ 489116 h 543291"/>
                  <a:gd name="connsiteX3" fmla="*/ 2618029 w 2627280"/>
                  <a:gd name="connsiteY3" fmla="*/ 0 h 543291"/>
                  <a:gd name="connsiteX0" fmla="*/ 0 w 2616437"/>
                  <a:gd name="connsiteY0" fmla="*/ 24298 h 543919"/>
                  <a:gd name="connsiteX1" fmla="*/ 1305361 w 2616437"/>
                  <a:gd name="connsiteY1" fmla="*/ 480108 h 543919"/>
                  <a:gd name="connsiteX2" fmla="*/ 2427031 w 2616437"/>
                  <a:gd name="connsiteY2" fmla="*/ 489116 h 543919"/>
                  <a:gd name="connsiteX3" fmla="*/ 2607186 w 2616437"/>
                  <a:gd name="connsiteY3" fmla="*/ 0 h 543919"/>
                  <a:gd name="connsiteX0" fmla="*/ 0 w 2616437"/>
                  <a:gd name="connsiteY0" fmla="*/ 13454 h 544554"/>
                  <a:gd name="connsiteX1" fmla="*/ 1305361 w 2616437"/>
                  <a:gd name="connsiteY1" fmla="*/ 480108 h 544554"/>
                  <a:gd name="connsiteX2" fmla="*/ 2427031 w 2616437"/>
                  <a:gd name="connsiteY2" fmla="*/ 489116 h 544554"/>
                  <a:gd name="connsiteX3" fmla="*/ 2607186 w 2616437"/>
                  <a:gd name="connsiteY3" fmla="*/ 0 h 544554"/>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Lst>
                <a:ahLst/>
                <a:cxnLst>
                  <a:cxn ang="0">
                    <a:pos x="connsiteX0" y="connsiteY0"/>
                  </a:cxn>
                  <a:cxn ang="0">
                    <a:pos x="connsiteX1" y="connsiteY1"/>
                  </a:cxn>
                  <a:cxn ang="0">
                    <a:pos x="connsiteX2" y="connsiteY2"/>
                  </a:cxn>
                  <a:cxn ang="0">
                    <a:pos x="connsiteX3" y="connsiteY3"/>
                  </a:cxn>
                </a:cxnLst>
                <a:rect l="l" t="t" r="r" b="b"/>
                <a:pathLst>
                  <a:path w="2616437" h="548322">
                    <a:moveTo>
                      <a:pt x="0" y="0"/>
                    </a:moveTo>
                    <a:cubicBezTo>
                      <a:pt x="585095" y="293877"/>
                      <a:pt x="900856" y="400930"/>
                      <a:pt x="1305361" y="482917"/>
                    </a:cubicBezTo>
                    <a:cubicBezTo>
                      <a:pt x="1709866" y="564904"/>
                      <a:pt x="2210060" y="571943"/>
                      <a:pt x="2427031" y="491925"/>
                    </a:cubicBezTo>
                    <a:cubicBezTo>
                      <a:pt x="2644002" y="411907"/>
                      <a:pt x="2623190" y="155679"/>
                      <a:pt x="2607186" y="2809"/>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reeform 106"/>
              <p:cNvSpPr/>
              <p:nvPr/>
            </p:nvSpPr>
            <p:spPr>
              <a:xfrm>
                <a:off x="2180561" y="3104618"/>
                <a:ext cx="308136" cy="236174"/>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10 w 672571"/>
                  <a:gd name="connsiteY0" fmla="*/ 45462 h 542186"/>
                  <a:gd name="connsiteX1" fmla="*/ 354554 w 672571"/>
                  <a:gd name="connsiteY1" fmla="*/ 539752 h 542186"/>
                  <a:gd name="connsiteX2" fmla="*/ 672571 w 672571"/>
                  <a:gd name="connsiteY2" fmla="*/ 0 h 542186"/>
                  <a:gd name="connsiteX0" fmla="*/ 10 w 672571"/>
                  <a:gd name="connsiteY0" fmla="*/ 45462 h 540290"/>
                  <a:gd name="connsiteX1" fmla="*/ 354554 w 672571"/>
                  <a:gd name="connsiteY1" fmla="*/ 539752 h 540290"/>
                  <a:gd name="connsiteX2" fmla="*/ 672571 w 672571"/>
                  <a:gd name="connsiteY2" fmla="*/ 0 h 540290"/>
                  <a:gd name="connsiteX0" fmla="*/ 7 w 687025"/>
                  <a:gd name="connsiteY0" fmla="*/ 23779 h 539880"/>
                  <a:gd name="connsiteX1" fmla="*/ 369008 w 687025"/>
                  <a:gd name="connsiteY1" fmla="*/ 539752 h 539880"/>
                  <a:gd name="connsiteX2" fmla="*/ 687025 w 687025"/>
                  <a:gd name="connsiteY2" fmla="*/ 0 h 539880"/>
                  <a:gd name="connsiteX0" fmla="*/ 7 w 701481"/>
                  <a:gd name="connsiteY0" fmla="*/ 0 h 544888"/>
                  <a:gd name="connsiteX1" fmla="*/ 383464 w 701481"/>
                  <a:gd name="connsiteY1" fmla="*/ 544886 h 544888"/>
                  <a:gd name="connsiteX2" fmla="*/ 701481 w 701481"/>
                  <a:gd name="connsiteY2" fmla="*/ 5134 h 544888"/>
                  <a:gd name="connsiteX0" fmla="*/ 9 w 701483"/>
                  <a:gd name="connsiteY0" fmla="*/ 0 h 537660"/>
                  <a:gd name="connsiteX1" fmla="*/ 318413 w 701483"/>
                  <a:gd name="connsiteY1" fmla="*/ 537658 h 537660"/>
                  <a:gd name="connsiteX2" fmla="*/ 701483 w 701483"/>
                  <a:gd name="connsiteY2" fmla="*/ 5134 h 537660"/>
                  <a:gd name="connsiteX0" fmla="*/ 14 w 701488"/>
                  <a:gd name="connsiteY0" fmla="*/ 0 h 538400"/>
                  <a:gd name="connsiteX1" fmla="*/ 318418 w 701488"/>
                  <a:gd name="connsiteY1" fmla="*/ 537658 h 538400"/>
                  <a:gd name="connsiteX2" fmla="*/ 701488 w 701488"/>
                  <a:gd name="connsiteY2" fmla="*/ 5134 h 538400"/>
                  <a:gd name="connsiteX0" fmla="*/ 12 w 701486"/>
                  <a:gd name="connsiteY0" fmla="*/ 0 h 537660"/>
                  <a:gd name="connsiteX1" fmla="*/ 318416 w 701486"/>
                  <a:gd name="connsiteY1" fmla="*/ 537658 h 537660"/>
                  <a:gd name="connsiteX2" fmla="*/ 701486 w 701486"/>
                  <a:gd name="connsiteY2" fmla="*/ 5134 h 537660"/>
                </a:gdLst>
                <a:ahLst/>
                <a:cxnLst>
                  <a:cxn ang="0">
                    <a:pos x="connsiteX0" y="connsiteY0"/>
                  </a:cxn>
                  <a:cxn ang="0">
                    <a:pos x="connsiteX1" y="connsiteY1"/>
                  </a:cxn>
                  <a:cxn ang="0">
                    <a:pos x="connsiteX2" y="connsiteY2"/>
                  </a:cxn>
                </a:cxnLst>
                <a:rect l="l" t="t" r="r" b="b"/>
                <a:pathLst>
                  <a:path w="701486" h="537660">
                    <a:moveTo>
                      <a:pt x="12" y="0"/>
                    </a:moveTo>
                    <a:cubicBezTo>
                      <a:pt x="-1575" y="434034"/>
                      <a:pt x="158136" y="536802"/>
                      <a:pt x="318416" y="537658"/>
                    </a:cubicBezTo>
                    <a:cubicBezTo>
                      <a:pt x="478696" y="538514"/>
                      <a:pt x="697712" y="329901"/>
                      <a:pt x="701486" y="5134"/>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Freeform 112"/>
              <p:cNvSpPr/>
              <p:nvPr/>
            </p:nvSpPr>
            <p:spPr>
              <a:xfrm>
                <a:off x="2547281" y="3106873"/>
                <a:ext cx="204948" cy="24663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26 w 672587"/>
                  <a:gd name="connsiteY0" fmla="*/ 45462 h 660188"/>
                  <a:gd name="connsiteX1" fmla="*/ 235308 w 672587"/>
                  <a:gd name="connsiteY1" fmla="*/ 659014 h 660188"/>
                  <a:gd name="connsiteX2" fmla="*/ 672587 w 672587"/>
                  <a:gd name="connsiteY2" fmla="*/ 0 h 660188"/>
                  <a:gd name="connsiteX0" fmla="*/ 12 w 466573"/>
                  <a:gd name="connsiteY0" fmla="*/ 12937 h 626507"/>
                  <a:gd name="connsiteX1" fmla="*/ 235294 w 466573"/>
                  <a:gd name="connsiteY1" fmla="*/ 626489 h 626507"/>
                  <a:gd name="connsiteX2" fmla="*/ 466573 w 466573"/>
                  <a:gd name="connsiteY2" fmla="*/ 0 h 626507"/>
                  <a:gd name="connsiteX0" fmla="*/ 12 w 466573"/>
                  <a:gd name="connsiteY0" fmla="*/ 12937 h 583146"/>
                  <a:gd name="connsiteX1" fmla="*/ 224451 w 466573"/>
                  <a:gd name="connsiteY1" fmla="*/ 583121 h 583146"/>
                  <a:gd name="connsiteX2" fmla="*/ 466573 w 466573"/>
                  <a:gd name="connsiteY2" fmla="*/ 0 h 583146"/>
                  <a:gd name="connsiteX0" fmla="*/ 12 w 466573"/>
                  <a:gd name="connsiteY0" fmla="*/ 12937 h 561466"/>
                  <a:gd name="connsiteX1" fmla="*/ 224451 w 466573"/>
                  <a:gd name="connsiteY1" fmla="*/ 561437 h 561466"/>
                  <a:gd name="connsiteX2" fmla="*/ 466573 w 466573"/>
                  <a:gd name="connsiteY2" fmla="*/ 0 h 561466"/>
                </a:gdLst>
                <a:ahLst/>
                <a:cxnLst>
                  <a:cxn ang="0">
                    <a:pos x="connsiteX0" y="connsiteY0"/>
                  </a:cxn>
                  <a:cxn ang="0">
                    <a:pos x="connsiteX1" y="connsiteY1"/>
                  </a:cxn>
                  <a:cxn ang="0">
                    <a:pos x="connsiteX2" y="connsiteY2"/>
                  </a:cxn>
                </a:cxnLst>
                <a:rect l="l" t="t" r="r" b="b"/>
                <a:pathLst>
                  <a:path w="466573" h="561466">
                    <a:moveTo>
                      <a:pt x="12" y="12937"/>
                    </a:moveTo>
                    <a:cubicBezTo>
                      <a:pt x="-1575" y="446971"/>
                      <a:pt x="146691" y="563593"/>
                      <a:pt x="224451" y="561437"/>
                    </a:cubicBezTo>
                    <a:cubicBezTo>
                      <a:pt x="302211" y="559281"/>
                      <a:pt x="462799" y="324767"/>
                      <a:pt x="466573"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Freeform 113"/>
              <p:cNvSpPr/>
              <p:nvPr/>
            </p:nvSpPr>
            <p:spPr>
              <a:xfrm>
                <a:off x="2800459" y="3106874"/>
                <a:ext cx="100180" cy="24570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429 w 672990"/>
                  <a:gd name="connsiteY0" fmla="*/ 45462 h 627861"/>
                  <a:gd name="connsiteX1" fmla="*/ 159816 w 672990"/>
                  <a:gd name="connsiteY1" fmla="*/ 626489 h 627861"/>
                  <a:gd name="connsiteX2" fmla="*/ 672990 w 672990"/>
                  <a:gd name="connsiteY2" fmla="*/ 0 h 627861"/>
                  <a:gd name="connsiteX0" fmla="*/ 17 w 228055"/>
                  <a:gd name="connsiteY0" fmla="*/ -1 h 581033"/>
                  <a:gd name="connsiteX1" fmla="*/ 159404 w 228055"/>
                  <a:gd name="connsiteY1" fmla="*/ 581026 h 581033"/>
                  <a:gd name="connsiteX2" fmla="*/ 228055 w 228055"/>
                  <a:gd name="connsiteY2" fmla="*/ 8748 h 581033"/>
                  <a:gd name="connsiteX0" fmla="*/ 26 w 228064"/>
                  <a:gd name="connsiteY0" fmla="*/ -1 h 559349"/>
                  <a:gd name="connsiteX1" fmla="*/ 105201 w 228064"/>
                  <a:gd name="connsiteY1" fmla="*/ 559342 h 559349"/>
                  <a:gd name="connsiteX2" fmla="*/ 228064 w 228064"/>
                  <a:gd name="connsiteY2" fmla="*/ 8748 h 559349"/>
                </a:gdLst>
                <a:ahLst/>
                <a:cxnLst>
                  <a:cxn ang="0">
                    <a:pos x="connsiteX0" y="connsiteY0"/>
                  </a:cxn>
                  <a:cxn ang="0">
                    <a:pos x="connsiteX1" y="connsiteY1"/>
                  </a:cxn>
                  <a:cxn ang="0">
                    <a:pos x="connsiteX2" y="connsiteY2"/>
                  </a:cxn>
                </a:cxnLst>
                <a:rect l="l" t="t" r="r" b="b"/>
                <a:pathLst>
                  <a:path w="228064" h="559349">
                    <a:moveTo>
                      <a:pt x="26" y="-1"/>
                    </a:moveTo>
                    <a:cubicBezTo>
                      <a:pt x="-1561" y="434033"/>
                      <a:pt x="67195" y="557884"/>
                      <a:pt x="105201" y="559342"/>
                    </a:cubicBezTo>
                    <a:cubicBezTo>
                      <a:pt x="143207" y="560800"/>
                      <a:pt x="224290" y="333515"/>
                      <a:pt x="228064" y="8748"/>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0" name="Group 129"/>
            <p:cNvGrpSpPr/>
            <p:nvPr/>
          </p:nvGrpSpPr>
          <p:grpSpPr>
            <a:xfrm flipV="1">
              <a:off x="970124" y="3405601"/>
              <a:ext cx="1928652" cy="248886"/>
              <a:chOff x="971987" y="3104618"/>
              <a:chExt cx="1928652" cy="248886"/>
            </a:xfrm>
          </p:grpSpPr>
          <p:sp>
            <p:nvSpPr>
              <p:cNvPr id="131" name="Freeform 130"/>
              <p:cNvSpPr/>
              <p:nvPr/>
            </p:nvSpPr>
            <p:spPr>
              <a:xfrm>
                <a:off x="971987" y="3105640"/>
                <a:ext cx="1149301" cy="240857"/>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 name="connsiteX0" fmla="*/ 0 w 3298859"/>
                  <a:gd name="connsiteY0" fmla="*/ 468818 h 764951"/>
                  <a:gd name="connsiteX1" fmla="*/ 2915408 w 3298859"/>
                  <a:gd name="connsiteY1" fmla="*/ 762000 h 764951"/>
                  <a:gd name="connsiteX2" fmla="*/ 3245608 w 3298859"/>
                  <a:gd name="connsiteY2" fmla="*/ 304800 h 764951"/>
                  <a:gd name="connsiteX3" fmla="*/ 2883658 w 3298859"/>
                  <a:gd name="connsiteY3" fmla="*/ 0 h 764951"/>
                  <a:gd name="connsiteX0" fmla="*/ 0 w 3291478"/>
                  <a:gd name="connsiteY0" fmla="*/ 468818 h 958619"/>
                  <a:gd name="connsiteX1" fmla="*/ 1961307 w 3291478"/>
                  <a:gd name="connsiteY1" fmla="*/ 957157 h 958619"/>
                  <a:gd name="connsiteX2" fmla="*/ 3245608 w 3291478"/>
                  <a:gd name="connsiteY2" fmla="*/ 304800 h 958619"/>
                  <a:gd name="connsiteX3" fmla="*/ 2883658 w 3291478"/>
                  <a:gd name="connsiteY3" fmla="*/ 0 h 958619"/>
                  <a:gd name="connsiteX0" fmla="*/ 0 w 3110383"/>
                  <a:gd name="connsiteY0" fmla="*/ 468818 h 1022082"/>
                  <a:gd name="connsiteX1" fmla="*/ 1961307 w 3110383"/>
                  <a:gd name="connsiteY1" fmla="*/ 957157 h 1022082"/>
                  <a:gd name="connsiteX2" fmla="*/ 3017923 w 3110383"/>
                  <a:gd name="connsiteY2" fmla="*/ 911954 h 1022082"/>
                  <a:gd name="connsiteX3" fmla="*/ 2883658 w 3110383"/>
                  <a:gd name="connsiteY3" fmla="*/ 0 h 1022082"/>
                  <a:gd name="connsiteX0" fmla="*/ 0 w 3103403"/>
                  <a:gd name="connsiteY0" fmla="*/ 468818 h 1041515"/>
                  <a:gd name="connsiteX1" fmla="*/ 1961307 w 3103403"/>
                  <a:gd name="connsiteY1" fmla="*/ 957157 h 1041515"/>
                  <a:gd name="connsiteX2" fmla="*/ 3007080 w 3103403"/>
                  <a:gd name="connsiteY2" fmla="*/ 944479 h 1041515"/>
                  <a:gd name="connsiteX3" fmla="*/ 2883658 w 3103403"/>
                  <a:gd name="connsiteY3" fmla="*/ 0 h 1041515"/>
                  <a:gd name="connsiteX0" fmla="*/ 0 w 3202114"/>
                  <a:gd name="connsiteY0" fmla="*/ 2611 h 545326"/>
                  <a:gd name="connsiteX1" fmla="*/ 1961307 w 3202114"/>
                  <a:gd name="connsiteY1" fmla="*/ 490950 h 545326"/>
                  <a:gd name="connsiteX2" fmla="*/ 3007080 w 3202114"/>
                  <a:gd name="connsiteY2" fmla="*/ 478272 h 545326"/>
                  <a:gd name="connsiteX3" fmla="*/ 3057132 w 3202114"/>
                  <a:gd name="connsiteY3" fmla="*/ 0 h 545326"/>
                  <a:gd name="connsiteX0" fmla="*/ 0 w 3108496"/>
                  <a:gd name="connsiteY0" fmla="*/ 2611 h 545326"/>
                  <a:gd name="connsiteX1" fmla="*/ 1961307 w 3108496"/>
                  <a:gd name="connsiteY1" fmla="*/ 490950 h 545326"/>
                  <a:gd name="connsiteX2" fmla="*/ 3007080 w 3108496"/>
                  <a:gd name="connsiteY2" fmla="*/ 478272 h 545326"/>
                  <a:gd name="connsiteX3" fmla="*/ 3057132 w 3108496"/>
                  <a:gd name="connsiteY3" fmla="*/ 0 h 545326"/>
                  <a:gd name="connsiteX0" fmla="*/ 0 w 3064811"/>
                  <a:gd name="connsiteY0" fmla="*/ 2611 h 571183"/>
                  <a:gd name="connsiteX1" fmla="*/ 1961307 w 3064811"/>
                  <a:gd name="connsiteY1" fmla="*/ 490950 h 571183"/>
                  <a:gd name="connsiteX2" fmla="*/ 2898660 w 3064811"/>
                  <a:gd name="connsiteY2" fmla="*/ 521641 h 571183"/>
                  <a:gd name="connsiteX3" fmla="*/ 3057132 w 3064811"/>
                  <a:gd name="connsiteY3" fmla="*/ 0 h 571183"/>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0577"/>
                  <a:gd name="connsiteY0" fmla="*/ 2611 h 562291"/>
                  <a:gd name="connsiteX1" fmla="*/ 1776991 w 3070577"/>
                  <a:gd name="connsiteY1" fmla="*/ 469267 h 562291"/>
                  <a:gd name="connsiteX2" fmla="*/ 2898660 w 3070577"/>
                  <a:gd name="connsiteY2" fmla="*/ 521641 h 562291"/>
                  <a:gd name="connsiteX3" fmla="*/ 3057132 w 3070577"/>
                  <a:gd name="connsiteY3" fmla="*/ 0 h 562291"/>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71412"/>
                  <a:gd name="connsiteY0" fmla="*/ 2611 h 566530"/>
                  <a:gd name="connsiteX1" fmla="*/ 1755307 w 3071412"/>
                  <a:gd name="connsiteY1" fmla="*/ 480108 h 566530"/>
                  <a:gd name="connsiteX2" fmla="*/ 2898660 w 3071412"/>
                  <a:gd name="connsiteY2" fmla="*/ 521641 h 566530"/>
                  <a:gd name="connsiteX3" fmla="*/ 3057132 w 3071412"/>
                  <a:gd name="connsiteY3" fmla="*/ 0 h 566530"/>
                  <a:gd name="connsiteX0" fmla="*/ 0 w 3066383"/>
                  <a:gd name="connsiteY0" fmla="*/ 2611 h 545192"/>
                  <a:gd name="connsiteX1" fmla="*/ 1755307 w 3066383"/>
                  <a:gd name="connsiteY1" fmla="*/ 480108 h 545192"/>
                  <a:gd name="connsiteX2" fmla="*/ 2876977 w 3066383"/>
                  <a:gd name="connsiteY2" fmla="*/ 489116 h 545192"/>
                  <a:gd name="connsiteX3" fmla="*/ 3057132 w 3066383"/>
                  <a:gd name="connsiteY3" fmla="*/ 0 h 545192"/>
                  <a:gd name="connsiteX0" fmla="*/ 0 w 2627280"/>
                  <a:gd name="connsiteY0" fmla="*/ 35139 h 543291"/>
                  <a:gd name="connsiteX1" fmla="*/ 1316204 w 2627280"/>
                  <a:gd name="connsiteY1" fmla="*/ 480108 h 543291"/>
                  <a:gd name="connsiteX2" fmla="*/ 2437874 w 2627280"/>
                  <a:gd name="connsiteY2" fmla="*/ 489116 h 543291"/>
                  <a:gd name="connsiteX3" fmla="*/ 2618029 w 2627280"/>
                  <a:gd name="connsiteY3" fmla="*/ 0 h 543291"/>
                  <a:gd name="connsiteX0" fmla="*/ 0 w 2616437"/>
                  <a:gd name="connsiteY0" fmla="*/ 24298 h 543919"/>
                  <a:gd name="connsiteX1" fmla="*/ 1305361 w 2616437"/>
                  <a:gd name="connsiteY1" fmla="*/ 480108 h 543919"/>
                  <a:gd name="connsiteX2" fmla="*/ 2427031 w 2616437"/>
                  <a:gd name="connsiteY2" fmla="*/ 489116 h 543919"/>
                  <a:gd name="connsiteX3" fmla="*/ 2607186 w 2616437"/>
                  <a:gd name="connsiteY3" fmla="*/ 0 h 543919"/>
                  <a:gd name="connsiteX0" fmla="*/ 0 w 2616437"/>
                  <a:gd name="connsiteY0" fmla="*/ 13454 h 544554"/>
                  <a:gd name="connsiteX1" fmla="*/ 1305361 w 2616437"/>
                  <a:gd name="connsiteY1" fmla="*/ 480108 h 544554"/>
                  <a:gd name="connsiteX2" fmla="*/ 2427031 w 2616437"/>
                  <a:gd name="connsiteY2" fmla="*/ 489116 h 544554"/>
                  <a:gd name="connsiteX3" fmla="*/ 2607186 w 2616437"/>
                  <a:gd name="connsiteY3" fmla="*/ 0 h 544554"/>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 name="connsiteX0" fmla="*/ 0 w 2616437"/>
                  <a:gd name="connsiteY0" fmla="*/ 0 h 548322"/>
                  <a:gd name="connsiteX1" fmla="*/ 1305361 w 2616437"/>
                  <a:gd name="connsiteY1" fmla="*/ 482917 h 548322"/>
                  <a:gd name="connsiteX2" fmla="*/ 2427031 w 2616437"/>
                  <a:gd name="connsiteY2" fmla="*/ 491925 h 548322"/>
                  <a:gd name="connsiteX3" fmla="*/ 2607186 w 2616437"/>
                  <a:gd name="connsiteY3" fmla="*/ 2809 h 548322"/>
                </a:gdLst>
                <a:ahLst/>
                <a:cxnLst>
                  <a:cxn ang="0">
                    <a:pos x="connsiteX0" y="connsiteY0"/>
                  </a:cxn>
                  <a:cxn ang="0">
                    <a:pos x="connsiteX1" y="connsiteY1"/>
                  </a:cxn>
                  <a:cxn ang="0">
                    <a:pos x="connsiteX2" y="connsiteY2"/>
                  </a:cxn>
                  <a:cxn ang="0">
                    <a:pos x="connsiteX3" y="connsiteY3"/>
                  </a:cxn>
                </a:cxnLst>
                <a:rect l="l" t="t" r="r" b="b"/>
                <a:pathLst>
                  <a:path w="2616437" h="548322">
                    <a:moveTo>
                      <a:pt x="0" y="0"/>
                    </a:moveTo>
                    <a:cubicBezTo>
                      <a:pt x="585095" y="293877"/>
                      <a:pt x="900856" y="400930"/>
                      <a:pt x="1305361" y="482917"/>
                    </a:cubicBezTo>
                    <a:cubicBezTo>
                      <a:pt x="1709866" y="564904"/>
                      <a:pt x="2210060" y="571943"/>
                      <a:pt x="2427031" y="491925"/>
                    </a:cubicBezTo>
                    <a:cubicBezTo>
                      <a:pt x="2644002" y="411907"/>
                      <a:pt x="2623190" y="155679"/>
                      <a:pt x="2607186" y="2809"/>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Freeform 131"/>
              <p:cNvSpPr/>
              <p:nvPr/>
            </p:nvSpPr>
            <p:spPr>
              <a:xfrm>
                <a:off x="2180561" y="3104618"/>
                <a:ext cx="308136" cy="236174"/>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10 w 672571"/>
                  <a:gd name="connsiteY0" fmla="*/ 45462 h 542186"/>
                  <a:gd name="connsiteX1" fmla="*/ 354554 w 672571"/>
                  <a:gd name="connsiteY1" fmla="*/ 539752 h 542186"/>
                  <a:gd name="connsiteX2" fmla="*/ 672571 w 672571"/>
                  <a:gd name="connsiteY2" fmla="*/ 0 h 542186"/>
                  <a:gd name="connsiteX0" fmla="*/ 10 w 672571"/>
                  <a:gd name="connsiteY0" fmla="*/ 45462 h 540290"/>
                  <a:gd name="connsiteX1" fmla="*/ 354554 w 672571"/>
                  <a:gd name="connsiteY1" fmla="*/ 539752 h 540290"/>
                  <a:gd name="connsiteX2" fmla="*/ 672571 w 672571"/>
                  <a:gd name="connsiteY2" fmla="*/ 0 h 540290"/>
                  <a:gd name="connsiteX0" fmla="*/ 7 w 687025"/>
                  <a:gd name="connsiteY0" fmla="*/ 23779 h 539880"/>
                  <a:gd name="connsiteX1" fmla="*/ 369008 w 687025"/>
                  <a:gd name="connsiteY1" fmla="*/ 539752 h 539880"/>
                  <a:gd name="connsiteX2" fmla="*/ 687025 w 687025"/>
                  <a:gd name="connsiteY2" fmla="*/ 0 h 539880"/>
                  <a:gd name="connsiteX0" fmla="*/ 7 w 701481"/>
                  <a:gd name="connsiteY0" fmla="*/ 0 h 544888"/>
                  <a:gd name="connsiteX1" fmla="*/ 383464 w 701481"/>
                  <a:gd name="connsiteY1" fmla="*/ 544886 h 544888"/>
                  <a:gd name="connsiteX2" fmla="*/ 701481 w 701481"/>
                  <a:gd name="connsiteY2" fmla="*/ 5134 h 544888"/>
                  <a:gd name="connsiteX0" fmla="*/ 9 w 701483"/>
                  <a:gd name="connsiteY0" fmla="*/ 0 h 537660"/>
                  <a:gd name="connsiteX1" fmla="*/ 318413 w 701483"/>
                  <a:gd name="connsiteY1" fmla="*/ 537658 h 537660"/>
                  <a:gd name="connsiteX2" fmla="*/ 701483 w 701483"/>
                  <a:gd name="connsiteY2" fmla="*/ 5134 h 537660"/>
                  <a:gd name="connsiteX0" fmla="*/ 14 w 701488"/>
                  <a:gd name="connsiteY0" fmla="*/ 0 h 538400"/>
                  <a:gd name="connsiteX1" fmla="*/ 318418 w 701488"/>
                  <a:gd name="connsiteY1" fmla="*/ 537658 h 538400"/>
                  <a:gd name="connsiteX2" fmla="*/ 701488 w 701488"/>
                  <a:gd name="connsiteY2" fmla="*/ 5134 h 538400"/>
                  <a:gd name="connsiteX0" fmla="*/ 12 w 701486"/>
                  <a:gd name="connsiteY0" fmla="*/ 0 h 537660"/>
                  <a:gd name="connsiteX1" fmla="*/ 318416 w 701486"/>
                  <a:gd name="connsiteY1" fmla="*/ 537658 h 537660"/>
                  <a:gd name="connsiteX2" fmla="*/ 701486 w 701486"/>
                  <a:gd name="connsiteY2" fmla="*/ 5134 h 537660"/>
                </a:gdLst>
                <a:ahLst/>
                <a:cxnLst>
                  <a:cxn ang="0">
                    <a:pos x="connsiteX0" y="connsiteY0"/>
                  </a:cxn>
                  <a:cxn ang="0">
                    <a:pos x="connsiteX1" y="connsiteY1"/>
                  </a:cxn>
                  <a:cxn ang="0">
                    <a:pos x="connsiteX2" y="connsiteY2"/>
                  </a:cxn>
                </a:cxnLst>
                <a:rect l="l" t="t" r="r" b="b"/>
                <a:pathLst>
                  <a:path w="701486" h="537660">
                    <a:moveTo>
                      <a:pt x="12" y="0"/>
                    </a:moveTo>
                    <a:cubicBezTo>
                      <a:pt x="-1575" y="434034"/>
                      <a:pt x="158136" y="536802"/>
                      <a:pt x="318416" y="537658"/>
                    </a:cubicBezTo>
                    <a:cubicBezTo>
                      <a:pt x="478696" y="538514"/>
                      <a:pt x="697712" y="329901"/>
                      <a:pt x="701486" y="5134"/>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Freeform 132"/>
              <p:cNvSpPr/>
              <p:nvPr/>
            </p:nvSpPr>
            <p:spPr>
              <a:xfrm>
                <a:off x="2547281" y="3106873"/>
                <a:ext cx="204948" cy="24663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26 w 672587"/>
                  <a:gd name="connsiteY0" fmla="*/ 45462 h 660188"/>
                  <a:gd name="connsiteX1" fmla="*/ 235308 w 672587"/>
                  <a:gd name="connsiteY1" fmla="*/ 659014 h 660188"/>
                  <a:gd name="connsiteX2" fmla="*/ 672587 w 672587"/>
                  <a:gd name="connsiteY2" fmla="*/ 0 h 660188"/>
                  <a:gd name="connsiteX0" fmla="*/ 12 w 466573"/>
                  <a:gd name="connsiteY0" fmla="*/ 12937 h 626507"/>
                  <a:gd name="connsiteX1" fmla="*/ 235294 w 466573"/>
                  <a:gd name="connsiteY1" fmla="*/ 626489 h 626507"/>
                  <a:gd name="connsiteX2" fmla="*/ 466573 w 466573"/>
                  <a:gd name="connsiteY2" fmla="*/ 0 h 626507"/>
                  <a:gd name="connsiteX0" fmla="*/ 12 w 466573"/>
                  <a:gd name="connsiteY0" fmla="*/ 12937 h 583146"/>
                  <a:gd name="connsiteX1" fmla="*/ 224451 w 466573"/>
                  <a:gd name="connsiteY1" fmla="*/ 583121 h 583146"/>
                  <a:gd name="connsiteX2" fmla="*/ 466573 w 466573"/>
                  <a:gd name="connsiteY2" fmla="*/ 0 h 583146"/>
                  <a:gd name="connsiteX0" fmla="*/ 12 w 466573"/>
                  <a:gd name="connsiteY0" fmla="*/ 12937 h 561466"/>
                  <a:gd name="connsiteX1" fmla="*/ 224451 w 466573"/>
                  <a:gd name="connsiteY1" fmla="*/ 561437 h 561466"/>
                  <a:gd name="connsiteX2" fmla="*/ 466573 w 466573"/>
                  <a:gd name="connsiteY2" fmla="*/ 0 h 561466"/>
                </a:gdLst>
                <a:ahLst/>
                <a:cxnLst>
                  <a:cxn ang="0">
                    <a:pos x="connsiteX0" y="connsiteY0"/>
                  </a:cxn>
                  <a:cxn ang="0">
                    <a:pos x="connsiteX1" y="connsiteY1"/>
                  </a:cxn>
                  <a:cxn ang="0">
                    <a:pos x="connsiteX2" y="connsiteY2"/>
                  </a:cxn>
                </a:cxnLst>
                <a:rect l="l" t="t" r="r" b="b"/>
                <a:pathLst>
                  <a:path w="466573" h="561466">
                    <a:moveTo>
                      <a:pt x="12" y="12937"/>
                    </a:moveTo>
                    <a:cubicBezTo>
                      <a:pt x="-1575" y="446971"/>
                      <a:pt x="146691" y="563593"/>
                      <a:pt x="224451" y="561437"/>
                    </a:cubicBezTo>
                    <a:cubicBezTo>
                      <a:pt x="302211" y="559281"/>
                      <a:pt x="462799" y="324767"/>
                      <a:pt x="466573"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Freeform 133"/>
              <p:cNvSpPr/>
              <p:nvPr/>
            </p:nvSpPr>
            <p:spPr>
              <a:xfrm>
                <a:off x="2800459" y="3106874"/>
                <a:ext cx="100180" cy="245701"/>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 name="connsiteX0" fmla="*/ 346591 w 685256"/>
                  <a:gd name="connsiteY0" fmla="*/ 880298 h 880298"/>
                  <a:gd name="connsiteX1" fmla="*/ 679450 w 685256"/>
                  <a:gd name="connsiteY1" fmla="*/ 539750 h 880298"/>
                  <a:gd name="connsiteX2" fmla="*/ 0 w 685256"/>
                  <a:gd name="connsiteY2" fmla="*/ 0 h 880298"/>
                  <a:gd name="connsiteX0" fmla="*/ 346591 w 685256"/>
                  <a:gd name="connsiteY0" fmla="*/ 880298 h 1030828"/>
                  <a:gd name="connsiteX1" fmla="*/ 679450 w 685256"/>
                  <a:gd name="connsiteY1" fmla="*/ 539750 h 1030828"/>
                  <a:gd name="connsiteX2" fmla="*/ 0 w 685256"/>
                  <a:gd name="connsiteY2" fmla="*/ 0 h 1030828"/>
                  <a:gd name="connsiteX0" fmla="*/ 346591 w 695958"/>
                  <a:gd name="connsiteY0" fmla="*/ 880298 h 1374554"/>
                  <a:gd name="connsiteX1" fmla="*/ 690292 w 695958"/>
                  <a:gd name="connsiteY1" fmla="*/ 1320377 h 1374554"/>
                  <a:gd name="connsiteX2" fmla="*/ 0 w 695958"/>
                  <a:gd name="connsiteY2" fmla="*/ 0 h 1374554"/>
                  <a:gd name="connsiteX0" fmla="*/ 10 w 786911"/>
                  <a:gd name="connsiteY0" fmla="*/ 45462 h 486784"/>
                  <a:gd name="connsiteX1" fmla="*/ 343711 w 786911"/>
                  <a:gd name="connsiteY1" fmla="*/ 485541 h 486784"/>
                  <a:gd name="connsiteX2" fmla="*/ 672571 w 786911"/>
                  <a:gd name="connsiteY2" fmla="*/ 0 h 486784"/>
                  <a:gd name="connsiteX0" fmla="*/ 10 w 672571"/>
                  <a:gd name="connsiteY0" fmla="*/ 45462 h 486784"/>
                  <a:gd name="connsiteX1" fmla="*/ 343711 w 672571"/>
                  <a:gd name="connsiteY1" fmla="*/ 485541 h 486784"/>
                  <a:gd name="connsiteX2" fmla="*/ 672571 w 672571"/>
                  <a:gd name="connsiteY2" fmla="*/ 0 h 486784"/>
                  <a:gd name="connsiteX0" fmla="*/ 10 w 672571"/>
                  <a:gd name="connsiteY0" fmla="*/ 45462 h 489753"/>
                  <a:gd name="connsiteX1" fmla="*/ 343711 w 672571"/>
                  <a:gd name="connsiteY1" fmla="*/ 485541 h 489753"/>
                  <a:gd name="connsiteX2" fmla="*/ 672571 w 672571"/>
                  <a:gd name="connsiteY2" fmla="*/ 0 h 489753"/>
                  <a:gd name="connsiteX0" fmla="*/ 10 w 672571"/>
                  <a:gd name="connsiteY0" fmla="*/ 45462 h 542186"/>
                  <a:gd name="connsiteX1" fmla="*/ 376238 w 672571"/>
                  <a:gd name="connsiteY1" fmla="*/ 539753 h 542186"/>
                  <a:gd name="connsiteX2" fmla="*/ 672571 w 672571"/>
                  <a:gd name="connsiteY2" fmla="*/ 0 h 542186"/>
                  <a:gd name="connsiteX0" fmla="*/ 429 w 672990"/>
                  <a:gd name="connsiteY0" fmla="*/ 45462 h 627861"/>
                  <a:gd name="connsiteX1" fmla="*/ 159816 w 672990"/>
                  <a:gd name="connsiteY1" fmla="*/ 626489 h 627861"/>
                  <a:gd name="connsiteX2" fmla="*/ 672990 w 672990"/>
                  <a:gd name="connsiteY2" fmla="*/ 0 h 627861"/>
                  <a:gd name="connsiteX0" fmla="*/ 17 w 228055"/>
                  <a:gd name="connsiteY0" fmla="*/ -1 h 581033"/>
                  <a:gd name="connsiteX1" fmla="*/ 159404 w 228055"/>
                  <a:gd name="connsiteY1" fmla="*/ 581026 h 581033"/>
                  <a:gd name="connsiteX2" fmla="*/ 228055 w 228055"/>
                  <a:gd name="connsiteY2" fmla="*/ 8748 h 581033"/>
                  <a:gd name="connsiteX0" fmla="*/ 26 w 228064"/>
                  <a:gd name="connsiteY0" fmla="*/ -1 h 559349"/>
                  <a:gd name="connsiteX1" fmla="*/ 105201 w 228064"/>
                  <a:gd name="connsiteY1" fmla="*/ 559342 h 559349"/>
                  <a:gd name="connsiteX2" fmla="*/ 228064 w 228064"/>
                  <a:gd name="connsiteY2" fmla="*/ 8748 h 559349"/>
                </a:gdLst>
                <a:ahLst/>
                <a:cxnLst>
                  <a:cxn ang="0">
                    <a:pos x="connsiteX0" y="connsiteY0"/>
                  </a:cxn>
                  <a:cxn ang="0">
                    <a:pos x="connsiteX1" y="connsiteY1"/>
                  </a:cxn>
                  <a:cxn ang="0">
                    <a:pos x="connsiteX2" y="connsiteY2"/>
                  </a:cxn>
                </a:cxnLst>
                <a:rect l="l" t="t" r="r" b="b"/>
                <a:pathLst>
                  <a:path w="228064" h="559349">
                    <a:moveTo>
                      <a:pt x="26" y="-1"/>
                    </a:moveTo>
                    <a:cubicBezTo>
                      <a:pt x="-1561" y="434033"/>
                      <a:pt x="67195" y="557884"/>
                      <a:pt x="105201" y="559342"/>
                    </a:cubicBezTo>
                    <a:cubicBezTo>
                      <a:pt x="143207" y="560800"/>
                      <a:pt x="224290" y="333515"/>
                      <a:pt x="228064" y="8748"/>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21" name="Group 20"/>
          <p:cNvGrpSpPr/>
          <p:nvPr/>
        </p:nvGrpSpPr>
        <p:grpSpPr>
          <a:xfrm>
            <a:off x="357996" y="4176000"/>
            <a:ext cx="4500000" cy="2015172"/>
            <a:chOff x="357996" y="4320000"/>
            <a:chExt cx="4500000" cy="2015172"/>
          </a:xfrm>
        </p:grpSpPr>
        <p:grpSp>
          <p:nvGrpSpPr>
            <p:cNvPr id="13" name="Group 12"/>
            <p:cNvGrpSpPr>
              <a:grpSpLocks noChangeAspect="1"/>
            </p:cNvGrpSpPr>
            <p:nvPr/>
          </p:nvGrpSpPr>
          <p:grpSpPr>
            <a:xfrm>
              <a:off x="359999" y="4320000"/>
              <a:ext cx="4320000" cy="2015172"/>
              <a:chOff x="5595790" y="634312"/>
              <a:chExt cx="6517100" cy="3040060"/>
            </a:xfrm>
          </p:grpSpPr>
          <p:grpSp>
            <p:nvGrpSpPr>
              <p:cNvPr id="72" name="Group 71"/>
              <p:cNvGrpSpPr>
                <a:grpSpLocks noChangeAspect="1"/>
              </p:cNvGrpSpPr>
              <p:nvPr/>
            </p:nvGrpSpPr>
            <p:grpSpPr>
              <a:xfrm>
                <a:off x="5595790" y="634312"/>
                <a:ext cx="6517100" cy="2863502"/>
                <a:chOff x="1424519" y="1348690"/>
                <a:chExt cx="9834687" cy="4321193"/>
              </a:xfrm>
            </p:grpSpPr>
            <p:grpSp>
              <p:nvGrpSpPr>
                <p:cNvPr id="73" name="Group 72"/>
                <p:cNvGrpSpPr/>
                <p:nvPr/>
              </p:nvGrpSpPr>
              <p:grpSpPr>
                <a:xfrm>
                  <a:off x="1424519" y="1348690"/>
                  <a:ext cx="9834687" cy="2266048"/>
                  <a:chOff x="1424519" y="1348690"/>
                  <a:chExt cx="9834687" cy="2266048"/>
                </a:xfrm>
              </p:grpSpPr>
              <p:sp>
                <p:nvSpPr>
                  <p:cNvPr id="83" name="Freeform 82"/>
                  <p:cNvSpPr/>
                  <p:nvPr/>
                </p:nvSpPr>
                <p:spPr>
                  <a:xfrm>
                    <a:off x="1424519" y="1348690"/>
                    <a:ext cx="9834687" cy="1618724"/>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4687" h="1618724">
                        <a:moveTo>
                          <a:pt x="0" y="1618724"/>
                        </a:moveTo>
                        <a:cubicBezTo>
                          <a:pt x="5902" y="1615735"/>
                          <a:pt x="3937347" y="1621156"/>
                          <a:pt x="3922032" y="1598906"/>
                        </a:cubicBezTo>
                        <a:cubicBezTo>
                          <a:pt x="3646367" y="1005156"/>
                          <a:pt x="3837913" y="687881"/>
                          <a:pt x="3998755" y="510442"/>
                        </a:cubicBezTo>
                        <a:cubicBezTo>
                          <a:pt x="4159597" y="333003"/>
                          <a:pt x="4427380" y="459555"/>
                          <a:pt x="4696582" y="419973"/>
                        </a:cubicBezTo>
                        <a:cubicBezTo>
                          <a:pt x="4965784" y="380391"/>
                          <a:pt x="5126987" y="-57061"/>
                          <a:pt x="5613970" y="6252"/>
                        </a:cubicBezTo>
                        <a:cubicBezTo>
                          <a:pt x="6100953" y="69565"/>
                          <a:pt x="6408201" y="443012"/>
                          <a:pt x="6437379" y="876052"/>
                        </a:cubicBezTo>
                        <a:cubicBezTo>
                          <a:pt x="6466557" y="1309092"/>
                          <a:pt x="6344758" y="1325980"/>
                          <a:pt x="6189430" y="1594499"/>
                        </a:cubicBezTo>
                        <a:cubicBezTo>
                          <a:pt x="6176805" y="1592856"/>
                          <a:pt x="9818476" y="1617045"/>
                          <a:pt x="9834687" y="1606138"/>
                        </a:cubicBezTo>
                      </a:path>
                    </a:pathLst>
                  </a:cu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83"/>
                  <p:cNvSpPr/>
                  <p:nvPr/>
                </p:nvSpPr>
                <p:spPr>
                  <a:xfrm>
                    <a:off x="4883150" y="2546349"/>
                    <a:ext cx="735202" cy="762681"/>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Lst>
                    <a:ahLst/>
                    <a:cxnLst>
                      <a:cxn ang="0">
                        <a:pos x="connsiteX0" y="connsiteY0"/>
                      </a:cxn>
                      <a:cxn ang="0">
                        <a:pos x="connsiteX1" y="connsiteY1"/>
                      </a:cxn>
                      <a:cxn ang="0">
                        <a:pos x="connsiteX2" y="connsiteY2"/>
                      </a:cxn>
                      <a:cxn ang="0">
                        <a:pos x="connsiteX3" y="connsiteY3"/>
                      </a:cxn>
                    </a:cxnLst>
                    <a:rect l="l" t="t" r="r" b="b"/>
                    <a:pathLst>
                      <a:path w="735202" h="762681">
                        <a:moveTo>
                          <a:pt x="0" y="425450"/>
                        </a:moveTo>
                        <a:cubicBezTo>
                          <a:pt x="37571" y="578379"/>
                          <a:pt x="151342" y="775758"/>
                          <a:pt x="400050" y="762000"/>
                        </a:cubicBezTo>
                        <a:cubicBezTo>
                          <a:pt x="648758" y="748242"/>
                          <a:pt x="760942" y="457200"/>
                          <a:pt x="730250" y="304800"/>
                        </a:cubicBezTo>
                        <a:cubicBezTo>
                          <a:pt x="699558" y="152400"/>
                          <a:pt x="622829" y="44450"/>
                          <a:pt x="368300" y="0"/>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Freeform 84"/>
                  <p:cNvSpPr/>
                  <p:nvPr/>
                </p:nvSpPr>
                <p:spPr>
                  <a:xfrm>
                    <a:off x="5251450" y="2192338"/>
                    <a:ext cx="812800" cy="14224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Lst>
                    <a:ahLst/>
                    <a:cxnLst>
                      <a:cxn ang="0">
                        <a:pos x="connsiteX0" y="connsiteY0"/>
                      </a:cxn>
                      <a:cxn ang="0">
                        <a:pos x="connsiteX1" y="connsiteY1"/>
                      </a:cxn>
                      <a:cxn ang="0">
                        <a:pos x="connsiteX2" y="connsiteY2"/>
                      </a:cxn>
                    </a:cxnLst>
                    <a:rect l="l" t="t" r="r" b="b"/>
                    <a:pathLst>
                      <a:path w="812800" h="1422400">
                        <a:moveTo>
                          <a:pt x="812800" y="1422400"/>
                        </a:moveTo>
                        <a:cubicBezTo>
                          <a:pt x="811212" y="1097491"/>
                          <a:pt x="814917" y="776817"/>
                          <a:pt x="679450" y="539750"/>
                        </a:cubicBezTo>
                        <a:cubicBezTo>
                          <a:pt x="543983" y="302683"/>
                          <a:pt x="354012" y="6455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85"/>
                  <p:cNvSpPr/>
                  <p:nvPr/>
                </p:nvSpPr>
                <p:spPr>
                  <a:xfrm>
                    <a:off x="5679334" y="1747838"/>
                    <a:ext cx="774700" cy="18669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74700 w 774700"/>
                      <a:gd name="connsiteY0" fmla="*/ 1866900 h 1866900"/>
                      <a:gd name="connsiteX1" fmla="*/ 641350 w 774700"/>
                      <a:gd name="connsiteY1" fmla="*/ 984250 h 1866900"/>
                      <a:gd name="connsiteX2" fmla="*/ 0 w 774700"/>
                      <a:gd name="connsiteY2" fmla="*/ 0 h 1866900"/>
                    </a:gdLst>
                    <a:ahLst/>
                    <a:cxnLst>
                      <a:cxn ang="0">
                        <a:pos x="connsiteX0" y="connsiteY0"/>
                      </a:cxn>
                      <a:cxn ang="0">
                        <a:pos x="connsiteX1" y="connsiteY1"/>
                      </a:cxn>
                      <a:cxn ang="0">
                        <a:pos x="connsiteX2" y="connsiteY2"/>
                      </a:cxn>
                    </a:cxnLst>
                    <a:rect l="l" t="t" r="r" b="b"/>
                    <a:pathLst>
                      <a:path w="774700" h="1866900">
                        <a:moveTo>
                          <a:pt x="774700" y="1866900"/>
                        </a:moveTo>
                        <a:cubicBezTo>
                          <a:pt x="773112" y="1541991"/>
                          <a:pt x="770467" y="1295400"/>
                          <a:pt x="641350" y="984250"/>
                        </a:cubicBezTo>
                        <a:cubicBezTo>
                          <a:pt x="512233" y="673100"/>
                          <a:pt x="354012" y="3630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86"/>
                  <p:cNvSpPr/>
                  <p:nvPr/>
                </p:nvSpPr>
                <p:spPr>
                  <a:xfrm>
                    <a:off x="6013926" y="1785938"/>
                    <a:ext cx="635000" cy="18288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596900 w 596900"/>
                      <a:gd name="connsiteY0" fmla="*/ 1822450 h 1822450"/>
                      <a:gd name="connsiteX1" fmla="*/ 463550 w 596900"/>
                      <a:gd name="connsiteY1" fmla="*/ 939800 h 1822450"/>
                      <a:gd name="connsiteX2" fmla="*/ 0 w 596900"/>
                      <a:gd name="connsiteY2" fmla="*/ 0 h 1822450"/>
                      <a:gd name="connsiteX0" fmla="*/ 596900 w 596900"/>
                      <a:gd name="connsiteY0" fmla="*/ 1822450 h 1822450"/>
                      <a:gd name="connsiteX1" fmla="*/ 463550 w 596900"/>
                      <a:gd name="connsiteY1" fmla="*/ 939800 h 1822450"/>
                      <a:gd name="connsiteX2" fmla="*/ 0 w 596900"/>
                      <a:gd name="connsiteY2" fmla="*/ 0 h 1822450"/>
                      <a:gd name="connsiteX0" fmla="*/ 622300 w 622300"/>
                      <a:gd name="connsiteY0" fmla="*/ 1822450 h 1822450"/>
                      <a:gd name="connsiteX1" fmla="*/ 488950 w 622300"/>
                      <a:gd name="connsiteY1" fmla="*/ 939800 h 1822450"/>
                      <a:gd name="connsiteX2" fmla="*/ 0 w 622300"/>
                      <a:gd name="connsiteY2" fmla="*/ 0 h 1822450"/>
                      <a:gd name="connsiteX0" fmla="*/ 622300 w 622300"/>
                      <a:gd name="connsiteY0" fmla="*/ 1822450 h 1822450"/>
                      <a:gd name="connsiteX1" fmla="*/ 488950 w 622300"/>
                      <a:gd name="connsiteY1" fmla="*/ 939800 h 1822450"/>
                      <a:gd name="connsiteX2" fmla="*/ 0 w 622300"/>
                      <a:gd name="connsiteY2" fmla="*/ 0 h 1822450"/>
                      <a:gd name="connsiteX0" fmla="*/ 635000 w 635000"/>
                      <a:gd name="connsiteY0" fmla="*/ 1828800 h 1828800"/>
                      <a:gd name="connsiteX1" fmla="*/ 501650 w 635000"/>
                      <a:gd name="connsiteY1" fmla="*/ 946150 h 1828800"/>
                      <a:gd name="connsiteX2" fmla="*/ 0 w 635000"/>
                      <a:gd name="connsiteY2" fmla="*/ 0 h 1828800"/>
                    </a:gdLst>
                    <a:ahLst/>
                    <a:cxnLst>
                      <a:cxn ang="0">
                        <a:pos x="connsiteX0" y="connsiteY0"/>
                      </a:cxn>
                      <a:cxn ang="0">
                        <a:pos x="connsiteX1" y="connsiteY1"/>
                      </a:cxn>
                      <a:cxn ang="0">
                        <a:pos x="connsiteX2" y="connsiteY2"/>
                      </a:cxn>
                    </a:cxnLst>
                    <a:rect l="l" t="t" r="r" b="b"/>
                    <a:pathLst>
                      <a:path w="635000" h="1828800">
                        <a:moveTo>
                          <a:pt x="635000" y="1828800"/>
                        </a:moveTo>
                        <a:cubicBezTo>
                          <a:pt x="633412" y="1503891"/>
                          <a:pt x="607483" y="1250950"/>
                          <a:pt x="501650" y="946150"/>
                        </a:cubicBezTo>
                        <a:cubicBezTo>
                          <a:pt x="395817" y="641350"/>
                          <a:pt x="296862" y="5281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87"/>
                  <p:cNvSpPr/>
                  <p:nvPr/>
                </p:nvSpPr>
                <p:spPr>
                  <a:xfrm>
                    <a:off x="6240568" y="1722438"/>
                    <a:ext cx="603250" cy="18923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603250 w 603250"/>
                      <a:gd name="connsiteY0" fmla="*/ 1892300 h 1892300"/>
                      <a:gd name="connsiteX1" fmla="*/ 469900 w 603250"/>
                      <a:gd name="connsiteY1" fmla="*/ 100965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76250 w 603250"/>
                      <a:gd name="connsiteY1" fmla="*/ 965200 h 1892300"/>
                      <a:gd name="connsiteX2" fmla="*/ 0 w 603250"/>
                      <a:gd name="connsiteY2" fmla="*/ 0 h 1892300"/>
                      <a:gd name="connsiteX0" fmla="*/ 603250 w 603250"/>
                      <a:gd name="connsiteY0" fmla="*/ 1892300 h 1892300"/>
                      <a:gd name="connsiteX1" fmla="*/ 508000 w 603250"/>
                      <a:gd name="connsiteY1" fmla="*/ 958850 h 1892300"/>
                      <a:gd name="connsiteX2" fmla="*/ 0 w 603250"/>
                      <a:gd name="connsiteY2" fmla="*/ 0 h 1892300"/>
                    </a:gdLst>
                    <a:ahLst/>
                    <a:cxnLst>
                      <a:cxn ang="0">
                        <a:pos x="connsiteX0" y="connsiteY0"/>
                      </a:cxn>
                      <a:cxn ang="0">
                        <a:pos x="connsiteX1" y="connsiteY1"/>
                      </a:cxn>
                      <a:cxn ang="0">
                        <a:pos x="connsiteX2" y="connsiteY2"/>
                      </a:cxn>
                    </a:cxnLst>
                    <a:rect l="l" t="t" r="r" b="b"/>
                    <a:pathLst>
                      <a:path w="603250" h="1892300">
                        <a:moveTo>
                          <a:pt x="603250" y="1892300"/>
                        </a:moveTo>
                        <a:cubicBezTo>
                          <a:pt x="601662" y="1567391"/>
                          <a:pt x="608542" y="1274233"/>
                          <a:pt x="508000" y="958850"/>
                        </a:cubicBezTo>
                        <a:cubicBezTo>
                          <a:pt x="407458" y="643467"/>
                          <a:pt x="341312" y="4392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Freeform 88"/>
                  <p:cNvSpPr/>
                  <p:nvPr/>
                </p:nvSpPr>
                <p:spPr>
                  <a:xfrm>
                    <a:off x="6441812" y="1601788"/>
                    <a:ext cx="596900" cy="201295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596900 w 596900"/>
                      <a:gd name="connsiteY0" fmla="*/ 2012950 h 2012950"/>
                      <a:gd name="connsiteX1" fmla="*/ 463550 w 596900"/>
                      <a:gd name="connsiteY1" fmla="*/ 1130300 h 2012950"/>
                      <a:gd name="connsiteX2" fmla="*/ 0 w 596900"/>
                      <a:gd name="connsiteY2" fmla="*/ 0 h 2012950"/>
                      <a:gd name="connsiteX0" fmla="*/ 596900 w 596900"/>
                      <a:gd name="connsiteY0" fmla="*/ 2012950 h 2012950"/>
                      <a:gd name="connsiteX1" fmla="*/ 463550 w 596900"/>
                      <a:gd name="connsiteY1" fmla="*/ 1130300 h 2012950"/>
                      <a:gd name="connsiteX2" fmla="*/ 0 w 596900"/>
                      <a:gd name="connsiteY2" fmla="*/ 0 h 2012950"/>
                      <a:gd name="connsiteX0" fmla="*/ 596900 w 598562"/>
                      <a:gd name="connsiteY0" fmla="*/ 2012950 h 2012950"/>
                      <a:gd name="connsiteX1" fmla="*/ 520700 w 598562"/>
                      <a:gd name="connsiteY1" fmla="*/ 1016000 h 2012950"/>
                      <a:gd name="connsiteX2" fmla="*/ 0 w 598562"/>
                      <a:gd name="connsiteY2" fmla="*/ 0 h 2012950"/>
                      <a:gd name="connsiteX0" fmla="*/ 596900 w 596900"/>
                      <a:gd name="connsiteY0" fmla="*/ 2012950 h 2012950"/>
                      <a:gd name="connsiteX1" fmla="*/ 520700 w 596900"/>
                      <a:gd name="connsiteY1" fmla="*/ 1016000 h 2012950"/>
                      <a:gd name="connsiteX2" fmla="*/ 0 w 596900"/>
                      <a:gd name="connsiteY2" fmla="*/ 0 h 2012950"/>
                    </a:gdLst>
                    <a:ahLst/>
                    <a:cxnLst>
                      <a:cxn ang="0">
                        <a:pos x="connsiteX0" y="connsiteY0"/>
                      </a:cxn>
                      <a:cxn ang="0">
                        <a:pos x="connsiteX1" y="connsiteY1"/>
                      </a:cxn>
                      <a:cxn ang="0">
                        <a:pos x="connsiteX2" y="connsiteY2"/>
                      </a:cxn>
                    </a:cxnLst>
                    <a:rect l="l" t="t" r="r" b="b"/>
                    <a:pathLst>
                      <a:path w="596900" h="2012950">
                        <a:moveTo>
                          <a:pt x="596900" y="2012950"/>
                        </a:moveTo>
                        <a:cubicBezTo>
                          <a:pt x="595312" y="1688041"/>
                          <a:pt x="582083" y="1205442"/>
                          <a:pt x="520700" y="1016000"/>
                        </a:cubicBezTo>
                        <a:cubicBezTo>
                          <a:pt x="459317" y="826558"/>
                          <a:pt x="379412" y="4646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89"/>
                  <p:cNvSpPr/>
                  <p:nvPr/>
                </p:nvSpPr>
                <p:spPr>
                  <a:xfrm>
                    <a:off x="5414592" y="1881188"/>
                    <a:ext cx="825500" cy="173355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25500 w 825500"/>
                      <a:gd name="connsiteY0" fmla="*/ 1714500 h 1714500"/>
                      <a:gd name="connsiteX1" fmla="*/ 692150 w 825500"/>
                      <a:gd name="connsiteY1" fmla="*/ 831850 h 1714500"/>
                      <a:gd name="connsiteX2" fmla="*/ 0 w 825500"/>
                      <a:gd name="connsiteY2" fmla="*/ 0 h 1714500"/>
                      <a:gd name="connsiteX0" fmla="*/ 825500 w 825500"/>
                      <a:gd name="connsiteY0" fmla="*/ 1714500 h 1714500"/>
                      <a:gd name="connsiteX1" fmla="*/ 692150 w 825500"/>
                      <a:gd name="connsiteY1" fmla="*/ 831850 h 1714500"/>
                      <a:gd name="connsiteX2" fmla="*/ 0 w 825500"/>
                      <a:gd name="connsiteY2" fmla="*/ 0 h 171450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787400 h 1733550"/>
                      <a:gd name="connsiteX2" fmla="*/ 0 w 825500"/>
                      <a:gd name="connsiteY2" fmla="*/ 0 h 1733550"/>
                      <a:gd name="connsiteX0" fmla="*/ 825500 w 825500"/>
                      <a:gd name="connsiteY0" fmla="*/ 1733550 h 1733550"/>
                      <a:gd name="connsiteX1" fmla="*/ 692150 w 825500"/>
                      <a:gd name="connsiteY1" fmla="*/ 787400 h 1733550"/>
                      <a:gd name="connsiteX2" fmla="*/ 0 w 825500"/>
                      <a:gd name="connsiteY2" fmla="*/ 0 h 1733550"/>
                    </a:gdLst>
                    <a:ahLst/>
                    <a:cxnLst>
                      <a:cxn ang="0">
                        <a:pos x="connsiteX0" y="connsiteY0"/>
                      </a:cxn>
                      <a:cxn ang="0">
                        <a:pos x="connsiteX1" y="connsiteY1"/>
                      </a:cxn>
                      <a:cxn ang="0">
                        <a:pos x="connsiteX2" y="connsiteY2"/>
                      </a:cxn>
                    </a:cxnLst>
                    <a:rect l="l" t="t" r="r" b="b"/>
                    <a:pathLst>
                      <a:path w="825500" h="1733550">
                        <a:moveTo>
                          <a:pt x="825500" y="1733550"/>
                        </a:moveTo>
                        <a:cubicBezTo>
                          <a:pt x="823912" y="1408641"/>
                          <a:pt x="810683" y="1069975"/>
                          <a:pt x="692150" y="787400"/>
                        </a:cubicBezTo>
                        <a:cubicBezTo>
                          <a:pt x="573617" y="504825"/>
                          <a:pt x="379412" y="1471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73"/>
                <p:cNvGrpSpPr/>
                <p:nvPr/>
              </p:nvGrpSpPr>
              <p:grpSpPr>
                <a:xfrm flipV="1">
                  <a:off x="4883150" y="3656933"/>
                  <a:ext cx="2155562" cy="2012950"/>
                  <a:chOff x="4883150" y="1601788"/>
                  <a:chExt cx="2155562" cy="2012950"/>
                </a:xfrm>
              </p:grpSpPr>
              <p:sp>
                <p:nvSpPr>
                  <p:cNvPr id="76" name="Freeform 75"/>
                  <p:cNvSpPr/>
                  <p:nvPr/>
                </p:nvSpPr>
                <p:spPr>
                  <a:xfrm>
                    <a:off x="4883150" y="2546349"/>
                    <a:ext cx="735202" cy="762681"/>
                  </a:xfrm>
                  <a:custGeom>
                    <a:avLst/>
                    <a:gdLst>
                      <a:gd name="connsiteX0" fmla="*/ 0 w 730346"/>
                      <a:gd name="connsiteY0" fmla="*/ 425450 h 763555"/>
                      <a:gd name="connsiteX1" fmla="*/ 400050 w 730346"/>
                      <a:gd name="connsiteY1" fmla="*/ 762000 h 763555"/>
                      <a:gd name="connsiteX2" fmla="*/ 730250 w 730346"/>
                      <a:gd name="connsiteY2" fmla="*/ 304800 h 763555"/>
                      <a:gd name="connsiteX3" fmla="*/ 368300 w 730346"/>
                      <a:gd name="connsiteY3" fmla="*/ 0 h 763555"/>
                      <a:gd name="connsiteX0" fmla="*/ 0 w 730661"/>
                      <a:gd name="connsiteY0" fmla="*/ 425450 h 768458"/>
                      <a:gd name="connsiteX1" fmla="*/ 400050 w 730661"/>
                      <a:gd name="connsiteY1" fmla="*/ 762000 h 768458"/>
                      <a:gd name="connsiteX2" fmla="*/ 730250 w 730661"/>
                      <a:gd name="connsiteY2" fmla="*/ 304800 h 768458"/>
                      <a:gd name="connsiteX3" fmla="*/ 368300 w 730661"/>
                      <a:gd name="connsiteY3" fmla="*/ 0 h 768458"/>
                      <a:gd name="connsiteX0" fmla="*/ 0 w 730462"/>
                      <a:gd name="connsiteY0" fmla="*/ 425450 h 763555"/>
                      <a:gd name="connsiteX1" fmla="*/ 400050 w 730462"/>
                      <a:gd name="connsiteY1" fmla="*/ 762000 h 763555"/>
                      <a:gd name="connsiteX2" fmla="*/ 730250 w 730462"/>
                      <a:gd name="connsiteY2" fmla="*/ 304800 h 763555"/>
                      <a:gd name="connsiteX3" fmla="*/ 368300 w 73046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555"/>
                      <a:gd name="connsiteX1" fmla="*/ 400050 w 735012"/>
                      <a:gd name="connsiteY1" fmla="*/ 762000 h 763555"/>
                      <a:gd name="connsiteX2" fmla="*/ 730250 w 735012"/>
                      <a:gd name="connsiteY2" fmla="*/ 304800 h 763555"/>
                      <a:gd name="connsiteX3" fmla="*/ 368300 w 735012"/>
                      <a:gd name="connsiteY3" fmla="*/ 0 h 763555"/>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012"/>
                      <a:gd name="connsiteY0" fmla="*/ 425450 h 763380"/>
                      <a:gd name="connsiteX1" fmla="*/ 400050 w 735012"/>
                      <a:gd name="connsiteY1" fmla="*/ 762000 h 763380"/>
                      <a:gd name="connsiteX2" fmla="*/ 730250 w 735012"/>
                      <a:gd name="connsiteY2" fmla="*/ 304800 h 763380"/>
                      <a:gd name="connsiteX3" fmla="*/ 368300 w 735012"/>
                      <a:gd name="connsiteY3" fmla="*/ 0 h 763380"/>
                      <a:gd name="connsiteX0" fmla="*/ 0 w 735202"/>
                      <a:gd name="connsiteY0" fmla="*/ 425450 h 762681"/>
                      <a:gd name="connsiteX1" fmla="*/ 400050 w 735202"/>
                      <a:gd name="connsiteY1" fmla="*/ 762000 h 762681"/>
                      <a:gd name="connsiteX2" fmla="*/ 730250 w 735202"/>
                      <a:gd name="connsiteY2" fmla="*/ 304800 h 762681"/>
                      <a:gd name="connsiteX3" fmla="*/ 368300 w 735202"/>
                      <a:gd name="connsiteY3" fmla="*/ 0 h 762681"/>
                    </a:gdLst>
                    <a:ahLst/>
                    <a:cxnLst>
                      <a:cxn ang="0">
                        <a:pos x="connsiteX0" y="connsiteY0"/>
                      </a:cxn>
                      <a:cxn ang="0">
                        <a:pos x="connsiteX1" y="connsiteY1"/>
                      </a:cxn>
                      <a:cxn ang="0">
                        <a:pos x="connsiteX2" y="connsiteY2"/>
                      </a:cxn>
                      <a:cxn ang="0">
                        <a:pos x="connsiteX3" y="connsiteY3"/>
                      </a:cxn>
                    </a:cxnLst>
                    <a:rect l="l" t="t" r="r" b="b"/>
                    <a:pathLst>
                      <a:path w="735202" h="762681">
                        <a:moveTo>
                          <a:pt x="0" y="425450"/>
                        </a:moveTo>
                        <a:cubicBezTo>
                          <a:pt x="37571" y="578379"/>
                          <a:pt x="151342" y="775758"/>
                          <a:pt x="400050" y="762000"/>
                        </a:cubicBezTo>
                        <a:cubicBezTo>
                          <a:pt x="648758" y="748242"/>
                          <a:pt x="760942" y="457200"/>
                          <a:pt x="730250" y="304800"/>
                        </a:cubicBezTo>
                        <a:cubicBezTo>
                          <a:pt x="699558" y="152400"/>
                          <a:pt x="622829" y="44450"/>
                          <a:pt x="368300" y="0"/>
                        </a:cubicBezTo>
                      </a:path>
                    </a:pathLst>
                  </a:custGeom>
                  <a:noFill/>
                  <a:ln w="25400">
                    <a:solidFill>
                      <a:schemeClr val="accent4"/>
                    </a:solidFill>
                    <a:headEnd type="none"/>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76"/>
                  <p:cNvSpPr/>
                  <p:nvPr/>
                </p:nvSpPr>
                <p:spPr>
                  <a:xfrm>
                    <a:off x="5251450" y="2192338"/>
                    <a:ext cx="812800" cy="14224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12800 w 812800"/>
                      <a:gd name="connsiteY0" fmla="*/ 1422400 h 1422400"/>
                      <a:gd name="connsiteX1" fmla="*/ 679450 w 812800"/>
                      <a:gd name="connsiteY1" fmla="*/ 539750 h 1422400"/>
                      <a:gd name="connsiteX2" fmla="*/ 0 w 812800"/>
                      <a:gd name="connsiteY2" fmla="*/ 0 h 1422400"/>
                    </a:gdLst>
                    <a:ahLst/>
                    <a:cxnLst>
                      <a:cxn ang="0">
                        <a:pos x="connsiteX0" y="connsiteY0"/>
                      </a:cxn>
                      <a:cxn ang="0">
                        <a:pos x="connsiteX1" y="connsiteY1"/>
                      </a:cxn>
                      <a:cxn ang="0">
                        <a:pos x="connsiteX2" y="connsiteY2"/>
                      </a:cxn>
                    </a:cxnLst>
                    <a:rect l="l" t="t" r="r" b="b"/>
                    <a:pathLst>
                      <a:path w="812800" h="1422400">
                        <a:moveTo>
                          <a:pt x="812800" y="1422400"/>
                        </a:moveTo>
                        <a:cubicBezTo>
                          <a:pt x="811212" y="1097491"/>
                          <a:pt x="814917" y="776817"/>
                          <a:pt x="679450" y="539750"/>
                        </a:cubicBezTo>
                        <a:cubicBezTo>
                          <a:pt x="543983" y="302683"/>
                          <a:pt x="354012" y="6455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77"/>
                  <p:cNvSpPr/>
                  <p:nvPr/>
                </p:nvSpPr>
                <p:spPr>
                  <a:xfrm>
                    <a:off x="5679334" y="1747838"/>
                    <a:ext cx="774700" cy="18669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49300 w 749300"/>
                      <a:gd name="connsiteY0" fmla="*/ 1841500 h 1841500"/>
                      <a:gd name="connsiteX1" fmla="*/ 615950 w 749300"/>
                      <a:gd name="connsiteY1" fmla="*/ 958850 h 1841500"/>
                      <a:gd name="connsiteX2" fmla="*/ 0 w 749300"/>
                      <a:gd name="connsiteY2" fmla="*/ 0 h 1841500"/>
                      <a:gd name="connsiteX0" fmla="*/ 774700 w 774700"/>
                      <a:gd name="connsiteY0" fmla="*/ 1866900 h 1866900"/>
                      <a:gd name="connsiteX1" fmla="*/ 641350 w 774700"/>
                      <a:gd name="connsiteY1" fmla="*/ 984250 h 1866900"/>
                      <a:gd name="connsiteX2" fmla="*/ 0 w 774700"/>
                      <a:gd name="connsiteY2" fmla="*/ 0 h 1866900"/>
                    </a:gdLst>
                    <a:ahLst/>
                    <a:cxnLst>
                      <a:cxn ang="0">
                        <a:pos x="connsiteX0" y="connsiteY0"/>
                      </a:cxn>
                      <a:cxn ang="0">
                        <a:pos x="connsiteX1" y="connsiteY1"/>
                      </a:cxn>
                      <a:cxn ang="0">
                        <a:pos x="connsiteX2" y="connsiteY2"/>
                      </a:cxn>
                    </a:cxnLst>
                    <a:rect l="l" t="t" r="r" b="b"/>
                    <a:pathLst>
                      <a:path w="774700" h="1866900">
                        <a:moveTo>
                          <a:pt x="774700" y="1866900"/>
                        </a:moveTo>
                        <a:cubicBezTo>
                          <a:pt x="773112" y="1541991"/>
                          <a:pt x="770467" y="1295400"/>
                          <a:pt x="641350" y="984250"/>
                        </a:cubicBezTo>
                        <a:cubicBezTo>
                          <a:pt x="512233" y="673100"/>
                          <a:pt x="354012" y="3630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78"/>
                  <p:cNvSpPr/>
                  <p:nvPr/>
                </p:nvSpPr>
                <p:spPr>
                  <a:xfrm>
                    <a:off x="6013926" y="1785938"/>
                    <a:ext cx="635000" cy="18288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596900 w 596900"/>
                      <a:gd name="connsiteY0" fmla="*/ 1822450 h 1822450"/>
                      <a:gd name="connsiteX1" fmla="*/ 463550 w 596900"/>
                      <a:gd name="connsiteY1" fmla="*/ 939800 h 1822450"/>
                      <a:gd name="connsiteX2" fmla="*/ 0 w 596900"/>
                      <a:gd name="connsiteY2" fmla="*/ 0 h 1822450"/>
                      <a:gd name="connsiteX0" fmla="*/ 596900 w 596900"/>
                      <a:gd name="connsiteY0" fmla="*/ 1822450 h 1822450"/>
                      <a:gd name="connsiteX1" fmla="*/ 463550 w 596900"/>
                      <a:gd name="connsiteY1" fmla="*/ 939800 h 1822450"/>
                      <a:gd name="connsiteX2" fmla="*/ 0 w 596900"/>
                      <a:gd name="connsiteY2" fmla="*/ 0 h 1822450"/>
                      <a:gd name="connsiteX0" fmla="*/ 622300 w 622300"/>
                      <a:gd name="connsiteY0" fmla="*/ 1822450 h 1822450"/>
                      <a:gd name="connsiteX1" fmla="*/ 488950 w 622300"/>
                      <a:gd name="connsiteY1" fmla="*/ 939800 h 1822450"/>
                      <a:gd name="connsiteX2" fmla="*/ 0 w 622300"/>
                      <a:gd name="connsiteY2" fmla="*/ 0 h 1822450"/>
                      <a:gd name="connsiteX0" fmla="*/ 622300 w 622300"/>
                      <a:gd name="connsiteY0" fmla="*/ 1822450 h 1822450"/>
                      <a:gd name="connsiteX1" fmla="*/ 488950 w 622300"/>
                      <a:gd name="connsiteY1" fmla="*/ 939800 h 1822450"/>
                      <a:gd name="connsiteX2" fmla="*/ 0 w 622300"/>
                      <a:gd name="connsiteY2" fmla="*/ 0 h 1822450"/>
                      <a:gd name="connsiteX0" fmla="*/ 635000 w 635000"/>
                      <a:gd name="connsiteY0" fmla="*/ 1828800 h 1828800"/>
                      <a:gd name="connsiteX1" fmla="*/ 501650 w 635000"/>
                      <a:gd name="connsiteY1" fmla="*/ 946150 h 1828800"/>
                      <a:gd name="connsiteX2" fmla="*/ 0 w 635000"/>
                      <a:gd name="connsiteY2" fmla="*/ 0 h 1828800"/>
                    </a:gdLst>
                    <a:ahLst/>
                    <a:cxnLst>
                      <a:cxn ang="0">
                        <a:pos x="connsiteX0" y="connsiteY0"/>
                      </a:cxn>
                      <a:cxn ang="0">
                        <a:pos x="connsiteX1" y="connsiteY1"/>
                      </a:cxn>
                      <a:cxn ang="0">
                        <a:pos x="connsiteX2" y="connsiteY2"/>
                      </a:cxn>
                    </a:cxnLst>
                    <a:rect l="l" t="t" r="r" b="b"/>
                    <a:pathLst>
                      <a:path w="635000" h="1828800">
                        <a:moveTo>
                          <a:pt x="635000" y="1828800"/>
                        </a:moveTo>
                        <a:cubicBezTo>
                          <a:pt x="633412" y="1503891"/>
                          <a:pt x="607483" y="1250950"/>
                          <a:pt x="501650" y="946150"/>
                        </a:cubicBezTo>
                        <a:cubicBezTo>
                          <a:pt x="395817" y="641350"/>
                          <a:pt x="296862" y="5281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79"/>
                  <p:cNvSpPr/>
                  <p:nvPr/>
                </p:nvSpPr>
                <p:spPr>
                  <a:xfrm>
                    <a:off x="6240568" y="1722438"/>
                    <a:ext cx="603250" cy="189230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603250 w 603250"/>
                      <a:gd name="connsiteY0" fmla="*/ 1892300 h 1892300"/>
                      <a:gd name="connsiteX1" fmla="*/ 469900 w 603250"/>
                      <a:gd name="connsiteY1" fmla="*/ 100965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69900 w 603250"/>
                      <a:gd name="connsiteY1" fmla="*/ 863600 h 1892300"/>
                      <a:gd name="connsiteX2" fmla="*/ 0 w 603250"/>
                      <a:gd name="connsiteY2" fmla="*/ 0 h 1892300"/>
                      <a:gd name="connsiteX0" fmla="*/ 603250 w 603250"/>
                      <a:gd name="connsiteY0" fmla="*/ 1892300 h 1892300"/>
                      <a:gd name="connsiteX1" fmla="*/ 476250 w 603250"/>
                      <a:gd name="connsiteY1" fmla="*/ 965200 h 1892300"/>
                      <a:gd name="connsiteX2" fmla="*/ 0 w 603250"/>
                      <a:gd name="connsiteY2" fmla="*/ 0 h 1892300"/>
                      <a:gd name="connsiteX0" fmla="*/ 603250 w 603250"/>
                      <a:gd name="connsiteY0" fmla="*/ 1892300 h 1892300"/>
                      <a:gd name="connsiteX1" fmla="*/ 508000 w 603250"/>
                      <a:gd name="connsiteY1" fmla="*/ 958850 h 1892300"/>
                      <a:gd name="connsiteX2" fmla="*/ 0 w 603250"/>
                      <a:gd name="connsiteY2" fmla="*/ 0 h 1892300"/>
                    </a:gdLst>
                    <a:ahLst/>
                    <a:cxnLst>
                      <a:cxn ang="0">
                        <a:pos x="connsiteX0" y="connsiteY0"/>
                      </a:cxn>
                      <a:cxn ang="0">
                        <a:pos x="connsiteX1" y="connsiteY1"/>
                      </a:cxn>
                      <a:cxn ang="0">
                        <a:pos x="connsiteX2" y="connsiteY2"/>
                      </a:cxn>
                    </a:cxnLst>
                    <a:rect l="l" t="t" r="r" b="b"/>
                    <a:pathLst>
                      <a:path w="603250" h="1892300">
                        <a:moveTo>
                          <a:pt x="603250" y="1892300"/>
                        </a:moveTo>
                        <a:cubicBezTo>
                          <a:pt x="601662" y="1567391"/>
                          <a:pt x="608542" y="1274233"/>
                          <a:pt x="508000" y="958850"/>
                        </a:cubicBezTo>
                        <a:cubicBezTo>
                          <a:pt x="407458" y="643467"/>
                          <a:pt x="341312" y="4392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80"/>
                  <p:cNvSpPr/>
                  <p:nvPr/>
                </p:nvSpPr>
                <p:spPr>
                  <a:xfrm>
                    <a:off x="6441812" y="1601788"/>
                    <a:ext cx="596900" cy="201295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596900 w 596900"/>
                      <a:gd name="connsiteY0" fmla="*/ 2012950 h 2012950"/>
                      <a:gd name="connsiteX1" fmla="*/ 463550 w 596900"/>
                      <a:gd name="connsiteY1" fmla="*/ 1130300 h 2012950"/>
                      <a:gd name="connsiteX2" fmla="*/ 0 w 596900"/>
                      <a:gd name="connsiteY2" fmla="*/ 0 h 2012950"/>
                      <a:gd name="connsiteX0" fmla="*/ 596900 w 596900"/>
                      <a:gd name="connsiteY0" fmla="*/ 2012950 h 2012950"/>
                      <a:gd name="connsiteX1" fmla="*/ 463550 w 596900"/>
                      <a:gd name="connsiteY1" fmla="*/ 1130300 h 2012950"/>
                      <a:gd name="connsiteX2" fmla="*/ 0 w 596900"/>
                      <a:gd name="connsiteY2" fmla="*/ 0 h 2012950"/>
                      <a:gd name="connsiteX0" fmla="*/ 596900 w 598562"/>
                      <a:gd name="connsiteY0" fmla="*/ 2012950 h 2012950"/>
                      <a:gd name="connsiteX1" fmla="*/ 520700 w 598562"/>
                      <a:gd name="connsiteY1" fmla="*/ 1016000 h 2012950"/>
                      <a:gd name="connsiteX2" fmla="*/ 0 w 598562"/>
                      <a:gd name="connsiteY2" fmla="*/ 0 h 2012950"/>
                      <a:gd name="connsiteX0" fmla="*/ 596900 w 596900"/>
                      <a:gd name="connsiteY0" fmla="*/ 2012950 h 2012950"/>
                      <a:gd name="connsiteX1" fmla="*/ 520700 w 596900"/>
                      <a:gd name="connsiteY1" fmla="*/ 1016000 h 2012950"/>
                      <a:gd name="connsiteX2" fmla="*/ 0 w 596900"/>
                      <a:gd name="connsiteY2" fmla="*/ 0 h 2012950"/>
                    </a:gdLst>
                    <a:ahLst/>
                    <a:cxnLst>
                      <a:cxn ang="0">
                        <a:pos x="connsiteX0" y="connsiteY0"/>
                      </a:cxn>
                      <a:cxn ang="0">
                        <a:pos x="connsiteX1" y="connsiteY1"/>
                      </a:cxn>
                      <a:cxn ang="0">
                        <a:pos x="connsiteX2" y="connsiteY2"/>
                      </a:cxn>
                    </a:cxnLst>
                    <a:rect l="l" t="t" r="r" b="b"/>
                    <a:pathLst>
                      <a:path w="596900" h="2012950">
                        <a:moveTo>
                          <a:pt x="596900" y="2012950"/>
                        </a:moveTo>
                        <a:cubicBezTo>
                          <a:pt x="595312" y="1688041"/>
                          <a:pt x="582083" y="1205442"/>
                          <a:pt x="520700" y="1016000"/>
                        </a:cubicBezTo>
                        <a:cubicBezTo>
                          <a:pt x="459317" y="826558"/>
                          <a:pt x="379412" y="4646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81"/>
                  <p:cNvSpPr/>
                  <p:nvPr/>
                </p:nvSpPr>
                <p:spPr>
                  <a:xfrm>
                    <a:off x="5414592" y="1881188"/>
                    <a:ext cx="825500" cy="1733550"/>
                  </a:xfrm>
                  <a:custGeom>
                    <a:avLst/>
                    <a:gdLst>
                      <a:gd name="connsiteX0" fmla="*/ 781050 w 781050"/>
                      <a:gd name="connsiteY0" fmla="*/ 1397000 h 1397000"/>
                      <a:gd name="connsiteX1" fmla="*/ 647700 w 781050"/>
                      <a:gd name="connsiteY1" fmla="*/ 514350 h 1397000"/>
                      <a:gd name="connsiteX2" fmla="*/ 0 w 781050"/>
                      <a:gd name="connsiteY2" fmla="*/ 0 h 1397000"/>
                      <a:gd name="connsiteX0" fmla="*/ 781050 w 781050"/>
                      <a:gd name="connsiteY0" fmla="*/ 1397000 h 1397000"/>
                      <a:gd name="connsiteX1" fmla="*/ 647700 w 781050"/>
                      <a:gd name="connsiteY1" fmla="*/ 514350 h 1397000"/>
                      <a:gd name="connsiteX2" fmla="*/ 0 w 781050"/>
                      <a:gd name="connsiteY2" fmla="*/ 0 h 1397000"/>
                      <a:gd name="connsiteX0" fmla="*/ 825500 w 825500"/>
                      <a:gd name="connsiteY0" fmla="*/ 1714500 h 1714500"/>
                      <a:gd name="connsiteX1" fmla="*/ 692150 w 825500"/>
                      <a:gd name="connsiteY1" fmla="*/ 831850 h 1714500"/>
                      <a:gd name="connsiteX2" fmla="*/ 0 w 825500"/>
                      <a:gd name="connsiteY2" fmla="*/ 0 h 1714500"/>
                      <a:gd name="connsiteX0" fmla="*/ 825500 w 825500"/>
                      <a:gd name="connsiteY0" fmla="*/ 1714500 h 1714500"/>
                      <a:gd name="connsiteX1" fmla="*/ 692150 w 825500"/>
                      <a:gd name="connsiteY1" fmla="*/ 831850 h 1714500"/>
                      <a:gd name="connsiteX2" fmla="*/ 0 w 825500"/>
                      <a:gd name="connsiteY2" fmla="*/ 0 h 171450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850900 h 1733550"/>
                      <a:gd name="connsiteX2" fmla="*/ 0 w 825500"/>
                      <a:gd name="connsiteY2" fmla="*/ 0 h 1733550"/>
                      <a:gd name="connsiteX0" fmla="*/ 825500 w 825500"/>
                      <a:gd name="connsiteY0" fmla="*/ 1733550 h 1733550"/>
                      <a:gd name="connsiteX1" fmla="*/ 692150 w 825500"/>
                      <a:gd name="connsiteY1" fmla="*/ 787400 h 1733550"/>
                      <a:gd name="connsiteX2" fmla="*/ 0 w 825500"/>
                      <a:gd name="connsiteY2" fmla="*/ 0 h 1733550"/>
                      <a:gd name="connsiteX0" fmla="*/ 825500 w 825500"/>
                      <a:gd name="connsiteY0" fmla="*/ 1733550 h 1733550"/>
                      <a:gd name="connsiteX1" fmla="*/ 692150 w 825500"/>
                      <a:gd name="connsiteY1" fmla="*/ 787400 h 1733550"/>
                      <a:gd name="connsiteX2" fmla="*/ 0 w 825500"/>
                      <a:gd name="connsiteY2" fmla="*/ 0 h 1733550"/>
                    </a:gdLst>
                    <a:ahLst/>
                    <a:cxnLst>
                      <a:cxn ang="0">
                        <a:pos x="connsiteX0" y="connsiteY0"/>
                      </a:cxn>
                      <a:cxn ang="0">
                        <a:pos x="connsiteX1" y="connsiteY1"/>
                      </a:cxn>
                      <a:cxn ang="0">
                        <a:pos x="connsiteX2" y="connsiteY2"/>
                      </a:cxn>
                    </a:cxnLst>
                    <a:rect l="l" t="t" r="r" b="b"/>
                    <a:pathLst>
                      <a:path w="825500" h="1733550">
                        <a:moveTo>
                          <a:pt x="825500" y="1733550"/>
                        </a:moveTo>
                        <a:cubicBezTo>
                          <a:pt x="823912" y="1408641"/>
                          <a:pt x="810683" y="1069975"/>
                          <a:pt x="692150" y="787400"/>
                        </a:cubicBezTo>
                        <a:cubicBezTo>
                          <a:pt x="573617" y="504825"/>
                          <a:pt x="379412" y="147108"/>
                          <a:pt x="0" y="0"/>
                        </a:cubicBezTo>
                      </a:path>
                    </a:pathLst>
                  </a:custGeom>
                  <a:noFill/>
                  <a:ln w="25400">
                    <a:solidFill>
                      <a:schemeClr val="accent4"/>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91" name="Freeform 90"/>
              <p:cNvSpPr/>
              <p:nvPr/>
            </p:nvSpPr>
            <p:spPr>
              <a:xfrm flipV="1">
                <a:off x="5595790" y="2601701"/>
                <a:ext cx="6517100" cy="1072671"/>
              </a:xfrm>
              <a:custGeom>
                <a:avLst/>
                <a:gdLst>
                  <a:gd name="connsiteX0" fmla="*/ 0 w 6519134"/>
                  <a:gd name="connsiteY0" fmla="*/ 1607688 h 1725935"/>
                  <a:gd name="connsiteX1" fmla="*/ 2657139 w 6519134"/>
                  <a:gd name="connsiteY1" fmla="*/ 1629203 h 1725935"/>
                  <a:gd name="connsiteX2" fmla="*/ 2689412 w 6519134"/>
                  <a:gd name="connsiteY2" fmla="*/ 553439 h 1725935"/>
                  <a:gd name="connsiteX3" fmla="*/ 3431689 w 6519134"/>
                  <a:gd name="connsiteY3" fmla="*/ 456620 h 1725935"/>
                  <a:gd name="connsiteX4" fmla="*/ 4399877 w 6519134"/>
                  <a:gd name="connsiteY4" fmla="*/ 4799 h 1725935"/>
                  <a:gd name="connsiteX5" fmla="*/ 5185186 w 6519134"/>
                  <a:gd name="connsiteY5" fmla="*/ 779349 h 1725935"/>
                  <a:gd name="connsiteX6" fmla="*/ 4905487 w 6519134"/>
                  <a:gd name="connsiteY6" fmla="*/ 1618446 h 1725935"/>
                  <a:gd name="connsiteX7" fmla="*/ 6519134 w 6519134"/>
                  <a:gd name="connsiteY7" fmla="*/ 1607688 h 1725935"/>
                  <a:gd name="connsiteX0" fmla="*/ 0 w 6519134"/>
                  <a:gd name="connsiteY0" fmla="*/ 1639438 h 1740424"/>
                  <a:gd name="connsiteX1" fmla="*/ 2657139 w 6519134"/>
                  <a:gd name="connsiteY1" fmla="*/ 1629203 h 1740424"/>
                  <a:gd name="connsiteX2" fmla="*/ 2689412 w 6519134"/>
                  <a:gd name="connsiteY2" fmla="*/ 553439 h 1740424"/>
                  <a:gd name="connsiteX3" fmla="*/ 3431689 w 6519134"/>
                  <a:gd name="connsiteY3" fmla="*/ 456620 h 1740424"/>
                  <a:gd name="connsiteX4" fmla="*/ 4399877 w 6519134"/>
                  <a:gd name="connsiteY4" fmla="*/ 4799 h 1740424"/>
                  <a:gd name="connsiteX5" fmla="*/ 5185186 w 6519134"/>
                  <a:gd name="connsiteY5" fmla="*/ 779349 h 1740424"/>
                  <a:gd name="connsiteX6" fmla="*/ 4905487 w 6519134"/>
                  <a:gd name="connsiteY6" fmla="*/ 1618446 h 1740424"/>
                  <a:gd name="connsiteX7" fmla="*/ 6519134 w 6519134"/>
                  <a:gd name="connsiteY7" fmla="*/ 1607688 h 1740424"/>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711690"/>
                  <a:gd name="connsiteX1" fmla="*/ 2657139 w 6519134"/>
                  <a:gd name="connsiteY1" fmla="*/ 1629203 h 1711690"/>
                  <a:gd name="connsiteX2" fmla="*/ 2689412 w 6519134"/>
                  <a:gd name="connsiteY2" fmla="*/ 553439 h 1711690"/>
                  <a:gd name="connsiteX3" fmla="*/ 3431689 w 6519134"/>
                  <a:gd name="connsiteY3" fmla="*/ 456620 h 1711690"/>
                  <a:gd name="connsiteX4" fmla="*/ 4399877 w 6519134"/>
                  <a:gd name="connsiteY4" fmla="*/ 4799 h 1711690"/>
                  <a:gd name="connsiteX5" fmla="*/ 5185186 w 6519134"/>
                  <a:gd name="connsiteY5" fmla="*/ 779349 h 1711690"/>
                  <a:gd name="connsiteX6" fmla="*/ 4905487 w 6519134"/>
                  <a:gd name="connsiteY6" fmla="*/ 1618446 h 1711690"/>
                  <a:gd name="connsiteX7" fmla="*/ 6519134 w 6519134"/>
                  <a:gd name="connsiteY7" fmla="*/ 1607688 h 1711690"/>
                  <a:gd name="connsiteX0" fmla="*/ 0 w 6519134"/>
                  <a:gd name="connsiteY0" fmla="*/ 1639438 h 1695754"/>
                  <a:gd name="connsiteX1" fmla="*/ 2657139 w 6519134"/>
                  <a:gd name="connsiteY1" fmla="*/ 1629203 h 1695754"/>
                  <a:gd name="connsiteX2" fmla="*/ 2689412 w 6519134"/>
                  <a:gd name="connsiteY2" fmla="*/ 553439 h 1695754"/>
                  <a:gd name="connsiteX3" fmla="*/ 3431689 w 6519134"/>
                  <a:gd name="connsiteY3" fmla="*/ 456620 h 1695754"/>
                  <a:gd name="connsiteX4" fmla="*/ 4399877 w 6519134"/>
                  <a:gd name="connsiteY4" fmla="*/ 4799 h 1695754"/>
                  <a:gd name="connsiteX5" fmla="*/ 5185186 w 6519134"/>
                  <a:gd name="connsiteY5" fmla="*/ 779349 h 1695754"/>
                  <a:gd name="connsiteX6" fmla="*/ 4905487 w 6519134"/>
                  <a:gd name="connsiteY6" fmla="*/ 1618446 h 1695754"/>
                  <a:gd name="connsiteX7" fmla="*/ 6519134 w 6519134"/>
                  <a:gd name="connsiteY7" fmla="*/ 1607688 h 1695754"/>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417 h 1695733"/>
                  <a:gd name="connsiteX1" fmla="*/ 2657139 w 6519134"/>
                  <a:gd name="connsiteY1" fmla="*/ 1629182 h 1695733"/>
                  <a:gd name="connsiteX2" fmla="*/ 2733862 w 6519134"/>
                  <a:gd name="connsiteY2" fmla="*/ 540718 h 1695733"/>
                  <a:gd name="connsiteX3" fmla="*/ 3431689 w 6519134"/>
                  <a:gd name="connsiteY3" fmla="*/ 456599 h 1695733"/>
                  <a:gd name="connsiteX4" fmla="*/ 4399877 w 6519134"/>
                  <a:gd name="connsiteY4" fmla="*/ 4778 h 1695733"/>
                  <a:gd name="connsiteX5" fmla="*/ 5185186 w 6519134"/>
                  <a:gd name="connsiteY5" fmla="*/ 779328 h 1695733"/>
                  <a:gd name="connsiteX6" fmla="*/ 4905487 w 6519134"/>
                  <a:gd name="connsiteY6" fmla="*/ 1618425 h 1695733"/>
                  <a:gd name="connsiteX7" fmla="*/ 6519134 w 6519134"/>
                  <a:gd name="connsiteY7" fmla="*/ 1607667 h 1695733"/>
                  <a:gd name="connsiteX0" fmla="*/ 0 w 6519134"/>
                  <a:gd name="connsiteY0" fmla="*/ 1639655 h 1695971"/>
                  <a:gd name="connsiteX1" fmla="*/ 2657139 w 6519134"/>
                  <a:gd name="connsiteY1" fmla="*/ 1629420 h 1695971"/>
                  <a:gd name="connsiteX2" fmla="*/ 2733862 w 6519134"/>
                  <a:gd name="connsiteY2" fmla="*/ 540956 h 1695971"/>
                  <a:gd name="connsiteX3" fmla="*/ 3431689 w 6519134"/>
                  <a:gd name="connsiteY3" fmla="*/ 450487 h 1695971"/>
                  <a:gd name="connsiteX4" fmla="*/ 4399877 w 6519134"/>
                  <a:gd name="connsiteY4" fmla="*/ 5016 h 1695971"/>
                  <a:gd name="connsiteX5" fmla="*/ 5185186 w 6519134"/>
                  <a:gd name="connsiteY5" fmla="*/ 779566 h 1695971"/>
                  <a:gd name="connsiteX6" fmla="*/ 4905487 w 6519134"/>
                  <a:gd name="connsiteY6" fmla="*/ 1618663 h 1695971"/>
                  <a:gd name="connsiteX7" fmla="*/ 6519134 w 6519134"/>
                  <a:gd name="connsiteY7" fmla="*/ 1607905 h 1695971"/>
                  <a:gd name="connsiteX0" fmla="*/ 0 w 6519134"/>
                  <a:gd name="connsiteY0" fmla="*/ 1640105 h 1696421"/>
                  <a:gd name="connsiteX1" fmla="*/ 2657139 w 6519134"/>
                  <a:gd name="connsiteY1" fmla="*/ 1629870 h 1696421"/>
                  <a:gd name="connsiteX2" fmla="*/ 2733862 w 6519134"/>
                  <a:gd name="connsiteY2" fmla="*/ 541406 h 1696421"/>
                  <a:gd name="connsiteX3" fmla="*/ 3431689 w 6519134"/>
                  <a:gd name="connsiteY3" fmla="*/ 450937 h 1696421"/>
                  <a:gd name="connsiteX4" fmla="*/ 4399877 w 6519134"/>
                  <a:gd name="connsiteY4" fmla="*/ 5466 h 1696421"/>
                  <a:gd name="connsiteX5" fmla="*/ 5185186 w 6519134"/>
                  <a:gd name="connsiteY5" fmla="*/ 780016 h 1696421"/>
                  <a:gd name="connsiteX6" fmla="*/ 4905487 w 6519134"/>
                  <a:gd name="connsiteY6" fmla="*/ 1619113 h 1696421"/>
                  <a:gd name="connsiteX7" fmla="*/ 6519134 w 6519134"/>
                  <a:gd name="connsiteY7" fmla="*/ 1608355 h 1696421"/>
                  <a:gd name="connsiteX0" fmla="*/ 0 w 6519134"/>
                  <a:gd name="connsiteY0" fmla="*/ 1601937 h 1658253"/>
                  <a:gd name="connsiteX1" fmla="*/ 2657139 w 6519134"/>
                  <a:gd name="connsiteY1" fmla="*/ 1591702 h 1658253"/>
                  <a:gd name="connsiteX2" fmla="*/ 2733862 w 6519134"/>
                  <a:gd name="connsiteY2" fmla="*/ 503238 h 1658253"/>
                  <a:gd name="connsiteX3" fmla="*/ 3431689 w 6519134"/>
                  <a:gd name="connsiteY3" fmla="*/ 412769 h 1658253"/>
                  <a:gd name="connsiteX4" fmla="*/ 4266527 w 6519134"/>
                  <a:gd name="connsiteY4" fmla="*/ 5398 h 1658253"/>
                  <a:gd name="connsiteX5" fmla="*/ 5185186 w 6519134"/>
                  <a:gd name="connsiteY5" fmla="*/ 741848 h 1658253"/>
                  <a:gd name="connsiteX6" fmla="*/ 4905487 w 6519134"/>
                  <a:gd name="connsiteY6" fmla="*/ 1580945 h 1658253"/>
                  <a:gd name="connsiteX7" fmla="*/ 6519134 w 6519134"/>
                  <a:gd name="connsiteY7" fmla="*/ 1570187 h 1658253"/>
                  <a:gd name="connsiteX0" fmla="*/ 0 w 6519134"/>
                  <a:gd name="connsiteY0" fmla="*/ 1597135 h 1653451"/>
                  <a:gd name="connsiteX1" fmla="*/ 2657139 w 6519134"/>
                  <a:gd name="connsiteY1" fmla="*/ 1586900 h 1653451"/>
                  <a:gd name="connsiteX2" fmla="*/ 2733862 w 6519134"/>
                  <a:gd name="connsiteY2" fmla="*/ 498436 h 1653451"/>
                  <a:gd name="connsiteX3" fmla="*/ 3431689 w 6519134"/>
                  <a:gd name="connsiteY3" fmla="*/ 407967 h 1653451"/>
                  <a:gd name="connsiteX4" fmla="*/ 4266527 w 6519134"/>
                  <a:gd name="connsiteY4" fmla="*/ 596 h 1653451"/>
                  <a:gd name="connsiteX5" fmla="*/ 5185186 w 6519134"/>
                  <a:gd name="connsiteY5" fmla="*/ 737046 h 1653451"/>
                  <a:gd name="connsiteX6" fmla="*/ 4905487 w 6519134"/>
                  <a:gd name="connsiteY6" fmla="*/ 1576143 h 1653451"/>
                  <a:gd name="connsiteX7" fmla="*/ 6519134 w 6519134"/>
                  <a:gd name="connsiteY7" fmla="*/ 1565385 h 1653451"/>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08454 h 1651286"/>
                  <a:gd name="connsiteX1" fmla="*/ 2657139 w 6519134"/>
                  <a:gd name="connsiteY1" fmla="*/ 1598219 h 1651286"/>
                  <a:gd name="connsiteX2" fmla="*/ 2733862 w 6519134"/>
                  <a:gd name="connsiteY2" fmla="*/ 509755 h 1651286"/>
                  <a:gd name="connsiteX3" fmla="*/ 3431689 w 6519134"/>
                  <a:gd name="connsiteY3" fmla="*/ 419286 h 1651286"/>
                  <a:gd name="connsiteX4" fmla="*/ 4266527 w 6519134"/>
                  <a:gd name="connsiteY4" fmla="*/ 11915 h 1651286"/>
                  <a:gd name="connsiteX5" fmla="*/ 5185186 w 6519134"/>
                  <a:gd name="connsiteY5" fmla="*/ 938865 h 1651286"/>
                  <a:gd name="connsiteX6" fmla="*/ 4905487 w 6519134"/>
                  <a:gd name="connsiteY6" fmla="*/ 1587462 h 1651286"/>
                  <a:gd name="connsiteX7" fmla="*/ 6519134 w 6519134"/>
                  <a:gd name="connsiteY7" fmla="*/ 1576704 h 1651286"/>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06207 h 1649039"/>
                  <a:gd name="connsiteX1" fmla="*/ 2657139 w 6519134"/>
                  <a:gd name="connsiteY1" fmla="*/ 1595972 h 1649039"/>
                  <a:gd name="connsiteX2" fmla="*/ 2733862 w 6519134"/>
                  <a:gd name="connsiteY2" fmla="*/ 507508 h 1649039"/>
                  <a:gd name="connsiteX3" fmla="*/ 3431689 w 6519134"/>
                  <a:gd name="connsiteY3" fmla="*/ 417039 h 1649039"/>
                  <a:gd name="connsiteX4" fmla="*/ 4349077 w 6519134"/>
                  <a:gd name="connsiteY4" fmla="*/ 3318 h 1649039"/>
                  <a:gd name="connsiteX5" fmla="*/ 5185186 w 6519134"/>
                  <a:gd name="connsiteY5" fmla="*/ 936618 h 1649039"/>
                  <a:gd name="connsiteX6" fmla="*/ 4905487 w 6519134"/>
                  <a:gd name="connsiteY6" fmla="*/ 1585215 h 1649039"/>
                  <a:gd name="connsiteX7" fmla="*/ 6519134 w 6519134"/>
                  <a:gd name="connsiteY7" fmla="*/ 1574457 h 1649039"/>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57504"/>
                  <a:gd name="connsiteX1" fmla="*/ 2657139 w 6519134"/>
                  <a:gd name="connsiteY1" fmla="*/ 1604437 h 1657504"/>
                  <a:gd name="connsiteX2" fmla="*/ 2733862 w 6519134"/>
                  <a:gd name="connsiteY2" fmla="*/ 515973 h 1657504"/>
                  <a:gd name="connsiteX3" fmla="*/ 3431689 w 6519134"/>
                  <a:gd name="connsiteY3" fmla="*/ 425504 h 1657504"/>
                  <a:gd name="connsiteX4" fmla="*/ 4349077 w 6519134"/>
                  <a:gd name="connsiteY4" fmla="*/ 11783 h 1657504"/>
                  <a:gd name="connsiteX5" fmla="*/ 5185186 w 6519134"/>
                  <a:gd name="connsiteY5" fmla="*/ 945083 h 1657504"/>
                  <a:gd name="connsiteX6" fmla="*/ 4905487 w 6519134"/>
                  <a:gd name="connsiteY6" fmla="*/ 1593680 h 1657504"/>
                  <a:gd name="connsiteX7" fmla="*/ 6519134 w 6519134"/>
                  <a:gd name="connsiteY7" fmla="*/ 1582922 h 1657504"/>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18611"/>
                  <a:gd name="connsiteX1" fmla="*/ 2657139 w 6519134"/>
                  <a:gd name="connsiteY1" fmla="*/ 1604437 h 1618611"/>
                  <a:gd name="connsiteX2" fmla="*/ 2733862 w 6519134"/>
                  <a:gd name="connsiteY2" fmla="*/ 515973 h 1618611"/>
                  <a:gd name="connsiteX3" fmla="*/ 3431689 w 6519134"/>
                  <a:gd name="connsiteY3" fmla="*/ 425504 h 1618611"/>
                  <a:gd name="connsiteX4" fmla="*/ 4349077 w 6519134"/>
                  <a:gd name="connsiteY4" fmla="*/ 11783 h 1618611"/>
                  <a:gd name="connsiteX5" fmla="*/ 5185186 w 6519134"/>
                  <a:gd name="connsiteY5" fmla="*/ 945083 h 1618611"/>
                  <a:gd name="connsiteX6" fmla="*/ 4905487 w 6519134"/>
                  <a:gd name="connsiteY6" fmla="*/ 1593680 h 1618611"/>
                  <a:gd name="connsiteX7" fmla="*/ 6519134 w 6519134"/>
                  <a:gd name="connsiteY7" fmla="*/ 1582922 h 1618611"/>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4672 h 1620635"/>
                  <a:gd name="connsiteX1" fmla="*/ 2657139 w 6519134"/>
                  <a:gd name="connsiteY1" fmla="*/ 1604437 h 1620635"/>
                  <a:gd name="connsiteX2" fmla="*/ 2733862 w 6519134"/>
                  <a:gd name="connsiteY2" fmla="*/ 515973 h 1620635"/>
                  <a:gd name="connsiteX3" fmla="*/ 3431689 w 6519134"/>
                  <a:gd name="connsiteY3" fmla="*/ 425504 h 1620635"/>
                  <a:gd name="connsiteX4" fmla="*/ 4349077 w 6519134"/>
                  <a:gd name="connsiteY4" fmla="*/ 11783 h 1620635"/>
                  <a:gd name="connsiteX5" fmla="*/ 5185186 w 6519134"/>
                  <a:gd name="connsiteY5" fmla="*/ 945083 h 1620635"/>
                  <a:gd name="connsiteX6" fmla="*/ 4924537 w 6519134"/>
                  <a:gd name="connsiteY6" fmla="*/ 1600030 h 1620635"/>
                  <a:gd name="connsiteX7" fmla="*/ 6519134 w 6519134"/>
                  <a:gd name="connsiteY7" fmla="*/ 1582922 h 1620635"/>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12325 h 1618288"/>
                  <a:gd name="connsiteX1" fmla="*/ 2657139 w 6519134"/>
                  <a:gd name="connsiteY1" fmla="*/ 1602090 h 1618288"/>
                  <a:gd name="connsiteX2" fmla="*/ 2733862 w 6519134"/>
                  <a:gd name="connsiteY2" fmla="*/ 513626 h 1618288"/>
                  <a:gd name="connsiteX3" fmla="*/ 3431689 w 6519134"/>
                  <a:gd name="connsiteY3" fmla="*/ 423157 h 1618288"/>
                  <a:gd name="connsiteX4" fmla="*/ 4349077 w 6519134"/>
                  <a:gd name="connsiteY4" fmla="*/ 9436 h 1618288"/>
                  <a:gd name="connsiteX5" fmla="*/ 5172486 w 6519134"/>
                  <a:gd name="connsiteY5" fmla="*/ 879236 h 1618288"/>
                  <a:gd name="connsiteX6" fmla="*/ 4924537 w 6519134"/>
                  <a:gd name="connsiteY6" fmla="*/ 1597683 h 1618288"/>
                  <a:gd name="connsiteX7" fmla="*/ 6519134 w 6519134"/>
                  <a:gd name="connsiteY7" fmla="*/ 1580575 h 1618288"/>
                  <a:gd name="connsiteX0" fmla="*/ 0 w 6519134"/>
                  <a:gd name="connsiteY0" fmla="*/ 1621525 h 1627488"/>
                  <a:gd name="connsiteX1" fmla="*/ 2657139 w 6519134"/>
                  <a:gd name="connsiteY1" fmla="*/ 1611290 h 1627488"/>
                  <a:gd name="connsiteX2" fmla="*/ 2733862 w 6519134"/>
                  <a:gd name="connsiteY2" fmla="*/ 522826 h 1627488"/>
                  <a:gd name="connsiteX3" fmla="*/ 3431689 w 6519134"/>
                  <a:gd name="connsiteY3" fmla="*/ 432357 h 1627488"/>
                  <a:gd name="connsiteX4" fmla="*/ 4349077 w 6519134"/>
                  <a:gd name="connsiteY4" fmla="*/ 18636 h 1627488"/>
                  <a:gd name="connsiteX5" fmla="*/ 5172486 w 6519134"/>
                  <a:gd name="connsiteY5" fmla="*/ 888436 h 1627488"/>
                  <a:gd name="connsiteX6" fmla="*/ 4924537 w 6519134"/>
                  <a:gd name="connsiteY6" fmla="*/ 1606883 h 1627488"/>
                  <a:gd name="connsiteX7" fmla="*/ 6519134 w 6519134"/>
                  <a:gd name="connsiteY7" fmla="*/ 1589775 h 1627488"/>
                  <a:gd name="connsiteX0" fmla="*/ 0 w 6519134"/>
                  <a:gd name="connsiteY0" fmla="*/ 1615164 h 1621127"/>
                  <a:gd name="connsiteX1" fmla="*/ 2657139 w 6519134"/>
                  <a:gd name="connsiteY1" fmla="*/ 1604929 h 1621127"/>
                  <a:gd name="connsiteX2" fmla="*/ 2733862 w 6519134"/>
                  <a:gd name="connsiteY2" fmla="*/ 516465 h 1621127"/>
                  <a:gd name="connsiteX3" fmla="*/ 3431689 w 6519134"/>
                  <a:gd name="connsiteY3" fmla="*/ 425996 h 1621127"/>
                  <a:gd name="connsiteX4" fmla="*/ 4349077 w 6519134"/>
                  <a:gd name="connsiteY4" fmla="*/ 12275 h 1621127"/>
                  <a:gd name="connsiteX5" fmla="*/ 5172486 w 6519134"/>
                  <a:gd name="connsiteY5" fmla="*/ 882075 h 1621127"/>
                  <a:gd name="connsiteX6" fmla="*/ 4924537 w 6519134"/>
                  <a:gd name="connsiteY6" fmla="*/ 1600522 h 1621127"/>
                  <a:gd name="connsiteX7" fmla="*/ 6519134 w 6519134"/>
                  <a:gd name="connsiteY7" fmla="*/ 1583414 h 1621127"/>
                  <a:gd name="connsiteX0" fmla="*/ 0 w 6519134"/>
                  <a:gd name="connsiteY0" fmla="*/ 1615164 h 1617369"/>
                  <a:gd name="connsiteX1" fmla="*/ 2657139 w 6519134"/>
                  <a:gd name="connsiteY1" fmla="*/ 1604929 h 1617369"/>
                  <a:gd name="connsiteX2" fmla="*/ 2733862 w 6519134"/>
                  <a:gd name="connsiteY2" fmla="*/ 516465 h 1617369"/>
                  <a:gd name="connsiteX3" fmla="*/ 3431689 w 6519134"/>
                  <a:gd name="connsiteY3" fmla="*/ 425996 h 1617369"/>
                  <a:gd name="connsiteX4" fmla="*/ 4349077 w 6519134"/>
                  <a:gd name="connsiteY4" fmla="*/ 12275 h 1617369"/>
                  <a:gd name="connsiteX5" fmla="*/ 5172486 w 6519134"/>
                  <a:gd name="connsiteY5" fmla="*/ 882075 h 1617369"/>
                  <a:gd name="connsiteX6" fmla="*/ 4924537 w 6519134"/>
                  <a:gd name="connsiteY6" fmla="*/ 1600522 h 1617369"/>
                  <a:gd name="connsiteX7" fmla="*/ 6519134 w 6519134"/>
                  <a:gd name="connsiteY7" fmla="*/ 1583414 h 1617369"/>
                  <a:gd name="connsiteX0" fmla="*/ 0 w 6519134"/>
                  <a:gd name="connsiteY0" fmla="*/ 1608591 h 1610796"/>
                  <a:gd name="connsiteX1" fmla="*/ 2657139 w 6519134"/>
                  <a:gd name="connsiteY1" fmla="*/ 1598356 h 1610796"/>
                  <a:gd name="connsiteX2" fmla="*/ 2733862 w 6519134"/>
                  <a:gd name="connsiteY2" fmla="*/ 509892 h 1610796"/>
                  <a:gd name="connsiteX3" fmla="*/ 3431689 w 6519134"/>
                  <a:gd name="connsiteY3" fmla="*/ 419423 h 1610796"/>
                  <a:gd name="connsiteX4" fmla="*/ 4349077 w 6519134"/>
                  <a:gd name="connsiteY4" fmla="*/ 5702 h 1610796"/>
                  <a:gd name="connsiteX5" fmla="*/ 5172486 w 6519134"/>
                  <a:gd name="connsiteY5" fmla="*/ 875502 h 1610796"/>
                  <a:gd name="connsiteX6" fmla="*/ 4924537 w 6519134"/>
                  <a:gd name="connsiteY6" fmla="*/ 1593949 h 1610796"/>
                  <a:gd name="connsiteX7" fmla="*/ 6519134 w 6519134"/>
                  <a:gd name="connsiteY7" fmla="*/ 1576841 h 1610796"/>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1004 h 1613209"/>
                  <a:gd name="connsiteX1" fmla="*/ 2657139 w 6519134"/>
                  <a:gd name="connsiteY1" fmla="*/ 1600769 h 1613209"/>
                  <a:gd name="connsiteX2" fmla="*/ 2733862 w 6519134"/>
                  <a:gd name="connsiteY2" fmla="*/ 512305 h 1613209"/>
                  <a:gd name="connsiteX3" fmla="*/ 3431689 w 6519134"/>
                  <a:gd name="connsiteY3" fmla="*/ 421836 h 1613209"/>
                  <a:gd name="connsiteX4" fmla="*/ 4349077 w 6519134"/>
                  <a:gd name="connsiteY4" fmla="*/ 8115 h 1613209"/>
                  <a:gd name="connsiteX5" fmla="*/ 5172486 w 6519134"/>
                  <a:gd name="connsiteY5" fmla="*/ 877915 h 1613209"/>
                  <a:gd name="connsiteX6" fmla="*/ 4924537 w 6519134"/>
                  <a:gd name="connsiteY6" fmla="*/ 1596362 h 1613209"/>
                  <a:gd name="connsiteX7" fmla="*/ 6519134 w 6519134"/>
                  <a:gd name="connsiteY7" fmla="*/ 1579254 h 1613209"/>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0294 h 1612499"/>
                  <a:gd name="connsiteX1" fmla="*/ 2657139 w 6519134"/>
                  <a:gd name="connsiteY1" fmla="*/ 1600059 h 1612499"/>
                  <a:gd name="connsiteX2" fmla="*/ 2733862 w 6519134"/>
                  <a:gd name="connsiteY2" fmla="*/ 511595 h 1612499"/>
                  <a:gd name="connsiteX3" fmla="*/ 3431689 w 6519134"/>
                  <a:gd name="connsiteY3" fmla="*/ 421126 h 1612499"/>
                  <a:gd name="connsiteX4" fmla="*/ 4349077 w 6519134"/>
                  <a:gd name="connsiteY4" fmla="*/ 7405 h 1612499"/>
                  <a:gd name="connsiteX5" fmla="*/ 5172486 w 6519134"/>
                  <a:gd name="connsiteY5" fmla="*/ 877205 h 1612499"/>
                  <a:gd name="connsiteX6" fmla="*/ 4924537 w 6519134"/>
                  <a:gd name="connsiteY6" fmla="*/ 1595652 h 1612499"/>
                  <a:gd name="connsiteX7" fmla="*/ 6519134 w 6519134"/>
                  <a:gd name="connsiteY7" fmla="*/ 1578544 h 1612499"/>
                  <a:gd name="connsiteX0" fmla="*/ 0 w 6519134"/>
                  <a:gd name="connsiteY0" fmla="*/ 1620129 h 1622334"/>
                  <a:gd name="connsiteX1" fmla="*/ 2657139 w 6519134"/>
                  <a:gd name="connsiteY1" fmla="*/ 1609894 h 1622334"/>
                  <a:gd name="connsiteX2" fmla="*/ 2733862 w 6519134"/>
                  <a:gd name="connsiteY2" fmla="*/ 521430 h 1622334"/>
                  <a:gd name="connsiteX3" fmla="*/ 3431689 w 6519134"/>
                  <a:gd name="connsiteY3" fmla="*/ 430961 h 1622334"/>
                  <a:gd name="connsiteX4" fmla="*/ 4349077 w 6519134"/>
                  <a:gd name="connsiteY4" fmla="*/ 17240 h 1622334"/>
                  <a:gd name="connsiteX5" fmla="*/ 5172486 w 6519134"/>
                  <a:gd name="connsiteY5" fmla="*/ 887040 h 1622334"/>
                  <a:gd name="connsiteX6" fmla="*/ 4924537 w 6519134"/>
                  <a:gd name="connsiteY6" fmla="*/ 1605487 h 1622334"/>
                  <a:gd name="connsiteX7" fmla="*/ 6519134 w 6519134"/>
                  <a:gd name="connsiteY7" fmla="*/ 1588379 h 1622334"/>
                  <a:gd name="connsiteX0" fmla="*/ 0 w 6519134"/>
                  <a:gd name="connsiteY0" fmla="*/ 1615573 h 1617778"/>
                  <a:gd name="connsiteX1" fmla="*/ 2657139 w 6519134"/>
                  <a:gd name="connsiteY1" fmla="*/ 1605338 h 1617778"/>
                  <a:gd name="connsiteX2" fmla="*/ 2733862 w 6519134"/>
                  <a:gd name="connsiteY2" fmla="*/ 516874 h 1617778"/>
                  <a:gd name="connsiteX3" fmla="*/ 3431689 w 6519134"/>
                  <a:gd name="connsiteY3" fmla="*/ 426405 h 1617778"/>
                  <a:gd name="connsiteX4" fmla="*/ 4349077 w 6519134"/>
                  <a:gd name="connsiteY4" fmla="*/ 12684 h 1617778"/>
                  <a:gd name="connsiteX5" fmla="*/ 5172486 w 6519134"/>
                  <a:gd name="connsiteY5" fmla="*/ 882484 h 1617778"/>
                  <a:gd name="connsiteX6" fmla="*/ 4924537 w 6519134"/>
                  <a:gd name="connsiteY6" fmla="*/ 1600931 h 1617778"/>
                  <a:gd name="connsiteX7" fmla="*/ 6519134 w 6519134"/>
                  <a:gd name="connsiteY7" fmla="*/ 1583823 h 1617778"/>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11518 h 1613723"/>
                  <a:gd name="connsiteX1" fmla="*/ 2657139 w 6519134"/>
                  <a:gd name="connsiteY1" fmla="*/ 1601283 h 1613723"/>
                  <a:gd name="connsiteX2" fmla="*/ 2733862 w 6519134"/>
                  <a:gd name="connsiteY2" fmla="*/ 512819 h 1613723"/>
                  <a:gd name="connsiteX3" fmla="*/ 3431689 w 6519134"/>
                  <a:gd name="connsiteY3" fmla="*/ 422350 h 1613723"/>
                  <a:gd name="connsiteX4" fmla="*/ 4349077 w 6519134"/>
                  <a:gd name="connsiteY4" fmla="*/ 8629 h 1613723"/>
                  <a:gd name="connsiteX5" fmla="*/ 5172486 w 6519134"/>
                  <a:gd name="connsiteY5" fmla="*/ 878429 h 1613723"/>
                  <a:gd name="connsiteX6" fmla="*/ 4924537 w 6519134"/>
                  <a:gd name="connsiteY6" fmla="*/ 1596876 h 1613723"/>
                  <a:gd name="connsiteX7" fmla="*/ 6519134 w 6519134"/>
                  <a:gd name="connsiteY7" fmla="*/ 1579768 h 1613723"/>
                  <a:gd name="connsiteX0" fmla="*/ 0 w 6519134"/>
                  <a:gd name="connsiteY0" fmla="*/ 1608066 h 1610271"/>
                  <a:gd name="connsiteX1" fmla="*/ 2657139 w 6519134"/>
                  <a:gd name="connsiteY1" fmla="*/ 1597831 h 1610271"/>
                  <a:gd name="connsiteX2" fmla="*/ 2733862 w 6519134"/>
                  <a:gd name="connsiteY2" fmla="*/ 509367 h 1610271"/>
                  <a:gd name="connsiteX3" fmla="*/ 3431689 w 6519134"/>
                  <a:gd name="connsiteY3" fmla="*/ 418898 h 1610271"/>
                  <a:gd name="connsiteX4" fmla="*/ 4349077 w 6519134"/>
                  <a:gd name="connsiteY4" fmla="*/ 5177 h 1610271"/>
                  <a:gd name="connsiteX5" fmla="*/ 5172486 w 6519134"/>
                  <a:gd name="connsiteY5" fmla="*/ 874977 h 1610271"/>
                  <a:gd name="connsiteX6" fmla="*/ 4924537 w 6519134"/>
                  <a:gd name="connsiteY6" fmla="*/ 1593424 h 1610271"/>
                  <a:gd name="connsiteX7" fmla="*/ 6519134 w 6519134"/>
                  <a:gd name="connsiteY7" fmla="*/ 1576316 h 1610271"/>
                  <a:gd name="connsiteX0" fmla="*/ 0 w 6519134"/>
                  <a:gd name="connsiteY0" fmla="*/ 1609141 h 1611346"/>
                  <a:gd name="connsiteX1" fmla="*/ 2657139 w 6519134"/>
                  <a:gd name="connsiteY1" fmla="*/ 1598906 h 1611346"/>
                  <a:gd name="connsiteX2" fmla="*/ 2733862 w 6519134"/>
                  <a:gd name="connsiteY2" fmla="*/ 510442 h 1611346"/>
                  <a:gd name="connsiteX3" fmla="*/ 3431689 w 6519134"/>
                  <a:gd name="connsiteY3" fmla="*/ 419973 h 1611346"/>
                  <a:gd name="connsiteX4" fmla="*/ 4349077 w 6519134"/>
                  <a:gd name="connsiteY4" fmla="*/ 6252 h 1611346"/>
                  <a:gd name="connsiteX5" fmla="*/ 5172486 w 6519134"/>
                  <a:gd name="connsiteY5" fmla="*/ 876052 h 1611346"/>
                  <a:gd name="connsiteX6" fmla="*/ 4924537 w 6519134"/>
                  <a:gd name="connsiteY6" fmla="*/ 1594499 h 1611346"/>
                  <a:gd name="connsiteX7" fmla="*/ 6519134 w 6519134"/>
                  <a:gd name="connsiteY7" fmla="*/ 1577391 h 1611346"/>
                  <a:gd name="connsiteX0" fmla="*/ 0 w 7784027"/>
                  <a:gd name="connsiteY0" fmla="*/ 1618724 h 1618724"/>
                  <a:gd name="connsiteX1" fmla="*/ 3922032 w 7784027"/>
                  <a:gd name="connsiteY1" fmla="*/ 1598906 h 1618724"/>
                  <a:gd name="connsiteX2" fmla="*/ 3998755 w 7784027"/>
                  <a:gd name="connsiteY2" fmla="*/ 510442 h 1618724"/>
                  <a:gd name="connsiteX3" fmla="*/ 4696582 w 7784027"/>
                  <a:gd name="connsiteY3" fmla="*/ 419973 h 1618724"/>
                  <a:gd name="connsiteX4" fmla="*/ 5613970 w 7784027"/>
                  <a:gd name="connsiteY4" fmla="*/ 6252 h 1618724"/>
                  <a:gd name="connsiteX5" fmla="*/ 6437379 w 7784027"/>
                  <a:gd name="connsiteY5" fmla="*/ 876052 h 1618724"/>
                  <a:gd name="connsiteX6" fmla="*/ 6189430 w 7784027"/>
                  <a:gd name="connsiteY6" fmla="*/ 1594499 h 1618724"/>
                  <a:gd name="connsiteX7" fmla="*/ 7784027 w 7784027"/>
                  <a:gd name="connsiteY7" fmla="*/ 1577391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 name="connsiteX0" fmla="*/ 0 w 9834687"/>
                  <a:gd name="connsiteY0" fmla="*/ 1618724 h 1618724"/>
                  <a:gd name="connsiteX1" fmla="*/ 3922032 w 9834687"/>
                  <a:gd name="connsiteY1" fmla="*/ 1598906 h 1618724"/>
                  <a:gd name="connsiteX2" fmla="*/ 3998755 w 9834687"/>
                  <a:gd name="connsiteY2" fmla="*/ 510442 h 1618724"/>
                  <a:gd name="connsiteX3" fmla="*/ 4696582 w 9834687"/>
                  <a:gd name="connsiteY3" fmla="*/ 419973 h 1618724"/>
                  <a:gd name="connsiteX4" fmla="*/ 5613970 w 9834687"/>
                  <a:gd name="connsiteY4" fmla="*/ 6252 h 1618724"/>
                  <a:gd name="connsiteX5" fmla="*/ 6437379 w 9834687"/>
                  <a:gd name="connsiteY5" fmla="*/ 876052 h 1618724"/>
                  <a:gd name="connsiteX6" fmla="*/ 6189430 w 9834687"/>
                  <a:gd name="connsiteY6" fmla="*/ 1594499 h 1618724"/>
                  <a:gd name="connsiteX7" fmla="*/ 9834687 w 9834687"/>
                  <a:gd name="connsiteY7" fmla="*/ 1606138 h 161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4687" h="1618724">
                    <a:moveTo>
                      <a:pt x="0" y="1618724"/>
                    </a:moveTo>
                    <a:cubicBezTo>
                      <a:pt x="5902" y="1615735"/>
                      <a:pt x="3937347" y="1621156"/>
                      <a:pt x="3922032" y="1598906"/>
                    </a:cubicBezTo>
                    <a:cubicBezTo>
                      <a:pt x="3646367" y="1005156"/>
                      <a:pt x="3837913" y="687881"/>
                      <a:pt x="3998755" y="510442"/>
                    </a:cubicBezTo>
                    <a:cubicBezTo>
                      <a:pt x="4159597" y="333003"/>
                      <a:pt x="4427380" y="459555"/>
                      <a:pt x="4696582" y="419973"/>
                    </a:cubicBezTo>
                    <a:cubicBezTo>
                      <a:pt x="4965784" y="380391"/>
                      <a:pt x="5126987" y="-57061"/>
                      <a:pt x="5613970" y="6252"/>
                    </a:cubicBezTo>
                    <a:cubicBezTo>
                      <a:pt x="6100953" y="69565"/>
                      <a:pt x="6408201" y="443012"/>
                      <a:pt x="6437379" y="876052"/>
                    </a:cubicBezTo>
                    <a:cubicBezTo>
                      <a:pt x="6466557" y="1309092"/>
                      <a:pt x="6344758" y="1325980"/>
                      <a:pt x="6189430" y="1594499"/>
                    </a:cubicBezTo>
                    <a:cubicBezTo>
                      <a:pt x="6176805" y="1592856"/>
                      <a:pt x="9818476" y="1617045"/>
                      <a:pt x="9834687" y="1606138"/>
                    </a:cubicBezTo>
                  </a:path>
                </a:pathLst>
              </a:cu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35" name="Straight Arrow Connector 134"/>
            <p:cNvCxnSpPr/>
            <p:nvPr/>
          </p:nvCxnSpPr>
          <p:spPr>
            <a:xfrm>
              <a:off x="357996" y="5328000"/>
              <a:ext cx="4500000" cy="1588"/>
            </a:xfrm>
            <a:prstGeom prst="straightConnector1">
              <a:avLst/>
            </a:prstGeom>
            <a:ln w="25400" cap="flat" cmpd="sng" algn="ctr">
              <a:solidFill>
                <a:schemeClr val="accent3">
                  <a:lumMod val="75000"/>
                </a:schemeClr>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6" name="Oval 135"/>
            <p:cNvSpPr>
              <a:spLocks noChangeAspect="1"/>
            </p:cNvSpPr>
            <p:nvPr/>
          </p:nvSpPr>
          <p:spPr>
            <a:xfrm>
              <a:off x="3816000" y="5220000"/>
              <a:ext cx="216000" cy="216000"/>
            </a:xfrm>
            <a:prstGeom prst="ellipse">
              <a:avLst/>
            </a:prstGeom>
            <a:ln>
              <a:solidFill>
                <a:schemeClr val="accent3">
                  <a:shade val="50000"/>
                </a:schemeClr>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grpSp>
        <p:nvGrpSpPr>
          <p:cNvPr id="30" name="Group 29"/>
          <p:cNvGrpSpPr/>
          <p:nvPr/>
        </p:nvGrpSpPr>
        <p:grpSpPr>
          <a:xfrm>
            <a:off x="3312000" y="1080000"/>
            <a:ext cx="1224000" cy="1224000"/>
            <a:chOff x="3312000" y="1107890"/>
            <a:chExt cx="1224000" cy="1224000"/>
          </a:xfrm>
        </p:grpSpPr>
        <p:sp>
          <p:nvSpPr>
            <p:cNvPr id="137" name="Oval 136"/>
            <p:cNvSpPr>
              <a:spLocks noChangeAspect="1"/>
            </p:cNvSpPr>
            <p:nvPr/>
          </p:nvSpPr>
          <p:spPr>
            <a:xfrm>
              <a:off x="3816000" y="1611890"/>
              <a:ext cx="216000" cy="216000"/>
            </a:xfrm>
            <a:prstGeom prst="ellipse">
              <a:avLst/>
            </a:prstGeom>
            <a:ln>
              <a:solidFill>
                <a:schemeClr val="accent3">
                  <a:shade val="50000"/>
                </a:schemeClr>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8" name="Straight Arrow Connector 27"/>
            <p:cNvCxnSpPr/>
            <p:nvPr/>
          </p:nvCxnSpPr>
          <p:spPr>
            <a:xfrm flipV="1">
              <a:off x="3924000" y="1107890"/>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rot="10800000" flipV="1">
              <a:off x="3924000" y="1827890"/>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rot="5400000" flipV="1">
              <a:off x="4284000" y="1448213"/>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rot="16200000" flipV="1">
              <a:off x="3564000" y="1464723"/>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rot="2700000" flipV="1">
              <a:off x="4187097" y="1216023"/>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p:nvPr/>
          </p:nvCxnSpPr>
          <p:spPr>
            <a:xfrm rot="8100000" flipV="1">
              <a:off x="4187097" y="1719757"/>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p:nvPr/>
          </p:nvCxnSpPr>
          <p:spPr>
            <a:xfrm rot="-2700000" flipV="1">
              <a:off x="3660904" y="1216023"/>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rot="-8100000" flipV="1">
              <a:off x="3660903" y="1719757"/>
              <a:ext cx="0" cy="504000"/>
            </a:xfrm>
            <a:prstGeom prst="straightConnector1">
              <a:avLst/>
            </a:prstGeom>
            <a:ln w="25400">
              <a:solidFill>
                <a:schemeClr val="accent4"/>
              </a:solidFill>
              <a:tailEnd type="stealth"/>
            </a:ln>
          </p:spPr>
          <p:style>
            <a:lnRef idx="1">
              <a:schemeClr val="accent1"/>
            </a:lnRef>
            <a:fillRef idx="0">
              <a:schemeClr val="accent1"/>
            </a:fillRef>
            <a:effectRef idx="0">
              <a:schemeClr val="accent1"/>
            </a:effectRef>
            <a:fontRef idx="minor">
              <a:schemeClr val="tx1"/>
            </a:fontRef>
          </p:style>
        </p:cxnSp>
      </p:grpSp>
      <p:sp>
        <p:nvSpPr>
          <p:cNvPr id="145" name="Oval 144"/>
          <p:cNvSpPr>
            <a:spLocks noChangeAspect="1"/>
          </p:cNvSpPr>
          <p:nvPr/>
        </p:nvSpPr>
        <p:spPr>
          <a:xfrm>
            <a:off x="1656000" y="1620000"/>
            <a:ext cx="144000" cy="144000"/>
          </a:xfrm>
          <a:prstGeom prst="ellipse">
            <a:avLst/>
          </a:prstGeom>
          <a:solidFill>
            <a:schemeClr val="accent5"/>
          </a:solidFill>
          <a:ln>
            <a:solidFill>
              <a:schemeClr val="accent5"/>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46" name="Oval 145"/>
          <p:cNvSpPr>
            <a:spLocks noChangeAspect="1"/>
          </p:cNvSpPr>
          <p:nvPr/>
        </p:nvSpPr>
        <p:spPr>
          <a:xfrm>
            <a:off x="1656000" y="3240000"/>
            <a:ext cx="144000" cy="144000"/>
          </a:xfrm>
          <a:prstGeom prst="ellipse">
            <a:avLst/>
          </a:prstGeom>
          <a:solidFill>
            <a:schemeClr val="accent5"/>
          </a:solidFill>
          <a:ln>
            <a:solidFill>
              <a:schemeClr val="accent5"/>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47" name="Oval 146"/>
          <p:cNvSpPr>
            <a:spLocks noChangeAspect="1"/>
          </p:cNvSpPr>
          <p:nvPr/>
        </p:nvSpPr>
        <p:spPr>
          <a:xfrm>
            <a:off x="1656000" y="5112000"/>
            <a:ext cx="144000" cy="144000"/>
          </a:xfrm>
          <a:prstGeom prst="ellipse">
            <a:avLst/>
          </a:prstGeom>
          <a:solidFill>
            <a:schemeClr val="accent5"/>
          </a:solidFill>
          <a:ln>
            <a:solidFill>
              <a:schemeClr val="accent5"/>
            </a:solidFill>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8" name="TextBox 57"/>
          <p:cNvSpPr txBox="1"/>
          <p:nvPr/>
        </p:nvSpPr>
        <p:spPr>
          <a:xfrm>
            <a:off x="4320000" y="900000"/>
            <a:ext cx="824072" cy="369332"/>
          </a:xfrm>
          <a:prstGeom prst="rect">
            <a:avLst/>
          </a:prstGeom>
          <a:noFill/>
        </p:spPr>
        <p:txBody>
          <a:bodyPr wrap="none" rtlCol="0">
            <a:spAutoFit/>
          </a:bodyPr>
          <a:lstStyle/>
          <a:p>
            <a:r>
              <a:rPr lang="en-US" b="1" dirty="0" smtClean="0">
                <a:solidFill>
                  <a:schemeClr val="accent3">
                    <a:lumMod val="75000"/>
                  </a:schemeClr>
                </a:solidFill>
              </a:rPr>
              <a:t>Source</a:t>
            </a:r>
            <a:endParaRPr lang="en-US" b="1" dirty="0">
              <a:solidFill>
                <a:schemeClr val="accent3">
                  <a:lumMod val="75000"/>
                </a:schemeClr>
              </a:solidFill>
            </a:endParaRPr>
          </a:p>
        </p:txBody>
      </p:sp>
      <p:sp>
        <p:nvSpPr>
          <p:cNvPr id="148" name="TextBox 147"/>
          <p:cNvSpPr txBox="1"/>
          <p:nvPr/>
        </p:nvSpPr>
        <p:spPr>
          <a:xfrm>
            <a:off x="1584000" y="900000"/>
            <a:ext cx="749308" cy="369332"/>
          </a:xfrm>
          <a:prstGeom prst="rect">
            <a:avLst/>
          </a:prstGeom>
          <a:noFill/>
        </p:spPr>
        <p:txBody>
          <a:bodyPr wrap="none" rtlCol="0">
            <a:spAutoFit/>
          </a:bodyPr>
          <a:lstStyle/>
          <a:p>
            <a:r>
              <a:rPr lang="en-US" b="1" dirty="0" smtClean="0">
                <a:solidFill>
                  <a:schemeClr val="accent5"/>
                </a:solidFill>
              </a:rPr>
              <a:t>Probe</a:t>
            </a:r>
            <a:endParaRPr lang="en-US" b="1" dirty="0">
              <a:solidFill>
                <a:schemeClr val="accent5"/>
              </a:solidFill>
            </a:endParaRPr>
          </a:p>
        </p:txBody>
      </p:sp>
      <p:cxnSp>
        <p:nvCxnSpPr>
          <p:cNvPr id="149" name="Straight Arrow Connector 148"/>
          <p:cNvCxnSpPr/>
          <p:nvPr/>
        </p:nvCxnSpPr>
        <p:spPr>
          <a:xfrm>
            <a:off x="360000" y="1692000"/>
            <a:ext cx="4500000" cy="1588"/>
          </a:xfrm>
          <a:prstGeom prst="straightConnector1">
            <a:avLst/>
          </a:prstGeom>
          <a:ln w="25400" cap="flat" cmpd="sng" algn="ctr">
            <a:solidFill>
              <a:schemeClr val="accent3">
                <a:lumMod val="75000"/>
              </a:schemeClr>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1" name="Rounded Rectangle 60"/>
          <p:cNvSpPr/>
          <p:nvPr/>
        </p:nvSpPr>
        <p:spPr>
          <a:xfrm>
            <a:off x="696000" y="2160000"/>
            <a:ext cx="10800000" cy="2412000"/>
          </a:xfrm>
          <a:prstGeom prst="roundRect">
            <a:avLst>
              <a:gd name="adj" fmla="val 9802"/>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t>For more complicated geometries the (semi-) analytic methods no longer work. One must rely on </a:t>
            </a:r>
            <a:r>
              <a:rPr lang="en-US" sz="2000" b="1" dirty="0" smtClean="0">
                <a:solidFill>
                  <a:srgbClr val="C00000"/>
                </a:solidFill>
              </a:rPr>
              <a:t>computational methods </a:t>
            </a:r>
            <a:r>
              <a:rPr lang="en-US" sz="2000" dirty="0" smtClean="0"/>
              <a:t>to evaluate the induced electromagnetic fields (FDTD, FEM etc.).</a:t>
            </a:r>
          </a:p>
          <a:p>
            <a:pPr algn="ctr"/>
            <a:endParaRPr lang="en-US" sz="2000" dirty="0"/>
          </a:p>
          <a:p>
            <a:pPr algn="ctr"/>
            <a:r>
              <a:rPr lang="en-US" sz="2000" i="1" dirty="0" smtClean="0"/>
              <a:t>Some examples:</a:t>
            </a:r>
          </a:p>
          <a:p>
            <a:pPr algn="ctr"/>
            <a:r>
              <a:rPr lang="en-US" sz="2000" i="1" dirty="0" smtClean="0"/>
              <a:t>…</a:t>
            </a:r>
            <a:endParaRPr lang="en-US" sz="2000" i="1" dirty="0"/>
          </a:p>
          <a:p>
            <a:pPr algn="ctr"/>
            <a:endParaRPr lang="en-US" sz="2000" dirty="0"/>
          </a:p>
        </p:txBody>
      </p:sp>
      <p:sp>
        <p:nvSpPr>
          <p:cNvPr id="5" name="Slide Number Placeholder 4"/>
          <p:cNvSpPr>
            <a:spLocks noGrp="1"/>
          </p:cNvSpPr>
          <p:nvPr>
            <p:ph type="sldNum" sz="quarter" idx="12"/>
          </p:nvPr>
        </p:nvSpPr>
        <p:spPr/>
        <p:txBody>
          <a:bodyPr/>
          <a:lstStyle/>
          <a:p>
            <a:fld id="{9EA1AA69-EDB9-4143-818B-2B18FE6932EA}" type="slidenum">
              <a:rPr lang="en-GB" smtClean="0"/>
              <a:t>43</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80766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336000" y="864000"/>
            <a:ext cx="11520000" cy="1512000"/>
          </a:xfrm>
          <a:prstGeom prst="roundRect">
            <a:avLst>
              <a:gd name="adj" fmla="val 9802"/>
            </a:avLst>
          </a:prstGeom>
          <a:ln w="25400">
            <a:noFill/>
          </a:ln>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t>For more complicated geometries the (semi-) analytic methods no longer work. One must rely on </a:t>
            </a:r>
            <a:r>
              <a:rPr lang="en-US" sz="2000" b="1" dirty="0" smtClean="0">
                <a:solidFill>
                  <a:srgbClr val="C00000"/>
                </a:solidFill>
              </a:rPr>
              <a:t>computational methods </a:t>
            </a:r>
            <a:r>
              <a:rPr lang="en-US" sz="2000" dirty="0" smtClean="0"/>
              <a:t>to evaluate the induced electromagnetic fields (FDTD, FEM etc.).</a:t>
            </a:r>
          </a:p>
          <a:p>
            <a:pPr algn="ctr"/>
            <a:endParaRPr lang="en-US" sz="2000" dirty="0"/>
          </a:p>
          <a:p>
            <a:pPr algn="ctr"/>
            <a:r>
              <a:rPr lang="en-US" sz="2000" dirty="0" smtClean="0"/>
              <a:t>Some examples:</a:t>
            </a:r>
            <a:endParaRPr lang="en-US" sz="2000" dirty="0"/>
          </a:p>
        </p:txBody>
      </p:sp>
      <p:sp>
        <p:nvSpPr>
          <p:cNvPr id="2" name="Title 1"/>
          <p:cNvSpPr>
            <a:spLocks noGrp="1"/>
          </p:cNvSpPr>
          <p:nvPr>
            <p:ph type="title"/>
          </p:nvPr>
        </p:nvSpPr>
        <p:spPr/>
        <p:txBody>
          <a:bodyPr/>
          <a:lstStyle/>
          <a:p>
            <a:r>
              <a:rPr lang="en-US" dirty="0" smtClean="0"/>
              <a:t>Electromagnetic fields in complex structures</a:t>
            </a:r>
            <a:endParaRPr lang="en-US" dirty="0"/>
          </a:p>
        </p:txBody>
      </p:sp>
      <p:sp>
        <p:nvSpPr>
          <p:cNvPr id="8" name="Rounded Rectangle 7"/>
          <p:cNvSpPr/>
          <p:nvPr/>
        </p:nvSpPr>
        <p:spPr>
          <a:xfrm>
            <a:off x="360000" y="2232000"/>
            <a:ext cx="2160000" cy="3600000"/>
          </a:xfrm>
          <a:prstGeom prst="roundRect">
            <a:avLst>
              <a:gd name="adj" fmla="val 5219"/>
            </a:avLst>
          </a:prstGeom>
          <a:ln w="25400"/>
          <a:effectLst>
            <a:outerShdw blurRad="63500" sx="102000" sy="102000" algn="ctr"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tlCol="0" anchor="ctr"/>
          <a:lstStyle/>
          <a:p>
            <a:pPr algn="ctr"/>
            <a:r>
              <a:rPr lang="en-US" sz="2000" dirty="0" smtClean="0"/>
              <a:t>ERL vacuum chamber </a:t>
            </a:r>
            <a:endParaRPr lang="en-US" sz="2000" dirty="0"/>
          </a:p>
        </p:txBody>
      </p:sp>
      <p:pic>
        <p:nvPicPr>
          <p:cNvPr id="7" name="SLAC VisNight10 1360x768">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880000" y="1512000"/>
            <a:ext cx="8640000" cy="4875236"/>
          </a:xfrm>
          <a:prstGeom prst="rect">
            <a:avLst/>
          </a:prstGeom>
          <a:ln>
            <a:noFill/>
          </a:ln>
          <a:effectLst>
            <a:outerShdw blurRad="190500" algn="tl" rotWithShape="0">
              <a:srgbClr val="000000">
                <a:alpha val="70000"/>
              </a:srgbClr>
            </a:outerShdw>
          </a:effectLst>
        </p:spPr>
      </p:pic>
      <p:sp>
        <p:nvSpPr>
          <p:cNvPr id="5" name="Slide Number Placeholder 4"/>
          <p:cNvSpPr>
            <a:spLocks noGrp="1"/>
          </p:cNvSpPr>
          <p:nvPr>
            <p:ph type="sldNum" sz="quarter" idx="12"/>
          </p:nvPr>
        </p:nvSpPr>
        <p:spPr/>
        <p:txBody>
          <a:bodyPr/>
          <a:lstStyle/>
          <a:p>
            <a:fld id="{9EA1AA69-EDB9-4143-818B-2B18FE6932EA}" type="slidenum">
              <a:rPr lang="en-GB" smtClean="0"/>
              <a:t>44</a:t>
            </a:fld>
            <a:endParaRPr lang="en-GB"/>
          </a:p>
        </p:txBody>
      </p:sp>
      <p:sp>
        <p:nvSpPr>
          <p:cNvPr id="6" name="Date Placeholder 5"/>
          <p:cNvSpPr>
            <a:spLocks noGrp="1"/>
          </p:cNvSpPr>
          <p:nvPr>
            <p:ph type="dt" sz="half" idx="10"/>
          </p:nvPr>
        </p:nvSpPr>
        <p:spPr/>
        <p:txBody>
          <a:bodyPr/>
          <a:lstStyle/>
          <a:p>
            <a:r>
              <a:rPr lang="en-US" smtClean="0"/>
              <a:t>14.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52516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004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336000" y="864000"/>
            <a:ext cx="11520000" cy="1512000"/>
          </a:xfrm>
          <a:prstGeom prst="roundRect">
            <a:avLst>
              <a:gd name="adj" fmla="val 9802"/>
            </a:avLst>
          </a:prstGeom>
          <a:ln w="25400">
            <a:noFill/>
          </a:ln>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t>For more complicated geometries the (semi-) analytic methods no longer work. One must rely on </a:t>
            </a:r>
            <a:r>
              <a:rPr lang="en-US" sz="2000" b="1" dirty="0" smtClean="0">
                <a:solidFill>
                  <a:srgbClr val="C00000"/>
                </a:solidFill>
              </a:rPr>
              <a:t>computational methods </a:t>
            </a:r>
            <a:r>
              <a:rPr lang="en-US" sz="2000" dirty="0" smtClean="0"/>
              <a:t>to evaluate the induced electromagnetic fields (FDTD, FEM etc.).</a:t>
            </a:r>
          </a:p>
          <a:p>
            <a:pPr algn="ctr"/>
            <a:endParaRPr lang="en-US" sz="2000" dirty="0"/>
          </a:p>
          <a:p>
            <a:pPr algn="ctr"/>
            <a:r>
              <a:rPr lang="en-US" sz="2000" dirty="0" smtClean="0"/>
              <a:t>Some examples:</a:t>
            </a:r>
            <a:endParaRPr lang="en-US" sz="2000" dirty="0"/>
          </a:p>
        </p:txBody>
      </p:sp>
      <p:sp>
        <p:nvSpPr>
          <p:cNvPr id="2" name="Title 1"/>
          <p:cNvSpPr>
            <a:spLocks noGrp="1"/>
          </p:cNvSpPr>
          <p:nvPr>
            <p:ph type="title"/>
          </p:nvPr>
        </p:nvSpPr>
        <p:spPr/>
        <p:txBody>
          <a:bodyPr/>
          <a:lstStyle/>
          <a:p>
            <a:r>
              <a:rPr lang="en-US" dirty="0"/>
              <a:t>Electromagnetic fields in complex structures</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0000" y="936000"/>
            <a:ext cx="8640000" cy="5281200"/>
          </a:xfrm>
          <a:prstGeom prst="rect">
            <a:avLst/>
          </a:prstGeom>
          <a:ln>
            <a:noFill/>
          </a:ln>
          <a:effectLst>
            <a:outerShdw blurRad="190500" algn="tl" rotWithShape="0">
              <a:srgbClr val="000000">
                <a:alpha val="70000"/>
              </a:srgbClr>
            </a:outerShdw>
          </a:effectLst>
        </p:spPr>
      </p:pic>
      <p:sp>
        <p:nvSpPr>
          <p:cNvPr id="9" name="Rounded Rectangle 8"/>
          <p:cNvSpPr/>
          <p:nvPr/>
        </p:nvSpPr>
        <p:spPr>
          <a:xfrm>
            <a:off x="360000" y="2232000"/>
            <a:ext cx="2160000" cy="3600000"/>
          </a:xfrm>
          <a:prstGeom prst="roundRect">
            <a:avLst>
              <a:gd name="adj" fmla="val 5219"/>
            </a:avLst>
          </a:prstGeom>
          <a:ln w="25400"/>
          <a:effectLst>
            <a:outerShdw blurRad="63500" sx="102000" sy="102000" algn="ctr"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tlCol="0" anchor="ctr"/>
          <a:lstStyle/>
          <a:p>
            <a:pPr algn="ctr"/>
            <a:r>
              <a:rPr lang="en-US" sz="2000" dirty="0" smtClean="0"/>
              <a:t>CLIC PETS</a:t>
            </a:r>
            <a:endParaRPr lang="en-US" sz="2000" dirty="0"/>
          </a:p>
        </p:txBody>
      </p:sp>
      <p:sp>
        <p:nvSpPr>
          <p:cNvPr id="5" name="Slide Number Placeholder 4"/>
          <p:cNvSpPr>
            <a:spLocks noGrp="1"/>
          </p:cNvSpPr>
          <p:nvPr>
            <p:ph type="sldNum" sz="quarter" idx="12"/>
          </p:nvPr>
        </p:nvSpPr>
        <p:spPr/>
        <p:txBody>
          <a:bodyPr/>
          <a:lstStyle/>
          <a:p>
            <a:fld id="{9EA1AA69-EDB9-4143-818B-2B18FE6932EA}" type="slidenum">
              <a:rPr lang="en-GB" smtClean="0"/>
              <a:t>45</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783942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336000" y="864000"/>
            <a:ext cx="11520000" cy="3060000"/>
          </a:xfrm>
          <a:prstGeom prst="roundRect">
            <a:avLst>
              <a:gd name="adj" fmla="val 9802"/>
            </a:avLst>
          </a:prstGeom>
          <a:ln w="25400">
            <a:noFill/>
          </a:ln>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t>For more complicated geometries the (semi-) analytic methods no longer work. One must rely on </a:t>
            </a:r>
            <a:r>
              <a:rPr lang="en-US" sz="2000" b="1" dirty="0" smtClean="0">
                <a:solidFill>
                  <a:srgbClr val="C00000"/>
                </a:solidFill>
              </a:rPr>
              <a:t>computational methods </a:t>
            </a:r>
            <a:r>
              <a:rPr lang="en-US" sz="2000" dirty="0" smtClean="0"/>
              <a:t>to evaluate the induced electromagnetic fields (FDTD, FEM etc.).</a:t>
            </a:r>
          </a:p>
          <a:p>
            <a:pPr algn="ctr"/>
            <a:endParaRPr lang="en-US" sz="2000" dirty="0"/>
          </a:p>
          <a:p>
            <a:pPr algn="ctr"/>
            <a:r>
              <a:rPr lang="en-US" sz="2000" dirty="0"/>
              <a:t>In principle, we need to solve the </a:t>
            </a:r>
            <a:r>
              <a:rPr lang="en-US" sz="2000" b="1" dirty="0">
                <a:solidFill>
                  <a:srgbClr val="C00000"/>
                </a:solidFill>
              </a:rPr>
              <a:t>full set of Maxwell’s equations at every time step </a:t>
            </a:r>
            <a:r>
              <a:rPr lang="en-US" sz="2000" dirty="0"/>
              <a:t>to obtain the electromagnetic fields at every location within the structure in order to evaluate to forces at the probe particle’s locations. This becomes very tedious and </a:t>
            </a:r>
            <a:r>
              <a:rPr lang="en-US" sz="2000" b="1" dirty="0">
                <a:solidFill>
                  <a:srgbClr val="C00000"/>
                </a:solidFill>
              </a:rPr>
              <a:t>virtually impossible for a 27km ring such as the LHC</a:t>
            </a:r>
            <a:r>
              <a:rPr lang="en-US" sz="2000" dirty="0"/>
              <a:t>.</a:t>
            </a:r>
          </a:p>
          <a:p>
            <a:pPr algn="ctr"/>
            <a:endParaRPr lang="en-US" sz="2000" dirty="0" smtClean="0"/>
          </a:p>
          <a:p>
            <a:pPr algn="ctr"/>
            <a:endParaRPr lang="en-US" sz="2000" dirty="0"/>
          </a:p>
          <a:p>
            <a:pPr algn="ctr"/>
            <a:endParaRPr lang="en-US" sz="2000" dirty="0"/>
          </a:p>
        </p:txBody>
      </p:sp>
      <p:sp>
        <p:nvSpPr>
          <p:cNvPr id="2" name="Title 1"/>
          <p:cNvSpPr>
            <a:spLocks noGrp="1"/>
          </p:cNvSpPr>
          <p:nvPr>
            <p:ph type="title"/>
          </p:nvPr>
        </p:nvSpPr>
        <p:spPr/>
        <p:txBody>
          <a:bodyPr/>
          <a:lstStyle/>
          <a:p>
            <a:r>
              <a:rPr lang="en-US" dirty="0"/>
              <a:t>Electromagnetic fields in complex structures</a:t>
            </a:r>
          </a:p>
        </p:txBody>
      </p:sp>
      <p:sp>
        <p:nvSpPr>
          <p:cNvPr id="6" name="Rounded Rectangle 5"/>
          <p:cNvSpPr/>
          <p:nvPr/>
        </p:nvSpPr>
        <p:spPr>
          <a:xfrm>
            <a:off x="1776000" y="3204000"/>
            <a:ext cx="8640000" cy="2880000"/>
          </a:xfrm>
          <a:prstGeom prst="roundRect">
            <a:avLst>
              <a:gd name="adj" fmla="val 676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just"/>
            <a:r>
              <a:rPr lang="en-US" sz="2000" b="1" dirty="0" smtClean="0"/>
              <a:t>How can we treat these phenomena more effectively in our models? </a:t>
            </a:r>
          </a:p>
          <a:p>
            <a:pPr algn="just"/>
            <a:endParaRPr lang="en-US" sz="2000" dirty="0"/>
          </a:p>
          <a:p>
            <a:pPr algn="just"/>
            <a:r>
              <a:rPr lang="en-US" sz="2000" dirty="0" smtClean="0"/>
              <a:t>We normally </a:t>
            </a:r>
            <a:r>
              <a:rPr lang="en-US" sz="2000" b="1" dirty="0" smtClean="0">
                <a:solidFill>
                  <a:srgbClr val="C00000"/>
                </a:solidFill>
              </a:rPr>
              <a:t>use a set of assumptions </a:t>
            </a:r>
            <a:r>
              <a:rPr lang="en-US" sz="2000" dirty="0" smtClean="0"/>
              <a:t>to simplify the problem:</a:t>
            </a:r>
          </a:p>
          <a:p>
            <a:pPr marL="342900" indent="-342900" algn="just">
              <a:buFont typeface="Arial" panose="020B0604020202020204" pitchFamily="34" charset="0"/>
              <a:buChar char="•"/>
            </a:pPr>
            <a:endParaRPr lang="en-US" dirty="0" smtClean="0"/>
          </a:p>
          <a:p>
            <a:pPr marL="342900" indent="-342900" algn="just">
              <a:buFont typeface="Arial" panose="020B0604020202020204" pitchFamily="34" charset="0"/>
              <a:buChar char="•"/>
            </a:pPr>
            <a:r>
              <a:rPr lang="en-US" b="1" dirty="0" smtClean="0"/>
              <a:t>Rigid beam approximation:</a:t>
            </a:r>
            <a:r>
              <a:rPr lang="en-US" dirty="0" smtClean="0"/>
              <a:t> the beam traverses the discontinuity of the vacuum chamber rigidly</a:t>
            </a:r>
          </a:p>
          <a:p>
            <a:pPr marL="342900" indent="-342900" algn="just">
              <a:buFont typeface="Arial" panose="020B0604020202020204" pitchFamily="34" charset="0"/>
              <a:buChar char="•"/>
            </a:pPr>
            <a:r>
              <a:rPr lang="en-US" b="1" dirty="0" smtClean="0"/>
              <a:t>Impulse approximation:</a:t>
            </a:r>
            <a:r>
              <a:rPr lang="en-US" dirty="0" smtClean="0"/>
              <a:t> what the beam really cares about is the integrated impulse as it completes the traversal of the discontinuity</a:t>
            </a:r>
          </a:p>
        </p:txBody>
      </p:sp>
      <p:sp>
        <p:nvSpPr>
          <p:cNvPr id="5" name="Slide Number Placeholder 4"/>
          <p:cNvSpPr>
            <a:spLocks noGrp="1"/>
          </p:cNvSpPr>
          <p:nvPr>
            <p:ph type="sldNum" sz="quarter" idx="12"/>
          </p:nvPr>
        </p:nvSpPr>
        <p:spPr/>
        <p:txBody>
          <a:bodyPr/>
          <a:lstStyle/>
          <a:p>
            <a:fld id="{9EA1AA69-EDB9-4143-818B-2B18FE6932EA}" type="slidenum">
              <a:rPr lang="en-GB" smtClean="0"/>
              <a:t>46</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718448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smtClean="0"/>
              <a:t>We have shown on the example of </a:t>
            </a:r>
            <a:r>
              <a:rPr lang="en-US" sz="2000" b="1" dirty="0" smtClean="0">
                <a:solidFill>
                  <a:srgbClr val="C00000"/>
                </a:solidFill>
              </a:rPr>
              <a:t>multilayer structures </a:t>
            </a:r>
            <a:r>
              <a:rPr lang="en-US" sz="2000" dirty="0" smtClean="0"/>
              <a:t>that one can in principle solve Maxwell’s equations to obtain the induced electromagnetic fields by a given charge distribution. We saw that it is </a:t>
            </a:r>
            <a:r>
              <a:rPr lang="en-US" sz="2000" b="1" dirty="0" smtClean="0">
                <a:solidFill>
                  <a:srgbClr val="C00000"/>
                </a:solidFill>
              </a:rPr>
              <a:t>possible to decompose these fields</a:t>
            </a:r>
            <a:r>
              <a:rPr lang="en-US" sz="2000" dirty="0" smtClean="0"/>
              <a:t>. We were able to identify the part that is dependent on the electromagnetic properties of the surrounding material as the </a:t>
            </a:r>
            <a:r>
              <a:rPr lang="en-US" sz="2000" b="1" dirty="0" smtClean="0">
                <a:solidFill>
                  <a:srgbClr val="C00000"/>
                </a:solidFill>
              </a:rPr>
              <a:t>wall wake </a:t>
            </a:r>
            <a:r>
              <a:rPr lang="en-US" sz="2000" dirty="0" smtClean="0"/>
              <a:t>which already led to the idea of wake fields.</a:t>
            </a:r>
          </a:p>
          <a:p>
            <a:pPr marL="0" indent="0" algn="just">
              <a:buNone/>
            </a:pPr>
            <a:r>
              <a:rPr lang="en-US" sz="2000" dirty="0" smtClean="0"/>
              <a:t>We have seen examples of induced electromagnetic fields within complex structures. We will now look at how we can deal with these types of fields more practically by introducing the </a:t>
            </a:r>
            <a:r>
              <a:rPr lang="en-US" sz="2000" b="1" dirty="0" smtClean="0">
                <a:solidFill>
                  <a:srgbClr val="C00000"/>
                </a:solidFill>
              </a:rPr>
              <a:t>concept of wake fields</a:t>
            </a:r>
            <a:r>
              <a:rPr lang="en-US" sz="2000" dirty="0" smtClean="0"/>
              <a:t>.</a:t>
            </a:r>
            <a:endParaRPr lang="en-US" sz="2000" dirty="0"/>
          </a:p>
        </p:txBody>
      </p:sp>
      <p:sp>
        <p:nvSpPr>
          <p:cNvPr id="7" name="Content Placeholder 6"/>
          <p:cNvSpPr>
            <a:spLocks noGrp="1"/>
          </p:cNvSpPr>
          <p:nvPr>
            <p:ph idx="13"/>
          </p:nvPr>
        </p:nvSpPr>
        <p:spPr/>
        <p:txBody>
          <a:bodyPr>
            <a:normAutofit/>
          </a:bodyPr>
          <a:lstStyle/>
          <a:p>
            <a:r>
              <a:rPr lang="en-US" dirty="0"/>
              <a:t>Part 2: Direct- and indirect space charge, wake fields and impedances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Direct space charge – impact on machine performance</a:t>
            </a:r>
          </a:p>
          <a:p>
            <a:pPr lvl="1">
              <a:buFont typeface="Courier New" panose="02070309020205020404" pitchFamily="49" charset="0"/>
              <a:buChar char="o"/>
            </a:pPr>
            <a:r>
              <a:rPr lang="en-US" dirty="0" smtClean="0">
                <a:solidFill>
                  <a:schemeClr val="bg1">
                    <a:lumMod val="65000"/>
                  </a:schemeClr>
                </a:solidFill>
              </a:rPr>
              <a:t>Direct </a:t>
            </a:r>
            <a:r>
              <a:rPr lang="en-US" dirty="0">
                <a:solidFill>
                  <a:schemeClr val="bg1">
                    <a:lumMod val="65000"/>
                  </a:schemeClr>
                </a:solidFill>
              </a:rPr>
              <a:t>space charge – mitigation techniques</a:t>
            </a:r>
          </a:p>
          <a:p>
            <a:pPr lvl="1">
              <a:buFont typeface="Courier New" panose="02070309020205020404" pitchFamily="49" charset="0"/>
              <a:buChar char="o"/>
            </a:pPr>
            <a:r>
              <a:rPr lang="en-US" dirty="0">
                <a:solidFill>
                  <a:schemeClr val="bg1">
                    <a:lumMod val="65000"/>
                  </a:schemeClr>
                </a:solidFill>
              </a:rPr>
              <a:t>Indirect space charge</a:t>
            </a:r>
          </a:p>
          <a:p>
            <a:pPr lvl="1">
              <a:buFont typeface="Courier New" panose="02070309020205020404" pitchFamily="49" charset="0"/>
              <a:buChar char="o"/>
            </a:pPr>
            <a:r>
              <a:rPr lang="en-US" dirty="0">
                <a:solidFill>
                  <a:schemeClr val="bg1">
                    <a:lumMod val="65000"/>
                  </a:schemeClr>
                </a:solidFill>
              </a:rPr>
              <a:t>From indirect space charge to (resistive) wall wakes</a:t>
            </a:r>
          </a:p>
          <a:p>
            <a:pPr lvl="1">
              <a:buFont typeface="Courier New" panose="02070309020205020404" pitchFamily="49" charset="0"/>
              <a:buChar char="o"/>
            </a:pPr>
            <a:r>
              <a:rPr lang="en-US" dirty="0"/>
              <a:t>Concept of wake </a:t>
            </a:r>
            <a:r>
              <a:rPr lang="en-US" dirty="0" smtClean="0"/>
              <a:t>fields</a:t>
            </a:r>
            <a:endParaRPr lang="en-US" dirty="0"/>
          </a:p>
        </p:txBody>
      </p:sp>
      <p:sp>
        <p:nvSpPr>
          <p:cNvPr id="6" name="Slide Number Placeholder 5"/>
          <p:cNvSpPr>
            <a:spLocks noGrp="1"/>
          </p:cNvSpPr>
          <p:nvPr>
            <p:ph type="sldNum" sz="quarter" idx="12"/>
          </p:nvPr>
        </p:nvSpPr>
        <p:spPr/>
        <p:txBody>
          <a:bodyPr/>
          <a:lstStyle/>
          <a:p>
            <a:fld id="{9EA1AA69-EDB9-4143-818B-2B18FE6932EA}" type="slidenum">
              <a:rPr lang="en-GB" smtClean="0"/>
              <a:t>47</a:t>
            </a:fld>
            <a:endParaRPr lang="en-GB"/>
          </a:p>
        </p:txBody>
      </p:sp>
      <p:sp>
        <p:nvSpPr>
          <p:cNvPr id="8" name="Date Placeholder 7"/>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755483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smtClean="0"/>
              <a:t>In this lecture we discussed </a:t>
            </a:r>
            <a:r>
              <a:rPr lang="en-US" sz="2000" b="1" dirty="0" smtClean="0">
                <a:solidFill>
                  <a:srgbClr val="C00000"/>
                </a:solidFill>
              </a:rPr>
              <a:t>indirect space charge </a:t>
            </a:r>
            <a:r>
              <a:rPr lang="en-US" sz="2000" dirty="0" smtClean="0"/>
              <a:t>and showed that this can lead </a:t>
            </a:r>
            <a:r>
              <a:rPr lang="en-US" sz="2000" b="1" dirty="0" smtClean="0">
                <a:solidFill>
                  <a:srgbClr val="C00000"/>
                </a:solidFill>
              </a:rPr>
              <a:t>to both incoherent as well as coherent tune shifts</a:t>
            </a:r>
            <a:r>
              <a:rPr lang="en-US" sz="2000" dirty="0" smtClean="0"/>
              <a:t>. We then moved on the a more general treatment of electromagnetic fields in simple structures where we were able to identify </a:t>
            </a:r>
            <a:r>
              <a:rPr lang="en-US" sz="2000" b="1" dirty="0" smtClean="0">
                <a:solidFill>
                  <a:srgbClr val="C00000"/>
                </a:solidFill>
              </a:rPr>
              <a:t>yet another type of induced fields </a:t>
            </a:r>
            <a:r>
              <a:rPr lang="en-US" sz="2000" dirty="0" smtClean="0"/>
              <a:t>originating from the </a:t>
            </a:r>
            <a:r>
              <a:rPr lang="en-US" sz="2000" b="1" dirty="0" smtClean="0">
                <a:solidFill>
                  <a:srgbClr val="C00000"/>
                </a:solidFill>
              </a:rPr>
              <a:t>electromagnetic properties </a:t>
            </a:r>
            <a:r>
              <a:rPr lang="en-US" sz="2000" dirty="0" smtClean="0"/>
              <a:t>of the surrounding material – </a:t>
            </a:r>
            <a:r>
              <a:rPr lang="en-US" sz="2000" b="1" dirty="0" smtClean="0">
                <a:solidFill>
                  <a:srgbClr val="C00000"/>
                </a:solidFill>
              </a:rPr>
              <a:t>the wall wake</a:t>
            </a:r>
            <a:r>
              <a:rPr lang="en-US" sz="2000" dirty="0" smtClean="0"/>
              <a:t>. </a:t>
            </a:r>
          </a:p>
          <a:p>
            <a:pPr marL="0" indent="0" algn="just">
              <a:buNone/>
            </a:pPr>
            <a:r>
              <a:rPr lang="en-US" sz="2000" dirty="0" smtClean="0"/>
              <a:t>We also already looked at more general examples of induced fields in complex structures.</a:t>
            </a:r>
          </a:p>
          <a:p>
            <a:pPr marL="0" indent="0" algn="just">
              <a:buNone/>
            </a:pPr>
            <a:r>
              <a:rPr lang="en-US" sz="2000" dirty="0" smtClean="0"/>
              <a:t>Next we will introduce the </a:t>
            </a:r>
            <a:r>
              <a:rPr lang="en-US" sz="2000" b="1" dirty="0" smtClean="0">
                <a:solidFill>
                  <a:srgbClr val="C00000"/>
                </a:solidFill>
              </a:rPr>
              <a:t>concept of wake fields and impedances </a:t>
            </a:r>
            <a:r>
              <a:rPr lang="en-US" sz="2000" dirty="0" smtClean="0"/>
              <a:t>and study the effect of these on the machine and on the beam.</a:t>
            </a:r>
            <a:endParaRPr lang="en-US" sz="2000" dirty="0"/>
          </a:p>
        </p:txBody>
      </p:sp>
      <p:sp>
        <p:nvSpPr>
          <p:cNvPr id="7" name="Content Placeholder 6"/>
          <p:cNvSpPr>
            <a:spLocks noGrp="1"/>
          </p:cNvSpPr>
          <p:nvPr>
            <p:ph idx="13"/>
          </p:nvPr>
        </p:nvSpPr>
        <p:spPr/>
        <p:txBody>
          <a:bodyPr>
            <a:normAutofit/>
          </a:bodyPr>
          <a:lstStyle/>
          <a:p>
            <a:r>
              <a:rPr lang="en-US" dirty="0"/>
              <a:t>Part 2: Direct- and indirect space </a:t>
            </a:r>
            <a:r>
              <a:rPr lang="en-US" dirty="0" smtClean="0"/>
              <a:t>charge</a:t>
            </a:r>
            <a:endParaRPr lang="en-US" dirty="0"/>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t>Direct space charge – impact on machine performance</a:t>
            </a:r>
          </a:p>
          <a:p>
            <a:pPr lvl="1">
              <a:buFont typeface="Courier New" panose="02070309020205020404" pitchFamily="49" charset="0"/>
              <a:buChar char="o"/>
            </a:pPr>
            <a:r>
              <a:rPr lang="en-US" dirty="0" smtClean="0"/>
              <a:t>Direct </a:t>
            </a:r>
            <a:r>
              <a:rPr lang="en-US" dirty="0"/>
              <a:t>space charge – mitigation techniques</a:t>
            </a:r>
          </a:p>
          <a:p>
            <a:pPr lvl="1">
              <a:buFont typeface="Courier New" panose="02070309020205020404" pitchFamily="49" charset="0"/>
              <a:buChar char="o"/>
            </a:pPr>
            <a:r>
              <a:rPr lang="en-US" dirty="0"/>
              <a:t>Indirect space charge</a:t>
            </a:r>
          </a:p>
          <a:p>
            <a:pPr lvl="1">
              <a:buFont typeface="Courier New" panose="02070309020205020404" pitchFamily="49" charset="0"/>
              <a:buChar char="o"/>
            </a:pPr>
            <a:r>
              <a:rPr lang="en-US" dirty="0"/>
              <a:t>From indirect space charge to (resistive) wall </a:t>
            </a:r>
            <a:r>
              <a:rPr lang="en-US" dirty="0" smtClean="0"/>
              <a:t>wakes</a:t>
            </a:r>
            <a:endParaRPr lang="en-US" dirty="0"/>
          </a:p>
        </p:txBody>
      </p:sp>
      <p:sp>
        <p:nvSpPr>
          <p:cNvPr id="6" name="Slide Number Placeholder 5"/>
          <p:cNvSpPr>
            <a:spLocks noGrp="1"/>
          </p:cNvSpPr>
          <p:nvPr>
            <p:ph type="sldNum" sz="quarter" idx="12"/>
          </p:nvPr>
        </p:nvSpPr>
        <p:spPr/>
        <p:txBody>
          <a:bodyPr/>
          <a:lstStyle/>
          <a:p>
            <a:fld id="{9EA1AA69-EDB9-4143-818B-2B18FE6932EA}" type="slidenum">
              <a:rPr lang="en-GB" smtClean="0"/>
              <a:t>48</a:t>
            </a:fld>
            <a:endParaRPr lang="en-GB"/>
          </a:p>
        </p:txBody>
      </p:sp>
      <p:sp>
        <p:nvSpPr>
          <p:cNvPr id="8" name="Date Placeholder 7"/>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97752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DE" dirty="0" smtClean="0"/>
              <a:t>End part 2</a:t>
            </a:r>
            <a:endParaRPr lang="en-US" dirty="0"/>
          </a:p>
        </p:txBody>
      </p:sp>
      <p:sp>
        <p:nvSpPr>
          <p:cNvPr id="3" name="Subtitle 2"/>
          <p:cNvSpPr>
            <a:spLocks noGrp="1"/>
          </p:cNvSpPr>
          <p:nvPr>
            <p:ph type="subTitle" idx="1"/>
          </p:nvPr>
        </p:nvSpPr>
        <p:spPr/>
        <p:txBody>
          <a:bodyPr/>
          <a:lstStyle/>
          <a:p>
            <a:endParaRPr lang="en-US"/>
          </a:p>
        </p:txBody>
      </p:sp>
      <p:pic>
        <p:nvPicPr>
          <p:cNvPr id="1026" name="Picture 2" descr="Image result for goal fla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4000" y="4140000"/>
            <a:ext cx="2304000" cy="2304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4206023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Coasting beam tune shifts</a:t>
            </a:r>
            <a:endParaRPr lang="en-US" dirty="0"/>
          </a:p>
        </p:txBody>
      </p:sp>
      <p:sp>
        <p:nvSpPr>
          <p:cNvPr id="3" name="Content Placeholder 2"/>
          <p:cNvSpPr>
            <a:spLocks noGrp="1"/>
          </p:cNvSpPr>
          <p:nvPr>
            <p:ph idx="1"/>
          </p:nvPr>
        </p:nvSpPr>
        <p:spPr>
          <a:xfrm>
            <a:off x="144000" y="5112000"/>
            <a:ext cx="3744000" cy="1440000"/>
          </a:xfrm>
        </p:spPr>
        <p:txBody>
          <a:bodyPr>
            <a:normAutofit/>
          </a:bodyPr>
          <a:lstStyle/>
          <a:p>
            <a:r>
              <a:rPr lang="en-US" sz="1600" dirty="0" smtClean="0"/>
              <a:t>All particles have the tunes </a:t>
            </a:r>
            <a:r>
              <a:rPr lang="en-US" sz="1600" dirty="0" err="1" smtClean="0"/>
              <a:t>Q</a:t>
            </a:r>
            <a:r>
              <a:rPr lang="en-US" sz="1600" baseline="-25000" dirty="0" err="1" smtClean="0"/>
              <a:t>x</a:t>
            </a:r>
            <a:r>
              <a:rPr lang="en-US" sz="1600" dirty="0" smtClean="0"/>
              <a:t> and </a:t>
            </a:r>
            <a:r>
              <a:rPr lang="en-US" sz="1600" dirty="0" err="1" smtClean="0"/>
              <a:t>Q</a:t>
            </a:r>
            <a:r>
              <a:rPr lang="en-US" sz="1600" baseline="-25000" dirty="0" err="1" smtClean="0"/>
              <a:t>y</a:t>
            </a:r>
            <a:r>
              <a:rPr lang="en-US" sz="1600" dirty="0" smtClean="0"/>
              <a:t> determined by the machine quadrupoles</a:t>
            </a:r>
          </a:p>
        </p:txBody>
      </p:sp>
      <p:grpSp>
        <p:nvGrpSpPr>
          <p:cNvPr id="8" name="Group 7"/>
          <p:cNvGrpSpPr/>
          <p:nvPr/>
        </p:nvGrpSpPr>
        <p:grpSpPr>
          <a:xfrm>
            <a:off x="4062000" y="720000"/>
            <a:ext cx="4068000" cy="5832000"/>
            <a:chOff x="4062000" y="720000"/>
            <a:chExt cx="4068000" cy="5832000"/>
          </a:xfrm>
        </p:grpSpPr>
        <p:sp>
          <p:nvSpPr>
            <p:cNvPr id="76" name="Rectangle 75"/>
            <p:cNvSpPr/>
            <p:nvPr/>
          </p:nvSpPr>
          <p:spPr>
            <a:xfrm>
              <a:off x="4062000" y="720000"/>
              <a:ext cx="4068000" cy="5760000"/>
            </a:xfrm>
            <a:prstGeom prst="rect">
              <a:avLst/>
            </a:prstGeom>
            <a:solidFill>
              <a:schemeClr val="accent2">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5256000" y="720000"/>
              <a:ext cx="1800236" cy="553998"/>
            </a:xfrm>
            <a:prstGeom prst="rect">
              <a:avLst/>
            </a:prstGeom>
            <a:noFill/>
          </p:spPr>
          <p:txBody>
            <a:bodyPr wrap="none" rtlCol="0">
              <a:spAutoFit/>
            </a:bodyPr>
            <a:lstStyle/>
            <a:p>
              <a:pPr algn="ctr"/>
              <a:r>
                <a:rPr lang="en-US" sz="1500" dirty="0"/>
                <a:t>with space charge</a:t>
              </a:r>
            </a:p>
            <a:p>
              <a:pPr algn="ctr"/>
              <a:r>
                <a:rPr lang="en-US" sz="1500" b="1" dirty="0"/>
                <a:t>uniform distribution</a:t>
              </a:r>
            </a:p>
          </p:txBody>
        </p:sp>
        <p:grpSp>
          <p:nvGrpSpPr>
            <p:cNvPr id="66" name="Group 65"/>
            <p:cNvGrpSpPr>
              <a:grpSpLocks noChangeAspect="1"/>
            </p:cNvGrpSpPr>
            <p:nvPr/>
          </p:nvGrpSpPr>
          <p:grpSpPr>
            <a:xfrm>
              <a:off x="4320000" y="1296000"/>
              <a:ext cx="3485127" cy="1296000"/>
              <a:chOff x="5172221" y="1368000"/>
              <a:chExt cx="3291509" cy="1224000"/>
            </a:xfrm>
          </p:grpSpPr>
          <p:pic>
            <p:nvPicPr>
              <p:cNvPr id="15" name="Picture 14" descr="ps-99-012.pdf"/>
              <p:cNvPicPr>
                <a:picLocks noChangeAspect="1"/>
              </p:cNvPicPr>
              <p:nvPr/>
            </p:nvPicPr>
            <p:blipFill rotWithShape="1">
              <a:blip r:embed="rId2">
                <a:extLst>
                  <a:ext uri="{28A0092B-C50C-407E-A947-70E740481C1C}">
                    <a14:useLocalDpi xmlns:a14="http://schemas.microsoft.com/office/drawing/2010/main" val="0"/>
                  </a:ext>
                </a:extLst>
              </a:blip>
              <a:srcRect l="24765" t="64469" r="56049" b="26584"/>
              <a:stretch/>
            </p:blipFill>
            <p:spPr>
              <a:xfrm>
                <a:off x="5172221" y="1368000"/>
                <a:ext cx="1634620" cy="1080000"/>
              </a:xfrm>
              <a:prstGeom prst="rect">
                <a:avLst/>
              </a:prstGeom>
            </p:spPr>
          </p:pic>
          <p:pic>
            <p:nvPicPr>
              <p:cNvPr id="23" name="Picture 22" descr="ps-99-012.pdf"/>
              <p:cNvPicPr>
                <a:picLocks noChangeAspect="1"/>
              </p:cNvPicPr>
              <p:nvPr/>
            </p:nvPicPr>
            <p:blipFill rotWithShape="1">
              <a:blip r:embed="rId2">
                <a:extLst>
                  <a:ext uri="{28A0092B-C50C-407E-A947-70E740481C1C}">
                    <a14:useLocalDpi xmlns:a14="http://schemas.microsoft.com/office/drawing/2010/main" val="0"/>
                  </a:ext>
                </a:extLst>
              </a:blip>
              <a:srcRect l="43855" t="65071" r="39725" b="25982"/>
              <a:stretch/>
            </p:blipFill>
            <p:spPr>
              <a:xfrm>
                <a:off x="6878243" y="1368000"/>
                <a:ext cx="1585487" cy="1224000"/>
              </a:xfrm>
              <a:prstGeom prst="rect">
                <a:avLst/>
              </a:prstGeom>
            </p:spPr>
          </p:pic>
          <p:sp>
            <p:nvSpPr>
              <p:cNvPr id="34" name="TextBox 33"/>
              <p:cNvSpPr txBox="1"/>
              <p:nvPr/>
            </p:nvSpPr>
            <p:spPr>
              <a:xfrm>
                <a:off x="6776696" y="1404000"/>
                <a:ext cx="300082" cy="369332"/>
              </a:xfrm>
              <a:prstGeom prst="rect">
                <a:avLst/>
              </a:prstGeom>
              <a:noFill/>
            </p:spPr>
            <p:txBody>
              <a:bodyPr wrap="none" rtlCol="0">
                <a:spAutoFit/>
              </a:bodyPr>
              <a:lstStyle/>
              <a:p>
                <a:r>
                  <a:rPr lang="en-US" dirty="0"/>
                  <a:t>+</a:t>
                </a:r>
              </a:p>
            </p:txBody>
          </p:sp>
        </p:grpSp>
        <p:grpSp>
          <p:nvGrpSpPr>
            <p:cNvPr id="69" name="Group 68"/>
            <p:cNvGrpSpPr>
              <a:grpSpLocks noChangeAspect="1"/>
            </p:cNvGrpSpPr>
            <p:nvPr/>
          </p:nvGrpSpPr>
          <p:grpSpPr>
            <a:xfrm>
              <a:off x="4392000" y="2484000"/>
              <a:ext cx="2664000" cy="2591165"/>
              <a:chOff x="4644000" y="2160000"/>
              <a:chExt cx="2880000" cy="2801260"/>
            </a:xfrm>
          </p:grpSpPr>
          <p:sp>
            <p:nvSpPr>
              <p:cNvPr id="41" name="TextBox 40"/>
              <p:cNvSpPr txBox="1"/>
              <p:nvPr/>
            </p:nvSpPr>
            <p:spPr>
              <a:xfrm>
                <a:off x="6264000" y="3564000"/>
                <a:ext cx="900000" cy="324000"/>
              </a:xfrm>
              <a:prstGeom prst="rect">
                <a:avLst/>
              </a:prstGeom>
              <a:noFill/>
            </p:spPr>
            <p:txBody>
              <a:bodyPr wrap="none" rtlCol="0">
                <a:spAutoFit/>
              </a:bodyPr>
              <a:lstStyle/>
              <a:p>
                <a:r>
                  <a:rPr lang="en-US" sz="1400" dirty="0">
                    <a:solidFill>
                      <a:srgbClr val="008000"/>
                    </a:solidFill>
                  </a:rPr>
                  <a:t>tune shift</a:t>
                </a:r>
              </a:p>
            </p:txBody>
          </p:sp>
          <p:sp>
            <p:nvSpPr>
              <p:cNvPr id="43" name="Oval 42"/>
              <p:cNvSpPr>
                <a:spLocks noChangeAspect="1"/>
              </p:cNvSpPr>
              <p:nvPr/>
            </p:nvSpPr>
            <p:spPr>
              <a:xfrm>
                <a:off x="6372000" y="3384000"/>
                <a:ext cx="90000" cy="90000"/>
              </a:xfrm>
              <a:prstGeom prst="ellipse">
                <a:avLst/>
              </a:prstGeom>
              <a:solidFill>
                <a:srgbClr val="008000"/>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5" name="Group 44"/>
              <p:cNvGrpSpPr>
                <a:grpSpLocks noChangeAspect="1"/>
              </p:cNvGrpSpPr>
              <p:nvPr/>
            </p:nvGrpSpPr>
            <p:grpSpPr>
              <a:xfrm>
                <a:off x="4644000" y="2160000"/>
                <a:ext cx="2880000" cy="2801260"/>
                <a:chOff x="612000" y="1620000"/>
                <a:chExt cx="2196000" cy="2135960"/>
              </a:xfrm>
            </p:grpSpPr>
            <p:cxnSp>
              <p:nvCxnSpPr>
                <p:cNvPr id="46" name="Straight Arrow Connector 45"/>
                <p:cNvCxnSpPr/>
                <p:nvPr/>
              </p:nvCxnSpPr>
              <p:spPr>
                <a:xfrm>
                  <a:off x="1008000" y="3420000"/>
                  <a:ext cx="1800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rot="16200000">
                  <a:off x="107934" y="2520000"/>
                  <a:ext cx="1800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1728560" y="3489567"/>
                  <a:ext cx="307885" cy="266393"/>
                </a:xfrm>
                <a:prstGeom prst="rect">
                  <a:avLst/>
                </a:prstGeom>
                <a:noFill/>
              </p:spPr>
              <p:txBody>
                <a:bodyPr wrap="none" rtlCol="0">
                  <a:spAutoFit/>
                </a:bodyPr>
                <a:lstStyle/>
                <a:p>
                  <a:r>
                    <a:rPr lang="en-US" sz="1500" dirty="0" err="1">
                      <a:solidFill>
                        <a:schemeClr val="accent6">
                          <a:lumMod val="50000"/>
                        </a:schemeClr>
                      </a:solidFill>
                    </a:rPr>
                    <a:t>Q</a:t>
                  </a:r>
                  <a:r>
                    <a:rPr lang="en-US" sz="1500" baseline="-25000" dirty="0" err="1">
                      <a:solidFill>
                        <a:schemeClr val="accent6">
                          <a:lumMod val="50000"/>
                        </a:schemeClr>
                      </a:solidFill>
                    </a:rPr>
                    <a:t>x</a:t>
                  </a:r>
                  <a:endParaRPr lang="en-US" sz="1500" baseline="-25000" dirty="0">
                    <a:solidFill>
                      <a:schemeClr val="accent6">
                        <a:lumMod val="50000"/>
                      </a:schemeClr>
                    </a:solidFill>
                  </a:endParaRPr>
                </a:p>
              </p:txBody>
            </p:sp>
            <p:sp>
              <p:nvSpPr>
                <p:cNvPr id="49" name="TextBox 48"/>
                <p:cNvSpPr txBox="1"/>
                <p:nvPr/>
              </p:nvSpPr>
              <p:spPr>
                <a:xfrm>
                  <a:off x="612000" y="2340000"/>
                  <a:ext cx="306828" cy="266393"/>
                </a:xfrm>
                <a:prstGeom prst="rect">
                  <a:avLst/>
                </a:prstGeom>
                <a:noFill/>
              </p:spPr>
              <p:txBody>
                <a:bodyPr wrap="none" rtlCol="0">
                  <a:spAutoFit/>
                </a:bodyPr>
                <a:lstStyle/>
                <a:p>
                  <a:r>
                    <a:rPr lang="en-US" sz="1500" dirty="0" err="1">
                      <a:solidFill>
                        <a:schemeClr val="accent6">
                          <a:lumMod val="50000"/>
                        </a:schemeClr>
                      </a:solidFill>
                    </a:rPr>
                    <a:t>Q</a:t>
                  </a:r>
                  <a:r>
                    <a:rPr lang="en-US" sz="1500" baseline="-25000" dirty="0" err="1">
                      <a:solidFill>
                        <a:schemeClr val="accent6">
                          <a:lumMod val="50000"/>
                        </a:schemeClr>
                      </a:solidFill>
                    </a:rPr>
                    <a:t>y</a:t>
                  </a:r>
                  <a:endParaRPr lang="en-US" sz="1500" baseline="-25000" dirty="0">
                    <a:solidFill>
                      <a:schemeClr val="accent6">
                        <a:lumMod val="50000"/>
                      </a:schemeClr>
                    </a:solidFill>
                  </a:endParaRPr>
                </a:p>
              </p:txBody>
            </p:sp>
            <p:sp>
              <p:nvSpPr>
                <p:cNvPr id="50" name="Oval 49"/>
                <p:cNvSpPr/>
                <p:nvPr/>
              </p:nvSpPr>
              <p:spPr>
                <a:xfrm>
                  <a:off x="2268000" y="2053466"/>
                  <a:ext cx="72000" cy="72000"/>
                </a:xfrm>
                <a:prstGeom prst="ellipse">
                  <a:avLst/>
                </a:prstGeom>
                <a:solidFill>
                  <a:srgbClr val="FF0000">
                    <a:alpha val="20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cxnSp>
            <p:nvCxnSpPr>
              <p:cNvPr id="60" name="Straight Arrow Connector 59"/>
              <p:cNvCxnSpPr/>
              <p:nvPr/>
            </p:nvCxnSpPr>
            <p:spPr>
              <a:xfrm rot="7500000">
                <a:off x="6408000" y="3096000"/>
                <a:ext cx="504000" cy="0"/>
              </a:xfrm>
              <a:prstGeom prst="straightConnector1">
                <a:avLst/>
              </a:prstGeom>
              <a:ln w="25400">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64" name="Content Placeholder 2"/>
            <p:cNvSpPr txBox="1">
              <a:spLocks/>
            </p:cNvSpPr>
            <p:nvPr/>
          </p:nvSpPr>
          <p:spPr>
            <a:xfrm>
              <a:off x="4212000" y="5112000"/>
              <a:ext cx="3744000" cy="144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smtClean="0"/>
                <a:t>All particles have the tunes </a:t>
              </a:r>
              <a:r>
                <a:rPr lang="en-US" sz="1600" dirty="0" err="1" smtClean="0"/>
                <a:t>Q</a:t>
              </a:r>
              <a:r>
                <a:rPr lang="en-US" sz="1600" baseline="-25000" dirty="0" err="1" smtClean="0"/>
                <a:t>x</a:t>
              </a:r>
              <a:r>
                <a:rPr lang="en-US" sz="1600" dirty="0" smtClean="0"/>
                <a:t> and </a:t>
              </a:r>
              <a:r>
                <a:rPr lang="en-US" sz="1600" dirty="0" err="1" smtClean="0"/>
                <a:t>Q</a:t>
              </a:r>
              <a:r>
                <a:rPr lang="en-US" sz="1600" baseline="-25000" dirty="0" err="1" smtClean="0"/>
                <a:t>y</a:t>
              </a:r>
              <a:r>
                <a:rPr lang="en-US" sz="1600" dirty="0" smtClean="0"/>
                <a:t> determined by the machine quadrupoles and the </a:t>
              </a:r>
              <a:r>
                <a:rPr lang="en-US" sz="1600" b="1" dirty="0" smtClean="0">
                  <a:solidFill>
                    <a:srgbClr val="C00000"/>
                  </a:solidFill>
                </a:rPr>
                <a:t>linear defocusing </a:t>
              </a:r>
              <a:r>
                <a:rPr lang="en-US" sz="1600" dirty="0" smtClean="0"/>
                <a:t>from space charge</a:t>
              </a:r>
            </a:p>
            <a:p>
              <a:endParaRPr lang="en-US" sz="1600" dirty="0"/>
            </a:p>
          </p:txBody>
        </p:sp>
      </p:grpSp>
      <p:grpSp>
        <p:nvGrpSpPr>
          <p:cNvPr id="16" name="Group 15"/>
          <p:cNvGrpSpPr/>
          <p:nvPr/>
        </p:nvGrpSpPr>
        <p:grpSpPr>
          <a:xfrm>
            <a:off x="8124000" y="720000"/>
            <a:ext cx="4068000" cy="5832000"/>
            <a:chOff x="8124000" y="720000"/>
            <a:chExt cx="4068000" cy="5832000"/>
          </a:xfrm>
        </p:grpSpPr>
        <p:sp>
          <p:nvSpPr>
            <p:cNvPr id="75" name="Rectangle 74"/>
            <p:cNvSpPr/>
            <p:nvPr/>
          </p:nvSpPr>
          <p:spPr>
            <a:xfrm>
              <a:off x="8124000" y="720000"/>
              <a:ext cx="4068000" cy="5760000"/>
            </a:xfrm>
            <a:prstGeom prst="rect">
              <a:avLst/>
            </a:prstGeom>
            <a:solidFill>
              <a:schemeClr val="accent1">
                <a:alpha val="1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9360000" y="720000"/>
              <a:ext cx="1908000" cy="554400"/>
            </a:xfrm>
            <a:prstGeom prst="rect">
              <a:avLst/>
            </a:prstGeom>
            <a:noFill/>
          </p:spPr>
          <p:txBody>
            <a:bodyPr wrap="none" rtlCol="0">
              <a:spAutoFit/>
            </a:bodyPr>
            <a:lstStyle/>
            <a:p>
              <a:pPr algn="ctr"/>
              <a:r>
                <a:rPr lang="en-US" sz="1500" dirty="0"/>
                <a:t>with space charge</a:t>
              </a:r>
            </a:p>
            <a:p>
              <a:pPr algn="ctr"/>
              <a:r>
                <a:rPr lang="en-US" sz="1500" b="1" dirty="0"/>
                <a:t>Gaussian distribution</a:t>
              </a:r>
            </a:p>
          </p:txBody>
        </p:sp>
        <p:grpSp>
          <p:nvGrpSpPr>
            <p:cNvPr id="67" name="Group 66"/>
            <p:cNvGrpSpPr>
              <a:grpSpLocks noChangeAspect="1"/>
            </p:cNvGrpSpPr>
            <p:nvPr/>
          </p:nvGrpSpPr>
          <p:grpSpPr>
            <a:xfrm>
              <a:off x="8496000" y="1296000"/>
              <a:ext cx="3426030" cy="1260000"/>
              <a:chOff x="8638768" y="1044000"/>
              <a:chExt cx="3235651" cy="1189984"/>
            </a:xfrm>
          </p:grpSpPr>
          <p:sp>
            <p:nvSpPr>
              <p:cNvPr id="24" name="TextBox 23"/>
              <p:cNvSpPr txBox="1"/>
              <p:nvPr/>
            </p:nvSpPr>
            <p:spPr>
              <a:xfrm>
                <a:off x="10224000" y="1116000"/>
                <a:ext cx="300082" cy="369332"/>
              </a:xfrm>
              <a:prstGeom prst="rect">
                <a:avLst/>
              </a:prstGeom>
              <a:noFill/>
            </p:spPr>
            <p:txBody>
              <a:bodyPr wrap="none" rtlCol="0">
                <a:spAutoFit/>
              </a:bodyPr>
              <a:lstStyle/>
              <a:p>
                <a:r>
                  <a:rPr lang="en-US" dirty="0"/>
                  <a:t>+</a:t>
                </a:r>
              </a:p>
            </p:txBody>
          </p:sp>
          <p:pic>
            <p:nvPicPr>
              <p:cNvPr id="25" name="Picture 24" descr="ps-99-012.pdf"/>
              <p:cNvPicPr>
                <a:picLocks noChangeAspect="1"/>
              </p:cNvPicPr>
              <p:nvPr/>
            </p:nvPicPr>
            <p:blipFill rotWithShape="1">
              <a:blip r:embed="rId2">
                <a:extLst>
                  <a:ext uri="{28A0092B-C50C-407E-A947-70E740481C1C}">
                    <a14:useLocalDpi xmlns:a14="http://schemas.microsoft.com/office/drawing/2010/main" val="0"/>
                  </a:ext>
                </a:extLst>
              </a:blip>
              <a:srcRect l="24765" t="64469" r="56049" b="26584"/>
              <a:stretch/>
            </p:blipFill>
            <p:spPr>
              <a:xfrm>
                <a:off x="8638768" y="1044000"/>
                <a:ext cx="1634620" cy="1080000"/>
              </a:xfrm>
              <a:prstGeom prst="rect">
                <a:avLst/>
              </a:prstGeom>
            </p:spPr>
          </p:pic>
          <p:pic>
            <p:nvPicPr>
              <p:cNvPr id="33" name="Picture 32" descr="ps-99-012.pdf"/>
              <p:cNvPicPr>
                <a:picLocks noChangeAspect="1"/>
              </p:cNvPicPr>
              <p:nvPr/>
            </p:nvPicPr>
            <p:blipFill rotWithShape="1">
              <a:blip r:embed="rId2">
                <a:extLst>
                  <a:ext uri="{28A0092B-C50C-407E-A947-70E740481C1C}">
                    <a14:useLocalDpi xmlns:a14="http://schemas.microsoft.com/office/drawing/2010/main" val="0"/>
                  </a:ext>
                </a:extLst>
              </a:blip>
              <a:srcRect l="59602" t="66084" r="23978" b="26102"/>
              <a:stretch/>
            </p:blipFill>
            <p:spPr>
              <a:xfrm>
                <a:off x="10379426" y="1225984"/>
                <a:ext cx="1494993" cy="1008000"/>
              </a:xfrm>
              <a:prstGeom prst="rect">
                <a:avLst/>
              </a:prstGeom>
            </p:spPr>
          </p:pic>
        </p:grpSp>
        <p:grpSp>
          <p:nvGrpSpPr>
            <p:cNvPr id="71" name="Group 70"/>
            <p:cNvGrpSpPr>
              <a:grpSpLocks noChangeAspect="1"/>
            </p:cNvGrpSpPr>
            <p:nvPr/>
          </p:nvGrpSpPr>
          <p:grpSpPr>
            <a:xfrm>
              <a:off x="8784000" y="2484000"/>
              <a:ext cx="2664000" cy="2591165"/>
              <a:chOff x="8928000" y="2160000"/>
              <a:chExt cx="2880000" cy="2801260"/>
            </a:xfrm>
          </p:grpSpPr>
          <p:sp>
            <p:nvSpPr>
              <p:cNvPr id="36" name="Isosceles Triangle 35"/>
              <p:cNvSpPr>
                <a:spLocks/>
              </p:cNvSpPr>
              <p:nvPr/>
            </p:nvSpPr>
            <p:spPr>
              <a:xfrm rot="12900000">
                <a:off x="10404000" y="3096000"/>
                <a:ext cx="576000" cy="720000"/>
              </a:xfrm>
              <a:prstGeom prst="triangle">
                <a:avLst/>
              </a:prstGeom>
              <a:gradFill flip="none" rotWithShape="1">
                <a:gsLst>
                  <a:gs pos="0">
                    <a:srgbClr val="008000"/>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TextBox 37"/>
              <p:cNvSpPr txBox="1"/>
              <p:nvPr/>
            </p:nvSpPr>
            <p:spPr>
              <a:xfrm>
                <a:off x="9706378" y="3833514"/>
                <a:ext cx="1008000" cy="504000"/>
              </a:xfrm>
              <a:prstGeom prst="rect">
                <a:avLst/>
              </a:prstGeom>
              <a:noFill/>
            </p:spPr>
            <p:txBody>
              <a:bodyPr wrap="square" rtlCol="0">
                <a:spAutoFit/>
              </a:bodyPr>
              <a:lstStyle/>
              <a:p>
                <a:pPr algn="ctr"/>
                <a:r>
                  <a:rPr lang="en-US" sz="1200" dirty="0">
                    <a:solidFill>
                      <a:schemeClr val="accent6">
                        <a:lumMod val="50000"/>
                      </a:schemeClr>
                    </a:solidFill>
                  </a:rPr>
                  <a:t>particles in the center</a:t>
                </a:r>
              </a:p>
            </p:txBody>
          </p:sp>
          <p:sp>
            <p:nvSpPr>
              <p:cNvPr id="39" name="TextBox 38"/>
              <p:cNvSpPr txBox="1"/>
              <p:nvPr/>
            </p:nvSpPr>
            <p:spPr>
              <a:xfrm>
                <a:off x="9745297" y="2665946"/>
                <a:ext cx="1008000" cy="504000"/>
              </a:xfrm>
              <a:prstGeom prst="rect">
                <a:avLst/>
              </a:prstGeom>
              <a:noFill/>
            </p:spPr>
            <p:txBody>
              <a:bodyPr wrap="square" rtlCol="0">
                <a:spAutoFit/>
              </a:bodyPr>
              <a:lstStyle/>
              <a:p>
                <a:pPr algn="ctr"/>
                <a:r>
                  <a:rPr lang="en-US" sz="1200" dirty="0">
                    <a:solidFill>
                      <a:schemeClr val="accent6">
                        <a:lumMod val="50000"/>
                      </a:schemeClr>
                    </a:solidFill>
                  </a:rPr>
                  <a:t>particles in the tails</a:t>
                </a:r>
              </a:p>
            </p:txBody>
          </p:sp>
          <p:grpSp>
            <p:nvGrpSpPr>
              <p:cNvPr id="51" name="Group 50"/>
              <p:cNvGrpSpPr>
                <a:grpSpLocks noChangeAspect="1"/>
              </p:cNvGrpSpPr>
              <p:nvPr/>
            </p:nvGrpSpPr>
            <p:grpSpPr>
              <a:xfrm>
                <a:off x="8928000" y="2160000"/>
                <a:ext cx="2880000" cy="2801260"/>
                <a:chOff x="612000" y="1620000"/>
                <a:chExt cx="2196000" cy="2135960"/>
              </a:xfrm>
            </p:grpSpPr>
            <p:cxnSp>
              <p:nvCxnSpPr>
                <p:cNvPr id="52" name="Straight Arrow Connector 51"/>
                <p:cNvCxnSpPr/>
                <p:nvPr/>
              </p:nvCxnSpPr>
              <p:spPr>
                <a:xfrm>
                  <a:off x="1008000" y="3420000"/>
                  <a:ext cx="1800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rot="16200000">
                  <a:off x="107934" y="2520000"/>
                  <a:ext cx="1800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1728560" y="3489567"/>
                  <a:ext cx="307885" cy="266393"/>
                </a:xfrm>
                <a:prstGeom prst="rect">
                  <a:avLst/>
                </a:prstGeom>
                <a:noFill/>
              </p:spPr>
              <p:txBody>
                <a:bodyPr wrap="none" rtlCol="0">
                  <a:spAutoFit/>
                </a:bodyPr>
                <a:lstStyle/>
                <a:p>
                  <a:r>
                    <a:rPr lang="en-US" sz="1500" dirty="0" err="1">
                      <a:solidFill>
                        <a:schemeClr val="accent6">
                          <a:lumMod val="50000"/>
                        </a:schemeClr>
                      </a:solidFill>
                    </a:rPr>
                    <a:t>Q</a:t>
                  </a:r>
                  <a:r>
                    <a:rPr lang="en-US" sz="1500" baseline="-25000" dirty="0" err="1">
                      <a:solidFill>
                        <a:schemeClr val="accent6">
                          <a:lumMod val="50000"/>
                        </a:schemeClr>
                      </a:solidFill>
                    </a:rPr>
                    <a:t>x</a:t>
                  </a:r>
                  <a:endParaRPr lang="en-US" sz="1500" baseline="-25000" dirty="0">
                    <a:solidFill>
                      <a:schemeClr val="accent6">
                        <a:lumMod val="50000"/>
                      </a:schemeClr>
                    </a:solidFill>
                  </a:endParaRPr>
                </a:p>
              </p:txBody>
            </p:sp>
            <p:sp>
              <p:nvSpPr>
                <p:cNvPr id="55" name="TextBox 54"/>
                <p:cNvSpPr txBox="1"/>
                <p:nvPr/>
              </p:nvSpPr>
              <p:spPr>
                <a:xfrm>
                  <a:off x="612000" y="2340000"/>
                  <a:ext cx="306828" cy="266393"/>
                </a:xfrm>
                <a:prstGeom prst="rect">
                  <a:avLst/>
                </a:prstGeom>
                <a:noFill/>
              </p:spPr>
              <p:txBody>
                <a:bodyPr wrap="none" rtlCol="0">
                  <a:spAutoFit/>
                </a:bodyPr>
                <a:lstStyle/>
                <a:p>
                  <a:r>
                    <a:rPr lang="en-US" sz="1500" dirty="0" err="1">
                      <a:solidFill>
                        <a:schemeClr val="accent6">
                          <a:lumMod val="50000"/>
                        </a:schemeClr>
                      </a:solidFill>
                    </a:rPr>
                    <a:t>Q</a:t>
                  </a:r>
                  <a:r>
                    <a:rPr lang="en-US" sz="1500" baseline="-25000" dirty="0" err="1">
                      <a:solidFill>
                        <a:schemeClr val="accent6">
                          <a:lumMod val="50000"/>
                        </a:schemeClr>
                      </a:solidFill>
                    </a:rPr>
                    <a:t>y</a:t>
                  </a:r>
                  <a:endParaRPr lang="en-US" sz="1500" baseline="-25000" dirty="0">
                    <a:solidFill>
                      <a:schemeClr val="accent6">
                        <a:lumMod val="50000"/>
                      </a:schemeClr>
                    </a:solidFill>
                  </a:endParaRPr>
                </a:p>
              </p:txBody>
            </p:sp>
            <p:sp>
              <p:nvSpPr>
                <p:cNvPr id="56" name="Oval 55"/>
                <p:cNvSpPr/>
                <p:nvPr/>
              </p:nvSpPr>
              <p:spPr>
                <a:xfrm>
                  <a:off x="2268000" y="2053466"/>
                  <a:ext cx="72000" cy="72000"/>
                </a:xfrm>
                <a:prstGeom prst="ellipse">
                  <a:avLst/>
                </a:prstGeom>
                <a:solidFill>
                  <a:srgbClr val="FF0000">
                    <a:alpha val="20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61" name="TextBox 60"/>
              <p:cNvSpPr txBox="1"/>
              <p:nvPr/>
            </p:nvSpPr>
            <p:spPr>
              <a:xfrm>
                <a:off x="10656000" y="3564000"/>
                <a:ext cx="1118448" cy="307777"/>
              </a:xfrm>
              <a:prstGeom prst="rect">
                <a:avLst/>
              </a:prstGeom>
              <a:noFill/>
            </p:spPr>
            <p:txBody>
              <a:bodyPr wrap="none" rtlCol="0">
                <a:spAutoFit/>
              </a:bodyPr>
              <a:lstStyle/>
              <a:p>
                <a:r>
                  <a:rPr lang="en-US" sz="1400" dirty="0">
                    <a:solidFill>
                      <a:srgbClr val="008000"/>
                    </a:solidFill>
                  </a:rPr>
                  <a:t>tune </a:t>
                </a:r>
                <a:r>
                  <a:rPr lang="en-US" sz="1400" dirty="0" smtClean="0">
                    <a:solidFill>
                      <a:srgbClr val="008000"/>
                    </a:solidFill>
                  </a:rPr>
                  <a:t>spread!</a:t>
                </a:r>
                <a:endParaRPr lang="en-US" sz="1400" dirty="0">
                  <a:solidFill>
                    <a:srgbClr val="008000"/>
                  </a:solidFill>
                </a:endParaRPr>
              </a:p>
            </p:txBody>
          </p:sp>
          <p:cxnSp>
            <p:nvCxnSpPr>
              <p:cNvPr id="63" name="Straight Arrow Connector 62"/>
              <p:cNvCxnSpPr/>
              <p:nvPr/>
            </p:nvCxnSpPr>
            <p:spPr>
              <a:xfrm rot="7500000">
                <a:off x="10692000" y="3096000"/>
                <a:ext cx="504000" cy="0"/>
              </a:xfrm>
              <a:prstGeom prst="straightConnector1">
                <a:avLst/>
              </a:prstGeom>
              <a:ln w="25400">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65" name="Content Placeholder 2"/>
            <p:cNvSpPr txBox="1">
              <a:spLocks/>
            </p:cNvSpPr>
            <p:nvPr/>
          </p:nvSpPr>
          <p:spPr>
            <a:xfrm>
              <a:off x="8280000" y="5112000"/>
              <a:ext cx="3744000" cy="144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a:buChar char="•"/>
              </a:pPr>
              <a:r>
                <a:rPr lang="en-US" sz="1600" dirty="0"/>
                <a:t>Particles have a different tunes, since the space charge</a:t>
              </a:r>
              <a:r>
                <a:rPr lang="en-US" sz="1600" b="1" dirty="0">
                  <a:solidFill>
                    <a:srgbClr val="C00000"/>
                  </a:solidFill>
                </a:rPr>
                <a:t> defocusing depends on the particles’ amplitude</a:t>
              </a:r>
            </a:p>
            <a:p>
              <a:pPr marL="285750" indent="-285750">
                <a:buFont typeface="Arial"/>
                <a:buChar char="•"/>
              </a:pPr>
              <a:r>
                <a:rPr lang="en-US" sz="1600" dirty="0">
                  <a:sym typeface="Wingdings"/>
                </a:rPr>
                <a:t>The tune shift is largest for particles in the beam </a:t>
              </a:r>
              <a:r>
                <a:rPr lang="en-US" sz="1600" dirty="0" smtClean="0">
                  <a:sym typeface="Wingdings"/>
                </a:rPr>
                <a:t>center</a:t>
              </a:r>
              <a:endParaRPr lang="en-US" sz="1600" dirty="0"/>
            </a:p>
          </p:txBody>
        </p:sp>
      </p:grpSp>
      <p:grpSp>
        <p:nvGrpSpPr>
          <p:cNvPr id="18" name="Group 17"/>
          <p:cNvGrpSpPr/>
          <p:nvPr/>
        </p:nvGrpSpPr>
        <p:grpSpPr>
          <a:xfrm>
            <a:off x="0" y="719999"/>
            <a:ext cx="4068000" cy="5760000"/>
            <a:chOff x="0" y="719999"/>
            <a:chExt cx="4068000" cy="5760000"/>
          </a:xfrm>
        </p:grpSpPr>
        <p:sp>
          <p:nvSpPr>
            <p:cNvPr id="74" name="Rectangle 73"/>
            <p:cNvSpPr/>
            <p:nvPr/>
          </p:nvSpPr>
          <p:spPr>
            <a:xfrm>
              <a:off x="0" y="719999"/>
              <a:ext cx="4068000" cy="5760000"/>
            </a:xfrm>
            <a:prstGeom prst="rect">
              <a:avLst/>
            </a:prstGeom>
            <a:solidFill>
              <a:schemeClr val="accent4">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080000" y="720000"/>
              <a:ext cx="1853969" cy="323165"/>
            </a:xfrm>
            <a:prstGeom prst="rect">
              <a:avLst/>
            </a:prstGeom>
            <a:noFill/>
          </p:spPr>
          <p:txBody>
            <a:bodyPr wrap="none" rtlCol="0">
              <a:spAutoFit/>
            </a:bodyPr>
            <a:lstStyle/>
            <a:p>
              <a:r>
                <a:rPr lang="en-US" sz="1500" dirty="0"/>
                <a:t>without space charge</a:t>
              </a:r>
            </a:p>
          </p:txBody>
        </p:sp>
        <p:grpSp>
          <p:nvGrpSpPr>
            <p:cNvPr id="44" name="Group 43"/>
            <p:cNvGrpSpPr>
              <a:grpSpLocks noChangeAspect="1"/>
            </p:cNvGrpSpPr>
            <p:nvPr/>
          </p:nvGrpSpPr>
          <p:grpSpPr>
            <a:xfrm>
              <a:off x="288001" y="2484000"/>
              <a:ext cx="2663999" cy="2591165"/>
              <a:chOff x="612002" y="1620004"/>
              <a:chExt cx="2196005" cy="2135966"/>
            </a:xfrm>
          </p:grpSpPr>
          <p:cxnSp>
            <p:nvCxnSpPr>
              <p:cNvPr id="9" name="Straight Arrow Connector 8"/>
              <p:cNvCxnSpPr/>
              <p:nvPr/>
            </p:nvCxnSpPr>
            <p:spPr>
              <a:xfrm>
                <a:off x="1008002" y="3420009"/>
                <a:ext cx="1800005"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rot="16200000">
                <a:off x="107934" y="2520007"/>
                <a:ext cx="1800005"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728564" y="3489577"/>
                <a:ext cx="307886" cy="266393"/>
              </a:xfrm>
              <a:prstGeom prst="rect">
                <a:avLst/>
              </a:prstGeom>
              <a:noFill/>
            </p:spPr>
            <p:txBody>
              <a:bodyPr wrap="none" rtlCol="0">
                <a:spAutoFit/>
              </a:bodyPr>
              <a:lstStyle/>
              <a:p>
                <a:r>
                  <a:rPr lang="en-US" sz="1500" dirty="0" err="1">
                    <a:solidFill>
                      <a:schemeClr val="accent6">
                        <a:lumMod val="50000"/>
                      </a:schemeClr>
                    </a:solidFill>
                  </a:rPr>
                  <a:t>Q</a:t>
                </a:r>
                <a:r>
                  <a:rPr lang="en-US" sz="1500" baseline="-25000" dirty="0" err="1">
                    <a:solidFill>
                      <a:schemeClr val="accent6">
                        <a:lumMod val="50000"/>
                      </a:schemeClr>
                    </a:solidFill>
                  </a:rPr>
                  <a:t>x</a:t>
                </a:r>
                <a:endParaRPr lang="en-US" sz="1500" baseline="-25000" dirty="0">
                  <a:solidFill>
                    <a:schemeClr val="accent6">
                      <a:lumMod val="50000"/>
                    </a:schemeClr>
                  </a:solidFill>
                </a:endParaRPr>
              </a:p>
            </p:txBody>
          </p:sp>
          <p:sp>
            <p:nvSpPr>
              <p:cNvPr id="12" name="TextBox 11"/>
              <p:cNvSpPr txBox="1"/>
              <p:nvPr/>
            </p:nvSpPr>
            <p:spPr>
              <a:xfrm>
                <a:off x="612002" y="2340008"/>
                <a:ext cx="306829" cy="266394"/>
              </a:xfrm>
              <a:prstGeom prst="rect">
                <a:avLst/>
              </a:prstGeom>
              <a:noFill/>
            </p:spPr>
            <p:txBody>
              <a:bodyPr wrap="none" rtlCol="0">
                <a:spAutoFit/>
              </a:bodyPr>
              <a:lstStyle/>
              <a:p>
                <a:r>
                  <a:rPr lang="en-US" sz="1500" dirty="0" err="1">
                    <a:solidFill>
                      <a:schemeClr val="accent6">
                        <a:lumMod val="50000"/>
                      </a:schemeClr>
                    </a:solidFill>
                  </a:rPr>
                  <a:t>Q</a:t>
                </a:r>
                <a:r>
                  <a:rPr lang="en-US" sz="1500" baseline="-25000" dirty="0" err="1">
                    <a:solidFill>
                      <a:schemeClr val="accent6">
                        <a:lumMod val="50000"/>
                      </a:schemeClr>
                    </a:solidFill>
                  </a:rPr>
                  <a:t>y</a:t>
                </a:r>
                <a:endParaRPr lang="en-US" sz="1500" baseline="-25000" dirty="0">
                  <a:solidFill>
                    <a:schemeClr val="accent6">
                      <a:lumMod val="50000"/>
                    </a:schemeClr>
                  </a:solidFill>
                </a:endParaRPr>
              </a:p>
            </p:txBody>
          </p:sp>
          <p:sp>
            <p:nvSpPr>
              <p:cNvPr id="13" name="Oval 12"/>
              <p:cNvSpPr/>
              <p:nvPr/>
            </p:nvSpPr>
            <p:spPr>
              <a:xfrm>
                <a:off x="2268000" y="2053466"/>
                <a:ext cx="72000" cy="72000"/>
              </a:xfrm>
              <a:prstGeom prst="ellipse">
                <a:avLst/>
              </a:prstGeom>
              <a:solidFill>
                <a:srgbClr val="FF0000"/>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40" name="TextBox 39"/>
            <p:cNvSpPr txBox="1"/>
            <p:nvPr/>
          </p:nvSpPr>
          <p:spPr>
            <a:xfrm>
              <a:off x="1686600" y="3216600"/>
              <a:ext cx="1198800" cy="599400"/>
            </a:xfrm>
            <a:prstGeom prst="rect">
              <a:avLst/>
            </a:prstGeom>
            <a:noFill/>
          </p:spPr>
          <p:txBody>
            <a:bodyPr wrap="square" rtlCol="0">
              <a:spAutoFit/>
            </a:bodyPr>
            <a:lstStyle/>
            <a:p>
              <a:pPr algn="ctr"/>
              <a:r>
                <a:rPr lang="en-US" sz="1400" dirty="0">
                  <a:solidFill>
                    <a:srgbClr val="FF0000"/>
                  </a:solidFill>
                </a:rPr>
                <a:t>zero intensity working point</a:t>
              </a:r>
            </a:p>
          </p:txBody>
        </p:sp>
        <p:pic>
          <p:nvPicPr>
            <p:cNvPr id="72" name="Picture 71" descr="ps-99-012.pdf"/>
            <p:cNvPicPr>
              <a:picLocks noChangeAspect="1"/>
            </p:cNvPicPr>
            <p:nvPr/>
          </p:nvPicPr>
          <p:blipFill rotWithShape="1">
            <a:blip r:embed="rId2">
              <a:extLst>
                <a:ext uri="{28A0092B-C50C-407E-A947-70E740481C1C}">
                  <a14:useLocalDpi xmlns:a14="http://schemas.microsoft.com/office/drawing/2010/main" val="0"/>
                </a:ext>
              </a:extLst>
            </a:blip>
            <a:srcRect l="24765" t="64469" r="56049" b="26584"/>
            <a:stretch/>
          </p:blipFill>
          <p:spPr>
            <a:xfrm>
              <a:off x="1080000" y="1296000"/>
              <a:ext cx="1743594" cy="1152000"/>
            </a:xfrm>
            <a:prstGeom prst="rect">
              <a:avLst/>
            </a:prstGeom>
          </p:spPr>
        </p:pic>
      </p:grpSp>
      <p:sp>
        <p:nvSpPr>
          <p:cNvPr id="57" name="Rounded Rectangle 56"/>
          <p:cNvSpPr/>
          <p:nvPr/>
        </p:nvSpPr>
        <p:spPr>
          <a:xfrm>
            <a:off x="2856000" y="2349000"/>
            <a:ext cx="6480000" cy="2160000"/>
          </a:xfrm>
          <a:prstGeom prst="roundRect">
            <a:avLst>
              <a:gd name="adj" fmla="val 4996"/>
            </a:avLst>
          </a:prstGeom>
          <a:solidFill>
            <a:schemeClr val="bg1"/>
          </a:solidFill>
          <a:ln w="25400"/>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Note: the maximum space charge tune shift in a </a:t>
            </a:r>
            <a:r>
              <a:rPr lang="en-US" sz="2000" b="1" dirty="0">
                <a:solidFill>
                  <a:srgbClr val="C00000"/>
                </a:solidFill>
              </a:rPr>
              <a:t>Gaussian beam distribution is stronger compared to the detuning in a uniform beam distribution</a:t>
            </a:r>
            <a:r>
              <a:rPr lang="en-US" sz="2000" dirty="0">
                <a:solidFill>
                  <a:schemeClr val="tx1"/>
                </a:solidFill>
              </a:rPr>
              <a:t> when considering similar beam sizes due to the higher particle density in the beam core</a:t>
            </a:r>
            <a:r>
              <a:rPr lang="en-US" sz="2000" dirty="0" smtClean="0">
                <a:solidFill>
                  <a:schemeClr val="tx1"/>
                </a:solidFill>
              </a:rPr>
              <a:t>!</a:t>
            </a:r>
            <a:endParaRPr lang="en-US" sz="2000" dirty="0">
              <a:solidFill>
                <a:schemeClr val="tx1"/>
              </a:solidFill>
            </a:endParaRPr>
          </a:p>
        </p:txBody>
      </p:sp>
      <p:sp>
        <p:nvSpPr>
          <p:cNvPr id="6" name="Slide Number Placeholder 5"/>
          <p:cNvSpPr>
            <a:spLocks noGrp="1"/>
          </p:cNvSpPr>
          <p:nvPr>
            <p:ph type="sldNum" sz="quarter" idx="12"/>
          </p:nvPr>
        </p:nvSpPr>
        <p:spPr/>
        <p:txBody>
          <a:bodyPr/>
          <a:lstStyle/>
          <a:p>
            <a:fld id="{9EA1AA69-EDB9-4143-818B-2B18FE6932EA}" type="slidenum">
              <a:rPr lang="en-GB" smtClean="0"/>
              <a:t>5</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17" name="Footer Placeholder 16"/>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068707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711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3" name="Text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51</a:t>
            </a:fld>
            <a:endParaRPr lang="en-GB"/>
          </a:p>
        </p:txBody>
      </p:sp>
      <p:sp>
        <p:nvSpPr>
          <p:cNvPr id="7" name="Date Placeholder 6"/>
          <p:cNvSpPr>
            <a:spLocks noGrp="1"/>
          </p:cNvSpPr>
          <p:nvPr>
            <p:ph type="dt" sz="half" idx="10"/>
          </p:nvPr>
        </p:nvSpPr>
        <p:spPr/>
        <p:txBody>
          <a:bodyPr/>
          <a:lstStyle/>
          <a:p>
            <a:r>
              <a:rPr lang="en-US" smtClean="0"/>
              <a:t>14. September 2019</a:t>
            </a:r>
            <a:endParaRPr lang="en-GB" dirty="0"/>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dirty="0"/>
          </a:p>
        </p:txBody>
      </p:sp>
    </p:spTree>
    <p:extLst>
      <p:ext uri="{BB962C8B-B14F-4D97-AF65-F5344CB8AC3E}">
        <p14:creationId xmlns:p14="http://schemas.microsoft.com/office/powerpoint/2010/main" val="1651474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Longitudinal space charge</a:t>
            </a:r>
          </a:p>
        </p:txBody>
      </p:sp>
      <p:sp>
        <p:nvSpPr>
          <p:cNvPr id="3" name="Content Placeholder 2"/>
          <p:cNvSpPr>
            <a:spLocks noGrp="1"/>
          </p:cNvSpPr>
          <p:nvPr>
            <p:ph idx="1"/>
          </p:nvPr>
        </p:nvSpPr>
        <p:spPr/>
        <p:txBody>
          <a:bodyPr>
            <a:normAutofit/>
          </a:bodyPr>
          <a:lstStyle/>
          <a:p>
            <a:r>
              <a:rPr lang="en-US" sz="2000" dirty="0"/>
              <a:t>Longitudinal </a:t>
            </a:r>
            <a:r>
              <a:rPr lang="en-US" sz="2000" dirty="0" smtClean="0"/>
              <a:t>(direct) space </a:t>
            </a:r>
            <a:r>
              <a:rPr lang="en-US" sz="2000" dirty="0"/>
              <a:t>charge </a:t>
            </a:r>
            <a:r>
              <a:rPr lang="en-US" sz="2000" dirty="0" smtClean="0"/>
              <a:t>can be also computed analytically (via Maxwell’s equations) for </a:t>
            </a:r>
            <a:r>
              <a:rPr lang="en-US" sz="2000" dirty="0"/>
              <a:t>cylindrically symmetric bunches of a given transverse </a:t>
            </a:r>
            <a:r>
              <a:rPr lang="en-US" sz="2000" dirty="0" smtClean="0"/>
              <a:t>density profile </a:t>
            </a:r>
            <a:r>
              <a:rPr lang="en-US" sz="2000" dirty="0"/>
              <a:t>n(r):</a:t>
            </a:r>
            <a:endParaRPr lang="en-US" sz="2000" dirty="0" smtClean="0"/>
          </a:p>
          <a:p>
            <a:endParaRPr lang="en-US" sz="2000" dirty="0"/>
          </a:p>
          <a:p>
            <a:endParaRPr lang="en-US" sz="2000" dirty="0" smtClean="0"/>
          </a:p>
          <a:p>
            <a:endParaRPr lang="en-US" sz="2000" dirty="0"/>
          </a:p>
          <a:p>
            <a:endParaRPr lang="en-US" sz="2000" dirty="0" smtClean="0"/>
          </a:p>
          <a:p>
            <a:endParaRPr lang="en-US" sz="2000" dirty="0" smtClean="0"/>
          </a:p>
          <a:p>
            <a:endParaRPr lang="en-US" sz="2000" dirty="0"/>
          </a:p>
          <a:p>
            <a:endParaRPr lang="en-US" sz="2000" dirty="0" smtClean="0"/>
          </a:p>
          <a:p>
            <a:endParaRPr lang="en-US" sz="2000" dirty="0"/>
          </a:p>
          <a:p>
            <a:endParaRPr lang="en-US" sz="2000" dirty="0" smtClean="0"/>
          </a:p>
          <a:p>
            <a:r>
              <a:rPr lang="en-US" sz="2000" dirty="0"/>
              <a:t>Note about this formula </a:t>
            </a:r>
          </a:p>
          <a:p>
            <a:pPr lvl="1"/>
            <a:r>
              <a:rPr lang="en-US" sz="1800" dirty="0"/>
              <a:t>For r=b the longitudinal electrical field vanishes as it should (perfect conducting pipe)</a:t>
            </a:r>
          </a:p>
          <a:p>
            <a:pPr lvl="1"/>
            <a:r>
              <a:rPr lang="en-US" sz="1800" dirty="0"/>
              <a:t>It diverges for b </a:t>
            </a:r>
            <a:r>
              <a:rPr lang="en-US" sz="1800" dirty="0">
                <a:sym typeface="Wingdings"/>
              </a:rPr>
              <a:t> ∞ because the analysis breaks down if the bunch length ≤ b/</a:t>
            </a:r>
            <a:r>
              <a:rPr lang="en-US" sz="1800" dirty="0">
                <a:latin typeface="Symbol" charset="2"/>
                <a:cs typeface="Symbol" charset="2"/>
                <a:sym typeface="Wingdings"/>
              </a:rPr>
              <a:t>g</a:t>
            </a:r>
            <a:endParaRPr lang="en-US" sz="1800" dirty="0" smtClean="0"/>
          </a:p>
          <a:p>
            <a:endParaRPr lang="en-US" sz="2000" dirty="0" smtClean="0"/>
          </a:p>
          <a:p>
            <a:endParaRPr lang="en-US" sz="2000" dirty="0"/>
          </a:p>
          <a:p>
            <a:endParaRPr lang="en-US" sz="2000" dirty="0" smtClean="0"/>
          </a:p>
          <a:p>
            <a:endParaRPr lang="en-US" sz="2000" dirty="0"/>
          </a:p>
        </p:txBody>
      </p:sp>
      <p:pic>
        <p:nvPicPr>
          <p:cNvPr id="10" name="Picture 9"/>
          <p:cNvPicPr>
            <a:picLocks noChangeAspect="1"/>
          </p:cNvPicPr>
          <p:nvPr/>
        </p:nvPicPr>
        <p:blipFill rotWithShape="1">
          <a:blip r:embed="rId3"/>
          <a:srcRect l="7519" t="-603" b="67379"/>
          <a:stretch/>
        </p:blipFill>
        <p:spPr>
          <a:xfrm>
            <a:off x="4080000" y="1728000"/>
            <a:ext cx="4032000" cy="1730983"/>
          </a:xfrm>
          <a:prstGeom prst="rect">
            <a:avLst/>
          </a:prstGeom>
        </p:spPr>
      </p:pic>
      <p:pic>
        <p:nvPicPr>
          <p:cNvPr id="12" name="Picture 11"/>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2332802" y="3888000"/>
            <a:ext cx="7526396" cy="682973"/>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52</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335930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Longitudinal space charge</a:t>
            </a:r>
          </a:p>
        </p:txBody>
      </p:sp>
      <p:sp>
        <p:nvSpPr>
          <p:cNvPr id="3" name="Content Placeholder 2"/>
          <p:cNvSpPr>
            <a:spLocks noGrp="1"/>
          </p:cNvSpPr>
          <p:nvPr>
            <p:ph idx="1"/>
          </p:nvPr>
        </p:nvSpPr>
        <p:spPr/>
        <p:txBody>
          <a:bodyPr>
            <a:normAutofit/>
          </a:bodyPr>
          <a:lstStyle/>
          <a:p>
            <a:r>
              <a:rPr lang="en-US" sz="2000" dirty="0"/>
              <a:t>Longitudinal </a:t>
            </a:r>
            <a:r>
              <a:rPr lang="en-US" sz="2000" dirty="0" smtClean="0"/>
              <a:t>(direct) space </a:t>
            </a:r>
            <a:r>
              <a:rPr lang="en-US" sz="2000" dirty="0"/>
              <a:t>charge </a:t>
            </a:r>
            <a:r>
              <a:rPr lang="en-US" sz="2000" dirty="0" smtClean="0"/>
              <a:t>can be also computed analytically (via Maxwell’s equations) for </a:t>
            </a:r>
            <a:r>
              <a:rPr lang="en-US" sz="2000" dirty="0"/>
              <a:t>cylindrically symmetric bunches of a given </a:t>
            </a:r>
            <a:r>
              <a:rPr lang="en-US" sz="2000" dirty="0" smtClean="0"/>
              <a:t>transverse density </a:t>
            </a:r>
            <a:r>
              <a:rPr lang="en-US" sz="2000" dirty="0"/>
              <a:t>profile n(r):</a:t>
            </a:r>
            <a:endParaRPr lang="en-US" sz="2000" dirty="0" smtClean="0"/>
          </a:p>
          <a:p>
            <a:endParaRPr lang="en-US" sz="2000" dirty="0"/>
          </a:p>
          <a:p>
            <a:endParaRPr lang="en-US" sz="2000" dirty="0" smtClean="0"/>
          </a:p>
          <a:p>
            <a:endParaRPr lang="en-US" sz="2000" dirty="0"/>
          </a:p>
          <a:p>
            <a:endParaRPr lang="en-US" sz="2000" dirty="0" smtClean="0"/>
          </a:p>
          <a:p>
            <a:endParaRPr lang="en-US" sz="2000" dirty="0" smtClean="0"/>
          </a:p>
          <a:p>
            <a:endParaRPr lang="en-US" sz="2000" dirty="0"/>
          </a:p>
          <a:p>
            <a:endParaRPr lang="en-US" sz="2000" dirty="0" smtClean="0"/>
          </a:p>
          <a:p>
            <a:endParaRPr lang="en-US" sz="2000" dirty="0"/>
          </a:p>
          <a:p>
            <a:endParaRPr lang="en-US" sz="2000" dirty="0" smtClean="0"/>
          </a:p>
          <a:p>
            <a:r>
              <a:rPr lang="en-US" sz="2000" dirty="0"/>
              <a:t>Note about this formula </a:t>
            </a:r>
          </a:p>
          <a:p>
            <a:pPr lvl="1"/>
            <a:r>
              <a:rPr lang="en-US" sz="1800" dirty="0"/>
              <a:t>For r=b the longitudinal electrical field vanishes as it should (perfect conducting pipe)</a:t>
            </a:r>
          </a:p>
          <a:p>
            <a:pPr lvl="1"/>
            <a:r>
              <a:rPr lang="en-US" sz="1800" dirty="0"/>
              <a:t>It diverges for b </a:t>
            </a:r>
            <a:r>
              <a:rPr lang="en-US" sz="1800" dirty="0">
                <a:sym typeface="Wingdings"/>
              </a:rPr>
              <a:t> ∞ because the analysis breaks down if the bunch length ≤ b/</a:t>
            </a:r>
            <a:r>
              <a:rPr lang="en-US" sz="1800" dirty="0">
                <a:latin typeface="Symbol" charset="2"/>
                <a:cs typeface="Symbol" charset="2"/>
                <a:sym typeface="Wingdings"/>
              </a:rPr>
              <a:t>g</a:t>
            </a:r>
            <a:endParaRPr lang="en-US" sz="1800" dirty="0" smtClean="0"/>
          </a:p>
          <a:p>
            <a:endParaRPr lang="en-US" sz="2000" dirty="0" smtClean="0"/>
          </a:p>
          <a:p>
            <a:endParaRPr lang="en-US" sz="2000" dirty="0"/>
          </a:p>
          <a:p>
            <a:endParaRPr lang="en-US" sz="2000" dirty="0" smtClean="0"/>
          </a:p>
          <a:p>
            <a:endParaRPr lang="en-US" sz="2000" dirty="0"/>
          </a:p>
        </p:txBody>
      </p:sp>
      <p:pic>
        <p:nvPicPr>
          <p:cNvPr id="10" name="Picture 9"/>
          <p:cNvPicPr>
            <a:picLocks noChangeAspect="1"/>
          </p:cNvPicPr>
          <p:nvPr/>
        </p:nvPicPr>
        <p:blipFill rotWithShape="1">
          <a:blip r:embed="rId3"/>
          <a:srcRect l="7519" t="-603" b="67379"/>
          <a:stretch/>
        </p:blipFill>
        <p:spPr>
          <a:xfrm>
            <a:off x="4080000" y="1728000"/>
            <a:ext cx="4032000" cy="1730983"/>
          </a:xfrm>
          <a:prstGeom prst="rect">
            <a:avLst/>
          </a:prstGeom>
        </p:spPr>
      </p:pic>
      <p:pic>
        <p:nvPicPr>
          <p:cNvPr id="12" name="Picture 11"/>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2332802" y="3420000"/>
            <a:ext cx="7526396" cy="682973"/>
          </a:xfrm>
          <a:prstGeom prst="rect">
            <a:avLst/>
          </a:prstGeom>
        </p:spPr>
      </p:pic>
      <p:sp>
        <p:nvSpPr>
          <p:cNvPr id="9" name="Rounded Rectangle 8"/>
          <p:cNvSpPr/>
          <p:nvPr/>
        </p:nvSpPr>
        <p:spPr>
          <a:xfrm>
            <a:off x="696000" y="828000"/>
            <a:ext cx="10800000" cy="2376000"/>
          </a:xfrm>
          <a:prstGeom prst="roundRect">
            <a:avLst>
              <a:gd name="adj" fmla="val 4996"/>
            </a:avLst>
          </a:prstGeom>
          <a:solidFill>
            <a:schemeClr val="bg1"/>
          </a:solidFill>
          <a:ln w="25400"/>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0" rtlCol="0" anchor="t"/>
          <a:lstStyle/>
          <a:p>
            <a:pPr algn="just"/>
            <a:r>
              <a:rPr lang="en-US" sz="2000" dirty="0">
                <a:solidFill>
                  <a:schemeClr val="tx1"/>
                </a:solidFill>
              </a:rPr>
              <a:t>It has the following interesting dependencies:</a:t>
            </a:r>
          </a:p>
          <a:p>
            <a:pPr marL="342900" indent="-342900" algn="just">
              <a:buFont typeface="Arial" panose="020B0604020202020204" pitchFamily="34" charset="0"/>
              <a:buChar char="•"/>
            </a:pPr>
            <a:endParaRPr lang="en-US" dirty="0" smtClean="0">
              <a:solidFill>
                <a:schemeClr val="tx1"/>
              </a:solidFill>
            </a:endParaRPr>
          </a:p>
          <a:p>
            <a:pPr marL="342900" indent="-342900" algn="just">
              <a:buFont typeface="Arial" panose="020B0604020202020204" pitchFamily="34" charset="0"/>
              <a:buChar char="•"/>
            </a:pPr>
            <a:r>
              <a:rPr lang="en-US" dirty="0" smtClean="0">
                <a:solidFill>
                  <a:schemeClr val="tx1"/>
                </a:solidFill>
              </a:rPr>
              <a:t>It </a:t>
            </a:r>
            <a:r>
              <a:rPr lang="en-US" dirty="0">
                <a:solidFill>
                  <a:schemeClr val="tx1"/>
                </a:solidFill>
              </a:rPr>
              <a:t>decreases with energy like </a:t>
            </a:r>
            <a:r>
              <a:rPr lang="en-US" dirty="0" smtClean="0">
                <a:solidFill>
                  <a:schemeClr val="tx1"/>
                </a:solidFill>
              </a:rPr>
              <a:t>1/γ2 and </a:t>
            </a:r>
            <a:r>
              <a:rPr lang="en-US" b="1" dirty="0" smtClean="0">
                <a:solidFill>
                  <a:srgbClr val="FF0000"/>
                </a:solidFill>
              </a:rPr>
              <a:t>vanishes </a:t>
            </a:r>
            <a:r>
              <a:rPr lang="en-US" b="1" dirty="0">
                <a:solidFill>
                  <a:srgbClr val="FF0000"/>
                </a:solidFill>
              </a:rPr>
              <a:t>in the </a:t>
            </a:r>
            <a:r>
              <a:rPr lang="en-US" b="1" dirty="0" smtClean="0">
                <a:solidFill>
                  <a:srgbClr val="FF0000"/>
                </a:solidFill>
              </a:rPr>
              <a:t>ultra-relativistic limit</a:t>
            </a:r>
          </a:p>
          <a:p>
            <a:pPr marL="342900" indent="-342900" algn="just">
              <a:buFont typeface="Arial" panose="020B0604020202020204" pitchFamily="34" charset="0"/>
              <a:buChar char="•"/>
            </a:pPr>
            <a:endParaRPr lang="en-US" dirty="0" smtClean="0">
              <a:solidFill>
                <a:schemeClr val="tx1"/>
              </a:solidFill>
            </a:endParaRPr>
          </a:p>
          <a:p>
            <a:pPr marL="342900" indent="-342900" algn="just">
              <a:buFont typeface="Arial" panose="020B0604020202020204" pitchFamily="34" charset="0"/>
              <a:buChar char="•"/>
            </a:pPr>
            <a:r>
              <a:rPr lang="en-US" dirty="0" smtClean="0">
                <a:solidFill>
                  <a:schemeClr val="tx1"/>
                </a:solidFill>
              </a:rPr>
              <a:t>It </a:t>
            </a:r>
            <a:r>
              <a:rPr lang="en-US" dirty="0">
                <a:solidFill>
                  <a:schemeClr val="tx1"/>
                </a:solidFill>
              </a:rPr>
              <a:t>is proportional to the </a:t>
            </a:r>
            <a:r>
              <a:rPr lang="en-US" b="1" dirty="0">
                <a:solidFill>
                  <a:srgbClr val="FF0000"/>
                </a:solidFill>
              </a:rPr>
              <a:t>opposite of the derivative of the line density –λ’</a:t>
            </a:r>
            <a:r>
              <a:rPr lang="en-US" dirty="0">
                <a:solidFill>
                  <a:schemeClr val="tx1"/>
                </a:solidFill>
              </a:rPr>
              <a:t>. This can be understood intuitively because it must be directed from a region with higher charge density to a region with lower charge density (i.e. it pushes with the opposite of the gradient of the line </a:t>
            </a:r>
            <a:r>
              <a:rPr lang="en-US" dirty="0" smtClean="0">
                <a:solidFill>
                  <a:schemeClr val="tx1"/>
                </a:solidFill>
              </a:rPr>
              <a:t>charge)</a:t>
            </a:r>
          </a:p>
        </p:txBody>
      </p:sp>
      <p:sp>
        <p:nvSpPr>
          <p:cNvPr id="11" name="Rounded Rectangle 10"/>
          <p:cNvSpPr/>
          <p:nvPr/>
        </p:nvSpPr>
        <p:spPr>
          <a:xfrm>
            <a:off x="696000" y="4248000"/>
            <a:ext cx="10800000" cy="2160000"/>
          </a:xfrm>
          <a:prstGeom prst="roundRect">
            <a:avLst>
              <a:gd name="adj" fmla="val 4996"/>
            </a:avLst>
          </a:prstGeom>
          <a:solidFill>
            <a:schemeClr val="bg1"/>
          </a:solidFill>
          <a:ln w="25400"/>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0" rtlCol="0" anchor="t"/>
          <a:lstStyle/>
          <a:p>
            <a:pPr marL="342900" indent="-342900" algn="just">
              <a:buFont typeface="Arial" panose="020B0604020202020204" pitchFamily="34" charset="0"/>
              <a:buChar char="•"/>
            </a:pPr>
            <a:endParaRPr lang="en-US" dirty="0" smtClean="0">
              <a:solidFill>
                <a:schemeClr val="tx1"/>
              </a:solidFill>
            </a:endParaRPr>
          </a:p>
          <a:p>
            <a:pPr marL="342900" indent="-342900" algn="just">
              <a:buFont typeface="Arial" panose="020B0604020202020204" pitchFamily="34" charset="0"/>
              <a:buChar char="•"/>
            </a:pPr>
            <a:r>
              <a:rPr lang="en-US" dirty="0" smtClean="0">
                <a:solidFill>
                  <a:schemeClr val="tx1"/>
                </a:solidFill>
              </a:rPr>
              <a:t>Space </a:t>
            </a:r>
            <a:r>
              <a:rPr lang="en-US" dirty="0">
                <a:solidFill>
                  <a:schemeClr val="tx1"/>
                </a:solidFill>
              </a:rPr>
              <a:t>charge would then spread out charge bumps. However, remember that only below transition energy, accelerated particles go faster and space charge has this smoothing action. Above transition, accelerated particles take a longer time to go around the accelerator and density peaks can be enhanced. This is the origin of the so-called </a:t>
            </a:r>
            <a:r>
              <a:rPr lang="en-US" b="1" dirty="0">
                <a:solidFill>
                  <a:srgbClr val="FF0000"/>
                </a:solidFill>
              </a:rPr>
              <a:t>negative mass instability</a:t>
            </a:r>
            <a:r>
              <a:rPr lang="en-US" dirty="0">
                <a:solidFill>
                  <a:schemeClr val="tx1"/>
                </a:solidFill>
              </a:rPr>
              <a:t>. Momentum spread (</a:t>
            </a:r>
            <a:r>
              <a:rPr lang="en-US" dirty="0" err="1">
                <a:solidFill>
                  <a:schemeClr val="tx1"/>
                </a:solidFill>
              </a:rPr>
              <a:t>unbunched</a:t>
            </a:r>
            <a:r>
              <a:rPr lang="en-US" dirty="0">
                <a:solidFill>
                  <a:schemeClr val="tx1"/>
                </a:solidFill>
              </a:rPr>
              <a:t> beams) or synchrotron motion (bunched beams) can usually stabilize this effect. </a:t>
            </a:r>
            <a:endParaRPr lang="en-US" sz="2000" dirty="0">
              <a:solidFill>
                <a:schemeClr val="tx1"/>
              </a:solidFill>
            </a:endParaRPr>
          </a:p>
        </p:txBody>
      </p:sp>
      <p:sp>
        <p:nvSpPr>
          <p:cNvPr id="6" name="Slide Number Placeholder 5"/>
          <p:cNvSpPr>
            <a:spLocks noGrp="1"/>
          </p:cNvSpPr>
          <p:nvPr>
            <p:ph type="sldNum" sz="quarter" idx="12"/>
          </p:nvPr>
        </p:nvSpPr>
        <p:spPr/>
        <p:txBody>
          <a:bodyPr/>
          <a:lstStyle/>
          <a:p>
            <a:fld id="{9EA1AA69-EDB9-4143-818B-2B18FE6932EA}" type="slidenum">
              <a:rPr lang="en-GB" smtClean="0"/>
              <a:t>53</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29374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Longitudinal space charge: synchrotron </a:t>
            </a:r>
            <a:r>
              <a:rPr lang="en-US" dirty="0"/>
              <a:t>tune </a:t>
            </a:r>
            <a:r>
              <a:rPr lang="en-US" dirty="0" smtClean="0"/>
              <a:t>shift</a:t>
            </a:r>
            <a:endParaRPr lang="en-US" dirty="0"/>
          </a:p>
        </p:txBody>
      </p:sp>
      <p:sp>
        <p:nvSpPr>
          <p:cNvPr id="3" name="Content Placeholder 2"/>
          <p:cNvSpPr>
            <a:spLocks noGrp="1"/>
          </p:cNvSpPr>
          <p:nvPr>
            <p:ph idx="1"/>
          </p:nvPr>
        </p:nvSpPr>
        <p:spPr/>
        <p:txBody>
          <a:bodyPr>
            <a:normAutofit/>
          </a:bodyPr>
          <a:lstStyle/>
          <a:p>
            <a:pPr algn="just"/>
            <a:r>
              <a:rPr lang="en-US" sz="2000" dirty="0" smtClean="0"/>
              <a:t>Similarly to the transverse plane, longitudinal space charge also leads to</a:t>
            </a:r>
            <a:r>
              <a:rPr lang="en-US" sz="2000" b="1" dirty="0" smtClean="0">
                <a:solidFill>
                  <a:srgbClr val="FF0000"/>
                </a:solidFill>
              </a:rPr>
              <a:t> a synchrotron tune shift</a:t>
            </a:r>
            <a:r>
              <a:rPr lang="en-US" sz="2000" dirty="0" smtClean="0"/>
              <a:t> which is proportional to number </a:t>
            </a:r>
            <a:r>
              <a:rPr lang="en-US" sz="2000" dirty="0"/>
              <a:t>of particles in the bunch </a:t>
            </a:r>
            <a:r>
              <a:rPr lang="en-US" sz="2000" dirty="0" err="1"/>
              <a:t>N</a:t>
            </a:r>
            <a:r>
              <a:rPr lang="en-US" sz="2000" baseline="-25000" dirty="0" err="1"/>
              <a:t>b</a:t>
            </a:r>
            <a:r>
              <a:rPr lang="en-US" sz="2000" dirty="0"/>
              <a:t> (linear</a:t>
            </a:r>
            <a:r>
              <a:rPr lang="en-US" sz="2000" dirty="0" smtClean="0"/>
              <a:t>)</a:t>
            </a:r>
          </a:p>
          <a:p>
            <a:pPr algn="just"/>
            <a:endParaRPr lang="en-US" sz="2000" dirty="0"/>
          </a:p>
          <a:p>
            <a:pPr algn="just"/>
            <a:endParaRPr lang="en-US" sz="2000" dirty="0" smtClean="0"/>
          </a:p>
          <a:p>
            <a:pPr algn="just"/>
            <a:endParaRPr lang="en-US" sz="2000" dirty="0"/>
          </a:p>
        </p:txBody>
      </p:sp>
      <p:sp>
        <p:nvSpPr>
          <p:cNvPr id="8" name="Rectangle 7"/>
          <p:cNvSpPr/>
          <p:nvPr/>
        </p:nvSpPr>
        <p:spPr>
          <a:xfrm>
            <a:off x="7056000" y="1512000"/>
            <a:ext cx="3348000" cy="864000"/>
          </a:xfrm>
          <a:prstGeom prst="rect">
            <a:avLst/>
          </a:prstGeom>
        </p:spPr>
        <p:txBody>
          <a:bodyPr wrap="square">
            <a:spAutoFit/>
          </a:bodyPr>
          <a:lstStyle/>
          <a:p>
            <a:pPr algn="just"/>
            <a:r>
              <a:rPr lang="en-US" sz="1600" dirty="0">
                <a:solidFill>
                  <a:srgbClr val="FF0000"/>
                </a:solidFill>
              </a:rPr>
              <a:t>… </a:t>
            </a:r>
            <a:r>
              <a:rPr lang="en-US" sz="1600" dirty="0" smtClean="0">
                <a:solidFill>
                  <a:srgbClr val="FF0000"/>
                </a:solidFill>
              </a:rPr>
              <a:t>example of synchrotron </a:t>
            </a:r>
            <a:r>
              <a:rPr lang="en-US" sz="1600" dirty="0">
                <a:solidFill>
                  <a:srgbClr val="FF0000"/>
                </a:solidFill>
              </a:rPr>
              <a:t>tune shift due to space charge in the radial center of a transverse </a:t>
            </a:r>
            <a:r>
              <a:rPr lang="en-US" sz="1600" dirty="0" smtClean="0">
                <a:solidFill>
                  <a:srgbClr val="FF0000"/>
                </a:solidFill>
              </a:rPr>
              <a:t>parabolic </a:t>
            </a:r>
            <a:r>
              <a:rPr lang="en-US" sz="1600" dirty="0">
                <a:solidFill>
                  <a:srgbClr val="FF0000"/>
                </a:solidFill>
              </a:rPr>
              <a:t>bunch</a:t>
            </a:r>
          </a:p>
        </p:txBody>
      </p:sp>
      <p:pic>
        <p:nvPicPr>
          <p:cNvPr id="14" name="Picture 13"/>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3600000" y="1656000"/>
            <a:ext cx="2849523" cy="620190"/>
          </a:xfrm>
          <a:prstGeom prst="rect">
            <a:avLst/>
          </a:prstGeom>
        </p:spPr>
      </p:pic>
      <p:grpSp>
        <p:nvGrpSpPr>
          <p:cNvPr id="7" name="Group 6"/>
          <p:cNvGrpSpPr/>
          <p:nvPr/>
        </p:nvGrpSpPr>
        <p:grpSpPr>
          <a:xfrm>
            <a:off x="696000" y="2160000"/>
            <a:ext cx="10800000" cy="4248000"/>
            <a:chOff x="696000" y="2160000"/>
            <a:chExt cx="10800000" cy="4248000"/>
          </a:xfrm>
        </p:grpSpPr>
        <p:sp>
          <p:nvSpPr>
            <p:cNvPr id="9" name="Rounded Rectangle 8"/>
            <p:cNvSpPr/>
            <p:nvPr/>
          </p:nvSpPr>
          <p:spPr>
            <a:xfrm>
              <a:off x="696000" y="2484000"/>
              <a:ext cx="10800000" cy="3924000"/>
            </a:xfrm>
            <a:prstGeom prst="roundRect">
              <a:avLst>
                <a:gd name="adj" fmla="val 4996"/>
              </a:avLst>
            </a:prstGeom>
            <a:solidFill>
              <a:schemeClr val="bg1"/>
            </a:solidFill>
            <a:ln w="25400"/>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0" rtlCol="0" anchor="b"/>
            <a:lstStyle/>
            <a:p>
              <a:pPr algn="just"/>
              <a:r>
                <a:rPr lang="en-US" sz="2000" dirty="0">
                  <a:solidFill>
                    <a:schemeClr val="tx1"/>
                  </a:solidFill>
                </a:rPr>
                <a:t>The longitudinal space charge force </a:t>
              </a:r>
              <a:r>
                <a:rPr lang="en-US" sz="2000" b="1" dirty="0">
                  <a:solidFill>
                    <a:srgbClr val="C00000"/>
                  </a:solidFill>
                </a:rPr>
                <a:t>changes sign when crossing </a:t>
              </a:r>
              <a:r>
                <a:rPr lang="en-US" sz="2000" b="1" dirty="0" smtClean="0">
                  <a:solidFill>
                    <a:srgbClr val="C00000"/>
                  </a:solidFill>
                </a:rPr>
                <a:t>transition</a:t>
              </a:r>
              <a:r>
                <a:rPr lang="en-US" sz="2000" dirty="0" smtClean="0">
                  <a:solidFill>
                    <a:schemeClr val="tx1"/>
                  </a:solidFill>
                </a:rPr>
                <a:t>:</a:t>
              </a:r>
              <a:endParaRPr lang="en-US" sz="2000" dirty="0">
                <a:solidFill>
                  <a:schemeClr val="tx1"/>
                </a:solidFill>
              </a:endParaRPr>
            </a:p>
            <a:p>
              <a:pPr marL="342900" indent="-342900" algn="just">
                <a:buFont typeface="Arial" panose="020B0604020202020204" pitchFamily="34" charset="0"/>
                <a:buChar char="•"/>
              </a:pPr>
              <a:r>
                <a:rPr lang="en-US" dirty="0" err="1" smtClean="0">
                  <a:solidFill>
                    <a:schemeClr val="tx1"/>
                  </a:solidFill>
                </a:rPr>
                <a:t>Quadrupolar</a:t>
              </a:r>
              <a:r>
                <a:rPr lang="en-US" dirty="0" smtClean="0">
                  <a:solidFill>
                    <a:schemeClr val="tx1"/>
                  </a:solidFill>
                </a:rPr>
                <a:t> </a:t>
              </a:r>
              <a:r>
                <a:rPr lang="en-US" dirty="0">
                  <a:solidFill>
                    <a:schemeClr val="tx1"/>
                  </a:solidFill>
                </a:rPr>
                <a:t>oscillations are excited due to the sudden mismatch of the beam distribution at </a:t>
              </a:r>
              <a:r>
                <a:rPr lang="en-US" dirty="0" smtClean="0">
                  <a:solidFill>
                    <a:schemeClr val="tx1"/>
                  </a:solidFill>
                </a:rPr>
                <a:t>transition</a:t>
              </a:r>
              <a:endParaRPr lang="en-US" dirty="0">
                <a:solidFill>
                  <a:schemeClr val="tx1"/>
                </a:solidFill>
              </a:endParaRPr>
            </a:p>
            <a:p>
              <a:pPr marL="342900" indent="-342900" algn="just">
                <a:buFont typeface="Arial" panose="020B0604020202020204" pitchFamily="34" charset="0"/>
                <a:buChar char="•"/>
              </a:pPr>
              <a:r>
                <a:rPr lang="en-US" dirty="0" smtClean="0">
                  <a:solidFill>
                    <a:schemeClr val="tx1"/>
                  </a:solidFill>
                </a:rPr>
                <a:t>This </a:t>
              </a:r>
              <a:r>
                <a:rPr lang="en-US" dirty="0">
                  <a:solidFill>
                    <a:schemeClr val="tx1"/>
                  </a:solidFill>
                </a:rPr>
                <a:t>effect gets stronger with increasing space charge force</a:t>
              </a:r>
            </a:p>
            <a:p>
              <a:pPr marL="342900" indent="-342900" algn="just">
                <a:buFont typeface="Arial" panose="020B0604020202020204" pitchFamily="34" charset="0"/>
                <a:buChar char="•"/>
              </a:pPr>
              <a:r>
                <a:rPr lang="en-US" dirty="0" smtClean="0">
                  <a:solidFill>
                    <a:schemeClr val="tx1"/>
                  </a:solidFill>
                </a:rPr>
                <a:t>To </a:t>
              </a:r>
              <a:r>
                <a:rPr lang="en-US" dirty="0">
                  <a:solidFill>
                    <a:schemeClr val="tx1"/>
                  </a:solidFill>
                </a:rPr>
                <a:t>avoid the mismatch, a jump of the RF voltage needs to be programmed similar to the phase jump </a:t>
              </a:r>
            </a:p>
          </p:txBody>
        </p:sp>
        <p:pic>
          <p:nvPicPr>
            <p:cNvPr id="10" name="Picture 9" descr="Transition.pdf"/>
            <p:cNvPicPr>
              <a:picLocks noChangeAspect="1"/>
            </p:cNvPicPr>
            <p:nvPr/>
          </p:nvPicPr>
          <p:blipFill rotWithShape="1">
            <a:blip r:embed="rId4">
              <a:extLst>
                <a:ext uri="{28A0092B-C50C-407E-A947-70E740481C1C}">
                  <a14:useLocalDpi xmlns:a14="http://schemas.microsoft.com/office/drawing/2010/main" val="0"/>
                </a:ext>
              </a:extLst>
            </a:blip>
            <a:srcRect l="9434" t="10033" r="52033" b="72054"/>
            <a:stretch/>
          </p:blipFill>
          <p:spPr>
            <a:xfrm>
              <a:off x="3630000" y="2160000"/>
              <a:ext cx="4932000" cy="3244395"/>
            </a:xfrm>
            <a:prstGeom prst="rect">
              <a:avLst/>
            </a:prstGeom>
          </p:spPr>
        </p:pic>
      </p:grpSp>
      <p:sp>
        <p:nvSpPr>
          <p:cNvPr id="6" name="Slide Number Placeholder 5"/>
          <p:cNvSpPr>
            <a:spLocks noGrp="1"/>
          </p:cNvSpPr>
          <p:nvPr>
            <p:ph type="sldNum" sz="quarter" idx="12"/>
          </p:nvPr>
        </p:nvSpPr>
        <p:spPr/>
        <p:txBody>
          <a:bodyPr/>
          <a:lstStyle/>
          <a:p>
            <a:fld id="{9EA1AA69-EDB9-4143-818B-2B18FE6932EA}" type="slidenum">
              <a:rPr lang="en-GB" smtClean="0"/>
              <a:t>54</a:t>
            </a:fld>
            <a:endParaRPr lang="en-GB"/>
          </a:p>
        </p:txBody>
      </p:sp>
      <p:sp>
        <p:nvSpPr>
          <p:cNvPr id="11" name="Date Placeholder 10"/>
          <p:cNvSpPr>
            <a:spLocks noGrp="1"/>
          </p:cNvSpPr>
          <p:nvPr>
            <p:ph type="dt" sz="half" idx="10"/>
          </p:nvPr>
        </p:nvSpPr>
        <p:spPr/>
        <p:txBody>
          <a:bodyPr/>
          <a:lstStyle/>
          <a:p>
            <a:r>
              <a:rPr lang="en-US" smtClean="0"/>
              <a:t>14. September 2019</a:t>
            </a:r>
            <a:endParaRPr lang="en-GB"/>
          </a:p>
        </p:txBody>
      </p:sp>
      <p:sp>
        <p:nvSpPr>
          <p:cNvPr id="12" name="Footer Placeholder 11"/>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248519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space charge tune shift</a:t>
            </a:r>
            <a:endParaRPr lang="en-US" dirty="0"/>
          </a:p>
        </p:txBody>
      </p:sp>
      <p:sp>
        <p:nvSpPr>
          <p:cNvPr id="3" name="Content Placeholder 2"/>
          <p:cNvSpPr>
            <a:spLocks noGrp="1"/>
          </p:cNvSpPr>
          <p:nvPr>
            <p:ph idx="1"/>
          </p:nvPr>
        </p:nvSpPr>
        <p:spPr>
          <a:xfrm>
            <a:off x="336000" y="792000"/>
            <a:ext cx="11520000" cy="5400000"/>
          </a:xfrm>
        </p:spPr>
        <p:txBody>
          <a:bodyPr>
            <a:normAutofit/>
          </a:bodyPr>
          <a:lstStyle/>
          <a:p>
            <a:r>
              <a:rPr lang="en-US" sz="1800" dirty="0"/>
              <a:t>The direct space charge force for a beam with uniform charge distribution is linear in x and y </a:t>
            </a:r>
            <a:r>
              <a:rPr lang="en-US" sz="1800" dirty="0" smtClean="0"/>
              <a:t/>
            </a:r>
            <a:br>
              <a:rPr lang="en-US" sz="1800" dirty="0" smtClean="0"/>
            </a:br>
            <a:r>
              <a:rPr lang="en-US" sz="1800" dirty="0" smtClean="0">
                <a:sym typeface="Wingdings"/>
              </a:rPr>
              <a:t></a:t>
            </a:r>
            <a:r>
              <a:rPr lang="en-US" sz="1800" dirty="0" smtClean="0"/>
              <a:t> </a:t>
            </a:r>
            <a:r>
              <a:rPr lang="en-US" sz="1800" dirty="0">
                <a:sym typeface="Wingdings"/>
              </a:rPr>
              <a:t>results in </a:t>
            </a:r>
            <a:r>
              <a:rPr lang="en-US" sz="1800" dirty="0" smtClean="0">
                <a:sym typeface="Wingdings"/>
              </a:rPr>
              <a:t>a </a:t>
            </a:r>
            <a:r>
              <a:rPr lang="en-US" sz="1800" b="1" dirty="0">
                <a:solidFill>
                  <a:srgbClr val="C00000"/>
                </a:solidFill>
                <a:sym typeface="Wingdings"/>
              </a:rPr>
              <a:t>direct space charge tune </a:t>
            </a:r>
            <a:r>
              <a:rPr lang="en-US" sz="1800" b="1" dirty="0" smtClean="0">
                <a:solidFill>
                  <a:srgbClr val="C00000"/>
                </a:solidFill>
                <a:sym typeface="Wingdings"/>
              </a:rPr>
              <a:t>shift</a:t>
            </a:r>
          </a:p>
          <a:p>
            <a:r>
              <a:rPr lang="en-US" sz="1800" dirty="0" smtClean="0">
                <a:sym typeface="Wingdings"/>
              </a:rPr>
              <a:t>We derive the general expression for the space charge induced tune shift in the vertical plane</a:t>
            </a:r>
            <a:endParaRPr lang="en-US" sz="1800" dirty="0"/>
          </a:p>
        </p:txBody>
      </p:sp>
      <p:pic>
        <p:nvPicPr>
          <p:cNvPr id="8" name="Picture 7"/>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1440000" y="1872000"/>
            <a:ext cx="8608153" cy="4535924"/>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55</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629276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Incoherent vs. coherent tune shift</a:t>
            </a:r>
            <a:endParaRPr lang="en-US" dirty="0"/>
          </a:p>
        </p:txBody>
      </p:sp>
      <p:sp>
        <p:nvSpPr>
          <p:cNvPr id="3" name="Content Placeholder 2"/>
          <p:cNvSpPr>
            <a:spLocks noGrp="1"/>
          </p:cNvSpPr>
          <p:nvPr>
            <p:ph idx="1"/>
          </p:nvPr>
        </p:nvSpPr>
        <p:spPr/>
        <p:txBody>
          <a:bodyPr>
            <a:normAutofit/>
          </a:bodyPr>
          <a:lstStyle/>
          <a:p>
            <a:pPr algn="just"/>
            <a:r>
              <a:rPr lang="en-US" sz="2000" dirty="0" smtClean="0"/>
              <a:t>Indirect space charge generates forces via image charges – these forces are a function of the beam (centroid) offset and the witness particle offsets</a:t>
            </a:r>
          </a:p>
          <a:p>
            <a:pPr algn="just"/>
            <a:r>
              <a:rPr lang="en-US" sz="2000" dirty="0" smtClean="0"/>
              <a:t>We can write down the equation of motion for the (indirect space charge perturbed) </a:t>
            </a:r>
            <a:r>
              <a:rPr lang="en-US" sz="2000" dirty="0" err="1" smtClean="0"/>
              <a:t>betatron</a:t>
            </a:r>
            <a:r>
              <a:rPr lang="en-US" sz="2000" dirty="0" smtClean="0"/>
              <a:t> motion in smooth approximation as</a:t>
            </a:r>
          </a:p>
          <a:p>
            <a:pPr algn="just"/>
            <a:endParaRPr lang="en-US" sz="2000" dirty="0"/>
          </a:p>
          <a:p>
            <a:pPr algn="just"/>
            <a:endParaRPr lang="en-US" sz="2000" dirty="0" smtClean="0"/>
          </a:p>
          <a:p>
            <a:pPr algn="just"/>
            <a:endParaRPr lang="en-US" sz="2000" dirty="0" smtClean="0"/>
          </a:p>
          <a:p>
            <a:pPr algn="just"/>
            <a:r>
              <a:rPr lang="en-US" sz="2000" dirty="0" smtClean="0"/>
              <a:t>We linearize the forces for small offsets in y and y̅</a:t>
            </a:r>
          </a:p>
          <a:p>
            <a:pPr algn="just"/>
            <a:endParaRPr lang="en-US" sz="2000" dirty="0"/>
          </a:p>
          <a:p>
            <a:pPr algn="just"/>
            <a:endParaRPr lang="en-US" sz="2000" dirty="0" smtClean="0"/>
          </a:p>
          <a:p>
            <a:pPr algn="just"/>
            <a:endParaRPr lang="en-US" sz="2000" dirty="0"/>
          </a:p>
          <a:p>
            <a:pPr algn="just"/>
            <a:r>
              <a:rPr lang="en-US" sz="2000" dirty="0" smtClean="0"/>
              <a:t>In </a:t>
            </a:r>
            <a:r>
              <a:rPr lang="en-US" sz="2000" dirty="0"/>
              <a:t>case the induced tune shift is </a:t>
            </a:r>
            <a:r>
              <a:rPr lang="en-US" sz="2000" dirty="0" smtClean="0"/>
              <a:t>small, </a:t>
            </a:r>
            <a:r>
              <a:rPr lang="en-US" sz="2000" dirty="0"/>
              <a:t>we can write</a:t>
            </a:r>
          </a:p>
          <a:p>
            <a:pPr algn="just"/>
            <a:endParaRPr lang="en-US" sz="2000" dirty="0" smtClean="0"/>
          </a:p>
          <a:p>
            <a:pPr algn="just"/>
            <a:endParaRPr lang="en-US" sz="2000" dirty="0"/>
          </a:p>
          <a:p>
            <a:pPr algn="just"/>
            <a:endParaRPr lang="en-US" sz="2000" dirty="0"/>
          </a:p>
        </p:txBody>
      </p:sp>
      <p:pic>
        <p:nvPicPr>
          <p:cNvPr id="17" name="Picture 16"/>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736000" y="2376000"/>
            <a:ext cx="2859428" cy="596571"/>
          </a:xfrm>
          <a:prstGeom prst="rect">
            <a:avLst/>
          </a:prstGeom>
        </p:spPr>
      </p:pic>
      <p:pic>
        <p:nvPicPr>
          <p:cNvPr id="18" name="Picture 17"/>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2736000" y="3960000"/>
            <a:ext cx="5928684" cy="682971"/>
          </a:xfrm>
          <a:prstGeom prst="rect">
            <a:avLst/>
          </a:prstGeom>
        </p:spPr>
      </p:pic>
      <p:grpSp>
        <p:nvGrpSpPr>
          <p:cNvPr id="7" name="Group 6"/>
          <p:cNvGrpSpPr/>
          <p:nvPr/>
        </p:nvGrpSpPr>
        <p:grpSpPr>
          <a:xfrm>
            <a:off x="8208000" y="2520000"/>
            <a:ext cx="3096000" cy="1152203"/>
            <a:chOff x="8208000" y="2880000"/>
            <a:chExt cx="3096000" cy="1152203"/>
          </a:xfrm>
        </p:grpSpPr>
        <p:grpSp>
          <p:nvGrpSpPr>
            <p:cNvPr id="11" name="Group 10"/>
            <p:cNvGrpSpPr>
              <a:grpSpLocks noChangeAspect="1"/>
            </p:cNvGrpSpPr>
            <p:nvPr/>
          </p:nvGrpSpPr>
          <p:grpSpPr>
            <a:xfrm>
              <a:off x="8208000" y="2880000"/>
              <a:ext cx="3096000" cy="1152203"/>
              <a:chOff x="6404357" y="3243091"/>
              <a:chExt cx="2839517" cy="1056749"/>
            </a:xfrm>
          </p:grpSpPr>
          <p:pic>
            <p:nvPicPr>
              <p:cNvPr id="12" name="Picture 11" descr="test.pdf"/>
              <p:cNvPicPr>
                <a:picLocks noChangeAspect="1"/>
              </p:cNvPicPr>
              <p:nvPr/>
            </p:nvPicPr>
            <p:blipFill rotWithShape="1">
              <a:blip r:embed="rId7">
                <a:extLst>
                  <a:ext uri="{28A0092B-C50C-407E-A947-70E740481C1C}">
                    <a14:useLocalDpi xmlns:a14="http://schemas.microsoft.com/office/drawing/2010/main" val="0"/>
                  </a:ext>
                </a:extLst>
              </a:blip>
              <a:srcRect l="43381" t="47527" r="29443" b="44285"/>
              <a:stretch/>
            </p:blipFill>
            <p:spPr>
              <a:xfrm>
                <a:off x="6404357" y="3347301"/>
                <a:ext cx="832019" cy="952539"/>
              </a:xfrm>
              <a:prstGeom prst="rect">
                <a:avLst/>
              </a:prstGeom>
            </p:spPr>
          </p:pic>
          <p:sp>
            <p:nvSpPr>
              <p:cNvPr id="13" name="TextBox 12"/>
              <p:cNvSpPr txBox="1"/>
              <p:nvPr/>
            </p:nvSpPr>
            <p:spPr>
              <a:xfrm>
                <a:off x="7294181" y="3516883"/>
                <a:ext cx="1949693" cy="292593"/>
              </a:xfrm>
              <a:prstGeom prst="rect">
                <a:avLst/>
              </a:prstGeom>
              <a:noFill/>
            </p:spPr>
            <p:txBody>
              <a:bodyPr wrap="square" rtlCol="0">
                <a:spAutoFit/>
              </a:bodyPr>
              <a:lstStyle/>
              <a:p>
                <a:r>
                  <a:rPr lang="en-US" sz="1400" b="1" dirty="0">
                    <a:solidFill>
                      <a:srgbClr val="FF0000"/>
                    </a:solidFill>
                  </a:rPr>
                  <a:t>coherent beam position</a:t>
                </a:r>
              </a:p>
            </p:txBody>
          </p:sp>
          <p:sp>
            <p:nvSpPr>
              <p:cNvPr id="14" name="TextBox 13"/>
              <p:cNvSpPr txBox="1"/>
              <p:nvPr/>
            </p:nvSpPr>
            <p:spPr>
              <a:xfrm>
                <a:off x="6883493" y="3243091"/>
                <a:ext cx="1949693" cy="292593"/>
              </a:xfrm>
              <a:prstGeom prst="rect">
                <a:avLst/>
              </a:prstGeom>
              <a:noFill/>
            </p:spPr>
            <p:txBody>
              <a:bodyPr wrap="square" rtlCol="0">
                <a:spAutoFit/>
              </a:bodyPr>
              <a:lstStyle/>
              <a:p>
                <a:r>
                  <a:rPr lang="en-US" sz="1400" b="1" dirty="0" smtClean="0">
                    <a:solidFill>
                      <a:schemeClr val="accent4"/>
                    </a:solidFill>
                  </a:rPr>
                  <a:t>witness </a:t>
                </a:r>
                <a:r>
                  <a:rPr lang="en-US" sz="1400" b="1" dirty="0">
                    <a:solidFill>
                      <a:schemeClr val="accent4"/>
                    </a:solidFill>
                  </a:rPr>
                  <a:t>particle position</a:t>
                </a:r>
              </a:p>
            </p:txBody>
          </p:sp>
        </p:grpSp>
        <p:sp>
          <p:nvSpPr>
            <p:cNvPr id="19" name="Oval 18"/>
            <p:cNvSpPr>
              <a:spLocks noChangeAspect="1"/>
            </p:cNvSpPr>
            <p:nvPr/>
          </p:nvSpPr>
          <p:spPr>
            <a:xfrm>
              <a:off x="8460000" y="3006000"/>
              <a:ext cx="144000" cy="144000"/>
            </a:xfrm>
            <a:prstGeom prst="ellipse">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8"/>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2736000" y="5616001"/>
            <a:ext cx="5241598" cy="289371"/>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56</a:t>
            </a:fld>
            <a:endParaRPr lang="en-GB"/>
          </a:p>
        </p:txBody>
      </p:sp>
      <p:sp>
        <p:nvSpPr>
          <p:cNvPr id="8" name="Date Placeholder 7"/>
          <p:cNvSpPr>
            <a:spLocks noGrp="1"/>
          </p:cNvSpPr>
          <p:nvPr>
            <p:ph type="dt" sz="half" idx="10"/>
          </p:nvPr>
        </p:nvSpPr>
        <p:spPr/>
        <p:txBody>
          <a:bodyPr/>
          <a:lstStyle/>
          <a:p>
            <a:r>
              <a:rPr lang="en-US" smtClean="0"/>
              <a:t>14.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64986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Incoherent vs. coherent tune shift</a:t>
            </a:r>
          </a:p>
        </p:txBody>
      </p:sp>
      <p:sp>
        <p:nvSpPr>
          <p:cNvPr id="3" name="Content Placeholder 2"/>
          <p:cNvSpPr>
            <a:spLocks noGrp="1"/>
          </p:cNvSpPr>
          <p:nvPr>
            <p:ph idx="1"/>
          </p:nvPr>
        </p:nvSpPr>
        <p:spPr/>
        <p:txBody>
          <a:bodyPr>
            <a:normAutofit/>
          </a:bodyPr>
          <a:lstStyle/>
          <a:p>
            <a:pPr algn="just"/>
            <a:r>
              <a:rPr lang="en-US" sz="2000" dirty="0" smtClean="0"/>
              <a:t>We linearize the forces for small offsets in y and y̅  </a:t>
            </a:r>
          </a:p>
          <a:p>
            <a:pPr algn="just"/>
            <a:endParaRPr lang="en-US" sz="2000" dirty="0" smtClean="0"/>
          </a:p>
          <a:p>
            <a:pPr algn="just"/>
            <a:endParaRPr lang="en-US" sz="2000" dirty="0" smtClean="0"/>
          </a:p>
          <a:p>
            <a:pPr algn="just"/>
            <a:endParaRPr lang="en-US" sz="2000" dirty="0"/>
          </a:p>
          <a:p>
            <a:pPr algn="just"/>
            <a:r>
              <a:rPr lang="en-US" sz="2000" dirty="0"/>
              <a:t>The incoherent tune shift of an individual </a:t>
            </a:r>
            <a:r>
              <a:rPr lang="en-US" sz="2000" dirty="0" smtClean="0"/>
              <a:t>witness </a:t>
            </a:r>
            <a:r>
              <a:rPr lang="en-US" sz="2000" dirty="0"/>
              <a:t>particle is obtained when </a:t>
            </a:r>
            <a:r>
              <a:rPr lang="en-US" sz="2000" dirty="0" smtClean="0"/>
              <a:t>considering the </a:t>
            </a:r>
            <a:r>
              <a:rPr lang="en-US" sz="2000" dirty="0"/>
              <a:t>beam as a whole </a:t>
            </a:r>
            <a:r>
              <a:rPr lang="en-US" sz="2000" dirty="0" smtClean="0"/>
              <a:t>being centered; the </a:t>
            </a:r>
            <a:r>
              <a:rPr lang="en-US" sz="2000" dirty="0"/>
              <a:t>second term in the general equation of motion becomes zero and we </a:t>
            </a:r>
            <a:r>
              <a:rPr lang="en-US" sz="2000" dirty="0" smtClean="0"/>
              <a:t>obtain:</a:t>
            </a:r>
            <a:endParaRPr lang="en-US" sz="2000" dirty="0"/>
          </a:p>
          <a:p>
            <a:pPr algn="just"/>
            <a:endParaRPr lang="en-US" sz="2000" dirty="0" smtClean="0"/>
          </a:p>
          <a:p>
            <a:pPr algn="just"/>
            <a:endParaRPr lang="en-US" sz="2000" dirty="0" smtClean="0"/>
          </a:p>
          <a:p>
            <a:pPr algn="just"/>
            <a:endParaRPr lang="en-US" sz="2000" dirty="0"/>
          </a:p>
          <a:p>
            <a:pPr algn="just"/>
            <a:r>
              <a:rPr lang="en-US" sz="2000" dirty="0" smtClean="0"/>
              <a:t>Hence, the </a:t>
            </a:r>
            <a:r>
              <a:rPr lang="en-US" sz="2000" b="1" dirty="0" smtClean="0">
                <a:solidFill>
                  <a:srgbClr val="C00000"/>
                </a:solidFill>
              </a:rPr>
              <a:t>incoherent tune shift becomes</a:t>
            </a:r>
            <a:endParaRPr lang="en-US" sz="2000" b="1" dirty="0">
              <a:solidFill>
                <a:srgbClr val="C00000"/>
              </a:solidFill>
            </a:endParaRPr>
          </a:p>
        </p:txBody>
      </p:sp>
      <p:pic>
        <p:nvPicPr>
          <p:cNvPr id="8" name="Picture 7"/>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736001" y="1476000"/>
            <a:ext cx="5599315" cy="645029"/>
          </a:xfrm>
          <a:prstGeom prst="rect">
            <a:avLst/>
          </a:prstGeom>
        </p:spPr>
      </p:pic>
      <p:grpSp>
        <p:nvGrpSpPr>
          <p:cNvPr id="10" name="Group 9"/>
          <p:cNvGrpSpPr/>
          <p:nvPr/>
        </p:nvGrpSpPr>
        <p:grpSpPr>
          <a:xfrm>
            <a:off x="8676000" y="3744000"/>
            <a:ext cx="3096000" cy="1152203"/>
            <a:chOff x="8208000" y="5040000"/>
            <a:chExt cx="3096000" cy="1152203"/>
          </a:xfrm>
        </p:grpSpPr>
        <p:grpSp>
          <p:nvGrpSpPr>
            <p:cNvPr id="11" name="Group 10"/>
            <p:cNvGrpSpPr>
              <a:grpSpLocks noChangeAspect="1"/>
            </p:cNvGrpSpPr>
            <p:nvPr/>
          </p:nvGrpSpPr>
          <p:grpSpPr>
            <a:xfrm>
              <a:off x="8208000" y="5040000"/>
              <a:ext cx="3096000" cy="1152203"/>
              <a:chOff x="6404357" y="3243091"/>
              <a:chExt cx="2839517" cy="1056749"/>
            </a:xfrm>
          </p:grpSpPr>
          <p:pic>
            <p:nvPicPr>
              <p:cNvPr id="12" name="Picture 11" descr="test.pdf"/>
              <p:cNvPicPr>
                <a:picLocks noChangeAspect="1"/>
              </p:cNvPicPr>
              <p:nvPr/>
            </p:nvPicPr>
            <p:blipFill rotWithShape="1">
              <a:blip r:embed="rId6">
                <a:extLst>
                  <a:ext uri="{28A0092B-C50C-407E-A947-70E740481C1C}">
                    <a14:useLocalDpi xmlns:a14="http://schemas.microsoft.com/office/drawing/2010/main" val="0"/>
                  </a:ext>
                </a:extLst>
              </a:blip>
              <a:srcRect l="43381" t="47527" r="29443" b="44285"/>
              <a:stretch/>
            </p:blipFill>
            <p:spPr>
              <a:xfrm>
                <a:off x="6404357" y="3347301"/>
                <a:ext cx="832019" cy="952539"/>
              </a:xfrm>
              <a:prstGeom prst="rect">
                <a:avLst/>
              </a:prstGeom>
            </p:spPr>
          </p:pic>
          <p:sp>
            <p:nvSpPr>
              <p:cNvPr id="13" name="TextBox 12"/>
              <p:cNvSpPr txBox="1"/>
              <p:nvPr/>
            </p:nvSpPr>
            <p:spPr>
              <a:xfrm>
                <a:off x="7294181" y="3516883"/>
                <a:ext cx="1949693" cy="292593"/>
              </a:xfrm>
              <a:prstGeom prst="rect">
                <a:avLst/>
              </a:prstGeom>
              <a:noFill/>
            </p:spPr>
            <p:txBody>
              <a:bodyPr wrap="square" rtlCol="0">
                <a:spAutoFit/>
              </a:bodyPr>
              <a:lstStyle/>
              <a:p>
                <a:r>
                  <a:rPr lang="en-US" sz="1400" b="1" dirty="0">
                    <a:solidFill>
                      <a:srgbClr val="FF0000"/>
                    </a:solidFill>
                  </a:rPr>
                  <a:t>coherent beam position</a:t>
                </a:r>
              </a:p>
            </p:txBody>
          </p:sp>
          <p:sp>
            <p:nvSpPr>
              <p:cNvPr id="14" name="TextBox 13"/>
              <p:cNvSpPr txBox="1"/>
              <p:nvPr/>
            </p:nvSpPr>
            <p:spPr>
              <a:xfrm>
                <a:off x="6883493" y="3243091"/>
                <a:ext cx="1949693" cy="292593"/>
              </a:xfrm>
              <a:prstGeom prst="rect">
                <a:avLst/>
              </a:prstGeom>
              <a:noFill/>
            </p:spPr>
            <p:txBody>
              <a:bodyPr wrap="square" rtlCol="0">
                <a:spAutoFit/>
              </a:bodyPr>
              <a:lstStyle/>
              <a:p>
                <a:r>
                  <a:rPr lang="en-US" sz="1400" b="1" dirty="0" smtClean="0">
                    <a:solidFill>
                      <a:schemeClr val="accent4"/>
                    </a:solidFill>
                  </a:rPr>
                  <a:t>witness </a:t>
                </a:r>
                <a:r>
                  <a:rPr lang="en-US" sz="1400" b="1" dirty="0">
                    <a:solidFill>
                      <a:schemeClr val="accent4"/>
                    </a:solidFill>
                  </a:rPr>
                  <a:t>particle position</a:t>
                </a:r>
              </a:p>
            </p:txBody>
          </p:sp>
        </p:grpSp>
        <p:sp>
          <p:nvSpPr>
            <p:cNvPr id="19" name="Oval 18"/>
            <p:cNvSpPr>
              <a:spLocks noChangeAspect="1"/>
            </p:cNvSpPr>
            <p:nvPr/>
          </p:nvSpPr>
          <p:spPr>
            <a:xfrm>
              <a:off x="8460000" y="5166000"/>
              <a:ext cx="144000" cy="144000"/>
            </a:xfrm>
            <a:prstGeom prst="ellipse">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8"/>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2736000" y="3312000"/>
            <a:ext cx="4522970" cy="993448"/>
          </a:xfrm>
          <a:prstGeom prst="rect">
            <a:avLst/>
          </a:prstGeom>
        </p:spPr>
      </p:pic>
      <p:pic>
        <p:nvPicPr>
          <p:cNvPr id="15" name="Picture 14"/>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2736005" y="5040000"/>
            <a:ext cx="6284495" cy="645029"/>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57</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16" name="Footer Placeholder 15"/>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725682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Incoherent vs. coherent tune shift</a:t>
            </a:r>
            <a:endParaRPr lang="en-US" dirty="0"/>
          </a:p>
        </p:txBody>
      </p:sp>
      <p:sp>
        <p:nvSpPr>
          <p:cNvPr id="3" name="Content Placeholder 2"/>
          <p:cNvSpPr>
            <a:spLocks noGrp="1"/>
          </p:cNvSpPr>
          <p:nvPr>
            <p:ph idx="1"/>
          </p:nvPr>
        </p:nvSpPr>
        <p:spPr/>
        <p:txBody>
          <a:bodyPr>
            <a:normAutofit/>
          </a:bodyPr>
          <a:lstStyle/>
          <a:p>
            <a:r>
              <a:rPr lang="en-US" sz="2000" dirty="0" smtClean="0"/>
              <a:t>We linearize the forces for small offsets in y and y̅  </a:t>
            </a:r>
          </a:p>
          <a:p>
            <a:endParaRPr lang="en-US" sz="2000" dirty="0" smtClean="0"/>
          </a:p>
          <a:p>
            <a:endParaRPr lang="en-US" sz="2000" dirty="0" smtClean="0"/>
          </a:p>
          <a:p>
            <a:endParaRPr lang="en-US" sz="2000" dirty="0"/>
          </a:p>
          <a:p>
            <a:r>
              <a:rPr lang="en-US" sz="2000" dirty="0" smtClean="0"/>
              <a:t>The coherent equation of motion evaluates on the beam centroid motion as:</a:t>
            </a:r>
          </a:p>
          <a:p>
            <a:endParaRPr lang="en-US" sz="2000" dirty="0"/>
          </a:p>
          <a:p>
            <a:endParaRPr lang="en-US" sz="2000" dirty="0" smtClean="0"/>
          </a:p>
          <a:p>
            <a:endParaRPr lang="en-US" sz="2000" dirty="0"/>
          </a:p>
          <a:p>
            <a:r>
              <a:rPr lang="en-US" sz="2000" dirty="0" smtClean="0"/>
              <a:t>Hence, the </a:t>
            </a:r>
            <a:r>
              <a:rPr lang="en-US" sz="2000" b="1" dirty="0" smtClean="0">
                <a:solidFill>
                  <a:srgbClr val="C00000"/>
                </a:solidFill>
              </a:rPr>
              <a:t>coherent tune shift becomes</a:t>
            </a:r>
            <a:endParaRPr lang="en-US" sz="2000" b="1" dirty="0">
              <a:solidFill>
                <a:srgbClr val="C00000"/>
              </a:solidFill>
            </a:endParaRPr>
          </a:p>
        </p:txBody>
      </p:sp>
      <p:pic>
        <p:nvPicPr>
          <p:cNvPr id="8" name="Picture 7"/>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736001" y="1476000"/>
            <a:ext cx="5599315" cy="645029"/>
          </a:xfrm>
          <a:prstGeom prst="rect">
            <a:avLst/>
          </a:prstGeom>
        </p:spPr>
      </p:pic>
      <p:grpSp>
        <p:nvGrpSpPr>
          <p:cNvPr id="10" name="Group 9"/>
          <p:cNvGrpSpPr/>
          <p:nvPr/>
        </p:nvGrpSpPr>
        <p:grpSpPr>
          <a:xfrm>
            <a:off x="8676000" y="3744000"/>
            <a:ext cx="3096000" cy="1152203"/>
            <a:chOff x="8208000" y="5040000"/>
            <a:chExt cx="3096000" cy="1152203"/>
          </a:xfrm>
        </p:grpSpPr>
        <p:grpSp>
          <p:nvGrpSpPr>
            <p:cNvPr id="11" name="Group 10"/>
            <p:cNvGrpSpPr>
              <a:grpSpLocks noChangeAspect="1"/>
            </p:cNvGrpSpPr>
            <p:nvPr/>
          </p:nvGrpSpPr>
          <p:grpSpPr>
            <a:xfrm>
              <a:off x="8208000" y="5040000"/>
              <a:ext cx="3096000" cy="1152203"/>
              <a:chOff x="6404357" y="3243091"/>
              <a:chExt cx="2839517" cy="1056749"/>
            </a:xfrm>
          </p:grpSpPr>
          <p:pic>
            <p:nvPicPr>
              <p:cNvPr id="12" name="Picture 11" descr="test.pdf"/>
              <p:cNvPicPr>
                <a:picLocks noChangeAspect="1"/>
              </p:cNvPicPr>
              <p:nvPr/>
            </p:nvPicPr>
            <p:blipFill rotWithShape="1">
              <a:blip r:embed="rId6">
                <a:extLst>
                  <a:ext uri="{28A0092B-C50C-407E-A947-70E740481C1C}">
                    <a14:useLocalDpi xmlns:a14="http://schemas.microsoft.com/office/drawing/2010/main" val="0"/>
                  </a:ext>
                </a:extLst>
              </a:blip>
              <a:srcRect l="43381" t="47527" r="29443" b="44285"/>
              <a:stretch/>
            </p:blipFill>
            <p:spPr>
              <a:xfrm>
                <a:off x="6404357" y="3347301"/>
                <a:ext cx="832019" cy="952539"/>
              </a:xfrm>
              <a:prstGeom prst="rect">
                <a:avLst/>
              </a:prstGeom>
            </p:spPr>
          </p:pic>
          <p:sp>
            <p:nvSpPr>
              <p:cNvPr id="13" name="TextBox 12"/>
              <p:cNvSpPr txBox="1"/>
              <p:nvPr/>
            </p:nvSpPr>
            <p:spPr>
              <a:xfrm>
                <a:off x="7294181" y="3516883"/>
                <a:ext cx="1949693" cy="292593"/>
              </a:xfrm>
              <a:prstGeom prst="rect">
                <a:avLst/>
              </a:prstGeom>
              <a:noFill/>
            </p:spPr>
            <p:txBody>
              <a:bodyPr wrap="square" rtlCol="0">
                <a:spAutoFit/>
              </a:bodyPr>
              <a:lstStyle/>
              <a:p>
                <a:r>
                  <a:rPr lang="en-US" sz="1400" b="1" dirty="0">
                    <a:solidFill>
                      <a:srgbClr val="FF0000"/>
                    </a:solidFill>
                  </a:rPr>
                  <a:t>coherent beam position</a:t>
                </a:r>
              </a:p>
            </p:txBody>
          </p:sp>
          <p:sp>
            <p:nvSpPr>
              <p:cNvPr id="14" name="TextBox 13"/>
              <p:cNvSpPr txBox="1"/>
              <p:nvPr/>
            </p:nvSpPr>
            <p:spPr>
              <a:xfrm>
                <a:off x="6883493" y="3243091"/>
                <a:ext cx="1949693" cy="292593"/>
              </a:xfrm>
              <a:prstGeom prst="rect">
                <a:avLst/>
              </a:prstGeom>
              <a:noFill/>
            </p:spPr>
            <p:txBody>
              <a:bodyPr wrap="square" rtlCol="0">
                <a:spAutoFit/>
              </a:bodyPr>
              <a:lstStyle/>
              <a:p>
                <a:r>
                  <a:rPr lang="en-US" sz="1400" b="1" dirty="0" smtClean="0">
                    <a:solidFill>
                      <a:schemeClr val="accent4"/>
                    </a:solidFill>
                  </a:rPr>
                  <a:t>witness </a:t>
                </a:r>
                <a:r>
                  <a:rPr lang="en-US" sz="1400" b="1" dirty="0">
                    <a:solidFill>
                      <a:schemeClr val="accent4"/>
                    </a:solidFill>
                  </a:rPr>
                  <a:t>particle position</a:t>
                </a:r>
              </a:p>
            </p:txBody>
          </p:sp>
        </p:grpSp>
        <p:sp>
          <p:nvSpPr>
            <p:cNvPr id="19" name="Oval 18"/>
            <p:cNvSpPr>
              <a:spLocks noChangeAspect="1"/>
            </p:cNvSpPr>
            <p:nvPr/>
          </p:nvSpPr>
          <p:spPr>
            <a:xfrm>
              <a:off x="8460000" y="5166000"/>
              <a:ext cx="144000" cy="144000"/>
            </a:xfrm>
            <a:prstGeom prst="ellipse">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2" name="Picture 21"/>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2736000" y="3060000"/>
            <a:ext cx="5825978" cy="993448"/>
          </a:xfrm>
          <a:prstGeom prst="rect">
            <a:avLst/>
          </a:prstGeom>
        </p:spPr>
      </p:pic>
      <p:pic>
        <p:nvPicPr>
          <p:cNvPr id="23" name="Picture 22"/>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2736004" y="4608000"/>
            <a:ext cx="4814400" cy="1376838"/>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58</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639676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Laslett</a:t>
            </a:r>
            <a:r>
              <a:rPr lang="en-US" dirty="0" smtClean="0"/>
              <a:t> tune shift from indirect space charge</a:t>
            </a:r>
            <a:endParaRPr lang="en-US" dirty="0"/>
          </a:p>
        </p:txBody>
      </p:sp>
      <p:sp>
        <p:nvSpPr>
          <p:cNvPr id="3" name="Content Placeholder 2"/>
          <p:cNvSpPr>
            <a:spLocks noGrp="1"/>
          </p:cNvSpPr>
          <p:nvPr>
            <p:ph idx="1"/>
          </p:nvPr>
        </p:nvSpPr>
        <p:spPr/>
        <p:txBody>
          <a:bodyPr>
            <a:noAutofit/>
          </a:bodyPr>
          <a:lstStyle/>
          <a:p>
            <a:r>
              <a:rPr lang="en-US" sz="1800" dirty="0" smtClean="0"/>
              <a:t>The coherent and incoherent tune shifts from indirect </a:t>
            </a:r>
            <a:r>
              <a:rPr lang="en-US" sz="1800" dirty="0"/>
              <a:t>space charge </a:t>
            </a:r>
            <a:r>
              <a:rPr lang="en-US" sz="1800" dirty="0" smtClean="0"/>
              <a:t>are given by the</a:t>
            </a:r>
            <a:r>
              <a:rPr lang="en-US" sz="1800" b="1" dirty="0" smtClean="0">
                <a:solidFill>
                  <a:srgbClr val="C00000"/>
                </a:solidFill>
              </a:rPr>
              <a:t> derivatives </a:t>
            </a:r>
            <a:r>
              <a:rPr lang="en-US" sz="1800" b="1" dirty="0">
                <a:solidFill>
                  <a:srgbClr val="C00000"/>
                </a:solidFill>
              </a:rPr>
              <a:t>of </a:t>
            </a:r>
            <a:r>
              <a:rPr lang="en-US" sz="1800" b="1" dirty="0" smtClean="0">
                <a:solidFill>
                  <a:srgbClr val="C00000"/>
                </a:solidFill>
              </a:rPr>
              <a:t>the image charge forces</a:t>
            </a:r>
            <a:endParaRPr lang="en-US" sz="1800" b="1" dirty="0">
              <a:solidFill>
                <a:srgbClr val="C00000"/>
              </a:solidFill>
            </a:endParaRPr>
          </a:p>
          <a:p>
            <a:endParaRPr lang="en-US" sz="1800" dirty="0" smtClean="0"/>
          </a:p>
          <a:p>
            <a:endParaRPr lang="en-US" sz="1800" dirty="0"/>
          </a:p>
          <a:p>
            <a:r>
              <a:rPr lang="en-US" sz="1800" dirty="0"/>
              <a:t>In general the contribution from electric images to the </a:t>
            </a:r>
            <a:r>
              <a:rPr lang="en-US" sz="1800" b="1" dirty="0" err="1" smtClean="0">
                <a:solidFill>
                  <a:srgbClr val="C00000"/>
                </a:solidFill>
              </a:rPr>
              <a:t>inoherent</a:t>
            </a:r>
            <a:r>
              <a:rPr lang="en-US" sz="1800" b="1" dirty="0" smtClean="0">
                <a:solidFill>
                  <a:srgbClr val="C00000"/>
                </a:solidFill>
              </a:rPr>
              <a:t> </a:t>
            </a:r>
            <a:r>
              <a:rPr lang="en-US" sz="1800" b="1" dirty="0">
                <a:solidFill>
                  <a:srgbClr val="C00000"/>
                </a:solidFill>
              </a:rPr>
              <a:t>beam force </a:t>
            </a:r>
            <a:r>
              <a:rPr lang="en-US" sz="1800" dirty="0"/>
              <a:t>for a variety of geometries can be expressed in terms of </a:t>
            </a:r>
            <a:r>
              <a:rPr lang="en-US" sz="1800" b="1" dirty="0" err="1" smtClean="0">
                <a:solidFill>
                  <a:srgbClr val="C00000"/>
                </a:solidFill>
              </a:rPr>
              <a:t>Laslett</a:t>
            </a:r>
            <a:r>
              <a:rPr lang="en-US" sz="1800" b="1" dirty="0" smtClean="0">
                <a:solidFill>
                  <a:srgbClr val="C00000"/>
                </a:solidFill>
              </a:rPr>
              <a:t> coefficients</a:t>
            </a:r>
          </a:p>
          <a:p>
            <a:endParaRPr lang="en-US" sz="1800" b="1" dirty="0" smtClean="0">
              <a:solidFill>
                <a:srgbClr val="C00000"/>
              </a:solidFill>
            </a:endParaRPr>
          </a:p>
          <a:p>
            <a:endParaRPr lang="en-US" sz="1800" b="1" dirty="0" smtClean="0">
              <a:solidFill>
                <a:srgbClr val="C00000"/>
              </a:solidFill>
            </a:endParaRPr>
          </a:p>
          <a:p>
            <a:endParaRPr lang="en-US" sz="1800" b="1" dirty="0">
              <a:solidFill>
                <a:srgbClr val="C00000"/>
              </a:solidFill>
            </a:endParaRPr>
          </a:p>
          <a:p>
            <a:endParaRPr lang="en-US" sz="1800" b="1" dirty="0" smtClean="0">
              <a:solidFill>
                <a:srgbClr val="C00000"/>
              </a:solidFill>
            </a:endParaRPr>
          </a:p>
          <a:p>
            <a:r>
              <a:rPr lang="en-US" sz="1800" dirty="0" smtClean="0"/>
              <a:t>Similarly, contribution </a:t>
            </a:r>
            <a:r>
              <a:rPr lang="en-US" sz="1800" dirty="0"/>
              <a:t>from electric images to the </a:t>
            </a:r>
            <a:r>
              <a:rPr lang="en-US" sz="1800" b="1" dirty="0" smtClean="0">
                <a:solidFill>
                  <a:srgbClr val="C00000"/>
                </a:solidFill>
              </a:rPr>
              <a:t>coherent </a:t>
            </a:r>
            <a:r>
              <a:rPr lang="en-US" sz="1800" b="1" dirty="0">
                <a:solidFill>
                  <a:srgbClr val="C00000"/>
                </a:solidFill>
              </a:rPr>
              <a:t>beam force</a:t>
            </a:r>
            <a:r>
              <a:rPr lang="en-US" sz="1800" dirty="0"/>
              <a:t> for a variety of geometries can be expressed in terms of </a:t>
            </a:r>
            <a:r>
              <a:rPr lang="en-US" sz="1800" b="1" dirty="0" err="1">
                <a:solidFill>
                  <a:srgbClr val="C00000"/>
                </a:solidFill>
              </a:rPr>
              <a:t>Laslett</a:t>
            </a:r>
            <a:r>
              <a:rPr lang="en-US" sz="1800" b="1" dirty="0">
                <a:solidFill>
                  <a:srgbClr val="C00000"/>
                </a:solidFill>
              </a:rPr>
              <a:t> coefficients</a:t>
            </a:r>
            <a:endParaRPr lang="en-US" sz="1800" dirty="0">
              <a:solidFill>
                <a:srgbClr val="C00000"/>
              </a:solidFill>
            </a:endParaRPr>
          </a:p>
        </p:txBody>
      </p:sp>
      <p:pic>
        <p:nvPicPr>
          <p:cNvPr id="47" name="Picture 46"/>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1800000" y="1440000"/>
            <a:ext cx="9176760" cy="645029"/>
          </a:xfrm>
          <a:prstGeom prst="rect">
            <a:avLst/>
          </a:prstGeom>
        </p:spPr>
      </p:pic>
      <p:pic>
        <p:nvPicPr>
          <p:cNvPr id="44" name="Picture 43"/>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2160000" y="5184000"/>
            <a:ext cx="7456463" cy="1177131"/>
          </a:xfrm>
          <a:prstGeom prst="rect">
            <a:avLst/>
          </a:prstGeom>
        </p:spPr>
      </p:pic>
      <p:pic>
        <p:nvPicPr>
          <p:cNvPr id="46" name="Picture 45"/>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2160000" y="3024000"/>
            <a:ext cx="6680773" cy="1177131"/>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59</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991669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Coasting vs. bunched – Gaussian</a:t>
            </a:r>
          </a:p>
        </p:txBody>
      </p:sp>
      <p:sp>
        <p:nvSpPr>
          <p:cNvPr id="3" name="Content Placeholder 2"/>
          <p:cNvSpPr>
            <a:spLocks noGrp="1"/>
          </p:cNvSpPr>
          <p:nvPr>
            <p:ph idx="1"/>
          </p:nvPr>
        </p:nvSpPr>
        <p:spPr/>
        <p:txBody>
          <a:bodyPr>
            <a:normAutofit/>
          </a:bodyPr>
          <a:lstStyle/>
          <a:p>
            <a:pPr algn="just"/>
            <a:r>
              <a:rPr lang="en-US" sz="1800" dirty="0" smtClean="0"/>
              <a:t>In beams with </a:t>
            </a:r>
            <a:r>
              <a:rPr lang="en-US" sz="1800" b="1" dirty="0" smtClean="0">
                <a:solidFill>
                  <a:srgbClr val="C00000"/>
                </a:solidFill>
              </a:rPr>
              <a:t>Gaussian transverse distribution</a:t>
            </a:r>
            <a:r>
              <a:rPr lang="en-US" sz="1800" dirty="0" smtClean="0"/>
              <a:t> we observed already for coasting beams with constant line density a tune spread due to the nonlinear force and the resulting dependence on the transvers particle amplitude</a:t>
            </a:r>
          </a:p>
          <a:p>
            <a:pPr algn="just"/>
            <a:r>
              <a:rPr lang="en-US" sz="1800" dirty="0" smtClean="0"/>
              <a:t>In case a Gaussian beam</a:t>
            </a:r>
            <a:r>
              <a:rPr lang="en-US" sz="1800" b="1" dirty="0" smtClean="0">
                <a:solidFill>
                  <a:srgbClr val="C00000"/>
                </a:solidFill>
              </a:rPr>
              <a:t> is also bunched, an additional tune spread</a:t>
            </a:r>
            <a:r>
              <a:rPr lang="en-US" sz="1800" dirty="0" smtClean="0"/>
              <a:t> is induced by the variation of the line density</a:t>
            </a:r>
          </a:p>
        </p:txBody>
      </p:sp>
      <p:sp>
        <p:nvSpPr>
          <p:cNvPr id="81" name="Rectangle 80"/>
          <p:cNvSpPr/>
          <p:nvPr/>
        </p:nvSpPr>
        <p:spPr>
          <a:xfrm>
            <a:off x="1440000" y="5652000"/>
            <a:ext cx="4392000" cy="720000"/>
          </a:xfrm>
          <a:prstGeom prst="rect">
            <a:avLst/>
          </a:prstGeom>
        </p:spPr>
        <p:txBody>
          <a:bodyPr>
            <a:spAutoFit/>
          </a:bodyPr>
          <a:lstStyle/>
          <a:p>
            <a:pPr algn="ctr"/>
            <a:r>
              <a:rPr lang="en-US" sz="1600" dirty="0">
                <a:solidFill>
                  <a:schemeClr val="accent6">
                    <a:lumMod val="50000"/>
                  </a:schemeClr>
                </a:solidFill>
              </a:rPr>
              <a:t>Particles close to the peak line density (often in the bunch center) will have the largest tune spread</a:t>
            </a:r>
          </a:p>
        </p:txBody>
      </p:sp>
      <p:sp>
        <p:nvSpPr>
          <p:cNvPr id="64" name="TextBox 63"/>
          <p:cNvSpPr txBox="1"/>
          <p:nvPr/>
        </p:nvSpPr>
        <p:spPr>
          <a:xfrm>
            <a:off x="9432000" y="3419999"/>
            <a:ext cx="2520000" cy="864000"/>
          </a:xfrm>
          <a:prstGeom prst="rect">
            <a:avLst/>
          </a:prstGeom>
          <a:noFill/>
        </p:spPr>
        <p:txBody>
          <a:bodyPr wrap="square" rtlCol="0">
            <a:spAutoFit/>
          </a:bodyPr>
          <a:lstStyle/>
          <a:p>
            <a:pPr marL="0" lvl="1" algn="just"/>
            <a:r>
              <a:rPr lang="en-US" sz="1600" dirty="0">
                <a:solidFill>
                  <a:schemeClr val="accent6">
                    <a:lumMod val="50000"/>
                  </a:schemeClr>
                </a:solidFill>
                <a:sym typeface="Wingdings"/>
              </a:rPr>
              <a:t>The tune footprint is also called the space charge necktie due to its shape </a:t>
            </a:r>
            <a:endParaRPr lang="en-US" sz="1600" dirty="0">
              <a:solidFill>
                <a:schemeClr val="accent6">
                  <a:lumMod val="50000"/>
                </a:schemeClr>
              </a:solidFill>
            </a:endParaRPr>
          </a:p>
        </p:txBody>
      </p:sp>
      <p:grpSp>
        <p:nvGrpSpPr>
          <p:cNvPr id="85" name="Group 84"/>
          <p:cNvGrpSpPr/>
          <p:nvPr/>
        </p:nvGrpSpPr>
        <p:grpSpPr>
          <a:xfrm>
            <a:off x="2232000" y="3744000"/>
            <a:ext cx="2880000" cy="1570909"/>
            <a:chOff x="2244000" y="3540919"/>
            <a:chExt cx="2880000" cy="1570909"/>
          </a:xfrm>
        </p:grpSpPr>
        <p:sp>
          <p:nvSpPr>
            <p:cNvPr id="86" name="Oval 85"/>
            <p:cNvSpPr/>
            <p:nvPr/>
          </p:nvSpPr>
          <p:spPr>
            <a:xfrm>
              <a:off x="2532000" y="3912373"/>
              <a:ext cx="2304000" cy="828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87" name="Picture 86"/>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4000" y="3540919"/>
              <a:ext cx="2880000" cy="1570909"/>
            </a:xfrm>
            <a:prstGeom prst="rect">
              <a:avLst/>
            </a:prstGeom>
          </p:spPr>
        </p:pic>
      </p:grpSp>
      <p:grpSp>
        <p:nvGrpSpPr>
          <p:cNvPr id="88" name="Group 87"/>
          <p:cNvGrpSpPr/>
          <p:nvPr/>
        </p:nvGrpSpPr>
        <p:grpSpPr>
          <a:xfrm>
            <a:off x="720000" y="3960000"/>
            <a:ext cx="1487009" cy="1493714"/>
            <a:chOff x="1116000" y="2124000"/>
            <a:chExt cx="1487009" cy="1493714"/>
          </a:xfrm>
        </p:grpSpPr>
        <p:cxnSp>
          <p:nvCxnSpPr>
            <p:cNvPr id="89" name="Straight Arrow Connector 88"/>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1" name="Picture 90"/>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92" name="Picture 91"/>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2304000" y="2556000"/>
              <a:ext cx="140800" cy="125714"/>
            </a:xfrm>
            <a:prstGeom prst="rect">
              <a:avLst/>
            </a:prstGeom>
          </p:spPr>
        </p:pic>
        <p:cxnSp>
          <p:nvCxnSpPr>
            <p:cNvPr id="93" name="Straight Arrow Connector 92"/>
            <p:cNvCxnSpPr/>
            <p:nvPr/>
          </p:nvCxnSpPr>
          <p:spPr>
            <a:xfrm rot="14100000" flipV="1">
              <a:off x="1714980" y="2514704"/>
              <a:ext cx="0" cy="1152000"/>
            </a:xfrm>
            <a:prstGeom prst="straightConnector1">
              <a:avLst/>
            </a:prstGeom>
            <a:ln w="1905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94" name="Picture 93"/>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sp>
        <p:nvSpPr>
          <p:cNvPr id="8" name="Oval 7"/>
          <p:cNvSpPr/>
          <p:nvPr/>
        </p:nvSpPr>
        <p:spPr>
          <a:xfrm>
            <a:off x="3510000" y="4122000"/>
            <a:ext cx="324000" cy="8280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nvGrpSpPr>
          <p:cNvPr id="10" name="Group 9"/>
          <p:cNvGrpSpPr/>
          <p:nvPr/>
        </p:nvGrpSpPr>
        <p:grpSpPr>
          <a:xfrm>
            <a:off x="6480000" y="3168000"/>
            <a:ext cx="3348000" cy="3182554"/>
            <a:chOff x="6480000" y="3060000"/>
            <a:chExt cx="3348000" cy="3182554"/>
          </a:xfrm>
        </p:grpSpPr>
        <p:cxnSp>
          <p:nvCxnSpPr>
            <p:cNvPr id="54" name="Straight Arrow Connector 53"/>
            <p:cNvCxnSpPr/>
            <p:nvPr/>
          </p:nvCxnSpPr>
          <p:spPr>
            <a:xfrm>
              <a:off x="7020000" y="5868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rot="16200000">
              <a:off x="5616000" y="4464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8231543" y="5904000"/>
              <a:ext cx="384914"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x</a:t>
              </a:r>
              <a:endParaRPr lang="en-US" sz="1600" baseline="-25000" dirty="0">
                <a:solidFill>
                  <a:schemeClr val="accent6">
                    <a:lumMod val="50000"/>
                  </a:schemeClr>
                </a:solidFill>
              </a:endParaRPr>
            </a:p>
          </p:txBody>
        </p:sp>
        <p:sp>
          <p:nvSpPr>
            <p:cNvPr id="57" name="TextBox 56"/>
            <p:cNvSpPr txBox="1"/>
            <p:nvPr/>
          </p:nvSpPr>
          <p:spPr>
            <a:xfrm>
              <a:off x="6480000" y="4294723"/>
              <a:ext cx="385042"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y</a:t>
              </a:r>
              <a:endParaRPr lang="en-US" sz="1600" baseline="-25000" dirty="0">
                <a:solidFill>
                  <a:schemeClr val="accent6">
                    <a:lumMod val="50000"/>
                  </a:schemeClr>
                </a:solidFill>
              </a:endParaRPr>
            </a:p>
          </p:txBody>
        </p:sp>
        <p:grpSp>
          <p:nvGrpSpPr>
            <p:cNvPr id="9" name="Group 8"/>
            <p:cNvGrpSpPr>
              <a:grpSpLocks noChangeAspect="1"/>
            </p:cNvGrpSpPr>
            <p:nvPr/>
          </p:nvGrpSpPr>
          <p:grpSpPr>
            <a:xfrm>
              <a:off x="7687741" y="3672000"/>
              <a:ext cx="1384261" cy="1810990"/>
              <a:chOff x="7614483" y="3645987"/>
              <a:chExt cx="1357453" cy="1775917"/>
            </a:xfrm>
          </p:grpSpPr>
          <p:sp>
            <p:nvSpPr>
              <p:cNvPr id="74" name="Rectangle 73"/>
              <p:cNvSpPr/>
              <p:nvPr/>
            </p:nvSpPr>
            <p:spPr>
              <a:xfrm rot="2220000">
                <a:off x="8009096" y="4520549"/>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Rectangle 44"/>
              <p:cNvSpPr/>
              <p:nvPr/>
            </p:nvSpPr>
            <p:spPr>
              <a:xfrm rot="13020000">
                <a:off x="7910455" y="4527057"/>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Rectangle 47"/>
              <p:cNvSpPr/>
              <p:nvPr/>
            </p:nvSpPr>
            <p:spPr>
              <a:xfrm rot="2220000">
                <a:off x="7913846" y="4520514"/>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9" name="Isosceles Triangle 48"/>
              <p:cNvSpPr>
                <a:spLocks/>
              </p:cNvSpPr>
              <p:nvPr/>
            </p:nvSpPr>
            <p:spPr>
              <a:xfrm rot="13020000">
                <a:off x="7614483" y="4414576"/>
                <a:ext cx="736104" cy="1007328"/>
              </a:xfrm>
              <a:prstGeom prst="triangle">
                <a:avLst/>
              </a:prstGeom>
              <a:gradFill flip="none" rotWithShape="1">
                <a:gsLst>
                  <a:gs pos="0">
                    <a:srgbClr val="008000">
                      <a:alpha val="50000"/>
                    </a:srgbClr>
                  </a:gs>
                  <a:gs pos="100000">
                    <a:schemeClr val="bg1"/>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9" name="Oval 58"/>
              <p:cNvSpPr/>
              <p:nvPr/>
            </p:nvSpPr>
            <p:spPr>
              <a:xfrm>
                <a:off x="8860965" y="3645987"/>
                <a:ext cx="110971" cy="110971"/>
              </a:xfrm>
              <a:prstGeom prst="ellipse">
                <a:avLst/>
              </a:prstGeom>
              <a:solidFill>
                <a:srgbClr val="FF0000">
                  <a:alpha val="15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cxnSp>
        <p:nvCxnSpPr>
          <p:cNvPr id="61" name="Straight Arrow Connector 60"/>
          <p:cNvCxnSpPr/>
          <p:nvPr/>
        </p:nvCxnSpPr>
        <p:spPr>
          <a:xfrm flipV="1">
            <a:off x="3672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12"/>
          </p:nvPr>
        </p:nvSpPr>
        <p:spPr/>
        <p:txBody>
          <a:bodyPr/>
          <a:lstStyle/>
          <a:p>
            <a:fld id="{9EA1AA69-EDB9-4143-818B-2B18FE6932EA}" type="slidenum">
              <a:rPr lang="en-GB" smtClean="0"/>
              <a:t>6</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11" name="Footer Placeholder 10"/>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421353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1"/>
          <p:cNvSpPr txBox="1">
            <a:spLocks/>
          </p:cNvSpPr>
          <p:nvPr/>
        </p:nvSpPr>
        <p:spPr>
          <a:xfrm>
            <a:off x="6480000" y="900000"/>
            <a:ext cx="5400000" cy="540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Coherent electric </a:t>
            </a:r>
            <a:r>
              <a:rPr lang="en-US" sz="2000" dirty="0" err="1"/>
              <a:t>Laslett</a:t>
            </a:r>
            <a:r>
              <a:rPr lang="en-US" sz="2000" dirty="0"/>
              <a:t> tune shift - Special case of two parallel perfect conducting </a:t>
            </a:r>
            <a:r>
              <a:rPr lang="en-US" sz="2000" dirty="0" smtClean="0"/>
              <a:t>plates</a:t>
            </a:r>
          </a:p>
          <a:p>
            <a:pPr lvl="1"/>
            <a:endParaRPr lang="en-US" sz="1800" dirty="0" smtClean="0"/>
          </a:p>
          <a:p>
            <a:pPr lvl="1"/>
            <a:r>
              <a:rPr lang="en-US" sz="1800" dirty="0" smtClean="0"/>
              <a:t>In </a:t>
            </a:r>
            <a:r>
              <a:rPr lang="en-US" sz="1800" dirty="0"/>
              <a:t>the vertical plane we get the </a:t>
            </a:r>
            <a:r>
              <a:rPr lang="en-US" sz="1800" dirty="0" err="1"/>
              <a:t>Laslett</a:t>
            </a:r>
            <a:r>
              <a:rPr lang="en-US" sz="1800" dirty="0"/>
              <a:t> coefficient from </a:t>
            </a:r>
            <a:r>
              <a:rPr lang="en-US" sz="1800" dirty="0" smtClean="0"/>
              <a:t>the force</a:t>
            </a:r>
          </a:p>
          <a:p>
            <a:pPr lvl="1"/>
            <a:endParaRPr lang="en-US" sz="1800" dirty="0" smtClean="0"/>
          </a:p>
          <a:p>
            <a:pPr lvl="1"/>
            <a:endParaRPr lang="en-US" sz="1800" dirty="0"/>
          </a:p>
          <a:p>
            <a:pPr lvl="1"/>
            <a:endParaRPr lang="en-US" sz="1800" dirty="0" smtClean="0"/>
          </a:p>
          <a:p>
            <a:pPr lvl="1"/>
            <a:endParaRPr lang="en-US" sz="1800" dirty="0" smtClean="0"/>
          </a:p>
          <a:p>
            <a:pPr lvl="1"/>
            <a:endParaRPr lang="en-US" sz="1800" dirty="0"/>
          </a:p>
          <a:p>
            <a:pPr lvl="1"/>
            <a:endParaRPr lang="en-US" sz="1800" dirty="0" smtClean="0"/>
          </a:p>
          <a:p>
            <a:pPr lvl="1"/>
            <a:r>
              <a:rPr lang="en-US" sz="1800" dirty="0" smtClean="0"/>
              <a:t>Due </a:t>
            </a:r>
            <a:r>
              <a:rPr lang="en-US" sz="1800" dirty="0"/>
              <a:t>to the translational invariance in the horizontal plane in the case of the two parallel plates it follows that </a:t>
            </a:r>
          </a:p>
        </p:txBody>
      </p:sp>
      <p:sp>
        <p:nvSpPr>
          <p:cNvPr id="2" name="Title 1"/>
          <p:cNvSpPr>
            <a:spLocks noGrp="1"/>
          </p:cNvSpPr>
          <p:nvPr>
            <p:ph type="title"/>
          </p:nvPr>
        </p:nvSpPr>
        <p:spPr/>
        <p:txBody>
          <a:bodyPr/>
          <a:lstStyle/>
          <a:p>
            <a:r>
              <a:rPr lang="en-US" dirty="0" err="1" smtClean="0"/>
              <a:t>Laslett</a:t>
            </a:r>
            <a:r>
              <a:rPr lang="en-US" dirty="0" smtClean="0"/>
              <a:t> tune shift from indirect space charge</a:t>
            </a:r>
            <a:endParaRPr lang="en-US" dirty="0"/>
          </a:p>
        </p:txBody>
      </p:sp>
      <p:sp>
        <p:nvSpPr>
          <p:cNvPr id="3" name="Content Placeholder 2 2"/>
          <p:cNvSpPr>
            <a:spLocks noGrp="1"/>
          </p:cNvSpPr>
          <p:nvPr>
            <p:ph idx="1"/>
          </p:nvPr>
        </p:nvSpPr>
        <p:spPr>
          <a:xfrm>
            <a:off x="336000" y="900000"/>
            <a:ext cx="5400000" cy="5400000"/>
          </a:xfrm>
        </p:spPr>
        <p:txBody>
          <a:bodyPr>
            <a:noAutofit/>
          </a:bodyPr>
          <a:lstStyle/>
          <a:p>
            <a:r>
              <a:rPr lang="en-US" sz="2000" dirty="0"/>
              <a:t>Incoherent electric </a:t>
            </a:r>
            <a:r>
              <a:rPr lang="en-US" sz="2000" dirty="0" err="1"/>
              <a:t>Laslett</a:t>
            </a:r>
            <a:r>
              <a:rPr lang="en-US" sz="2000" dirty="0"/>
              <a:t> tune shift - </a:t>
            </a:r>
            <a:r>
              <a:rPr lang="en-US" sz="2000" dirty="0" smtClean="0"/>
              <a:t>special </a:t>
            </a:r>
            <a:r>
              <a:rPr lang="en-US" sz="2000" dirty="0"/>
              <a:t>case of two parallel perfect conducting plates</a:t>
            </a:r>
          </a:p>
          <a:p>
            <a:pPr lvl="1"/>
            <a:endParaRPr lang="en-US" sz="1800" dirty="0" smtClean="0"/>
          </a:p>
          <a:p>
            <a:pPr lvl="1"/>
            <a:r>
              <a:rPr lang="en-US" sz="1800" dirty="0" smtClean="0"/>
              <a:t>In </a:t>
            </a:r>
            <a:r>
              <a:rPr lang="en-US" sz="1800" dirty="0"/>
              <a:t>the vertical plane we get the </a:t>
            </a:r>
            <a:r>
              <a:rPr lang="en-US" sz="1800" dirty="0" err="1"/>
              <a:t>Laslett</a:t>
            </a:r>
            <a:r>
              <a:rPr lang="en-US" sz="1800" dirty="0"/>
              <a:t> coefficient from the </a:t>
            </a:r>
            <a:r>
              <a:rPr lang="en-US" sz="1800" dirty="0" smtClean="0"/>
              <a:t>force</a:t>
            </a:r>
          </a:p>
          <a:p>
            <a:pPr lvl="1"/>
            <a:endParaRPr lang="en-US" sz="1800" dirty="0" smtClean="0"/>
          </a:p>
          <a:p>
            <a:pPr lvl="1"/>
            <a:endParaRPr lang="en-US" sz="1800" dirty="0" smtClean="0"/>
          </a:p>
          <a:p>
            <a:pPr lvl="1"/>
            <a:endParaRPr lang="en-US" sz="1800" dirty="0" smtClean="0"/>
          </a:p>
          <a:p>
            <a:pPr lvl="1"/>
            <a:endParaRPr lang="en-US" sz="1800" dirty="0"/>
          </a:p>
          <a:p>
            <a:pPr lvl="1"/>
            <a:endParaRPr lang="en-US" sz="1800" dirty="0" smtClean="0"/>
          </a:p>
          <a:p>
            <a:pPr lvl="1"/>
            <a:endParaRPr lang="en-US" sz="1800" dirty="0" smtClean="0"/>
          </a:p>
          <a:p>
            <a:pPr lvl="1"/>
            <a:r>
              <a:rPr lang="en-US" sz="1800" dirty="0" smtClean="0"/>
              <a:t>The </a:t>
            </a:r>
            <a:r>
              <a:rPr lang="en-US" sz="1800" dirty="0"/>
              <a:t>horizontal force on the witness particle comes only from image charges and therefore it follows from the source free Gauss’ </a:t>
            </a:r>
            <a:r>
              <a:rPr lang="en-US" sz="1800" dirty="0" smtClean="0"/>
              <a:t>law</a:t>
            </a:r>
            <a:endParaRPr lang="en-US" sz="1800" dirty="0"/>
          </a:p>
        </p:txBody>
      </p:sp>
      <p:pic>
        <p:nvPicPr>
          <p:cNvPr id="9" name="Picture 8"/>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400686" y="3455999"/>
            <a:ext cx="7390629" cy="476648"/>
          </a:xfrm>
          <a:prstGeom prst="rect">
            <a:avLst/>
          </a:prstGeom>
        </p:spPr>
      </p:pic>
      <p:pic>
        <p:nvPicPr>
          <p:cNvPr id="13" name="Picture 12"/>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4169981" y="2664000"/>
            <a:ext cx="3852038" cy="528457"/>
          </a:xfrm>
          <a:prstGeom prst="rect">
            <a:avLst/>
          </a:prstGeom>
        </p:spPr>
      </p:pic>
      <p:pic>
        <p:nvPicPr>
          <p:cNvPr id="44" name="Picture 43"/>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2244608" y="5328000"/>
            <a:ext cx="7702785" cy="266819"/>
          </a:xfrm>
          <a:prstGeom prst="rect">
            <a:avLst/>
          </a:prstGeom>
        </p:spPr>
      </p:pic>
      <p:cxnSp>
        <p:nvCxnSpPr>
          <p:cNvPr id="39" name="Straight Connector 38"/>
          <p:cNvCxnSpPr/>
          <p:nvPr/>
        </p:nvCxnSpPr>
        <p:spPr>
          <a:xfrm>
            <a:off x="5976000" y="900000"/>
            <a:ext cx="0" cy="1440000"/>
          </a:xfrm>
          <a:prstGeom prst="line">
            <a:avLst/>
          </a:prstGeom>
          <a:ln w="25400"/>
          <a:effectLst>
            <a:outerShdw blurRad="50800" dist="38100" dir="2700000" algn="tl" rotWithShape="0">
              <a:prstClr val="black">
                <a:alpha val="40000"/>
              </a:prstClr>
            </a:outerShdw>
          </a:effectLst>
        </p:spPr>
        <p:style>
          <a:lnRef idx="3">
            <a:schemeClr val="accent5"/>
          </a:lnRef>
          <a:fillRef idx="0">
            <a:schemeClr val="accent5"/>
          </a:fillRef>
          <a:effectRef idx="2">
            <a:schemeClr val="accent5"/>
          </a:effectRef>
          <a:fontRef idx="minor">
            <a:schemeClr val="tx1"/>
          </a:fontRef>
        </p:style>
      </p:cxnSp>
      <p:cxnSp>
        <p:nvCxnSpPr>
          <p:cNvPr id="40" name="Straight Connector 39"/>
          <p:cNvCxnSpPr/>
          <p:nvPr/>
        </p:nvCxnSpPr>
        <p:spPr>
          <a:xfrm>
            <a:off x="5976000" y="3600000"/>
            <a:ext cx="0" cy="2520000"/>
          </a:xfrm>
          <a:prstGeom prst="line">
            <a:avLst/>
          </a:prstGeom>
          <a:ln w="25400"/>
          <a:effectLst>
            <a:outerShdw blurRad="50800" dist="38100" dir="2700000" algn="tl" rotWithShape="0">
              <a:prstClr val="black">
                <a:alpha val="40000"/>
              </a:prstClr>
            </a:outerShdw>
          </a:effectLst>
        </p:spPr>
        <p:style>
          <a:lnRef idx="3">
            <a:schemeClr val="accent5"/>
          </a:lnRef>
          <a:fillRef idx="0">
            <a:schemeClr val="accent5"/>
          </a:fillRef>
          <a:effectRef idx="2">
            <a:schemeClr val="accent5"/>
          </a:effectRef>
          <a:fontRef idx="minor">
            <a:schemeClr val="tx1"/>
          </a:fontRef>
        </p:style>
      </p:cxnSp>
      <p:sp>
        <p:nvSpPr>
          <p:cNvPr id="45" name="TextBox 44"/>
          <p:cNvSpPr txBox="1"/>
          <p:nvPr/>
        </p:nvSpPr>
        <p:spPr>
          <a:xfrm>
            <a:off x="1979008" y="5760000"/>
            <a:ext cx="8233985" cy="338554"/>
          </a:xfrm>
          <a:prstGeom prst="rect">
            <a:avLst/>
          </a:prstGeom>
          <a:noFill/>
        </p:spPr>
        <p:txBody>
          <a:bodyPr wrap="none" rtlCol="0">
            <a:spAutoFit/>
          </a:bodyPr>
          <a:lstStyle/>
          <a:p>
            <a:r>
              <a:rPr lang="en-US" sz="1600" dirty="0"/>
              <a:t>v</a:t>
            </a:r>
            <a:r>
              <a:rPr lang="en-US" sz="1600" dirty="0" smtClean="0"/>
              <a:t>alid for all geometries					not valid in general</a:t>
            </a:r>
            <a:endParaRPr lang="en-US" sz="1600" dirty="0"/>
          </a:p>
        </p:txBody>
      </p:sp>
      <p:sp>
        <p:nvSpPr>
          <p:cNvPr id="6" name="Slide Number Placeholder 5"/>
          <p:cNvSpPr>
            <a:spLocks noGrp="1"/>
          </p:cNvSpPr>
          <p:nvPr>
            <p:ph type="sldNum" sz="quarter" idx="12"/>
          </p:nvPr>
        </p:nvSpPr>
        <p:spPr/>
        <p:txBody>
          <a:bodyPr/>
          <a:lstStyle/>
          <a:p>
            <a:fld id="{9EA1AA69-EDB9-4143-818B-2B18FE6932EA}" type="slidenum">
              <a:rPr lang="en-GB" smtClean="0"/>
              <a:t>60</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1527050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force contributions</a:t>
            </a:r>
            <a:endParaRPr lang="en-US" dirty="0"/>
          </a:p>
        </p:txBody>
      </p:sp>
      <p:sp>
        <p:nvSpPr>
          <p:cNvPr id="3" name="Content Placeholder 2"/>
          <p:cNvSpPr>
            <a:spLocks noGrp="1"/>
          </p:cNvSpPr>
          <p:nvPr>
            <p:ph idx="1"/>
          </p:nvPr>
        </p:nvSpPr>
        <p:spPr/>
        <p:txBody>
          <a:bodyPr>
            <a:normAutofit/>
          </a:bodyPr>
          <a:lstStyle/>
          <a:p>
            <a:pPr algn="just"/>
            <a:r>
              <a:rPr lang="en-US" sz="2000" dirty="0" smtClean="0"/>
              <a:t>The </a:t>
            </a:r>
            <a:r>
              <a:rPr lang="en-US" sz="2000" dirty="0"/>
              <a:t>indirect space charge </a:t>
            </a:r>
            <a:r>
              <a:rPr lang="en-US" sz="2000" dirty="0" smtClean="0"/>
              <a:t>contributions from the different image charges and currents to the coherent and incoherent beam force are summarized below</a:t>
            </a:r>
          </a:p>
          <a:p>
            <a:pPr lvl="1" algn="just">
              <a:spcBef>
                <a:spcPts val="600"/>
              </a:spcBef>
            </a:pPr>
            <a:r>
              <a:rPr lang="en-US" sz="1800" dirty="0" smtClean="0"/>
              <a:t>As mentioned before, the magnetic force due to image currents in the vacuum chamber (ac components) are described by the electric image coefficients</a:t>
            </a:r>
          </a:p>
          <a:p>
            <a:pPr lvl="1" algn="just">
              <a:spcBef>
                <a:spcPts val="600"/>
              </a:spcBef>
            </a:pPr>
            <a:r>
              <a:rPr lang="en-US" sz="1800" dirty="0" smtClean="0"/>
              <a:t>The ac coherent component corresponds to </a:t>
            </a:r>
            <a:r>
              <a:rPr lang="en-US" sz="1800" dirty="0" err="1" smtClean="0"/>
              <a:t>betatron</a:t>
            </a:r>
            <a:r>
              <a:rPr lang="en-US" sz="1800" dirty="0" smtClean="0"/>
              <a:t> beam oscillations</a:t>
            </a:r>
            <a:endParaRPr lang="en-US" sz="1800" dirty="0"/>
          </a:p>
        </p:txBody>
      </p:sp>
      <p:pic>
        <p:nvPicPr>
          <p:cNvPr id="21" name="Picture 20"/>
          <p:cNvPicPr>
            <a:picLocks noChangeAspect="1"/>
          </p:cNvPicPr>
          <p:nvPr/>
        </p:nvPicPr>
        <p:blipFill>
          <a:blip r:embed="rId2"/>
          <a:stretch>
            <a:fillRect/>
          </a:stretch>
        </p:blipFill>
        <p:spPr>
          <a:xfrm>
            <a:off x="1776000" y="3096000"/>
            <a:ext cx="8640000" cy="2485977"/>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61</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098770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Indirect space charge: </a:t>
            </a:r>
            <a:r>
              <a:rPr lang="en-US" dirty="0" smtClean="0"/>
              <a:t>incoherent </a:t>
            </a:r>
            <a:r>
              <a:rPr lang="en-US" dirty="0"/>
              <a:t>tune </a:t>
            </a:r>
            <a:r>
              <a:rPr lang="en-US" dirty="0" smtClean="0"/>
              <a:t>shift</a:t>
            </a:r>
            <a:endParaRPr lang="en-US" dirty="0"/>
          </a:p>
        </p:txBody>
      </p:sp>
      <p:sp>
        <p:nvSpPr>
          <p:cNvPr id="3" name="Content Placeholder 2"/>
          <p:cNvSpPr>
            <a:spLocks noGrp="1"/>
          </p:cNvSpPr>
          <p:nvPr>
            <p:ph idx="1"/>
          </p:nvPr>
        </p:nvSpPr>
        <p:spPr/>
        <p:txBody>
          <a:bodyPr/>
          <a:lstStyle/>
          <a:p>
            <a:pPr algn="just"/>
            <a:r>
              <a:rPr lang="en-US" dirty="0" smtClean="0"/>
              <a:t>We found the expression for the coherent tune shift as function of the beam force as</a:t>
            </a:r>
          </a:p>
          <a:p>
            <a:pPr lvl="1" algn="just"/>
            <a:endParaRPr lang="en-US" dirty="0" smtClean="0"/>
          </a:p>
          <a:p>
            <a:pPr lvl="1" algn="just"/>
            <a:endParaRPr lang="en-US" dirty="0"/>
          </a:p>
          <a:p>
            <a:pPr lvl="1" algn="just"/>
            <a:endParaRPr lang="en-US" dirty="0" smtClean="0"/>
          </a:p>
          <a:p>
            <a:pPr lvl="1" algn="just"/>
            <a:r>
              <a:rPr lang="en-US" dirty="0" smtClean="0"/>
              <a:t>In the second step the tune shift is written in terms of the average beta function instead of the </a:t>
            </a:r>
            <a:r>
              <a:rPr lang="en-US" dirty="0" err="1" smtClean="0"/>
              <a:t>betatron</a:t>
            </a:r>
            <a:r>
              <a:rPr lang="en-US" dirty="0" smtClean="0"/>
              <a:t> tune (as given by the smooth approximation) – like this we can refine our model and account for different geometries around the machine</a:t>
            </a:r>
          </a:p>
          <a:p>
            <a:pPr algn="just"/>
            <a:endParaRPr lang="en-US" dirty="0" smtClean="0"/>
          </a:p>
          <a:p>
            <a:pPr algn="just"/>
            <a:r>
              <a:rPr lang="en-US" dirty="0" smtClean="0"/>
              <a:t>Collecting all contributions to the incoherent incoherent tune shift we find for the general case of bunched beams </a:t>
            </a:r>
          </a:p>
          <a:p>
            <a:pPr lvl="1" algn="just"/>
            <a:r>
              <a:rPr lang="en-US" dirty="0" smtClean="0"/>
              <a:t>For coasting beams the peak line density is equal to the average line density</a:t>
            </a:r>
          </a:p>
          <a:p>
            <a:pPr lvl="1" algn="just"/>
            <a:r>
              <a:rPr lang="en-US" dirty="0" smtClean="0"/>
              <a:t>The F factor corresponds to the ratio of the circumference surrounded by ferromagnetic material</a:t>
            </a:r>
            <a:endParaRPr lang="en-US" dirty="0"/>
          </a:p>
          <a:p>
            <a:pPr lvl="1" algn="just"/>
            <a:endParaRPr lang="en-US" dirty="0" smtClean="0"/>
          </a:p>
          <a:p>
            <a:pPr lvl="1" algn="just"/>
            <a:endParaRPr lang="en-US" dirty="0"/>
          </a:p>
          <a:p>
            <a:pPr lvl="1" algn="just"/>
            <a:endParaRPr lang="en-US" dirty="0"/>
          </a:p>
        </p:txBody>
      </p:sp>
      <p:pic>
        <p:nvPicPr>
          <p:cNvPr id="9" name="Picture 8"/>
          <p:cNvPicPr>
            <a:picLocks noChangeAspect="1"/>
          </p:cNvPicPr>
          <p:nvPr/>
        </p:nvPicPr>
        <p:blipFill>
          <a:blip r:embed="rId2"/>
          <a:stretch>
            <a:fillRect/>
          </a:stretch>
        </p:blipFill>
        <p:spPr>
          <a:xfrm>
            <a:off x="3171839" y="1404000"/>
            <a:ext cx="5848322" cy="854249"/>
          </a:xfrm>
          <a:prstGeom prst="rect">
            <a:avLst/>
          </a:prstGeom>
        </p:spPr>
      </p:pic>
      <p:pic>
        <p:nvPicPr>
          <p:cNvPr id="10" name="Picture 9"/>
          <p:cNvPicPr>
            <a:picLocks noChangeAspect="1"/>
          </p:cNvPicPr>
          <p:nvPr/>
        </p:nvPicPr>
        <p:blipFill>
          <a:blip r:embed="rId3"/>
          <a:stretch>
            <a:fillRect/>
          </a:stretch>
        </p:blipFill>
        <p:spPr>
          <a:xfrm>
            <a:off x="3158476" y="5256000"/>
            <a:ext cx="5875049" cy="1175010"/>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62</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798495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Indirect space charge: coherent tune shift</a:t>
            </a:r>
            <a:endParaRPr lang="en-US" dirty="0"/>
          </a:p>
        </p:txBody>
      </p:sp>
      <p:sp>
        <p:nvSpPr>
          <p:cNvPr id="3" name="Content Placeholder 2"/>
          <p:cNvSpPr>
            <a:spLocks noGrp="1"/>
          </p:cNvSpPr>
          <p:nvPr>
            <p:ph idx="1"/>
          </p:nvPr>
        </p:nvSpPr>
        <p:spPr/>
        <p:txBody>
          <a:bodyPr/>
          <a:lstStyle/>
          <a:p>
            <a:pPr algn="just"/>
            <a:r>
              <a:rPr lang="en-US" dirty="0" smtClean="0"/>
              <a:t>The general expression of the coherent tune shift is obtained as</a:t>
            </a:r>
          </a:p>
          <a:p>
            <a:pPr algn="just"/>
            <a:endParaRPr lang="en-US" dirty="0" smtClean="0"/>
          </a:p>
          <a:p>
            <a:pPr algn="just"/>
            <a:endParaRPr lang="en-US" dirty="0" smtClean="0"/>
          </a:p>
          <a:p>
            <a:pPr algn="just"/>
            <a:r>
              <a:rPr lang="en-US" dirty="0" smtClean="0"/>
              <a:t>Here we need to consider two cases</a:t>
            </a:r>
          </a:p>
          <a:p>
            <a:pPr lvl="1" algn="just"/>
            <a:r>
              <a:rPr lang="en-US" dirty="0" err="1"/>
              <a:t>Betatron</a:t>
            </a:r>
            <a:r>
              <a:rPr lang="en-US" dirty="0"/>
              <a:t> oscillations </a:t>
            </a:r>
            <a:r>
              <a:rPr lang="en-US" dirty="0" smtClean="0"/>
              <a:t>are of such low frequency that the induced </a:t>
            </a:r>
            <a:r>
              <a:rPr lang="en-US" dirty="0" smtClean="0">
                <a:solidFill>
                  <a:srgbClr val="FF0000"/>
                </a:solidFill>
              </a:rPr>
              <a:t>magnetic field can penetrate through the vacuum chamber</a:t>
            </a:r>
          </a:p>
          <a:p>
            <a:pPr lvl="1" algn="just"/>
            <a:endParaRPr lang="en-US" dirty="0" smtClean="0"/>
          </a:p>
          <a:p>
            <a:pPr lvl="1" algn="just"/>
            <a:endParaRPr lang="en-US" dirty="0"/>
          </a:p>
          <a:p>
            <a:pPr lvl="1" algn="just"/>
            <a:endParaRPr lang="en-US" dirty="0"/>
          </a:p>
          <a:p>
            <a:pPr lvl="1" algn="just"/>
            <a:endParaRPr lang="en-US" dirty="0" smtClean="0"/>
          </a:p>
          <a:p>
            <a:pPr lvl="1" algn="just"/>
            <a:r>
              <a:rPr lang="en-US" dirty="0" smtClean="0"/>
              <a:t>Magnetic fields from both </a:t>
            </a:r>
            <a:r>
              <a:rPr lang="en-US" dirty="0" err="1" smtClean="0"/>
              <a:t>betatron</a:t>
            </a:r>
            <a:r>
              <a:rPr lang="en-US" dirty="0" smtClean="0"/>
              <a:t> oscillations and longitudinal bunching </a:t>
            </a:r>
            <a:r>
              <a:rPr lang="en-US" dirty="0" smtClean="0">
                <a:solidFill>
                  <a:srgbClr val="FF0000"/>
                </a:solidFill>
              </a:rPr>
              <a:t>cannot penetrate the vacuum chamber</a:t>
            </a:r>
            <a:endParaRPr lang="en-US" dirty="0">
              <a:solidFill>
                <a:srgbClr val="FF0000"/>
              </a:solidFill>
            </a:endParaRPr>
          </a:p>
        </p:txBody>
      </p:sp>
      <p:pic>
        <p:nvPicPr>
          <p:cNvPr id="9" name="Picture 8"/>
          <p:cNvPicPr>
            <a:picLocks noChangeAspect="1"/>
          </p:cNvPicPr>
          <p:nvPr/>
        </p:nvPicPr>
        <p:blipFill>
          <a:blip r:embed="rId2"/>
          <a:stretch>
            <a:fillRect/>
          </a:stretch>
        </p:blipFill>
        <p:spPr>
          <a:xfrm>
            <a:off x="4396204" y="1440000"/>
            <a:ext cx="4292600" cy="609600"/>
          </a:xfrm>
          <a:prstGeom prst="rect">
            <a:avLst/>
          </a:prstGeom>
        </p:spPr>
      </p:pic>
      <p:pic>
        <p:nvPicPr>
          <p:cNvPr id="10" name="Picture 9"/>
          <p:cNvPicPr>
            <a:picLocks noChangeAspect="1"/>
          </p:cNvPicPr>
          <p:nvPr/>
        </p:nvPicPr>
        <p:blipFill>
          <a:blip r:embed="rId3"/>
          <a:stretch>
            <a:fillRect/>
          </a:stretch>
        </p:blipFill>
        <p:spPr>
          <a:xfrm>
            <a:off x="3698546" y="3276000"/>
            <a:ext cx="5687917" cy="1254478"/>
          </a:xfrm>
          <a:prstGeom prst="rect">
            <a:avLst/>
          </a:prstGeom>
        </p:spPr>
      </p:pic>
      <p:pic>
        <p:nvPicPr>
          <p:cNvPr id="11" name="Picture 10"/>
          <p:cNvPicPr>
            <a:picLocks noChangeAspect="1"/>
          </p:cNvPicPr>
          <p:nvPr/>
        </p:nvPicPr>
        <p:blipFill>
          <a:blip r:embed="rId4"/>
          <a:stretch>
            <a:fillRect/>
          </a:stretch>
        </p:blipFill>
        <p:spPr>
          <a:xfrm>
            <a:off x="2878141" y="5148000"/>
            <a:ext cx="7328727" cy="1310244"/>
          </a:xfrm>
          <a:prstGeom prst="rect">
            <a:avLst/>
          </a:prstGeom>
        </p:spPr>
      </p:pic>
      <p:sp>
        <p:nvSpPr>
          <p:cNvPr id="6" name="Slide Number Placeholder 5"/>
          <p:cNvSpPr>
            <a:spLocks noGrp="1"/>
          </p:cNvSpPr>
          <p:nvPr>
            <p:ph type="sldNum" sz="quarter" idx="12"/>
          </p:nvPr>
        </p:nvSpPr>
        <p:spPr/>
        <p:txBody>
          <a:bodyPr/>
          <a:lstStyle/>
          <a:p>
            <a:fld id="{9EA1AA69-EDB9-4143-818B-2B18FE6932EA}" type="slidenum">
              <a:rPr lang="en-GB" smtClean="0"/>
              <a:t>63</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2663204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Coasting vs. bunched – Gaussian</a:t>
            </a:r>
          </a:p>
        </p:txBody>
      </p:sp>
      <p:sp>
        <p:nvSpPr>
          <p:cNvPr id="3" name="Content Placeholder 2"/>
          <p:cNvSpPr>
            <a:spLocks noGrp="1"/>
          </p:cNvSpPr>
          <p:nvPr>
            <p:ph idx="1"/>
          </p:nvPr>
        </p:nvSpPr>
        <p:spPr/>
        <p:txBody>
          <a:bodyPr>
            <a:normAutofit/>
          </a:bodyPr>
          <a:lstStyle/>
          <a:p>
            <a:pPr algn="just"/>
            <a:r>
              <a:rPr lang="en-US" sz="1800" dirty="0"/>
              <a:t>In beams with </a:t>
            </a:r>
            <a:r>
              <a:rPr lang="en-US" sz="1800" b="1" dirty="0">
                <a:solidFill>
                  <a:srgbClr val="C00000"/>
                </a:solidFill>
              </a:rPr>
              <a:t>Gaussian transverse distribution</a:t>
            </a:r>
            <a:r>
              <a:rPr lang="en-US" sz="1800" dirty="0"/>
              <a:t> we observed already for coasting beams with constant line density a tune spread due to the nonlinear force and the resulting dependence on the transvers particle amplitude</a:t>
            </a:r>
          </a:p>
          <a:p>
            <a:pPr algn="just"/>
            <a:r>
              <a:rPr lang="en-US" sz="1800" dirty="0"/>
              <a:t>In case a Gaussian beam</a:t>
            </a:r>
            <a:r>
              <a:rPr lang="en-US" sz="1800" b="1" dirty="0">
                <a:solidFill>
                  <a:srgbClr val="C00000"/>
                </a:solidFill>
              </a:rPr>
              <a:t> is also bunched, an additional tune spread</a:t>
            </a:r>
            <a:r>
              <a:rPr lang="en-US" sz="1800" dirty="0"/>
              <a:t> is induced by the variation of the line density</a:t>
            </a:r>
          </a:p>
        </p:txBody>
      </p:sp>
      <p:sp>
        <p:nvSpPr>
          <p:cNvPr id="81" name="Rectangle 80"/>
          <p:cNvSpPr/>
          <p:nvPr/>
        </p:nvSpPr>
        <p:spPr>
          <a:xfrm>
            <a:off x="1440000" y="5652000"/>
            <a:ext cx="4392000" cy="584775"/>
          </a:xfrm>
          <a:prstGeom prst="rect">
            <a:avLst/>
          </a:prstGeom>
        </p:spPr>
        <p:txBody>
          <a:bodyPr>
            <a:spAutoFit/>
          </a:bodyPr>
          <a:lstStyle/>
          <a:p>
            <a:pPr algn="ctr"/>
            <a:r>
              <a:rPr lang="en-US" sz="1600" dirty="0">
                <a:solidFill>
                  <a:srgbClr val="262626"/>
                </a:solidFill>
              </a:rPr>
              <a:t>The tune spread is reduced for particles</a:t>
            </a:r>
          </a:p>
          <a:p>
            <a:pPr algn="ctr"/>
            <a:r>
              <a:rPr lang="en-US" sz="1600" dirty="0">
                <a:solidFill>
                  <a:srgbClr val="262626"/>
                </a:solidFill>
              </a:rPr>
              <a:t> further away from the peak line density</a:t>
            </a:r>
          </a:p>
        </p:txBody>
      </p:sp>
      <p:sp>
        <p:nvSpPr>
          <p:cNvPr id="64" name="TextBox 63"/>
          <p:cNvSpPr txBox="1"/>
          <p:nvPr/>
        </p:nvSpPr>
        <p:spPr>
          <a:xfrm>
            <a:off x="9432000" y="3419999"/>
            <a:ext cx="2520000" cy="864000"/>
          </a:xfrm>
          <a:prstGeom prst="rect">
            <a:avLst/>
          </a:prstGeom>
          <a:noFill/>
        </p:spPr>
        <p:txBody>
          <a:bodyPr wrap="square" rtlCol="0">
            <a:spAutoFit/>
          </a:bodyPr>
          <a:lstStyle/>
          <a:p>
            <a:pPr marL="0" lvl="1" algn="just"/>
            <a:r>
              <a:rPr lang="en-US" sz="1600" dirty="0">
                <a:solidFill>
                  <a:schemeClr val="accent6">
                    <a:lumMod val="50000"/>
                  </a:schemeClr>
                </a:solidFill>
                <a:sym typeface="Wingdings"/>
              </a:rPr>
              <a:t>The tune footprint is also called the space charge necktie due to its shape </a:t>
            </a:r>
            <a:endParaRPr lang="en-US" sz="1600" dirty="0">
              <a:solidFill>
                <a:schemeClr val="accent6">
                  <a:lumMod val="50000"/>
                </a:schemeClr>
              </a:solidFill>
            </a:endParaRPr>
          </a:p>
        </p:txBody>
      </p:sp>
      <p:grpSp>
        <p:nvGrpSpPr>
          <p:cNvPr id="85" name="Group 84"/>
          <p:cNvGrpSpPr/>
          <p:nvPr/>
        </p:nvGrpSpPr>
        <p:grpSpPr>
          <a:xfrm>
            <a:off x="2232000" y="3744000"/>
            <a:ext cx="2880000" cy="1570909"/>
            <a:chOff x="2244000" y="3540919"/>
            <a:chExt cx="2880000" cy="1570909"/>
          </a:xfrm>
        </p:grpSpPr>
        <p:sp>
          <p:nvSpPr>
            <p:cNvPr id="86" name="Oval 85"/>
            <p:cNvSpPr/>
            <p:nvPr/>
          </p:nvSpPr>
          <p:spPr>
            <a:xfrm>
              <a:off x="2532000" y="3912373"/>
              <a:ext cx="2304000" cy="828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87" name="Picture 86"/>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4000" y="3540919"/>
              <a:ext cx="2880000" cy="1570909"/>
            </a:xfrm>
            <a:prstGeom prst="rect">
              <a:avLst/>
            </a:prstGeom>
          </p:spPr>
        </p:pic>
      </p:grpSp>
      <p:grpSp>
        <p:nvGrpSpPr>
          <p:cNvPr id="88" name="Group 87"/>
          <p:cNvGrpSpPr/>
          <p:nvPr/>
        </p:nvGrpSpPr>
        <p:grpSpPr>
          <a:xfrm>
            <a:off x="720000" y="3960000"/>
            <a:ext cx="1487009" cy="1493714"/>
            <a:chOff x="1116000" y="2124000"/>
            <a:chExt cx="1487009" cy="1493714"/>
          </a:xfrm>
        </p:grpSpPr>
        <p:cxnSp>
          <p:nvCxnSpPr>
            <p:cNvPr id="89" name="Straight Arrow Connector 88"/>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1" name="Picture 90"/>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92" name="Picture 91"/>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2304000" y="2556000"/>
              <a:ext cx="140800" cy="125714"/>
            </a:xfrm>
            <a:prstGeom prst="rect">
              <a:avLst/>
            </a:prstGeom>
          </p:spPr>
        </p:pic>
        <p:cxnSp>
          <p:nvCxnSpPr>
            <p:cNvPr id="93" name="Straight Arrow Connector 92"/>
            <p:cNvCxnSpPr/>
            <p:nvPr/>
          </p:nvCxnSpPr>
          <p:spPr>
            <a:xfrm rot="14100000" flipV="1">
              <a:off x="1714980" y="2514704"/>
              <a:ext cx="0" cy="1152000"/>
            </a:xfrm>
            <a:prstGeom prst="straightConnector1">
              <a:avLst/>
            </a:prstGeom>
            <a:ln w="1905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94" name="Picture 93"/>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10" name="Group 9"/>
          <p:cNvGrpSpPr/>
          <p:nvPr/>
        </p:nvGrpSpPr>
        <p:grpSpPr>
          <a:xfrm>
            <a:off x="6480000" y="3168000"/>
            <a:ext cx="3348000" cy="3182554"/>
            <a:chOff x="6480000" y="3060000"/>
            <a:chExt cx="3348000" cy="3182554"/>
          </a:xfrm>
        </p:grpSpPr>
        <p:cxnSp>
          <p:nvCxnSpPr>
            <p:cNvPr id="54" name="Straight Arrow Connector 53"/>
            <p:cNvCxnSpPr/>
            <p:nvPr/>
          </p:nvCxnSpPr>
          <p:spPr>
            <a:xfrm>
              <a:off x="7020000" y="5868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rot="16200000">
              <a:off x="5616000" y="4464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8231543" y="5904000"/>
              <a:ext cx="384914"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x</a:t>
              </a:r>
              <a:endParaRPr lang="en-US" sz="1600" baseline="-25000" dirty="0">
                <a:solidFill>
                  <a:schemeClr val="accent6">
                    <a:lumMod val="50000"/>
                  </a:schemeClr>
                </a:solidFill>
              </a:endParaRPr>
            </a:p>
          </p:txBody>
        </p:sp>
        <p:sp>
          <p:nvSpPr>
            <p:cNvPr id="57" name="TextBox 56"/>
            <p:cNvSpPr txBox="1"/>
            <p:nvPr/>
          </p:nvSpPr>
          <p:spPr>
            <a:xfrm>
              <a:off x="6480000" y="4294723"/>
              <a:ext cx="385042"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y</a:t>
              </a:r>
              <a:endParaRPr lang="en-US" sz="1600" baseline="-25000" dirty="0">
                <a:solidFill>
                  <a:schemeClr val="accent6">
                    <a:lumMod val="50000"/>
                  </a:schemeClr>
                </a:solidFill>
              </a:endParaRPr>
            </a:p>
          </p:txBody>
        </p:sp>
        <p:grpSp>
          <p:nvGrpSpPr>
            <p:cNvPr id="9" name="Group 8"/>
            <p:cNvGrpSpPr>
              <a:grpSpLocks noChangeAspect="1"/>
            </p:cNvGrpSpPr>
            <p:nvPr/>
          </p:nvGrpSpPr>
          <p:grpSpPr>
            <a:xfrm>
              <a:off x="7879737" y="3672001"/>
              <a:ext cx="1192260" cy="1561121"/>
              <a:chOff x="7802765" y="3645987"/>
              <a:chExt cx="1169171" cy="1530887"/>
            </a:xfrm>
          </p:grpSpPr>
          <p:sp>
            <p:nvSpPr>
              <p:cNvPr id="74" name="Rectangle 73"/>
              <p:cNvSpPr/>
              <p:nvPr/>
            </p:nvSpPr>
            <p:spPr>
              <a:xfrm rot="2220000">
                <a:off x="8009096" y="4520549"/>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Rectangle 44"/>
              <p:cNvSpPr/>
              <p:nvPr/>
            </p:nvSpPr>
            <p:spPr>
              <a:xfrm rot="13020000">
                <a:off x="7910455" y="4527057"/>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Rectangle 47"/>
              <p:cNvSpPr/>
              <p:nvPr/>
            </p:nvSpPr>
            <p:spPr>
              <a:xfrm rot="2220000">
                <a:off x="7913846" y="4520514"/>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0" name="Isosceles Triangle 49"/>
              <p:cNvSpPr>
                <a:spLocks/>
              </p:cNvSpPr>
              <p:nvPr/>
            </p:nvSpPr>
            <p:spPr>
              <a:xfrm rot="13020000">
                <a:off x="7802765" y="4329021"/>
                <a:ext cx="620406" cy="847853"/>
              </a:xfrm>
              <a:prstGeom prst="triangle">
                <a:avLst/>
              </a:prstGeom>
              <a:gradFill flip="none" rotWithShape="1">
                <a:gsLst>
                  <a:gs pos="0">
                    <a:srgbClr val="008000">
                      <a:alpha val="50000"/>
                    </a:srgbClr>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9" name="Oval 58"/>
              <p:cNvSpPr/>
              <p:nvPr/>
            </p:nvSpPr>
            <p:spPr>
              <a:xfrm>
                <a:off x="8860965" y="3645987"/>
                <a:ext cx="110971" cy="110971"/>
              </a:xfrm>
              <a:prstGeom prst="ellipse">
                <a:avLst/>
              </a:prstGeom>
              <a:solidFill>
                <a:srgbClr val="FF0000">
                  <a:alpha val="15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cxnSp>
        <p:nvCxnSpPr>
          <p:cNvPr id="60" name="Straight Arrow Connector 59"/>
          <p:cNvCxnSpPr/>
          <p:nvPr/>
        </p:nvCxnSpPr>
        <p:spPr>
          <a:xfrm flipV="1">
            <a:off x="3429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flipV="1">
            <a:off x="3915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70" name="Oval 69"/>
          <p:cNvSpPr>
            <a:spLocks noChangeAspect="1"/>
          </p:cNvSpPr>
          <p:nvPr/>
        </p:nvSpPr>
        <p:spPr>
          <a:xfrm>
            <a:off x="3796200" y="4140400"/>
            <a:ext cx="309600" cy="7912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3" name="Oval 72"/>
          <p:cNvSpPr>
            <a:spLocks noChangeAspect="1"/>
          </p:cNvSpPr>
          <p:nvPr/>
        </p:nvSpPr>
        <p:spPr>
          <a:xfrm>
            <a:off x="3238200" y="4140400"/>
            <a:ext cx="309600" cy="7912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7</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3882367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Coasting vs. bunched – Gaussian</a:t>
            </a:r>
          </a:p>
        </p:txBody>
      </p:sp>
      <p:sp>
        <p:nvSpPr>
          <p:cNvPr id="3" name="Content Placeholder 2"/>
          <p:cNvSpPr>
            <a:spLocks noGrp="1"/>
          </p:cNvSpPr>
          <p:nvPr>
            <p:ph idx="1"/>
          </p:nvPr>
        </p:nvSpPr>
        <p:spPr/>
        <p:txBody>
          <a:bodyPr>
            <a:normAutofit/>
          </a:bodyPr>
          <a:lstStyle/>
          <a:p>
            <a:pPr algn="just"/>
            <a:r>
              <a:rPr lang="en-US" sz="1800" dirty="0"/>
              <a:t>In beams with </a:t>
            </a:r>
            <a:r>
              <a:rPr lang="en-US" sz="1800" b="1" dirty="0">
                <a:solidFill>
                  <a:srgbClr val="C00000"/>
                </a:solidFill>
              </a:rPr>
              <a:t>Gaussian transverse distribution</a:t>
            </a:r>
            <a:r>
              <a:rPr lang="en-US" sz="1800" dirty="0"/>
              <a:t> we observed already for coasting beams with constant line density a tune spread due to the nonlinear force and the resulting dependence on the transvers particle amplitude</a:t>
            </a:r>
          </a:p>
          <a:p>
            <a:pPr algn="just"/>
            <a:r>
              <a:rPr lang="en-US" sz="1800" dirty="0"/>
              <a:t>In case a Gaussian beam</a:t>
            </a:r>
            <a:r>
              <a:rPr lang="en-US" sz="1800" b="1" dirty="0">
                <a:solidFill>
                  <a:srgbClr val="C00000"/>
                </a:solidFill>
              </a:rPr>
              <a:t> is also bunched, an additional tune spread</a:t>
            </a:r>
            <a:r>
              <a:rPr lang="en-US" sz="1800" dirty="0"/>
              <a:t> is induced by the variation of the line density</a:t>
            </a:r>
          </a:p>
        </p:txBody>
      </p:sp>
      <p:sp>
        <p:nvSpPr>
          <p:cNvPr id="81" name="Rectangle 80"/>
          <p:cNvSpPr/>
          <p:nvPr/>
        </p:nvSpPr>
        <p:spPr>
          <a:xfrm>
            <a:off x="1440000" y="5652000"/>
            <a:ext cx="4392000" cy="584775"/>
          </a:xfrm>
          <a:prstGeom prst="rect">
            <a:avLst/>
          </a:prstGeom>
        </p:spPr>
        <p:txBody>
          <a:bodyPr>
            <a:spAutoFit/>
          </a:bodyPr>
          <a:lstStyle/>
          <a:p>
            <a:pPr algn="ctr"/>
            <a:r>
              <a:rPr lang="en-US" sz="1600" dirty="0">
                <a:solidFill>
                  <a:srgbClr val="262626"/>
                </a:solidFill>
              </a:rPr>
              <a:t>The tune spread is reduced for particles</a:t>
            </a:r>
          </a:p>
          <a:p>
            <a:pPr algn="ctr"/>
            <a:r>
              <a:rPr lang="en-US" sz="1600" dirty="0">
                <a:solidFill>
                  <a:srgbClr val="262626"/>
                </a:solidFill>
              </a:rPr>
              <a:t> further away from the peak line density</a:t>
            </a:r>
          </a:p>
        </p:txBody>
      </p:sp>
      <p:sp>
        <p:nvSpPr>
          <p:cNvPr id="64" name="TextBox 63"/>
          <p:cNvSpPr txBox="1"/>
          <p:nvPr/>
        </p:nvSpPr>
        <p:spPr>
          <a:xfrm>
            <a:off x="9432000" y="3419999"/>
            <a:ext cx="2520000" cy="864000"/>
          </a:xfrm>
          <a:prstGeom prst="rect">
            <a:avLst/>
          </a:prstGeom>
          <a:noFill/>
        </p:spPr>
        <p:txBody>
          <a:bodyPr wrap="square" rtlCol="0">
            <a:spAutoFit/>
          </a:bodyPr>
          <a:lstStyle/>
          <a:p>
            <a:pPr marL="0" lvl="1" algn="just"/>
            <a:r>
              <a:rPr lang="en-US" sz="1600" dirty="0">
                <a:solidFill>
                  <a:schemeClr val="accent6">
                    <a:lumMod val="50000"/>
                  </a:schemeClr>
                </a:solidFill>
                <a:sym typeface="Wingdings"/>
              </a:rPr>
              <a:t>The tune footprint is also called the space charge necktie due to its shape </a:t>
            </a:r>
            <a:endParaRPr lang="en-US" sz="1600" dirty="0">
              <a:solidFill>
                <a:schemeClr val="accent6">
                  <a:lumMod val="50000"/>
                </a:schemeClr>
              </a:solidFill>
            </a:endParaRPr>
          </a:p>
        </p:txBody>
      </p:sp>
      <p:grpSp>
        <p:nvGrpSpPr>
          <p:cNvPr id="85" name="Group 84"/>
          <p:cNvGrpSpPr/>
          <p:nvPr/>
        </p:nvGrpSpPr>
        <p:grpSpPr>
          <a:xfrm>
            <a:off x="2232000" y="3744000"/>
            <a:ext cx="2880000" cy="1570909"/>
            <a:chOff x="2244000" y="3540919"/>
            <a:chExt cx="2880000" cy="1570909"/>
          </a:xfrm>
        </p:grpSpPr>
        <p:sp>
          <p:nvSpPr>
            <p:cNvPr id="86" name="Oval 85"/>
            <p:cNvSpPr/>
            <p:nvPr/>
          </p:nvSpPr>
          <p:spPr>
            <a:xfrm>
              <a:off x="2532000" y="3912373"/>
              <a:ext cx="2304000" cy="828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87" name="Picture 86"/>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4000" y="3540919"/>
              <a:ext cx="2880000" cy="1570909"/>
            </a:xfrm>
            <a:prstGeom prst="rect">
              <a:avLst/>
            </a:prstGeom>
          </p:spPr>
        </p:pic>
      </p:grpSp>
      <p:grpSp>
        <p:nvGrpSpPr>
          <p:cNvPr id="88" name="Group 87"/>
          <p:cNvGrpSpPr/>
          <p:nvPr/>
        </p:nvGrpSpPr>
        <p:grpSpPr>
          <a:xfrm>
            <a:off x="720000" y="3960000"/>
            <a:ext cx="1487009" cy="1493714"/>
            <a:chOff x="1116000" y="2124000"/>
            <a:chExt cx="1487009" cy="1493714"/>
          </a:xfrm>
        </p:grpSpPr>
        <p:cxnSp>
          <p:nvCxnSpPr>
            <p:cNvPr id="89" name="Straight Arrow Connector 88"/>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1" name="Picture 90"/>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92" name="Picture 91"/>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2304000" y="2556000"/>
              <a:ext cx="140800" cy="125714"/>
            </a:xfrm>
            <a:prstGeom prst="rect">
              <a:avLst/>
            </a:prstGeom>
          </p:spPr>
        </p:pic>
        <p:cxnSp>
          <p:nvCxnSpPr>
            <p:cNvPr id="93" name="Straight Arrow Connector 92"/>
            <p:cNvCxnSpPr/>
            <p:nvPr/>
          </p:nvCxnSpPr>
          <p:spPr>
            <a:xfrm rot="14100000" flipV="1">
              <a:off x="1714980" y="2514704"/>
              <a:ext cx="0" cy="1152000"/>
            </a:xfrm>
            <a:prstGeom prst="straightConnector1">
              <a:avLst/>
            </a:prstGeom>
            <a:ln w="1905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94" name="Picture 93"/>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10" name="Group 9"/>
          <p:cNvGrpSpPr/>
          <p:nvPr/>
        </p:nvGrpSpPr>
        <p:grpSpPr>
          <a:xfrm>
            <a:off x="6480000" y="3168000"/>
            <a:ext cx="3348000" cy="3182554"/>
            <a:chOff x="6480000" y="3060000"/>
            <a:chExt cx="3348000" cy="3182554"/>
          </a:xfrm>
        </p:grpSpPr>
        <p:cxnSp>
          <p:nvCxnSpPr>
            <p:cNvPr id="54" name="Straight Arrow Connector 53"/>
            <p:cNvCxnSpPr/>
            <p:nvPr/>
          </p:nvCxnSpPr>
          <p:spPr>
            <a:xfrm>
              <a:off x="7020000" y="5868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rot="16200000">
              <a:off x="5616000" y="4464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8231543" y="5904000"/>
              <a:ext cx="384914"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x</a:t>
              </a:r>
              <a:endParaRPr lang="en-US" sz="1600" baseline="-25000" dirty="0">
                <a:solidFill>
                  <a:schemeClr val="accent6">
                    <a:lumMod val="50000"/>
                  </a:schemeClr>
                </a:solidFill>
              </a:endParaRPr>
            </a:p>
          </p:txBody>
        </p:sp>
        <p:sp>
          <p:nvSpPr>
            <p:cNvPr id="57" name="TextBox 56"/>
            <p:cNvSpPr txBox="1"/>
            <p:nvPr/>
          </p:nvSpPr>
          <p:spPr>
            <a:xfrm>
              <a:off x="6480000" y="4294723"/>
              <a:ext cx="385042"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y</a:t>
              </a:r>
              <a:endParaRPr lang="en-US" sz="1600" baseline="-25000" dirty="0">
                <a:solidFill>
                  <a:schemeClr val="accent6">
                    <a:lumMod val="50000"/>
                  </a:schemeClr>
                </a:solidFill>
              </a:endParaRPr>
            </a:p>
          </p:txBody>
        </p:sp>
        <p:grpSp>
          <p:nvGrpSpPr>
            <p:cNvPr id="9" name="Group 8"/>
            <p:cNvGrpSpPr>
              <a:grpSpLocks noChangeAspect="1"/>
            </p:cNvGrpSpPr>
            <p:nvPr/>
          </p:nvGrpSpPr>
          <p:grpSpPr>
            <a:xfrm>
              <a:off x="7989559" y="3671998"/>
              <a:ext cx="1082444" cy="1272946"/>
              <a:chOff x="7910455" y="3645987"/>
              <a:chExt cx="1061481" cy="1248294"/>
            </a:xfrm>
          </p:grpSpPr>
          <p:sp>
            <p:nvSpPr>
              <p:cNvPr id="74" name="Rectangle 73"/>
              <p:cNvSpPr/>
              <p:nvPr/>
            </p:nvSpPr>
            <p:spPr>
              <a:xfrm rot="2220000">
                <a:off x="8009096" y="4520549"/>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Rectangle 44"/>
              <p:cNvSpPr/>
              <p:nvPr/>
            </p:nvSpPr>
            <p:spPr>
              <a:xfrm rot="13020000">
                <a:off x="7910455" y="4527057"/>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Rectangle 47"/>
              <p:cNvSpPr/>
              <p:nvPr/>
            </p:nvSpPr>
            <p:spPr>
              <a:xfrm rot="2220000">
                <a:off x="7913846" y="4520514"/>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1" name="Isosceles Triangle 50"/>
              <p:cNvSpPr>
                <a:spLocks/>
              </p:cNvSpPr>
              <p:nvPr/>
            </p:nvSpPr>
            <p:spPr>
              <a:xfrm rot="13020000">
                <a:off x="8033929" y="4188185"/>
                <a:ext cx="468198" cy="706096"/>
              </a:xfrm>
              <a:prstGeom prst="triangle">
                <a:avLst/>
              </a:prstGeom>
              <a:gradFill flip="none" rotWithShape="1">
                <a:gsLst>
                  <a:gs pos="0">
                    <a:srgbClr val="008000">
                      <a:alpha val="50000"/>
                    </a:srgbClr>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9" name="Oval 58"/>
              <p:cNvSpPr/>
              <p:nvPr/>
            </p:nvSpPr>
            <p:spPr>
              <a:xfrm>
                <a:off x="8860965" y="3645987"/>
                <a:ext cx="110971" cy="110971"/>
              </a:xfrm>
              <a:prstGeom prst="ellipse">
                <a:avLst/>
              </a:prstGeom>
              <a:solidFill>
                <a:srgbClr val="FF0000">
                  <a:alpha val="15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cxnSp>
        <p:nvCxnSpPr>
          <p:cNvPr id="58" name="Straight Arrow Connector 57"/>
          <p:cNvCxnSpPr/>
          <p:nvPr/>
        </p:nvCxnSpPr>
        <p:spPr>
          <a:xfrm flipV="1">
            <a:off x="3186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flipV="1">
            <a:off x="4158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67" name="Oval 66"/>
          <p:cNvSpPr>
            <a:spLocks noChangeAspect="1"/>
          </p:cNvSpPr>
          <p:nvPr/>
        </p:nvSpPr>
        <p:spPr>
          <a:xfrm>
            <a:off x="4068000" y="4163400"/>
            <a:ext cx="288000" cy="7360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1" name="Oval 70"/>
          <p:cNvSpPr>
            <a:spLocks noChangeAspect="1"/>
          </p:cNvSpPr>
          <p:nvPr/>
        </p:nvSpPr>
        <p:spPr>
          <a:xfrm>
            <a:off x="2984400" y="4163400"/>
            <a:ext cx="288000" cy="7360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8</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4175122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Coasting vs. bunched – Gaussian</a:t>
            </a:r>
          </a:p>
        </p:txBody>
      </p:sp>
      <p:sp>
        <p:nvSpPr>
          <p:cNvPr id="3" name="Content Placeholder 2"/>
          <p:cNvSpPr>
            <a:spLocks noGrp="1"/>
          </p:cNvSpPr>
          <p:nvPr>
            <p:ph idx="1"/>
          </p:nvPr>
        </p:nvSpPr>
        <p:spPr/>
        <p:txBody>
          <a:bodyPr>
            <a:normAutofit/>
          </a:bodyPr>
          <a:lstStyle/>
          <a:p>
            <a:pPr algn="just"/>
            <a:r>
              <a:rPr lang="en-US" sz="1800" dirty="0"/>
              <a:t>In beams with </a:t>
            </a:r>
            <a:r>
              <a:rPr lang="en-US" sz="1800" b="1" dirty="0">
                <a:solidFill>
                  <a:srgbClr val="C00000"/>
                </a:solidFill>
              </a:rPr>
              <a:t>Gaussian transverse distribution</a:t>
            </a:r>
            <a:r>
              <a:rPr lang="en-US" sz="1800" dirty="0"/>
              <a:t> we observed already for coasting beams with constant line density a tune spread due to the nonlinear force and the resulting dependence on the transvers particle amplitude</a:t>
            </a:r>
          </a:p>
          <a:p>
            <a:pPr algn="just"/>
            <a:r>
              <a:rPr lang="en-US" sz="1800" dirty="0"/>
              <a:t>In case a Gaussian beam</a:t>
            </a:r>
            <a:r>
              <a:rPr lang="en-US" sz="1800" b="1" dirty="0">
                <a:solidFill>
                  <a:srgbClr val="C00000"/>
                </a:solidFill>
              </a:rPr>
              <a:t> is also bunched, an additional tune spread</a:t>
            </a:r>
            <a:r>
              <a:rPr lang="en-US" sz="1800" dirty="0"/>
              <a:t> is induced by the variation of the line density</a:t>
            </a:r>
          </a:p>
        </p:txBody>
      </p:sp>
      <p:sp>
        <p:nvSpPr>
          <p:cNvPr id="81" name="Rectangle 80"/>
          <p:cNvSpPr/>
          <p:nvPr/>
        </p:nvSpPr>
        <p:spPr>
          <a:xfrm>
            <a:off x="1440000" y="5652000"/>
            <a:ext cx="4392000" cy="584775"/>
          </a:xfrm>
          <a:prstGeom prst="rect">
            <a:avLst/>
          </a:prstGeom>
        </p:spPr>
        <p:txBody>
          <a:bodyPr>
            <a:spAutoFit/>
          </a:bodyPr>
          <a:lstStyle/>
          <a:p>
            <a:pPr algn="ctr"/>
            <a:r>
              <a:rPr lang="en-US" sz="1600" dirty="0">
                <a:solidFill>
                  <a:srgbClr val="262626"/>
                </a:solidFill>
              </a:rPr>
              <a:t>The tune spread is reduced for particles</a:t>
            </a:r>
          </a:p>
          <a:p>
            <a:pPr algn="ctr"/>
            <a:r>
              <a:rPr lang="en-US" sz="1600" dirty="0">
                <a:solidFill>
                  <a:srgbClr val="262626"/>
                </a:solidFill>
              </a:rPr>
              <a:t> further away from the peak line density</a:t>
            </a:r>
          </a:p>
        </p:txBody>
      </p:sp>
      <p:sp>
        <p:nvSpPr>
          <p:cNvPr id="64" name="TextBox 63"/>
          <p:cNvSpPr txBox="1"/>
          <p:nvPr/>
        </p:nvSpPr>
        <p:spPr>
          <a:xfrm>
            <a:off x="9432000" y="3419999"/>
            <a:ext cx="2520000" cy="864000"/>
          </a:xfrm>
          <a:prstGeom prst="rect">
            <a:avLst/>
          </a:prstGeom>
          <a:noFill/>
        </p:spPr>
        <p:txBody>
          <a:bodyPr wrap="square" rtlCol="0">
            <a:spAutoFit/>
          </a:bodyPr>
          <a:lstStyle/>
          <a:p>
            <a:pPr marL="0" lvl="1" algn="just"/>
            <a:r>
              <a:rPr lang="en-US" sz="1600" dirty="0">
                <a:solidFill>
                  <a:schemeClr val="accent6">
                    <a:lumMod val="50000"/>
                  </a:schemeClr>
                </a:solidFill>
                <a:sym typeface="Wingdings"/>
              </a:rPr>
              <a:t>The tune footprint is also called the space charge necktie due to its shape </a:t>
            </a:r>
            <a:endParaRPr lang="en-US" sz="1600" dirty="0">
              <a:solidFill>
                <a:schemeClr val="accent6">
                  <a:lumMod val="50000"/>
                </a:schemeClr>
              </a:solidFill>
            </a:endParaRPr>
          </a:p>
        </p:txBody>
      </p:sp>
      <p:grpSp>
        <p:nvGrpSpPr>
          <p:cNvPr id="85" name="Group 84"/>
          <p:cNvGrpSpPr/>
          <p:nvPr/>
        </p:nvGrpSpPr>
        <p:grpSpPr>
          <a:xfrm>
            <a:off x="2232000" y="3744000"/>
            <a:ext cx="2880000" cy="1570909"/>
            <a:chOff x="2244000" y="3540919"/>
            <a:chExt cx="2880000" cy="1570909"/>
          </a:xfrm>
        </p:grpSpPr>
        <p:sp>
          <p:nvSpPr>
            <p:cNvPr id="86" name="Oval 85"/>
            <p:cNvSpPr/>
            <p:nvPr/>
          </p:nvSpPr>
          <p:spPr>
            <a:xfrm>
              <a:off x="2532000" y="3912373"/>
              <a:ext cx="2304000" cy="828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87" name="Picture 86"/>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4000" y="3540919"/>
              <a:ext cx="2880000" cy="1570909"/>
            </a:xfrm>
            <a:prstGeom prst="rect">
              <a:avLst/>
            </a:prstGeom>
          </p:spPr>
        </p:pic>
      </p:grpSp>
      <p:grpSp>
        <p:nvGrpSpPr>
          <p:cNvPr id="88" name="Group 87"/>
          <p:cNvGrpSpPr/>
          <p:nvPr/>
        </p:nvGrpSpPr>
        <p:grpSpPr>
          <a:xfrm>
            <a:off x="720000" y="3960000"/>
            <a:ext cx="1487009" cy="1493714"/>
            <a:chOff x="1116000" y="2124000"/>
            <a:chExt cx="1487009" cy="1493714"/>
          </a:xfrm>
        </p:grpSpPr>
        <p:cxnSp>
          <p:nvCxnSpPr>
            <p:cNvPr id="89" name="Straight Arrow Connector 88"/>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1" name="Picture 90"/>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92" name="Picture 91"/>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2304000" y="2556000"/>
              <a:ext cx="140800" cy="125714"/>
            </a:xfrm>
            <a:prstGeom prst="rect">
              <a:avLst/>
            </a:prstGeom>
          </p:spPr>
        </p:pic>
        <p:cxnSp>
          <p:nvCxnSpPr>
            <p:cNvPr id="93" name="Straight Arrow Connector 92"/>
            <p:cNvCxnSpPr/>
            <p:nvPr/>
          </p:nvCxnSpPr>
          <p:spPr>
            <a:xfrm rot="14100000" flipV="1">
              <a:off x="1714980" y="2514704"/>
              <a:ext cx="0" cy="1152000"/>
            </a:xfrm>
            <a:prstGeom prst="straightConnector1">
              <a:avLst/>
            </a:prstGeom>
            <a:ln w="1905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94" name="Picture 93"/>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cxnSp>
        <p:nvCxnSpPr>
          <p:cNvPr id="40" name="Straight Arrow Connector 39"/>
          <p:cNvCxnSpPr/>
          <p:nvPr/>
        </p:nvCxnSpPr>
        <p:spPr>
          <a:xfrm flipV="1">
            <a:off x="2943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a:off x="6480000" y="3168000"/>
            <a:ext cx="3348000" cy="3182554"/>
            <a:chOff x="6480000" y="3060000"/>
            <a:chExt cx="3348000" cy="3182554"/>
          </a:xfrm>
        </p:grpSpPr>
        <p:cxnSp>
          <p:nvCxnSpPr>
            <p:cNvPr id="54" name="Straight Arrow Connector 53"/>
            <p:cNvCxnSpPr/>
            <p:nvPr/>
          </p:nvCxnSpPr>
          <p:spPr>
            <a:xfrm>
              <a:off x="7020000" y="5868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rot="16200000">
              <a:off x="5616000" y="4464000"/>
              <a:ext cx="2808000" cy="0"/>
            </a:xfrm>
            <a:prstGeom prst="straightConnector1">
              <a:avLst/>
            </a:prstGeom>
            <a:ln w="25400">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8231543" y="5904000"/>
              <a:ext cx="384914"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x</a:t>
              </a:r>
              <a:endParaRPr lang="en-US" sz="1600" baseline="-25000" dirty="0">
                <a:solidFill>
                  <a:schemeClr val="accent6">
                    <a:lumMod val="50000"/>
                  </a:schemeClr>
                </a:solidFill>
              </a:endParaRPr>
            </a:p>
          </p:txBody>
        </p:sp>
        <p:sp>
          <p:nvSpPr>
            <p:cNvPr id="57" name="TextBox 56"/>
            <p:cNvSpPr txBox="1"/>
            <p:nvPr/>
          </p:nvSpPr>
          <p:spPr>
            <a:xfrm>
              <a:off x="6480000" y="4294723"/>
              <a:ext cx="385042" cy="338554"/>
            </a:xfrm>
            <a:prstGeom prst="rect">
              <a:avLst/>
            </a:prstGeom>
            <a:noFill/>
          </p:spPr>
          <p:txBody>
            <a:bodyPr wrap="none" rtlCol="0">
              <a:spAutoFit/>
            </a:bodyPr>
            <a:lstStyle/>
            <a:p>
              <a:r>
                <a:rPr lang="en-US" sz="1600" dirty="0" err="1">
                  <a:solidFill>
                    <a:schemeClr val="accent6">
                      <a:lumMod val="50000"/>
                    </a:schemeClr>
                  </a:solidFill>
                </a:rPr>
                <a:t>Q</a:t>
              </a:r>
              <a:r>
                <a:rPr lang="en-US" sz="1600" baseline="-25000" dirty="0" err="1">
                  <a:solidFill>
                    <a:schemeClr val="accent6">
                      <a:lumMod val="50000"/>
                    </a:schemeClr>
                  </a:solidFill>
                </a:rPr>
                <a:t>y</a:t>
              </a:r>
              <a:endParaRPr lang="en-US" sz="1600" baseline="-25000" dirty="0">
                <a:solidFill>
                  <a:schemeClr val="accent6">
                    <a:lumMod val="50000"/>
                  </a:schemeClr>
                </a:solidFill>
              </a:endParaRPr>
            </a:p>
          </p:txBody>
        </p:sp>
        <p:grpSp>
          <p:nvGrpSpPr>
            <p:cNvPr id="9" name="Group 8"/>
            <p:cNvGrpSpPr>
              <a:grpSpLocks noChangeAspect="1"/>
            </p:cNvGrpSpPr>
            <p:nvPr/>
          </p:nvGrpSpPr>
          <p:grpSpPr>
            <a:xfrm>
              <a:off x="7989559" y="3671999"/>
              <a:ext cx="1082444" cy="955052"/>
              <a:chOff x="7910455" y="3645987"/>
              <a:chExt cx="1061481" cy="936556"/>
            </a:xfrm>
          </p:grpSpPr>
          <p:sp>
            <p:nvSpPr>
              <p:cNvPr id="74" name="Rectangle 73"/>
              <p:cNvSpPr/>
              <p:nvPr/>
            </p:nvSpPr>
            <p:spPr>
              <a:xfrm rot="2220000">
                <a:off x="8009096" y="4520549"/>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2" name="Isosceles Triangle 41"/>
              <p:cNvSpPr>
                <a:spLocks/>
              </p:cNvSpPr>
              <p:nvPr/>
            </p:nvSpPr>
            <p:spPr>
              <a:xfrm rot="13020000">
                <a:off x="8249447" y="4115706"/>
                <a:ext cx="359135" cy="440902"/>
              </a:xfrm>
              <a:prstGeom prst="triangle">
                <a:avLst/>
              </a:prstGeom>
              <a:gradFill flip="none" rotWithShape="1">
                <a:gsLst>
                  <a:gs pos="0">
                    <a:srgbClr val="008000">
                      <a:alpha val="50000"/>
                    </a:srgbClr>
                  </a:gs>
                  <a:gs pos="100000">
                    <a:srgbClr val="FFFFFF">
                      <a:alpha val="20000"/>
                    </a:srgbClr>
                  </a:gs>
                </a:gsLst>
                <a:lin ang="5400000" scaled="0"/>
                <a:tileRect/>
              </a:gra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Rectangle 44"/>
              <p:cNvSpPr/>
              <p:nvPr/>
            </p:nvSpPr>
            <p:spPr>
              <a:xfrm rot="13020000">
                <a:off x="7910455" y="4527057"/>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Rectangle 47"/>
              <p:cNvSpPr/>
              <p:nvPr/>
            </p:nvSpPr>
            <p:spPr>
              <a:xfrm rot="2220000">
                <a:off x="7913846" y="4520514"/>
                <a:ext cx="699118" cy="55486"/>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9" name="Oval 58"/>
              <p:cNvSpPr/>
              <p:nvPr/>
            </p:nvSpPr>
            <p:spPr>
              <a:xfrm>
                <a:off x="8860965" y="3645987"/>
                <a:ext cx="110971" cy="110971"/>
              </a:xfrm>
              <a:prstGeom prst="ellipse">
                <a:avLst/>
              </a:prstGeom>
              <a:solidFill>
                <a:srgbClr val="FF0000">
                  <a:alpha val="15000"/>
                </a:srgbClr>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cxnSp>
        <p:nvCxnSpPr>
          <p:cNvPr id="65" name="Straight Arrow Connector 64"/>
          <p:cNvCxnSpPr/>
          <p:nvPr/>
        </p:nvCxnSpPr>
        <p:spPr>
          <a:xfrm flipV="1">
            <a:off x="4401000" y="5004000"/>
            <a:ext cx="0" cy="576000"/>
          </a:xfrm>
          <a:prstGeom prst="straightConnector1">
            <a:avLst/>
          </a:prstGeom>
          <a:ln w="19050">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68" name="Oval 67"/>
          <p:cNvSpPr>
            <a:spLocks noChangeAspect="1"/>
          </p:cNvSpPr>
          <p:nvPr/>
        </p:nvSpPr>
        <p:spPr>
          <a:xfrm>
            <a:off x="4321800" y="4214000"/>
            <a:ext cx="244800" cy="6256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2" name="Oval 71"/>
          <p:cNvSpPr>
            <a:spLocks noChangeAspect="1"/>
          </p:cNvSpPr>
          <p:nvPr/>
        </p:nvSpPr>
        <p:spPr>
          <a:xfrm>
            <a:off x="2770200" y="4214000"/>
            <a:ext cx="244800" cy="625600"/>
          </a:xfrm>
          <a:prstGeom prst="ellipse">
            <a:avLst/>
          </a:prstGeom>
          <a:solidFill>
            <a:schemeClr val="accent2">
              <a:alpha val="30000"/>
            </a:schemeClr>
          </a:solidFill>
          <a:ln w="19050">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9EA1AA69-EDB9-4143-818B-2B18FE6932EA}" type="slidenum">
              <a:rPr lang="en-GB" smtClean="0"/>
              <a:t>9</a:t>
            </a:fld>
            <a:endParaRPr lang="en-GB"/>
          </a:p>
        </p:txBody>
      </p:sp>
      <p:sp>
        <p:nvSpPr>
          <p:cNvPr id="7" name="Date Placeholder 6"/>
          <p:cNvSpPr>
            <a:spLocks noGrp="1"/>
          </p:cNvSpPr>
          <p:nvPr>
            <p:ph type="dt" sz="half" idx="10"/>
          </p:nvPr>
        </p:nvSpPr>
        <p:spPr/>
        <p:txBody>
          <a:bodyPr/>
          <a:lstStyle/>
          <a:p>
            <a:r>
              <a:rPr lang="en-US" smtClean="0"/>
              <a:t>14.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II - Vysoke-Tatry</a:t>
            </a:r>
            <a:endParaRPr lang="en-GB"/>
          </a:p>
        </p:txBody>
      </p:sp>
    </p:spTree>
    <p:extLst>
      <p:ext uri="{BB962C8B-B14F-4D97-AF65-F5344CB8AC3E}">
        <p14:creationId xmlns:p14="http://schemas.microsoft.com/office/powerpoint/2010/main" val="4121547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19.xml><?xml version="1.0" encoding="utf-8"?>
<p:tagLst xmlns:a="http://schemas.openxmlformats.org/drawingml/2006/main" xmlns:r="http://schemas.openxmlformats.org/officeDocument/2006/relationships" xmlns:p="http://schemas.openxmlformats.org/presentationml/2006/main">
  <p:tag name="OUTPUTDPI" val="1200"/>
  <p:tag name="ORIGINALHEIGHT" val="2538.433"/>
  <p:tag name="ORIGINALWIDTH" val="4929.884"/>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itemize}&#10;\item[-] Express $y''$ in terms of the space charge forces&#10;\[ y'' = \frac{1}{\beta^2 c^2}\frac{d^2}{dt^2}y = \frac{1}{\beta^2 c^2}\frac{F^{SC}_y}{m\gamma}&#10;  = \frac{2 R_0\lambda}{e\beta^2\gamma^3 a^2}\,y\hspace*{6cm}~&#10;\]\vspace*{1mm}&#10;&#10;\item[-] Generalize Hill's equation to include the defocusing space charge term&#10;\[&#10;\left.&#10;\begin{aligned}&#10;  y'' + K_y(s)\,y + K^{SC}_y(s)\,y = 0\\&#10;  K^{SC}_y = -\frac{2 r_0\lambda}{e\beta^2\gamma^3\,a^2(s)}&#10;\end{aligned}&#10;\right\}&#10;\;\Longrightarrow\;&#10;y'' + \left(K_y(s) - \frac{2 r_0\lambda}{e \beta^2\gamma^3\,a^2(s)}\right)\,y = 0&#10;\]\vspace*{1mm}&#10;&#10;\item[-] Calculate the tune shift treating space charge like a focusing error&#10;\[\Delta Q_y = \frac{1}{4\pi} \oint K^{SC}_y(s) \beta_y(s)\,ds &#10;  = -\frac{1}{4\pi} \oint \frac{2 r_0\lambda\beta_y(s)}{e\beta^2\gamma^3\,a^2(s)}\,ds&#10;  = -\frac{r_0 R\lambda}{e\beta^2\gamma^3} \left&lt;\frac{\beta_y(s)}{a^2(s)}\right&gt;\]&#10;\end{itemize}&#10;&#10;\end{document}"/>
  <p:tag name="IGUANATEXSIZE" val="17"/>
  <p:tag name="IGUANATEXCURSOR" val="792"/>
  <p:tag name="TRANSPARENCY" val="True"/>
  <p:tag name="FILENAME" val=""/>
  <p:tag name="LATEXENGINEID" val="0"/>
  <p:tag name="TEMPFOLDER" val="c:\temp\"/>
  <p:tag name="LATEXFORMHEIGHT" val="463.5"/>
  <p:tag name="LATEXFORMWIDTH" val="795.75"/>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20.xml><?xml version="1.0" encoding="utf-8"?>
<p:tagLst xmlns:a="http://schemas.openxmlformats.org/drawingml/2006/main" xmlns:r="http://schemas.openxmlformats.org/officeDocument/2006/relationships" xmlns:p="http://schemas.openxmlformats.org/presentationml/2006/main">
  <p:tag name="OUTPUTDPI" val="1200"/>
  <p:tag name="ORIGINALHEIGHT" val="269.9662"/>
  <p:tag name="ORIGINALWIDTH" val="1742.032"/>
  <p:tag name="LATEXADDIN" val="\documentclass{article}&#10;&#10;\usepackage{bm}&#10;\usepackage{amsmath}&#10;\usepackage{amssymb}&#10;\usepackage{textcomp}&#10;\usepackage[margin=1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small&#10;\[&#10;  F_y = \frac{e\lambda}{2\pi\epsilon_0\gamma^2 a^2}\,y\,,\quad r_0 = \frac{e^2}{4\pi\epsilon_0 m c^2}&#10;\]&#10;&#10;\end{document}"/>
  <p:tag name="IGUANATEXSIZE" val="17"/>
  <p:tag name="IGUANATEXCURSOR" val="675"/>
  <p:tag name="TRANSPARENCY" val="True"/>
  <p:tag name="FILENAME" val=""/>
  <p:tag name="LATEXENGINEID" val="0"/>
  <p:tag name="TEMPFOLDER" val="c:\temp\"/>
  <p:tag name="LATEXFORMHEIGHT" val="463.5"/>
  <p:tag name="LATEXFORMWIDTH" val="795.75"/>
  <p:tag name="LATEXFORMWRAP" val="True"/>
  <p:tag name="BITMAPVECTOR" val="0"/>
</p:tagLst>
</file>

<file path=ppt/tags/tag21.xml><?xml version="1.0" encoding="utf-8"?>
<p:tagLst xmlns:a="http://schemas.openxmlformats.org/drawingml/2006/main" xmlns:r="http://schemas.openxmlformats.org/officeDocument/2006/relationships" xmlns:p="http://schemas.openxmlformats.org/presentationml/2006/main">
  <p:tag name="OUTPUTDPI" val="1200"/>
  <p:tag name="ORIGINALHEIGHT" val="728.159"/>
  <p:tag name="ORIGINALWIDTH" val="3103.862"/>
  <p:tag name="LATEXADDIN" val="\documentclass{article}&#10;&#10;\usepackage{bm}&#10;\usepackage{amsmath}&#10;\usepackage{amssymb}&#10;\usepackage{textcomp}&#10;\usepackage[margin=0.7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left.&#10;\begin{aligned}&#10;  \Delta Q_{x,y} &amp;= -\frac{r_0 R\lambda}{e\beta^2\gamma^3} \left&lt;\frac{\beta_{x,y}(s)}{a^2(s)}\right&gt;\\&#10;  a(s) &amp;= \sqrt{\frac{\beta_{x,y}(s) \hat{\varepsilon}^n_{x,y}}{\beta\gamma}}&#10;\end{aligned}&#10;\right\}&#10;\;\Longrightarrow\;&#10;\Delta Q_{x,y} = -\frac{r_0 R\lambda}{e\beta\gamma^2 \hat{\varepsilon}^n_{x,y}}\hspace*{2cm}&#10;\]&#10;&#10;\end{document}"/>
  <p:tag name="IGUANATEXSIZE" val="18"/>
  <p:tag name="IGUANATEXCURSOR" val="908"/>
  <p:tag name="TRANSPARENCY" val="True"/>
  <p:tag name="FILENAME" val=""/>
  <p:tag name="LATEXENGINEID" val="0"/>
  <p:tag name="TEMPFOLDER" val="c:\temp\"/>
  <p:tag name="LATEXFORMHEIGHT" val="484.5"/>
  <p:tag name="LATEXFORMWIDTH" val="831.75"/>
  <p:tag name="LATEXFORMWRAP" val="True"/>
  <p:tag name="BITMAPVECTOR" val="0"/>
</p:tagLst>
</file>

<file path=ppt/tags/tag22.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353.956"/>
  <p:tag name="LATEXADDIN" val="\documentclass{article}&#10;\usepackage{amsmath}&#10;\pagestyle{empty}&#10;\begin{document}&#10;&#10;&#10;\[&#10;r_0 = \frac{e^2}{4\pi\epsilon_0 m c^2} = \left\{&#10;\begin{aligned}&#10;  &amp;1.54\cdot 10^{-18}\textrm{ m (proton)}\\&#10;  &amp;2.82\cdot 10^{-15}\textrm{ m (electron)}&#10;\end{aligned}&#10;\right.&#10;\]&#10;&#10;\end{document}"/>
  <p:tag name="IGUANATEXSIZE" val="15"/>
  <p:tag name="IGUANATEXCURSOR" val="263"/>
  <p:tag name="TRANSPARENCY" val="True"/>
  <p:tag name="FILENAME" val=""/>
  <p:tag name="LATEXENGINEID" val="0"/>
  <p:tag name="TEMPFOLDER" val="c:\temp\"/>
  <p:tag name="LATEXFORMHEIGHT" val="312"/>
  <p:tag name="LATEXFORMWIDTH" val="384"/>
  <p:tag name="LATEXFORMWRAP" val="True"/>
  <p:tag name="BITMAPVECTOR" val="0"/>
</p:tagLst>
</file>

<file path=ppt/tags/tag23.xml><?xml version="1.0" encoding="utf-8"?>
<p:tagLst xmlns:a="http://schemas.openxmlformats.org/drawingml/2006/main" xmlns:r="http://schemas.openxmlformats.org/officeDocument/2006/relationships" xmlns:p="http://schemas.openxmlformats.org/presentationml/2006/main">
  <p:tag name="OUTPUTDPI" val="1200"/>
  <p:tag name="ORIGINALHEIGHT" val="337.4578"/>
  <p:tag name="ORIGINALWIDTH" val="1337.083"/>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hat{Q}_{x,y} = -\frac{r_0 C \hat{\lambda}}{2\pi e\beta\gamma^2}\frac{1}{2\,\varepsilon_{x, y}^n}&#10;\]&#10;&#10;\end{document}"/>
  <p:tag name="IGUANATEXSIZE" val="24"/>
  <p:tag name="IGUANATEXCURSOR" val="668"/>
  <p:tag name="TRANSPARENCY" val="True"/>
  <p:tag name="FILENAME" val=""/>
  <p:tag name="LATEXENGINEID" val="0"/>
  <p:tag name="TEMPFOLDER" val="c:\temp\"/>
  <p:tag name="LATEXFORMHEIGHT" val="284.25"/>
  <p:tag name="LATEXFORMWIDTH" val="768"/>
  <p:tag name="LATEXFORMWRAP" val="True"/>
  <p:tag name="BITMAPVECTOR" val="0"/>
</p:tagLst>
</file>

<file path=ppt/tags/tag24.xml><?xml version="1.0" encoding="utf-8"?>
<p:tagLst xmlns:a="http://schemas.openxmlformats.org/drawingml/2006/main" xmlns:r="http://schemas.openxmlformats.org/officeDocument/2006/relationships" xmlns:p="http://schemas.openxmlformats.org/presentationml/2006/main">
  <p:tag name="OUTPUTDPI" val="1200"/>
  <p:tag name="ORIGINALHEIGHT" val="337.4578"/>
  <p:tag name="ORIGINALWIDTH" val="1337.083"/>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hat{Q}_{x,y} = -\frac{r_0 C \hat{\lambda}}{2\pi e\beta\gamma^2}\frac{1}{2\,\varepsilon_{x, y}^n}&#10;\]&#10;&#10;\end{document}"/>
  <p:tag name="IGUANATEXSIZE" val="24"/>
  <p:tag name="IGUANATEXCURSOR" val="668"/>
  <p:tag name="TRANSPARENCY" val="True"/>
  <p:tag name="FILENAME" val=""/>
  <p:tag name="LATEXENGINEID" val="0"/>
  <p:tag name="TEMPFOLDER" val="c:\temp\"/>
  <p:tag name="LATEXFORMHEIGHT" val="284.25"/>
  <p:tag name="LATEXFORMWIDTH" val="768"/>
  <p:tag name="LATEXFORMWRAP" val="True"/>
  <p:tag name="BITMAPVECTOR" val="0"/>
</p:tagLst>
</file>

<file path=ppt/tags/tag25.xml><?xml version="1.0" encoding="utf-8"?>
<p:tagLst xmlns:a="http://schemas.openxmlformats.org/drawingml/2006/main" xmlns:r="http://schemas.openxmlformats.org/officeDocument/2006/relationships" xmlns:p="http://schemas.openxmlformats.org/presentationml/2006/main">
  <p:tag name="OUTPUTDPI" val="1200"/>
  <p:tag name="ORIGINALHEIGHT" val="337.4578"/>
  <p:tag name="ORIGINALWIDTH" val="1337.083"/>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hat{Q}_{x,y} = -\frac{r_0 C \hat{\lambda}}{2\pi e\beta\gamma^2}\frac{1}{2\,\varepsilon_{x, y}^n}&#10;\]&#10;&#10;\end{document}"/>
  <p:tag name="IGUANATEXSIZE" val="24"/>
  <p:tag name="IGUANATEXCURSOR" val="668"/>
  <p:tag name="TRANSPARENCY" val="True"/>
  <p:tag name="FILENAME" val=""/>
  <p:tag name="LATEXENGINEID" val="0"/>
  <p:tag name="TEMPFOLDER" val="c:\temp\"/>
  <p:tag name="LATEXFORMHEIGHT" val="284.25"/>
  <p:tag name="LATEXFORMWIDTH" val="768"/>
  <p:tag name="LATEXFORMWRAP" val="True"/>
  <p:tag name="BITMAPVECTOR" val="0"/>
</p:tagLst>
</file>

<file path=ppt/tags/tag26.xml><?xml version="1.0" encoding="utf-8"?>
<p:tagLst xmlns:a="http://schemas.openxmlformats.org/drawingml/2006/main" xmlns:r="http://schemas.openxmlformats.org/officeDocument/2006/relationships" xmlns:p="http://schemas.openxmlformats.org/presentationml/2006/main">
  <p:tag name="OUTPUTDPI" val="1200"/>
  <p:tag name="ORIGINALHEIGHT" val="337.4578"/>
  <p:tag name="ORIGINALWIDTH" val="1337.083"/>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hat{Q}_{x,y} = -\frac{r_0 C \hat{\lambda}}{2\pi e\beta\gamma^2}\frac{1}{2\,\varepsilon_{x, y}^n}&#10;\]&#10;&#10;\end{document}"/>
  <p:tag name="IGUANATEXSIZE" val="24"/>
  <p:tag name="IGUANATEXCURSOR" val="668"/>
  <p:tag name="TRANSPARENCY" val="True"/>
  <p:tag name="FILENAME" val=""/>
  <p:tag name="LATEXENGINEID" val="0"/>
  <p:tag name="TEMPFOLDER" val="c:\temp\"/>
  <p:tag name="LATEXFORMHEIGHT" val="284.25"/>
  <p:tag name="LATEXFORMWIDTH" val="768"/>
  <p:tag name="LATEXFORMWRAP" val="True"/>
  <p:tag name="BITMAPVECTOR" val="0"/>
</p:tagLst>
</file>

<file path=ppt/tags/tag27.xml><?xml version="1.0" encoding="utf-8"?>
<p:tagLst xmlns:a="http://schemas.openxmlformats.org/drawingml/2006/main" xmlns:r="http://schemas.openxmlformats.org/officeDocument/2006/relationships" xmlns:p="http://schemas.openxmlformats.org/presentationml/2006/main">
  <p:tag name="OUTPUTDPI" val="1200"/>
  <p:tag name="ORIGINALHEIGHT" val="130.4837"/>
  <p:tag name="ORIGINALWIDTH" val="1156.35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bar{y}_1, y_1 \ll h\,,\quad E_\parallel = 0&#10;\]&#10;&#10;\end{document}"/>
  <p:tag name="IGUANATEXSIZE" val="18"/>
  <p:tag name="IGUANATEXCURSOR" val="609"/>
  <p:tag name="TRANSPARENCY" val="True"/>
  <p:tag name="FILENAME" val=""/>
  <p:tag name="LATEXENGINEID" val="0"/>
  <p:tag name="TEMPFOLDER" val="c:\temp\"/>
  <p:tag name="LATEXFORMHEIGHT" val="284.25"/>
  <p:tag name="LATEXFORMWIDTH" val="768"/>
  <p:tag name="LATEXFORMWRAP" val="True"/>
  <p:tag name="BITMAPVECTOR" val="0"/>
</p:tagLst>
</file>

<file path=ppt/tags/tag28.xml><?xml version="1.0" encoding="utf-8"?>
<p:tagLst xmlns:a="http://schemas.openxmlformats.org/drawingml/2006/main" xmlns:r="http://schemas.openxmlformats.org/officeDocument/2006/relationships" xmlns:p="http://schemas.openxmlformats.org/presentationml/2006/main">
  <p:tag name="OUTPUTDPI" val="1200"/>
  <p:tag name="ORIGINALHEIGHT" val="130.4837"/>
  <p:tag name="ORIGINALWIDTH" val="1156.35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bar{y}_1, y_1 \ll h\,,\quad E_\parallel = 0&#10;\]&#10;&#10;\end{document}"/>
  <p:tag name="IGUANATEXSIZE" val="18"/>
  <p:tag name="IGUANATEXCURSOR" val="609"/>
  <p:tag name="TRANSPARENCY" val="True"/>
  <p:tag name="FILENAME" val=""/>
  <p:tag name="LATEXENGINEID" val="0"/>
  <p:tag name="TEMPFOLDER" val="c:\temp\"/>
  <p:tag name="LATEXFORMHEIGHT" val="284.25"/>
  <p:tag name="LATEXFORMWIDTH" val="768"/>
  <p:tag name="LATEXFORMWRAP" val="True"/>
  <p:tag name="BITMAPVECTOR" val="0"/>
</p:tagLst>
</file>

<file path=ppt/tags/tag29.xml><?xml version="1.0" encoding="utf-8"?>
<p:tagLst xmlns:a="http://schemas.openxmlformats.org/drawingml/2006/main" xmlns:r="http://schemas.openxmlformats.org/officeDocument/2006/relationships" xmlns:p="http://schemas.openxmlformats.org/presentationml/2006/main">
  <p:tag name="OUTPUTDPI" val="1200"/>
  <p:tag name="ORIGINALHEIGHT" val="275.9655"/>
  <p:tag name="ORIGINALWIDTH" val="667.4166"/>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E_y = \frac{\lambda}{2\pi\epsilon_0}\frac{1}{d}&#10;\]&#10;&#10;\end{document}"/>
  <p:tag name="IGUANATEXSIZE" val="18"/>
  <p:tag name="IGUANATEXCURSOR" val="611"/>
  <p:tag name="TRANSPARENCY" val="True"/>
  <p:tag name="FILENAME" val=""/>
  <p:tag name="LATEXENGINEID" val="0"/>
  <p:tag name="TEMPFOLDER" val="c:\temp\"/>
  <p:tag name="LATEXFORMHEIGHT" val="284.25"/>
  <p:tag name="LATEXFORMWIDTH" val="768"/>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30.xml><?xml version="1.0" encoding="utf-8"?>
<p:tagLst xmlns:a="http://schemas.openxmlformats.org/drawingml/2006/main" xmlns:r="http://schemas.openxmlformats.org/officeDocument/2006/relationships" xmlns:p="http://schemas.openxmlformats.org/presentationml/2006/main">
  <p:tag name="OUTPUTDPI" val="1200"/>
  <p:tag name="ORIGINALHEIGHT" val="130.4837"/>
  <p:tag name="ORIGINALWIDTH" val="1156.35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bar{y}_1, y_1 \ll h\,,\quad E_\parallel = 0&#10;\]&#10;&#10;\end{document}"/>
  <p:tag name="IGUANATEXSIZE" val="18"/>
  <p:tag name="IGUANATEXCURSOR" val="609"/>
  <p:tag name="TRANSPARENCY" val="True"/>
  <p:tag name="FILENAME" val=""/>
  <p:tag name="LATEXENGINEID" val="0"/>
  <p:tag name="TEMPFOLDER" val="c:\temp\"/>
  <p:tag name="LATEXFORMHEIGHT" val="284.25"/>
  <p:tag name="LATEXFORMWIDTH" val="768"/>
  <p:tag name="LATEXFORMWRAP" val="True"/>
  <p:tag name="BITMAPVECTOR" val="0"/>
</p:tagLst>
</file>

<file path=ppt/tags/tag31.xml><?xml version="1.0" encoding="utf-8"?>
<p:tagLst xmlns:a="http://schemas.openxmlformats.org/drawingml/2006/main" xmlns:r="http://schemas.openxmlformats.org/officeDocument/2006/relationships" xmlns:p="http://schemas.openxmlformats.org/presentationml/2006/main">
  <p:tag name="OUTPUTDPI" val="1200"/>
  <p:tag name="ORIGINALHEIGHT" val="275.9655"/>
  <p:tag name="ORIGINALWIDTH" val="667.4166"/>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E_y = \frac{\lambda}{2\pi\epsilon_0}\frac{1}{d}&#10;\]&#10;&#10;\end{document}"/>
  <p:tag name="IGUANATEXSIZE" val="18"/>
  <p:tag name="IGUANATEXCURSOR" val="611"/>
  <p:tag name="TRANSPARENCY" val="True"/>
  <p:tag name="FILENAME" val=""/>
  <p:tag name="LATEXENGINEID" val="0"/>
  <p:tag name="TEMPFOLDER" val="c:\temp\"/>
  <p:tag name="LATEXFORMHEIGHT" val="284.25"/>
  <p:tag name="LATEXFORMWIDTH" val="768"/>
  <p:tag name="LATEXFORMWRAP" val="True"/>
  <p:tag name="BITMAPVECTOR" val="0"/>
</p:tagLst>
</file>

<file path=ppt/tags/tag32.xml><?xml version="1.0" encoding="utf-8"?>
<p:tagLst xmlns:a="http://schemas.openxmlformats.org/drawingml/2006/main" xmlns:r="http://schemas.openxmlformats.org/officeDocument/2006/relationships" xmlns:p="http://schemas.openxmlformats.org/presentationml/2006/main">
  <p:tag name="OUTPUTDPI" val="1200"/>
  <p:tag name="ORIGINALHEIGHT" val="130.4837"/>
  <p:tag name="ORIGINALWIDTH" val="1156.35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bar{y}_1, y_1 \ll h\,,\quad E_\parallel = 0&#10;\]&#10;&#10;\end{document}"/>
  <p:tag name="IGUANATEXSIZE" val="18"/>
  <p:tag name="IGUANATEXCURSOR" val="609"/>
  <p:tag name="TRANSPARENCY" val="True"/>
  <p:tag name="FILENAME" val=""/>
  <p:tag name="LATEXENGINEID" val="0"/>
  <p:tag name="TEMPFOLDER" val="c:\temp\"/>
  <p:tag name="LATEXFORMHEIGHT" val="284.25"/>
  <p:tag name="LATEXFORMWIDTH" val="768"/>
  <p:tag name="LATEXFORMWRAP" val="True"/>
  <p:tag name="BITMAPVECTOR" val="0"/>
</p:tagLst>
</file>

<file path=ppt/tags/tag33.xml><?xml version="1.0" encoding="utf-8"?>
<p:tagLst xmlns:a="http://schemas.openxmlformats.org/drawingml/2006/main" xmlns:r="http://schemas.openxmlformats.org/officeDocument/2006/relationships" xmlns:p="http://schemas.openxmlformats.org/presentationml/2006/main">
  <p:tag name="OUTPUTDPI" val="1200"/>
  <p:tag name="ORIGINALHEIGHT" val="275.9655"/>
  <p:tag name="ORIGINALWIDTH" val="667.4166"/>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E_y = \frac{\lambda}{2\pi\epsilon_0}\frac{1}{d}&#10;\]&#10;&#10;\end{document}"/>
  <p:tag name="IGUANATEXSIZE" val="18"/>
  <p:tag name="IGUANATEXCURSOR" val="611"/>
  <p:tag name="TRANSPARENCY" val="True"/>
  <p:tag name="FILENAME" val=""/>
  <p:tag name="LATEXENGINEID" val="0"/>
  <p:tag name="TEMPFOLDER" val="c:\temp\"/>
  <p:tag name="LATEXFORMHEIGHT" val="284.25"/>
  <p:tag name="LATEXFORMWIDTH" val="768"/>
  <p:tag name="LATEXFORMWRAP" val="True"/>
  <p:tag name="BITMAPVECTOR" val="0"/>
</p:tagLst>
</file>

<file path=ppt/tags/tag34.xml><?xml version="1.0" encoding="utf-8"?>
<p:tagLst xmlns:a="http://schemas.openxmlformats.org/drawingml/2006/main" xmlns:r="http://schemas.openxmlformats.org/officeDocument/2006/relationships" xmlns:p="http://schemas.openxmlformats.org/presentationml/2006/main">
  <p:tag name="OUTPUTDPI" val="1200"/>
  <p:tag name="ORIGINALHEIGHT" val="305.9617"/>
  <p:tag name="ORIGINALWIDTH" val="2801.6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E_y(\textcolor{ForestGreen}{\bm{y}}, \textcolor{red}{\bm{\bar{y}}}) = \frac{\lambda}{\pi\epsilon_0 h^2}\left[&#10;  \left(\textcolor{red}{\bm{\bar{y}}} + \textcolor{ForestGreen}{\bm{y}}\right)\,\frac{\pi^2}{32} +&#10;  \left(\textcolor{red}{\bm{\bar{y}}} - \textcolor{ForestGreen}{\bm{y}}\right)\,\frac{\pi^2}{96}&#10;  \right] = \frac{F_y}{e}&#10;\]&#10;&#10;\end{document}"/>
  <p:tag name="IGUANATEXSIZE" val="20"/>
  <p:tag name="IGUANATEXCURSOR" val="630"/>
  <p:tag name="TRANSPARENCY" val="True"/>
  <p:tag name="FILENAME" val=""/>
  <p:tag name="LATEXENGINEID" val="0"/>
  <p:tag name="TEMPFOLDER" val="c:\temp\"/>
  <p:tag name="LATEXFORMHEIGHT" val="284.25"/>
  <p:tag name="LATEXFORMWIDTH" val="768"/>
  <p:tag name="LATEXFORMWRAP" val="True"/>
  <p:tag name="BITMAPVECTOR" val="0"/>
</p:tagLst>
</file>

<file path=ppt/tags/tag35.xml><?xml version="1.0" encoding="utf-8"?>
<p:tagLst xmlns:a="http://schemas.openxmlformats.org/drawingml/2006/main" xmlns:r="http://schemas.openxmlformats.org/officeDocument/2006/relationships" xmlns:p="http://schemas.openxmlformats.org/presentationml/2006/main">
  <p:tag name="OUTPUTDPI" val="1200"/>
  <p:tag name="ORIGINALHEIGHT" val="604.4244"/>
  <p:tag name="ORIGINALWIDTH" val="4388.451"/>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E_y(\textcolor{ForestGreen}{\bm{y}}, \textcolor{red}{\bm{\bar{y}}}) = \frac{\lambda}{2\pi\epsilon_0}\Bigl[&#10;  &amp;+ \frac{1}{2h - \textcolor{red}{\bm{\bar{y}}} - \textcolor{ForestGreen}{\bm{y}}}&#10;   - \frac{1}{2h + \textcolor{red}{\bm{\bar{y}}} + \textcolor{ForestGreen}{\bm{y}}}&#10;   + \frac{1}{6h - \textcolor{red}{\bm{\bar{y}}} - \textcolor{ForestGreen}{\bm{y}}}&#10;   - \frac{1}{6h + \textcolor{red}{\bm{\bar{y}}} + \textcolor{ForestGreen}{\bm{y}}} + \ldots\\&#10;  &amp;- \frac{1}{4h + \textcolor{red}{\bm{\bar{y}}} - \textcolor{ForestGreen}{\bm{y}}}&#10;   + \frac{1}{4h - \textcolor{red}{\bm{\bar{y}}} + \textcolor{ForestGreen}{\bm{y}}}&#10;   - \frac{1}{8h - \textcolor{red}{\bm{\bar{y}}} - \textcolor{ForestGreen}{\bm{y}}}&#10;   + \frac{1}{8h + \textcolor{red}{\bm{\bar{y}}} + \textcolor{ForestGreen}{\bm{y}}} + \ldots&#10;  \Bigr]&#10;\end{align*}&#10;&#10;\end{document}"/>
  <p:tag name="IGUANATEXSIZE" val="20"/>
  <p:tag name="IGUANATEXCURSOR" val="1159"/>
  <p:tag name="TRANSPARENCY" val="True"/>
  <p:tag name="FILENAME" val=""/>
  <p:tag name="LATEXENGINEID" val="0"/>
  <p:tag name="TEMPFOLDER" val="c:\temp\"/>
  <p:tag name="LATEXFORMHEIGHT" val="284.25"/>
  <p:tag name="LATEXFORMWIDTH" val="768"/>
  <p:tag name="LATEXFORMWRAP" val="True"/>
  <p:tag name="BITMAPVECTOR" val="0"/>
</p:tagLst>
</file>

<file path=ppt/tags/tag36.xml><?xml version="1.0" encoding="utf-8"?>
<p:tagLst xmlns:a="http://schemas.openxmlformats.org/drawingml/2006/main" xmlns:r="http://schemas.openxmlformats.org/officeDocument/2006/relationships" xmlns:p="http://schemas.openxmlformats.org/presentationml/2006/main">
  <p:tag name="OUTPUTDPI" val="1200"/>
  <p:tag name="ORIGINALHEIGHT" val="858.6427"/>
  <p:tag name="ORIGINALWIDTH" val="2195.726"/>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frac{F_y}{e} &amp;= -\frac{\lambda\beta^2}{\pi\epsilon_0 h^2}\left[&#10;  \left(\bar{y} + y\right)\,\frac{\pi^2}{32} +&#10;  \left(\bar{y} - y\right)\,\frac{\pi^2}{96}&#10;  \right]\\&amp;\\&#10;\frac{F_y}{e} &amp;= +\frac{\lambda\beta^2}{\pi\epsilon_0 h^2}\left[&#10;  \left(\bar{y} + y\right)\,\frac{\pi^2}{32} -&#10;  \left(\bar{y} - y\right)\,\frac{\pi^2}{96}&#10;  \right]&#10;\end{align*}&#10;&#10;\end{document}"/>
  <p:tag name="IGUANATEXSIZE" val="18"/>
  <p:tag name="IGUANATEXCURSOR" val="859"/>
  <p:tag name="TRANSPARENCY" val="True"/>
  <p:tag name="FILENAME" val=""/>
  <p:tag name="LATEXENGINEID" val="0"/>
  <p:tag name="TEMPFOLDER" val="c:\temp\"/>
  <p:tag name="LATEXFORMHEIGHT" val="284.25"/>
  <p:tag name="LATEXFORMWIDTH" val="768"/>
  <p:tag name="LATEXFORMWRAP" val="True"/>
  <p:tag name="BITMAPVECTOR" val="0"/>
</p:tagLst>
</file>

<file path=ppt/tags/tag37.xml><?xml version="1.0" encoding="utf-8"?>
<p:tagLst xmlns:a="http://schemas.openxmlformats.org/drawingml/2006/main" xmlns:r="http://schemas.openxmlformats.org/officeDocument/2006/relationships" xmlns:p="http://schemas.openxmlformats.org/presentationml/2006/main">
  <p:tag name="OUTPUTDPI" val="1200"/>
  <p:tag name="ORIGINALHEIGHT" val="275.9655"/>
  <p:tag name="ORIGINALWIDTH" val="3426.322"/>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F_x &amp;\propto \frac{e\lambda}{\pi\epsilon_0 h^2}\,f(\bar{x}, x) &amp;&#10;F_y &amp;\propto \frac{e\lambda}{\pi\epsilon_0 h^2}\,f(\bar{y}, y)&#10;\end{align*}&#10;&#10;\end{document}"/>
  <p:tag name="IGUANATEXSIZE" val="20"/>
  <p:tag name="IGUANATEXCURSOR" val="639"/>
  <p:tag name="TRANSPARENCY" val="True"/>
  <p:tag name="FILENAME" val=""/>
  <p:tag name="LATEXENGINEID" val="0"/>
  <p:tag name="TEMPFOLDER" val="c:\temp\"/>
  <p:tag name="LATEXFORMHEIGHT" val="284.25"/>
  <p:tag name="LATEXFORMWIDTH" val="768"/>
  <p:tag name="LATEXFORMWRAP" val="True"/>
  <p:tag name="BITMAPVECTOR" val="0"/>
</p:tagLst>
</file>

<file path=ppt/tags/tag38.xml><?xml version="1.0" encoding="utf-8"?>
<p:tagLst xmlns:a="http://schemas.openxmlformats.org/drawingml/2006/main" xmlns:r="http://schemas.openxmlformats.org/officeDocument/2006/relationships" xmlns:p="http://schemas.openxmlformats.org/presentationml/2006/main">
  <p:tag name="OUTPUTDPI" val="1200"/>
  <p:tag name="ORIGINALHEIGHT" val="294.7131"/>
  <p:tag name="ORIGINALWIDTH" val="4083.24"/>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color{ForestGreen}&#10;\Delta Q_{x,y}^\textrm{inc} &amp; \color{ForestGreen}&#10;= -\frac{2\left&lt;\beta_{x,y}\right&gt; r_0 R}{e \beta^2\gamma}\,\frac{\varepsilon_1^{x,y}}{h^2} &amp;&#10;\color{red}&#10;\Delta Q_{x,y}^\textrm{coh} &amp; \color{red}= -\frac{2\left&lt;\beta_{x,y}\right&gt; r_0 R}{e \beta^2\gamma}\,\frac{\xi_1^{x,y}}{h^2}&#10;\end{align*}&#10;&#10;\end{document}"/>
  <p:tag name="IGUANATEXSIZE" val="19"/>
  <p:tag name="IGUANATEXCURSOR" val="793"/>
  <p:tag name="TRANSPARENCY" val="True"/>
  <p:tag name="FILENAME" val=""/>
  <p:tag name="LATEXENGINEID" val="0"/>
  <p:tag name="TEMPFOLDER" val="c:\temp\"/>
  <p:tag name="LATEXFORMHEIGHT" val="284.25"/>
  <p:tag name="LATEXFORMWIDTH" val="768"/>
  <p:tag name="LATEXFORMWRAP" val="True"/>
  <p:tag name="BITMAPVECTOR" val="0"/>
</p:tagLst>
</file>

<file path=ppt/tags/tag39.xml><?xml version="1.0" encoding="utf-8"?>
<p:tagLst xmlns:a="http://schemas.openxmlformats.org/drawingml/2006/main" xmlns:r="http://schemas.openxmlformats.org/officeDocument/2006/relationships" xmlns:p="http://schemas.openxmlformats.org/presentationml/2006/main">
  <p:tag name="OUTPUTDPI" val="1200"/>
  <p:tag name="ORIGINALHEIGHT" val="275.9655"/>
  <p:tag name="ORIGINALWIDTH" val="3426.322"/>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F_x &amp;\propto \frac{e\lambda}{\pi\epsilon_0 h^2}\,f(\bar{x}, x) &amp;&#10;F_y &amp;\propto \frac{e\lambda}{\pi\epsilon_0 h^2}\,f(\bar{y}, y)&#10;\end{align*}&#10;&#10;\end{document}"/>
  <p:tag name="IGUANATEXSIZE" val="20"/>
  <p:tag name="IGUANATEXCURSOR" val="639"/>
  <p:tag name="TRANSPARENCY" val="True"/>
  <p:tag name="FILENAME" val=""/>
  <p:tag name="LATEXENGINEID" val="0"/>
  <p:tag name="TEMPFOLDER" val="c:\temp\"/>
  <p:tag name="LATEXFORMHEIGHT" val="284.25"/>
  <p:tag name="LATEXFORMWIDTH" val="768"/>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40.xml><?xml version="1.0" encoding="utf-8"?>
<p:tagLst xmlns:a="http://schemas.openxmlformats.org/drawingml/2006/main" xmlns:r="http://schemas.openxmlformats.org/officeDocument/2006/relationships" xmlns:p="http://schemas.openxmlformats.org/presentationml/2006/main">
  <p:tag name="OUTPUTDPI" val="1200"/>
  <p:tag name="ORIGINALHEIGHT" val="294.7131"/>
  <p:tag name="ORIGINALWIDTH" val="4083.24"/>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Delta Q_{x,y}^\textrm{inc} &amp;= -\frac{2\left&lt;\beta_{x,y}\right&gt; r_0 R}{e \beta^2\gamma}\,\frac{\varepsilon_1^{x,y}}{h^2} &amp;&#10;\Delta Q_{x,y}^\textrm{coh} &amp;= -\frac{2\left&lt;\beta_{x,y}\right&gt; r_0 R}{e \beta^2\gamma}\,\frac{\xi_1^{x,y}}{h^2}&#10;\end{align*}&#10;&#10;\end{document}"/>
  <p:tag name="IGUANATEXSIZE" val="19"/>
  <p:tag name="IGUANATEXCURSOR" val="698"/>
  <p:tag name="TRANSPARENCY" val="True"/>
  <p:tag name="FILENAME" val=""/>
  <p:tag name="LATEXENGINEID" val="0"/>
  <p:tag name="TEMPFOLDER" val="c:\temp\"/>
  <p:tag name="LATEXFORMHEIGHT" val="284.25"/>
  <p:tag name="LATEXFORMWIDTH" val="768"/>
  <p:tag name="LATEXFORMWRAP" val="True"/>
  <p:tag name="BITMAPVECTOR" val="0"/>
</p:tagLst>
</file>

<file path=ppt/tags/tag41.xml><?xml version="1.0" encoding="utf-8"?>
<p:tagLst xmlns:a="http://schemas.openxmlformats.org/drawingml/2006/main" xmlns:r="http://schemas.openxmlformats.org/officeDocument/2006/relationships" xmlns:p="http://schemas.openxmlformats.org/presentationml/2006/main">
  <p:tag name="OUTPUTDPI" val="1200"/>
  <p:tag name="ORIGINALHEIGHT" val="275.9655"/>
  <p:tag name="ORIGINALWIDTH" val="1006.374"/>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F_y &amp;\propto \frac{e\lambda}{\pi\epsilon_0 h^2}\,f(\bar{y}, y)&#10;\end{align*}&#10;&#10;\end{document}"/>
  <p:tag name="IGUANATEXSIZE" val="18"/>
  <p:tag name="IGUANATEXCURSOR" val="638"/>
  <p:tag name="TRANSPARENCY" val="True"/>
  <p:tag name="FILENAME" val=""/>
  <p:tag name="LATEXENGINEID" val="0"/>
  <p:tag name="TEMPFOLDER" val="c:\temp\"/>
  <p:tag name="LATEXFORMHEIGHT" val="284.25"/>
  <p:tag name="LATEXFORMWIDTH" val="768"/>
  <p:tag name="LATEXFORMWRAP" val="True"/>
  <p:tag name="BITMAPVECTOR" val="0"/>
</p:tagLst>
</file>

<file path=ppt/tags/tag42.xml><?xml version="1.0" encoding="utf-8"?>
<p:tagLst xmlns:a="http://schemas.openxmlformats.org/drawingml/2006/main" xmlns:r="http://schemas.openxmlformats.org/officeDocument/2006/relationships" xmlns:p="http://schemas.openxmlformats.org/presentationml/2006/main">
  <p:tag name="OUTPUTDPI" val="1200"/>
  <p:tag name="ORIGINALHEIGHT" val="697.4128"/>
  <p:tag name="ORIGINALWIDTH" val="3672.291"/>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Delta Q_y^\textrm{incoh} &amp;\propto \left.\frac{\partial \left&lt;F_y\right&gt;}{\partial y}\right|_{\bar{y}=0}&#10;  &amp;&amp; \propto \frac{r_0}{h^2}\,\varepsilon_1^y\\&#10;\Delta Q_y^\textrm{coh} &amp;\propto \left.\frac{\partial \left&lt;F_y\right&gt;}{\partial y}\right|_{\bar{y}=0} + &#10;  \left.\frac{\partial\left&lt;F_y\right&gt;}{\partial \bar{y}}\right|_{y=0}&#10;  &amp;&amp; \propto \frac{r_0}{h^2}\,\xi_1^y&#10;\end{align*}&#10;&#10;\end{document}"/>
  <p:tag name="IGUANATEXSIZE" val="18"/>
  <p:tag name="IGUANATEXCURSOR" val="918"/>
  <p:tag name="TRANSPARENCY" val="True"/>
  <p:tag name="FILENAME" val=""/>
  <p:tag name="LATEXENGINEID" val="0"/>
  <p:tag name="TEMPFOLDER" val="c:\temp\"/>
  <p:tag name="LATEXFORMHEIGHT" val="284.25"/>
  <p:tag name="LATEXFORMWIDTH" val="768"/>
  <p:tag name="LATEXFORMWRAP" val="True"/>
  <p:tag name="BITMAPVECTOR" val="0"/>
</p:tagLst>
</file>

<file path=ppt/tags/tag43.xml><?xml version="1.0" encoding="utf-8"?>
<p:tagLst xmlns:a="http://schemas.openxmlformats.org/drawingml/2006/main" xmlns:r="http://schemas.openxmlformats.org/officeDocument/2006/relationships" xmlns:p="http://schemas.openxmlformats.org/presentationml/2006/main">
  <p:tag name="OUTPUTDPI" val="1200"/>
  <p:tag name="ORIGINALHEIGHT" val="542.1822"/>
  <p:tag name="ORIGINALWIDTH" val="2274.466"/>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  \vec{K}_\textrm{Total} &amp;= \vec{K}_\textrm{direct} + \vec{K}_\textrm{boundaries}\\&#10;  &amp;\\&#10;  &amp;= \vec{K}_\textrm{direct} + \vec{K}_\textrm{indirect} + \vec{K}_\textrm{resistive wall}&#10;\end{align*}&#10;\end{document}"/>
  <p:tag name="IGUANATEXSIZE" val="20"/>
  <p:tag name="IGUANATEXCURSOR" val="832"/>
  <p:tag name="TRANSPARENCY" val="True"/>
  <p:tag name="FILENAME" val=""/>
  <p:tag name="LATEXENGINEID" val="0"/>
  <p:tag name="TEMPFOLDER" val="c:\temp\"/>
  <p:tag name="LATEXFORMHEIGHT" val="439.5"/>
  <p:tag name="LATEXFORMWIDTH" val="801"/>
  <p:tag name="LATEXFORMWRAP" val="True"/>
  <p:tag name="BITMAPVECTOR" val="0"/>
</p:tagLst>
</file>

<file path=ppt/tags/tag44.xml><?xml version="1.0" encoding="utf-8"?>
<p:tagLst xmlns:a="http://schemas.openxmlformats.org/drawingml/2006/main" xmlns:r="http://schemas.openxmlformats.org/officeDocument/2006/relationships" xmlns:p="http://schemas.openxmlformats.org/presentationml/2006/main">
  <p:tag name="OUTPUTDPI" val="1200"/>
  <p:tag name="ORIGINALHEIGHT" val="111.7361"/>
  <p:tag name="ORIGINALWIDTH" val="292.4635"/>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color{Chocolate}\beta = 1\]&#10;\end{document}"/>
  <p:tag name="IGUANATEXSIZE" val="18"/>
  <p:tag name="IGUANATEXCURSOR" val="718"/>
  <p:tag name="TRANSPARENCY" val="True"/>
  <p:tag name="FILENAME" val=""/>
  <p:tag name="LATEXENGINEID" val="0"/>
  <p:tag name="TEMPFOLDER" val="c:\temp\"/>
  <p:tag name="LATEXFORMHEIGHT" val="439.5"/>
  <p:tag name="LATEXFORMWIDTH" val="801"/>
  <p:tag name="LATEXFORMWRAP" val="True"/>
  <p:tag name="BITMAPVECTOR" val="0"/>
</p:tagLst>
</file>

<file path=ppt/tags/tag45.xml><?xml version="1.0" encoding="utf-8"?>
<p:tagLst xmlns:a="http://schemas.openxmlformats.org/drawingml/2006/main" xmlns:r="http://schemas.openxmlformats.org/officeDocument/2006/relationships" xmlns:p="http://schemas.openxmlformats.org/presentationml/2006/main">
  <p:tag name="OUTPUTDPI" val="1200"/>
  <p:tag name="ORIGINALHEIGHT" val="65.24181"/>
  <p:tag name="ORIGINALWIDTH" val="382.4522"/>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color{OliveDrab}\sigma \rightarrow \infty\]&#10;\end{document}"/>
  <p:tag name="IGUANATEXSIZE" val="18"/>
  <p:tag name="IGUANATEXCURSOR" val="718"/>
  <p:tag name="TRANSPARENCY" val="True"/>
  <p:tag name="FILENAME" val=""/>
  <p:tag name="LATEXENGINEID" val="0"/>
  <p:tag name="TEMPFOLDER" val="c:\temp\"/>
  <p:tag name="LATEXFORMHEIGHT" val="439.5"/>
  <p:tag name="LATEXFORMWIDTH" val="801"/>
  <p:tag name="LATEXFORMWRAP" val="True"/>
  <p:tag name="BITMAPVECTOR" val="0"/>
</p:tagLst>
</file>

<file path=ppt/tags/tag46.xml><?xml version="1.0" encoding="utf-8"?>
<p:tagLst xmlns:a="http://schemas.openxmlformats.org/drawingml/2006/main" xmlns:r="http://schemas.openxmlformats.org/officeDocument/2006/relationships" xmlns:p="http://schemas.openxmlformats.org/presentationml/2006/main">
  <p:tag name="OUTPUTDPI" val="1200"/>
  <p:tag name="ORIGINALHEIGHT" val="542.1822"/>
  <p:tag name="ORIGINALWIDTH" val="2274.466"/>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  \vec{K}_\textrm{Total} &amp;= \vec{K}_\textrm{direct} + \vec{K}_\textrm{boundaries}\\&#10;  &amp;\\&#10;  &amp;= \vec{K}_\textrm{direct} + \vec{K}_\textrm{indirect} + \vec{K}_\textrm{resistive wall}&#10;\end{align*}&#10;\end{document}"/>
  <p:tag name="IGUANATEXSIZE" val="20"/>
  <p:tag name="IGUANATEXCURSOR" val="832"/>
  <p:tag name="TRANSPARENCY" val="True"/>
  <p:tag name="FILENAME" val=""/>
  <p:tag name="LATEXENGINEID" val="0"/>
  <p:tag name="TEMPFOLDER" val="c:\temp\"/>
  <p:tag name="LATEXFORMHEIGHT" val="439.5"/>
  <p:tag name="LATEXFORMWIDTH" val="801"/>
  <p:tag name="LATEXFORMWRAP" val="True"/>
  <p:tag name="BITMAPVECTOR" val="0"/>
</p:tagLst>
</file>

<file path=ppt/tags/tag47.xml><?xml version="1.0" encoding="utf-8"?>
<p:tagLst xmlns:a="http://schemas.openxmlformats.org/drawingml/2006/main" xmlns:r="http://schemas.openxmlformats.org/officeDocument/2006/relationships" xmlns:p="http://schemas.openxmlformats.org/presentationml/2006/main">
  <p:tag name="OUTPUTDPI" val="1200"/>
  <p:tag name="ORIGINALHEIGHT" val="111.7361"/>
  <p:tag name="ORIGINALWIDTH" val="292.4635"/>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color{Chocolate}\beta = 1\]&#10;\end{document}"/>
  <p:tag name="IGUANATEXSIZE" val="18"/>
  <p:tag name="IGUANATEXCURSOR" val="718"/>
  <p:tag name="TRANSPARENCY" val="True"/>
  <p:tag name="FILENAME" val=""/>
  <p:tag name="LATEXENGINEID" val="0"/>
  <p:tag name="TEMPFOLDER" val="c:\temp\"/>
  <p:tag name="LATEXFORMHEIGHT" val="439.5"/>
  <p:tag name="LATEXFORMWIDTH" val="801"/>
  <p:tag name="LATEXFORMWRAP" val="True"/>
  <p:tag name="BITMAPVECTOR" val="0"/>
</p:tagLst>
</file>

<file path=ppt/tags/tag48.xml><?xml version="1.0" encoding="utf-8"?>
<p:tagLst xmlns:a="http://schemas.openxmlformats.org/drawingml/2006/main" xmlns:r="http://schemas.openxmlformats.org/officeDocument/2006/relationships" xmlns:p="http://schemas.openxmlformats.org/presentationml/2006/main">
  <p:tag name="OUTPUTDPI" val="1200"/>
  <p:tag name="ORIGINALHEIGHT" val="65.24181"/>
  <p:tag name="ORIGINALWIDTH" val="382.4522"/>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color{OliveDrab}\sigma \rightarrow \infty\]&#10;\end{document}"/>
  <p:tag name="IGUANATEXSIZE" val="18"/>
  <p:tag name="IGUANATEXCURSOR" val="718"/>
  <p:tag name="TRANSPARENCY" val="True"/>
  <p:tag name="FILENAME" val=""/>
  <p:tag name="LATEXENGINEID" val="0"/>
  <p:tag name="TEMPFOLDER" val="c:\temp\"/>
  <p:tag name="LATEXFORMHEIGHT" val="439.5"/>
  <p:tag name="LATEXFORMWIDTH" val="801"/>
  <p:tag name="LATEXFORMWRAP" val="True"/>
  <p:tag name="BITMAPVECTOR" val="0"/>
</p:tagLst>
</file>

<file path=ppt/tags/tag49.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4115.48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E_s(r, s-\beta c t) &amp;= -\frac{1}{2\pi\epsilon_0\gamma^2}\,\lambda'(s-\beta c t)\left[&#10;  \log\left(\frac{b}{r}\right) + \int_r^b 2\pi r' n(r') \log\left(\frac{r}{r'}\right)\,dr'\right]&#10;\end{align*}&#10;&#10;\end{document}"/>
  <p:tag name="IGUANATEXSIZE" val="18"/>
  <p:tag name="IGUANATEXCURSOR" val="692"/>
  <p:tag name="TRANSPARENCY" val="True"/>
  <p:tag name="FILENAME" val=""/>
  <p:tag name="LATEXENGINEID" val="0"/>
  <p:tag name="TEMPFOLDER" val="c:\temp\"/>
  <p:tag name="LATEXFORMHEIGHT" val="284.25"/>
  <p:tag name="LATEXFORMWIDTH" val="768"/>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50.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4115.48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E_s(r, s-\beta c t) &amp;= -\frac{1}{2\pi\epsilon_0\gamma^2}\,\lambda'(s-\beta c t)\left[&#10;  \log\left(\frac{b}{r}\right) + \int_r^b 2\pi r' n(r') \log\left(\frac{r}{r'}\right)\,dr'\right]&#10;\end{align*}&#10;&#10;\end{document}"/>
  <p:tag name="IGUANATEXSIZE" val="18"/>
  <p:tag name="IGUANATEXCURSOR" val="692"/>
  <p:tag name="TRANSPARENCY" val="True"/>
  <p:tag name="FILENAME" val=""/>
  <p:tag name="LATEXENGINEID" val="0"/>
  <p:tag name="TEMPFOLDER" val="c:\temp\"/>
  <p:tag name="LATEXFORMHEIGHT" val="284.25"/>
  <p:tag name="LATEXFORMWIDTH" val="768"/>
  <p:tag name="LATEXFORMWRAP" val="True"/>
  <p:tag name="BITMAPVECTOR" val="0"/>
</p:tagLst>
</file>

<file path=ppt/tags/tag51.xml><?xml version="1.0" encoding="utf-8"?>
<p:tagLst xmlns:a="http://schemas.openxmlformats.org/drawingml/2006/main" xmlns:r="http://schemas.openxmlformats.org/officeDocument/2006/relationships" xmlns:p="http://schemas.openxmlformats.org/presentationml/2006/main">
  <p:tag name="OUTPUTDPI" val="1200"/>
  <p:tag name="ORIGINALHEIGHT" val="305.2118"/>
  <p:tag name="ORIGINALWIDTH" val="1402.32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Delta Q_s \approx \frac{3\,e^2 g N_b \eta R^2}{8\pi \epsilon_0 \beta^2\gamma^2 E_0 Q_{s_0} \hat{z}^3}&#10;\end{align*}&#10;&#10;\end{document}"/>
  <p:tag name="IGUANATEXSIZE" val="20"/>
  <p:tag name="IGUANATEXCURSOR" val="668"/>
  <p:tag name="TRANSPARENCY" val="True"/>
  <p:tag name="FILENAME" val=""/>
  <p:tag name="LATEXENGINEID" val="0"/>
  <p:tag name="TEMPFOLDER" val="c:\temp\"/>
  <p:tag name="LATEXFORMHEIGHT" val="284.25"/>
  <p:tag name="LATEXFORMWIDTH" val="768"/>
  <p:tag name="LATEXFORMWRAP" val="True"/>
  <p:tag name="BITMAPVECTOR" val="0"/>
</p:tagLst>
</file>

<file path=ppt/tags/tag52.xml><?xml version="1.0" encoding="utf-8"?>
<p:tagLst xmlns:a="http://schemas.openxmlformats.org/drawingml/2006/main" xmlns:r="http://schemas.openxmlformats.org/officeDocument/2006/relationships" xmlns:p="http://schemas.openxmlformats.org/presentationml/2006/main">
  <p:tag name="OUTPUTDPI" val="1200"/>
  <p:tag name="ORIGINALHEIGHT" val="2626.172"/>
  <p:tag name="ORIGINALWIDTH" val="4983.877"/>
  <p:tag name="LATEXADDIN" val="\documentclass{article}&#10;&#10;\usepackage{bm}&#10;\usepackage{amsmath}&#10;\usepackage{amssymb}&#10;\usepackage{textcomp}&#10;\usepackage[margin=0.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itemize}&#10;\item[-] \small Express $y''$ in terms of the space charge forces&#10;\normalsize&#10;\[ y'' = \frac{1}{\beta^2 c^2}\frac{d^2}{dt^2}y = \frac{1}{\beta^2 c^2}\frac{F^{SC}_y}{m\gamma}\]&#10;\item[-] \small Linearize the space charge forces for small offsets&#10;\[F^{SC}_y(y) \approx F^{SC}_y(0) + \frac{\partial}{\partial y}F^{SC}_y(0)\,y\]&#10;\item[-] Generalize Hill's equation to include the defocusing space charge term&#10;\[&#10;\left.&#10;\begin{aligned}&#10;  y'' + K_y(s)\,y + K^{SC}_y(s)\,y = 0\\&#10;  K^{SC}_y = -\frac{1}{\beta^2 c^2}\frac{1}{m\gamma}\frac{\partial}{\partial y}F^{SC}_y(0)\,y&#10;\end{aligned}&#10;\right\}&#10;\;\Longrightarrow\;&#10;y'' + K_y(s)\,y - \frac{1}{\beta^2 c^2}\frac{1}{m\gamma}\frac{\partial}{\partial y}F^{SC}_y(0)\,y = 0&#10;\]&#10;\item[-] Calculate the tune shift treating space charge like a focusing error&#10;\[\Delta Q_y = \int \beta_y(s) K^{SC}_y(s)\,ds\]&#10;\end{itemize}&#10;&#10;\end{document}"/>
  <p:tag name="IGUANATEXSIZE" val="17"/>
  <p:tag name="IGUANATEXCURSOR" val="127"/>
  <p:tag name="TRANSPARENCY" val="True"/>
  <p:tag name="FILENAME" val=""/>
  <p:tag name="LATEXENGINEID" val="0"/>
  <p:tag name="TEMPFOLDER" val="c:\temp\"/>
  <p:tag name="LATEXFORMHEIGHT" val="504.75"/>
  <p:tag name="LATEXFORMWIDTH" val="768"/>
  <p:tag name="LATEXFORMWRAP" val="True"/>
  <p:tag name="BITMAPVECTOR" val="0"/>
</p:tagLst>
</file>

<file path=ppt/tags/tag53.xml><?xml version="1.0" encoding="utf-8"?>
<p:tagLst xmlns:a="http://schemas.openxmlformats.org/drawingml/2006/main" xmlns:r="http://schemas.openxmlformats.org/officeDocument/2006/relationships" xmlns:p="http://schemas.openxmlformats.org/presentationml/2006/main">
  <p:tag name="OUTPUTDPI" val="1200"/>
  <p:tag name="ORIGINALHEIGHT" val="326.2092"/>
  <p:tag name="ORIGINALWIDTH" val="1563.55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y'' + \left(\frac{Q_{y0}}{R}\right)^2\,y = \frac{\left&lt; F_y(y, \bar{y})\right&gt;}{m\gamma\beta^2 c^2}&#10;\]&#10;&#10;\end{document}"/>
  <p:tag name="IGUANATEXSIZE" val="18"/>
  <p:tag name="IGUANATEXCURSOR" val="588"/>
  <p:tag name="TRANSPARENCY" val="True"/>
  <p:tag name="FILENAME" val=""/>
  <p:tag name="LATEXENGINEID" val="0"/>
  <p:tag name="TEMPFOLDER" val="c:\temp\"/>
  <p:tag name="LATEXFORMHEIGHT" val="284.25"/>
  <p:tag name="LATEXFORMWIDTH" val="768"/>
  <p:tag name="LATEXFORMWRAP" val="True"/>
  <p:tag name="BITMAPVECTOR" val="0"/>
</p:tagLst>
</file>

<file path=ppt/tags/tag54.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3241.84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y'' + \left(\frac{Q_{y0}}{R}\right)^2\,y = \frac{1}{m\gamma\beta^2 c^2}\left(&#10;  \left.\frac{\partial \left&lt;F_y\right&gt;}{\partial y}\right|_{\bar{y}=0}\,y +&#10;  \left.\frac{\partial \left&lt;F_y\right&gt;}{\partial \bar{y}}\right|_{y=0}\,\bar{y}&#10;\right)&#10;\]&#10;&#10;\end{document}"/>
  <p:tag name="IGUANATEXSIZE" val="18"/>
  <p:tag name="IGUANATEXCURSOR" val="727"/>
  <p:tag name="TRANSPARENCY" val="True"/>
  <p:tag name="FILENAME" val=""/>
  <p:tag name="LATEXENGINEID" val="0"/>
  <p:tag name="TEMPFOLDER" val="c:\temp\"/>
  <p:tag name="LATEXFORMHEIGHT" val="284.25"/>
  <p:tag name="LATEXFORMWIDTH" val="768"/>
  <p:tag name="LATEXFORMWRAP" val="True"/>
  <p:tag name="BITMAPVECTOR" val="0"/>
</p:tagLst>
</file>

<file path=ppt/tags/tag55.xml><?xml version="1.0" encoding="utf-8"?>
<p:tagLst xmlns:a="http://schemas.openxmlformats.org/drawingml/2006/main" xmlns:r="http://schemas.openxmlformats.org/officeDocument/2006/relationships" xmlns:p="http://schemas.openxmlformats.org/presentationml/2006/main">
  <p:tag name="OUTPUTDPI" val="1200"/>
  <p:tag name="ORIGINALHEIGHT" val="158.2302"/>
  <p:tag name="ORIGINALWIDTH" val="2866.142"/>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Q_y^2 = Q_{y0}^2 + 2\,Q_{y0}\Delta Q_y + (\Delta Q_y)^2 \approx Q_{y0}^2 + 2\,Q_{y0}\Delta Q_y&#10;\]&#10;&#10;\end{document}"/>
  <p:tag name="IGUANATEXSIZE" val="18"/>
  <p:tag name="IGUANATEXCURSOR" val="642"/>
  <p:tag name="TRANSPARENCY" val="True"/>
  <p:tag name="FILENAME" val=""/>
  <p:tag name="LATEXENGINEID" val="0"/>
  <p:tag name="TEMPFOLDER" val="c:\temp\"/>
  <p:tag name="LATEXFORMHEIGHT" val="284.25"/>
  <p:tag name="LATEXFORMWIDTH" val="768"/>
  <p:tag name="LATEXFORMWRAP" val="True"/>
  <p:tag name="BITMAPVECTOR" val="0"/>
</p:tagLst>
</file>

<file path=ppt/tags/tag56.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3241.84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y'' + \left(\frac{Q_{y0}}{R}\right)^2\,y = \frac{1}{m\gamma\beta^2 c^2}\left(&#10;  \left.\frac{\partial \left&lt;F_y\right&gt;}{\partial y}\right|_{\bar{y}=0}\,y +&#10;  \left.\frac{\partial \left&lt;F_y\right&gt;}{\partial \bar{y}}\right|_{y=0}\,\bar{y}&#10;\right)&#10;\]&#10;&#10;\end{document}"/>
  <p:tag name="IGUANATEXSIZE" val="17"/>
  <p:tag name="IGUANATEXCURSOR" val="727"/>
  <p:tag name="TRANSPARENCY" val="True"/>
  <p:tag name="FILENAME" val=""/>
  <p:tag name="LATEXENGINEID" val="0"/>
  <p:tag name="TEMPFOLDER" val="c:\temp\"/>
  <p:tag name="LATEXFORMHEIGHT" val="284.25"/>
  <p:tag name="LATEXFORMWIDTH" val="768"/>
  <p:tag name="LATEXFORMWRAP" val="True"/>
  <p:tag name="BITMAPVECTOR" val="0"/>
</p:tagLst>
</file>

<file path=ppt/tags/tag57.xml><?xml version="1.0" encoding="utf-8"?>
<p:tagLst xmlns:a="http://schemas.openxmlformats.org/drawingml/2006/main" xmlns:r="http://schemas.openxmlformats.org/officeDocument/2006/relationships" xmlns:p="http://schemas.openxmlformats.org/presentationml/2006/main">
  <p:tag name="OUTPUTDPI" val="1200"/>
  <p:tag name="ORIGINALHEIGHT" val="575.1781"/>
  <p:tag name="ORIGINALWIDTH" val="2618.673"/>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y'' + \left(\frac{Q_{y0}}{R}\right)^2\,y - \underbrace{&#10;  \frac{1}{m\gamma\beta^2 c^2}\left(&#10;  \left.\frac{\partial \left&lt;F_y\right&gt;}{\partial y}\right|_{\bar{y}=0}&#10;\right)}_{2\,Q_{y0}\Delta Q_{y}/R^2}\,y = 0&#10;\]&#10;&#10;\end{document}"/>
  <p:tag name="IGUANATEXSIZE" val="17"/>
  <p:tag name="IGUANATEXCURSOR" val="767"/>
  <p:tag name="TRANSPARENCY" val="True"/>
  <p:tag name="FILENAME" val=""/>
  <p:tag name="LATEXENGINEID" val="0"/>
  <p:tag name="TEMPFOLDER" val="c:\temp\"/>
  <p:tag name="LATEXFORMHEIGHT" val="284.25"/>
  <p:tag name="LATEXFORMWIDTH" val="768"/>
  <p:tag name="LATEXFORMWRAP" val="True"/>
  <p:tag name="BITMAPVECTOR" val="0"/>
</p:tagLst>
</file>

<file path=ppt/tags/tag58.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3638.54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Q_{y}^\textrm{incoh} = &#10;  \frac{R^2}{2 Q_{y0} m\gamma\beta^2 c^2}\left(&#10;  \left.\frac{\partial \left&lt;F_y\right&gt;}{\partial y}\right|_{\bar{y}=0}\right)\\&#10;  = &#10;  \frac{R\left&lt;\beta_y\right&gt;}{2 m\gamma\beta^2 c^2}\left(&#10;  \left.\frac{\partial \left&lt;F_y\right&gt;}{\partial y}\right|_{\bar{y}=0}&#10;\right)&#10;\]&#10;&#10;\end{document}"/>
  <p:tag name="IGUANATEXSIZE" val="17"/>
  <p:tag name="IGUANATEXCURSOR" val="870"/>
  <p:tag name="TRANSPARENCY" val="True"/>
  <p:tag name="FILENAME" val=""/>
  <p:tag name="LATEXENGINEID" val="0"/>
  <p:tag name="TEMPFOLDER" val="c:\temp\"/>
  <p:tag name="LATEXFORMHEIGHT" val="284.25"/>
  <p:tag name="LATEXFORMWIDTH" val="768"/>
  <p:tag name="LATEXFORMWRAP" val="True"/>
  <p:tag name="BITMAPVECTOR" val="0"/>
</p:tagLst>
</file>

<file path=ppt/tags/tag59.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3241.84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y'' + \left(\frac{Q_{y0}}{R}\right)^2\,y = \frac{1}{m\gamma\beta^2 c^2}\left(&#10;  \left.\frac{\partial \left&lt;F_y\right&gt;}{\partial y}\right|_{\bar{y}=0}\,y +&#10;  \left.\frac{\partial \left&lt;F_y\right&gt;}{\partial \bar{y}}\right|_{y=0}\,\bar{y}&#10;\right)&#10;\]&#10;&#10;\end{document}"/>
  <p:tag name="IGUANATEXSIZE" val="17"/>
  <p:tag name="IGUANATEXCURSOR" val="727"/>
  <p:tag name="TRANSPARENCY" val="True"/>
  <p:tag name="FILENAME" val=""/>
  <p:tag name="LATEXENGINEID" val="0"/>
  <p:tag name="TEMPFOLDER" val="c:\temp\"/>
  <p:tag name="LATEXFORMHEIGHT" val="284.25"/>
  <p:tag name="LATEXFORMWIDTH" val="768"/>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60.xml><?xml version="1.0" encoding="utf-8"?>
<p:tagLst xmlns:a="http://schemas.openxmlformats.org/drawingml/2006/main" xmlns:r="http://schemas.openxmlformats.org/officeDocument/2006/relationships" xmlns:p="http://schemas.openxmlformats.org/presentationml/2006/main">
  <p:tag name="OUTPUTDPI" val="1200"/>
  <p:tag name="ORIGINALHEIGHT" val="575.1781"/>
  <p:tag name="ORIGINALWIDTH" val="3373.078"/>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bar{y}'' + \left(\frac{Q_{y0}}{R}\right)^2\,\bar{y} - \underbrace{&#10;  \frac{1}{m\gamma\beta^2 c^2}\left(&#10;  \left.\frac{\partial \left&lt;F_y\right&gt;}{\partial y}\right|_{\bar{y}=0} +&#10;  \left.\frac{\partial \left&lt;F_y\right&gt;}{\partial \bar{y}}\right|_{y=0}&#10;\right)}_{2\,Q_{y0}\Delta Q_{y}/R^2}\,\bar{y} = 0&#10;\]&#10;&#10;\end{document}"/>
  <p:tag name="IGUANATEXSIZE" val="17"/>
  <p:tag name="IGUANATEXCURSOR" val="823"/>
  <p:tag name="TRANSPARENCY" val="True"/>
  <p:tag name="FILENAME" val=""/>
  <p:tag name="LATEXENGINEID" val="0"/>
  <p:tag name="TEMPFOLDER" val="c:\temp\"/>
  <p:tag name="LATEXFORMHEIGHT" val="284.25"/>
  <p:tag name="LATEXFORMWIDTH" val="768"/>
  <p:tag name="LATEXFORMWRAP" val="True"/>
  <p:tag name="BITMAPVECTOR" val="0"/>
</p:tagLst>
</file>

<file path=ppt/tags/tag61.xml><?xml version="1.0" encoding="utf-8"?>
<p:tagLst xmlns:a="http://schemas.openxmlformats.org/drawingml/2006/main" xmlns:r="http://schemas.openxmlformats.org/officeDocument/2006/relationships" xmlns:p="http://schemas.openxmlformats.org/presentationml/2006/main">
  <p:tag name="OUTPUTDPI" val="1200"/>
  <p:tag name="ORIGINALHEIGHT" val="797.1503"/>
  <p:tag name="ORIGINALWIDTH" val="2787.402"/>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Delta Q_{y}^\textrm{coh} &amp;= &#10;  \frac{R^2}{2 Q_{y0} m\gamma\beta^2 c^2}\left(&#10;  \left.\frac{\partial \left&lt;F_y\right&gt;}{\partial y}\right|_{\bar{y}=0} +&#10;  \left.\frac{\partial \left&lt;F_y\right&gt;}{\partial \bar{y}}\right|_{y=0}\right)\\&#10;  &amp; = &#10;  \frac{R\left&lt;\beta_y\right&gt;}{2 m\gamma\beta^2 c^2}\left(&#10;  \left.\frac{\partial \left&lt;F_y\right&gt;}{\partial y}\right|_{\bar{y}=0} +&#10;  \left.\frac{\partial \left&lt;F_y\right&gt;}{\partial \bar{y}}\right|_{y=0}&#10;\right)&#10;\end{align*}&#10;&#10;\end{document}"/>
  <p:tag name="IGUANATEXSIZE" val="17"/>
  <p:tag name="IGUANATEXCURSOR" val="1039"/>
  <p:tag name="TRANSPARENCY" val="True"/>
  <p:tag name="FILENAME" val=""/>
  <p:tag name="LATEXENGINEID" val="0"/>
  <p:tag name="TEMPFOLDER" val="c:\temp\"/>
  <p:tag name="LATEXFORMHEIGHT" val="284.25"/>
  <p:tag name="LATEXFORMWIDTH" val="768"/>
  <p:tag name="LATEXFORMWRAP" val="True"/>
  <p:tag name="BITMAPVECTOR" val="0"/>
</p:tagLst>
</file>

<file path=ppt/tags/tag62.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5313.086"/>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Delta Q_{y}^\textrm{incoh} = &#10;  \frac{R\left&lt;\beta_y\right&gt;}{2 m\gamma\beta^2 c^2}\left(&#10;  \left.\frac{\partial \left&lt;F_\textrm{beam}\right&gt;}{\partial y}\right|_{\bar{y}=0}&#10;\right)\,,\quad&#10;\Delta Q_{y}^\textrm{coh} = &#10;  \frac{R\left&lt;\beta_y\right&gt;}{2 m\gamma\beta^2 c^2}\left(&#10;  \left.\frac{\partial \left&lt;F_\textrm{beam}\right&gt;}{\partial y}\right|_{\bar{y}=0} +&#10;  \left.\frac{\partial \left&lt;F_\textrm{beam}\right&gt;}{\partial \bar{y}}\right|_{y=0}&#10;\right)&#10;\]&#10;&#10;\end{document}"/>
  <p:tag name="IGUANATEXSIZE" val="17"/>
  <p:tag name="IGUANATEXCURSOR" val="972"/>
  <p:tag name="TRANSPARENCY" val="True"/>
  <p:tag name="FILENAME" val=""/>
  <p:tag name="LATEXENGINEID" val="0"/>
  <p:tag name="TEMPFOLDER" val="c:\temp\"/>
  <p:tag name="LATEXFORMHEIGHT" val="284.25"/>
  <p:tag name="LATEXFORMWIDTH" val="768"/>
  <p:tag name="LATEXFORMWRAP" val="True"/>
  <p:tag name="BITMAPVECTOR" val="0"/>
</p:tagLst>
</file>

<file path=ppt/tags/tag63.xml><?xml version="1.0" encoding="utf-8"?>
<p:tagLst xmlns:a="http://schemas.openxmlformats.org/drawingml/2006/main" xmlns:r="http://schemas.openxmlformats.org/officeDocument/2006/relationships" xmlns:p="http://schemas.openxmlformats.org/presentationml/2006/main">
  <p:tag name="OUTPUTDPI" val="1200"/>
  <p:tag name="ORIGINALHEIGHT" val="681.6648"/>
  <p:tag name="ORIGINALWIDTH" val="4317.96"/>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noindent&#10;\parbox[c]{7cm}{&#10;\begin{align*}&#10;\left.\frac{\partial\left&lt;F_\textrm{beam}\right&gt;}{\partial x}\right|_{\bar{x}=0} +&#10;\left.\frac{\partial\left&lt;F_\textrm{beam}\right&gt;}{\partial \bar{x}}\right|_{x=0} &amp;= &#10;  \frac{e\lambda}{\pi\epsilon_0}\frac{\xi_1^x}{h^2}\\&#10;\left.\frac{\partial\left&lt;F_\textrm{beam}\right&gt;}{\partial y}\right|_{\bar{y}=0} +&#10;\left.\frac{\partial\left&lt;F_\textrm{beam}\right&gt;}{\partial \bar{y}}\right|_{y=0} &amp;= &#10;  \frac{e\lambda}{\pi\epsilon_0}\frac{\xi_1^y}{h^2}\\&#10;\end{align*}&#10;} %&#10;\parbox[c]{7cm}{&#10;\[\xi_1^x,\,\xi_1^y \ldots \begin{cases}&#10;\textrm{\emph{coherent electric}}\\\textrm{image coefficients}&#10;\end{cases}\]&#10;}&#10;&#10;\end{document}"/>
  <p:tag name="IGUANATEXSIZE" val="17"/>
  <p:tag name="IGUANATEXCURSOR" val="1076"/>
  <p:tag name="TRANSPARENCY" val="True"/>
  <p:tag name="FILENAME" val=""/>
  <p:tag name="LATEXENGINEID" val="0"/>
  <p:tag name="TEMPFOLDER" val="c:\temp\"/>
  <p:tag name="LATEXFORMHEIGHT" val="284.25"/>
  <p:tag name="LATEXFORMWIDTH" val="768"/>
  <p:tag name="LATEXFORMWRAP" val="True"/>
  <p:tag name="BITMAPVECTOR" val="0"/>
</p:tagLst>
</file>

<file path=ppt/tags/tag64.xml><?xml version="1.0" encoding="utf-8"?>
<p:tagLst xmlns:a="http://schemas.openxmlformats.org/drawingml/2006/main" xmlns:r="http://schemas.openxmlformats.org/officeDocument/2006/relationships" xmlns:p="http://schemas.openxmlformats.org/presentationml/2006/main">
  <p:tag name="OUTPUTDPI" val="1200"/>
  <p:tag name="ORIGINALHEIGHT" val="681.6648"/>
  <p:tag name="ORIGINALWIDTH" val="3868.766"/>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noindent&#10;\parbox[c]{7cm}{&#10;\begin{align*}&#10;\left.\frac{\partial\left&lt;F_\textrm{beam}\right&gt;}{\partial x}\right|_{\bar{x}=0} &amp;= &#10;  \frac{e\lambda}{\pi\epsilon_0}\frac{\varepsilon_1^x}{h^2}\\&#10;\left.\frac{\partial\left&lt;F_\textrm{beam}\right&gt;}{\partial y}\right|_{\bar{y}=0} &amp;= &#10;  \frac{e\lambda}{\pi\epsilon_0}\frac{\varepsilon_1^y}{h^2}\\&#10;\end{align*}&#10;} %&#10;\parbox[c]{7cm}{&#10;\[\varepsilon_1^x,\,\varepsilon_1^y \ldots \begin{cases}&#10;\textrm{\emph{incoherent electric}}\\\textrm{image coefficients}&#10;\end{cases}\]&#10;}&#10;&#10;\end{document}"/>
  <p:tag name="IGUANATEXSIZE" val="17"/>
  <p:tag name="IGUANATEXCURSOR" val="583"/>
  <p:tag name="TRANSPARENCY" val="True"/>
  <p:tag name="FILENAME" val=""/>
  <p:tag name="LATEXENGINEID" val="0"/>
  <p:tag name="TEMPFOLDER" val="c:\temp\"/>
  <p:tag name="LATEXFORMHEIGHT" val="284.25"/>
  <p:tag name="LATEXFORMWIDTH" val="768"/>
  <p:tag name="LATEXFORMWRAP" val="True"/>
  <p:tag name="BITMAPVECTOR" val="0"/>
</p:tagLst>
</file>

<file path=ppt/tags/tag65.xml><?xml version="1.0" encoding="utf-8"?>
<p:tagLst xmlns:a="http://schemas.openxmlformats.org/drawingml/2006/main" xmlns:r="http://schemas.openxmlformats.org/officeDocument/2006/relationships" xmlns:p="http://schemas.openxmlformats.org/presentationml/2006/main">
  <p:tag name="OUTPUTDPI" val="1200"/>
  <p:tag name="ORIGINALHEIGHT" val="275.9655"/>
  <p:tag name="ORIGINALWIDTH" val="4278.965"/>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Longrightarrow\;&#10;\varepsilon_1^y = \frac{\pi^2}{48}\hspace*{8cm}&#10;\Longrightarrow\;&#10;\xi_1^y = \frac{\pi^2}{16}&#10;\]&#10;&#10;\end{document}"/>
  <p:tag name="IGUANATEXSIZE" val="17"/>
  <p:tag name="IGUANATEXCURSOR" val="673"/>
  <p:tag name="TRANSPARENCY" val="True"/>
  <p:tag name="FILENAME" val=""/>
  <p:tag name="LATEXENGINEID" val="0"/>
  <p:tag name="TEMPFOLDER" val="c:\temp\"/>
  <p:tag name="LATEXFORMHEIGHT" val="284.25"/>
  <p:tag name="LATEXFORMWIDTH" val="768"/>
  <p:tag name="LATEXFORMWRAP" val="True"/>
  <p:tag name="BITMAPVECTOR" val="0"/>
</p:tagLst>
</file>

<file path=ppt/tags/tag66.xml><?xml version="1.0" encoding="utf-8"?>
<p:tagLst xmlns:a="http://schemas.openxmlformats.org/drawingml/2006/main" xmlns:r="http://schemas.openxmlformats.org/officeDocument/2006/relationships" xmlns:p="http://schemas.openxmlformats.org/presentationml/2006/main">
  <p:tag name="OUTPUTDPI" val="1200"/>
  <p:tag name="ORIGINALHEIGHT" val="305.9617"/>
  <p:tag name="ORIGINALWIDTH" val="2230.221"/>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F_y(y, \bar{y}) = \frac{e\lambda}{\pi\epsilon_0 h^2}\left[&#10;  \left(\bar{y} + y\right)\,\frac{\pi^2}{32}&#10;  \left(\bar{y} - y\right)\,\frac{\pi^2}{96}&#10;  \right]&#10;\]&#10;&#10;\end{document}"/>
  <p:tag name="IGUANATEXSIZE" val="17"/>
  <p:tag name="IGUANATEXCURSOR" val="722"/>
  <p:tag name="TRANSPARENCY" val="True"/>
  <p:tag name="FILENAME" val=""/>
  <p:tag name="LATEXENGINEID" val="0"/>
  <p:tag name="TEMPFOLDER" val="c:\temp\"/>
  <p:tag name="LATEXFORMHEIGHT" val="284.25"/>
  <p:tag name="LATEXFORMWIDTH" val="768"/>
  <p:tag name="LATEXFORMWRAP" val="True"/>
  <p:tag name="BITMAPVECTOR" val="0"/>
</p:tagLst>
</file>

<file path=ppt/tags/tag67.xml><?xml version="1.0" encoding="utf-8"?>
<p:tagLst xmlns:a="http://schemas.openxmlformats.org/drawingml/2006/main" xmlns:r="http://schemas.openxmlformats.org/officeDocument/2006/relationships" xmlns:p="http://schemas.openxmlformats.org/presentationml/2006/main">
  <p:tag name="OUTPUTDPI" val="1200"/>
  <p:tag name="ORIGINALHEIGHT" val="154.4807"/>
  <p:tag name="ORIGINALWIDTH" val="4459.692"/>
  <p:tag name="LATEXADDIN" val="\documentclass{article}&#10;&#10;\usepackage{bm}&#10;\usepackage{amsmath}&#10;\usepackage{amssymb}&#10;\usepackage{textcomp}&#10;\usepackage[margin=0.8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vec{\nabla}\cdot\vec{E} = 0\;\Rightarrow\;\varepsilon_1^x = -\varepsilon_1^y&#10;\hspace*{8cm}&#10;\xi_1^x \equiv 0&#10;\]&#10;&#10;\end{document}"/>
  <p:tag name="IGUANATEXSIZE" val="17"/>
  <p:tag name="IGUANATEXCURSOR" val="607"/>
  <p:tag name="TRANSPARENCY" val="True"/>
  <p:tag name="FILENAME" val=""/>
  <p:tag name="LATEXENGINEID" val="0"/>
  <p:tag name="TEMPFOLDER" val="c:\temp\"/>
  <p:tag name="LATEXFORMHEIGHT" val="284.25"/>
  <p:tag name="LATEXFORMWIDTH" val="768"/>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heme/theme1.xml><?xml version="1.0" encoding="utf-8"?>
<a:theme xmlns:a="http://schemas.openxmlformats.org/drawingml/2006/main" name="Office Theme">
  <a:themeElements>
    <a:clrScheme name="Earthtone1">
      <a:dk1>
        <a:sysClr val="windowText" lastClr="000000"/>
      </a:dk1>
      <a:lt1>
        <a:sysClr val="window" lastClr="FFFFFF"/>
      </a:lt1>
      <a:dk2>
        <a:srgbClr val="44546A"/>
      </a:dk2>
      <a:lt2>
        <a:srgbClr val="E7E6E6"/>
      </a:lt2>
      <a:accent1>
        <a:srgbClr val="8F3B1B"/>
      </a:accent1>
      <a:accent2>
        <a:srgbClr val="D57500"/>
      </a:accent2>
      <a:accent3>
        <a:srgbClr val="DBCA69"/>
      </a:accent3>
      <a:accent4>
        <a:srgbClr val="668D3C"/>
      </a:accent4>
      <a:accent5>
        <a:srgbClr val="4E6172"/>
      </a:accent5>
      <a:accent6>
        <a:srgbClr val="A9A18C"/>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22074</TotalTime>
  <Words>6561</Words>
  <Application>Microsoft Office PowerPoint</Application>
  <PresentationFormat>Widescreen</PresentationFormat>
  <Paragraphs>854</Paragraphs>
  <Slides>63</Slides>
  <Notes>11</Notes>
  <HiddenSlides>0</HiddenSlides>
  <MMClips>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63</vt:i4>
      </vt:variant>
    </vt:vector>
  </HeadingPairs>
  <TitlesOfParts>
    <vt:vector size="71" baseType="lpstr">
      <vt:lpstr>Arial</vt:lpstr>
      <vt:lpstr>Calibri</vt:lpstr>
      <vt:lpstr>Calibri Light</vt:lpstr>
      <vt:lpstr>Cambria Math</vt:lpstr>
      <vt:lpstr>Courier New</vt:lpstr>
      <vt:lpstr>Symbol</vt:lpstr>
      <vt:lpstr>Wingdings</vt:lpstr>
      <vt:lpstr>Office Theme</vt:lpstr>
      <vt:lpstr>CAS – Introduction to Accelerator Physics   Collective effects</vt:lpstr>
      <vt:lpstr>PowerPoint Presentation</vt:lpstr>
      <vt:lpstr>PowerPoint Presentation</vt:lpstr>
      <vt:lpstr>Coasting beam tune shifts</vt:lpstr>
      <vt:lpstr>Coasting beam tune shifts</vt:lpstr>
      <vt:lpstr>Coasting vs. bunched – Gaussian</vt:lpstr>
      <vt:lpstr>Coasting vs. bunched – Gaussian</vt:lpstr>
      <vt:lpstr>Coasting vs. bunched – Gaussian</vt:lpstr>
      <vt:lpstr>Coasting vs. bunched – Gaussian</vt:lpstr>
      <vt:lpstr>Coasting vs. bunched – Gaussian</vt:lpstr>
      <vt:lpstr>Coasting vs. bunched – Gaussian</vt:lpstr>
      <vt:lpstr>Brightness limitation due to space charge</vt:lpstr>
      <vt:lpstr>Brightness limitation due to space charge</vt:lpstr>
      <vt:lpstr>Brightness limitation due to space charge</vt:lpstr>
      <vt:lpstr>PowerPoint Presentation</vt:lpstr>
      <vt:lpstr>Direct space charge tune shift</vt:lpstr>
      <vt:lpstr>Mitigation techniques</vt:lpstr>
      <vt:lpstr>Mitigation techniques</vt:lpstr>
      <vt:lpstr>Mitigation techniques</vt:lpstr>
      <vt:lpstr>Mitigation techniques</vt:lpstr>
      <vt:lpstr>Direct space charge in the CERN PSB</vt:lpstr>
      <vt:lpstr>PowerPoint Presentation</vt:lpstr>
      <vt:lpstr>Direct vs. indirect space charge</vt:lpstr>
      <vt:lpstr>Direct vs. indirect space charge</vt:lpstr>
      <vt:lpstr>Direct vs. indirect space charge</vt:lpstr>
      <vt:lpstr>Direct vs. indirect space charge</vt:lpstr>
      <vt:lpstr>Direct vs. indirect space charge</vt:lpstr>
      <vt:lpstr>Direct vs. indirect space charge</vt:lpstr>
      <vt:lpstr>Image charge forces</vt:lpstr>
      <vt:lpstr>Image current forces</vt:lpstr>
      <vt:lpstr>Image current forces</vt:lpstr>
      <vt:lpstr>Tune shifts and Laslett coefficients</vt:lpstr>
      <vt:lpstr>Tune shifts and Laslett coefficients</vt:lpstr>
      <vt:lpstr>Example: PS injection oscillations</vt:lpstr>
      <vt:lpstr>Example: PS injection oscillations</vt:lpstr>
      <vt:lpstr>Remarks</vt:lpstr>
      <vt:lpstr>PowerPoint Presentation</vt:lpstr>
      <vt:lpstr>Electromagnetic fields of different sources</vt:lpstr>
      <vt:lpstr>From (in-)direct space charge to resistive wall</vt:lpstr>
      <vt:lpstr>From (in-)direct space charge to resistive wall</vt:lpstr>
      <vt:lpstr>From (in-)direct space charge to resistive wall</vt:lpstr>
      <vt:lpstr>Electromagnetic fields in different types of structures</vt:lpstr>
      <vt:lpstr>Electromagnetic fields in different types of structures</vt:lpstr>
      <vt:lpstr>Electromagnetic fields in complex structures</vt:lpstr>
      <vt:lpstr>Electromagnetic fields in complex structures</vt:lpstr>
      <vt:lpstr>Electromagnetic fields in complex structures</vt:lpstr>
      <vt:lpstr>PowerPoint Presentation</vt:lpstr>
      <vt:lpstr>PowerPoint Presentation</vt:lpstr>
      <vt:lpstr>End part 2</vt:lpstr>
      <vt:lpstr>PowerPoint Presentation</vt:lpstr>
      <vt:lpstr>Backup</vt:lpstr>
      <vt:lpstr>Longitudinal space charge</vt:lpstr>
      <vt:lpstr>Longitudinal space charge</vt:lpstr>
      <vt:lpstr>Longitudinal space charge: synchrotron tune shift</vt:lpstr>
      <vt:lpstr>Direct space charge tune shift</vt:lpstr>
      <vt:lpstr>Incoherent vs. coherent tune shift</vt:lpstr>
      <vt:lpstr>Incoherent vs. coherent tune shift</vt:lpstr>
      <vt:lpstr>Incoherent vs. coherent tune shift</vt:lpstr>
      <vt:lpstr>Laslett tune shift from indirect space charge</vt:lpstr>
      <vt:lpstr>Laslett tune shift from indirect space charge</vt:lpstr>
      <vt:lpstr>Overview of force contributions</vt:lpstr>
      <vt:lpstr>Indirect space charge: incoherent tune shift</vt:lpstr>
      <vt:lpstr>Indirect space charge: coherent tune shift</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Shing Bruce Li</dc:creator>
  <cp:lastModifiedBy>Kevin Li</cp:lastModifiedBy>
  <cp:revision>2668</cp:revision>
  <cp:lastPrinted>2018-09-20T14:36:41Z</cp:lastPrinted>
  <dcterms:created xsi:type="dcterms:W3CDTF">2015-10-12T18:31:23Z</dcterms:created>
  <dcterms:modified xsi:type="dcterms:W3CDTF">2019-09-13T16:40:33Z</dcterms:modified>
</cp:coreProperties>
</file>