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tif" ContentType="image/tif"/>
  <Default Extension="AVI" ContentType="video/x-msvideo"/>
  <Default Extension="m4v" ContentType="video/mp4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62"/>
  </p:notesMasterIdLst>
  <p:handoutMasterIdLst>
    <p:handoutMasterId r:id="rId63"/>
  </p:handoutMasterIdLst>
  <p:sldIdLst>
    <p:sldId id="256" r:id="rId2"/>
    <p:sldId id="257" r:id="rId3"/>
    <p:sldId id="354" r:id="rId4"/>
    <p:sldId id="659" r:id="rId5"/>
    <p:sldId id="674" r:id="rId6"/>
    <p:sldId id="675" r:id="rId7"/>
    <p:sldId id="661" r:id="rId8"/>
    <p:sldId id="690" r:id="rId9"/>
    <p:sldId id="691" r:id="rId10"/>
    <p:sldId id="692" r:id="rId11"/>
    <p:sldId id="693" r:id="rId12"/>
    <p:sldId id="694" r:id="rId13"/>
    <p:sldId id="695" r:id="rId14"/>
    <p:sldId id="696" r:id="rId15"/>
    <p:sldId id="697" r:id="rId16"/>
    <p:sldId id="698" r:id="rId17"/>
    <p:sldId id="699" r:id="rId18"/>
    <p:sldId id="700" r:id="rId19"/>
    <p:sldId id="701" r:id="rId20"/>
    <p:sldId id="702" r:id="rId21"/>
    <p:sldId id="703" r:id="rId22"/>
    <p:sldId id="704" r:id="rId23"/>
    <p:sldId id="705" r:id="rId24"/>
    <p:sldId id="706" r:id="rId25"/>
    <p:sldId id="707" r:id="rId26"/>
    <p:sldId id="708" r:id="rId27"/>
    <p:sldId id="709" r:id="rId28"/>
    <p:sldId id="710" r:id="rId29"/>
    <p:sldId id="711" r:id="rId30"/>
    <p:sldId id="712" r:id="rId31"/>
    <p:sldId id="713" r:id="rId32"/>
    <p:sldId id="714" r:id="rId33"/>
    <p:sldId id="715" r:id="rId34"/>
    <p:sldId id="719" r:id="rId35"/>
    <p:sldId id="576" r:id="rId36"/>
    <p:sldId id="688" r:id="rId37"/>
    <p:sldId id="669" r:id="rId38"/>
    <p:sldId id="670" r:id="rId39"/>
    <p:sldId id="671" r:id="rId40"/>
    <p:sldId id="679" r:id="rId41"/>
    <p:sldId id="680" r:id="rId42"/>
    <p:sldId id="689" r:id="rId43"/>
    <p:sldId id="660" r:id="rId44"/>
    <p:sldId id="657" r:id="rId45"/>
    <p:sldId id="663" r:id="rId46"/>
    <p:sldId id="676" r:id="rId47"/>
    <p:sldId id="673" r:id="rId48"/>
    <p:sldId id="716" r:id="rId49"/>
    <p:sldId id="662" r:id="rId50"/>
    <p:sldId id="678" r:id="rId51"/>
    <p:sldId id="672" r:id="rId52"/>
    <p:sldId id="717" r:id="rId53"/>
    <p:sldId id="686" r:id="rId54"/>
    <p:sldId id="665" r:id="rId55"/>
    <p:sldId id="718" r:id="rId56"/>
    <p:sldId id="720" r:id="rId57"/>
    <p:sldId id="603" r:id="rId58"/>
    <p:sldId id="604" r:id="rId59"/>
    <p:sldId id="605" r:id="rId60"/>
    <p:sldId id="637" r:id="rId6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311024-73DD-4F18-B009-6E45811AB06A}">
          <p14:sldIdLst>
            <p14:sldId id="256"/>
            <p14:sldId id="257"/>
            <p14:sldId id="354"/>
            <p14:sldId id="659"/>
            <p14:sldId id="674"/>
            <p14:sldId id="675"/>
            <p14:sldId id="661"/>
            <p14:sldId id="690"/>
            <p14:sldId id="691"/>
            <p14:sldId id="692"/>
            <p14:sldId id="693"/>
            <p14:sldId id="694"/>
            <p14:sldId id="695"/>
            <p14:sldId id="696"/>
            <p14:sldId id="697"/>
            <p14:sldId id="698"/>
            <p14:sldId id="699"/>
            <p14:sldId id="700"/>
            <p14:sldId id="701"/>
            <p14:sldId id="702"/>
            <p14:sldId id="703"/>
            <p14:sldId id="704"/>
            <p14:sldId id="705"/>
            <p14:sldId id="706"/>
            <p14:sldId id="707"/>
            <p14:sldId id="708"/>
            <p14:sldId id="709"/>
            <p14:sldId id="710"/>
            <p14:sldId id="711"/>
            <p14:sldId id="712"/>
            <p14:sldId id="713"/>
            <p14:sldId id="714"/>
            <p14:sldId id="715"/>
            <p14:sldId id="719"/>
            <p14:sldId id="576"/>
            <p14:sldId id="688"/>
            <p14:sldId id="669"/>
            <p14:sldId id="670"/>
            <p14:sldId id="671"/>
            <p14:sldId id="679"/>
            <p14:sldId id="680"/>
            <p14:sldId id="689"/>
            <p14:sldId id="660"/>
            <p14:sldId id="657"/>
            <p14:sldId id="663"/>
            <p14:sldId id="676"/>
            <p14:sldId id="673"/>
            <p14:sldId id="716"/>
            <p14:sldId id="662"/>
            <p14:sldId id="678"/>
            <p14:sldId id="672"/>
            <p14:sldId id="717"/>
            <p14:sldId id="686"/>
            <p14:sldId id="665"/>
            <p14:sldId id="718"/>
            <p14:sldId id="720"/>
            <p14:sldId id="603"/>
          </p14:sldIdLst>
        </p14:section>
        <p14:section name="Untitled Section" id="{50CBC863-8638-410E-8AB9-D483CB215C8C}">
          <p14:sldIdLst>
            <p14:sldId id="604"/>
            <p14:sldId id="605"/>
            <p14:sldId id="637"/>
          </p14:sldIdLst>
        </p14:section>
      </p14:sectionLst>
    </p:ext>
    <p:ext uri="{EFAFB233-063F-42B5-8137-9DF3F51BA10A}">
      <p15:sldGuideLst xmlns:p15="http://schemas.microsoft.com/office/powerpoint/2012/main">
        <p15:guide id="6" pos="317" userDrawn="1">
          <p15:clr>
            <a:srgbClr val="A4A3A4"/>
          </p15:clr>
        </p15:guide>
        <p15:guide id="12" orient="horz" pos="2092" userDrawn="1">
          <p15:clr>
            <a:srgbClr val="A4A3A4"/>
          </p15:clr>
        </p15:guide>
        <p15:guide id="13" pos="5261" userDrawn="1">
          <p15:clr>
            <a:srgbClr val="A4A3A4"/>
          </p15:clr>
        </p15:guide>
        <p15:guide id="16" pos="2880" userDrawn="1">
          <p15:clr>
            <a:srgbClr val="A4A3A4"/>
          </p15:clr>
        </p15:guide>
        <p15:guide id="17" pos="499" userDrawn="1">
          <p15:clr>
            <a:srgbClr val="A4A3A4"/>
          </p15:clr>
        </p15:guide>
        <p15:guide id="19" orient="horz" pos="504" userDrawn="1">
          <p15:clr>
            <a:srgbClr val="A4A3A4"/>
          </p15:clr>
        </p15:guide>
        <p15:guide id="20" orient="horz" pos="3974" userDrawn="1">
          <p15:clr>
            <a:srgbClr val="A4A3A4"/>
          </p15:clr>
        </p15:guide>
        <p15:guide id="21" pos="5443" userDrawn="1">
          <p15:clr>
            <a:srgbClr val="A4A3A4"/>
          </p15:clr>
        </p15:guide>
        <p15:guide id="22" orient="horz" pos="13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1F497D"/>
    <a:srgbClr val="FF0000"/>
    <a:srgbClr val="D2DEEF"/>
    <a:srgbClr val="C5E0B4"/>
    <a:srgbClr val="FEFEDC"/>
    <a:srgbClr val="5B9BD5"/>
    <a:srgbClr val="0000FF"/>
    <a:srgbClr val="00FF00"/>
    <a:srgbClr val="F8C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3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84" y="432"/>
      </p:cViewPr>
      <p:guideLst>
        <p:guide pos="317"/>
        <p:guide orient="horz" pos="2092"/>
        <p:guide pos="5261"/>
        <p:guide pos="2880"/>
        <p:guide pos="499"/>
        <p:guide orient="horz" pos="504"/>
        <p:guide orient="horz" pos="3974"/>
        <p:guide pos="5443"/>
        <p:guide orient="horz" pos="134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48EEC-505C-45B2-B5E8-4418437557CF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0ABD8-ACA1-4F93-94E1-5132D0F9C2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615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AB228-66D7-4178-B178-0E97D9C7B00D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1BC3C-79C8-4B9B-9B4F-47E7D28F4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21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625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384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954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9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606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585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39E13-F5F8-4EF1-BD33-28594AC17672}" type="datetime1">
              <a:rPr lang="en-US" smtClean="0"/>
              <a:t>9/16/2019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819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15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00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716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17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79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974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FBA4-C6E0-4CBF-BEE8-0B817CC3FC8D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59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8FBA4-C6E0-4CBF-BEE8-0B817CC3FC8D}" type="datetimeFigureOut">
              <a:rPr lang="en-US" smtClean="0"/>
              <a:t>9/16/2019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FC349-7D77-4880-B366-B5E0CFFFAF4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7010400" y="1"/>
            <a:ext cx="21336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292" smtClean="0">
                <a:solidFill>
                  <a:prstClr val="black"/>
                </a:solidFill>
              </a:rPr>
              <a:pPr algn="r"/>
              <a:t>‹#›</a:t>
            </a:fld>
            <a:endParaRPr lang="en-US" sz="1292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952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jpeg"/><Relationship Id="rId5" Type="http://schemas.openxmlformats.org/officeDocument/2006/relationships/image" Target="../media/image4.jpe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0.gif"/><Relationship Id="rId7" Type="http://schemas.openxmlformats.org/officeDocument/2006/relationships/image" Target="../media/image4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58.jpg"/><Relationship Id="rId4" Type="http://schemas.openxmlformats.org/officeDocument/2006/relationships/image" Target="../media/image57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tif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microsoft.com/office/2007/relationships/media" Target="../media/media2.m4v"/><Relationship Id="rId7" Type="http://schemas.openxmlformats.org/officeDocument/2006/relationships/image" Target="../media/image63.png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62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66.png"/><Relationship Id="rId4" Type="http://schemas.openxmlformats.org/officeDocument/2006/relationships/video" Target="../media/media2.m4v"/><Relationship Id="rId9" Type="http://schemas.openxmlformats.org/officeDocument/2006/relationships/image" Target="../media/image6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4.png"/><Relationship Id="rId7" Type="http://schemas.openxmlformats.org/officeDocument/2006/relationships/image" Target="../media/image7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jpg"/><Relationship Id="rId4" Type="http://schemas.openxmlformats.org/officeDocument/2006/relationships/image" Target="../media/image79.jp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1.jpeg"/><Relationship Id="rId7" Type="http://schemas.openxmlformats.org/officeDocument/2006/relationships/image" Target="../media/image6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media" Target="../media/media4.m4v"/><Relationship Id="rId7" Type="http://schemas.openxmlformats.org/officeDocument/2006/relationships/image" Target="../media/image89.png"/><Relationship Id="rId2" Type="http://schemas.openxmlformats.org/officeDocument/2006/relationships/video" Target="../media/media3.m4v"/><Relationship Id="rId1" Type="http://schemas.microsoft.com/office/2007/relationships/media" Target="../media/media3.m4v"/><Relationship Id="rId6" Type="http://schemas.openxmlformats.org/officeDocument/2006/relationships/image" Target="../media/image88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4.m4v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3.png"/><Relationship Id="rId2" Type="http://schemas.openxmlformats.org/officeDocument/2006/relationships/video" Target="../media/media5.AVI"/><Relationship Id="rId1" Type="http://schemas.microsoft.com/office/2007/relationships/media" Target="../media/media5.AVI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1.png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media" Target="../media/media7.mp4"/><Relationship Id="rId7" Type="http://schemas.openxmlformats.org/officeDocument/2006/relationships/image" Target="../media/image103.png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6" Type="http://schemas.openxmlformats.org/officeDocument/2006/relationships/image" Target="../media/image102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7.mp4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media" Target="../media/media9.mp4"/><Relationship Id="rId7" Type="http://schemas.openxmlformats.org/officeDocument/2006/relationships/image" Target="../media/image105.png"/><Relationship Id="rId2" Type="http://schemas.openxmlformats.org/officeDocument/2006/relationships/video" Target="../media/media8.mp4"/><Relationship Id="rId1" Type="http://schemas.microsoft.com/office/2007/relationships/media" Target="../media/media8.mp4"/><Relationship Id="rId6" Type="http://schemas.openxmlformats.org/officeDocument/2006/relationships/image" Target="../media/image104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9.mp4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esme.fnal.gov" TargetMode="External"/><Relationship Id="rId7" Type="http://schemas.openxmlformats.org/officeDocument/2006/relationships/image" Target="../media/image106.png"/><Relationship Id="rId2" Type="http://schemas.openxmlformats.org/officeDocument/2006/relationships/hyperlink" Target="http://blond.web.cern.ch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ops.aps.anl.gov/elegant.html" TargetMode="External"/><Relationship Id="rId5" Type="http://schemas.openxmlformats.org/officeDocument/2006/relationships/hyperlink" Target="https://twiki.cern.ch/twiki/bin/view/ABPComputing/PyORBIT" TargetMode="External"/><Relationship Id="rId4" Type="http://schemas.openxmlformats.org/officeDocument/2006/relationships/hyperlink" Target="https://twiki.cern.ch/twiki/bin/view/ABPComputing/PyHEADTAIL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media" Target="../media/media11.mp4"/><Relationship Id="rId7" Type="http://schemas.openxmlformats.org/officeDocument/2006/relationships/image" Target="../media/image108.png"/><Relationship Id="rId2" Type="http://schemas.openxmlformats.org/officeDocument/2006/relationships/video" Target="../media/media10.mp4"/><Relationship Id="rId1" Type="http://schemas.microsoft.com/office/2007/relationships/media" Target="../media/media10.mp4"/><Relationship Id="rId6" Type="http://schemas.openxmlformats.org/officeDocument/2006/relationships/image" Target="../media/image107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11.mp4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14352/files/CERN-59-29.pdf" TargetMode="External"/><Relationship Id="rId2" Type="http://schemas.openxmlformats.org/officeDocument/2006/relationships/hyperlink" Target="http://cds.cern.ch/record/1023436/files/CM-P0006515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ds.cern.ch/record/549223/files/sl-2002-009.pdf" TargetMode="External"/><Relationship Id="rId5" Type="http://schemas.openxmlformats.org/officeDocument/2006/relationships/hyperlink" Target="http://cds.cern.ch/record/951985/files/ab-note-2006-018.pdf" TargetMode="External"/><Relationship Id="rId4" Type="http://schemas.openxmlformats.org/officeDocument/2006/relationships/hyperlink" Target="https://cds.cern.ch/record/104068/files/CM-P00077738-e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19513"/>
            <a:ext cx="6858000" cy="1655762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Constantia" panose="02030602050306030303" pitchFamily="18" charset="0"/>
              </a:rPr>
              <a:t>S. Albright, H. Damerau,</a:t>
            </a:r>
            <a:br>
              <a:rPr lang="en-US" sz="1800" dirty="0" smtClean="0">
                <a:latin typeface="Constantia" panose="02030602050306030303" pitchFamily="18" charset="0"/>
              </a:rPr>
            </a:br>
            <a:r>
              <a:rPr lang="en-US" sz="1800" dirty="0" smtClean="0">
                <a:latin typeface="Constantia" panose="02030602050306030303" pitchFamily="18" charset="0"/>
              </a:rPr>
              <a:t>A. Lasheen, F. Tecker</a:t>
            </a:r>
          </a:p>
          <a:p>
            <a:r>
              <a:rPr lang="en-GB" sz="2100" b="1" dirty="0" smtClean="0">
                <a:latin typeface="Constantia" panose="02030602050306030303" pitchFamily="18" charset="0"/>
              </a:rPr>
              <a:t>CERN</a:t>
            </a:r>
            <a:endParaRPr lang="en-US" sz="2100" b="1" dirty="0" smtClean="0">
              <a:latin typeface="Constantia" panose="02030602050306030303" pitchFamily="18" charset="0"/>
            </a:endParaRPr>
          </a:p>
          <a:p>
            <a:endParaRPr lang="en-GB" sz="2100" dirty="0">
              <a:latin typeface="Constantia" panose="02030602050306030303" pitchFamily="18" charset="0"/>
            </a:endParaRPr>
          </a:p>
          <a:p>
            <a:endParaRPr lang="en-US" sz="2100" dirty="0">
              <a:latin typeface="Constantia" panose="020306020503060303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132536" y="49213"/>
            <a:ext cx="943428" cy="40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00" y="3040062"/>
            <a:ext cx="1474787" cy="14747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602" y="3040063"/>
            <a:ext cx="2262957" cy="1474787"/>
          </a:xfrm>
          <a:prstGeom prst="rect">
            <a:avLst/>
          </a:prstGeo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011487" y="5518150"/>
            <a:ext cx="2971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16 September 2019</a:t>
            </a:r>
            <a:endParaRPr lang="en-US" sz="2000" dirty="0">
              <a:solidFill>
                <a:srgbClr val="000000"/>
              </a:solidFill>
              <a:latin typeface="Constantia" panose="02030602050306030303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663700" y="4890624"/>
            <a:ext cx="56769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1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Introduction to Accelerator Physics</a:t>
            </a:r>
            <a:endParaRPr lang="en-GB" sz="2100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94611"/>
            <a:ext cx="7772400" cy="2387600"/>
          </a:xfrm>
        </p:spPr>
        <p:txBody>
          <a:bodyPr anchor="ctr">
            <a:normAutofit/>
          </a:bodyPr>
          <a:lstStyle/>
          <a:p>
            <a:r>
              <a:rPr lang="en-US" sz="4000" dirty="0" smtClean="0">
                <a:latin typeface="Constantia" panose="02030602050306030303" pitchFamily="18" charset="0"/>
              </a:rPr>
              <a:t>Introduction to </a:t>
            </a:r>
            <a:r>
              <a:rPr lang="en-US" dirty="0" smtClean="0">
                <a:latin typeface="Constantia" panose="02030602050306030303" pitchFamily="18" charset="0"/>
              </a:rPr>
              <a:t>Longitudinal</a:t>
            </a:r>
            <a:br>
              <a:rPr lang="en-US" dirty="0" smtClean="0">
                <a:latin typeface="Constantia" panose="02030602050306030303" pitchFamily="18" charset="0"/>
              </a:rPr>
            </a:br>
            <a:r>
              <a:rPr lang="en-US" dirty="0" smtClean="0">
                <a:latin typeface="Constantia" panose="02030602050306030303" pitchFamily="18" charset="0"/>
              </a:rPr>
              <a:t>Hands-on </a:t>
            </a:r>
            <a:r>
              <a:rPr lang="en-US" dirty="0">
                <a:latin typeface="Constantia" panose="02030602050306030303" pitchFamily="18" charset="0"/>
              </a:rPr>
              <a:t>C</a:t>
            </a:r>
            <a:r>
              <a:rPr lang="en-US" dirty="0" smtClean="0">
                <a:latin typeface="Constantia" panose="02030602050306030303" pitchFamily="18" charset="0"/>
              </a:rPr>
              <a:t>alculations</a:t>
            </a:r>
            <a:endParaRPr lang="en-US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8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Simplified design work flow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6355" y="797532"/>
            <a:ext cx="4412493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 smtClean="0">
                <a:latin typeface="Constantia" panose="02030602050306030303" pitchFamily="18" charset="0"/>
              </a:rPr>
              <a:t>Accelerator and</a:t>
            </a:r>
            <a:br>
              <a:rPr lang="en-GB" sz="2100" b="1" dirty="0" smtClean="0">
                <a:latin typeface="Constantia" panose="02030602050306030303" pitchFamily="18" charset="0"/>
              </a:rPr>
            </a:br>
            <a:r>
              <a:rPr lang="en-GB" sz="2100" b="1" dirty="0" smtClean="0">
                <a:latin typeface="Constantia" panose="02030602050306030303" pitchFamily="18" charset="0"/>
              </a:rPr>
              <a:t>beam</a:t>
            </a:r>
            <a:r>
              <a:rPr lang="en-GB" sz="2100" b="1" dirty="0">
                <a:latin typeface="Constantia" panose="02030602050306030303" pitchFamily="18" charset="0"/>
              </a:rPr>
              <a:t> </a:t>
            </a:r>
            <a:r>
              <a:rPr lang="en-GB" sz="2100" b="1" dirty="0" smtClean="0">
                <a:latin typeface="Constantia" panose="02030602050306030303" pitchFamily="18" charset="0"/>
              </a:rPr>
              <a:t>parameters</a:t>
            </a:r>
            <a:endParaRPr lang="en-GB" sz="2100" b="1" dirty="0">
              <a:latin typeface="Constantia" panose="0203060205030603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4224" y="806134"/>
            <a:ext cx="2170799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 smtClean="0">
                <a:latin typeface="Constantia" panose="02030602050306030303" pitchFamily="18" charset="0"/>
              </a:rPr>
              <a:t>Ramp rate limitations</a:t>
            </a:r>
            <a:endParaRPr lang="en-GB" sz="2100" b="1" dirty="0">
              <a:latin typeface="Constantia" panose="02030602050306030303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896591" y="1568450"/>
            <a:ext cx="4288432" cy="1740509"/>
            <a:chOff x="3896591" y="1568450"/>
            <a:chExt cx="4288432" cy="1740509"/>
          </a:xfrm>
        </p:grpSpPr>
        <p:sp>
          <p:nvSpPr>
            <p:cNvPr id="3" name="Rectangle 2"/>
            <p:cNvSpPr/>
            <p:nvPr/>
          </p:nvSpPr>
          <p:spPr>
            <a:xfrm>
              <a:off x="3896591" y="2346102"/>
              <a:ext cx="4288432" cy="96285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96591" y="2596698"/>
              <a:ext cx="428843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latin typeface="Constantia" panose="02030602050306030303" pitchFamily="18" charset="0"/>
                </a:rPr>
                <a:t>Magnetic cycle, </a:t>
              </a:r>
              <a:r>
                <a:rPr lang="en-GB" sz="2400" b="1" i="1" dirty="0" smtClean="0">
                  <a:latin typeface="Constantia" panose="02030602050306030303" pitchFamily="18" charset="0"/>
                </a:rPr>
                <a:t>B</a:t>
              </a:r>
              <a:r>
                <a:rPr lang="en-GB" sz="2400" b="1" dirty="0" smtClean="0">
                  <a:latin typeface="Constantia" panose="02030602050306030303" pitchFamily="18" charset="0"/>
                </a:rPr>
                <a:t>(</a:t>
              </a:r>
              <a:r>
                <a:rPr lang="en-GB" sz="2400" b="1" i="1" dirty="0" smtClean="0">
                  <a:latin typeface="Constantia" panose="02030602050306030303" pitchFamily="18" charset="0"/>
                </a:rPr>
                <a:t>t</a:t>
              </a:r>
              <a:r>
                <a:rPr lang="en-GB" sz="2400" b="1" dirty="0" smtClean="0">
                  <a:latin typeface="Constantia" panose="02030602050306030303" pitchFamily="18" charset="0"/>
                </a:rPr>
                <a:t>)</a:t>
              </a:r>
              <a:endParaRPr lang="en-GB" sz="2400" b="1" dirty="0">
                <a:latin typeface="Constantia" panose="02030602050306030303" pitchFamily="18" charset="0"/>
              </a:endParaRPr>
            </a:p>
          </p:txBody>
        </p:sp>
        <p:sp>
          <p:nvSpPr>
            <p:cNvPr id="9" name="Right Arrow 8"/>
            <p:cNvSpPr/>
            <p:nvPr/>
          </p:nvSpPr>
          <p:spPr>
            <a:xfrm rot="5400000">
              <a:off x="4617320" y="1656222"/>
              <a:ext cx="727079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ight Arrow 10"/>
            <p:cNvSpPr/>
            <p:nvPr/>
          </p:nvSpPr>
          <p:spPr>
            <a:xfrm rot="5400000">
              <a:off x="6736084" y="1656221"/>
              <a:ext cx="727078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519464" y="1568452"/>
            <a:ext cx="5665560" cy="3227554"/>
            <a:chOff x="2519464" y="1568452"/>
            <a:chExt cx="5665560" cy="3227554"/>
          </a:xfrm>
        </p:grpSpPr>
        <p:sp>
          <p:nvSpPr>
            <p:cNvPr id="8" name="TextBox 7"/>
            <p:cNvSpPr txBox="1"/>
            <p:nvPr/>
          </p:nvSpPr>
          <p:spPr>
            <a:xfrm>
              <a:off x="2519464" y="4057342"/>
              <a:ext cx="5665560" cy="738664"/>
            </a:xfrm>
            <a:prstGeom prst="rect">
              <a:avLst/>
            </a:prstGeom>
            <a:solidFill>
              <a:srgbClr val="F8CBAD"/>
            </a:solidFill>
            <a:ln w="50800">
              <a:noFill/>
            </a:ln>
          </p:spPr>
          <p:txBody>
            <a:bodyPr wrap="square" rtlCol="0">
              <a:spAutoFit/>
            </a:bodyPr>
            <a:lstStyle/>
            <a:p>
              <a:pPr marL="800100" lvl="1" indent="-342900">
                <a:buFont typeface="Symbol" panose="05050102010706020507" pitchFamily="18" charset="2"/>
                <a:buChar char="®"/>
              </a:pPr>
              <a:r>
                <a:rPr lang="en-GB" sz="2100" b="1" dirty="0" smtClean="0">
                  <a:latin typeface="Constantia" panose="02030602050306030303" pitchFamily="18" charset="0"/>
                </a:rPr>
                <a:t>Revolution frequency swing</a:t>
              </a:r>
            </a:p>
            <a:p>
              <a:pPr marL="800100" lvl="1" indent="-342900">
                <a:buFont typeface="Symbol" panose="05050102010706020507" pitchFamily="18" charset="2"/>
                <a:buChar char="®"/>
              </a:pPr>
              <a:r>
                <a:rPr lang="en-GB" sz="2100" b="1" dirty="0" smtClean="0">
                  <a:latin typeface="Constantia" panose="02030602050306030303" pitchFamily="18" charset="0"/>
                </a:rPr>
                <a:t>Voltage gain per turn during cycle</a:t>
              </a:r>
            </a:p>
          </p:txBody>
        </p:sp>
        <p:sp>
          <p:nvSpPr>
            <p:cNvPr id="13" name="Right Arrow 12"/>
            <p:cNvSpPr/>
            <p:nvPr/>
          </p:nvSpPr>
          <p:spPr>
            <a:xfrm rot="5400000">
              <a:off x="1953400" y="2511885"/>
              <a:ext cx="2438401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ight Arrow 14"/>
            <p:cNvSpPr/>
            <p:nvPr/>
          </p:nvSpPr>
          <p:spPr>
            <a:xfrm rot="5400000">
              <a:off x="5705050" y="3395327"/>
              <a:ext cx="671514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66355" y="1568450"/>
            <a:ext cx="7218668" cy="5043184"/>
            <a:chOff x="966355" y="1568450"/>
            <a:chExt cx="7218668" cy="5043184"/>
          </a:xfrm>
        </p:grpSpPr>
        <p:sp>
          <p:nvSpPr>
            <p:cNvPr id="16" name="Right Arrow 15"/>
            <p:cNvSpPr/>
            <p:nvPr/>
          </p:nvSpPr>
          <p:spPr>
            <a:xfrm rot="5400000">
              <a:off x="-412134" y="3266739"/>
              <a:ext cx="3948113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66355" y="5549805"/>
              <a:ext cx="7218668" cy="1061829"/>
            </a:xfrm>
            <a:prstGeom prst="rect">
              <a:avLst/>
            </a:prstGeom>
            <a:solidFill>
              <a:srgbClr val="C5E0B4"/>
            </a:solidFill>
            <a:ln w="50800">
              <a:noFill/>
            </a:ln>
          </p:spPr>
          <p:txBody>
            <a:bodyPr wrap="square" rtlCol="0">
              <a:spAutoFit/>
            </a:bodyPr>
            <a:lstStyle/>
            <a:p>
              <a:pPr marL="800100" lvl="1" indent="-342900">
                <a:buFont typeface="Symbol" panose="05050102010706020507" pitchFamily="18" charset="2"/>
                <a:buChar char="®"/>
              </a:pPr>
              <a:r>
                <a:rPr lang="en-GB" sz="2100" b="1" dirty="0" smtClean="0">
                  <a:latin typeface="Constantia" panose="02030602050306030303" pitchFamily="18" charset="0"/>
                </a:rPr>
                <a:t>Harmonic number, RF frequency range</a:t>
              </a:r>
            </a:p>
            <a:p>
              <a:pPr marL="800100" lvl="1" indent="-342900">
                <a:buFont typeface="Symbol" panose="05050102010706020507" pitchFamily="18" charset="2"/>
                <a:buChar char="®"/>
              </a:pPr>
              <a:r>
                <a:rPr lang="en-GB" sz="2100" b="1" dirty="0" smtClean="0">
                  <a:latin typeface="Constantia" panose="02030602050306030303" pitchFamily="18" charset="0"/>
                </a:rPr>
                <a:t>Voltage program during the cycle</a:t>
              </a:r>
            </a:p>
            <a:p>
              <a:pPr marL="800100" lvl="1" indent="-342900">
                <a:buFont typeface="Symbol" panose="05050102010706020507" pitchFamily="18" charset="2"/>
                <a:buChar char="®"/>
              </a:pPr>
              <a:r>
                <a:rPr lang="en-GB" sz="2100" b="1" dirty="0" smtClean="0">
                  <a:latin typeface="Constantia" panose="02030602050306030303" pitchFamily="18" charset="0"/>
                </a:rPr>
                <a:t>Choice of RF system: number of cavities, type, … </a:t>
              </a:r>
            </a:p>
          </p:txBody>
        </p:sp>
        <p:sp>
          <p:nvSpPr>
            <p:cNvPr id="19" name="Right Arrow 18"/>
            <p:cNvSpPr/>
            <p:nvPr/>
          </p:nvSpPr>
          <p:spPr>
            <a:xfrm rot="5400000">
              <a:off x="5010930" y="4899484"/>
              <a:ext cx="682627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4757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04008" y="1534669"/>
            <a:ext cx="5018809" cy="834458"/>
          </a:xfrm>
          <a:prstGeom prst="rect">
            <a:avLst/>
          </a:prstGeom>
          <a:solidFill>
            <a:srgbClr val="D2D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RF parameters of existing accelerators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" t="12424" b="26516"/>
          <a:stretch/>
        </p:blipFill>
        <p:spPr>
          <a:xfrm>
            <a:off x="431367" y="3128694"/>
            <a:ext cx="5304001" cy="3203853"/>
          </a:xfrm>
          <a:prstGeom prst="rect">
            <a:avLst/>
          </a:prstGeom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3238" y="775102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Try to follow design choices of existing accelerator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Can we understand the arguments?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Are the choices reasonable?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186036" y="1021872"/>
            <a:ext cx="1533561" cy="1695805"/>
            <a:chOff x="7186036" y="1021872"/>
            <a:chExt cx="1533561" cy="169580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1682" y="1021872"/>
              <a:ext cx="1419081" cy="1384469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186036" y="2348345"/>
              <a:ext cx="15335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Constantia" panose="02030602050306030303" pitchFamily="18" charset="0"/>
                </a:rPr>
                <a:t>Good design?</a:t>
              </a:r>
              <a:endParaRPr lang="en-GB" dirty="0">
                <a:latin typeface="Constantia" panose="02030602050306030303" pitchFamily="18" charset="0"/>
              </a:endParaRPr>
            </a:p>
          </p:txBody>
        </p:sp>
      </p:grp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4740"/>
              </p:ext>
            </p:extLst>
          </p:nvPr>
        </p:nvGraphicFramePr>
        <p:xfrm>
          <a:off x="5751368" y="3162022"/>
          <a:ext cx="2940628" cy="3119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7691">
                  <a:extLst>
                    <a:ext uri="{9D8B030D-6E8A-4147-A177-3AD203B41FA5}">
                      <a16:colId xmlns:a16="http://schemas.microsoft.com/office/drawing/2014/main" val="1370319950"/>
                    </a:ext>
                  </a:extLst>
                </a:gridCol>
                <a:gridCol w="1672937">
                  <a:extLst>
                    <a:ext uri="{9D8B030D-6E8A-4147-A177-3AD203B41FA5}">
                      <a16:colId xmlns:a16="http://schemas.microsoft.com/office/drawing/2014/main" val="477657692"/>
                    </a:ext>
                  </a:extLst>
                </a:gridCol>
              </a:tblGrid>
              <a:tr h="376007">
                <a:tc gridSpan="2">
                  <a:txBody>
                    <a:bodyPr/>
                    <a:lstStyle/>
                    <a:p>
                      <a:pPr algn="ctr"/>
                      <a:r>
                        <a:rPr lang="en-GB" i="0" dirty="0" smtClean="0">
                          <a:latin typeface="Constantia" panose="02030602050306030303" pitchFamily="18" charset="0"/>
                        </a:rPr>
                        <a:t>Accelerators at</a:t>
                      </a:r>
                      <a:r>
                        <a:rPr lang="en-GB" i="0" baseline="0" dirty="0" smtClean="0">
                          <a:latin typeface="Constantia" panose="02030602050306030303" pitchFamily="18" charset="0"/>
                        </a:rPr>
                        <a:t> CERN</a:t>
                      </a:r>
                      <a:endParaRPr lang="en-GB" i="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717009"/>
                  </a:ext>
                </a:extLst>
              </a:tr>
              <a:tr h="3778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Linac2/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4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50 MeV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           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  <a:sym typeface="Symbol"/>
                        </a:rPr>
                        <a:t>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  <a:sym typeface="Symbol"/>
                        </a:rPr>
                        <a:t>160 MeV</a:t>
                      </a:r>
                      <a:endParaRPr lang="en-GB" b="1" dirty="0">
                        <a:solidFill>
                          <a:srgbClr val="FF0000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083749"/>
                  </a:ext>
                </a:extLst>
              </a:tr>
              <a:tr h="32783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PS Booster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anose="02030602050306030303" pitchFamily="18" charset="0"/>
                        </a:rPr>
                        <a:t>1.4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GeV/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  <a:sym typeface="Symbol"/>
                        </a:rPr>
                        <a:t>2 GeV</a:t>
                      </a:r>
                      <a:endParaRPr lang="en-GB" b="1" dirty="0" smtClean="0">
                        <a:solidFill>
                          <a:srgbClr val="FF0000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6385818"/>
                  </a:ext>
                </a:extLst>
              </a:tr>
              <a:tr h="21588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PS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26 </a:t>
                      </a:r>
                      <a:r>
                        <a:rPr lang="en-US" dirty="0" err="1" smtClean="0">
                          <a:latin typeface="Constantia" panose="02030602050306030303" pitchFamily="18" charset="0"/>
                        </a:rPr>
                        <a:t>GeV</a:t>
                      </a:r>
                      <a:r>
                        <a:rPr lang="en-US" dirty="0" smtClean="0">
                          <a:latin typeface="Constantia" panose="02030602050306030303" pitchFamily="18" charset="0"/>
                        </a:rPr>
                        <a:t>/c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353107"/>
                  </a:ext>
                </a:extLst>
              </a:tr>
              <a:tr h="21588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SPS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450 </a:t>
                      </a:r>
                      <a:r>
                        <a:rPr lang="en-US" dirty="0" err="1" smtClean="0">
                          <a:latin typeface="Constantia" panose="02030602050306030303" pitchFamily="18" charset="0"/>
                        </a:rPr>
                        <a:t>GeV</a:t>
                      </a:r>
                      <a:r>
                        <a:rPr lang="en-US" dirty="0" smtClean="0">
                          <a:latin typeface="Constantia" panose="02030602050306030303" pitchFamily="18" charset="0"/>
                        </a:rPr>
                        <a:t>/c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2301978"/>
                  </a:ext>
                </a:extLst>
              </a:tr>
              <a:tr h="21588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LHC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7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US" baseline="0" dirty="0" err="1" smtClean="0">
                          <a:latin typeface="Constantia" panose="02030602050306030303" pitchFamily="18" charset="0"/>
                        </a:rPr>
                        <a:t>TeV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960321"/>
                  </a:ext>
                </a:extLst>
              </a:tr>
              <a:tr h="3778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Intensity with 25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ns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onstantia" panose="02030602050306030303" pitchFamily="18" charset="0"/>
                        </a:rPr>
                        <a:t>1.3 · 10</a:t>
                      </a:r>
                      <a:r>
                        <a:rPr lang="en-US" baseline="30000" dirty="0" smtClean="0">
                          <a:latin typeface="Constantia" panose="02030602050306030303" pitchFamily="18" charset="0"/>
                        </a:rPr>
                        <a:t>11</a:t>
                      </a:r>
                      <a:r>
                        <a:rPr lang="en-US" dirty="0" smtClean="0">
                          <a:latin typeface="Constantia" panose="02030602050306030303" pitchFamily="18" charset="0"/>
                        </a:rPr>
                        <a:t> ppb    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  <a:sym typeface="Symbol"/>
                        </a:rPr>
                        <a:t>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  <a:sym typeface="Symbol"/>
                        </a:rPr>
                        <a:t>&gt;2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 · 10</a:t>
                      </a:r>
                      <a:r>
                        <a:rPr lang="en-US" b="1" baseline="3000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11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 ppb</a:t>
                      </a:r>
                      <a:endParaRPr lang="en-GB" b="1" dirty="0" smtClean="0">
                        <a:solidFill>
                          <a:srgbClr val="FF0000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1891207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5735368" y="3128694"/>
            <a:ext cx="2956628" cy="3180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87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2187575" y="5677200"/>
            <a:ext cx="1108075" cy="368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" t="12424" b="26516"/>
          <a:stretch/>
        </p:blipFill>
        <p:spPr>
          <a:xfrm>
            <a:off x="503239" y="3968498"/>
            <a:ext cx="4003286" cy="2297365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Proton Synchrotron</a:t>
            </a:r>
            <a:endParaRPr lang="en-US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91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RF System for CERN PS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03238" y="663719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Attention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Present RF system designed in ~1969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Not the same energy range as today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729586"/>
              </p:ext>
            </p:extLst>
          </p:nvPr>
        </p:nvGraphicFramePr>
        <p:xfrm>
          <a:off x="792161" y="2517324"/>
          <a:ext cx="755967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5720">
                  <a:extLst>
                    <a:ext uri="{9D8B030D-6E8A-4147-A177-3AD203B41FA5}">
                      <a16:colId xmlns:a16="http://schemas.microsoft.com/office/drawing/2014/main" val="3539381003"/>
                    </a:ext>
                  </a:extLst>
                </a:gridCol>
                <a:gridCol w="2203956">
                  <a:extLst>
                    <a:ext uri="{9D8B030D-6E8A-4147-A177-3AD203B41FA5}">
                      <a16:colId xmlns:a16="http://schemas.microsoft.com/office/drawing/2014/main" val="14724705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Parameter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391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Circumference, 2</a:t>
                      </a:r>
                      <a:r>
                        <a:rPr lang="en-GB" dirty="0" smtClean="0">
                          <a:latin typeface="Symbol" panose="05050102010706020507" pitchFamily="18" charset="2"/>
                          <a:cs typeface="Symap" panose="00000400000000000000" pitchFamily="2" charset="0"/>
                        </a:rPr>
                        <a:t>p</a:t>
                      </a:r>
                      <a:r>
                        <a:rPr lang="en-GB" i="1" dirty="0" smtClean="0">
                          <a:latin typeface="Constantia" panose="02030602050306030303" pitchFamily="18" charset="0"/>
                        </a:rPr>
                        <a:t>R</a:t>
                      </a:r>
                      <a:endParaRPr lang="en-GB" i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2</a:t>
                      </a:r>
                      <a:r>
                        <a:rPr lang="en-GB" dirty="0" smtClean="0">
                          <a:latin typeface="Symbol" panose="05050102010706020507" pitchFamily="18" charset="2"/>
                          <a:cs typeface="Symap" panose="00000400000000000000" pitchFamily="2" charset="0"/>
                        </a:rPr>
                        <a:t>p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∙ 100 m = 628 m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241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Acceleration time, </a:t>
                      </a:r>
                      <a:r>
                        <a:rPr lang="en-GB" i="1" baseline="0" dirty="0" err="1" smtClean="0">
                          <a:latin typeface="Constantia" panose="02030602050306030303" pitchFamily="18" charset="0"/>
                        </a:rPr>
                        <a:t>t</a:t>
                      </a:r>
                      <a:r>
                        <a:rPr lang="en-GB" baseline="-25000" dirty="0" err="1" smtClean="0">
                          <a:latin typeface="Constantia" panose="02030602050306030303" pitchFamily="18" charset="0"/>
                        </a:rPr>
                        <a:t>cycle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1 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9651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Maximum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ramp rate, </a:t>
                      </a:r>
                      <a:r>
                        <a:rPr lang="en-GB" i="1" baseline="0" dirty="0" smtClean="0">
                          <a:latin typeface="Constantia" panose="02030602050306030303" pitchFamily="18" charset="0"/>
                        </a:rPr>
                        <a:t>dB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/</a:t>
                      </a:r>
                      <a:r>
                        <a:rPr lang="en-GB" i="1" baseline="0" dirty="0" err="1" smtClean="0">
                          <a:latin typeface="Constantia" panose="02030602050306030303" pitchFamily="18" charset="0"/>
                        </a:rPr>
                        <a:t>dt</a:t>
                      </a:r>
                      <a:endParaRPr lang="en-GB" i="1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 smtClean="0">
                          <a:latin typeface="Constantia" panose="02030602050306030303" pitchFamily="18" charset="0"/>
                        </a:rPr>
                        <a:t>2.3 T/s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70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Injection energy, </a:t>
                      </a:r>
                      <a:r>
                        <a:rPr lang="en-GB" i="1" dirty="0" err="1" smtClean="0">
                          <a:latin typeface="Constantia" panose="02030602050306030303" pitchFamily="18" charset="0"/>
                        </a:rPr>
                        <a:t>E</a:t>
                      </a:r>
                      <a:r>
                        <a:rPr lang="en-GB" baseline="-25000" dirty="0" err="1" smtClean="0">
                          <a:latin typeface="Constantia" panose="02030602050306030303" pitchFamily="18" charset="0"/>
                        </a:rPr>
                        <a:t>kin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45 MeV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60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Flat-top energy, </a:t>
                      </a:r>
                      <a:r>
                        <a:rPr lang="en-GB" i="1" baseline="0" dirty="0" err="1" smtClean="0">
                          <a:latin typeface="Constantia" panose="02030602050306030303" pitchFamily="18" charset="0"/>
                        </a:rPr>
                        <a:t>E</a:t>
                      </a:r>
                      <a:r>
                        <a:rPr lang="en-GB" baseline="-25000" dirty="0" err="1" smtClean="0">
                          <a:latin typeface="Constantia" panose="02030602050306030303" pitchFamily="18" charset="0"/>
                        </a:rPr>
                        <a:t>tot</a:t>
                      </a:r>
                      <a:endParaRPr lang="en-GB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initially </a:t>
                      </a:r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28</a:t>
                      </a: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GeV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598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089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Revolution frequency  at injection, </a:t>
                      </a:r>
                      <a:r>
                        <a:rPr lang="en-GB" b="1" i="1" baseline="0" dirty="0" err="1" smtClean="0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b="1" baseline="-25000" dirty="0" err="1" smtClean="0">
                          <a:latin typeface="Constantia" panose="02030602050306030303" pitchFamily="18" charset="0"/>
                        </a:rPr>
                        <a:t>rev,inj</a:t>
                      </a:r>
                      <a:endParaRPr lang="en-GB" b="1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143 kHz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98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                                             at flat-top, </a:t>
                      </a:r>
                      <a:r>
                        <a:rPr lang="en-GB" b="1" i="1" baseline="0" dirty="0" err="1" smtClean="0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b="1" baseline="-25000" dirty="0" err="1" smtClean="0">
                          <a:latin typeface="Constantia" panose="02030602050306030303" pitchFamily="18" charset="0"/>
                        </a:rPr>
                        <a:t>rev,FT</a:t>
                      </a:r>
                      <a:endParaRPr lang="en-GB" b="1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477 kHz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492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Relative frequency swing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3.33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86577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792163" y="4747098"/>
            <a:ext cx="7559675" cy="372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5400000">
            <a:off x="7149830" y="4657625"/>
            <a:ext cx="291830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5400000">
            <a:off x="2263302" y="4659095"/>
            <a:ext cx="291830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92163" y="5115600"/>
            <a:ext cx="7559675" cy="1111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632" y="774264"/>
            <a:ext cx="2193680" cy="16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634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70084"/>
            <a:ext cx="3571315" cy="25356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80" y="3270084"/>
            <a:ext cx="3571315" cy="2535634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5184257" y="5867400"/>
            <a:ext cx="3292086" cy="7365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5808139" y="1749816"/>
            <a:ext cx="316435" cy="493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305425" y="1749816"/>
            <a:ext cx="501651" cy="4937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CERN PS - choice of RF voltage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137" y="1769555"/>
            <a:ext cx="3045725" cy="437921"/>
          </a:xfrm>
          <a:prstGeom prst="rect">
            <a:avLst/>
          </a:prstGeom>
        </p:spPr>
      </p:pic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503238" y="912249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nergy gain per turn defined by size and ramp rate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1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At 2.3 T/s ramp rate: </a:t>
            </a: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~100 </a:t>
            </a:r>
            <a:r>
              <a:rPr lang="en-GB" sz="2400" b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keV</a:t>
            </a: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gain 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per turn</a:t>
            </a: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Just sufficient to accelerate synchronous particle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Over-voltage for bucket area: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5562600" y="1301750"/>
            <a:ext cx="222250" cy="425450"/>
          </a:xfrm>
          <a:prstGeom prst="straightConnector1">
            <a:avLst/>
          </a:prstGeom>
          <a:ln w="444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6124574" y="1301750"/>
            <a:ext cx="1406526" cy="686765"/>
          </a:xfrm>
          <a:prstGeom prst="straightConnector1">
            <a:avLst/>
          </a:prstGeom>
          <a:ln w="4445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67" y="3501975"/>
            <a:ext cx="1104686" cy="324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027" y="3508150"/>
            <a:ext cx="1065547" cy="3116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097" y="5933330"/>
            <a:ext cx="3181480" cy="62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76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CERN PS - choice of RF harmonic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1053440" y="2343789"/>
            <a:ext cx="2971754" cy="2983077"/>
            <a:chOff x="5334015" y="7346834"/>
            <a:chExt cx="2971754" cy="2983077"/>
          </a:xfrm>
        </p:grpSpPr>
        <p:sp>
          <p:nvSpPr>
            <p:cNvPr id="31" name="Oval 30"/>
            <p:cNvSpPr/>
            <p:nvPr/>
          </p:nvSpPr>
          <p:spPr>
            <a:xfrm>
              <a:off x="5334015" y="7449911"/>
              <a:ext cx="2880000" cy="2880000"/>
            </a:xfrm>
            <a:prstGeom prst="ellipse">
              <a:avLst/>
            </a:prstGeom>
            <a:noFill/>
            <a:ln w="57150">
              <a:solidFill>
                <a:srgbClr val="C050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504D"/>
                </a:solidFill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 rot="18308719">
              <a:off x="5399708" y="7948497"/>
              <a:ext cx="389415" cy="251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ounded Rectangle 32"/>
            <p:cNvSpPr/>
            <p:nvPr/>
          </p:nvSpPr>
          <p:spPr>
            <a:xfrm rot="508270">
              <a:off x="6805714" y="7346834"/>
              <a:ext cx="389415" cy="251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ounded Rectangle 33"/>
            <p:cNvSpPr/>
            <p:nvPr/>
          </p:nvSpPr>
          <p:spPr>
            <a:xfrm rot="4978970">
              <a:off x="7985311" y="8602765"/>
              <a:ext cx="389415" cy="251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Connector 34"/>
            <p:cNvCxnSpPr>
              <a:endCxn id="32" idx="2"/>
            </p:cNvCxnSpPr>
            <p:nvPr/>
          </p:nvCxnSpPr>
          <p:spPr>
            <a:xfrm flipH="1" flipV="1">
              <a:off x="5697241" y="8146635"/>
              <a:ext cx="1087109" cy="743277"/>
            </a:xfrm>
            <a:prstGeom prst="line">
              <a:avLst/>
            </a:prstGeom>
            <a:ln w="22225">
              <a:solidFill>
                <a:schemeClr val="bg2">
                  <a:lumMod val="50000"/>
                </a:schemeClr>
              </a:solidFill>
              <a:prstDash val="sysDot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endCxn id="33" idx="2"/>
            </p:cNvCxnSpPr>
            <p:nvPr/>
          </p:nvCxnSpPr>
          <p:spPr>
            <a:xfrm flipV="1">
              <a:off x="6793873" y="7596962"/>
              <a:ext cx="188025" cy="1269139"/>
            </a:xfrm>
            <a:prstGeom prst="line">
              <a:avLst/>
            </a:prstGeom>
            <a:ln w="22225">
              <a:solidFill>
                <a:schemeClr val="bg2">
                  <a:lumMod val="50000"/>
                </a:schemeClr>
              </a:solidFill>
              <a:prstDash val="sysDot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endCxn id="34" idx="2"/>
            </p:cNvCxnSpPr>
            <p:nvPr/>
          </p:nvCxnSpPr>
          <p:spPr>
            <a:xfrm flipV="1">
              <a:off x="6784350" y="8743878"/>
              <a:ext cx="1270860" cy="146033"/>
            </a:xfrm>
            <a:prstGeom prst="line">
              <a:avLst/>
            </a:prstGeom>
            <a:ln w="22225">
              <a:solidFill>
                <a:schemeClr val="bg2">
                  <a:lumMod val="50000"/>
                </a:schemeClr>
              </a:solidFill>
              <a:prstDash val="sysDot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H="1" flipV="1">
              <a:off x="5606548" y="9740058"/>
              <a:ext cx="248168" cy="258476"/>
            </a:xfrm>
            <a:prstGeom prst="straightConnector1">
              <a:avLst/>
            </a:prstGeom>
            <a:ln w="762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7739119" y="7814064"/>
              <a:ext cx="223222" cy="236673"/>
            </a:xfrm>
            <a:prstGeom prst="straightConnector1">
              <a:avLst/>
            </a:prstGeom>
            <a:ln w="76200">
              <a:solidFill>
                <a:srgbClr val="C0504D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TextBox 61"/>
          <p:cNvSpPr txBox="1"/>
          <p:nvPr/>
        </p:nvSpPr>
        <p:spPr>
          <a:xfrm>
            <a:off x="1817125" y="2479476"/>
            <a:ext cx="48603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>
                <a:latin typeface="Symbol" panose="05050102010706020507" pitchFamily="18" charset="2"/>
              </a:rPr>
              <a:t>t</a:t>
            </a:r>
            <a:r>
              <a:rPr lang="en-GB" sz="2100" b="1" baseline="-25000" dirty="0"/>
              <a:t>12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45676" y="2765890"/>
            <a:ext cx="48603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 smtClean="0">
                <a:latin typeface="Symbol" panose="05050102010706020507" pitchFamily="18" charset="2"/>
              </a:rPr>
              <a:t>t</a:t>
            </a:r>
            <a:r>
              <a:rPr lang="en-GB" sz="2100" b="1" baseline="-25000" dirty="0" smtClean="0"/>
              <a:t>23</a:t>
            </a:r>
            <a:endParaRPr lang="en-GB" sz="2100" b="1" baseline="-25000" dirty="0"/>
          </a:p>
        </p:txBody>
      </p:sp>
      <p:sp>
        <p:nvSpPr>
          <p:cNvPr id="64" name="TextBox 63"/>
          <p:cNvSpPr txBox="1"/>
          <p:nvPr/>
        </p:nvSpPr>
        <p:spPr>
          <a:xfrm>
            <a:off x="1154078" y="2855898"/>
            <a:ext cx="32092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 smtClean="0"/>
              <a:t>1</a:t>
            </a:r>
            <a:endParaRPr lang="en-GB" sz="21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2571016" y="2258960"/>
            <a:ext cx="32092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/>
              <a:t>2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752274" y="3509113"/>
            <a:ext cx="32092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 smtClean="0"/>
              <a:t>3</a:t>
            </a:r>
            <a:endParaRPr lang="en-GB" sz="21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2223575" y="4156841"/>
            <a:ext cx="574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RF</a:t>
            </a:r>
            <a:endParaRPr lang="en-GB" sz="2400" b="1" baseline="-25000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flipV="1">
            <a:off x="2513298" y="3863056"/>
            <a:ext cx="0" cy="369147"/>
          </a:xfrm>
          <a:prstGeom prst="line">
            <a:avLst/>
          </a:prstGeom>
          <a:ln w="22225">
            <a:solidFill>
              <a:schemeClr val="bg2">
                <a:lumMod val="50000"/>
              </a:schemeClr>
            </a:solidFill>
            <a:prstDash val="sysDot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"/>
          <p:cNvSpPr>
            <a:spLocks noChangeArrowheads="1"/>
          </p:cNvSpPr>
          <p:nvPr/>
        </p:nvSpPr>
        <p:spPr bwMode="auto">
          <a:xfrm>
            <a:off x="503238" y="912249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Operate RF stations in phase with respect to beam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Use common RF signal</a:t>
            </a:r>
            <a:endParaRPr lang="en-GB" sz="21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062945" y="3251558"/>
            <a:ext cx="5084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 smtClean="0">
                <a:latin typeface="Symbol" panose="05050102010706020507" pitchFamily="18" charset="2"/>
              </a:rPr>
              <a:t>q</a:t>
            </a:r>
            <a:r>
              <a:rPr lang="en-GB" sz="2100" b="1" baseline="-25000" dirty="0" smtClean="0"/>
              <a:t>12</a:t>
            </a:r>
            <a:endParaRPr lang="en-GB" sz="2100" b="1" baseline="-25000" dirty="0"/>
          </a:p>
        </p:txBody>
      </p:sp>
      <p:sp>
        <p:nvSpPr>
          <p:cNvPr id="75" name="TextBox 74"/>
          <p:cNvSpPr txBox="1"/>
          <p:nvPr/>
        </p:nvSpPr>
        <p:spPr>
          <a:xfrm>
            <a:off x="2534080" y="3408989"/>
            <a:ext cx="5084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100" b="1" dirty="0" smtClean="0">
                <a:latin typeface="Symbol" panose="05050102010706020507" pitchFamily="18" charset="2"/>
              </a:rPr>
              <a:t>q</a:t>
            </a:r>
            <a:r>
              <a:rPr lang="en-GB" sz="2100" b="1" baseline="-25000" dirty="0" smtClean="0"/>
              <a:t>23</a:t>
            </a:r>
            <a:endParaRPr lang="en-GB" sz="2100" b="1" baseline="-25000" dirty="0"/>
          </a:p>
        </p:txBody>
      </p:sp>
      <p:sp>
        <p:nvSpPr>
          <p:cNvPr id="81" name="Rectangle 7"/>
          <p:cNvSpPr>
            <a:spLocks noChangeArrowheads="1"/>
          </p:cNvSpPr>
          <p:nvPr/>
        </p:nvSpPr>
        <p:spPr bwMode="auto">
          <a:xfrm>
            <a:off x="503238" y="5718429"/>
            <a:ext cx="8137526" cy="458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 stations must be located an </a:t>
            </a: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multiples of 2</a:t>
            </a:r>
            <a:r>
              <a:rPr lang="en-GB" sz="2400" b="1" dirty="0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4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377793" y="2266349"/>
            <a:ext cx="3974045" cy="2996313"/>
            <a:chOff x="4377793" y="2266349"/>
            <a:chExt cx="3974045" cy="2996313"/>
          </a:xfrm>
        </p:grpSpPr>
        <p:sp>
          <p:nvSpPr>
            <p:cNvPr id="79" name="Rectangle 78"/>
            <p:cNvSpPr/>
            <p:nvPr/>
          </p:nvSpPr>
          <p:spPr>
            <a:xfrm>
              <a:off x="4377793" y="3230730"/>
              <a:ext cx="3974045" cy="2031932"/>
            </a:xfrm>
            <a:prstGeom prst="rect">
              <a:avLst/>
            </a:prstGeom>
            <a:solidFill>
              <a:srgbClr val="F8CB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"/>
            <p:cNvSpPr>
              <a:spLocks noChangeArrowheads="1"/>
            </p:cNvSpPr>
            <p:nvPr/>
          </p:nvSpPr>
          <p:spPr bwMode="auto">
            <a:xfrm>
              <a:off x="4377793" y="2266349"/>
              <a:ext cx="3974045" cy="2067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en-GB" sz="2400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Time of flight, </a:t>
              </a:r>
              <a:r>
                <a:rPr lang="en-GB" sz="2400" b="1" i="1" dirty="0" err="1" smtClean="0">
                  <a:latin typeface="Symbol" panose="05050102010706020507" pitchFamily="18" charset="2"/>
                  <a:cs typeface="Times New Roman" pitchFamily="18" charset="0"/>
                  <a:sym typeface="Wingdings" pitchFamily="2" charset="2"/>
                </a:rPr>
                <a:t>t</a:t>
              </a:r>
              <a:r>
                <a:rPr lang="en-GB" sz="2400" b="1" baseline="-25000" dirty="0" err="1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nm</a:t>
              </a:r>
              <a:r>
                <a:rPr lang="en-GB" sz="2400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 between RF cavities: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Font typeface="Symbol" panose="05050102010706020507" pitchFamily="18" charset="2"/>
                <a:buChar char="®"/>
              </a:pPr>
              <a:endParaRPr lang="en-GB" sz="1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Font typeface="Symbol" panose="05050102010706020507" pitchFamily="18" charset="2"/>
                <a:buChar char="®"/>
              </a:pPr>
              <a:r>
                <a:rPr lang="en-GB" sz="2400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Multiple of RF period 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Font typeface="Symbol" panose="05050102010706020507" pitchFamily="18" charset="2"/>
                <a:buChar char="®"/>
              </a:pPr>
              <a:r>
                <a:rPr lang="en-GB" sz="2400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 </a:t>
              </a:r>
              <a:endPara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Font typeface="Symbol" panose="05050102010706020507" pitchFamily="18" charset="2"/>
                <a:buChar char="®"/>
              </a:pPr>
              <a:endPara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</p:txBody>
        </p:sp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5413" y="3794722"/>
              <a:ext cx="3106884" cy="323896"/>
            </a:xfrm>
            <a:prstGeom prst="rect">
              <a:avLst/>
            </a:prstGeom>
          </p:spPr>
        </p:pic>
        <p:sp>
          <p:nvSpPr>
            <p:cNvPr id="78" name="Right Arrow 77"/>
            <p:cNvSpPr/>
            <p:nvPr/>
          </p:nvSpPr>
          <p:spPr>
            <a:xfrm rot="5400000">
              <a:off x="6265885" y="4189501"/>
              <a:ext cx="406399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5200" y="4798800"/>
              <a:ext cx="1916459" cy="33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7925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8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822" y="2581054"/>
            <a:ext cx="4912941" cy="29232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CERN PS - choice of harmonic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48" y="2581054"/>
            <a:ext cx="2455129" cy="2389098"/>
          </a:xfrm>
          <a:prstGeom prst="rect">
            <a:avLst/>
          </a:prstGeom>
        </p:spPr>
      </p:pic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503238" y="912249"/>
            <a:ext cx="831251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Main elements: 100 bending magnets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100 possible location for RF stations in-between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anose="02030602050306030303" pitchFamily="18" charset="0"/>
              </a:rPr>
              <a:t>100 = 2 ∙ 2 ∙ 5 </a:t>
            </a:r>
            <a:r>
              <a:rPr lang="en-GB" sz="2400" b="1" dirty="0" smtClean="0">
                <a:latin typeface="Constantia" panose="02030602050306030303" pitchFamily="18" charset="0"/>
              </a:rPr>
              <a:t>∙</a:t>
            </a: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5, hence divisible by 2, 4, 5, 10, 20, 25, 50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Distribute total RF voltage over many cavities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Possible harmonic numbers 20 or 25</a:t>
            </a:r>
            <a:endParaRPr lang="en-GB" sz="24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4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600" y="2582957"/>
            <a:ext cx="4912941" cy="292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600" y="2582957"/>
            <a:ext cx="4912941" cy="2923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63213" y="5995122"/>
            <a:ext cx="2752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</a:t>
            </a: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4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20 retained</a:t>
            </a:r>
            <a:endParaRPr lang="en-GB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0324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CERN PS choice of harmonic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015" y="2466487"/>
            <a:ext cx="4454823" cy="40984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48" y="2581054"/>
            <a:ext cx="2455129" cy="2389098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037312" y="4832350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937176" y="3658395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1175301" y="2998789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1437238" y="2772571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1758707" y="2608265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2458792" y="2636047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011242" y="3056734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3163642" y="3387728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3203329" y="3733804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143798" y="4079880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2966792" y="4387061"/>
            <a:ext cx="79375" cy="7937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503238" y="912249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Distance between RF stations: multiples of 2</a:t>
            </a:r>
            <a:r>
              <a:rPr lang="en-GB" sz="2400" b="1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/20 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need to use common RF with todays technology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Injection energy at 1.4 GeV (2 GeV) </a:t>
            </a: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10% (5%) swing</a:t>
            </a:r>
            <a:endParaRPr lang="en-GB" sz="24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503238" y="5275361"/>
            <a:ext cx="368660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Early design choices  based on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20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Today’s flexibility</a:t>
            </a: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2466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7"/>
          <p:cNvGraphicFramePr>
            <a:graphicFrameLocks noChangeAspect="1"/>
          </p:cNvGraphicFramePr>
          <p:nvPr>
            <p:extLst/>
          </p:nvPr>
        </p:nvGraphicFramePr>
        <p:xfrm>
          <a:off x="1326699" y="3144612"/>
          <a:ext cx="365760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" name="Image" r:id="rId3" imgW="19504762" imgH="14628571" progId="PSP7.Image">
                  <p:embed/>
                </p:oleObj>
              </mc:Choice>
              <mc:Fallback>
                <p:oleObj name="Image" r:id="rId3" imgW="19504762" imgH="14628571" progId="PSP7.Image">
                  <p:embed/>
                  <p:pic>
                    <p:nvPicPr>
                      <p:cNvPr id="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6699" y="3144612"/>
                        <a:ext cx="3657600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Line 8"/>
          <p:cNvSpPr>
            <a:spLocks noChangeShapeType="1"/>
          </p:cNvSpPr>
          <p:nvPr/>
        </p:nvSpPr>
        <p:spPr bwMode="auto">
          <a:xfrm flipH="1" flipV="1">
            <a:off x="2926899" y="4516212"/>
            <a:ext cx="1600200" cy="9144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H="1" flipV="1">
            <a:off x="4374699" y="4592412"/>
            <a:ext cx="152400" cy="8382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3765099" y="5430612"/>
            <a:ext cx="2133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0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Accelerating</a:t>
            </a:r>
            <a:br>
              <a:rPr lang="en-US" altLang="en-US" sz="20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</a:br>
            <a:r>
              <a:rPr lang="en-US" altLang="en-US" sz="20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gaps</a:t>
            </a:r>
            <a:endParaRPr lang="en-US" altLang="en-US" sz="2000" b="1" baseline="-250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 flipV="1">
            <a:off x="2774499" y="4516212"/>
            <a:ext cx="914400" cy="990600"/>
          </a:xfrm>
          <a:prstGeom prst="line">
            <a:avLst/>
          </a:prstGeom>
          <a:noFill/>
          <a:ln w="31750">
            <a:solidFill>
              <a:srgbClr val="339966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 flipH="1" flipV="1">
            <a:off x="2241099" y="4516212"/>
            <a:ext cx="533400" cy="990600"/>
          </a:xfrm>
          <a:prstGeom prst="line">
            <a:avLst/>
          </a:prstGeom>
          <a:noFill/>
          <a:ln w="31750">
            <a:solidFill>
              <a:srgbClr val="339966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326699" y="5484016"/>
            <a:ext cx="2743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000" b="1" dirty="0">
                <a:solidFill>
                  <a:srgbClr val="339966"/>
                </a:solidFill>
                <a:latin typeface="Constantia" panose="02030602050306030303" pitchFamily="18" charset="0"/>
              </a:rPr>
              <a:t>Ferrite stacks for shortening and tuning</a:t>
            </a:r>
            <a:endParaRPr lang="en-US" altLang="en-US" sz="2000" b="1" baseline="-25000" dirty="0">
              <a:solidFill>
                <a:srgbClr val="339966"/>
              </a:solidFill>
              <a:latin typeface="Constantia" panose="02030602050306030303" pitchFamily="18" charset="0"/>
            </a:endParaRPr>
          </a:p>
        </p:txBody>
      </p:sp>
      <p:pic>
        <p:nvPicPr>
          <p:cNvPr id="15" name="Picture 6" descr="Cavity6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7105" y="3682432"/>
            <a:ext cx="2409283" cy="2271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7"/>
          <p:cNvSpPr>
            <a:spLocks noChangeArrowheads="1"/>
          </p:cNvSpPr>
          <p:nvPr/>
        </p:nvSpPr>
        <p:spPr bwMode="auto">
          <a:xfrm>
            <a:off x="881741" y="3040576"/>
            <a:ext cx="7623630" cy="457200"/>
          </a:xfrm>
          <a:prstGeom prst="rect">
            <a:avLst/>
          </a:prstGeom>
          <a:solidFill>
            <a:srgbClr val="D2DEEF"/>
          </a:solidFill>
          <a:ln>
            <a:noFill/>
          </a:ln>
          <a:effectLst/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95350" indent="-2730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639888" indent="-4572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2200275" indent="-3810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760663" indent="-3810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217863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675063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132263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589463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GB" altLang="en-US" sz="2400" b="1" dirty="0" smtClean="0">
                <a:latin typeface="Constantia" panose="02030602050306030303" pitchFamily="18" charset="0"/>
              </a:rPr>
              <a:t>Shortened </a:t>
            </a:r>
            <a:r>
              <a:rPr lang="en-GB" altLang="en-US" sz="2400" b="1" dirty="0">
                <a:latin typeface="Symbol" panose="05050102010706020507" pitchFamily="18" charset="2"/>
              </a:rPr>
              <a:t>l</a:t>
            </a:r>
            <a:r>
              <a:rPr lang="en-GB" altLang="en-US" sz="2400" b="1" dirty="0">
                <a:latin typeface="Constantia" panose="02030602050306030303" pitchFamily="18" charset="0"/>
              </a:rPr>
              <a:t>/4 coaxial resonators with </a:t>
            </a:r>
            <a:r>
              <a:rPr lang="en-GB" altLang="en-US" sz="2400" b="1" dirty="0" smtClean="0">
                <a:latin typeface="Constantia" panose="02030602050306030303" pitchFamily="18" charset="0"/>
              </a:rPr>
              <a:t>ferrite tuning</a:t>
            </a:r>
            <a:endParaRPr lang="en-GB" altLang="en-US" sz="2400" b="1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2460174" y="3770087"/>
            <a:ext cx="838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 dirty="0">
                <a:solidFill>
                  <a:schemeClr val="bg1"/>
                </a:solidFill>
                <a:latin typeface="Constantia" panose="02030602050306030303" pitchFamily="18" charset="0"/>
              </a:rPr>
              <a:t>10 kV</a:t>
            </a:r>
            <a:endParaRPr lang="en-US" altLang="en-US" sz="2000" b="1" baseline="-250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3831774" y="3770087"/>
            <a:ext cx="838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 dirty="0">
                <a:solidFill>
                  <a:schemeClr val="bg1"/>
                </a:solidFill>
                <a:latin typeface="Constantia" panose="02030602050306030303" pitchFamily="18" charset="0"/>
              </a:rPr>
              <a:t>10 kV</a:t>
            </a:r>
            <a:endParaRPr lang="en-US" altLang="en-US" sz="2000" b="1" baseline="-250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CERN PS choice of cavity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503237" y="781620"/>
            <a:ext cx="829241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 system parameters: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Distribute voltage over 10 RF stations: 20 kV/cavity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779875"/>
              </p:ext>
            </p:extLst>
          </p:nvPr>
        </p:nvGraphicFramePr>
        <p:xfrm>
          <a:off x="4757350" y="842368"/>
          <a:ext cx="3729038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2744">
                  <a:extLst>
                    <a:ext uri="{9D8B030D-6E8A-4147-A177-3AD203B41FA5}">
                      <a16:colId xmlns:a16="http://schemas.microsoft.com/office/drawing/2014/main" val="2882364046"/>
                    </a:ext>
                  </a:extLst>
                </a:gridCol>
                <a:gridCol w="1906294">
                  <a:extLst>
                    <a:ext uri="{9D8B030D-6E8A-4147-A177-3AD203B41FA5}">
                      <a16:colId xmlns:a16="http://schemas.microsoft.com/office/drawing/2014/main" val="3811939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Parameter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66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Harmonic, </a:t>
                      </a:r>
                      <a:r>
                        <a:rPr lang="en-GB" sz="1800" i="1" dirty="0" smtClean="0">
                          <a:latin typeface="Constantia" panose="02030602050306030303" pitchFamily="18" charset="0"/>
                        </a:rPr>
                        <a:t>h</a:t>
                      </a:r>
                      <a:endParaRPr lang="en-GB" sz="1800" i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7…, </a:t>
                      </a:r>
                      <a:r>
                        <a:rPr lang="en-GB" sz="1800" b="1" dirty="0" smtClean="0">
                          <a:latin typeface="Constantia" panose="02030602050306030303" pitchFamily="18" charset="0"/>
                        </a:rPr>
                        <a:t>20</a:t>
                      </a:r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,</a:t>
                      </a:r>
                      <a:r>
                        <a:rPr lang="en-GB" sz="1800" baseline="0" dirty="0" smtClean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21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119692"/>
                  </a:ext>
                </a:extLst>
              </a:tr>
              <a:tr h="357776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Frequency, </a:t>
                      </a:r>
                      <a:r>
                        <a:rPr lang="en-GB" sz="1800" i="1" dirty="0" err="1" smtClean="0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sz="1800" baseline="-25000" dirty="0" err="1" smtClean="0">
                          <a:latin typeface="Constantia" panose="02030602050306030303" pitchFamily="18" charset="0"/>
                        </a:rPr>
                        <a:t>RF</a:t>
                      </a:r>
                      <a:endParaRPr lang="en-GB" sz="1800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 smtClean="0">
                          <a:latin typeface="Constantia" panose="02030602050306030303" pitchFamily="18" charset="0"/>
                        </a:rPr>
                        <a:t>2.8-10</a:t>
                      </a:r>
                      <a:r>
                        <a:rPr lang="en-GB" sz="1800" b="1" baseline="0" dirty="0" smtClean="0">
                          <a:latin typeface="Constantia" panose="02030602050306030303" pitchFamily="18" charset="0"/>
                        </a:rPr>
                        <a:t> MHz</a:t>
                      </a:r>
                      <a:endParaRPr lang="en-GB" sz="18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098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Voltage, </a:t>
                      </a:r>
                      <a:r>
                        <a:rPr lang="en-GB" sz="1800" i="1" dirty="0" smtClean="0">
                          <a:latin typeface="Constantia" panose="02030602050306030303" pitchFamily="18" charset="0"/>
                        </a:rPr>
                        <a:t>V</a:t>
                      </a:r>
                      <a:r>
                        <a:rPr lang="en-GB" sz="1800" baseline="-25000" dirty="0" smtClean="0">
                          <a:latin typeface="Constantia" panose="02030602050306030303" pitchFamily="18" charset="0"/>
                        </a:rPr>
                        <a:t>RF</a:t>
                      </a:r>
                      <a:endParaRPr lang="en-GB" sz="1800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 smtClean="0">
                          <a:latin typeface="Constantia" panose="02030602050306030303" pitchFamily="18" charset="0"/>
                        </a:rPr>
                        <a:t>10</a:t>
                      </a:r>
                      <a:r>
                        <a:rPr lang="en-GB" sz="1800" b="1" baseline="0" dirty="0" smtClean="0">
                          <a:latin typeface="Constantia" panose="02030602050306030303" pitchFamily="18" charset="0"/>
                        </a:rPr>
                        <a:t> (+1) </a:t>
                      </a:r>
                      <a:r>
                        <a:rPr lang="en-GB" sz="1800" b="1" baseline="0" dirty="0" smtClean="0"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 2</a:t>
                      </a:r>
                      <a:r>
                        <a:rPr lang="en-GB" sz="1800" b="1" dirty="0" smtClean="0">
                          <a:latin typeface="Constantia" panose="02030602050306030303" pitchFamily="18" charset="0"/>
                        </a:rPr>
                        <a:t>0</a:t>
                      </a:r>
                      <a:r>
                        <a:rPr lang="en-GB" sz="1800" b="1" baseline="0" dirty="0" smtClean="0">
                          <a:latin typeface="Constantia" panose="02030602050306030303" pitchFamily="18" charset="0"/>
                        </a:rPr>
                        <a:t> kV</a:t>
                      </a:r>
                      <a:endParaRPr lang="en-GB" sz="18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479840"/>
                  </a:ext>
                </a:extLst>
              </a:tr>
            </a:tbl>
          </a:graphicData>
        </a:graphic>
      </p:graphicFrame>
      <p:sp>
        <p:nvSpPr>
          <p:cNvPr id="23" name="Right Arrow 22"/>
          <p:cNvSpPr/>
          <p:nvPr/>
        </p:nvSpPr>
        <p:spPr>
          <a:xfrm rot="21419823">
            <a:off x="507950" y="4319688"/>
            <a:ext cx="1034821" cy="505443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 smtClean="0">
                <a:latin typeface="Constantia" panose="02030602050306030303" pitchFamily="18" charset="0"/>
              </a:rPr>
              <a:t>Beam</a:t>
            </a:r>
            <a:endParaRPr lang="en-GB" sz="1500" b="1" dirty="0">
              <a:latin typeface="Constantia" panose="02030602050306030303" pitchFamily="18" charset="0"/>
            </a:endParaRPr>
          </a:p>
        </p:txBody>
      </p:sp>
      <p:sp>
        <p:nvSpPr>
          <p:cNvPr id="24" name="Right Arrow 23"/>
          <p:cNvSpPr/>
          <p:nvPr/>
        </p:nvSpPr>
        <p:spPr>
          <a:xfrm rot="21419823">
            <a:off x="4733589" y="4159454"/>
            <a:ext cx="1034821" cy="505443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 smtClean="0">
                <a:latin typeface="Constantia" panose="02030602050306030303" pitchFamily="18" charset="0"/>
              </a:rPr>
              <a:t>Beam</a:t>
            </a:r>
            <a:endParaRPr lang="en-GB" sz="15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13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743889" y="2479392"/>
            <a:ext cx="1002143" cy="493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462444" y="2461891"/>
            <a:ext cx="1953870" cy="493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503237" y="912249"/>
            <a:ext cx="829241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As an injector of LEP electrons were accelerated</a:t>
            </a:r>
            <a:b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 the PS to </a:t>
            </a:r>
            <a:r>
              <a:rPr lang="en-GB" sz="24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3.5 GeV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Is the RF system for acceleration of protons usable?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Bucket </a:t>
            </a: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area too small 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and </a:t>
            </a: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bunches too long 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at 3.5 GeV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Optimized </a:t>
            </a: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 system for electron acceleration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Electrons in the PS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909638" y="4633687"/>
          <a:ext cx="3255962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1276">
                  <a:extLst>
                    <a:ext uri="{9D8B030D-6E8A-4147-A177-3AD203B41FA5}">
                      <a16:colId xmlns:a16="http://schemas.microsoft.com/office/drawing/2014/main" val="2882364046"/>
                    </a:ext>
                  </a:extLst>
                </a:gridCol>
                <a:gridCol w="1204686">
                  <a:extLst>
                    <a:ext uri="{9D8B030D-6E8A-4147-A177-3AD203B41FA5}">
                      <a16:colId xmlns:a16="http://schemas.microsoft.com/office/drawing/2014/main" val="3811939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100" dirty="0" smtClean="0">
                          <a:latin typeface="Constantia" panose="02030602050306030303" pitchFamily="18" charset="0"/>
                        </a:rPr>
                        <a:t>Parameter</a:t>
                      </a:r>
                      <a:endParaRPr lang="en-GB" sz="21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66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100" dirty="0" smtClean="0">
                          <a:latin typeface="Constantia" panose="02030602050306030303" pitchFamily="18" charset="0"/>
                        </a:rPr>
                        <a:t>Harmonic, </a:t>
                      </a:r>
                      <a:r>
                        <a:rPr lang="en-GB" sz="2100" i="1" dirty="0" smtClean="0">
                          <a:latin typeface="Constantia" panose="02030602050306030303" pitchFamily="18" charset="0"/>
                        </a:rPr>
                        <a:t>h</a:t>
                      </a:r>
                      <a:endParaRPr lang="en-GB" sz="2100" i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dirty="0" smtClean="0">
                          <a:latin typeface="Constantia" panose="02030602050306030303" pitchFamily="18" charset="0"/>
                        </a:rPr>
                        <a:t>240</a:t>
                      </a:r>
                      <a:endParaRPr lang="en-GB" sz="21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119692"/>
                  </a:ext>
                </a:extLst>
              </a:tr>
              <a:tr h="357776">
                <a:tc>
                  <a:txBody>
                    <a:bodyPr/>
                    <a:lstStyle/>
                    <a:p>
                      <a:r>
                        <a:rPr lang="en-GB" sz="2100" dirty="0" smtClean="0">
                          <a:latin typeface="Constantia" panose="02030602050306030303" pitchFamily="18" charset="0"/>
                        </a:rPr>
                        <a:t>Frequency, </a:t>
                      </a:r>
                      <a:r>
                        <a:rPr lang="en-GB" sz="2100" i="1" dirty="0" err="1" smtClean="0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sz="2100" baseline="-25000" dirty="0" err="1" smtClean="0">
                          <a:latin typeface="Constantia" panose="02030602050306030303" pitchFamily="18" charset="0"/>
                        </a:rPr>
                        <a:t>RF</a:t>
                      </a:r>
                      <a:endParaRPr lang="en-GB" sz="2100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 smtClean="0">
                          <a:latin typeface="Constantia" panose="02030602050306030303" pitchFamily="18" charset="0"/>
                        </a:rPr>
                        <a:t>114 MHz</a:t>
                      </a:r>
                      <a:endParaRPr lang="en-GB" sz="21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098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100" dirty="0" smtClean="0">
                          <a:latin typeface="Constantia" panose="02030602050306030303" pitchFamily="18" charset="0"/>
                        </a:rPr>
                        <a:t>Voltage, </a:t>
                      </a:r>
                      <a:r>
                        <a:rPr lang="en-GB" sz="2100" i="1" dirty="0" smtClean="0">
                          <a:latin typeface="Constantia" panose="02030602050306030303" pitchFamily="18" charset="0"/>
                        </a:rPr>
                        <a:t>V</a:t>
                      </a:r>
                      <a:r>
                        <a:rPr lang="en-GB" sz="2100" baseline="-25000" dirty="0" smtClean="0">
                          <a:latin typeface="Constantia" panose="02030602050306030303" pitchFamily="18" charset="0"/>
                        </a:rPr>
                        <a:t>RF</a:t>
                      </a:r>
                      <a:endParaRPr lang="en-GB" sz="2100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 smtClean="0">
                          <a:latin typeface="Constantia" panose="02030602050306030303" pitchFamily="18" charset="0"/>
                        </a:rPr>
                        <a:t>1 MV</a:t>
                      </a:r>
                      <a:endParaRPr lang="en-GB" sz="21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479840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126" y="4453194"/>
            <a:ext cx="4244637" cy="22309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2544" y="6265863"/>
            <a:ext cx="3458319" cy="361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50" b="1" dirty="0" smtClean="0">
                <a:latin typeface="Constantia" panose="02030602050306030303" pitchFamily="18" charset="0"/>
              </a:rPr>
              <a:t>(5 </a:t>
            </a:r>
            <a:r>
              <a:rPr lang="en-GB" sz="1750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 more than 10 MHz cavities</a:t>
            </a:r>
            <a:r>
              <a:rPr lang="en-GB" sz="1750" b="1" dirty="0" smtClean="0">
                <a:latin typeface="Constantia" panose="02030602050306030303" pitchFamily="18" charset="0"/>
              </a:rPr>
              <a:t>)</a:t>
            </a:r>
            <a:endParaRPr lang="en-GB" sz="1750" b="1" dirty="0">
              <a:latin typeface="Constantia" panose="0203060205030603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845" y="2346307"/>
            <a:ext cx="5568514" cy="777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163" y="3133554"/>
            <a:ext cx="2133600" cy="228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74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751" y="803731"/>
            <a:ext cx="8064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prstClr val="black"/>
                </a:solidFill>
                <a:latin typeface="Constantia" pitchFamily="18" charset="0"/>
              </a:rPr>
              <a:t>Introduction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prstClr val="black"/>
                </a:solidFill>
                <a:latin typeface="Constantia" pitchFamily="18" charset="0"/>
              </a:rPr>
              <a:t>Design of RF systems</a:t>
            </a:r>
            <a:endParaRPr lang="en-US" sz="28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b="1" dirty="0" smtClean="0">
                <a:latin typeface="Constantia" pitchFamily="18" charset="0"/>
              </a:rPr>
              <a:t>Design flow and constraints</a:t>
            </a:r>
          </a:p>
          <a:p>
            <a:pPr marL="812800" lvl="1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1800" b="1" dirty="0" smtClean="0">
                <a:latin typeface="Constantia" pitchFamily="18" charset="0"/>
              </a:rPr>
              <a:t>Examples of RF systems at CERN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800" b="1" dirty="0">
                <a:solidFill>
                  <a:prstClr val="black"/>
                </a:solidFill>
                <a:latin typeface="Constantia" pitchFamily="18" charset="0"/>
              </a:rPr>
              <a:t>Longitudinal particle tracking</a:t>
            </a:r>
            <a:endParaRPr lang="en-US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 smtClean="0">
                <a:solidFill>
                  <a:prstClr val="black"/>
                </a:solidFill>
                <a:latin typeface="Constantia" pitchFamily="18" charset="0"/>
              </a:rPr>
              <a:t>Basic tracking equations</a:t>
            </a:r>
          </a:p>
          <a:p>
            <a:pPr marL="812800" lvl="1" indent="-355600">
              <a:spcBef>
                <a:spcPct val="20000"/>
              </a:spcBef>
              <a:buFontTx/>
              <a:buChar char="•"/>
            </a:pPr>
            <a:r>
              <a:rPr lang="en-GB" b="1" dirty="0" smtClean="0">
                <a:solidFill>
                  <a:prstClr val="black"/>
                </a:solidFill>
                <a:latin typeface="Constantia" pitchFamily="18" charset="0"/>
              </a:rPr>
              <a:t>Single and multiple particle tracking</a:t>
            </a:r>
            <a:endParaRPr lang="en-US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GB" sz="600" b="1" dirty="0" smtClean="0"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schemeClr val="bg1">
                  <a:lumMod val="75000"/>
                </a:schemeClr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latin typeface="Constantia" pitchFamily="18" charset="0"/>
              </a:rPr>
              <a:t>Summary</a:t>
            </a:r>
            <a:endParaRPr lang="en-GB" sz="2800" b="1" dirty="0">
              <a:latin typeface="Constantia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Outline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80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PS Booster</a:t>
            </a:r>
            <a:endParaRPr lang="en-US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2039502" y="5495925"/>
            <a:ext cx="697524" cy="2318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" t="12424" b="26516"/>
          <a:stretch/>
        </p:blipFill>
        <p:spPr>
          <a:xfrm>
            <a:off x="503239" y="3968498"/>
            <a:ext cx="4003286" cy="229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68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50"/>
          <a:stretch/>
        </p:blipFill>
        <p:spPr>
          <a:xfrm>
            <a:off x="6149912" y="772775"/>
            <a:ext cx="2192400" cy="1687095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RF System for CERN PS Booster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25515" y="662400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PS injector synchrotron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sz="2100" b="1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baseline="-25000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PSB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GB" sz="2100" b="1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1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PS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/4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Sandwich of 4 rings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Total length as PS circumference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171775"/>
              </p:ext>
            </p:extLst>
          </p:nvPr>
        </p:nvGraphicFramePr>
        <p:xfrm>
          <a:off x="792161" y="2517324"/>
          <a:ext cx="755967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5720">
                  <a:extLst>
                    <a:ext uri="{9D8B030D-6E8A-4147-A177-3AD203B41FA5}">
                      <a16:colId xmlns:a16="http://schemas.microsoft.com/office/drawing/2014/main" val="3539381003"/>
                    </a:ext>
                  </a:extLst>
                </a:gridCol>
                <a:gridCol w="2203956">
                  <a:extLst>
                    <a:ext uri="{9D8B030D-6E8A-4147-A177-3AD203B41FA5}">
                      <a16:colId xmlns:a16="http://schemas.microsoft.com/office/drawing/2014/main" val="14724705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Parameter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391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Circumference, 2</a:t>
                      </a:r>
                      <a:r>
                        <a:rPr lang="en-GB" dirty="0" smtClean="0">
                          <a:latin typeface="Symbol" panose="05050102010706020507" pitchFamily="18" charset="2"/>
                          <a:cs typeface="Symap" panose="00000400000000000000" pitchFamily="2" charset="0"/>
                        </a:rPr>
                        <a:t>p</a:t>
                      </a:r>
                      <a:r>
                        <a:rPr lang="en-GB" i="1" dirty="0" smtClean="0">
                          <a:latin typeface="Constantia" panose="02030602050306030303" pitchFamily="18" charset="0"/>
                        </a:rPr>
                        <a:t>R</a:t>
                      </a:r>
                      <a:endParaRPr lang="en-GB" i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2</a:t>
                      </a:r>
                      <a:r>
                        <a:rPr lang="en-GB" dirty="0" smtClean="0">
                          <a:latin typeface="Symbol" panose="05050102010706020507" pitchFamily="18" charset="2"/>
                          <a:cs typeface="Symap" panose="00000400000000000000" pitchFamily="2" charset="0"/>
                        </a:rPr>
                        <a:t>p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∙ 25 m = 157 m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241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Acceleration time, </a:t>
                      </a:r>
                      <a:r>
                        <a:rPr lang="en-GB" i="1" baseline="0" dirty="0" err="1" smtClean="0">
                          <a:latin typeface="Constantia" panose="02030602050306030303" pitchFamily="18" charset="0"/>
                        </a:rPr>
                        <a:t>t</a:t>
                      </a:r>
                      <a:r>
                        <a:rPr lang="en-GB" baseline="-25000" dirty="0" err="1" smtClean="0">
                          <a:latin typeface="Constantia" panose="02030602050306030303" pitchFamily="18" charset="0"/>
                        </a:rPr>
                        <a:t>cycle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1 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9651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Maximum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ramp rate, </a:t>
                      </a:r>
                      <a:r>
                        <a:rPr lang="en-GB" i="1" baseline="0" dirty="0" smtClean="0">
                          <a:latin typeface="Constantia" panose="02030602050306030303" pitchFamily="18" charset="0"/>
                        </a:rPr>
                        <a:t>dB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/</a:t>
                      </a:r>
                      <a:r>
                        <a:rPr lang="en-GB" i="1" baseline="0" dirty="0" err="1" smtClean="0">
                          <a:latin typeface="Constantia" panose="02030602050306030303" pitchFamily="18" charset="0"/>
                        </a:rPr>
                        <a:t>dt</a:t>
                      </a:r>
                      <a:endParaRPr lang="en-GB" i="1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2.3 T/s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70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Injection energy, </a:t>
                      </a:r>
                      <a:r>
                        <a:rPr lang="en-GB" i="1" dirty="0" err="1" smtClean="0">
                          <a:latin typeface="Constantia" panose="02030602050306030303" pitchFamily="18" charset="0"/>
                        </a:rPr>
                        <a:t>E</a:t>
                      </a:r>
                      <a:r>
                        <a:rPr lang="en-GB" baseline="-25000" dirty="0" err="1" smtClean="0">
                          <a:latin typeface="Constantia" panose="02030602050306030303" pitchFamily="18" charset="0"/>
                        </a:rPr>
                        <a:t>kin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50 MeV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60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Flat-top energy, </a:t>
                      </a:r>
                      <a:r>
                        <a:rPr lang="en-GB" i="1" baseline="0" dirty="0" err="1" smtClean="0">
                          <a:latin typeface="Constantia" panose="02030602050306030303" pitchFamily="18" charset="0"/>
                        </a:rPr>
                        <a:t>E</a:t>
                      </a:r>
                      <a:r>
                        <a:rPr lang="en-GB" baseline="-25000" dirty="0" err="1" smtClean="0">
                          <a:latin typeface="Constantia" panose="02030602050306030303" pitchFamily="18" charset="0"/>
                        </a:rPr>
                        <a:t>kin</a:t>
                      </a:r>
                      <a:endParaRPr lang="en-GB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0.8</a:t>
                      </a: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/1.0/1.4/2.0 GeV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598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089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Revolution frequency  at injection, </a:t>
                      </a:r>
                      <a:r>
                        <a:rPr lang="en-GB" b="1" i="1" baseline="0" dirty="0" err="1" smtClean="0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b="1" baseline="-25000" dirty="0" err="1" smtClean="0">
                          <a:latin typeface="Constantia" panose="02030602050306030303" pitchFamily="18" charset="0"/>
                        </a:rPr>
                        <a:t>rev,inj</a:t>
                      </a:r>
                      <a:endParaRPr lang="en-GB" b="1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600 kHz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98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                                             at ejection, </a:t>
                      </a:r>
                      <a:r>
                        <a:rPr lang="en-GB" b="1" i="1" baseline="0" dirty="0" err="1" smtClean="0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b="1" baseline="-25000" dirty="0" err="1" smtClean="0">
                          <a:latin typeface="Constantia" panose="02030602050306030303" pitchFamily="18" charset="0"/>
                        </a:rPr>
                        <a:t>rev,ej</a:t>
                      </a:r>
                      <a:endParaRPr lang="en-GB" b="1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1.81 </a:t>
                      </a:r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MHz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492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Relative frequency swing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3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86577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792163" y="4747098"/>
            <a:ext cx="7559675" cy="372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5400000">
            <a:off x="7149830" y="4657625"/>
            <a:ext cx="291830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5400000">
            <a:off x="2263302" y="4659095"/>
            <a:ext cx="291830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82637" y="5115600"/>
            <a:ext cx="7559675" cy="1111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837200" y="1202531"/>
            <a:ext cx="393697" cy="128893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7837201" y="1504949"/>
            <a:ext cx="401924" cy="34276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7837201" y="1751119"/>
            <a:ext cx="397162" cy="7292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7837201" y="1946837"/>
            <a:ext cx="397162" cy="17723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876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800" y="1742400"/>
            <a:ext cx="2269170" cy="174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800" y="4611600"/>
            <a:ext cx="2269170" cy="1746000"/>
          </a:xfrm>
          <a:prstGeom prst="rect">
            <a:avLst/>
          </a:prstGeom>
        </p:spPr>
      </p:pic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CERN PS Booster (PSB)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404636"/>
              </p:ext>
            </p:extLst>
          </p:nvPr>
        </p:nvGraphicFramePr>
        <p:xfrm>
          <a:off x="4281146" y="3735592"/>
          <a:ext cx="4070692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3292">
                  <a:extLst>
                    <a:ext uri="{9D8B030D-6E8A-4147-A177-3AD203B41FA5}">
                      <a16:colId xmlns:a16="http://schemas.microsoft.com/office/drawing/2014/main" val="2882364046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811939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100" dirty="0" smtClean="0">
                          <a:latin typeface="Constantia" panose="02030602050306030303" pitchFamily="18" charset="0"/>
                        </a:rPr>
                        <a:t>Parameter</a:t>
                      </a:r>
                      <a:endParaRPr lang="en-GB" sz="21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66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100" dirty="0" smtClean="0">
                          <a:latin typeface="Constantia" panose="02030602050306030303" pitchFamily="18" charset="0"/>
                        </a:rPr>
                        <a:t>Harmonic, </a:t>
                      </a:r>
                      <a:r>
                        <a:rPr lang="en-GB" sz="2100" i="1" dirty="0" smtClean="0">
                          <a:latin typeface="Constantia" panose="02030602050306030303" pitchFamily="18" charset="0"/>
                        </a:rPr>
                        <a:t>h</a:t>
                      </a:r>
                      <a:endParaRPr lang="en-GB" sz="2100" i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 or/and</a:t>
                      </a:r>
                      <a:r>
                        <a:rPr lang="en-GB" sz="2100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2</a:t>
                      </a:r>
                      <a:endParaRPr lang="en-GB" sz="2100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119692"/>
                  </a:ext>
                </a:extLst>
              </a:tr>
              <a:tr h="357776">
                <a:tc>
                  <a:txBody>
                    <a:bodyPr/>
                    <a:lstStyle/>
                    <a:p>
                      <a:r>
                        <a:rPr lang="en-GB" sz="2100" dirty="0" smtClean="0">
                          <a:latin typeface="Constantia" panose="02030602050306030303" pitchFamily="18" charset="0"/>
                        </a:rPr>
                        <a:t>Frequency, </a:t>
                      </a:r>
                      <a:r>
                        <a:rPr lang="en-GB" sz="2100" i="1" dirty="0" err="1" smtClean="0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sz="2100" baseline="-25000" dirty="0" err="1" smtClean="0">
                          <a:latin typeface="Constantia" panose="02030602050306030303" pitchFamily="18" charset="0"/>
                        </a:rPr>
                        <a:t>RF</a:t>
                      </a:r>
                      <a:endParaRPr lang="en-GB" sz="2100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 smtClean="0">
                          <a:latin typeface="Constantia" panose="02030602050306030303" pitchFamily="18" charset="0"/>
                        </a:rPr>
                        <a:t>0.6…1.8 MHz</a:t>
                      </a:r>
                      <a:endParaRPr lang="en-GB" sz="21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098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100" dirty="0" smtClean="0">
                          <a:latin typeface="Constantia" panose="02030602050306030303" pitchFamily="18" charset="0"/>
                        </a:rPr>
                        <a:t>Voltage, </a:t>
                      </a:r>
                      <a:r>
                        <a:rPr lang="en-GB" sz="2100" i="1" dirty="0" smtClean="0">
                          <a:latin typeface="Constantia" panose="02030602050306030303" pitchFamily="18" charset="0"/>
                        </a:rPr>
                        <a:t>V</a:t>
                      </a:r>
                      <a:r>
                        <a:rPr lang="en-GB" sz="2100" baseline="-25000" dirty="0" smtClean="0">
                          <a:latin typeface="Constantia" panose="02030602050306030303" pitchFamily="18" charset="0"/>
                        </a:rPr>
                        <a:t>RF</a:t>
                      </a:r>
                      <a:endParaRPr lang="en-GB" sz="2100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 smtClean="0">
                          <a:latin typeface="Constantia" panose="02030602050306030303" pitchFamily="18" charset="0"/>
                        </a:rPr>
                        <a:t>8 kV</a:t>
                      </a:r>
                      <a:endParaRPr lang="en-GB" sz="21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479840"/>
                  </a:ext>
                </a:extLst>
              </a:tr>
            </a:tbl>
          </a:graphicData>
        </a:graphic>
      </p:graphicFrame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503237" y="781620"/>
            <a:ext cx="829241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Circumference 		2</a:t>
            </a:r>
            <a:r>
              <a:rPr lang="en-GB" sz="2400" b="1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4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4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PSB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</a:t>
            </a:r>
            <a:r>
              <a:rPr lang="en-GB" sz="2400" b="1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4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</a:t>
            </a:r>
            <a:r>
              <a:rPr lang="en-GB" sz="24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PS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/4 = 157 m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Initial design as PS injector</a:t>
            </a:r>
            <a:b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			</a:t>
            </a:r>
            <a:r>
              <a:rPr lang="en-GB" sz="2400" b="1" i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400" b="1" baseline="-25000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RF,PSB</a:t>
            </a: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GB" sz="2400" b="1" i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400" b="1" baseline="-25000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RF,PS</a:t>
            </a:r>
            <a:endParaRPr lang="en-GB" sz="2400" b="1" baseline="-25000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		</a:t>
            </a: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</a:t>
            </a:r>
            <a:r>
              <a:rPr lang="en-GB" sz="2400" b="1" i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GB" sz="2400" b="1" baseline="-25000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PSB</a:t>
            </a: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GB" sz="24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GB" sz="24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PS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/4 = </a:t>
            </a: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5</a:t>
            </a: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Modifications as pre-</a:t>
            </a:r>
            <a:b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injector to LHC: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5" name="Right Arrow 4"/>
          <p:cNvSpPr/>
          <p:nvPr/>
        </p:nvSpPr>
        <p:spPr>
          <a:xfrm rot="5400000">
            <a:off x="5010906" y="1980274"/>
            <a:ext cx="316593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42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830262" y="2737427"/>
            <a:ext cx="4136843" cy="3360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30263" y="2410362"/>
            <a:ext cx="4136843" cy="3360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033561" y="1645900"/>
            <a:ext cx="178594" cy="3035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162301" y="1251480"/>
            <a:ext cx="223838" cy="3360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851123" y="1503744"/>
            <a:ext cx="298705" cy="2390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770619" y="1645900"/>
            <a:ext cx="445531" cy="3035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4391" y="1251480"/>
            <a:ext cx="474559" cy="3360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66" y="3805910"/>
            <a:ext cx="4080859" cy="1513999"/>
          </a:xfrm>
          <a:prstGeom prst="rect">
            <a:avLst/>
          </a:prstGeom>
        </p:spPr>
      </p:pic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CERN PSB (single harmonic, </a:t>
            </a:r>
            <a:r>
              <a:rPr lang="en-GB" sz="3200" b="1" i="1" dirty="0" smtClean="0">
                <a:solidFill>
                  <a:srgbClr val="1F497D"/>
                </a:solidFill>
                <a:latin typeface="Constantia" pitchFamily="18" charset="0"/>
              </a:rPr>
              <a:t>h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 = 1)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503237" y="781620"/>
            <a:ext cx="829241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</a:t>
            </a: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66" y="5157021"/>
            <a:ext cx="4045090" cy="15047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676" y="5155527"/>
            <a:ext cx="4278448" cy="15402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106" y="819208"/>
            <a:ext cx="3641785" cy="237626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851123" y="1619820"/>
            <a:ext cx="298705" cy="1229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13" y="1197341"/>
            <a:ext cx="3599098" cy="810000"/>
          </a:xfrm>
          <a:prstGeom prst="rect">
            <a:avLst/>
          </a:prstGeom>
        </p:spPr>
      </p:pic>
      <p:sp>
        <p:nvSpPr>
          <p:cNvPr id="17" name="Curved Right Arrow 16"/>
          <p:cNvSpPr/>
          <p:nvPr/>
        </p:nvSpPr>
        <p:spPr>
          <a:xfrm rot="5400000">
            <a:off x="4610614" y="-180621"/>
            <a:ext cx="536574" cy="2837891"/>
          </a:xfrm>
          <a:prstGeom prst="curvedRightArrow">
            <a:avLst>
              <a:gd name="adj1" fmla="val 39430"/>
              <a:gd name="adj2" fmla="val 84893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503238" y="781620"/>
            <a:ext cx="823397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Bucket area:</a:t>
            </a: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5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Depends on: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Bending field, </a:t>
            </a:r>
            <a:r>
              <a:rPr lang="en-GB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ramp rate </a:t>
            </a:r>
            <a:r>
              <a:rPr lang="en-GB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dB</a:t>
            </a: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dt</a:t>
            </a:r>
            <a:endParaRPr lang="en-GB" b="1" i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 voltage, </a:t>
            </a:r>
            <a:r>
              <a:rPr lang="en-GB" b="1" i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</a:t>
            </a:r>
            <a:endParaRPr lang="en-GB" b="1" baseline="-25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92163" y="3443281"/>
            <a:ext cx="3427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nstantia" panose="02030602050306030303" pitchFamily="18" charset="0"/>
              </a:rPr>
              <a:t>Bending field and </a:t>
            </a:r>
            <a:r>
              <a:rPr lang="en-US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RF voltage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54062" y="5152851"/>
            <a:ext cx="1538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Bucket area</a:t>
            </a:r>
          </a:p>
        </p:txBody>
      </p:sp>
      <p:sp>
        <p:nvSpPr>
          <p:cNvPr id="26" name="Right Arrow 25"/>
          <p:cNvSpPr/>
          <p:nvPr/>
        </p:nvSpPr>
        <p:spPr>
          <a:xfrm rot="5400000">
            <a:off x="2257766" y="4783401"/>
            <a:ext cx="482725" cy="551536"/>
          </a:xfrm>
          <a:prstGeom prst="rightArrow">
            <a:avLst>
              <a:gd name="adj1" fmla="val 50000"/>
              <a:gd name="adj2" fmla="val 337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5093109" y="4797521"/>
            <a:ext cx="3415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nstantia" panose="02030602050306030303" pitchFamily="18" charset="0"/>
              </a:rPr>
              <a:t>Beam intensity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98" r="95910" b="50992"/>
          <a:stretch/>
        </p:blipFill>
        <p:spPr>
          <a:xfrm>
            <a:off x="4707733" y="5155527"/>
            <a:ext cx="167178" cy="35480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07734" y="5536406"/>
            <a:ext cx="190498" cy="452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Arrow 27"/>
          <p:cNvSpPr/>
          <p:nvPr/>
        </p:nvSpPr>
        <p:spPr>
          <a:xfrm>
            <a:off x="4484341" y="5506403"/>
            <a:ext cx="395288" cy="551536"/>
          </a:xfrm>
          <a:prstGeom prst="rightArrow">
            <a:avLst>
              <a:gd name="adj1" fmla="val 50000"/>
              <a:gd name="adj2" fmla="val 337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08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you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6948" y="1758942"/>
            <a:ext cx="3516923" cy="26596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58369" y="1630922"/>
            <a:ext cx="251992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59997" y="2883493"/>
            <a:ext cx="300082" cy="2628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13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14293" y="2202380"/>
            <a:ext cx="250390" cy="2628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77267" y="1779986"/>
            <a:ext cx="317716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10</a:t>
            </a:r>
          </a:p>
        </p:txBody>
      </p:sp>
      <p:pic>
        <p:nvPicPr>
          <p:cNvPr id="16" name="Picture 9" descr="C:\Heiko\Presentations\2014-11_RFUpgradesHB2014\MachineBFieldSummarySlides\PSBC0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335" y="1229035"/>
            <a:ext cx="2204744" cy="1166315"/>
          </a:xfrm>
          <a:prstGeom prst="rect">
            <a:avLst/>
          </a:prstGeom>
          <a:noFill/>
          <a:ln w="50800">
            <a:solidFill>
              <a:srgbClr val="8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\\cern.ch\dfs\Users\h\haase\Public\share\Matthias\Cavity\Cavity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" t="14722" b="2778"/>
          <a:stretch/>
        </p:blipFill>
        <p:spPr bwMode="auto">
          <a:xfrm>
            <a:off x="881334" y="3011338"/>
            <a:ext cx="2192656" cy="1388526"/>
          </a:xfrm>
          <a:prstGeom prst="rect">
            <a:avLst/>
          </a:prstGeom>
          <a:noFill/>
          <a:ln w="50800">
            <a:solidFill>
              <a:srgbClr val="2C5D7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48"/>
          <p:cNvSpPr txBox="1">
            <a:spLocks noChangeArrowheads="1"/>
          </p:cNvSpPr>
          <p:nvPr/>
        </p:nvSpPr>
        <p:spPr bwMode="auto">
          <a:xfrm>
            <a:off x="773723" y="2405318"/>
            <a:ext cx="2795933" cy="31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477" b="1" dirty="0">
                <a:latin typeface="Constantia" panose="02030602050306030303" pitchFamily="18" charset="0"/>
              </a:rPr>
              <a:t>Acceleration and splitting </a:t>
            </a:r>
          </a:p>
        </p:txBody>
      </p:sp>
      <p:sp>
        <p:nvSpPr>
          <p:cNvPr id="19" name="Oval 18"/>
          <p:cNvSpPr/>
          <p:nvPr/>
        </p:nvSpPr>
        <p:spPr>
          <a:xfrm>
            <a:off x="4021177" y="1990288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3801305" y="2859811"/>
            <a:ext cx="141107" cy="151528"/>
          </a:xfrm>
          <a:prstGeom prst="ellipse">
            <a:avLst/>
          </a:prstGeom>
          <a:solidFill>
            <a:srgbClr val="2C5D7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320626" y="2344180"/>
            <a:ext cx="141107" cy="151528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4917262" y="1864275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24" name="Text Box 49"/>
          <p:cNvSpPr txBox="1">
            <a:spLocks noChangeArrowheads="1"/>
          </p:cNvSpPr>
          <p:nvPr/>
        </p:nvSpPr>
        <p:spPr bwMode="auto">
          <a:xfrm>
            <a:off x="896804" y="1178170"/>
            <a:ext cx="2039805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62" b="1" dirty="0">
                <a:solidFill>
                  <a:srgbClr val="FFFF00"/>
                </a:solidFill>
                <a:latin typeface="Constantia" panose="02030602050306030303" pitchFamily="18" charset="0"/>
              </a:rPr>
              <a:t>0.6 – 1.8 MHz, 8 kV</a:t>
            </a:r>
          </a:p>
        </p:txBody>
      </p:sp>
      <p:sp>
        <p:nvSpPr>
          <p:cNvPr id="26" name="Text Box 49"/>
          <p:cNvSpPr txBox="1">
            <a:spLocks noChangeArrowheads="1"/>
          </p:cNvSpPr>
          <p:nvPr/>
        </p:nvSpPr>
        <p:spPr bwMode="auto">
          <a:xfrm>
            <a:off x="881333" y="2981213"/>
            <a:ext cx="2192656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62" b="1" dirty="0">
                <a:solidFill>
                  <a:srgbClr val="FFFF00"/>
                </a:solidFill>
                <a:latin typeface="Constantia" panose="02030602050306030303" pitchFamily="18" charset="0"/>
              </a:rPr>
              <a:t>1.2 – 3.8 MHz, 8 kV</a:t>
            </a:r>
          </a:p>
        </p:txBody>
      </p:sp>
      <p:pic>
        <p:nvPicPr>
          <p:cNvPr id="4098" name="Picture 2" descr="C:\Heiko\Presentations\2014-11_RFUpgradesHB2014\MachineBFieldSummarySlides\PSB_C16_pn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871" y="1178169"/>
            <a:ext cx="1770185" cy="2180492"/>
          </a:xfrm>
          <a:prstGeom prst="rect">
            <a:avLst/>
          </a:prstGeom>
          <a:noFill/>
          <a:ln w="635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 Box 48"/>
          <p:cNvSpPr txBox="1">
            <a:spLocks noChangeArrowheads="1"/>
          </p:cNvSpPr>
          <p:nvPr/>
        </p:nvSpPr>
        <p:spPr bwMode="auto">
          <a:xfrm>
            <a:off x="6484551" y="3414234"/>
            <a:ext cx="1960202" cy="546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477" b="1" dirty="0" smtClean="0">
                <a:latin typeface="Constantia" panose="02030602050306030303" pitchFamily="18" charset="0"/>
              </a:rPr>
              <a:t>Controlled </a:t>
            </a:r>
            <a:r>
              <a:rPr lang="en-US" altLang="en-US" sz="1477" b="1" dirty="0" err="1" smtClean="0">
                <a:latin typeface="Constantia" panose="02030602050306030303" pitchFamily="18" charset="0"/>
              </a:rPr>
              <a:t>longitu-dinal</a:t>
            </a:r>
            <a:r>
              <a:rPr lang="en-US" altLang="en-US" sz="1477" b="1" dirty="0" smtClean="0">
                <a:latin typeface="Constantia" panose="02030602050306030303" pitchFamily="18" charset="0"/>
              </a:rPr>
              <a:t> </a:t>
            </a:r>
            <a:r>
              <a:rPr lang="en-US" altLang="en-US" sz="1477" b="1" dirty="0">
                <a:latin typeface="Constantia" panose="02030602050306030303" pitchFamily="18" charset="0"/>
              </a:rPr>
              <a:t>blow-up</a:t>
            </a:r>
          </a:p>
        </p:txBody>
      </p:sp>
      <p:sp>
        <p:nvSpPr>
          <p:cNvPr id="29" name="Text Box 49"/>
          <p:cNvSpPr txBox="1">
            <a:spLocks noChangeArrowheads="1"/>
          </p:cNvSpPr>
          <p:nvPr/>
        </p:nvSpPr>
        <p:spPr bwMode="auto">
          <a:xfrm>
            <a:off x="6519720" y="3033967"/>
            <a:ext cx="1547446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1662" b="1" dirty="0">
                <a:solidFill>
                  <a:srgbClr val="FFFF00"/>
                </a:solidFill>
                <a:latin typeface="Constantia" panose="02030602050306030303" pitchFamily="18" charset="0"/>
              </a:rPr>
              <a:t>6 – 16 MHz</a:t>
            </a: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0" y="-2487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RF systems in the PS Booster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503237" y="5119200"/>
            <a:ext cx="8148393" cy="773723"/>
          </a:xfrm>
          <a:prstGeom prst="rect">
            <a:avLst/>
          </a:prstGeom>
          <a:solidFill>
            <a:srgbClr val="C6D9F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13600" indent="-313600">
              <a:spcBef>
                <a:spcPct val="20000"/>
              </a:spcBef>
              <a:buClr>
                <a:srgbClr val="000000"/>
              </a:buClr>
              <a:buFont typeface="Symbol" pitchFamily="18" charset="2"/>
              <a:buChar char="®"/>
            </a:pP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4 rings </a:t>
            </a:r>
            <a:r>
              <a:rPr lang="en-US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with</a:t>
            </a:r>
            <a:r>
              <a:rPr lang="en-US" sz="2100" b="1" dirty="0" smtClean="0">
                <a:latin typeface="Constantia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3 cavities</a:t>
            </a:r>
            <a:endParaRPr lang="en-GB" sz="21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313600" indent="-313600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PS Booster RF systems based on tuned ferrite cavities</a:t>
            </a:r>
            <a:endParaRPr lang="en-GB" sz="2100" b="1" baseline="-25000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3" name="Text Box 48"/>
          <p:cNvSpPr txBox="1">
            <a:spLocks noChangeArrowheads="1"/>
          </p:cNvSpPr>
          <p:nvPr/>
        </p:nvSpPr>
        <p:spPr bwMode="auto">
          <a:xfrm>
            <a:off x="773723" y="4403864"/>
            <a:ext cx="2795933" cy="31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477" b="1" dirty="0">
                <a:latin typeface="Constantia" panose="02030602050306030303" pitchFamily="18" charset="0"/>
              </a:rPr>
              <a:t>Acceleration and splitting 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7061788" y="1606096"/>
            <a:ext cx="1033708" cy="533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7030222" y="1920421"/>
            <a:ext cx="1063076" cy="34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7030223" y="2151224"/>
            <a:ext cx="1065274" cy="703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 flipV="1">
            <a:off x="7015935" y="2407359"/>
            <a:ext cx="1079562" cy="124128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4343066" y="2135135"/>
            <a:ext cx="574196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en-US" sz="1662" b="1" dirty="0">
                <a:latin typeface="Constantia" panose="02030602050306030303" pitchFamily="18" charset="0"/>
              </a:rPr>
              <a:t>PSB</a:t>
            </a:r>
          </a:p>
        </p:txBody>
      </p:sp>
    </p:spTree>
    <p:extLst>
      <p:ext uri="{BB962C8B-B14F-4D97-AF65-F5344CB8AC3E}">
        <p14:creationId xmlns:p14="http://schemas.microsoft.com/office/powerpoint/2010/main" val="75769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you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6948" y="1760059"/>
            <a:ext cx="3516923" cy="26596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58369" y="1632039"/>
            <a:ext cx="251992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59997" y="2884610"/>
            <a:ext cx="300082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13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14293" y="2203497"/>
            <a:ext cx="250390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77267" y="1781103"/>
            <a:ext cx="317716" cy="262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10</a:t>
            </a:r>
          </a:p>
        </p:txBody>
      </p:sp>
      <p:sp>
        <p:nvSpPr>
          <p:cNvPr id="19" name="Oval 18"/>
          <p:cNvSpPr/>
          <p:nvPr/>
        </p:nvSpPr>
        <p:spPr>
          <a:xfrm>
            <a:off x="4021177" y="1991405"/>
            <a:ext cx="141107" cy="15152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3801305" y="2860928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320626" y="2345297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4917262" y="1865392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0" y="20303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RF systems in the PS Booster after 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upgrade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503238" y="5118241"/>
            <a:ext cx="8148393" cy="1190484"/>
          </a:xfrm>
          <a:prstGeom prst="rect">
            <a:avLst/>
          </a:prstGeom>
          <a:solidFill>
            <a:srgbClr val="C6D9F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13600" indent="-313600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New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wide-band cavities 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covering </a:t>
            </a:r>
            <a:r>
              <a:rPr lang="en-GB" sz="21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h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 = 1, 2, and higher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 </a:t>
            </a:r>
          </a:p>
          <a:p>
            <a:pPr marL="313600" indent="-313600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Based on innovative </a:t>
            </a:r>
            <a:r>
              <a:rPr lang="en-GB" sz="2100" b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rPr>
              <a:t>Finemet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 material</a:t>
            </a:r>
          </a:p>
          <a:p>
            <a:pPr marL="313600" indent="-313600">
              <a:spcBef>
                <a:spcPct val="20000"/>
              </a:spcBef>
              <a:buFont typeface="Symbol" pitchFamily="18" charset="2"/>
              <a:buChar char="®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Much increased flexibility</a:t>
            </a:r>
          </a:p>
        </p:txBody>
      </p:sp>
      <p:sp>
        <p:nvSpPr>
          <p:cNvPr id="48" name="Rectangle 47"/>
          <p:cNvSpPr/>
          <p:nvPr/>
        </p:nvSpPr>
        <p:spPr>
          <a:xfrm>
            <a:off x="4343066" y="2136252"/>
            <a:ext cx="574196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en-US" sz="1662" b="1" dirty="0">
                <a:latin typeface="Constantia" panose="02030602050306030303" pitchFamily="18" charset="0"/>
              </a:rPr>
              <a:t>PSB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/>
          <a:srcRect l="21114" r="22787"/>
          <a:stretch/>
        </p:blipFill>
        <p:spPr>
          <a:xfrm>
            <a:off x="951624" y="2919897"/>
            <a:ext cx="1828800" cy="1759053"/>
          </a:xfrm>
          <a:prstGeom prst="rect">
            <a:avLst/>
          </a:prstGeom>
          <a:ln w="50800">
            <a:solidFill>
              <a:srgbClr val="800000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5"/>
          <a:srcRect l="22149" r="25479"/>
          <a:stretch/>
        </p:blipFill>
        <p:spPr>
          <a:xfrm>
            <a:off x="6547317" y="843620"/>
            <a:ext cx="1969002" cy="1742998"/>
          </a:xfrm>
          <a:prstGeom prst="rect">
            <a:avLst/>
          </a:prstGeom>
          <a:ln w="50800">
            <a:solidFill>
              <a:srgbClr val="800000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6"/>
          <a:srcRect l="24265" r="22251"/>
          <a:stretch/>
        </p:blipFill>
        <p:spPr>
          <a:xfrm>
            <a:off x="6547317" y="2824843"/>
            <a:ext cx="1969002" cy="1949160"/>
          </a:xfrm>
          <a:prstGeom prst="rect">
            <a:avLst/>
          </a:prstGeom>
          <a:ln w="50800">
            <a:solidFill>
              <a:srgbClr val="800000"/>
            </a:solidFill>
          </a:ln>
        </p:spPr>
      </p:pic>
      <p:cxnSp>
        <p:nvCxnSpPr>
          <p:cNvPr id="35" name="Straight Arrow Connector 34"/>
          <p:cNvCxnSpPr/>
          <p:nvPr/>
        </p:nvCxnSpPr>
        <p:spPr>
          <a:xfrm flipH="1">
            <a:off x="1339363" y="3274786"/>
            <a:ext cx="98473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1333501" y="3450633"/>
            <a:ext cx="987669" cy="6549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>
            <a:off x="1339362" y="3629677"/>
            <a:ext cx="98180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1333501" y="3799011"/>
            <a:ext cx="98766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28055" y="1187111"/>
            <a:ext cx="1278631" cy="980741"/>
            <a:chOff x="251906" y="945709"/>
            <a:chExt cx="1801860" cy="1382070"/>
          </a:xfrm>
        </p:grpSpPr>
        <p:pic>
          <p:nvPicPr>
            <p:cNvPr id="23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80505" y="945709"/>
              <a:ext cx="1573261" cy="13820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Rectangle 23"/>
            <p:cNvSpPr/>
            <p:nvPr/>
          </p:nvSpPr>
          <p:spPr>
            <a:xfrm>
              <a:off x="1606838" y="1555309"/>
              <a:ext cx="3048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Arrow Connector 24"/>
            <p:cNvCxnSpPr>
              <a:stCxn id="24" idx="1"/>
            </p:cNvCxnSpPr>
            <p:nvPr/>
          </p:nvCxnSpPr>
          <p:spPr>
            <a:xfrm flipH="1">
              <a:off x="251906" y="1631509"/>
              <a:ext cx="1354932" cy="0"/>
            </a:xfrm>
            <a:prstGeom prst="straightConnector1">
              <a:avLst/>
            </a:prstGeom>
            <a:ln w="31750">
              <a:solidFill>
                <a:srgbClr val="FF0000"/>
              </a:solidFill>
              <a:headEnd type="none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471" y="904834"/>
            <a:ext cx="1626335" cy="179541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16661" y="2204437"/>
            <a:ext cx="18018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Collaboration     with KEK/JPARC</a:t>
            </a:r>
            <a:endParaRPr lang="en-GB" sz="1600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29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Super </a:t>
            </a:r>
            <a:r>
              <a:rPr lang="en-US" sz="4800" b="1" smtClean="0">
                <a:solidFill>
                  <a:srgbClr val="1F497D"/>
                </a:solidFill>
                <a:latin typeface="Constantia" pitchFamily="18" charset="0"/>
              </a:rPr>
              <a:t>Proton Synchrotron</a:t>
            </a:r>
            <a:endParaRPr lang="en-US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1347173" y="4633913"/>
            <a:ext cx="1929786" cy="6414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" t="12424" b="26516"/>
          <a:stretch/>
        </p:blipFill>
        <p:spPr>
          <a:xfrm>
            <a:off x="503239" y="3968498"/>
            <a:ext cx="4003286" cy="229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912" y="778123"/>
            <a:ext cx="2192400" cy="1688148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RF System for CERN SPS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858571"/>
              </p:ext>
            </p:extLst>
          </p:nvPr>
        </p:nvGraphicFramePr>
        <p:xfrm>
          <a:off x="792161" y="2517324"/>
          <a:ext cx="755967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5720">
                  <a:extLst>
                    <a:ext uri="{9D8B030D-6E8A-4147-A177-3AD203B41FA5}">
                      <a16:colId xmlns:a16="http://schemas.microsoft.com/office/drawing/2014/main" val="3539381003"/>
                    </a:ext>
                  </a:extLst>
                </a:gridCol>
                <a:gridCol w="2203956">
                  <a:extLst>
                    <a:ext uri="{9D8B030D-6E8A-4147-A177-3AD203B41FA5}">
                      <a16:colId xmlns:a16="http://schemas.microsoft.com/office/drawing/2014/main" val="14724705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Parameter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3916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Circumference, 2</a:t>
                      </a:r>
                      <a:r>
                        <a:rPr lang="en-GB" dirty="0" smtClean="0">
                          <a:latin typeface="Symbol" panose="05050102010706020507" pitchFamily="18" charset="2"/>
                          <a:cs typeface="Symap" panose="00000400000000000000" pitchFamily="2" charset="0"/>
                        </a:rPr>
                        <a:t>p</a:t>
                      </a:r>
                      <a:r>
                        <a:rPr lang="en-GB" i="1" dirty="0" smtClean="0">
                          <a:latin typeface="Constantia" panose="02030602050306030303" pitchFamily="18" charset="0"/>
                        </a:rPr>
                        <a:t>R</a:t>
                      </a:r>
                      <a:endParaRPr lang="en-GB" i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2</a:t>
                      </a:r>
                      <a:r>
                        <a:rPr lang="en-GB" dirty="0" smtClean="0">
                          <a:latin typeface="Symbol" panose="05050102010706020507" pitchFamily="18" charset="2"/>
                          <a:cs typeface="Symap" panose="00000400000000000000" pitchFamily="2" charset="0"/>
                        </a:rPr>
                        <a:t>p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∙ </a:t>
                      </a: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1.1</a:t>
                      </a:r>
                      <a:r>
                        <a:rPr lang="en-GB" sz="1200" b="1" baseline="0" dirty="0" smtClean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km 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= 6.91</a:t>
                      </a:r>
                      <a:r>
                        <a:rPr lang="en-GB" sz="1200" baseline="0" dirty="0" smtClean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km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241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Acceleration time, </a:t>
                      </a:r>
                      <a:r>
                        <a:rPr lang="en-GB" i="1" baseline="0" dirty="0" err="1" smtClean="0">
                          <a:latin typeface="Constantia" panose="02030602050306030303" pitchFamily="18" charset="0"/>
                        </a:rPr>
                        <a:t>t</a:t>
                      </a:r>
                      <a:r>
                        <a:rPr lang="en-GB" baseline="-25000" dirty="0" err="1" smtClean="0">
                          <a:latin typeface="Constantia" panose="02030602050306030303" pitchFamily="18" charset="0"/>
                        </a:rPr>
                        <a:t>cycle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1 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9651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Maximum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ramp rate, </a:t>
                      </a:r>
                      <a:r>
                        <a:rPr lang="en-GB" i="1" baseline="0" dirty="0" smtClean="0">
                          <a:latin typeface="Constantia" panose="02030602050306030303" pitchFamily="18" charset="0"/>
                        </a:rPr>
                        <a:t>dB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/</a:t>
                      </a:r>
                      <a:r>
                        <a:rPr lang="en-GB" i="1" baseline="0" dirty="0" err="1" smtClean="0">
                          <a:latin typeface="Constantia" panose="02030602050306030303" pitchFamily="18" charset="0"/>
                        </a:rPr>
                        <a:t>dt</a:t>
                      </a:r>
                      <a:endParaRPr lang="en-GB" i="1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~0.74 T/s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70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Injection Energy, </a:t>
                      </a:r>
                      <a:r>
                        <a:rPr lang="en-GB" i="1" baseline="0" dirty="0" err="1" smtClean="0">
                          <a:latin typeface="Constantia" panose="02030602050306030303" pitchFamily="18" charset="0"/>
                        </a:rPr>
                        <a:t>E</a:t>
                      </a:r>
                      <a:r>
                        <a:rPr lang="en-GB" baseline="-25000" dirty="0" err="1" smtClean="0">
                          <a:latin typeface="Constantia" panose="02030602050306030303" pitchFamily="18" charset="0"/>
                        </a:rPr>
                        <a:t>tot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initially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10 GeV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60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Flat-top energy, </a:t>
                      </a:r>
                      <a:r>
                        <a:rPr lang="en-GB" i="1" baseline="0" dirty="0" err="1" smtClean="0">
                          <a:latin typeface="Constantia" panose="02030602050306030303" pitchFamily="18" charset="0"/>
                        </a:rPr>
                        <a:t>E</a:t>
                      </a:r>
                      <a:r>
                        <a:rPr lang="en-GB" baseline="-25000" dirty="0" err="1" smtClean="0">
                          <a:latin typeface="Constantia" panose="02030602050306030303" pitchFamily="18" charset="0"/>
                        </a:rPr>
                        <a:t>tot</a:t>
                      </a:r>
                      <a:endParaRPr lang="en-GB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450 GeV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598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6089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Relativistic beta, </a:t>
                      </a:r>
                      <a:r>
                        <a:rPr lang="en-GB" b="1" i="1" baseline="0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 = </a:t>
                      </a:r>
                      <a:r>
                        <a:rPr lang="en-GB" b="1" i="1" baseline="0" dirty="0" smtClean="0">
                          <a:latin typeface="Constantia" panose="02030602050306030303" pitchFamily="18" charset="0"/>
                        </a:rPr>
                        <a:t>v</a:t>
                      </a: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/</a:t>
                      </a:r>
                      <a:r>
                        <a:rPr lang="en-GB" b="1" i="1" baseline="0" dirty="0" smtClean="0">
                          <a:latin typeface="Constantia" panose="02030602050306030303" pitchFamily="18" charset="0"/>
                        </a:rPr>
                        <a:t>c</a:t>
                      </a:r>
                      <a:r>
                        <a:rPr lang="en-GB" b="1" i="0" baseline="0" dirty="0" smtClean="0">
                          <a:latin typeface="Constantia" panose="02030602050306030303" pitchFamily="18" charset="0"/>
                        </a:rPr>
                        <a:t> at injection</a:t>
                      </a:r>
                      <a:endParaRPr lang="en-GB" b="1" i="1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0.99</a:t>
                      </a:r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55885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98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                                                at flat-top</a:t>
                      </a:r>
                      <a:endParaRPr lang="en-GB" b="1" baseline="-2500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0.99</a:t>
                      </a:r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99978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492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Relative frequency swing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0.44%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865771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792163" y="4747098"/>
            <a:ext cx="7559675" cy="372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5400000">
            <a:off x="7149830" y="4657625"/>
            <a:ext cx="291830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5400000">
            <a:off x="2263302" y="4659095"/>
            <a:ext cx="291830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92163" y="5115600"/>
            <a:ext cx="7559675" cy="1111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634955" y="917576"/>
            <a:ext cx="316435" cy="493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132241" y="917576"/>
            <a:ext cx="502714" cy="4937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953" y="937315"/>
            <a:ext cx="3045725" cy="437921"/>
          </a:xfrm>
          <a:prstGeom prst="rect">
            <a:avLst/>
          </a:prstGeom>
        </p:spPr>
      </p:pic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503238" y="1544187"/>
            <a:ext cx="8137526" cy="1489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Needs significantly more</a:t>
            </a:r>
            <a:br>
              <a:rPr lang="en-GB" sz="24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4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 voltage: several MV</a:t>
            </a:r>
          </a:p>
        </p:txBody>
      </p:sp>
    </p:spTree>
    <p:extLst>
      <p:ext uri="{BB962C8B-B14F-4D97-AF65-F5344CB8AC3E}">
        <p14:creationId xmlns:p14="http://schemas.microsoft.com/office/powerpoint/2010/main" val="139062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SPS - choice of RF harmonic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92163" y="1468933"/>
            <a:ext cx="7559675" cy="1111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224368"/>
              </p:ext>
            </p:extLst>
          </p:nvPr>
        </p:nvGraphicFramePr>
        <p:xfrm>
          <a:off x="792164" y="4200525"/>
          <a:ext cx="7559674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9837">
                  <a:extLst>
                    <a:ext uri="{9D8B030D-6E8A-4147-A177-3AD203B41FA5}">
                      <a16:colId xmlns:a16="http://schemas.microsoft.com/office/drawing/2014/main" val="4250263594"/>
                    </a:ext>
                  </a:extLst>
                </a:gridCol>
                <a:gridCol w="3779837">
                  <a:extLst>
                    <a:ext uri="{9D8B030D-6E8A-4147-A177-3AD203B41FA5}">
                      <a16:colId xmlns:a16="http://schemas.microsoft.com/office/drawing/2014/main" val="11417524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Lower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RF frequency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Higher RF frequency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937260"/>
                  </a:ext>
                </a:extLst>
              </a:tr>
              <a:tr h="193103">
                <a:tc rowSpan="2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Total bucket area: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baseline="0" dirty="0" smtClean="0">
                        <a:latin typeface="Constantia" panose="02030602050306030303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200" baseline="0" dirty="0" smtClean="0">
                        <a:latin typeface="Constantia" panose="02030602050306030303" pitchFamily="18" charset="0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Insufficient at inj. for </a:t>
                      </a:r>
                      <a:r>
                        <a:rPr lang="en-GB" i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h</a:t>
                      </a:r>
                      <a:r>
                        <a:rPr lang="en-GB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 &gt; 5500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</a:rPr>
                        <a:t>Mechanically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smaller cavities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173060"/>
                  </a:ext>
                </a:extLst>
              </a:tr>
              <a:tr h="23051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Higher shunt impedance easier to achieve 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 power efficiency</a:t>
                      </a:r>
                      <a:endParaRPr lang="en-GB" baseline="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597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Magnetic tuning only possible at </a:t>
                      </a:r>
                      <a:r>
                        <a:rPr lang="en-GB" i="1" baseline="0" dirty="0" err="1" smtClean="0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i="0" baseline="-25000" dirty="0" err="1" smtClean="0">
                          <a:latin typeface="Constantia" panose="02030602050306030303" pitchFamily="18" charset="0"/>
                        </a:rPr>
                        <a:t>RF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&lt; 100 MHz)</a:t>
                      </a:r>
                      <a:endParaRPr lang="en-GB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 smtClean="0">
                          <a:latin typeface="Constantia" panose="02030602050306030303" pitchFamily="18" charset="0"/>
                        </a:rPr>
                        <a:t>Higher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breakdown voltages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baseline="0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9845302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175646"/>
              </p:ext>
            </p:extLst>
          </p:nvPr>
        </p:nvGraphicFramePr>
        <p:xfrm>
          <a:off x="792163" y="3037657"/>
          <a:ext cx="7559685" cy="74168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215932">
                  <a:extLst>
                    <a:ext uri="{9D8B030D-6E8A-4147-A177-3AD203B41FA5}">
                      <a16:colId xmlns:a16="http://schemas.microsoft.com/office/drawing/2014/main" val="1096054338"/>
                    </a:ext>
                  </a:extLst>
                </a:gridCol>
                <a:gridCol w="682719">
                  <a:extLst>
                    <a:ext uri="{9D8B030D-6E8A-4147-A177-3AD203B41FA5}">
                      <a16:colId xmlns:a16="http://schemas.microsoft.com/office/drawing/2014/main" val="1298415082"/>
                    </a:ext>
                  </a:extLst>
                </a:gridCol>
                <a:gridCol w="711994">
                  <a:extLst>
                    <a:ext uri="{9D8B030D-6E8A-4147-A177-3AD203B41FA5}">
                      <a16:colId xmlns:a16="http://schemas.microsoft.com/office/drawing/2014/main" val="3580723163"/>
                    </a:ext>
                  </a:extLst>
                </a:gridCol>
                <a:gridCol w="700088">
                  <a:extLst>
                    <a:ext uri="{9D8B030D-6E8A-4147-A177-3AD203B41FA5}">
                      <a16:colId xmlns:a16="http://schemas.microsoft.com/office/drawing/2014/main" val="1192611658"/>
                    </a:ext>
                  </a:extLst>
                </a:gridCol>
                <a:gridCol w="711994">
                  <a:extLst>
                    <a:ext uri="{9D8B030D-6E8A-4147-A177-3AD203B41FA5}">
                      <a16:colId xmlns:a16="http://schemas.microsoft.com/office/drawing/2014/main" val="2492702422"/>
                    </a:ext>
                  </a:extLst>
                </a:gridCol>
                <a:gridCol w="709613">
                  <a:extLst>
                    <a:ext uri="{9D8B030D-6E8A-4147-A177-3AD203B41FA5}">
                      <a16:colId xmlns:a16="http://schemas.microsoft.com/office/drawing/2014/main" val="286407444"/>
                    </a:ext>
                  </a:extLst>
                </a:gridCol>
                <a:gridCol w="700088">
                  <a:extLst>
                    <a:ext uri="{9D8B030D-6E8A-4147-A177-3AD203B41FA5}">
                      <a16:colId xmlns:a16="http://schemas.microsoft.com/office/drawing/2014/main" val="1788515095"/>
                    </a:ext>
                  </a:extLst>
                </a:gridCol>
                <a:gridCol w="716757">
                  <a:extLst>
                    <a:ext uri="{9D8B030D-6E8A-4147-A177-3AD203B41FA5}">
                      <a16:colId xmlns:a16="http://schemas.microsoft.com/office/drawing/2014/main" val="54616326"/>
                    </a:ext>
                  </a:extLst>
                </a:gridCol>
                <a:gridCol w="707231">
                  <a:extLst>
                    <a:ext uri="{9D8B030D-6E8A-4147-A177-3AD203B41FA5}">
                      <a16:colId xmlns:a16="http://schemas.microsoft.com/office/drawing/2014/main" val="3500834389"/>
                    </a:ext>
                  </a:extLst>
                </a:gridCol>
                <a:gridCol w="703269">
                  <a:extLst>
                    <a:ext uri="{9D8B030D-6E8A-4147-A177-3AD203B41FA5}">
                      <a16:colId xmlns:a16="http://schemas.microsoft.com/office/drawing/2014/main" val="17489897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onstantia" panose="02030602050306030303" pitchFamily="18" charset="0"/>
                        </a:rPr>
                        <a:t>h</a:t>
                      </a:r>
                      <a:endParaRPr lang="en-GB" i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660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1320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1980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2640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3300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3960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4620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5280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5940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6244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err="1" smtClean="0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baseline="-25000" dirty="0" err="1" smtClean="0">
                          <a:latin typeface="Constantia" panose="02030602050306030303" pitchFamily="18" charset="0"/>
                        </a:rPr>
                        <a:t>RF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[MHz]</a:t>
                      </a:r>
                      <a:endParaRPr lang="en-GB" baseline="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29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57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86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115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143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172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200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229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258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2663695"/>
                  </a:ext>
                </a:extLst>
              </a:tr>
            </a:tbl>
          </a:graphicData>
        </a:graphic>
      </p:graphicFrame>
      <p:pic>
        <p:nvPicPr>
          <p:cNvPr id="32" name="Picture 4" descr="C:\Heiko\Presentations\2012-08_LongitudinalPlaneBeamStudiesLIUReview\not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488" y="3222409"/>
            <a:ext cx="369931" cy="3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C:\Heiko\Presentations\2012-08_LongitudinalPlaneBeamStudiesLIUReview\not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842" y="3222409"/>
            <a:ext cx="369931" cy="3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C:\Heiko\Presentations\2012-08_LongitudinalPlaneBeamStudiesLIUReview\not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185" y="3222409"/>
            <a:ext cx="369931" cy="3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C:\Heiko\Presentations\2012-08_LongitudinalPlaneBeamStudiesLIUReview\not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161" y="3222409"/>
            <a:ext cx="369931" cy="3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C:\Heiko\Presentations\2012-08_LongitudinalPlaneBeamStudiesLIUReview\not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139" y="3222409"/>
            <a:ext cx="369931" cy="3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C:\Heiko\Presentations\2012-08_LongitudinalPlaneBeamStudiesLIUReview\not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830" y="3222409"/>
            <a:ext cx="369931" cy="3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ectangle 37"/>
          <p:cNvSpPr/>
          <p:nvPr/>
        </p:nvSpPr>
        <p:spPr>
          <a:xfrm>
            <a:off x="6212542" y="3037657"/>
            <a:ext cx="717177" cy="7416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535147"/>
              </p:ext>
            </p:extLst>
          </p:nvPr>
        </p:nvGraphicFramePr>
        <p:xfrm>
          <a:off x="796912" y="820690"/>
          <a:ext cx="755492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1788">
                  <a:extLst>
                    <a:ext uri="{9D8B030D-6E8A-4147-A177-3AD203B41FA5}">
                      <a16:colId xmlns:a16="http://schemas.microsoft.com/office/drawing/2014/main" val="3927691062"/>
                    </a:ext>
                  </a:extLst>
                </a:gridCol>
                <a:gridCol w="973138">
                  <a:extLst>
                    <a:ext uri="{9D8B030D-6E8A-4147-A177-3AD203B41FA5}">
                      <a16:colId xmlns:a16="http://schemas.microsoft.com/office/drawing/2014/main" val="137430018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Harmonic number should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be multiple of 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9039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Revolution frequency ratio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of PS and SPS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11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8003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Acceleration harmonic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in the PS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20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844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Super-periodicity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of SPS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nstantia" panose="02030602050306030303" pitchFamily="18" charset="0"/>
                        </a:rPr>
                        <a:t>6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9729105"/>
                  </a:ext>
                </a:extLst>
              </a:tr>
            </a:tbl>
          </a:graphicData>
        </a:graphic>
      </p:graphicFrame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416153" y="2307860"/>
            <a:ext cx="829241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Looking for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multiples of 660</a:t>
            </a:r>
            <a:endParaRPr lang="en-GB" sz="2100" b="1" baseline="-25000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46" y="4738587"/>
            <a:ext cx="1288646" cy="60761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96926" y="4567238"/>
            <a:ext cx="3770312" cy="1095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801688" y="5662614"/>
            <a:ext cx="3770312" cy="646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562362" y="4567238"/>
            <a:ext cx="3799000" cy="1741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771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7" grpId="0" animBg="1"/>
      <p:bldP spid="20" grpId="0" animBg="1"/>
      <p:bldP spid="2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SPS choice of RF cavities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3237" y="743491"/>
            <a:ext cx="8292419" cy="3396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Requirements:</a:t>
            </a: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How to build such an RF system?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2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Cavity resonator would need tuning or low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 &lt; 1/0.44% ≈ 230</a:t>
            </a:r>
            <a:endParaRPr lang="en-GB" sz="21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757038" y="3834667"/>
            <a:ext cx="1631024" cy="957342"/>
            <a:chOff x="1757038" y="3834667"/>
            <a:chExt cx="1631024" cy="957342"/>
          </a:xfrm>
        </p:grpSpPr>
        <p:sp>
          <p:nvSpPr>
            <p:cNvPr id="10" name="Right Arrow 9"/>
            <p:cNvSpPr/>
            <p:nvPr/>
          </p:nvSpPr>
          <p:spPr>
            <a:xfrm rot="5400000">
              <a:off x="2415702" y="3704814"/>
              <a:ext cx="291830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757038" y="4145678"/>
              <a:ext cx="16310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Constantia" panose="02030602050306030303" pitchFamily="18" charset="0"/>
                </a:rPr>
                <a:t>Mechanically</a:t>
              </a:r>
            </a:p>
            <a:p>
              <a:pPr algn="ctr"/>
              <a:r>
                <a:rPr lang="en-GB" b="1" dirty="0" smtClean="0">
                  <a:latin typeface="Constantia" panose="02030602050306030303" pitchFamily="18" charset="0"/>
                </a:rPr>
                <a:t>tuned cavity</a:t>
              </a:r>
              <a:endParaRPr lang="en-GB" b="1" dirty="0">
                <a:latin typeface="Constantia" panose="02030602050306030303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322300" y="3834253"/>
            <a:ext cx="1847622" cy="957756"/>
            <a:chOff x="5322300" y="3834253"/>
            <a:chExt cx="1847622" cy="957756"/>
          </a:xfrm>
        </p:grpSpPr>
        <p:sp>
          <p:nvSpPr>
            <p:cNvPr id="11" name="Right Arrow 10"/>
            <p:cNvSpPr/>
            <p:nvPr/>
          </p:nvSpPr>
          <p:spPr>
            <a:xfrm rot="5400000">
              <a:off x="6100196" y="3704400"/>
              <a:ext cx="291830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22300" y="4145678"/>
              <a:ext cx="184762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Constantia" panose="02030602050306030303" pitchFamily="18" charset="0"/>
                </a:rPr>
                <a:t>Travelling wave</a:t>
              </a:r>
            </a:p>
            <a:p>
              <a:pPr algn="ctr"/>
              <a:r>
                <a:rPr lang="en-GB" b="1" dirty="0" smtClean="0">
                  <a:latin typeface="Constantia" panose="02030602050306030303" pitchFamily="18" charset="0"/>
                </a:rPr>
                <a:t>structure</a:t>
              </a:r>
              <a:endParaRPr lang="en-GB" b="1" dirty="0">
                <a:latin typeface="Constantia" panose="02030602050306030303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297970" y="4849948"/>
            <a:ext cx="2527295" cy="1012783"/>
            <a:chOff x="1297970" y="4849948"/>
            <a:chExt cx="2527295" cy="1012783"/>
          </a:xfrm>
        </p:grpSpPr>
        <p:sp>
          <p:nvSpPr>
            <p:cNvPr id="13" name="Right Arrow 12"/>
            <p:cNvSpPr/>
            <p:nvPr/>
          </p:nvSpPr>
          <p:spPr>
            <a:xfrm rot="5400000">
              <a:off x="2415702" y="4720095"/>
              <a:ext cx="291830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onstantia" panose="02030602050306030303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97970" y="5216400"/>
              <a:ext cx="252729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Avoid cycling</a:t>
              </a:r>
              <a:br>
                <a:rPr lang="en-GB" b="1" dirty="0" smtClean="0">
                  <a:solidFill>
                    <a:srgbClr val="FF0000"/>
                  </a:solidFill>
                  <a:latin typeface="Constantia" panose="02030602050306030303" pitchFamily="18" charset="0"/>
                </a:rPr>
              </a:br>
              <a:r>
                <a:rPr lang="en-GB" b="1" dirty="0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mechanics in vacuum</a:t>
              </a:r>
              <a:endParaRPr lang="en-GB" b="1" dirty="0">
                <a:solidFill>
                  <a:srgbClr val="FF0000"/>
                </a:solidFill>
                <a:latin typeface="Constantia" panose="02030602050306030303" pitchFamily="18" charset="0"/>
              </a:endParaRPr>
            </a:p>
          </p:txBody>
        </p:sp>
      </p:grpSp>
      <p:pic>
        <p:nvPicPr>
          <p:cNvPr id="15" name="Picture 4" descr="C:\Heiko\Presentations\2012-08_LongitudinalPlaneBeamStudiesLIUReview\not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651" y="4283877"/>
            <a:ext cx="369931" cy="3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Heiko\Presentations\2012-08_LongitudinalPlaneBeamStudiesLIUReview\noto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068" y="5355555"/>
            <a:ext cx="369931" cy="369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5011230" y="4815680"/>
            <a:ext cx="2469780" cy="1048005"/>
            <a:chOff x="5011230" y="4815680"/>
            <a:chExt cx="2469780" cy="1048005"/>
          </a:xfrm>
        </p:grpSpPr>
        <p:sp>
          <p:nvSpPr>
            <p:cNvPr id="18" name="Right Arrow 17"/>
            <p:cNvSpPr/>
            <p:nvPr/>
          </p:nvSpPr>
          <p:spPr>
            <a:xfrm rot="5400000">
              <a:off x="6100196" y="4685827"/>
              <a:ext cx="291830" cy="5515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onstantia" panose="02030602050306030303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11230" y="5217354"/>
              <a:ext cx="24697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Constantia" panose="02030602050306030303" pitchFamily="18" charset="0"/>
                </a:rPr>
                <a:t>High voltage in</a:t>
              </a:r>
              <a:br>
                <a:rPr lang="en-GB" b="1" dirty="0" smtClean="0">
                  <a:latin typeface="Constantia" panose="02030602050306030303" pitchFamily="18" charset="0"/>
                </a:rPr>
              </a:br>
              <a:r>
                <a:rPr lang="en-GB" b="1" dirty="0" smtClean="0">
                  <a:latin typeface="Constantia" panose="02030602050306030303" pitchFamily="18" charset="0"/>
                </a:rPr>
                <a:t>moderate bandwidth</a:t>
              </a:r>
              <a:endParaRPr lang="en-GB" b="1" dirty="0">
                <a:latin typeface="Constantia" panose="02030602050306030303" pitchFamily="18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011230" y="5231849"/>
              <a:ext cx="2469780" cy="614199"/>
            </a:xfrm>
            <a:prstGeom prst="rect">
              <a:avLst/>
            </a:prstGeom>
            <a:noFill/>
            <a:ln w="38100">
              <a:solidFill>
                <a:srgbClr val="1F49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1F497D"/>
                </a:solidFill>
                <a:latin typeface="Constantia" panose="02030602050306030303" pitchFamily="18" charset="0"/>
              </a:endParaRPr>
            </a:p>
          </p:txBody>
        </p:sp>
      </p:grp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749944"/>
              </p:ext>
            </p:extLst>
          </p:nvPr>
        </p:nvGraphicFramePr>
        <p:xfrm>
          <a:off x="4281146" y="743491"/>
          <a:ext cx="407069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9135">
                  <a:extLst>
                    <a:ext uri="{9D8B030D-6E8A-4147-A177-3AD203B41FA5}">
                      <a16:colId xmlns:a16="http://schemas.microsoft.com/office/drawing/2014/main" val="2882364046"/>
                    </a:ext>
                  </a:extLst>
                </a:gridCol>
                <a:gridCol w="1461557">
                  <a:extLst>
                    <a:ext uri="{9D8B030D-6E8A-4147-A177-3AD203B41FA5}">
                      <a16:colId xmlns:a16="http://schemas.microsoft.com/office/drawing/2014/main" val="3811939834"/>
                    </a:ext>
                  </a:extLst>
                </a:gridCol>
              </a:tblGrid>
              <a:tr h="319982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Parameter</a:t>
                      </a:r>
                      <a:endParaRPr lang="en-GB" sz="18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666173"/>
                  </a:ext>
                </a:extLst>
              </a:tr>
              <a:tr h="319982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Harmonic, </a:t>
                      </a:r>
                      <a:r>
                        <a:rPr lang="en-GB" sz="1800" i="1" dirty="0" smtClean="0">
                          <a:latin typeface="Constantia" panose="02030602050306030303" pitchFamily="18" charset="0"/>
                        </a:rPr>
                        <a:t>h</a:t>
                      </a:r>
                      <a:endParaRPr lang="en-GB" sz="1800" i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4620</a:t>
                      </a:r>
                      <a:endParaRPr lang="en-GB" sz="1800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119692"/>
                  </a:ext>
                </a:extLst>
              </a:tr>
              <a:tr h="315599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Frequency, </a:t>
                      </a:r>
                      <a:r>
                        <a:rPr lang="en-GB" sz="1800" i="1" dirty="0" err="1" smtClean="0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sz="1800" baseline="-25000" dirty="0" err="1" smtClean="0">
                          <a:latin typeface="Constantia" panose="02030602050306030303" pitchFamily="18" charset="0"/>
                        </a:rPr>
                        <a:t>RF</a:t>
                      </a:r>
                      <a:endParaRPr lang="en-GB" sz="1800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 smtClean="0">
                          <a:latin typeface="Constantia" panose="02030602050306030303" pitchFamily="18" charset="0"/>
                        </a:rPr>
                        <a:t>200</a:t>
                      </a:r>
                      <a:r>
                        <a:rPr lang="en-GB" sz="1800" b="1" baseline="0" dirty="0" smtClean="0">
                          <a:latin typeface="Constantia" panose="02030602050306030303" pitchFamily="18" charset="0"/>
                        </a:rPr>
                        <a:t> MHz</a:t>
                      </a:r>
                      <a:endParaRPr lang="en-GB" sz="18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098041"/>
                  </a:ext>
                </a:extLst>
              </a:tr>
              <a:tr h="315599">
                <a:tc>
                  <a:txBody>
                    <a:bodyPr/>
                    <a:lstStyle/>
                    <a:p>
                      <a:r>
                        <a:rPr lang="en-GB" sz="1800" baseline="0" dirty="0" smtClean="0">
                          <a:latin typeface="Constantia" panose="02030602050306030303" pitchFamily="18" charset="0"/>
                        </a:rPr>
                        <a:t>Bandwidth, </a:t>
                      </a:r>
                      <a:r>
                        <a:rPr lang="en-GB" sz="1800" baseline="0" dirty="0" err="1" smtClean="0">
                          <a:latin typeface="Symbol" panose="05050102010706020507" pitchFamily="18" charset="2"/>
                          <a:cs typeface="Symap" panose="00000400000000000000" pitchFamily="2" charset="0"/>
                        </a:rPr>
                        <a:t>D</a:t>
                      </a:r>
                      <a:r>
                        <a:rPr lang="en-GB" sz="1800" i="1" baseline="0" dirty="0" err="1" smtClean="0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sz="1800" baseline="-25000" dirty="0" err="1" smtClean="0">
                          <a:latin typeface="Constantia" panose="02030602050306030303" pitchFamily="18" charset="0"/>
                        </a:rPr>
                        <a:t>RF</a:t>
                      </a:r>
                      <a:endParaRPr lang="en-GB" sz="1800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 smtClean="0">
                          <a:latin typeface="Constantia" panose="02030602050306030303" pitchFamily="18" charset="0"/>
                        </a:rPr>
                        <a:t>0.44%</a:t>
                      </a:r>
                      <a:endParaRPr lang="en-GB" sz="18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293158"/>
                  </a:ext>
                </a:extLst>
              </a:tr>
              <a:tr h="319982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nstantia" panose="02030602050306030303" pitchFamily="18" charset="0"/>
                        </a:rPr>
                        <a:t>Voltage, </a:t>
                      </a:r>
                      <a:r>
                        <a:rPr lang="en-GB" sz="1800" i="1" dirty="0" smtClean="0">
                          <a:latin typeface="Constantia" panose="02030602050306030303" pitchFamily="18" charset="0"/>
                        </a:rPr>
                        <a:t>V</a:t>
                      </a:r>
                      <a:r>
                        <a:rPr lang="en-GB" sz="1800" baseline="-25000" dirty="0" smtClean="0">
                          <a:latin typeface="Constantia" panose="02030602050306030303" pitchFamily="18" charset="0"/>
                        </a:rPr>
                        <a:t>RF</a:t>
                      </a:r>
                      <a:endParaRPr lang="en-GB" sz="1800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 smtClean="0">
                          <a:latin typeface="Constantia" panose="02030602050306030303" pitchFamily="18" charset="0"/>
                        </a:rPr>
                        <a:t>Few MV</a:t>
                      </a:r>
                      <a:endParaRPr lang="en-GB" sz="18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4798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16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Introduction</a:t>
            </a:r>
            <a:endParaRPr lang="en-US" sz="4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96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SPS travelling wave cavities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2" name="Picture 2" descr="http://doc.cern.ch/archive/electronic/cern/others/PHO/draft/7902734X.jpg"/>
          <p:cNvPicPr>
            <a:picLocks noChangeAspect="1" noChangeArrowheads="1"/>
          </p:cNvPicPr>
          <p:nvPr/>
        </p:nvPicPr>
        <p:blipFill rotWithShape="1">
          <a:blip r:embed="rId2" cstate="print"/>
          <a:srcRect t="11723" b="19241"/>
          <a:stretch/>
        </p:blipFill>
        <p:spPr bwMode="auto">
          <a:xfrm>
            <a:off x="2788919" y="2156037"/>
            <a:ext cx="3619703" cy="152285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765972" y="1839588"/>
            <a:ext cx="1987131" cy="1822306"/>
            <a:chOff x="792163" y="1839588"/>
            <a:chExt cx="1987131" cy="1822306"/>
          </a:xfrm>
        </p:grpSpPr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2163" y="2405531"/>
              <a:ext cx="1074737" cy="1256363"/>
            </a:xfrm>
            <a:prstGeom prst="rect">
              <a:avLst/>
            </a:prstGeom>
          </p:spPr>
        </p:pic>
        <p:sp>
          <p:nvSpPr>
            <p:cNvPr id="39" name="Right Arrow 38"/>
            <p:cNvSpPr/>
            <p:nvPr/>
          </p:nvSpPr>
          <p:spPr>
            <a:xfrm rot="-1200000" flipH="1">
              <a:off x="1596913" y="1839588"/>
              <a:ext cx="1182381" cy="504000"/>
            </a:xfrm>
            <a:prstGeom prst="rightArrow">
              <a:avLst/>
            </a:prstGeom>
            <a:solidFill>
              <a:srgbClr val="1F49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500" b="1" dirty="0" smtClean="0">
                  <a:latin typeface="Constantia" panose="02030602050306030303" pitchFamily="18" charset="0"/>
                </a:rPr>
                <a:t>RF power</a:t>
              </a:r>
              <a:endParaRPr lang="en-GB" sz="1500" b="1" dirty="0">
                <a:latin typeface="Constantia" panose="02030602050306030303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410560" y="1839316"/>
            <a:ext cx="2190515" cy="1822579"/>
            <a:chOff x="6410560" y="1839316"/>
            <a:chExt cx="2190515" cy="1822579"/>
          </a:xfrm>
        </p:grpSpPr>
        <p:sp>
          <p:nvSpPr>
            <p:cNvPr id="41" name="Right Arrow 40"/>
            <p:cNvSpPr/>
            <p:nvPr/>
          </p:nvSpPr>
          <p:spPr>
            <a:xfrm rot="1200000" flipH="1">
              <a:off x="6410560" y="1839316"/>
              <a:ext cx="1180800" cy="504000"/>
            </a:xfrm>
            <a:prstGeom prst="rightArrow">
              <a:avLst/>
            </a:prstGeom>
            <a:solidFill>
              <a:srgbClr val="1F49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500" b="1" dirty="0" smtClean="0">
                  <a:latin typeface="Constantia" panose="02030602050306030303" pitchFamily="18" charset="0"/>
                </a:rPr>
                <a:t>RF power</a:t>
              </a:r>
              <a:endParaRPr lang="en-GB" sz="1500" b="1" dirty="0">
                <a:latin typeface="Constantia" panose="02030602050306030303" pitchFamily="18" charset="0"/>
              </a:endParaRPr>
            </a:p>
          </p:txBody>
        </p:sp>
        <p:pic>
          <p:nvPicPr>
            <p:cNvPr id="49" name="Picture 4" descr="G:\Departments\AB\Groups\RF\Sections\PM\QA Inventory\Photographies\TWC 200MHz\Siemens\P1080044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9405" r="16120"/>
            <a:stretch/>
          </p:blipFill>
          <p:spPr bwMode="auto">
            <a:xfrm>
              <a:off x="6692942" y="2457451"/>
              <a:ext cx="1908133" cy="12044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9" name="Picture 2" descr="http://doc.cern.ch/archive/electronic/cern/others/PHO/draft/780219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71510" y="2805952"/>
            <a:ext cx="1418525" cy="87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9"/>
          <p:cNvSpPr/>
          <p:nvPr/>
        </p:nvSpPr>
        <p:spPr>
          <a:xfrm>
            <a:off x="2790000" y="1231526"/>
            <a:ext cx="241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3103200" y="1230190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978188" y="1519238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3380209" y="1230190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3255197" y="1519238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3657218" y="1230190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3532206" y="1519238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3934227" y="1230190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3809215" y="1519238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4211236" y="1230190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4086224" y="1519238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4492112" y="1230190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4367100" y="1519238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4772988" y="1230189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4647976" y="1519237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5053864" y="1230189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4928852" y="1519237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5332359" y="1230188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5207347" y="1519236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5610854" y="1230187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5485842" y="1519235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5887405" y="1230186"/>
            <a:ext cx="205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/>
          <p:cNvSpPr/>
          <p:nvPr/>
        </p:nvSpPr>
        <p:spPr>
          <a:xfrm>
            <a:off x="5762393" y="1519234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>
            <a:off x="6167422" y="1230186"/>
            <a:ext cx="241200" cy="77993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6038903" y="1517898"/>
            <a:ext cx="182404" cy="200025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2788919" y="1230468"/>
            <a:ext cx="361970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2788919" y="2011525"/>
            <a:ext cx="361970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2701690" y="1517898"/>
            <a:ext cx="182404" cy="200025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/>
          <p:cNvSpPr/>
          <p:nvPr/>
        </p:nvSpPr>
        <p:spPr>
          <a:xfrm>
            <a:off x="6313467" y="1519200"/>
            <a:ext cx="182404" cy="200025"/>
          </a:xfrm>
          <a:prstGeom prst="rect">
            <a:avLst/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957943" y="1620155"/>
            <a:ext cx="7393895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ight Arrow 41"/>
          <p:cNvSpPr/>
          <p:nvPr/>
        </p:nvSpPr>
        <p:spPr>
          <a:xfrm>
            <a:off x="3431632" y="1369383"/>
            <a:ext cx="2354576" cy="504000"/>
          </a:xfrm>
          <a:prstGeom prst="rightArrow">
            <a:avLst/>
          </a:prstGeom>
          <a:solidFill>
            <a:srgbClr val="C0504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b="1" dirty="0" smtClean="0">
                <a:latin typeface="Constantia" panose="02030602050306030303" pitchFamily="18" charset="0"/>
              </a:rPr>
              <a:t>Beam</a:t>
            </a:r>
            <a:endParaRPr lang="en-GB" sz="1500" b="1" dirty="0">
              <a:latin typeface="Constantia" panose="02030602050306030303" pitchFamily="18" charset="0"/>
            </a:endParaRPr>
          </a:p>
        </p:txBody>
      </p:sp>
      <p:sp>
        <p:nvSpPr>
          <p:cNvPr id="85" name="Rectangle 7"/>
          <p:cNvSpPr>
            <a:spLocks noChangeArrowheads="1"/>
          </p:cNvSpPr>
          <p:nvPr/>
        </p:nvSpPr>
        <p:spPr bwMode="auto">
          <a:xfrm>
            <a:off x="503237" y="691970"/>
            <a:ext cx="829241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Multi-cell structure operated as a waveguide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Sufficient bandwidth </a:t>
            </a: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without mechanically moving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parts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Travelling wave structure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always matched to amplifier</a:t>
            </a: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takes power it needs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from the waveguide</a:t>
            </a:r>
            <a:b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GB" sz="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			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load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– 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– 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loss</a:t>
            </a:r>
            <a:endParaRPr lang="en-GB" sz="2100" b="1" baseline="-25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2273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3749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Large </a:t>
            </a:r>
            <a:r>
              <a:rPr lang="en-US" sz="4800" b="1" dirty="0" smtClean="0">
                <a:solidFill>
                  <a:srgbClr val="C0504D"/>
                </a:solidFill>
                <a:latin typeface="Constantia" pitchFamily="18" charset="0"/>
              </a:rPr>
              <a:t>Electron Positron</a:t>
            </a: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/>
            </a:r>
            <a:b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</a:b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and Hadron Colliders</a:t>
            </a:r>
            <a:endParaRPr lang="en-US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46233" y="4000500"/>
            <a:ext cx="3601466" cy="1197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1" t="12424" b="26516"/>
          <a:stretch/>
        </p:blipFill>
        <p:spPr>
          <a:xfrm>
            <a:off x="503239" y="3968498"/>
            <a:ext cx="4003286" cy="229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15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3133168" y="1317809"/>
            <a:ext cx="847162" cy="3843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916706" y="1317809"/>
            <a:ext cx="1685365" cy="3843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503237" y="691970"/>
            <a:ext cx="829241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LEP energy was entirely dominated by synchrotron radiation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2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At </a:t>
            </a:r>
            <a:r>
              <a:rPr lang="en-GB" sz="21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100 GeV: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2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About 3 % of beam energy</a:t>
            </a:r>
            <a:b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lost each turn</a:t>
            </a:r>
            <a:endParaRPr lang="en-GB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Ex.: RF against synchrotron radiation in LEP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19" y="3569229"/>
            <a:ext cx="5317989" cy="316905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633" y="1198731"/>
            <a:ext cx="4326683" cy="62701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623" y="2081756"/>
            <a:ext cx="3012140" cy="196395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623" y="4256890"/>
            <a:ext cx="3012140" cy="2004985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941294" y="3305526"/>
            <a:ext cx="3908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RF voltage </a:t>
            </a:r>
            <a:r>
              <a:rPr lang="en-US" b="1" dirty="0" smtClean="0">
                <a:latin typeface="Constantia" panose="02030602050306030303" pitchFamily="18" charset="0"/>
              </a:rPr>
              <a:t>and </a:t>
            </a:r>
            <a:r>
              <a:rPr lang="en-US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beam energy</a:t>
            </a:r>
            <a:endParaRPr lang="en-GB" b="1" i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163" y="1807959"/>
            <a:ext cx="2133600" cy="228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4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503237" y="691970"/>
            <a:ext cx="829241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LHC maximum energy and ramp rate limited by super-conducting bending magnets: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20 minutes ramp time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2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Average energy gain per turn only </a:t>
            </a:r>
            <a:r>
              <a:rPr lang="en-GB" sz="2100" b="1" dirty="0" err="1" smtClean="0">
                <a:solidFill>
                  <a:srgbClr val="C0504D"/>
                </a:solidFill>
                <a:latin typeface="Symbol" panose="05050102010706020507" pitchFamily="18" charset="2"/>
                <a:cs typeface="Symap" panose="00000400000000000000" pitchFamily="2" charset="0"/>
                <a:sym typeface="Wingdings" pitchFamily="2" charset="2"/>
              </a:rPr>
              <a:t>D</a:t>
            </a:r>
            <a:r>
              <a:rPr lang="en-GB" sz="2100" b="1" i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</a:t>
            </a:r>
            <a:r>
              <a:rPr lang="en-GB" sz="2100" b="1" baseline="-25000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turn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≈ 500 </a:t>
            </a:r>
            <a:r>
              <a:rPr lang="en-GB" sz="2100" b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keV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/turn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Revolution frequency stays almost constant</a:t>
            </a: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 voltage required to keep</a:t>
            </a:r>
            <a:b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bunches short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Superconducting cavities chosen</a:t>
            </a:r>
            <a:b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to reduce beam induced voltage</a:t>
            </a:r>
            <a:b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(small R/Q)</a:t>
            </a:r>
            <a:endParaRPr lang="en-GB" sz="24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LHC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910417" y="4483632"/>
          <a:ext cx="4070692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3292">
                  <a:extLst>
                    <a:ext uri="{9D8B030D-6E8A-4147-A177-3AD203B41FA5}">
                      <a16:colId xmlns:a16="http://schemas.microsoft.com/office/drawing/2014/main" val="2882364046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81193983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GB" sz="2100" dirty="0" smtClean="0">
                          <a:latin typeface="Constantia" panose="02030602050306030303" pitchFamily="18" charset="0"/>
                        </a:rPr>
                        <a:t>Parameter (per beam)</a:t>
                      </a:r>
                      <a:endParaRPr lang="en-GB" sz="21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66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100" dirty="0" smtClean="0">
                          <a:latin typeface="Constantia" panose="02030602050306030303" pitchFamily="18" charset="0"/>
                        </a:rPr>
                        <a:t>Harmonic, </a:t>
                      </a:r>
                      <a:r>
                        <a:rPr lang="en-GB" sz="2100" i="1" dirty="0" smtClean="0">
                          <a:latin typeface="Constantia" panose="02030602050306030303" pitchFamily="18" charset="0"/>
                        </a:rPr>
                        <a:t>h</a:t>
                      </a:r>
                      <a:endParaRPr lang="en-GB" sz="2100" i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35640</a:t>
                      </a:r>
                      <a:endParaRPr lang="en-GB" sz="2100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119692"/>
                  </a:ext>
                </a:extLst>
              </a:tr>
              <a:tr h="357776">
                <a:tc>
                  <a:txBody>
                    <a:bodyPr/>
                    <a:lstStyle/>
                    <a:p>
                      <a:r>
                        <a:rPr lang="en-GB" sz="2100" dirty="0" smtClean="0">
                          <a:latin typeface="Constantia" panose="02030602050306030303" pitchFamily="18" charset="0"/>
                        </a:rPr>
                        <a:t>Frequency, </a:t>
                      </a:r>
                      <a:r>
                        <a:rPr lang="en-GB" sz="2100" i="1" dirty="0" err="1" smtClean="0">
                          <a:latin typeface="Constantia" panose="02030602050306030303" pitchFamily="18" charset="0"/>
                        </a:rPr>
                        <a:t>f</a:t>
                      </a:r>
                      <a:r>
                        <a:rPr lang="en-GB" sz="2100" baseline="-25000" dirty="0" err="1" smtClean="0">
                          <a:latin typeface="Constantia" panose="02030602050306030303" pitchFamily="18" charset="0"/>
                        </a:rPr>
                        <a:t>RF</a:t>
                      </a:r>
                      <a:endParaRPr lang="en-GB" sz="2100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 smtClean="0">
                          <a:latin typeface="Constantia" panose="02030602050306030303" pitchFamily="18" charset="0"/>
                        </a:rPr>
                        <a:t>400.8 MHz</a:t>
                      </a:r>
                      <a:endParaRPr lang="en-GB" sz="21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098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100" dirty="0" smtClean="0">
                          <a:latin typeface="Constantia" panose="02030602050306030303" pitchFamily="18" charset="0"/>
                        </a:rPr>
                        <a:t>Voltage, </a:t>
                      </a:r>
                      <a:r>
                        <a:rPr lang="en-GB" sz="2100" i="1" dirty="0" smtClean="0">
                          <a:latin typeface="Constantia" panose="02030602050306030303" pitchFamily="18" charset="0"/>
                        </a:rPr>
                        <a:t>V</a:t>
                      </a:r>
                      <a:r>
                        <a:rPr lang="en-GB" sz="2100" baseline="-25000" dirty="0" smtClean="0">
                          <a:latin typeface="Constantia" panose="02030602050306030303" pitchFamily="18" charset="0"/>
                        </a:rPr>
                        <a:t>RF</a:t>
                      </a:r>
                      <a:endParaRPr lang="en-GB" sz="2100" baseline="-250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100" b="1" dirty="0" smtClean="0">
                          <a:latin typeface="Constantia" panose="02030602050306030303" pitchFamily="18" charset="0"/>
                        </a:rPr>
                        <a:t>16 MV</a:t>
                      </a:r>
                      <a:endParaRPr lang="en-GB" sz="21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479840"/>
                  </a:ext>
                </a:extLst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1" r="27185"/>
          <a:stretch/>
        </p:blipFill>
        <p:spPr>
          <a:xfrm>
            <a:off x="5287059" y="3987373"/>
            <a:ext cx="3064779" cy="2142179"/>
          </a:xfrm>
          <a:prstGeom prst="rect">
            <a:avLst/>
          </a:prstGeom>
        </p:spPr>
      </p:pic>
      <p:pic>
        <p:nvPicPr>
          <p:cNvPr id="13" name="pasted-image.tiff" descr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04529" y="2443272"/>
            <a:ext cx="1887826" cy="1458107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5219069" y="3092516"/>
            <a:ext cx="1502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Constantia" panose="02030602050306030303" pitchFamily="18" charset="0"/>
              </a:rPr>
              <a:t>8</a:t>
            </a:r>
            <a:r>
              <a:rPr lang="en-GB" b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 per beam</a:t>
            </a:r>
            <a:endParaRPr lang="en-GB" b="1" dirty="0">
              <a:latin typeface="Constantia" panose="0203060205030603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94610" y="6117057"/>
            <a:ext cx="1994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Constantia" panose="02030602050306030303" pitchFamily="18" charset="0"/>
              </a:rPr>
              <a:t>(cf. LEP: 3.5 </a:t>
            </a:r>
            <a:r>
              <a:rPr lang="en-GB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G</a:t>
            </a:r>
            <a:r>
              <a:rPr lang="en-GB" b="1" dirty="0" smtClean="0">
                <a:latin typeface="Constantia" panose="02030602050306030303" pitchFamily="18" charset="0"/>
              </a:rPr>
              <a:t>eV)</a:t>
            </a:r>
            <a:endParaRPr lang="en-GB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34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503237" y="3230146"/>
            <a:ext cx="8137525" cy="189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3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You will design an RF system (upgrade)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Protons accelerator: 	Special RF system for the CERN PS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Electron storage ring:	Energy and current upgrade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2" t="10465" r="28978" b="8140"/>
          <a:stretch/>
        </p:blipFill>
        <p:spPr>
          <a:xfrm>
            <a:off x="903032" y="895918"/>
            <a:ext cx="2638027" cy="18843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16243" y="5785505"/>
            <a:ext cx="2224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… tomorrow</a:t>
            </a:r>
            <a:endParaRPr lang="en-GB" sz="2800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54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Longitudinal tracking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1F497D"/>
                </a:solidFill>
                <a:latin typeface="Constantia" pitchFamily="18" charset="0"/>
              </a:rPr>
              <a:t>t</a:t>
            </a: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his afternoon</a:t>
            </a:r>
            <a:endParaRPr lang="en-US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29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56432" y="2480567"/>
            <a:ext cx="4795406" cy="96285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Tracking simulation flow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2163" y="2592664"/>
            <a:ext cx="2170800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 smtClean="0">
                <a:latin typeface="Constantia" panose="02030602050306030303" pitchFamily="18" charset="0"/>
              </a:rPr>
              <a:t>Generate initial distribution</a:t>
            </a:r>
            <a:endParaRPr lang="en-GB" sz="2100" b="1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56432" y="1065669"/>
            <a:ext cx="2169889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 smtClean="0">
                <a:latin typeface="Constantia" panose="02030602050306030303" pitchFamily="18" charset="0"/>
              </a:rPr>
              <a:t>Accelerator parameters</a:t>
            </a:r>
            <a:endParaRPr lang="en-GB" sz="2100" b="1" dirty="0">
              <a:latin typeface="Constantia" panose="0203060205030603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81032" y="1065669"/>
            <a:ext cx="2170800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 smtClean="0">
                <a:latin typeface="Constantia" panose="02030602050306030303" pitchFamily="18" charset="0"/>
              </a:rPr>
              <a:t>RF system parameters</a:t>
            </a:r>
            <a:endParaRPr lang="en-GB" sz="2100" b="1" dirty="0">
              <a:latin typeface="Constantia" panose="0203060205030603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84134" y="2625348"/>
            <a:ext cx="254000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latin typeface="Constantia" panose="02030602050306030303" pitchFamily="18" charset="0"/>
              </a:rPr>
              <a:t>Tracking</a:t>
            </a:r>
            <a:endParaRPr lang="en-GB" sz="3600" b="1" dirty="0">
              <a:latin typeface="Constantia" panose="0203060205030603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6432" y="4148194"/>
            <a:ext cx="4795400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anose="02030602050306030303" pitchFamily="18" charset="0"/>
              </a:rPr>
              <a:t>Plot and analyse</a:t>
            </a:r>
            <a:r>
              <a:rPr lang="en-GB" sz="2100" b="1" dirty="0">
                <a:latin typeface="Constantia" panose="02030602050306030303" pitchFamily="18" charset="0"/>
              </a:rPr>
              <a:t> </a:t>
            </a:r>
            <a:r>
              <a:rPr lang="en-GB" sz="2100" b="1" dirty="0" smtClean="0">
                <a:latin typeface="Constantia" panose="02030602050306030303" pitchFamily="18" charset="0"/>
              </a:rPr>
              <a:t>results</a:t>
            </a:r>
          </a:p>
          <a:p>
            <a:pPr marL="342900" indent="-342900"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anose="02030602050306030303" pitchFamily="18" charset="0"/>
              </a:rPr>
              <a:t>Compare with measurements</a:t>
            </a:r>
          </a:p>
        </p:txBody>
      </p:sp>
      <p:sp>
        <p:nvSpPr>
          <p:cNvPr id="9" name="Right Arrow 8"/>
          <p:cNvSpPr/>
          <p:nvPr/>
        </p:nvSpPr>
        <p:spPr>
          <a:xfrm rot="5400000">
            <a:off x="4357328" y="1857438"/>
            <a:ext cx="568096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3012141" y="2677048"/>
            <a:ext cx="500988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 rot="5400000">
            <a:off x="6982384" y="1857438"/>
            <a:ext cx="568096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5400000">
            <a:off x="5670086" y="3322594"/>
            <a:ext cx="568096" cy="899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3580236" y="2480567"/>
            <a:ext cx="4771601" cy="96285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503237" y="5573627"/>
            <a:ext cx="8137525" cy="537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Follow the coordinates of one or more particles determine its behaviour</a:t>
            </a:r>
            <a:endParaRPr lang="en-GB" sz="24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5753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Circular accelerator without RF system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4" name="NorfbelowtransitionCompressed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385888" y="2701925"/>
            <a:ext cx="2880000" cy="2880000"/>
          </a:xfrm>
          <a:prstGeom prst="rect">
            <a:avLst/>
          </a:prstGeom>
        </p:spPr>
      </p:pic>
      <p:pic>
        <p:nvPicPr>
          <p:cNvPr id="5" name="NorfabovetransitionCompressed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121275" y="2701925"/>
            <a:ext cx="2880000" cy="2880000"/>
          </a:xfrm>
          <a:prstGeom prst="rect">
            <a:avLst/>
          </a:prstGeom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3238" y="1200150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Particles with </a:t>
            </a:r>
            <a:r>
              <a:rPr lang="en-GB" sz="2400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higher 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or </a:t>
            </a:r>
            <a:r>
              <a:rPr lang="en-GB" sz="2400" b="1" dirty="0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lower momentum 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have a different orbit compared to a reference particle</a:t>
            </a: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Arrival time/phase depends on energy</a:t>
            </a:r>
            <a:endParaRPr lang="en-GB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468562" y="342900"/>
            <a:ext cx="2222500" cy="687282"/>
            <a:chOff x="2468562" y="342900"/>
            <a:chExt cx="2222500" cy="687282"/>
          </a:xfrm>
        </p:grpSpPr>
        <p:sp>
          <p:nvSpPr>
            <p:cNvPr id="18" name="Rectangle 3"/>
            <p:cNvSpPr>
              <a:spLocks noChangeArrowheads="1"/>
            </p:cNvSpPr>
            <p:nvPr/>
          </p:nvSpPr>
          <p:spPr bwMode="auto">
            <a:xfrm>
              <a:off x="2468562" y="420582"/>
              <a:ext cx="22225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spcBef>
                  <a:spcPct val="0"/>
                </a:spcBef>
              </a:pPr>
              <a:r>
                <a:rPr lang="en-GB" sz="3200" b="1" dirty="0" smtClean="0">
                  <a:solidFill>
                    <a:srgbClr val="FF0000"/>
                  </a:solidFill>
                  <a:latin typeface="Constantia" pitchFamily="18" charset="0"/>
                </a:rPr>
                <a:t>ring</a:t>
              </a:r>
              <a:endParaRPr lang="en-GB" sz="3200" b="1" dirty="0">
                <a:solidFill>
                  <a:srgbClr val="FF0000"/>
                </a:solidFill>
                <a:latin typeface="Constantia" pitchFamily="18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508250" y="342900"/>
              <a:ext cx="2063750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Bent-Up Arrow 6"/>
            <p:cNvSpPr/>
            <p:nvPr/>
          </p:nvSpPr>
          <p:spPr>
            <a:xfrm rot="5400000">
              <a:off x="2651263" y="539539"/>
              <a:ext cx="349250" cy="419100"/>
            </a:xfrm>
            <a:prstGeom prst="bentUpArrow">
              <a:avLst>
                <a:gd name="adj1" fmla="val 41363"/>
                <a:gd name="adj2" fmla="val 44091"/>
                <a:gd name="adj3" fmla="val 2227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995" y="5923881"/>
            <a:ext cx="1251354" cy="60054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729" y="5914403"/>
            <a:ext cx="1471995" cy="6194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04349" y="5979388"/>
            <a:ext cx="27978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phase slip 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factor:</a:t>
            </a:r>
            <a:endParaRPr lang="en-GB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endParaRPr lang="en-GB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778" y="2038350"/>
            <a:ext cx="1609891" cy="66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51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20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20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009009" y="4800599"/>
            <a:ext cx="674318" cy="3948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874" y="3026148"/>
            <a:ext cx="1789965" cy="6120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7205662" y="4819635"/>
            <a:ext cx="186479" cy="3238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145050" y="4819910"/>
            <a:ext cx="674318" cy="3948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515100" y="1076325"/>
            <a:ext cx="850900" cy="700088"/>
            <a:chOff x="6515100" y="1076325"/>
            <a:chExt cx="850900" cy="700088"/>
          </a:xfrm>
        </p:grpSpPr>
        <p:sp>
          <p:nvSpPr>
            <p:cNvPr id="20" name="Rectangle 19"/>
            <p:cNvSpPr/>
            <p:nvPr/>
          </p:nvSpPr>
          <p:spPr>
            <a:xfrm>
              <a:off x="6867525" y="1076325"/>
              <a:ext cx="498475" cy="70008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515100" y="1464334"/>
              <a:ext cx="352425" cy="31207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2958225" y="1078706"/>
            <a:ext cx="389814" cy="7000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Arrival phase of a particle at next turn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3238" y="3876675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Turn-by-turn drift equation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zimuth, </a:t>
            </a:r>
            <a:r>
              <a:rPr lang="en-GB" sz="2400" b="1" dirty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q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or </a:t>
            </a:r>
            <a:r>
              <a:rPr lang="en-GB" sz="24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phase, </a:t>
            </a:r>
            <a:r>
              <a:rPr lang="en-GB" sz="2400" b="1" dirty="0" smtClean="0">
                <a:solidFill>
                  <a:srgbClr val="FF0000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 particles arrives next turn</a:t>
            </a: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230" y="1127872"/>
            <a:ext cx="1275225" cy="612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082" y="2061007"/>
            <a:ext cx="1187835" cy="4793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848" y="1127872"/>
            <a:ext cx="1539436" cy="612000"/>
          </a:xfrm>
          <a:prstGeom prst="rect">
            <a:avLst/>
          </a:prstGeom>
        </p:spPr>
      </p:pic>
      <p:sp>
        <p:nvSpPr>
          <p:cNvPr id="2" name="Curved Up Arrow 1"/>
          <p:cNvSpPr/>
          <p:nvPr/>
        </p:nvSpPr>
        <p:spPr>
          <a:xfrm>
            <a:off x="3398467" y="1590675"/>
            <a:ext cx="2497507" cy="371476"/>
          </a:xfrm>
          <a:prstGeom prst="curvedUpArrow">
            <a:avLst>
              <a:gd name="adj1" fmla="val 93494"/>
              <a:gd name="adj2" fmla="val 158554"/>
              <a:gd name="adj3" fmla="val 301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6267229" y="1852342"/>
            <a:ext cx="685800" cy="1057275"/>
          </a:xfrm>
          <a:prstGeom prst="downArrow">
            <a:avLst>
              <a:gd name="adj1" fmla="val 50000"/>
              <a:gd name="adj2" fmla="val 180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5067300" y="4531869"/>
            <a:ext cx="3451416" cy="9429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217" y="4654188"/>
            <a:ext cx="3191161" cy="6948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598000" y="3020400"/>
            <a:ext cx="1877639" cy="617513"/>
            <a:chOff x="5537200" y="3022087"/>
            <a:chExt cx="1877639" cy="617513"/>
          </a:xfrm>
        </p:grpSpPr>
        <p:sp>
          <p:nvSpPr>
            <p:cNvPr id="11" name="Rectangle 10"/>
            <p:cNvSpPr/>
            <p:nvPr/>
          </p:nvSpPr>
          <p:spPr>
            <a:xfrm>
              <a:off x="5537200" y="3022087"/>
              <a:ext cx="1877639" cy="616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9600" y="3027600"/>
              <a:ext cx="1732640" cy="6120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209" y="4644409"/>
            <a:ext cx="3110400" cy="73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8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5" grpId="0" animBg="1"/>
      <p:bldP spid="23" grpId="0" animBg="1"/>
      <p:bldP spid="3" grpId="0" animBg="1"/>
      <p:bldP spid="1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55" y="5655614"/>
            <a:ext cx="7735090" cy="32517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Circular accelerator with RF station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 rot="16200000">
            <a:off x="679690" y="934360"/>
            <a:ext cx="2150989" cy="2751063"/>
            <a:chOff x="679690" y="1328811"/>
            <a:chExt cx="2150989" cy="2751063"/>
          </a:xfrm>
        </p:grpSpPr>
        <p:sp>
          <p:nvSpPr>
            <p:cNvPr id="2" name="Oval 1"/>
            <p:cNvSpPr/>
            <p:nvPr/>
          </p:nvSpPr>
          <p:spPr>
            <a:xfrm>
              <a:off x="679690" y="1328811"/>
              <a:ext cx="2150989" cy="2150989"/>
            </a:xfrm>
            <a:prstGeom prst="ellipse">
              <a:avLst/>
            </a:prstGeom>
            <a:noFill/>
            <a:ln w="539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1322067" y="2967355"/>
              <a:ext cx="866234" cy="933449"/>
              <a:chOff x="4939200" y="3830636"/>
              <a:chExt cx="599588" cy="646113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4939200" y="3830636"/>
                <a:ext cx="597485" cy="215086"/>
                <a:chOff x="1429007" y="1830386"/>
                <a:chExt cx="2138047" cy="769666"/>
              </a:xfrm>
            </p:grpSpPr>
            <p:cxnSp>
              <p:nvCxnSpPr>
                <p:cNvPr id="32" name="Straight Connector 31"/>
                <p:cNvCxnSpPr/>
                <p:nvPr/>
              </p:nvCxnSpPr>
              <p:spPr>
                <a:xfrm>
                  <a:off x="1429007" y="2600052"/>
                  <a:ext cx="837348" cy="0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flipH="1">
                  <a:off x="2256607" y="1836737"/>
                  <a:ext cx="0" cy="763315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flipV="1">
                  <a:off x="2260203" y="1836735"/>
                  <a:ext cx="482600" cy="1"/>
                </a:xfrm>
                <a:prstGeom prst="line">
                  <a:avLst/>
                </a:prstGeom>
                <a:ln w="38100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 flipH="1">
                  <a:off x="2729707" y="1830386"/>
                  <a:ext cx="0" cy="763315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2729706" y="2593700"/>
                  <a:ext cx="837348" cy="0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/>
              <p:cNvGrpSpPr/>
              <p:nvPr/>
            </p:nvGrpSpPr>
            <p:grpSpPr>
              <a:xfrm rot="10800000">
                <a:off x="4939632" y="4261663"/>
                <a:ext cx="599156" cy="215086"/>
                <a:chOff x="1423028" y="1830386"/>
                <a:chExt cx="2144026" cy="769666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 rot="10800000" flipH="1">
                  <a:off x="1423028" y="2600052"/>
                  <a:ext cx="839477" cy="0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flipH="1">
                  <a:off x="2262505" y="1836737"/>
                  <a:ext cx="0" cy="763315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V="1">
                  <a:off x="2260203" y="1836735"/>
                  <a:ext cx="482600" cy="1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 flipH="1">
                  <a:off x="2735605" y="1830386"/>
                  <a:ext cx="0" cy="763315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729706" y="2593700"/>
                  <a:ext cx="837348" cy="0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1" name="Straight Connector 40"/>
            <p:cNvCxnSpPr/>
            <p:nvPr/>
          </p:nvCxnSpPr>
          <p:spPr>
            <a:xfrm flipH="1">
              <a:off x="1750506" y="2772344"/>
              <a:ext cx="0" cy="1307530"/>
            </a:xfrm>
            <a:prstGeom prst="line">
              <a:avLst/>
            </a:prstGeom>
            <a:ln w="12700">
              <a:solidFill>
                <a:srgbClr val="FF000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3111500" y="818399"/>
            <a:ext cx="541496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Constantia" panose="02030602050306030303" pitchFamily="18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Particle energy changes at passage through cavity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For </a:t>
            </a: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sinusoidal RF voltage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Constantia" panose="02030602050306030303" pitchFamily="18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Constantia" panose="02030602050306030303" pitchFamily="18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</a:t>
            </a: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acceleration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</a:t>
            </a: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Constantia" panose="02030602050306030303" pitchFamily="18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172" y="3551831"/>
            <a:ext cx="5220000" cy="32342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172" y="2199512"/>
            <a:ext cx="3854488" cy="298474"/>
          </a:xfrm>
          <a:prstGeom prst="rect">
            <a:avLst/>
          </a:prstGeom>
        </p:spPr>
      </p:pic>
      <p:sp>
        <p:nvSpPr>
          <p:cNvPr id="47" name="Rectangle 7"/>
          <p:cNvSpPr>
            <a:spLocks noChangeArrowheads="1"/>
          </p:cNvSpPr>
          <p:nvPr/>
        </p:nvSpPr>
        <p:spPr bwMode="auto">
          <a:xfrm>
            <a:off x="503238" y="4943475"/>
            <a:ext cx="81375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General energy change:</a:t>
            </a:r>
            <a:endParaRPr lang="en-GB" sz="24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03238" y="5447765"/>
            <a:ext cx="8137523" cy="6900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4733365" y="3944475"/>
            <a:ext cx="4007226" cy="609633"/>
            <a:chOff x="4733365" y="3944475"/>
            <a:chExt cx="4007226" cy="609633"/>
          </a:xfrm>
        </p:grpSpPr>
        <p:sp>
          <p:nvSpPr>
            <p:cNvPr id="3" name="Bent-Up Arrow 2"/>
            <p:cNvSpPr/>
            <p:nvPr/>
          </p:nvSpPr>
          <p:spPr>
            <a:xfrm rot="16200000" flipH="1">
              <a:off x="8176458" y="3933650"/>
              <a:ext cx="553307" cy="574958"/>
            </a:xfrm>
            <a:prstGeom prst="bentUpArrow">
              <a:avLst>
                <a:gd name="adj1" fmla="val 32638"/>
                <a:gd name="adj2" fmla="val 32639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733365" y="4184776"/>
              <a:ext cx="30533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Constantia" panose="02030602050306030303" pitchFamily="18" charset="0"/>
                </a:rPr>
                <a:t>Reference particle: </a:t>
              </a:r>
              <a:endParaRPr lang="en-GB" b="1" dirty="0">
                <a:latin typeface="Constantia" panose="02030602050306030303" pitchFamily="18" charset="0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8108" y="4193370"/>
              <a:ext cx="980685" cy="3139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699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Study interaction between beam and RF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3237" y="781435"/>
            <a:ext cx="8137525" cy="473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Complementary approaches for the same problem</a:t>
            </a: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207663"/>
              </p:ext>
            </p:extLst>
          </p:nvPr>
        </p:nvGraphicFramePr>
        <p:xfrm>
          <a:off x="503237" y="1311749"/>
          <a:ext cx="8137525" cy="5056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1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6480">
                  <a:extLst>
                    <a:ext uri="{9D8B030D-6E8A-4147-A177-3AD203B41FA5}">
                      <a16:colId xmlns:a16="http://schemas.microsoft.com/office/drawing/2014/main" val="2329558364"/>
                    </a:ext>
                  </a:extLst>
                </a:gridCol>
              </a:tblGrid>
              <a:tr h="3757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nstantia" panose="02030602050306030303" pitchFamily="18" charset="0"/>
                        </a:rPr>
                        <a:t>(Semi-)Analytical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nstantia" panose="02030602050306030303" pitchFamily="18" charset="0"/>
                        </a:rPr>
                        <a:t>Numerical: tracking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066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Describe particle motion by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differential equations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Continuous trajectories 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of particle motion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Deduce useful parameters for stable acceleration: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RF bucket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Synchrotron frequency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Stable phase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GB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Track particle parameters from turn to turn</a:t>
                      </a:r>
                      <a:endParaRPr lang="en-GB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Profit from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discretization of motion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: turn-by-turn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No notion 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of RF bucket, synchrotron, stable phase, etc.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Follow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ensemble of particles to study evolution of bunch</a:t>
                      </a:r>
                      <a:r>
                        <a:rPr lang="en-US" b="1" i="1" baseline="300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/>
                      </a:r>
                      <a:br>
                        <a:rPr lang="en-US" b="1" i="1" baseline="300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</a:br>
                      <a:endParaRPr lang="en-US" b="1" i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9716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en-US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Classical introduction of longitudinal beam dynamics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en-US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Flexible brute-force approach</a:t>
                      </a:r>
                    </a:p>
                    <a:p>
                      <a:pPr marL="0" lvl="1" indent="0">
                        <a:buFont typeface="Symbol" panose="05050102010706020507" pitchFamily="18" charset="2"/>
                        <a:buNone/>
                      </a:pPr>
                      <a:endParaRPr lang="en-GB" b="1" baseline="0" dirty="0" smtClean="0">
                        <a:solidFill>
                          <a:srgbClr val="1F497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03238" y="5346700"/>
            <a:ext cx="8137525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624388" y="1263650"/>
            <a:ext cx="4016375" cy="4298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28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503238" y="879475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 systems modelled point-like mostly valid approximation</a:t>
            </a:r>
          </a:p>
          <a:p>
            <a:pPr marL="457200" indent="-457200">
              <a:spcBef>
                <a:spcPct val="20000"/>
              </a:spcBef>
              <a:buClr>
                <a:srgbClr val="C0504D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Valid in most cases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Exceptions: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Large synchrotron tune 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1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1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endParaRPr lang="en-GB" sz="2100" b="1" baseline="-25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Strong intensity effects: interaction within one turn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energy changing during turn</a:t>
            </a: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M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ultiple RF stations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247" y="1807424"/>
            <a:ext cx="3121323" cy="3184554"/>
          </a:xfrm>
          <a:prstGeom prst="rect">
            <a:avLst/>
          </a:prstGeom>
        </p:spPr>
      </p:pic>
      <p:grpSp>
        <p:nvGrpSpPr>
          <p:cNvPr id="48" name="Group 47"/>
          <p:cNvGrpSpPr/>
          <p:nvPr/>
        </p:nvGrpSpPr>
        <p:grpSpPr>
          <a:xfrm rot="8914024">
            <a:off x="1059915" y="1381509"/>
            <a:ext cx="2636175" cy="3371604"/>
            <a:chOff x="679690" y="1328811"/>
            <a:chExt cx="2150989" cy="2751063"/>
          </a:xfrm>
        </p:grpSpPr>
        <p:sp>
          <p:nvSpPr>
            <p:cNvPr id="2" name="Oval 1"/>
            <p:cNvSpPr/>
            <p:nvPr/>
          </p:nvSpPr>
          <p:spPr>
            <a:xfrm>
              <a:off x="679690" y="1328811"/>
              <a:ext cx="2150989" cy="2150989"/>
            </a:xfrm>
            <a:prstGeom prst="ellipse">
              <a:avLst/>
            </a:prstGeom>
            <a:noFill/>
            <a:ln w="539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1322067" y="2967355"/>
              <a:ext cx="866234" cy="933449"/>
              <a:chOff x="4939200" y="3830636"/>
              <a:chExt cx="599588" cy="646113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4939200" y="3830636"/>
                <a:ext cx="597485" cy="215086"/>
                <a:chOff x="1429007" y="1830386"/>
                <a:chExt cx="2138047" cy="769666"/>
              </a:xfrm>
            </p:grpSpPr>
            <p:cxnSp>
              <p:nvCxnSpPr>
                <p:cNvPr id="32" name="Straight Connector 31"/>
                <p:cNvCxnSpPr/>
                <p:nvPr/>
              </p:nvCxnSpPr>
              <p:spPr>
                <a:xfrm>
                  <a:off x="1429007" y="2600052"/>
                  <a:ext cx="837348" cy="0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flipH="1">
                  <a:off x="2256607" y="1836737"/>
                  <a:ext cx="0" cy="763315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flipV="1">
                  <a:off x="2260203" y="1836735"/>
                  <a:ext cx="482600" cy="1"/>
                </a:xfrm>
                <a:prstGeom prst="line">
                  <a:avLst/>
                </a:prstGeom>
                <a:ln w="38100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 flipH="1">
                  <a:off x="2729707" y="1830386"/>
                  <a:ext cx="0" cy="763315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2729706" y="2593700"/>
                  <a:ext cx="837348" cy="0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/>
              <p:cNvGrpSpPr/>
              <p:nvPr/>
            </p:nvGrpSpPr>
            <p:grpSpPr>
              <a:xfrm rot="10800000">
                <a:off x="4939632" y="4261663"/>
                <a:ext cx="599156" cy="215086"/>
                <a:chOff x="1423028" y="1830386"/>
                <a:chExt cx="2144026" cy="769666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 rot="10800000" flipH="1">
                  <a:off x="1423028" y="2600052"/>
                  <a:ext cx="839477" cy="0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flipH="1">
                  <a:off x="2262505" y="1836737"/>
                  <a:ext cx="0" cy="763315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V="1">
                  <a:off x="2260203" y="1836735"/>
                  <a:ext cx="482600" cy="1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 flipH="1">
                  <a:off x="2735605" y="1830386"/>
                  <a:ext cx="0" cy="763315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729706" y="2593700"/>
                  <a:ext cx="837348" cy="0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1" name="Straight Connector 40"/>
            <p:cNvCxnSpPr/>
            <p:nvPr/>
          </p:nvCxnSpPr>
          <p:spPr>
            <a:xfrm flipH="1">
              <a:off x="1750506" y="2772344"/>
              <a:ext cx="0" cy="1307530"/>
            </a:xfrm>
            <a:prstGeom prst="line">
              <a:avLst/>
            </a:prstGeom>
            <a:ln w="12700">
              <a:solidFill>
                <a:srgbClr val="FF000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Picture 37" descr="s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940" y="1754279"/>
            <a:ext cx="3134061" cy="3237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oup 39"/>
          <p:cNvGrpSpPr/>
          <p:nvPr/>
        </p:nvGrpSpPr>
        <p:grpSpPr>
          <a:xfrm rot="12553579">
            <a:off x="5724794" y="2394984"/>
            <a:ext cx="1882578" cy="2407772"/>
            <a:chOff x="679690" y="1328811"/>
            <a:chExt cx="2150989" cy="2751063"/>
          </a:xfrm>
        </p:grpSpPr>
        <p:sp>
          <p:nvSpPr>
            <p:cNvPr id="42" name="Oval 41"/>
            <p:cNvSpPr/>
            <p:nvPr/>
          </p:nvSpPr>
          <p:spPr>
            <a:xfrm>
              <a:off x="679690" y="1328811"/>
              <a:ext cx="2150989" cy="2150989"/>
            </a:xfrm>
            <a:prstGeom prst="ellipse">
              <a:avLst/>
            </a:prstGeom>
            <a:noFill/>
            <a:ln w="539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1322067" y="2967355"/>
              <a:ext cx="866234" cy="933449"/>
              <a:chOff x="4939200" y="3830636"/>
              <a:chExt cx="599588" cy="64611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4939200" y="3830636"/>
                <a:ext cx="597485" cy="215086"/>
                <a:chOff x="1429007" y="1830386"/>
                <a:chExt cx="2138047" cy="769666"/>
              </a:xfrm>
            </p:grpSpPr>
            <p:cxnSp>
              <p:nvCxnSpPr>
                <p:cNvPr id="59" name="Straight Connector 58"/>
                <p:cNvCxnSpPr/>
                <p:nvPr/>
              </p:nvCxnSpPr>
              <p:spPr>
                <a:xfrm>
                  <a:off x="1429007" y="2600052"/>
                  <a:ext cx="837348" cy="0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 flipH="1">
                  <a:off x="2256607" y="1836737"/>
                  <a:ext cx="0" cy="763315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flipV="1">
                  <a:off x="2260203" y="1836735"/>
                  <a:ext cx="482600" cy="1"/>
                </a:xfrm>
                <a:prstGeom prst="line">
                  <a:avLst/>
                </a:prstGeom>
                <a:ln w="38100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flipH="1">
                  <a:off x="2729707" y="1830386"/>
                  <a:ext cx="0" cy="763315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2729706" y="2593700"/>
                  <a:ext cx="837348" cy="0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3" name="Group 52"/>
              <p:cNvGrpSpPr/>
              <p:nvPr/>
            </p:nvGrpSpPr>
            <p:grpSpPr>
              <a:xfrm rot="10800000">
                <a:off x="4939632" y="4261663"/>
                <a:ext cx="599156" cy="215086"/>
                <a:chOff x="1423028" y="1830386"/>
                <a:chExt cx="2144026" cy="769666"/>
              </a:xfrm>
            </p:grpSpPr>
            <p:cxnSp>
              <p:nvCxnSpPr>
                <p:cNvPr id="54" name="Straight Connector 53"/>
                <p:cNvCxnSpPr/>
                <p:nvPr/>
              </p:nvCxnSpPr>
              <p:spPr>
                <a:xfrm rot="10800000" flipH="1">
                  <a:off x="1423028" y="2600052"/>
                  <a:ext cx="839477" cy="0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flipH="1">
                  <a:off x="2262505" y="1836737"/>
                  <a:ext cx="0" cy="763315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 flipV="1">
                  <a:off x="2260203" y="1836735"/>
                  <a:ext cx="482600" cy="1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 flipH="1">
                  <a:off x="2735605" y="1830386"/>
                  <a:ext cx="0" cy="763315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>
                  <a:off x="2729706" y="2593700"/>
                  <a:ext cx="837348" cy="0"/>
                </a:xfrm>
                <a:prstGeom prst="line">
                  <a:avLst/>
                </a:prstGeom>
                <a:ln w="38100" cap="rnd">
                  <a:solidFill>
                    <a:srgbClr val="1F49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51" name="Straight Connector 50"/>
            <p:cNvCxnSpPr/>
            <p:nvPr/>
          </p:nvCxnSpPr>
          <p:spPr>
            <a:xfrm flipH="1">
              <a:off x="1750506" y="2772344"/>
              <a:ext cx="0" cy="1307530"/>
            </a:xfrm>
            <a:prstGeom prst="line">
              <a:avLst/>
            </a:prstGeom>
            <a:ln w="12700">
              <a:solidFill>
                <a:srgbClr val="FF000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 3"/>
          <p:cNvSpPr/>
          <p:nvPr/>
        </p:nvSpPr>
        <p:spPr>
          <a:xfrm>
            <a:off x="5657850" y="1717675"/>
            <a:ext cx="1326017" cy="542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081" y="3501582"/>
            <a:ext cx="1140410" cy="7602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1" r="27185"/>
          <a:stretch/>
        </p:blipFill>
        <p:spPr>
          <a:xfrm>
            <a:off x="1713409" y="3077573"/>
            <a:ext cx="1706134" cy="11925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12123" y="1817367"/>
            <a:ext cx="924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>
                <a:latin typeface="Constantia" panose="02030602050306030303" pitchFamily="18" charset="0"/>
              </a:rPr>
              <a:t>LHC</a:t>
            </a:r>
            <a:endParaRPr lang="en-GB" sz="2800" b="1" dirty="0">
              <a:latin typeface="Constantia" panose="02030602050306030303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07661" y="1818000"/>
            <a:ext cx="924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Constantia" panose="02030602050306030303" pitchFamily="18" charset="0"/>
              </a:rPr>
              <a:t>SPS</a:t>
            </a:r>
            <a:endParaRPr lang="en-GB" sz="28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51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M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ultiple RF stations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43" name="Picture 2" descr="C:\Heiko\Presentations\2014-11_RFUpgradesHB2014\PSComplexOverview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261" y="650994"/>
            <a:ext cx="6392979" cy="4980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Oval 43"/>
          <p:cNvSpPr/>
          <p:nvPr/>
        </p:nvSpPr>
        <p:spPr>
          <a:xfrm>
            <a:off x="4219672" y="4433907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3068681" y="2505536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3730367" y="1476129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4533160" y="1160948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5715855" y="1476129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6193017" y="2013087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6355833" y="3119749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5786408" y="4096167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4078565" y="1265453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6387537" y="2792190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70" name="Oval 69"/>
          <p:cNvSpPr/>
          <p:nvPr/>
        </p:nvSpPr>
        <p:spPr>
          <a:xfrm>
            <a:off x="6122464" y="3746899"/>
            <a:ext cx="141107" cy="151528"/>
          </a:xfrm>
          <a:prstGeom prst="ellipse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237179" y="4178216"/>
            <a:ext cx="287258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11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217025" y="2411806"/>
            <a:ext cx="327334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36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803083" y="1642358"/>
            <a:ext cx="336952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46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215424" y="1434962"/>
            <a:ext cx="301686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51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4650531" y="1328823"/>
            <a:ext cx="328936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56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385055" y="1594590"/>
            <a:ext cx="341760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66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859211" y="2085064"/>
            <a:ext cx="330540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76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065889" y="2708033"/>
            <a:ext cx="311304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81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005660" y="3020672"/>
            <a:ext cx="338554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86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797255" y="3651892"/>
            <a:ext cx="312906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91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428662" y="3968321"/>
            <a:ext cx="340158" cy="2628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96</a:t>
            </a:r>
          </a:p>
        </p:txBody>
      </p:sp>
      <p:sp>
        <p:nvSpPr>
          <p:cNvPr id="82" name="Oval 81"/>
          <p:cNvSpPr/>
          <p:nvPr/>
        </p:nvSpPr>
        <p:spPr>
          <a:xfrm>
            <a:off x="6355833" y="2556505"/>
            <a:ext cx="141107" cy="151528"/>
          </a:xfrm>
          <a:prstGeom prst="ellipse">
            <a:avLst/>
          </a:prstGeom>
          <a:solidFill>
            <a:srgbClr val="2C5D7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83" name="Oval 82"/>
          <p:cNvSpPr/>
          <p:nvPr/>
        </p:nvSpPr>
        <p:spPr>
          <a:xfrm>
            <a:off x="6004076" y="3892556"/>
            <a:ext cx="141107" cy="151528"/>
          </a:xfrm>
          <a:prstGeom prst="ellipse">
            <a:avLst/>
          </a:prstGeom>
          <a:solidFill>
            <a:srgbClr val="2C5D7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494366" y="2340755"/>
            <a:ext cx="341760" cy="2628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80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157621" y="3968321"/>
            <a:ext cx="330540" cy="2628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92</a:t>
            </a:r>
          </a:p>
        </p:txBody>
      </p:sp>
      <p:sp>
        <p:nvSpPr>
          <p:cNvPr id="86" name="Oval 85"/>
          <p:cNvSpPr/>
          <p:nvPr/>
        </p:nvSpPr>
        <p:spPr>
          <a:xfrm>
            <a:off x="6270007" y="2168219"/>
            <a:ext cx="141107" cy="151528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6318851" y="2339433"/>
            <a:ext cx="141107" cy="151528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450485" y="2030377"/>
            <a:ext cx="319318" cy="2628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77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5990764" y="2366418"/>
            <a:ext cx="327334" cy="2628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78</a:t>
            </a:r>
          </a:p>
        </p:txBody>
      </p:sp>
      <p:sp>
        <p:nvSpPr>
          <p:cNvPr id="90" name="Oval 89"/>
          <p:cNvSpPr/>
          <p:nvPr/>
        </p:nvSpPr>
        <p:spPr>
          <a:xfrm>
            <a:off x="4674267" y="4509670"/>
            <a:ext cx="141107" cy="151528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91" name="Oval 90"/>
          <p:cNvSpPr/>
          <p:nvPr/>
        </p:nvSpPr>
        <p:spPr>
          <a:xfrm>
            <a:off x="6300852" y="3369602"/>
            <a:ext cx="141107" cy="151528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92" name="Oval 91"/>
          <p:cNvSpPr/>
          <p:nvPr/>
        </p:nvSpPr>
        <p:spPr>
          <a:xfrm>
            <a:off x="6235294" y="3553693"/>
            <a:ext cx="141107" cy="151528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461116" y="3280738"/>
            <a:ext cx="335348" cy="2628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88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6395558" y="3508243"/>
            <a:ext cx="336952" cy="2628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89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4640677" y="4247695"/>
            <a:ext cx="260008" cy="2628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8</a:t>
            </a:r>
          </a:p>
        </p:txBody>
      </p:sp>
      <p:sp>
        <p:nvSpPr>
          <p:cNvPr id="96" name="Oval 95"/>
          <p:cNvSpPr/>
          <p:nvPr/>
        </p:nvSpPr>
        <p:spPr>
          <a:xfrm>
            <a:off x="4972144" y="4484956"/>
            <a:ext cx="141107" cy="151528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939524" y="4225569"/>
            <a:ext cx="263214" cy="2628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6</a:t>
            </a:r>
          </a:p>
        </p:txBody>
      </p:sp>
      <p:pic>
        <p:nvPicPr>
          <p:cNvPr id="98" name="Picture 18" descr="10MHzCavityss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31" y="809257"/>
            <a:ext cx="1582974" cy="1266092"/>
          </a:xfrm>
          <a:prstGeom prst="rect">
            <a:avLst/>
          </a:prstGeom>
          <a:noFill/>
          <a:ln w="50800">
            <a:solidFill>
              <a:srgbClr val="8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9" name="Text Box 48"/>
          <p:cNvSpPr txBox="1">
            <a:spLocks noChangeArrowheads="1"/>
          </p:cNvSpPr>
          <p:nvPr/>
        </p:nvSpPr>
        <p:spPr bwMode="auto">
          <a:xfrm>
            <a:off x="351692" y="2066556"/>
            <a:ext cx="1336431" cy="31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1477" b="1" dirty="0">
                <a:solidFill>
                  <a:srgbClr val="000000"/>
                </a:solidFill>
                <a:latin typeface="Constantia" panose="02030602050306030303" pitchFamily="18" charset="0"/>
              </a:rPr>
              <a:t>Acceleration </a:t>
            </a:r>
          </a:p>
        </p:txBody>
      </p:sp>
      <p:sp>
        <p:nvSpPr>
          <p:cNvPr id="100" name="Text Box 49"/>
          <p:cNvSpPr txBox="1">
            <a:spLocks noChangeArrowheads="1"/>
          </p:cNvSpPr>
          <p:nvPr/>
        </p:nvSpPr>
        <p:spPr bwMode="auto">
          <a:xfrm>
            <a:off x="422031" y="850287"/>
            <a:ext cx="1547446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1662" b="1" dirty="0">
                <a:solidFill>
                  <a:schemeClr val="bg1"/>
                </a:solidFill>
                <a:latin typeface="Constantia" panose="02030602050306030303" pitchFamily="18" charset="0"/>
              </a:rPr>
              <a:t>2.8 – 10 MHz</a:t>
            </a:r>
          </a:p>
        </p:txBody>
      </p:sp>
      <p:pic>
        <p:nvPicPr>
          <p:cNvPr id="101" name="Picture 39" descr="40MHzCavityss7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007" y="787273"/>
            <a:ext cx="1899138" cy="1424354"/>
          </a:xfrm>
          <a:prstGeom prst="rect">
            <a:avLst/>
          </a:prstGeom>
          <a:noFill/>
          <a:ln w="508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" name="Text Box 53"/>
          <p:cNvSpPr txBox="1">
            <a:spLocks noChangeArrowheads="1"/>
          </p:cNvSpPr>
          <p:nvPr/>
        </p:nvSpPr>
        <p:spPr bwMode="auto">
          <a:xfrm>
            <a:off x="7145945" y="1886313"/>
            <a:ext cx="1617785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662" b="1" dirty="0">
                <a:solidFill>
                  <a:schemeClr val="bg1"/>
                </a:solidFill>
                <a:latin typeface="Constantia" panose="02030602050306030303" pitchFamily="18" charset="0"/>
              </a:rPr>
              <a:t>40 MHz</a:t>
            </a:r>
          </a:p>
        </p:txBody>
      </p:sp>
      <p:pic>
        <p:nvPicPr>
          <p:cNvPr id="103" name="Picture 38" descr="80MHzCavityss8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011" y="2408162"/>
            <a:ext cx="1618868" cy="1806940"/>
          </a:xfrm>
          <a:prstGeom prst="rect">
            <a:avLst/>
          </a:prstGeom>
          <a:noFill/>
          <a:ln w="50800">
            <a:solidFill>
              <a:srgbClr val="984807"/>
            </a:solidFill>
          </a:ln>
          <a:extLst/>
        </p:spPr>
      </p:pic>
      <p:sp>
        <p:nvSpPr>
          <p:cNvPr id="104" name="Text Box 52"/>
          <p:cNvSpPr txBox="1">
            <a:spLocks noChangeArrowheads="1"/>
          </p:cNvSpPr>
          <p:nvPr/>
        </p:nvSpPr>
        <p:spPr bwMode="auto">
          <a:xfrm>
            <a:off x="7124698" y="3910304"/>
            <a:ext cx="1617785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662" b="1" dirty="0">
                <a:solidFill>
                  <a:schemeClr val="bg1"/>
                </a:solidFill>
                <a:latin typeface="Constantia" panose="02030602050306030303" pitchFamily="18" charset="0"/>
              </a:rPr>
              <a:t>80 MHz</a:t>
            </a:r>
          </a:p>
        </p:txBody>
      </p:sp>
      <p:pic>
        <p:nvPicPr>
          <p:cNvPr id="105" name="Picture 19" descr="20MHzCavityss9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562" y="4398495"/>
            <a:ext cx="1216269" cy="1611923"/>
          </a:xfrm>
          <a:prstGeom prst="rect">
            <a:avLst/>
          </a:prstGeom>
          <a:noFill/>
          <a:ln w="50800">
            <a:solidFill>
              <a:srgbClr val="2C5D7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" name="Text Box 56"/>
          <p:cNvSpPr txBox="1">
            <a:spLocks noChangeArrowheads="1"/>
          </p:cNvSpPr>
          <p:nvPr/>
        </p:nvSpPr>
        <p:spPr bwMode="auto">
          <a:xfrm>
            <a:off x="6794989" y="487954"/>
            <a:ext cx="1878623" cy="31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477" b="1" dirty="0">
                <a:solidFill>
                  <a:srgbClr val="000000"/>
                </a:solidFill>
                <a:latin typeface="Constantia" panose="02030602050306030303" pitchFamily="18" charset="0"/>
              </a:rPr>
              <a:t>RF Manipulations</a:t>
            </a:r>
          </a:p>
        </p:txBody>
      </p:sp>
      <p:pic>
        <p:nvPicPr>
          <p:cNvPr id="107" name="Picture 17" descr="200MHzCavities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31" y="4326179"/>
            <a:ext cx="1899138" cy="1424354"/>
          </a:xfrm>
          <a:prstGeom prst="rect">
            <a:avLst/>
          </a:prstGeom>
          <a:noFill/>
          <a:ln w="508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" name="Text Box 50"/>
          <p:cNvSpPr txBox="1">
            <a:spLocks noChangeArrowheads="1"/>
          </p:cNvSpPr>
          <p:nvPr/>
        </p:nvSpPr>
        <p:spPr bwMode="auto">
          <a:xfrm>
            <a:off x="773723" y="5398841"/>
            <a:ext cx="1547446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662" b="1" dirty="0">
                <a:solidFill>
                  <a:schemeClr val="bg1"/>
                </a:solidFill>
                <a:latin typeface="Constantia" panose="02030602050306030303" pitchFamily="18" charset="0"/>
              </a:rPr>
              <a:t>200 MHz</a:t>
            </a:r>
          </a:p>
        </p:txBody>
      </p:sp>
      <p:sp>
        <p:nvSpPr>
          <p:cNvPr id="109" name="Text Box 54"/>
          <p:cNvSpPr txBox="1">
            <a:spLocks noChangeArrowheads="1"/>
          </p:cNvSpPr>
          <p:nvPr/>
        </p:nvSpPr>
        <p:spPr bwMode="auto">
          <a:xfrm>
            <a:off x="351692" y="5715364"/>
            <a:ext cx="2180492" cy="31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477" b="1" dirty="0">
                <a:solidFill>
                  <a:srgbClr val="000000"/>
                </a:solidFill>
                <a:latin typeface="Constantia" panose="02030602050306030303" pitchFamily="18" charset="0"/>
              </a:rPr>
              <a:t>Longitudinal blow-up</a:t>
            </a:r>
          </a:p>
        </p:txBody>
      </p:sp>
      <p:sp>
        <p:nvSpPr>
          <p:cNvPr id="110" name="Oval 109"/>
          <p:cNvSpPr/>
          <p:nvPr/>
        </p:nvSpPr>
        <p:spPr>
          <a:xfrm>
            <a:off x="5240215" y="4421482"/>
            <a:ext cx="141107" cy="15152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latin typeface="Constantia" panose="02030602050306030303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5417800" y="4378219"/>
            <a:ext cx="253596" cy="2628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8" b="1" dirty="0">
                <a:latin typeface="Constantia" panose="02030602050306030303" pitchFamily="18" charset="0"/>
                <a:cs typeface="Arial"/>
              </a:rPr>
              <a:t>2</a:t>
            </a:r>
          </a:p>
        </p:txBody>
      </p:sp>
      <p:pic>
        <p:nvPicPr>
          <p:cNvPr id="112" name="Picture 2" descr="C:\Heiko\Presentations\2012-01_LHCBeamShutdownLectureWithIons\image.pn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3" r="35177"/>
          <a:stretch/>
        </p:blipFill>
        <p:spPr bwMode="auto">
          <a:xfrm>
            <a:off x="5772251" y="4398496"/>
            <a:ext cx="1260387" cy="1611692"/>
          </a:xfrm>
          <a:prstGeom prst="rect">
            <a:avLst/>
          </a:prstGeom>
          <a:noFill/>
          <a:ln w="50800">
            <a:solidFill>
              <a:schemeClr val="tx1">
                <a:lumMod val="65000"/>
                <a:lumOff val="3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 Box 52"/>
          <p:cNvSpPr txBox="1">
            <a:spLocks noChangeArrowheads="1"/>
          </p:cNvSpPr>
          <p:nvPr/>
        </p:nvSpPr>
        <p:spPr bwMode="auto">
          <a:xfrm>
            <a:off x="7089531" y="5730531"/>
            <a:ext cx="1037492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62" b="1" dirty="0">
                <a:solidFill>
                  <a:schemeClr val="bg1"/>
                </a:solidFill>
                <a:latin typeface="Constantia" panose="02030602050306030303" pitchFamily="18" charset="0"/>
              </a:rPr>
              <a:t>20 MHz</a:t>
            </a:r>
          </a:p>
        </p:txBody>
      </p:sp>
      <p:sp>
        <p:nvSpPr>
          <p:cNvPr id="114" name="Text Box 52"/>
          <p:cNvSpPr txBox="1">
            <a:spLocks noChangeArrowheads="1"/>
          </p:cNvSpPr>
          <p:nvPr/>
        </p:nvSpPr>
        <p:spPr bwMode="auto">
          <a:xfrm>
            <a:off x="5738446" y="5731996"/>
            <a:ext cx="1576754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62" b="1" dirty="0">
                <a:solidFill>
                  <a:schemeClr val="bg1"/>
                </a:solidFill>
                <a:latin typeface="Constantia" panose="02030602050306030303" pitchFamily="18" charset="0"/>
              </a:rPr>
              <a:t>0.4 – 5 MHz</a:t>
            </a:r>
          </a:p>
        </p:txBody>
      </p:sp>
      <p:sp>
        <p:nvSpPr>
          <p:cNvPr id="115" name="Text Box 46"/>
          <p:cNvSpPr txBox="1">
            <a:spLocks noChangeArrowheads="1"/>
          </p:cNvSpPr>
          <p:nvPr/>
        </p:nvSpPr>
        <p:spPr bwMode="auto">
          <a:xfrm>
            <a:off x="351692" y="2627798"/>
            <a:ext cx="1055077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en-US" sz="1662" b="1" dirty="0">
                <a:solidFill>
                  <a:srgbClr val="000000"/>
                </a:solidFill>
                <a:latin typeface="Constantia" panose="02030602050306030303" pitchFamily="18" charset="0"/>
              </a:rPr>
              <a:t>to SPS</a:t>
            </a:r>
          </a:p>
        </p:txBody>
      </p:sp>
      <p:sp>
        <p:nvSpPr>
          <p:cNvPr id="116" name="Rectangle 7"/>
          <p:cNvSpPr>
            <a:spLocks noChangeArrowheads="1"/>
          </p:cNvSpPr>
          <p:nvPr/>
        </p:nvSpPr>
        <p:spPr bwMode="auto">
          <a:xfrm>
            <a:off x="503238" y="6211805"/>
            <a:ext cx="8137525" cy="53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Small </a:t>
            </a:r>
            <a:r>
              <a:rPr lang="en-GB" sz="26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6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</a:t>
            </a:r>
            <a:r>
              <a:rPr lang="en-GB" sz="2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6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6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r>
              <a:rPr lang="en-GB" sz="2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: </a:t>
            </a:r>
            <a:r>
              <a:rPr lang="en-GB" sz="26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Single kick per turn fully sufficient </a:t>
            </a:r>
          </a:p>
        </p:txBody>
      </p:sp>
    </p:spTree>
    <p:extLst>
      <p:ext uri="{BB962C8B-B14F-4D97-AF65-F5344CB8AC3E}">
        <p14:creationId xmlns:p14="http://schemas.microsoft.com/office/powerpoint/2010/main" val="70859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38" y="1930400"/>
            <a:ext cx="4285502" cy="4259408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Electrons and positrons in LEP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503238" y="746125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energy changed in LEP along turn due to strong synchrotron radiation</a:t>
            </a:r>
          </a:p>
        </p:txBody>
      </p:sp>
      <p:sp>
        <p:nvSpPr>
          <p:cNvPr id="5" name="Right Arrow 4"/>
          <p:cNvSpPr/>
          <p:nvPr/>
        </p:nvSpPr>
        <p:spPr>
          <a:xfrm>
            <a:off x="2536826" y="2085975"/>
            <a:ext cx="1371600" cy="4419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latin typeface="Constantia" panose="02030602050306030303" pitchFamily="18" charset="0"/>
              </a:rPr>
              <a:t>Positrons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2536826" y="5263095"/>
            <a:ext cx="1371600" cy="442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latin typeface="Constantia" panose="02030602050306030303" pitchFamily="18" charset="0"/>
              </a:rPr>
              <a:t>Electrons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872455" y="2166937"/>
            <a:ext cx="2874652" cy="3359943"/>
            <a:chOff x="1745455" y="2509837"/>
            <a:chExt cx="2874652" cy="3359943"/>
          </a:xfrm>
        </p:grpSpPr>
        <p:sp>
          <p:nvSpPr>
            <p:cNvPr id="10" name="Rectangle 9"/>
            <p:cNvSpPr/>
            <p:nvPr/>
          </p:nvSpPr>
          <p:spPr>
            <a:xfrm>
              <a:off x="4019549" y="2509837"/>
              <a:ext cx="49213" cy="3359943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302668" y="2686051"/>
              <a:ext cx="50007" cy="3055144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33966" y="2849880"/>
              <a:ext cx="54453" cy="2735580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41173" y="2849879"/>
              <a:ext cx="56833" cy="2735581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280522" y="3000375"/>
              <a:ext cx="50054" cy="2476500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789983" y="2739390"/>
              <a:ext cx="46212" cy="2975609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745455" y="3019425"/>
              <a:ext cx="53357" cy="2383156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574388" y="3000375"/>
              <a:ext cx="45719" cy="2402206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Rectangle 2"/>
          <p:cNvSpPr/>
          <p:nvPr/>
        </p:nvSpPr>
        <p:spPr>
          <a:xfrm>
            <a:off x="1193800" y="2316480"/>
            <a:ext cx="990600" cy="259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115819" y="2446020"/>
            <a:ext cx="90011" cy="1013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5252733" y="4483972"/>
            <a:ext cx="355330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Constantia" panose="02030602050306030303" pitchFamily="18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4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 2 RF sections</a:t>
            </a: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Energy loss in bending magnets</a:t>
            </a:r>
          </a:p>
          <a:p>
            <a:pPr marL="457200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Track from RF section to RF section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5281761" y="1473711"/>
            <a:ext cx="3446477" cy="2299063"/>
            <a:chOff x="5252733" y="2506979"/>
            <a:chExt cx="3446477" cy="2299063"/>
          </a:xfrm>
        </p:grpSpPr>
        <p:grpSp>
          <p:nvGrpSpPr>
            <p:cNvPr id="30" name="Group 29"/>
            <p:cNvGrpSpPr/>
            <p:nvPr/>
          </p:nvGrpSpPr>
          <p:grpSpPr>
            <a:xfrm>
              <a:off x="5296835" y="2522016"/>
              <a:ext cx="3373628" cy="2201160"/>
              <a:chOff x="5010239" y="1765300"/>
              <a:chExt cx="4209961" cy="2746835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t="7103" r="-538"/>
              <a:stretch/>
            </p:blipFill>
            <p:spPr>
              <a:xfrm>
                <a:off x="5010239" y="1765300"/>
                <a:ext cx="4209961" cy="2746835"/>
              </a:xfrm>
              <a:prstGeom prst="rect">
                <a:avLst/>
              </a:prstGeom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6515100" y="3033713"/>
                <a:ext cx="965200" cy="763587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193756" y="3111501"/>
                <a:ext cx="965200" cy="146049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276350" y="3143479"/>
                <a:ext cx="965200" cy="56356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8095501" y="2895452"/>
                <a:ext cx="965200" cy="56356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8524875" y="2676526"/>
                <a:ext cx="663972" cy="540544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870031" y="1799201"/>
                <a:ext cx="1102718" cy="904580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/>
              <p:cNvSpPr/>
              <p:nvPr/>
            </p:nvSpPr>
            <p:spPr>
              <a:xfrm rot="19670671">
                <a:off x="7711724" y="2391079"/>
                <a:ext cx="965200" cy="56356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/>
              <p:cNvSpPr/>
              <p:nvPr/>
            </p:nvSpPr>
            <p:spPr>
              <a:xfrm rot="19670671">
                <a:off x="7421271" y="2202339"/>
                <a:ext cx="965200" cy="56356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665636" y="1778228"/>
                <a:ext cx="1102718" cy="717324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5067299" y="3409950"/>
                <a:ext cx="323679" cy="69056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8308378" y="2522016"/>
              <a:ext cx="390832" cy="22840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252733" y="2506979"/>
              <a:ext cx="3085844" cy="4068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4993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fbelowtransi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60475" y="3194050"/>
            <a:ext cx="2880000" cy="28800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Combining both tracking equations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3" name="Rfabovetransition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080000" y="3194050"/>
            <a:ext cx="2880000" cy="2880000"/>
          </a:xfrm>
          <a:prstGeom prst="rect">
            <a:avLst/>
          </a:prstGeom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3238" y="886940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Observe phase and energy error at each turn with respect to reference particle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Test particles: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802764"/>
              </p:ext>
            </p:extLst>
          </p:nvPr>
        </p:nvGraphicFramePr>
        <p:xfrm>
          <a:off x="3274266" y="1807209"/>
          <a:ext cx="4067176" cy="12344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33588">
                  <a:extLst>
                    <a:ext uri="{9D8B030D-6E8A-4147-A177-3AD203B41FA5}">
                      <a16:colId xmlns:a16="http://schemas.microsoft.com/office/drawing/2014/main" val="2652956812"/>
                    </a:ext>
                  </a:extLst>
                </a:gridCol>
                <a:gridCol w="2033588">
                  <a:extLst>
                    <a:ext uri="{9D8B030D-6E8A-4147-A177-3AD203B41FA5}">
                      <a16:colId xmlns:a16="http://schemas.microsoft.com/office/drawing/2014/main" val="576342287"/>
                    </a:ext>
                  </a:extLst>
                </a:gridCol>
              </a:tblGrid>
              <a:tr h="324224">
                <a:tc>
                  <a:txBody>
                    <a:bodyPr/>
                    <a:lstStyle/>
                    <a:p>
                      <a:pPr algn="ctr"/>
                      <a:r>
                        <a:rPr lang="en-GB" sz="2100" b="1" dirty="0" err="1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Df</a:t>
                      </a:r>
                      <a:r>
                        <a:rPr lang="en-GB" sz="2100" b="1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= </a:t>
                      </a:r>
                      <a:r>
                        <a:rPr lang="en-GB" sz="2100" b="1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GB" sz="2100" b="1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en-GB" sz="2100" b="1" baseline="0" dirty="0" err="1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GB" sz="2100" b="1" baseline="-25000" dirty="0" err="1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GB" sz="2100" b="1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2100" b="1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= 0</a:t>
                      </a:r>
                      <a:endParaRPr lang="en-GB" sz="2100" b="1" dirty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b="1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GB" sz="2100" b="1" i="1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GB" sz="2100" b="1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= 0</a:t>
                      </a:r>
                      <a:endParaRPr lang="en-GB" sz="2100" b="1" dirty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304950"/>
                  </a:ext>
                </a:extLst>
              </a:tr>
              <a:tr h="324224">
                <a:tc>
                  <a:txBody>
                    <a:bodyPr/>
                    <a:lstStyle/>
                    <a:p>
                      <a:pPr algn="ctr"/>
                      <a:r>
                        <a:rPr lang="en-GB" sz="2100" b="1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en-GB" sz="2100" b="1" dirty="0" err="1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Df</a:t>
                      </a:r>
                      <a:r>
                        <a:rPr lang="en-GB" sz="2100" b="1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2100" b="1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</a:t>
                      </a:r>
                      <a:r>
                        <a:rPr lang="en-GB" sz="2100" b="1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0</a:t>
                      </a:r>
                      <a:endParaRPr lang="en-GB" sz="2100" b="1" dirty="0">
                        <a:solidFill>
                          <a:srgbClr val="FF0000"/>
                        </a:solidFill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b="1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GB" sz="2100" b="1" i="1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GB" sz="2100" b="1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= 0</a:t>
                      </a:r>
                      <a:endParaRPr lang="en-GB" sz="2100" b="1" dirty="0">
                        <a:solidFill>
                          <a:srgbClr val="FF0000"/>
                        </a:solidFill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4591896"/>
                  </a:ext>
                </a:extLst>
              </a:tr>
              <a:tr h="324224">
                <a:tc>
                  <a:txBody>
                    <a:bodyPr/>
                    <a:lstStyle/>
                    <a:p>
                      <a:pPr algn="ctr"/>
                      <a:r>
                        <a:rPr lang="en-GB" sz="2100" b="1" dirty="0" smtClean="0">
                          <a:solidFill>
                            <a:srgbClr val="0000FF"/>
                          </a:solidFill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en-GB" sz="2100" b="1" dirty="0" err="1" smtClean="0">
                          <a:solidFill>
                            <a:srgbClr val="0000FF"/>
                          </a:solidFill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Df</a:t>
                      </a:r>
                      <a:r>
                        <a:rPr lang="en-GB" sz="2100" b="1" dirty="0" smtClean="0">
                          <a:solidFill>
                            <a:srgbClr val="0000FF"/>
                          </a:solidFill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= 0</a:t>
                      </a:r>
                      <a:endParaRPr lang="en-GB" sz="2100" b="1" dirty="0">
                        <a:solidFill>
                          <a:srgbClr val="0000FF"/>
                        </a:solidFill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100" b="1" dirty="0" smtClean="0">
                          <a:solidFill>
                            <a:srgbClr val="0000FF"/>
                          </a:solidFill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GB" sz="2100" b="1" i="1" dirty="0" smtClean="0">
                          <a:solidFill>
                            <a:srgbClr val="0000FF"/>
                          </a:solidFill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GB" sz="2100" b="1" dirty="0" smtClean="0">
                          <a:solidFill>
                            <a:srgbClr val="0000FF"/>
                          </a:solidFill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2100" b="1" dirty="0" smtClean="0">
                          <a:solidFill>
                            <a:srgbClr val="0000FF"/>
                          </a:solidFill>
                          <a:latin typeface="Constantia" panose="02030602050306030303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</a:t>
                      </a:r>
                      <a:r>
                        <a:rPr lang="en-GB" sz="2100" b="1" dirty="0" smtClean="0">
                          <a:solidFill>
                            <a:srgbClr val="0000FF"/>
                          </a:solidFill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0</a:t>
                      </a:r>
                      <a:endParaRPr lang="en-GB" sz="2100" b="1" dirty="0">
                        <a:solidFill>
                          <a:srgbClr val="0000FF"/>
                        </a:solidFill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7146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90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630847" y="3661507"/>
            <a:ext cx="4362450" cy="22039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1662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70" y="5421085"/>
            <a:ext cx="2984019" cy="2564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70" y="4215217"/>
            <a:ext cx="3980229" cy="52595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Longitudinal phase space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0847" y="3684953"/>
            <a:ext cx="4295043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en-US" sz="1662" dirty="0">
                <a:solidFill>
                  <a:srgbClr val="000000"/>
                </a:solidFill>
                <a:latin typeface="Constantia" panose="02030602050306030303" pitchFamily="18" charset="0"/>
              </a:rPr>
              <a:t>Energy dependent phase advance, </a:t>
            </a:r>
            <a:r>
              <a:rPr lang="en-GB" altLang="en-US" sz="1662" dirty="0">
                <a:solidFill>
                  <a:srgbClr val="000000"/>
                </a:solidFill>
                <a:latin typeface="Symbol" panose="05050102010706020507" pitchFamily="18" charset="2"/>
              </a:rPr>
              <a:t>f</a:t>
            </a:r>
            <a:r>
              <a:rPr lang="en-GB" altLang="en-US" sz="1662" dirty="0">
                <a:solidFill>
                  <a:srgbClr val="000000"/>
                </a:solidFill>
                <a:latin typeface="Constantia" panose="02030602050306030303" pitchFamily="18" charset="0"/>
              </a:rPr>
              <a:t>: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30847" y="4880707"/>
            <a:ext cx="4431323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en-US" sz="1662" dirty="0">
                <a:solidFill>
                  <a:srgbClr val="000000"/>
                </a:solidFill>
                <a:latin typeface="Constantia" panose="02030602050306030303" pitchFamily="18" charset="0"/>
              </a:rPr>
              <a:t>Phase dependent energy gain, </a:t>
            </a:r>
            <a:r>
              <a:rPr lang="en-GB" altLang="en-US" sz="1662" dirty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en-GB" altLang="en-US" sz="1662" i="1" dirty="0">
                <a:solidFill>
                  <a:srgbClr val="000000"/>
                </a:solidFill>
                <a:latin typeface="Constantia" panose="02030602050306030303" pitchFamily="18" charset="0"/>
              </a:rPr>
              <a:t>E</a:t>
            </a:r>
            <a:r>
              <a:rPr lang="en-GB" altLang="en-US" sz="1662" dirty="0">
                <a:solidFill>
                  <a:srgbClr val="000000"/>
                </a:solidFill>
                <a:latin typeface="Constantia" panose="02030602050306030303" pitchFamily="18" charset="0"/>
              </a:rPr>
              <a:t>:</a:t>
            </a:r>
          </a:p>
        </p:txBody>
      </p:sp>
      <p:pic>
        <p:nvPicPr>
          <p:cNvPr id="19" name="Picture 12" descr="KreisBeschleuniger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38" y="1966790"/>
            <a:ext cx="3587262" cy="157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521676" y="958041"/>
            <a:ext cx="4220308" cy="490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en-US" sz="2585" b="1" dirty="0">
                <a:solidFill>
                  <a:srgbClr val="000000"/>
                </a:solidFill>
                <a:latin typeface="Constantia" panose="02030602050306030303" pitchFamily="18" charset="0"/>
              </a:rPr>
              <a:t>Simple </a:t>
            </a:r>
            <a:r>
              <a:rPr lang="en-GB" altLang="en-US" sz="2585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accelerator model:</a:t>
            </a:r>
            <a:endParaRPr lang="en-GB" altLang="en-US" sz="2215" b="1" dirty="0">
              <a:solidFill>
                <a:srgbClr val="000000"/>
              </a:solidFill>
              <a:latin typeface="Constantia" panose="02030602050306030303" pitchFamily="18" charset="0"/>
            </a:endParaRP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567347" y="6014182"/>
            <a:ext cx="8284553" cy="533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chemeClr val="tx1"/>
              </a:buClr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Works for arbitrary shape of acceleration amplitude </a:t>
            </a:r>
            <a:r>
              <a:rPr lang="en-GB" sz="24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GB" sz="2400" b="1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</a:p>
        </p:txBody>
      </p:sp>
      <p:pic>
        <p:nvPicPr>
          <p:cNvPr id="3" name="SingleHarmonicPhaseSpaceConstruc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144400" y="1159200"/>
            <a:ext cx="3522666" cy="47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14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Continuous versus discrete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022" y="1931363"/>
            <a:ext cx="3787388" cy="36756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72" y="1931363"/>
            <a:ext cx="3816522" cy="3780000"/>
          </a:xfrm>
          <a:prstGeom prst="rect">
            <a:avLst/>
          </a:prstGeom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3238" y="879475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Analytical solution describes static condition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No notion of turn-by-turn evolution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Same result with both approaches for </a:t>
            </a:r>
            <a:r>
              <a:rPr lang="en-GB" sz="24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4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GB" sz="24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GB" sz="24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&lt;&lt; 1</a:t>
            </a:r>
            <a:endParaRPr lang="en-GB" sz="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3873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simple tracking in Python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3238" y="879475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Follow the trajectory of a single particle</a:t>
            </a: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04" y="1494065"/>
            <a:ext cx="5273609" cy="22071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933371"/>
            <a:ext cx="3568088" cy="2421863"/>
          </a:xfrm>
          <a:prstGeom prst="rect">
            <a:avLst/>
          </a:prstGeom>
        </p:spPr>
      </p:pic>
      <p:sp>
        <p:nvSpPr>
          <p:cNvPr id="8" name="Bent-Up Arrow 7"/>
          <p:cNvSpPr/>
          <p:nvPr/>
        </p:nvSpPr>
        <p:spPr>
          <a:xfrm rot="5400000">
            <a:off x="3323773" y="3676476"/>
            <a:ext cx="957943" cy="121093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Brace 9"/>
          <p:cNvSpPr/>
          <p:nvPr/>
        </p:nvSpPr>
        <p:spPr>
          <a:xfrm>
            <a:off x="6391275" y="1494065"/>
            <a:ext cx="214313" cy="939573"/>
          </a:xfrm>
          <a:prstGeom prst="rightBrace">
            <a:avLst>
              <a:gd name="adj1" fmla="val 66111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683150" y="1764594"/>
            <a:ext cx="1521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nstantia" panose="02030602050306030303" pitchFamily="18" charset="0"/>
              </a:rPr>
              <a:t>Turn </a:t>
            </a:r>
            <a:r>
              <a:rPr lang="en-GB" i="1" dirty="0" smtClean="0">
                <a:latin typeface="Constantia" panose="02030602050306030303" pitchFamily="18" charset="0"/>
              </a:rPr>
              <a:t>n</a:t>
            </a:r>
            <a:r>
              <a:rPr lang="en-GB" dirty="0" smtClean="0">
                <a:latin typeface="Constantia" panose="02030602050306030303" pitchFamily="18" charset="0"/>
              </a:rPr>
              <a:t> </a:t>
            </a:r>
            <a:r>
              <a:rPr lang="en-GB" dirty="0" smtClean="0">
                <a:latin typeface="Constantia" panose="02030602050306030303" pitchFamily="18" charset="0"/>
                <a:sym typeface="Symbol" panose="05050102010706020507" pitchFamily="18" charset="2"/>
              </a:rPr>
              <a:t> </a:t>
            </a:r>
            <a:r>
              <a:rPr lang="en-GB" i="1" dirty="0" smtClean="0">
                <a:latin typeface="Constantia" panose="02030602050306030303" pitchFamily="18" charset="0"/>
                <a:sym typeface="Symbol" panose="05050102010706020507" pitchFamily="18" charset="2"/>
              </a:rPr>
              <a:t>n</a:t>
            </a:r>
            <a:r>
              <a:rPr lang="en-GB" dirty="0" smtClean="0">
                <a:latin typeface="Constantia" panose="02030602050306030303" pitchFamily="18" charset="0"/>
                <a:sym typeface="Symbol" panose="05050102010706020507" pitchFamily="18" charset="2"/>
              </a:rPr>
              <a:t>+1</a:t>
            </a:r>
            <a:endParaRPr lang="en-GB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17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Choice of particle coordinates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03238" y="694419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Time or phase? Momentum or energy?</a:t>
            </a: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Absolute or relative coordinates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736524"/>
              </p:ext>
            </p:extLst>
          </p:nvPr>
        </p:nvGraphicFramePr>
        <p:xfrm>
          <a:off x="503234" y="1803401"/>
          <a:ext cx="8137528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309">
                  <a:extLst>
                    <a:ext uri="{9D8B030D-6E8A-4147-A177-3AD203B41FA5}">
                      <a16:colId xmlns:a16="http://schemas.microsoft.com/office/drawing/2014/main" val="1884203271"/>
                    </a:ext>
                  </a:extLst>
                </a:gridCol>
                <a:gridCol w="551543">
                  <a:extLst>
                    <a:ext uri="{9D8B030D-6E8A-4147-A177-3AD203B41FA5}">
                      <a16:colId xmlns:a16="http://schemas.microsoft.com/office/drawing/2014/main" val="3361770574"/>
                    </a:ext>
                  </a:extLst>
                </a:gridCol>
                <a:gridCol w="3381828">
                  <a:extLst>
                    <a:ext uri="{9D8B030D-6E8A-4147-A177-3AD203B41FA5}">
                      <a16:colId xmlns:a16="http://schemas.microsoft.com/office/drawing/2014/main" val="90109718"/>
                    </a:ext>
                  </a:extLst>
                </a:gridCol>
                <a:gridCol w="3647848">
                  <a:extLst>
                    <a:ext uri="{9D8B030D-6E8A-4147-A177-3AD203B41FA5}">
                      <a16:colId xmlns:a16="http://schemas.microsoft.com/office/drawing/2014/main" val="38808941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Advantages</a:t>
                      </a:r>
                      <a:endParaRPr lang="en-GB" dirty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Disadvantages</a:t>
                      </a:r>
                      <a:endParaRPr lang="en-GB" dirty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2224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GB" i="1" dirty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i="1" dirty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Most universal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Suitable for any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tracking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Canonically conjugated</a:t>
                      </a:r>
                      <a:endParaRPr lang="en-GB" dirty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Numerical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precision: large absolute value</a:t>
                      </a:r>
                      <a:endParaRPr lang="en-GB" dirty="0" smtClean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Relative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bunch motion more difficult to follow</a:t>
                      </a:r>
                      <a:endParaRPr lang="en-GB" dirty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31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0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GB" i="1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GB" i="1" dirty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0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GB" i="1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i="1" dirty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Relevant deviations only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Canonically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conjugated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Most suited for multiple </a:t>
                      </a:r>
                      <a:r>
                        <a:rPr lang="en-GB" i="1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Required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synchronous particle as reference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Duration of turn may 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6720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0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F</a:t>
                      </a:r>
                      <a:endParaRPr lang="en-GB" i="0" dirty="0">
                        <a:latin typeface="Symbol" panose="05050102010706020507" pitchFamily="18" charset="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GB" i="0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, D</a:t>
                      </a:r>
                      <a:r>
                        <a:rPr lang="en-GB" i="1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Turn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length always 2</a:t>
                      </a:r>
                      <a:r>
                        <a:rPr lang="en-GB" baseline="0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Relevant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deviations only</a:t>
                      </a:r>
                      <a:endParaRPr lang="en-GB" dirty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Requires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synchronous particle as reference</a:t>
                      </a:r>
                      <a:endParaRPr lang="en-GB" dirty="0" smtClean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canonically conjugated</a:t>
                      </a:r>
                      <a:endParaRPr lang="en-GB" dirty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2208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f</a:t>
                      </a:r>
                      <a:endParaRPr lang="en-GB" dirty="0">
                        <a:latin typeface="Symbol" panose="05050102010706020507" pitchFamily="18" charset="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GB" i="0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, D</a:t>
                      </a:r>
                      <a:r>
                        <a:rPr lang="en-GB" i="1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bucket length always 2</a:t>
                      </a:r>
                      <a:r>
                        <a:rPr lang="en-GB" baseline="0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p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Relevant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deviations only</a:t>
                      </a:r>
                      <a:endParaRPr lang="en-GB" dirty="0" smtClean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1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Most suited</a:t>
                      </a:r>
                      <a:r>
                        <a:rPr lang="en-GB" b="1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for single </a:t>
                      </a:r>
                      <a:r>
                        <a:rPr lang="en-GB" b="1" i="1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n-GB" b="1" i="1" dirty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Requires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synchronous particle as reference</a:t>
                      </a:r>
                      <a:endParaRPr lang="en-GB" dirty="0" smtClean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  <a:cs typeface="Times New Roman" panose="02020603050405020304" pitchFamily="18" charset="0"/>
                        </a:rPr>
                        <a:t> canonically conjugated</a:t>
                      </a:r>
                      <a:endParaRPr lang="en-GB" dirty="0" smtClean="0">
                        <a:latin typeface="Constantia" panose="0203060205030603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9800755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03234" y="5181600"/>
            <a:ext cx="8137528" cy="924561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39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56432" y="2480567"/>
            <a:ext cx="4795406" cy="96285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Tracking simulation flow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2163" y="2592664"/>
            <a:ext cx="2170800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 smtClean="0">
                <a:latin typeface="Constantia" panose="02030602050306030303" pitchFamily="18" charset="0"/>
              </a:rPr>
              <a:t>Generate initial distribution</a:t>
            </a:r>
            <a:endParaRPr lang="en-GB" sz="2100" b="1" dirty="0"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56432" y="1065669"/>
            <a:ext cx="2169889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 smtClean="0">
                <a:latin typeface="Constantia" panose="02030602050306030303" pitchFamily="18" charset="0"/>
              </a:rPr>
              <a:t>Accelerator parameters</a:t>
            </a:r>
            <a:endParaRPr lang="en-GB" sz="2100" b="1" dirty="0">
              <a:latin typeface="Constantia" panose="0203060205030603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81032" y="1065669"/>
            <a:ext cx="2170800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100" b="1" dirty="0" smtClean="0">
                <a:latin typeface="Constantia" panose="02030602050306030303" pitchFamily="18" charset="0"/>
              </a:rPr>
              <a:t>RF system parameters</a:t>
            </a:r>
            <a:endParaRPr lang="en-GB" sz="2100" b="1" dirty="0">
              <a:latin typeface="Constantia" panose="0203060205030603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84134" y="2625348"/>
            <a:ext cx="2540001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latin typeface="Constantia" panose="02030602050306030303" pitchFamily="18" charset="0"/>
              </a:rPr>
              <a:t>Tracking</a:t>
            </a:r>
            <a:endParaRPr lang="en-GB" sz="3600" b="1" dirty="0">
              <a:latin typeface="Constantia" panose="0203060205030603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6432" y="4148194"/>
            <a:ext cx="4795400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anose="02030602050306030303" pitchFamily="18" charset="0"/>
              </a:rPr>
              <a:t>Plot and analyse</a:t>
            </a:r>
            <a:r>
              <a:rPr lang="en-GB" sz="2100" b="1" dirty="0">
                <a:latin typeface="Constantia" panose="02030602050306030303" pitchFamily="18" charset="0"/>
              </a:rPr>
              <a:t> </a:t>
            </a:r>
            <a:r>
              <a:rPr lang="en-GB" sz="2100" b="1" dirty="0" smtClean="0">
                <a:latin typeface="Constantia" panose="02030602050306030303" pitchFamily="18" charset="0"/>
              </a:rPr>
              <a:t>results</a:t>
            </a:r>
          </a:p>
          <a:p>
            <a:pPr marL="342900" indent="-342900"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anose="02030602050306030303" pitchFamily="18" charset="0"/>
              </a:rPr>
              <a:t>Compare with measurements</a:t>
            </a:r>
          </a:p>
        </p:txBody>
      </p:sp>
      <p:sp>
        <p:nvSpPr>
          <p:cNvPr id="9" name="Right Arrow 8"/>
          <p:cNvSpPr/>
          <p:nvPr/>
        </p:nvSpPr>
        <p:spPr>
          <a:xfrm rot="5400000">
            <a:off x="4357328" y="1857438"/>
            <a:ext cx="568096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3012141" y="2677048"/>
            <a:ext cx="500988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 rot="5400000">
            <a:off x="6982384" y="1857438"/>
            <a:ext cx="568096" cy="5515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5400000">
            <a:off x="5670086" y="3322594"/>
            <a:ext cx="568096" cy="899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792164" y="2615073"/>
            <a:ext cx="2170800" cy="71625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571402" y="4178123"/>
            <a:ext cx="4771601" cy="70873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62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Distributions and projections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03237" y="738799"/>
            <a:ext cx="826668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From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single particle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tracking to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distribution</a:t>
            </a:r>
          </a:p>
          <a:p>
            <a:pPr marL="457200" indent="-457200" defTabSz="84455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10</a:t>
            </a:r>
            <a:r>
              <a:rPr lang="en-GB" sz="2100" b="1" baseline="30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10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…10</a:t>
            </a:r>
            <a:r>
              <a:rPr lang="en-GB" sz="2100" b="1" baseline="30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12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particles per bunch 	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too much computing power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  <a:tabLst>
                <a:tab pos="4217988" algn="l"/>
              </a:tabLst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Macro-particles to reduce	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up to few 10</a:t>
            </a:r>
            <a:r>
              <a:rPr lang="en-GB" sz="2100" b="1" baseline="30000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6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 per bunch</a:t>
            </a:r>
            <a:endParaRPr lang="en-GB" sz="21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4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spcBef>
                <a:spcPct val="20000"/>
              </a:spcBef>
              <a:buClr>
                <a:schemeClr val="tx1"/>
              </a:buClr>
            </a:pPr>
            <a:endParaRPr lang="en-GB" sz="24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203" y="2339296"/>
            <a:ext cx="3622797" cy="362279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41954" y="2033464"/>
            <a:ext cx="336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onstantia" panose="02030602050306030303" pitchFamily="18" charset="0"/>
              </a:rPr>
              <a:t>Normal distribution in </a:t>
            </a:r>
            <a:r>
              <a:rPr lang="en-US" b="1" i="1" dirty="0" smtClean="0">
                <a:latin typeface="Constantia" panose="02030602050306030303" pitchFamily="18" charset="0"/>
              </a:rPr>
              <a:t>x</a:t>
            </a:r>
            <a:r>
              <a:rPr lang="en-US" b="1" dirty="0" smtClean="0">
                <a:latin typeface="Constantia" panose="02030602050306030303" pitchFamily="18" charset="0"/>
              </a:rPr>
              <a:t>, </a:t>
            </a:r>
            <a:r>
              <a:rPr lang="en-US" b="1" i="1" dirty="0" smtClean="0">
                <a:latin typeface="Constantia" panose="02030602050306030303" pitchFamily="18" charset="0"/>
              </a:rPr>
              <a:t>y</a:t>
            </a:r>
            <a:endParaRPr lang="en-GB" b="1" i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80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Study interaction between beam and RF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3237" y="781435"/>
            <a:ext cx="8137525" cy="473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Complementary approaches for the same problem</a:t>
            </a: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691613"/>
              </p:ext>
            </p:extLst>
          </p:nvPr>
        </p:nvGraphicFramePr>
        <p:xfrm>
          <a:off x="503237" y="1311749"/>
          <a:ext cx="8137525" cy="5056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1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6480">
                  <a:extLst>
                    <a:ext uri="{9D8B030D-6E8A-4147-A177-3AD203B41FA5}">
                      <a16:colId xmlns:a16="http://schemas.microsoft.com/office/drawing/2014/main" val="2329558364"/>
                    </a:ext>
                  </a:extLst>
                </a:gridCol>
              </a:tblGrid>
              <a:tr h="3757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nstantia" panose="02030602050306030303" pitchFamily="18" charset="0"/>
                        </a:rPr>
                        <a:t>(Semi-)Analytical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nstantia" panose="02030602050306030303" pitchFamily="18" charset="0"/>
                        </a:rPr>
                        <a:t>Numerical: tracking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066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Describe particle motion by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differential equations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Continuous trajectories 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of particle motion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Deduce useful parameters for stable acceleration: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RF bucket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Synchrotron frequency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Stable phase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GB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Track particle parameters from turn to turn</a:t>
                      </a:r>
                      <a:endParaRPr lang="en-GB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Profit from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discretization of motion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: turn-by-turn,</a:t>
                      </a:r>
                      <a:b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</a:b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RF station-by-RF station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No notion 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of RF bucket, synchrotron, stable phase, etc.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Follow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ensemble of particles to study evolution of bunch</a:t>
                      </a:r>
                      <a:r>
                        <a:rPr lang="en-US" b="1" i="1" baseline="300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/>
                      </a:r>
                      <a:br>
                        <a:rPr lang="en-US" b="1" i="1" baseline="300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</a:br>
                      <a:endParaRPr lang="en-US" b="1" i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9716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en-US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Classical introduction of longitudinal beam dynamics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en-US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Flexible brute-force approach</a:t>
                      </a:r>
                    </a:p>
                    <a:p>
                      <a:pPr marL="0" lvl="1" indent="0">
                        <a:buFont typeface="Symbol" panose="05050102010706020507" pitchFamily="18" charset="2"/>
                        <a:buNone/>
                      </a:pPr>
                      <a:endParaRPr lang="en-GB" b="1" baseline="0" dirty="0" smtClean="0">
                        <a:solidFill>
                          <a:srgbClr val="1F497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03238" y="5346700"/>
            <a:ext cx="8137525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59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00" y="2340000"/>
            <a:ext cx="3621600" cy="36216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Projections of distributions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696459" y="4927827"/>
            <a:ext cx="394430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8775" indent="-358775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Time projection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directly observable: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 profile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59" y="874355"/>
            <a:ext cx="3628321" cy="14408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835" y="2060431"/>
            <a:ext cx="2809866" cy="2694132"/>
          </a:xfrm>
          <a:prstGeom prst="rect">
            <a:avLst/>
          </a:prstGeom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696459" y="756567"/>
            <a:ext cx="394430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8775" indent="-358775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Very  common task: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.g. Python 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seaborn</a:t>
            </a: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914400" lvl="1" indent="-4572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b="1" dirty="0" err="1" smtClean="0">
                <a:solidFill>
                  <a:srgbClr val="C0504D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itchFamily="2" charset="2"/>
              </a:rPr>
              <a:t>plotPhaseSpace</a:t>
            </a:r>
            <a:r>
              <a:rPr lang="en-GB" b="1" dirty="0" smtClean="0">
                <a:latin typeface="Courier New" panose="02070309020205020404" pitchFamily="49" charset="0"/>
                <a:cs typeface="Courier New" panose="02070309020205020404" pitchFamily="49" charset="0"/>
                <a:sym typeface="Wingdings" pitchFamily="2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052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scillationQuadrupol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36800" y="2203200"/>
            <a:ext cx="3600000" cy="36000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Tracking of a single bunch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03238" y="694419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Set-up bunch with parabolic distribution: </a:t>
            </a:r>
            <a:r>
              <a:rPr lang="en-GB" b="1" dirty="0" err="1" smtClean="0">
                <a:solidFill>
                  <a:srgbClr val="C0504D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itchFamily="2" charset="2"/>
              </a:rPr>
              <a:t>generateBunch</a:t>
            </a:r>
            <a:endParaRPr lang="en-GB" b="1" dirty="0" smtClean="0">
              <a:solidFill>
                <a:srgbClr val="C0504D"/>
              </a:solidFill>
              <a:latin typeface="Courier New" panose="02070309020205020404" pitchFamily="49" charset="0"/>
              <a:cs typeface="Courier New" panose="02070309020205020404" pitchFamily="49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Most simple case: single harmonic RF without acceleration</a:t>
            </a:r>
          </a:p>
        </p:txBody>
      </p:sp>
      <p:pic>
        <p:nvPicPr>
          <p:cNvPr id="2" name="MatchedBunch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72140" y="2201904"/>
            <a:ext cx="3600000" cy="36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85476" y="1927755"/>
            <a:ext cx="356468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Correct voltage </a:t>
            </a:r>
            <a:r>
              <a:rPr lang="en-US" sz="1650" b="1" dirty="0" smtClean="0">
                <a:latin typeface="Constantia" panose="02030602050306030303" pitchFamily="18" charset="0"/>
              </a:rPr>
              <a:t>at </a:t>
            </a:r>
            <a:r>
              <a:rPr lang="en-US" sz="165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correct phase</a:t>
            </a:r>
            <a:endParaRPr lang="en-GB" sz="1650" b="1" i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40639" y="1927755"/>
            <a:ext cx="356468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Wrong voltage </a:t>
            </a:r>
            <a:r>
              <a:rPr lang="en-US" sz="1650" b="1" dirty="0" smtClean="0">
                <a:latin typeface="Constantia" panose="02030602050306030303" pitchFamily="18" charset="0"/>
              </a:rPr>
              <a:t>at </a:t>
            </a:r>
            <a:r>
              <a:rPr lang="en-US" sz="165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correct phase</a:t>
            </a:r>
            <a:endParaRPr lang="en-GB" sz="1650" b="1" i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5476" y="5722110"/>
            <a:ext cx="328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®"/>
            </a:pPr>
            <a:r>
              <a:rPr lang="en-US" sz="24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Matched bunch</a:t>
            </a:r>
            <a:endParaRPr lang="en-GB" sz="2400" b="1" i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49060" y="5722110"/>
            <a:ext cx="328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®"/>
            </a:pPr>
            <a:r>
              <a:rPr lang="en-US" sz="24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Breathing bunch (quadrupole)</a:t>
            </a:r>
          </a:p>
        </p:txBody>
      </p:sp>
    </p:spTree>
    <p:extLst>
      <p:ext uri="{BB962C8B-B14F-4D97-AF65-F5344CB8AC3E}">
        <p14:creationId xmlns:p14="http://schemas.microsoft.com/office/powerpoint/2010/main" val="67415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3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333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  <p:bldLst>
      <p:bldP spid="11" grpId="0"/>
      <p:bldP spid="1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DipoleOscillationEnergyError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35724" y="2203200"/>
            <a:ext cx="3600000" cy="3600000"/>
          </a:xfrm>
          <a:prstGeom prst="rect">
            <a:avLst/>
          </a:prstGeom>
        </p:spPr>
      </p:pic>
      <p:pic>
        <p:nvPicPr>
          <p:cNvPr id="13" name="DipoleOscillation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72890" y="2203200"/>
            <a:ext cx="3600000" cy="360000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Example: Tracking of a single bunch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03238" y="694419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Set-up bunch with parabolic distribution: </a:t>
            </a:r>
            <a:r>
              <a:rPr lang="en-GB" b="1" dirty="0" err="1" smtClean="0">
                <a:solidFill>
                  <a:srgbClr val="C0504D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itchFamily="2" charset="2"/>
              </a:rPr>
              <a:t>generateBunch</a:t>
            </a:r>
            <a:endParaRPr lang="en-GB" b="1" dirty="0" smtClean="0">
              <a:solidFill>
                <a:srgbClr val="C0504D"/>
              </a:solidFill>
              <a:latin typeface="Courier New" panose="02070309020205020404" pitchFamily="49" charset="0"/>
              <a:cs typeface="Courier New" panose="02070309020205020404" pitchFamily="49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Most simple case: single harmonic RF without acceleration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5476" y="1927755"/>
            <a:ext cx="356468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Correct voltage </a:t>
            </a:r>
            <a:r>
              <a:rPr lang="en-US" sz="1650" b="1" dirty="0" smtClean="0">
                <a:latin typeface="Constantia" panose="02030602050306030303" pitchFamily="18" charset="0"/>
              </a:rPr>
              <a:t>at </a:t>
            </a:r>
            <a:r>
              <a:rPr lang="en-US" sz="165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wrong phase</a:t>
            </a:r>
            <a:endParaRPr lang="en-GB" sz="1650" b="1" i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40639" y="1927755"/>
            <a:ext cx="356468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5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All correct, but </a:t>
            </a:r>
            <a:r>
              <a:rPr lang="en-US" sz="165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wrong energy</a:t>
            </a:r>
            <a:endParaRPr lang="en-GB" sz="1650" b="1" i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3239" y="572211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®"/>
            </a:pPr>
            <a:r>
              <a:rPr lang="en-US" sz="24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Dipole oscillations</a:t>
            </a:r>
          </a:p>
          <a:p>
            <a:pPr marL="342900" indent="-342900">
              <a:buFont typeface="Symbol" panose="05050102010706020507" pitchFamily="18" charset="2"/>
              <a:buChar char="®"/>
            </a:pPr>
            <a:r>
              <a:rPr lang="en-US" sz="24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Phase and energy offset for example at injection</a:t>
            </a:r>
            <a:endParaRPr lang="en-US" sz="2400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50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34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333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  <p:bldLst>
      <p:bldP spid="11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Getting closer to reality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03238" y="694419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State-of-the-art </a:t>
            </a:r>
            <a:r>
              <a:rPr lang="en-GB" sz="2400" b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tracking may include </a:t>
            </a:r>
            <a:r>
              <a:rPr lang="en-GB" sz="24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much more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200" y="2302702"/>
            <a:ext cx="3191161" cy="694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38" y="4799105"/>
            <a:ext cx="8188764" cy="34424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798376" y="2794000"/>
            <a:ext cx="2908745" cy="1984188"/>
            <a:chOff x="2798376" y="2794000"/>
            <a:chExt cx="2908745" cy="1984188"/>
          </a:xfrm>
        </p:grpSpPr>
        <p:sp>
          <p:nvSpPr>
            <p:cNvPr id="2" name="TextBox 1"/>
            <p:cNvSpPr txBox="1"/>
            <p:nvPr/>
          </p:nvSpPr>
          <p:spPr>
            <a:xfrm>
              <a:off x="2798376" y="3475428"/>
              <a:ext cx="29087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Constantia" panose="02030602050306030303" pitchFamily="18" charset="0"/>
                </a:rPr>
                <a:t>Multiple RF systems with</a:t>
              </a:r>
              <a:br>
                <a:rPr lang="en-GB" b="1" dirty="0" smtClean="0">
                  <a:latin typeface="Constantia" panose="02030602050306030303" pitchFamily="18" charset="0"/>
                </a:rPr>
              </a:br>
              <a:r>
                <a:rPr lang="en-GB" b="1" dirty="0" smtClean="0">
                  <a:latin typeface="Constantia" panose="02030602050306030303" pitchFamily="18" charset="0"/>
                </a:rPr>
                <a:t>changing parameters</a:t>
              </a:r>
              <a:endParaRPr lang="en-GB" b="1" dirty="0">
                <a:latin typeface="Constantia" panose="02030602050306030303" pitchFamily="18" charset="0"/>
              </a:endParaRPr>
            </a:p>
          </p:txBody>
        </p:sp>
        <p:cxnSp>
          <p:nvCxnSpPr>
            <p:cNvPr id="17" name="Straight Arrow Connector 16"/>
            <p:cNvCxnSpPr>
              <a:stCxn id="2" idx="0"/>
            </p:cNvCxnSpPr>
            <p:nvPr/>
          </p:nvCxnSpPr>
          <p:spPr>
            <a:xfrm flipV="1">
              <a:off x="4252749" y="2794000"/>
              <a:ext cx="839951" cy="681428"/>
            </a:xfrm>
            <a:prstGeom prst="straightConnector1">
              <a:avLst/>
            </a:prstGeom>
            <a:ln w="3175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2" idx="2"/>
            </p:cNvCxnSpPr>
            <p:nvPr/>
          </p:nvCxnSpPr>
          <p:spPr>
            <a:xfrm flipH="1">
              <a:off x="3532095" y="4121759"/>
              <a:ext cx="720654" cy="656429"/>
            </a:xfrm>
            <a:prstGeom prst="straightConnector1">
              <a:avLst/>
            </a:prstGeom>
            <a:ln w="3175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2347594" y="1447863"/>
            <a:ext cx="3066235" cy="923330"/>
            <a:chOff x="2347594" y="1447863"/>
            <a:chExt cx="3066235" cy="923330"/>
          </a:xfrm>
        </p:grpSpPr>
        <p:sp>
          <p:nvSpPr>
            <p:cNvPr id="11" name="TextBox 10"/>
            <p:cNvSpPr txBox="1"/>
            <p:nvPr/>
          </p:nvSpPr>
          <p:spPr>
            <a:xfrm>
              <a:off x="2347594" y="1447863"/>
              <a:ext cx="232418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Constantia" panose="02030602050306030303" pitchFamily="18" charset="0"/>
                </a:rPr>
                <a:t>Non-linear phase slip factor, e.g. transition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4563763" y="1828441"/>
              <a:ext cx="850066" cy="489466"/>
            </a:xfrm>
            <a:prstGeom prst="straightConnector1">
              <a:avLst/>
            </a:prstGeom>
            <a:ln w="3175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5601299" y="3125022"/>
            <a:ext cx="2456348" cy="1614797"/>
            <a:chOff x="5601299" y="3125022"/>
            <a:chExt cx="2456348" cy="1614797"/>
          </a:xfrm>
        </p:grpSpPr>
        <p:sp>
          <p:nvSpPr>
            <p:cNvPr id="13" name="TextBox 12"/>
            <p:cNvSpPr txBox="1"/>
            <p:nvPr/>
          </p:nvSpPr>
          <p:spPr>
            <a:xfrm>
              <a:off x="5601299" y="3125022"/>
              <a:ext cx="2456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Constantia" panose="02030602050306030303" pitchFamily="18" charset="0"/>
                </a:rPr>
                <a:t>Energy loss: synchrotron radiation or impedances</a:t>
              </a:r>
              <a:endParaRPr lang="en-GB" b="1" dirty="0">
                <a:latin typeface="Constantia" panose="02030602050306030303" pitchFamily="18" charset="0"/>
              </a:endParaRPr>
            </a:p>
          </p:txBody>
        </p:sp>
        <p:cxnSp>
          <p:nvCxnSpPr>
            <p:cNvPr id="31" name="Straight Arrow Connector 30"/>
            <p:cNvCxnSpPr>
              <a:stCxn id="13" idx="2"/>
            </p:cNvCxnSpPr>
            <p:nvPr/>
          </p:nvCxnSpPr>
          <p:spPr>
            <a:xfrm flipH="1">
              <a:off x="6805481" y="4325351"/>
              <a:ext cx="23992" cy="414468"/>
            </a:xfrm>
            <a:prstGeom prst="straightConnector1">
              <a:avLst/>
            </a:prstGeom>
            <a:ln w="3175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7080077" y="2576909"/>
            <a:ext cx="1736309" cy="2162910"/>
            <a:chOff x="7080077" y="2576909"/>
            <a:chExt cx="1736309" cy="2162910"/>
          </a:xfrm>
        </p:grpSpPr>
        <p:sp>
          <p:nvSpPr>
            <p:cNvPr id="9" name="TextBox 8"/>
            <p:cNvSpPr txBox="1"/>
            <p:nvPr/>
          </p:nvSpPr>
          <p:spPr>
            <a:xfrm>
              <a:off x="7080077" y="2576909"/>
              <a:ext cx="17363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Constantia" panose="02030602050306030303" pitchFamily="18" charset="0"/>
                </a:rPr>
                <a:t>Beam induced</a:t>
              </a:r>
              <a:br>
                <a:rPr lang="en-GB" b="1" dirty="0" smtClean="0">
                  <a:latin typeface="Constantia" panose="02030602050306030303" pitchFamily="18" charset="0"/>
                </a:rPr>
              </a:br>
              <a:r>
                <a:rPr lang="en-GB" b="1" dirty="0" smtClean="0">
                  <a:latin typeface="Constantia" panose="02030602050306030303" pitchFamily="18" charset="0"/>
                </a:rPr>
                <a:t>voltage</a:t>
              </a:r>
              <a:endParaRPr lang="en-GB" b="1" dirty="0">
                <a:latin typeface="Constantia" panose="02030602050306030303" pitchFamily="18" charset="0"/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H="1">
              <a:off x="8127654" y="3241140"/>
              <a:ext cx="37530" cy="1498679"/>
            </a:xfrm>
            <a:prstGeom prst="straightConnector1">
              <a:avLst/>
            </a:prstGeom>
            <a:ln w="3175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4780351" y="5170242"/>
            <a:ext cx="1546194" cy="848869"/>
            <a:chOff x="4780351" y="5170242"/>
            <a:chExt cx="1546194" cy="848869"/>
          </a:xfrm>
        </p:grpSpPr>
        <p:sp>
          <p:nvSpPr>
            <p:cNvPr id="8" name="TextBox 7"/>
            <p:cNvSpPr txBox="1"/>
            <p:nvPr/>
          </p:nvSpPr>
          <p:spPr>
            <a:xfrm>
              <a:off x="4780351" y="5649779"/>
              <a:ext cx="15461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Constantia" panose="02030602050306030303" pitchFamily="18" charset="0"/>
                </a:rPr>
                <a:t>Acceleration</a:t>
              </a:r>
              <a:endParaRPr lang="en-GB" b="1" dirty="0">
                <a:latin typeface="Constantia" panose="02030602050306030303" pitchFamily="18" charset="0"/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V="1">
              <a:off x="5571378" y="5170242"/>
              <a:ext cx="41431" cy="506432"/>
            </a:xfrm>
            <a:prstGeom prst="straightConnector1">
              <a:avLst/>
            </a:prstGeom>
            <a:ln w="3175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811050" y="5056094"/>
            <a:ext cx="3441699" cy="1519451"/>
            <a:chOff x="811050" y="5056094"/>
            <a:chExt cx="3441699" cy="1519451"/>
          </a:xfrm>
        </p:grpSpPr>
        <p:sp>
          <p:nvSpPr>
            <p:cNvPr id="12" name="TextBox 11"/>
            <p:cNvSpPr txBox="1"/>
            <p:nvPr/>
          </p:nvSpPr>
          <p:spPr>
            <a:xfrm>
              <a:off x="811050" y="5652215"/>
              <a:ext cx="344169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latin typeface="Constantia" panose="02030602050306030303" pitchFamily="18" charset="0"/>
                </a:rPr>
                <a:t>Global regulation loops for beam phase and radial position</a:t>
              </a:r>
              <a:endParaRPr lang="en-GB" b="1" dirty="0">
                <a:latin typeface="Constantia" panose="02030602050306030303" pitchFamily="18" charset="0"/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flipV="1">
              <a:off x="2347595" y="5056094"/>
              <a:ext cx="1162092" cy="594477"/>
            </a:xfrm>
            <a:prstGeom prst="straightConnector1">
              <a:avLst/>
            </a:prstGeom>
            <a:ln w="3175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7023170" y="5143347"/>
            <a:ext cx="1850123" cy="1152763"/>
            <a:chOff x="7023170" y="5143347"/>
            <a:chExt cx="1850123" cy="1152763"/>
          </a:xfrm>
        </p:grpSpPr>
        <p:sp>
          <p:nvSpPr>
            <p:cNvPr id="10" name="TextBox 9"/>
            <p:cNvSpPr txBox="1"/>
            <p:nvPr/>
          </p:nvSpPr>
          <p:spPr>
            <a:xfrm>
              <a:off x="7023170" y="5649779"/>
              <a:ext cx="18501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latin typeface="Constantia" panose="02030602050306030303" pitchFamily="18" charset="0"/>
                </a:rPr>
                <a:t>Feedbacks</a:t>
              </a:r>
              <a:br>
                <a:rPr lang="en-GB" b="1" dirty="0" smtClean="0">
                  <a:latin typeface="Constantia" panose="02030602050306030303" pitchFamily="18" charset="0"/>
                </a:rPr>
              </a:br>
              <a:r>
                <a:rPr lang="en-GB" b="1" dirty="0" smtClean="0">
                  <a:latin typeface="Constantia" panose="02030602050306030303" pitchFamily="18" charset="0"/>
                </a:rPr>
                <a:t>around cavities</a:t>
              </a: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flipV="1">
              <a:off x="8057647" y="5143347"/>
              <a:ext cx="70007" cy="561575"/>
            </a:xfrm>
            <a:prstGeom prst="straightConnector1">
              <a:avLst/>
            </a:prstGeom>
            <a:ln w="31750"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082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Longitudinal tracking codes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099577"/>
              </p:ext>
            </p:extLst>
          </p:nvPr>
        </p:nvGraphicFramePr>
        <p:xfrm>
          <a:off x="503237" y="1467972"/>
          <a:ext cx="7751763" cy="515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062">
                  <a:extLst>
                    <a:ext uri="{9D8B030D-6E8A-4147-A177-3AD203B41FA5}">
                      <a16:colId xmlns:a16="http://schemas.microsoft.com/office/drawing/2014/main" val="3996724390"/>
                    </a:ext>
                  </a:extLst>
                </a:gridCol>
                <a:gridCol w="6433701">
                  <a:extLst>
                    <a:ext uri="{9D8B030D-6E8A-4147-A177-3AD203B41FA5}">
                      <a16:colId xmlns:a16="http://schemas.microsoft.com/office/drawing/2014/main" val="17242416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Name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Remarks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746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>
                          <a:latin typeface="Constantia" panose="02030602050306030303" pitchFamily="18" charset="0"/>
                        </a:rPr>
                        <a:t>BLonD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</a:rPr>
                        <a:t>Widely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used at CERN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Complex RF manipulations and feedbacks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Longitudinal intensity effects</a:t>
                      </a:r>
                    </a:p>
                    <a:p>
                      <a:pPr marL="0" indent="0" algn="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>
                          <a:latin typeface="Constantia" panose="02030602050306030303" pitchFamily="18" charset="0"/>
                          <a:hlinkClick r:id="rId2"/>
                        </a:rPr>
                        <a:t>http://blond.web.cern.ch/</a:t>
                      </a:r>
                      <a:endParaRPr lang="en-GB" sz="16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40613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ESME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</a:rPr>
                        <a:t>Longitudinal work horse code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for many years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RF manipulations with multiple RF systems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Intensity effects</a:t>
                      </a:r>
                    </a:p>
                    <a:p>
                      <a:pPr marL="0" indent="0" algn="r">
                        <a:buFont typeface="Arial" panose="020B0604020202020204" pitchFamily="34" charset="0"/>
                        <a:buNone/>
                      </a:pPr>
                      <a:r>
                        <a:rPr lang="en-GB" sz="1600" baseline="0" dirty="0" smtClean="0">
                          <a:latin typeface="Constantia" panose="02030602050306030303" pitchFamily="18" charset="0"/>
                          <a:hlinkClick r:id="rId3" action="ppaction://hlinkfile"/>
                        </a:rPr>
                        <a:t>esme.fnal.gov</a:t>
                      </a:r>
                      <a:endParaRPr lang="en-GB" sz="1600" baseline="0" dirty="0" smtClean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023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>
                          <a:latin typeface="Constantia" panose="02030602050306030303" pitchFamily="18" charset="0"/>
                        </a:rPr>
                        <a:t>PyHeadTail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Longitudinal and transverse combined simulation</a:t>
                      </a:r>
                    </a:p>
                    <a:p>
                      <a:pPr marL="0" indent="0" algn="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>
                          <a:latin typeface="Constantia" panose="02030602050306030303" pitchFamily="18" charset="0"/>
                          <a:hlinkClick r:id="rId4"/>
                        </a:rPr>
                        <a:t>https://twiki.cern.ch/twiki/bin/view/ABPComputing/PyHEADTAIL</a:t>
                      </a:r>
                      <a:endParaRPr lang="en-GB" sz="16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3985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>
                          <a:latin typeface="Constantia" panose="02030602050306030303" pitchFamily="18" charset="0"/>
                        </a:rPr>
                        <a:t>PyOrbit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Longitudinal and transverse combined simulation</a:t>
                      </a:r>
                    </a:p>
                    <a:p>
                      <a:pPr marL="0" indent="0" algn="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>
                          <a:latin typeface="Constantia" panose="02030602050306030303" pitchFamily="18" charset="0"/>
                          <a:hlinkClick r:id="rId5"/>
                        </a:rPr>
                        <a:t>https://twiki.cern.ch/twiki/bin/view/ABPComputing/PyORBIT</a:t>
                      </a:r>
                      <a:endParaRPr lang="en-GB" sz="16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6389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elegant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</a:rPr>
                        <a:t>Longitudinal and transverse combined simulation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>
                          <a:latin typeface="Constantia" panose="02030602050306030303" pitchFamily="18" charset="0"/>
                        </a:rPr>
                        <a:t>Mainly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used for electron accelerators</a:t>
                      </a:r>
                      <a:endParaRPr lang="en-GB" dirty="0" smtClean="0">
                        <a:latin typeface="Constantia" panose="02030602050306030303" pitchFamily="18" charset="0"/>
                      </a:endParaRPr>
                    </a:p>
                    <a:p>
                      <a:pPr marL="0" indent="0" algn="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>
                          <a:latin typeface="Constantia" panose="02030602050306030303" pitchFamily="18" charset="0"/>
                          <a:hlinkClick r:id="rId6"/>
                        </a:rPr>
                        <a:t>https://ops.aps.anl.gov/elegant.html</a:t>
                      </a:r>
                      <a:endParaRPr lang="en-GB" sz="16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477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…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>
                          <a:latin typeface="Constantia" panose="02030602050306030303" pitchFamily="18" charset="0"/>
                        </a:rPr>
                        <a:t>…</a:t>
                      </a:r>
                      <a:endParaRPr lang="en-GB" sz="1600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9837845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861" y="1884808"/>
            <a:ext cx="838221" cy="83822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264059" y="1849531"/>
            <a:ext cx="369333" cy="2296226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 rot="16200000">
            <a:off x="7300613" y="2812978"/>
            <a:ext cx="2296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Longitudinal, 1D</a:t>
            </a:r>
            <a:endParaRPr lang="en-GB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64059" y="4160044"/>
            <a:ext cx="369333" cy="2085975"/>
          </a:xfrm>
          <a:prstGeom prst="rect">
            <a:avLst/>
          </a:prstGeom>
          <a:solidFill>
            <a:srgbClr val="5B9B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16200000">
            <a:off x="7405739" y="5018366"/>
            <a:ext cx="2085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Combined, </a:t>
            </a:r>
            <a:r>
              <a:rPr lang="en-GB" b="1" dirty="0">
                <a:solidFill>
                  <a:schemeClr val="bg1"/>
                </a:solidFill>
                <a:latin typeface="Constantia" panose="02030602050306030303" pitchFamily="18" charset="0"/>
              </a:rPr>
              <a:t>3</a:t>
            </a:r>
            <a:r>
              <a:rPr lang="en-GB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D</a:t>
            </a:r>
            <a:endParaRPr lang="en-GB" b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03238" y="669019"/>
            <a:ext cx="81375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Dedicated to longitudinal dynamics: </a:t>
            </a:r>
            <a:r>
              <a:rPr lang="en-GB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fast and focussed on RF aspects</a:t>
            </a:r>
            <a:endParaRPr lang="en-GB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Combined transverse and longitudinal tracking</a:t>
            </a:r>
          </a:p>
        </p:txBody>
      </p:sp>
    </p:spTree>
    <p:extLst>
      <p:ext uri="{BB962C8B-B14F-4D97-AF65-F5344CB8AC3E}">
        <p14:creationId xmlns:p14="http://schemas.microsoft.com/office/powerpoint/2010/main" val="109175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Examples of particle tracking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7" name="2.5_final_video_720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91805" y="4233094"/>
            <a:ext cx="4230634" cy="2419394"/>
          </a:xfrm>
          <a:prstGeom prst="rect">
            <a:avLst/>
          </a:prstGeom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3238" y="869575"/>
            <a:ext cx="8137526" cy="637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Multiple RF systems with changing RF voltages: RF manipulations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Single bunch with intensity effects (example from SPS)</a:t>
            </a:r>
          </a:p>
        </p:txBody>
      </p:sp>
      <p:pic>
        <p:nvPicPr>
          <p:cNvPr id="13" name="LHCTripleSplitting_compressed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91805" y="1290391"/>
            <a:ext cx="6734384" cy="2521887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5748339" y="4365812"/>
            <a:ext cx="2141350" cy="950259"/>
            <a:chOff x="5684839" y="4365812"/>
            <a:chExt cx="2141350" cy="950259"/>
          </a:xfrm>
        </p:grpSpPr>
        <p:sp>
          <p:nvSpPr>
            <p:cNvPr id="16" name="Oval 15"/>
            <p:cNvSpPr/>
            <p:nvPr/>
          </p:nvSpPr>
          <p:spPr>
            <a:xfrm>
              <a:off x="5684839" y="4365812"/>
              <a:ext cx="2141350" cy="950259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5684839" y="4553496"/>
              <a:ext cx="2078596" cy="637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</a:pPr>
              <a:r>
                <a:rPr lang="en-GB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Voltage induced</a:t>
              </a:r>
              <a:br>
                <a:rPr lang="en-GB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</a:br>
              <a:r>
                <a:rPr lang="en-GB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by bunch 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endPara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739375" y="5457226"/>
            <a:ext cx="2141350" cy="950259"/>
            <a:chOff x="5675875" y="5457226"/>
            <a:chExt cx="2141350" cy="950259"/>
          </a:xfrm>
        </p:grpSpPr>
        <p:sp>
          <p:nvSpPr>
            <p:cNvPr id="17" name="Oval 16"/>
            <p:cNvSpPr/>
            <p:nvPr/>
          </p:nvSpPr>
          <p:spPr>
            <a:xfrm>
              <a:off x="5675875" y="5457226"/>
              <a:ext cx="2141350" cy="950259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5738629" y="5613535"/>
              <a:ext cx="2078596" cy="637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  <a:buClr>
                  <a:schemeClr val="tx1"/>
                </a:buClr>
              </a:pPr>
              <a:r>
                <a:rPr lang="en-GB" b="1" dirty="0" smtClean="0"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Induced voltage affects bunch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endPara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</p:txBody>
        </p:sp>
      </p:grpSp>
      <p:sp>
        <p:nvSpPr>
          <p:cNvPr id="18" name="Curved Right Arrow 17"/>
          <p:cNvSpPr/>
          <p:nvPr/>
        </p:nvSpPr>
        <p:spPr>
          <a:xfrm>
            <a:off x="5332150" y="4829849"/>
            <a:ext cx="353436" cy="1225884"/>
          </a:xfrm>
          <a:prstGeom prst="curvedRightArrow">
            <a:avLst>
              <a:gd name="adj1" fmla="val 71393"/>
              <a:gd name="adj2" fmla="val 139486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Curved Right Arrow 18"/>
          <p:cNvSpPr/>
          <p:nvPr/>
        </p:nvSpPr>
        <p:spPr>
          <a:xfrm rot="10800000">
            <a:off x="7921632" y="4734000"/>
            <a:ext cx="353436" cy="1225884"/>
          </a:xfrm>
          <a:prstGeom prst="curvedRightArrow">
            <a:avLst>
              <a:gd name="adj1" fmla="val 71393"/>
              <a:gd name="adj2" fmla="val 139486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46909" y="4365812"/>
            <a:ext cx="3761509" cy="21181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689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6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52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5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video>
              <p:cMediaNode vol="80000">
                <p:cTn id="36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503237" y="3230146"/>
            <a:ext cx="8137525" cy="189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  <a:buClr>
                <a:schemeClr val="tx1"/>
              </a:buClr>
            </a:pPr>
            <a:r>
              <a:rPr lang="en-GB" sz="3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br>
              <a:rPr lang="en-GB" sz="3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3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longitudinal tracking code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2" t="10465" r="28978" b="8140"/>
          <a:stretch/>
        </p:blipFill>
        <p:spPr>
          <a:xfrm>
            <a:off x="903032" y="895918"/>
            <a:ext cx="2638027" cy="18843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38485" y="5785505"/>
            <a:ext cx="4102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… after the coffee break</a:t>
            </a:r>
            <a:endParaRPr lang="en-GB" sz="28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03238" y="3230145"/>
            <a:ext cx="8137525" cy="189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3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You will build a</a:t>
            </a:r>
            <a:br>
              <a:rPr lang="en-GB" sz="3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endParaRPr lang="en-GB" sz="34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03238" y="3230144"/>
            <a:ext cx="8137525" cy="1891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GB" sz="3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			    </a:t>
            </a:r>
            <a:r>
              <a:rPr lang="en-GB" sz="1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3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(small) </a:t>
            </a:r>
            <a:br>
              <a:rPr lang="en-GB" sz="3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endParaRPr lang="en-GB" sz="34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71367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Summary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9750" y="850899"/>
            <a:ext cx="8064500" cy="5390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55600" indent="-3556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Design of RF system for circular accelerator</a:t>
            </a:r>
          </a:p>
          <a:p>
            <a:pPr marL="1371600" lvl="2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Start from accelerator </a:t>
            </a:r>
            <a:r>
              <a:rPr lang="en-US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parameters</a:t>
            </a:r>
          </a:p>
          <a:p>
            <a:pPr marL="1371600" lvl="2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Define </a:t>
            </a:r>
            <a:r>
              <a:rPr lang="en-US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 parameters </a:t>
            </a:r>
            <a:r>
              <a:rPr lang="en-US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based on </a:t>
            </a:r>
            <a:r>
              <a:rPr lang="en-US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requirements</a:t>
            </a:r>
          </a:p>
          <a:p>
            <a:pPr marL="1371600" lvl="2" indent="-457200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Chose RF system</a:t>
            </a:r>
            <a:endParaRPr lang="en-GB" sz="21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Mostly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several design options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are possible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2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55600" indent="-3556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Longitudinal </a:t>
            </a: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simulations using particle tracking</a:t>
            </a:r>
          </a:p>
          <a:p>
            <a:pPr marL="819150" lvl="1" indent="-36195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Complementary approach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 longitudinal beam dynamics</a:t>
            </a: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19150" lvl="1" indent="-36195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Flexibility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change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parameters during tracking</a:t>
            </a: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19150" lvl="1" indent="-361950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Powerful technique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study</a:t>
            </a:r>
            <a:endParaRPr lang="en-GB" sz="12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257300" lvl="2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Multi-harmonic RF systems</a:t>
            </a:r>
          </a:p>
          <a:p>
            <a:pPr marL="1257300" lvl="2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Complicated intensity effects</a:t>
            </a:r>
          </a:p>
          <a:p>
            <a:pPr marL="1257300" lvl="2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Longitudinal dynamics with feedbacks and RF loops</a:t>
            </a:r>
          </a:p>
          <a:p>
            <a:pPr marL="800100" lvl="1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1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9280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9750" y="781050"/>
            <a:ext cx="80639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42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 big Thank </a:t>
            </a:r>
            <a:r>
              <a:rPr lang="en-GB" sz="42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Y</a:t>
            </a:r>
            <a:r>
              <a:rPr lang="en-GB" sz="42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ou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to all colleagues providing support, material and feedback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Simon Albright, Maria-Elena Angoletta, Philippe 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Baudrenghien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Thomas Bohl, Wolfgang 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Höfle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Erk Jensen, Alexander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 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Lasheen, Elena 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Shaposhnikova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Frank Tecker, Daniel 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Valuch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</a:t>
            </a: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Manfred 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Wendt, 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Jörg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 </a:t>
            </a:r>
            <a:r>
              <a:rPr lang="en-GB" sz="21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Wenninger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/>
            </a:r>
            <a:b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</a:b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and many more…</a:t>
            </a:r>
          </a:p>
        </p:txBody>
      </p:sp>
    </p:spTree>
    <p:extLst>
      <p:ext uri="{BB962C8B-B14F-4D97-AF65-F5344CB8AC3E}">
        <p14:creationId xmlns:p14="http://schemas.microsoft.com/office/powerpoint/2010/main" val="384551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2369" y="2704542"/>
            <a:ext cx="8152248" cy="1456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431" b="1" dirty="0">
                <a:solidFill>
                  <a:prstClr val="black"/>
                </a:solidFill>
                <a:latin typeface="Constantia" panose="02030602050306030303" pitchFamily="18" charset="0"/>
              </a:rPr>
              <a:t>Thank you very much            for your attention!</a:t>
            </a:r>
            <a:endParaRPr lang="en-GB" sz="4431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02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Study interaction between beam and RF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3237" y="781435"/>
            <a:ext cx="8137525" cy="473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4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Complementary approaches for the same problem</a:t>
            </a: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719525"/>
              </p:ext>
            </p:extLst>
          </p:nvPr>
        </p:nvGraphicFramePr>
        <p:xfrm>
          <a:off x="503237" y="1311749"/>
          <a:ext cx="8137525" cy="5056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1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6480">
                  <a:extLst>
                    <a:ext uri="{9D8B030D-6E8A-4147-A177-3AD203B41FA5}">
                      <a16:colId xmlns:a16="http://schemas.microsoft.com/office/drawing/2014/main" val="2329558364"/>
                    </a:ext>
                  </a:extLst>
                </a:gridCol>
              </a:tblGrid>
              <a:tr h="3757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nstantia" panose="02030602050306030303" pitchFamily="18" charset="0"/>
                        </a:rPr>
                        <a:t>(Semi-)Analytical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onstantia" panose="02030602050306030303" pitchFamily="18" charset="0"/>
                        </a:rPr>
                        <a:t>Numerical: tracking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066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Describe particle motion by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differential equations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Continuous trajectories 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of particle motion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Deduce useful parameters for stable acceleration: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RF bucket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Synchrotron frequency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Stable phase</a:t>
                      </a:r>
                    </a:p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sz="1600" b="1" i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endParaRPr lang="en-GB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indent="-34290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Track particle parameters from turn to turn</a:t>
                      </a:r>
                      <a:endParaRPr lang="en-GB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Profit from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discretization of motion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: turn-by-turn,</a:t>
                      </a:r>
                      <a:b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</a:b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RF station-by-RF station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No notion 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of RF bucket, synchrotron, stable phase, etc.</a:t>
                      </a: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endParaRPr lang="en-US" sz="600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indent="-285750">
                        <a:buFont typeface="Symbol" panose="05050102010706020507" pitchFamily="18" charset="2"/>
                        <a:buChar char="®"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Follow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ensemble of particles to study evolution of bunch</a:t>
                      </a:r>
                      <a:r>
                        <a:rPr lang="en-US" b="1" i="1" baseline="300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/>
                      </a:r>
                      <a:br>
                        <a:rPr lang="en-US" b="1" i="1" baseline="3000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</a:br>
                      <a:endParaRPr lang="en-US" b="1" i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9716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en-US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Classical introduction of longitudinal beam dynamics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endParaRPr lang="en-US" b="1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  <a:sym typeface="Symbol" panose="05050102010706020507" pitchFamily="18" charset="2"/>
                      </a:endParaRP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Flexible brute-force approach</a:t>
                      </a:r>
                    </a:p>
                    <a:p>
                      <a:pPr marL="0" lvl="1" indent="0">
                        <a:buFont typeface="Symbol" panose="05050102010706020507" pitchFamily="18" charset="2"/>
                        <a:buNone/>
                      </a:pPr>
                      <a:endParaRPr lang="en-GB" b="1" baseline="0" dirty="0" smtClean="0">
                        <a:solidFill>
                          <a:srgbClr val="1F497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Down Arrow 16"/>
          <p:cNvSpPr/>
          <p:nvPr/>
        </p:nvSpPr>
        <p:spPr>
          <a:xfrm>
            <a:off x="2174228" y="5023952"/>
            <a:ext cx="681305" cy="584199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6162028" y="5023952"/>
            <a:ext cx="681305" cy="584199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06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References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39750" y="781050"/>
            <a:ext cx="80639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D. </a:t>
            </a:r>
            <a:r>
              <a:rPr lang="en-GB" sz="1600" b="1" dirty="0" err="1">
                <a:latin typeface="Constantia" pitchFamily="18" charset="0"/>
                <a:cs typeface="Times New Roman" pitchFamily="18" charset="0"/>
                <a:sym typeface="Wingdings" pitchFamily="2" charset="2"/>
              </a:rPr>
              <a:t>Boussard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Design of a Ring RF System, CERN SL/91-2 (RFS, rev.), 1991,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2"/>
              </a:rPr>
              <a:t>http://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  <a:hlinkClick r:id="rId2"/>
              </a:rPr>
              <a:t>cds.cern.ch/record/1023436/files/CM-P00065157.pdf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E. </a:t>
            </a:r>
            <a:r>
              <a:rPr lang="en-GB" sz="16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Regenstreif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The CERN Proton Synchrotron, pt. 1, CERN-59-26, 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  <a:hlinkClick r:id="rId3"/>
              </a:rPr>
              <a:t>https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3"/>
              </a:rPr>
              <a:t>://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  <a:hlinkClick r:id="rId3"/>
              </a:rPr>
              <a:t>cds.cern.ch/record/214352/files/CERN-59-29.pdf</a:t>
            </a:r>
            <a:endParaRPr lang="en-GB" sz="1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CERN, The 300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GeV Programme, CERN/1050, 1972,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4"/>
              </a:rPr>
              <a:t>https://cds.cern.ch/record/104068/files/CM-P00077738-e.pdf</a:t>
            </a:r>
            <a:endParaRPr lang="en-GB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G. </a:t>
            </a:r>
            <a:r>
              <a:rPr lang="en-GB" sz="16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Arduini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E. </a:t>
            </a:r>
            <a:r>
              <a:rPr lang="en-GB" sz="16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Shaposhnikova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J. </a:t>
            </a:r>
            <a:r>
              <a:rPr lang="en-GB" sz="16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Wenniger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Acceleration Cycles for the LHC Proton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eams in the SPS,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CERN 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AB-Note-2006-018, 2006, 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  <a:hlinkClick r:id="rId5"/>
              </a:rPr>
              <a:t>http://cds.cern.ch/record/951985/files/ab-note-2006-018.pdf</a:t>
            </a:r>
            <a:endParaRPr lang="en-GB" sz="1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R. W. </a:t>
            </a:r>
            <a:r>
              <a:rPr lang="en-GB" sz="16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Assmann</a:t>
            </a:r>
            <a:r>
              <a:rPr lang="en-GB" sz="16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M. Lamont, S. Myers, A Brief History of the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LEP Collider, CERN-SL-2002-009-OP, 2002, </a:t>
            </a:r>
            <a:r>
              <a:rPr lang="en-GB" sz="1600" b="1" dirty="0">
                <a:latin typeface="Constantia" pitchFamily="18" charset="0"/>
                <a:cs typeface="Times New Roman" pitchFamily="18" charset="0"/>
                <a:sym typeface="Wingdings" pitchFamily="2" charset="2"/>
                <a:hlinkClick r:id="rId6"/>
              </a:rPr>
              <a:t>https://cds.cern.ch/record/549223/files/sl-2002-009.pdf</a:t>
            </a:r>
            <a:endParaRPr lang="en-GB" sz="1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8672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Objectives of </a:t>
            </a:r>
            <a:r>
              <a:rPr lang="en-GB" sz="3200" b="1" smtClean="0">
                <a:solidFill>
                  <a:srgbClr val="1F497D"/>
                </a:solidFill>
                <a:latin typeface="Constantia" pitchFamily="18" charset="0"/>
              </a:rPr>
              <a:t>longitudinal hands-on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3237" y="804223"/>
            <a:ext cx="8278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ct val="20000"/>
              </a:spcBef>
              <a:buFont typeface="+mj-lt"/>
              <a:buAutoNum type="arabicPeriod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Design RF system (upgrade)</a:t>
            </a:r>
          </a:p>
          <a:p>
            <a:pPr lvl="1">
              <a:spcBef>
                <a:spcPct val="20000"/>
              </a:spcBef>
            </a:pPr>
            <a:r>
              <a:rPr lang="en-GB" sz="1600" b="1" dirty="0" err="1" smtClean="0">
                <a:solidFill>
                  <a:srgbClr val="C0504D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itchFamily="2" charset="2"/>
              </a:rPr>
              <a:t>LongitudinalHandsOnDraftRFSystemCalculations_empty.ipynb</a:t>
            </a:r>
            <a:endParaRPr lang="en-GB" sz="1600" b="1" dirty="0" smtClean="0">
              <a:solidFill>
                <a:srgbClr val="C0504D"/>
              </a:solidFill>
              <a:latin typeface="Courier New" panose="02070309020205020404" pitchFamily="49" charset="0"/>
              <a:cs typeface="Courier New" panose="02070309020205020404" pitchFamily="49" charset="0"/>
              <a:sym typeface="Wingdings" pitchFamily="2" charset="2"/>
            </a:endParaRP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Study boundary constraints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Derive requirements for RF system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Choose main components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Compare with existing facilities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>
              <a:spcBef>
                <a:spcPct val="20000"/>
              </a:spcBef>
              <a:buFont typeface="+mj-lt"/>
              <a:buAutoNum type="arabicPeriod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Play with longitudinal beam </a:t>
            </a: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dynamics</a:t>
            </a:r>
          </a:p>
          <a:p>
            <a:pPr lvl="1">
              <a:spcBef>
                <a:spcPct val="20000"/>
              </a:spcBef>
            </a:pPr>
            <a:r>
              <a:rPr lang="en-GB" sz="1600" b="1" dirty="0" err="1">
                <a:solidFill>
                  <a:srgbClr val="C0504D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Wingdings" pitchFamily="2" charset="2"/>
              </a:rPr>
              <a:t>LongitudinalHandsOnDraftTracking_empty.ipynb</a:t>
            </a:r>
            <a:endParaRPr lang="en-GB" sz="1600" b="1" dirty="0" smtClean="0">
              <a:solidFill>
                <a:srgbClr val="C0504D"/>
              </a:solidFill>
              <a:latin typeface="Courier New" panose="02070309020205020404" pitchFamily="49" charset="0"/>
              <a:cs typeface="Courier New" panose="02070309020205020404" pitchFamily="49" charset="0"/>
              <a:sym typeface="Wingdings" pitchFamily="2" charset="2"/>
            </a:endParaRP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Build </a:t>
            </a: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your own particle tracker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Understand motion of particles in longitudinal phase space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Transition from single particle motion to evolution of an entire bunch</a:t>
            </a:r>
          </a:p>
          <a:p>
            <a:pPr marL="914400" lvl="1" indent="-457200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35614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4800" b="1" dirty="0" smtClean="0">
                <a:solidFill>
                  <a:srgbClr val="1F497D"/>
                </a:solidFill>
                <a:latin typeface="Constantia" pitchFamily="18" charset="0"/>
              </a:rPr>
              <a:t>RF system design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Tomorrow afternoon</a:t>
            </a:r>
            <a:endParaRPr lang="en-US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49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Introduction</a:t>
            </a:r>
            <a:endParaRPr lang="en-GB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503237" y="5585026"/>
            <a:ext cx="8137526" cy="93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What to do to design an RF system?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</a:pPr>
            <a:r>
              <a:rPr lang="en-GB" sz="2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How to choose the right one?</a:t>
            </a:r>
          </a:p>
        </p:txBody>
      </p:sp>
      <p:pic>
        <p:nvPicPr>
          <p:cNvPr id="9" name="Picture 5" descr="PB210021.JPG"/>
          <p:cNvPicPr>
            <a:picLocks noChangeAspect="1"/>
          </p:cNvPicPr>
          <p:nvPr/>
        </p:nvPicPr>
        <p:blipFill rotWithShape="1">
          <a:blip r:embed="rId2" cstate="print"/>
          <a:srcRect b="29444"/>
          <a:stretch/>
        </p:blipFill>
        <p:spPr bwMode="auto">
          <a:xfrm>
            <a:off x="4695936" y="1032802"/>
            <a:ext cx="3291840" cy="1741932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</p:pic>
      <p:pic>
        <p:nvPicPr>
          <p:cNvPr id="12" name="Picture 10" descr="\\cern.ch\dfs\Users\h\haase\Public\share\Matthias\Cavity\Cavity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" t="14722" b="2778"/>
          <a:stretch/>
        </p:blipFill>
        <p:spPr bwMode="auto">
          <a:xfrm>
            <a:off x="1216017" y="1014524"/>
            <a:ext cx="2192656" cy="1388526"/>
          </a:xfrm>
          <a:prstGeom prst="rect">
            <a:avLst/>
          </a:prstGeom>
          <a:noFill/>
          <a:ln w="508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Heiko\Presentations\2012-01_LHCBeamShutdownLectureWithIons\ima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67"/>
          <a:stretch/>
        </p:blipFill>
        <p:spPr bwMode="auto">
          <a:xfrm>
            <a:off x="5308221" y="2530164"/>
            <a:ext cx="2353088" cy="164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7" descr="200MHzCavities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617" y="1543279"/>
            <a:ext cx="1899138" cy="1424354"/>
          </a:xfrm>
          <a:prstGeom prst="rect">
            <a:avLst/>
          </a:prstGeom>
          <a:noFill/>
          <a:ln w="508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700" y="3369584"/>
            <a:ext cx="3555464" cy="208773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65" y="2317813"/>
            <a:ext cx="2175377" cy="2029021"/>
          </a:xfrm>
          <a:prstGeom prst="rect">
            <a:avLst/>
          </a:prstGeom>
        </p:spPr>
      </p:pic>
      <p:pic>
        <p:nvPicPr>
          <p:cNvPr id="7" name="Picture 3" descr="\\CERN\dfs\Workspaces\w\Wuensch\Talks\2011\LC school 2011\from others\DSC0452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74911" y="3467413"/>
            <a:ext cx="3733200" cy="1353798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55" y="4740688"/>
            <a:ext cx="1056860" cy="12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069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66187</TotalTime>
  <Words>2459</Words>
  <Application>Microsoft Office PowerPoint</Application>
  <PresentationFormat>On-screen Show (4:3)</PresentationFormat>
  <Paragraphs>731</Paragraphs>
  <Slides>60</Slides>
  <Notes>2</Notes>
  <HiddenSlides>0</HiddenSlides>
  <MMClips>11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72" baseType="lpstr">
      <vt:lpstr>Arial Unicode MS</vt:lpstr>
      <vt:lpstr>Arial</vt:lpstr>
      <vt:lpstr>Calibri</vt:lpstr>
      <vt:lpstr>Calibri Light</vt:lpstr>
      <vt:lpstr>Constantia</vt:lpstr>
      <vt:lpstr>Courier New</vt:lpstr>
      <vt:lpstr>Symap</vt:lpstr>
      <vt:lpstr>Symbol</vt:lpstr>
      <vt:lpstr>Times New Roman</vt:lpstr>
      <vt:lpstr>Wingdings</vt:lpstr>
      <vt:lpstr>Office Theme</vt:lpstr>
      <vt:lpstr>Image</vt:lpstr>
      <vt:lpstr>Introduction to Longitudinal Hands-on Calculations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Timing, Synchronization &amp; Longitudinal Aspects I</dc:title>
  <dc:creator>Heiko Damerau</dc:creator>
  <cp:lastModifiedBy>Heiko Damerau</cp:lastModifiedBy>
  <cp:revision>1056</cp:revision>
  <cp:lastPrinted>2019-09-12T12:34:06Z</cp:lastPrinted>
  <dcterms:created xsi:type="dcterms:W3CDTF">2017-02-20T17:52:05Z</dcterms:created>
  <dcterms:modified xsi:type="dcterms:W3CDTF">2019-09-16T18:58:04Z</dcterms:modified>
</cp:coreProperties>
</file>