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5" r:id="rId1"/>
    <p:sldMasterId id="2147483708" r:id="rId2"/>
    <p:sldMasterId id="2147483724" r:id="rId3"/>
  </p:sldMasterIdLst>
  <p:notesMasterIdLst>
    <p:notesMasterId r:id="rId59"/>
  </p:notesMasterIdLst>
  <p:handoutMasterIdLst>
    <p:handoutMasterId r:id="rId60"/>
  </p:handoutMasterIdLst>
  <p:sldIdLst>
    <p:sldId id="621" r:id="rId4"/>
    <p:sldId id="691" r:id="rId5"/>
    <p:sldId id="659" r:id="rId6"/>
    <p:sldId id="692" r:id="rId7"/>
    <p:sldId id="744" r:id="rId8"/>
    <p:sldId id="745" r:id="rId9"/>
    <p:sldId id="747" r:id="rId10"/>
    <p:sldId id="746" r:id="rId11"/>
    <p:sldId id="758" r:id="rId12"/>
    <p:sldId id="748" r:id="rId13"/>
    <p:sldId id="749" r:id="rId14"/>
    <p:sldId id="750" r:id="rId15"/>
    <p:sldId id="751" r:id="rId16"/>
    <p:sldId id="759" r:id="rId17"/>
    <p:sldId id="627" r:id="rId18"/>
    <p:sldId id="752" r:id="rId19"/>
    <p:sldId id="761" r:id="rId20"/>
    <p:sldId id="660" r:id="rId21"/>
    <p:sldId id="743" r:id="rId22"/>
    <p:sldId id="735" r:id="rId23"/>
    <p:sldId id="734" r:id="rId24"/>
    <p:sldId id="753" r:id="rId25"/>
    <p:sldId id="705" r:id="rId26"/>
    <p:sldId id="706" r:id="rId27"/>
    <p:sldId id="709" r:id="rId28"/>
    <p:sldId id="754" r:id="rId29"/>
    <p:sldId id="708" r:id="rId30"/>
    <p:sldId id="756" r:id="rId31"/>
    <p:sldId id="711" r:id="rId32"/>
    <p:sldId id="712" r:id="rId33"/>
    <p:sldId id="714" r:id="rId34"/>
    <p:sldId id="755" r:id="rId35"/>
    <p:sldId id="713" r:id="rId36"/>
    <p:sldId id="716" r:id="rId37"/>
    <p:sldId id="718" r:id="rId38"/>
    <p:sldId id="719" r:id="rId39"/>
    <p:sldId id="720" r:id="rId40"/>
    <p:sldId id="721" r:id="rId41"/>
    <p:sldId id="722" r:id="rId42"/>
    <p:sldId id="723" r:id="rId43"/>
    <p:sldId id="757" r:id="rId44"/>
    <p:sldId id="724" r:id="rId45"/>
    <p:sldId id="674" r:id="rId46"/>
    <p:sldId id="725" r:id="rId47"/>
    <p:sldId id="726" r:id="rId48"/>
    <p:sldId id="727" r:id="rId49"/>
    <p:sldId id="663" r:id="rId50"/>
    <p:sldId id="685" r:id="rId51"/>
    <p:sldId id="686" r:id="rId52"/>
    <p:sldId id="740" r:id="rId53"/>
    <p:sldId id="729" r:id="rId54"/>
    <p:sldId id="730" r:id="rId55"/>
    <p:sldId id="731" r:id="rId56"/>
    <p:sldId id="689" r:id="rId57"/>
    <p:sldId id="690" r:id="rId58"/>
  </p:sldIdLst>
  <p:sldSz cx="9144000" cy="6858000" type="screen4x3"/>
  <p:notesSz cx="6845300" cy="9918700"/>
  <p:defaultTextStyle>
    <a:defPPr>
      <a:defRPr lang="fr-FR"/>
    </a:defPPr>
    <a:lvl1pPr algn="ctr" rtl="0" eaLnBrk="0" fontAlgn="base" hangingPunct="0">
      <a:lnSpc>
        <a:spcPct val="90000"/>
      </a:lnSpc>
      <a:spcBef>
        <a:spcPct val="0"/>
      </a:spcBef>
      <a:spcAft>
        <a:spcPct val="0"/>
      </a:spcAft>
      <a:defRPr kern="1200">
        <a:solidFill>
          <a:schemeClr val="accent2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lnSpc>
        <a:spcPct val="90000"/>
      </a:lnSpc>
      <a:spcBef>
        <a:spcPct val="0"/>
      </a:spcBef>
      <a:spcAft>
        <a:spcPct val="0"/>
      </a:spcAft>
      <a:defRPr kern="1200">
        <a:solidFill>
          <a:schemeClr val="accent2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lnSpc>
        <a:spcPct val="90000"/>
      </a:lnSpc>
      <a:spcBef>
        <a:spcPct val="0"/>
      </a:spcBef>
      <a:spcAft>
        <a:spcPct val="0"/>
      </a:spcAft>
      <a:defRPr kern="1200">
        <a:solidFill>
          <a:schemeClr val="accent2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lnSpc>
        <a:spcPct val="90000"/>
      </a:lnSpc>
      <a:spcBef>
        <a:spcPct val="0"/>
      </a:spcBef>
      <a:spcAft>
        <a:spcPct val="0"/>
      </a:spcAft>
      <a:defRPr kern="1200">
        <a:solidFill>
          <a:schemeClr val="accent2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lnSpc>
        <a:spcPct val="90000"/>
      </a:lnSpc>
      <a:spcBef>
        <a:spcPct val="0"/>
      </a:spcBef>
      <a:spcAft>
        <a:spcPct val="0"/>
      </a:spcAft>
      <a:defRPr kern="1200">
        <a:solidFill>
          <a:schemeClr val="accent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accent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accent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accent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accent2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4">
          <p15:clr>
            <a:srgbClr val="A4A3A4"/>
          </p15:clr>
        </p15:guide>
        <p15:guide id="2" pos="215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CCCC"/>
    <a:srgbClr val="66FF66"/>
    <a:srgbClr val="FFFFD7"/>
    <a:srgbClr val="CC6600"/>
    <a:srgbClr val="333300"/>
    <a:srgbClr val="BABAB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013" autoAdjust="0"/>
    <p:restoredTop sz="90805" autoAdjust="0"/>
  </p:normalViewPr>
  <p:slideViewPr>
    <p:cSldViewPr>
      <p:cViewPr varScale="1">
        <p:scale>
          <a:sx n="60" d="100"/>
          <a:sy n="60" d="100"/>
        </p:scale>
        <p:origin x="1478" y="1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4214"/>
    </p:cViewPr>
  </p:sorterViewPr>
  <p:notesViewPr>
    <p:cSldViewPr>
      <p:cViewPr>
        <p:scale>
          <a:sx n="100" d="100"/>
          <a:sy n="100" d="100"/>
        </p:scale>
        <p:origin x="-792" y="-58"/>
      </p:cViewPr>
      <p:guideLst>
        <p:guide orient="horz" pos="3124"/>
        <p:guide pos="215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theme" Target="theme/theme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61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tableStyles" Target="tableStyle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9.wmf"/><Relationship Id="rId2" Type="http://schemas.openxmlformats.org/officeDocument/2006/relationships/image" Target="../media/image68.wmf"/><Relationship Id="rId1" Type="http://schemas.openxmlformats.org/officeDocument/2006/relationships/image" Target="../media/image67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4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wmf"/><Relationship Id="rId1" Type="http://schemas.openxmlformats.org/officeDocument/2006/relationships/image" Target="../media/image4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55.wmf"/><Relationship Id="rId1" Type="http://schemas.openxmlformats.org/officeDocument/2006/relationships/image" Target="../media/image5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70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sz="120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4608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6675" y="0"/>
            <a:ext cx="29670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4608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670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sz="120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4608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6675" y="9421813"/>
            <a:ext cx="29670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fld id="{712BA896-5E54-47F3-8352-9C9E627478F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3531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70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sz="120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78263" y="0"/>
            <a:ext cx="296703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2975" y="744538"/>
            <a:ext cx="4959350" cy="37195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711700"/>
            <a:ext cx="5019675" cy="446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670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sz="120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8263" y="9423400"/>
            <a:ext cx="296703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fld id="{9E359F66-48B5-4B57-AD51-F6CA5A5A5CA4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5650526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647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16972" indent="-274814" defTabSz="95647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03861" indent="-219544" defTabSz="95647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546019" indent="-219544" defTabSz="95647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1988177" indent="-219544" defTabSz="95647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430335" indent="-219544" defTabSz="95647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872493" indent="-219544" defTabSz="95647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314651" indent="-219544" defTabSz="95647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756809" indent="-219544" defTabSz="95647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76F017B-5750-4E63-883A-898C9EDFC43A}" type="slidenum">
              <a:rPr lang="en-US" altLang="en-US" sz="1300"/>
              <a:pPr eaLnBrk="1" hangingPunct="1">
                <a:spcBef>
                  <a:spcPct val="0"/>
                </a:spcBef>
              </a:pPr>
              <a:t>4</a:t>
            </a:fld>
            <a:endParaRPr lang="en-US" altLang="en-US" sz="130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44538"/>
            <a:ext cx="4959350" cy="3719512"/>
          </a:xfrm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299" y="4712421"/>
            <a:ext cx="5020703" cy="446164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dirty="0" smtClean="0"/>
              <a:t>It took some time before the light reached us!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647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16972" indent="-274814" defTabSz="95647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03861" indent="-219544" defTabSz="95647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546019" indent="-219544" defTabSz="95647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1988177" indent="-219544" defTabSz="95647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430335" indent="-219544" defTabSz="95647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872493" indent="-219544" defTabSz="95647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314651" indent="-219544" defTabSz="95647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756809" indent="-219544" defTabSz="95647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4E75900-BFFC-4D90-B31A-A5FCA4055A8F}" type="slidenum">
              <a:rPr lang="en-US" altLang="en-US" sz="1300"/>
              <a:pPr eaLnBrk="1" hangingPunct="1">
                <a:spcBef>
                  <a:spcPct val="0"/>
                </a:spcBef>
              </a:pPr>
              <a:t>24</a:t>
            </a:fld>
            <a:endParaRPr lang="en-US" altLang="en-US" sz="130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4563" y="744538"/>
            <a:ext cx="4956175" cy="3717925"/>
          </a:xfrm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647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16972" indent="-274814" defTabSz="95647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03861" indent="-219544" defTabSz="95647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546019" indent="-219544" defTabSz="95647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1988177" indent="-219544" defTabSz="95647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430335" indent="-219544" defTabSz="95647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872493" indent="-219544" defTabSz="95647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314651" indent="-219544" defTabSz="95647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756809" indent="-219544" defTabSz="95647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4E75900-BFFC-4D90-B31A-A5FCA4055A8F}" type="slidenum">
              <a:rPr lang="en-US" altLang="en-US" sz="1300"/>
              <a:pPr eaLnBrk="1" hangingPunct="1">
                <a:spcBef>
                  <a:spcPct val="0"/>
                </a:spcBef>
              </a:pPr>
              <a:t>25</a:t>
            </a:fld>
            <a:endParaRPr lang="en-US" altLang="en-US" sz="130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4563" y="744538"/>
            <a:ext cx="4956175" cy="3717925"/>
          </a:xfrm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18507" indent="-276349"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05395" indent="-221079"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547553" indent="-221079"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1989712" indent="-221079"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431870" indent="-221079" defTabSz="9580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874028" indent="-221079" defTabSz="9580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316186" indent="-221079" defTabSz="9580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758344" indent="-221079" defTabSz="9580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B41D343-76E6-4768-8506-824597D73C31}" type="slidenum">
              <a:rPr lang="en-US" altLang="en-US" sz="1300"/>
              <a:pPr eaLnBrk="1" hangingPunct="1">
                <a:spcBef>
                  <a:spcPct val="0"/>
                </a:spcBef>
              </a:pPr>
              <a:t>37</a:t>
            </a:fld>
            <a:endParaRPr lang="en-US" altLang="en-US" sz="130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4563" y="744538"/>
            <a:ext cx="4956175" cy="3717925"/>
          </a:xfrm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18507" indent="-276349"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05395" indent="-221079"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547553" indent="-221079"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1989712" indent="-221079"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431870" indent="-221079" defTabSz="9580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874028" indent="-221079" defTabSz="9580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316186" indent="-221079" defTabSz="9580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758344" indent="-221079" defTabSz="9580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9D29C10-CDCD-4804-8BFD-648F8A8B2B65}" type="slidenum">
              <a:rPr lang="en-US" altLang="en-US" sz="1300"/>
              <a:pPr eaLnBrk="1" hangingPunct="1">
                <a:spcBef>
                  <a:spcPct val="0"/>
                </a:spcBef>
              </a:pPr>
              <a:t>39</a:t>
            </a:fld>
            <a:endParaRPr lang="en-US" altLang="en-US" sz="130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4563" y="744538"/>
            <a:ext cx="4956175" cy="3717925"/>
          </a:xfrm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18507" indent="-276349"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05395" indent="-221079"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547553" indent="-221079"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1989712" indent="-221079"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431870" indent="-221079" defTabSz="9580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874028" indent="-221079" defTabSz="9580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316186" indent="-221079" defTabSz="9580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758344" indent="-221079" defTabSz="9580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EB5C64C-3545-4C9C-B510-0F51690BFEAB}" type="slidenum">
              <a:rPr lang="en-US" altLang="en-US" sz="1300"/>
              <a:pPr eaLnBrk="1" hangingPunct="1">
                <a:spcBef>
                  <a:spcPct val="0"/>
                </a:spcBef>
              </a:pPr>
              <a:t>40</a:t>
            </a:fld>
            <a:endParaRPr lang="en-US" altLang="en-US" sz="130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4563" y="744538"/>
            <a:ext cx="4956175" cy="3717925"/>
          </a:xfrm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dirty="0" smtClean="0"/>
              <a:t>High</a:t>
            </a:r>
            <a:r>
              <a:rPr lang="en-US" altLang="en-US" baseline="0" dirty="0" smtClean="0"/>
              <a:t> end of the spectrum can be modified by</a:t>
            </a:r>
          </a:p>
          <a:p>
            <a:pPr marL="171450" indent="-171450" eaLnBrk="1" hangingPunct="1">
              <a:buFontTx/>
              <a:buChar char="-"/>
            </a:pPr>
            <a:r>
              <a:rPr lang="en-US" altLang="en-US" baseline="0" dirty="0" smtClean="0"/>
              <a:t>using a short magnet</a:t>
            </a:r>
          </a:p>
          <a:p>
            <a:pPr marL="171450" indent="-171450" eaLnBrk="1" hangingPunct="1">
              <a:buFontTx/>
              <a:buChar char="-"/>
            </a:pPr>
            <a:r>
              <a:rPr lang="en-US" altLang="en-US" baseline="0" dirty="0" smtClean="0"/>
              <a:t>changing the speed of light?</a:t>
            </a:r>
            <a:endParaRPr lang="en-US" altLang="en-US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18507" indent="-276349"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05395" indent="-221079"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547553" indent="-221079"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1989712" indent="-221079"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431870" indent="-221079" defTabSz="9580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874028" indent="-221079" defTabSz="9580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316186" indent="-221079" defTabSz="9580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758344" indent="-221079" defTabSz="9580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EB5C64C-3545-4C9C-B510-0F51690BFEAB}" type="slidenum">
              <a:rPr lang="en-US" altLang="en-US" sz="1300"/>
              <a:pPr eaLnBrk="1" hangingPunct="1">
                <a:spcBef>
                  <a:spcPct val="0"/>
                </a:spcBef>
              </a:pPr>
              <a:t>41</a:t>
            </a:fld>
            <a:endParaRPr lang="en-US" altLang="en-US" sz="130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4563" y="744538"/>
            <a:ext cx="4956175" cy="3717925"/>
          </a:xfrm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dirty="0" smtClean="0"/>
              <a:t>High</a:t>
            </a:r>
            <a:r>
              <a:rPr lang="en-US" altLang="en-US" baseline="0" dirty="0" smtClean="0"/>
              <a:t> end of the spectrum can be modified by</a:t>
            </a:r>
          </a:p>
          <a:p>
            <a:pPr marL="171450" indent="-171450" eaLnBrk="1" hangingPunct="1">
              <a:buFontTx/>
              <a:buChar char="-"/>
            </a:pPr>
            <a:r>
              <a:rPr lang="en-US" altLang="en-US" baseline="0" dirty="0" smtClean="0"/>
              <a:t>using a short magnet</a:t>
            </a:r>
          </a:p>
          <a:p>
            <a:pPr marL="171450" indent="-171450" eaLnBrk="1" hangingPunct="1">
              <a:buFontTx/>
              <a:buChar char="-"/>
            </a:pPr>
            <a:r>
              <a:rPr lang="en-US" altLang="en-US" baseline="0" dirty="0" smtClean="0"/>
              <a:t>changing the speed of light?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2908162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18507" indent="-276349"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05395" indent="-221079"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547553" indent="-221079"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1989712" indent="-221079"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431870" indent="-221079" defTabSz="9580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874028" indent="-221079" defTabSz="9580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316186" indent="-221079" defTabSz="9580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758344" indent="-221079" defTabSz="9580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CE88AB9-7CB0-488E-ACD2-BBE1521B5B47}" type="slidenum">
              <a:rPr lang="en-US" altLang="en-US" sz="1300"/>
              <a:pPr eaLnBrk="1" hangingPunct="1">
                <a:spcBef>
                  <a:spcPct val="0"/>
                </a:spcBef>
              </a:pPr>
              <a:t>42</a:t>
            </a:fld>
            <a:endParaRPr lang="en-US" altLang="en-US" sz="130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4563" y="744538"/>
            <a:ext cx="4956175" cy="3717925"/>
          </a:xfrm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300">
                <a:solidFill>
                  <a:schemeClr val="tx1"/>
                </a:solidFill>
                <a:latin typeface="Palatino" pitchFamily="18" charset="0"/>
              </a:defRPr>
            </a:lvl1pPr>
            <a:lvl2pPr marL="718507" indent="-276349" eaLnBrk="0" hangingPunct="0">
              <a:defRPr sz="4300">
                <a:solidFill>
                  <a:schemeClr val="tx1"/>
                </a:solidFill>
                <a:latin typeface="Palatino" pitchFamily="18" charset="0"/>
              </a:defRPr>
            </a:lvl2pPr>
            <a:lvl3pPr marL="1105395" indent="-221079" eaLnBrk="0" hangingPunct="0">
              <a:defRPr sz="4300">
                <a:solidFill>
                  <a:schemeClr val="tx1"/>
                </a:solidFill>
                <a:latin typeface="Palatino" pitchFamily="18" charset="0"/>
              </a:defRPr>
            </a:lvl3pPr>
            <a:lvl4pPr marL="1547553" indent="-221079" eaLnBrk="0" hangingPunct="0">
              <a:defRPr sz="4300">
                <a:solidFill>
                  <a:schemeClr val="tx1"/>
                </a:solidFill>
                <a:latin typeface="Palatino" pitchFamily="18" charset="0"/>
              </a:defRPr>
            </a:lvl4pPr>
            <a:lvl5pPr marL="1989712" indent="-221079" eaLnBrk="0" hangingPunct="0">
              <a:defRPr sz="4300">
                <a:solidFill>
                  <a:schemeClr val="tx1"/>
                </a:solidFill>
                <a:latin typeface="Palatino" pitchFamily="18" charset="0"/>
              </a:defRPr>
            </a:lvl5pPr>
            <a:lvl6pPr marL="2431870" indent="-221079" eaLnBrk="0" fontAlgn="base" hangingPunct="0">
              <a:spcBef>
                <a:spcPct val="2000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Palatino" pitchFamily="18" charset="0"/>
              </a:defRPr>
            </a:lvl6pPr>
            <a:lvl7pPr marL="2874028" indent="-221079" eaLnBrk="0" fontAlgn="base" hangingPunct="0">
              <a:spcBef>
                <a:spcPct val="2000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Palatino" pitchFamily="18" charset="0"/>
              </a:defRPr>
            </a:lvl7pPr>
            <a:lvl8pPr marL="3316186" indent="-221079" eaLnBrk="0" fontAlgn="base" hangingPunct="0">
              <a:spcBef>
                <a:spcPct val="2000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Palatino" pitchFamily="18" charset="0"/>
              </a:defRPr>
            </a:lvl8pPr>
            <a:lvl9pPr marL="3758344" indent="-221079" eaLnBrk="0" fontAlgn="base" hangingPunct="0">
              <a:spcBef>
                <a:spcPct val="2000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Palatino" pitchFamily="18" charset="0"/>
              </a:defRPr>
            </a:lvl9pPr>
          </a:lstStyle>
          <a:p>
            <a:pPr eaLnBrk="1" hangingPunct="1"/>
            <a:fld id="{EAAE753A-30EC-41A9-9B9E-503D78641E54}" type="slidenum">
              <a:rPr lang="en-US" altLang="en-US" sz="1300">
                <a:latin typeface="Arial" pitchFamily="34" charset="0"/>
              </a:rPr>
              <a:pPr eaLnBrk="1" hangingPunct="1"/>
              <a:t>43</a:t>
            </a:fld>
            <a:endParaRPr lang="en-US" altLang="en-US" sz="1300">
              <a:latin typeface="Arial" pitchFamily="34" charset="0"/>
            </a:endParaRPr>
          </a:p>
        </p:txBody>
      </p:sp>
      <p:sp>
        <p:nvSpPr>
          <p:cNvPr id="151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18507" indent="-276349"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05395" indent="-221079"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547553" indent="-221079"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1989712" indent="-221079"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431870" indent="-221079" defTabSz="9580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874028" indent="-221079" defTabSz="9580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316186" indent="-221079" defTabSz="9580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758344" indent="-221079" defTabSz="9580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2122AD0-5FAF-4960-94AF-8C2FED30F965}" type="slidenum">
              <a:rPr lang="en-US" altLang="en-US" sz="1300"/>
              <a:pPr eaLnBrk="1" hangingPunct="1">
                <a:spcBef>
                  <a:spcPct val="0"/>
                </a:spcBef>
              </a:pPr>
              <a:t>44</a:t>
            </a:fld>
            <a:endParaRPr lang="en-US" altLang="en-US" sz="1300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4563" y="744538"/>
            <a:ext cx="4956175" cy="3717925"/>
          </a:xfrm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647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16972" indent="-274814" defTabSz="95647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03861" indent="-219544" defTabSz="95647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546019" indent="-219544" defTabSz="95647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1988177" indent="-219544" defTabSz="95647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430335" indent="-219544" defTabSz="95647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872493" indent="-219544" defTabSz="95647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314651" indent="-219544" defTabSz="95647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756809" indent="-219544" defTabSz="95647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6880D69-3C21-47C9-ABFE-EEBCD016CAB9}" type="slidenum">
              <a:rPr lang="en-US" altLang="en-US" sz="1300"/>
              <a:pPr eaLnBrk="1" hangingPunct="1">
                <a:spcBef>
                  <a:spcPct val="0"/>
                </a:spcBef>
              </a:pPr>
              <a:t>54</a:t>
            </a:fld>
            <a:endParaRPr lang="en-US" altLang="en-US" sz="130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4563" y="744538"/>
            <a:ext cx="4956175" cy="3717925"/>
          </a:xfrm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18507" indent="-276349"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05395" indent="-221079"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547553" indent="-221079"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1989712" indent="-221079"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431870" indent="-221079" defTabSz="9580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874028" indent="-221079" defTabSz="9580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316186" indent="-221079" defTabSz="9580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758344" indent="-221079" defTabSz="9580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501F5D5-B387-4BC6-A35E-A16C7D65FCF9}" type="slidenum">
              <a:rPr lang="en-US" altLang="en-US" sz="1300"/>
              <a:pPr eaLnBrk="1" hangingPunct="1">
                <a:spcBef>
                  <a:spcPct val="0"/>
                </a:spcBef>
              </a:pPr>
              <a:t>5</a:t>
            </a:fld>
            <a:endParaRPr lang="en-US" altLang="en-US" sz="130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4563" y="744538"/>
            <a:ext cx="4956175" cy="3717925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8431192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18507" indent="-276349"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05395" indent="-221079"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547553" indent="-221079"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1989712" indent="-221079"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431870" indent="-221079" defTabSz="9580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874028" indent="-221079" defTabSz="9580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316186" indent="-221079" defTabSz="9580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758344" indent="-221079" defTabSz="9580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501F5D5-B387-4BC6-A35E-A16C7D65FCF9}" type="slidenum">
              <a:rPr lang="en-US" altLang="en-US" sz="1300"/>
              <a:pPr eaLnBrk="1" hangingPunct="1">
                <a:spcBef>
                  <a:spcPct val="0"/>
                </a:spcBef>
              </a:pPr>
              <a:t>7</a:t>
            </a:fld>
            <a:endParaRPr lang="en-US" altLang="en-US" sz="130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4563" y="744538"/>
            <a:ext cx="4956175" cy="3717925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8182777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18507" indent="-276349"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05395" indent="-221079"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547553" indent="-221079"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1989712" indent="-221079"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431870" indent="-221079" defTabSz="9580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874028" indent="-221079" defTabSz="9580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316186" indent="-221079" defTabSz="9580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758344" indent="-221079" defTabSz="9580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501F5D5-B387-4BC6-A35E-A16C7D65FCF9}" type="slidenum">
              <a:rPr lang="en-US" altLang="en-US" sz="1300"/>
              <a:pPr eaLnBrk="1" hangingPunct="1">
                <a:spcBef>
                  <a:spcPct val="0"/>
                </a:spcBef>
              </a:pPr>
              <a:t>10</a:t>
            </a:fld>
            <a:endParaRPr lang="en-US" altLang="en-US" sz="130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4563" y="744538"/>
            <a:ext cx="4956175" cy="3717925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2017296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18507" indent="-276349"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05395" indent="-221079"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547553" indent="-221079"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1989712" indent="-221079"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431870" indent="-221079" defTabSz="9580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874028" indent="-221079" defTabSz="9580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316186" indent="-221079" defTabSz="9580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758344" indent="-221079" defTabSz="9580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5800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DA1731D-DC62-4A91-8947-079A7BFF2CAA}" type="slidenum">
              <a:rPr kumimoji="0" lang="en-US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5800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altLang="en-US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44538"/>
            <a:ext cx="4959350" cy="3719512"/>
          </a:xfrm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299" y="4712421"/>
            <a:ext cx="5020703" cy="446164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5092498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18507" indent="-276349"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05395" indent="-221079"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547553" indent="-221079"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1989712" indent="-221079"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431870" indent="-221079" defTabSz="9580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874028" indent="-221079" defTabSz="9580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316186" indent="-221079" defTabSz="9580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758344" indent="-221079" defTabSz="9580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43424E1-F3F6-40AF-9EA7-1C28264FD211}" type="slidenum">
              <a:rPr lang="en-US" altLang="en-US" sz="1300"/>
              <a:pPr eaLnBrk="1" hangingPunct="1">
                <a:spcBef>
                  <a:spcPct val="0"/>
                </a:spcBef>
              </a:pPr>
              <a:t>12</a:t>
            </a:fld>
            <a:endParaRPr lang="en-US" altLang="en-US" sz="130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4563" y="744538"/>
            <a:ext cx="4956175" cy="3717925"/>
          </a:xfrm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377581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chemeClr val="tx1"/>
                </a:solidFill>
                <a:latin typeface="Palatino" pitchFamily="18" charset="0"/>
              </a:defRPr>
            </a:lvl1pPr>
            <a:lvl2pPr marL="706939" indent="-271900" eaLnBrk="0" hangingPunct="0">
              <a:defRPr sz="4200">
                <a:solidFill>
                  <a:schemeClr val="tx1"/>
                </a:solidFill>
                <a:latin typeface="Palatino" pitchFamily="18" charset="0"/>
              </a:defRPr>
            </a:lvl2pPr>
            <a:lvl3pPr marL="1087598" indent="-217520" eaLnBrk="0" hangingPunct="0">
              <a:defRPr sz="4200">
                <a:solidFill>
                  <a:schemeClr val="tx1"/>
                </a:solidFill>
                <a:latin typeface="Palatino" pitchFamily="18" charset="0"/>
              </a:defRPr>
            </a:lvl3pPr>
            <a:lvl4pPr marL="1522637" indent="-217520" eaLnBrk="0" hangingPunct="0">
              <a:defRPr sz="4200">
                <a:solidFill>
                  <a:schemeClr val="tx1"/>
                </a:solidFill>
                <a:latin typeface="Palatino" pitchFamily="18" charset="0"/>
              </a:defRPr>
            </a:lvl4pPr>
            <a:lvl5pPr marL="1957678" indent="-217520" eaLnBrk="0" hangingPunct="0">
              <a:defRPr sz="4200">
                <a:solidFill>
                  <a:schemeClr val="tx1"/>
                </a:solidFill>
                <a:latin typeface="Palatino" pitchFamily="18" charset="0"/>
              </a:defRPr>
            </a:lvl5pPr>
            <a:lvl6pPr marL="2392717" indent="-217520" eaLnBrk="0" fontAlgn="base" hangingPunct="0">
              <a:spcBef>
                <a:spcPct val="2000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Palatino" pitchFamily="18" charset="0"/>
              </a:defRPr>
            </a:lvl6pPr>
            <a:lvl7pPr marL="2827756" indent="-217520" eaLnBrk="0" fontAlgn="base" hangingPunct="0">
              <a:spcBef>
                <a:spcPct val="2000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Palatino" pitchFamily="18" charset="0"/>
              </a:defRPr>
            </a:lvl7pPr>
            <a:lvl8pPr marL="3262795" indent="-217520" eaLnBrk="0" fontAlgn="base" hangingPunct="0">
              <a:spcBef>
                <a:spcPct val="2000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Palatino" pitchFamily="18" charset="0"/>
              </a:defRPr>
            </a:lvl8pPr>
            <a:lvl9pPr marL="3697835" indent="-217520" eaLnBrk="0" fontAlgn="base" hangingPunct="0">
              <a:spcBef>
                <a:spcPct val="2000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Palatino" pitchFamily="18" charset="0"/>
              </a:defRPr>
            </a:lvl9pPr>
          </a:lstStyle>
          <a:p>
            <a:pPr eaLnBrk="1" hangingPunct="1"/>
            <a:fld id="{EAAE753A-30EC-41A9-9B9E-503D78641E54}" type="slidenum">
              <a:rPr lang="en-US" altLang="en-US" sz="1300">
                <a:latin typeface="Arial" pitchFamily="34" charset="0"/>
              </a:rPr>
              <a:pPr eaLnBrk="1" hangingPunct="1"/>
              <a:t>14</a:t>
            </a:fld>
            <a:endParaRPr lang="en-US" altLang="en-US" sz="1300">
              <a:latin typeface="Arial" pitchFamily="34" charset="0"/>
            </a:endParaRPr>
          </a:p>
        </p:txBody>
      </p:sp>
      <p:sp>
        <p:nvSpPr>
          <p:cNvPr id="151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57847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18507" indent="-276349"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05395" indent="-221079"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547553" indent="-221079"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1989712" indent="-221079"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431870" indent="-221079" defTabSz="9580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874028" indent="-221079" defTabSz="9580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316186" indent="-221079" defTabSz="9580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758344" indent="-221079" defTabSz="9580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AF0E329-9898-4F9A-9C45-28802F49A4D1}" type="slidenum">
              <a:rPr lang="en-US" altLang="en-US" sz="1300"/>
              <a:pPr eaLnBrk="1" hangingPunct="1">
                <a:spcBef>
                  <a:spcPct val="0"/>
                </a:spcBef>
              </a:pPr>
              <a:t>21</a:t>
            </a:fld>
            <a:endParaRPr lang="en-US" altLang="en-US" sz="130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4563" y="744538"/>
            <a:ext cx="4956175" cy="3717925"/>
          </a:xfrm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18507" indent="-276349"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05395" indent="-221079"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547553" indent="-221079"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1989712" indent="-221079" defTabSz="9580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431870" indent="-221079" defTabSz="9580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874028" indent="-221079" defTabSz="9580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316186" indent="-221079" defTabSz="9580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758344" indent="-221079" defTabSz="9580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AF0E329-9898-4F9A-9C45-28802F49A4D1}" type="slidenum">
              <a:rPr lang="en-US" altLang="en-US" sz="1300"/>
              <a:pPr eaLnBrk="1" hangingPunct="1">
                <a:spcBef>
                  <a:spcPct val="0"/>
                </a:spcBef>
              </a:pPr>
              <a:t>23</a:t>
            </a:fld>
            <a:endParaRPr lang="en-US" altLang="en-US" sz="130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4563" y="744538"/>
            <a:ext cx="4956175" cy="3717925"/>
          </a:xfrm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5753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824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404813"/>
            <a:ext cx="2058988" cy="61928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29325" cy="61928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7828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404813"/>
            <a:ext cx="8240713" cy="61928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731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0" y="57150"/>
            <a:ext cx="8569325" cy="620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836613"/>
            <a:ext cx="4208463" cy="56880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4713" y="836613"/>
            <a:ext cx="4208462" cy="56880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3226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813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0207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991814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5823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2766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696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0" y="0"/>
            <a:ext cx="9036496" cy="548680"/>
          </a:xfrm>
          <a:solidFill>
            <a:schemeClr val="bg1"/>
          </a:solidFill>
        </p:spPr>
        <p:txBody>
          <a:bodyPr/>
          <a:lstStyle>
            <a:lvl1pPr>
              <a:defRPr b="0" baseline="0">
                <a:solidFill>
                  <a:srgbClr val="0070C0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764704"/>
            <a:ext cx="8928992" cy="5616624"/>
          </a:xfrm>
        </p:spPr>
        <p:txBody>
          <a:bodyPr/>
          <a:lstStyle>
            <a:lvl1pPr marL="0" indent="0"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 bwMode="auto">
          <a:xfrm>
            <a:off x="0" y="620688"/>
            <a:ext cx="7524328" cy="0"/>
          </a:xfrm>
          <a:prstGeom prst="line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Title 1"/>
          <p:cNvSpPr txBox="1">
            <a:spLocks/>
          </p:cNvSpPr>
          <p:nvPr userDrawn="1"/>
        </p:nvSpPr>
        <p:spPr bwMode="auto">
          <a:xfrm>
            <a:off x="0" y="0"/>
            <a:ext cx="9036496" cy="54868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0" baseline="0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US" kern="0" smtClean="0"/>
              <a:t>Click to edit Master title style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37505299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09610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587327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04067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1460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0416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6958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9838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0" y="0"/>
            <a:ext cx="9036496" cy="548680"/>
          </a:xfrm>
          <a:solidFill>
            <a:schemeClr val="bg1"/>
          </a:solidFill>
        </p:spPr>
        <p:txBody>
          <a:bodyPr/>
          <a:lstStyle>
            <a:lvl1pPr>
              <a:defRPr b="0" baseline="0">
                <a:solidFill>
                  <a:srgbClr val="0070C0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764704"/>
            <a:ext cx="8928992" cy="5616624"/>
          </a:xfrm>
        </p:spPr>
        <p:txBody>
          <a:bodyPr/>
          <a:lstStyle>
            <a:lvl1pPr marL="0" indent="0"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 bwMode="auto">
          <a:xfrm>
            <a:off x="0" y="620688"/>
            <a:ext cx="7524328" cy="0"/>
          </a:xfrm>
          <a:prstGeom prst="line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Title 1"/>
          <p:cNvSpPr txBox="1">
            <a:spLocks/>
          </p:cNvSpPr>
          <p:nvPr userDrawn="1"/>
        </p:nvSpPr>
        <p:spPr bwMode="auto">
          <a:xfrm>
            <a:off x="0" y="0"/>
            <a:ext cx="9036496" cy="54868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0" baseline="0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US" kern="0" smtClean="0"/>
              <a:t>Click to edit Master title style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7892457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415981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97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97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961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6129071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3890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6716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7193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242445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738864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1641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404813"/>
            <a:ext cx="2058988" cy="61928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29325" cy="61928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44550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404813"/>
            <a:ext cx="8240713" cy="61928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8487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0" y="57150"/>
            <a:ext cx="8569325" cy="620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836613"/>
            <a:ext cx="4208463" cy="56880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4713" y="836613"/>
            <a:ext cx="4208462" cy="56880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77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97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97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84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684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532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8813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17160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38242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image" Target="../media/image1.wmf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oleObject" Target="../embeddings/oleObject2.bin"/><Relationship Id="rId2" Type="http://schemas.openxmlformats.org/officeDocument/2006/relationships/slideLayout" Target="../slideLayouts/slideLayout27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vmlDrawing" Target="../drawings/vmlDrawing2.v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404813"/>
            <a:ext cx="82296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99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sp>
        <p:nvSpPr>
          <p:cNvPr id="1028" name="Line 4"/>
          <p:cNvSpPr>
            <a:spLocks noChangeShapeType="1"/>
          </p:cNvSpPr>
          <p:nvPr userDrawn="1"/>
        </p:nvSpPr>
        <p:spPr bwMode="auto">
          <a:xfrm>
            <a:off x="107950" y="6669088"/>
            <a:ext cx="8856663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029" name="Picture 6" descr="epfl_logo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508750"/>
            <a:ext cx="996950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30" name="Group 7"/>
          <p:cNvGrpSpPr>
            <a:grpSpLocks/>
          </p:cNvGrpSpPr>
          <p:nvPr userDrawn="1"/>
        </p:nvGrpSpPr>
        <p:grpSpPr bwMode="auto">
          <a:xfrm>
            <a:off x="7451725" y="6508750"/>
            <a:ext cx="1438275" cy="349250"/>
            <a:chOff x="144" y="192"/>
            <a:chExt cx="906" cy="220"/>
          </a:xfrm>
        </p:grpSpPr>
        <p:graphicFrame>
          <p:nvGraphicFramePr>
            <p:cNvPr id="1032" name="Object 8"/>
            <p:cNvGraphicFramePr>
              <a:graphicFrameLocks/>
            </p:cNvGraphicFramePr>
            <p:nvPr userDrawn="1"/>
          </p:nvGraphicFramePr>
          <p:xfrm>
            <a:off x="144" y="192"/>
            <a:ext cx="784" cy="1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89" name="Dokument" r:id="rId17" imgW="3375965" imgH="280721" progId="Word.Document.6">
                    <p:embed/>
                  </p:oleObj>
                </mc:Choice>
                <mc:Fallback>
                  <p:oleObj name="Dokument" r:id="rId17" imgW="3375965" imgH="280721" progId="Word.Document.6">
                    <p:embed/>
                    <p:pic>
                      <p:nvPicPr>
                        <p:cNvPr id="0" name="Object 8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r="66960"/>
                        <a:stretch>
                          <a:fillRect/>
                        </a:stretch>
                      </p:blipFill>
                      <p:spPr bwMode="auto">
                        <a:xfrm>
                          <a:off x="144" y="192"/>
                          <a:ext cx="784" cy="1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33" name="Rectangle 9"/>
            <p:cNvSpPr>
              <a:spLocks noChangeArrowheads="1"/>
            </p:cNvSpPr>
            <p:nvPr userDrawn="1"/>
          </p:nvSpPr>
          <p:spPr bwMode="auto">
            <a:xfrm>
              <a:off x="934" y="210"/>
              <a:ext cx="116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 defTabSz="762000">
                <a:defRPr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defTabSz="762000">
                <a:defRPr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 defTabSz="762000">
                <a:defRPr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 defTabSz="762000">
                <a:defRPr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defTabSz="7620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defTabSz="7620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defTabSz="7620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defTabSz="7620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pPr algn="l">
                <a:lnSpc>
                  <a:spcPct val="100000"/>
                </a:lnSpc>
              </a:pPr>
              <a:endParaRPr lang="de-CH" altLang="en-US" sz="1500">
                <a:solidFill>
                  <a:schemeClr val="bg1"/>
                </a:solidFill>
              </a:endParaRPr>
            </a:p>
          </p:txBody>
        </p:sp>
      </p:grpSp>
      <p:sp>
        <p:nvSpPr>
          <p:cNvPr id="4103" name="Text Box 5"/>
          <p:cNvSpPr txBox="1">
            <a:spLocks noChangeArrowheads="1"/>
          </p:cNvSpPr>
          <p:nvPr userDrawn="1"/>
        </p:nvSpPr>
        <p:spPr bwMode="auto">
          <a:xfrm>
            <a:off x="1619250" y="6523038"/>
            <a:ext cx="5761062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charset="0"/>
              </a:defRPr>
            </a:lvl9pPr>
          </a:lstStyle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tx1"/>
                </a:solidFill>
                <a:latin typeface="Helvetica" pitchFamily="34" charset="0"/>
              </a:rPr>
              <a:t>Electron Beam Dynamics, L. Rivkin, Intro to Accelerator Physics</a:t>
            </a:r>
            <a:r>
              <a:rPr lang="en-US" sz="1200" baseline="0" dirty="0" smtClean="0">
                <a:solidFill>
                  <a:schemeClr val="tx1"/>
                </a:solidFill>
                <a:latin typeface="Helvetica" pitchFamily="34" charset="0"/>
              </a:rPr>
              <a:t>,</a:t>
            </a:r>
            <a:r>
              <a:rPr lang="en-US" sz="1200" dirty="0" smtClean="0">
                <a:solidFill>
                  <a:schemeClr val="tx1"/>
                </a:solidFill>
                <a:latin typeface="Helvetica" pitchFamily="34" charset="0"/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  <a:latin typeface="Helvetica" pitchFamily="34" charset="0"/>
              </a:rPr>
              <a:t>Vysoke-Tatry</a:t>
            </a:r>
            <a:endParaRPr lang="en-US" sz="1200" dirty="0" smtClean="0">
              <a:solidFill>
                <a:schemeClr val="tx1"/>
              </a:solidFill>
              <a:latin typeface="Helvetic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723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Lucida Sans Unicode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828675" indent="-28575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2pPr>
      <a:lvl3pPr marL="1236663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Arial" pitchFamily="34" charset="0"/>
        </a:defRPr>
      </a:lvl3pPr>
      <a:lvl4pPr marL="164465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1A07C5"/>
            </a:gs>
            <a:gs pos="100000">
              <a:srgbClr val="0000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507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3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3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3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3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3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3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3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3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4400" b="1">
          <a:solidFill>
            <a:srgbClr val="FFFFC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•"/>
        <a:defRPr sz="3600" b="1">
          <a:solidFill>
            <a:srgbClr val="FFFF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FFFFCC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FFFFCC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FFFFCC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rgbClr val="FFFFCC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rgbClr val="FFFFCC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rgbClr val="FFFFCC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rgbClr val="FFFFCC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404813"/>
            <a:ext cx="82296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99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sp>
        <p:nvSpPr>
          <p:cNvPr id="1028" name="Line 4"/>
          <p:cNvSpPr>
            <a:spLocks noChangeShapeType="1"/>
          </p:cNvSpPr>
          <p:nvPr userDrawn="1"/>
        </p:nvSpPr>
        <p:spPr bwMode="auto">
          <a:xfrm>
            <a:off x="107950" y="6669088"/>
            <a:ext cx="8856663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029" name="Picture 6" descr="epfl_logo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508750"/>
            <a:ext cx="996950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30" name="Group 7"/>
          <p:cNvGrpSpPr>
            <a:grpSpLocks/>
          </p:cNvGrpSpPr>
          <p:nvPr userDrawn="1"/>
        </p:nvGrpSpPr>
        <p:grpSpPr bwMode="auto">
          <a:xfrm>
            <a:off x="7451725" y="6508750"/>
            <a:ext cx="1438275" cy="349250"/>
            <a:chOff x="144" y="192"/>
            <a:chExt cx="906" cy="220"/>
          </a:xfrm>
        </p:grpSpPr>
        <p:graphicFrame>
          <p:nvGraphicFramePr>
            <p:cNvPr id="1032" name="Object 8"/>
            <p:cNvGraphicFramePr>
              <a:graphicFrameLocks/>
            </p:cNvGraphicFramePr>
            <p:nvPr userDrawn="1"/>
          </p:nvGraphicFramePr>
          <p:xfrm>
            <a:off x="144" y="192"/>
            <a:ext cx="784" cy="1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809" name="Dokument" r:id="rId17" imgW="3375965" imgH="280721" progId="Word.Document.6">
                    <p:embed/>
                  </p:oleObj>
                </mc:Choice>
                <mc:Fallback>
                  <p:oleObj name="Dokument" r:id="rId17" imgW="3375965" imgH="280721" progId="Word.Document.6">
                    <p:embed/>
                    <p:pic>
                      <p:nvPicPr>
                        <p:cNvPr id="1032" name="Object 8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r="66960"/>
                        <a:stretch>
                          <a:fillRect/>
                        </a:stretch>
                      </p:blipFill>
                      <p:spPr bwMode="auto">
                        <a:xfrm>
                          <a:off x="144" y="192"/>
                          <a:ext cx="784" cy="1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33" name="Rectangle 9"/>
            <p:cNvSpPr>
              <a:spLocks noChangeArrowheads="1"/>
            </p:cNvSpPr>
            <p:nvPr userDrawn="1"/>
          </p:nvSpPr>
          <p:spPr bwMode="auto">
            <a:xfrm>
              <a:off x="934" y="210"/>
              <a:ext cx="116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 defTabSz="762000">
                <a:defRPr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defTabSz="762000">
                <a:defRPr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 defTabSz="762000">
                <a:defRPr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 defTabSz="762000">
                <a:defRPr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defTabSz="7620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defTabSz="7620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defTabSz="7620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defTabSz="7620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pPr algn="l">
                <a:lnSpc>
                  <a:spcPct val="100000"/>
                </a:lnSpc>
              </a:pPr>
              <a:endParaRPr lang="de-CH" altLang="en-US" sz="1500">
                <a:solidFill>
                  <a:schemeClr val="bg1"/>
                </a:solidFill>
              </a:endParaRPr>
            </a:p>
          </p:txBody>
        </p:sp>
      </p:grpSp>
      <p:sp>
        <p:nvSpPr>
          <p:cNvPr id="4103" name="Text Box 5"/>
          <p:cNvSpPr txBox="1">
            <a:spLocks noChangeArrowheads="1"/>
          </p:cNvSpPr>
          <p:nvPr userDrawn="1"/>
        </p:nvSpPr>
        <p:spPr bwMode="auto">
          <a:xfrm>
            <a:off x="1619250" y="6523038"/>
            <a:ext cx="5689600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charset="0"/>
              </a:defRPr>
            </a:lvl9pPr>
          </a:lstStyle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tx1"/>
                </a:solidFill>
                <a:latin typeface="Helvetica" pitchFamily="34" charset="0"/>
              </a:rPr>
              <a:t>Synchrotron Radiation Physics,</a:t>
            </a:r>
            <a:r>
              <a:rPr lang="en-US" sz="1200" baseline="0" dirty="0" smtClean="0">
                <a:solidFill>
                  <a:schemeClr val="tx1"/>
                </a:solidFill>
                <a:latin typeface="Helvetica" pitchFamily="34" charset="0"/>
              </a:rPr>
              <a:t> Applications</a:t>
            </a:r>
            <a:r>
              <a:rPr lang="en-US" sz="1200" dirty="0" smtClean="0">
                <a:solidFill>
                  <a:schemeClr val="tx1"/>
                </a:solidFill>
                <a:latin typeface="Helvetica" pitchFamily="34" charset="0"/>
              </a:rPr>
              <a:t>, L. Rivkin, Windhoek, 9 July, 2018</a:t>
            </a:r>
            <a:r>
              <a:rPr lang="en-US" sz="1200" baseline="0" dirty="0" smtClean="0">
                <a:solidFill>
                  <a:schemeClr val="tx1"/>
                </a:solidFill>
                <a:latin typeface="Helvetica" pitchFamily="34" charset="0"/>
              </a:rPr>
              <a:t> </a:t>
            </a:r>
            <a:endParaRPr lang="en-US" sz="1200" b="0" i="0" kern="1200" dirty="0" smtClean="0">
              <a:solidFill>
                <a:schemeClr val="accent2"/>
              </a:solidFill>
              <a:effectLst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5697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Lucida Sans Unicode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828675" indent="-28575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2pPr>
      <a:lvl3pPr marL="1236663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Arial" pitchFamily="34" charset="0"/>
        </a:defRPr>
      </a:lvl3pPr>
      <a:lvl4pPr marL="164465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png"/><Relationship Id="rId5" Type="http://schemas.openxmlformats.org/officeDocument/2006/relationships/image" Target="../media/image310.png"/><Relationship Id="rId4" Type="http://schemas.openxmlformats.org/officeDocument/2006/relationships/image" Target="../media/image30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5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40.wmf"/><Relationship Id="rId7" Type="http://schemas.openxmlformats.org/officeDocument/2006/relationships/image" Target="../media/image4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3.wmf"/><Relationship Id="rId11" Type="http://schemas.openxmlformats.org/officeDocument/2006/relationships/image" Target="../media/image39.wmf"/><Relationship Id="rId5" Type="http://schemas.openxmlformats.org/officeDocument/2006/relationships/image" Target="../media/image42.wmf"/><Relationship Id="rId10" Type="http://schemas.openxmlformats.org/officeDocument/2006/relationships/oleObject" Target="../embeddings/oleObject4.bin"/><Relationship Id="rId4" Type="http://schemas.openxmlformats.org/officeDocument/2006/relationships/image" Target="../media/image41.wmf"/><Relationship Id="rId9" Type="http://schemas.openxmlformats.org/officeDocument/2006/relationships/image" Target="../media/image38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7" Type="http://schemas.openxmlformats.org/officeDocument/2006/relationships/image" Target="../media/image48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47.wmf"/><Relationship Id="rId4" Type="http://schemas.openxmlformats.org/officeDocument/2006/relationships/oleObject" Target="../embeddings/oleObject5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50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52.wmf"/><Relationship Id="rId4" Type="http://schemas.openxmlformats.org/officeDocument/2006/relationships/image" Target="../media/image51.w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53.jpeg"/><Relationship Id="rId4" Type="http://schemas.openxmlformats.org/officeDocument/2006/relationships/image" Target="../media/image50.wmf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wmf"/><Relationship Id="rId13" Type="http://schemas.openxmlformats.org/officeDocument/2006/relationships/image" Target="../media/image55.wmf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57.wmf"/><Relationship Id="rId12" Type="http://schemas.openxmlformats.org/officeDocument/2006/relationships/oleObject" Target="../embeddings/oleObject1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56.wmf"/><Relationship Id="rId11" Type="http://schemas.openxmlformats.org/officeDocument/2006/relationships/image" Target="../media/image54.wmf"/><Relationship Id="rId5" Type="http://schemas.openxmlformats.org/officeDocument/2006/relationships/image" Target="../media/image52.wmf"/><Relationship Id="rId10" Type="http://schemas.openxmlformats.org/officeDocument/2006/relationships/oleObject" Target="../embeddings/oleObject9.bin"/><Relationship Id="rId4" Type="http://schemas.openxmlformats.org/officeDocument/2006/relationships/image" Target="../media/image51.wmf"/><Relationship Id="rId9" Type="http://schemas.openxmlformats.org/officeDocument/2006/relationships/image" Target="../media/image59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wmf"/><Relationship Id="rId3" Type="http://schemas.openxmlformats.org/officeDocument/2006/relationships/notesSlide" Target="../notesSlides/notesSlide14.xml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63.wmf"/><Relationship Id="rId11" Type="http://schemas.openxmlformats.org/officeDocument/2006/relationships/image" Target="../media/image66.wmf"/><Relationship Id="rId5" Type="http://schemas.openxmlformats.org/officeDocument/2006/relationships/image" Target="../media/image62.wmf"/><Relationship Id="rId10" Type="http://schemas.openxmlformats.org/officeDocument/2006/relationships/image" Target="../media/image65.gif"/><Relationship Id="rId4" Type="http://schemas.openxmlformats.org/officeDocument/2006/relationships/image" Target="../media/image61.wmf"/><Relationship Id="rId9" Type="http://schemas.openxmlformats.org/officeDocument/2006/relationships/image" Target="../media/image64.wmf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6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63.wmf"/><Relationship Id="rId4" Type="http://schemas.openxmlformats.org/officeDocument/2006/relationships/image" Target="../media/image62.wmf"/><Relationship Id="rId9" Type="http://schemas.openxmlformats.org/officeDocument/2006/relationships/image" Target="../media/image68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68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67.wmf"/><Relationship Id="rId4" Type="http://schemas.openxmlformats.org/officeDocument/2006/relationships/oleObject" Target="../embeddings/oleObject12.bin"/><Relationship Id="rId9" Type="http://schemas.openxmlformats.org/officeDocument/2006/relationships/image" Target="../media/image69.w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wmf"/><Relationship Id="rId3" Type="http://schemas.openxmlformats.org/officeDocument/2006/relationships/image" Target="../media/image70.wmf"/><Relationship Id="rId7" Type="http://schemas.openxmlformats.org/officeDocument/2006/relationships/image" Target="../media/image74.wmf"/><Relationship Id="rId12" Type="http://schemas.openxmlformats.org/officeDocument/2006/relationships/image" Target="../media/image79.w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3.wmf"/><Relationship Id="rId11" Type="http://schemas.openxmlformats.org/officeDocument/2006/relationships/image" Target="../media/image78.wmf"/><Relationship Id="rId5" Type="http://schemas.openxmlformats.org/officeDocument/2006/relationships/image" Target="../media/image72.wmf"/><Relationship Id="rId10" Type="http://schemas.openxmlformats.org/officeDocument/2006/relationships/image" Target="../media/image77.wmf"/><Relationship Id="rId4" Type="http://schemas.openxmlformats.org/officeDocument/2006/relationships/image" Target="../media/image71.wmf"/><Relationship Id="rId9" Type="http://schemas.openxmlformats.org/officeDocument/2006/relationships/image" Target="../media/image76.wmf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wmf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wmf"/><Relationship Id="rId2" Type="http://schemas.openxmlformats.org/officeDocument/2006/relationships/image" Target="../media/image81.wmf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83.wmf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slideLayout" Target="../slideLayouts/slideLayout20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84.wmf"/><Relationship Id="rId4" Type="http://schemas.openxmlformats.org/officeDocument/2006/relationships/oleObject" Target="../embeddings/oleObject15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86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88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hyperlink" Target="http://cas.web.cern.ch/cas/CAS%20Welcome/Previous%20Schools.ht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3568" y="764704"/>
            <a:ext cx="7772400" cy="3024336"/>
          </a:xfrm>
        </p:spPr>
        <p:txBody>
          <a:bodyPr/>
          <a:lstStyle/>
          <a:p>
            <a:pPr algn="ctr"/>
            <a:r>
              <a:rPr lang="de-CH" altLang="en-US" sz="4800" dirty="0" err="1" smtClean="0"/>
              <a:t>Electron</a:t>
            </a:r>
            <a:r>
              <a:rPr lang="de-CH" altLang="en-US" sz="4800" dirty="0" smtClean="0"/>
              <a:t> </a:t>
            </a:r>
            <a:r>
              <a:rPr lang="de-CH" altLang="en-US" sz="4800" dirty="0" err="1" smtClean="0"/>
              <a:t>dynamics</a:t>
            </a:r>
            <a:r>
              <a:rPr lang="de-CH" altLang="en-US" sz="4800" dirty="0" smtClean="0"/>
              <a:t/>
            </a:r>
            <a:br>
              <a:rPr lang="de-CH" altLang="en-US" sz="4800" dirty="0" smtClean="0"/>
            </a:br>
            <a:r>
              <a:rPr lang="de-CH" altLang="en-US" sz="4800" dirty="0" err="1" smtClean="0"/>
              <a:t>with</a:t>
            </a:r>
            <a:r>
              <a:rPr lang="de-CH" altLang="en-US" sz="4800" dirty="0" smtClean="0"/>
              <a:t/>
            </a:r>
            <a:br>
              <a:rPr lang="de-CH" altLang="en-US" sz="4800" dirty="0" smtClean="0"/>
            </a:br>
            <a:r>
              <a:rPr lang="de-CH" altLang="en-US" sz="4800" dirty="0" smtClean="0"/>
              <a:t>Synchrotron Radiation</a:t>
            </a:r>
            <a:endParaRPr lang="en-GB" altLang="en-US" sz="4800" dirty="0" smtClean="0"/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900113" y="3886200"/>
            <a:ext cx="7488237" cy="1919288"/>
          </a:xfrm>
        </p:spPr>
        <p:txBody>
          <a:bodyPr/>
          <a:lstStyle/>
          <a:p>
            <a:r>
              <a:rPr lang="de-CH" altLang="en-US" smtClean="0"/>
              <a:t>Lenny Rivkin</a:t>
            </a:r>
            <a:br>
              <a:rPr lang="de-CH" altLang="en-US" smtClean="0"/>
            </a:br>
            <a:endParaRPr lang="de-CH" altLang="en-US" smtClean="0"/>
          </a:p>
          <a:p>
            <a:r>
              <a:rPr lang="de-CH" altLang="en-US" sz="2000" i="1" smtClean="0"/>
              <a:t>Paul Scherrer Institute (PSI)</a:t>
            </a:r>
          </a:p>
          <a:p>
            <a:r>
              <a:rPr lang="de-CH" altLang="en-US" sz="2000" i="1" smtClean="0"/>
              <a:t>and</a:t>
            </a:r>
          </a:p>
          <a:p>
            <a:r>
              <a:rPr lang="de-CH" altLang="en-US" sz="2000" i="1" smtClean="0"/>
              <a:t>Swiss Federal Institute of Technology Lausanne (EPFL)</a:t>
            </a:r>
            <a:endParaRPr lang="en-GB" altLang="en-US" sz="2000" i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altLang="en-US" smtClean="0">
                <a:solidFill>
                  <a:schemeClr val="accent2"/>
                </a:solidFill>
              </a:rPr>
              <a:t>Synchrotron radiation: some dates</a:t>
            </a:r>
            <a:endParaRPr lang="en-US" altLang="en-US" smtClean="0">
              <a:solidFill>
                <a:schemeClr val="accent2"/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214438"/>
            <a:ext cx="8569325" cy="5307012"/>
          </a:xfrm>
        </p:spPr>
        <p:txBody>
          <a:bodyPr/>
          <a:lstStyle/>
          <a:p>
            <a:pPr>
              <a:buClr>
                <a:srgbClr val="FF0000"/>
              </a:buClr>
              <a:buFont typeface="Wingdings" pitchFamily="2" charset="2"/>
              <a:buChar char="§"/>
            </a:pPr>
            <a:r>
              <a:rPr lang="en-US" altLang="en-US" sz="2800" b="0" dirty="0" smtClean="0">
                <a:solidFill>
                  <a:schemeClr val="bg1">
                    <a:lumMod val="65000"/>
                  </a:schemeClr>
                </a:solidFill>
                <a:latin typeface="Helvetica" pitchFamily="34" charset="0"/>
              </a:rPr>
              <a:t>1873	Maxwell’s equations</a:t>
            </a:r>
            <a:br>
              <a:rPr lang="en-US" altLang="en-US" sz="2800" b="0" dirty="0" smtClean="0">
                <a:solidFill>
                  <a:schemeClr val="bg1">
                    <a:lumMod val="65000"/>
                  </a:schemeClr>
                </a:solidFill>
                <a:latin typeface="Helvetica" pitchFamily="34" charset="0"/>
              </a:rPr>
            </a:br>
            <a:endParaRPr lang="en-US" altLang="en-US" sz="2800" b="0" dirty="0" smtClean="0">
              <a:solidFill>
                <a:schemeClr val="bg1">
                  <a:lumMod val="65000"/>
                </a:schemeClr>
              </a:solidFill>
              <a:latin typeface="Helvetica" pitchFamily="34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§"/>
            </a:pPr>
            <a:r>
              <a:rPr lang="en-US" altLang="en-US" sz="2800" b="0" dirty="0" smtClean="0">
                <a:solidFill>
                  <a:schemeClr val="bg1">
                    <a:lumMod val="65000"/>
                  </a:schemeClr>
                </a:solidFill>
                <a:latin typeface="Helvetica" pitchFamily="34" charset="0"/>
              </a:rPr>
              <a:t>1887	Hertz: electromagnetic waves</a:t>
            </a:r>
            <a:br>
              <a:rPr lang="en-US" altLang="en-US" sz="2800" b="0" dirty="0" smtClean="0">
                <a:solidFill>
                  <a:schemeClr val="bg1">
                    <a:lumMod val="65000"/>
                  </a:schemeClr>
                </a:solidFill>
                <a:latin typeface="Helvetica" pitchFamily="34" charset="0"/>
              </a:rPr>
            </a:br>
            <a:endParaRPr lang="en-US" altLang="en-US" sz="2800" b="0" dirty="0" smtClean="0">
              <a:solidFill>
                <a:schemeClr val="bg1">
                  <a:lumMod val="65000"/>
                </a:schemeClr>
              </a:solidFill>
              <a:latin typeface="Helvetica" pitchFamily="34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§"/>
            </a:pPr>
            <a:r>
              <a:rPr lang="en-US" altLang="en-US" sz="2800" b="0" dirty="0" smtClean="0">
                <a:solidFill>
                  <a:schemeClr val="bg1">
                    <a:lumMod val="65000"/>
                  </a:schemeClr>
                </a:solidFill>
                <a:latin typeface="Helvetica" pitchFamily="34" charset="0"/>
              </a:rPr>
              <a:t>1898	</a:t>
            </a:r>
            <a:r>
              <a:rPr lang="en-US" altLang="en-US" sz="2800" b="0" dirty="0" err="1" smtClean="0">
                <a:solidFill>
                  <a:schemeClr val="bg1">
                    <a:lumMod val="65000"/>
                  </a:schemeClr>
                </a:solidFill>
                <a:latin typeface="Helvetica" pitchFamily="34" charset="0"/>
              </a:rPr>
              <a:t>Liénard</a:t>
            </a:r>
            <a:r>
              <a:rPr lang="en-US" altLang="en-US" sz="2800" b="0" dirty="0" smtClean="0">
                <a:solidFill>
                  <a:schemeClr val="bg1">
                    <a:lumMod val="65000"/>
                  </a:schemeClr>
                </a:solidFill>
                <a:latin typeface="Helvetica" pitchFamily="34" charset="0"/>
              </a:rPr>
              <a:t>: retarded potentials</a:t>
            </a:r>
          </a:p>
          <a:p>
            <a:pPr>
              <a:buClr>
                <a:srgbClr val="FF0000"/>
              </a:buClr>
              <a:buFont typeface="Wingdings" pitchFamily="2" charset="2"/>
              <a:buChar char="§"/>
            </a:pPr>
            <a:r>
              <a:rPr lang="en-US" altLang="en-US" sz="2800" b="0" dirty="0" smtClean="0">
                <a:solidFill>
                  <a:schemeClr val="bg1">
                    <a:lumMod val="65000"/>
                  </a:schemeClr>
                </a:solidFill>
                <a:latin typeface="Helvetica" pitchFamily="34" charset="0"/>
              </a:rPr>
              <a:t>1900	</a:t>
            </a:r>
            <a:r>
              <a:rPr lang="en-US" altLang="en-US" sz="2800" b="0" dirty="0" err="1" smtClean="0">
                <a:solidFill>
                  <a:schemeClr val="bg1">
                    <a:lumMod val="65000"/>
                  </a:schemeClr>
                </a:solidFill>
                <a:latin typeface="Helvetica" pitchFamily="34" charset="0"/>
              </a:rPr>
              <a:t>Wiechert</a:t>
            </a:r>
            <a:r>
              <a:rPr lang="en-US" altLang="en-US" sz="2800" b="0" dirty="0" smtClean="0">
                <a:solidFill>
                  <a:schemeClr val="bg1">
                    <a:lumMod val="65000"/>
                  </a:schemeClr>
                </a:solidFill>
                <a:latin typeface="Helvetica" pitchFamily="34" charset="0"/>
              </a:rPr>
              <a:t>: retarded potentials</a:t>
            </a:r>
            <a:br>
              <a:rPr lang="en-US" altLang="en-US" sz="2800" b="0" dirty="0" smtClean="0">
                <a:solidFill>
                  <a:schemeClr val="bg1">
                    <a:lumMod val="65000"/>
                  </a:schemeClr>
                </a:solidFill>
                <a:latin typeface="Helvetica" pitchFamily="34" charset="0"/>
              </a:rPr>
            </a:br>
            <a:endParaRPr lang="en-US" altLang="en-US" sz="2800" b="0" dirty="0" smtClean="0">
              <a:solidFill>
                <a:schemeClr val="bg1">
                  <a:lumMod val="65000"/>
                </a:schemeClr>
              </a:solidFill>
              <a:latin typeface="Helvetica" pitchFamily="34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§"/>
            </a:pPr>
            <a:r>
              <a:rPr lang="en-US" altLang="en-US" sz="2800" b="0" dirty="0" smtClean="0">
                <a:solidFill>
                  <a:schemeClr val="bg1">
                    <a:lumMod val="65000"/>
                  </a:schemeClr>
                </a:solidFill>
                <a:latin typeface="Helvetica" pitchFamily="34" charset="0"/>
              </a:rPr>
              <a:t>1908	Schott: Adams Prize Essay</a:t>
            </a:r>
            <a:br>
              <a:rPr lang="en-US" altLang="en-US" sz="2800" b="0" dirty="0" smtClean="0">
                <a:solidFill>
                  <a:schemeClr val="bg1">
                    <a:lumMod val="65000"/>
                  </a:schemeClr>
                </a:solidFill>
                <a:latin typeface="Helvetica" pitchFamily="34" charset="0"/>
              </a:rPr>
            </a:br>
            <a:endParaRPr lang="en-US" altLang="en-US" sz="2800" b="0" dirty="0" smtClean="0">
              <a:solidFill>
                <a:schemeClr val="bg1">
                  <a:lumMod val="65000"/>
                </a:schemeClr>
              </a:solidFill>
              <a:latin typeface="Helvetica" pitchFamily="34" charset="0"/>
            </a:endParaRPr>
          </a:p>
          <a:p>
            <a:pPr lvl="1">
              <a:buClr>
                <a:srgbClr val="FF0000"/>
              </a:buClr>
              <a:buFont typeface="Wingdings" pitchFamily="2" charset="2"/>
              <a:buNone/>
            </a:pPr>
            <a:r>
              <a:rPr lang="en-US" altLang="en-US" b="0" dirty="0" smtClean="0">
                <a:latin typeface="Helvetica" pitchFamily="34" charset="0"/>
              </a:rPr>
              <a:t>		</a:t>
            </a:r>
            <a:r>
              <a:rPr lang="en-US" altLang="en-US" b="0" dirty="0" smtClean="0">
                <a:solidFill>
                  <a:srgbClr val="B30000"/>
                </a:solidFill>
                <a:latin typeface="Helvetica" pitchFamily="34" charset="0"/>
              </a:rPr>
              <a:t>... waiting for accelerators …</a:t>
            </a:r>
            <a:r>
              <a:rPr lang="en-US" altLang="en-US" b="0" dirty="0" smtClean="0">
                <a:latin typeface="Helvetica" pitchFamily="34" charset="0"/>
              </a:rPr>
              <a:t/>
            </a:r>
            <a:br>
              <a:rPr lang="en-US" altLang="en-US" b="0" dirty="0" smtClean="0">
                <a:latin typeface="Helvetica" pitchFamily="34" charset="0"/>
              </a:rPr>
            </a:br>
            <a:r>
              <a:rPr lang="en-US" altLang="en-US" b="0" dirty="0" smtClean="0">
                <a:solidFill>
                  <a:srgbClr val="7F00FF"/>
                </a:solidFill>
                <a:latin typeface="Helvetica" pitchFamily="34" charset="0"/>
              </a:rPr>
              <a:t>1940:</a:t>
            </a:r>
            <a:r>
              <a:rPr lang="en-US" altLang="en-US" b="0" dirty="0" smtClean="0">
                <a:latin typeface="Helvetica" pitchFamily="34" charset="0"/>
              </a:rPr>
              <a:t> </a:t>
            </a:r>
            <a:r>
              <a:rPr lang="en-US" altLang="en-US" b="0" dirty="0" smtClean="0">
                <a:solidFill>
                  <a:srgbClr val="7F00FF"/>
                </a:solidFill>
                <a:latin typeface="Helvetica" pitchFamily="34" charset="0"/>
              </a:rPr>
              <a:t>2.3 MeV </a:t>
            </a:r>
            <a:r>
              <a:rPr lang="en-US" altLang="en-US" b="0" dirty="0" err="1" smtClean="0">
                <a:solidFill>
                  <a:srgbClr val="7F00FF"/>
                </a:solidFill>
                <a:latin typeface="Helvetica" pitchFamily="34" charset="0"/>
              </a:rPr>
              <a:t>betatron,Kerst</a:t>
            </a:r>
            <a:r>
              <a:rPr lang="en-US" altLang="en-US" b="0" dirty="0" smtClean="0">
                <a:solidFill>
                  <a:srgbClr val="7F00FF"/>
                </a:solidFill>
                <a:latin typeface="Helvetica" pitchFamily="34" charset="0"/>
              </a:rPr>
              <a:t>, </a:t>
            </a:r>
            <a:r>
              <a:rPr lang="en-US" altLang="en-US" b="0" dirty="0" err="1" smtClean="0">
                <a:solidFill>
                  <a:srgbClr val="7F00FF"/>
                </a:solidFill>
                <a:latin typeface="Helvetica" pitchFamily="34" charset="0"/>
              </a:rPr>
              <a:t>Serber</a:t>
            </a:r>
            <a:endParaRPr lang="en-US" altLang="en-US" b="0" dirty="0" smtClean="0">
              <a:latin typeface="Helvetica" pitchFamily="34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§"/>
            </a:pPr>
            <a:endParaRPr lang="en-US" altLang="en-US" sz="2800" b="0" dirty="0" smtClean="0">
              <a:latin typeface="Helvetica" pitchFamily="34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§"/>
            </a:pPr>
            <a:endParaRPr lang="en-US" altLang="en-US" sz="2800" b="0" dirty="0" smtClean="0"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05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99567" y="116632"/>
            <a:ext cx="9036496" cy="792088"/>
          </a:xfrm>
        </p:spPr>
        <p:txBody>
          <a:bodyPr/>
          <a:lstStyle/>
          <a:p>
            <a:pPr eaLnBrk="1" hangingPunct="1"/>
            <a:r>
              <a:rPr lang="de-CH" altLang="en-US" dirty="0" smtClean="0">
                <a:solidFill>
                  <a:srgbClr val="C00000"/>
                </a:solidFill>
              </a:rPr>
              <a:t>Donald </a:t>
            </a:r>
            <a:r>
              <a:rPr lang="de-CH" altLang="en-US" dirty="0" err="1" smtClean="0">
                <a:solidFill>
                  <a:srgbClr val="C00000"/>
                </a:solidFill>
              </a:rPr>
              <a:t>Kerst</a:t>
            </a:r>
            <a:r>
              <a:rPr lang="de-CH" altLang="en-US" dirty="0" smtClean="0">
                <a:solidFill>
                  <a:srgbClr val="C00000"/>
                </a:solidFill>
              </a:rPr>
              <a:t>: </a:t>
            </a:r>
            <a:r>
              <a:rPr lang="de-CH" altLang="en-US" dirty="0" err="1" smtClean="0">
                <a:solidFill>
                  <a:srgbClr val="C00000"/>
                </a:solidFill>
              </a:rPr>
              <a:t>first</a:t>
            </a:r>
            <a:r>
              <a:rPr lang="de-CH" altLang="en-US" dirty="0" smtClean="0">
                <a:solidFill>
                  <a:srgbClr val="C00000"/>
                </a:solidFill>
              </a:rPr>
              <a:t> </a:t>
            </a:r>
            <a:r>
              <a:rPr lang="de-CH" altLang="en-US" dirty="0" err="1" smtClean="0">
                <a:solidFill>
                  <a:srgbClr val="C00000"/>
                </a:solidFill>
              </a:rPr>
              <a:t>betatron</a:t>
            </a:r>
            <a:r>
              <a:rPr lang="de-CH" altLang="en-US" dirty="0" smtClean="0">
                <a:solidFill>
                  <a:srgbClr val="C00000"/>
                </a:solidFill>
              </a:rPr>
              <a:t> (1940)</a:t>
            </a:r>
            <a:endParaRPr lang="en-US" altLang="en-US" dirty="0" smtClean="0">
              <a:solidFill>
                <a:srgbClr val="C00000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5589588"/>
            <a:ext cx="8064500" cy="1008062"/>
          </a:xfrm>
        </p:spPr>
        <p:txBody>
          <a:bodyPr/>
          <a:lstStyle/>
          <a:p>
            <a:pPr eaLnBrk="1" hangingPunct="1"/>
            <a:r>
              <a:rPr lang="en-US" altLang="en-US" i="1" dirty="0" smtClean="0">
                <a:solidFill>
                  <a:srgbClr val="000000"/>
                </a:solidFill>
              </a:rPr>
              <a:t>"Ausserordentlichhochgeschwindigkeitelektronenentwickelndenschwerarbeitsbeigollitron</a:t>
            </a:r>
            <a:r>
              <a:rPr lang="en-US" altLang="en-US" dirty="0" smtClean="0">
                <a:solidFill>
                  <a:srgbClr val="000000"/>
                </a:solidFill>
              </a:rPr>
              <a:t>"</a:t>
            </a:r>
            <a:r>
              <a:rPr lang="en-US" altLang="en-US" dirty="0" smtClean="0"/>
              <a:t> </a:t>
            </a:r>
          </a:p>
        </p:txBody>
      </p:sp>
      <p:pic>
        <p:nvPicPr>
          <p:cNvPr id="22532" name="Picture 4" descr="Kerst&amp;first-betatr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1052513"/>
            <a:ext cx="5970587" cy="434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672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altLang="en-US" b="0" smtClean="0">
                <a:solidFill>
                  <a:schemeClr val="accent2"/>
                </a:solidFill>
              </a:rPr>
              <a:t>Synchrotron radiation: some dates</a:t>
            </a:r>
            <a:endParaRPr lang="en-US" altLang="en-US" b="0" smtClean="0">
              <a:solidFill>
                <a:schemeClr val="accent2"/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428750"/>
            <a:ext cx="8569325" cy="4735513"/>
          </a:xfrm>
        </p:spPr>
        <p:txBody>
          <a:bodyPr/>
          <a:lstStyle/>
          <a:p>
            <a:pPr>
              <a:buClr>
                <a:srgbClr val="FF0000"/>
              </a:buClr>
              <a:buFont typeface="Wingdings" pitchFamily="2" charset="2"/>
              <a:buChar char="§"/>
            </a:pPr>
            <a:r>
              <a:rPr lang="en-US" altLang="en-US" sz="2800" b="0" dirty="0" smtClean="0">
                <a:latin typeface="Arial" charset="0"/>
                <a:cs typeface="Arial" charset="0"/>
              </a:rPr>
              <a:t>1946	</a:t>
            </a:r>
            <a:r>
              <a:rPr lang="en-US" altLang="en-US" sz="2800" b="0" dirty="0" err="1" smtClean="0">
                <a:latin typeface="Arial" charset="0"/>
                <a:cs typeface="Arial" charset="0"/>
              </a:rPr>
              <a:t>Blewett</a:t>
            </a:r>
            <a:r>
              <a:rPr lang="en-US" altLang="en-US" sz="2800" b="0" dirty="0" smtClean="0">
                <a:latin typeface="Arial" charset="0"/>
                <a:cs typeface="Arial" charset="0"/>
              </a:rPr>
              <a:t> observes </a:t>
            </a:r>
            <a:r>
              <a:rPr lang="en-US" altLang="en-US" sz="2800" b="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energy loss</a:t>
            </a:r>
            <a:r>
              <a:rPr lang="en-US" altLang="en-US" sz="2800" b="0" dirty="0" smtClean="0">
                <a:latin typeface="Arial" charset="0"/>
                <a:cs typeface="Arial" charset="0"/>
              </a:rPr>
              <a:t> 				due to synchrotron radiation</a:t>
            </a:r>
            <a:br>
              <a:rPr lang="en-US" altLang="en-US" sz="2800" b="0" dirty="0" smtClean="0">
                <a:latin typeface="Arial" charset="0"/>
                <a:cs typeface="Arial" charset="0"/>
              </a:rPr>
            </a:br>
            <a:r>
              <a:rPr lang="en-US" altLang="en-US" sz="2800" b="0" dirty="0" smtClean="0">
                <a:latin typeface="Arial" charset="0"/>
                <a:cs typeface="Arial" charset="0"/>
              </a:rPr>
              <a:t>		</a:t>
            </a:r>
            <a:r>
              <a:rPr lang="en-US" altLang="en-US" sz="2800" b="0" dirty="0" smtClean="0">
                <a:solidFill>
                  <a:srgbClr val="7F00FF"/>
                </a:solidFill>
                <a:latin typeface="Arial" charset="0"/>
                <a:cs typeface="Arial" charset="0"/>
              </a:rPr>
              <a:t>100 MeV </a:t>
            </a:r>
            <a:r>
              <a:rPr lang="en-US" altLang="en-US" sz="2800" b="0" dirty="0" err="1" smtClean="0">
                <a:solidFill>
                  <a:srgbClr val="7F00FF"/>
                </a:solidFill>
                <a:latin typeface="Arial" charset="0"/>
                <a:cs typeface="Arial" charset="0"/>
              </a:rPr>
              <a:t>betatron</a:t>
            </a:r>
            <a:endParaRPr lang="en-US" altLang="en-US" sz="2800" b="0" dirty="0" smtClean="0">
              <a:latin typeface="Arial" charset="0"/>
              <a:cs typeface="Arial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§"/>
            </a:pPr>
            <a:r>
              <a:rPr lang="en-US" altLang="en-US" sz="2800" b="0" dirty="0" smtClean="0">
                <a:latin typeface="Arial" charset="0"/>
                <a:cs typeface="Arial" charset="0"/>
              </a:rPr>
              <a:t>1947	First </a:t>
            </a:r>
            <a:r>
              <a:rPr lang="en-US" altLang="en-US" sz="2800" b="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visual</a:t>
            </a:r>
            <a:r>
              <a:rPr lang="en-US" altLang="en-US" sz="2800" b="0" dirty="0" smtClean="0">
                <a:latin typeface="Arial" charset="0"/>
                <a:cs typeface="Arial" charset="0"/>
              </a:rPr>
              <a:t> observation of SR</a:t>
            </a:r>
            <a:br>
              <a:rPr lang="en-US" altLang="en-US" sz="2800" b="0" dirty="0" smtClean="0">
                <a:latin typeface="Arial" charset="0"/>
                <a:cs typeface="Arial" charset="0"/>
              </a:rPr>
            </a:br>
            <a:r>
              <a:rPr lang="en-US" altLang="en-US" sz="2800" b="0" dirty="0" smtClean="0">
                <a:latin typeface="Arial" charset="0"/>
                <a:cs typeface="Arial" charset="0"/>
              </a:rPr>
              <a:t>		</a:t>
            </a:r>
            <a:r>
              <a:rPr lang="en-US" altLang="en-US" sz="2800" b="0" dirty="0" smtClean="0">
                <a:solidFill>
                  <a:srgbClr val="7F00FF"/>
                </a:solidFill>
                <a:latin typeface="Arial" charset="0"/>
                <a:cs typeface="Arial" charset="0"/>
              </a:rPr>
              <a:t>70 MeV </a:t>
            </a:r>
            <a:r>
              <a:rPr lang="en-US" altLang="en-US" sz="2800" b="1" u="sng" dirty="0" smtClean="0">
                <a:solidFill>
                  <a:srgbClr val="7F00FF"/>
                </a:solidFill>
                <a:latin typeface="Arial" charset="0"/>
                <a:cs typeface="Arial" charset="0"/>
              </a:rPr>
              <a:t>synchrotron</a:t>
            </a:r>
            <a:r>
              <a:rPr lang="en-US" altLang="en-US" sz="2800" b="0" dirty="0" smtClean="0">
                <a:solidFill>
                  <a:srgbClr val="7F00FF"/>
                </a:solidFill>
                <a:latin typeface="Arial" charset="0"/>
                <a:cs typeface="Arial" charset="0"/>
              </a:rPr>
              <a:t>, GE Lab</a:t>
            </a:r>
            <a:br>
              <a:rPr lang="en-US" altLang="en-US" sz="2800" b="0" dirty="0" smtClean="0">
                <a:solidFill>
                  <a:srgbClr val="7F00FF"/>
                </a:solidFill>
                <a:latin typeface="Arial" charset="0"/>
                <a:cs typeface="Arial" charset="0"/>
              </a:rPr>
            </a:br>
            <a:endParaRPr lang="en-US" altLang="en-US" sz="2800" b="0" dirty="0" smtClean="0">
              <a:solidFill>
                <a:srgbClr val="7F00FF"/>
              </a:solidFill>
              <a:latin typeface="Arial" charset="0"/>
              <a:cs typeface="Arial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§"/>
            </a:pPr>
            <a:r>
              <a:rPr lang="en-US" altLang="en-US" sz="2800" b="0" dirty="0" smtClean="0">
                <a:latin typeface="Arial" charset="0"/>
                <a:cs typeface="Arial" charset="0"/>
              </a:rPr>
              <a:t>1949	Schwinger </a:t>
            </a:r>
            <a:r>
              <a:rPr lang="en-US" altLang="en-US" sz="2800" b="0" dirty="0" err="1" smtClean="0">
                <a:latin typeface="Arial" charset="0"/>
                <a:cs typeface="Arial" charset="0"/>
              </a:rPr>
              <a:t>PhysRev</a:t>
            </a:r>
            <a:r>
              <a:rPr lang="en-US" altLang="en-US" sz="2800" b="0" dirty="0" smtClean="0">
                <a:latin typeface="Arial" charset="0"/>
                <a:cs typeface="Arial" charset="0"/>
              </a:rPr>
              <a:t> paper</a:t>
            </a:r>
            <a:br>
              <a:rPr lang="en-US" altLang="en-US" sz="2800" b="0" dirty="0" smtClean="0">
                <a:latin typeface="Arial" charset="0"/>
                <a:cs typeface="Arial" charset="0"/>
              </a:rPr>
            </a:br>
            <a:r>
              <a:rPr lang="en-US" altLang="en-US" sz="2800" b="0" dirty="0" smtClean="0">
                <a:latin typeface="Arial" charset="0"/>
                <a:cs typeface="Arial" charset="0"/>
              </a:rPr>
              <a:t>…</a:t>
            </a:r>
          </a:p>
          <a:p>
            <a:pPr>
              <a:buClr>
                <a:srgbClr val="FF0000"/>
              </a:buClr>
              <a:buFont typeface="Wingdings" pitchFamily="2" charset="2"/>
              <a:buChar char="§"/>
            </a:pPr>
            <a:r>
              <a:rPr lang="en-US" altLang="en-US" sz="2800" b="0" dirty="0" smtClean="0">
                <a:latin typeface="Arial" charset="0"/>
                <a:cs typeface="Arial" charset="0"/>
              </a:rPr>
              <a:t>1976	Madey: first demonstration of</a:t>
            </a:r>
            <a:br>
              <a:rPr lang="en-US" altLang="en-US" sz="2800" b="0" dirty="0" smtClean="0">
                <a:latin typeface="Arial" charset="0"/>
                <a:cs typeface="Arial" charset="0"/>
              </a:rPr>
            </a:br>
            <a:r>
              <a:rPr lang="en-US" altLang="en-US" sz="2800" b="0" dirty="0" smtClean="0">
                <a:latin typeface="Arial" charset="0"/>
                <a:cs typeface="Arial" charset="0"/>
              </a:rPr>
              <a:t>		</a:t>
            </a:r>
            <a:r>
              <a:rPr lang="en-US" altLang="en-US" sz="2800" b="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Free Electron laser</a:t>
            </a:r>
          </a:p>
          <a:p>
            <a:pPr>
              <a:buClr>
                <a:srgbClr val="FF0000"/>
              </a:buClr>
              <a:buFont typeface="Wingdings" pitchFamily="2" charset="2"/>
              <a:buChar char="§"/>
            </a:pPr>
            <a:endParaRPr lang="en-US" altLang="en-US" sz="2800" b="0" dirty="0" smtClean="0">
              <a:latin typeface="Arial" charset="0"/>
              <a:cs typeface="Arial" charset="0"/>
            </a:endParaRPr>
          </a:p>
        </p:txBody>
      </p:sp>
      <p:sp>
        <p:nvSpPr>
          <p:cNvPr id="2" name="Rounded Rectangle 1"/>
          <p:cNvSpPr/>
          <p:nvPr/>
        </p:nvSpPr>
        <p:spPr bwMode="auto">
          <a:xfrm>
            <a:off x="7020272" y="2848328"/>
            <a:ext cx="1944216" cy="531209"/>
          </a:xfrm>
          <a:prstGeom prst="roundRect">
            <a:avLst/>
          </a:prstGeom>
          <a:solidFill>
            <a:srgbClr val="00B050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28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</a:rPr>
              <a:t>NAME!</a:t>
            </a:r>
            <a:endParaRPr kumimoji="0" lang="en-GB" sz="2800" b="1" i="1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771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Paul </a:t>
            </a:r>
            <a:r>
              <a:rPr lang="en-US" dirty="0" err="1" smtClean="0"/>
              <a:t>Scherrer</a:t>
            </a:r>
            <a:r>
              <a:rPr lang="en-US" dirty="0" smtClean="0"/>
              <a:t> Institute, Switzerland</a:t>
            </a:r>
            <a:endParaRPr lang="en-US" dirty="0"/>
          </a:p>
        </p:txBody>
      </p:sp>
      <p:pic>
        <p:nvPicPr>
          <p:cNvPr id="4" name="Picture 3" descr="U:\20160506_PSI_Luftbild_029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-324544" y="838148"/>
            <a:ext cx="10160000" cy="6019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43608" y="3717032"/>
            <a:ext cx="1913969" cy="533479"/>
          </a:xfrm>
          <a:prstGeom prst="rect">
            <a:avLst/>
          </a:prstGeom>
          <a:solidFill>
            <a:srgbClr val="FFC0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800" b="1" dirty="0" err="1" smtClean="0">
                <a:solidFill>
                  <a:srgbClr val="FFFFFF"/>
                </a:solidFill>
              </a:rPr>
              <a:t>SwissFEL</a:t>
            </a:r>
            <a:endParaRPr kumimoji="0" lang="en-US" sz="28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sym typeface="Helvetica Neue Ligh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652120" y="3314595"/>
            <a:ext cx="3384376" cy="533479"/>
          </a:xfrm>
          <a:prstGeom prst="rect">
            <a:avLst/>
          </a:prstGeom>
          <a:solidFill>
            <a:srgbClr val="FFC0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800" b="1" dirty="0" smtClean="0">
                <a:solidFill>
                  <a:srgbClr val="FFFFFF"/>
                </a:solidFill>
              </a:rPr>
              <a:t>Swiss Light Source</a:t>
            </a:r>
            <a:endParaRPr kumimoji="0" lang="en-US" sz="28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sym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65434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EMSpe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476250"/>
            <a:ext cx="9029700" cy="445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35" name="Text Box 3"/>
          <p:cNvSpPr txBox="1">
            <a:spLocks noChangeArrowheads="1"/>
          </p:cNvSpPr>
          <p:nvPr/>
        </p:nvSpPr>
        <p:spPr bwMode="auto">
          <a:xfrm>
            <a:off x="2388239" y="5516563"/>
            <a:ext cx="5967723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4400">
                <a:solidFill>
                  <a:schemeClr val="tx1"/>
                </a:solidFill>
                <a:latin typeface="Palatino" pitchFamily="18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Palatino" pitchFamily="18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Palatino" pitchFamily="18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Palatino" pitchFamily="18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Palatino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Palatino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Palatino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Palatino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Palatino" pitchFamily="18" charset="0"/>
              </a:defRPr>
            </a:lvl9pPr>
          </a:lstStyle>
          <a:p>
            <a:pPr eaLnBrk="1" hangingPunct="1"/>
            <a:r>
              <a:rPr lang="de-CH" altLang="en-US" sz="2400" dirty="0" err="1">
                <a:solidFill>
                  <a:srgbClr val="C00000"/>
                </a:solidFill>
                <a:latin typeface="Arial Black" pitchFamily="34" charset="0"/>
              </a:rPr>
              <a:t>Wavelength</a:t>
            </a:r>
            <a:r>
              <a:rPr lang="de-CH" altLang="en-US" sz="2400" dirty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de-CH" altLang="en-US" sz="2400" dirty="0" err="1">
                <a:solidFill>
                  <a:srgbClr val="C00000"/>
                </a:solidFill>
                <a:latin typeface="Arial Black" pitchFamily="34" charset="0"/>
              </a:rPr>
              <a:t>continuously</a:t>
            </a:r>
            <a:r>
              <a:rPr lang="de-CH" altLang="en-US" sz="2400" dirty="0">
                <a:solidFill>
                  <a:srgbClr val="C00000"/>
                </a:solidFill>
                <a:latin typeface="Arial Black" pitchFamily="34" charset="0"/>
              </a:rPr>
              <a:t> tunable !</a:t>
            </a:r>
            <a:endParaRPr lang="en-US" altLang="en-US" sz="24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69636" name="AutoShape 4"/>
          <p:cNvSpPr>
            <a:spLocks/>
          </p:cNvSpPr>
          <p:nvPr/>
        </p:nvSpPr>
        <p:spPr bwMode="auto">
          <a:xfrm rot="5400000">
            <a:off x="6768307" y="3753643"/>
            <a:ext cx="431800" cy="2951163"/>
          </a:xfrm>
          <a:prstGeom prst="rightBrace">
            <a:avLst>
              <a:gd name="adj1" fmla="val 56955"/>
              <a:gd name="adj2" fmla="val 50000"/>
            </a:avLst>
          </a:prstGeom>
          <a:noFill/>
          <a:ln w="28575">
            <a:solidFill>
              <a:srgbClr val="0020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4400">
                <a:solidFill>
                  <a:schemeClr val="tx1"/>
                </a:solidFill>
                <a:latin typeface="Palatino" pitchFamily="18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Palatino" pitchFamily="18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Palatino" pitchFamily="18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Palatino" pitchFamily="18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Palatino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Palatino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Palatino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Palatino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Palatino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9323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>
          <a:xfrm>
            <a:off x="449223" y="57820"/>
            <a:ext cx="8229600" cy="850900"/>
          </a:xfrm>
        </p:spPr>
        <p:txBody>
          <a:bodyPr/>
          <a:lstStyle/>
          <a:p>
            <a:pPr algn="ctr" eaLnBrk="1" hangingPunct="1"/>
            <a:r>
              <a:rPr lang="de-CH" dirty="0" smtClean="0"/>
              <a:t>60‘000 SR </a:t>
            </a:r>
            <a:r>
              <a:rPr lang="de-CH" dirty="0" err="1" smtClean="0"/>
              <a:t>users</a:t>
            </a:r>
            <a:r>
              <a:rPr lang="de-CH" dirty="0" smtClean="0"/>
              <a:t> </a:t>
            </a:r>
            <a:r>
              <a:rPr lang="de-CH" dirty="0" err="1" smtClean="0"/>
              <a:t>world-wide</a:t>
            </a: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68760"/>
            <a:ext cx="91440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995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4643438" y="404813"/>
            <a:ext cx="4176712" cy="620712"/>
          </a:xfrm>
        </p:spPr>
        <p:txBody>
          <a:bodyPr/>
          <a:lstStyle/>
          <a:p>
            <a:r>
              <a:rPr lang="de-CH" altLang="en-US" sz="4400" smtClean="0"/>
              <a:t>A larger view</a:t>
            </a:r>
            <a:endParaRPr lang="en-US" altLang="en-US" sz="4400" smtClean="0"/>
          </a:p>
        </p:txBody>
      </p:sp>
      <p:pic>
        <p:nvPicPr>
          <p:cNvPr id="24579" name="Picture 2" descr="glastallsk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538" y="1714500"/>
            <a:ext cx="9253538" cy="462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icture 4" descr="spacecraft_07_bkgdSM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743200" cy="367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4" name="Picture 2" descr="https://3c1703fe8d.site.internapcdn.net/newman/gfx/news/hires/2012/largestever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00" y="4701540"/>
            <a:ext cx="3238500" cy="2156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995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Crab Nebula sent a 450 </a:t>
            </a:r>
            <a:r>
              <a:rPr lang="en-US" dirty="0" err="1" smtClean="0"/>
              <a:t>TeV</a:t>
            </a:r>
            <a:r>
              <a:rPr lang="en-US" dirty="0" smtClean="0"/>
              <a:t> photon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1162" y="1035050"/>
            <a:ext cx="5781675" cy="5076825"/>
          </a:xfrm>
        </p:spPr>
      </p:pic>
      <p:sp>
        <p:nvSpPr>
          <p:cNvPr id="5" name="TextBox 4"/>
          <p:cNvSpPr txBox="1"/>
          <p:nvPr/>
        </p:nvSpPr>
        <p:spPr>
          <a:xfrm>
            <a:off x="7236296" y="5589240"/>
            <a:ext cx="2016224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Tibet</a:t>
            </a:r>
          </a:p>
          <a:p>
            <a:r>
              <a:rPr lang="en-US" dirty="0" err="1" smtClean="0"/>
              <a:t>AS</a:t>
            </a:r>
            <a:r>
              <a:rPr lang="en-US" sz="2000" dirty="0" err="1" smtClean="0">
                <a:latin typeface="Symbol" panose="05050102010706020507" pitchFamily="18" charset="2"/>
              </a:rPr>
              <a:t>g</a:t>
            </a:r>
            <a:endParaRPr lang="en-US" sz="2000" dirty="0" smtClean="0">
              <a:latin typeface="Symbol" panose="05050102010706020507" pitchFamily="18" charset="2"/>
            </a:endParaRPr>
          </a:p>
          <a:p>
            <a:r>
              <a:rPr lang="en-US" dirty="0" smtClean="0"/>
              <a:t>Collaboration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91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3568" y="3501008"/>
            <a:ext cx="7772400" cy="2115666"/>
          </a:xfrm>
        </p:spPr>
        <p:txBody>
          <a:bodyPr/>
          <a:lstStyle/>
          <a:p>
            <a:r>
              <a:rPr lang="de-CH" altLang="en-US" sz="4800" dirty="0" err="1" smtClean="0"/>
              <a:t>Why</a:t>
            </a:r>
            <a:r>
              <a:rPr lang="de-CH" altLang="en-US" sz="4800" dirty="0" smtClean="0"/>
              <a:t> do </a:t>
            </a:r>
            <a:r>
              <a:rPr lang="de-CH" altLang="en-US" sz="4800" dirty="0" err="1" smtClean="0"/>
              <a:t>they</a:t>
            </a:r>
            <a:r>
              <a:rPr lang="de-CH" altLang="en-US" sz="4800" dirty="0" smtClean="0"/>
              <a:t> </a:t>
            </a:r>
            <a:r>
              <a:rPr lang="de-CH" altLang="en-US" sz="4800" dirty="0" err="1" smtClean="0"/>
              <a:t>radiate</a:t>
            </a:r>
            <a:r>
              <a:rPr lang="de-CH" altLang="en-US" sz="4800" dirty="0" smtClean="0"/>
              <a:t>?</a:t>
            </a:r>
            <a:endParaRPr lang="en-GB" altLang="en-US" sz="4800" dirty="0" smtClean="0"/>
          </a:p>
        </p:txBody>
      </p:sp>
    </p:spTree>
    <p:extLst>
      <p:ext uri="{BB962C8B-B14F-4D97-AF65-F5344CB8AC3E}">
        <p14:creationId xmlns:p14="http://schemas.microsoft.com/office/powerpoint/2010/main" val="124073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7772400" cy="2016224"/>
          </a:xfrm>
        </p:spPr>
        <p:txBody>
          <a:bodyPr/>
          <a:lstStyle/>
          <a:p>
            <a:r>
              <a:rPr lang="de-CH" altLang="en-US" sz="4800" dirty="0" smtClean="0"/>
              <a:t>Synchrotron Radiation </a:t>
            </a:r>
            <a:r>
              <a:rPr lang="de-CH" altLang="en-US" sz="4800" dirty="0" err="1" smtClean="0"/>
              <a:t>is</a:t>
            </a:r>
            <a:r>
              <a:rPr lang="de-CH" altLang="en-US" sz="4800" dirty="0" smtClean="0"/>
              <a:t> not </a:t>
            </a:r>
            <a:r>
              <a:rPr lang="de-CH" altLang="en-US" sz="4800" dirty="0" err="1" smtClean="0"/>
              <a:t>as</a:t>
            </a:r>
            <a:r>
              <a:rPr lang="de-CH" altLang="en-US" sz="4800" dirty="0" smtClean="0"/>
              <a:t> simple </a:t>
            </a:r>
            <a:r>
              <a:rPr lang="de-CH" altLang="en-US" sz="4800" dirty="0" err="1" smtClean="0"/>
              <a:t>as</a:t>
            </a:r>
            <a:r>
              <a:rPr lang="de-CH" altLang="en-US" sz="4800" dirty="0" smtClean="0"/>
              <a:t> </a:t>
            </a:r>
            <a:r>
              <a:rPr lang="de-CH" altLang="en-US" sz="4800" dirty="0" err="1" smtClean="0"/>
              <a:t>it</a:t>
            </a:r>
            <a:r>
              <a:rPr lang="de-CH" altLang="en-US" sz="4800" dirty="0" smtClean="0"/>
              <a:t> </a:t>
            </a:r>
            <a:r>
              <a:rPr lang="de-CH" altLang="en-US" sz="4800" dirty="0" err="1" smtClean="0"/>
              <a:t>seems</a:t>
            </a:r>
            <a:endParaRPr lang="en-GB" altLang="en-US" sz="4800" dirty="0" smtClean="0"/>
          </a:p>
        </p:txBody>
      </p:sp>
      <p:sp>
        <p:nvSpPr>
          <p:cNvPr id="2" name="Rectangle 1"/>
          <p:cNvSpPr/>
          <p:nvPr/>
        </p:nvSpPr>
        <p:spPr>
          <a:xfrm>
            <a:off x="1105346" y="3258184"/>
            <a:ext cx="6933308" cy="14403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altLang="en-US" sz="4800" dirty="0">
                <a:latin typeface="+mn-lt"/>
              </a:rPr>
              <a:t>… I will </a:t>
            </a:r>
            <a:r>
              <a:rPr lang="de-CH" altLang="en-US" sz="4800" dirty="0" err="1">
                <a:latin typeface="+mn-lt"/>
              </a:rPr>
              <a:t>try</a:t>
            </a:r>
            <a:r>
              <a:rPr lang="de-CH" altLang="en-US" sz="4800" dirty="0">
                <a:latin typeface="+mn-lt"/>
              </a:rPr>
              <a:t> </a:t>
            </a:r>
            <a:r>
              <a:rPr lang="de-CH" altLang="en-US" sz="4800" dirty="0" err="1">
                <a:latin typeface="+mn-lt"/>
              </a:rPr>
              <a:t>to</a:t>
            </a:r>
            <a:r>
              <a:rPr lang="de-CH" altLang="en-US" sz="4800" dirty="0">
                <a:latin typeface="+mn-lt"/>
              </a:rPr>
              <a:t> </a:t>
            </a:r>
            <a:r>
              <a:rPr lang="de-CH" altLang="en-US" sz="4800" dirty="0" err="1">
                <a:latin typeface="+mn-lt"/>
              </a:rPr>
              <a:t>show</a:t>
            </a:r>
            <a:r>
              <a:rPr lang="de-CH" altLang="en-US" sz="4800" dirty="0">
                <a:latin typeface="+mn-lt"/>
              </a:rPr>
              <a:t> </a:t>
            </a:r>
            <a:endParaRPr lang="de-CH" altLang="en-US" sz="4800" dirty="0" smtClean="0">
              <a:latin typeface="+mn-lt"/>
            </a:endParaRPr>
          </a:p>
          <a:p>
            <a:r>
              <a:rPr lang="de-CH" altLang="en-US" sz="4800" dirty="0" err="1" smtClean="0">
                <a:latin typeface="+mn-lt"/>
              </a:rPr>
              <a:t>that</a:t>
            </a:r>
            <a:r>
              <a:rPr lang="de-CH" altLang="en-US" sz="4800" dirty="0" smtClean="0">
                <a:latin typeface="+mn-lt"/>
              </a:rPr>
              <a:t> </a:t>
            </a:r>
            <a:r>
              <a:rPr lang="de-CH" altLang="en-US" sz="4800" dirty="0" err="1">
                <a:latin typeface="+mn-lt"/>
              </a:rPr>
              <a:t>it</a:t>
            </a:r>
            <a:r>
              <a:rPr lang="de-CH" altLang="en-US" sz="4800" dirty="0">
                <a:latin typeface="+mn-lt"/>
              </a:rPr>
              <a:t> </a:t>
            </a:r>
            <a:r>
              <a:rPr lang="de-CH" altLang="en-US" sz="4800" dirty="0" err="1">
                <a:latin typeface="+mn-lt"/>
              </a:rPr>
              <a:t>is</a:t>
            </a:r>
            <a:r>
              <a:rPr lang="de-CH" altLang="en-US" sz="4800" dirty="0">
                <a:latin typeface="+mn-lt"/>
              </a:rPr>
              <a:t> </a:t>
            </a:r>
            <a:r>
              <a:rPr lang="de-CH" altLang="en-US" sz="4800" dirty="0" err="1">
                <a:latin typeface="+mn-lt"/>
              </a:rPr>
              <a:t>much</a:t>
            </a:r>
            <a:r>
              <a:rPr lang="de-CH" altLang="en-US" sz="4800" dirty="0">
                <a:latin typeface="+mn-lt"/>
              </a:rPr>
              <a:t> simpler</a:t>
            </a:r>
            <a:endParaRPr lang="en-GB" sz="4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66109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SR_mag-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057400"/>
            <a:ext cx="5199063" cy="227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500859" y="476250"/>
            <a:ext cx="8174033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defRPr sz="3200" b="1">
                <a:solidFill>
                  <a:schemeClr val="bg1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800" b="1">
                <a:solidFill>
                  <a:schemeClr val="bg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 b="1">
                <a:solidFill>
                  <a:srgbClr val="FFFFCC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 b="1">
                <a:solidFill>
                  <a:srgbClr val="FFFFCC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CH" altLang="en-US" dirty="0" err="1">
                <a:solidFill>
                  <a:srgbClr val="C00000"/>
                </a:solidFill>
                <a:latin typeface="Arial" charset="0"/>
              </a:rPr>
              <a:t>Curved</a:t>
            </a:r>
            <a:r>
              <a:rPr lang="de-CH" altLang="en-US" dirty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de-CH" altLang="en-US" dirty="0" err="1">
                <a:solidFill>
                  <a:srgbClr val="C00000"/>
                </a:solidFill>
                <a:latin typeface="Arial" charset="0"/>
              </a:rPr>
              <a:t>orbit</a:t>
            </a:r>
            <a:r>
              <a:rPr lang="de-CH" altLang="en-US" dirty="0">
                <a:solidFill>
                  <a:srgbClr val="C00000"/>
                </a:solidFill>
                <a:latin typeface="Arial" charset="0"/>
              </a:rPr>
              <a:t> of </a:t>
            </a:r>
            <a:r>
              <a:rPr lang="de-CH" altLang="en-US" dirty="0" err="1">
                <a:solidFill>
                  <a:srgbClr val="C00000"/>
                </a:solidFill>
                <a:latin typeface="Arial" charset="0"/>
              </a:rPr>
              <a:t>electrons</a:t>
            </a:r>
            <a:r>
              <a:rPr lang="de-CH" altLang="en-US" dirty="0">
                <a:solidFill>
                  <a:srgbClr val="C00000"/>
                </a:solidFill>
                <a:latin typeface="Arial" charset="0"/>
              </a:rPr>
              <a:t> in </a:t>
            </a:r>
            <a:r>
              <a:rPr lang="de-CH" altLang="en-US" dirty="0" err="1">
                <a:solidFill>
                  <a:srgbClr val="C00000"/>
                </a:solidFill>
                <a:latin typeface="Arial" charset="0"/>
              </a:rPr>
              <a:t>magnet</a:t>
            </a:r>
            <a:r>
              <a:rPr lang="de-CH" altLang="en-US" dirty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de-CH" altLang="en-US" dirty="0" err="1">
                <a:solidFill>
                  <a:srgbClr val="C00000"/>
                </a:solidFill>
                <a:latin typeface="Arial" charset="0"/>
              </a:rPr>
              <a:t>field</a:t>
            </a:r>
            <a:r>
              <a:rPr lang="de-CH" altLang="en-US" dirty="0">
                <a:solidFill>
                  <a:srgbClr val="C00000"/>
                </a:solidFill>
                <a:latin typeface="Arial" charset="0"/>
              </a:rPr>
              <a:t> </a:t>
            </a:r>
            <a:endParaRPr lang="en-US" altLang="en-US" dirty="0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130052" name="Line 4"/>
          <p:cNvSpPr>
            <a:spLocks noChangeShapeType="1"/>
          </p:cNvSpPr>
          <p:nvPr/>
        </p:nvSpPr>
        <p:spPr bwMode="auto">
          <a:xfrm flipV="1">
            <a:off x="5965825" y="4149725"/>
            <a:ext cx="695325" cy="747713"/>
          </a:xfrm>
          <a:prstGeom prst="line">
            <a:avLst/>
          </a:prstGeom>
          <a:noFill/>
          <a:ln w="38100">
            <a:solidFill>
              <a:srgbClr val="99FF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755911" y="4881563"/>
            <a:ext cx="3688830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defRPr sz="3200" b="1">
                <a:solidFill>
                  <a:schemeClr val="bg1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800" b="1">
                <a:solidFill>
                  <a:schemeClr val="bg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 b="1">
                <a:solidFill>
                  <a:srgbClr val="FFFFCC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 b="1">
                <a:solidFill>
                  <a:srgbClr val="FFFFCC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2400" b="0" dirty="0">
                <a:solidFill>
                  <a:srgbClr val="002060"/>
                </a:solidFill>
                <a:latin typeface="Arial" charset="0"/>
              </a:rPr>
              <a:t>Accelerated charge          </a:t>
            </a:r>
          </a:p>
        </p:txBody>
      </p:sp>
      <p:sp>
        <p:nvSpPr>
          <p:cNvPr id="130054" name="Line 6"/>
          <p:cNvSpPr>
            <a:spLocks noChangeShapeType="1"/>
          </p:cNvSpPr>
          <p:nvPr/>
        </p:nvSpPr>
        <p:spPr bwMode="auto">
          <a:xfrm>
            <a:off x="3659188" y="5149850"/>
            <a:ext cx="660400" cy="0"/>
          </a:xfrm>
          <a:prstGeom prst="line">
            <a:avLst/>
          </a:prstGeom>
          <a:noFill/>
          <a:ln w="76200">
            <a:solidFill>
              <a:srgbClr val="00B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0055" name="Oval 7"/>
          <p:cNvSpPr>
            <a:spLocks noChangeArrowheads="1"/>
          </p:cNvSpPr>
          <p:nvPr/>
        </p:nvSpPr>
        <p:spPr bwMode="auto">
          <a:xfrm>
            <a:off x="6645275" y="3768725"/>
            <a:ext cx="365125" cy="438150"/>
          </a:xfrm>
          <a:prstGeom prst="ellipse">
            <a:avLst/>
          </a:prstGeom>
          <a:noFill/>
          <a:ln w="57150" algn="ctr">
            <a:solidFill>
              <a:srgbClr val="99FF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defRPr sz="3200" b="1">
                <a:solidFill>
                  <a:schemeClr val="bg1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800" b="1">
                <a:solidFill>
                  <a:schemeClr val="bg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 b="1">
                <a:solidFill>
                  <a:srgbClr val="FFFFCC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 b="1">
                <a:solidFill>
                  <a:srgbClr val="FFFFCC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z="18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30056" name="Text Box 8"/>
          <p:cNvSpPr txBox="1">
            <a:spLocks noChangeArrowheads="1"/>
          </p:cNvSpPr>
          <p:nvPr/>
        </p:nvSpPr>
        <p:spPr bwMode="auto">
          <a:xfrm>
            <a:off x="4405294" y="4914900"/>
            <a:ext cx="3746538" cy="424732"/>
          </a:xfrm>
          <a:prstGeom prst="rect">
            <a:avLst/>
          </a:prstGeom>
          <a:noFill/>
          <a:ln w="38100" algn="ctr">
            <a:solidFill>
              <a:srgbClr val="99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defRPr sz="3200" b="1">
                <a:solidFill>
                  <a:schemeClr val="bg1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800" b="1">
                <a:solidFill>
                  <a:schemeClr val="bg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 b="1">
                <a:solidFill>
                  <a:srgbClr val="FFFFCC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 b="1">
                <a:solidFill>
                  <a:srgbClr val="FFFFCC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GB" altLang="en-US" sz="2400" b="0">
                <a:solidFill>
                  <a:srgbClr val="C00000"/>
                </a:solidFill>
                <a:latin typeface="Arial" charset="0"/>
              </a:rPr>
              <a:t> Electromagnetic radiation</a:t>
            </a:r>
            <a:endParaRPr lang="en-GB" altLang="en-US" sz="2400" b="0">
              <a:solidFill>
                <a:srgbClr val="C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6774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0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0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0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30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2" grpId="0" animBg="1"/>
      <p:bldP spid="130054" grpId="0" animBg="1"/>
      <p:bldP spid="130055" grpId="0" animBg="1"/>
      <p:bldP spid="13005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04812"/>
            <a:ext cx="8712968" cy="1512019"/>
          </a:xfrm>
        </p:spPr>
        <p:txBody>
          <a:bodyPr/>
          <a:lstStyle/>
          <a:p>
            <a:pPr algn="ctr"/>
            <a:r>
              <a:rPr lang="de-CH" dirty="0" smtClean="0"/>
              <a:t>Charge at </a:t>
            </a:r>
            <a:r>
              <a:rPr lang="de-CH" dirty="0" err="1" smtClean="0"/>
              <a:t>rest</a:t>
            </a:r>
            <a:r>
              <a:rPr lang="de-CH" dirty="0" smtClean="0"/>
              <a:t/>
            </a:r>
            <a:br>
              <a:rPr lang="de-CH" dirty="0" smtClean="0"/>
            </a:br>
            <a:r>
              <a:rPr lang="de-CH" dirty="0" smtClean="0"/>
              <a:t>Coulomb </a:t>
            </a:r>
            <a:r>
              <a:rPr lang="de-CH" dirty="0" err="1" smtClean="0"/>
              <a:t>field</a:t>
            </a:r>
            <a:r>
              <a:rPr lang="de-CH" dirty="0" smtClean="0"/>
              <a:t>, </a:t>
            </a:r>
            <a:r>
              <a:rPr lang="de-CH" dirty="0" err="1" smtClean="0"/>
              <a:t>no</a:t>
            </a:r>
            <a:r>
              <a:rPr lang="de-CH" dirty="0" smtClean="0"/>
              <a:t> </a:t>
            </a:r>
            <a:r>
              <a:rPr lang="de-CH" dirty="0" err="1" smtClean="0"/>
              <a:t>radiation</a:t>
            </a:r>
            <a:endParaRPr lang="en-GB" dirty="0"/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3136790" y="2420888"/>
            <a:ext cx="2743200" cy="2743200"/>
            <a:chOff x="2208" y="1585"/>
            <a:chExt cx="864" cy="864"/>
          </a:xfrm>
        </p:grpSpPr>
        <p:grpSp>
          <p:nvGrpSpPr>
            <p:cNvPr id="4" name="Group 5"/>
            <p:cNvGrpSpPr>
              <a:grpSpLocks/>
            </p:cNvGrpSpPr>
            <p:nvPr/>
          </p:nvGrpSpPr>
          <p:grpSpPr bwMode="auto">
            <a:xfrm>
              <a:off x="2208" y="2017"/>
              <a:ext cx="864" cy="2"/>
              <a:chOff x="2880" y="2016"/>
              <a:chExt cx="864" cy="2"/>
            </a:xfrm>
          </p:grpSpPr>
          <p:sp>
            <p:nvSpPr>
              <p:cNvPr id="18" name="Line 6"/>
              <p:cNvSpPr>
                <a:spLocks noChangeShapeType="1"/>
              </p:cNvSpPr>
              <p:nvPr/>
            </p:nvSpPr>
            <p:spPr bwMode="auto">
              <a:xfrm>
                <a:off x="3600" y="201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9" name="Line 7"/>
              <p:cNvSpPr>
                <a:spLocks noChangeShapeType="1"/>
              </p:cNvSpPr>
              <p:nvPr/>
            </p:nvSpPr>
            <p:spPr bwMode="auto">
              <a:xfrm>
                <a:off x="2880" y="2016"/>
                <a:ext cx="86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0" name="Line 8"/>
              <p:cNvSpPr>
                <a:spLocks noChangeShapeType="1"/>
              </p:cNvSpPr>
              <p:nvPr/>
            </p:nvSpPr>
            <p:spPr bwMode="auto">
              <a:xfrm flipH="1">
                <a:off x="2972" y="2016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5" name="Group 9"/>
            <p:cNvGrpSpPr>
              <a:grpSpLocks/>
            </p:cNvGrpSpPr>
            <p:nvPr/>
          </p:nvGrpSpPr>
          <p:grpSpPr bwMode="auto">
            <a:xfrm rot="-5400000">
              <a:off x="2209" y="2016"/>
              <a:ext cx="864" cy="2"/>
              <a:chOff x="2880" y="2016"/>
              <a:chExt cx="864" cy="2"/>
            </a:xfrm>
          </p:grpSpPr>
          <p:sp>
            <p:nvSpPr>
              <p:cNvPr id="15" name="Line 10"/>
              <p:cNvSpPr>
                <a:spLocks noChangeShapeType="1"/>
              </p:cNvSpPr>
              <p:nvPr/>
            </p:nvSpPr>
            <p:spPr bwMode="auto">
              <a:xfrm>
                <a:off x="3600" y="201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1"/>
              <p:cNvSpPr>
                <a:spLocks noChangeShapeType="1"/>
              </p:cNvSpPr>
              <p:nvPr/>
            </p:nvSpPr>
            <p:spPr bwMode="auto">
              <a:xfrm>
                <a:off x="2880" y="2016"/>
                <a:ext cx="86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2"/>
              <p:cNvSpPr>
                <a:spLocks noChangeShapeType="1"/>
              </p:cNvSpPr>
              <p:nvPr/>
            </p:nvSpPr>
            <p:spPr bwMode="auto">
              <a:xfrm flipH="1">
                <a:off x="2972" y="2016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6" name="Group 13"/>
            <p:cNvGrpSpPr>
              <a:grpSpLocks/>
            </p:cNvGrpSpPr>
            <p:nvPr/>
          </p:nvGrpSpPr>
          <p:grpSpPr bwMode="auto">
            <a:xfrm rot="2700000">
              <a:off x="2209" y="2016"/>
              <a:ext cx="864" cy="2"/>
              <a:chOff x="2880" y="2016"/>
              <a:chExt cx="864" cy="2"/>
            </a:xfrm>
          </p:grpSpPr>
          <p:sp>
            <p:nvSpPr>
              <p:cNvPr id="12" name="Line 14"/>
              <p:cNvSpPr>
                <a:spLocks noChangeShapeType="1"/>
              </p:cNvSpPr>
              <p:nvPr/>
            </p:nvSpPr>
            <p:spPr bwMode="auto">
              <a:xfrm>
                <a:off x="3600" y="201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" name="Line 15"/>
              <p:cNvSpPr>
                <a:spLocks noChangeShapeType="1"/>
              </p:cNvSpPr>
              <p:nvPr/>
            </p:nvSpPr>
            <p:spPr bwMode="auto">
              <a:xfrm>
                <a:off x="2880" y="2016"/>
                <a:ext cx="86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6"/>
              <p:cNvSpPr>
                <a:spLocks noChangeShapeType="1"/>
              </p:cNvSpPr>
              <p:nvPr/>
            </p:nvSpPr>
            <p:spPr bwMode="auto">
              <a:xfrm flipH="1">
                <a:off x="2972" y="2016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7" name="Group 17"/>
            <p:cNvGrpSpPr>
              <a:grpSpLocks/>
            </p:cNvGrpSpPr>
            <p:nvPr/>
          </p:nvGrpSpPr>
          <p:grpSpPr bwMode="auto">
            <a:xfrm rot="18900000" flipH="1">
              <a:off x="2209" y="2016"/>
              <a:ext cx="864" cy="2"/>
              <a:chOff x="2880" y="2016"/>
              <a:chExt cx="864" cy="2"/>
            </a:xfrm>
          </p:grpSpPr>
          <p:sp>
            <p:nvSpPr>
              <p:cNvPr id="9" name="Line 18"/>
              <p:cNvSpPr>
                <a:spLocks noChangeShapeType="1"/>
              </p:cNvSpPr>
              <p:nvPr/>
            </p:nvSpPr>
            <p:spPr bwMode="auto">
              <a:xfrm>
                <a:off x="3600" y="201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Line 19"/>
              <p:cNvSpPr>
                <a:spLocks noChangeShapeType="1"/>
              </p:cNvSpPr>
              <p:nvPr/>
            </p:nvSpPr>
            <p:spPr bwMode="auto">
              <a:xfrm>
                <a:off x="2880" y="2016"/>
                <a:ext cx="86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" name="Line 20"/>
              <p:cNvSpPr>
                <a:spLocks noChangeShapeType="1"/>
              </p:cNvSpPr>
              <p:nvPr/>
            </p:nvSpPr>
            <p:spPr bwMode="auto">
              <a:xfrm flipH="1">
                <a:off x="2972" y="2016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8" name="Oval 21"/>
            <p:cNvSpPr>
              <a:spLocks noChangeArrowheads="1"/>
            </p:cNvSpPr>
            <p:nvPr/>
          </p:nvSpPr>
          <p:spPr bwMode="auto">
            <a:xfrm>
              <a:off x="2592" y="1969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defRPr sz="3200" b="1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•"/>
                <a:defRPr sz="2800" b="1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 b="1">
                  <a:solidFill>
                    <a:srgbClr val="FFFFCC"/>
                  </a:solidFill>
                  <a:latin typeface="Helvetic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 b="1">
                  <a:solidFill>
                    <a:srgbClr val="FFFFCC"/>
                  </a:solidFill>
                  <a:latin typeface="Helvetic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 b="1">
                  <a:solidFill>
                    <a:srgbClr val="FFFFCC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rgbClr val="FFFFCC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rgbClr val="FFFFCC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rgbClr val="FFFFCC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rgbClr val="FFFFCC"/>
                  </a:solidFill>
                  <a:latin typeface="Helvetic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n-US" altLang="en-US" sz="1800" b="0"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54209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title"/>
          </p:nvPr>
        </p:nvSpPr>
        <p:spPr>
          <a:xfrm>
            <a:off x="278805" y="260648"/>
            <a:ext cx="8569325" cy="576064"/>
          </a:xfrm>
          <a:noFill/>
        </p:spPr>
        <p:txBody>
          <a:bodyPr/>
          <a:lstStyle/>
          <a:p>
            <a:pPr eaLnBrk="1" hangingPunct="1"/>
            <a:r>
              <a:rPr lang="en-US" altLang="en-US" dirty="0"/>
              <a:t>Uniformly moving charge </a:t>
            </a:r>
            <a:r>
              <a:rPr lang="en-US" altLang="en-US" dirty="0" smtClean="0"/>
              <a:t>does </a:t>
            </a:r>
            <a:r>
              <a:rPr lang="en-US" altLang="en-US" dirty="0"/>
              <a:t>not radiate</a:t>
            </a:r>
          </a:p>
        </p:txBody>
      </p:sp>
      <p:grpSp>
        <p:nvGrpSpPr>
          <p:cNvPr id="7" name="Group 22"/>
          <p:cNvGrpSpPr>
            <a:grpSpLocks noChangeAspect="1"/>
          </p:cNvGrpSpPr>
          <p:nvPr/>
        </p:nvGrpSpPr>
        <p:grpSpPr bwMode="auto">
          <a:xfrm>
            <a:off x="2770215" y="1694009"/>
            <a:ext cx="3876676" cy="2743200"/>
            <a:chOff x="3696" y="1797"/>
            <a:chExt cx="1221" cy="864"/>
          </a:xfrm>
        </p:grpSpPr>
        <p:grpSp>
          <p:nvGrpSpPr>
            <p:cNvPr id="26671" name="Group 23"/>
            <p:cNvGrpSpPr>
              <a:grpSpLocks/>
            </p:cNvGrpSpPr>
            <p:nvPr/>
          </p:nvGrpSpPr>
          <p:grpSpPr bwMode="auto">
            <a:xfrm>
              <a:off x="3696" y="1797"/>
              <a:ext cx="96" cy="864"/>
              <a:chOff x="3360" y="2928"/>
              <a:chExt cx="96" cy="864"/>
            </a:xfrm>
          </p:grpSpPr>
          <p:grpSp>
            <p:nvGrpSpPr>
              <p:cNvPr id="26675" name="Group 24"/>
              <p:cNvGrpSpPr>
                <a:grpSpLocks/>
              </p:cNvGrpSpPr>
              <p:nvPr/>
            </p:nvGrpSpPr>
            <p:grpSpPr bwMode="auto">
              <a:xfrm rot="-5400000">
                <a:off x="2977" y="3359"/>
                <a:ext cx="864" cy="2"/>
                <a:chOff x="2880" y="2016"/>
                <a:chExt cx="864" cy="2"/>
              </a:xfrm>
            </p:grpSpPr>
            <p:sp>
              <p:nvSpPr>
                <p:cNvPr id="26685" name="Line 25"/>
                <p:cNvSpPr>
                  <a:spLocks noChangeShapeType="1"/>
                </p:cNvSpPr>
                <p:nvPr/>
              </p:nvSpPr>
              <p:spPr bwMode="auto">
                <a:xfrm>
                  <a:off x="3600" y="2018"/>
                  <a:ext cx="48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6686" name="Line 26"/>
                <p:cNvSpPr>
                  <a:spLocks noChangeShapeType="1"/>
                </p:cNvSpPr>
                <p:nvPr/>
              </p:nvSpPr>
              <p:spPr bwMode="auto">
                <a:xfrm>
                  <a:off x="2880" y="2016"/>
                  <a:ext cx="86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6687" name="Line 27"/>
                <p:cNvSpPr>
                  <a:spLocks noChangeShapeType="1"/>
                </p:cNvSpPr>
                <p:nvPr/>
              </p:nvSpPr>
              <p:spPr bwMode="auto">
                <a:xfrm flipH="1">
                  <a:off x="2972" y="2016"/>
                  <a:ext cx="48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26676" name="Group 28"/>
              <p:cNvGrpSpPr>
                <a:grpSpLocks/>
              </p:cNvGrpSpPr>
              <p:nvPr/>
            </p:nvGrpSpPr>
            <p:grpSpPr bwMode="auto">
              <a:xfrm rot="3600000">
                <a:off x="2977" y="3359"/>
                <a:ext cx="864" cy="2"/>
                <a:chOff x="2880" y="2016"/>
                <a:chExt cx="864" cy="2"/>
              </a:xfrm>
            </p:grpSpPr>
            <p:sp>
              <p:nvSpPr>
                <p:cNvPr id="26682" name="Line 29"/>
                <p:cNvSpPr>
                  <a:spLocks noChangeShapeType="1"/>
                </p:cNvSpPr>
                <p:nvPr/>
              </p:nvSpPr>
              <p:spPr bwMode="auto">
                <a:xfrm>
                  <a:off x="3600" y="2018"/>
                  <a:ext cx="48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6683" name="Line 30"/>
                <p:cNvSpPr>
                  <a:spLocks noChangeShapeType="1"/>
                </p:cNvSpPr>
                <p:nvPr/>
              </p:nvSpPr>
              <p:spPr bwMode="auto">
                <a:xfrm>
                  <a:off x="2880" y="2016"/>
                  <a:ext cx="86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6684" name="Line 31"/>
                <p:cNvSpPr>
                  <a:spLocks noChangeShapeType="1"/>
                </p:cNvSpPr>
                <p:nvPr/>
              </p:nvSpPr>
              <p:spPr bwMode="auto">
                <a:xfrm flipH="1">
                  <a:off x="2972" y="2016"/>
                  <a:ext cx="48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26677" name="Group 32"/>
              <p:cNvGrpSpPr>
                <a:grpSpLocks/>
              </p:cNvGrpSpPr>
              <p:nvPr/>
            </p:nvGrpSpPr>
            <p:grpSpPr bwMode="auto">
              <a:xfrm rot="18000000" flipH="1">
                <a:off x="2977" y="3359"/>
                <a:ext cx="864" cy="2"/>
                <a:chOff x="2880" y="2016"/>
                <a:chExt cx="864" cy="2"/>
              </a:xfrm>
            </p:grpSpPr>
            <p:sp>
              <p:nvSpPr>
                <p:cNvPr id="26679" name="Line 33"/>
                <p:cNvSpPr>
                  <a:spLocks noChangeShapeType="1"/>
                </p:cNvSpPr>
                <p:nvPr/>
              </p:nvSpPr>
              <p:spPr bwMode="auto">
                <a:xfrm>
                  <a:off x="3600" y="2018"/>
                  <a:ext cx="48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6680" name="Line 34"/>
                <p:cNvSpPr>
                  <a:spLocks noChangeShapeType="1"/>
                </p:cNvSpPr>
                <p:nvPr/>
              </p:nvSpPr>
              <p:spPr bwMode="auto">
                <a:xfrm>
                  <a:off x="2880" y="2016"/>
                  <a:ext cx="86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6681" name="Line 35"/>
                <p:cNvSpPr>
                  <a:spLocks noChangeShapeType="1"/>
                </p:cNvSpPr>
                <p:nvPr/>
              </p:nvSpPr>
              <p:spPr bwMode="auto">
                <a:xfrm flipH="1">
                  <a:off x="2972" y="2016"/>
                  <a:ext cx="48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26678" name="Oval 36"/>
              <p:cNvSpPr>
                <a:spLocks noChangeArrowheads="1"/>
              </p:cNvSpPr>
              <p:nvPr/>
            </p:nvSpPr>
            <p:spPr bwMode="auto">
              <a:xfrm>
                <a:off x="3360" y="3312"/>
                <a:ext cx="96" cy="9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defRPr sz="3200" b="1">
                    <a:solidFill>
                      <a:schemeClr val="tx1"/>
                    </a:solidFill>
                    <a:latin typeface="Arial Narrow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•"/>
                  <a:defRPr sz="2800" b="1">
                    <a:solidFill>
                      <a:schemeClr val="tx1"/>
                    </a:solidFill>
                    <a:latin typeface="Arial Narrow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 b="1">
                    <a:solidFill>
                      <a:srgbClr val="FFFFCC"/>
                    </a:solidFill>
                    <a:latin typeface="Helvetica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 b="1">
                    <a:solidFill>
                      <a:srgbClr val="FFFFCC"/>
                    </a:solidFill>
                    <a:latin typeface="Helvetica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 b="1">
                    <a:solidFill>
                      <a:srgbClr val="FFFFCC"/>
                    </a:solidFill>
                    <a:latin typeface="Helvetica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rgbClr val="FFFFCC"/>
                    </a:solidFill>
                    <a:latin typeface="Helvetica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rgbClr val="FFFFCC"/>
                    </a:solidFill>
                    <a:latin typeface="Helvetica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rgbClr val="FFFFCC"/>
                    </a:solidFill>
                    <a:latin typeface="Helvetica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rgbClr val="FFFFCC"/>
                    </a:solidFill>
                    <a:latin typeface="Helvetica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n-US" altLang="en-US" sz="1800" b="0">
                  <a:latin typeface="Arial" charset="0"/>
                </a:endParaRPr>
              </a:p>
            </p:txBody>
          </p:sp>
        </p:grpSp>
        <p:grpSp>
          <p:nvGrpSpPr>
            <p:cNvPr id="26672" name="Group 37"/>
            <p:cNvGrpSpPr>
              <a:grpSpLocks/>
            </p:cNvGrpSpPr>
            <p:nvPr/>
          </p:nvGrpSpPr>
          <p:grpSpPr bwMode="auto">
            <a:xfrm>
              <a:off x="3969" y="2060"/>
              <a:ext cx="948" cy="207"/>
              <a:chOff x="4369" y="2332"/>
              <a:chExt cx="948" cy="207"/>
            </a:xfrm>
          </p:grpSpPr>
          <p:sp>
            <p:nvSpPr>
              <p:cNvPr id="26673" name="Line 38"/>
              <p:cNvSpPr>
                <a:spLocks noChangeShapeType="1"/>
              </p:cNvSpPr>
              <p:nvPr/>
            </p:nvSpPr>
            <p:spPr bwMode="auto">
              <a:xfrm>
                <a:off x="4369" y="2539"/>
                <a:ext cx="336" cy="0"/>
              </a:xfrm>
              <a:prstGeom prst="line">
                <a:avLst/>
              </a:prstGeom>
              <a:noFill/>
              <a:ln w="63500">
                <a:solidFill>
                  <a:srgbClr val="00FF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6674" name="Rectangle 39"/>
              <p:cNvSpPr>
                <a:spLocks noChangeArrowheads="1"/>
              </p:cNvSpPr>
              <p:nvPr/>
            </p:nvSpPr>
            <p:spPr bwMode="auto">
              <a:xfrm>
                <a:off x="4589" y="2332"/>
                <a:ext cx="728" cy="1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defRPr sz="3200" b="1">
                    <a:solidFill>
                      <a:schemeClr val="tx1"/>
                    </a:solidFill>
                    <a:latin typeface="Arial Narrow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•"/>
                  <a:defRPr sz="2800" b="1">
                    <a:solidFill>
                      <a:schemeClr val="tx1"/>
                    </a:solidFill>
                    <a:latin typeface="Arial Narrow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 b="1">
                    <a:solidFill>
                      <a:srgbClr val="FFFFCC"/>
                    </a:solidFill>
                    <a:latin typeface="Helvetica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 b="1">
                    <a:solidFill>
                      <a:srgbClr val="FFFFCC"/>
                    </a:solidFill>
                    <a:latin typeface="Helvetica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 b="1">
                    <a:solidFill>
                      <a:srgbClr val="FFFFCC"/>
                    </a:solidFill>
                    <a:latin typeface="Helvetica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rgbClr val="FFFFCC"/>
                    </a:solidFill>
                    <a:latin typeface="Helvetica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rgbClr val="FFFFCC"/>
                    </a:solidFill>
                    <a:latin typeface="Helvetica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rgbClr val="FFFFCC"/>
                    </a:solidFill>
                    <a:latin typeface="Helvetica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rgbClr val="FFFFCC"/>
                    </a:solidFill>
                    <a:latin typeface="Helvetica" pitchFamily="34" charset="0"/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en-US" altLang="en-US" dirty="0">
                    <a:solidFill>
                      <a:srgbClr val="00CC00"/>
                    </a:solidFill>
                    <a:latin typeface="Times" pitchFamily="18" charset="0"/>
                  </a:rPr>
                  <a:t>v = </a:t>
                </a:r>
                <a:r>
                  <a:rPr lang="en-US" altLang="en-US" dirty="0" smtClean="0">
                    <a:solidFill>
                      <a:srgbClr val="00CC00"/>
                    </a:solidFill>
                    <a:latin typeface="Times" pitchFamily="18" charset="0"/>
                  </a:rPr>
                  <a:t>constant</a:t>
                </a:r>
                <a:endParaRPr lang="en-US" altLang="en-US" dirty="0">
                  <a:solidFill>
                    <a:srgbClr val="00CC00"/>
                  </a:solidFill>
                  <a:latin typeface="Times" pitchFamily="18" charset="0"/>
                </a:endParaRPr>
              </a:p>
            </p:txBody>
          </p:sp>
        </p:grpSp>
      </p:grpSp>
      <p:sp>
        <p:nvSpPr>
          <p:cNvPr id="80" name="TextBox 79"/>
          <p:cNvSpPr txBox="1">
            <a:spLocks noChangeArrowheads="1"/>
          </p:cNvSpPr>
          <p:nvPr/>
        </p:nvSpPr>
        <p:spPr bwMode="auto">
          <a:xfrm>
            <a:off x="5796136" y="5301208"/>
            <a:ext cx="2220913" cy="461963"/>
          </a:xfrm>
          <a:prstGeom prst="rect">
            <a:avLst/>
          </a:prstGeom>
          <a:solidFill>
            <a:srgbClr val="FFCCFF"/>
          </a:solidFill>
          <a:ln w="28575">
            <a:solidFill>
              <a:srgbClr val="0099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defRPr sz="32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 b="1">
                <a:solidFill>
                  <a:srgbClr val="FFFFCC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 b="1">
                <a:solidFill>
                  <a:srgbClr val="FFFFCC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CH" altLang="en-US" sz="2400" b="0">
                <a:latin typeface="Arial" charset="0"/>
              </a:rPr>
              <a:t>But! Cerenkov!</a:t>
            </a:r>
            <a:endParaRPr lang="en-US" altLang="en-US" sz="2400" b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456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Free </a:t>
            </a:r>
            <a:r>
              <a:rPr lang="de-CH" dirty="0" err="1"/>
              <a:t>isolated</a:t>
            </a:r>
            <a:r>
              <a:rPr lang="de-CH" dirty="0"/>
              <a:t> </a:t>
            </a:r>
            <a:r>
              <a:rPr lang="de-CH" dirty="0" err="1"/>
              <a:t>electron</a:t>
            </a:r>
            <a:r>
              <a:rPr lang="de-CH" dirty="0"/>
              <a:t> </a:t>
            </a:r>
            <a:r>
              <a:rPr lang="de-CH" dirty="0" err="1"/>
              <a:t>cannot</a:t>
            </a:r>
            <a:r>
              <a:rPr lang="de-CH" dirty="0"/>
              <a:t> </a:t>
            </a:r>
            <a:r>
              <a:rPr lang="de-CH" dirty="0" err="1"/>
              <a:t>emit</a:t>
            </a:r>
            <a:r>
              <a:rPr lang="de-CH" dirty="0"/>
              <a:t> a </a:t>
            </a:r>
            <a:r>
              <a:rPr lang="de-CH" dirty="0" err="1"/>
              <a:t>photon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Easy </a:t>
            </a:r>
            <a:r>
              <a:rPr lang="de-CH" dirty="0" err="1" smtClean="0"/>
              <a:t>proof</a:t>
            </a:r>
            <a:r>
              <a:rPr lang="de-CH" dirty="0" smtClean="0"/>
              <a:t> </a:t>
            </a:r>
            <a:r>
              <a:rPr lang="de-CH" dirty="0" err="1" smtClean="0"/>
              <a:t>using</a:t>
            </a:r>
            <a:r>
              <a:rPr lang="de-CH" dirty="0" smtClean="0"/>
              <a:t> 4-vectors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relativity</a:t>
            </a:r>
            <a:r>
              <a:rPr lang="de-CH" dirty="0" smtClean="0"/>
              <a:t/>
            </a:r>
            <a:br>
              <a:rPr lang="de-CH" dirty="0" smtClean="0"/>
            </a:br>
            <a:endParaRPr lang="de-CH" dirty="0" smtClean="0"/>
          </a:p>
          <a:p>
            <a:pPr lvl="1"/>
            <a:r>
              <a:rPr lang="de-CH" dirty="0" err="1" smtClean="0"/>
              <a:t>momentum</a:t>
            </a:r>
            <a:r>
              <a:rPr lang="de-CH" dirty="0" smtClean="0"/>
              <a:t> </a:t>
            </a:r>
            <a:r>
              <a:rPr lang="de-CH" dirty="0" err="1" smtClean="0"/>
              <a:t>conservation</a:t>
            </a:r>
            <a:r>
              <a:rPr lang="de-CH" dirty="0" smtClean="0"/>
              <a:t> </a:t>
            </a:r>
            <a:r>
              <a:rPr lang="de-CH" dirty="0" err="1" smtClean="0"/>
              <a:t>if</a:t>
            </a:r>
            <a:r>
              <a:rPr lang="de-CH" dirty="0" smtClean="0"/>
              <a:t> a </a:t>
            </a:r>
            <a:r>
              <a:rPr lang="de-CH" dirty="0" err="1" smtClean="0"/>
              <a:t>photon</a:t>
            </a:r>
            <a:r>
              <a:rPr lang="de-CH" dirty="0" smtClean="0"/>
              <a:t> </a:t>
            </a:r>
            <a:r>
              <a:rPr lang="de-CH" dirty="0" err="1" smtClean="0"/>
              <a:t>is</a:t>
            </a:r>
            <a:r>
              <a:rPr lang="de-CH" dirty="0" smtClean="0"/>
              <a:t> </a:t>
            </a:r>
            <a:r>
              <a:rPr lang="de-CH" dirty="0" err="1" smtClean="0"/>
              <a:t>emitted</a:t>
            </a:r>
            <a:r>
              <a:rPr lang="de-CH" dirty="0" smtClean="0"/>
              <a:t/>
            </a:r>
            <a:br>
              <a:rPr lang="de-CH" dirty="0" smtClean="0"/>
            </a:br>
            <a:r>
              <a:rPr lang="de-CH" dirty="0" smtClean="0"/>
              <a:t/>
            </a:r>
            <a:br>
              <a:rPr lang="de-CH" dirty="0" smtClean="0"/>
            </a:br>
            <a:r>
              <a:rPr lang="de-CH" dirty="0" smtClean="0"/>
              <a:t/>
            </a:r>
            <a:br>
              <a:rPr lang="de-CH" dirty="0" smtClean="0"/>
            </a:br>
            <a:endParaRPr lang="de-CH" dirty="0" smtClean="0"/>
          </a:p>
          <a:p>
            <a:pPr lvl="1"/>
            <a:r>
              <a:rPr lang="de-CH" dirty="0" err="1" smtClean="0"/>
              <a:t>square</a:t>
            </a:r>
            <a:r>
              <a:rPr lang="de-CH" dirty="0" smtClean="0"/>
              <a:t> </a:t>
            </a:r>
            <a:r>
              <a:rPr lang="de-CH" dirty="0" err="1" smtClean="0"/>
              <a:t>both</a:t>
            </a:r>
            <a:r>
              <a:rPr lang="de-CH" dirty="0" smtClean="0"/>
              <a:t> </a:t>
            </a:r>
            <a:r>
              <a:rPr lang="de-CH" dirty="0" err="1" smtClean="0"/>
              <a:t>sides</a:t>
            </a:r>
            <a:r>
              <a:rPr lang="de-CH" dirty="0" smtClean="0"/>
              <a:t/>
            </a:r>
            <a:br>
              <a:rPr lang="de-CH" dirty="0" smtClean="0"/>
            </a:br>
            <a:r>
              <a:rPr lang="de-CH" dirty="0" smtClean="0"/>
              <a:t/>
            </a:r>
            <a:br>
              <a:rPr lang="de-CH" dirty="0" smtClean="0"/>
            </a:br>
            <a:r>
              <a:rPr lang="de-CH" dirty="0" smtClean="0"/>
              <a:t/>
            </a:r>
            <a:br>
              <a:rPr lang="de-CH" dirty="0" smtClean="0"/>
            </a:br>
            <a:endParaRPr lang="de-CH" dirty="0" smtClean="0"/>
          </a:p>
          <a:p>
            <a:pPr lvl="1"/>
            <a:r>
              <a:rPr lang="de-CH" dirty="0" smtClean="0"/>
              <a:t>in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rest</a:t>
            </a:r>
            <a:r>
              <a:rPr lang="de-CH" dirty="0" smtClean="0"/>
              <a:t> </a:t>
            </a:r>
            <a:r>
              <a:rPr lang="de-CH" dirty="0" err="1" smtClean="0"/>
              <a:t>frame</a:t>
            </a:r>
            <a:r>
              <a:rPr lang="de-CH" dirty="0" smtClean="0"/>
              <a:t> of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electron</a:t>
            </a:r>
            <a:r>
              <a:rPr lang="de-CH" dirty="0" smtClean="0"/>
              <a:t/>
            </a:r>
            <a:br>
              <a:rPr lang="de-CH" dirty="0" smtClean="0"/>
            </a:br>
            <a:r>
              <a:rPr lang="de-CH" dirty="0" smtClean="0"/>
              <a:t/>
            </a:r>
            <a:br>
              <a:rPr lang="de-CH" dirty="0" smtClean="0"/>
            </a:br>
            <a:r>
              <a:rPr lang="de-CH" dirty="0" smtClean="0"/>
              <a:t/>
            </a:r>
            <a:br>
              <a:rPr lang="de-CH" dirty="0" smtClean="0"/>
            </a:br>
            <a:r>
              <a:rPr lang="de-CH" dirty="0" smtClean="0"/>
              <a:t/>
            </a:r>
            <a:br>
              <a:rPr lang="de-CH" dirty="0" smtClean="0"/>
            </a:br>
            <a:r>
              <a:rPr lang="de-CH" dirty="0" err="1" smtClean="0"/>
              <a:t>this</a:t>
            </a:r>
            <a:r>
              <a:rPr lang="de-CH" dirty="0" smtClean="0"/>
              <a:t> </a:t>
            </a:r>
            <a:r>
              <a:rPr lang="de-CH" dirty="0" err="1" smtClean="0"/>
              <a:t>means</a:t>
            </a:r>
            <a:r>
              <a:rPr lang="de-CH" dirty="0" smtClean="0"/>
              <a:t> </a:t>
            </a:r>
            <a:r>
              <a:rPr lang="de-CH" dirty="0" err="1" smtClean="0"/>
              <a:t>that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photon</a:t>
            </a:r>
            <a:r>
              <a:rPr lang="de-CH" dirty="0" smtClean="0"/>
              <a:t> </a:t>
            </a:r>
            <a:r>
              <a:rPr lang="de-CH" dirty="0" err="1" smtClean="0"/>
              <a:t>energy</a:t>
            </a:r>
            <a:r>
              <a:rPr lang="de-CH" dirty="0" smtClean="0"/>
              <a:t> must </a:t>
            </a:r>
            <a:r>
              <a:rPr lang="de-CH" dirty="0" err="1" smtClean="0"/>
              <a:t>be</a:t>
            </a:r>
            <a:r>
              <a:rPr lang="de-CH" dirty="0" smtClean="0"/>
              <a:t> </a:t>
            </a:r>
            <a:r>
              <a:rPr lang="de-CH" dirty="0" err="1" smtClean="0"/>
              <a:t>zero</a:t>
            </a:r>
            <a:r>
              <a:rPr lang="de-CH" dirty="0" smtClean="0"/>
              <a:t>.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434926" y="2204864"/>
                <a:ext cx="2368982" cy="5111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800" b="1" i="1" smtClean="0">
                              <a:latin typeface="Cambria Math"/>
                            </a:rPr>
                            <m:t>𝑷</m:t>
                          </m:r>
                        </m:e>
                        <m:sub>
                          <m:r>
                            <a:rPr lang="de-CH" sz="2800" b="0" i="1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de-CH" sz="28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de-CH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800" b="1" i="1" smtClean="0">
                              <a:latin typeface="Cambria Math"/>
                            </a:rPr>
                            <m:t>𝑷</m:t>
                          </m:r>
                        </m:e>
                        <m:sub>
                          <m:r>
                            <a:rPr lang="de-CH" sz="2800" b="0" i="1" smtClean="0">
                              <a:latin typeface="Cambria Math"/>
                            </a:rPr>
                            <m:t>𝑓</m:t>
                          </m:r>
                        </m:sub>
                      </m:sSub>
                      <m:r>
                        <a:rPr lang="de-CH" sz="2800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de-CH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800" b="1" i="1" smtClean="0">
                              <a:latin typeface="Cambria Math"/>
                            </a:rPr>
                            <m:t>𝑷</m:t>
                          </m:r>
                        </m:e>
                        <m:sub>
                          <m:r>
                            <a:rPr lang="de-CH" sz="2800" b="0" i="1" smtClean="0">
                              <a:latin typeface="Cambria Math"/>
                              <a:ea typeface="Cambria Math"/>
                            </a:rPr>
                            <m:t>𝛾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4926" y="2204864"/>
                <a:ext cx="2368982" cy="511166"/>
              </a:xfrm>
              <a:prstGeom prst="rect">
                <a:avLst/>
              </a:prstGeom>
              <a:blipFill rotWithShape="1">
                <a:blip r:embed="rId2"/>
                <a:stretch>
                  <a:fillRect l="-514" b="-154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716016" y="4872921"/>
                <a:ext cx="2353593" cy="51103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800" b="1" i="1" smtClean="0">
                              <a:latin typeface="Cambria Math"/>
                            </a:rPr>
                            <m:t>𝑷</m:t>
                          </m:r>
                        </m:e>
                        <m:sub>
                          <m:r>
                            <a:rPr lang="en-GB" sz="2800" i="1" smtClean="0">
                              <a:latin typeface="Cambria Math"/>
                              <a:ea typeface="Cambria Math"/>
                            </a:rPr>
                            <m:t>𝛾</m:t>
                          </m:r>
                        </m:sub>
                      </m:sSub>
                      <m:r>
                        <a:rPr lang="de-CH" sz="2800" b="0" i="1" smtClean="0">
                          <a:latin typeface="Cambria Math"/>
                        </a:rPr>
                        <m:t>=(</m:t>
                      </m:r>
                      <m:sSub>
                        <m:sSubPr>
                          <m:ctrlPr>
                            <a:rPr lang="de-CH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800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de-CH" sz="2800" b="0" i="1" smtClean="0">
                              <a:latin typeface="Cambria Math"/>
                              <a:ea typeface="Cambria Math"/>
                            </a:rPr>
                            <m:t>𝛾</m:t>
                          </m:r>
                        </m:sub>
                      </m:sSub>
                      <m:r>
                        <a:rPr lang="de-CH" sz="2800" b="0" i="1" smtClean="0">
                          <a:latin typeface="Cambria Math"/>
                        </a:rPr>
                        <m:t>, </m:t>
                      </m:r>
                      <m:sSub>
                        <m:sSubPr>
                          <m:ctrlPr>
                            <a:rPr lang="de-CH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800" b="0" i="1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de-CH" sz="2800" b="0" i="1" smtClean="0">
                              <a:latin typeface="Cambria Math"/>
                              <a:ea typeface="Cambria Math"/>
                            </a:rPr>
                            <m:t>𝛾</m:t>
                          </m:r>
                        </m:sub>
                      </m:sSub>
                      <m:r>
                        <a:rPr lang="de-CH" sz="28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6016" y="4872921"/>
                <a:ext cx="2353593" cy="511037"/>
              </a:xfrm>
              <a:prstGeom prst="rect">
                <a:avLst/>
              </a:prstGeom>
              <a:blipFill rotWithShape="1">
                <a:blip r:embed="rId3"/>
                <a:stretch>
                  <a:fillRect l="-777" b="-1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694104" y="3573016"/>
                <a:ext cx="6392071" cy="5111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sz="28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CH" sz="2800" b="0" i="1" smtClean="0">
                            <a:latin typeface="Cambria Math"/>
                          </a:rPr>
                          <m:t>𝑚</m:t>
                        </m:r>
                      </m:e>
                      <m:sub/>
                      <m:sup>
                        <m:r>
                          <a:rPr lang="de-CH" sz="2800" b="0" i="1" smtClean="0"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de-CH" sz="2800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en-GB" sz="28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CH" sz="2800" i="1">
                            <a:latin typeface="Cambria Math"/>
                          </a:rPr>
                          <m:t>𝑚</m:t>
                        </m:r>
                      </m:e>
                      <m:sub/>
                      <m:sup>
                        <m:r>
                          <a:rPr lang="de-CH" sz="2800" i="1"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GB" sz="2800" dirty="0" smtClean="0"/>
                  <a:t> + </a:t>
                </a:r>
                <a:r>
                  <a:rPr lang="en-GB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2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2800" b="1" i="1">
                            <a:latin typeface="Cambria Math"/>
                          </a:rPr>
                          <m:t>𝑷</m:t>
                        </m:r>
                      </m:e>
                      <m:sub>
                        <m:r>
                          <a:rPr lang="de-CH" sz="2800" i="1">
                            <a:latin typeface="Cambria Math"/>
                          </a:rPr>
                          <m:t>𝑓</m:t>
                        </m:r>
                      </m:sub>
                    </m:sSub>
                    <m:r>
                      <a:rPr lang="de-CH" sz="2800" i="1" smtClean="0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de-CH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2800" b="1" i="1">
                            <a:latin typeface="Cambria Math"/>
                          </a:rPr>
                          <m:t>𝑷</m:t>
                        </m:r>
                      </m:e>
                      <m:sub>
                        <m:r>
                          <a:rPr lang="de-CH" sz="2800" i="1">
                            <a:latin typeface="Cambria Math"/>
                            <a:ea typeface="Cambria Math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en-GB" sz="2800" dirty="0" smtClean="0"/>
                  <a:t>+ </a:t>
                </a:r>
                <a:r>
                  <a:rPr lang="en-GB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0   </a:t>
                </a:r>
                <a:r>
                  <a:rPr lang="en-GB" sz="2800" dirty="0" smtClean="0">
                    <a:latin typeface="Lucida Sans Unicode"/>
                    <a:ea typeface="Cambria Math" panose="02040503050406030204" pitchFamily="18" charset="0"/>
                    <a:cs typeface="Lucida Sans Unicode"/>
                  </a:rPr>
                  <a:t>⇒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2800" b="1" i="1">
                            <a:latin typeface="Cambria Math"/>
                          </a:rPr>
                          <m:t>𝑷</m:t>
                        </m:r>
                      </m:e>
                      <m:sub>
                        <m:r>
                          <a:rPr lang="de-CH" sz="2800" i="1">
                            <a:latin typeface="Cambria Math"/>
                          </a:rPr>
                          <m:t>𝑓</m:t>
                        </m:r>
                      </m:sub>
                    </m:sSub>
                    <m:r>
                      <a:rPr lang="de-CH" sz="2800" i="1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de-CH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2800" b="1" i="1">
                            <a:latin typeface="Cambria Math"/>
                          </a:rPr>
                          <m:t>𝑷</m:t>
                        </m:r>
                      </m:e>
                      <m:sub>
                        <m:r>
                          <a:rPr lang="de-CH" sz="2800" i="1">
                            <a:latin typeface="Cambria Math"/>
                            <a:ea typeface="Cambria Math"/>
                          </a:rPr>
                          <m:t>𝛾</m:t>
                        </m:r>
                      </m:sub>
                    </m:sSub>
                    <m:r>
                      <a:rPr lang="de-CH" sz="2800" b="0" i="0" smtClean="0">
                        <a:latin typeface="Cambria Math"/>
                        <a:ea typeface="Cambria Math"/>
                      </a:rPr>
                      <m:t>= </m:t>
                    </m:r>
                  </m:oMath>
                </a14:m>
                <a:r>
                  <a:rPr lang="en-GB" sz="2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0</a:t>
                </a:r>
                <a:r>
                  <a:rPr lang="en-GB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endParaRPr lang="en-GB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4104" y="3573016"/>
                <a:ext cx="6392071" cy="511166"/>
              </a:xfrm>
              <a:prstGeom prst="rect">
                <a:avLst/>
              </a:prstGeom>
              <a:blipFill rotWithShape="1">
                <a:blip r:embed="rId4"/>
                <a:stretch>
                  <a:fillRect t="-20238" r="-191" b="-3452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1861971" y="4872792"/>
                <a:ext cx="2093458" cy="5111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800" b="1" i="1">
                              <a:latin typeface="Cambria Math"/>
                            </a:rPr>
                            <m:t>𝑷</m:t>
                          </m:r>
                        </m:e>
                        <m:sub>
                          <m:r>
                            <a:rPr lang="de-CH" sz="2800" b="0" i="1" smtClean="0">
                              <a:latin typeface="Cambria Math"/>
                            </a:rPr>
                            <m:t>𝑓</m:t>
                          </m:r>
                        </m:sub>
                      </m:sSub>
                      <m:r>
                        <a:rPr lang="de-CH" sz="2800" i="1">
                          <a:latin typeface="Cambria Math"/>
                        </a:rPr>
                        <m:t>=(</m:t>
                      </m:r>
                      <m:r>
                        <a:rPr lang="de-CH" sz="2800" b="0" i="1" smtClean="0">
                          <a:latin typeface="Cambria Math"/>
                        </a:rPr>
                        <m:t>𝑚</m:t>
                      </m:r>
                      <m:r>
                        <a:rPr lang="de-CH" sz="2800" i="1">
                          <a:latin typeface="Cambria Math"/>
                        </a:rPr>
                        <m:t>,</m:t>
                      </m:r>
                      <m:r>
                        <a:rPr lang="de-CH" sz="2800" b="0" i="1" smtClean="0">
                          <a:latin typeface="Cambria Math"/>
                        </a:rPr>
                        <m:t>0</m:t>
                      </m:r>
                      <m:r>
                        <a:rPr lang="de-CH" sz="2800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1971" y="4872792"/>
                <a:ext cx="2093458" cy="511166"/>
              </a:xfrm>
              <a:prstGeom prst="rect">
                <a:avLst/>
              </a:prstGeom>
              <a:blipFill rotWithShape="1">
                <a:blip r:embed="rId5"/>
                <a:stretch>
                  <a:fillRect l="-581" b="-1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/>
          <p:cNvCxnSpPr/>
          <p:nvPr/>
        </p:nvCxnSpPr>
        <p:spPr bwMode="auto">
          <a:xfrm>
            <a:off x="4943175" y="3122410"/>
            <a:ext cx="1512168" cy="0"/>
          </a:xfrm>
          <a:prstGeom prst="straightConnector1">
            <a:avLst/>
          </a:prstGeom>
          <a:noFill/>
          <a:ln w="63500" cap="flat" cmpd="sng" algn="ctr">
            <a:solidFill>
              <a:srgbClr val="00B050"/>
            </a:solidFill>
            <a:prstDash val="solid"/>
            <a:round/>
            <a:headEnd type="none" w="med" len="med"/>
            <a:tailEnd type="stealth"/>
          </a:ln>
          <a:effectLst/>
        </p:spPr>
      </p:cxnSp>
      <p:grpSp>
        <p:nvGrpSpPr>
          <p:cNvPr id="14" name="Group 38"/>
          <p:cNvGrpSpPr>
            <a:grpSpLocks/>
          </p:cNvGrpSpPr>
          <p:nvPr/>
        </p:nvGrpSpPr>
        <p:grpSpPr bwMode="auto">
          <a:xfrm rot="3173691" flipH="1" flipV="1">
            <a:off x="6993048" y="1813273"/>
            <a:ext cx="255587" cy="1655610"/>
            <a:chOff x="3736" y="1616"/>
            <a:chExt cx="282" cy="560"/>
          </a:xfrm>
        </p:grpSpPr>
        <p:sp>
          <p:nvSpPr>
            <p:cNvPr id="20" name="Freeform 39"/>
            <p:cNvSpPr>
              <a:spLocks/>
            </p:cNvSpPr>
            <p:nvPr/>
          </p:nvSpPr>
          <p:spPr bwMode="auto">
            <a:xfrm rot="-16200000">
              <a:off x="3794" y="1559"/>
              <a:ext cx="166" cy="279"/>
            </a:xfrm>
            <a:custGeom>
              <a:avLst/>
              <a:gdLst>
                <a:gd name="T0" fmla="*/ 0 w 544"/>
                <a:gd name="T1" fmla="*/ 274 h 549"/>
                <a:gd name="T2" fmla="*/ 90 w 544"/>
                <a:gd name="T3" fmla="*/ 2 h 549"/>
                <a:gd name="T4" fmla="*/ 181 w 544"/>
                <a:gd name="T5" fmla="*/ 274 h 549"/>
                <a:gd name="T6" fmla="*/ 272 w 544"/>
                <a:gd name="T7" fmla="*/ 546 h 549"/>
                <a:gd name="T8" fmla="*/ 362 w 544"/>
                <a:gd name="T9" fmla="*/ 274 h 549"/>
                <a:gd name="T10" fmla="*/ 453 w 544"/>
                <a:gd name="T11" fmla="*/ 2 h 549"/>
                <a:gd name="T12" fmla="*/ 544 w 544"/>
                <a:gd name="T13" fmla="*/ 274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4" h="549">
                  <a:moveTo>
                    <a:pt x="0" y="274"/>
                  </a:moveTo>
                  <a:cubicBezTo>
                    <a:pt x="30" y="138"/>
                    <a:pt x="46" y="0"/>
                    <a:pt x="90" y="2"/>
                  </a:cubicBezTo>
                  <a:cubicBezTo>
                    <a:pt x="134" y="4"/>
                    <a:pt x="154" y="176"/>
                    <a:pt x="181" y="274"/>
                  </a:cubicBezTo>
                  <a:cubicBezTo>
                    <a:pt x="208" y="372"/>
                    <a:pt x="228" y="543"/>
                    <a:pt x="272" y="546"/>
                  </a:cubicBezTo>
                  <a:cubicBezTo>
                    <a:pt x="316" y="549"/>
                    <a:pt x="340" y="369"/>
                    <a:pt x="362" y="274"/>
                  </a:cubicBezTo>
                  <a:cubicBezTo>
                    <a:pt x="384" y="179"/>
                    <a:pt x="406" y="4"/>
                    <a:pt x="453" y="2"/>
                  </a:cubicBezTo>
                  <a:cubicBezTo>
                    <a:pt x="499" y="3"/>
                    <a:pt x="513" y="138"/>
                    <a:pt x="544" y="274"/>
                  </a:cubicBezTo>
                </a:path>
              </a:pathLst>
            </a:custGeom>
            <a:noFill/>
            <a:ln w="28575" cap="flat" cmpd="sng">
              <a:solidFill>
                <a:srgbClr val="7030A0"/>
              </a:solidFill>
              <a:prstDash val="solid"/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en-GB"/>
            </a:p>
          </p:txBody>
        </p:sp>
        <p:sp>
          <p:nvSpPr>
            <p:cNvPr id="21" name="Freeform 40"/>
            <p:cNvSpPr>
              <a:spLocks/>
            </p:cNvSpPr>
            <p:nvPr/>
          </p:nvSpPr>
          <p:spPr bwMode="auto">
            <a:xfrm rot="5400000" flipV="1">
              <a:off x="3796" y="1725"/>
              <a:ext cx="166" cy="279"/>
            </a:xfrm>
            <a:custGeom>
              <a:avLst/>
              <a:gdLst>
                <a:gd name="T0" fmla="*/ 0 w 544"/>
                <a:gd name="T1" fmla="*/ 274 h 549"/>
                <a:gd name="T2" fmla="*/ 90 w 544"/>
                <a:gd name="T3" fmla="*/ 2 h 549"/>
                <a:gd name="T4" fmla="*/ 181 w 544"/>
                <a:gd name="T5" fmla="*/ 274 h 549"/>
                <a:gd name="T6" fmla="*/ 272 w 544"/>
                <a:gd name="T7" fmla="*/ 546 h 549"/>
                <a:gd name="T8" fmla="*/ 362 w 544"/>
                <a:gd name="T9" fmla="*/ 274 h 549"/>
                <a:gd name="T10" fmla="*/ 453 w 544"/>
                <a:gd name="T11" fmla="*/ 2 h 549"/>
                <a:gd name="T12" fmla="*/ 544 w 544"/>
                <a:gd name="T13" fmla="*/ 274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4" h="549">
                  <a:moveTo>
                    <a:pt x="0" y="274"/>
                  </a:moveTo>
                  <a:cubicBezTo>
                    <a:pt x="30" y="138"/>
                    <a:pt x="46" y="0"/>
                    <a:pt x="90" y="2"/>
                  </a:cubicBezTo>
                  <a:cubicBezTo>
                    <a:pt x="134" y="4"/>
                    <a:pt x="154" y="176"/>
                    <a:pt x="181" y="274"/>
                  </a:cubicBezTo>
                  <a:cubicBezTo>
                    <a:pt x="208" y="372"/>
                    <a:pt x="228" y="543"/>
                    <a:pt x="272" y="546"/>
                  </a:cubicBezTo>
                  <a:cubicBezTo>
                    <a:pt x="316" y="549"/>
                    <a:pt x="340" y="369"/>
                    <a:pt x="362" y="274"/>
                  </a:cubicBezTo>
                  <a:cubicBezTo>
                    <a:pt x="384" y="179"/>
                    <a:pt x="406" y="4"/>
                    <a:pt x="453" y="2"/>
                  </a:cubicBezTo>
                  <a:cubicBezTo>
                    <a:pt x="499" y="3"/>
                    <a:pt x="513" y="138"/>
                    <a:pt x="544" y="274"/>
                  </a:cubicBezTo>
                </a:path>
              </a:pathLst>
            </a:custGeom>
            <a:noFill/>
            <a:ln w="28575" cap="flat" cmpd="sng">
              <a:solidFill>
                <a:srgbClr val="7030A0"/>
              </a:solidFill>
              <a:prstDash val="solid"/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en-GB"/>
            </a:p>
          </p:txBody>
        </p:sp>
        <p:sp>
          <p:nvSpPr>
            <p:cNvPr id="22" name="Freeform 41"/>
            <p:cNvSpPr>
              <a:spLocks/>
            </p:cNvSpPr>
            <p:nvPr/>
          </p:nvSpPr>
          <p:spPr bwMode="auto">
            <a:xfrm rot="-16200000">
              <a:off x="3793" y="1891"/>
              <a:ext cx="166" cy="279"/>
            </a:xfrm>
            <a:custGeom>
              <a:avLst/>
              <a:gdLst>
                <a:gd name="T0" fmla="*/ 0 w 544"/>
                <a:gd name="T1" fmla="*/ 274 h 549"/>
                <a:gd name="T2" fmla="*/ 90 w 544"/>
                <a:gd name="T3" fmla="*/ 2 h 549"/>
                <a:gd name="T4" fmla="*/ 181 w 544"/>
                <a:gd name="T5" fmla="*/ 274 h 549"/>
                <a:gd name="T6" fmla="*/ 272 w 544"/>
                <a:gd name="T7" fmla="*/ 546 h 549"/>
                <a:gd name="T8" fmla="*/ 362 w 544"/>
                <a:gd name="T9" fmla="*/ 274 h 549"/>
                <a:gd name="T10" fmla="*/ 453 w 544"/>
                <a:gd name="T11" fmla="*/ 2 h 549"/>
                <a:gd name="T12" fmla="*/ 544 w 544"/>
                <a:gd name="T13" fmla="*/ 274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4" h="549">
                  <a:moveTo>
                    <a:pt x="0" y="274"/>
                  </a:moveTo>
                  <a:cubicBezTo>
                    <a:pt x="30" y="138"/>
                    <a:pt x="46" y="0"/>
                    <a:pt x="90" y="2"/>
                  </a:cubicBezTo>
                  <a:cubicBezTo>
                    <a:pt x="134" y="4"/>
                    <a:pt x="154" y="176"/>
                    <a:pt x="181" y="274"/>
                  </a:cubicBezTo>
                  <a:cubicBezTo>
                    <a:pt x="208" y="372"/>
                    <a:pt x="228" y="543"/>
                    <a:pt x="272" y="546"/>
                  </a:cubicBezTo>
                  <a:cubicBezTo>
                    <a:pt x="316" y="549"/>
                    <a:pt x="340" y="369"/>
                    <a:pt x="362" y="274"/>
                  </a:cubicBezTo>
                  <a:cubicBezTo>
                    <a:pt x="384" y="179"/>
                    <a:pt x="406" y="4"/>
                    <a:pt x="453" y="2"/>
                  </a:cubicBezTo>
                  <a:cubicBezTo>
                    <a:pt x="499" y="3"/>
                    <a:pt x="513" y="138"/>
                    <a:pt x="544" y="274"/>
                  </a:cubicBezTo>
                </a:path>
              </a:pathLst>
            </a:custGeom>
            <a:noFill/>
            <a:ln w="28575" cap="flat" cmpd="sng">
              <a:solidFill>
                <a:srgbClr val="7030A0"/>
              </a:solidFill>
              <a:prstDash val="solid"/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en-GB"/>
            </a:p>
          </p:txBody>
        </p:sp>
        <p:sp>
          <p:nvSpPr>
            <p:cNvPr id="23" name="Line 42"/>
            <p:cNvSpPr>
              <a:spLocks noChangeShapeType="1"/>
            </p:cNvSpPr>
            <p:nvPr/>
          </p:nvSpPr>
          <p:spPr bwMode="auto">
            <a:xfrm rot="5400000" flipV="1">
              <a:off x="3856" y="2145"/>
              <a:ext cx="63" cy="0"/>
            </a:xfrm>
            <a:prstGeom prst="line">
              <a:avLst/>
            </a:prstGeom>
            <a:noFill/>
            <a:ln w="28575">
              <a:solidFill>
                <a:srgbClr val="7030A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en-GB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5145045" y="2650782"/>
            <a:ext cx="455574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r>
              <a:rPr lang="de-CH" sz="2400" b="1" i="1" baseline="-25000" dirty="0" smtClean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i</a:t>
            </a:r>
            <a:r>
              <a:rPr lang="de-CH" sz="2400" b="1" baseline="30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-</a:t>
            </a:r>
            <a:endParaRPr lang="en-GB" sz="2400" b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709447" y="2172866"/>
            <a:ext cx="332142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800" b="1" dirty="0">
                <a:solidFill>
                  <a:srgbClr val="FF0000"/>
                </a:solidFill>
                <a:latin typeface="Symbol" panose="05050102010706020507" pitchFamily="18" charset="2"/>
              </a:rPr>
              <a:t>g</a:t>
            </a:r>
            <a:endParaRPr lang="en-GB" sz="2800" b="1" dirty="0">
              <a:solidFill>
                <a:srgbClr val="FF0000"/>
              </a:solidFill>
              <a:latin typeface="Symbol" panose="05050102010706020507" pitchFamily="18" charset="2"/>
            </a:endParaRPr>
          </a:p>
        </p:txBody>
      </p:sp>
      <p:cxnSp>
        <p:nvCxnSpPr>
          <p:cNvPr id="28" name="Straight Arrow Connector 27"/>
          <p:cNvCxnSpPr/>
          <p:nvPr/>
        </p:nvCxnSpPr>
        <p:spPr bwMode="auto">
          <a:xfrm>
            <a:off x="6469497" y="3139670"/>
            <a:ext cx="1512168" cy="0"/>
          </a:xfrm>
          <a:prstGeom prst="straightConnector1">
            <a:avLst/>
          </a:prstGeom>
          <a:noFill/>
          <a:ln w="63500" cap="flat" cmpd="sng" algn="ctr">
            <a:solidFill>
              <a:srgbClr val="00B050"/>
            </a:solidFill>
            <a:prstDash val="solid"/>
            <a:round/>
            <a:headEnd type="none" w="med" len="med"/>
            <a:tailEnd type="stealth"/>
          </a:ln>
          <a:effectLst/>
        </p:spPr>
      </p:cxnSp>
      <p:sp>
        <p:nvSpPr>
          <p:cNvPr id="29" name="TextBox 28"/>
          <p:cNvSpPr txBox="1"/>
          <p:nvPr/>
        </p:nvSpPr>
        <p:spPr>
          <a:xfrm>
            <a:off x="7355056" y="2640474"/>
            <a:ext cx="468398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r>
              <a:rPr lang="de-CH" sz="2400" b="1" i="1" baseline="-25000" dirty="0" smtClean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f</a:t>
            </a:r>
            <a:r>
              <a:rPr lang="de-CH" sz="2400" b="1" baseline="30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-</a:t>
            </a:r>
            <a:endParaRPr lang="en-GB" sz="2400" b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760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2" grpId="0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title"/>
          </p:nvPr>
        </p:nvSpPr>
        <p:spPr>
          <a:xfrm>
            <a:off x="278805" y="260648"/>
            <a:ext cx="8569325" cy="576064"/>
          </a:xfrm>
          <a:noFill/>
        </p:spPr>
        <p:txBody>
          <a:bodyPr/>
          <a:lstStyle/>
          <a:p>
            <a:pPr eaLnBrk="1" hangingPunct="1"/>
            <a:r>
              <a:rPr lang="en-US" altLang="en-US" dirty="0" smtClean="0"/>
              <a:t>We need to separate the field from charge</a:t>
            </a:r>
            <a:endParaRPr lang="en-US" altLang="en-US" dirty="0" smtClean="0">
              <a:solidFill>
                <a:schemeClr val="accent2"/>
              </a:solidFill>
            </a:endParaRPr>
          </a:p>
        </p:txBody>
      </p:sp>
      <p:grpSp>
        <p:nvGrpSpPr>
          <p:cNvPr id="13" name="Group 40"/>
          <p:cNvGrpSpPr>
            <a:grpSpLocks noChangeAspect="1"/>
          </p:cNvGrpSpPr>
          <p:nvPr/>
        </p:nvGrpSpPr>
        <p:grpSpPr bwMode="auto">
          <a:xfrm>
            <a:off x="2484302" y="1315156"/>
            <a:ext cx="4267200" cy="5337174"/>
            <a:chOff x="3609" y="2795"/>
            <a:chExt cx="1344" cy="1681"/>
          </a:xfrm>
        </p:grpSpPr>
        <p:grpSp>
          <p:nvGrpSpPr>
            <p:cNvPr id="26632" name="Group 41"/>
            <p:cNvGrpSpPr>
              <a:grpSpLocks/>
            </p:cNvGrpSpPr>
            <p:nvPr/>
          </p:nvGrpSpPr>
          <p:grpSpPr bwMode="auto">
            <a:xfrm>
              <a:off x="3609" y="2987"/>
              <a:ext cx="96" cy="865"/>
              <a:chOff x="3360" y="2928"/>
              <a:chExt cx="96" cy="864"/>
            </a:xfrm>
          </p:grpSpPr>
          <p:grpSp>
            <p:nvGrpSpPr>
              <p:cNvPr id="26658" name="Group 42"/>
              <p:cNvGrpSpPr>
                <a:grpSpLocks/>
              </p:cNvGrpSpPr>
              <p:nvPr/>
            </p:nvGrpSpPr>
            <p:grpSpPr bwMode="auto">
              <a:xfrm rot="-5400000">
                <a:off x="2977" y="3359"/>
                <a:ext cx="864" cy="2"/>
                <a:chOff x="2880" y="2016"/>
                <a:chExt cx="864" cy="2"/>
              </a:xfrm>
            </p:grpSpPr>
            <p:sp>
              <p:nvSpPr>
                <p:cNvPr id="26668" name="Line 43"/>
                <p:cNvSpPr>
                  <a:spLocks noChangeShapeType="1"/>
                </p:cNvSpPr>
                <p:nvPr/>
              </p:nvSpPr>
              <p:spPr bwMode="auto">
                <a:xfrm>
                  <a:off x="3600" y="2018"/>
                  <a:ext cx="48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6669" name="Line 44"/>
                <p:cNvSpPr>
                  <a:spLocks noChangeShapeType="1"/>
                </p:cNvSpPr>
                <p:nvPr/>
              </p:nvSpPr>
              <p:spPr bwMode="auto">
                <a:xfrm>
                  <a:off x="2880" y="2016"/>
                  <a:ext cx="86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6670" name="Line 45"/>
                <p:cNvSpPr>
                  <a:spLocks noChangeShapeType="1"/>
                </p:cNvSpPr>
                <p:nvPr/>
              </p:nvSpPr>
              <p:spPr bwMode="auto">
                <a:xfrm flipH="1">
                  <a:off x="2972" y="2016"/>
                  <a:ext cx="48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26659" name="Group 46"/>
              <p:cNvGrpSpPr>
                <a:grpSpLocks/>
              </p:cNvGrpSpPr>
              <p:nvPr/>
            </p:nvGrpSpPr>
            <p:grpSpPr bwMode="auto">
              <a:xfrm rot="3600000">
                <a:off x="2977" y="3359"/>
                <a:ext cx="864" cy="2"/>
                <a:chOff x="2880" y="2016"/>
                <a:chExt cx="864" cy="2"/>
              </a:xfrm>
            </p:grpSpPr>
            <p:sp>
              <p:nvSpPr>
                <p:cNvPr id="26665" name="Line 47"/>
                <p:cNvSpPr>
                  <a:spLocks noChangeShapeType="1"/>
                </p:cNvSpPr>
                <p:nvPr/>
              </p:nvSpPr>
              <p:spPr bwMode="auto">
                <a:xfrm>
                  <a:off x="3600" y="2018"/>
                  <a:ext cx="48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6666" name="Line 48"/>
                <p:cNvSpPr>
                  <a:spLocks noChangeShapeType="1"/>
                </p:cNvSpPr>
                <p:nvPr/>
              </p:nvSpPr>
              <p:spPr bwMode="auto">
                <a:xfrm>
                  <a:off x="2880" y="2016"/>
                  <a:ext cx="86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6667" name="Line 49"/>
                <p:cNvSpPr>
                  <a:spLocks noChangeShapeType="1"/>
                </p:cNvSpPr>
                <p:nvPr/>
              </p:nvSpPr>
              <p:spPr bwMode="auto">
                <a:xfrm flipH="1">
                  <a:off x="2972" y="2016"/>
                  <a:ext cx="48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26660" name="Group 50"/>
              <p:cNvGrpSpPr>
                <a:grpSpLocks/>
              </p:cNvGrpSpPr>
              <p:nvPr/>
            </p:nvGrpSpPr>
            <p:grpSpPr bwMode="auto">
              <a:xfrm rot="18000000" flipH="1">
                <a:off x="2977" y="3359"/>
                <a:ext cx="864" cy="2"/>
                <a:chOff x="2880" y="2016"/>
                <a:chExt cx="864" cy="2"/>
              </a:xfrm>
            </p:grpSpPr>
            <p:sp>
              <p:nvSpPr>
                <p:cNvPr id="26662" name="Line 51"/>
                <p:cNvSpPr>
                  <a:spLocks noChangeShapeType="1"/>
                </p:cNvSpPr>
                <p:nvPr/>
              </p:nvSpPr>
              <p:spPr bwMode="auto">
                <a:xfrm>
                  <a:off x="3600" y="2018"/>
                  <a:ext cx="48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6663" name="Line 52"/>
                <p:cNvSpPr>
                  <a:spLocks noChangeShapeType="1"/>
                </p:cNvSpPr>
                <p:nvPr/>
              </p:nvSpPr>
              <p:spPr bwMode="auto">
                <a:xfrm>
                  <a:off x="2880" y="2016"/>
                  <a:ext cx="86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6664" name="Line 53"/>
                <p:cNvSpPr>
                  <a:spLocks noChangeShapeType="1"/>
                </p:cNvSpPr>
                <p:nvPr/>
              </p:nvSpPr>
              <p:spPr bwMode="auto">
                <a:xfrm flipH="1">
                  <a:off x="2972" y="2016"/>
                  <a:ext cx="48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26661" name="Oval 54"/>
              <p:cNvSpPr>
                <a:spLocks noChangeArrowheads="1"/>
              </p:cNvSpPr>
              <p:nvPr/>
            </p:nvSpPr>
            <p:spPr bwMode="auto">
              <a:xfrm>
                <a:off x="3360" y="3312"/>
                <a:ext cx="96" cy="9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defRPr sz="3200" b="1">
                    <a:solidFill>
                      <a:schemeClr val="tx1"/>
                    </a:solidFill>
                    <a:latin typeface="Arial Narrow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•"/>
                  <a:defRPr sz="2800" b="1">
                    <a:solidFill>
                      <a:schemeClr val="tx1"/>
                    </a:solidFill>
                    <a:latin typeface="Arial Narrow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 b="1">
                    <a:solidFill>
                      <a:srgbClr val="FFFFCC"/>
                    </a:solidFill>
                    <a:latin typeface="Helvetica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 b="1">
                    <a:solidFill>
                      <a:srgbClr val="FFFFCC"/>
                    </a:solidFill>
                    <a:latin typeface="Helvetica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 b="1">
                    <a:solidFill>
                      <a:srgbClr val="FFFFCC"/>
                    </a:solidFill>
                    <a:latin typeface="Helvetica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rgbClr val="FFFFCC"/>
                    </a:solidFill>
                    <a:latin typeface="Helvetica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rgbClr val="FFFFCC"/>
                    </a:solidFill>
                    <a:latin typeface="Helvetica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rgbClr val="FFFFCC"/>
                    </a:solidFill>
                    <a:latin typeface="Helvetica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rgbClr val="FFFFCC"/>
                    </a:solidFill>
                    <a:latin typeface="Helvetica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n-US" altLang="en-US" sz="1800" b="0">
                  <a:latin typeface="Arial" charset="0"/>
                </a:endParaRPr>
              </a:p>
            </p:txBody>
          </p:sp>
        </p:grpSp>
        <p:grpSp>
          <p:nvGrpSpPr>
            <p:cNvPr id="26633" name="Group 55"/>
            <p:cNvGrpSpPr>
              <a:grpSpLocks/>
            </p:cNvGrpSpPr>
            <p:nvPr/>
          </p:nvGrpSpPr>
          <p:grpSpPr bwMode="auto">
            <a:xfrm rot="2700000">
              <a:off x="4473" y="3468"/>
              <a:ext cx="96" cy="864"/>
              <a:chOff x="3360" y="2928"/>
              <a:chExt cx="96" cy="864"/>
            </a:xfrm>
          </p:grpSpPr>
          <p:grpSp>
            <p:nvGrpSpPr>
              <p:cNvPr id="26645" name="Group 56"/>
              <p:cNvGrpSpPr>
                <a:grpSpLocks/>
              </p:cNvGrpSpPr>
              <p:nvPr/>
            </p:nvGrpSpPr>
            <p:grpSpPr bwMode="auto">
              <a:xfrm rot="-5400000">
                <a:off x="2977" y="3359"/>
                <a:ext cx="864" cy="2"/>
                <a:chOff x="2880" y="2016"/>
                <a:chExt cx="864" cy="2"/>
              </a:xfrm>
            </p:grpSpPr>
            <p:sp>
              <p:nvSpPr>
                <p:cNvPr id="26655" name="Line 57"/>
                <p:cNvSpPr>
                  <a:spLocks noChangeShapeType="1"/>
                </p:cNvSpPr>
                <p:nvPr/>
              </p:nvSpPr>
              <p:spPr bwMode="auto">
                <a:xfrm>
                  <a:off x="3600" y="2018"/>
                  <a:ext cx="48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6656" name="Line 58"/>
                <p:cNvSpPr>
                  <a:spLocks noChangeShapeType="1"/>
                </p:cNvSpPr>
                <p:nvPr/>
              </p:nvSpPr>
              <p:spPr bwMode="auto">
                <a:xfrm>
                  <a:off x="2880" y="2016"/>
                  <a:ext cx="86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6657" name="Line 59"/>
                <p:cNvSpPr>
                  <a:spLocks noChangeShapeType="1"/>
                </p:cNvSpPr>
                <p:nvPr/>
              </p:nvSpPr>
              <p:spPr bwMode="auto">
                <a:xfrm flipH="1">
                  <a:off x="2972" y="2016"/>
                  <a:ext cx="48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26646" name="Group 60"/>
              <p:cNvGrpSpPr>
                <a:grpSpLocks/>
              </p:cNvGrpSpPr>
              <p:nvPr/>
            </p:nvGrpSpPr>
            <p:grpSpPr bwMode="auto">
              <a:xfrm rot="3600000">
                <a:off x="2977" y="3359"/>
                <a:ext cx="864" cy="2"/>
                <a:chOff x="2880" y="2016"/>
                <a:chExt cx="864" cy="2"/>
              </a:xfrm>
            </p:grpSpPr>
            <p:sp>
              <p:nvSpPr>
                <p:cNvPr id="26652" name="Line 61"/>
                <p:cNvSpPr>
                  <a:spLocks noChangeShapeType="1"/>
                </p:cNvSpPr>
                <p:nvPr/>
              </p:nvSpPr>
              <p:spPr bwMode="auto">
                <a:xfrm>
                  <a:off x="3600" y="2018"/>
                  <a:ext cx="48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6653" name="Line 62"/>
                <p:cNvSpPr>
                  <a:spLocks noChangeShapeType="1"/>
                </p:cNvSpPr>
                <p:nvPr/>
              </p:nvSpPr>
              <p:spPr bwMode="auto">
                <a:xfrm>
                  <a:off x="2880" y="2016"/>
                  <a:ext cx="86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6654" name="Line 63"/>
                <p:cNvSpPr>
                  <a:spLocks noChangeShapeType="1"/>
                </p:cNvSpPr>
                <p:nvPr/>
              </p:nvSpPr>
              <p:spPr bwMode="auto">
                <a:xfrm flipH="1">
                  <a:off x="2972" y="2016"/>
                  <a:ext cx="48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26647" name="Group 64"/>
              <p:cNvGrpSpPr>
                <a:grpSpLocks/>
              </p:cNvGrpSpPr>
              <p:nvPr/>
            </p:nvGrpSpPr>
            <p:grpSpPr bwMode="auto">
              <a:xfrm rot="18000000" flipH="1">
                <a:off x="2977" y="3359"/>
                <a:ext cx="864" cy="2"/>
                <a:chOff x="2880" y="2016"/>
                <a:chExt cx="864" cy="2"/>
              </a:xfrm>
            </p:grpSpPr>
            <p:sp>
              <p:nvSpPr>
                <p:cNvPr id="26649" name="Line 65"/>
                <p:cNvSpPr>
                  <a:spLocks noChangeShapeType="1"/>
                </p:cNvSpPr>
                <p:nvPr/>
              </p:nvSpPr>
              <p:spPr bwMode="auto">
                <a:xfrm>
                  <a:off x="3600" y="2018"/>
                  <a:ext cx="48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6650" name="Line 66"/>
                <p:cNvSpPr>
                  <a:spLocks noChangeShapeType="1"/>
                </p:cNvSpPr>
                <p:nvPr/>
              </p:nvSpPr>
              <p:spPr bwMode="auto">
                <a:xfrm>
                  <a:off x="2880" y="2016"/>
                  <a:ext cx="86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6651" name="Line 67"/>
                <p:cNvSpPr>
                  <a:spLocks noChangeShapeType="1"/>
                </p:cNvSpPr>
                <p:nvPr/>
              </p:nvSpPr>
              <p:spPr bwMode="auto">
                <a:xfrm flipH="1">
                  <a:off x="2972" y="2016"/>
                  <a:ext cx="48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26648" name="Oval 68"/>
              <p:cNvSpPr>
                <a:spLocks noChangeArrowheads="1"/>
              </p:cNvSpPr>
              <p:nvPr/>
            </p:nvSpPr>
            <p:spPr bwMode="auto">
              <a:xfrm>
                <a:off x="3360" y="3312"/>
                <a:ext cx="96" cy="9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defRPr sz="3200" b="1">
                    <a:solidFill>
                      <a:schemeClr val="tx1"/>
                    </a:solidFill>
                    <a:latin typeface="Arial Narrow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•"/>
                  <a:defRPr sz="2800" b="1">
                    <a:solidFill>
                      <a:schemeClr val="tx1"/>
                    </a:solidFill>
                    <a:latin typeface="Arial Narrow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 b="1">
                    <a:solidFill>
                      <a:srgbClr val="FFFFCC"/>
                    </a:solidFill>
                    <a:latin typeface="Helvetica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 b="1">
                    <a:solidFill>
                      <a:srgbClr val="FFFFCC"/>
                    </a:solidFill>
                    <a:latin typeface="Helvetica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 b="1">
                    <a:solidFill>
                      <a:srgbClr val="FFFFCC"/>
                    </a:solidFill>
                    <a:latin typeface="Helvetica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rgbClr val="FFFFCC"/>
                    </a:solidFill>
                    <a:latin typeface="Helvetica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rgbClr val="FFFFCC"/>
                    </a:solidFill>
                    <a:latin typeface="Helvetica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rgbClr val="FFFFCC"/>
                    </a:solidFill>
                    <a:latin typeface="Helvetica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rgbClr val="FFFFCC"/>
                    </a:solidFill>
                    <a:latin typeface="Helvetica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n-US" altLang="en-US" sz="1800" b="0">
                  <a:latin typeface="Arial" charset="0"/>
                </a:endParaRPr>
              </a:p>
            </p:txBody>
          </p:sp>
        </p:grpSp>
        <p:sp>
          <p:nvSpPr>
            <p:cNvPr id="26634" name="Arc 69"/>
            <p:cNvSpPr>
              <a:spLocks/>
            </p:cNvSpPr>
            <p:nvPr/>
          </p:nvSpPr>
          <p:spPr bwMode="auto">
            <a:xfrm>
              <a:off x="3609" y="3420"/>
              <a:ext cx="903" cy="1056"/>
            </a:xfrm>
            <a:custGeom>
              <a:avLst/>
              <a:gdLst>
                <a:gd name="T0" fmla="*/ 0 w 18463"/>
                <a:gd name="T1" fmla="*/ 0 h 21600"/>
                <a:gd name="T2" fmla="*/ 0 w 18463"/>
                <a:gd name="T3" fmla="*/ 0 h 21600"/>
                <a:gd name="T4" fmla="*/ 0 w 18463"/>
                <a:gd name="T5" fmla="*/ 0 h 21600"/>
                <a:gd name="T6" fmla="*/ 0 60000 65536"/>
                <a:gd name="T7" fmla="*/ 0 60000 65536"/>
                <a:gd name="T8" fmla="*/ 0 60000 65536"/>
                <a:gd name="T9" fmla="*/ 0 w 18463"/>
                <a:gd name="T10" fmla="*/ 0 h 21600"/>
                <a:gd name="T11" fmla="*/ 18463 w 18463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63" h="21600" fill="none" extrusionOk="0">
                  <a:moveTo>
                    <a:pt x="-1" y="0"/>
                  </a:moveTo>
                  <a:cubicBezTo>
                    <a:pt x="7547" y="0"/>
                    <a:pt x="14547" y="3939"/>
                    <a:pt x="18463" y="10390"/>
                  </a:cubicBezTo>
                </a:path>
                <a:path w="18463" h="21600" stroke="0" extrusionOk="0">
                  <a:moveTo>
                    <a:pt x="-1" y="0"/>
                  </a:moveTo>
                  <a:cubicBezTo>
                    <a:pt x="7547" y="0"/>
                    <a:pt x="14547" y="3939"/>
                    <a:pt x="18463" y="1039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26635" name="Group 70"/>
            <p:cNvGrpSpPr>
              <a:grpSpLocks/>
            </p:cNvGrpSpPr>
            <p:nvPr/>
          </p:nvGrpSpPr>
          <p:grpSpPr bwMode="auto">
            <a:xfrm>
              <a:off x="4604" y="2795"/>
              <a:ext cx="315" cy="366"/>
              <a:chOff x="3587" y="4528"/>
              <a:chExt cx="315" cy="365"/>
            </a:xfrm>
          </p:grpSpPr>
          <p:grpSp>
            <p:nvGrpSpPr>
              <p:cNvPr id="26636" name="Group 71"/>
              <p:cNvGrpSpPr>
                <a:grpSpLocks/>
              </p:cNvGrpSpPr>
              <p:nvPr/>
            </p:nvGrpSpPr>
            <p:grpSpPr bwMode="auto">
              <a:xfrm>
                <a:off x="3742" y="4528"/>
                <a:ext cx="3" cy="345"/>
                <a:chOff x="3742" y="4529"/>
                <a:chExt cx="3" cy="345"/>
              </a:xfrm>
            </p:grpSpPr>
            <p:sp>
              <p:nvSpPr>
                <p:cNvPr id="26643" name="Line 72"/>
                <p:cNvSpPr>
                  <a:spLocks noChangeShapeType="1"/>
                </p:cNvSpPr>
                <p:nvPr/>
              </p:nvSpPr>
              <p:spPr bwMode="auto">
                <a:xfrm rot="-5400000">
                  <a:off x="3721" y="4631"/>
                  <a:ext cx="48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6644" name="Line 73"/>
                <p:cNvSpPr>
                  <a:spLocks noChangeShapeType="1"/>
                </p:cNvSpPr>
                <p:nvPr/>
              </p:nvSpPr>
              <p:spPr bwMode="auto">
                <a:xfrm rot="-5400000">
                  <a:off x="3569" y="4702"/>
                  <a:ext cx="345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26637" name="Group 74"/>
              <p:cNvGrpSpPr>
                <a:grpSpLocks/>
              </p:cNvGrpSpPr>
              <p:nvPr/>
            </p:nvGrpSpPr>
            <p:grpSpPr bwMode="auto">
              <a:xfrm>
                <a:off x="3587" y="4548"/>
                <a:ext cx="28" cy="345"/>
                <a:chOff x="3587" y="4545"/>
                <a:chExt cx="28" cy="345"/>
              </a:xfrm>
            </p:grpSpPr>
            <p:sp>
              <p:nvSpPr>
                <p:cNvPr id="26641" name="Line 75"/>
                <p:cNvSpPr>
                  <a:spLocks noChangeShapeType="1"/>
                </p:cNvSpPr>
                <p:nvPr/>
              </p:nvSpPr>
              <p:spPr bwMode="auto">
                <a:xfrm rot="3600000">
                  <a:off x="3442" y="4718"/>
                  <a:ext cx="345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6642" name="Line 76"/>
                <p:cNvSpPr>
                  <a:spLocks noChangeShapeType="1"/>
                </p:cNvSpPr>
                <p:nvPr/>
              </p:nvSpPr>
              <p:spPr bwMode="auto">
                <a:xfrm rot="3600000" flipH="1">
                  <a:off x="3563" y="4669"/>
                  <a:ext cx="48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26638" name="Group 77"/>
              <p:cNvGrpSpPr>
                <a:grpSpLocks/>
              </p:cNvGrpSpPr>
              <p:nvPr/>
            </p:nvGrpSpPr>
            <p:grpSpPr bwMode="auto">
              <a:xfrm>
                <a:off x="3875" y="4548"/>
                <a:ext cx="27" cy="345"/>
                <a:chOff x="3875" y="4548"/>
                <a:chExt cx="27" cy="345"/>
              </a:xfrm>
            </p:grpSpPr>
            <p:sp>
              <p:nvSpPr>
                <p:cNvPr id="26639" name="Line 78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3702" y="4721"/>
                  <a:ext cx="345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6640" name="Line 79"/>
                <p:cNvSpPr>
                  <a:spLocks noChangeShapeType="1"/>
                </p:cNvSpPr>
                <p:nvPr/>
              </p:nvSpPr>
              <p:spPr bwMode="auto">
                <a:xfrm rot="-3600000">
                  <a:off x="3878" y="4669"/>
                  <a:ext cx="48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386892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836613"/>
            <a:ext cx="7559675" cy="2087562"/>
          </a:xfrm>
        </p:spPr>
        <p:txBody>
          <a:bodyPr/>
          <a:lstStyle/>
          <a:p>
            <a:pPr algn="ctr" eaLnBrk="1" hangingPunct="1"/>
            <a:r>
              <a:rPr lang="de-CH" altLang="en-US" sz="4400" b="0" smtClean="0">
                <a:solidFill>
                  <a:srgbClr val="FFFF00"/>
                </a:solidFill>
              </a:rPr>
              <a:t>Bremsstrahlung</a:t>
            </a:r>
            <a:r>
              <a:rPr lang="en-US" altLang="en-US" sz="4400" b="0" smtClean="0">
                <a:solidFill>
                  <a:srgbClr val="FFFF00"/>
                </a:solidFill>
              </a:rPr>
              <a:t> </a:t>
            </a:r>
            <a:br>
              <a:rPr lang="en-US" altLang="en-US" sz="4400" b="0" smtClean="0">
                <a:solidFill>
                  <a:srgbClr val="FFFF00"/>
                </a:solidFill>
              </a:rPr>
            </a:br>
            <a:r>
              <a:rPr lang="en-US" altLang="en-US" sz="4400" b="0" smtClean="0">
                <a:solidFill>
                  <a:srgbClr val="FFFF00"/>
                </a:solidFill>
              </a:rPr>
              <a:t>or </a:t>
            </a:r>
            <a:br>
              <a:rPr lang="en-US" altLang="en-US" sz="4400" b="0" smtClean="0">
                <a:solidFill>
                  <a:srgbClr val="FFFF00"/>
                </a:solidFill>
              </a:rPr>
            </a:br>
            <a:r>
              <a:rPr lang="en-US" altLang="en-US" sz="4400" b="0" smtClean="0">
                <a:solidFill>
                  <a:srgbClr val="FFFF00"/>
                </a:solidFill>
              </a:rPr>
              <a:t>“braking” radiation</a:t>
            </a:r>
          </a:p>
        </p:txBody>
      </p:sp>
      <p:pic>
        <p:nvPicPr>
          <p:cNvPr id="27651" name="Picture 3" descr="bsrad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63713" y="3644900"/>
            <a:ext cx="5715000" cy="1905000"/>
          </a:xfrm>
        </p:spPr>
      </p:pic>
    </p:spTree>
    <p:extLst>
      <p:ext uri="{BB962C8B-B14F-4D97-AF65-F5344CB8AC3E}">
        <p14:creationId xmlns:p14="http://schemas.microsoft.com/office/powerpoint/2010/main" val="2522213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836613"/>
            <a:ext cx="7559675" cy="1224235"/>
          </a:xfrm>
        </p:spPr>
        <p:txBody>
          <a:bodyPr/>
          <a:lstStyle/>
          <a:p>
            <a:pPr algn="ctr" eaLnBrk="1" hangingPunct="1"/>
            <a:r>
              <a:rPr lang="de-CH" altLang="en-US" sz="4400" b="0" dirty="0" smtClean="0">
                <a:solidFill>
                  <a:srgbClr val="FFFF00"/>
                </a:solidFill>
              </a:rPr>
              <a:t>Transition Radiation</a:t>
            </a:r>
            <a:endParaRPr lang="en-US" altLang="en-US" sz="4400" b="0" dirty="0" smtClean="0">
              <a:solidFill>
                <a:srgbClr val="FFFF00"/>
              </a:solidFill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1763688" y="3068960"/>
            <a:ext cx="2880320" cy="1584176"/>
          </a:xfrm>
          <a:prstGeom prst="rect">
            <a:avLst/>
          </a:prstGeom>
          <a:solidFill>
            <a:srgbClr val="92D05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4645265" y="3068960"/>
            <a:ext cx="2880320" cy="1584176"/>
          </a:xfrm>
          <a:prstGeom prst="rect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886870" y="3620982"/>
                <a:ext cx="633955" cy="4801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𝝐</m:t>
                          </m:r>
                        </m:e>
                        <m:sub>
                          <m:r>
                            <a:rPr lang="de-CH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GB" sz="28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6870" y="3620982"/>
                <a:ext cx="633955" cy="48013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768447" y="3620982"/>
                <a:ext cx="633955" cy="4801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𝝐</m:t>
                          </m:r>
                        </m:e>
                        <m:sub>
                          <m:r>
                            <a:rPr lang="de-CH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GB" sz="28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8447" y="3620982"/>
                <a:ext cx="633955" cy="48013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211844" y="4797152"/>
                <a:ext cx="1984005" cy="9090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8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de-CH" sz="28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de-CH" sz="28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de-CH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CH" sz="28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de-CH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de-CH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CH" sz="28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de-CH" sz="28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de-CH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CH" sz="28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de-CH" sz="28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</m:oMath>
                  </m:oMathPara>
                </a14:m>
                <a:endParaRPr lang="en-GB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1844" y="4797152"/>
                <a:ext cx="1984005" cy="90903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081779" y="4797151"/>
                <a:ext cx="2008820" cy="9090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8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de-CH" sz="28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de-CH" sz="28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de-CH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CH" sz="28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de-CH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de-CH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CH" sz="28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de-CH" sz="28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de-CH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CH" sz="28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de-CH" sz="28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</m:oMath>
                  </m:oMathPara>
                </a14:m>
                <a:endParaRPr lang="en-GB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1779" y="4797151"/>
                <a:ext cx="2008820" cy="90903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8415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546225"/>
            <a:ext cx="29845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5" name="Picture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520825"/>
            <a:ext cx="3175000" cy="87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3716338"/>
            <a:ext cx="20701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Picture 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4929188"/>
            <a:ext cx="12192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Picture 7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5589588"/>
            <a:ext cx="1917700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9" name="Text Box 8"/>
          <p:cNvSpPr txBox="1">
            <a:spLocks noChangeArrowheads="1"/>
          </p:cNvSpPr>
          <p:nvPr/>
        </p:nvSpPr>
        <p:spPr bwMode="auto">
          <a:xfrm>
            <a:off x="611188" y="2924175"/>
            <a:ext cx="504031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defRPr sz="32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 b="1">
                <a:solidFill>
                  <a:srgbClr val="FFFFCC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 b="1">
                <a:solidFill>
                  <a:srgbClr val="FFFFCC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altLang="en-US" sz="2800" b="0">
                <a:solidFill>
                  <a:schemeClr val="accent2"/>
                </a:solidFill>
                <a:latin typeface="Tahoma" pitchFamily="34" charset="0"/>
              </a:rPr>
              <a:t>and the electromagnetic fields:</a:t>
            </a:r>
          </a:p>
        </p:txBody>
      </p:sp>
      <p:sp>
        <p:nvSpPr>
          <p:cNvPr id="28680" name="Rectangle 9"/>
          <p:cNvSpPr>
            <a:spLocks noChangeArrowheads="1"/>
          </p:cNvSpPr>
          <p:nvPr/>
        </p:nvSpPr>
        <p:spPr bwMode="auto">
          <a:xfrm>
            <a:off x="3563938" y="3860800"/>
            <a:ext cx="269875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defTabSz="762000" eaLnBrk="0" hangingPunct="0">
              <a:spcBef>
                <a:spcPct val="20000"/>
              </a:spcBef>
              <a:defRPr sz="32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defTabSz="762000" eaLnBrk="0" hangingPunct="0"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defTabSz="762000" eaLnBrk="0" hangingPunct="0">
              <a:spcBef>
                <a:spcPct val="20000"/>
              </a:spcBef>
              <a:buChar char="•"/>
              <a:defRPr sz="2400" b="1">
                <a:solidFill>
                  <a:srgbClr val="FFFFCC"/>
                </a:solidFill>
                <a:latin typeface="Helvetica" pitchFamily="34" charset="0"/>
              </a:defRPr>
            </a:lvl3pPr>
            <a:lvl4pPr marL="1600200" indent="-228600" defTabSz="762000" eaLnBrk="0" hangingPunct="0">
              <a:spcBef>
                <a:spcPct val="20000"/>
              </a:spcBef>
              <a:buChar char="–"/>
              <a:defRPr sz="2000" b="1">
                <a:solidFill>
                  <a:srgbClr val="FFFFCC"/>
                </a:solidFill>
                <a:latin typeface="Helvetica" pitchFamily="34" charset="0"/>
              </a:defRPr>
            </a:lvl4pPr>
            <a:lvl5pPr marL="2057400" indent="-228600" defTabSz="762000" eaLnBrk="0" hangingPunct="0">
              <a:spcBef>
                <a:spcPct val="20000"/>
              </a:spcBef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2800" b="0">
                <a:solidFill>
                  <a:srgbClr val="00B300"/>
                </a:solidFill>
                <a:latin typeface="Palatino" pitchFamily="18" charset="0"/>
              </a:rPr>
              <a:t>(Lorentz gauge)</a:t>
            </a:r>
            <a:endParaRPr lang="en-US" altLang="en-US" sz="2800" b="0">
              <a:solidFill>
                <a:srgbClr val="00CC00"/>
              </a:solidFill>
              <a:latin typeface="Palatino" pitchFamily="18" charset="0"/>
            </a:endParaRPr>
          </a:p>
        </p:txBody>
      </p:sp>
      <p:sp>
        <p:nvSpPr>
          <p:cNvPr id="28681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Liénard-Wiechert potentials</a:t>
            </a:r>
          </a:p>
        </p:txBody>
      </p:sp>
    </p:spTree>
    <p:extLst>
      <p:ext uri="{BB962C8B-B14F-4D97-AF65-F5344CB8AC3E}">
        <p14:creationId xmlns:p14="http://schemas.microsoft.com/office/powerpoint/2010/main" val="342597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Group 2"/>
          <p:cNvGrpSpPr>
            <a:grpSpLocks/>
          </p:cNvGrpSpPr>
          <p:nvPr/>
        </p:nvGrpSpPr>
        <p:grpSpPr bwMode="auto">
          <a:xfrm>
            <a:off x="755650" y="1557338"/>
            <a:ext cx="5410200" cy="3492500"/>
            <a:chOff x="480" y="1776"/>
            <a:chExt cx="3408" cy="2200"/>
          </a:xfrm>
        </p:grpSpPr>
        <p:sp>
          <p:nvSpPr>
            <p:cNvPr id="29701" name="AutoShape 3"/>
            <p:cNvSpPr>
              <a:spLocks noChangeArrowheads="1"/>
            </p:cNvSpPr>
            <p:nvPr/>
          </p:nvSpPr>
          <p:spPr bwMode="auto">
            <a:xfrm>
              <a:off x="2928" y="1776"/>
              <a:ext cx="376" cy="712"/>
            </a:xfrm>
            <a:prstGeom prst="cube">
              <a:avLst>
                <a:gd name="adj" fmla="val 24995"/>
              </a:avLst>
            </a:prstGeom>
            <a:solidFill>
              <a:srgbClr val="FFFF00"/>
            </a:solidFill>
            <a:ln w="127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defRPr sz="3200" b="1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•"/>
                <a:defRPr sz="2800" b="1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 b="1">
                  <a:solidFill>
                    <a:srgbClr val="FFFFCC"/>
                  </a:solidFill>
                  <a:latin typeface="Helvetic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 b="1">
                  <a:solidFill>
                    <a:srgbClr val="FFFFCC"/>
                  </a:solidFill>
                  <a:latin typeface="Helvetic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 b="1">
                  <a:solidFill>
                    <a:srgbClr val="FFFFCC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rgbClr val="FFFFCC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rgbClr val="FFFFCC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rgbClr val="FFFFCC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rgbClr val="FFFFCC"/>
                  </a:solidFill>
                  <a:latin typeface="Helvetic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n-US" altLang="en-US" sz="1800" b="0">
                <a:latin typeface="Arial" charset="0"/>
              </a:endParaRPr>
            </a:p>
          </p:txBody>
        </p:sp>
        <p:sp>
          <p:nvSpPr>
            <p:cNvPr id="29702" name="AutoShape 4"/>
            <p:cNvSpPr>
              <a:spLocks noChangeArrowheads="1"/>
            </p:cNvSpPr>
            <p:nvPr/>
          </p:nvSpPr>
          <p:spPr bwMode="auto">
            <a:xfrm>
              <a:off x="2544" y="3216"/>
              <a:ext cx="424" cy="432"/>
            </a:xfrm>
            <a:prstGeom prst="cube">
              <a:avLst>
                <a:gd name="adj" fmla="val 24995"/>
              </a:avLst>
            </a:prstGeom>
            <a:solidFill>
              <a:srgbClr val="FFFF00"/>
            </a:solidFill>
            <a:ln w="127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defRPr sz="3200" b="1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•"/>
                <a:defRPr sz="2800" b="1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 b="1">
                  <a:solidFill>
                    <a:srgbClr val="FFFFCC"/>
                  </a:solidFill>
                  <a:latin typeface="Helvetic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 b="1">
                  <a:solidFill>
                    <a:srgbClr val="FFFFCC"/>
                  </a:solidFill>
                  <a:latin typeface="Helvetic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 b="1">
                  <a:solidFill>
                    <a:srgbClr val="FFFFCC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rgbClr val="FFFFCC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rgbClr val="FFFFCC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rgbClr val="FFFFCC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rgbClr val="FFFFCC"/>
                  </a:solidFill>
                  <a:latin typeface="Helvetic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n-US" altLang="en-US" sz="1800" b="0">
                <a:latin typeface="Arial" charset="0"/>
              </a:endParaRPr>
            </a:p>
          </p:txBody>
        </p:sp>
        <p:sp>
          <p:nvSpPr>
            <p:cNvPr id="29703" name="AutoShape 5"/>
            <p:cNvSpPr>
              <a:spLocks noChangeArrowheads="1"/>
            </p:cNvSpPr>
            <p:nvPr/>
          </p:nvSpPr>
          <p:spPr bwMode="auto">
            <a:xfrm>
              <a:off x="3168" y="3216"/>
              <a:ext cx="336" cy="712"/>
            </a:xfrm>
            <a:prstGeom prst="cube">
              <a:avLst>
                <a:gd name="adj" fmla="val 24995"/>
              </a:avLst>
            </a:prstGeom>
            <a:solidFill>
              <a:srgbClr val="FFFF00"/>
            </a:solidFill>
            <a:ln w="127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defRPr sz="3200" b="1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•"/>
                <a:defRPr sz="2800" b="1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 b="1">
                  <a:solidFill>
                    <a:srgbClr val="FFFFCC"/>
                  </a:solidFill>
                  <a:latin typeface="Helvetic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 b="1">
                  <a:solidFill>
                    <a:srgbClr val="FFFFCC"/>
                  </a:solidFill>
                  <a:latin typeface="Helvetic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 b="1">
                  <a:solidFill>
                    <a:srgbClr val="FFFFCC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rgbClr val="FFFFCC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rgbClr val="FFFFCC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rgbClr val="FFFFCC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rgbClr val="FFFFCC"/>
                  </a:solidFill>
                  <a:latin typeface="Helvetic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n-US" altLang="en-US" sz="1800" b="0">
                <a:latin typeface="Arial" charset="0"/>
              </a:endParaRPr>
            </a:p>
          </p:txBody>
        </p:sp>
        <p:pic>
          <p:nvPicPr>
            <p:cNvPr id="29704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" y="1872"/>
              <a:ext cx="3272" cy="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05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" y="3312"/>
              <a:ext cx="3168" cy="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9699" name="Picture 8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5516563"/>
            <a:ext cx="19812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0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b="1" dirty="0" smtClean="0"/>
              <a:t>Fields of a moving charge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444208" y="1964972"/>
            <a:ext cx="1906291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“near field”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6594888" y="4186238"/>
            <a:ext cx="1604928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“far field”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7439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48909"/>
            <a:ext cx="9144000" cy="850900"/>
          </a:xfrm>
        </p:spPr>
        <p:txBody>
          <a:bodyPr/>
          <a:lstStyle/>
          <a:p>
            <a:r>
              <a:rPr lang="en-US" sz="3600" b="1" dirty="0" smtClean="0"/>
              <a:t>Energy flow integrated over a sphere </a:t>
            </a:r>
            <a:endParaRPr lang="en-US" sz="3600" b="1" dirty="0"/>
          </a:p>
        </p:txBody>
      </p:sp>
      <p:pic>
        <p:nvPicPr>
          <p:cNvPr id="34818" name="Picture 2" descr="Spher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100" y="956952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444208" y="1909452"/>
                <a:ext cx="2021386" cy="4985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=4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sSup>
                        <m:sSupPr>
                          <m:ctrlPr>
                            <a:rPr lang="en-US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4208" y="1909452"/>
                <a:ext cx="2021386" cy="49859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06477" y="1390478"/>
                <a:ext cx="4185569" cy="553998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latin typeface="Cambria Math" panose="02040503050406030204" pitchFamily="18" charset="0"/>
                        </a:rPr>
                        <m:t>𝑃𝑜𝑤𝑒𝑟</m:t>
                      </m:r>
                      <m:r>
                        <a:rPr lang="en-US" sz="4000" b="0" i="1" smtClean="0">
                          <a:latin typeface="Cambria Math" panose="02040503050406030204" pitchFamily="18" charset="0"/>
                        </a:rPr>
                        <m:t> ~ </m:t>
                      </m:r>
                      <m:sSup>
                        <m:sSupPr>
                          <m:ctrlPr>
                            <a:rPr lang="en-US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en-US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40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r>
                        <m:rPr>
                          <m:sty m:val="p"/>
                        </m:rPr>
                        <a:rPr lang="en-US" sz="4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Area</m:t>
                      </m:r>
                    </m:oMath>
                  </m:oMathPara>
                </a14:m>
                <a:endParaRPr lang="en-US" sz="40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477" y="1390478"/>
                <a:ext cx="4185569" cy="55399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899592" y="3550950"/>
            <a:ext cx="1938351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Near field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036648" y="4869160"/>
            <a:ext cx="1664238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Far field</a:t>
            </a:r>
            <a:endParaRPr lang="en-US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636093" y="3252717"/>
                <a:ext cx="3056734" cy="8297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</m:t>
                      </m:r>
                      <m:r>
                        <a:rPr lang="en-US" sz="3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∝</m:t>
                      </m:r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6093" y="3252717"/>
                <a:ext cx="3056734" cy="829779"/>
              </a:xfrm>
              <a:prstGeom prst="rect">
                <a:avLst/>
              </a:prstGeom>
              <a:blipFill>
                <a:blip r:embed="rId5"/>
                <a:stretch>
                  <a:fillRect t="-2206" b="-22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636093" y="4722035"/>
                <a:ext cx="3565015" cy="829779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</m:t>
                      </m:r>
                      <m:r>
                        <a:rPr lang="en-US" sz="3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∝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𝑐𝑜𝑛𝑠𝑡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6093" y="4722035"/>
                <a:ext cx="3565015" cy="829779"/>
              </a:xfrm>
              <a:prstGeom prst="rect">
                <a:avLst/>
              </a:prstGeom>
              <a:blipFill>
                <a:blip r:embed="rId6"/>
                <a:stretch>
                  <a:fillRect t="-1449" b="-1449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683568" y="5860950"/>
            <a:ext cx="8327921" cy="535531"/>
          </a:xfrm>
          <a:prstGeom prst="rect">
            <a:avLst/>
          </a:prstGeom>
          <a:solidFill>
            <a:schemeClr val="accent5"/>
          </a:solidFill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i="1" dirty="0" smtClean="0"/>
              <a:t>Radiation = constant flow of energy to infinity</a:t>
            </a:r>
            <a:endParaRPr lang="en-US" sz="3200" i="1" dirty="0"/>
          </a:p>
        </p:txBody>
      </p:sp>
    </p:spTree>
    <p:extLst>
      <p:ext uri="{BB962C8B-B14F-4D97-AF65-F5344CB8AC3E}">
        <p14:creationId xmlns:p14="http://schemas.microsoft.com/office/powerpoint/2010/main" val="2908715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6" grpId="0"/>
      <p:bldP spid="9" grpId="0" animBg="1"/>
      <p:bldP spid="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825" y="257771"/>
            <a:ext cx="6748908" cy="548680"/>
          </a:xfrm>
        </p:spPr>
        <p:txBody>
          <a:bodyPr/>
          <a:lstStyle/>
          <a:p>
            <a:r>
              <a:rPr lang="en-US" altLang="en-US" sz="4000" b="1" dirty="0">
                <a:solidFill>
                  <a:schemeClr val="accent2"/>
                </a:solidFill>
                <a:latin typeface="Helvetica" pitchFamily="34" charset="0"/>
              </a:rPr>
              <a:t>Transverse acceleration</a:t>
            </a:r>
            <a:endParaRPr lang="en-GB" sz="4000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052513"/>
            <a:ext cx="4308475" cy="317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908175" y="3213100"/>
            <a:ext cx="39052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defRPr sz="32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 b="1">
                <a:solidFill>
                  <a:srgbClr val="FFFFCC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 b="1">
                <a:solidFill>
                  <a:srgbClr val="FFFFCC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altLang="en-US" sz="2800">
                <a:solidFill>
                  <a:srgbClr val="66FF66"/>
                </a:solidFill>
                <a:latin typeface="Tahoma" pitchFamily="34" charset="0"/>
              </a:rPr>
              <a:t>v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81038" y="3500438"/>
            <a:ext cx="3968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defRPr sz="32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 b="1">
                <a:solidFill>
                  <a:srgbClr val="FFFFCC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 b="1">
                <a:solidFill>
                  <a:srgbClr val="FFFFCC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altLang="en-US" sz="2800">
                <a:solidFill>
                  <a:srgbClr val="FF6600"/>
                </a:solidFill>
                <a:latin typeface="Tahoma" pitchFamily="34" charset="0"/>
              </a:rPr>
              <a:t>a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250825" y="4797425"/>
            <a:ext cx="5122863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sz="32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 b="1">
                <a:solidFill>
                  <a:srgbClr val="FFFFCC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 b="1">
                <a:solidFill>
                  <a:srgbClr val="FFFFCC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altLang="en-US" sz="2800" dirty="0">
                <a:solidFill>
                  <a:srgbClr val="009900"/>
                </a:solidFill>
                <a:latin typeface="Tahoma" pitchFamily="34" charset="0"/>
              </a:rPr>
              <a:t>Radiation field quickly separates itself from the Coulomb field</a:t>
            </a:r>
          </a:p>
        </p:txBody>
      </p:sp>
      <p:pic>
        <p:nvPicPr>
          <p:cNvPr id="8" name="Content Placeholder 7" descr="sbsrad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35600" y="3141663"/>
            <a:ext cx="3429000" cy="3429000"/>
          </a:xfrm>
        </p:spPr>
      </p:pic>
    </p:spTree>
    <p:extLst>
      <p:ext uri="{BB962C8B-B14F-4D97-AF65-F5344CB8AC3E}">
        <p14:creationId xmlns:p14="http://schemas.microsoft.com/office/powerpoint/2010/main" val="159215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3568" y="3501008"/>
            <a:ext cx="7772400" cy="2115666"/>
          </a:xfrm>
        </p:spPr>
        <p:txBody>
          <a:bodyPr/>
          <a:lstStyle/>
          <a:p>
            <a:r>
              <a:rPr lang="de-CH" altLang="en-US" sz="4800" dirty="0" err="1" smtClean="0"/>
              <a:t>Electromagnetic</a:t>
            </a:r>
            <a:r>
              <a:rPr lang="de-CH" altLang="en-US" sz="4800" dirty="0" smtClean="0"/>
              <a:t> </a:t>
            </a:r>
            <a:r>
              <a:rPr lang="de-CH" altLang="en-US" sz="4800" dirty="0" err="1" smtClean="0"/>
              <a:t>waves</a:t>
            </a:r>
            <a:endParaRPr lang="en-GB" altLang="en-US" sz="4800" dirty="0" smtClean="0"/>
          </a:p>
        </p:txBody>
      </p:sp>
    </p:spTree>
    <p:extLst>
      <p:ext uri="{BB962C8B-B14F-4D97-AF65-F5344CB8AC3E}">
        <p14:creationId xmlns:p14="http://schemas.microsoft.com/office/powerpoint/2010/main" val="4270446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5580063" y="4724400"/>
            <a:ext cx="39052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defRPr sz="32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 b="1">
                <a:solidFill>
                  <a:srgbClr val="FFFFCC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 b="1">
                <a:solidFill>
                  <a:srgbClr val="FFFFCC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altLang="en-US" sz="2800">
                <a:solidFill>
                  <a:srgbClr val="66FF66"/>
                </a:solidFill>
                <a:latin typeface="Tahoma" pitchFamily="34" charset="0"/>
              </a:rPr>
              <a:t>v</a:t>
            </a:r>
          </a:p>
        </p:txBody>
      </p:sp>
      <p:sp>
        <p:nvSpPr>
          <p:cNvPr id="31747" name="Text Box 4"/>
          <p:cNvSpPr txBox="1">
            <a:spLocks noChangeArrowheads="1"/>
          </p:cNvSpPr>
          <p:nvPr/>
        </p:nvSpPr>
        <p:spPr bwMode="auto">
          <a:xfrm>
            <a:off x="5580063" y="4076700"/>
            <a:ext cx="3968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defRPr sz="32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 b="1">
                <a:solidFill>
                  <a:srgbClr val="FFFFCC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 b="1">
                <a:solidFill>
                  <a:srgbClr val="FFFFCC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altLang="en-US" sz="2800">
                <a:solidFill>
                  <a:srgbClr val="FF6600"/>
                </a:solidFill>
                <a:latin typeface="Tahoma" pitchFamily="34" charset="0"/>
              </a:rPr>
              <a:t>a</a:t>
            </a:r>
          </a:p>
        </p:txBody>
      </p:sp>
      <p:sp>
        <p:nvSpPr>
          <p:cNvPr id="153605" name="Text Box 5"/>
          <p:cNvSpPr txBox="1">
            <a:spLocks noChangeArrowheads="1"/>
          </p:cNvSpPr>
          <p:nvPr/>
        </p:nvSpPr>
        <p:spPr bwMode="auto">
          <a:xfrm>
            <a:off x="250825" y="5229225"/>
            <a:ext cx="5122863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sz="32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 b="1">
                <a:solidFill>
                  <a:srgbClr val="FFFFCC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 b="1">
                <a:solidFill>
                  <a:srgbClr val="FFFFCC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altLang="en-US" sz="2800">
                <a:solidFill>
                  <a:srgbClr val="009900"/>
                </a:solidFill>
                <a:latin typeface="Tahoma" pitchFamily="34" charset="0"/>
              </a:rPr>
              <a:t>Radiation field cannot separate itself from the Coulomb field</a:t>
            </a:r>
          </a:p>
        </p:txBody>
      </p:sp>
      <p:pic>
        <p:nvPicPr>
          <p:cNvPr id="31749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412875"/>
            <a:ext cx="53721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0" name="Rectangle 7"/>
          <p:cNvSpPr>
            <a:spLocks noGrp="1" noChangeArrowheads="1"/>
          </p:cNvSpPr>
          <p:nvPr>
            <p:ph type="title"/>
          </p:nvPr>
        </p:nvSpPr>
        <p:spPr>
          <a:xfrm>
            <a:off x="323528" y="260648"/>
            <a:ext cx="8229600" cy="8509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solidFill>
                  <a:schemeClr val="accent2"/>
                </a:solidFill>
                <a:latin typeface="Helvetica" pitchFamily="34" charset="0"/>
              </a:rPr>
              <a:t>Longitudinal acceleration</a:t>
            </a:r>
          </a:p>
        </p:txBody>
      </p:sp>
    </p:spTree>
    <p:extLst>
      <p:ext uri="{BB962C8B-B14F-4D97-AF65-F5344CB8AC3E}">
        <p14:creationId xmlns:p14="http://schemas.microsoft.com/office/powerpoint/2010/main" val="3450367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3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3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3568" y="3501008"/>
            <a:ext cx="7772400" cy="2115666"/>
          </a:xfrm>
        </p:spPr>
        <p:txBody>
          <a:bodyPr/>
          <a:lstStyle/>
          <a:p>
            <a:r>
              <a:rPr lang="de-CH" altLang="en-US" sz="4800" dirty="0" smtClean="0"/>
              <a:t>Synchrotron Radiation</a:t>
            </a:r>
            <a:br>
              <a:rPr lang="de-CH" altLang="en-US" sz="4800" dirty="0" smtClean="0"/>
            </a:br>
            <a:r>
              <a:rPr lang="de-CH" altLang="en-US" sz="4800" dirty="0" smtClean="0"/>
              <a:t>Basic </a:t>
            </a:r>
            <a:r>
              <a:rPr lang="de-CH" altLang="en-US" sz="4800" dirty="0"/>
              <a:t>P</a:t>
            </a:r>
            <a:r>
              <a:rPr lang="de-CH" altLang="en-US" sz="4800" dirty="0" smtClean="0"/>
              <a:t>roperties</a:t>
            </a:r>
            <a:endParaRPr lang="en-GB" altLang="en-US" sz="4800" dirty="0" smtClean="0"/>
          </a:p>
        </p:txBody>
      </p:sp>
    </p:spTree>
    <p:extLst>
      <p:ext uri="{BB962C8B-B14F-4D97-AF65-F5344CB8AC3E}">
        <p14:creationId xmlns:p14="http://schemas.microsoft.com/office/powerpoint/2010/main" val="292380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Beams of </a:t>
            </a:r>
            <a:r>
              <a:rPr lang="en-US" sz="2400" dirty="0" smtClean="0"/>
              <a:t>ultra-relativistic </a:t>
            </a:r>
            <a:r>
              <a:rPr lang="en-US" sz="2400" dirty="0"/>
              <a:t>particles: </a:t>
            </a:r>
            <a:r>
              <a:rPr lang="en-US" sz="2400" dirty="0" smtClean="0"/>
              <a:t>e.g</a:t>
            </a:r>
            <a:r>
              <a:rPr lang="en-US" sz="2400" dirty="0"/>
              <a:t>. a race to the Moon</a:t>
            </a:r>
          </a:p>
        </p:txBody>
      </p:sp>
      <p:sp>
        <p:nvSpPr>
          <p:cNvPr id="4" name="Text Placeholder 2"/>
          <p:cNvSpPr txBox="1">
            <a:spLocks/>
          </p:cNvSpPr>
          <p:nvPr/>
        </p:nvSpPr>
        <p:spPr bwMode="auto">
          <a:xfrm>
            <a:off x="251520" y="1340768"/>
            <a:ext cx="6840760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8675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44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200" kern="0" dirty="0" smtClean="0"/>
              <a:t>An electron with energy of a few GeV </a:t>
            </a:r>
            <a:br>
              <a:rPr lang="en-US" sz="2200" kern="0" dirty="0" smtClean="0"/>
            </a:br>
            <a:r>
              <a:rPr lang="en-US" sz="2200" kern="0" dirty="0" smtClean="0"/>
              <a:t>emits a photon</a:t>
            </a:r>
            <a:r>
              <a:rPr lang="is-IS" sz="2200" kern="0" dirty="0" smtClean="0"/>
              <a:t>…</a:t>
            </a:r>
            <a:r>
              <a:rPr lang="en-US" sz="2200" kern="0" dirty="0" smtClean="0"/>
              <a:t> a race to the Moon!</a:t>
            </a:r>
          </a:p>
          <a:p>
            <a:pPr>
              <a:lnSpc>
                <a:spcPct val="100000"/>
              </a:lnSpc>
            </a:pPr>
            <a:endParaRPr lang="en-US" sz="2200" kern="0" dirty="0" smtClean="0"/>
          </a:p>
          <a:p>
            <a:pPr>
              <a:lnSpc>
                <a:spcPct val="100000"/>
              </a:lnSpc>
            </a:pPr>
            <a:endParaRPr lang="en-US" sz="2200" kern="0" dirty="0" smtClean="0"/>
          </a:p>
          <a:p>
            <a:pPr>
              <a:lnSpc>
                <a:spcPct val="100000"/>
              </a:lnSpc>
            </a:pPr>
            <a:endParaRPr lang="en-US" sz="2200" kern="0" dirty="0" smtClean="0"/>
          </a:p>
          <a:p>
            <a:pPr>
              <a:lnSpc>
                <a:spcPct val="100000"/>
              </a:lnSpc>
            </a:pPr>
            <a:endParaRPr lang="en-US" sz="2200" kern="0" dirty="0"/>
          </a:p>
          <a:p>
            <a:pPr>
              <a:lnSpc>
                <a:spcPct val="100000"/>
              </a:lnSpc>
            </a:pPr>
            <a:r>
              <a:rPr lang="en-US" sz="2200" kern="0" dirty="0" smtClean="0"/>
              <a:t>Electron will lose </a:t>
            </a:r>
          </a:p>
          <a:p>
            <a:pPr lvl="1">
              <a:lnSpc>
                <a:spcPct val="100000"/>
              </a:lnSpc>
            </a:pPr>
            <a:r>
              <a:rPr lang="en-US" kern="0" dirty="0" smtClean="0"/>
              <a:t>by only 8 meters</a:t>
            </a:r>
          </a:p>
          <a:p>
            <a:pPr lvl="1">
              <a:lnSpc>
                <a:spcPct val="100000"/>
              </a:lnSpc>
            </a:pPr>
            <a:r>
              <a:rPr lang="en-US" kern="0" dirty="0" smtClean="0"/>
              <a:t>the race will last only 1.3 seconds</a:t>
            </a:r>
            <a:endParaRPr lang="is-IS" kern="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908720"/>
            <a:ext cx="3308284" cy="20466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975717" y="5373216"/>
                <a:ext cx="3252942" cy="842923"/>
              </a:xfrm>
              <a:prstGeom prst="rect">
                <a:avLst/>
              </a:prstGeom>
              <a:solidFill>
                <a:srgbClr val="FFFFD7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 defTabSz="619125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700" i="1">
                          <a:solidFill>
                            <a:srgbClr val="00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  <a:sym typeface="Helvetica Neue Light"/>
                        </a:rPr>
                        <m:t>∆</m:t>
                      </m:r>
                      <m:r>
                        <a:rPr lang="en-US" sz="2700" i="1">
                          <a:solidFill>
                            <a:srgbClr val="00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  <a:sym typeface="Helvetica Neue Light"/>
                        </a:rPr>
                        <m:t>𝐿</m:t>
                      </m:r>
                      <m:r>
                        <a:rPr lang="en-US" sz="2700" i="1">
                          <a:solidFill>
                            <a:srgbClr val="00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  <a:sym typeface="Helvetica Neue Light"/>
                        </a:rPr>
                        <m:t>=</m:t>
                      </m:r>
                      <m:r>
                        <a:rPr lang="en-US" sz="2700" i="1">
                          <a:solidFill>
                            <a:srgbClr val="00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  <a:sym typeface="Helvetica Neue Light"/>
                        </a:rPr>
                        <m:t>𝐿</m:t>
                      </m:r>
                      <m:d>
                        <m:dPr>
                          <m:ctrlPr>
                            <a:rPr lang="is-IS" sz="2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  <a:sym typeface="Helvetica Neue Light"/>
                            </a:rPr>
                          </m:ctrlPr>
                        </m:dPr>
                        <m:e>
                          <m:r>
                            <a:rPr lang="en-US" sz="2700" i="1">
                              <a:solidFill>
                                <a:srgbClr val="00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  <a:sym typeface="Helvetica Neue Light"/>
                            </a:rPr>
                            <m:t>1−</m:t>
                          </m:r>
                          <m:r>
                            <a:rPr lang="en-US" sz="2700" i="1">
                              <a:solidFill>
                                <a:srgbClr val="00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  <a:sym typeface="Helvetica Neue Light"/>
                            </a:rPr>
                            <m:t>𝛽</m:t>
                          </m:r>
                        </m:e>
                      </m:d>
                      <m:r>
                        <a:rPr lang="en-US" sz="270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≅</m:t>
                      </m:r>
                      <m:f>
                        <m:fPr>
                          <m:ctrlPr>
                            <a:rPr lang="bg-BG" sz="270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sz="27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𝐿</m:t>
                          </m:r>
                        </m:num>
                        <m:den>
                          <m:r>
                            <a:rPr lang="en-US" sz="27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en-US" sz="270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sz="27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sz="27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700" dirty="0">
                  <a:solidFill>
                    <a:srgbClr val="000000"/>
                  </a:solidFill>
                  <a:sym typeface="Helvetica Neue Light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5717" y="5373216"/>
                <a:ext cx="3252942" cy="84292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95536" y="2528648"/>
                <a:ext cx="4937442" cy="576568"/>
              </a:xfrm>
              <a:prstGeom prst="rect">
                <a:avLst/>
              </a:prstGeom>
              <a:solidFill>
                <a:srgbClr val="FFFFD7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 defTabSz="619125"/>
                <a14:m>
                  <m:oMath xmlns:m="http://schemas.openxmlformats.org/officeDocument/2006/math">
                    <m:r>
                      <a:rPr lang="en-US" sz="2700" i="1">
                        <a:solidFill>
                          <a:srgbClr val="000000"/>
                        </a:solidFill>
                        <a:latin typeface="Cambria Math" charset="0"/>
                        <a:ea typeface="Cambria Math" charset="0"/>
                        <a:cs typeface="Cambria Math" charset="0"/>
                        <a:sym typeface="Helvetica Neue Light"/>
                      </a:rPr>
                      <m:t>∆</m:t>
                    </m:r>
                    <m:r>
                      <a:rPr lang="en-US" sz="2700" i="1">
                        <a:solidFill>
                          <a:srgbClr val="000000"/>
                        </a:solidFill>
                        <a:latin typeface="Cambria Math" charset="0"/>
                        <a:ea typeface="Cambria Math" charset="0"/>
                        <a:cs typeface="Cambria Math" charset="0"/>
                        <a:sym typeface="Helvetica Neue Light"/>
                      </a:rPr>
                      <m:t>𝑡</m:t>
                    </m:r>
                    <m:r>
                      <a:rPr lang="en-US" sz="2700" i="1">
                        <a:solidFill>
                          <a:srgbClr val="000000"/>
                        </a:solidFill>
                        <a:latin typeface="Cambria Math" charset="0"/>
                        <a:ea typeface="Cambria Math" charset="0"/>
                        <a:cs typeface="Cambria Math" charset="0"/>
                        <a:sym typeface="Helvetica Neue Light"/>
                      </a:rPr>
                      <m:t>=</m:t>
                    </m:r>
                    <m:f>
                      <m:fPr>
                        <m:ctrlPr>
                          <a:rPr lang="bg-BG" sz="2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  <a:sym typeface="Helvetica Neue Light"/>
                          </a:rPr>
                        </m:ctrlPr>
                      </m:fPr>
                      <m:num>
                        <m:r>
                          <a:rPr lang="en-US" sz="2700" i="1">
                            <a:solidFill>
                              <a:srgbClr val="00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  <a:sym typeface="Helvetica Neue Light"/>
                          </a:rPr>
                          <m:t>𝐿</m:t>
                        </m:r>
                      </m:num>
                      <m:den>
                        <m:r>
                          <a:rPr lang="bg-BG" sz="2700" i="1">
                            <a:solidFill>
                              <a:srgbClr val="00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  <a:sym typeface="Helvetica Neue Light"/>
                          </a:rPr>
                          <m:t>𝛽</m:t>
                        </m:r>
                        <m:r>
                          <a:rPr lang="en-US" sz="2700" i="1">
                            <a:solidFill>
                              <a:srgbClr val="00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  <a:sym typeface="Helvetica Neue Light"/>
                          </a:rPr>
                          <m:t>𝑐</m:t>
                        </m:r>
                      </m:den>
                    </m:f>
                    <m:r>
                      <a:rPr lang="en-US" sz="2700" i="1">
                        <a:solidFill>
                          <a:srgbClr val="000000"/>
                        </a:solidFill>
                        <a:latin typeface="Cambria Math" charset="0"/>
                        <a:ea typeface="Cambria Math" charset="0"/>
                        <a:cs typeface="Cambria Math" charset="0"/>
                        <a:sym typeface="Helvetica Neue Light"/>
                      </a:rPr>
                      <m:t>−</m:t>
                    </m:r>
                    <m:f>
                      <m:fPr>
                        <m:ctrlPr>
                          <a:rPr lang="bg-BG" sz="2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  <a:sym typeface="Helvetica Neue Light"/>
                          </a:rPr>
                        </m:ctrlPr>
                      </m:fPr>
                      <m:num>
                        <m:r>
                          <a:rPr lang="en-US" sz="2700" i="1">
                            <a:solidFill>
                              <a:srgbClr val="00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  <a:sym typeface="Helvetica Neue Light"/>
                          </a:rPr>
                          <m:t>𝐿</m:t>
                        </m:r>
                      </m:num>
                      <m:den>
                        <m:r>
                          <a:rPr lang="en-US" sz="2700" i="1">
                            <a:solidFill>
                              <a:srgbClr val="00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  <a:sym typeface="Helvetica Neue Light"/>
                          </a:rPr>
                          <m:t>𝑐</m:t>
                        </m:r>
                      </m:den>
                    </m:f>
                    <m:r>
                      <a:rPr lang="en-US" sz="2700" i="1">
                        <a:solidFill>
                          <a:srgbClr val="000000"/>
                        </a:solidFill>
                        <a:latin typeface="Cambria Math" charset="0"/>
                        <a:ea typeface="Cambria Math" charset="0"/>
                        <a:cs typeface="Cambria Math" charset="0"/>
                        <a:sym typeface="Helvetica Neue Light"/>
                      </a:rPr>
                      <m:t>=</m:t>
                    </m:r>
                    <m:f>
                      <m:fPr>
                        <m:ctrlPr>
                          <a:rPr lang="bg-BG" sz="2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  <a:sym typeface="Helvetica Neue Light"/>
                          </a:rPr>
                        </m:ctrlPr>
                      </m:fPr>
                      <m:num>
                        <m:r>
                          <a:rPr lang="en-US" sz="2700" i="1">
                            <a:solidFill>
                              <a:srgbClr val="00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  <a:sym typeface="Helvetica Neue Light"/>
                          </a:rPr>
                          <m:t>𝐿</m:t>
                        </m:r>
                      </m:num>
                      <m:den>
                        <m:r>
                          <a:rPr lang="bg-BG" sz="2700" i="1">
                            <a:solidFill>
                              <a:srgbClr val="00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  <a:sym typeface="Helvetica Neue Light"/>
                          </a:rPr>
                          <m:t>𝛽</m:t>
                        </m:r>
                        <m:r>
                          <a:rPr lang="en-US" sz="2700" i="1">
                            <a:solidFill>
                              <a:srgbClr val="00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  <a:sym typeface="Helvetica Neue Light"/>
                          </a:rPr>
                          <m:t>𝑐</m:t>
                        </m:r>
                      </m:den>
                    </m:f>
                    <m:d>
                      <m:dPr>
                        <m:ctrlPr>
                          <a:rPr lang="is-IS" sz="2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  <a:sym typeface="Helvetica Neue Light"/>
                          </a:rPr>
                        </m:ctrlPr>
                      </m:dPr>
                      <m:e>
                        <m:r>
                          <a:rPr lang="en-US" sz="2700" i="1">
                            <a:solidFill>
                              <a:srgbClr val="00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  <a:sym typeface="Helvetica Neue Light"/>
                          </a:rPr>
                          <m:t>1−</m:t>
                        </m:r>
                        <m:r>
                          <a:rPr lang="en-US" sz="2700" i="1">
                            <a:solidFill>
                              <a:srgbClr val="00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  <a:sym typeface="Helvetica Neue Light"/>
                          </a:rPr>
                          <m:t>𝛽</m:t>
                        </m:r>
                      </m:e>
                    </m:d>
                    <m:r>
                      <a:rPr lang="en-US" sz="2700" i="1">
                        <a:solidFill>
                          <a:srgbClr val="000000"/>
                        </a:solidFill>
                        <a:latin typeface="Cambria Math" charset="0"/>
                        <a:ea typeface="Cambria Math" charset="0"/>
                        <a:cs typeface="Cambria Math" charset="0"/>
                        <a:sym typeface="Helvetica Neue Light"/>
                      </a:rPr>
                      <m:t>~</m:t>
                    </m:r>
                  </m:oMath>
                </a14:m>
                <a:r>
                  <a:rPr lang="bg-BG" sz="2700" dirty="0">
                    <a:ea typeface="Cambria Math" charset="0"/>
                    <a:cs typeface="Cambria Math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bg-BG" sz="2700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r>
                          <a:rPr lang="en-US" sz="27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𝐿</m:t>
                        </m:r>
                      </m:num>
                      <m:den>
                        <m:r>
                          <a:rPr lang="bg-BG" sz="27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𝛽</m:t>
                        </m:r>
                        <m:r>
                          <a:rPr lang="en-US" sz="27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𝑐</m:t>
                        </m:r>
                      </m:den>
                    </m:f>
                    <m:r>
                      <a:rPr lang="en-US" sz="2700" i="1">
                        <a:latin typeface="Cambria Math" charset="0"/>
                        <a:ea typeface="Cambria Math" charset="0"/>
                        <a:cs typeface="Cambria Math" charset="0"/>
                      </a:rPr>
                      <m:t>∙</m:t>
                    </m:r>
                    <m:f>
                      <m:fPr>
                        <m:ctrlPr>
                          <a:rPr lang="bg-BG" sz="2700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r>
                          <a:rPr lang="en-US" sz="27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1</m:t>
                        </m:r>
                      </m:num>
                      <m:den>
                        <m:r>
                          <a:rPr lang="en-US" sz="27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2</m:t>
                        </m:r>
                        <m:sSup>
                          <m:sSupPr>
                            <m:ctrlPr>
                              <a:rPr lang="en-US" sz="2700" i="1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pPr>
                          <m:e>
                            <m:r>
                              <a:rPr lang="en-US" sz="27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𝛾</m:t>
                            </m:r>
                          </m:e>
                          <m:sup>
                            <m:r>
                              <a:rPr lang="en-US" sz="27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sz="2700" dirty="0">
                  <a:solidFill>
                    <a:srgbClr val="000000"/>
                  </a:solidFill>
                  <a:sym typeface="Helvetica Neue Light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2528648"/>
                <a:ext cx="4937442" cy="576568"/>
              </a:xfrm>
              <a:prstGeom prst="rect">
                <a:avLst/>
              </a:prstGeom>
              <a:blipFill>
                <a:blip r:embed="rId4"/>
                <a:stretch>
                  <a:fillRect b="-2128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745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Line 2"/>
          <p:cNvSpPr>
            <a:spLocks noChangeShapeType="1"/>
          </p:cNvSpPr>
          <p:nvPr/>
        </p:nvSpPr>
        <p:spPr bwMode="auto">
          <a:xfrm flipV="1">
            <a:off x="3429000" y="2109788"/>
            <a:ext cx="0" cy="53340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771" name="AutoShape 3" descr="Wide upward diagonal"/>
          <p:cNvSpPr>
            <a:spLocks noChangeArrowheads="1"/>
          </p:cNvSpPr>
          <p:nvPr/>
        </p:nvSpPr>
        <p:spPr bwMode="auto">
          <a:xfrm flipV="1">
            <a:off x="2971800" y="2643188"/>
            <a:ext cx="914400" cy="29718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pattFill prst="wdUpDiag">
            <a:fgClr>
              <a:schemeClr val="tx2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2772" name="AutoShape 4"/>
          <p:cNvSpPr>
            <a:spLocks noChangeArrowheads="1"/>
          </p:cNvSpPr>
          <p:nvPr/>
        </p:nvSpPr>
        <p:spPr bwMode="auto">
          <a:xfrm>
            <a:off x="3048000" y="1730375"/>
            <a:ext cx="762000" cy="762000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514600" y="1196975"/>
            <a:ext cx="1828800" cy="1828800"/>
            <a:chOff x="1584" y="754"/>
            <a:chExt cx="1152" cy="1152"/>
          </a:xfrm>
        </p:grpSpPr>
        <p:sp>
          <p:nvSpPr>
            <p:cNvPr id="32788" name="Oval 6"/>
            <p:cNvSpPr>
              <a:spLocks noChangeArrowheads="1"/>
            </p:cNvSpPr>
            <p:nvPr/>
          </p:nvSpPr>
          <p:spPr bwMode="auto">
            <a:xfrm>
              <a:off x="1872" y="1042"/>
              <a:ext cx="576" cy="576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2789" name="Oval 7"/>
            <p:cNvSpPr>
              <a:spLocks noChangeArrowheads="1"/>
            </p:cNvSpPr>
            <p:nvPr/>
          </p:nvSpPr>
          <p:spPr bwMode="auto">
            <a:xfrm>
              <a:off x="1728" y="898"/>
              <a:ext cx="864" cy="86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2790" name="Oval 8"/>
            <p:cNvSpPr>
              <a:spLocks noChangeArrowheads="1"/>
            </p:cNvSpPr>
            <p:nvPr/>
          </p:nvSpPr>
          <p:spPr bwMode="auto">
            <a:xfrm>
              <a:off x="1584" y="754"/>
              <a:ext cx="1152" cy="1152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0" y="966788"/>
            <a:ext cx="6445250" cy="2227262"/>
            <a:chOff x="0" y="609"/>
            <a:chExt cx="4060" cy="1403"/>
          </a:xfrm>
        </p:grpSpPr>
        <p:grpSp>
          <p:nvGrpSpPr>
            <p:cNvPr id="32780" name="Group 10"/>
            <p:cNvGrpSpPr>
              <a:grpSpLocks/>
            </p:cNvGrpSpPr>
            <p:nvPr/>
          </p:nvGrpSpPr>
          <p:grpSpPr bwMode="auto">
            <a:xfrm>
              <a:off x="2486" y="617"/>
              <a:ext cx="1574" cy="1395"/>
              <a:chOff x="2486" y="919"/>
              <a:chExt cx="1574" cy="1395"/>
            </a:xfrm>
          </p:grpSpPr>
          <p:sp>
            <p:nvSpPr>
              <p:cNvPr id="32785" name="Arc 11"/>
              <p:cNvSpPr>
                <a:spLocks/>
              </p:cNvSpPr>
              <p:nvPr/>
            </p:nvSpPr>
            <p:spPr bwMode="auto">
              <a:xfrm rot="2700000">
                <a:off x="2475" y="931"/>
                <a:ext cx="1394" cy="1372"/>
              </a:xfrm>
              <a:custGeom>
                <a:avLst/>
                <a:gdLst>
                  <a:gd name="T0" fmla="*/ 0 w 20906"/>
                  <a:gd name="T1" fmla="*/ 0 h 20588"/>
                  <a:gd name="T2" fmla="*/ 0 w 20906"/>
                  <a:gd name="T3" fmla="*/ 0 h 20588"/>
                  <a:gd name="T4" fmla="*/ 0 w 20906"/>
                  <a:gd name="T5" fmla="*/ 0 h 20588"/>
                  <a:gd name="T6" fmla="*/ 0 60000 65536"/>
                  <a:gd name="T7" fmla="*/ 0 60000 65536"/>
                  <a:gd name="T8" fmla="*/ 0 60000 65536"/>
                  <a:gd name="T9" fmla="*/ 0 w 20906"/>
                  <a:gd name="T10" fmla="*/ 0 h 20588"/>
                  <a:gd name="T11" fmla="*/ 20906 w 20906"/>
                  <a:gd name="T12" fmla="*/ 20588 h 2058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906" h="20588" fill="none" extrusionOk="0">
                    <a:moveTo>
                      <a:pt x="6532" y="-1"/>
                    </a:moveTo>
                    <a:cubicBezTo>
                      <a:pt x="13611" y="2245"/>
                      <a:pt x="19040" y="7971"/>
                      <a:pt x="20906" y="15159"/>
                    </a:cubicBezTo>
                  </a:path>
                  <a:path w="20906" h="20588" stroke="0" extrusionOk="0">
                    <a:moveTo>
                      <a:pt x="6532" y="-1"/>
                    </a:moveTo>
                    <a:cubicBezTo>
                      <a:pt x="13611" y="2245"/>
                      <a:pt x="19040" y="7971"/>
                      <a:pt x="20906" y="15159"/>
                    </a:cubicBezTo>
                    <a:lnTo>
                      <a:pt x="0" y="20588"/>
                    </a:lnTo>
                    <a:lnTo>
                      <a:pt x="6532" y="-1"/>
                    </a:lnTo>
                    <a:close/>
                  </a:path>
                </a:pathLst>
              </a:custGeom>
              <a:noFill/>
              <a:ln w="28575">
                <a:solidFill>
                  <a:srgbClr val="FFCC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2786" name="Arc 12"/>
              <p:cNvSpPr>
                <a:spLocks/>
              </p:cNvSpPr>
              <p:nvPr/>
            </p:nvSpPr>
            <p:spPr bwMode="auto">
              <a:xfrm rot="2700000">
                <a:off x="2581" y="931"/>
                <a:ext cx="1394" cy="1372"/>
              </a:xfrm>
              <a:custGeom>
                <a:avLst/>
                <a:gdLst>
                  <a:gd name="T0" fmla="*/ 0 w 20906"/>
                  <a:gd name="T1" fmla="*/ 0 h 20588"/>
                  <a:gd name="T2" fmla="*/ 0 w 20906"/>
                  <a:gd name="T3" fmla="*/ 0 h 20588"/>
                  <a:gd name="T4" fmla="*/ 0 w 20906"/>
                  <a:gd name="T5" fmla="*/ 0 h 20588"/>
                  <a:gd name="T6" fmla="*/ 0 60000 65536"/>
                  <a:gd name="T7" fmla="*/ 0 60000 65536"/>
                  <a:gd name="T8" fmla="*/ 0 60000 65536"/>
                  <a:gd name="T9" fmla="*/ 0 w 20906"/>
                  <a:gd name="T10" fmla="*/ 0 h 20588"/>
                  <a:gd name="T11" fmla="*/ 20906 w 20906"/>
                  <a:gd name="T12" fmla="*/ 20588 h 2058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906" h="20588" fill="none" extrusionOk="0">
                    <a:moveTo>
                      <a:pt x="6532" y="-1"/>
                    </a:moveTo>
                    <a:cubicBezTo>
                      <a:pt x="13611" y="2245"/>
                      <a:pt x="19040" y="7971"/>
                      <a:pt x="20906" y="15159"/>
                    </a:cubicBezTo>
                  </a:path>
                  <a:path w="20906" h="20588" stroke="0" extrusionOk="0">
                    <a:moveTo>
                      <a:pt x="6532" y="-1"/>
                    </a:moveTo>
                    <a:cubicBezTo>
                      <a:pt x="13611" y="2245"/>
                      <a:pt x="19040" y="7971"/>
                      <a:pt x="20906" y="15159"/>
                    </a:cubicBezTo>
                    <a:lnTo>
                      <a:pt x="0" y="20588"/>
                    </a:lnTo>
                    <a:lnTo>
                      <a:pt x="6532" y="-1"/>
                    </a:lnTo>
                    <a:close/>
                  </a:path>
                </a:pathLst>
              </a:custGeom>
              <a:noFill/>
              <a:ln w="28575">
                <a:solidFill>
                  <a:srgbClr val="FFCC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2787" name="Arc 13"/>
              <p:cNvSpPr>
                <a:spLocks/>
              </p:cNvSpPr>
              <p:nvPr/>
            </p:nvSpPr>
            <p:spPr bwMode="auto">
              <a:xfrm rot="2700000">
                <a:off x="2677" y="930"/>
                <a:ext cx="1394" cy="1372"/>
              </a:xfrm>
              <a:custGeom>
                <a:avLst/>
                <a:gdLst>
                  <a:gd name="T0" fmla="*/ 0 w 20906"/>
                  <a:gd name="T1" fmla="*/ 0 h 20588"/>
                  <a:gd name="T2" fmla="*/ 0 w 20906"/>
                  <a:gd name="T3" fmla="*/ 0 h 20588"/>
                  <a:gd name="T4" fmla="*/ 0 w 20906"/>
                  <a:gd name="T5" fmla="*/ 0 h 20588"/>
                  <a:gd name="T6" fmla="*/ 0 60000 65536"/>
                  <a:gd name="T7" fmla="*/ 0 60000 65536"/>
                  <a:gd name="T8" fmla="*/ 0 60000 65536"/>
                  <a:gd name="T9" fmla="*/ 0 w 20906"/>
                  <a:gd name="T10" fmla="*/ 0 h 20588"/>
                  <a:gd name="T11" fmla="*/ 20906 w 20906"/>
                  <a:gd name="T12" fmla="*/ 20588 h 2058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906" h="20588" fill="none" extrusionOk="0">
                    <a:moveTo>
                      <a:pt x="6532" y="-1"/>
                    </a:moveTo>
                    <a:cubicBezTo>
                      <a:pt x="13611" y="2245"/>
                      <a:pt x="19040" y="7971"/>
                      <a:pt x="20906" y="15159"/>
                    </a:cubicBezTo>
                  </a:path>
                  <a:path w="20906" h="20588" stroke="0" extrusionOk="0">
                    <a:moveTo>
                      <a:pt x="6532" y="-1"/>
                    </a:moveTo>
                    <a:cubicBezTo>
                      <a:pt x="13611" y="2245"/>
                      <a:pt x="19040" y="7971"/>
                      <a:pt x="20906" y="15159"/>
                    </a:cubicBezTo>
                    <a:lnTo>
                      <a:pt x="0" y="20588"/>
                    </a:lnTo>
                    <a:lnTo>
                      <a:pt x="6532" y="-1"/>
                    </a:lnTo>
                    <a:close/>
                  </a:path>
                </a:pathLst>
              </a:custGeom>
              <a:noFill/>
              <a:ln w="28575">
                <a:solidFill>
                  <a:srgbClr val="FFCC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32781" name="Group 14"/>
            <p:cNvGrpSpPr>
              <a:grpSpLocks/>
            </p:cNvGrpSpPr>
            <p:nvPr/>
          </p:nvGrpSpPr>
          <p:grpSpPr bwMode="auto">
            <a:xfrm>
              <a:off x="0" y="609"/>
              <a:ext cx="2092" cy="1396"/>
              <a:chOff x="0" y="911"/>
              <a:chExt cx="2092" cy="1396"/>
            </a:xfrm>
          </p:grpSpPr>
          <p:sp>
            <p:nvSpPr>
              <p:cNvPr id="32782" name="Arc 15"/>
              <p:cNvSpPr>
                <a:spLocks/>
              </p:cNvSpPr>
              <p:nvPr/>
            </p:nvSpPr>
            <p:spPr bwMode="auto">
              <a:xfrm rot="18900000" flipH="1">
                <a:off x="335" y="923"/>
                <a:ext cx="1394" cy="1372"/>
              </a:xfrm>
              <a:custGeom>
                <a:avLst/>
                <a:gdLst>
                  <a:gd name="T0" fmla="*/ 0 w 20906"/>
                  <a:gd name="T1" fmla="*/ 0 h 20588"/>
                  <a:gd name="T2" fmla="*/ 0 w 20906"/>
                  <a:gd name="T3" fmla="*/ 0 h 20588"/>
                  <a:gd name="T4" fmla="*/ 0 w 20906"/>
                  <a:gd name="T5" fmla="*/ 0 h 20588"/>
                  <a:gd name="T6" fmla="*/ 0 60000 65536"/>
                  <a:gd name="T7" fmla="*/ 0 60000 65536"/>
                  <a:gd name="T8" fmla="*/ 0 60000 65536"/>
                  <a:gd name="T9" fmla="*/ 0 w 20906"/>
                  <a:gd name="T10" fmla="*/ 0 h 20588"/>
                  <a:gd name="T11" fmla="*/ 20906 w 20906"/>
                  <a:gd name="T12" fmla="*/ 20588 h 2058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906" h="20588" fill="none" extrusionOk="0">
                    <a:moveTo>
                      <a:pt x="6532" y="-1"/>
                    </a:moveTo>
                    <a:cubicBezTo>
                      <a:pt x="13611" y="2245"/>
                      <a:pt x="19040" y="7971"/>
                      <a:pt x="20906" y="15159"/>
                    </a:cubicBezTo>
                  </a:path>
                  <a:path w="20906" h="20588" stroke="0" extrusionOk="0">
                    <a:moveTo>
                      <a:pt x="6532" y="-1"/>
                    </a:moveTo>
                    <a:cubicBezTo>
                      <a:pt x="13611" y="2245"/>
                      <a:pt x="19040" y="7971"/>
                      <a:pt x="20906" y="15159"/>
                    </a:cubicBezTo>
                    <a:lnTo>
                      <a:pt x="0" y="20588"/>
                    </a:lnTo>
                    <a:lnTo>
                      <a:pt x="6532" y="-1"/>
                    </a:lnTo>
                    <a:close/>
                  </a:path>
                </a:pathLst>
              </a:custGeom>
              <a:noFill/>
              <a:ln w="28575">
                <a:solidFill>
                  <a:srgbClr val="FFCC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2783" name="Arc 16"/>
              <p:cNvSpPr>
                <a:spLocks/>
              </p:cNvSpPr>
              <p:nvPr/>
            </p:nvSpPr>
            <p:spPr bwMode="auto">
              <a:xfrm rot="18900000" flipH="1">
                <a:off x="709" y="924"/>
                <a:ext cx="1394" cy="1372"/>
              </a:xfrm>
              <a:custGeom>
                <a:avLst/>
                <a:gdLst>
                  <a:gd name="T0" fmla="*/ 0 w 20906"/>
                  <a:gd name="T1" fmla="*/ 0 h 20588"/>
                  <a:gd name="T2" fmla="*/ 0 w 20906"/>
                  <a:gd name="T3" fmla="*/ 0 h 20588"/>
                  <a:gd name="T4" fmla="*/ 0 w 20906"/>
                  <a:gd name="T5" fmla="*/ 0 h 20588"/>
                  <a:gd name="T6" fmla="*/ 0 60000 65536"/>
                  <a:gd name="T7" fmla="*/ 0 60000 65536"/>
                  <a:gd name="T8" fmla="*/ 0 60000 65536"/>
                  <a:gd name="T9" fmla="*/ 0 w 20906"/>
                  <a:gd name="T10" fmla="*/ 0 h 20588"/>
                  <a:gd name="T11" fmla="*/ 20906 w 20906"/>
                  <a:gd name="T12" fmla="*/ 20588 h 2058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906" h="20588" fill="none" extrusionOk="0">
                    <a:moveTo>
                      <a:pt x="6532" y="-1"/>
                    </a:moveTo>
                    <a:cubicBezTo>
                      <a:pt x="13611" y="2245"/>
                      <a:pt x="19040" y="7971"/>
                      <a:pt x="20906" y="15159"/>
                    </a:cubicBezTo>
                  </a:path>
                  <a:path w="20906" h="20588" stroke="0" extrusionOk="0">
                    <a:moveTo>
                      <a:pt x="6532" y="-1"/>
                    </a:moveTo>
                    <a:cubicBezTo>
                      <a:pt x="13611" y="2245"/>
                      <a:pt x="19040" y="7971"/>
                      <a:pt x="20906" y="15159"/>
                    </a:cubicBezTo>
                    <a:lnTo>
                      <a:pt x="0" y="20588"/>
                    </a:lnTo>
                    <a:lnTo>
                      <a:pt x="6532" y="-1"/>
                    </a:lnTo>
                    <a:close/>
                  </a:path>
                </a:pathLst>
              </a:custGeom>
              <a:noFill/>
              <a:ln w="28575">
                <a:solidFill>
                  <a:srgbClr val="FFCC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2784" name="Arc 17"/>
              <p:cNvSpPr>
                <a:spLocks/>
              </p:cNvSpPr>
              <p:nvPr/>
            </p:nvSpPr>
            <p:spPr bwMode="auto">
              <a:xfrm rot="18900000" flipH="1">
                <a:off x="-11" y="922"/>
                <a:ext cx="1394" cy="1372"/>
              </a:xfrm>
              <a:custGeom>
                <a:avLst/>
                <a:gdLst>
                  <a:gd name="T0" fmla="*/ 0 w 20906"/>
                  <a:gd name="T1" fmla="*/ 0 h 20588"/>
                  <a:gd name="T2" fmla="*/ 0 w 20906"/>
                  <a:gd name="T3" fmla="*/ 0 h 20588"/>
                  <a:gd name="T4" fmla="*/ 0 w 20906"/>
                  <a:gd name="T5" fmla="*/ 0 h 20588"/>
                  <a:gd name="T6" fmla="*/ 0 60000 65536"/>
                  <a:gd name="T7" fmla="*/ 0 60000 65536"/>
                  <a:gd name="T8" fmla="*/ 0 60000 65536"/>
                  <a:gd name="T9" fmla="*/ 0 w 20906"/>
                  <a:gd name="T10" fmla="*/ 0 h 20588"/>
                  <a:gd name="T11" fmla="*/ 20906 w 20906"/>
                  <a:gd name="T12" fmla="*/ 20588 h 2058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906" h="20588" fill="none" extrusionOk="0">
                    <a:moveTo>
                      <a:pt x="6532" y="-1"/>
                    </a:moveTo>
                    <a:cubicBezTo>
                      <a:pt x="13611" y="2245"/>
                      <a:pt x="19040" y="7971"/>
                      <a:pt x="20906" y="15159"/>
                    </a:cubicBezTo>
                  </a:path>
                  <a:path w="20906" h="20588" stroke="0" extrusionOk="0">
                    <a:moveTo>
                      <a:pt x="6532" y="-1"/>
                    </a:moveTo>
                    <a:cubicBezTo>
                      <a:pt x="13611" y="2245"/>
                      <a:pt x="19040" y="7971"/>
                      <a:pt x="20906" y="15159"/>
                    </a:cubicBezTo>
                    <a:lnTo>
                      <a:pt x="0" y="20588"/>
                    </a:lnTo>
                    <a:lnTo>
                      <a:pt x="6532" y="-1"/>
                    </a:lnTo>
                    <a:close/>
                  </a:path>
                </a:pathLst>
              </a:custGeom>
              <a:noFill/>
              <a:ln w="28575">
                <a:solidFill>
                  <a:srgbClr val="FFCC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grpSp>
        <p:nvGrpSpPr>
          <p:cNvPr id="6" name="Group 18"/>
          <p:cNvGrpSpPr>
            <a:grpSpLocks/>
          </p:cNvGrpSpPr>
          <p:nvPr/>
        </p:nvGrpSpPr>
        <p:grpSpPr bwMode="auto">
          <a:xfrm>
            <a:off x="1981200" y="3862388"/>
            <a:ext cx="3200400" cy="2452687"/>
            <a:chOff x="1248" y="2433"/>
            <a:chExt cx="2016" cy="1545"/>
          </a:xfrm>
        </p:grpSpPr>
        <p:sp>
          <p:nvSpPr>
            <p:cNvPr id="32778" name="Line 19"/>
            <p:cNvSpPr>
              <a:spLocks noChangeShapeType="1"/>
            </p:cNvSpPr>
            <p:nvPr/>
          </p:nvSpPr>
          <p:spPr bwMode="auto">
            <a:xfrm>
              <a:off x="2544" y="3778"/>
              <a:ext cx="720" cy="0"/>
            </a:xfrm>
            <a:prstGeom prst="line">
              <a:avLst/>
            </a:prstGeom>
            <a:noFill/>
            <a:ln w="76200">
              <a:solidFill>
                <a:srgbClr val="FF999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32779" name="Picture 2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48" y="2433"/>
              <a:ext cx="1736" cy="1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56693" name="Picture 21"/>
          <p:cNvPicPr>
            <a:picLocks noGrp="1" noChangeAspect="1" noChangeArrowheads="1"/>
          </p:cNvPicPr>
          <p:nvPr>
            <p:ph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429000"/>
            <a:ext cx="1851025" cy="31321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6694" name="Text Box 22"/>
          <p:cNvSpPr txBox="1">
            <a:spLocks noChangeArrowheads="1"/>
          </p:cNvSpPr>
          <p:nvPr/>
        </p:nvSpPr>
        <p:spPr bwMode="auto">
          <a:xfrm>
            <a:off x="251520" y="214813"/>
            <a:ext cx="7406195" cy="48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en-US" sz="2800" b="1" dirty="0">
                <a:solidFill>
                  <a:srgbClr val="FFFF99"/>
                </a:solidFill>
                <a:latin typeface="Tahoma" pitchFamily="34" charset="0"/>
              </a:rPr>
              <a:t>Moving Source of </a:t>
            </a:r>
            <a:r>
              <a:rPr lang="en-US" altLang="en-US" sz="2800" b="1" dirty="0" smtClean="0">
                <a:solidFill>
                  <a:srgbClr val="FFFF99"/>
                </a:solidFill>
                <a:latin typeface="Tahoma" pitchFamily="34" charset="0"/>
              </a:rPr>
              <a:t>Waves: Doppler effect</a:t>
            </a:r>
            <a:endParaRPr lang="en-US" altLang="en-US" sz="2800" b="1" dirty="0">
              <a:solidFill>
                <a:srgbClr val="FFFF99"/>
              </a:solidFill>
              <a:latin typeface="Tahom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06259" y="6589229"/>
            <a:ext cx="2313455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Cape </a:t>
            </a:r>
            <a:r>
              <a:rPr lang="de-CH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Hatteras</a:t>
            </a:r>
            <a:r>
              <a:rPr lang="de-CH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, 1999</a:t>
            </a:r>
            <a:endParaRPr lang="en-GB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2928" y="3595077"/>
            <a:ext cx="1863011" cy="4801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“redshift”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436004" y="3555459"/>
            <a:ext cx="2042547" cy="4801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“</a:t>
            </a:r>
            <a:r>
              <a:rPr lang="en-US" sz="2800" b="1" dirty="0" err="1" smtClean="0">
                <a:solidFill>
                  <a:srgbClr val="FF0000"/>
                </a:solidFill>
              </a:rPr>
              <a:t>blueshift</a:t>
            </a:r>
            <a:r>
              <a:rPr lang="en-US" sz="2800" b="1" dirty="0" smtClean="0">
                <a:solidFill>
                  <a:srgbClr val="FF0000"/>
                </a:solidFill>
              </a:rPr>
              <a:t>”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810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66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66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2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b="1" dirty="0" smtClean="0"/>
              <a:t>Time </a:t>
            </a:r>
            <a:r>
              <a:rPr lang="de-CH" b="1" dirty="0" err="1" smtClean="0"/>
              <a:t>compression</a:t>
            </a:r>
            <a:endParaRPr lang="en-GB" b="1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idx="1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20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800" b="1" dirty="0">
                <a:solidFill>
                  <a:srgbClr val="CC0000"/>
                </a:solidFill>
                <a:latin typeface="Times New Roman" pitchFamily="18" charset="0"/>
              </a:rPr>
              <a:t>Electron with velocity </a:t>
            </a:r>
            <a:r>
              <a:rPr lang="en-US" altLang="en-US" sz="2800" b="1" dirty="0">
                <a:latin typeface="Symbol" pitchFamily="18" charset="2"/>
              </a:rPr>
              <a:t></a:t>
            </a:r>
            <a:r>
              <a:rPr lang="en-US" altLang="en-US" sz="2800" b="1" dirty="0">
                <a:solidFill>
                  <a:srgbClr val="CC0000"/>
                </a:solidFill>
                <a:latin typeface="Times New Roman" pitchFamily="18" charset="0"/>
              </a:rPr>
              <a:t>emits a wave with period </a:t>
            </a:r>
            <a:r>
              <a:rPr lang="en-US" altLang="en-US" sz="2800" b="1" dirty="0" err="1">
                <a:latin typeface="Times New Roman" pitchFamily="18" charset="0"/>
              </a:rPr>
              <a:t>T</a:t>
            </a:r>
            <a:r>
              <a:rPr lang="en-US" altLang="en-US" sz="2800" b="1" baseline="-25000" dirty="0" err="1">
                <a:latin typeface="Times New Roman" pitchFamily="18" charset="0"/>
              </a:rPr>
              <a:t>emit</a:t>
            </a:r>
            <a:r>
              <a:rPr lang="en-US" altLang="en-US" sz="2800" b="1" dirty="0">
                <a:solidFill>
                  <a:srgbClr val="CC0000"/>
                </a:solidFill>
                <a:latin typeface="Times New Roman" pitchFamily="18" charset="0"/>
              </a:rPr>
              <a:t> while the observer sees a different period </a:t>
            </a:r>
            <a:r>
              <a:rPr lang="en-US" altLang="en-US" sz="2800" b="1" dirty="0" err="1">
                <a:latin typeface="Times New Roman" pitchFamily="18" charset="0"/>
              </a:rPr>
              <a:t>T</a:t>
            </a:r>
            <a:r>
              <a:rPr lang="en-US" altLang="en-US" sz="2800" b="1" baseline="-25000" dirty="0" err="1">
                <a:latin typeface="Times New Roman" pitchFamily="18" charset="0"/>
              </a:rPr>
              <a:t>obs</a:t>
            </a:r>
            <a:r>
              <a:rPr lang="en-US" altLang="en-US" sz="2800" b="1" dirty="0">
                <a:solidFill>
                  <a:srgbClr val="CC0000"/>
                </a:solidFill>
                <a:latin typeface="Times New Roman" pitchFamily="18" charset="0"/>
              </a:rPr>
              <a:t> because the electron was moving towards the </a:t>
            </a:r>
            <a:r>
              <a:rPr lang="en-US" altLang="en-US" sz="2800" b="1" dirty="0" smtClean="0">
                <a:solidFill>
                  <a:srgbClr val="CC0000"/>
                </a:solidFill>
                <a:latin typeface="Times New Roman" pitchFamily="18" charset="0"/>
              </a:rPr>
              <a:t>observer</a:t>
            </a:r>
            <a:br>
              <a:rPr lang="en-US" altLang="en-US" sz="2800" b="1" dirty="0" smtClean="0">
                <a:solidFill>
                  <a:srgbClr val="CC0000"/>
                </a:solidFill>
                <a:latin typeface="Times New Roman" pitchFamily="18" charset="0"/>
              </a:rPr>
            </a:br>
            <a:endParaRPr lang="en-US" altLang="en-US" sz="2800" b="1" dirty="0">
              <a:solidFill>
                <a:srgbClr val="CC0000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20000"/>
              </a:spcBef>
              <a:buFontTx/>
              <a:buChar char="•"/>
            </a:pPr>
            <a:endParaRPr lang="en-US" altLang="en-US" sz="2800" b="1" dirty="0">
              <a:solidFill>
                <a:srgbClr val="CC0000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20000"/>
              </a:spcBef>
              <a:buFontTx/>
              <a:buChar char="•"/>
            </a:pPr>
            <a:endParaRPr lang="en-US" altLang="en-US" sz="2800" b="1" dirty="0">
              <a:solidFill>
                <a:srgbClr val="CC0000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20000"/>
              </a:spcBef>
            </a:pPr>
            <a:endParaRPr lang="en-US" altLang="en-US" sz="2800" b="1" dirty="0">
              <a:solidFill>
                <a:srgbClr val="CC0000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20000"/>
              </a:spcBef>
            </a:pPr>
            <a:r>
              <a:rPr lang="en-US" altLang="en-US" sz="2800" b="1" dirty="0">
                <a:solidFill>
                  <a:srgbClr val="CC0000"/>
                </a:solidFill>
                <a:latin typeface="Times New Roman" pitchFamily="18" charset="0"/>
              </a:rPr>
              <a:t>The wavelength is shortened by the same factor</a:t>
            </a:r>
            <a:br>
              <a:rPr lang="en-US" altLang="en-US" sz="2800" b="1" dirty="0">
                <a:solidFill>
                  <a:srgbClr val="CC0000"/>
                </a:solidFill>
                <a:latin typeface="Times New Roman" pitchFamily="18" charset="0"/>
              </a:rPr>
            </a:br>
            <a:r>
              <a:rPr lang="en-US" altLang="en-US" sz="2800" b="1" dirty="0">
                <a:solidFill>
                  <a:srgbClr val="CC0000"/>
                </a:solidFill>
                <a:latin typeface="Times New Roman" pitchFamily="18" charset="0"/>
              </a:rPr>
              <a:t/>
            </a:r>
            <a:br>
              <a:rPr lang="en-US" altLang="en-US" sz="2800" b="1" dirty="0">
                <a:solidFill>
                  <a:srgbClr val="CC0000"/>
                </a:solidFill>
                <a:latin typeface="Times New Roman" pitchFamily="18" charset="0"/>
              </a:rPr>
            </a:br>
            <a:r>
              <a:rPr lang="en-US" altLang="en-US" sz="2800" b="1" dirty="0">
                <a:solidFill>
                  <a:srgbClr val="CC0000"/>
                </a:solidFill>
                <a:latin typeface="Times New Roman" pitchFamily="18" charset="0"/>
              </a:rPr>
              <a:t>in ultra-relativistic case, looking along a tangent to the trajectory                             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en-US" sz="2800" b="1" dirty="0">
                <a:solidFill>
                  <a:srgbClr val="CC0000"/>
                </a:solidFill>
                <a:latin typeface="Times New Roman" pitchFamily="18" charset="0"/>
              </a:rPr>
              <a:t>                                                 since</a:t>
            </a:r>
          </a:p>
        </p:txBody>
      </p:sp>
      <p:grpSp>
        <p:nvGrpSpPr>
          <p:cNvPr id="5" name="Group 6"/>
          <p:cNvGrpSpPr>
            <a:grpSpLocks/>
          </p:cNvGrpSpPr>
          <p:nvPr/>
        </p:nvGrpSpPr>
        <p:grpSpPr bwMode="auto">
          <a:xfrm>
            <a:off x="603250" y="1520825"/>
            <a:ext cx="4800600" cy="2439987"/>
            <a:chOff x="1200" y="1680"/>
            <a:chExt cx="3024" cy="1537"/>
          </a:xfrm>
        </p:grpSpPr>
        <p:pic>
          <p:nvPicPr>
            <p:cNvPr id="6" name="Picture 7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0" y="2280"/>
              <a:ext cx="128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8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0" y="2792"/>
              <a:ext cx="12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Arc 9"/>
            <p:cNvSpPr>
              <a:spLocks/>
            </p:cNvSpPr>
            <p:nvPr/>
          </p:nvSpPr>
          <p:spPr bwMode="auto">
            <a:xfrm rot="2460000">
              <a:off x="2373" y="2489"/>
              <a:ext cx="139" cy="145"/>
            </a:xfrm>
            <a:custGeom>
              <a:avLst/>
              <a:gdLst>
                <a:gd name="T0" fmla="*/ 0 w 21599"/>
                <a:gd name="T1" fmla="*/ 0 h 21600"/>
                <a:gd name="T2" fmla="*/ 0 w 21599"/>
                <a:gd name="T3" fmla="*/ 0 h 21600"/>
                <a:gd name="T4" fmla="*/ 0 w 21599"/>
                <a:gd name="T5" fmla="*/ 0 h 21600"/>
                <a:gd name="T6" fmla="*/ 0 60000 65536"/>
                <a:gd name="T7" fmla="*/ 0 60000 65536"/>
                <a:gd name="T8" fmla="*/ 0 60000 65536"/>
                <a:gd name="T9" fmla="*/ 0 w 21599"/>
                <a:gd name="T10" fmla="*/ 0 h 21600"/>
                <a:gd name="T11" fmla="*/ 21599 w 21599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599" h="21600" fill="none" extrusionOk="0">
                  <a:moveTo>
                    <a:pt x="-1" y="0"/>
                  </a:moveTo>
                  <a:cubicBezTo>
                    <a:pt x="11871" y="0"/>
                    <a:pt x="21517" y="9580"/>
                    <a:pt x="21599" y="21450"/>
                  </a:cubicBezTo>
                </a:path>
                <a:path w="21599" h="21600" stroke="0" extrusionOk="0">
                  <a:moveTo>
                    <a:pt x="-1" y="0"/>
                  </a:moveTo>
                  <a:cubicBezTo>
                    <a:pt x="11871" y="0"/>
                    <a:pt x="21517" y="9580"/>
                    <a:pt x="21599" y="2145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" name="Arc 10"/>
            <p:cNvSpPr>
              <a:spLocks/>
            </p:cNvSpPr>
            <p:nvPr/>
          </p:nvSpPr>
          <p:spPr bwMode="auto">
            <a:xfrm>
              <a:off x="1200" y="2453"/>
              <a:ext cx="1532" cy="76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 flipV="1">
              <a:off x="1924" y="2256"/>
              <a:ext cx="1720" cy="2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" name="Line 12"/>
            <p:cNvSpPr>
              <a:spLocks noChangeShapeType="1"/>
            </p:cNvSpPr>
            <p:nvPr/>
          </p:nvSpPr>
          <p:spPr bwMode="auto">
            <a:xfrm>
              <a:off x="1684" y="2479"/>
              <a:ext cx="1144" cy="28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2" name="Picture 13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8" y="2480"/>
              <a:ext cx="120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Line 14"/>
            <p:cNvSpPr>
              <a:spLocks noChangeShapeType="1"/>
            </p:cNvSpPr>
            <p:nvPr/>
          </p:nvSpPr>
          <p:spPr bwMode="auto">
            <a:xfrm flipV="1">
              <a:off x="1972" y="2464"/>
              <a:ext cx="424" cy="8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4" name="Group 15"/>
            <p:cNvGrpSpPr>
              <a:grpSpLocks/>
            </p:cNvGrpSpPr>
            <p:nvPr/>
          </p:nvGrpSpPr>
          <p:grpSpPr bwMode="auto">
            <a:xfrm>
              <a:off x="3792" y="1680"/>
              <a:ext cx="432" cy="1141"/>
              <a:chOff x="3792" y="1680"/>
              <a:chExt cx="432" cy="1141"/>
            </a:xfrm>
          </p:grpSpPr>
          <p:sp>
            <p:nvSpPr>
              <p:cNvPr id="15" name="Arc 16"/>
              <p:cNvSpPr>
                <a:spLocks/>
              </p:cNvSpPr>
              <p:nvPr/>
            </p:nvSpPr>
            <p:spPr bwMode="auto">
              <a:xfrm rot="18900000" flipH="1">
                <a:off x="3792" y="2184"/>
                <a:ext cx="144" cy="14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Arc 17"/>
              <p:cNvSpPr>
                <a:spLocks/>
              </p:cNvSpPr>
              <p:nvPr/>
            </p:nvSpPr>
            <p:spPr bwMode="auto">
              <a:xfrm flipH="1" flipV="1">
                <a:off x="3797" y="1680"/>
                <a:ext cx="427" cy="565"/>
              </a:xfrm>
              <a:custGeom>
                <a:avLst/>
                <a:gdLst>
                  <a:gd name="T0" fmla="*/ 0 w 16012"/>
                  <a:gd name="T1" fmla="*/ 0 h 21200"/>
                  <a:gd name="T2" fmla="*/ 0 w 16012"/>
                  <a:gd name="T3" fmla="*/ 0 h 21200"/>
                  <a:gd name="T4" fmla="*/ 0 w 16012"/>
                  <a:gd name="T5" fmla="*/ 0 h 21200"/>
                  <a:gd name="T6" fmla="*/ 0 60000 65536"/>
                  <a:gd name="T7" fmla="*/ 0 60000 65536"/>
                  <a:gd name="T8" fmla="*/ 0 60000 65536"/>
                  <a:gd name="T9" fmla="*/ 0 w 16012"/>
                  <a:gd name="T10" fmla="*/ 0 h 21200"/>
                  <a:gd name="T11" fmla="*/ 16012 w 16012"/>
                  <a:gd name="T12" fmla="*/ 21200 h 21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012" h="21200" fill="none" extrusionOk="0">
                    <a:moveTo>
                      <a:pt x="4135" y="-1"/>
                    </a:moveTo>
                    <a:cubicBezTo>
                      <a:pt x="8714" y="892"/>
                      <a:pt x="12881" y="3244"/>
                      <a:pt x="16012" y="6703"/>
                    </a:cubicBezTo>
                  </a:path>
                  <a:path w="16012" h="21200" stroke="0" extrusionOk="0">
                    <a:moveTo>
                      <a:pt x="4135" y="-1"/>
                    </a:moveTo>
                    <a:cubicBezTo>
                      <a:pt x="8714" y="892"/>
                      <a:pt x="12881" y="3244"/>
                      <a:pt x="16012" y="6703"/>
                    </a:cubicBezTo>
                    <a:lnTo>
                      <a:pt x="0" y="21200"/>
                    </a:lnTo>
                    <a:lnTo>
                      <a:pt x="4135" y="-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Arc 18"/>
              <p:cNvSpPr>
                <a:spLocks/>
              </p:cNvSpPr>
              <p:nvPr/>
            </p:nvSpPr>
            <p:spPr bwMode="auto">
              <a:xfrm flipH="1">
                <a:off x="3797" y="2256"/>
                <a:ext cx="427" cy="565"/>
              </a:xfrm>
              <a:custGeom>
                <a:avLst/>
                <a:gdLst>
                  <a:gd name="T0" fmla="*/ 0 w 16012"/>
                  <a:gd name="T1" fmla="*/ 0 h 21200"/>
                  <a:gd name="T2" fmla="*/ 0 w 16012"/>
                  <a:gd name="T3" fmla="*/ 0 h 21200"/>
                  <a:gd name="T4" fmla="*/ 0 w 16012"/>
                  <a:gd name="T5" fmla="*/ 0 h 21200"/>
                  <a:gd name="T6" fmla="*/ 0 60000 65536"/>
                  <a:gd name="T7" fmla="*/ 0 60000 65536"/>
                  <a:gd name="T8" fmla="*/ 0 60000 65536"/>
                  <a:gd name="T9" fmla="*/ 0 w 16012"/>
                  <a:gd name="T10" fmla="*/ 0 h 21200"/>
                  <a:gd name="T11" fmla="*/ 16012 w 16012"/>
                  <a:gd name="T12" fmla="*/ 21200 h 21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012" h="21200" fill="none" extrusionOk="0">
                    <a:moveTo>
                      <a:pt x="4135" y="-1"/>
                    </a:moveTo>
                    <a:cubicBezTo>
                      <a:pt x="8714" y="892"/>
                      <a:pt x="12881" y="3244"/>
                      <a:pt x="16012" y="6703"/>
                    </a:cubicBezTo>
                  </a:path>
                  <a:path w="16012" h="21200" stroke="0" extrusionOk="0">
                    <a:moveTo>
                      <a:pt x="4135" y="-1"/>
                    </a:moveTo>
                    <a:cubicBezTo>
                      <a:pt x="8714" y="892"/>
                      <a:pt x="12881" y="3244"/>
                      <a:pt x="16012" y="6703"/>
                    </a:cubicBezTo>
                    <a:lnTo>
                      <a:pt x="0" y="21200"/>
                    </a:lnTo>
                    <a:lnTo>
                      <a:pt x="4135" y="-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Oval 19"/>
              <p:cNvSpPr>
                <a:spLocks noChangeArrowheads="1"/>
              </p:cNvSpPr>
              <p:nvPr/>
            </p:nvSpPr>
            <p:spPr bwMode="auto">
              <a:xfrm flipH="1">
                <a:off x="3816" y="2168"/>
                <a:ext cx="47" cy="160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</p:grpSp>
      <p:pic>
        <p:nvPicPr>
          <p:cNvPr id="19" name="Picture 21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8171" y="5661248"/>
            <a:ext cx="2374900" cy="711200"/>
          </a:xfrm>
          <a:prstGeom prst="rect">
            <a:avLst/>
          </a:prstGeom>
          <a:solidFill>
            <a:srgbClr val="FFFF00"/>
          </a:solidFill>
          <a:ln w="28575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20" name="Picture 4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5652770"/>
            <a:ext cx="1701800" cy="609600"/>
          </a:xfrm>
          <a:prstGeom prst="rect">
            <a:avLst/>
          </a:prstGeom>
          <a:solidFill>
            <a:srgbClr val="66FF66"/>
          </a:solidFill>
          <a:ln w="38100">
            <a:solidFill>
              <a:schemeClr val="accent2"/>
            </a:solidFill>
            <a:miter lim="800000"/>
            <a:headEnd/>
            <a:tailEnd/>
          </a:ln>
          <a:extLst/>
        </p:spPr>
      </p:pic>
      <p:graphicFrame>
        <p:nvGraphicFramePr>
          <p:cNvPr id="21" name="Object 20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700178741"/>
              </p:ext>
            </p:extLst>
          </p:nvPr>
        </p:nvGraphicFramePr>
        <p:xfrm>
          <a:off x="5432249" y="3089640"/>
          <a:ext cx="3019425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12" name="Equation" r:id="rId8" imgW="1206500" imgH="228600" progId="Equation.3">
                  <p:embed/>
                </p:oleObj>
              </mc:Choice>
              <mc:Fallback>
                <p:oleObj name="Equation" r:id="rId8" imgW="1206500" imgH="228600" progId="Equation.3">
                  <p:embed/>
                  <p:pic>
                    <p:nvPicPr>
                      <p:cNvPr id="0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2249" y="3089640"/>
                        <a:ext cx="3019425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2007559"/>
              </p:ext>
            </p:extLst>
          </p:nvPr>
        </p:nvGraphicFramePr>
        <p:xfrm>
          <a:off x="4725988" y="4509120"/>
          <a:ext cx="3527425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13" name="Equation" r:id="rId10" imgW="1409700" imgH="228600" progId="Equation.3">
                  <p:embed/>
                </p:oleObj>
              </mc:Choice>
              <mc:Fallback>
                <p:oleObj name="Equation" r:id="rId10" imgW="1409700" imgH="22860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5988" y="4509120"/>
                        <a:ext cx="3527425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59472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>
                <a:solidFill>
                  <a:schemeClr val="accent2"/>
                </a:solidFill>
              </a:rPr>
              <a:t>Radiation is emitted into a narrow cone</a:t>
            </a:r>
            <a:endParaRPr lang="en-GB" b="1" dirty="0"/>
          </a:p>
        </p:txBody>
      </p:sp>
      <p:pic>
        <p:nvPicPr>
          <p:cNvPr id="18" name="Picture 3" descr="Collimation"/>
          <p:cNvPicPr>
            <a:picLocks noGrp="1"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476" y="2133600"/>
            <a:ext cx="6791325" cy="376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1258813" y="5949950"/>
            <a:ext cx="2057400" cy="650875"/>
          </a:xfrm>
          <a:prstGeom prst="rect">
            <a:avLst/>
          </a:prstGeom>
          <a:solidFill>
            <a:srgbClr val="FFFFFF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lIns="92075" tIns="46038" rIns="92075" bIns="46038">
            <a:spAutoFit/>
          </a:bodyPr>
          <a:lstStyle>
            <a:lvl1pPr defTabSz="762000" eaLnBrk="0" hangingPunct="0">
              <a:spcBef>
                <a:spcPct val="20000"/>
              </a:spcBef>
              <a:defRPr sz="32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defTabSz="762000" eaLnBrk="0" hangingPunct="0"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defTabSz="762000" eaLnBrk="0" hangingPunct="0">
              <a:spcBef>
                <a:spcPct val="20000"/>
              </a:spcBef>
              <a:buChar char="•"/>
              <a:defRPr sz="2400" b="1">
                <a:solidFill>
                  <a:srgbClr val="FFFFCC"/>
                </a:solidFill>
                <a:latin typeface="Helvetica" pitchFamily="34" charset="0"/>
              </a:defRPr>
            </a:lvl3pPr>
            <a:lvl4pPr marL="1600200" indent="-228600" defTabSz="762000" eaLnBrk="0" hangingPunct="0">
              <a:spcBef>
                <a:spcPct val="20000"/>
              </a:spcBef>
              <a:buChar char="–"/>
              <a:defRPr sz="2000" b="1">
                <a:solidFill>
                  <a:srgbClr val="FFFFCC"/>
                </a:solidFill>
                <a:latin typeface="Helvetica" pitchFamily="34" charset="0"/>
              </a:defRPr>
            </a:lvl4pPr>
            <a:lvl5pPr marL="2057400" indent="-228600" defTabSz="762000" eaLnBrk="0" hangingPunct="0">
              <a:spcBef>
                <a:spcPct val="20000"/>
              </a:spcBef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GB" altLang="en-US" sz="4000">
                <a:latin typeface="Arial" charset="0"/>
              </a:rPr>
              <a:t>v &lt;&lt; c</a:t>
            </a:r>
          </a:p>
        </p:txBody>
      </p:sp>
      <p:sp>
        <p:nvSpPr>
          <p:cNvPr id="20" name="Rectangle 5"/>
          <p:cNvSpPr>
            <a:spLocks noChangeArrowheads="1"/>
          </p:cNvSpPr>
          <p:nvPr/>
        </p:nvSpPr>
        <p:spPr bwMode="auto">
          <a:xfrm>
            <a:off x="5291063" y="5949950"/>
            <a:ext cx="1981200" cy="650875"/>
          </a:xfrm>
          <a:prstGeom prst="rect">
            <a:avLst/>
          </a:prstGeom>
          <a:solidFill>
            <a:srgbClr val="FFFFFF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lIns="92075" tIns="46038" rIns="92075" bIns="46038">
            <a:spAutoFit/>
          </a:bodyPr>
          <a:lstStyle>
            <a:lvl1pPr defTabSz="762000" eaLnBrk="0" hangingPunct="0">
              <a:spcBef>
                <a:spcPct val="20000"/>
              </a:spcBef>
              <a:defRPr sz="32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defTabSz="762000" eaLnBrk="0" hangingPunct="0"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defTabSz="762000" eaLnBrk="0" hangingPunct="0">
              <a:spcBef>
                <a:spcPct val="20000"/>
              </a:spcBef>
              <a:buChar char="•"/>
              <a:defRPr sz="2400" b="1">
                <a:solidFill>
                  <a:srgbClr val="FFFFCC"/>
                </a:solidFill>
                <a:latin typeface="Helvetica" pitchFamily="34" charset="0"/>
              </a:defRPr>
            </a:lvl3pPr>
            <a:lvl4pPr marL="1600200" indent="-228600" defTabSz="762000" eaLnBrk="0" hangingPunct="0">
              <a:spcBef>
                <a:spcPct val="20000"/>
              </a:spcBef>
              <a:buChar char="–"/>
              <a:defRPr sz="2000" b="1">
                <a:solidFill>
                  <a:srgbClr val="FFFFCC"/>
                </a:solidFill>
                <a:latin typeface="Helvetica" pitchFamily="34" charset="0"/>
              </a:defRPr>
            </a:lvl4pPr>
            <a:lvl5pPr marL="2057400" indent="-228600" defTabSz="762000" eaLnBrk="0" hangingPunct="0">
              <a:spcBef>
                <a:spcPct val="20000"/>
              </a:spcBef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GB" altLang="en-US" sz="4000">
                <a:latin typeface="Arial" charset="0"/>
              </a:rPr>
              <a:t>v</a:t>
            </a:r>
            <a:r>
              <a:rPr lang="en-GB" altLang="en-US" sz="4000">
                <a:latin typeface="Symbol" pitchFamily="18" charset="2"/>
              </a:rPr>
              <a:t> » </a:t>
            </a:r>
            <a:r>
              <a:rPr lang="en-GB" altLang="en-US" sz="4000">
                <a:latin typeface="Arial" charset="0"/>
              </a:rPr>
              <a:t>c</a:t>
            </a:r>
          </a:p>
        </p:txBody>
      </p:sp>
      <p:sp>
        <p:nvSpPr>
          <p:cNvPr id="21" name="Line 8"/>
          <p:cNvSpPr>
            <a:spLocks noChangeShapeType="1"/>
          </p:cNvSpPr>
          <p:nvPr/>
        </p:nvSpPr>
        <p:spPr bwMode="auto">
          <a:xfrm flipV="1">
            <a:off x="755576" y="836613"/>
            <a:ext cx="838200" cy="53340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2" name="Line 9"/>
          <p:cNvSpPr>
            <a:spLocks noChangeShapeType="1"/>
          </p:cNvSpPr>
          <p:nvPr/>
        </p:nvSpPr>
        <p:spPr bwMode="auto">
          <a:xfrm>
            <a:off x="755576" y="1370013"/>
            <a:ext cx="0" cy="5349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3" name="Line 10"/>
          <p:cNvSpPr>
            <a:spLocks noChangeShapeType="1"/>
          </p:cNvSpPr>
          <p:nvPr/>
        </p:nvSpPr>
        <p:spPr bwMode="auto">
          <a:xfrm>
            <a:off x="755576" y="1905000"/>
            <a:ext cx="9906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4" name="Rectangle 11"/>
          <p:cNvSpPr>
            <a:spLocks noChangeArrowheads="1"/>
          </p:cNvSpPr>
          <p:nvPr/>
        </p:nvSpPr>
        <p:spPr bwMode="auto">
          <a:xfrm>
            <a:off x="1908101" y="1628775"/>
            <a:ext cx="7826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defRPr sz="32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 b="1">
                <a:solidFill>
                  <a:srgbClr val="FFFFCC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 b="1">
                <a:solidFill>
                  <a:srgbClr val="FFFFCC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2400">
                <a:solidFill>
                  <a:srgbClr val="FF0000"/>
                </a:solidFill>
                <a:latin typeface="Times" pitchFamily="18" charset="0"/>
              </a:rPr>
              <a:t>v ~ c</a:t>
            </a:r>
          </a:p>
        </p:txBody>
      </p:sp>
      <p:sp>
        <p:nvSpPr>
          <p:cNvPr id="25" name="Rectangle 12"/>
          <p:cNvSpPr>
            <a:spLocks noChangeArrowheads="1"/>
          </p:cNvSpPr>
          <p:nvPr/>
        </p:nvSpPr>
        <p:spPr bwMode="auto">
          <a:xfrm>
            <a:off x="1517576" y="930275"/>
            <a:ext cx="4333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defRPr sz="32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 b="1">
                <a:solidFill>
                  <a:srgbClr val="FFFFCC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 b="1">
                <a:solidFill>
                  <a:srgbClr val="FFFFCC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2400">
                <a:latin typeface="Symbol" pitchFamily="18" charset="2"/>
              </a:rPr>
              <a:t>q</a:t>
            </a:r>
            <a:r>
              <a:rPr lang="en-US" altLang="en-US" sz="2400" baseline="-25000">
                <a:latin typeface="Times New Roman" pitchFamily="18" charset="0"/>
              </a:rPr>
              <a:t>e</a:t>
            </a:r>
            <a:endParaRPr lang="en-US" altLang="en-US" sz="2400">
              <a:solidFill>
                <a:schemeClr val="accent2"/>
              </a:solidFill>
              <a:latin typeface="Symbol" pitchFamily="18" charset="2"/>
            </a:endParaRPr>
          </a:p>
        </p:txBody>
      </p:sp>
      <p:sp>
        <p:nvSpPr>
          <p:cNvPr id="26" name="Line 13"/>
          <p:cNvSpPr>
            <a:spLocks noChangeShapeType="1"/>
          </p:cNvSpPr>
          <p:nvPr/>
        </p:nvSpPr>
        <p:spPr bwMode="auto">
          <a:xfrm>
            <a:off x="755576" y="1370013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27" name="Group 14"/>
          <p:cNvGrpSpPr>
            <a:grpSpLocks/>
          </p:cNvGrpSpPr>
          <p:nvPr/>
        </p:nvGrpSpPr>
        <p:grpSpPr bwMode="auto">
          <a:xfrm>
            <a:off x="6443588" y="1125538"/>
            <a:ext cx="1422400" cy="457200"/>
            <a:chOff x="2160" y="4568"/>
            <a:chExt cx="896" cy="287"/>
          </a:xfrm>
        </p:grpSpPr>
        <p:sp>
          <p:nvSpPr>
            <p:cNvPr id="28" name="Line 15"/>
            <p:cNvSpPr>
              <a:spLocks noChangeShapeType="1"/>
            </p:cNvSpPr>
            <p:nvPr/>
          </p:nvSpPr>
          <p:spPr bwMode="auto">
            <a:xfrm>
              <a:off x="2160" y="4848"/>
              <a:ext cx="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9" name="Line 16"/>
            <p:cNvSpPr>
              <a:spLocks noChangeShapeType="1"/>
            </p:cNvSpPr>
            <p:nvPr/>
          </p:nvSpPr>
          <p:spPr bwMode="auto">
            <a:xfrm flipV="1">
              <a:off x="2160" y="4704"/>
              <a:ext cx="672" cy="144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" name="Rectangle 17"/>
            <p:cNvSpPr>
              <a:spLocks noChangeArrowheads="1"/>
            </p:cNvSpPr>
            <p:nvPr/>
          </p:nvSpPr>
          <p:spPr bwMode="auto">
            <a:xfrm>
              <a:off x="2840" y="4568"/>
              <a:ext cx="216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defRPr sz="3200" b="1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•"/>
                <a:defRPr sz="2800" b="1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 b="1">
                  <a:solidFill>
                    <a:srgbClr val="FFFFCC"/>
                  </a:solidFill>
                  <a:latin typeface="Helvetic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 b="1">
                  <a:solidFill>
                    <a:srgbClr val="FFFFCC"/>
                  </a:solidFill>
                  <a:latin typeface="Helvetic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 b="1">
                  <a:solidFill>
                    <a:srgbClr val="FFFFCC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rgbClr val="FFFFCC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rgbClr val="FFFFCC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rgbClr val="FFFFCC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rgbClr val="FFFFCC"/>
                  </a:solidFill>
                  <a:latin typeface="Helvetica" pitchFamily="34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US" altLang="en-US" sz="2400">
                  <a:latin typeface="Symbol" pitchFamily="18" charset="2"/>
                </a:rPr>
                <a:t>q</a:t>
              </a:r>
              <a:endParaRPr lang="en-US" altLang="en-US" sz="2400">
                <a:solidFill>
                  <a:schemeClr val="accent2"/>
                </a:solidFill>
                <a:latin typeface="Symbol" pitchFamily="18" charset="2"/>
              </a:endParaRPr>
            </a:p>
          </p:txBody>
        </p:sp>
      </p:grpSp>
      <p:pic>
        <p:nvPicPr>
          <p:cNvPr id="31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0838" y="1052513"/>
            <a:ext cx="1824038" cy="798512"/>
          </a:xfrm>
          <a:prstGeom prst="rect">
            <a:avLst/>
          </a:prstGeom>
          <a:solidFill>
            <a:srgbClr val="FFCC66"/>
          </a:solidFill>
          <a:ln w="9525">
            <a:solidFill>
              <a:schemeClr val="accent2"/>
            </a:solidFill>
            <a:miter lim="800000"/>
            <a:headEnd/>
            <a:tailEnd/>
          </a:ln>
        </p:spPr>
      </p:pic>
      <p:grpSp>
        <p:nvGrpSpPr>
          <p:cNvPr id="32" name="Group 24"/>
          <p:cNvGrpSpPr>
            <a:grpSpLocks/>
          </p:cNvGrpSpPr>
          <p:nvPr/>
        </p:nvGrpSpPr>
        <p:grpSpPr bwMode="auto">
          <a:xfrm>
            <a:off x="8458200" y="549275"/>
            <a:ext cx="685800" cy="1812925"/>
            <a:chOff x="3696" y="4224"/>
            <a:chExt cx="432" cy="1141"/>
          </a:xfrm>
        </p:grpSpPr>
        <p:sp>
          <p:nvSpPr>
            <p:cNvPr id="33" name="Arc 25"/>
            <p:cNvSpPr>
              <a:spLocks/>
            </p:cNvSpPr>
            <p:nvPr/>
          </p:nvSpPr>
          <p:spPr bwMode="auto">
            <a:xfrm flipH="1" flipV="1">
              <a:off x="3701" y="4224"/>
              <a:ext cx="427" cy="565"/>
            </a:xfrm>
            <a:custGeom>
              <a:avLst/>
              <a:gdLst>
                <a:gd name="T0" fmla="*/ 0 w 16012"/>
                <a:gd name="T1" fmla="*/ 0 h 21200"/>
                <a:gd name="T2" fmla="*/ 0 w 16012"/>
                <a:gd name="T3" fmla="*/ 0 h 21200"/>
                <a:gd name="T4" fmla="*/ 0 w 16012"/>
                <a:gd name="T5" fmla="*/ 0 h 21200"/>
                <a:gd name="T6" fmla="*/ 0 60000 65536"/>
                <a:gd name="T7" fmla="*/ 0 60000 65536"/>
                <a:gd name="T8" fmla="*/ 0 60000 65536"/>
                <a:gd name="T9" fmla="*/ 0 w 16012"/>
                <a:gd name="T10" fmla="*/ 0 h 21200"/>
                <a:gd name="T11" fmla="*/ 16012 w 16012"/>
                <a:gd name="T12" fmla="*/ 21200 h 21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012" h="21200" fill="none" extrusionOk="0">
                  <a:moveTo>
                    <a:pt x="4135" y="-1"/>
                  </a:moveTo>
                  <a:cubicBezTo>
                    <a:pt x="8714" y="892"/>
                    <a:pt x="12881" y="3244"/>
                    <a:pt x="16012" y="6703"/>
                  </a:cubicBezTo>
                </a:path>
                <a:path w="16012" h="21200" stroke="0" extrusionOk="0">
                  <a:moveTo>
                    <a:pt x="4135" y="-1"/>
                  </a:moveTo>
                  <a:cubicBezTo>
                    <a:pt x="8714" y="892"/>
                    <a:pt x="12881" y="3244"/>
                    <a:pt x="16012" y="6703"/>
                  </a:cubicBezTo>
                  <a:lnTo>
                    <a:pt x="0" y="21200"/>
                  </a:lnTo>
                  <a:lnTo>
                    <a:pt x="4135" y="-1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" name="Arc 26"/>
            <p:cNvSpPr>
              <a:spLocks/>
            </p:cNvSpPr>
            <p:nvPr/>
          </p:nvSpPr>
          <p:spPr bwMode="auto">
            <a:xfrm flipH="1">
              <a:off x="3701" y="4800"/>
              <a:ext cx="427" cy="565"/>
            </a:xfrm>
            <a:custGeom>
              <a:avLst/>
              <a:gdLst>
                <a:gd name="T0" fmla="*/ 0 w 16012"/>
                <a:gd name="T1" fmla="*/ 0 h 21200"/>
                <a:gd name="T2" fmla="*/ 0 w 16012"/>
                <a:gd name="T3" fmla="*/ 0 h 21200"/>
                <a:gd name="T4" fmla="*/ 0 w 16012"/>
                <a:gd name="T5" fmla="*/ 0 h 21200"/>
                <a:gd name="T6" fmla="*/ 0 60000 65536"/>
                <a:gd name="T7" fmla="*/ 0 60000 65536"/>
                <a:gd name="T8" fmla="*/ 0 60000 65536"/>
                <a:gd name="T9" fmla="*/ 0 w 16012"/>
                <a:gd name="T10" fmla="*/ 0 h 21200"/>
                <a:gd name="T11" fmla="*/ 16012 w 16012"/>
                <a:gd name="T12" fmla="*/ 21200 h 21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012" h="21200" fill="none" extrusionOk="0">
                  <a:moveTo>
                    <a:pt x="4135" y="-1"/>
                  </a:moveTo>
                  <a:cubicBezTo>
                    <a:pt x="8714" y="892"/>
                    <a:pt x="12881" y="3244"/>
                    <a:pt x="16012" y="6703"/>
                  </a:cubicBezTo>
                </a:path>
                <a:path w="16012" h="21200" stroke="0" extrusionOk="0">
                  <a:moveTo>
                    <a:pt x="4135" y="-1"/>
                  </a:moveTo>
                  <a:cubicBezTo>
                    <a:pt x="8714" y="892"/>
                    <a:pt x="12881" y="3244"/>
                    <a:pt x="16012" y="6703"/>
                  </a:cubicBezTo>
                  <a:lnTo>
                    <a:pt x="0" y="21200"/>
                  </a:lnTo>
                  <a:lnTo>
                    <a:pt x="4135" y="-1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5" name="Arc 27"/>
            <p:cNvSpPr>
              <a:spLocks/>
            </p:cNvSpPr>
            <p:nvPr/>
          </p:nvSpPr>
          <p:spPr bwMode="auto">
            <a:xfrm rot="18900000" flipH="1">
              <a:off x="3696" y="4728"/>
              <a:ext cx="144" cy="14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" name="Oval 28"/>
            <p:cNvSpPr>
              <a:spLocks noChangeArrowheads="1"/>
            </p:cNvSpPr>
            <p:nvPr/>
          </p:nvSpPr>
          <p:spPr bwMode="auto">
            <a:xfrm flipH="1">
              <a:off x="3720" y="4712"/>
              <a:ext cx="47" cy="160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defRPr sz="3200" b="1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•"/>
                <a:defRPr sz="2800" b="1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 b="1">
                  <a:solidFill>
                    <a:srgbClr val="FFFFCC"/>
                  </a:solidFill>
                  <a:latin typeface="Helvetic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 b="1">
                  <a:solidFill>
                    <a:srgbClr val="FFFFCC"/>
                  </a:solidFill>
                  <a:latin typeface="Helvetic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 b="1">
                  <a:solidFill>
                    <a:srgbClr val="FFFFCC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rgbClr val="FFFFCC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rgbClr val="FFFFCC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rgbClr val="FFFFCC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rgbClr val="FFFFCC"/>
                  </a:solidFill>
                  <a:latin typeface="Helvetic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n-US" altLang="en-US" sz="1800" b="0"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4774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4"/>
          <p:cNvSpPr>
            <a:spLocks noGrp="1" noChangeArrowheads="1"/>
          </p:cNvSpPr>
          <p:nvPr>
            <p:ph type="title"/>
          </p:nvPr>
        </p:nvSpPr>
        <p:spPr>
          <a:xfrm>
            <a:off x="179388" y="115888"/>
            <a:ext cx="8353425" cy="620712"/>
          </a:xfrm>
        </p:spPr>
        <p:txBody>
          <a:bodyPr/>
          <a:lstStyle/>
          <a:p>
            <a:pPr eaLnBrk="1" hangingPunct="1"/>
            <a:r>
              <a:rPr lang="de-CH" altLang="en-US" b="1" dirty="0" smtClean="0">
                <a:solidFill>
                  <a:schemeClr val="accent2"/>
                </a:solidFill>
              </a:rPr>
              <a:t>Sound waves (non-relativistic)</a:t>
            </a:r>
            <a:endParaRPr lang="en-US" altLang="en-US" b="1" dirty="0" smtClean="0">
              <a:solidFill>
                <a:schemeClr val="accent2"/>
              </a:solidFill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763713" y="1641475"/>
            <a:ext cx="5016500" cy="2413000"/>
            <a:chOff x="1655" y="1034"/>
            <a:chExt cx="3160" cy="1520"/>
          </a:xfrm>
        </p:grpSpPr>
        <p:grpSp>
          <p:nvGrpSpPr>
            <p:cNvPr id="35852" name="Group 6"/>
            <p:cNvGrpSpPr>
              <a:grpSpLocks/>
            </p:cNvGrpSpPr>
            <p:nvPr/>
          </p:nvGrpSpPr>
          <p:grpSpPr bwMode="auto">
            <a:xfrm>
              <a:off x="1655" y="1034"/>
              <a:ext cx="753" cy="960"/>
              <a:chOff x="432" y="1968"/>
              <a:chExt cx="753" cy="960"/>
            </a:xfrm>
          </p:grpSpPr>
          <p:sp>
            <p:nvSpPr>
              <p:cNvPr id="35862" name="Line 7"/>
              <p:cNvSpPr>
                <a:spLocks noChangeShapeType="1"/>
              </p:cNvSpPr>
              <p:nvPr/>
            </p:nvSpPr>
            <p:spPr bwMode="auto">
              <a:xfrm flipV="1">
                <a:off x="432" y="1968"/>
                <a:ext cx="528" cy="336"/>
              </a:xfrm>
              <a:prstGeom prst="line">
                <a:avLst/>
              </a:prstGeom>
              <a:noFill/>
              <a:ln w="38100">
                <a:solidFill>
                  <a:srgbClr val="00CC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5863" name="Line 8"/>
              <p:cNvSpPr>
                <a:spLocks noChangeShapeType="1"/>
              </p:cNvSpPr>
              <p:nvPr/>
            </p:nvSpPr>
            <p:spPr bwMode="auto">
              <a:xfrm>
                <a:off x="432" y="2304"/>
                <a:ext cx="0" cy="33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5864" name="Line 9"/>
              <p:cNvSpPr>
                <a:spLocks noChangeShapeType="1"/>
              </p:cNvSpPr>
              <p:nvPr/>
            </p:nvSpPr>
            <p:spPr bwMode="auto">
              <a:xfrm>
                <a:off x="432" y="2640"/>
                <a:ext cx="624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5865" name="Rectangle 10"/>
              <p:cNvSpPr>
                <a:spLocks noChangeArrowheads="1"/>
              </p:cNvSpPr>
              <p:nvPr/>
            </p:nvSpPr>
            <p:spPr bwMode="auto">
              <a:xfrm>
                <a:off x="864" y="2640"/>
                <a:ext cx="21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defRPr sz="3200" b="1">
                    <a:solidFill>
                      <a:schemeClr val="tx1"/>
                    </a:solidFill>
                    <a:latin typeface="Arial Narrow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•"/>
                  <a:defRPr sz="2800" b="1">
                    <a:solidFill>
                      <a:schemeClr val="tx1"/>
                    </a:solidFill>
                    <a:latin typeface="Arial Narrow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 b="1">
                    <a:solidFill>
                      <a:srgbClr val="FFFFCC"/>
                    </a:solidFill>
                    <a:latin typeface="Helvetica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 b="1">
                    <a:solidFill>
                      <a:srgbClr val="FFFFCC"/>
                    </a:solidFill>
                    <a:latin typeface="Helvetica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 b="1">
                    <a:solidFill>
                      <a:srgbClr val="FFFFCC"/>
                    </a:solidFill>
                    <a:latin typeface="Helvetica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rgbClr val="FFFFCC"/>
                    </a:solidFill>
                    <a:latin typeface="Helvetica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rgbClr val="FFFFCC"/>
                    </a:solidFill>
                    <a:latin typeface="Helvetica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rgbClr val="FFFFCC"/>
                    </a:solidFill>
                    <a:latin typeface="Helvetica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rgbClr val="FFFFCC"/>
                    </a:solidFill>
                    <a:latin typeface="Helvetica" pitchFamily="34" charset="0"/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en-US" altLang="en-US" sz="2400">
                    <a:solidFill>
                      <a:srgbClr val="FF0000"/>
                    </a:solidFill>
                    <a:latin typeface="Times" pitchFamily="18" charset="0"/>
                  </a:rPr>
                  <a:t>v</a:t>
                </a:r>
              </a:p>
            </p:txBody>
          </p:sp>
          <p:sp>
            <p:nvSpPr>
              <p:cNvPr id="35866" name="Rectangle 11"/>
              <p:cNvSpPr>
                <a:spLocks noChangeArrowheads="1"/>
              </p:cNvSpPr>
              <p:nvPr/>
            </p:nvSpPr>
            <p:spPr bwMode="auto">
              <a:xfrm>
                <a:off x="912" y="2027"/>
                <a:ext cx="273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defRPr sz="3200" b="1">
                    <a:solidFill>
                      <a:schemeClr val="tx1"/>
                    </a:solidFill>
                    <a:latin typeface="Arial Narrow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•"/>
                  <a:defRPr sz="2800" b="1">
                    <a:solidFill>
                      <a:schemeClr val="tx1"/>
                    </a:solidFill>
                    <a:latin typeface="Arial Narrow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 b="1">
                    <a:solidFill>
                      <a:srgbClr val="FFFFCC"/>
                    </a:solidFill>
                    <a:latin typeface="Helvetica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 b="1">
                    <a:solidFill>
                      <a:srgbClr val="FFFFCC"/>
                    </a:solidFill>
                    <a:latin typeface="Helvetica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 b="1">
                    <a:solidFill>
                      <a:srgbClr val="FFFFCC"/>
                    </a:solidFill>
                    <a:latin typeface="Helvetica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rgbClr val="FFFFCC"/>
                    </a:solidFill>
                    <a:latin typeface="Helvetica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rgbClr val="FFFFCC"/>
                    </a:solidFill>
                    <a:latin typeface="Helvetica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rgbClr val="FFFFCC"/>
                    </a:solidFill>
                    <a:latin typeface="Helvetica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rgbClr val="FFFFCC"/>
                    </a:solidFill>
                    <a:latin typeface="Helvetica" pitchFamily="34" charset="0"/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en-US" altLang="en-US" sz="2400">
                    <a:latin typeface="Symbol" pitchFamily="18" charset="2"/>
                  </a:rPr>
                  <a:t>q</a:t>
                </a:r>
                <a:r>
                  <a:rPr lang="en-US" altLang="en-US" sz="2400" baseline="-25000">
                    <a:latin typeface="Times New Roman" pitchFamily="18" charset="0"/>
                  </a:rPr>
                  <a:t>e</a:t>
                </a:r>
                <a:endParaRPr lang="en-US" altLang="en-US" sz="2400">
                  <a:solidFill>
                    <a:schemeClr val="accent2"/>
                  </a:solidFill>
                  <a:latin typeface="Symbol" pitchFamily="18" charset="2"/>
                </a:endParaRPr>
              </a:p>
            </p:txBody>
          </p:sp>
          <p:grpSp>
            <p:nvGrpSpPr>
              <p:cNvPr id="35867" name="Group 12"/>
              <p:cNvGrpSpPr>
                <a:grpSpLocks/>
              </p:cNvGrpSpPr>
              <p:nvPr/>
            </p:nvGrpSpPr>
            <p:grpSpPr bwMode="auto">
              <a:xfrm>
                <a:off x="432" y="1968"/>
                <a:ext cx="528" cy="336"/>
                <a:chOff x="864" y="1968"/>
                <a:chExt cx="528" cy="336"/>
              </a:xfrm>
            </p:grpSpPr>
            <p:sp>
              <p:nvSpPr>
                <p:cNvPr id="35868" name="Line 13"/>
                <p:cNvSpPr>
                  <a:spLocks noChangeShapeType="1"/>
                </p:cNvSpPr>
                <p:nvPr/>
              </p:nvSpPr>
              <p:spPr bwMode="auto">
                <a:xfrm>
                  <a:off x="864" y="2304"/>
                  <a:ext cx="528" cy="0"/>
                </a:xfrm>
                <a:prstGeom prst="line">
                  <a:avLst/>
                </a:prstGeom>
                <a:noFill/>
                <a:ln w="28575">
                  <a:solidFill>
                    <a:srgbClr val="00CC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5869" name="Line 14"/>
                <p:cNvSpPr>
                  <a:spLocks noChangeShapeType="1"/>
                </p:cNvSpPr>
                <p:nvPr/>
              </p:nvSpPr>
              <p:spPr bwMode="auto">
                <a:xfrm flipV="1">
                  <a:off x="864" y="1968"/>
                  <a:ext cx="0" cy="336"/>
                </a:xfrm>
                <a:prstGeom prst="line">
                  <a:avLst/>
                </a:prstGeom>
                <a:noFill/>
                <a:ln w="28575">
                  <a:solidFill>
                    <a:srgbClr val="00CC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</p:grpSp>
        <p:grpSp>
          <p:nvGrpSpPr>
            <p:cNvPr id="35853" name="Group 15"/>
            <p:cNvGrpSpPr>
              <a:grpSpLocks/>
            </p:cNvGrpSpPr>
            <p:nvPr/>
          </p:nvGrpSpPr>
          <p:grpSpPr bwMode="auto">
            <a:xfrm>
              <a:off x="3143" y="1034"/>
              <a:ext cx="1320" cy="336"/>
              <a:chOff x="2352" y="1968"/>
              <a:chExt cx="1320" cy="336"/>
            </a:xfrm>
          </p:grpSpPr>
          <p:grpSp>
            <p:nvGrpSpPr>
              <p:cNvPr id="35856" name="Group 16"/>
              <p:cNvGrpSpPr>
                <a:grpSpLocks/>
              </p:cNvGrpSpPr>
              <p:nvPr/>
            </p:nvGrpSpPr>
            <p:grpSpPr bwMode="auto">
              <a:xfrm>
                <a:off x="2352" y="1968"/>
                <a:ext cx="528" cy="336"/>
                <a:chOff x="864" y="1968"/>
                <a:chExt cx="528" cy="336"/>
              </a:xfrm>
            </p:grpSpPr>
            <p:sp>
              <p:nvSpPr>
                <p:cNvPr id="35860" name="Line 17"/>
                <p:cNvSpPr>
                  <a:spLocks noChangeShapeType="1"/>
                </p:cNvSpPr>
                <p:nvPr/>
              </p:nvSpPr>
              <p:spPr bwMode="auto">
                <a:xfrm>
                  <a:off x="864" y="2304"/>
                  <a:ext cx="528" cy="0"/>
                </a:xfrm>
                <a:prstGeom prst="line">
                  <a:avLst/>
                </a:prstGeom>
                <a:noFill/>
                <a:ln w="28575">
                  <a:solidFill>
                    <a:srgbClr val="00CC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5861" name="Line 18"/>
                <p:cNvSpPr>
                  <a:spLocks noChangeShapeType="1"/>
                </p:cNvSpPr>
                <p:nvPr/>
              </p:nvSpPr>
              <p:spPr bwMode="auto">
                <a:xfrm flipV="1">
                  <a:off x="864" y="1968"/>
                  <a:ext cx="0" cy="336"/>
                </a:xfrm>
                <a:prstGeom prst="line">
                  <a:avLst/>
                </a:prstGeom>
                <a:noFill/>
                <a:ln w="28575">
                  <a:solidFill>
                    <a:srgbClr val="00CC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35857" name="Line 19"/>
              <p:cNvSpPr>
                <a:spLocks noChangeShapeType="1"/>
              </p:cNvSpPr>
              <p:nvPr/>
            </p:nvSpPr>
            <p:spPr bwMode="auto">
              <a:xfrm>
                <a:off x="2880" y="2304"/>
                <a:ext cx="624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5858" name="Line 20"/>
              <p:cNvSpPr>
                <a:spLocks noChangeShapeType="1"/>
              </p:cNvSpPr>
              <p:nvPr/>
            </p:nvSpPr>
            <p:spPr bwMode="auto">
              <a:xfrm flipV="1">
                <a:off x="2352" y="2016"/>
                <a:ext cx="1152" cy="288"/>
              </a:xfrm>
              <a:prstGeom prst="line">
                <a:avLst/>
              </a:prstGeom>
              <a:noFill/>
              <a:ln w="38100">
                <a:solidFill>
                  <a:srgbClr val="00CC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5859" name="Rectangle 21"/>
              <p:cNvSpPr>
                <a:spLocks noChangeArrowheads="1"/>
              </p:cNvSpPr>
              <p:nvPr/>
            </p:nvSpPr>
            <p:spPr bwMode="auto">
              <a:xfrm>
                <a:off x="3456" y="2016"/>
                <a:ext cx="216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defRPr sz="3200" b="1">
                    <a:solidFill>
                      <a:schemeClr val="tx1"/>
                    </a:solidFill>
                    <a:latin typeface="Arial Narrow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•"/>
                  <a:defRPr sz="2800" b="1">
                    <a:solidFill>
                      <a:schemeClr val="tx1"/>
                    </a:solidFill>
                    <a:latin typeface="Arial Narrow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 b="1">
                    <a:solidFill>
                      <a:srgbClr val="FFFFCC"/>
                    </a:solidFill>
                    <a:latin typeface="Helvetica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 b="1">
                    <a:solidFill>
                      <a:srgbClr val="FFFFCC"/>
                    </a:solidFill>
                    <a:latin typeface="Helvetica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 b="1">
                    <a:solidFill>
                      <a:srgbClr val="FFFFCC"/>
                    </a:solidFill>
                    <a:latin typeface="Helvetica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rgbClr val="FFFFCC"/>
                    </a:solidFill>
                    <a:latin typeface="Helvetica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rgbClr val="FFFFCC"/>
                    </a:solidFill>
                    <a:latin typeface="Helvetica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rgbClr val="FFFFCC"/>
                    </a:solidFill>
                    <a:latin typeface="Helvetica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rgbClr val="FFFFCC"/>
                    </a:solidFill>
                    <a:latin typeface="Helvetica" pitchFamily="34" charset="0"/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en-US" altLang="en-US" sz="2400">
                    <a:latin typeface="Symbol" pitchFamily="18" charset="2"/>
                  </a:rPr>
                  <a:t>q</a:t>
                </a:r>
                <a:endParaRPr lang="en-US" altLang="en-US" sz="2400">
                  <a:solidFill>
                    <a:schemeClr val="accent2"/>
                  </a:solidFill>
                  <a:latin typeface="Symbol" pitchFamily="18" charset="2"/>
                </a:endParaRPr>
              </a:p>
            </p:txBody>
          </p:sp>
        </p:grpSp>
        <p:sp>
          <p:nvSpPr>
            <p:cNvPr id="35854" name="Rectangle 22"/>
            <p:cNvSpPr>
              <a:spLocks noChangeArrowheads="1"/>
            </p:cNvSpPr>
            <p:nvPr/>
          </p:nvSpPr>
          <p:spPr bwMode="auto">
            <a:xfrm>
              <a:off x="4103" y="1370"/>
              <a:ext cx="21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defRPr sz="3200" b="1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•"/>
                <a:defRPr sz="2800" b="1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 b="1">
                  <a:solidFill>
                    <a:srgbClr val="FFFFCC"/>
                  </a:solidFill>
                  <a:latin typeface="Helvetic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 b="1">
                  <a:solidFill>
                    <a:srgbClr val="FFFFCC"/>
                  </a:solidFill>
                  <a:latin typeface="Helvetic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 b="1">
                  <a:solidFill>
                    <a:srgbClr val="FFFFCC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rgbClr val="FFFFCC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rgbClr val="FFFFCC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rgbClr val="FFFFCC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rgbClr val="FFFFCC"/>
                  </a:solidFill>
                  <a:latin typeface="Helvetica" pitchFamily="34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US" altLang="en-US" sz="2400">
                  <a:solidFill>
                    <a:srgbClr val="FF0000"/>
                  </a:solidFill>
                  <a:latin typeface="Times" pitchFamily="18" charset="0"/>
                </a:rPr>
                <a:t>v</a:t>
              </a:r>
            </a:p>
          </p:txBody>
        </p:sp>
        <p:pic>
          <p:nvPicPr>
            <p:cNvPr id="35855" name="Picture 2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9" y="2042"/>
              <a:ext cx="3016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" name="Group 24"/>
          <p:cNvGrpSpPr>
            <a:grpSpLocks/>
          </p:cNvGrpSpPr>
          <p:nvPr/>
        </p:nvGrpSpPr>
        <p:grpSpPr bwMode="auto">
          <a:xfrm>
            <a:off x="7524750" y="1773238"/>
            <a:ext cx="1206500" cy="1570037"/>
            <a:chOff x="4740" y="1117"/>
            <a:chExt cx="760" cy="989"/>
          </a:xfrm>
        </p:grpSpPr>
        <p:sp>
          <p:nvSpPr>
            <p:cNvPr id="35848" name="AutoShape 25"/>
            <p:cNvSpPr>
              <a:spLocks noChangeArrowheads="1"/>
            </p:cNvSpPr>
            <p:nvPr/>
          </p:nvSpPr>
          <p:spPr bwMode="auto">
            <a:xfrm rot="5400000" flipH="1">
              <a:off x="5063" y="1754"/>
              <a:ext cx="288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2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lnTo>
                    <a:pt x="5400" y="1080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35849" name="Group 26"/>
            <p:cNvGrpSpPr>
              <a:grpSpLocks/>
            </p:cNvGrpSpPr>
            <p:nvPr/>
          </p:nvGrpSpPr>
          <p:grpSpPr bwMode="auto">
            <a:xfrm>
              <a:off x="4740" y="1117"/>
              <a:ext cx="760" cy="989"/>
              <a:chOff x="4740" y="1117"/>
              <a:chExt cx="760" cy="989"/>
            </a:xfrm>
          </p:grpSpPr>
          <p:graphicFrame>
            <p:nvGraphicFramePr>
              <p:cNvPr id="35850" name="Object 27"/>
              <p:cNvGraphicFramePr>
                <a:graphicFrameLocks noChangeAspect="1"/>
              </p:cNvGraphicFramePr>
              <p:nvPr/>
            </p:nvGraphicFramePr>
            <p:xfrm>
              <a:off x="4740" y="1117"/>
              <a:ext cx="760" cy="98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5728" name="Microsoft ClipArt Gallery" r:id="rId4" imgW="2400300" imgH="3124200" progId="MS_ClipArt_Gallery">
                      <p:embed/>
                    </p:oleObj>
                  </mc:Choice>
                  <mc:Fallback>
                    <p:oleObj name="Microsoft ClipArt Gallery" r:id="rId4" imgW="2400300" imgH="3124200" progId="MS_ClipArt_Gallery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740" y="1117"/>
                            <a:ext cx="760" cy="98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35851" name="AutoShape 28"/>
              <p:cNvSpPr>
                <a:spLocks noChangeArrowheads="1"/>
              </p:cNvSpPr>
              <p:nvPr/>
            </p:nvSpPr>
            <p:spPr bwMode="auto">
              <a:xfrm rot="-5400000">
                <a:off x="5063" y="1754"/>
                <a:ext cx="288" cy="28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7725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lnTo>
                      <a:pt x="5400" y="108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35845" name="Text Box 29"/>
          <p:cNvSpPr txBox="1">
            <a:spLocks noChangeArrowheads="1"/>
          </p:cNvSpPr>
          <p:nvPr/>
        </p:nvSpPr>
        <p:spPr bwMode="auto">
          <a:xfrm>
            <a:off x="250825" y="835025"/>
            <a:ext cx="3025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defRPr sz="32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 b="1">
                <a:solidFill>
                  <a:srgbClr val="FFFFCC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 b="1">
                <a:solidFill>
                  <a:srgbClr val="FFFFCC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CH" altLang="en-US" sz="2400" u="sng">
                <a:latin typeface="Arial" charset="0"/>
              </a:rPr>
              <a:t>Angular collimation</a:t>
            </a:r>
            <a:endParaRPr lang="en-US" altLang="en-US" sz="2400" u="sng">
              <a:latin typeface="Arial" charset="0"/>
            </a:endParaRPr>
          </a:p>
        </p:txBody>
      </p:sp>
      <p:sp>
        <p:nvSpPr>
          <p:cNvPr id="35846" name="Text Box 30"/>
          <p:cNvSpPr txBox="1">
            <a:spLocks noChangeArrowheads="1"/>
          </p:cNvSpPr>
          <p:nvPr/>
        </p:nvSpPr>
        <p:spPr bwMode="auto">
          <a:xfrm>
            <a:off x="250825" y="4292600"/>
            <a:ext cx="60563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defRPr sz="32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 b="1">
                <a:solidFill>
                  <a:srgbClr val="FFFFCC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 b="1">
                <a:solidFill>
                  <a:srgbClr val="FFFFCC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CH" altLang="en-US" sz="2400" u="sng">
                <a:latin typeface="Arial" charset="0"/>
              </a:rPr>
              <a:t>Doppler effect (moving source of sound)</a:t>
            </a:r>
            <a:endParaRPr lang="en-US" altLang="en-US" sz="2400" u="sng">
              <a:latin typeface="Arial" charset="0"/>
            </a:endParaRPr>
          </a:p>
        </p:txBody>
      </p:sp>
      <p:graphicFrame>
        <p:nvGraphicFramePr>
          <p:cNvPr id="35847" name="Object 31"/>
          <p:cNvGraphicFramePr>
            <a:graphicFrameLocks noChangeAspect="1"/>
          </p:cNvGraphicFramePr>
          <p:nvPr/>
        </p:nvGraphicFramePr>
        <p:xfrm>
          <a:off x="2627313" y="5084763"/>
          <a:ext cx="317500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29" name="Equation" r:id="rId6" imgW="3175000" imgH="990600" progId="Equation.3">
                  <p:embed/>
                </p:oleObj>
              </mc:Choice>
              <mc:Fallback>
                <p:oleObj name="Equation" r:id="rId6" imgW="3175000" imgH="990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313" y="5084763"/>
                        <a:ext cx="3175000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55824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56245" y="215900"/>
            <a:ext cx="8569325" cy="708025"/>
          </a:xfrm>
          <a:noFill/>
        </p:spPr>
        <p:txBody>
          <a:bodyPr/>
          <a:lstStyle/>
          <a:p>
            <a:pPr eaLnBrk="1" hangingPunct="1"/>
            <a:r>
              <a:rPr lang="en-US" altLang="en-US" sz="4000" b="1" dirty="0" smtClean="0"/>
              <a:t>Synchrotron radiation power</a:t>
            </a:r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1268413"/>
            <a:ext cx="2516187" cy="75882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36868" name="Picture 5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5589588"/>
            <a:ext cx="46736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9" name="Text Box 6"/>
          <p:cNvSpPr txBox="1">
            <a:spLocks noChangeArrowheads="1"/>
          </p:cNvSpPr>
          <p:nvPr/>
        </p:nvSpPr>
        <p:spPr bwMode="auto">
          <a:xfrm>
            <a:off x="180975" y="1408113"/>
            <a:ext cx="53625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defRPr sz="32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 b="1">
                <a:solidFill>
                  <a:srgbClr val="FFFFCC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 b="1">
                <a:solidFill>
                  <a:srgbClr val="FFFFCC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altLang="en-US" sz="2800" b="0">
                <a:solidFill>
                  <a:schemeClr val="accent2"/>
                </a:solidFill>
                <a:latin typeface="Tahoma" pitchFamily="34" charset="0"/>
              </a:rPr>
              <a:t>Power emitted is proportional to:</a:t>
            </a:r>
          </a:p>
        </p:txBody>
      </p:sp>
      <p:graphicFrame>
        <p:nvGraphicFramePr>
          <p:cNvPr id="36870" name="Object 7"/>
          <p:cNvGraphicFramePr>
            <a:graphicFrameLocks noChangeAspect="1"/>
          </p:cNvGraphicFramePr>
          <p:nvPr/>
        </p:nvGraphicFramePr>
        <p:xfrm>
          <a:off x="2700338" y="2852738"/>
          <a:ext cx="3198812" cy="1598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89" name="Equation" r:id="rId6" imgW="2133600" imgH="1066800" progId="Equation.3">
                  <p:embed/>
                </p:oleObj>
              </mc:Choice>
              <mc:Fallback>
                <p:oleObj name="Equation" r:id="rId6" imgW="2133600" imgH="1066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0338" y="2852738"/>
                        <a:ext cx="3198812" cy="1598612"/>
                      </a:xfrm>
                      <a:prstGeom prst="rect">
                        <a:avLst/>
                      </a:prstGeom>
                      <a:solidFill>
                        <a:srgbClr val="FFFF66"/>
                      </a:solidFill>
                      <a:ln w="2857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Line Callout 1 3"/>
          <p:cNvSpPr/>
          <p:nvPr/>
        </p:nvSpPr>
        <p:spPr bwMode="auto">
          <a:xfrm>
            <a:off x="6470824" y="2988991"/>
            <a:ext cx="2448272" cy="535531"/>
          </a:xfrm>
          <a:prstGeom prst="borderCallout1">
            <a:avLst>
              <a:gd name="adj1" fmla="val 54322"/>
              <a:gd name="adj2" fmla="val 3857"/>
              <a:gd name="adj3" fmla="val 69308"/>
              <a:gd name="adj4" fmla="val -35958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1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</a:rPr>
              <a:t>E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</a:rPr>
              <a:t>= Energy!</a:t>
            </a:r>
          </a:p>
        </p:txBody>
      </p:sp>
      <p:cxnSp>
        <p:nvCxnSpPr>
          <p:cNvPr id="6" name="Straight Connector 5"/>
          <p:cNvCxnSpPr/>
          <p:nvPr/>
        </p:nvCxnSpPr>
        <p:spPr bwMode="auto">
          <a:xfrm flipH="1">
            <a:off x="6876256" y="1884363"/>
            <a:ext cx="576064" cy="110462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197861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890" name="Object 5"/>
          <p:cNvGraphicFramePr>
            <a:graphicFrameLocks noChangeAspect="1"/>
          </p:cNvGraphicFramePr>
          <p:nvPr/>
        </p:nvGraphicFramePr>
        <p:xfrm>
          <a:off x="3059113" y="2852738"/>
          <a:ext cx="3198812" cy="1598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12" name="Equation" r:id="rId3" imgW="2133600" imgH="1066800" progId="Equation.3">
                  <p:embed/>
                </p:oleObj>
              </mc:Choice>
              <mc:Fallback>
                <p:oleObj name="Equation" r:id="rId3" imgW="2133600" imgH="1066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3" y="2852738"/>
                        <a:ext cx="3198812" cy="1598612"/>
                      </a:xfrm>
                      <a:prstGeom prst="rect">
                        <a:avLst/>
                      </a:prstGeom>
                      <a:solidFill>
                        <a:srgbClr val="FFFF66"/>
                      </a:solidFill>
                      <a:ln w="2857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0114" name="Picture 2" descr="Valve2hal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412875"/>
            <a:ext cx="6438900" cy="518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2" name="Text Box 3"/>
          <p:cNvSpPr txBox="1">
            <a:spLocks noChangeArrowheads="1"/>
          </p:cNvSpPr>
          <p:nvPr/>
        </p:nvSpPr>
        <p:spPr bwMode="auto">
          <a:xfrm>
            <a:off x="1403350" y="115888"/>
            <a:ext cx="633095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defRPr sz="32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 b="1">
                <a:solidFill>
                  <a:srgbClr val="FFFFCC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 b="1">
                <a:solidFill>
                  <a:srgbClr val="FFFFCC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altLang="en-US" sz="4400" b="0">
                <a:solidFill>
                  <a:srgbClr val="FF0000"/>
                </a:solidFill>
                <a:latin typeface="Tahoma" pitchFamily="34" charset="0"/>
              </a:rPr>
              <a:t>The power is all too real!</a:t>
            </a:r>
          </a:p>
        </p:txBody>
      </p:sp>
    </p:spTree>
    <p:extLst>
      <p:ext uri="{BB962C8B-B14F-4D97-AF65-F5344CB8AC3E}">
        <p14:creationId xmlns:p14="http://schemas.microsoft.com/office/powerpoint/2010/main" val="311713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90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60350"/>
            <a:ext cx="8569325" cy="461963"/>
          </a:xfrm>
          <a:noFill/>
        </p:spPr>
        <p:txBody>
          <a:bodyPr/>
          <a:lstStyle/>
          <a:p>
            <a:pPr eaLnBrk="1" hangingPunct="1"/>
            <a:r>
              <a:rPr lang="en-US" altLang="en-US" smtClean="0"/>
              <a:t>Synchrotron radiation power</a:t>
            </a:r>
          </a:p>
        </p:txBody>
      </p:sp>
      <p:pic>
        <p:nvPicPr>
          <p:cNvPr id="38915" name="Picture 3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1484313"/>
            <a:ext cx="1257300" cy="379412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38916" name="Picture 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213100"/>
            <a:ext cx="46736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Picture 7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5445125"/>
            <a:ext cx="1536700" cy="773113"/>
          </a:xfrm>
          <a:prstGeom prst="rect">
            <a:avLst/>
          </a:prstGeom>
          <a:solidFill>
            <a:srgbClr val="FFFF00"/>
          </a:solidFill>
          <a:ln w="12700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20488" name="Picture 8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5734050"/>
            <a:ext cx="1828800" cy="608013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38919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88" y="3716338"/>
            <a:ext cx="1054100" cy="533400"/>
          </a:xfrm>
          <a:prstGeom prst="rect">
            <a:avLst/>
          </a:prstGeom>
          <a:solidFill>
            <a:srgbClr val="99FFCC"/>
          </a:solidFill>
          <a:ln w="95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38920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4652963"/>
            <a:ext cx="2260600" cy="381000"/>
          </a:xfrm>
          <a:prstGeom prst="rect">
            <a:avLst/>
          </a:prstGeom>
          <a:solidFill>
            <a:srgbClr val="99FFCC"/>
          </a:solidFill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38921" name="Text Box 11"/>
          <p:cNvSpPr txBox="1">
            <a:spLocks noChangeArrowheads="1"/>
          </p:cNvSpPr>
          <p:nvPr/>
        </p:nvSpPr>
        <p:spPr bwMode="auto">
          <a:xfrm>
            <a:off x="180975" y="1408113"/>
            <a:ext cx="53625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defRPr sz="32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 b="1">
                <a:solidFill>
                  <a:srgbClr val="FFFFCC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 b="1">
                <a:solidFill>
                  <a:srgbClr val="FFFFCC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altLang="en-US" sz="2800" b="0">
                <a:solidFill>
                  <a:schemeClr val="accent2"/>
                </a:solidFill>
                <a:latin typeface="Tahoma" pitchFamily="34" charset="0"/>
              </a:rPr>
              <a:t>Power emitted is proportional to:</a:t>
            </a:r>
          </a:p>
        </p:txBody>
      </p:sp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396875" y="4797425"/>
            <a:ext cx="34813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defRPr sz="32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 b="1">
                <a:solidFill>
                  <a:srgbClr val="FFFFCC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 b="1">
                <a:solidFill>
                  <a:srgbClr val="FFFFCC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altLang="en-US" sz="2800" b="0">
                <a:solidFill>
                  <a:schemeClr val="accent2"/>
                </a:solidFill>
                <a:latin typeface="Tahoma" pitchFamily="34" charset="0"/>
              </a:rPr>
              <a:t>Energy loss per turn:</a:t>
            </a:r>
          </a:p>
        </p:txBody>
      </p:sp>
      <p:graphicFrame>
        <p:nvGraphicFramePr>
          <p:cNvPr id="38923" name="Object 13"/>
          <p:cNvGraphicFramePr>
            <a:graphicFrameLocks noChangeAspect="1"/>
          </p:cNvGraphicFramePr>
          <p:nvPr/>
        </p:nvGraphicFramePr>
        <p:xfrm>
          <a:off x="684213" y="2133600"/>
          <a:ext cx="1647825" cy="823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98" name="Equation" r:id="rId10" imgW="1651000" imgH="825500" progId="Equation.3">
                  <p:embed/>
                </p:oleObj>
              </mc:Choice>
              <mc:Fallback>
                <p:oleObj name="Equation" r:id="rId10" imgW="1651000" imgH="825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213" y="2133600"/>
                        <a:ext cx="1647825" cy="823913"/>
                      </a:xfrm>
                      <a:prstGeom prst="rect">
                        <a:avLst/>
                      </a:prstGeom>
                      <a:solidFill>
                        <a:srgbClr val="FFFF66"/>
                      </a:solidFill>
                      <a:ln w="127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24" name="Object 14"/>
          <p:cNvGraphicFramePr>
            <a:graphicFrameLocks noChangeAspect="1"/>
          </p:cNvGraphicFramePr>
          <p:nvPr/>
        </p:nvGraphicFramePr>
        <p:xfrm>
          <a:off x="6300788" y="2133600"/>
          <a:ext cx="2243137" cy="950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99" name="Equation" r:id="rId12" imgW="2247900" imgH="952500" progId="Equation.3">
                  <p:embed/>
                </p:oleObj>
              </mc:Choice>
              <mc:Fallback>
                <p:oleObj name="Equation" r:id="rId12" imgW="2247900" imgH="952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788" y="2133600"/>
                        <a:ext cx="2243137" cy="950913"/>
                      </a:xfrm>
                      <a:prstGeom prst="rect">
                        <a:avLst/>
                      </a:prstGeom>
                      <a:solidFill>
                        <a:srgbClr val="FFFF66"/>
                      </a:solidFill>
                      <a:ln w="127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19418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074" name="Picture 2" descr="Crablo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341438"/>
            <a:ext cx="3832225" cy="397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5" name="Picture 3" descr="crab-smooth-purpl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341438"/>
            <a:ext cx="4024313" cy="402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395288" y="260350"/>
            <a:ext cx="38385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defRPr sz="3200" b="1">
                <a:solidFill>
                  <a:schemeClr val="bg1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800" b="1">
                <a:solidFill>
                  <a:schemeClr val="bg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 b="1">
                <a:solidFill>
                  <a:srgbClr val="FFFFCC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 b="1">
                <a:solidFill>
                  <a:srgbClr val="FFFFCC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altLang="en-US" sz="2400" b="0">
                <a:latin typeface="Arial Black" pitchFamily="34" charset="0"/>
              </a:rPr>
              <a:t>Crab Nebula</a:t>
            </a:r>
          </a:p>
          <a:p>
            <a:pPr algn="ctr">
              <a:spcBef>
                <a:spcPct val="0"/>
              </a:spcBef>
            </a:pPr>
            <a:r>
              <a:rPr lang="en-US" altLang="en-US" sz="2400" b="0">
                <a:latin typeface="Arial Black" pitchFamily="34" charset="0"/>
              </a:rPr>
              <a:t>6000 light years away</a:t>
            </a:r>
          </a:p>
        </p:txBody>
      </p:sp>
      <p:sp>
        <p:nvSpPr>
          <p:cNvPr id="131077" name="Text Box 5"/>
          <p:cNvSpPr txBox="1">
            <a:spLocks noChangeArrowheads="1"/>
          </p:cNvSpPr>
          <p:nvPr/>
        </p:nvSpPr>
        <p:spPr bwMode="auto">
          <a:xfrm>
            <a:off x="606425" y="5589588"/>
            <a:ext cx="341471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defRPr sz="3200" b="1">
                <a:solidFill>
                  <a:schemeClr val="bg1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800" b="1">
                <a:solidFill>
                  <a:schemeClr val="bg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 b="1">
                <a:solidFill>
                  <a:srgbClr val="FFFFCC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 b="1">
                <a:solidFill>
                  <a:srgbClr val="FFFFCC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altLang="en-US" sz="2400" b="0">
                <a:latin typeface="Arial Black" pitchFamily="34" charset="0"/>
              </a:rPr>
              <a:t>First light observed</a:t>
            </a:r>
          </a:p>
          <a:p>
            <a:pPr algn="ctr">
              <a:spcBef>
                <a:spcPct val="0"/>
              </a:spcBef>
            </a:pPr>
            <a:r>
              <a:rPr lang="en-US" altLang="en-US" sz="2400" b="0">
                <a:latin typeface="Arial Black" pitchFamily="34" charset="0"/>
              </a:rPr>
              <a:t>1054 AD</a:t>
            </a:r>
          </a:p>
        </p:txBody>
      </p:sp>
      <p:pic>
        <p:nvPicPr>
          <p:cNvPr id="131078" name="Picture 6" descr="Picture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5950" y="1355725"/>
            <a:ext cx="2894013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1079" name="Text Box 7"/>
          <p:cNvSpPr txBox="1">
            <a:spLocks noChangeArrowheads="1"/>
          </p:cNvSpPr>
          <p:nvPr/>
        </p:nvSpPr>
        <p:spPr bwMode="auto">
          <a:xfrm>
            <a:off x="5435600" y="5589588"/>
            <a:ext cx="341471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defRPr sz="3200" b="1">
                <a:solidFill>
                  <a:schemeClr val="bg1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800" b="1">
                <a:solidFill>
                  <a:schemeClr val="bg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 b="1">
                <a:solidFill>
                  <a:srgbClr val="FFFFCC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 b="1">
                <a:solidFill>
                  <a:srgbClr val="FFFFCC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altLang="en-US" sz="2400" b="0">
                <a:latin typeface="Arial Black" pitchFamily="34" charset="0"/>
              </a:rPr>
              <a:t>First light observed</a:t>
            </a:r>
          </a:p>
          <a:p>
            <a:pPr algn="ctr">
              <a:spcBef>
                <a:spcPct val="0"/>
              </a:spcBef>
            </a:pPr>
            <a:r>
              <a:rPr lang="en-US" altLang="en-US" sz="2400" b="0">
                <a:latin typeface="Arial Black" pitchFamily="34" charset="0"/>
              </a:rPr>
              <a:t>1947</a:t>
            </a:r>
          </a:p>
        </p:txBody>
      </p:sp>
      <p:sp>
        <p:nvSpPr>
          <p:cNvPr id="131080" name="Text Box 8"/>
          <p:cNvSpPr txBox="1">
            <a:spLocks noChangeArrowheads="1"/>
          </p:cNvSpPr>
          <p:nvPr/>
        </p:nvSpPr>
        <p:spPr bwMode="auto">
          <a:xfrm>
            <a:off x="5738813" y="260350"/>
            <a:ext cx="28067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defRPr sz="3200" b="1">
                <a:solidFill>
                  <a:schemeClr val="bg1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800" b="1">
                <a:solidFill>
                  <a:schemeClr val="bg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 b="1">
                <a:solidFill>
                  <a:srgbClr val="FFFFCC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 b="1">
                <a:solidFill>
                  <a:srgbClr val="FFFFCC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altLang="en-US" sz="2400" b="0">
                <a:latin typeface="Arial Black" pitchFamily="34" charset="0"/>
              </a:rPr>
              <a:t>GE Synchrotron</a:t>
            </a:r>
          </a:p>
          <a:p>
            <a:pPr algn="ctr">
              <a:spcBef>
                <a:spcPct val="0"/>
              </a:spcBef>
            </a:pPr>
            <a:r>
              <a:rPr lang="en-US" altLang="en-US" sz="2400" b="0">
                <a:latin typeface="Arial Black" pitchFamily="34" charset="0"/>
              </a:rPr>
              <a:t>New York State</a:t>
            </a:r>
          </a:p>
        </p:txBody>
      </p:sp>
      <p:pic>
        <p:nvPicPr>
          <p:cNvPr id="131081" name="Picture 9" descr="chaco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80" r="13780"/>
          <a:stretch>
            <a:fillRect/>
          </a:stretch>
        </p:blipFill>
        <p:spPr bwMode="auto">
          <a:xfrm>
            <a:off x="250825" y="1341438"/>
            <a:ext cx="4341813" cy="399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82" name="Picture 10" descr="crab_nebel_supernova105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196975"/>
            <a:ext cx="4416425" cy="439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48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31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131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1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1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1310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1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31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1310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1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31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000"/>
                                        <p:tgtEl>
                                          <p:spTgt spid="131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7" grpId="0"/>
      <p:bldP spid="131079" grpId="0"/>
      <p:bldP spid="131080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179388" y="196850"/>
            <a:ext cx="6904037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defRPr sz="32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 b="1">
                <a:solidFill>
                  <a:srgbClr val="FFFFCC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 b="1">
                <a:solidFill>
                  <a:srgbClr val="FFFFCC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altLang="en-US" b="0">
                <a:solidFill>
                  <a:schemeClr val="accent2"/>
                </a:solidFill>
                <a:latin typeface="Arial" charset="0"/>
              </a:rPr>
              <a:t>Typical frequency of synchrotron light</a:t>
            </a: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179388" y="908050"/>
            <a:ext cx="8713787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sz="32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 b="1">
                <a:solidFill>
                  <a:srgbClr val="FFFFCC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 b="1">
                <a:solidFill>
                  <a:srgbClr val="FFFFCC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altLang="en-US" sz="2800" b="0">
                <a:latin typeface="Tahoma" pitchFamily="34" charset="0"/>
              </a:rPr>
              <a:t>Due to extreme collimation of light observer sees only a small portion of electron trajectory </a:t>
            </a:r>
            <a:r>
              <a:rPr lang="en-US" altLang="en-US" sz="2800">
                <a:solidFill>
                  <a:srgbClr val="FF6600"/>
                </a:solidFill>
                <a:latin typeface="Tahoma" pitchFamily="34" charset="0"/>
              </a:rPr>
              <a:t>(a few mm)</a:t>
            </a:r>
            <a:endParaRPr lang="en-US" altLang="en-US" sz="2800" b="0">
              <a:latin typeface="Tahoma" pitchFamily="34" charset="0"/>
            </a:endParaRPr>
          </a:p>
        </p:txBody>
      </p:sp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989138"/>
            <a:ext cx="960438" cy="733425"/>
          </a:xfrm>
          <a:prstGeom prst="rect">
            <a:avLst/>
          </a:prstGeom>
          <a:solidFill>
            <a:srgbClr val="99FF99"/>
          </a:solidFill>
          <a:ln w="9525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3584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797425"/>
            <a:ext cx="2895600" cy="622300"/>
          </a:xfrm>
          <a:prstGeom prst="rect">
            <a:avLst/>
          </a:prstGeom>
          <a:solidFill>
            <a:srgbClr val="EAEAEA"/>
          </a:solidFill>
          <a:ln w="9525">
            <a:solidFill>
              <a:schemeClr val="tx2"/>
            </a:solidFill>
            <a:miter lim="800000"/>
            <a:headEnd/>
            <a:tailEnd/>
          </a:ln>
        </p:spPr>
      </p:pic>
      <p:grpSp>
        <p:nvGrpSpPr>
          <p:cNvPr id="39942" name="Group 13"/>
          <p:cNvGrpSpPr>
            <a:grpSpLocks noChangeAspect="1"/>
          </p:cNvGrpSpPr>
          <p:nvPr/>
        </p:nvGrpSpPr>
        <p:grpSpPr bwMode="auto">
          <a:xfrm>
            <a:off x="1331913" y="1916113"/>
            <a:ext cx="4479925" cy="2967037"/>
            <a:chOff x="1156" y="1026"/>
            <a:chExt cx="3528" cy="2336"/>
          </a:xfrm>
        </p:grpSpPr>
        <p:pic>
          <p:nvPicPr>
            <p:cNvPr id="39947" name="Picture 1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6" y="1026"/>
              <a:ext cx="3528" cy="2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48" name="Line 15"/>
            <p:cNvSpPr>
              <a:spLocks noChangeAspect="1" noChangeShapeType="1"/>
            </p:cNvSpPr>
            <p:nvPr/>
          </p:nvSpPr>
          <p:spPr bwMode="auto">
            <a:xfrm flipH="1" flipV="1">
              <a:off x="1670" y="1389"/>
              <a:ext cx="909" cy="194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39949" name="Line 16"/>
            <p:cNvSpPr>
              <a:spLocks noChangeAspect="1" noChangeShapeType="1"/>
            </p:cNvSpPr>
            <p:nvPr/>
          </p:nvSpPr>
          <p:spPr bwMode="auto">
            <a:xfrm flipV="1">
              <a:off x="2579" y="1376"/>
              <a:ext cx="915" cy="197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39950" name="Line 17"/>
            <p:cNvSpPr>
              <a:spLocks noChangeAspect="1" noChangeShapeType="1"/>
            </p:cNvSpPr>
            <p:nvPr/>
          </p:nvSpPr>
          <p:spPr bwMode="auto">
            <a:xfrm flipV="1">
              <a:off x="2586" y="1178"/>
              <a:ext cx="0" cy="21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graphicFrame>
          <p:nvGraphicFramePr>
            <p:cNvPr id="39951" name="Object 18"/>
            <p:cNvGraphicFramePr>
              <a:graphicFrameLocks noChangeAspect="1"/>
            </p:cNvGraphicFramePr>
            <p:nvPr/>
          </p:nvGraphicFramePr>
          <p:xfrm>
            <a:off x="2608" y="2568"/>
            <a:ext cx="254" cy="1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761" name="Equation" r:id="rId7" imgW="266469" imgH="203024" progId="Equation.3">
                    <p:embed/>
                  </p:oleObj>
                </mc:Choice>
                <mc:Fallback>
                  <p:oleObj name="Equation" r:id="rId7" imgW="266469" imgH="203024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08" y="2568"/>
                          <a:ext cx="254" cy="194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9952" name="Arc 19"/>
            <p:cNvSpPr>
              <a:spLocks noChangeAspect="1"/>
            </p:cNvSpPr>
            <p:nvPr/>
          </p:nvSpPr>
          <p:spPr bwMode="auto">
            <a:xfrm>
              <a:off x="2608" y="2478"/>
              <a:ext cx="317" cy="1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35860" name="Rectangle 20"/>
          <p:cNvSpPr>
            <a:spLocks noChangeArrowheads="1"/>
          </p:cNvSpPr>
          <p:nvPr/>
        </p:nvSpPr>
        <p:spPr bwMode="auto">
          <a:xfrm>
            <a:off x="5580063" y="2636838"/>
            <a:ext cx="3421062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sz="32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 b="1">
                <a:solidFill>
                  <a:srgbClr val="FFFFCC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 b="1">
                <a:solidFill>
                  <a:srgbClr val="FFFFCC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altLang="en-US" sz="2800" b="0">
                <a:latin typeface="Tahoma" pitchFamily="34" charset="0"/>
              </a:rPr>
              <a:t>Pulse length: difference in times it takes an electron and a photon to cover this distance</a:t>
            </a:r>
          </a:p>
        </p:txBody>
      </p:sp>
      <p:pic>
        <p:nvPicPr>
          <p:cNvPr id="35861" name="Picture 2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5734050"/>
            <a:ext cx="1701800" cy="7239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39945" name="Picture 22" descr="sweeprad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365625"/>
            <a:ext cx="2286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63" name="Picture 2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5445125"/>
            <a:ext cx="2541588" cy="744538"/>
          </a:xfrm>
          <a:prstGeom prst="rect">
            <a:avLst/>
          </a:prstGeom>
          <a:solidFill>
            <a:srgbClr val="FFFF99"/>
          </a:solidFill>
          <a:ln w="38100">
            <a:solidFill>
              <a:srgbClr val="FF66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10340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60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158346" y="196850"/>
            <a:ext cx="6946133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defRPr sz="32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 b="1">
                <a:solidFill>
                  <a:srgbClr val="FFFFCC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 b="1">
                <a:solidFill>
                  <a:srgbClr val="FFFFCC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altLang="en-US" b="0" dirty="0" smtClean="0">
                <a:solidFill>
                  <a:schemeClr val="accent2"/>
                </a:solidFill>
                <a:latin typeface="Arial" charset="0"/>
              </a:rPr>
              <a:t>Short magnet: higher energy photons</a:t>
            </a:r>
            <a:endParaRPr lang="en-US" altLang="en-US" b="0" dirty="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179388" y="908050"/>
            <a:ext cx="8713787" cy="48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sz="32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 b="1">
                <a:solidFill>
                  <a:srgbClr val="FFFFCC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 b="1">
                <a:solidFill>
                  <a:srgbClr val="FFFFCC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altLang="en-US" sz="2800" b="0" dirty="0" smtClean="0">
                <a:latin typeface="Tahoma" pitchFamily="34" charset="0"/>
              </a:rPr>
              <a:t>When Lorentz factor is not very high (e.g. protons)…</a:t>
            </a:r>
            <a:endParaRPr lang="en-US" altLang="en-US" sz="2800" b="0" dirty="0">
              <a:latin typeface="Tahoma" pitchFamily="34" charset="0"/>
            </a:endParaRPr>
          </a:p>
        </p:txBody>
      </p:sp>
      <p:pic>
        <p:nvPicPr>
          <p:cNvPr id="3584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797425"/>
            <a:ext cx="2895600" cy="622300"/>
          </a:xfrm>
          <a:prstGeom prst="rect">
            <a:avLst/>
          </a:prstGeom>
          <a:solidFill>
            <a:srgbClr val="EAEAEA"/>
          </a:solidFill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35860" name="Rectangle 20"/>
          <p:cNvSpPr>
            <a:spLocks noChangeArrowheads="1"/>
          </p:cNvSpPr>
          <p:nvPr/>
        </p:nvSpPr>
        <p:spPr bwMode="auto">
          <a:xfrm>
            <a:off x="5580063" y="2636838"/>
            <a:ext cx="3421062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sz="32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 b="1">
                <a:solidFill>
                  <a:srgbClr val="FFFFCC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 b="1">
                <a:solidFill>
                  <a:srgbClr val="FFFFCC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altLang="en-US" sz="2800" b="0">
                <a:latin typeface="Tahoma" pitchFamily="34" charset="0"/>
              </a:rPr>
              <a:t>Pulse length: difference in times it takes an electron and a photon to cover this distance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495748" y="2705303"/>
            <a:ext cx="4479924" cy="3081731"/>
            <a:chOff x="931054" y="3120739"/>
            <a:chExt cx="4479924" cy="3081731"/>
          </a:xfrm>
        </p:grpSpPr>
        <p:grpSp>
          <p:nvGrpSpPr>
            <p:cNvPr id="39942" name="Group 13"/>
            <p:cNvGrpSpPr>
              <a:grpSpLocks noChangeAspect="1"/>
            </p:cNvGrpSpPr>
            <p:nvPr/>
          </p:nvGrpSpPr>
          <p:grpSpPr bwMode="auto">
            <a:xfrm>
              <a:off x="931054" y="3235437"/>
              <a:ext cx="4479924" cy="2967033"/>
              <a:chOff x="1156" y="1026"/>
              <a:chExt cx="3528" cy="2336"/>
            </a:xfrm>
          </p:grpSpPr>
          <p:pic>
            <p:nvPicPr>
              <p:cNvPr id="39947" name="Picture 14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56" y="1026"/>
                <a:ext cx="3528" cy="23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9948" name="Line 15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670" y="1389"/>
                <a:ext cx="909" cy="194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39949" name="Line 16"/>
              <p:cNvSpPr>
                <a:spLocks noChangeAspect="1" noChangeShapeType="1"/>
              </p:cNvSpPr>
              <p:nvPr/>
            </p:nvSpPr>
            <p:spPr bwMode="auto">
              <a:xfrm flipV="1">
                <a:off x="2579" y="1376"/>
                <a:ext cx="915" cy="197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39950" name="Line 17"/>
              <p:cNvSpPr>
                <a:spLocks noChangeAspect="1" noChangeShapeType="1"/>
              </p:cNvSpPr>
              <p:nvPr/>
            </p:nvSpPr>
            <p:spPr bwMode="auto">
              <a:xfrm flipV="1">
                <a:off x="2586" y="1178"/>
                <a:ext cx="0" cy="218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GB"/>
              </a:p>
            </p:txBody>
          </p:sp>
          <p:graphicFrame>
            <p:nvGraphicFramePr>
              <p:cNvPr id="39951" name="Object 18"/>
              <p:cNvGraphicFramePr>
                <a:graphicFrameLocks noChangeAspect="1"/>
              </p:cNvGraphicFramePr>
              <p:nvPr/>
            </p:nvGraphicFramePr>
            <p:xfrm>
              <a:off x="2608" y="2568"/>
              <a:ext cx="254" cy="19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4831" name="Equation" r:id="rId6" imgW="266469" imgH="203024" progId="Equation.3">
                      <p:embed/>
                    </p:oleObj>
                  </mc:Choice>
                  <mc:Fallback>
                    <p:oleObj name="Equation" r:id="rId6" imgW="266469" imgH="203024" progId="Equation.3">
                      <p:embed/>
                      <p:pic>
                        <p:nvPicPr>
                          <p:cNvPr id="39951" name="Object 1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608" y="2568"/>
                            <a:ext cx="254" cy="194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noFill/>
                          </a:ln>
                          <a:effectLst/>
                          <a:extLs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39952" name="Arc 19"/>
              <p:cNvSpPr>
                <a:spLocks noChangeAspect="1"/>
              </p:cNvSpPr>
              <p:nvPr/>
            </p:nvSpPr>
            <p:spPr bwMode="auto">
              <a:xfrm>
                <a:off x="2608" y="2478"/>
                <a:ext cx="317" cy="1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GB"/>
              </a:p>
            </p:txBody>
          </p:sp>
        </p:grpSp>
        <p:sp>
          <p:nvSpPr>
            <p:cNvPr id="7" name="Rectangle 6"/>
            <p:cNvSpPr/>
            <p:nvPr/>
          </p:nvSpPr>
          <p:spPr bwMode="auto">
            <a:xfrm>
              <a:off x="2408503" y="3120739"/>
              <a:ext cx="654417" cy="1228477"/>
            </a:xfrm>
            <a:prstGeom prst="rect">
              <a:avLst/>
            </a:prstGeom>
            <a:solidFill>
              <a:srgbClr val="FFCCCC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461237" y="1563850"/>
                <a:ext cx="1700705" cy="1014830"/>
              </a:xfrm>
              <a:prstGeom prst="rect">
                <a:avLst/>
              </a:prstGeom>
              <a:solidFill>
                <a:srgbClr val="66FF66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𝑙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 ≪ </m:t>
                      </m:r>
                      <m:f>
                        <m:fPr>
                          <m:ctrlPr>
                            <a:rPr lang="en-US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num>
                        <m:den>
                          <m:r>
                            <a:rPr lang="en-US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den>
                      </m:f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1237" y="1563850"/>
                <a:ext cx="1700705" cy="1014830"/>
              </a:xfrm>
              <a:prstGeom prst="rect">
                <a:avLst/>
              </a:prstGeom>
              <a:blipFill>
                <a:blip r:embed="rId8"/>
                <a:stretch>
                  <a:fillRect t="-2410" b="-24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299920" y="5024954"/>
                <a:ext cx="2047163" cy="795731"/>
              </a:xfrm>
              <a:prstGeom prst="rect">
                <a:avLst/>
              </a:prstGeom>
              <a:solidFill>
                <a:srgbClr val="FFCCCC"/>
              </a:solidFill>
              <a:ln w="38100"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3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US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~</m:t>
                    </m:r>
                    <m:f>
                      <m:fPr>
                        <m:ctrlPr>
                          <a:rPr lang="en-US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</m:t>
                        </m:r>
                      </m:num>
                      <m:den>
                        <m:r>
                          <a:rPr lang="en-US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den>
                    </m:f>
                    <m:r>
                      <a:rPr lang="en-US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sSup>
                          <m:sSupPr>
                            <m:ctrlPr>
                              <a:rPr lang="en-US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  <m:sup>
                            <m:r>
                              <a:rPr lang="en-US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3600" dirty="0" smtClean="0"/>
                  <a:t> </a:t>
                </a:r>
                <a:endParaRPr lang="en-US" sz="36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9920" y="5024954"/>
                <a:ext cx="2047163" cy="795731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3862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60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90" name="AutoShape 26"/>
          <p:cNvSpPr>
            <a:spLocks noChangeArrowheads="1"/>
          </p:cNvSpPr>
          <p:nvPr/>
        </p:nvSpPr>
        <p:spPr bwMode="auto">
          <a:xfrm>
            <a:off x="5940425" y="1052513"/>
            <a:ext cx="2879725" cy="2232025"/>
          </a:xfrm>
          <a:prstGeom prst="roundRect">
            <a:avLst>
              <a:gd name="adj" fmla="val 16667"/>
            </a:avLst>
          </a:prstGeom>
          <a:solidFill>
            <a:srgbClr val="00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defRPr sz="32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 b="1">
                <a:solidFill>
                  <a:srgbClr val="FFFFCC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 b="1">
                <a:solidFill>
                  <a:srgbClr val="FFFFCC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z="1800" b="0">
              <a:latin typeface="Arial" charset="0"/>
            </a:endParaRP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accent2"/>
                </a:solidFill>
              </a:rPr>
              <a:t>Spectrum of synchrotron radiation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981075"/>
            <a:ext cx="4392612" cy="5111750"/>
          </a:xfrm>
          <a:noFill/>
        </p:spPr>
        <p:txBody>
          <a:bodyPr/>
          <a:lstStyle/>
          <a:p>
            <a:pPr marL="0" indent="0" eaLnBrk="1" hangingPunct="1">
              <a:buClr>
                <a:srgbClr val="009900"/>
              </a:buClr>
              <a:buFontTx/>
              <a:buChar char="•"/>
            </a:pPr>
            <a:r>
              <a:rPr lang="en-US" altLang="en-US" sz="2400" b="0" smtClean="0">
                <a:latin typeface="Tahoma" pitchFamily="34" charset="0"/>
              </a:rPr>
              <a:t> Synchrotron light comes in a series of flashes</a:t>
            </a:r>
            <a:br>
              <a:rPr lang="en-US" altLang="en-US" sz="2400" b="0" smtClean="0">
                <a:latin typeface="Tahoma" pitchFamily="34" charset="0"/>
              </a:rPr>
            </a:br>
            <a:r>
              <a:rPr lang="en-US" altLang="en-US" sz="2400" b="0" smtClean="0">
                <a:latin typeface="Tahoma" pitchFamily="34" charset="0"/>
              </a:rPr>
              <a:t>every T</a:t>
            </a:r>
            <a:r>
              <a:rPr lang="en-US" altLang="en-US" sz="2400" b="0" baseline="-25000" smtClean="0">
                <a:latin typeface="Tahoma" pitchFamily="34" charset="0"/>
              </a:rPr>
              <a:t>0</a:t>
            </a:r>
            <a:r>
              <a:rPr lang="en-US" altLang="en-US" sz="2400" b="0" smtClean="0">
                <a:latin typeface="Tahoma" pitchFamily="34" charset="0"/>
              </a:rPr>
              <a:t> (revolution period)</a:t>
            </a:r>
            <a:br>
              <a:rPr lang="en-US" altLang="en-US" sz="2400" b="0" smtClean="0">
                <a:latin typeface="Tahoma" pitchFamily="34" charset="0"/>
              </a:rPr>
            </a:br>
            <a:endParaRPr lang="en-US" altLang="en-US" sz="2400" b="0" smtClean="0">
              <a:latin typeface="Tahoma" pitchFamily="34" charset="0"/>
            </a:endParaRPr>
          </a:p>
          <a:p>
            <a:pPr marL="0" indent="0" eaLnBrk="1" hangingPunct="1">
              <a:buClr>
                <a:srgbClr val="009900"/>
              </a:buClr>
              <a:buFontTx/>
              <a:buChar char="•"/>
            </a:pPr>
            <a:r>
              <a:rPr lang="en-US" altLang="en-US" sz="2400" b="0" smtClean="0">
                <a:latin typeface="Tahoma" pitchFamily="34" charset="0"/>
              </a:rPr>
              <a:t> the spectrum consists of</a:t>
            </a:r>
            <a:br>
              <a:rPr lang="en-US" altLang="en-US" sz="2400" b="0" smtClean="0">
                <a:latin typeface="Tahoma" pitchFamily="34" charset="0"/>
              </a:rPr>
            </a:br>
            <a:r>
              <a:rPr lang="en-US" altLang="en-US" sz="2400" b="0" smtClean="0">
                <a:latin typeface="Tahoma" pitchFamily="34" charset="0"/>
              </a:rPr>
              <a:t>harmonics of </a:t>
            </a:r>
            <a:br>
              <a:rPr lang="en-US" altLang="en-US" sz="2400" b="0" smtClean="0">
                <a:latin typeface="Tahoma" pitchFamily="34" charset="0"/>
              </a:rPr>
            </a:br>
            <a:endParaRPr lang="en-US" altLang="en-US" sz="2400" b="0" smtClean="0">
              <a:latin typeface="Tahoma" pitchFamily="34" charset="0"/>
            </a:endParaRPr>
          </a:p>
          <a:p>
            <a:pPr marL="0" indent="0" eaLnBrk="1" hangingPunct="1">
              <a:buClr>
                <a:srgbClr val="009900"/>
              </a:buClr>
              <a:buFontTx/>
              <a:buChar char="•"/>
            </a:pPr>
            <a:r>
              <a:rPr lang="en-US" altLang="en-US" sz="2400" b="0" smtClean="0">
                <a:latin typeface="Tahoma" pitchFamily="34" charset="0"/>
              </a:rPr>
              <a:t> flashes are extremely short: harmonics reach up to very high frequencies</a:t>
            </a:r>
            <a:br>
              <a:rPr lang="en-US" altLang="en-US" sz="2400" b="0" smtClean="0">
                <a:latin typeface="Tahoma" pitchFamily="34" charset="0"/>
              </a:rPr>
            </a:br>
            <a:endParaRPr lang="en-US" altLang="en-US" sz="2400" b="0" smtClean="0">
              <a:latin typeface="Tahoma" pitchFamily="34" charset="0"/>
            </a:endParaRPr>
          </a:p>
          <a:p>
            <a:pPr marL="0" indent="0" eaLnBrk="1" hangingPunct="1">
              <a:buClr>
                <a:srgbClr val="009900"/>
              </a:buClr>
              <a:buFontTx/>
              <a:buChar char="•"/>
            </a:pPr>
            <a:r>
              <a:rPr lang="en-US" altLang="en-US" sz="2400" b="0" smtClean="0">
                <a:latin typeface="Tahoma" pitchFamily="34" charset="0"/>
              </a:rPr>
              <a:t> At high frequencies the </a:t>
            </a:r>
            <a:br>
              <a:rPr lang="en-US" altLang="en-US" sz="2400" b="0" smtClean="0">
                <a:latin typeface="Tahoma" pitchFamily="34" charset="0"/>
              </a:rPr>
            </a:br>
            <a:r>
              <a:rPr lang="en-US" altLang="en-US" sz="2400" b="0" smtClean="0">
                <a:latin typeface="Tahoma" pitchFamily="34" charset="0"/>
              </a:rPr>
              <a:t>individual harmonics overlap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300788" y="1125538"/>
            <a:ext cx="2209800" cy="2100262"/>
            <a:chOff x="3878" y="1344"/>
            <a:chExt cx="1392" cy="1323"/>
          </a:xfrm>
        </p:grpSpPr>
        <p:grpSp>
          <p:nvGrpSpPr>
            <p:cNvPr id="40970" name="Group 5"/>
            <p:cNvGrpSpPr>
              <a:grpSpLocks/>
            </p:cNvGrpSpPr>
            <p:nvPr/>
          </p:nvGrpSpPr>
          <p:grpSpPr bwMode="auto">
            <a:xfrm>
              <a:off x="3878" y="1661"/>
              <a:ext cx="1392" cy="1006"/>
              <a:chOff x="1152" y="2784"/>
              <a:chExt cx="1392" cy="1006"/>
            </a:xfrm>
          </p:grpSpPr>
          <p:sp>
            <p:nvSpPr>
              <p:cNvPr id="40973" name="Freeform 6"/>
              <p:cNvSpPr>
                <a:spLocks/>
              </p:cNvSpPr>
              <p:nvPr/>
            </p:nvSpPr>
            <p:spPr bwMode="auto">
              <a:xfrm>
                <a:off x="1152" y="2784"/>
                <a:ext cx="1392" cy="814"/>
              </a:xfrm>
              <a:custGeom>
                <a:avLst/>
                <a:gdLst>
                  <a:gd name="T0" fmla="*/ 0 w 768"/>
                  <a:gd name="T1" fmla="*/ 0 h 624"/>
                  <a:gd name="T2" fmla="*/ 0 w 768"/>
                  <a:gd name="T3" fmla="*/ 165718 h 624"/>
                  <a:gd name="T4" fmla="*/ 203814057 w 768"/>
                  <a:gd name="T5" fmla="*/ 165718 h 624"/>
                  <a:gd name="T6" fmla="*/ 0 60000 65536"/>
                  <a:gd name="T7" fmla="*/ 0 60000 65536"/>
                  <a:gd name="T8" fmla="*/ 0 60000 65536"/>
                  <a:gd name="T9" fmla="*/ 0 w 768"/>
                  <a:gd name="T10" fmla="*/ 0 h 624"/>
                  <a:gd name="T11" fmla="*/ 768 w 768"/>
                  <a:gd name="T12" fmla="*/ 624 h 62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68" h="624">
                    <a:moveTo>
                      <a:pt x="0" y="0"/>
                    </a:moveTo>
                    <a:lnTo>
                      <a:pt x="0" y="624"/>
                    </a:lnTo>
                    <a:lnTo>
                      <a:pt x="768" y="624"/>
                    </a:lnTo>
                  </a:path>
                </a:pathLst>
              </a:custGeom>
              <a:noFill/>
              <a:ln w="12700">
                <a:solidFill>
                  <a:srgbClr val="00FFFF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0974" name="Text Box 7"/>
              <p:cNvSpPr txBox="1">
                <a:spLocks noChangeArrowheads="1"/>
              </p:cNvSpPr>
              <p:nvPr/>
            </p:nvSpPr>
            <p:spPr bwMode="auto">
              <a:xfrm>
                <a:off x="1778" y="3598"/>
                <a:ext cx="563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defRPr sz="3200" b="1">
                    <a:solidFill>
                      <a:schemeClr val="tx1"/>
                    </a:solidFill>
                    <a:latin typeface="Arial Narrow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•"/>
                  <a:defRPr sz="2800" b="1">
                    <a:solidFill>
                      <a:schemeClr val="tx1"/>
                    </a:solidFill>
                    <a:latin typeface="Arial Narrow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 b="1">
                    <a:solidFill>
                      <a:srgbClr val="FFFFCC"/>
                    </a:solidFill>
                    <a:latin typeface="Helvetica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 b="1">
                    <a:solidFill>
                      <a:srgbClr val="FFFFCC"/>
                    </a:solidFill>
                    <a:latin typeface="Helvetica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 b="1">
                    <a:solidFill>
                      <a:srgbClr val="FFFFCC"/>
                    </a:solidFill>
                    <a:latin typeface="Helvetica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rgbClr val="FFFFCC"/>
                    </a:solidFill>
                    <a:latin typeface="Helvetica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rgbClr val="FFFFCC"/>
                    </a:solidFill>
                    <a:latin typeface="Helvetica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rgbClr val="FFFFCC"/>
                    </a:solidFill>
                    <a:latin typeface="Helvetica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rgbClr val="FFFFCC"/>
                    </a:solidFill>
                    <a:latin typeface="Helvetica" pitchFamily="34" charset="0"/>
                  </a:defRPr>
                </a:lvl9pPr>
              </a:lstStyle>
              <a:p>
                <a:pPr algn="ctr">
                  <a:lnSpc>
                    <a:spcPct val="70000"/>
                  </a:lnSpc>
                  <a:spcBef>
                    <a:spcPct val="0"/>
                  </a:spcBef>
                </a:pPr>
                <a:r>
                  <a:rPr lang="fr-FR" altLang="en-US" sz="2000" b="0">
                    <a:solidFill>
                      <a:schemeClr val="bg1"/>
                    </a:solidFill>
                    <a:latin typeface="Arial" charset="0"/>
                  </a:rPr>
                  <a:t>time</a:t>
                </a:r>
                <a:endParaRPr lang="fr-FR" altLang="en-US" sz="2000" b="0">
                  <a:solidFill>
                    <a:schemeClr val="accent2"/>
                  </a:solidFill>
                  <a:latin typeface="Arial" charset="0"/>
                </a:endParaRPr>
              </a:p>
            </p:txBody>
          </p:sp>
          <p:grpSp>
            <p:nvGrpSpPr>
              <p:cNvPr id="40975" name="Group 8"/>
              <p:cNvGrpSpPr>
                <a:grpSpLocks/>
              </p:cNvGrpSpPr>
              <p:nvPr/>
            </p:nvGrpSpPr>
            <p:grpSpPr bwMode="auto">
              <a:xfrm>
                <a:off x="1200" y="2840"/>
                <a:ext cx="504" cy="697"/>
                <a:chOff x="1200" y="2847"/>
                <a:chExt cx="504" cy="697"/>
              </a:xfrm>
            </p:grpSpPr>
            <p:sp>
              <p:nvSpPr>
                <p:cNvPr id="40984" name="Freeform 9"/>
                <p:cNvSpPr>
                  <a:spLocks/>
                </p:cNvSpPr>
                <p:nvPr/>
              </p:nvSpPr>
              <p:spPr bwMode="auto">
                <a:xfrm>
                  <a:off x="1329" y="2847"/>
                  <a:ext cx="250" cy="689"/>
                </a:xfrm>
                <a:custGeom>
                  <a:avLst/>
                  <a:gdLst>
                    <a:gd name="T0" fmla="*/ 0 w 768"/>
                    <a:gd name="T1" fmla="*/ 141229 h 528"/>
                    <a:gd name="T2" fmla="*/ 0 w 768"/>
                    <a:gd name="T3" fmla="*/ 115605 h 528"/>
                    <a:gd name="T4" fmla="*/ 0 w 768"/>
                    <a:gd name="T5" fmla="*/ 0 h 528"/>
                    <a:gd name="T6" fmla="*/ 0 w 768"/>
                    <a:gd name="T7" fmla="*/ 115605 h 528"/>
                    <a:gd name="T8" fmla="*/ 0 w 768"/>
                    <a:gd name="T9" fmla="*/ 141229 h 5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68"/>
                    <a:gd name="T16" fmla="*/ 0 h 528"/>
                    <a:gd name="T17" fmla="*/ 768 w 768"/>
                    <a:gd name="T18" fmla="*/ 528 h 5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68" h="528">
                      <a:moveTo>
                        <a:pt x="0" y="528"/>
                      </a:moveTo>
                      <a:cubicBezTo>
                        <a:pt x="40" y="523"/>
                        <a:pt x="80" y="519"/>
                        <a:pt x="144" y="432"/>
                      </a:cubicBezTo>
                      <a:cubicBezTo>
                        <a:pt x="207" y="344"/>
                        <a:pt x="304" y="0"/>
                        <a:pt x="384" y="0"/>
                      </a:cubicBezTo>
                      <a:cubicBezTo>
                        <a:pt x="464" y="0"/>
                        <a:pt x="560" y="344"/>
                        <a:pt x="624" y="432"/>
                      </a:cubicBezTo>
                      <a:cubicBezTo>
                        <a:pt x="687" y="519"/>
                        <a:pt x="727" y="523"/>
                        <a:pt x="768" y="528"/>
                      </a:cubicBezTo>
                    </a:path>
                  </a:pathLst>
                </a:custGeom>
                <a:noFill/>
                <a:ln w="28575">
                  <a:solidFill>
                    <a:srgbClr val="FFFF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0985" name="Line 10"/>
                <p:cNvSpPr>
                  <a:spLocks noChangeShapeType="1"/>
                </p:cNvSpPr>
                <p:nvPr/>
              </p:nvSpPr>
              <p:spPr bwMode="auto">
                <a:xfrm>
                  <a:off x="1200" y="3544"/>
                  <a:ext cx="129" cy="0"/>
                </a:xfrm>
                <a:prstGeom prst="line">
                  <a:avLst/>
                </a:prstGeom>
                <a:noFill/>
                <a:ln w="28575">
                  <a:solidFill>
                    <a:srgbClr val="FFFF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0986" name="Line 11"/>
                <p:cNvSpPr>
                  <a:spLocks noChangeShapeType="1"/>
                </p:cNvSpPr>
                <p:nvPr/>
              </p:nvSpPr>
              <p:spPr bwMode="auto">
                <a:xfrm>
                  <a:off x="1575" y="3544"/>
                  <a:ext cx="129" cy="0"/>
                </a:xfrm>
                <a:prstGeom prst="line">
                  <a:avLst/>
                </a:prstGeom>
                <a:noFill/>
                <a:ln w="28575">
                  <a:solidFill>
                    <a:srgbClr val="FFFF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40976" name="Group 12"/>
              <p:cNvGrpSpPr>
                <a:grpSpLocks/>
              </p:cNvGrpSpPr>
              <p:nvPr/>
            </p:nvGrpSpPr>
            <p:grpSpPr bwMode="auto">
              <a:xfrm>
                <a:off x="1584" y="2839"/>
                <a:ext cx="504" cy="697"/>
                <a:chOff x="1200" y="2847"/>
                <a:chExt cx="504" cy="697"/>
              </a:xfrm>
            </p:grpSpPr>
            <p:sp>
              <p:nvSpPr>
                <p:cNvPr id="40981" name="Freeform 13"/>
                <p:cNvSpPr>
                  <a:spLocks/>
                </p:cNvSpPr>
                <p:nvPr/>
              </p:nvSpPr>
              <p:spPr bwMode="auto">
                <a:xfrm>
                  <a:off x="1329" y="2847"/>
                  <a:ext cx="250" cy="689"/>
                </a:xfrm>
                <a:custGeom>
                  <a:avLst/>
                  <a:gdLst>
                    <a:gd name="T0" fmla="*/ 0 w 768"/>
                    <a:gd name="T1" fmla="*/ 141229 h 528"/>
                    <a:gd name="T2" fmla="*/ 0 w 768"/>
                    <a:gd name="T3" fmla="*/ 115605 h 528"/>
                    <a:gd name="T4" fmla="*/ 0 w 768"/>
                    <a:gd name="T5" fmla="*/ 0 h 528"/>
                    <a:gd name="T6" fmla="*/ 0 w 768"/>
                    <a:gd name="T7" fmla="*/ 115605 h 528"/>
                    <a:gd name="T8" fmla="*/ 0 w 768"/>
                    <a:gd name="T9" fmla="*/ 141229 h 5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68"/>
                    <a:gd name="T16" fmla="*/ 0 h 528"/>
                    <a:gd name="T17" fmla="*/ 768 w 768"/>
                    <a:gd name="T18" fmla="*/ 528 h 5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68" h="528">
                      <a:moveTo>
                        <a:pt x="0" y="528"/>
                      </a:moveTo>
                      <a:cubicBezTo>
                        <a:pt x="40" y="523"/>
                        <a:pt x="80" y="519"/>
                        <a:pt x="144" y="432"/>
                      </a:cubicBezTo>
                      <a:cubicBezTo>
                        <a:pt x="207" y="344"/>
                        <a:pt x="304" y="0"/>
                        <a:pt x="384" y="0"/>
                      </a:cubicBezTo>
                      <a:cubicBezTo>
                        <a:pt x="464" y="0"/>
                        <a:pt x="560" y="344"/>
                        <a:pt x="624" y="432"/>
                      </a:cubicBezTo>
                      <a:cubicBezTo>
                        <a:pt x="687" y="519"/>
                        <a:pt x="727" y="523"/>
                        <a:pt x="768" y="528"/>
                      </a:cubicBezTo>
                    </a:path>
                  </a:pathLst>
                </a:custGeom>
                <a:noFill/>
                <a:ln w="28575">
                  <a:solidFill>
                    <a:srgbClr val="FFFF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0982" name="Line 14"/>
                <p:cNvSpPr>
                  <a:spLocks noChangeShapeType="1"/>
                </p:cNvSpPr>
                <p:nvPr/>
              </p:nvSpPr>
              <p:spPr bwMode="auto">
                <a:xfrm>
                  <a:off x="1200" y="3544"/>
                  <a:ext cx="129" cy="0"/>
                </a:xfrm>
                <a:prstGeom prst="line">
                  <a:avLst/>
                </a:prstGeom>
                <a:noFill/>
                <a:ln w="28575">
                  <a:solidFill>
                    <a:srgbClr val="FFFF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0983" name="Line 15"/>
                <p:cNvSpPr>
                  <a:spLocks noChangeShapeType="1"/>
                </p:cNvSpPr>
                <p:nvPr/>
              </p:nvSpPr>
              <p:spPr bwMode="auto">
                <a:xfrm>
                  <a:off x="1575" y="3544"/>
                  <a:ext cx="129" cy="0"/>
                </a:xfrm>
                <a:prstGeom prst="line">
                  <a:avLst/>
                </a:prstGeom>
                <a:noFill/>
                <a:ln w="28575">
                  <a:solidFill>
                    <a:srgbClr val="FFFF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40977" name="Group 16"/>
              <p:cNvGrpSpPr>
                <a:grpSpLocks/>
              </p:cNvGrpSpPr>
              <p:nvPr/>
            </p:nvGrpSpPr>
            <p:grpSpPr bwMode="auto">
              <a:xfrm>
                <a:off x="1968" y="2839"/>
                <a:ext cx="504" cy="697"/>
                <a:chOff x="1200" y="2847"/>
                <a:chExt cx="504" cy="697"/>
              </a:xfrm>
            </p:grpSpPr>
            <p:sp>
              <p:nvSpPr>
                <p:cNvPr id="40978" name="Freeform 17"/>
                <p:cNvSpPr>
                  <a:spLocks/>
                </p:cNvSpPr>
                <p:nvPr/>
              </p:nvSpPr>
              <p:spPr bwMode="auto">
                <a:xfrm>
                  <a:off x="1329" y="2847"/>
                  <a:ext cx="250" cy="689"/>
                </a:xfrm>
                <a:custGeom>
                  <a:avLst/>
                  <a:gdLst>
                    <a:gd name="T0" fmla="*/ 0 w 768"/>
                    <a:gd name="T1" fmla="*/ 141229 h 528"/>
                    <a:gd name="T2" fmla="*/ 0 w 768"/>
                    <a:gd name="T3" fmla="*/ 115605 h 528"/>
                    <a:gd name="T4" fmla="*/ 0 w 768"/>
                    <a:gd name="T5" fmla="*/ 0 h 528"/>
                    <a:gd name="T6" fmla="*/ 0 w 768"/>
                    <a:gd name="T7" fmla="*/ 115605 h 528"/>
                    <a:gd name="T8" fmla="*/ 0 w 768"/>
                    <a:gd name="T9" fmla="*/ 141229 h 5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68"/>
                    <a:gd name="T16" fmla="*/ 0 h 528"/>
                    <a:gd name="T17" fmla="*/ 768 w 768"/>
                    <a:gd name="T18" fmla="*/ 528 h 5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68" h="528">
                      <a:moveTo>
                        <a:pt x="0" y="528"/>
                      </a:moveTo>
                      <a:cubicBezTo>
                        <a:pt x="40" y="523"/>
                        <a:pt x="80" y="519"/>
                        <a:pt x="144" y="432"/>
                      </a:cubicBezTo>
                      <a:cubicBezTo>
                        <a:pt x="207" y="344"/>
                        <a:pt x="304" y="0"/>
                        <a:pt x="384" y="0"/>
                      </a:cubicBezTo>
                      <a:cubicBezTo>
                        <a:pt x="464" y="0"/>
                        <a:pt x="560" y="344"/>
                        <a:pt x="624" y="432"/>
                      </a:cubicBezTo>
                      <a:cubicBezTo>
                        <a:pt x="687" y="519"/>
                        <a:pt x="727" y="523"/>
                        <a:pt x="768" y="528"/>
                      </a:cubicBezTo>
                    </a:path>
                  </a:pathLst>
                </a:custGeom>
                <a:noFill/>
                <a:ln w="28575">
                  <a:solidFill>
                    <a:srgbClr val="FFFF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0979" name="Line 18"/>
                <p:cNvSpPr>
                  <a:spLocks noChangeShapeType="1"/>
                </p:cNvSpPr>
                <p:nvPr/>
              </p:nvSpPr>
              <p:spPr bwMode="auto">
                <a:xfrm>
                  <a:off x="1200" y="3544"/>
                  <a:ext cx="129" cy="0"/>
                </a:xfrm>
                <a:prstGeom prst="line">
                  <a:avLst/>
                </a:prstGeom>
                <a:noFill/>
                <a:ln w="28575">
                  <a:solidFill>
                    <a:srgbClr val="FFFF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0980" name="Line 19"/>
                <p:cNvSpPr>
                  <a:spLocks noChangeShapeType="1"/>
                </p:cNvSpPr>
                <p:nvPr/>
              </p:nvSpPr>
              <p:spPr bwMode="auto">
                <a:xfrm>
                  <a:off x="1575" y="3544"/>
                  <a:ext cx="129" cy="0"/>
                </a:xfrm>
                <a:prstGeom prst="line">
                  <a:avLst/>
                </a:prstGeom>
                <a:noFill/>
                <a:ln w="28575">
                  <a:solidFill>
                    <a:srgbClr val="FFFF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</p:grpSp>
        <p:sp>
          <p:nvSpPr>
            <p:cNvPr id="40971" name="Text Box 20"/>
            <p:cNvSpPr txBox="1">
              <a:spLocks noChangeArrowheads="1"/>
            </p:cNvSpPr>
            <p:nvPr/>
          </p:nvSpPr>
          <p:spPr bwMode="auto">
            <a:xfrm>
              <a:off x="4604" y="1344"/>
              <a:ext cx="330" cy="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defRPr sz="3200" b="1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•"/>
                <a:defRPr sz="2800" b="1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 b="1">
                  <a:solidFill>
                    <a:srgbClr val="FFFFCC"/>
                  </a:solidFill>
                  <a:latin typeface="Helvetic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 b="1">
                  <a:solidFill>
                    <a:srgbClr val="FFFFCC"/>
                  </a:solidFill>
                  <a:latin typeface="Helvetic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 b="1">
                  <a:solidFill>
                    <a:srgbClr val="FFFFCC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rgbClr val="FFFFCC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rgbClr val="FFFFCC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rgbClr val="FFFFCC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rgbClr val="FFFFCC"/>
                  </a:solidFill>
                  <a:latin typeface="Helvetica" pitchFamily="34" charset="0"/>
                </a:defRPr>
              </a:lvl9pPr>
            </a:lstStyle>
            <a:p>
              <a:pPr>
                <a:lnSpc>
                  <a:spcPct val="90000"/>
                </a:lnSpc>
                <a:spcBef>
                  <a:spcPct val="0"/>
                </a:spcBef>
              </a:pPr>
              <a:r>
                <a:rPr lang="en-US" altLang="en-US" sz="2800" b="0">
                  <a:solidFill>
                    <a:srgbClr val="99FFCC"/>
                  </a:solidFill>
                  <a:latin typeface="Tahoma" pitchFamily="34" charset="0"/>
                </a:rPr>
                <a:t>T</a:t>
              </a:r>
              <a:r>
                <a:rPr lang="en-US" altLang="en-US" sz="2800" b="0" baseline="-25000">
                  <a:solidFill>
                    <a:srgbClr val="99FFCC"/>
                  </a:solidFill>
                  <a:latin typeface="Tahoma" pitchFamily="34" charset="0"/>
                </a:rPr>
                <a:t>0</a:t>
              </a:r>
            </a:p>
          </p:txBody>
        </p:sp>
        <p:sp>
          <p:nvSpPr>
            <p:cNvPr id="40972" name="Line 21"/>
            <p:cNvSpPr>
              <a:spLocks noChangeShapeType="1"/>
            </p:cNvSpPr>
            <p:nvPr/>
          </p:nvSpPr>
          <p:spPr bwMode="auto">
            <a:xfrm>
              <a:off x="4558" y="1706"/>
              <a:ext cx="409" cy="0"/>
            </a:xfrm>
            <a:prstGeom prst="line">
              <a:avLst/>
            </a:prstGeom>
            <a:noFill/>
            <a:ln w="28575">
              <a:solidFill>
                <a:srgbClr val="99FFCC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</p:grpSp>
      <p:graphicFrame>
        <p:nvGraphicFramePr>
          <p:cNvPr id="36886" name="Object 22"/>
          <p:cNvGraphicFramePr>
            <a:graphicFrameLocks noGrp="1" noChangeAspect="1"/>
          </p:cNvGraphicFramePr>
          <p:nvPr>
            <p:ph sz="half" idx="2"/>
          </p:nvPr>
        </p:nvGraphicFramePr>
        <p:xfrm>
          <a:off x="4211638" y="2393950"/>
          <a:ext cx="1322387" cy="1120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8" name="Equation" r:id="rId4" imgW="1079500" imgH="914400" progId="Equation.3">
                  <p:embed/>
                </p:oleObj>
              </mc:Choice>
              <mc:Fallback>
                <p:oleObj name="Equation" r:id="rId4" imgW="1079500" imgH="9144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638" y="2393950"/>
                        <a:ext cx="1322387" cy="1120775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  <a:ln w="9525">
                        <a:solidFill>
                          <a:schemeClr val="accent2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87" name="Object 23"/>
          <p:cNvGraphicFramePr>
            <a:graphicFrameLocks noChangeAspect="1"/>
          </p:cNvGraphicFramePr>
          <p:nvPr/>
        </p:nvGraphicFramePr>
        <p:xfrm>
          <a:off x="4284663" y="4437063"/>
          <a:ext cx="1746250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9" name="Equation" r:id="rId6" imgW="698197" imgH="253890" progId="Equation.3">
                  <p:embed/>
                </p:oleObj>
              </mc:Choice>
              <mc:Fallback>
                <p:oleObj name="Equation" r:id="rId6" imgW="698197" imgH="25389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4663" y="4437063"/>
                        <a:ext cx="1746250" cy="635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2857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88" name="Text Box 24"/>
          <p:cNvSpPr txBox="1">
            <a:spLocks noChangeArrowheads="1"/>
          </p:cNvSpPr>
          <p:nvPr/>
        </p:nvSpPr>
        <p:spPr bwMode="auto">
          <a:xfrm>
            <a:off x="3924300" y="6021388"/>
            <a:ext cx="367823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defRPr sz="32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 b="1">
                <a:solidFill>
                  <a:srgbClr val="FFFFCC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 b="1">
                <a:solidFill>
                  <a:srgbClr val="FFFFCC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altLang="en-US" sz="2800" b="0">
                <a:solidFill>
                  <a:schemeClr val="accent2"/>
                </a:solidFill>
                <a:latin typeface="Tahoma" pitchFamily="34" charset="0"/>
              </a:rPr>
              <a:t>continuous spectrum !</a:t>
            </a:r>
          </a:p>
        </p:txBody>
      </p:sp>
      <p:graphicFrame>
        <p:nvGraphicFramePr>
          <p:cNvPr id="36889" name="Object 25"/>
          <p:cNvGraphicFramePr>
            <a:graphicFrameLocks noChangeAspect="1"/>
          </p:cNvGraphicFramePr>
          <p:nvPr/>
        </p:nvGraphicFramePr>
        <p:xfrm>
          <a:off x="6659563" y="3860800"/>
          <a:ext cx="2286000" cy="177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0" name="Equation" r:id="rId8" imgW="914400" imgH="711200" progId="Equation.3">
                  <p:embed/>
                </p:oleObj>
              </mc:Choice>
              <mc:Fallback>
                <p:oleObj name="Equation" r:id="rId8" imgW="914400" imgH="71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9563" y="3860800"/>
                        <a:ext cx="2286000" cy="1778000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 w="28575">
                        <a:solidFill>
                          <a:srgbClr val="66FF66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30466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90" grpId="0" animBg="1"/>
      <p:bldP spid="36888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EMSpe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476250"/>
            <a:ext cx="9029700" cy="445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35" name="Text Box 3"/>
          <p:cNvSpPr txBox="1">
            <a:spLocks noChangeArrowheads="1"/>
          </p:cNvSpPr>
          <p:nvPr/>
        </p:nvSpPr>
        <p:spPr bwMode="auto">
          <a:xfrm>
            <a:off x="2388239" y="5516563"/>
            <a:ext cx="5967723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4400">
                <a:solidFill>
                  <a:schemeClr val="tx1"/>
                </a:solidFill>
                <a:latin typeface="Palatino" pitchFamily="18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Palatino" pitchFamily="18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Palatino" pitchFamily="18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Palatino" pitchFamily="18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Palatino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Palatino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Palatino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Palatino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Palatino" pitchFamily="18" charset="0"/>
              </a:defRPr>
            </a:lvl9pPr>
          </a:lstStyle>
          <a:p>
            <a:pPr eaLnBrk="1" hangingPunct="1"/>
            <a:r>
              <a:rPr lang="de-CH" altLang="en-US" sz="2400" dirty="0" err="1">
                <a:solidFill>
                  <a:srgbClr val="C00000"/>
                </a:solidFill>
                <a:latin typeface="Arial Black" pitchFamily="34" charset="0"/>
              </a:rPr>
              <a:t>Wavelength</a:t>
            </a:r>
            <a:r>
              <a:rPr lang="de-CH" altLang="en-US" sz="2400" dirty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de-CH" altLang="en-US" sz="2400" dirty="0" err="1">
                <a:solidFill>
                  <a:srgbClr val="C00000"/>
                </a:solidFill>
                <a:latin typeface="Arial Black" pitchFamily="34" charset="0"/>
              </a:rPr>
              <a:t>continuously</a:t>
            </a:r>
            <a:r>
              <a:rPr lang="de-CH" altLang="en-US" sz="2400" dirty="0">
                <a:solidFill>
                  <a:srgbClr val="C00000"/>
                </a:solidFill>
                <a:latin typeface="Arial Black" pitchFamily="34" charset="0"/>
              </a:rPr>
              <a:t> tunable !</a:t>
            </a:r>
            <a:endParaRPr lang="en-US" altLang="en-US" sz="24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69636" name="AutoShape 4"/>
          <p:cNvSpPr>
            <a:spLocks/>
          </p:cNvSpPr>
          <p:nvPr/>
        </p:nvSpPr>
        <p:spPr bwMode="auto">
          <a:xfrm rot="5400000">
            <a:off x="6768307" y="3753643"/>
            <a:ext cx="431800" cy="2951163"/>
          </a:xfrm>
          <a:prstGeom prst="rightBrace">
            <a:avLst>
              <a:gd name="adj1" fmla="val 56955"/>
              <a:gd name="adj2" fmla="val 50000"/>
            </a:avLst>
          </a:prstGeom>
          <a:noFill/>
          <a:ln w="28575">
            <a:solidFill>
              <a:srgbClr val="0020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4400">
                <a:solidFill>
                  <a:schemeClr val="tx1"/>
                </a:solidFill>
                <a:latin typeface="Palatino" pitchFamily="18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Palatino" pitchFamily="18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Palatino" pitchFamily="18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Palatino" pitchFamily="18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Palatino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Palatino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Palatino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Palatino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Palatino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363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843213" y="1341438"/>
            <a:ext cx="6083300" cy="5295900"/>
            <a:chOff x="336" y="2688"/>
            <a:chExt cx="3832" cy="3336"/>
          </a:xfrm>
        </p:grpSpPr>
        <p:pic>
          <p:nvPicPr>
            <p:cNvPr id="43018" name="Picture 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" y="2688"/>
              <a:ext cx="3592" cy="3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019" name="Picture 4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6" y="2880"/>
              <a:ext cx="648" cy="264"/>
            </a:xfrm>
            <a:prstGeom prst="rect">
              <a:avLst/>
            </a:prstGeom>
            <a:solidFill>
              <a:srgbClr val="E6E6E6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</p:pic>
        <p:pic>
          <p:nvPicPr>
            <p:cNvPr id="43020" name="Picture 5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4" y="3168"/>
              <a:ext cx="904" cy="248"/>
            </a:xfrm>
            <a:prstGeom prst="rect">
              <a:avLst/>
            </a:prstGeom>
            <a:solidFill>
              <a:srgbClr val="E6E6E6"/>
            </a:solidFill>
            <a:ln w="12700">
              <a:solidFill>
                <a:srgbClr val="FF0000"/>
              </a:solidFill>
              <a:miter lim="800000"/>
              <a:headEnd/>
              <a:tailEnd/>
            </a:ln>
          </p:spPr>
        </p:pic>
      </p:grpSp>
      <p:pic>
        <p:nvPicPr>
          <p:cNvPr id="25606" name="Picture 6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6375" y="2994025"/>
            <a:ext cx="2565400" cy="7239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7" name="Picture 7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4365625"/>
            <a:ext cx="3175000" cy="4445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25608" name="Picture 8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0"/>
            <a:ext cx="1828800" cy="8001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5609" name="Picture 9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644900"/>
            <a:ext cx="1244600" cy="800100"/>
          </a:xfrm>
          <a:prstGeom prst="rect">
            <a:avLst/>
          </a:prstGeom>
          <a:solidFill>
            <a:srgbClr val="FFFFCC"/>
          </a:solidFill>
          <a:ln w="12700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43015" name="Picture 10"/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133600"/>
            <a:ext cx="1917700" cy="863600"/>
          </a:xfrm>
          <a:prstGeom prst="rect">
            <a:avLst/>
          </a:prstGeom>
          <a:solidFill>
            <a:srgbClr val="FFFFCC"/>
          </a:solidFill>
          <a:ln w="12700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25611" name="Picture 11"/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0"/>
            <a:ext cx="31242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2" name="Picture 12"/>
          <p:cNvPicPr>
            <a:picLocks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0"/>
            <a:ext cx="17399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7379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052513"/>
            <a:ext cx="6426200" cy="484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107950" y="260350"/>
            <a:ext cx="90360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sz="32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 b="1">
                <a:solidFill>
                  <a:srgbClr val="FFFFCC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 b="1">
                <a:solidFill>
                  <a:srgbClr val="FFFFCC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altLang="en-US" sz="2800" b="0">
                <a:solidFill>
                  <a:schemeClr val="accent2"/>
                </a:solidFill>
                <a:latin typeface="Tahoma" pitchFamily="34" charset="0"/>
              </a:rPr>
              <a:t>Synchrotron radiation flux for different electron energies</a:t>
            </a:r>
          </a:p>
        </p:txBody>
      </p:sp>
    </p:spTree>
    <p:extLst>
      <p:ext uri="{BB962C8B-B14F-4D97-AF65-F5344CB8AC3E}">
        <p14:creationId xmlns:p14="http://schemas.microsoft.com/office/powerpoint/2010/main" val="481652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777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mtClean="0">
                <a:solidFill>
                  <a:srgbClr val="99FFCC"/>
                </a:solidFill>
              </a:rPr>
              <a:t>Angular divergence of radiation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6275388" cy="50688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2800" smtClean="0"/>
              <a:t>The rms opening angle </a:t>
            </a:r>
            <a:r>
              <a:rPr lang="en-US" altLang="en-US" sz="2800" smtClean="0">
                <a:solidFill>
                  <a:srgbClr val="FFCCFF"/>
                </a:solidFill>
              </a:rPr>
              <a:t>R’</a:t>
            </a:r>
            <a:br>
              <a:rPr lang="en-US" altLang="en-US" sz="2800" smtClean="0">
                <a:solidFill>
                  <a:srgbClr val="FFCCFF"/>
                </a:solidFill>
              </a:rPr>
            </a:br>
            <a:endParaRPr lang="en-US" altLang="en-US" sz="2800" smtClean="0">
              <a:solidFill>
                <a:srgbClr val="FFCCFF"/>
              </a:solidFill>
            </a:endParaRPr>
          </a:p>
          <a:p>
            <a:pPr eaLnBrk="1" hangingPunct="1">
              <a:buFontTx/>
              <a:buChar char="•"/>
            </a:pPr>
            <a:r>
              <a:rPr lang="en-US" altLang="en-US" sz="2800" smtClean="0"/>
              <a:t>at the critical frequency:</a:t>
            </a:r>
            <a:br>
              <a:rPr lang="en-US" altLang="en-US" sz="2800" smtClean="0"/>
            </a:br>
            <a:r>
              <a:rPr lang="en-US" altLang="en-US" sz="2800" smtClean="0"/>
              <a:t/>
            </a:r>
            <a:br>
              <a:rPr lang="en-US" altLang="en-US" sz="2800" smtClean="0"/>
            </a:br>
            <a:r>
              <a:rPr lang="en-US" altLang="en-US" sz="2800" smtClean="0"/>
              <a:t/>
            </a:r>
            <a:br>
              <a:rPr lang="en-US" altLang="en-US" sz="2800" smtClean="0"/>
            </a:br>
            <a:endParaRPr lang="en-US" altLang="en-US" sz="2800" smtClean="0"/>
          </a:p>
          <a:p>
            <a:pPr eaLnBrk="1" hangingPunct="1">
              <a:buFontTx/>
              <a:buChar char="•"/>
            </a:pPr>
            <a:r>
              <a:rPr lang="en-US" altLang="en-US" sz="2800" smtClean="0"/>
              <a:t>well below</a:t>
            </a:r>
            <a:br>
              <a:rPr lang="en-US" altLang="en-US" sz="2800" smtClean="0"/>
            </a:br>
            <a:r>
              <a:rPr lang="en-US" altLang="en-US" sz="2800" smtClean="0"/>
              <a:t/>
            </a:r>
            <a:br>
              <a:rPr lang="en-US" altLang="en-US" sz="2800" smtClean="0"/>
            </a:br>
            <a:r>
              <a:rPr lang="en-US" altLang="en-US" sz="2800" smtClean="0"/>
              <a:t/>
            </a:r>
            <a:br>
              <a:rPr lang="en-US" altLang="en-US" sz="2800" smtClean="0"/>
            </a:br>
            <a:endParaRPr lang="en-US" altLang="en-US" sz="2800" smtClean="0"/>
          </a:p>
          <a:p>
            <a:pPr eaLnBrk="1" hangingPunct="1">
              <a:buFontTx/>
              <a:buChar char="•"/>
            </a:pPr>
            <a:r>
              <a:rPr lang="en-US" altLang="en-US" sz="2800" smtClean="0"/>
              <a:t>well above</a:t>
            </a:r>
          </a:p>
        </p:txBody>
      </p:sp>
      <p:pic>
        <p:nvPicPr>
          <p:cNvPr id="46084" name="Picture 4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1700" y="2565400"/>
            <a:ext cx="2514600" cy="558800"/>
          </a:xfrm>
          <a:prstGeom prst="rect">
            <a:avLst/>
          </a:prstGeom>
          <a:solidFill>
            <a:schemeClr val="bg1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5" name="Picture 5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3933825"/>
            <a:ext cx="4140200" cy="812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5089525" y="4854575"/>
            <a:ext cx="340677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800" b="1">
                <a:solidFill>
                  <a:srgbClr val="00B300"/>
                </a:solidFill>
                <a:latin typeface="Tahoma" pitchFamily="34" charset="0"/>
              </a:rPr>
              <a:t>independent of </a:t>
            </a:r>
            <a:r>
              <a:rPr lang="en-US" altLang="en-US" sz="3600" b="1">
                <a:solidFill>
                  <a:srgbClr val="00B300"/>
                </a:solidFill>
                <a:latin typeface="Symbol" pitchFamily="18" charset="2"/>
              </a:rPr>
              <a:t>g</a:t>
            </a:r>
            <a:r>
              <a:rPr lang="en-US" altLang="en-US" sz="2800" b="1">
                <a:solidFill>
                  <a:srgbClr val="00B300"/>
                </a:solidFill>
                <a:latin typeface="Tahoma" pitchFamily="34" charset="0"/>
              </a:rPr>
              <a:t> !</a:t>
            </a:r>
          </a:p>
        </p:txBody>
      </p:sp>
      <p:pic>
        <p:nvPicPr>
          <p:cNvPr id="46087" name="Picture 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9100" y="5876925"/>
            <a:ext cx="2997200" cy="812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9599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467544" y="3501008"/>
            <a:ext cx="8496944" cy="2115666"/>
          </a:xfrm>
        </p:spPr>
        <p:txBody>
          <a:bodyPr/>
          <a:lstStyle/>
          <a:p>
            <a:r>
              <a:rPr lang="de-CH" altLang="en-US" sz="4400" dirty="0" smtClean="0"/>
              <a:t>Synchrotron light </a:t>
            </a:r>
            <a:r>
              <a:rPr lang="de-CH" altLang="en-US" sz="4400" dirty="0" err="1" smtClean="0"/>
              <a:t>polarization</a:t>
            </a:r>
            <a:endParaRPr lang="en-GB" altLang="en-US" sz="4400" dirty="0" smtClean="0"/>
          </a:p>
        </p:txBody>
      </p:sp>
    </p:spTree>
    <p:extLst>
      <p:ext uri="{BB962C8B-B14F-4D97-AF65-F5344CB8AC3E}">
        <p14:creationId xmlns:p14="http://schemas.microsoft.com/office/powerpoint/2010/main" val="84974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7950" y="0"/>
            <a:ext cx="9036050" cy="549275"/>
          </a:xfrm>
          <a:prstGeom prst="rect">
            <a:avLst/>
          </a:prstGeom>
        </p:spPr>
        <p:txBody>
          <a:bodyPr/>
          <a:lstStyle/>
          <a:p>
            <a:r>
              <a:rPr lang="de-CH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</a:t>
            </a:r>
            <a:r>
              <a:rPr lang="de-CH" dirty="0" err="1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</a:t>
            </a:r>
            <a:r>
              <a:rPr lang="de-CH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a </a:t>
            </a:r>
            <a:r>
              <a:rPr lang="de-CH" dirty="0" err="1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storage</a:t>
            </a:r>
            <a:r>
              <a:rPr lang="de-CH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ring</a:t>
            </a:r>
            <a:endParaRPr lang="en-GB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4206" y="1310644"/>
            <a:ext cx="1755775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spcBef>
                <a:spcPct val="20000"/>
              </a:spcBef>
              <a:defRPr sz="4400" b="1">
                <a:solidFill>
                  <a:srgbClr val="FFFFCC"/>
                </a:solidFill>
                <a:latin typeface="Helvetica" pitchFamily="28" charset="0"/>
              </a:defRPr>
            </a:lvl1pPr>
            <a:lvl2pPr marL="666750" indent="-280988" algn="ctr">
              <a:spcBef>
                <a:spcPct val="20000"/>
              </a:spcBef>
              <a:defRPr sz="3600" b="1">
                <a:solidFill>
                  <a:srgbClr val="FFFFCC"/>
                </a:solidFill>
                <a:latin typeface="Helvetica" pitchFamily="28" charset="0"/>
              </a:defRPr>
            </a:lvl2pPr>
            <a:lvl3pPr marL="1049338" algn="ctr">
              <a:spcBef>
                <a:spcPct val="20000"/>
              </a:spcBef>
              <a:defRPr sz="2400" b="1">
                <a:solidFill>
                  <a:srgbClr val="FFFFCC"/>
                </a:solidFill>
                <a:latin typeface="Helvetica" pitchFamily="28" charset="0"/>
              </a:defRPr>
            </a:lvl3pPr>
            <a:lvl4pPr algn="ctr">
              <a:spcBef>
                <a:spcPct val="20000"/>
              </a:spcBef>
              <a:defRPr sz="2000" b="1">
                <a:solidFill>
                  <a:srgbClr val="FFFFCC"/>
                </a:solidFill>
                <a:latin typeface="Helvetica" pitchFamily="28" charset="0"/>
              </a:defRPr>
            </a:lvl4pPr>
            <a:lvl5pPr algn="ctr">
              <a:spcBef>
                <a:spcPct val="20000"/>
              </a:spcBef>
              <a:defRPr sz="2000" b="1">
                <a:solidFill>
                  <a:srgbClr val="FFFFCC"/>
                </a:solidFill>
                <a:latin typeface="Helvetica" pitchFamily="28" charset="0"/>
              </a:defRPr>
            </a:lvl5pPr>
            <a:lvl6pPr algn="ctr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rgbClr val="FFFFCC"/>
                </a:solidFill>
                <a:latin typeface="Helvetica" pitchFamily="28" charset="0"/>
              </a:defRPr>
            </a:lvl6pPr>
            <a:lvl7pPr algn="ctr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rgbClr val="FFFFCC"/>
                </a:solidFill>
                <a:latin typeface="Helvetica" pitchFamily="28" charset="0"/>
              </a:defRPr>
            </a:lvl7pPr>
            <a:lvl8pPr algn="ctr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rgbClr val="FFFFCC"/>
                </a:solidFill>
                <a:latin typeface="Helvetica" pitchFamily="28" charset="0"/>
              </a:defRPr>
            </a:lvl8pPr>
            <a:lvl9pPr algn="ctr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rgbClr val="FFFFCC"/>
                </a:solidFill>
                <a:latin typeface="Helvetica" pitchFamily="28" charset="0"/>
              </a:defRPr>
            </a:lvl9pPr>
          </a:lstStyle>
          <a:p>
            <a:pPr algn="r"/>
            <a:r>
              <a:rPr lang="en-US" altLang="en-US" sz="1800" dirty="0" smtClean="0">
                <a:solidFill>
                  <a:srgbClr val="FFCCCC"/>
                </a:solidFill>
                <a:sym typeface="Symbol" pitchFamily="28" charset="2"/>
              </a:rPr>
              <a:t>TOP VIEW</a:t>
            </a:r>
            <a:endParaRPr lang="en-US" altLang="en-US" sz="1800" dirty="0">
              <a:solidFill>
                <a:srgbClr val="FFCCCC"/>
              </a:solidFill>
              <a:sym typeface="Symbol" pitchFamily="28" charset="2"/>
            </a:endParaRPr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2377904" y="1000697"/>
            <a:ext cx="1295400" cy="1200150"/>
            <a:chOff x="2400" y="1260"/>
            <a:chExt cx="816" cy="756"/>
          </a:xfrm>
        </p:grpSpPr>
        <p:sp>
          <p:nvSpPr>
            <p:cNvPr id="17" name="Oval 6"/>
            <p:cNvSpPr>
              <a:spLocks noChangeArrowheads="1"/>
            </p:cNvSpPr>
            <p:nvPr/>
          </p:nvSpPr>
          <p:spPr bwMode="auto">
            <a:xfrm>
              <a:off x="2448" y="1260"/>
              <a:ext cx="720" cy="720"/>
            </a:xfrm>
            <a:prstGeom prst="ellips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" name="Oval 7"/>
            <p:cNvSpPr>
              <a:spLocks noChangeArrowheads="1"/>
            </p:cNvSpPr>
            <p:nvPr/>
          </p:nvSpPr>
          <p:spPr bwMode="auto">
            <a:xfrm>
              <a:off x="2784" y="1954"/>
              <a:ext cx="63" cy="62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" name="AutoShape 8"/>
            <p:cNvSpPr>
              <a:spLocks noChangeArrowheads="1"/>
            </p:cNvSpPr>
            <p:nvPr/>
          </p:nvSpPr>
          <p:spPr bwMode="auto">
            <a:xfrm>
              <a:off x="3120" y="1596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" name="AutoShape 9"/>
            <p:cNvSpPr>
              <a:spLocks noChangeArrowheads="1"/>
            </p:cNvSpPr>
            <p:nvPr/>
          </p:nvSpPr>
          <p:spPr bwMode="auto">
            <a:xfrm flipV="1">
              <a:off x="2400" y="1596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2452516" y="4458684"/>
            <a:ext cx="1146175" cy="496888"/>
            <a:chOff x="2446" y="2172"/>
            <a:chExt cx="722" cy="313"/>
          </a:xfrm>
        </p:grpSpPr>
        <p:sp>
          <p:nvSpPr>
            <p:cNvPr id="13" name="Oval 11"/>
            <p:cNvSpPr>
              <a:spLocks noChangeArrowheads="1"/>
            </p:cNvSpPr>
            <p:nvPr/>
          </p:nvSpPr>
          <p:spPr bwMode="auto">
            <a:xfrm>
              <a:off x="2448" y="2172"/>
              <a:ext cx="720" cy="276"/>
            </a:xfrm>
            <a:prstGeom prst="ellips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" name="Oval 12"/>
            <p:cNvSpPr>
              <a:spLocks noChangeArrowheads="1"/>
            </p:cNvSpPr>
            <p:nvPr/>
          </p:nvSpPr>
          <p:spPr bwMode="auto">
            <a:xfrm>
              <a:off x="2784" y="2423"/>
              <a:ext cx="63" cy="62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" name="AutoShape 13"/>
            <p:cNvSpPr>
              <a:spLocks noChangeArrowheads="1"/>
            </p:cNvSpPr>
            <p:nvPr/>
          </p:nvSpPr>
          <p:spPr bwMode="auto">
            <a:xfrm rot="3000000" flipV="1">
              <a:off x="2446" y="2208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" name="AutoShape 14"/>
            <p:cNvSpPr>
              <a:spLocks noChangeArrowheads="1"/>
            </p:cNvSpPr>
            <p:nvPr/>
          </p:nvSpPr>
          <p:spPr bwMode="auto">
            <a:xfrm rot="3000000" flipH="1">
              <a:off x="3072" y="2325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8" name="Group 15"/>
          <p:cNvGrpSpPr>
            <a:grpSpLocks/>
          </p:cNvGrpSpPr>
          <p:nvPr/>
        </p:nvGrpSpPr>
        <p:grpSpPr bwMode="auto">
          <a:xfrm>
            <a:off x="2399335" y="2641157"/>
            <a:ext cx="1219200" cy="158750"/>
            <a:chOff x="2423" y="2924"/>
            <a:chExt cx="768" cy="100"/>
          </a:xfrm>
        </p:grpSpPr>
        <p:sp>
          <p:nvSpPr>
            <p:cNvPr id="9" name="AutoShape 16"/>
            <p:cNvSpPr>
              <a:spLocks noChangeArrowheads="1"/>
            </p:cNvSpPr>
            <p:nvPr/>
          </p:nvSpPr>
          <p:spPr bwMode="auto">
            <a:xfrm rot="5400000" flipV="1">
              <a:off x="2544" y="2924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" name="Line 17"/>
            <p:cNvSpPr>
              <a:spLocks noChangeShapeType="1"/>
            </p:cNvSpPr>
            <p:nvPr/>
          </p:nvSpPr>
          <p:spPr bwMode="auto">
            <a:xfrm>
              <a:off x="2423" y="2976"/>
              <a:ext cx="768" cy="0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" name="Oval 18"/>
            <p:cNvSpPr>
              <a:spLocks noChangeArrowheads="1"/>
            </p:cNvSpPr>
            <p:nvPr/>
          </p:nvSpPr>
          <p:spPr bwMode="auto">
            <a:xfrm>
              <a:off x="2786" y="2949"/>
              <a:ext cx="63" cy="62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" name="AutoShape 19"/>
            <p:cNvSpPr>
              <a:spLocks noChangeArrowheads="1"/>
            </p:cNvSpPr>
            <p:nvPr/>
          </p:nvSpPr>
          <p:spPr bwMode="auto">
            <a:xfrm rot="-5400000" flipH="1" flipV="1">
              <a:off x="3024" y="2928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1" name="Group 4"/>
          <p:cNvGrpSpPr>
            <a:grpSpLocks/>
          </p:cNvGrpSpPr>
          <p:nvPr/>
        </p:nvGrpSpPr>
        <p:grpSpPr bwMode="auto">
          <a:xfrm>
            <a:off x="5284415" y="2534794"/>
            <a:ext cx="3346450" cy="1282700"/>
            <a:chOff x="1780" y="2212"/>
            <a:chExt cx="2108" cy="808"/>
          </a:xfrm>
        </p:grpSpPr>
        <p:grpSp>
          <p:nvGrpSpPr>
            <p:cNvPr id="22" name="Group 5"/>
            <p:cNvGrpSpPr>
              <a:grpSpLocks/>
            </p:cNvGrpSpPr>
            <p:nvPr/>
          </p:nvGrpSpPr>
          <p:grpSpPr bwMode="auto">
            <a:xfrm>
              <a:off x="1780" y="2212"/>
              <a:ext cx="2108" cy="568"/>
              <a:chOff x="1780" y="2212"/>
              <a:chExt cx="2108" cy="568"/>
            </a:xfrm>
          </p:grpSpPr>
          <p:sp>
            <p:nvSpPr>
              <p:cNvPr id="30" name="Oval 6"/>
              <p:cNvSpPr>
                <a:spLocks noChangeArrowheads="1"/>
              </p:cNvSpPr>
              <p:nvPr/>
            </p:nvSpPr>
            <p:spPr bwMode="auto">
              <a:xfrm>
                <a:off x="1780" y="2212"/>
                <a:ext cx="2104" cy="184"/>
              </a:xfrm>
              <a:prstGeom prst="ellipse">
                <a:avLst/>
              </a:prstGeom>
              <a:solidFill>
                <a:srgbClr val="B2B2B2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31" name="Line 7"/>
              <p:cNvSpPr>
                <a:spLocks noChangeShapeType="1"/>
              </p:cNvSpPr>
              <p:nvPr/>
            </p:nvSpPr>
            <p:spPr bwMode="auto">
              <a:xfrm flipH="1">
                <a:off x="3216" y="2308"/>
                <a:ext cx="672" cy="472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23" name="Group 8"/>
            <p:cNvGrpSpPr>
              <a:grpSpLocks/>
            </p:cNvGrpSpPr>
            <p:nvPr/>
          </p:nvGrpSpPr>
          <p:grpSpPr bwMode="auto">
            <a:xfrm>
              <a:off x="2788" y="2548"/>
              <a:ext cx="856" cy="472"/>
              <a:chOff x="2788" y="2548"/>
              <a:chExt cx="856" cy="472"/>
            </a:xfrm>
          </p:grpSpPr>
          <p:grpSp>
            <p:nvGrpSpPr>
              <p:cNvPr id="24" name="Group 9"/>
              <p:cNvGrpSpPr>
                <a:grpSpLocks/>
              </p:cNvGrpSpPr>
              <p:nvPr/>
            </p:nvGrpSpPr>
            <p:grpSpPr bwMode="auto">
              <a:xfrm>
                <a:off x="2788" y="2548"/>
                <a:ext cx="856" cy="472"/>
                <a:chOff x="2788" y="2548"/>
                <a:chExt cx="856" cy="472"/>
              </a:xfrm>
            </p:grpSpPr>
            <p:sp>
              <p:nvSpPr>
                <p:cNvPr id="26" name="Oval 10"/>
                <p:cNvSpPr>
                  <a:spLocks noChangeArrowheads="1"/>
                </p:cNvSpPr>
                <p:nvPr/>
              </p:nvSpPr>
              <p:spPr bwMode="auto">
                <a:xfrm>
                  <a:off x="2932" y="2692"/>
                  <a:ext cx="568" cy="184"/>
                </a:xfrm>
                <a:prstGeom prst="ellipse">
                  <a:avLst/>
                </a:prstGeom>
                <a:solidFill>
                  <a:srgbClr val="00FF00"/>
                </a:solidFill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grpSp>
              <p:nvGrpSpPr>
                <p:cNvPr id="27" name="Group 11"/>
                <p:cNvGrpSpPr>
                  <a:grpSpLocks/>
                </p:cNvGrpSpPr>
                <p:nvPr/>
              </p:nvGrpSpPr>
              <p:grpSpPr bwMode="auto">
                <a:xfrm>
                  <a:off x="2788" y="2548"/>
                  <a:ext cx="856" cy="472"/>
                  <a:chOff x="2788" y="2548"/>
                  <a:chExt cx="856" cy="472"/>
                </a:xfrm>
              </p:grpSpPr>
              <p:sp>
                <p:nvSpPr>
                  <p:cNvPr id="28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2788" y="2784"/>
                    <a:ext cx="85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bg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9" name="Line 13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548"/>
                    <a:ext cx="0" cy="472"/>
                  </a:xfrm>
                  <a:prstGeom prst="line">
                    <a:avLst/>
                  </a:prstGeom>
                  <a:noFill/>
                  <a:ln w="12700">
                    <a:solidFill>
                      <a:schemeClr val="bg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</p:grpSp>
          <p:sp>
            <p:nvSpPr>
              <p:cNvPr id="25" name="Line 14"/>
              <p:cNvSpPr>
                <a:spLocks noChangeShapeType="1"/>
              </p:cNvSpPr>
              <p:nvPr/>
            </p:nvSpPr>
            <p:spPr bwMode="auto">
              <a:xfrm>
                <a:off x="3232" y="2784"/>
                <a:ext cx="400" cy="0"/>
              </a:xfrm>
              <a:prstGeom prst="line">
                <a:avLst/>
              </a:prstGeom>
              <a:noFill/>
              <a:ln w="50800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grpSp>
        <p:nvGrpSpPr>
          <p:cNvPr id="32" name="Group 16"/>
          <p:cNvGrpSpPr>
            <a:grpSpLocks/>
          </p:cNvGrpSpPr>
          <p:nvPr/>
        </p:nvGrpSpPr>
        <p:grpSpPr bwMode="auto">
          <a:xfrm>
            <a:off x="5284415" y="5507434"/>
            <a:ext cx="3346450" cy="901700"/>
            <a:chOff x="1924" y="4468"/>
            <a:chExt cx="2108" cy="568"/>
          </a:xfrm>
        </p:grpSpPr>
        <p:sp>
          <p:nvSpPr>
            <p:cNvPr id="33" name="Line 17"/>
            <p:cNvSpPr>
              <a:spLocks noChangeShapeType="1"/>
            </p:cNvSpPr>
            <p:nvPr/>
          </p:nvSpPr>
          <p:spPr bwMode="auto">
            <a:xfrm flipH="1">
              <a:off x="3360" y="4564"/>
              <a:ext cx="672" cy="28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" name="Oval 18"/>
            <p:cNvSpPr>
              <a:spLocks noChangeArrowheads="1"/>
            </p:cNvSpPr>
            <p:nvPr/>
          </p:nvSpPr>
          <p:spPr bwMode="auto">
            <a:xfrm>
              <a:off x="1924" y="4468"/>
              <a:ext cx="2104" cy="184"/>
            </a:xfrm>
            <a:prstGeom prst="ellipse">
              <a:avLst/>
            </a:prstGeom>
            <a:solidFill>
              <a:srgbClr val="B2B2B2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5" name="Line 19"/>
            <p:cNvSpPr>
              <a:spLocks noChangeShapeType="1"/>
            </p:cNvSpPr>
            <p:nvPr/>
          </p:nvSpPr>
          <p:spPr bwMode="auto">
            <a:xfrm flipH="1">
              <a:off x="3360" y="4564"/>
              <a:ext cx="672" cy="472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36" name="Group 20"/>
            <p:cNvGrpSpPr>
              <a:grpSpLocks/>
            </p:cNvGrpSpPr>
            <p:nvPr/>
          </p:nvGrpSpPr>
          <p:grpSpPr bwMode="auto">
            <a:xfrm>
              <a:off x="3076" y="4608"/>
              <a:ext cx="568" cy="428"/>
              <a:chOff x="3076" y="4608"/>
              <a:chExt cx="568" cy="428"/>
            </a:xfrm>
          </p:grpSpPr>
          <p:sp>
            <p:nvSpPr>
              <p:cNvPr id="37" name="Oval 21"/>
              <p:cNvSpPr>
                <a:spLocks noChangeArrowheads="1"/>
              </p:cNvSpPr>
              <p:nvPr/>
            </p:nvSpPr>
            <p:spPr bwMode="auto">
              <a:xfrm rot="-2700000">
                <a:off x="3076" y="4756"/>
                <a:ext cx="568" cy="184"/>
              </a:xfrm>
              <a:prstGeom prst="ellipse">
                <a:avLst/>
              </a:prstGeom>
              <a:solidFill>
                <a:srgbClr val="00FF00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38" name="Line 22"/>
              <p:cNvSpPr>
                <a:spLocks noChangeShapeType="1"/>
              </p:cNvSpPr>
              <p:nvPr/>
            </p:nvSpPr>
            <p:spPr bwMode="auto">
              <a:xfrm>
                <a:off x="3172" y="4848"/>
                <a:ext cx="376" cy="0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9" name="Line 23"/>
              <p:cNvSpPr>
                <a:spLocks noChangeShapeType="1"/>
              </p:cNvSpPr>
              <p:nvPr/>
            </p:nvSpPr>
            <p:spPr bwMode="auto">
              <a:xfrm>
                <a:off x="3360" y="4660"/>
                <a:ext cx="0" cy="376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0" name="Line 24"/>
              <p:cNvSpPr>
                <a:spLocks noChangeShapeType="1"/>
              </p:cNvSpPr>
              <p:nvPr/>
            </p:nvSpPr>
            <p:spPr bwMode="auto">
              <a:xfrm flipV="1">
                <a:off x="3376" y="4608"/>
                <a:ext cx="208" cy="240"/>
              </a:xfrm>
              <a:prstGeom prst="line">
                <a:avLst/>
              </a:prstGeom>
              <a:noFill/>
              <a:ln w="50800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41" name="Rectangle 20"/>
          <p:cNvSpPr>
            <a:spLocks noChangeArrowheads="1"/>
          </p:cNvSpPr>
          <p:nvPr/>
        </p:nvSpPr>
        <p:spPr bwMode="auto">
          <a:xfrm>
            <a:off x="313706" y="3061844"/>
            <a:ext cx="5626446" cy="128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spcBef>
                <a:spcPct val="20000"/>
              </a:spcBef>
              <a:defRPr sz="4400" b="1">
                <a:solidFill>
                  <a:srgbClr val="FFFFCC"/>
                </a:solidFill>
                <a:latin typeface="Helvetica" pitchFamily="28" charset="0"/>
              </a:defRPr>
            </a:lvl1pPr>
            <a:lvl2pPr marL="666750" indent="-280988" algn="ctr">
              <a:spcBef>
                <a:spcPct val="20000"/>
              </a:spcBef>
              <a:defRPr sz="3600" b="1">
                <a:solidFill>
                  <a:srgbClr val="FFFFCC"/>
                </a:solidFill>
                <a:latin typeface="Helvetica" pitchFamily="28" charset="0"/>
              </a:defRPr>
            </a:lvl2pPr>
            <a:lvl3pPr marL="1049338" algn="ctr">
              <a:spcBef>
                <a:spcPct val="20000"/>
              </a:spcBef>
              <a:defRPr sz="2400" b="1">
                <a:solidFill>
                  <a:srgbClr val="FFFFCC"/>
                </a:solidFill>
                <a:latin typeface="Helvetica" pitchFamily="28" charset="0"/>
              </a:defRPr>
            </a:lvl3pPr>
            <a:lvl4pPr algn="ctr">
              <a:spcBef>
                <a:spcPct val="20000"/>
              </a:spcBef>
              <a:defRPr sz="2000" b="1">
                <a:solidFill>
                  <a:srgbClr val="FFFFCC"/>
                </a:solidFill>
                <a:latin typeface="Helvetica" pitchFamily="28" charset="0"/>
              </a:defRPr>
            </a:lvl4pPr>
            <a:lvl5pPr algn="ctr">
              <a:spcBef>
                <a:spcPct val="20000"/>
              </a:spcBef>
              <a:defRPr sz="2000" b="1">
                <a:solidFill>
                  <a:srgbClr val="FFFFCC"/>
                </a:solidFill>
                <a:latin typeface="Helvetica" pitchFamily="28" charset="0"/>
              </a:defRPr>
            </a:lvl5pPr>
            <a:lvl6pPr algn="ctr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rgbClr val="FFFFCC"/>
                </a:solidFill>
                <a:latin typeface="Helvetica" pitchFamily="28" charset="0"/>
              </a:defRPr>
            </a:lvl6pPr>
            <a:lvl7pPr algn="ctr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rgbClr val="FFFFCC"/>
                </a:solidFill>
                <a:latin typeface="Helvetica" pitchFamily="28" charset="0"/>
              </a:defRPr>
            </a:lvl7pPr>
            <a:lvl8pPr algn="ctr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rgbClr val="FFFFCC"/>
                </a:solidFill>
                <a:latin typeface="Helvetica" pitchFamily="28" charset="0"/>
              </a:defRPr>
            </a:lvl8pPr>
            <a:lvl9pPr algn="ctr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rgbClr val="FFFFCC"/>
                </a:solidFill>
                <a:latin typeface="Helvetica" pitchFamily="28" charset="0"/>
              </a:defRPr>
            </a:lvl9pPr>
          </a:lstStyle>
          <a:p>
            <a:r>
              <a:rPr lang="en-US" altLang="en-US" sz="2400" u="sng" dirty="0">
                <a:solidFill>
                  <a:schemeClr val="bg1"/>
                </a:solidFill>
                <a:sym typeface="Symbol" pitchFamily="28" charset="2"/>
              </a:rPr>
              <a:t>Polarization:</a:t>
            </a:r>
            <a:endParaRPr lang="en-US" altLang="en-US" sz="2400" dirty="0">
              <a:solidFill>
                <a:schemeClr val="bg1"/>
              </a:solidFill>
              <a:sym typeface="Symbol" pitchFamily="28" charset="2"/>
            </a:endParaRPr>
          </a:p>
          <a:p>
            <a:r>
              <a:rPr lang="en-US" altLang="en-US" sz="2400" dirty="0">
                <a:solidFill>
                  <a:srgbClr val="FFFF00"/>
                </a:solidFill>
                <a:sym typeface="Symbol" pitchFamily="28" charset="2"/>
              </a:rPr>
              <a:t>Linear</a:t>
            </a:r>
            <a:r>
              <a:rPr lang="en-US" altLang="en-US" sz="2400" dirty="0">
                <a:solidFill>
                  <a:schemeClr val="bg1"/>
                </a:solidFill>
                <a:sym typeface="Symbol" pitchFamily="28" charset="2"/>
              </a:rPr>
              <a:t> in the plane of the </a:t>
            </a:r>
            <a:r>
              <a:rPr lang="en-US" altLang="en-US" sz="2400" dirty="0" smtClean="0">
                <a:solidFill>
                  <a:schemeClr val="bg1"/>
                </a:solidFill>
                <a:sym typeface="Symbol" pitchFamily="28" charset="2"/>
              </a:rPr>
              <a:t>ring</a:t>
            </a:r>
          </a:p>
          <a:p>
            <a:r>
              <a:rPr lang="en-US" altLang="en-US" sz="2400" dirty="0" smtClean="0">
                <a:solidFill>
                  <a:schemeClr val="bg1"/>
                </a:solidFill>
                <a:sym typeface="Symbol" pitchFamily="28" charset="2"/>
              </a:rPr>
              <a:t>the electric field vector</a:t>
            </a:r>
          </a:p>
        </p:txBody>
      </p:sp>
      <p:sp>
        <p:nvSpPr>
          <p:cNvPr id="42" name="Rectangle 41"/>
          <p:cNvSpPr>
            <a:spLocks noChangeArrowheads="1"/>
          </p:cNvSpPr>
          <p:nvPr/>
        </p:nvSpPr>
        <p:spPr bwMode="auto">
          <a:xfrm>
            <a:off x="474316" y="2538614"/>
            <a:ext cx="1755775" cy="529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spcBef>
                <a:spcPct val="20000"/>
              </a:spcBef>
              <a:defRPr sz="4400" b="1">
                <a:solidFill>
                  <a:srgbClr val="FFFFCC"/>
                </a:solidFill>
                <a:latin typeface="Helvetica" pitchFamily="28" charset="0"/>
              </a:defRPr>
            </a:lvl1pPr>
            <a:lvl2pPr marL="666750" indent="-280988" algn="ctr">
              <a:spcBef>
                <a:spcPct val="20000"/>
              </a:spcBef>
              <a:defRPr sz="3600" b="1">
                <a:solidFill>
                  <a:srgbClr val="FFFFCC"/>
                </a:solidFill>
                <a:latin typeface="Helvetica" pitchFamily="28" charset="0"/>
              </a:defRPr>
            </a:lvl2pPr>
            <a:lvl3pPr marL="1049338" algn="ctr">
              <a:spcBef>
                <a:spcPct val="20000"/>
              </a:spcBef>
              <a:defRPr sz="2400" b="1">
                <a:solidFill>
                  <a:srgbClr val="FFFFCC"/>
                </a:solidFill>
                <a:latin typeface="Helvetica" pitchFamily="28" charset="0"/>
              </a:defRPr>
            </a:lvl3pPr>
            <a:lvl4pPr algn="ctr">
              <a:spcBef>
                <a:spcPct val="20000"/>
              </a:spcBef>
              <a:defRPr sz="2000" b="1">
                <a:solidFill>
                  <a:srgbClr val="FFFFCC"/>
                </a:solidFill>
                <a:latin typeface="Helvetica" pitchFamily="28" charset="0"/>
              </a:defRPr>
            </a:lvl4pPr>
            <a:lvl5pPr algn="ctr">
              <a:spcBef>
                <a:spcPct val="20000"/>
              </a:spcBef>
              <a:defRPr sz="2000" b="1">
                <a:solidFill>
                  <a:srgbClr val="FFFFCC"/>
                </a:solidFill>
                <a:latin typeface="Helvetica" pitchFamily="28" charset="0"/>
              </a:defRPr>
            </a:lvl5pPr>
            <a:lvl6pPr algn="ctr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rgbClr val="FFFFCC"/>
                </a:solidFill>
                <a:latin typeface="Helvetica" pitchFamily="28" charset="0"/>
              </a:defRPr>
            </a:lvl6pPr>
            <a:lvl7pPr algn="ctr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rgbClr val="FFFFCC"/>
                </a:solidFill>
                <a:latin typeface="Helvetica" pitchFamily="28" charset="0"/>
              </a:defRPr>
            </a:lvl7pPr>
            <a:lvl8pPr algn="ctr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rgbClr val="FFFFCC"/>
                </a:solidFill>
                <a:latin typeface="Helvetica" pitchFamily="28" charset="0"/>
              </a:defRPr>
            </a:lvl8pPr>
            <a:lvl9pPr algn="ctr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rgbClr val="FFFFCC"/>
                </a:solidFill>
                <a:latin typeface="Helvetica" pitchFamily="28" charset="0"/>
              </a:defRPr>
            </a:lvl9pPr>
          </a:lstStyle>
          <a:p>
            <a:pPr algn="r"/>
            <a:r>
              <a:rPr lang="en-US" altLang="en-US" sz="1800" dirty="0" smtClean="0">
                <a:solidFill>
                  <a:srgbClr val="FFCCCC"/>
                </a:solidFill>
                <a:sym typeface="Symbol" pitchFamily="28" charset="2"/>
              </a:rPr>
              <a:t>SIDE </a:t>
            </a:r>
            <a:r>
              <a:rPr lang="en-US" altLang="en-US" sz="1800" dirty="0">
                <a:solidFill>
                  <a:srgbClr val="FFCCCC"/>
                </a:solidFill>
                <a:sym typeface="Symbol" pitchFamily="28" charset="2"/>
              </a:rPr>
              <a:t>VIEW</a:t>
            </a:r>
          </a:p>
        </p:txBody>
      </p:sp>
      <p:sp>
        <p:nvSpPr>
          <p:cNvPr id="43" name="Rectangle 42"/>
          <p:cNvSpPr>
            <a:spLocks noChangeArrowheads="1"/>
          </p:cNvSpPr>
          <p:nvPr/>
        </p:nvSpPr>
        <p:spPr bwMode="auto">
          <a:xfrm>
            <a:off x="313706" y="4581128"/>
            <a:ext cx="17557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spcBef>
                <a:spcPct val="20000"/>
              </a:spcBef>
              <a:defRPr sz="4400" b="1">
                <a:solidFill>
                  <a:srgbClr val="FFFFCC"/>
                </a:solidFill>
                <a:latin typeface="Helvetica" pitchFamily="28" charset="0"/>
              </a:defRPr>
            </a:lvl1pPr>
            <a:lvl2pPr marL="666750" indent="-280988" algn="ctr">
              <a:spcBef>
                <a:spcPct val="20000"/>
              </a:spcBef>
              <a:defRPr sz="3600" b="1">
                <a:solidFill>
                  <a:srgbClr val="FFFFCC"/>
                </a:solidFill>
                <a:latin typeface="Helvetica" pitchFamily="28" charset="0"/>
              </a:defRPr>
            </a:lvl2pPr>
            <a:lvl3pPr marL="1049338" algn="ctr">
              <a:spcBef>
                <a:spcPct val="20000"/>
              </a:spcBef>
              <a:defRPr sz="2400" b="1">
                <a:solidFill>
                  <a:srgbClr val="FFFFCC"/>
                </a:solidFill>
                <a:latin typeface="Helvetica" pitchFamily="28" charset="0"/>
              </a:defRPr>
            </a:lvl3pPr>
            <a:lvl4pPr algn="ctr">
              <a:spcBef>
                <a:spcPct val="20000"/>
              </a:spcBef>
              <a:defRPr sz="2000" b="1">
                <a:solidFill>
                  <a:srgbClr val="FFFFCC"/>
                </a:solidFill>
                <a:latin typeface="Helvetica" pitchFamily="28" charset="0"/>
              </a:defRPr>
            </a:lvl4pPr>
            <a:lvl5pPr algn="ctr">
              <a:spcBef>
                <a:spcPct val="20000"/>
              </a:spcBef>
              <a:defRPr sz="2000" b="1">
                <a:solidFill>
                  <a:srgbClr val="FFFFCC"/>
                </a:solidFill>
                <a:latin typeface="Helvetica" pitchFamily="28" charset="0"/>
              </a:defRPr>
            </a:lvl5pPr>
            <a:lvl6pPr algn="ctr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rgbClr val="FFFFCC"/>
                </a:solidFill>
                <a:latin typeface="Helvetica" pitchFamily="28" charset="0"/>
              </a:defRPr>
            </a:lvl6pPr>
            <a:lvl7pPr algn="ctr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rgbClr val="FFFFCC"/>
                </a:solidFill>
                <a:latin typeface="Helvetica" pitchFamily="28" charset="0"/>
              </a:defRPr>
            </a:lvl7pPr>
            <a:lvl8pPr algn="ctr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rgbClr val="FFFFCC"/>
                </a:solidFill>
                <a:latin typeface="Helvetica" pitchFamily="28" charset="0"/>
              </a:defRPr>
            </a:lvl8pPr>
            <a:lvl9pPr algn="ctr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rgbClr val="FFFFCC"/>
                </a:solidFill>
                <a:latin typeface="Helvetica" pitchFamily="28" charset="0"/>
              </a:defRPr>
            </a:lvl9pPr>
          </a:lstStyle>
          <a:p>
            <a:pPr algn="r"/>
            <a:r>
              <a:rPr lang="en-US" altLang="en-US" sz="1800" dirty="0" smtClean="0">
                <a:solidFill>
                  <a:srgbClr val="FFCCCC"/>
                </a:solidFill>
                <a:sym typeface="Symbol" pitchFamily="28" charset="2"/>
              </a:rPr>
              <a:t>TILTED </a:t>
            </a:r>
            <a:r>
              <a:rPr lang="en-US" altLang="en-US" sz="1800" dirty="0">
                <a:solidFill>
                  <a:srgbClr val="FFCCCC"/>
                </a:solidFill>
                <a:sym typeface="Symbol" pitchFamily="28" charset="2"/>
              </a:rPr>
              <a:t>VIEW</a:t>
            </a:r>
          </a:p>
          <a:p>
            <a:pPr algn="r"/>
            <a:endParaRPr lang="en-US" altLang="en-US" sz="1800" dirty="0">
              <a:solidFill>
                <a:srgbClr val="FFCCCC"/>
              </a:solidFill>
              <a:sym typeface="Symbol" pitchFamily="28" charset="2"/>
            </a:endParaRPr>
          </a:p>
        </p:txBody>
      </p:sp>
      <p:sp>
        <p:nvSpPr>
          <p:cNvPr id="44" name="Rectangle 20"/>
          <p:cNvSpPr>
            <a:spLocks noChangeArrowheads="1"/>
          </p:cNvSpPr>
          <p:nvPr/>
        </p:nvSpPr>
        <p:spPr bwMode="auto">
          <a:xfrm>
            <a:off x="1655591" y="5323761"/>
            <a:ext cx="2743200" cy="976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spcBef>
                <a:spcPct val="20000"/>
              </a:spcBef>
              <a:defRPr sz="4400" b="1">
                <a:solidFill>
                  <a:srgbClr val="FFFFCC"/>
                </a:solidFill>
                <a:latin typeface="Helvetica" pitchFamily="28" charset="0"/>
              </a:defRPr>
            </a:lvl1pPr>
            <a:lvl2pPr marL="666750" indent="-280988" algn="ctr">
              <a:spcBef>
                <a:spcPct val="20000"/>
              </a:spcBef>
              <a:defRPr sz="3600" b="1">
                <a:solidFill>
                  <a:srgbClr val="FFFFCC"/>
                </a:solidFill>
                <a:latin typeface="Helvetica" pitchFamily="28" charset="0"/>
              </a:defRPr>
            </a:lvl2pPr>
            <a:lvl3pPr marL="1049338" algn="ctr">
              <a:spcBef>
                <a:spcPct val="20000"/>
              </a:spcBef>
              <a:defRPr sz="2400" b="1">
                <a:solidFill>
                  <a:srgbClr val="FFFFCC"/>
                </a:solidFill>
                <a:latin typeface="Helvetica" pitchFamily="28" charset="0"/>
              </a:defRPr>
            </a:lvl3pPr>
            <a:lvl4pPr algn="ctr">
              <a:spcBef>
                <a:spcPct val="20000"/>
              </a:spcBef>
              <a:defRPr sz="2000" b="1">
                <a:solidFill>
                  <a:srgbClr val="FFFFCC"/>
                </a:solidFill>
                <a:latin typeface="Helvetica" pitchFamily="28" charset="0"/>
              </a:defRPr>
            </a:lvl4pPr>
            <a:lvl5pPr algn="ctr">
              <a:spcBef>
                <a:spcPct val="20000"/>
              </a:spcBef>
              <a:defRPr sz="2000" b="1">
                <a:solidFill>
                  <a:srgbClr val="FFFFCC"/>
                </a:solidFill>
                <a:latin typeface="Helvetica" pitchFamily="28" charset="0"/>
              </a:defRPr>
            </a:lvl5pPr>
            <a:lvl6pPr algn="ctr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rgbClr val="FFFFCC"/>
                </a:solidFill>
                <a:latin typeface="Helvetica" pitchFamily="28" charset="0"/>
              </a:defRPr>
            </a:lvl6pPr>
            <a:lvl7pPr algn="ctr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rgbClr val="FFFFCC"/>
                </a:solidFill>
                <a:latin typeface="Helvetica" pitchFamily="28" charset="0"/>
              </a:defRPr>
            </a:lvl7pPr>
            <a:lvl8pPr algn="ctr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rgbClr val="FFFFCC"/>
                </a:solidFill>
                <a:latin typeface="Helvetica" pitchFamily="28" charset="0"/>
              </a:defRPr>
            </a:lvl8pPr>
            <a:lvl9pPr algn="ctr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rgbClr val="FFFFCC"/>
                </a:solidFill>
                <a:latin typeface="Helvetica" pitchFamily="28" charset="0"/>
              </a:defRPr>
            </a:lvl9pPr>
          </a:lstStyle>
          <a:p>
            <a:r>
              <a:rPr lang="en-US" altLang="en-US" sz="2400" dirty="0" smtClean="0">
                <a:solidFill>
                  <a:srgbClr val="FFFF00"/>
                </a:solidFill>
                <a:sym typeface="Symbol" pitchFamily="28" charset="2"/>
              </a:rPr>
              <a:t>elliptical</a:t>
            </a:r>
            <a:r>
              <a:rPr lang="en-US" altLang="en-US" sz="2400" dirty="0" smtClean="0">
                <a:solidFill>
                  <a:schemeClr val="bg1"/>
                </a:solidFill>
                <a:sym typeface="Symbol" pitchFamily="28" charset="2"/>
              </a:rPr>
              <a:t> </a:t>
            </a:r>
            <a:r>
              <a:rPr lang="en-US" altLang="en-US" sz="2400" dirty="0">
                <a:solidFill>
                  <a:schemeClr val="bg1"/>
                </a:solidFill>
                <a:sym typeface="Symbol" pitchFamily="28" charset="2"/>
              </a:rPr>
              <a:t>out of the plane</a:t>
            </a:r>
          </a:p>
        </p:txBody>
      </p:sp>
      <p:sp>
        <p:nvSpPr>
          <p:cNvPr id="45" name="Text Box 15"/>
          <p:cNvSpPr txBox="1">
            <a:spLocks noChangeArrowheads="1"/>
          </p:cNvSpPr>
          <p:nvPr/>
        </p:nvSpPr>
        <p:spPr bwMode="auto">
          <a:xfrm>
            <a:off x="8306953" y="3204719"/>
            <a:ext cx="4953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800" i="1" dirty="0">
                <a:solidFill>
                  <a:srgbClr val="FFCCFF"/>
                </a:solidFill>
                <a:latin typeface="Tahoma" pitchFamily="34" charset="0"/>
              </a:rPr>
              <a:t>E </a:t>
            </a:r>
          </a:p>
        </p:txBody>
      </p:sp>
      <p:sp>
        <p:nvSpPr>
          <p:cNvPr id="46" name="Text Box 15"/>
          <p:cNvSpPr txBox="1">
            <a:spLocks noChangeArrowheads="1"/>
          </p:cNvSpPr>
          <p:nvPr/>
        </p:nvSpPr>
        <p:spPr bwMode="auto">
          <a:xfrm>
            <a:off x="8306953" y="5903118"/>
            <a:ext cx="4953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800" i="1" dirty="0">
                <a:solidFill>
                  <a:srgbClr val="FFCCFF"/>
                </a:solidFill>
                <a:latin typeface="Tahoma" pitchFamily="34" charset="0"/>
              </a:rPr>
              <a:t>E </a:t>
            </a:r>
          </a:p>
        </p:txBody>
      </p:sp>
    </p:spTree>
    <p:extLst>
      <p:ext uri="{BB962C8B-B14F-4D97-AF65-F5344CB8AC3E}">
        <p14:creationId xmlns:p14="http://schemas.microsoft.com/office/powerpoint/2010/main" val="2429982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8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8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utoUpdateAnimBg="0"/>
      <p:bldP spid="44" grpId="0" autoUpdateAnimBg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7950" y="0"/>
            <a:ext cx="9036050" cy="549275"/>
          </a:xfrm>
          <a:prstGeom prst="rect">
            <a:avLst/>
          </a:prstGeom>
        </p:spPr>
        <p:txBody>
          <a:bodyPr/>
          <a:lstStyle/>
          <a:p>
            <a:r>
              <a:rPr lang="de-CH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Angular </a:t>
            </a:r>
            <a:r>
              <a:rPr lang="de-CH" dirty="0" err="1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distribution</a:t>
            </a:r>
            <a:r>
              <a:rPr lang="de-CH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SR</a:t>
            </a:r>
            <a:endParaRPr lang="en-GB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" name="Group 4"/>
          <p:cNvGrpSpPr>
            <a:grpSpLocks/>
          </p:cNvGrpSpPr>
          <p:nvPr/>
        </p:nvGrpSpPr>
        <p:grpSpPr bwMode="auto">
          <a:xfrm>
            <a:off x="5284415" y="2534794"/>
            <a:ext cx="3346450" cy="1282700"/>
            <a:chOff x="1780" y="2212"/>
            <a:chExt cx="2108" cy="808"/>
          </a:xfrm>
        </p:grpSpPr>
        <p:grpSp>
          <p:nvGrpSpPr>
            <p:cNvPr id="22" name="Group 5"/>
            <p:cNvGrpSpPr>
              <a:grpSpLocks/>
            </p:cNvGrpSpPr>
            <p:nvPr/>
          </p:nvGrpSpPr>
          <p:grpSpPr bwMode="auto">
            <a:xfrm>
              <a:off x="1780" y="2212"/>
              <a:ext cx="2108" cy="568"/>
              <a:chOff x="1780" y="2212"/>
              <a:chExt cx="2108" cy="568"/>
            </a:xfrm>
          </p:grpSpPr>
          <p:sp>
            <p:nvSpPr>
              <p:cNvPr id="30" name="Oval 6"/>
              <p:cNvSpPr>
                <a:spLocks noChangeArrowheads="1"/>
              </p:cNvSpPr>
              <p:nvPr/>
            </p:nvSpPr>
            <p:spPr bwMode="auto">
              <a:xfrm>
                <a:off x="1780" y="2212"/>
                <a:ext cx="2104" cy="184"/>
              </a:xfrm>
              <a:prstGeom prst="ellipse">
                <a:avLst/>
              </a:prstGeom>
              <a:solidFill>
                <a:srgbClr val="B2B2B2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31" name="Line 7"/>
              <p:cNvSpPr>
                <a:spLocks noChangeShapeType="1"/>
              </p:cNvSpPr>
              <p:nvPr/>
            </p:nvSpPr>
            <p:spPr bwMode="auto">
              <a:xfrm flipH="1">
                <a:off x="3216" y="2308"/>
                <a:ext cx="672" cy="472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23" name="Group 8"/>
            <p:cNvGrpSpPr>
              <a:grpSpLocks/>
            </p:cNvGrpSpPr>
            <p:nvPr/>
          </p:nvGrpSpPr>
          <p:grpSpPr bwMode="auto">
            <a:xfrm>
              <a:off x="2788" y="2548"/>
              <a:ext cx="856" cy="472"/>
              <a:chOff x="2788" y="2548"/>
              <a:chExt cx="856" cy="472"/>
            </a:xfrm>
          </p:grpSpPr>
          <p:grpSp>
            <p:nvGrpSpPr>
              <p:cNvPr id="24" name="Group 9"/>
              <p:cNvGrpSpPr>
                <a:grpSpLocks/>
              </p:cNvGrpSpPr>
              <p:nvPr/>
            </p:nvGrpSpPr>
            <p:grpSpPr bwMode="auto">
              <a:xfrm>
                <a:off x="2788" y="2548"/>
                <a:ext cx="856" cy="472"/>
                <a:chOff x="2788" y="2548"/>
                <a:chExt cx="856" cy="472"/>
              </a:xfrm>
            </p:grpSpPr>
            <p:sp>
              <p:nvSpPr>
                <p:cNvPr id="26" name="Oval 10"/>
                <p:cNvSpPr>
                  <a:spLocks noChangeArrowheads="1"/>
                </p:cNvSpPr>
                <p:nvPr/>
              </p:nvSpPr>
              <p:spPr bwMode="auto">
                <a:xfrm>
                  <a:off x="2932" y="2692"/>
                  <a:ext cx="568" cy="184"/>
                </a:xfrm>
                <a:prstGeom prst="ellipse">
                  <a:avLst/>
                </a:prstGeom>
                <a:solidFill>
                  <a:srgbClr val="00FF00"/>
                </a:solidFill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grpSp>
              <p:nvGrpSpPr>
                <p:cNvPr id="27" name="Group 11"/>
                <p:cNvGrpSpPr>
                  <a:grpSpLocks/>
                </p:cNvGrpSpPr>
                <p:nvPr/>
              </p:nvGrpSpPr>
              <p:grpSpPr bwMode="auto">
                <a:xfrm>
                  <a:off x="2788" y="2548"/>
                  <a:ext cx="856" cy="472"/>
                  <a:chOff x="2788" y="2548"/>
                  <a:chExt cx="856" cy="472"/>
                </a:xfrm>
              </p:grpSpPr>
              <p:sp>
                <p:nvSpPr>
                  <p:cNvPr id="28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2788" y="2784"/>
                    <a:ext cx="85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bg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9" name="Line 13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548"/>
                    <a:ext cx="0" cy="472"/>
                  </a:xfrm>
                  <a:prstGeom prst="line">
                    <a:avLst/>
                  </a:prstGeom>
                  <a:noFill/>
                  <a:ln w="12700">
                    <a:solidFill>
                      <a:schemeClr val="bg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</p:grpSp>
          <p:sp>
            <p:nvSpPr>
              <p:cNvPr id="25" name="Line 14"/>
              <p:cNvSpPr>
                <a:spLocks noChangeShapeType="1"/>
              </p:cNvSpPr>
              <p:nvPr/>
            </p:nvSpPr>
            <p:spPr bwMode="auto">
              <a:xfrm>
                <a:off x="3232" y="2784"/>
                <a:ext cx="400" cy="0"/>
              </a:xfrm>
              <a:prstGeom prst="line">
                <a:avLst/>
              </a:prstGeom>
              <a:noFill/>
              <a:ln w="50800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grpSp>
        <p:nvGrpSpPr>
          <p:cNvPr id="32" name="Group 16"/>
          <p:cNvGrpSpPr>
            <a:grpSpLocks/>
          </p:cNvGrpSpPr>
          <p:nvPr/>
        </p:nvGrpSpPr>
        <p:grpSpPr bwMode="auto">
          <a:xfrm>
            <a:off x="5284415" y="5507434"/>
            <a:ext cx="3346450" cy="901700"/>
            <a:chOff x="1924" y="4468"/>
            <a:chExt cx="2108" cy="568"/>
          </a:xfrm>
        </p:grpSpPr>
        <p:sp>
          <p:nvSpPr>
            <p:cNvPr id="33" name="Line 17"/>
            <p:cNvSpPr>
              <a:spLocks noChangeShapeType="1"/>
            </p:cNvSpPr>
            <p:nvPr/>
          </p:nvSpPr>
          <p:spPr bwMode="auto">
            <a:xfrm flipH="1">
              <a:off x="3360" y="4564"/>
              <a:ext cx="672" cy="28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" name="Oval 18"/>
            <p:cNvSpPr>
              <a:spLocks noChangeArrowheads="1"/>
            </p:cNvSpPr>
            <p:nvPr/>
          </p:nvSpPr>
          <p:spPr bwMode="auto">
            <a:xfrm>
              <a:off x="1924" y="4468"/>
              <a:ext cx="2104" cy="184"/>
            </a:xfrm>
            <a:prstGeom prst="ellipse">
              <a:avLst/>
            </a:prstGeom>
            <a:solidFill>
              <a:srgbClr val="B2B2B2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5" name="Line 19"/>
            <p:cNvSpPr>
              <a:spLocks noChangeShapeType="1"/>
            </p:cNvSpPr>
            <p:nvPr/>
          </p:nvSpPr>
          <p:spPr bwMode="auto">
            <a:xfrm flipH="1">
              <a:off x="3360" y="4564"/>
              <a:ext cx="672" cy="472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36" name="Group 20"/>
            <p:cNvGrpSpPr>
              <a:grpSpLocks/>
            </p:cNvGrpSpPr>
            <p:nvPr/>
          </p:nvGrpSpPr>
          <p:grpSpPr bwMode="auto">
            <a:xfrm>
              <a:off x="3076" y="4608"/>
              <a:ext cx="568" cy="428"/>
              <a:chOff x="3076" y="4608"/>
              <a:chExt cx="568" cy="428"/>
            </a:xfrm>
          </p:grpSpPr>
          <p:sp>
            <p:nvSpPr>
              <p:cNvPr id="37" name="Oval 21"/>
              <p:cNvSpPr>
                <a:spLocks noChangeArrowheads="1"/>
              </p:cNvSpPr>
              <p:nvPr/>
            </p:nvSpPr>
            <p:spPr bwMode="auto">
              <a:xfrm rot="-2700000">
                <a:off x="3076" y="4756"/>
                <a:ext cx="568" cy="184"/>
              </a:xfrm>
              <a:prstGeom prst="ellipse">
                <a:avLst/>
              </a:prstGeom>
              <a:solidFill>
                <a:srgbClr val="00FF00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38" name="Line 22"/>
              <p:cNvSpPr>
                <a:spLocks noChangeShapeType="1"/>
              </p:cNvSpPr>
              <p:nvPr/>
            </p:nvSpPr>
            <p:spPr bwMode="auto">
              <a:xfrm>
                <a:off x="3172" y="4848"/>
                <a:ext cx="376" cy="0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9" name="Line 23"/>
              <p:cNvSpPr>
                <a:spLocks noChangeShapeType="1"/>
              </p:cNvSpPr>
              <p:nvPr/>
            </p:nvSpPr>
            <p:spPr bwMode="auto">
              <a:xfrm>
                <a:off x="3360" y="4660"/>
                <a:ext cx="0" cy="376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0" name="Line 24"/>
              <p:cNvSpPr>
                <a:spLocks noChangeShapeType="1"/>
              </p:cNvSpPr>
              <p:nvPr/>
            </p:nvSpPr>
            <p:spPr bwMode="auto">
              <a:xfrm flipV="1">
                <a:off x="3376" y="4608"/>
                <a:ext cx="208" cy="240"/>
              </a:xfrm>
              <a:prstGeom prst="line">
                <a:avLst/>
              </a:prstGeom>
              <a:noFill/>
              <a:ln w="50800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45" name="Text Box 15"/>
          <p:cNvSpPr txBox="1">
            <a:spLocks noChangeArrowheads="1"/>
          </p:cNvSpPr>
          <p:nvPr/>
        </p:nvSpPr>
        <p:spPr bwMode="auto">
          <a:xfrm>
            <a:off x="8306953" y="3204719"/>
            <a:ext cx="4953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800" i="1" dirty="0">
                <a:solidFill>
                  <a:srgbClr val="FFCCFF"/>
                </a:solidFill>
                <a:latin typeface="Tahoma" pitchFamily="34" charset="0"/>
              </a:rPr>
              <a:t>E </a:t>
            </a:r>
          </a:p>
        </p:txBody>
      </p:sp>
      <p:sp>
        <p:nvSpPr>
          <p:cNvPr id="46" name="Text Box 15"/>
          <p:cNvSpPr txBox="1">
            <a:spLocks noChangeArrowheads="1"/>
          </p:cNvSpPr>
          <p:nvPr/>
        </p:nvSpPr>
        <p:spPr bwMode="auto">
          <a:xfrm>
            <a:off x="8306953" y="5903118"/>
            <a:ext cx="4953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800" i="1" dirty="0">
                <a:solidFill>
                  <a:srgbClr val="FFCCFF"/>
                </a:solidFill>
                <a:latin typeface="Tahoma" pitchFamily="34" charset="0"/>
              </a:rPr>
              <a:t>E </a:t>
            </a:r>
          </a:p>
        </p:txBody>
      </p:sp>
      <p:grpSp>
        <p:nvGrpSpPr>
          <p:cNvPr id="47" name="Group 26"/>
          <p:cNvGrpSpPr>
            <a:grpSpLocks noChangeAspect="1"/>
          </p:cNvGrpSpPr>
          <p:nvPr/>
        </p:nvGrpSpPr>
        <p:grpSpPr bwMode="auto">
          <a:xfrm>
            <a:off x="107504" y="2622750"/>
            <a:ext cx="5074443" cy="3017045"/>
            <a:chOff x="3629" y="618"/>
            <a:chExt cx="2131" cy="1267"/>
          </a:xfrm>
        </p:grpSpPr>
        <p:pic>
          <p:nvPicPr>
            <p:cNvPr id="48" name="Picture 2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9" y="618"/>
              <a:ext cx="2131" cy="1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aphicFrame>
          <p:nvGraphicFramePr>
            <p:cNvPr id="49" name="Object 28"/>
            <p:cNvGraphicFramePr>
              <a:graphicFrameLocks noChangeAspect="1"/>
            </p:cNvGraphicFramePr>
            <p:nvPr/>
          </p:nvGraphicFramePr>
          <p:xfrm>
            <a:off x="5329" y="1434"/>
            <a:ext cx="284" cy="2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82" name="Equation" r:id="rId4" imgW="342720" imgH="342720" progId="Equation.3">
                    <p:embed/>
                  </p:oleObj>
                </mc:Choice>
                <mc:Fallback>
                  <p:oleObj name="Equation" r:id="rId4" imgW="342720" imgH="3427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29" y="1434"/>
                          <a:ext cx="284" cy="2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66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554687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altLang="en-US" smtClean="0">
                <a:solidFill>
                  <a:schemeClr val="accent2"/>
                </a:solidFill>
              </a:rPr>
              <a:t>Synchrotron radiation: some dates</a:t>
            </a:r>
            <a:endParaRPr lang="en-US" altLang="en-US" smtClean="0">
              <a:solidFill>
                <a:schemeClr val="accent2"/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214438"/>
            <a:ext cx="8569325" cy="5307012"/>
          </a:xfrm>
        </p:spPr>
        <p:txBody>
          <a:bodyPr/>
          <a:lstStyle/>
          <a:p>
            <a:pPr>
              <a:buClr>
                <a:srgbClr val="FF0000"/>
              </a:buClr>
              <a:buFont typeface="Wingdings" pitchFamily="2" charset="2"/>
              <a:buChar char="§"/>
            </a:pPr>
            <a:r>
              <a:rPr lang="en-US" altLang="en-US" sz="2800" b="0" dirty="0" smtClean="0">
                <a:latin typeface="Helvetica" pitchFamily="34" charset="0"/>
              </a:rPr>
              <a:t>1873	Maxwell’s equations</a:t>
            </a:r>
            <a:br>
              <a:rPr lang="en-US" altLang="en-US" sz="2800" b="0" dirty="0" smtClean="0">
                <a:latin typeface="Helvetica" pitchFamily="34" charset="0"/>
              </a:rPr>
            </a:br>
            <a:endParaRPr lang="en-US" altLang="en-US" sz="2800" b="0" dirty="0" smtClean="0">
              <a:latin typeface="Helvetica" pitchFamily="34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§"/>
            </a:pPr>
            <a:r>
              <a:rPr lang="en-US" altLang="en-US" sz="2800" b="0" dirty="0" smtClean="0">
                <a:solidFill>
                  <a:schemeClr val="bg1">
                    <a:lumMod val="65000"/>
                  </a:schemeClr>
                </a:solidFill>
                <a:latin typeface="Helvetica" pitchFamily="34" charset="0"/>
              </a:rPr>
              <a:t>1887	Hertz: electromagnetic waves</a:t>
            </a:r>
            <a:br>
              <a:rPr lang="en-US" altLang="en-US" sz="2800" b="0" dirty="0" smtClean="0">
                <a:solidFill>
                  <a:schemeClr val="bg1">
                    <a:lumMod val="65000"/>
                  </a:schemeClr>
                </a:solidFill>
                <a:latin typeface="Helvetica" pitchFamily="34" charset="0"/>
              </a:rPr>
            </a:br>
            <a:endParaRPr lang="en-US" altLang="en-US" sz="2800" b="0" dirty="0" smtClean="0">
              <a:solidFill>
                <a:schemeClr val="bg1">
                  <a:lumMod val="65000"/>
                </a:schemeClr>
              </a:solidFill>
              <a:latin typeface="Helvetica" pitchFamily="34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§"/>
            </a:pPr>
            <a:r>
              <a:rPr lang="en-US" altLang="en-US" sz="2800" b="0" dirty="0" smtClean="0">
                <a:solidFill>
                  <a:schemeClr val="bg1">
                    <a:lumMod val="65000"/>
                  </a:schemeClr>
                </a:solidFill>
                <a:latin typeface="Helvetica" pitchFamily="34" charset="0"/>
              </a:rPr>
              <a:t>1898	</a:t>
            </a:r>
            <a:r>
              <a:rPr lang="en-US" altLang="en-US" sz="2800" b="0" dirty="0" err="1" smtClean="0">
                <a:solidFill>
                  <a:schemeClr val="bg1">
                    <a:lumMod val="65000"/>
                  </a:schemeClr>
                </a:solidFill>
                <a:latin typeface="Helvetica" pitchFamily="34" charset="0"/>
              </a:rPr>
              <a:t>Liénard</a:t>
            </a:r>
            <a:r>
              <a:rPr lang="en-US" altLang="en-US" sz="2800" b="0" dirty="0" smtClean="0">
                <a:solidFill>
                  <a:schemeClr val="bg1">
                    <a:lumMod val="65000"/>
                  </a:schemeClr>
                </a:solidFill>
                <a:latin typeface="Helvetica" pitchFamily="34" charset="0"/>
              </a:rPr>
              <a:t>: retarded potentials</a:t>
            </a:r>
          </a:p>
          <a:p>
            <a:pPr>
              <a:buClr>
                <a:srgbClr val="FF0000"/>
              </a:buClr>
              <a:buFont typeface="Wingdings" pitchFamily="2" charset="2"/>
              <a:buChar char="§"/>
            </a:pPr>
            <a:r>
              <a:rPr lang="en-US" altLang="en-US" sz="2800" b="0" dirty="0" smtClean="0">
                <a:solidFill>
                  <a:schemeClr val="bg1">
                    <a:lumMod val="65000"/>
                  </a:schemeClr>
                </a:solidFill>
                <a:latin typeface="Helvetica" pitchFamily="34" charset="0"/>
              </a:rPr>
              <a:t>1900	</a:t>
            </a:r>
            <a:r>
              <a:rPr lang="en-US" altLang="en-US" sz="2800" b="0" dirty="0" err="1" smtClean="0">
                <a:solidFill>
                  <a:schemeClr val="bg1">
                    <a:lumMod val="65000"/>
                  </a:schemeClr>
                </a:solidFill>
                <a:latin typeface="Helvetica" pitchFamily="34" charset="0"/>
              </a:rPr>
              <a:t>Wiechert</a:t>
            </a:r>
            <a:r>
              <a:rPr lang="en-US" altLang="en-US" sz="2800" b="0" dirty="0" smtClean="0">
                <a:solidFill>
                  <a:schemeClr val="bg1">
                    <a:lumMod val="65000"/>
                  </a:schemeClr>
                </a:solidFill>
                <a:latin typeface="Helvetica" pitchFamily="34" charset="0"/>
              </a:rPr>
              <a:t>: retarded potentials</a:t>
            </a:r>
            <a:br>
              <a:rPr lang="en-US" altLang="en-US" sz="2800" b="0" dirty="0" smtClean="0">
                <a:solidFill>
                  <a:schemeClr val="bg1">
                    <a:lumMod val="65000"/>
                  </a:schemeClr>
                </a:solidFill>
                <a:latin typeface="Helvetica" pitchFamily="34" charset="0"/>
              </a:rPr>
            </a:br>
            <a:endParaRPr lang="en-US" altLang="en-US" sz="2800" b="0" dirty="0" smtClean="0">
              <a:solidFill>
                <a:schemeClr val="bg1">
                  <a:lumMod val="65000"/>
                </a:schemeClr>
              </a:solidFill>
              <a:latin typeface="Helvetica" pitchFamily="34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§"/>
            </a:pPr>
            <a:r>
              <a:rPr lang="en-US" altLang="en-US" sz="2800" b="0" dirty="0" smtClean="0">
                <a:solidFill>
                  <a:schemeClr val="bg1">
                    <a:lumMod val="65000"/>
                  </a:schemeClr>
                </a:solidFill>
                <a:latin typeface="Helvetica" pitchFamily="34" charset="0"/>
              </a:rPr>
              <a:t>1908	Schott: Adams Prize Essay</a:t>
            </a:r>
            <a:br>
              <a:rPr lang="en-US" altLang="en-US" sz="2800" b="0" dirty="0" smtClean="0">
                <a:solidFill>
                  <a:schemeClr val="bg1">
                    <a:lumMod val="65000"/>
                  </a:schemeClr>
                </a:solidFill>
                <a:latin typeface="Helvetica" pitchFamily="34" charset="0"/>
              </a:rPr>
            </a:br>
            <a:endParaRPr lang="en-US" altLang="en-US" sz="2800" b="0" dirty="0" smtClean="0">
              <a:solidFill>
                <a:schemeClr val="bg1">
                  <a:lumMod val="65000"/>
                </a:schemeClr>
              </a:solidFill>
              <a:latin typeface="Helvetica" pitchFamily="34" charset="0"/>
            </a:endParaRPr>
          </a:p>
          <a:p>
            <a:pPr lvl="1">
              <a:buClr>
                <a:srgbClr val="FF0000"/>
              </a:buClr>
              <a:buFont typeface="Wingdings" pitchFamily="2" charset="2"/>
              <a:buNone/>
            </a:pPr>
            <a:r>
              <a:rPr lang="en-US" altLang="en-US" b="0" dirty="0" smtClean="0">
                <a:solidFill>
                  <a:schemeClr val="bg1">
                    <a:lumMod val="65000"/>
                  </a:schemeClr>
                </a:solidFill>
                <a:latin typeface="Helvetica" pitchFamily="34" charset="0"/>
              </a:rPr>
              <a:t>		... waiting for accelerators …</a:t>
            </a:r>
            <a:br>
              <a:rPr lang="en-US" altLang="en-US" b="0" dirty="0" smtClean="0">
                <a:solidFill>
                  <a:schemeClr val="bg1">
                    <a:lumMod val="65000"/>
                  </a:schemeClr>
                </a:solidFill>
                <a:latin typeface="Helvetica" pitchFamily="34" charset="0"/>
              </a:rPr>
            </a:br>
            <a:r>
              <a:rPr lang="en-US" altLang="en-US" b="0" dirty="0" smtClean="0">
                <a:solidFill>
                  <a:schemeClr val="bg1">
                    <a:lumMod val="65000"/>
                  </a:schemeClr>
                </a:solidFill>
                <a:latin typeface="Helvetica" pitchFamily="34" charset="0"/>
              </a:rPr>
              <a:t>1940: 2.3 MeV </a:t>
            </a:r>
            <a:r>
              <a:rPr lang="en-US" altLang="en-US" b="0" dirty="0" err="1" smtClean="0">
                <a:solidFill>
                  <a:schemeClr val="bg1">
                    <a:lumMod val="65000"/>
                  </a:schemeClr>
                </a:solidFill>
                <a:latin typeface="Helvetica" pitchFamily="34" charset="0"/>
              </a:rPr>
              <a:t>betatron,Kerst</a:t>
            </a:r>
            <a:r>
              <a:rPr lang="en-US" altLang="en-US" b="0" dirty="0" smtClean="0">
                <a:solidFill>
                  <a:schemeClr val="bg1">
                    <a:lumMod val="65000"/>
                  </a:schemeClr>
                </a:solidFill>
                <a:latin typeface="Helvetica" pitchFamily="34" charset="0"/>
              </a:rPr>
              <a:t>, </a:t>
            </a:r>
            <a:r>
              <a:rPr lang="en-US" altLang="en-US" b="0" dirty="0" err="1" smtClean="0">
                <a:solidFill>
                  <a:schemeClr val="bg1">
                    <a:lumMod val="65000"/>
                  </a:schemeClr>
                </a:solidFill>
                <a:latin typeface="Helvetica" pitchFamily="34" charset="0"/>
              </a:rPr>
              <a:t>Serber</a:t>
            </a:r>
            <a:endParaRPr lang="en-US" altLang="en-US" b="0" dirty="0" smtClean="0">
              <a:solidFill>
                <a:schemeClr val="bg1">
                  <a:lumMod val="65000"/>
                </a:schemeClr>
              </a:solidFill>
              <a:latin typeface="Helvetica" pitchFamily="34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§"/>
            </a:pPr>
            <a:endParaRPr lang="en-US" altLang="en-US" sz="2800" b="0" dirty="0" smtClean="0">
              <a:latin typeface="Helvetica" pitchFamily="34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§"/>
            </a:pPr>
            <a:endParaRPr lang="en-US" altLang="en-US" sz="2800" b="0" dirty="0" smtClean="0"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582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11560" y="3501008"/>
            <a:ext cx="7560840" cy="2115666"/>
          </a:xfrm>
        </p:spPr>
        <p:txBody>
          <a:bodyPr/>
          <a:lstStyle/>
          <a:p>
            <a:r>
              <a:rPr lang="de-CH" altLang="en-US" sz="4400" dirty="0" smtClean="0"/>
              <a:t>Synchrotron light </a:t>
            </a:r>
            <a:r>
              <a:rPr lang="de-CH" altLang="en-US" sz="4400" dirty="0" err="1" smtClean="0"/>
              <a:t>based</a:t>
            </a:r>
            <a:r>
              <a:rPr lang="de-CH" altLang="en-US" sz="4400" dirty="0" smtClean="0"/>
              <a:t> </a:t>
            </a:r>
            <a:r>
              <a:rPr lang="de-CH" altLang="en-US" sz="4400" dirty="0" err="1" smtClean="0"/>
              <a:t>electron</a:t>
            </a:r>
            <a:r>
              <a:rPr lang="de-CH" altLang="en-US" sz="4400" dirty="0" smtClean="0"/>
              <a:t> beam </a:t>
            </a:r>
            <a:r>
              <a:rPr lang="de-CH" altLang="en-US" sz="4400" dirty="0" err="1" smtClean="0"/>
              <a:t>diagnostics</a:t>
            </a:r>
            <a:endParaRPr lang="en-GB" altLang="en-US" sz="4400" dirty="0" smtClean="0"/>
          </a:p>
        </p:txBody>
      </p:sp>
    </p:spTree>
    <p:extLst>
      <p:ext uri="{BB962C8B-B14F-4D97-AF65-F5344CB8AC3E}">
        <p14:creationId xmlns:p14="http://schemas.microsoft.com/office/powerpoint/2010/main" val="2341308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57150"/>
            <a:ext cx="8712200" cy="620713"/>
          </a:xfrm>
        </p:spPr>
        <p:txBody>
          <a:bodyPr/>
          <a:lstStyle/>
          <a:p>
            <a:pPr eaLnBrk="1" hangingPunct="1"/>
            <a:r>
              <a:rPr lang="de-CH" altLang="en-US" dirty="0" err="1" smtClean="0"/>
              <a:t>Seeing</a:t>
            </a:r>
            <a:r>
              <a:rPr lang="de-CH" altLang="en-US" dirty="0" smtClean="0"/>
              <a:t> </a:t>
            </a:r>
            <a:r>
              <a:rPr lang="de-CH" altLang="en-US" dirty="0" err="1" smtClean="0"/>
              <a:t>the</a:t>
            </a:r>
            <a:r>
              <a:rPr lang="de-CH" altLang="en-US" dirty="0" smtClean="0"/>
              <a:t> </a:t>
            </a:r>
            <a:r>
              <a:rPr lang="de-CH" altLang="en-US" dirty="0" err="1" smtClean="0"/>
              <a:t>electron</a:t>
            </a:r>
            <a:r>
              <a:rPr lang="de-CH" altLang="en-US" dirty="0" smtClean="0"/>
              <a:t> beam </a:t>
            </a:r>
            <a:r>
              <a:rPr lang="de-CH" altLang="en-US" b="1" dirty="0" smtClean="0">
                <a:latin typeface="Arial Narrow" pitchFamily="34" charset="0"/>
              </a:rPr>
              <a:t>(SLS)</a:t>
            </a:r>
            <a:r>
              <a:rPr lang="de-CH" altLang="en-US" b="1" dirty="0" smtClean="0"/>
              <a:t> </a:t>
            </a:r>
            <a:endParaRPr lang="en-US" altLang="en-US" b="1" dirty="0" smtClean="0"/>
          </a:p>
        </p:txBody>
      </p:sp>
      <p:pic>
        <p:nvPicPr>
          <p:cNvPr id="177155" name="Picture 3" descr="XraySLSsho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000"/>
            <a:ext cx="4192588" cy="395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7156" name="Picture 4" descr="VerticalEmittanc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295400"/>
            <a:ext cx="4243388" cy="450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7157" name="Text Box 5"/>
          <p:cNvSpPr txBox="1">
            <a:spLocks noChangeArrowheads="1"/>
          </p:cNvSpPr>
          <p:nvPr/>
        </p:nvSpPr>
        <p:spPr bwMode="auto">
          <a:xfrm>
            <a:off x="4859338" y="836613"/>
            <a:ext cx="43576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defRPr sz="32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 b="1">
                <a:solidFill>
                  <a:srgbClr val="FFFFCC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 b="1">
                <a:solidFill>
                  <a:srgbClr val="FFFFCC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CH" altLang="en-US" sz="2400" b="0" dirty="0" err="1">
                <a:latin typeface="Arial" charset="0"/>
              </a:rPr>
              <a:t>visible</a:t>
            </a:r>
            <a:r>
              <a:rPr lang="de-CH" altLang="en-US" sz="2400" b="0" dirty="0">
                <a:latin typeface="Arial" charset="0"/>
              </a:rPr>
              <a:t> light, </a:t>
            </a:r>
            <a:r>
              <a:rPr lang="de-CH" altLang="en-US" sz="2400" b="0" dirty="0" err="1">
                <a:solidFill>
                  <a:srgbClr val="FF0000"/>
                </a:solidFill>
                <a:latin typeface="Arial" charset="0"/>
              </a:rPr>
              <a:t>vertically</a:t>
            </a:r>
            <a:r>
              <a:rPr lang="de-CH" altLang="en-US" sz="2400" b="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de-CH" altLang="en-US" sz="2400" b="0" dirty="0" err="1">
                <a:solidFill>
                  <a:srgbClr val="FF0000"/>
                </a:solidFill>
                <a:latin typeface="Arial" charset="0"/>
              </a:rPr>
              <a:t>polarised</a:t>
            </a:r>
            <a:endParaRPr lang="en-US" altLang="en-US" sz="2400" b="0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77158" name="Text Box 6"/>
          <p:cNvSpPr txBox="1">
            <a:spLocks noChangeArrowheads="1"/>
          </p:cNvSpPr>
          <p:nvPr/>
        </p:nvSpPr>
        <p:spPr bwMode="auto">
          <a:xfrm>
            <a:off x="1692275" y="808038"/>
            <a:ext cx="14033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defRPr sz="32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 b="1">
                <a:solidFill>
                  <a:srgbClr val="FFFFCC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 b="1">
                <a:solidFill>
                  <a:srgbClr val="FFFFCC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CH" altLang="en-US">
                <a:latin typeface="Arial" charset="0"/>
              </a:rPr>
              <a:t>X rays</a:t>
            </a:r>
            <a:endParaRPr lang="en-US" altLang="en-US">
              <a:latin typeface="Arial" charset="0"/>
            </a:endParaRPr>
          </a:p>
        </p:txBody>
      </p:sp>
      <p:graphicFrame>
        <p:nvGraphicFramePr>
          <p:cNvPr id="17715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5455789"/>
              </p:ext>
            </p:extLst>
          </p:nvPr>
        </p:nvGraphicFramePr>
        <p:xfrm>
          <a:off x="2627313" y="5661025"/>
          <a:ext cx="15875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26" name="Equation" r:id="rId5" imgW="1587500" imgH="431800" progId="Equation.3">
                  <p:embed/>
                </p:oleObj>
              </mc:Choice>
              <mc:Fallback>
                <p:oleObj name="Equation" r:id="rId5" imgW="15875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313" y="5661025"/>
                        <a:ext cx="1587500" cy="431800"/>
                      </a:xfrm>
                      <a:prstGeom prst="rect">
                        <a:avLst/>
                      </a:prstGeom>
                      <a:solidFill>
                        <a:srgbClr val="66FF66"/>
                      </a:solidFill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68856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177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157" grpId="0"/>
      <p:bldP spid="177158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>
          <a:xfrm>
            <a:off x="107504" y="44624"/>
            <a:ext cx="8229600" cy="850900"/>
          </a:xfrm>
        </p:spPr>
        <p:txBody>
          <a:bodyPr/>
          <a:lstStyle/>
          <a:p>
            <a:r>
              <a:rPr lang="de-CH" altLang="en-US" dirty="0" err="1" smtClean="0"/>
              <a:t>Seeing</a:t>
            </a:r>
            <a:r>
              <a:rPr lang="de-CH" altLang="en-US" dirty="0" smtClean="0"/>
              <a:t> </a:t>
            </a:r>
            <a:r>
              <a:rPr lang="de-CH" altLang="en-US" dirty="0" err="1" smtClean="0"/>
              <a:t>the</a:t>
            </a:r>
            <a:r>
              <a:rPr lang="de-CH" altLang="en-US" dirty="0" smtClean="0"/>
              <a:t> </a:t>
            </a:r>
            <a:r>
              <a:rPr lang="de-CH" altLang="en-US" dirty="0" err="1" smtClean="0"/>
              <a:t>electron</a:t>
            </a:r>
            <a:r>
              <a:rPr lang="de-CH" altLang="en-US" dirty="0" smtClean="0"/>
              <a:t> beam </a:t>
            </a:r>
            <a:r>
              <a:rPr lang="de-CH" altLang="en-US" b="1" dirty="0" smtClean="0">
                <a:latin typeface="Arial Narrow" pitchFamily="34" charset="0"/>
              </a:rPr>
              <a:t>(SLS)</a:t>
            </a:r>
            <a:r>
              <a:rPr lang="de-CH" altLang="en-US" b="1" dirty="0" smtClean="0"/>
              <a:t> </a:t>
            </a:r>
            <a:endParaRPr lang="en-GB" altLang="en-US" b="1" dirty="0" smtClean="0"/>
          </a:p>
        </p:txBody>
      </p:sp>
      <p:pic>
        <p:nvPicPr>
          <p:cNvPr id="52227" name="Picture 49" descr="monit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8" y="2420938"/>
            <a:ext cx="8161337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8" name="Text Box 8"/>
          <p:cNvSpPr txBox="1">
            <a:spLocks noChangeArrowheads="1"/>
          </p:cNvSpPr>
          <p:nvPr/>
        </p:nvSpPr>
        <p:spPr bwMode="auto">
          <a:xfrm>
            <a:off x="303213" y="1000125"/>
            <a:ext cx="8127546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defRPr sz="32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 b="1">
                <a:solidFill>
                  <a:srgbClr val="FFFFCC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 b="1">
                <a:solidFill>
                  <a:srgbClr val="FFFFCC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r>
              <a:rPr lang="de-CH" altLang="en-US" sz="2400" b="0" dirty="0">
                <a:latin typeface="Arial" charset="0"/>
              </a:rPr>
              <a:t>Making an </a:t>
            </a:r>
            <a:r>
              <a:rPr lang="de-CH" altLang="en-US" sz="2400" b="0" dirty="0" err="1">
                <a:latin typeface="Arial" charset="0"/>
              </a:rPr>
              <a:t>image</a:t>
            </a:r>
            <a:r>
              <a:rPr lang="de-CH" altLang="en-US" sz="2400" b="0" dirty="0">
                <a:latin typeface="Arial" charset="0"/>
              </a:rPr>
              <a:t> of </a:t>
            </a:r>
            <a:r>
              <a:rPr lang="de-CH" altLang="en-US" sz="2400" b="0" dirty="0" err="1">
                <a:latin typeface="Arial" charset="0"/>
              </a:rPr>
              <a:t>the</a:t>
            </a:r>
            <a:r>
              <a:rPr lang="de-CH" altLang="en-US" sz="2400" b="0" dirty="0">
                <a:latin typeface="Arial" charset="0"/>
              </a:rPr>
              <a:t> </a:t>
            </a:r>
            <a:r>
              <a:rPr lang="de-CH" altLang="en-US" sz="2400" b="0" dirty="0" err="1">
                <a:latin typeface="Arial" charset="0"/>
              </a:rPr>
              <a:t>electron</a:t>
            </a:r>
            <a:r>
              <a:rPr lang="de-CH" altLang="en-US" sz="2400" b="0" dirty="0">
                <a:latin typeface="Arial" charset="0"/>
              </a:rPr>
              <a:t> beam </a:t>
            </a:r>
            <a:r>
              <a:rPr lang="de-CH" altLang="en-US" sz="2400" b="0" dirty="0" err="1">
                <a:latin typeface="Arial" charset="0"/>
              </a:rPr>
              <a:t>using</a:t>
            </a:r>
            <a:r>
              <a:rPr lang="de-CH" altLang="en-US" sz="2400" b="0" dirty="0">
                <a:latin typeface="Arial" charset="0"/>
              </a:rPr>
              <a:t> </a:t>
            </a:r>
            <a:r>
              <a:rPr lang="de-CH" altLang="en-US" sz="2400" b="0" dirty="0" err="1">
                <a:latin typeface="Arial" charset="0"/>
              </a:rPr>
              <a:t>the</a:t>
            </a:r>
            <a:r>
              <a:rPr lang="de-CH" altLang="en-US" sz="2400" b="0" dirty="0">
                <a:latin typeface="Arial" charset="0"/>
              </a:rPr>
              <a:t> </a:t>
            </a:r>
            <a:r>
              <a:rPr lang="de-CH" altLang="en-US" sz="2400" b="0" dirty="0" err="1">
                <a:latin typeface="Arial" charset="0"/>
              </a:rPr>
              <a:t>vertically</a:t>
            </a:r>
            <a:r>
              <a:rPr lang="de-CH" altLang="en-US" sz="2400" b="0" dirty="0">
                <a:latin typeface="Arial" charset="0"/>
              </a:rPr>
              <a:t> </a:t>
            </a:r>
            <a:br>
              <a:rPr lang="de-CH" altLang="en-US" sz="2400" b="0" dirty="0">
                <a:latin typeface="Arial" charset="0"/>
              </a:rPr>
            </a:br>
            <a:r>
              <a:rPr lang="de-CH" altLang="en-US" sz="2400" b="0" dirty="0" err="1">
                <a:latin typeface="Arial" charset="0"/>
              </a:rPr>
              <a:t>polarised</a:t>
            </a:r>
            <a:r>
              <a:rPr lang="de-CH" altLang="en-US" sz="2400" b="0" dirty="0">
                <a:latin typeface="Arial" charset="0"/>
              </a:rPr>
              <a:t> </a:t>
            </a:r>
            <a:r>
              <a:rPr lang="de-CH" altLang="en-US" sz="2400" b="0" dirty="0" err="1">
                <a:latin typeface="Arial" charset="0"/>
              </a:rPr>
              <a:t>synchrotron</a:t>
            </a:r>
            <a:r>
              <a:rPr lang="de-CH" altLang="en-US" sz="2400" b="0" dirty="0">
                <a:latin typeface="Arial" charset="0"/>
              </a:rPr>
              <a:t> light</a:t>
            </a:r>
            <a:endParaRPr lang="en-US" altLang="en-US" sz="2400" b="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6044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>
          <a:xfrm>
            <a:off x="179388" y="149225"/>
            <a:ext cx="8229600" cy="850900"/>
          </a:xfrm>
        </p:spPr>
        <p:txBody>
          <a:bodyPr/>
          <a:lstStyle/>
          <a:p>
            <a:r>
              <a:rPr lang="de-CH" altLang="en-US" dirty="0" smtClean="0"/>
              <a:t>High </a:t>
            </a:r>
            <a:r>
              <a:rPr lang="de-CH" altLang="en-US" dirty="0" err="1" smtClean="0"/>
              <a:t>resolution</a:t>
            </a:r>
            <a:r>
              <a:rPr lang="de-CH" altLang="en-US" dirty="0" smtClean="0"/>
              <a:t> </a:t>
            </a:r>
            <a:r>
              <a:rPr lang="de-CH" altLang="en-US" dirty="0" err="1" smtClean="0"/>
              <a:t>measurement</a:t>
            </a:r>
            <a:endParaRPr lang="en-GB" altLang="en-US" dirty="0" smtClean="0"/>
          </a:p>
        </p:txBody>
      </p:sp>
      <p:sp>
        <p:nvSpPr>
          <p:cNvPr id="53251" name="Text Box 8"/>
          <p:cNvSpPr txBox="1">
            <a:spLocks noChangeArrowheads="1"/>
          </p:cNvSpPr>
          <p:nvPr/>
        </p:nvSpPr>
        <p:spPr bwMode="auto">
          <a:xfrm>
            <a:off x="179388" y="1000125"/>
            <a:ext cx="4037012" cy="53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defRPr sz="32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 b="1">
                <a:solidFill>
                  <a:srgbClr val="FFFFCC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 b="1">
                <a:solidFill>
                  <a:srgbClr val="FFFFCC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FFFCC"/>
                </a:solidFill>
                <a:latin typeface="Helvetica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CH" altLang="en-US" sz="2400" b="0" dirty="0" err="1">
                <a:latin typeface="Arial" charset="0"/>
              </a:rPr>
              <a:t>Wavelength</a:t>
            </a:r>
            <a:r>
              <a:rPr lang="de-CH" altLang="en-US" sz="2400" b="0" dirty="0">
                <a:latin typeface="Arial" charset="0"/>
              </a:rPr>
              <a:t> </a:t>
            </a:r>
            <a:r>
              <a:rPr lang="de-CH" altLang="en-US" sz="2400" b="0" dirty="0" err="1">
                <a:latin typeface="Arial" charset="0"/>
              </a:rPr>
              <a:t>used</a:t>
            </a:r>
            <a:r>
              <a:rPr lang="de-CH" altLang="en-US" sz="2400" b="0" dirty="0">
                <a:latin typeface="Arial" charset="0"/>
              </a:rPr>
              <a:t>: 364 </a:t>
            </a:r>
            <a:r>
              <a:rPr lang="de-CH" altLang="en-US" sz="2400" b="0" dirty="0" err="1">
                <a:latin typeface="Arial" charset="0"/>
              </a:rPr>
              <a:t>nm</a:t>
            </a:r>
            <a:endParaRPr lang="de-CH" altLang="en-US" sz="2400" b="0" dirty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de-CH" altLang="en-US" sz="2400" b="0" dirty="0">
                <a:latin typeface="Arial" charset="0"/>
              </a:rPr>
              <a:t/>
            </a:r>
            <a:br>
              <a:rPr lang="de-CH" altLang="en-US" sz="2400" b="0" dirty="0">
                <a:latin typeface="Arial" charset="0"/>
              </a:rPr>
            </a:br>
            <a:endParaRPr lang="de-CH" altLang="en-US" sz="2400" b="0" dirty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de-CH" altLang="en-US" sz="2400" b="0" dirty="0">
                <a:latin typeface="Arial" charset="0"/>
              </a:rPr>
              <a:t>For </a:t>
            </a:r>
            <a:r>
              <a:rPr lang="de-CH" altLang="en-US" sz="2400" b="0" dirty="0" err="1">
                <a:latin typeface="Arial" charset="0"/>
              </a:rPr>
              <a:t>point</a:t>
            </a:r>
            <a:r>
              <a:rPr lang="de-CH" altLang="en-US" sz="2400" b="0" dirty="0">
                <a:latin typeface="Arial" charset="0"/>
              </a:rPr>
              <a:t>-like </a:t>
            </a:r>
            <a:r>
              <a:rPr lang="de-CH" altLang="en-US" sz="2400" b="0" dirty="0" err="1">
                <a:latin typeface="Arial" charset="0"/>
              </a:rPr>
              <a:t>source</a:t>
            </a:r>
            <a:r>
              <a:rPr lang="de-CH" altLang="en-US" sz="2400" b="0" dirty="0">
                <a:latin typeface="Arial" charset="0"/>
              </a:rPr>
              <a:t> </a:t>
            </a:r>
            <a:r>
              <a:rPr lang="de-CH" altLang="en-US" sz="2400" b="0" dirty="0" err="1">
                <a:latin typeface="Arial" charset="0"/>
              </a:rPr>
              <a:t>the</a:t>
            </a:r>
            <a:r>
              <a:rPr lang="de-CH" altLang="en-US" sz="2400" b="0" dirty="0">
                <a:latin typeface="Arial" charset="0"/>
              </a:rPr>
              <a:t/>
            </a:r>
            <a:br>
              <a:rPr lang="de-CH" altLang="en-US" sz="2400" b="0" dirty="0">
                <a:latin typeface="Arial" charset="0"/>
              </a:rPr>
            </a:br>
            <a:r>
              <a:rPr lang="de-CH" altLang="en-US" sz="2400" b="0" dirty="0" err="1">
                <a:latin typeface="Arial" charset="0"/>
              </a:rPr>
              <a:t>intensity</a:t>
            </a:r>
            <a:r>
              <a:rPr lang="de-CH" altLang="en-US" sz="2400" b="0" dirty="0">
                <a:latin typeface="Arial" charset="0"/>
              </a:rPr>
              <a:t> on </a:t>
            </a:r>
            <a:r>
              <a:rPr lang="de-CH" altLang="en-US" sz="2400" b="0" dirty="0" err="1">
                <a:latin typeface="Arial" charset="0"/>
              </a:rPr>
              <a:t>axis</a:t>
            </a:r>
            <a:r>
              <a:rPr lang="de-CH" altLang="en-US" sz="2400" b="0" dirty="0">
                <a:latin typeface="Arial" charset="0"/>
              </a:rPr>
              <a:t> </a:t>
            </a:r>
            <a:r>
              <a:rPr lang="de-CH" altLang="en-US" sz="2400" b="0" dirty="0" err="1">
                <a:latin typeface="Arial" charset="0"/>
              </a:rPr>
              <a:t>is</a:t>
            </a:r>
            <a:r>
              <a:rPr lang="de-CH" altLang="en-US" sz="2400" b="0" dirty="0">
                <a:latin typeface="Arial" charset="0"/>
              </a:rPr>
              <a:t> </a:t>
            </a:r>
            <a:r>
              <a:rPr lang="de-CH" altLang="en-US" sz="2400" b="0" dirty="0" err="1">
                <a:latin typeface="Arial" charset="0"/>
              </a:rPr>
              <a:t>zero</a:t>
            </a:r>
            <a:r>
              <a:rPr lang="de-CH" altLang="en-US" sz="2400" b="0" dirty="0">
                <a:latin typeface="Arial" charset="0"/>
              </a:rPr>
              <a:t/>
            </a:r>
            <a:br>
              <a:rPr lang="de-CH" altLang="en-US" sz="2400" b="0" dirty="0">
                <a:latin typeface="Arial" charset="0"/>
              </a:rPr>
            </a:br>
            <a:r>
              <a:rPr lang="de-CH" altLang="en-US" sz="2400" b="0" dirty="0">
                <a:latin typeface="Arial" charset="0"/>
              </a:rPr>
              <a:t/>
            </a:r>
            <a:br>
              <a:rPr lang="de-CH" altLang="en-US" sz="2400" b="0" dirty="0">
                <a:latin typeface="Arial" charset="0"/>
              </a:rPr>
            </a:br>
            <a:endParaRPr lang="de-CH" altLang="en-US" sz="2400" b="0" dirty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de-CH" altLang="en-US" sz="2400" b="0" dirty="0">
                <a:latin typeface="Arial" charset="0"/>
              </a:rPr>
              <a:t/>
            </a:r>
            <a:br>
              <a:rPr lang="de-CH" altLang="en-US" sz="2400" b="0" dirty="0">
                <a:latin typeface="Arial" charset="0"/>
              </a:rPr>
            </a:br>
            <a:r>
              <a:rPr lang="de-CH" altLang="en-US" sz="2400" b="0" dirty="0">
                <a:latin typeface="Arial" charset="0"/>
              </a:rPr>
              <a:t>Peak-</a:t>
            </a:r>
            <a:r>
              <a:rPr lang="de-CH" altLang="en-US" sz="2400" b="0" dirty="0" err="1">
                <a:latin typeface="Arial" charset="0"/>
              </a:rPr>
              <a:t>to</a:t>
            </a:r>
            <a:r>
              <a:rPr lang="de-CH" altLang="en-US" sz="2400" b="0" dirty="0">
                <a:latin typeface="Arial" charset="0"/>
              </a:rPr>
              <a:t>-valley </a:t>
            </a:r>
            <a:r>
              <a:rPr lang="de-CH" altLang="en-US" sz="2400" b="0" dirty="0" err="1">
                <a:latin typeface="Arial" charset="0"/>
              </a:rPr>
              <a:t>intensity</a:t>
            </a:r>
            <a:r>
              <a:rPr lang="de-CH" altLang="en-US" sz="2400" b="0" dirty="0">
                <a:latin typeface="Arial" charset="0"/>
              </a:rPr>
              <a:t> </a:t>
            </a:r>
            <a:r>
              <a:rPr lang="de-CH" altLang="en-US" sz="2400" b="0" dirty="0" err="1">
                <a:latin typeface="Arial" charset="0"/>
              </a:rPr>
              <a:t>ratio</a:t>
            </a:r>
            <a:r>
              <a:rPr lang="de-CH" altLang="en-US" sz="2400" b="0" dirty="0">
                <a:latin typeface="Arial" charset="0"/>
              </a:rPr>
              <a:t/>
            </a:r>
            <a:br>
              <a:rPr lang="de-CH" altLang="en-US" sz="2400" b="0" dirty="0">
                <a:latin typeface="Arial" charset="0"/>
              </a:rPr>
            </a:br>
            <a:r>
              <a:rPr lang="de-CH" altLang="en-US" sz="2400" b="0" dirty="0" err="1">
                <a:latin typeface="Arial" charset="0"/>
              </a:rPr>
              <a:t>is</a:t>
            </a:r>
            <a:r>
              <a:rPr lang="de-CH" altLang="en-US" sz="2400" b="0" dirty="0">
                <a:latin typeface="Arial" charset="0"/>
              </a:rPr>
              <a:t> </a:t>
            </a:r>
            <a:r>
              <a:rPr lang="de-CH" altLang="en-US" sz="2400" b="0" dirty="0" err="1">
                <a:latin typeface="Arial" charset="0"/>
              </a:rPr>
              <a:t>determined</a:t>
            </a:r>
            <a:r>
              <a:rPr lang="de-CH" altLang="en-US" sz="2400" b="0" dirty="0">
                <a:latin typeface="Arial" charset="0"/>
              </a:rPr>
              <a:t/>
            </a:r>
            <a:br>
              <a:rPr lang="de-CH" altLang="en-US" sz="2400" b="0" dirty="0">
                <a:latin typeface="Arial" charset="0"/>
              </a:rPr>
            </a:br>
            <a:r>
              <a:rPr lang="de-CH" altLang="en-US" sz="2400" b="0" dirty="0" err="1">
                <a:latin typeface="Arial" charset="0"/>
              </a:rPr>
              <a:t>by</a:t>
            </a:r>
            <a:r>
              <a:rPr lang="de-CH" altLang="en-US" sz="2400" b="0" dirty="0">
                <a:latin typeface="Arial" charset="0"/>
              </a:rPr>
              <a:t> </a:t>
            </a:r>
            <a:r>
              <a:rPr lang="de-CH" altLang="en-US" sz="2400" b="0" dirty="0" err="1">
                <a:latin typeface="Arial" charset="0"/>
              </a:rPr>
              <a:t>the</a:t>
            </a:r>
            <a:r>
              <a:rPr lang="de-CH" altLang="en-US" sz="2400" b="0" dirty="0">
                <a:latin typeface="Arial" charset="0"/>
              </a:rPr>
              <a:t> beam </a:t>
            </a:r>
            <a:r>
              <a:rPr lang="de-CH" altLang="en-US" sz="2400" b="0" dirty="0" err="1">
                <a:latin typeface="Arial" charset="0"/>
              </a:rPr>
              <a:t>height</a:t>
            </a:r>
            <a:r>
              <a:rPr lang="de-CH" altLang="en-US" sz="2400" b="0" dirty="0">
                <a:latin typeface="Arial" charset="0"/>
              </a:rPr>
              <a:t> </a:t>
            </a:r>
            <a:br>
              <a:rPr lang="de-CH" altLang="en-US" sz="2400" b="0" dirty="0">
                <a:latin typeface="Arial" charset="0"/>
              </a:rPr>
            </a:br>
            <a:endParaRPr lang="de-CH" altLang="en-US" sz="2400" b="0" dirty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endParaRPr lang="de-CH" altLang="en-US" sz="2400" b="0" dirty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de-CH" altLang="en-US" sz="2400" b="0" dirty="0" err="1">
                <a:latin typeface="Arial" charset="0"/>
              </a:rPr>
              <a:t>Present</a:t>
            </a:r>
            <a:r>
              <a:rPr lang="de-CH" altLang="en-US" sz="2400" b="0" dirty="0">
                <a:latin typeface="Arial" charset="0"/>
              </a:rPr>
              <a:t> </a:t>
            </a:r>
            <a:r>
              <a:rPr lang="de-CH" altLang="en-US" sz="2400" b="0" dirty="0" err="1">
                <a:latin typeface="Arial" charset="0"/>
              </a:rPr>
              <a:t>resolution</a:t>
            </a:r>
            <a:r>
              <a:rPr lang="de-CH" altLang="en-US" sz="2400" b="0" dirty="0">
                <a:latin typeface="Arial" charset="0"/>
              </a:rPr>
              <a:t>: </a:t>
            </a:r>
            <a:r>
              <a:rPr lang="de-CH" altLang="en-US" sz="2400" dirty="0">
                <a:solidFill>
                  <a:srgbClr val="C00000"/>
                </a:solidFill>
                <a:latin typeface="Arial" charset="0"/>
              </a:rPr>
              <a:t>3.5 </a:t>
            </a:r>
            <a:r>
              <a:rPr lang="de-CH" altLang="en-US" sz="2800" dirty="0">
                <a:solidFill>
                  <a:srgbClr val="C00000"/>
                </a:solidFill>
                <a:latin typeface="Symbol" pitchFamily="18" charset="2"/>
              </a:rPr>
              <a:t>m</a:t>
            </a:r>
            <a:r>
              <a:rPr lang="de-CH" altLang="en-US" sz="2400" dirty="0">
                <a:solidFill>
                  <a:srgbClr val="C00000"/>
                </a:solidFill>
                <a:latin typeface="Arial" charset="0"/>
              </a:rPr>
              <a:t>m</a:t>
            </a:r>
            <a:endParaRPr lang="en-US" altLang="en-US" sz="2400" dirty="0">
              <a:solidFill>
                <a:srgbClr val="C00000"/>
              </a:solidFill>
              <a:latin typeface="Arial" charset="0"/>
            </a:endParaRPr>
          </a:p>
        </p:txBody>
      </p:sp>
      <p:pic>
        <p:nvPicPr>
          <p:cNvPr id="5325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881063"/>
            <a:ext cx="4464050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253" name="Content Placeholder 5" descr="From_Vis_365_oct30.t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8775" y="3248025"/>
            <a:ext cx="4964113" cy="358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006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762000" eaLnBrk="1" hangingPunct="1"/>
            <a:r>
              <a:rPr lang="en-US" altLang="en-US" smtClean="0"/>
              <a:t>Useful books and references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762000" eaLnBrk="1" hangingPunct="1"/>
            <a:endParaRPr lang="en-US" altLang="en-US" sz="2400" b="0" smtClean="0">
              <a:latin typeface="Tahoma" pitchFamily="34" charset="0"/>
            </a:endParaRPr>
          </a:p>
          <a:p>
            <a:pPr defTabSz="762000" eaLnBrk="1" hangingPunct="1"/>
            <a:r>
              <a:rPr lang="en-US" altLang="en-US" sz="2400" b="0" smtClean="0">
                <a:latin typeface="Tahoma" pitchFamily="34" charset="0"/>
              </a:rPr>
              <a:t>H. Wiedemann, </a:t>
            </a:r>
            <a:r>
              <a:rPr lang="en-US" altLang="en-US" sz="2400" b="0" i="1" smtClean="0">
                <a:latin typeface="Tahoma" pitchFamily="34" charset="0"/>
              </a:rPr>
              <a:t>Synchrotron Radiation</a:t>
            </a:r>
            <a:r>
              <a:rPr lang="en-US" altLang="en-US" sz="2400" b="0" smtClean="0">
                <a:latin typeface="Tahoma" pitchFamily="34" charset="0"/>
              </a:rPr>
              <a:t/>
            </a:r>
            <a:br>
              <a:rPr lang="en-US" altLang="en-US" sz="2400" b="0" smtClean="0">
                <a:latin typeface="Tahoma" pitchFamily="34" charset="0"/>
              </a:rPr>
            </a:br>
            <a:r>
              <a:rPr lang="en-US" altLang="en-US" sz="2400" b="0" smtClean="0">
                <a:latin typeface="Tahoma" pitchFamily="34" charset="0"/>
              </a:rPr>
              <a:t>Springer-Verlag Berlin Heidelberg 2003</a:t>
            </a:r>
          </a:p>
          <a:p>
            <a:pPr defTabSz="762000" eaLnBrk="1" hangingPunct="1"/>
            <a:r>
              <a:rPr lang="en-US" altLang="en-US" sz="2400" b="0" smtClean="0">
                <a:latin typeface="Tahoma" pitchFamily="34" charset="0"/>
              </a:rPr>
              <a:t>H. Wiedemann, </a:t>
            </a:r>
            <a:r>
              <a:rPr lang="en-US" altLang="en-US" sz="2400" b="0" i="1" smtClean="0">
                <a:latin typeface="Tahoma" pitchFamily="34" charset="0"/>
              </a:rPr>
              <a:t>Particle Accelerator Physics I and II</a:t>
            </a:r>
            <a:r>
              <a:rPr lang="en-US" altLang="en-US" sz="2400" b="0" smtClean="0">
                <a:latin typeface="Tahoma" pitchFamily="34" charset="0"/>
              </a:rPr>
              <a:t/>
            </a:r>
            <a:br>
              <a:rPr lang="en-US" altLang="en-US" sz="2400" b="0" smtClean="0">
                <a:latin typeface="Tahoma" pitchFamily="34" charset="0"/>
              </a:rPr>
            </a:br>
            <a:r>
              <a:rPr lang="en-US" altLang="en-US" sz="2400" b="0" smtClean="0">
                <a:latin typeface="Tahoma" pitchFamily="34" charset="0"/>
              </a:rPr>
              <a:t>Springer Study Edition, 2003</a:t>
            </a:r>
          </a:p>
          <a:p>
            <a:pPr defTabSz="762000" eaLnBrk="1" hangingPunct="1"/>
            <a:endParaRPr lang="en-US" altLang="en-US" sz="2400" b="0" smtClean="0">
              <a:latin typeface="Tahoma" pitchFamily="34" charset="0"/>
            </a:endParaRPr>
          </a:p>
          <a:p>
            <a:pPr defTabSz="762000" eaLnBrk="1" hangingPunct="1">
              <a:buFontTx/>
              <a:buAutoNum type="alphaUcPeriod"/>
            </a:pPr>
            <a:r>
              <a:rPr lang="en-US" altLang="en-US" sz="2400" b="0" smtClean="0">
                <a:latin typeface="Tahoma" pitchFamily="34" charset="0"/>
              </a:rPr>
              <a:t>Hofmann, </a:t>
            </a:r>
            <a:r>
              <a:rPr lang="en-US" altLang="en-US" sz="2400" b="0" i="1" smtClean="0">
                <a:latin typeface="Tahoma" pitchFamily="34" charset="0"/>
              </a:rPr>
              <a:t>The Physics of Synchrotron Radiation</a:t>
            </a:r>
            <a:r>
              <a:rPr lang="en-US" altLang="en-US" sz="2400" b="0" smtClean="0">
                <a:latin typeface="Tahoma" pitchFamily="34" charset="0"/>
              </a:rPr>
              <a:t/>
            </a:r>
            <a:br>
              <a:rPr lang="en-US" altLang="en-US" sz="2400" b="0" smtClean="0">
                <a:latin typeface="Tahoma" pitchFamily="34" charset="0"/>
              </a:rPr>
            </a:br>
            <a:r>
              <a:rPr lang="en-US" altLang="en-US" sz="2400" b="0" smtClean="0">
                <a:latin typeface="Tahoma" pitchFamily="34" charset="0"/>
              </a:rPr>
              <a:t>Cambridge University Press 2004</a:t>
            </a:r>
            <a:br>
              <a:rPr lang="en-US" altLang="en-US" sz="2400" b="0" smtClean="0">
                <a:latin typeface="Tahoma" pitchFamily="34" charset="0"/>
              </a:rPr>
            </a:br>
            <a:endParaRPr lang="en-US" altLang="en-US" sz="2400" b="0" smtClean="0">
              <a:latin typeface="Tahoma" pitchFamily="34" charset="0"/>
            </a:endParaRPr>
          </a:p>
          <a:p>
            <a:pPr defTabSz="762000" eaLnBrk="1" hangingPunct="1">
              <a:buFontTx/>
              <a:buAutoNum type="alphaUcPeriod"/>
            </a:pPr>
            <a:endParaRPr lang="en-US" altLang="en-US" sz="2400" b="0" smtClean="0">
              <a:latin typeface="Tahoma" pitchFamily="34" charset="0"/>
            </a:endParaRPr>
          </a:p>
          <a:p>
            <a:pPr defTabSz="762000" eaLnBrk="1" hangingPunct="1"/>
            <a:r>
              <a:rPr lang="en-US" altLang="en-US" sz="2400" b="0" smtClean="0">
                <a:latin typeface="Tahoma" pitchFamily="34" charset="0"/>
              </a:rPr>
              <a:t>A. W. Chao, M. Tigner, </a:t>
            </a:r>
            <a:r>
              <a:rPr lang="en-US" altLang="en-US" sz="2400" b="0" i="1" smtClean="0">
                <a:latin typeface="Tahoma" pitchFamily="34" charset="0"/>
              </a:rPr>
              <a:t>Handbook of Accelerator Physics and Engineering</a:t>
            </a:r>
            <a:r>
              <a:rPr lang="en-US" altLang="en-US" sz="2400" b="0" smtClean="0">
                <a:latin typeface="Tahoma" pitchFamily="34" charset="0"/>
              </a:rPr>
              <a:t>, World Scientific 1999</a:t>
            </a:r>
            <a:br>
              <a:rPr lang="en-US" altLang="en-US" sz="2400" b="0" smtClean="0">
                <a:latin typeface="Tahoma" pitchFamily="34" charset="0"/>
              </a:rPr>
            </a:br>
            <a:endParaRPr lang="en-US" altLang="en-US" sz="2400" b="0" smtClean="0">
              <a:latin typeface="Tahoma" pitchFamily="34" charset="0"/>
            </a:endParaRPr>
          </a:p>
          <a:p>
            <a:pPr defTabSz="762000" eaLnBrk="1" hangingPunct="1"/>
            <a:endParaRPr lang="en-US" altLang="en-US" sz="2400" b="0" smtClean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203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96975"/>
            <a:ext cx="8893175" cy="5184775"/>
          </a:xfrm>
          <a:ln>
            <a:solidFill>
              <a:schemeClr val="bg1"/>
            </a:solidFill>
          </a:ln>
        </p:spPr>
        <p:txBody>
          <a:bodyPr/>
          <a:lstStyle/>
          <a:p>
            <a:pPr marL="838200" indent="-838200" eaLnBrk="1" hangingPunct="1"/>
            <a:r>
              <a:rPr lang="en-GB" altLang="en-US" sz="2800" dirty="0" smtClean="0">
                <a:solidFill>
                  <a:srgbClr val="002060"/>
                </a:solidFill>
                <a:latin typeface="Tahoma" pitchFamily="34" charset="0"/>
              </a:rPr>
              <a:t>Synchrotron Radiation and Free Electron Lasers</a:t>
            </a:r>
            <a:r>
              <a:rPr lang="en-GB" altLang="en-US" sz="2400" b="0" dirty="0" smtClean="0">
                <a:solidFill>
                  <a:srgbClr val="002060"/>
                </a:solidFill>
                <a:latin typeface="Tahoma" pitchFamily="34" charset="0"/>
              </a:rPr>
              <a:t/>
            </a:r>
            <a:br>
              <a:rPr lang="en-GB" altLang="en-US" sz="2400" b="0" dirty="0" smtClean="0">
                <a:solidFill>
                  <a:srgbClr val="002060"/>
                </a:solidFill>
                <a:latin typeface="Tahoma" pitchFamily="34" charset="0"/>
              </a:rPr>
            </a:br>
            <a:endParaRPr lang="en-US" altLang="en-US" sz="2400" b="0" dirty="0" smtClean="0">
              <a:solidFill>
                <a:srgbClr val="002060"/>
              </a:solidFill>
              <a:latin typeface="Tahoma" pitchFamily="34" charset="0"/>
            </a:endParaRPr>
          </a:p>
          <a:p>
            <a:pPr marL="1143000" lvl="1" indent="-685800" eaLnBrk="1" hangingPunct="1">
              <a:buClr>
                <a:srgbClr val="FF0000"/>
              </a:buClr>
              <a:buSzPct val="75000"/>
              <a:buFont typeface="Wingdings" pitchFamily="2" charset="2"/>
              <a:buNone/>
            </a:pPr>
            <a:r>
              <a:rPr lang="fr-FR" altLang="en-US" sz="2400" b="0" dirty="0" smtClean="0">
                <a:latin typeface="Tahoma" pitchFamily="34" charset="0"/>
              </a:rPr>
              <a:t>Grenoble, France, 22 - 27 April 1996 </a:t>
            </a:r>
            <a:br>
              <a:rPr lang="fr-FR" altLang="en-US" sz="2400" b="0" dirty="0" smtClean="0">
                <a:latin typeface="Tahoma" pitchFamily="34" charset="0"/>
              </a:rPr>
            </a:br>
            <a:r>
              <a:rPr lang="fr-FR" altLang="en-US" sz="2400" b="0" dirty="0" smtClean="0">
                <a:latin typeface="Tahoma" pitchFamily="34" charset="0"/>
              </a:rPr>
              <a:t>(A. </a:t>
            </a:r>
            <a:r>
              <a:rPr lang="fr-FR" altLang="en-US" sz="2400" b="0" dirty="0" err="1" smtClean="0">
                <a:latin typeface="Tahoma" pitchFamily="34" charset="0"/>
              </a:rPr>
              <a:t>Hofmann’s</a:t>
            </a:r>
            <a:r>
              <a:rPr lang="fr-FR" altLang="en-US" sz="2400" b="0" dirty="0" smtClean="0">
                <a:latin typeface="Tahoma" pitchFamily="34" charset="0"/>
              </a:rPr>
              <a:t> lectures on synchrotron radiation)</a:t>
            </a:r>
            <a:br>
              <a:rPr lang="fr-FR" altLang="en-US" sz="2400" b="0" dirty="0" smtClean="0">
                <a:latin typeface="Tahoma" pitchFamily="34" charset="0"/>
              </a:rPr>
            </a:br>
            <a:r>
              <a:rPr lang="fr-FR" altLang="en-US" sz="2400" b="0" dirty="0" smtClean="0">
                <a:solidFill>
                  <a:srgbClr val="CC6600"/>
                </a:solidFill>
                <a:latin typeface="Tahoma" pitchFamily="34" charset="0"/>
              </a:rPr>
              <a:t>CERN Yellow Report 98-04</a:t>
            </a:r>
            <a:r>
              <a:rPr lang="fr-FR" altLang="en-US" sz="2400" b="0" dirty="0" smtClean="0">
                <a:latin typeface="Tahoma" pitchFamily="34" charset="0"/>
              </a:rPr>
              <a:t> </a:t>
            </a:r>
            <a:r>
              <a:rPr lang="en-US" altLang="en-US" sz="2400" b="0" dirty="0" smtClean="0">
                <a:latin typeface="Tahoma" pitchFamily="34" charset="0"/>
              </a:rPr>
              <a:t/>
            </a:r>
            <a:br>
              <a:rPr lang="en-US" altLang="en-US" sz="2400" b="0" dirty="0" smtClean="0">
                <a:latin typeface="Tahoma" pitchFamily="34" charset="0"/>
              </a:rPr>
            </a:br>
            <a:endParaRPr lang="en-US" altLang="en-US" sz="2400" b="0" dirty="0" smtClean="0">
              <a:latin typeface="Tahoma" pitchFamily="34" charset="0"/>
            </a:endParaRPr>
          </a:p>
          <a:p>
            <a:pPr marL="1143000" lvl="1" indent="-685800" eaLnBrk="1" hangingPunct="1">
              <a:buClr>
                <a:srgbClr val="FF0000"/>
              </a:buClr>
              <a:buSzPct val="75000"/>
              <a:buFont typeface="Wingdings" pitchFamily="2" charset="2"/>
              <a:buNone/>
            </a:pPr>
            <a:r>
              <a:rPr lang="en-US" altLang="en-US" sz="2400" b="0" dirty="0" err="1" smtClean="0">
                <a:latin typeface="Tahoma" pitchFamily="34" charset="0"/>
              </a:rPr>
              <a:t>Brunnen</a:t>
            </a:r>
            <a:r>
              <a:rPr lang="en-US" altLang="en-US" sz="2400" b="0" dirty="0" smtClean="0">
                <a:latin typeface="Tahoma" pitchFamily="34" charset="0"/>
              </a:rPr>
              <a:t>, Switzerland, 2 – 9 July 2003</a:t>
            </a:r>
            <a:br>
              <a:rPr lang="en-US" altLang="en-US" sz="2400" b="0" dirty="0" smtClean="0">
                <a:latin typeface="Tahoma" pitchFamily="34" charset="0"/>
              </a:rPr>
            </a:br>
            <a:r>
              <a:rPr lang="en-US" altLang="en-US" sz="2400" b="0" dirty="0" smtClean="0">
                <a:solidFill>
                  <a:srgbClr val="CC6600"/>
                </a:solidFill>
                <a:latin typeface="Tahoma" pitchFamily="34" charset="0"/>
              </a:rPr>
              <a:t>CERN Yellow Report 2005-012</a:t>
            </a:r>
            <a:r>
              <a:rPr lang="en-US" altLang="en-US" sz="2400" b="0" dirty="0" smtClean="0">
                <a:solidFill>
                  <a:srgbClr val="FF0000"/>
                </a:solidFill>
                <a:latin typeface="Tahoma" pitchFamily="34" charset="0"/>
              </a:rPr>
              <a:t/>
            </a:r>
            <a:br>
              <a:rPr lang="en-US" altLang="en-US" sz="2400" b="0" dirty="0" smtClean="0">
                <a:solidFill>
                  <a:srgbClr val="FF0000"/>
                </a:solidFill>
                <a:latin typeface="Tahoma" pitchFamily="34" charset="0"/>
              </a:rPr>
            </a:br>
            <a:r>
              <a:rPr lang="en-US" altLang="en-US" sz="2400" b="0" dirty="0" smtClean="0">
                <a:latin typeface="Tahoma" pitchFamily="34" charset="0"/>
              </a:rPr>
              <a:t/>
            </a:r>
            <a:br>
              <a:rPr lang="en-US" altLang="en-US" sz="2400" b="0" dirty="0" smtClean="0">
                <a:latin typeface="Tahoma" pitchFamily="34" charset="0"/>
              </a:rPr>
            </a:br>
            <a:endParaRPr lang="en-US" altLang="en-US" sz="2400" b="0" dirty="0" smtClean="0">
              <a:latin typeface="Tahoma" pitchFamily="34" charset="0"/>
            </a:endParaRPr>
          </a:p>
          <a:p>
            <a:pPr marL="838200" indent="-838200" algn="ctr" eaLnBrk="1" hangingPunct="1">
              <a:buClr>
                <a:srgbClr val="FF0000"/>
              </a:buClr>
              <a:buSzPct val="75000"/>
              <a:buFont typeface="Wingdings" pitchFamily="2" charset="2"/>
              <a:buNone/>
            </a:pPr>
            <a:r>
              <a:rPr lang="en-US" altLang="en-US" sz="2000" b="0" u="sng" dirty="0" smtClean="0">
                <a:solidFill>
                  <a:srgbClr val="002060"/>
                </a:solidFill>
                <a:latin typeface="Tahoma" pitchFamily="34" charset="0"/>
                <a:hlinkClick r:id="rId2"/>
              </a:rPr>
              <a:t>Previous CAS Schools Proceedings</a:t>
            </a:r>
            <a:endParaRPr lang="en-US" altLang="en-US" sz="2000" b="0" dirty="0" smtClean="0">
              <a:solidFill>
                <a:srgbClr val="002060"/>
              </a:solidFill>
              <a:latin typeface="Tahoma" pitchFamily="34" charset="0"/>
            </a:endParaRPr>
          </a:p>
        </p:txBody>
      </p:sp>
      <p:sp>
        <p:nvSpPr>
          <p:cNvPr id="1331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CH" altLang="en-US" smtClean="0"/>
              <a:t>CERN Accelerator School Proceedings</a:t>
            </a: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339390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363272" cy="8509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Maxwell equations (poetry)</a:t>
            </a:r>
          </a:p>
        </p:txBody>
      </p:sp>
      <p:sp>
        <p:nvSpPr>
          <p:cNvPr id="18435" name="AutoShape 3"/>
          <p:cNvSpPr>
            <a:spLocks noChangeArrowheads="1"/>
          </p:cNvSpPr>
          <p:nvPr/>
        </p:nvSpPr>
        <p:spPr bwMode="auto">
          <a:xfrm>
            <a:off x="107504" y="1375379"/>
            <a:ext cx="6468517" cy="2126039"/>
          </a:xfrm>
          <a:prstGeom prst="roundRect">
            <a:avLst>
              <a:gd name="adj" fmla="val 12495"/>
            </a:avLst>
          </a:prstGeom>
          <a:solidFill>
            <a:srgbClr val="FFFFCC"/>
          </a:solidFill>
          <a:ln w="12700">
            <a:solidFill>
              <a:srgbClr val="B30000"/>
            </a:solidFill>
            <a:round/>
            <a:headEnd/>
            <a:tailEnd/>
          </a:ln>
        </p:spPr>
        <p:txBody>
          <a:bodyPr wrap="none" lIns="90487" tIns="44450" rIns="90487" bIns="4445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2800" i="1" dirty="0">
                <a:solidFill>
                  <a:srgbClr val="000000"/>
                </a:solidFill>
                <a:latin typeface="Times New Roman" pitchFamily="18" charset="0"/>
              </a:rPr>
              <a:t>War </a:t>
            </a:r>
            <a:r>
              <a:rPr lang="en-US" altLang="en-US" sz="2800" i="1" dirty="0" err="1">
                <a:solidFill>
                  <a:srgbClr val="000000"/>
                </a:solidFill>
                <a:latin typeface="Times New Roman" pitchFamily="18" charset="0"/>
              </a:rPr>
              <a:t>es</a:t>
            </a:r>
            <a:r>
              <a:rPr lang="en-US" altLang="en-US" sz="2800" i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sz="2800" i="1" dirty="0" err="1">
                <a:solidFill>
                  <a:srgbClr val="000000"/>
                </a:solidFill>
                <a:latin typeface="Times New Roman" pitchFamily="18" charset="0"/>
              </a:rPr>
              <a:t>ein</a:t>
            </a:r>
            <a:r>
              <a:rPr lang="en-US" altLang="en-US" sz="2800" i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sz="2800" i="1" dirty="0" err="1">
                <a:solidFill>
                  <a:srgbClr val="000000"/>
                </a:solidFill>
                <a:latin typeface="Times New Roman" pitchFamily="18" charset="0"/>
              </a:rPr>
              <a:t>Gott</a:t>
            </a:r>
            <a:r>
              <a:rPr lang="en-US" altLang="en-US" sz="2800" i="1" dirty="0">
                <a:solidFill>
                  <a:srgbClr val="000000"/>
                </a:solidFill>
                <a:latin typeface="Times New Roman" pitchFamily="18" charset="0"/>
              </a:rPr>
              <a:t>, der </a:t>
            </a:r>
            <a:r>
              <a:rPr lang="en-US" altLang="en-US" sz="2800" i="1" dirty="0" err="1">
                <a:solidFill>
                  <a:srgbClr val="000000"/>
                </a:solidFill>
                <a:latin typeface="Times New Roman" pitchFamily="18" charset="0"/>
              </a:rPr>
              <a:t>diese</a:t>
            </a:r>
            <a:r>
              <a:rPr lang="en-US" altLang="en-US" sz="2800" i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sz="2800" i="1" dirty="0" err="1">
                <a:solidFill>
                  <a:srgbClr val="000000"/>
                </a:solidFill>
                <a:latin typeface="Times New Roman" pitchFamily="18" charset="0"/>
              </a:rPr>
              <a:t>Zeichen</a:t>
            </a:r>
            <a:r>
              <a:rPr lang="en-US" altLang="en-US" sz="2800" i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sz="2800" i="1" dirty="0" err="1" smtClean="0">
                <a:solidFill>
                  <a:srgbClr val="000000"/>
                </a:solidFill>
                <a:latin typeface="Times New Roman" pitchFamily="18" charset="0"/>
              </a:rPr>
              <a:t>schrieb</a:t>
            </a:r>
            <a:endParaRPr lang="en-US" altLang="en-US" sz="2800" i="1" dirty="0">
              <a:solidFill>
                <a:srgbClr val="000000"/>
              </a:solidFill>
              <a:latin typeface="Times New Roman" pitchFamily="18" charset="0"/>
            </a:endParaRPr>
          </a:p>
          <a:p>
            <a:pPr algn="l"/>
            <a:r>
              <a:rPr lang="en-US" altLang="en-US" sz="2800" i="1" dirty="0" smtClean="0">
                <a:solidFill>
                  <a:srgbClr val="000000"/>
                </a:solidFill>
                <a:latin typeface="Times New Roman" pitchFamily="18" charset="0"/>
              </a:rPr>
              <a:t>Die </a:t>
            </a:r>
            <a:r>
              <a:rPr lang="en-US" altLang="en-US" sz="2800" i="1" dirty="0" err="1">
                <a:solidFill>
                  <a:srgbClr val="000000"/>
                </a:solidFill>
                <a:latin typeface="Times New Roman" pitchFamily="18" charset="0"/>
              </a:rPr>
              <a:t>mit</a:t>
            </a:r>
            <a:r>
              <a:rPr lang="en-US" altLang="en-US" sz="2800" i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sz="2800" i="1" dirty="0" err="1">
                <a:solidFill>
                  <a:srgbClr val="000000"/>
                </a:solidFill>
                <a:latin typeface="Times New Roman" pitchFamily="18" charset="0"/>
              </a:rPr>
              <a:t>geheimnisvoll</a:t>
            </a:r>
            <a:r>
              <a:rPr lang="en-US" altLang="en-US" sz="2800" i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sz="2800" i="1" dirty="0" err="1">
                <a:solidFill>
                  <a:srgbClr val="000000"/>
                </a:solidFill>
                <a:latin typeface="Times New Roman" pitchFamily="18" charset="0"/>
              </a:rPr>
              <a:t>verborg’nem</a:t>
            </a:r>
            <a:r>
              <a:rPr lang="en-US" altLang="en-US" sz="2800" i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sz="2800" i="1" dirty="0" err="1">
                <a:solidFill>
                  <a:srgbClr val="000000"/>
                </a:solidFill>
                <a:latin typeface="Times New Roman" pitchFamily="18" charset="0"/>
              </a:rPr>
              <a:t>Trieb</a:t>
            </a:r>
            <a:endParaRPr lang="en-US" altLang="en-US" sz="2800" i="1" dirty="0">
              <a:solidFill>
                <a:srgbClr val="000000"/>
              </a:solidFill>
              <a:latin typeface="Times New Roman" pitchFamily="18" charset="0"/>
            </a:endParaRPr>
          </a:p>
          <a:p>
            <a:pPr algn="l"/>
            <a:r>
              <a:rPr lang="en-US" altLang="en-US" sz="2800" i="1" dirty="0">
                <a:solidFill>
                  <a:srgbClr val="000000"/>
                </a:solidFill>
                <a:latin typeface="Times New Roman" pitchFamily="18" charset="0"/>
              </a:rPr>
              <a:t>Die </a:t>
            </a:r>
            <a:r>
              <a:rPr lang="en-US" altLang="en-US" sz="2800" i="1" dirty="0" err="1">
                <a:solidFill>
                  <a:srgbClr val="000000"/>
                </a:solidFill>
                <a:latin typeface="Times New Roman" pitchFamily="18" charset="0"/>
              </a:rPr>
              <a:t>Kräfte</a:t>
            </a:r>
            <a:r>
              <a:rPr lang="en-US" altLang="en-US" sz="2800" i="1" dirty="0">
                <a:solidFill>
                  <a:srgbClr val="000000"/>
                </a:solidFill>
                <a:latin typeface="Times New Roman" pitchFamily="18" charset="0"/>
              </a:rPr>
              <a:t> der </a:t>
            </a:r>
            <a:r>
              <a:rPr lang="en-US" altLang="en-US" sz="2800" i="1" dirty="0" err="1">
                <a:solidFill>
                  <a:srgbClr val="000000"/>
                </a:solidFill>
                <a:latin typeface="Times New Roman" pitchFamily="18" charset="0"/>
              </a:rPr>
              <a:t>Natur</a:t>
            </a:r>
            <a:r>
              <a:rPr lang="en-US" altLang="en-US" sz="2800" i="1" dirty="0">
                <a:solidFill>
                  <a:srgbClr val="000000"/>
                </a:solidFill>
                <a:latin typeface="Times New Roman" pitchFamily="18" charset="0"/>
              </a:rPr>
              <a:t> um </a:t>
            </a:r>
            <a:r>
              <a:rPr lang="en-US" altLang="en-US" sz="2800" i="1" dirty="0" err="1">
                <a:solidFill>
                  <a:srgbClr val="000000"/>
                </a:solidFill>
                <a:latin typeface="Times New Roman" pitchFamily="18" charset="0"/>
              </a:rPr>
              <a:t>mich</a:t>
            </a:r>
            <a:r>
              <a:rPr lang="en-US" altLang="en-US" sz="2800" i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sz="2800" i="1" dirty="0" err="1">
                <a:solidFill>
                  <a:srgbClr val="000000"/>
                </a:solidFill>
                <a:latin typeface="Times New Roman" pitchFamily="18" charset="0"/>
              </a:rPr>
              <a:t>enthüllen</a:t>
            </a:r>
            <a:endParaRPr lang="en-US" altLang="en-US" sz="2800" i="1" dirty="0">
              <a:solidFill>
                <a:srgbClr val="000000"/>
              </a:solidFill>
              <a:latin typeface="Times New Roman" pitchFamily="18" charset="0"/>
            </a:endParaRPr>
          </a:p>
          <a:p>
            <a:pPr algn="l"/>
            <a:r>
              <a:rPr lang="en-US" altLang="en-US" sz="2800" i="1" dirty="0">
                <a:solidFill>
                  <a:srgbClr val="000000"/>
                </a:solidFill>
                <a:latin typeface="Times New Roman" pitchFamily="18" charset="0"/>
              </a:rPr>
              <a:t>Und </a:t>
            </a:r>
            <a:r>
              <a:rPr lang="en-US" altLang="en-US" sz="2800" i="1" dirty="0" err="1">
                <a:solidFill>
                  <a:srgbClr val="000000"/>
                </a:solidFill>
                <a:latin typeface="Times New Roman" pitchFamily="18" charset="0"/>
              </a:rPr>
              <a:t>mir</a:t>
            </a:r>
            <a:r>
              <a:rPr lang="en-US" altLang="en-US" sz="2800" i="1" dirty="0">
                <a:solidFill>
                  <a:srgbClr val="000000"/>
                </a:solidFill>
                <a:latin typeface="Times New Roman" pitchFamily="18" charset="0"/>
              </a:rPr>
              <a:t> das </a:t>
            </a:r>
            <a:r>
              <a:rPr lang="en-US" altLang="en-US" sz="2800" i="1" dirty="0" err="1">
                <a:solidFill>
                  <a:srgbClr val="000000"/>
                </a:solidFill>
                <a:latin typeface="Times New Roman" pitchFamily="18" charset="0"/>
              </a:rPr>
              <a:t>Herz</a:t>
            </a:r>
            <a:r>
              <a:rPr lang="en-US" altLang="en-US" sz="2800" i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sz="2800" i="1" dirty="0" err="1">
                <a:solidFill>
                  <a:srgbClr val="000000"/>
                </a:solidFill>
                <a:latin typeface="Times New Roman" pitchFamily="18" charset="0"/>
              </a:rPr>
              <a:t>mit</a:t>
            </a:r>
            <a:r>
              <a:rPr lang="en-US" altLang="en-US" sz="2800" i="1" dirty="0">
                <a:solidFill>
                  <a:srgbClr val="000000"/>
                </a:solidFill>
                <a:latin typeface="Times New Roman" pitchFamily="18" charset="0"/>
              </a:rPr>
              <a:t> stiller </a:t>
            </a:r>
            <a:r>
              <a:rPr lang="en-US" altLang="en-US" sz="2800" i="1" dirty="0" err="1">
                <a:solidFill>
                  <a:srgbClr val="000000"/>
                </a:solidFill>
                <a:latin typeface="Times New Roman" pitchFamily="18" charset="0"/>
              </a:rPr>
              <a:t>Freude</a:t>
            </a:r>
            <a:r>
              <a:rPr lang="en-US" altLang="en-US" sz="2800" i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sz="2800" i="1" dirty="0" err="1">
                <a:solidFill>
                  <a:srgbClr val="000000"/>
                </a:solidFill>
                <a:latin typeface="Times New Roman" pitchFamily="18" charset="0"/>
              </a:rPr>
              <a:t>füllen</a:t>
            </a:r>
            <a:r>
              <a:rPr lang="en-US" altLang="en-US" sz="2800" i="1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algn="l"/>
            <a:r>
              <a:rPr lang="en-US" altLang="en-US" sz="2400" i="1" dirty="0">
                <a:solidFill>
                  <a:srgbClr val="000000"/>
                </a:solidFill>
                <a:latin typeface="Times New Roman" pitchFamily="18" charset="0"/>
              </a:rPr>
              <a:t>				</a:t>
            </a:r>
            <a:r>
              <a:rPr lang="en-US" altLang="en-US" sz="2400" dirty="0">
                <a:solidFill>
                  <a:srgbClr val="000000"/>
                </a:solidFill>
                <a:latin typeface="Times New Roman" pitchFamily="18" charset="0"/>
              </a:rPr>
              <a:t>Ludwig </a:t>
            </a:r>
            <a:r>
              <a:rPr lang="en-US" altLang="en-US" sz="2400" dirty="0" err="1">
                <a:solidFill>
                  <a:srgbClr val="000000"/>
                </a:solidFill>
                <a:latin typeface="Times New Roman" pitchFamily="18" charset="0"/>
              </a:rPr>
              <a:t>Boltzman</a:t>
            </a:r>
            <a:endParaRPr lang="en-US" altLang="en-US" sz="20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35172" name="AutoShape 4"/>
          <p:cNvSpPr>
            <a:spLocks noChangeArrowheads="1"/>
          </p:cNvSpPr>
          <p:nvPr/>
        </p:nvSpPr>
        <p:spPr bwMode="auto">
          <a:xfrm>
            <a:off x="2555875" y="4256693"/>
            <a:ext cx="6326424" cy="2126039"/>
          </a:xfrm>
          <a:prstGeom prst="roundRect">
            <a:avLst>
              <a:gd name="adj" fmla="val 12495"/>
            </a:avLst>
          </a:prstGeom>
          <a:solidFill>
            <a:srgbClr val="FFFFCC"/>
          </a:solidFill>
          <a:ln w="12700">
            <a:solidFill>
              <a:srgbClr val="B30000"/>
            </a:solidFill>
            <a:round/>
            <a:headEnd/>
            <a:tailEnd/>
          </a:ln>
        </p:spPr>
        <p:txBody>
          <a:bodyPr wrap="none" lIns="90487" tIns="44450" rIns="90487" bIns="4445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2800" i="1">
                <a:solidFill>
                  <a:srgbClr val="000000"/>
                </a:solidFill>
                <a:latin typeface="Times New Roman" pitchFamily="18" charset="0"/>
              </a:rPr>
              <a:t>Was it a God whose inspiration</a:t>
            </a:r>
          </a:p>
          <a:p>
            <a:pPr algn="l"/>
            <a:r>
              <a:rPr lang="en-US" altLang="en-US" sz="2800" i="1">
                <a:solidFill>
                  <a:srgbClr val="000000"/>
                </a:solidFill>
                <a:latin typeface="Times New Roman" pitchFamily="18" charset="0"/>
              </a:rPr>
              <a:t>Led him to write these fine equations</a:t>
            </a:r>
          </a:p>
          <a:p>
            <a:pPr algn="l"/>
            <a:r>
              <a:rPr lang="en-US" altLang="en-US" sz="2800" i="1">
                <a:solidFill>
                  <a:srgbClr val="000000"/>
                </a:solidFill>
                <a:latin typeface="Times New Roman" pitchFamily="18" charset="0"/>
              </a:rPr>
              <a:t>Nature’s fields to me he shows</a:t>
            </a:r>
          </a:p>
          <a:p>
            <a:pPr algn="l"/>
            <a:r>
              <a:rPr lang="en-US" altLang="en-US" sz="2800" i="1">
                <a:solidFill>
                  <a:srgbClr val="000000"/>
                </a:solidFill>
                <a:latin typeface="Times New Roman" pitchFamily="18" charset="0"/>
              </a:rPr>
              <a:t>And so my heart with pleasure glows.</a:t>
            </a:r>
            <a:endParaRPr lang="en-US" altLang="en-US" sz="2400" i="1">
              <a:solidFill>
                <a:srgbClr val="000000"/>
              </a:solidFill>
              <a:latin typeface="Times New Roman" pitchFamily="18" charset="0"/>
            </a:endParaRPr>
          </a:p>
          <a:p>
            <a:pPr algn="l"/>
            <a:r>
              <a:rPr lang="en-US" altLang="en-US" sz="2400" i="1">
                <a:solidFill>
                  <a:srgbClr val="000000"/>
                </a:solidFill>
                <a:latin typeface="Times New Roman" pitchFamily="18" charset="0"/>
              </a:rPr>
              <a:t>		        </a:t>
            </a:r>
            <a:r>
              <a:rPr lang="en-US" altLang="en-US" sz="2400">
                <a:solidFill>
                  <a:srgbClr val="000000"/>
                </a:solidFill>
                <a:latin typeface="Times New Roman" pitchFamily="18" charset="0"/>
              </a:rPr>
              <a:t>translated by John P. Blewett</a:t>
            </a:r>
            <a:endParaRPr lang="en-US" altLang="en-US" sz="200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1" y="1600547"/>
            <a:ext cx="2413016" cy="1675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660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35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altLang="en-US" smtClean="0">
                <a:solidFill>
                  <a:schemeClr val="accent2"/>
                </a:solidFill>
              </a:rPr>
              <a:t>Synchrotron radiation: some dates</a:t>
            </a:r>
            <a:endParaRPr lang="en-US" altLang="en-US" smtClean="0">
              <a:solidFill>
                <a:schemeClr val="accent2"/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214438"/>
            <a:ext cx="8569325" cy="5307012"/>
          </a:xfrm>
        </p:spPr>
        <p:txBody>
          <a:bodyPr/>
          <a:lstStyle/>
          <a:p>
            <a:pPr>
              <a:buClr>
                <a:srgbClr val="FF0000"/>
              </a:buClr>
              <a:buFont typeface="Wingdings" pitchFamily="2" charset="2"/>
              <a:buChar char="§"/>
            </a:pPr>
            <a:r>
              <a:rPr lang="en-US" altLang="en-US" sz="2800" b="0" dirty="0" smtClean="0">
                <a:solidFill>
                  <a:schemeClr val="bg1">
                    <a:lumMod val="65000"/>
                  </a:schemeClr>
                </a:solidFill>
                <a:latin typeface="Helvetica" pitchFamily="34" charset="0"/>
              </a:rPr>
              <a:t>1873	Maxwell’s equations</a:t>
            </a:r>
            <a:br>
              <a:rPr lang="en-US" altLang="en-US" sz="2800" b="0" dirty="0" smtClean="0">
                <a:solidFill>
                  <a:schemeClr val="bg1">
                    <a:lumMod val="65000"/>
                  </a:schemeClr>
                </a:solidFill>
                <a:latin typeface="Helvetica" pitchFamily="34" charset="0"/>
              </a:rPr>
            </a:br>
            <a:endParaRPr lang="en-US" altLang="en-US" sz="2800" b="0" dirty="0" smtClean="0">
              <a:solidFill>
                <a:schemeClr val="bg1">
                  <a:lumMod val="65000"/>
                </a:schemeClr>
              </a:solidFill>
              <a:latin typeface="Helvetica" pitchFamily="34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§"/>
            </a:pPr>
            <a:r>
              <a:rPr lang="en-US" altLang="en-US" sz="2800" b="0" dirty="0" smtClean="0">
                <a:latin typeface="Helvetica" pitchFamily="34" charset="0"/>
              </a:rPr>
              <a:t>1887	Hertz: electromagnetic waves</a:t>
            </a:r>
            <a:br>
              <a:rPr lang="en-US" altLang="en-US" sz="2800" b="0" dirty="0" smtClean="0">
                <a:latin typeface="Helvetica" pitchFamily="34" charset="0"/>
              </a:rPr>
            </a:br>
            <a:endParaRPr lang="en-US" altLang="en-US" sz="2800" b="0" dirty="0" smtClean="0">
              <a:latin typeface="Helvetica" pitchFamily="34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§"/>
            </a:pPr>
            <a:r>
              <a:rPr lang="en-US" altLang="en-US" sz="2800" b="0" dirty="0" smtClean="0">
                <a:solidFill>
                  <a:schemeClr val="bg1">
                    <a:lumMod val="65000"/>
                  </a:schemeClr>
                </a:solidFill>
                <a:latin typeface="Helvetica" pitchFamily="34" charset="0"/>
              </a:rPr>
              <a:t>1898	</a:t>
            </a:r>
            <a:r>
              <a:rPr lang="en-US" altLang="en-US" sz="2800" b="0" dirty="0" err="1" smtClean="0">
                <a:solidFill>
                  <a:schemeClr val="bg1">
                    <a:lumMod val="65000"/>
                  </a:schemeClr>
                </a:solidFill>
                <a:latin typeface="Helvetica" pitchFamily="34" charset="0"/>
              </a:rPr>
              <a:t>Liénard</a:t>
            </a:r>
            <a:r>
              <a:rPr lang="en-US" altLang="en-US" sz="2800" b="0" dirty="0" smtClean="0">
                <a:solidFill>
                  <a:schemeClr val="bg1">
                    <a:lumMod val="65000"/>
                  </a:schemeClr>
                </a:solidFill>
                <a:latin typeface="Helvetica" pitchFamily="34" charset="0"/>
              </a:rPr>
              <a:t>: retarded potentials</a:t>
            </a:r>
          </a:p>
          <a:p>
            <a:pPr>
              <a:buClr>
                <a:srgbClr val="FF0000"/>
              </a:buClr>
              <a:buFont typeface="Wingdings" pitchFamily="2" charset="2"/>
              <a:buChar char="§"/>
            </a:pPr>
            <a:r>
              <a:rPr lang="en-US" altLang="en-US" sz="2800" b="0" dirty="0" smtClean="0">
                <a:solidFill>
                  <a:schemeClr val="bg1">
                    <a:lumMod val="65000"/>
                  </a:schemeClr>
                </a:solidFill>
                <a:latin typeface="Helvetica" pitchFamily="34" charset="0"/>
              </a:rPr>
              <a:t>1900	</a:t>
            </a:r>
            <a:r>
              <a:rPr lang="en-US" altLang="en-US" sz="2800" b="0" dirty="0" err="1" smtClean="0">
                <a:solidFill>
                  <a:schemeClr val="bg1">
                    <a:lumMod val="65000"/>
                  </a:schemeClr>
                </a:solidFill>
                <a:latin typeface="Helvetica" pitchFamily="34" charset="0"/>
              </a:rPr>
              <a:t>Wiechert</a:t>
            </a:r>
            <a:r>
              <a:rPr lang="en-US" altLang="en-US" sz="2800" b="0" dirty="0" smtClean="0">
                <a:solidFill>
                  <a:schemeClr val="bg1">
                    <a:lumMod val="65000"/>
                  </a:schemeClr>
                </a:solidFill>
                <a:latin typeface="Helvetica" pitchFamily="34" charset="0"/>
              </a:rPr>
              <a:t>: retarded potentials</a:t>
            </a:r>
            <a:br>
              <a:rPr lang="en-US" altLang="en-US" sz="2800" b="0" dirty="0" smtClean="0">
                <a:solidFill>
                  <a:schemeClr val="bg1">
                    <a:lumMod val="65000"/>
                  </a:schemeClr>
                </a:solidFill>
                <a:latin typeface="Helvetica" pitchFamily="34" charset="0"/>
              </a:rPr>
            </a:br>
            <a:endParaRPr lang="en-US" altLang="en-US" sz="2800" b="0" dirty="0" smtClean="0">
              <a:solidFill>
                <a:schemeClr val="bg1">
                  <a:lumMod val="65000"/>
                </a:schemeClr>
              </a:solidFill>
              <a:latin typeface="Helvetica" pitchFamily="34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§"/>
            </a:pPr>
            <a:r>
              <a:rPr lang="en-US" altLang="en-US" sz="2800" b="0" dirty="0" smtClean="0">
                <a:solidFill>
                  <a:schemeClr val="bg1">
                    <a:lumMod val="65000"/>
                  </a:schemeClr>
                </a:solidFill>
                <a:latin typeface="Helvetica" pitchFamily="34" charset="0"/>
              </a:rPr>
              <a:t>1908	Schott: Adams Prize Essay</a:t>
            </a:r>
            <a:br>
              <a:rPr lang="en-US" altLang="en-US" sz="2800" b="0" dirty="0" smtClean="0">
                <a:solidFill>
                  <a:schemeClr val="bg1">
                    <a:lumMod val="65000"/>
                  </a:schemeClr>
                </a:solidFill>
                <a:latin typeface="Helvetica" pitchFamily="34" charset="0"/>
              </a:rPr>
            </a:br>
            <a:endParaRPr lang="en-US" altLang="en-US" sz="2800" b="0" dirty="0" smtClean="0">
              <a:solidFill>
                <a:schemeClr val="bg1">
                  <a:lumMod val="65000"/>
                </a:schemeClr>
              </a:solidFill>
              <a:latin typeface="Helvetica" pitchFamily="34" charset="0"/>
            </a:endParaRPr>
          </a:p>
          <a:p>
            <a:pPr lvl="1">
              <a:buClr>
                <a:srgbClr val="FF0000"/>
              </a:buClr>
              <a:buFont typeface="Wingdings" pitchFamily="2" charset="2"/>
              <a:buNone/>
            </a:pPr>
            <a:r>
              <a:rPr lang="en-US" altLang="en-US" b="0" dirty="0" smtClean="0">
                <a:solidFill>
                  <a:schemeClr val="bg1">
                    <a:lumMod val="65000"/>
                  </a:schemeClr>
                </a:solidFill>
                <a:latin typeface="Helvetica" pitchFamily="34" charset="0"/>
              </a:rPr>
              <a:t>		... waiting for accelerators …</a:t>
            </a:r>
            <a:br>
              <a:rPr lang="en-US" altLang="en-US" b="0" dirty="0" smtClean="0">
                <a:solidFill>
                  <a:schemeClr val="bg1">
                    <a:lumMod val="65000"/>
                  </a:schemeClr>
                </a:solidFill>
                <a:latin typeface="Helvetica" pitchFamily="34" charset="0"/>
              </a:rPr>
            </a:br>
            <a:r>
              <a:rPr lang="en-US" altLang="en-US" b="0" dirty="0" smtClean="0">
                <a:solidFill>
                  <a:schemeClr val="bg1">
                    <a:lumMod val="65000"/>
                  </a:schemeClr>
                </a:solidFill>
                <a:latin typeface="Helvetica" pitchFamily="34" charset="0"/>
              </a:rPr>
              <a:t>1940: 2.3 MeV </a:t>
            </a:r>
            <a:r>
              <a:rPr lang="en-US" altLang="en-US" b="0" dirty="0" err="1" smtClean="0">
                <a:solidFill>
                  <a:schemeClr val="bg1">
                    <a:lumMod val="65000"/>
                  </a:schemeClr>
                </a:solidFill>
                <a:latin typeface="Helvetica" pitchFamily="34" charset="0"/>
              </a:rPr>
              <a:t>betatron,Kerst</a:t>
            </a:r>
            <a:r>
              <a:rPr lang="en-US" altLang="en-US" b="0" dirty="0" smtClean="0">
                <a:solidFill>
                  <a:schemeClr val="bg1">
                    <a:lumMod val="65000"/>
                  </a:schemeClr>
                </a:solidFill>
                <a:latin typeface="Helvetica" pitchFamily="34" charset="0"/>
              </a:rPr>
              <a:t>, </a:t>
            </a:r>
            <a:r>
              <a:rPr lang="en-US" altLang="en-US" b="0" dirty="0" err="1" smtClean="0">
                <a:solidFill>
                  <a:schemeClr val="bg1">
                    <a:lumMod val="65000"/>
                  </a:schemeClr>
                </a:solidFill>
                <a:latin typeface="Helvetica" pitchFamily="34" charset="0"/>
              </a:rPr>
              <a:t>Serber</a:t>
            </a:r>
            <a:endParaRPr lang="en-US" altLang="en-US" b="0" dirty="0" smtClean="0">
              <a:solidFill>
                <a:schemeClr val="bg1">
                  <a:lumMod val="65000"/>
                </a:schemeClr>
              </a:solidFill>
              <a:latin typeface="Helvetica" pitchFamily="34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§"/>
            </a:pPr>
            <a:endParaRPr lang="en-US" altLang="en-US" sz="2800" b="0" dirty="0" smtClean="0">
              <a:latin typeface="Helvetica" pitchFamily="34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§"/>
            </a:pPr>
            <a:endParaRPr lang="en-US" altLang="en-US" sz="2800" b="0" dirty="0" smtClean="0"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351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323850" y="333375"/>
            <a:ext cx="6858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2400">
                <a:solidFill>
                  <a:srgbClr val="FFFF66"/>
                </a:solidFill>
                <a:latin typeface="Arial Black" pitchFamily="34" charset="0"/>
              </a:rPr>
              <a:t>THEORETICAL UNDERSTANDING </a:t>
            </a:r>
            <a:r>
              <a:rPr lang="en-GB" altLang="en-US" sz="2400">
                <a:solidFill>
                  <a:srgbClr val="FFFF66"/>
                </a:solidFill>
                <a:latin typeface="Arial Black" pitchFamily="34" charset="0"/>
                <a:sym typeface="Wingdings" pitchFamily="2" charset="2"/>
              </a:rPr>
              <a:t></a:t>
            </a:r>
            <a:endParaRPr lang="en-US" altLang="en-US" sz="2400">
              <a:solidFill>
                <a:srgbClr val="FFFF66"/>
              </a:solidFill>
              <a:latin typeface="Arial Black" pitchFamily="34" charset="0"/>
            </a:endParaRP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304800" y="1052513"/>
            <a:ext cx="83820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93675" indent="-193675" eaLnBrk="0" hangingPunct="0">
              <a:tabLst>
                <a:tab pos="114776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114776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114776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114776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114776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4776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4776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4776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4776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folHlink"/>
              </a:buClr>
            </a:pPr>
            <a:r>
              <a:rPr lang="en-US" altLang="en-US" sz="2000">
                <a:solidFill>
                  <a:srgbClr val="FFFF66"/>
                </a:solidFill>
                <a:latin typeface="Arial Black" pitchFamily="34" charset="0"/>
              </a:rPr>
              <a:t>1873</a:t>
            </a:r>
            <a:r>
              <a:rPr lang="en-US" altLang="en-US" sz="2000">
                <a:solidFill>
                  <a:schemeClr val="bg1"/>
                </a:solidFill>
                <a:latin typeface="Arial Black" pitchFamily="34" charset="0"/>
              </a:rPr>
              <a:t>	Maxwell’s equations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</a:pPr>
            <a:r>
              <a:rPr lang="en-US" altLang="en-US" sz="2800">
                <a:solidFill>
                  <a:schemeClr val="bg1"/>
                </a:solidFill>
                <a:latin typeface="Arial Black" pitchFamily="34" charset="0"/>
                <a:sym typeface="Wingdings" pitchFamily="2" charset="2"/>
              </a:rPr>
              <a:t>	</a:t>
            </a:r>
            <a:r>
              <a:rPr lang="en-US" altLang="en-US" sz="2000">
                <a:solidFill>
                  <a:schemeClr val="bg1"/>
                </a:solidFill>
                <a:latin typeface="Arial Black" pitchFamily="34" charset="0"/>
                <a:sym typeface="Wingdings" pitchFamily="2" charset="2"/>
              </a:rPr>
              <a:t> made evident that </a:t>
            </a:r>
            <a:r>
              <a:rPr lang="en-GB" altLang="en-US" sz="2000">
                <a:solidFill>
                  <a:schemeClr val="bg1"/>
                </a:solidFill>
                <a:latin typeface="Arial Black" pitchFamily="34" charset="0"/>
                <a:sym typeface="Wingdings" pitchFamily="2" charset="2"/>
              </a:rPr>
              <a:t>changing charge densities would result in electric fields that would radiate outward</a:t>
            </a:r>
            <a:endParaRPr lang="en-US" altLang="en-US" sz="200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4148" name="Text Box 4"/>
          <p:cNvSpPr txBox="1">
            <a:spLocks noChangeArrowheads="1"/>
          </p:cNvSpPr>
          <p:nvPr/>
        </p:nvSpPr>
        <p:spPr bwMode="auto">
          <a:xfrm>
            <a:off x="304800" y="2895600"/>
            <a:ext cx="7696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folHlink"/>
              </a:buClr>
            </a:pPr>
            <a:r>
              <a:rPr lang="en-US" altLang="en-US" sz="2000">
                <a:solidFill>
                  <a:srgbClr val="FFFF66"/>
                </a:solidFill>
                <a:latin typeface="Arial Black" pitchFamily="34" charset="0"/>
              </a:rPr>
              <a:t>1887</a:t>
            </a:r>
            <a:r>
              <a:rPr lang="en-US" altLang="en-US" sz="2000">
                <a:solidFill>
                  <a:schemeClr val="bg1"/>
                </a:solidFill>
                <a:latin typeface="Arial Black" pitchFamily="34" charset="0"/>
              </a:rPr>
              <a:t>	</a:t>
            </a:r>
            <a:r>
              <a:rPr lang="en-GB" altLang="en-US" sz="2000">
                <a:solidFill>
                  <a:schemeClr val="bg1"/>
                </a:solidFill>
                <a:latin typeface="Arial Black" pitchFamily="34" charset="0"/>
              </a:rPr>
              <a:t>Heinrich</a:t>
            </a:r>
            <a:r>
              <a:rPr lang="en-US" altLang="en-US" sz="2000">
                <a:solidFill>
                  <a:schemeClr val="bg1"/>
                </a:solidFill>
                <a:latin typeface="Arial Black" pitchFamily="34" charset="0"/>
              </a:rPr>
              <a:t> Hertz</a:t>
            </a:r>
            <a:r>
              <a:rPr lang="en-GB" altLang="en-US" sz="2000">
                <a:solidFill>
                  <a:schemeClr val="bg1"/>
                </a:solidFill>
                <a:latin typeface="Arial Black" pitchFamily="34" charset="0"/>
              </a:rPr>
              <a:t> demonstrated such waves</a:t>
            </a:r>
            <a:r>
              <a:rPr lang="en-US" altLang="en-US" sz="2000">
                <a:solidFill>
                  <a:schemeClr val="bg1"/>
                </a:solidFill>
                <a:latin typeface="Arial Black" pitchFamily="34" charset="0"/>
              </a:rPr>
              <a:t>:</a:t>
            </a:r>
            <a:endParaRPr lang="en-US" altLang="en-US" sz="240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34149" name="Picture 5" descr="hertz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038600"/>
            <a:ext cx="16002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4150" name="Picture 6" descr="dip01c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4191000"/>
            <a:ext cx="182880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4151" name="Picture 7" descr="experiment Hertz red 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429000"/>
            <a:ext cx="3394075" cy="253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4152" name="Text Box 8"/>
          <p:cNvSpPr txBox="1">
            <a:spLocks noChangeArrowheads="1"/>
          </p:cNvSpPr>
          <p:nvPr/>
        </p:nvSpPr>
        <p:spPr bwMode="auto">
          <a:xfrm>
            <a:off x="23206" y="6027819"/>
            <a:ext cx="8699818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i="1" dirty="0">
                <a:solidFill>
                  <a:schemeClr val="bg1"/>
                </a:solidFill>
              </a:rPr>
              <a:t>It's of no use whatsoever</a:t>
            </a:r>
            <a:r>
              <a:rPr lang="en-US" dirty="0">
                <a:solidFill>
                  <a:schemeClr val="bg1"/>
                </a:solidFill>
              </a:rPr>
              <a:t>[...] </a:t>
            </a:r>
            <a:r>
              <a:rPr lang="en-US" i="1" dirty="0">
                <a:solidFill>
                  <a:schemeClr val="bg1"/>
                </a:solidFill>
              </a:rPr>
              <a:t>this is just an experiment that proves </a:t>
            </a:r>
            <a:endParaRPr lang="en-US" i="1" dirty="0" smtClean="0">
              <a:solidFill>
                <a:schemeClr val="bg1"/>
              </a:solidFill>
            </a:endParaRPr>
          </a:p>
          <a:p>
            <a:pPr eaLnBrk="1" hangingPunct="1"/>
            <a:r>
              <a:rPr lang="en-US" i="1" dirty="0" smtClean="0">
                <a:solidFill>
                  <a:schemeClr val="bg1"/>
                </a:solidFill>
              </a:rPr>
              <a:t>Maestro </a:t>
            </a:r>
            <a:r>
              <a:rPr lang="en-US" i="1" dirty="0">
                <a:solidFill>
                  <a:schemeClr val="bg1"/>
                </a:solidFill>
              </a:rPr>
              <a:t>Maxwell was right—we just have these mysterious electromagnetic waves </a:t>
            </a:r>
            <a:endParaRPr lang="en-US" i="1" dirty="0" smtClean="0">
              <a:solidFill>
                <a:schemeClr val="bg1"/>
              </a:solidFill>
            </a:endParaRPr>
          </a:p>
          <a:p>
            <a:pPr eaLnBrk="1" hangingPunct="1"/>
            <a:r>
              <a:rPr lang="en-US" i="1" dirty="0" smtClean="0">
                <a:solidFill>
                  <a:schemeClr val="bg1"/>
                </a:solidFill>
              </a:rPr>
              <a:t>that </a:t>
            </a:r>
            <a:r>
              <a:rPr lang="en-US" i="1" dirty="0">
                <a:solidFill>
                  <a:schemeClr val="bg1"/>
                </a:solidFill>
              </a:rPr>
              <a:t>we cannot see with the naked eye. But they are there.</a:t>
            </a:r>
            <a:endParaRPr lang="en-US" altLang="en-US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818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4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4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48" grpId="0"/>
      <p:bldP spid="134152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3568" y="3501008"/>
            <a:ext cx="7772400" cy="2115666"/>
          </a:xfrm>
        </p:spPr>
        <p:txBody>
          <a:bodyPr/>
          <a:lstStyle/>
          <a:p>
            <a:r>
              <a:rPr lang="de-CH" altLang="en-US" sz="4800" dirty="0" err="1" smtClean="0"/>
              <a:t>Electromagnetic</a:t>
            </a:r>
            <a:r>
              <a:rPr lang="de-CH" altLang="en-US" sz="4800" dirty="0" smtClean="0"/>
              <a:t> </a:t>
            </a:r>
            <a:r>
              <a:rPr lang="de-CH" altLang="en-US" sz="4800" dirty="0" err="1" smtClean="0"/>
              <a:t>waves</a:t>
            </a:r>
            <a:endParaRPr lang="en-GB" altLang="en-US" sz="4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475" y="184150"/>
            <a:ext cx="8655050" cy="648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6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Blank">
  <a:themeElements>
    <a:clrScheme name="4_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4_Blank">
      <a:majorFont>
        <a:latin typeface="Times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4_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lank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lank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lank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lank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lank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lank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7737</TotalTime>
  <Words>771</Words>
  <Application>Microsoft Office PowerPoint</Application>
  <PresentationFormat>On-screen Show (4:3)</PresentationFormat>
  <Paragraphs>257</Paragraphs>
  <Slides>55</Slides>
  <Notes>19</Notes>
  <HiddenSlides>0</HiddenSlides>
  <MMClips>0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55</vt:i4>
      </vt:variant>
    </vt:vector>
  </HeadingPairs>
  <TitlesOfParts>
    <vt:vector size="74" baseType="lpstr">
      <vt:lpstr>Arial</vt:lpstr>
      <vt:lpstr>Arial Black</vt:lpstr>
      <vt:lpstr>Arial Narrow</vt:lpstr>
      <vt:lpstr>Cambria Math</vt:lpstr>
      <vt:lpstr>Helvetica</vt:lpstr>
      <vt:lpstr>Helvetica Neue Light</vt:lpstr>
      <vt:lpstr>Lucida Sans Unicode</vt:lpstr>
      <vt:lpstr>Palatino</vt:lpstr>
      <vt:lpstr>Symbol</vt:lpstr>
      <vt:lpstr>Tahoma</vt:lpstr>
      <vt:lpstr>Times</vt:lpstr>
      <vt:lpstr>Times New Roman</vt:lpstr>
      <vt:lpstr>Wingdings</vt:lpstr>
      <vt:lpstr>Default Design</vt:lpstr>
      <vt:lpstr>4_Blank</vt:lpstr>
      <vt:lpstr>1_Default Design</vt:lpstr>
      <vt:lpstr>Dokument</vt:lpstr>
      <vt:lpstr>Equation</vt:lpstr>
      <vt:lpstr>Microsoft ClipArt Gallery</vt:lpstr>
      <vt:lpstr>Electron dynamics with Synchrotron Radiation</vt:lpstr>
      <vt:lpstr>PowerPoint Presentation</vt:lpstr>
      <vt:lpstr>Electromagnetic waves</vt:lpstr>
      <vt:lpstr>PowerPoint Presentation</vt:lpstr>
      <vt:lpstr>Synchrotron radiation: some dates</vt:lpstr>
      <vt:lpstr>Maxwell equations (poetry)</vt:lpstr>
      <vt:lpstr>Synchrotron radiation: some dates</vt:lpstr>
      <vt:lpstr>PowerPoint Presentation</vt:lpstr>
      <vt:lpstr>Electromagnetic waves</vt:lpstr>
      <vt:lpstr>Synchrotron radiation: some dates</vt:lpstr>
      <vt:lpstr>Donald Kerst: first betatron (1940)</vt:lpstr>
      <vt:lpstr>Synchrotron radiation: some dates</vt:lpstr>
      <vt:lpstr>Paul Scherrer Institute, Switzerland</vt:lpstr>
      <vt:lpstr>PowerPoint Presentation</vt:lpstr>
      <vt:lpstr>60‘000 SR users world-wide</vt:lpstr>
      <vt:lpstr>A larger view</vt:lpstr>
      <vt:lpstr>Crab Nebula sent a 450 TeV photon </vt:lpstr>
      <vt:lpstr>Why do they radiate?</vt:lpstr>
      <vt:lpstr>Synchrotron Radiation is not as simple as it seems</vt:lpstr>
      <vt:lpstr>Charge at rest Coulomb field, no radiation</vt:lpstr>
      <vt:lpstr>Uniformly moving charge does not radiate</vt:lpstr>
      <vt:lpstr>Free isolated electron cannot emit a photon</vt:lpstr>
      <vt:lpstr>We need to separate the field from charge</vt:lpstr>
      <vt:lpstr>Bremsstrahlung  or  “braking” radiation</vt:lpstr>
      <vt:lpstr>Transition Radiation</vt:lpstr>
      <vt:lpstr>Liénard-Wiechert potentials</vt:lpstr>
      <vt:lpstr>Fields of a moving charge</vt:lpstr>
      <vt:lpstr>Energy flow integrated over a sphere </vt:lpstr>
      <vt:lpstr>Transverse acceleration</vt:lpstr>
      <vt:lpstr>Longitudinal acceleration</vt:lpstr>
      <vt:lpstr>Synchrotron Radiation Basic Properties</vt:lpstr>
      <vt:lpstr>Beams of ultra-relativistic particles: e.g. a race to the Moon</vt:lpstr>
      <vt:lpstr>PowerPoint Presentation</vt:lpstr>
      <vt:lpstr>Time compression</vt:lpstr>
      <vt:lpstr>Radiation is emitted into a narrow cone</vt:lpstr>
      <vt:lpstr>Sound waves (non-relativistic)</vt:lpstr>
      <vt:lpstr>Synchrotron radiation power</vt:lpstr>
      <vt:lpstr>PowerPoint Presentation</vt:lpstr>
      <vt:lpstr>Synchrotron radiation power</vt:lpstr>
      <vt:lpstr>PowerPoint Presentation</vt:lpstr>
      <vt:lpstr>PowerPoint Presentation</vt:lpstr>
      <vt:lpstr>Spectrum of synchrotron radiation</vt:lpstr>
      <vt:lpstr>PowerPoint Presentation</vt:lpstr>
      <vt:lpstr>PowerPoint Presentation</vt:lpstr>
      <vt:lpstr>PowerPoint Presentation</vt:lpstr>
      <vt:lpstr>Angular divergence of radiation</vt:lpstr>
      <vt:lpstr>Synchrotron light polarization</vt:lpstr>
      <vt:lpstr>An electron in a storage ring</vt:lpstr>
      <vt:lpstr>Angular distribution of SR</vt:lpstr>
      <vt:lpstr>Synchrotron light based electron beam diagnostics</vt:lpstr>
      <vt:lpstr>Seeing the electron beam (SLS) </vt:lpstr>
      <vt:lpstr>Seeing the electron beam (SLS) </vt:lpstr>
      <vt:lpstr>High resolution measurement</vt:lpstr>
      <vt:lpstr>Useful books and references</vt:lpstr>
      <vt:lpstr>CERN Accelerator School Proceedings</vt:lpstr>
    </vt:vector>
  </TitlesOfParts>
  <Company>PSI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Evolution of Light Sources</dc:title>
  <dc:creator>L. Rivkin</dc:creator>
  <cp:lastModifiedBy>Rivkin Leonid</cp:lastModifiedBy>
  <cp:revision>1091</cp:revision>
  <dcterms:created xsi:type="dcterms:W3CDTF">2001-08-15T14:25:43Z</dcterms:created>
  <dcterms:modified xsi:type="dcterms:W3CDTF">2019-09-16T06:56:14Z</dcterms:modified>
</cp:coreProperties>
</file>