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13" r:id="rId2"/>
    <p:sldMasterId id="2147483725" r:id="rId3"/>
    <p:sldMasterId id="2147483738" r:id="rId4"/>
  </p:sldMasterIdLst>
  <p:notesMasterIdLst>
    <p:notesMasterId r:id="rId57"/>
  </p:notesMasterIdLst>
  <p:handoutMasterIdLst>
    <p:handoutMasterId r:id="rId58"/>
  </p:handoutMasterIdLst>
  <p:sldIdLst>
    <p:sldId id="262" r:id="rId5"/>
    <p:sldId id="373" r:id="rId6"/>
    <p:sldId id="430" r:id="rId7"/>
    <p:sldId id="395" r:id="rId8"/>
    <p:sldId id="396" r:id="rId9"/>
    <p:sldId id="397" r:id="rId10"/>
    <p:sldId id="398" r:id="rId11"/>
    <p:sldId id="399" r:id="rId12"/>
    <p:sldId id="400" r:id="rId13"/>
    <p:sldId id="401" r:id="rId14"/>
    <p:sldId id="344" r:id="rId15"/>
    <p:sldId id="402" r:id="rId16"/>
    <p:sldId id="403" r:id="rId17"/>
    <p:sldId id="330" r:id="rId18"/>
    <p:sldId id="314" r:id="rId19"/>
    <p:sldId id="405" r:id="rId20"/>
    <p:sldId id="404" r:id="rId21"/>
    <p:sldId id="316" r:id="rId22"/>
    <p:sldId id="348" r:id="rId23"/>
    <p:sldId id="315" r:id="rId24"/>
    <p:sldId id="317" r:id="rId25"/>
    <p:sldId id="322" r:id="rId26"/>
    <p:sldId id="352" r:id="rId27"/>
    <p:sldId id="321" r:id="rId28"/>
    <p:sldId id="323" r:id="rId29"/>
    <p:sldId id="370" r:id="rId30"/>
    <p:sldId id="408" r:id="rId31"/>
    <p:sldId id="410" r:id="rId32"/>
    <p:sldId id="412" r:id="rId33"/>
    <p:sldId id="345" r:id="rId34"/>
    <p:sldId id="350" r:id="rId35"/>
    <p:sldId id="363" r:id="rId36"/>
    <p:sldId id="390" r:id="rId37"/>
    <p:sldId id="393" r:id="rId38"/>
    <p:sldId id="392" r:id="rId39"/>
    <p:sldId id="391" r:id="rId40"/>
    <p:sldId id="414" r:id="rId41"/>
    <p:sldId id="415" r:id="rId42"/>
    <p:sldId id="416" r:id="rId43"/>
    <p:sldId id="417" r:id="rId44"/>
    <p:sldId id="418" r:id="rId45"/>
    <p:sldId id="419" r:id="rId46"/>
    <p:sldId id="420" r:id="rId47"/>
    <p:sldId id="423" r:id="rId48"/>
    <p:sldId id="422" r:id="rId49"/>
    <p:sldId id="425" r:id="rId50"/>
    <p:sldId id="426" r:id="rId51"/>
    <p:sldId id="427" r:id="rId52"/>
    <p:sldId id="428" r:id="rId53"/>
    <p:sldId id="429" r:id="rId54"/>
    <p:sldId id="413" r:id="rId55"/>
    <p:sldId id="406" r:id="rId5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0FF"/>
    <a:srgbClr val="8000FF"/>
    <a:srgbClr val="008000"/>
    <a:srgbClr val="0089FF"/>
    <a:srgbClr val="66FF66"/>
    <a:srgbClr val="00FF00"/>
    <a:srgbClr val="FF0000"/>
    <a:srgbClr val="000000"/>
    <a:srgbClr val="447CC2"/>
    <a:srgbClr val="56C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4" autoAdjust="0"/>
    <p:restoredTop sz="93634" autoAdjust="0"/>
  </p:normalViewPr>
  <p:slideViewPr>
    <p:cSldViewPr snapToGrid="0" snapToObjects="1">
      <p:cViewPr varScale="1">
        <p:scale>
          <a:sx n="52" d="100"/>
          <a:sy n="52" d="100"/>
        </p:scale>
        <p:origin x="48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image" Target="../media/image5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image" Target="../media/image7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image" Target="../media/image7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4" Type="http://schemas.openxmlformats.org/officeDocument/2006/relationships/image" Target="../media/image5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5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4613" y="739775"/>
            <a:ext cx="6569075" cy="3695700"/>
          </a:xfrm>
        </p:spPr>
      </p:sp>
      <p:sp>
        <p:nvSpPr>
          <p:cNvPr id="9625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19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4E9E00-F01D-6146-893F-56AA929097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688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439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remove the time dependence!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06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long bunches or big </a:t>
            </a:r>
            <a:r>
              <a:rPr lang="en-GB" dirty="0" err="1" smtClean="0"/>
              <a:t>xing</a:t>
            </a:r>
            <a:r>
              <a:rPr lang="en-GB" dirty="0" smtClean="0"/>
              <a:t> angle make the reduction bigger</a:t>
            </a:r>
          </a:p>
          <a:p>
            <a:r>
              <a:rPr lang="en-GB" dirty="0" err="1" smtClean="0"/>
              <a:t>eg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sep</a:t>
            </a:r>
            <a:r>
              <a:rPr lang="en-GB" baseline="0" dirty="0" smtClean="0"/>
              <a:t> = 1/</a:t>
            </a:r>
            <a:r>
              <a:rPr lang="en-GB" baseline="0" dirty="0" err="1" smtClean="0"/>
              <a:t>sqrt</a:t>
            </a:r>
            <a:r>
              <a:rPr lang="en-GB" baseline="0" dirty="0" smtClean="0"/>
              <a:t> (beta*) … beta 4 times smaller needs 2x the crossing angle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12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always</a:t>
            </a:r>
            <a:r>
              <a:rPr lang="en-GB" baseline="0" dirty="0" smtClean="0"/>
              <a:t> makes you lose on luminosity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02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264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9EF52A-E221-4B7B-B7C0-FAD3F3B4A60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218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500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9EBFF5-0A1E-2746-994C-9C6EAB44E22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</a:rPr>
              <a:pPr marL="0" marR="0" lvl="0" indent="0" algn="r" defTabSz="500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431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7840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2192000" cy="62088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91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06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Click to edit Master text styles</a:t>
            </a:r>
          </a:p>
          <a:p>
            <a:pPr lvl="1"/>
            <a:r>
              <a:rPr lang="de-DE" dirty="0" smtClean="0"/>
              <a:t>Second level</a:t>
            </a:r>
          </a:p>
          <a:p>
            <a:pPr lvl="2"/>
            <a:r>
              <a:rPr lang="de-DE" dirty="0" smtClean="0"/>
              <a:t>Third level</a:t>
            </a:r>
          </a:p>
          <a:p>
            <a:pPr lvl="3"/>
            <a:r>
              <a:rPr lang="de-DE" dirty="0" smtClean="0"/>
              <a:t>Fourth level</a:t>
            </a:r>
          </a:p>
          <a:p>
            <a:pPr lvl="4"/>
            <a:r>
              <a:rPr lang="de-DE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398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061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44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345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30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42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746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694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85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272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56"/>
            <a:ext cx="103632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90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132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3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168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8464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86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8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224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55370" y="6492906"/>
            <a:ext cx="28448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9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65200" y="6492906"/>
            <a:ext cx="28448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053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81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12520" y="6504971"/>
            <a:ext cx="28448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972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01090" y="6470681"/>
            <a:ext cx="28448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50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6234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69"/>
            <a:ext cx="27432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6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897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196" y="901257"/>
            <a:ext cx="11787167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D5DAD-1863-D145-AC2E-8781BCC1CB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07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104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557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84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767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40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6615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2192000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8490384" cy="1713056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2192000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599" y="1972062"/>
            <a:ext cx="5648108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 smtClean="0"/>
              <a:t>Click to edit Master title style</a:t>
            </a:r>
            <a:endParaRPr lang="en-US" sz="18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2192000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2192000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2192000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3532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491444" y="6356351"/>
            <a:ext cx="3279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3" r:id="rId11"/>
    <p:sldLayoutId id="2147483674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113" indent="-2286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51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2663" indent="-233363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8888" indent="-18732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52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30835"/>
            <a:ext cx="10972800" cy="5195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7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78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52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30835"/>
            <a:ext cx="10972800" cy="5195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9290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90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290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5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Hermann Schmickler</a:t>
            </a:r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54454" y="6266289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HL-LHC and FCC</a:t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Michael Benedikt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CAS, </a:t>
            </a:r>
            <a:r>
              <a:rPr lang="en-GB" sz="1000" b="0" baseline="0" dirty="0" err="1" smtClean="0">
                <a:solidFill>
                  <a:schemeClr val="bg1"/>
                </a:solidFill>
              </a:rPr>
              <a:t>Archamps</a:t>
            </a:r>
            <a:r>
              <a:rPr lang="en-GB" sz="1000" b="0" baseline="0" dirty="0" smtClean="0">
                <a:solidFill>
                  <a:schemeClr val="bg1"/>
                </a:solidFill>
              </a:rPr>
              <a:t>, 29 June 2018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24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5.emf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31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8.e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0.emf"/><Relationship Id="rId5" Type="http://schemas.openxmlformats.org/officeDocument/2006/relationships/image" Target="../media/image27.emf"/><Relationship Id="rId15" Type="http://schemas.openxmlformats.org/officeDocument/2006/relationships/image" Target="../media/image32.e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29.emf"/><Relationship Id="rId1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3.emf"/><Relationship Id="rId4" Type="http://schemas.openxmlformats.org/officeDocument/2006/relationships/oleObject" Target="../embeddings/oleObject1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39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8.jpeg"/><Relationship Id="rId5" Type="http://schemas.openxmlformats.org/officeDocument/2006/relationships/image" Target="../media/image36.emf"/><Relationship Id="rId4" Type="http://schemas.openxmlformats.org/officeDocument/2006/relationships/oleObject" Target="../embeddings/oleObject1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41.emf"/><Relationship Id="rId4" Type="http://schemas.openxmlformats.org/officeDocument/2006/relationships/oleObject" Target="../embeddings/oleObject15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jpeg"/><Relationship Id="rId11" Type="http://schemas.openxmlformats.org/officeDocument/2006/relationships/image" Target="../media/image48.emf"/><Relationship Id="rId5" Type="http://schemas.openxmlformats.org/officeDocument/2006/relationships/image" Target="../media/image46.jpeg"/><Relationship Id="rId10" Type="http://schemas.openxmlformats.org/officeDocument/2006/relationships/image" Target="../media/image44.emf"/><Relationship Id="rId4" Type="http://schemas.openxmlformats.org/officeDocument/2006/relationships/image" Target="../media/image45.png"/><Relationship Id="rId9" Type="http://schemas.openxmlformats.org/officeDocument/2006/relationships/oleObject" Target="../embeddings/oleObject18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9.bin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52.emf"/><Relationship Id="rId5" Type="http://schemas.openxmlformats.org/officeDocument/2006/relationships/image" Target="../media/image53.png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49.emf"/><Relationship Id="rId9" Type="http://schemas.openxmlformats.org/officeDocument/2006/relationships/image" Target="../media/image5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6.tiff"/><Relationship Id="rId5" Type="http://schemas.openxmlformats.org/officeDocument/2006/relationships/image" Target="../media/image55.tiff"/><Relationship Id="rId4" Type="http://schemas.openxmlformats.org/officeDocument/2006/relationships/image" Target="../media/image5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8.e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5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60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4.e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73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7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8.e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7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308.6176v3.pdf" TargetMode="Externa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7" Type="http://schemas.openxmlformats.org/officeDocument/2006/relationships/image" Target="../media/image89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7" Type="http://schemas.openxmlformats.org/officeDocument/2006/relationships/image" Target="../media/image9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1" y="0"/>
            <a:ext cx="12192000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031714" y="1208089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75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Luminosity and</a:t>
            </a:r>
            <a:b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75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75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(future) colliders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tx1">
                    <a:alpha val="75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892779" y="2751366"/>
            <a:ext cx="6400800" cy="558800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rgbClr val="0055A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Hermann Schmickler (CERN, ATS-DO)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88046" y="550062"/>
            <a:ext cx="3584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CERN Accelerator School</a:t>
            </a:r>
          </a:p>
          <a:p>
            <a:pPr algn="ctr"/>
            <a:r>
              <a:rPr lang="en-US" sz="1400" dirty="0" err="1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Vysoke-Tatry</a:t>
            </a:r>
            <a:r>
              <a:rPr lang="en-US" sz="1400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, Slovakia 2019</a:t>
            </a:r>
          </a:p>
        </p:txBody>
      </p:sp>
      <p:sp>
        <p:nvSpPr>
          <p:cNvPr id="6" name="Subtitle 7"/>
          <p:cNvSpPr txBox="1">
            <a:spLocks/>
          </p:cNvSpPr>
          <p:nvPr/>
        </p:nvSpPr>
        <p:spPr>
          <a:xfrm>
            <a:off x="2031714" y="3777593"/>
            <a:ext cx="7421870" cy="1997565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With many slides taken from:</a:t>
            </a:r>
            <a:br>
              <a:rPr lang="en-US" sz="18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18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/>
            </a:r>
            <a:br>
              <a:rPr lang="en-US" sz="18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2400" b="1" dirty="0" err="1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G.Papotti</a:t>
            </a:r>
            <a: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 (CERN): CAS 2016, Budapest</a:t>
            </a:r>
            <a:b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2400" b="1" dirty="0" err="1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W.Herr</a:t>
            </a:r>
            <a: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 (CERN): CAS 2018, Constanta</a:t>
            </a:r>
            <a:b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2400" b="1" dirty="0" err="1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M.Benedikt</a:t>
            </a:r>
            <a: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(CERN): CAS@ESI 2018</a:t>
            </a:r>
            <a:b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endParaRPr lang="en-US" sz="2400" b="1" dirty="0">
              <a:solidFill>
                <a:srgbClr val="0070C0"/>
              </a:solidFill>
              <a:effectLst>
                <a:glow rad="177800">
                  <a:schemeClr val="bg1">
                    <a:alpha val="75000"/>
                  </a:schemeClr>
                </a:glow>
              </a:effectLst>
            </a:endParaRP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(But </a:t>
            </a:r>
            <a: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also with a few slides by </a:t>
            </a:r>
            <a:r>
              <a:rPr lang="en-US" sz="2400" b="1" dirty="0" smtClean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myself)</a:t>
            </a:r>
            <a:endParaRPr lang="en-US" sz="2400" b="1" dirty="0">
              <a:solidFill>
                <a:srgbClr val="0070C0"/>
              </a:solidFill>
              <a:effectLst>
                <a:glow rad="177800">
                  <a:schemeClr val="bg1">
                    <a:alpha val="7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639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30968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What do physicists with the data?</a:t>
            </a:r>
            <a:br>
              <a:rPr lang="en-GB" sz="3600" dirty="0" smtClean="0"/>
            </a:br>
            <a:r>
              <a:rPr lang="en-GB" sz="3600" dirty="0" smtClean="0"/>
              <a:t>…short outline in a nutshell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6432" y="1278023"/>
            <a:ext cx="101546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The primary interaction is not visible.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Physicists measure </a:t>
            </a:r>
            <a:r>
              <a:rPr lang="en-GB" sz="2400" dirty="0" smtClean="0">
                <a:solidFill>
                  <a:srgbClr val="0080FF"/>
                </a:solidFill>
              </a:rPr>
              <a:t>identity and energy/momentum of secondary particles</a:t>
            </a:r>
            <a:r>
              <a:rPr lang="en-GB" sz="2400" dirty="0" smtClean="0"/>
              <a:t>, which emerge from the primary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Physicists make </a:t>
            </a:r>
            <a:r>
              <a:rPr lang="en-GB" sz="2400" dirty="0" smtClean="0">
                <a:solidFill>
                  <a:srgbClr val="0080FF"/>
                </a:solidFill>
              </a:rPr>
              <a:t>model assumptions </a:t>
            </a:r>
            <a:r>
              <a:rPr lang="en-GB" sz="2400" dirty="0" smtClean="0"/>
              <a:t>about the primary interaction and compare observables like the angular distribution of the </a:t>
            </a:r>
            <a:r>
              <a:rPr lang="en-GB" sz="2400" dirty="0" err="1" smtClean="0"/>
              <a:t>secondaries</a:t>
            </a:r>
            <a:r>
              <a:rPr lang="en-GB" sz="2400" dirty="0" smtClean="0"/>
              <a:t> with the model. If it fits in all aspects, they declare the model the “truth”.</a:t>
            </a:r>
            <a:br>
              <a:rPr lang="en-GB" sz="2400" dirty="0" smtClean="0"/>
            </a:br>
            <a:r>
              <a:rPr lang="en-GB" sz="2400" dirty="0" smtClean="0"/>
              <a:t>(historic example: Rutherford scattering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8000"/>
                </a:solidFill>
              </a:rPr>
              <a:t>Quantitative measurements </a:t>
            </a:r>
            <a:r>
              <a:rPr lang="en-GB" sz="2400" dirty="0" smtClean="0"/>
              <a:t>like the mass of a new particle are possible, if all secondary particles are measured and the invariant mass is computed.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It is very useful to know the </a:t>
            </a:r>
            <a:r>
              <a:rPr lang="en-GB" sz="2400" dirty="0" smtClean="0">
                <a:solidFill>
                  <a:srgbClr val="0080FF"/>
                </a:solidFill>
              </a:rPr>
              <a:t>total energy of the original collision</a:t>
            </a:r>
            <a:r>
              <a:rPr lang="en-GB" sz="2400" dirty="0" smtClean="0"/>
              <a:t>, which is only the case for collisions of elementary particles (leptons)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Most of the processes have “background” signals with similar signature.</a:t>
            </a:r>
            <a:br>
              <a:rPr lang="en-GB" sz="2400" dirty="0" smtClean="0"/>
            </a:br>
            <a:r>
              <a:rPr lang="en-GB" sz="2400" dirty="0" smtClean="0">
                <a:solidFill>
                  <a:srgbClr val="FF0000"/>
                </a:solidFill>
              </a:rPr>
              <a:t>Very careful simulations of this background</a:t>
            </a:r>
            <a:r>
              <a:rPr lang="en-GB" sz="2400" dirty="0" smtClean="0"/>
              <a:t> must accompany every measurement.</a:t>
            </a: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3725" y="134458"/>
            <a:ext cx="2313267" cy="13751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Particle identification: a CMS slice</a:t>
            </a:r>
            <a:endParaRPr lang="en-GB" sz="32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924117" y="1111572"/>
            <a:ext cx="7162219" cy="43294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800" b="1" dirty="0"/>
              <a:t>or “what the experiments do with the collisions”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7178"/>
          <a:stretch/>
        </p:blipFill>
        <p:spPr>
          <a:xfrm>
            <a:off x="1563989" y="1591067"/>
            <a:ext cx="9064024" cy="429152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80160" y="1547334"/>
            <a:ext cx="261688" cy="166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4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442" y="71960"/>
            <a:ext cx="9023684" cy="67677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262" y="0"/>
            <a:ext cx="9043737" cy="678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Collider figures of merit: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87" t="1903" r="2500" b="2107"/>
          <a:stretch/>
        </p:blipFill>
        <p:spPr>
          <a:xfrm>
            <a:off x="8577792" y="698886"/>
            <a:ext cx="2554550" cy="236076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831540" y="3213279"/>
            <a:ext cx="9787476" cy="23408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GB" sz="2800" b="1" dirty="0"/>
              <a:t>The cross section of a process:</a:t>
            </a:r>
          </a:p>
          <a:p>
            <a:pPr marL="36512" indent="0">
              <a:buNone/>
            </a:pPr>
            <a:r>
              <a:rPr lang="en-GB" sz="2700" i="1" dirty="0" smtClean="0"/>
              <a:t>cross-section</a:t>
            </a:r>
            <a:r>
              <a:rPr lang="en-GB" sz="2700" dirty="0" smtClean="0"/>
              <a:t> </a:t>
            </a:r>
            <a:r>
              <a:rPr lang="en-GB" sz="2700" dirty="0" err="1">
                <a:latin typeface="Symbol" charset="2"/>
                <a:cs typeface="Symbol" charset="2"/>
              </a:rPr>
              <a:t>s</a:t>
            </a:r>
            <a:r>
              <a:rPr lang="en-GB" sz="2700" baseline="-25000" dirty="0" err="1"/>
              <a:t>ev</a:t>
            </a:r>
            <a:r>
              <a:rPr lang="en-GB" sz="2700" dirty="0"/>
              <a:t> expresses the likelihood of the process</a:t>
            </a:r>
          </a:p>
          <a:p>
            <a:pPr marL="723900" lvl="1" indent="-276225"/>
            <a:r>
              <a:rPr lang="en-GB" sz="2400" dirty="0" err="1">
                <a:latin typeface="Symbol" charset="2"/>
                <a:cs typeface="Symbol" charset="2"/>
              </a:rPr>
              <a:t>s</a:t>
            </a:r>
            <a:r>
              <a:rPr lang="en-GB" sz="2400" baseline="-25000" dirty="0" err="1"/>
              <a:t>ev</a:t>
            </a:r>
            <a:r>
              <a:rPr lang="en-GB" sz="2400" dirty="0"/>
              <a:t> represents the “area” over which the process occurs</a:t>
            </a:r>
          </a:p>
          <a:p>
            <a:pPr marL="723900" lvl="1" indent="-276225"/>
            <a:r>
              <a:rPr lang="en-GB" sz="2300" dirty="0"/>
              <a:t>units: [m</a:t>
            </a:r>
            <a:r>
              <a:rPr lang="en-GB" sz="2300" baseline="30000" dirty="0"/>
              <a:t>2</a:t>
            </a:r>
            <a:r>
              <a:rPr lang="en-GB" sz="2300" dirty="0"/>
              <a:t>]</a:t>
            </a:r>
          </a:p>
          <a:p>
            <a:pPr marL="990600" lvl="2" indent="-241300"/>
            <a:r>
              <a:rPr lang="en-GB" sz="2200" dirty="0"/>
              <a:t>in nuclear and high energy physics: 1 barn (1 b = 10</a:t>
            </a:r>
            <a:r>
              <a:rPr lang="en-GB" sz="2200" baseline="30000" dirty="0"/>
              <a:t>-24</a:t>
            </a:r>
            <a:r>
              <a:rPr lang="en-GB" sz="2200" dirty="0"/>
              <a:t> cm</a:t>
            </a:r>
            <a:r>
              <a:rPr lang="en-GB" sz="2200" baseline="30000" dirty="0"/>
              <a:t>2</a:t>
            </a:r>
            <a:r>
              <a:rPr lang="en-GB" sz="2200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7358" y="1307616"/>
            <a:ext cx="67256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 err="1">
                <a:solidFill>
                  <a:srgbClr val="0080FF"/>
                </a:solidFill>
              </a:rPr>
              <a:t>c</a:t>
            </a:r>
            <a:r>
              <a:rPr lang="en-GB" b="1" dirty="0" err="1" smtClean="0">
                <a:solidFill>
                  <a:srgbClr val="0080FF"/>
                </a:solidFill>
              </a:rPr>
              <a:t>.m.s</a:t>
            </a:r>
            <a:r>
              <a:rPr lang="en-GB" b="1" dirty="0" smtClean="0">
                <a:solidFill>
                  <a:srgbClr val="0080FF"/>
                </a:solidFill>
              </a:rPr>
              <a:t>. energy</a:t>
            </a:r>
            <a:r>
              <a:rPr lang="en-GB" dirty="0" smtClean="0"/>
              <a:t>: higher energy means particles with higher masses can be produced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80FF"/>
                </a:solidFill>
              </a:rPr>
              <a:t>Luminosity</a:t>
            </a:r>
            <a:r>
              <a:rPr lang="en-GB" dirty="0" smtClean="0"/>
              <a:t>: A number characterizing a collider to produce a certain number of events of a given process 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878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977483"/>
              </p:ext>
            </p:extLst>
          </p:nvPr>
        </p:nvGraphicFramePr>
        <p:xfrm>
          <a:off x="1974850" y="2865439"/>
          <a:ext cx="281305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" name="Equation" r:id="rId4" imgW="1130300" imgH="279400" progId="Equation.3">
                  <p:embed/>
                </p:oleObj>
              </mc:Choice>
              <mc:Fallback>
                <p:oleObj name="Equation" r:id="rId4" imgW="1130300" imgH="279400" progId="Equation.3">
                  <p:embed/>
                  <p:pic>
                    <p:nvPicPr>
                      <p:cNvPr id="0" name="Picture 5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4850" y="2865439"/>
                        <a:ext cx="2813050" cy="765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701450"/>
              </p:ext>
            </p:extLst>
          </p:nvPr>
        </p:nvGraphicFramePr>
        <p:xfrm>
          <a:off x="1960563" y="1382714"/>
          <a:ext cx="3060700" cy="9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9" name="Equation" r:id="rId6" imgW="1168400" imgH="393700" progId="Equation.3">
                  <p:embed/>
                </p:oleObj>
              </mc:Choice>
              <mc:Fallback>
                <p:oleObj name="Equation" r:id="rId6" imgW="1168400" imgH="393700" progId="Equation.3">
                  <p:embed/>
                  <p:pic>
                    <p:nvPicPr>
                      <p:cNvPr id="0" name="Picture 5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0563" y="1382714"/>
                        <a:ext cx="3060700" cy="9731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definition: Luminosity (L)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7465" y="1325607"/>
            <a:ext cx="5095243" cy="276511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luminosity </a:t>
            </a:r>
            <a:r>
              <a:rPr lang="en-GB" dirty="0"/>
              <a:t>L </a:t>
            </a:r>
            <a:r>
              <a:rPr lang="en-GB" dirty="0" smtClean="0"/>
              <a:t>relates cross</a:t>
            </a:r>
            <a:r>
              <a:rPr lang="en-GB" dirty="0"/>
              <a:t>-section </a:t>
            </a:r>
            <a:r>
              <a:rPr lang="en-GB" dirty="0" smtClean="0">
                <a:latin typeface="Symbol" charset="2"/>
                <a:cs typeface="Symbol" charset="2"/>
              </a:rPr>
              <a:t>s</a:t>
            </a:r>
            <a:r>
              <a:rPr lang="en-GB" dirty="0" smtClean="0"/>
              <a:t> and event </a:t>
            </a:r>
            <a:r>
              <a:rPr lang="en-GB" dirty="0"/>
              <a:t>rate </a:t>
            </a:r>
            <a:r>
              <a:rPr lang="en-GB" dirty="0" smtClean="0"/>
              <a:t>R = </a:t>
            </a:r>
            <a:r>
              <a:rPr lang="en-GB" dirty="0" err="1" smtClean="0"/>
              <a:t>dN</a:t>
            </a:r>
            <a:r>
              <a:rPr lang="en-GB" baseline="-25000" dirty="0" err="1" smtClean="0"/>
              <a:t>ev</a:t>
            </a:r>
            <a:r>
              <a:rPr lang="en-GB" dirty="0" smtClean="0"/>
              <a:t>/</a:t>
            </a:r>
            <a:r>
              <a:rPr lang="en-GB" dirty="0" err="1" smtClean="0"/>
              <a:t>dt</a:t>
            </a:r>
            <a:r>
              <a:rPr lang="en-GB" dirty="0" smtClean="0"/>
              <a:t> at </a:t>
            </a:r>
            <a:r>
              <a:rPr lang="en-GB" dirty="0"/>
              <a:t>time </a:t>
            </a:r>
            <a:r>
              <a:rPr lang="en-GB" dirty="0" smtClean="0"/>
              <a:t>t: </a:t>
            </a:r>
          </a:p>
          <a:p>
            <a:pPr lvl="1"/>
            <a:r>
              <a:rPr lang="en-GB" dirty="0"/>
              <a:t>quantifies </a:t>
            </a:r>
            <a:r>
              <a:rPr lang="en-GB" dirty="0" smtClean="0"/>
              <a:t>performance of collider</a:t>
            </a:r>
          </a:p>
          <a:p>
            <a:pPr lvl="1"/>
            <a:r>
              <a:rPr lang="en-GB" dirty="0" smtClean="0"/>
              <a:t>relativistic invariant and independent of physical reaction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accelerator operation aims at maximizing the </a:t>
            </a:r>
            <a:r>
              <a:rPr lang="en-GB" dirty="0"/>
              <a:t>total number of events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ev</a:t>
            </a:r>
            <a:r>
              <a:rPr lang="en-GB" dirty="0" smtClean="0"/>
              <a:t> for the experiments</a:t>
            </a:r>
          </a:p>
          <a:p>
            <a:pPr lvl="1"/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ev</a:t>
            </a:r>
            <a:r>
              <a:rPr lang="en-GB" dirty="0" smtClean="0"/>
              <a:t> is fixed by Nature</a:t>
            </a:r>
          </a:p>
          <a:p>
            <a:pPr lvl="1"/>
            <a:r>
              <a:rPr lang="en-GB" dirty="0" smtClean="0"/>
              <a:t>aim at maximizing </a:t>
            </a:r>
            <a:r>
              <a:rPr lang="en-US" dirty="0" smtClean="0"/>
              <a:t>∫L(t)</a:t>
            </a:r>
            <a:r>
              <a:rPr lang="en-US" dirty="0" err="1" smtClean="0"/>
              <a:t>dt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988438" y="4090726"/>
            <a:ext cx="9958920" cy="20587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US" dirty="0" smtClean="0"/>
              <a:t>Luminosity unit </a:t>
            </a:r>
            <a:r>
              <a:rPr lang="en-US" dirty="0"/>
              <a:t>: [m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 smtClean="0"/>
              <a:t>]</a:t>
            </a:r>
          </a:p>
          <a:p>
            <a:pPr marL="266700" indent="-230188"/>
            <a:r>
              <a:rPr lang="en-US" dirty="0" smtClean="0"/>
              <a:t>The integrated luminosity ∫</a:t>
            </a:r>
            <a:r>
              <a:rPr lang="en-US" dirty="0" err="1"/>
              <a:t>Ldt</a:t>
            </a:r>
            <a:r>
              <a:rPr lang="en-US" dirty="0"/>
              <a:t> is frequently expressed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pb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r>
              <a:rPr lang="en-US" dirty="0"/>
              <a:t>= 10</a:t>
            </a:r>
            <a:r>
              <a:rPr lang="en-US" baseline="30000" dirty="0"/>
              <a:t>36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or fb</a:t>
            </a:r>
            <a:r>
              <a:rPr lang="en-US" baseline="30000" dirty="0"/>
              <a:t>-1</a:t>
            </a:r>
            <a:r>
              <a:rPr lang="en-US" dirty="0"/>
              <a:t> = 10</a:t>
            </a:r>
            <a:r>
              <a:rPr lang="en-US" baseline="30000" dirty="0"/>
              <a:t>39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7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17" y="1481489"/>
            <a:ext cx="3013552" cy="20453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870" y="227905"/>
            <a:ext cx="3130711" cy="32507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2307" y="5020323"/>
            <a:ext cx="10261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Total integrated luminosity LHC Run 2: </a:t>
            </a:r>
            <a:r>
              <a:rPr lang="en-GB" dirty="0" smtClean="0">
                <a:solidFill>
                  <a:srgbClr val="8000FF"/>
                </a:solidFill>
              </a:rPr>
              <a:t>150 fb</a:t>
            </a:r>
            <a:r>
              <a:rPr lang="en-GB" baseline="30000" dirty="0" smtClean="0">
                <a:solidFill>
                  <a:srgbClr val="8000FF"/>
                </a:solidFill>
              </a:rPr>
              <a:t>-1</a:t>
            </a:r>
          </a:p>
          <a:p>
            <a:r>
              <a:rPr lang="en-GB" dirty="0" smtClean="0"/>
              <a:t>Total cross section pp collisions: </a:t>
            </a:r>
            <a:r>
              <a:rPr lang="en-GB" dirty="0" smtClean="0">
                <a:solidFill>
                  <a:srgbClr val="00B050"/>
                </a:solidFill>
              </a:rPr>
              <a:t>100 </a:t>
            </a:r>
            <a:r>
              <a:rPr lang="en-GB" dirty="0" err="1" smtClean="0">
                <a:solidFill>
                  <a:srgbClr val="00B050"/>
                </a:solidFill>
              </a:rPr>
              <a:t>mb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err="1" smtClean="0">
                <a:sym typeface="Wingdings" panose="05000000000000000000" pitchFamily="2" charset="2"/>
              </a:rPr>
              <a:t>Ncollisions</a:t>
            </a:r>
            <a:r>
              <a:rPr lang="en-GB" dirty="0" smtClean="0">
                <a:sym typeface="Wingdings" panose="05000000000000000000" pitchFamily="2" charset="2"/>
              </a:rPr>
              <a:t> = </a:t>
            </a:r>
            <a:r>
              <a:rPr lang="en-GB" dirty="0" smtClean="0">
                <a:solidFill>
                  <a:srgbClr val="8000FF"/>
                </a:solidFill>
                <a:sym typeface="Wingdings" panose="05000000000000000000" pitchFamily="2" charset="2"/>
              </a:rPr>
              <a:t>150 * 10</a:t>
            </a:r>
            <a:r>
              <a:rPr lang="en-GB" baseline="30000" dirty="0" smtClean="0">
                <a:solidFill>
                  <a:srgbClr val="8000FF"/>
                </a:solidFill>
                <a:sym typeface="Wingdings" panose="05000000000000000000" pitchFamily="2" charset="2"/>
              </a:rPr>
              <a:t>12</a:t>
            </a:r>
            <a:r>
              <a:rPr lang="en-GB" dirty="0" smtClean="0">
                <a:solidFill>
                  <a:srgbClr val="8000FF"/>
                </a:solidFill>
                <a:sym typeface="Wingdings" panose="05000000000000000000" pitchFamily="2" charset="2"/>
              </a:rPr>
              <a:t> mb</a:t>
            </a:r>
            <a:r>
              <a:rPr lang="en-GB" baseline="30000" dirty="0" smtClean="0">
                <a:solidFill>
                  <a:srgbClr val="8000FF"/>
                </a:solidFill>
                <a:sym typeface="Wingdings" panose="05000000000000000000" pitchFamily="2" charset="2"/>
              </a:rPr>
              <a:t>-1</a:t>
            </a:r>
            <a:r>
              <a:rPr lang="en-GB" dirty="0" smtClean="0">
                <a:solidFill>
                  <a:srgbClr val="8000FF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* 100 </a:t>
            </a:r>
            <a:r>
              <a:rPr lang="en-GB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mb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= 15 * 10</a:t>
            </a:r>
            <a:r>
              <a:rPr lang="en-GB" baseline="30000" dirty="0" smtClean="0">
                <a:sym typeface="Wingdings" panose="05000000000000000000" pitchFamily="2" charset="2"/>
              </a:rPr>
              <a:t>15</a:t>
            </a:r>
            <a:r>
              <a:rPr lang="en-GB" dirty="0" smtClean="0">
                <a:sym typeface="Wingdings" panose="05000000000000000000" pitchFamily="2" charset="2"/>
              </a:rPr>
              <a:t> events !!!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 Only a small fraction gets recorded….still </a:t>
            </a:r>
            <a:r>
              <a:rPr lang="en-GB" dirty="0" err="1" smtClean="0">
                <a:sym typeface="Wingdings" panose="05000000000000000000" pitchFamily="2" charset="2"/>
              </a:rPr>
              <a:t>Pbytes</a:t>
            </a:r>
            <a:r>
              <a:rPr lang="en-GB" dirty="0" smtClean="0">
                <a:sym typeface="Wingdings" panose="05000000000000000000" pitchFamily="2" charset="2"/>
              </a:rPr>
              <a:t> of data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430" y="919657"/>
            <a:ext cx="5735862" cy="389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8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Details on luminosity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6570" y="1325606"/>
            <a:ext cx="7896114" cy="390679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luminosity</a:t>
            </a:r>
          </a:p>
          <a:p>
            <a:pPr lvl="1"/>
            <a:r>
              <a:rPr lang="en-GB" dirty="0" smtClean="0"/>
              <a:t>derivation from machine parameters</a:t>
            </a:r>
          </a:p>
          <a:p>
            <a:pPr lvl="1"/>
            <a:r>
              <a:rPr lang="en-GB" dirty="0" smtClean="0"/>
              <a:t>head-</a:t>
            </a:r>
            <a:r>
              <a:rPr lang="en-GB" dirty="0"/>
              <a:t>on and </a:t>
            </a:r>
            <a:r>
              <a:rPr lang="en-GB" dirty="0" smtClean="0"/>
              <a:t>offset collisions</a:t>
            </a:r>
          </a:p>
          <a:p>
            <a:pPr lvl="1"/>
            <a:r>
              <a:rPr lang="en-GB" dirty="0" smtClean="0"/>
              <a:t>reduction factors</a:t>
            </a:r>
          </a:p>
          <a:p>
            <a:pPr lvl="2"/>
            <a:r>
              <a:rPr lang="en-GB" dirty="0" smtClean="0"/>
              <a:t>crossing angles and crab cavities, hourglass</a:t>
            </a:r>
          </a:p>
          <a:p>
            <a:pPr lvl="1"/>
            <a:r>
              <a:rPr lang="en-GB" dirty="0"/>
              <a:t>l</a:t>
            </a:r>
            <a:r>
              <a:rPr lang="en-GB" dirty="0" smtClean="0"/>
              <a:t>uminosity lifetime, contributions</a:t>
            </a:r>
            <a:endParaRPr lang="en-GB" dirty="0"/>
          </a:p>
          <a:p>
            <a:pPr lvl="1"/>
            <a:r>
              <a:rPr lang="en-GB" dirty="0" smtClean="0"/>
              <a:t>luminosity scans and luminosity levelling</a:t>
            </a:r>
          </a:p>
          <a:p>
            <a:r>
              <a:rPr lang="en-GB" dirty="0" smtClean="0"/>
              <a:t>integrated luminosity and ideal run time </a:t>
            </a:r>
          </a:p>
          <a:p>
            <a:pPr marL="36513" indent="0">
              <a:buNone/>
            </a:pP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7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 </a:t>
            </a:r>
            <a:r>
              <a:rPr lang="en-GB" dirty="0"/>
              <a:t>from machine </a:t>
            </a:r>
            <a:r>
              <a:rPr lang="en-GB" dirty="0" smtClean="0"/>
              <a:t>parameters -1-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25608"/>
            <a:ext cx="8226854" cy="50085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intuitively: more L if there are more protons and more tightly packed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861840"/>
              </p:ext>
            </p:extLst>
          </p:nvPr>
        </p:nvGraphicFramePr>
        <p:xfrm>
          <a:off x="2447925" y="3627438"/>
          <a:ext cx="74930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25" name="Equation" r:id="rId4" imgW="3429000" imgH="393700" progId="Equation.3">
                  <p:embed/>
                </p:oleObj>
              </mc:Choice>
              <mc:Fallback>
                <p:oleObj name="Equation" r:id="rId4" imgW="3429000" imgH="393700" progId="Equation.3">
                  <p:embed/>
                  <p:pic>
                    <p:nvPicPr>
                      <p:cNvPr id="0" name="Picture 4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7925" y="3627438"/>
                        <a:ext cx="74930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1"/>
          <p:cNvSpPr txBox="1">
            <a:spLocks/>
          </p:cNvSpPr>
          <p:nvPr/>
        </p:nvSpPr>
        <p:spPr>
          <a:xfrm>
            <a:off x="1981201" y="4553328"/>
            <a:ext cx="6111319" cy="1590491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US" sz="1400" dirty="0"/>
              <a:t>K = 2 </a:t>
            </a:r>
            <a:r>
              <a:rPr lang="en-US" sz="1400" i="1" dirty="0"/>
              <a:t>c</a:t>
            </a:r>
            <a:r>
              <a:rPr lang="en-US" sz="1400" dirty="0"/>
              <a:t>: kinematic factor (see </a:t>
            </a:r>
            <a:r>
              <a:rPr lang="en-US" sz="1400" i="1" dirty="0"/>
              <a:t>W. Herr, “Kinematics of Particle Beams I - Relativity”</a:t>
            </a:r>
            <a:r>
              <a:rPr lang="en-US" sz="1400" dirty="0"/>
              <a:t>)</a:t>
            </a:r>
          </a:p>
          <a:p>
            <a:pPr marL="266700" indent="-230188"/>
            <a:r>
              <a:rPr lang="en-US" sz="1400" dirty="0"/>
              <a:t>N</a:t>
            </a:r>
            <a:r>
              <a:rPr lang="en-US" sz="1400" baseline="-25000" dirty="0"/>
              <a:t>b1</a:t>
            </a:r>
            <a:r>
              <a:rPr lang="en-US" sz="1400" dirty="0"/>
              <a:t>, N</a:t>
            </a:r>
            <a:r>
              <a:rPr lang="en-US" sz="1400" baseline="-25000" dirty="0"/>
              <a:t>b2</a:t>
            </a:r>
            <a:r>
              <a:rPr lang="en-US" sz="1400" dirty="0"/>
              <a:t>: bunch population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66700" indent="-230188"/>
            <a:r>
              <a:rPr lang="en-US" sz="1400" dirty="0">
                <a:latin typeface="Symbol" charset="2"/>
                <a:cs typeface="Symbol" charset="2"/>
              </a:rPr>
              <a:t>r</a:t>
            </a:r>
            <a:r>
              <a:rPr lang="en-US" sz="1400" baseline="-25000" dirty="0"/>
              <a:t>1,2</a:t>
            </a:r>
            <a:r>
              <a:rPr lang="en-US" sz="1400" dirty="0"/>
              <a:t>: density distribution of the particles (normalized to 1)</a:t>
            </a:r>
          </a:p>
          <a:p>
            <a:pPr marL="266700" indent="-230188"/>
            <a:r>
              <a:rPr lang="en-US" sz="1400" dirty="0" err="1"/>
              <a:t>x,y</a:t>
            </a:r>
            <a:r>
              <a:rPr lang="en-US" sz="1400" dirty="0"/>
              <a:t>: transverse coordinates</a:t>
            </a:r>
          </a:p>
          <a:p>
            <a:pPr marL="266700" indent="-230188"/>
            <a:r>
              <a:rPr lang="en-US" sz="1400" dirty="0"/>
              <a:t>z: longitudinal coordinate</a:t>
            </a:r>
          </a:p>
          <a:p>
            <a:pPr marL="266700" indent="-230188"/>
            <a:r>
              <a:rPr lang="en-US" sz="1400" dirty="0"/>
              <a:t>z</a:t>
            </a:r>
            <a:r>
              <a:rPr lang="en-US" sz="1400" baseline="-25000" dirty="0"/>
              <a:t>0</a:t>
            </a:r>
            <a:r>
              <a:rPr lang="en-US" sz="1400" dirty="0"/>
              <a:t>: “time variable”, z</a:t>
            </a:r>
            <a:r>
              <a:rPr lang="en-US" sz="1400" baseline="-25000" dirty="0"/>
              <a:t>0</a:t>
            </a:r>
            <a:r>
              <a:rPr lang="en-US" sz="1400" dirty="0"/>
              <a:t> = </a:t>
            </a:r>
            <a:r>
              <a:rPr lang="en-US" sz="1400" i="1" dirty="0"/>
              <a:t>c t</a:t>
            </a:r>
            <a:endParaRPr lang="en-US" sz="1400" dirty="0"/>
          </a:p>
          <a:p>
            <a:pPr marL="266700" indent="-230188"/>
            <a:r>
              <a:rPr lang="en-US" sz="1400" dirty="0" err="1">
                <a:latin typeface="Symbol" charset="2"/>
                <a:cs typeface="Symbol" charset="2"/>
              </a:rPr>
              <a:t>W</a:t>
            </a:r>
            <a:r>
              <a:rPr lang="en-US" sz="1400" baseline="-25000" dirty="0" err="1"/>
              <a:t>x,y</a:t>
            </a:r>
            <a:r>
              <a:rPr lang="en-US" sz="1400" dirty="0"/>
              <a:t>: overlap integral</a:t>
            </a: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142250"/>
              </p:ext>
            </p:extLst>
          </p:nvPr>
        </p:nvGraphicFramePr>
        <p:xfrm>
          <a:off x="2468563" y="1789113"/>
          <a:ext cx="2095500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26" name="Equation" r:id="rId6" imgW="952500" imgH="228600" progId="Equation.3">
                  <p:embed/>
                </p:oleObj>
              </mc:Choice>
              <mc:Fallback>
                <p:oleObj name="Equation" r:id="rId6" imgW="952500" imgH="228600" progId="Equation.3">
                  <p:embed/>
                  <p:pic>
                    <p:nvPicPr>
                      <p:cNvPr id="0" name="Picture 4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8563" y="1789113"/>
                        <a:ext cx="2095500" cy="519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3578246" y="2361194"/>
            <a:ext cx="5035511" cy="1081568"/>
            <a:chOff x="2138952" y="3183873"/>
            <a:chExt cx="5035511" cy="1081568"/>
          </a:xfrm>
        </p:grpSpPr>
        <p:sp>
          <p:nvSpPr>
            <p:cNvPr id="15" name="Oval 14"/>
            <p:cNvSpPr/>
            <p:nvPr/>
          </p:nvSpPr>
          <p:spPr>
            <a:xfrm>
              <a:off x="2138952" y="3502526"/>
              <a:ext cx="1617579" cy="280737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5556884" y="3502526"/>
              <a:ext cx="1617579" cy="28073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956369" y="3636514"/>
              <a:ext cx="1148139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5215222" y="3641861"/>
              <a:ext cx="114813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261232" y="3730095"/>
              <a:ext cx="13538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00FF"/>
                  </a:solidFill>
                </a:rPr>
                <a:t>N</a:t>
              </a:r>
              <a:r>
                <a:rPr lang="en-GB" sz="1400" baseline="-25000" dirty="0">
                  <a:solidFill>
                    <a:srgbClr val="0000FF"/>
                  </a:solidFill>
                </a:rPr>
                <a:t>b1</a:t>
              </a:r>
              <a:r>
                <a:rPr lang="en-GB" sz="14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r</a:t>
              </a:r>
              <a:r>
                <a:rPr lang="en-GB" sz="1400" baseline="-25000" dirty="0">
                  <a:solidFill>
                    <a:srgbClr val="0000FF"/>
                  </a:solidFill>
                </a:rPr>
                <a:t>1</a:t>
              </a:r>
              <a:r>
                <a:rPr lang="en-GB" sz="1400" dirty="0">
                  <a:solidFill>
                    <a:srgbClr val="0000FF"/>
                  </a:solidFill>
                </a:rPr>
                <a:t>(x,y,z,-z</a:t>
              </a:r>
              <a:r>
                <a:rPr lang="en-GB" sz="1400" baseline="-25000" dirty="0">
                  <a:solidFill>
                    <a:srgbClr val="0000FF"/>
                  </a:solidFill>
                </a:rPr>
                <a:t>0</a:t>
              </a:r>
              <a:r>
                <a:rPr lang="en-GB" sz="1400" dirty="0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49601" y="3183873"/>
              <a:ext cx="12940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N</a:t>
              </a:r>
              <a:r>
                <a:rPr lang="en-GB" sz="1400" baseline="-25000" dirty="0">
                  <a:solidFill>
                    <a:srgbClr val="FF0000"/>
                  </a:solidFill>
                </a:rPr>
                <a:t>b2</a:t>
              </a:r>
              <a:r>
                <a:rPr lang="en-GB" sz="140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r</a:t>
              </a:r>
              <a:r>
                <a:rPr lang="en-GB" sz="1400" baseline="-25000" dirty="0">
                  <a:solidFill>
                    <a:srgbClr val="FF0000"/>
                  </a:solidFill>
                </a:rPr>
                <a:t>2</a:t>
              </a:r>
              <a:r>
                <a:rPr lang="en-GB" sz="1400" dirty="0">
                  <a:solidFill>
                    <a:srgbClr val="FF0000"/>
                  </a:solidFill>
                </a:rPr>
                <a:t>(x,y,z,z</a:t>
              </a:r>
              <a:r>
                <a:rPr lang="en-GB" sz="1400" baseline="-25000" dirty="0">
                  <a:solidFill>
                    <a:srgbClr val="FF0000"/>
                  </a:solidFill>
                </a:rPr>
                <a:t>0</a:t>
              </a:r>
              <a:r>
                <a:rPr lang="en-GB" sz="140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24" name="Explosion 2 23"/>
            <p:cNvSpPr/>
            <p:nvPr/>
          </p:nvSpPr>
          <p:spPr>
            <a:xfrm>
              <a:off x="4551947" y="3462724"/>
              <a:ext cx="280737" cy="347579"/>
            </a:xfrm>
            <a:prstGeom prst="irregularSeal2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4678947" y="4037872"/>
              <a:ext cx="1684414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diamond"/>
              <a:tailEnd type="diamon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329894" y="3957664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chemeClr val="accent6"/>
                  </a:solidFill>
                </a:rPr>
                <a:t>z</a:t>
              </a:r>
              <a:r>
                <a:rPr lang="en-GB" sz="1400" i="1" baseline="-25000" dirty="0">
                  <a:solidFill>
                    <a:schemeClr val="accent6"/>
                  </a:solidFill>
                </a:rPr>
                <a:t>0</a:t>
              </a:r>
              <a:endParaRPr lang="en-GB" sz="1400" i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6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 </a:t>
            </a:r>
            <a:r>
              <a:rPr lang="en-GB" dirty="0"/>
              <a:t>from machine </a:t>
            </a:r>
            <a:r>
              <a:rPr lang="en-GB" dirty="0" smtClean="0"/>
              <a:t>parameters -2-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979382" y="5334000"/>
            <a:ext cx="5135557" cy="80981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/>
            <a:r>
              <a:rPr lang="en-US" sz="1400" dirty="0"/>
              <a:t>f: revolution frequency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66700" indent="-266700"/>
            <a:r>
              <a:rPr lang="en-US" sz="1400" dirty="0" err="1"/>
              <a:t>n</a:t>
            </a:r>
            <a:r>
              <a:rPr lang="en-US" sz="1400" baseline="-25000" dirty="0" err="1"/>
              <a:t>b</a:t>
            </a:r>
            <a:r>
              <a:rPr lang="en-US" sz="1400" dirty="0"/>
              <a:t>: number of colliding bunch pairs at that Interaction Point (IP)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66700" indent="-266700"/>
            <a:r>
              <a:rPr lang="en-US" sz="1400" dirty="0"/>
              <a:t>N</a:t>
            </a:r>
            <a:r>
              <a:rPr lang="en-US" sz="1400" baseline="-25000" dirty="0"/>
              <a:t>b1</a:t>
            </a:r>
            <a:r>
              <a:rPr lang="en-US" sz="1400" dirty="0"/>
              <a:t>, N</a:t>
            </a:r>
            <a:r>
              <a:rPr lang="en-US" sz="1400" baseline="-25000" dirty="0"/>
              <a:t>b2</a:t>
            </a:r>
            <a:r>
              <a:rPr lang="en-US" sz="1400" dirty="0"/>
              <a:t>: bunch population</a:t>
            </a:r>
            <a:endParaRPr lang="en-US" sz="1800" dirty="0"/>
          </a:p>
          <a:p>
            <a:pPr marL="266700" indent="-266700"/>
            <a:r>
              <a:rPr lang="en-GB" sz="1400" dirty="0" err="1">
                <a:latin typeface="Symbol" charset="2"/>
                <a:cs typeface="Symbol" charset="2"/>
              </a:rPr>
              <a:t>s</a:t>
            </a:r>
            <a:r>
              <a:rPr lang="en-GB" sz="1400" baseline="-25000" dirty="0" err="1"/>
              <a:t>x,y</a:t>
            </a:r>
            <a:r>
              <a:rPr lang="en-GB" sz="1400" dirty="0"/>
              <a:t>: transverse beam size at the collision point</a:t>
            </a: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09871"/>
              </p:ext>
            </p:extLst>
          </p:nvPr>
        </p:nvGraphicFramePr>
        <p:xfrm>
          <a:off x="1562100" y="2398713"/>
          <a:ext cx="9069388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91" name="Equation" r:id="rId4" imgW="4978400" imgH="393700" progId="Equation.3">
                  <p:embed/>
                </p:oleObj>
              </mc:Choice>
              <mc:Fallback>
                <p:oleObj name="Equation" r:id="rId4" imgW="4978400" imgH="393700" progId="Equation.3">
                  <p:embed/>
                  <p:pic>
                    <p:nvPicPr>
                      <p:cNvPr id="0" name="Picture 5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2398713"/>
                        <a:ext cx="9069388" cy="735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1981200" y="1320686"/>
            <a:ext cx="8367652" cy="1114805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GB" dirty="0"/>
              <a:t>for a circular machine can reuse the beams f times per second (storage ring)</a:t>
            </a:r>
          </a:p>
          <a:p>
            <a:pPr marL="266700" indent="-230188"/>
            <a:r>
              <a:rPr lang="en-GB" dirty="0"/>
              <a:t>for </a:t>
            </a:r>
            <a:r>
              <a:rPr lang="en-GB" dirty="0" err="1"/>
              <a:t>n</a:t>
            </a:r>
            <a:r>
              <a:rPr lang="en-GB" baseline="-25000" dirty="0" err="1"/>
              <a:t>b</a:t>
            </a:r>
            <a:r>
              <a:rPr lang="en-GB" dirty="0"/>
              <a:t> colliding bunch pairs per beam</a:t>
            </a:r>
          </a:p>
          <a:p>
            <a:pPr marL="266700" indent="-230188"/>
            <a:r>
              <a:rPr lang="en-GB" dirty="0"/>
              <a:t>for uncorrelated densities in all planes: 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981202" y="3423422"/>
            <a:ext cx="5133737" cy="1910578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GB" dirty="0"/>
              <a:t>for Gaussian bunches:</a:t>
            </a:r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marL="266700" indent="-230188"/>
            <a:r>
              <a:rPr lang="en-GB" dirty="0"/>
              <a:t>for equal beams in x or y: </a:t>
            </a:r>
            <a:r>
              <a:rPr lang="en-GB" dirty="0">
                <a:latin typeface="Symbol" charset="2"/>
                <a:cs typeface="Symbol" charset="2"/>
              </a:rPr>
              <a:t>s</a:t>
            </a:r>
            <a:r>
              <a:rPr lang="en-GB" baseline="-25000" dirty="0"/>
              <a:t>1x</a:t>
            </a:r>
            <a:r>
              <a:rPr lang="en-GB" dirty="0"/>
              <a:t> = </a:t>
            </a:r>
            <a:r>
              <a:rPr lang="en-GB" dirty="0">
                <a:latin typeface="Symbol" charset="2"/>
                <a:cs typeface="Symbol" charset="2"/>
              </a:rPr>
              <a:t>s</a:t>
            </a:r>
            <a:r>
              <a:rPr lang="en-GB" baseline="-25000" dirty="0"/>
              <a:t>2x</a:t>
            </a:r>
            <a:r>
              <a:rPr lang="en-GB" dirty="0"/>
              <a:t>,</a:t>
            </a:r>
            <a:r>
              <a:rPr lang="en-GB" dirty="0">
                <a:latin typeface="Symbol" charset="2"/>
                <a:cs typeface="Symbol" charset="2"/>
              </a:rPr>
              <a:t> s</a:t>
            </a:r>
            <a:r>
              <a:rPr lang="en-GB" baseline="-25000" dirty="0"/>
              <a:t>1y</a:t>
            </a:r>
            <a:r>
              <a:rPr lang="en-GB" dirty="0"/>
              <a:t> = </a:t>
            </a:r>
            <a:r>
              <a:rPr lang="en-GB" dirty="0">
                <a:latin typeface="Symbol" charset="2"/>
                <a:cs typeface="Symbol" charset="2"/>
              </a:rPr>
              <a:t>s</a:t>
            </a:r>
            <a:r>
              <a:rPr lang="en-GB" baseline="-25000" dirty="0"/>
              <a:t>2y</a:t>
            </a:r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marL="266700" indent="-230188"/>
            <a:r>
              <a:rPr lang="en-GB" dirty="0"/>
              <a:t>can derive a closed expression:</a:t>
            </a:r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646902"/>
              </p:ext>
            </p:extLst>
          </p:nvPr>
        </p:nvGraphicFramePr>
        <p:xfrm>
          <a:off x="4713860" y="3184650"/>
          <a:ext cx="2919413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92" name="Equation" r:id="rId6" imgW="2082800" imgH="482600" progId="Equation.3">
                  <p:embed/>
                </p:oleObj>
              </mc:Choice>
              <mc:Fallback>
                <p:oleObj name="Equation" r:id="rId6" imgW="2082800" imgH="482600" progId="Equation.3">
                  <p:embed/>
                  <p:pic>
                    <p:nvPicPr>
                      <p:cNvPr id="0" name="Picture 5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3860" y="3184650"/>
                        <a:ext cx="2919413" cy="7810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603884"/>
              </p:ext>
            </p:extLst>
          </p:nvPr>
        </p:nvGraphicFramePr>
        <p:xfrm>
          <a:off x="3938247" y="3659976"/>
          <a:ext cx="564969" cy="222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93" name="Equation" r:id="rId8" imgW="456840" imgH="155160" progId="Equation.3">
                  <p:embed/>
                </p:oleObj>
              </mc:Choice>
              <mc:Fallback>
                <p:oleObj name="Equation" r:id="rId8" imgW="456840" imgH="155160" progId="Equation.3">
                  <p:embed/>
                  <p:pic>
                    <p:nvPicPr>
                      <p:cNvPr id="0" name="Picture 5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8247" y="3659976"/>
                        <a:ext cx="564969" cy="222978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082733"/>
              </p:ext>
            </p:extLst>
          </p:nvPr>
        </p:nvGraphicFramePr>
        <p:xfrm>
          <a:off x="5497513" y="4487864"/>
          <a:ext cx="1966912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94" name="Equation" r:id="rId10" imgW="952500" imgH="444500" progId="Equation.3">
                  <p:embed/>
                </p:oleObj>
              </mc:Choice>
              <mc:Fallback>
                <p:oleObj name="Equation" r:id="rId10" imgW="952500" imgH="444500" progId="Equation.3">
                  <p:embed/>
                  <p:pic>
                    <p:nvPicPr>
                      <p:cNvPr id="0" name="Picture 5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7513" y="4487864"/>
                        <a:ext cx="1966912" cy="93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987798"/>
              </p:ext>
            </p:extLst>
          </p:nvPr>
        </p:nvGraphicFramePr>
        <p:xfrm>
          <a:off x="8160527" y="4079472"/>
          <a:ext cx="2411525" cy="201168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411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73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n</a:t>
                      </a:r>
                      <a:r>
                        <a:rPr lang="en-GB" sz="1600" baseline="-25000" dirty="0" err="1" smtClean="0"/>
                        <a:t>b</a:t>
                      </a:r>
                      <a:r>
                        <a:rPr lang="en-GB" sz="1600" dirty="0" smtClean="0"/>
                        <a:t> = 2808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N</a:t>
                      </a:r>
                      <a:r>
                        <a:rPr lang="en-GB" sz="1600" baseline="-25000" dirty="0" smtClean="0"/>
                        <a:t>b1</a:t>
                      </a:r>
                      <a:r>
                        <a:rPr lang="en-GB" sz="1600" dirty="0" smtClean="0"/>
                        <a:t>,N</a:t>
                      </a:r>
                      <a:r>
                        <a:rPr lang="en-GB" sz="1600" baseline="-25000" dirty="0" smtClean="0"/>
                        <a:t>b2</a:t>
                      </a:r>
                      <a:r>
                        <a:rPr lang="en-GB" sz="1600" dirty="0" smtClean="0"/>
                        <a:t> = 1.15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dirty="0" smtClean="0"/>
                        <a:t> ppb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 = 11.25 kHz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x</a:t>
                      </a:r>
                      <a:r>
                        <a:rPr lang="en-GB" sz="1600" dirty="0" smtClean="0"/>
                        <a:t>, </a:t>
                      </a:r>
                      <a:r>
                        <a:rPr lang="en-GB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y</a:t>
                      </a:r>
                      <a:r>
                        <a:rPr lang="en-GB" sz="1600" baseline="0" dirty="0" smtClean="0"/>
                        <a:t> = 16.6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smtClean="0"/>
                        <a:t>m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 =</a:t>
                      </a:r>
                      <a:r>
                        <a:rPr lang="en-GB" sz="1600" baseline="0" dirty="0" smtClean="0"/>
                        <a:t> 1.2 </a:t>
                      </a:r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34</a:t>
                      </a:r>
                      <a:r>
                        <a:rPr lang="en-GB" sz="1600" dirty="0" smtClean="0"/>
                        <a:t> cm</a:t>
                      </a:r>
                      <a:r>
                        <a:rPr lang="en-GB" sz="1600" baseline="30000" dirty="0" smtClean="0"/>
                        <a:t>-2</a:t>
                      </a:r>
                      <a:r>
                        <a:rPr lang="en-GB" sz="1600" dirty="0" smtClean="0"/>
                        <a:t>s</a:t>
                      </a:r>
                      <a:r>
                        <a:rPr lang="en-GB" sz="1600" baseline="30000" dirty="0" smtClean="0"/>
                        <a:t>-1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022835"/>
              </p:ext>
            </p:extLst>
          </p:nvPr>
        </p:nvGraphicFramePr>
        <p:xfrm>
          <a:off x="6181725" y="1776413"/>
          <a:ext cx="32400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95" name="Equation" r:id="rId12" imgW="2032000" imgH="228600" progId="Equation.3">
                  <p:embed/>
                </p:oleObj>
              </mc:Choice>
              <mc:Fallback>
                <p:oleObj name="Equation" r:id="rId12" imgW="2032000" imgH="228600" progId="Equation.3">
                  <p:embed/>
                  <p:pic>
                    <p:nvPicPr>
                      <p:cNvPr id="0" name="Picture 5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1725" y="1776413"/>
                        <a:ext cx="3240088" cy="4318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013521"/>
              </p:ext>
            </p:extLst>
          </p:nvPr>
        </p:nvGraphicFramePr>
        <p:xfrm>
          <a:off x="8267083" y="3218621"/>
          <a:ext cx="1335272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96" name="Equation" r:id="rId14" imgW="812800" imgH="457200" progId="Equation.3">
                  <p:embed/>
                </p:oleObj>
              </mc:Choice>
              <mc:Fallback>
                <p:oleObj name="Equation" r:id="rId14" imgW="812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7083" y="3218621"/>
                        <a:ext cx="1335272" cy="739775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17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25607"/>
            <a:ext cx="8226854" cy="517144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Why colliding beams?</a:t>
            </a:r>
          </a:p>
          <a:p>
            <a:r>
              <a:rPr lang="en-GB" dirty="0" smtClean="0"/>
              <a:t>What do physicists do with the data?</a:t>
            </a:r>
          </a:p>
          <a:p>
            <a:r>
              <a:rPr lang="en-GB" dirty="0" smtClean="0"/>
              <a:t>Lepton or Hadron Collider?</a:t>
            </a:r>
          </a:p>
          <a:p>
            <a:r>
              <a:rPr lang="en-GB" dirty="0" smtClean="0"/>
              <a:t>Figures of merits: Energy and luminosity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sz="2400" dirty="0">
                <a:sym typeface="Wingdings" panose="05000000000000000000" pitchFamily="2" charset="2"/>
              </a:rPr>
              <a:t></a:t>
            </a:r>
            <a:r>
              <a:rPr lang="en-GB" sz="2400" dirty="0"/>
              <a:t>Details on luminosity</a:t>
            </a:r>
          </a:p>
          <a:p>
            <a:r>
              <a:rPr lang="en-GB" dirty="0" smtClean="0"/>
              <a:t>Not too much: </a:t>
            </a:r>
            <a:br>
              <a:rPr lang="en-GB" dirty="0" smtClean="0"/>
            </a:b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GB" sz="2400" dirty="0"/>
              <a:t>Detector Occupancy in hadron collisions</a:t>
            </a:r>
          </a:p>
          <a:p>
            <a:r>
              <a:rPr lang="en-GB" sz="3200" dirty="0"/>
              <a:t>The possible future at CERN: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	HL-LHC</a:t>
            </a:r>
            <a:br>
              <a:rPr lang="en-GB" sz="2400" dirty="0"/>
            </a:br>
            <a:r>
              <a:rPr lang="en-GB" sz="2400" dirty="0"/>
              <a:t>	FCC</a:t>
            </a:r>
            <a:br>
              <a:rPr lang="en-GB" sz="2400" dirty="0"/>
            </a:br>
            <a:r>
              <a:rPr lang="en-GB" sz="2400" dirty="0"/>
              <a:t>	CLIC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069758" y="3556001"/>
            <a:ext cx="4764137" cy="2676025"/>
            <a:chOff x="1545757" y="3556000"/>
            <a:chExt cx="4764137" cy="267602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r="4379"/>
            <a:stretch/>
          </p:blipFill>
          <p:spPr>
            <a:xfrm>
              <a:off x="1545757" y="3556000"/>
              <a:ext cx="4764137" cy="249785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706202" y="5955026"/>
              <a:ext cx="843124" cy="276999"/>
            </a:xfrm>
            <a:prstGeom prst="rect">
              <a:avLst/>
            </a:prstGeom>
            <a:noFill/>
            <a:ln>
              <a:solidFill>
                <a:srgbClr val="969696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4"/>
                  </a:solidFill>
                </a:rPr>
                <a:t>J. Jowett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 for small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25607"/>
            <a:ext cx="8226854" cy="251826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expand physical beam size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x,y</a:t>
            </a:r>
            <a:r>
              <a:rPr lang="en-GB" dirty="0" smtClean="0"/>
              <a:t>: </a:t>
            </a:r>
          </a:p>
          <a:p>
            <a:pPr lvl="1"/>
            <a:r>
              <a:rPr lang="en-GB" dirty="0" smtClean="0"/>
              <a:t>* means “at the IP”</a:t>
            </a:r>
          </a:p>
          <a:p>
            <a:pPr marL="36576" indent="0">
              <a:buNone/>
            </a:pPr>
            <a:endParaRPr lang="en-GB" dirty="0"/>
          </a:p>
          <a:p>
            <a:r>
              <a:rPr lang="en-GB" dirty="0" smtClean="0"/>
              <a:t>try and conserve low </a:t>
            </a:r>
            <a:r>
              <a:rPr lang="en-GB" dirty="0" smtClean="0">
                <a:latin typeface="Symbol" charset="2"/>
                <a:cs typeface="Symbol" charset="2"/>
              </a:rPr>
              <a:t>e</a:t>
            </a:r>
            <a:r>
              <a:rPr lang="en-GB" dirty="0" smtClean="0"/>
              <a:t> from injectors</a:t>
            </a:r>
          </a:p>
          <a:p>
            <a:pPr lvl="1"/>
            <a:r>
              <a:rPr lang="en-GB" dirty="0" smtClean="0"/>
              <a:t>explicit dependence on energy (</a:t>
            </a:r>
            <a:r>
              <a:rPr lang="en-GB" dirty="0" smtClean="0">
                <a:latin typeface="Symbol" charset="2"/>
                <a:cs typeface="Symbol" charset="2"/>
              </a:rPr>
              <a:t>g</a:t>
            </a:r>
            <a:r>
              <a:rPr lang="en-GB" baseline="-25000" dirty="0" smtClean="0"/>
              <a:t>r</a:t>
            </a:r>
            <a:r>
              <a:rPr lang="en-GB" dirty="0" smtClean="0"/>
              <a:t>)</a:t>
            </a:r>
          </a:p>
          <a:p>
            <a:r>
              <a:rPr lang="en-GB" dirty="0" smtClean="0"/>
              <a:t>intensity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b</a:t>
            </a:r>
            <a:r>
              <a:rPr lang="en-GB" dirty="0" smtClean="0"/>
              <a:t> pays more than </a:t>
            </a:r>
            <a:r>
              <a:rPr lang="en-GB" dirty="0" smtClean="0">
                <a:latin typeface="Symbol" charset="2"/>
                <a:cs typeface="Symbol" charset="2"/>
              </a:rPr>
              <a:t>e</a:t>
            </a:r>
            <a:r>
              <a:rPr lang="en-GB" dirty="0" smtClean="0"/>
              <a:t> and</a:t>
            </a:r>
            <a:r>
              <a:rPr lang="en-GB" dirty="0" smtClean="0">
                <a:latin typeface="Symbol" charset="2"/>
                <a:cs typeface="Symbol" charset="2"/>
              </a:rPr>
              <a:t> b</a:t>
            </a:r>
            <a:r>
              <a:rPr lang="en-GB" dirty="0"/>
              <a:t>* </a:t>
            </a:r>
            <a:endParaRPr lang="en-GB" dirty="0" smtClean="0"/>
          </a:p>
          <a:p>
            <a:r>
              <a:rPr lang="en-GB" dirty="0" smtClean="0"/>
              <a:t>design low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insertions</a:t>
            </a:r>
          </a:p>
          <a:p>
            <a:pPr lvl="1"/>
            <a:r>
              <a:rPr lang="en-GB" dirty="0" smtClean="0"/>
              <a:t>limits by triplet aperture, protection by collimators</a:t>
            </a:r>
          </a:p>
          <a:p>
            <a:pPr lvl="1"/>
            <a:r>
              <a:rPr lang="en-GB" dirty="0" smtClean="0"/>
              <a:t>in LHC nominal cycle: “squeeze”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976584"/>
              </p:ext>
            </p:extLst>
          </p:nvPr>
        </p:nvGraphicFramePr>
        <p:xfrm>
          <a:off x="8198805" y="1074738"/>
          <a:ext cx="210343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" name="Equation" r:id="rId4" imgW="1066800" imgH="431800" progId="Equation.3">
                  <p:embed/>
                </p:oleObj>
              </mc:Choice>
              <mc:Fallback>
                <p:oleObj name="Equation" r:id="rId4" imgW="1066800" imgH="431800" progId="Equation.3">
                  <p:embed/>
                  <p:pic>
                    <p:nvPicPr>
                      <p:cNvPr id="0" name="Picture 4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8805" y="1074738"/>
                        <a:ext cx="2103438" cy="914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437266"/>
              </p:ext>
            </p:extLst>
          </p:nvPr>
        </p:nvGraphicFramePr>
        <p:xfrm>
          <a:off x="6142038" y="1057276"/>
          <a:ext cx="1604962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" name="Equation" r:id="rId6" imgW="1016000" imgH="495300" progId="Equation.3">
                  <p:embed/>
                </p:oleObj>
              </mc:Choice>
              <mc:Fallback>
                <p:oleObj name="Equation" r:id="rId6" imgW="1016000" imgH="495300" progId="Equation.3">
                  <p:embed/>
                  <p:pic>
                    <p:nvPicPr>
                      <p:cNvPr id="0" name="Picture 4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2038" y="1057276"/>
                        <a:ext cx="1604962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892895"/>
              </p:ext>
            </p:extLst>
          </p:nvPr>
        </p:nvGraphicFramePr>
        <p:xfrm>
          <a:off x="8772600" y="4417126"/>
          <a:ext cx="1796296" cy="167640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96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18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GB" sz="1600" baseline="0" dirty="0" smtClean="0"/>
                        <a:t>* = 18 </a:t>
                      </a:r>
                      <a:r>
                        <a:rPr lang="en-GB" sz="1200" baseline="0" dirty="0" smtClean="0"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</a:t>
                      </a:r>
                      <a:r>
                        <a:rPr lang="en-GB" sz="1600" baseline="0" dirty="0" smtClean="0"/>
                        <a:t> 0.55 m</a:t>
                      </a:r>
                      <a:endParaRPr lang="en-GB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GB" sz="1600" dirty="0" smtClean="0"/>
                        <a:t> = 3.75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smtClean="0"/>
                        <a:t>m</a:t>
                      </a:r>
                      <a:endParaRPr lang="en-GB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GB" sz="1600" baseline="-25000" dirty="0" smtClean="0"/>
                        <a:t>r</a:t>
                      </a:r>
                      <a:r>
                        <a:rPr lang="en-GB" sz="1600" dirty="0" smtClean="0"/>
                        <a:t> = 7463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x,y</a:t>
                      </a:r>
                      <a:r>
                        <a:rPr lang="en-GB" sz="1600" dirty="0" smtClean="0"/>
                        <a:t> = 16.6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smtClean="0"/>
                        <a:t>m</a:t>
                      </a:r>
                      <a:endParaRPr lang="en-GB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790119" y="1339523"/>
            <a:ext cx="403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GB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8198806" y="1007393"/>
            <a:ext cx="2140952" cy="1026978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70000">
              <a:schemeClr val="tx1">
                <a:lumMod val="60000"/>
                <a:lumOff val="40000"/>
                <a:alpha val="18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0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88994"/>
            <a:ext cx="10969139" cy="1645922"/>
          </a:xfrm>
        </p:spPr>
        <p:txBody>
          <a:bodyPr>
            <a:normAutofit/>
          </a:bodyPr>
          <a:lstStyle/>
          <a:p>
            <a:r>
              <a:rPr lang="en-GB" dirty="0" smtClean="0"/>
              <a:t>Luminosity reduction factors (F</a:t>
            </a:r>
            <a:r>
              <a:rPr lang="en-GB" baseline="-25000" dirty="0" smtClean="0"/>
              <a:t>i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 smtClean="0"/>
              <a:t>L = </a:t>
            </a:r>
            <a:r>
              <a:rPr lang="en-GB" dirty="0" err="1" smtClean="0"/>
              <a:t>L</a:t>
            </a:r>
            <a:r>
              <a:rPr lang="en-GB" baseline="-25000" dirty="0" err="1" smtClean="0"/>
              <a:t>max</a:t>
            </a:r>
            <a:r>
              <a:rPr lang="en-GB" baseline="-25000" dirty="0" smtClean="0"/>
              <a:t> </a:t>
            </a:r>
            <a:r>
              <a:rPr lang="en-GB" dirty="0" smtClean="0"/>
              <a:t>* F</a:t>
            </a:r>
            <a:r>
              <a:rPr lang="en-GB" baseline="-25000" dirty="0" smtClean="0"/>
              <a:t>1</a:t>
            </a:r>
            <a:r>
              <a:rPr lang="en-GB" dirty="0" smtClean="0"/>
              <a:t> * F</a:t>
            </a:r>
            <a:r>
              <a:rPr lang="en-GB" baseline="-25000" dirty="0" smtClean="0"/>
              <a:t>2</a:t>
            </a:r>
            <a:r>
              <a:rPr lang="en-GB" dirty="0" smtClean="0"/>
              <a:t> * F</a:t>
            </a:r>
            <a:r>
              <a:rPr lang="en-GB" baseline="-25000" dirty="0" smtClean="0"/>
              <a:t>3</a:t>
            </a:r>
            <a:r>
              <a:rPr lang="en-GB" dirty="0" smtClean="0"/>
              <a:t>….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transverse offsets</a:t>
            </a:r>
          </a:p>
          <a:p>
            <a:r>
              <a:rPr lang="en-GB" dirty="0" smtClean="0"/>
              <a:t>crossing angles and crab cavities</a:t>
            </a:r>
          </a:p>
          <a:p>
            <a:r>
              <a:rPr lang="en-GB" dirty="0" smtClean="0"/>
              <a:t>hourglass effect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33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ASgaussoffset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7" t="18514" r="21295" b="14347"/>
          <a:stretch/>
        </p:blipFill>
        <p:spPr>
          <a:xfrm>
            <a:off x="8837874" y="1579044"/>
            <a:ext cx="1316132" cy="1113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offsets -1-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325608"/>
            <a:ext cx="7856227" cy="2430165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in case the beams do not overlap in the transverse plane (e.g. in x)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more generally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339284"/>
              </p:ext>
            </p:extLst>
          </p:nvPr>
        </p:nvGraphicFramePr>
        <p:xfrm>
          <a:off x="4214814" y="3067050"/>
          <a:ext cx="3894137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7" name="Equation" r:id="rId4" imgW="2133600" imgH="508000" progId="Equation.3">
                  <p:embed/>
                </p:oleObj>
              </mc:Choice>
              <mc:Fallback>
                <p:oleObj name="Equation" r:id="rId4" imgW="2133600" imgH="508000" progId="Equation.3">
                  <p:embed/>
                  <p:pic>
                    <p:nvPicPr>
                      <p:cNvPr id="0" name="Picture 2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4" y="3067050"/>
                        <a:ext cx="3894137" cy="9461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3026046" y="2004665"/>
            <a:ext cx="5035511" cy="441153"/>
            <a:chOff x="2054245" y="2659403"/>
            <a:chExt cx="5035511" cy="441153"/>
          </a:xfrm>
        </p:grpSpPr>
        <p:sp>
          <p:nvSpPr>
            <p:cNvPr id="13" name="Oval 12"/>
            <p:cNvSpPr/>
            <p:nvPr/>
          </p:nvSpPr>
          <p:spPr>
            <a:xfrm>
              <a:off x="2054245" y="2819819"/>
              <a:ext cx="1617579" cy="280737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5472177" y="2659403"/>
              <a:ext cx="1617579" cy="28073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2871662" y="2953807"/>
              <a:ext cx="1148139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5130515" y="2798738"/>
              <a:ext cx="114813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xplosion 2 21"/>
            <p:cNvSpPr/>
            <p:nvPr/>
          </p:nvSpPr>
          <p:spPr>
            <a:xfrm>
              <a:off x="4467240" y="2699809"/>
              <a:ext cx="280737" cy="347579"/>
            </a:xfrm>
            <a:prstGeom prst="irregularSeal2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4614297" y="2798738"/>
              <a:ext cx="0" cy="15507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diamond"/>
              <a:tailEnd type="diamon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588634" y="2688634"/>
              <a:ext cx="3946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solidFill>
                    <a:srgbClr val="4D4D4D"/>
                  </a:solidFill>
                  <a:latin typeface="Symbol" charset="2"/>
                  <a:cs typeface="Symbol" charset="2"/>
                </a:rPr>
                <a:t>D</a:t>
              </a:r>
              <a:r>
                <a:rPr lang="en-GB" sz="1400" b="1" dirty="0" err="1">
                  <a:solidFill>
                    <a:srgbClr val="4D4D4D"/>
                  </a:solidFill>
                </a:rPr>
                <a:t>x</a:t>
              </a:r>
              <a:endParaRPr lang="en-GB" sz="1400" b="1" dirty="0">
                <a:solidFill>
                  <a:srgbClr val="4D4D4D"/>
                </a:solidFill>
              </a:endParaRPr>
            </a:p>
          </p:txBody>
        </p:sp>
      </p:grp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071811"/>
              </p:ext>
            </p:extLst>
          </p:nvPr>
        </p:nvGraphicFramePr>
        <p:xfrm>
          <a:off x="9176825" y="3749192"/>
          <a:ext cx="1395867" cy="234696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573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929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GB" sz="1600" dirty="0" err="1" smtClean="0"/>
                        <a:t>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0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1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0.779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2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0.368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3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0.105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4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0.018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5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0.002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9669917" y="1973866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>
                <a:solidFill>
                  <a:srgbClr val="4D4D4D"/>
                </a:solidFill>
                <a:latin typeface="Symbol" charset="2"/>
                <a:cs typeface="Symbol" charset="2"/>
              </a:rPr>
              <a:t>D</a:t>
            </a:r>
            <a:r>
              <a:rPr lang="en-GB" sz="1400" b="1" dirty="0" err="1">
                <a:solidFill>
                  <a:srgbClr val="4D4D4D"/>
                </a:solidFill>
              </a:rPr>
              <a:t>x</a:t>
            </a:r>
            <a:r>
              <a:rPr lang="en-GB" sz="1400" b="1" dirty="0">
                <a:solidFill>
                  <a:srgbClr val="4D4D4D"/>
                </a:solidFill>
              </a:rPr>
              <a:t>=1</a:t>
            </a:r>
            <a:r>
              <a:rPr lang="en-GB" sz="1400" b="1" dirty="0">
                <a:solidFill>
                  <a:srgbClr val="4D4D4D"/>
                </a:solidFill>
                <a:latin typeface="Symbol" charset="2"/>
                <a:cs typeface="Symbol" charset="2"/>
              </a:rPr>
              <a:t>s</a:t>
            </a:r>
            <a:r>
              <a:rPr lang="en-GB" sz="1400" b="1" baseline="-25000" dirty="0">
                <a:solidFill>
                  <a:srgbClr val="4D4D4D"/>
                </a:solidFill>
                <a:latin typeface="Arial"/>
                <a:cs typeface="Arial"/>
              </a:rPr>
              <a:t>x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181557" y="4222452"/>
            <a:ext cx="2879999" cy="2005452"/>
            <a:chOff x="3657556" y="4222452"/>
            <a:chExt cx="2879999" cy="2005452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556" y="4222452"/>
              <a:ext cx="2879999" cy="197885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251135" y="5966294"/>
              <a:ext cx="2744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solidFill>
                    <a:srgbClr val="000000"/>
                  </a:solidFill>
                  <a:latin typeface="Symbol" charset="2"/>
                  <a:cs typeface="Symbol" charset="2"/>
                </a:rPr>
                <a:t>s</a:t>
              </a:r>
            </a:p>
          </p:txBody>
        </p:sp>
      </p:grpSp>
      <p:sp>
        <p:nvSpPr>
          <p:cNvPr id="19" name="Oval 18"/>
          <p:cNvSpPr/>
          <p:nvPr/>
        </p:nvSpPr>
        <p:spPr>
          <a:xfrm>
            <a:off x="5897293" y="2874212"/>
            <a:ext cx="2341779" cy="1348241"/>
          </a:xfrm>
          <a:prstGeom prst="ellipse">
            <a:avLst/>
          </a:prstGeom>
          <a:noFill/>
          <a:ln>
            <a:solidFill>
              <a:srgbClr val="56C5F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8069218" y="2994352"/>
            <a:ext cx="325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785" y="4187260"/>
            <a:ext cx="2866394" cy="20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7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experts: transverse offsets -2-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646308"/>
            <a:ext cx="9244262" cy="1349555"/>
          </a:xfrm>
        </p:spPr>
        <p:txBody>
          <a:bodyPr>
            <a:normAutofit fontScale="55000" lnSpcReduction="20000"/>
          </a:bodyPr>
          <a:lstStyle/>
          <a:p>
            <a:r>
              <a:rPr lang="en-GB" sz="5100" dirty="0" smtClean="0"/>
              <a:t>more general expression including different beam sizes: </a:t>
            </a:r>
          </a:p>
          <a:p>
            <a:pPr lvl="1"/>
            <a:r>
              <a:rPr lang="en-GB" sz="5100" dirty="0" smtClean="0">
                <a:latin typeface="Symbol" charset="2"/>
                <a:cs typeface="Symbol" charset="2"/>
              </a:rPr>
              <a:t>s</a:t>
            </a:r>
            <a:r>
              <a:rPr lang="en-GB" sz="5100" baseline="-25000" dirty="0" smtClean="0"/>
              <a:t>1x</a:t>
            </a:r>
            <a:r>
              <a:rPr lang="en-GB" sz="5100" dirty="0" smtClean="0"/>
              <a:t> </a:t>
            </a:r>
            <a:r>
              <a:rPr lang="en-GB" sz="5100" dirty="0"/>
              <a:t>≠ </a:t>
            </a:r>
            <a:r>
              <a:rPr lang="en-GB" sz="5100" dirty="0">
                <a:latin typeface="Symbol" charset="2"/>
                <a:cs typeface="Symbol" charset="2"/>
              </a:rPr>
              <a:t>s</a:t>
            </a:r>
            <a:r>
              <a:rPr lang="en-GB" sz="5100" baseline="-25000" dirty="0"/>
              <a:t>2x</a:t>
            </a:r>
            <a:r>
              <a:rPr lang="en-GB" sz="5100" dirty="0"/>
              <a:t>,</a:t>
            </a:r>
            <a:r>
              <a:rPr lang="en-GB" sz="5100" dirty="0">
                <a:latin typeface="Symbol" charset="2"/>
                <a:cs typeface="Symbol" charset="2"/>
              </a:rPr>
              <a:t> s</a:t>
            </a:r>
            <a:r>
              <a:rPr lang="en-GB" sz="5100" baseline="-25000" dirty="0"/>
              <a:t>1y</a:t>
            </a:r>
            <a:r>
              <a:rPr lang="en-GB" sz="5100" dirty="0"/>
              <a:t> ≠ </a:t>
            </a:r>
            <a:r>
              <a:rPr lang="en-GB" sz="5100" dirty="0" smtClean="0">
                <a:latin typeface="Symbol" charset="2"/>
                <a:cs typeface="Symbol" charset="2"/>
              </a:rPr>
              <a:t>s</a:t>
            </a:r>
            <a:r>
              <a:rPr lang="en-GB" sz="5100" baseline="-25000" dirty="0" smtClean="0"/>
              <a:t>2y</a:t>
            </a:r>
            <a:r>
              <a:rPr lang="en-GB" sz="5100" dirty="0" smtClean="0"/>
              <a:t> </a:t>
            </a:r>
          </a:p>
          <a:p>
            <a:endParaRPr lang="en-GB" sz="4000" dirty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757733"/>
              </p:ext>
            </p:extLst>
          </p:nvPr>
        </p:nvGraphicFramePr>
        <p:xfrm>
          <a:off x="336883" y="3349709"/>
          <a:ext cx="11506639" cy="1554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3" name="Equation" r:id="rId3" imgW="4152900" imgH="546100" progId="Equation.3">
                  <p:embed/>
                </p:oleObj>
              </mc:Choice>
              <mc:Fallback>
                <p:oleObj name="Equation" r:id="rId3" imgW="4152900" imgH="5461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883" y="3349709"/>
                        <a:ext cx="11506639" cy="1554243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7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crossing angles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325608"/>
            <a:ext cx="4521200" cy="275176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to avoid parasitic collisions when there are many bunches</a:t>
            </a:r>
          </a:p>
          <a:p>
            <a:pPr lvl="1"/>
            <a:r>
              <a:rPr lang="en-GB" dirty="0" smtClean="0"/>
              <a:t>otherwise collisions elsewhere than in interaction point only</a:t>
            </a:r>
          </a:p>
          <a:p>
            <a:pPr lvl="2"/>
            <a:r>
              <a:rPr lang="en-GB" dirty="0" smtClean="0"/>
              <a:t>e.g.: </a:t>
            </a:r>
            <a:r>
              <a:rPr lang="en-GB" dirty="0"/>
              <a:t>CMS </a:t>
            </a:r>
            <a:r>
              <a:rPr lang="en-GB" dirty="0" smtClean="0"/>
              <a:t>experiment is 21 </a:t>
            </a:r>
            <a:r>
              <a:rPr lang="en-GB" dirty="0"/>
              <a:t>m </a:t>
            </a:r>
            <a:r>
              <a:rPr lang="en-GB" dirty="0" smtClean="0"/>
              <a:t>long, common vacuum pipe is 120 m long 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luminosity is </a:t>
            </a:r>
            <a:r>
              <a:rPr lang="en-GB" dirty="0"/>
              <a:t>reduced </a:t>
            </a:r>
            <a:r>
              <a:rPr lang="en-GB" dirty="0" smtClean="0"/>
              <a:t>as the </a:t>
            </a:r>
            <a:r>
              <a:rPr lang="en-GB" dirty="0"/>
              <a:t>particles no longer traverse the entire length of the counter-rotating bunch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196555"/>
              </p:ext>
            </p:extLst>
          </p:nvPr>
        </p:nvGraphicFramePr>
        <p:xfrm>
          <a:off x="2428875" y="4279900"/>
          <a:ext cx="3632200" cy="144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7" name="Equation" r:id="rId4" imgW="1981200" imgH="736600" progId="Equation.3">
                  <p:embed/>
                </p:oleObj>
              </mc:Choice>
              <mc:Fallback>
                <p:oleObj name="Equation" r:id="rId4" imgW="1981200" imgH="736600" progId="Equation.3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75" y="4279900"/>
                        <a:ext cx="3632200" cy="1449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504519"/>
              </p:ext>
            </p:extLst>
          </p:nvPr>
        </p:nvGraphicFramePr>
        <p:xfrm>
          <a:off x="9148795" y="4752171"/>
          <a:ext cx="1420101" cy="134112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420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011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f</a:t>
                      </a:r>
                      <a:r>
                        <a:rPr lang="en-GB" sz="1600" baseline="0" dirty="0" smtClean="0"/>
                        <a:t> = 285 </a:t>
                      </a: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err="1" smtClean="0"/>
                        <a:t>rad</a:t>
                      </a:r>
                      <a:endParaRPr lang="en-GB" sz="16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z</a:t>
                      </a:r>
                      <a:r>
                        <a:rPr lang="en-GB" sz="1600" baseline="0" dirty="0" smtClean="0"/>
                        <a:t> = 7.5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 = 0.84</a:t>
                      </a:r>
                      <a:endParaRPr lang="en-GB" sz="1600" baseline="-25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824807" y="5745990"/>
            <a:ext cx="3013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valid for small </a:t>
            </a:r>
            <a:r>
              <a:rPr lang="en-GB" sz="1600" dirty="0">
                <a:latin typeface="Symbol" charset="2"/>
                <a:cs typeface="Symbol" charset="2"/>
              </a:rPr>
              <a:t>f</a:t>
            </a:r>
            <a:r>
              <a:rPr lang="en-GB" sz="1600" dirty="0"/>
              <a:t> and </a:t>
            </a:r>
            <a:r>
              <a:rPr lang="en-GB" sz="1600" dirty="0" err="1">
                <a:latin typeface="Symbol" charset="2"/>
                <a:cs typeface="Symbol" charset="2"/>
              </a:rPr>
              <a:t>s</a:t>
            </a:r>
            <a:r>
              <a:rPr lang="en-GB" sz="1600" baseline="-25000" dirty="0" err="1"/>
              <a:t>z</a:t>
            </a:r>
            <a:r>
              <a:rPr lang="en-GB" sz="1600" dirty="0"/>
              <a:t>&gt;&gt;</a:t>
            </a:r>
            <a:r>
              <a:rPr lang="en-GB" sz="1600" dirty="0" err="1">
                <a:latin typeface="Symbol" charset="2"/>
                <a:cs typeface="Symbol" charset="2"/>
              </a:rPr>
              <a:t>s</a:t>
            </a:r>
            <a:r>
              <a:rPr lang="en-GB" sz="1600" baseline="-25000" dirty="0" err="1"/>
              <a:t>x</a:t>
            </a:r>
            <a:r>
              <a:rPr lang="en-GB" sz="1600" dirty="0" err="1"/>
              <a:t>,</a:t>
            </a:r>
            <a:r>
              <a:rPr lang="en-GB" sz="1600" dirty="0" err="1">
                <a:latin typeface="Symbol" charset="2"/>
                <a:cs typeface="Symbol" charset="2"/>
              </a:rPr>
              <a:t>s</a:t>
            </a:r>
            <a:r>
              <a:rPr lang="en-GB" sz="1600" baseline="-25000" dirty="0" err="1"/>
              <a:t>y</a:t>
            </a:r>
            <a:endParaRPr lang="en-GB" sz="1600" baseline="-25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6650213" y="1393103"/>
            <a:ext cx="3654775" cy="2554909"/>
            <a:chOff x="5126212" y="1393102"/>
            <a:chExt cx="3654775" cy="2554909"/>
          </a:xfrm>
        </p:grpSpPr>
        <p:cxnSp>
          <p:nvCxnSpPr>
            <p:cNvPr id="23" name="Straight Connector 22"/>
            <p:cNvCxnSpPr/>
            <p:nvPr/>
          </p:nvCxnSpPr>
          <p:spPr>
            <a:xfrm flipH="1">
              <a:off x="5361214" y="1580181"/>
              <a:ext cx="3207704" cy="1768412"/>
            </a:xfrm>
            <a:prstGeom prst="line">
              <a:avLst/>
            </a:prstGeom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rot="19968395" flipH="1">
              <a:off x="6755608" y="2374667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5338567" y="1571791"/>
              <a:ext cx="3212040" cy="1784760"/>
            </a:xfrm>
            <a:prstGeom prst="line">
              <a:avLst/>
            </a:prstGeom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 rot="1631605">
              <a:off x="5126212" y="1479649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 rot="1631605">
              <a:off x="5929394" y="1925839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 rot="1631605">
              <a:off x="6732576" y="2372029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 rot="1631605">
              <a:off x="7535758" y="2818219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 rot="1631605">
              <a:off x="8338941" y="3264410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 rot="19968395" flipH="1">
              <a:off x="8358225" y="1488883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 rot="19968395" flipH="1">
              <a:off x="7556128" y="1930986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 rot="19968395" flipH="1">
              <a:off x="6754030" y="2373089"/>
              <a:ext cx="422762" cy="182595"/>
            </a:xfrm>
            <a:prstGeom prst="ellipse">
              <a:avLst/>
            </a:prstGeom>
            <a:solidFill>
              <a:srgbClr val="FF0000">
                <a:alpha val="49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 rot="19968395" flipH="1">
              <a:off x="5951932" y="2815192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 rot="19968395" flipH="1">
              <a:off x="5149833" y="3257296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5568258" y="1402373"/>
              <a:ext cx="616974" cy="355615"/>
            </a:xfrm>
            <a:prstGeom prst="straightConnector1">
              <a:avLst/>
            </a:prstGeom>
            <a:ln>
              <a:solidFill>
                <a:srgbClr val="0080FF"/>
              </a:solidFill>
              <a:tailEnd type="arrow"/>
            </a:ln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7692990" y="1393102"/>
              <a:ext cx="694506" cy="35737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Block Arc 34"/>
            <p:cNvSpPr/>
            <p:nvPr/>
          </p:nvSpPr>
          <p:spPr>
            <a:xfrm rot="5400000">
              <a:off x="7270036" y="2308719"/>
              <a:ext cx="493572" cy="352335"/>
            </a:xfrm>
            <a:prstGeom prst="blockArc">
              <a:avLst>
                <a:gd name="adj1" fmla="val 11779841"/>
                <a:gd name="adj2" fmla="val 20670325"/>
                <a:gd name="adj3" fmla="val 0"/>
              </a:avLst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68928" y="225835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808080"/>
                  </a:solidFill>
                  <a:latin typeface="Symbol" charset="2"/>
                  <a:cs typeface="Symbol" charset="2"/>
                </a:rPr>
                <a:t>f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7624795" y="3125497"/>
              <a:ext cx="803183" cy="446191"/>
            </a:xfrm>
            <a:prstGeom prst="straightConnector1">
              <a:avLst/>
            </a:prstGeom>
            <a:ln w="19050">
              <a:solidFill>
                <a:srgbClr val="000000"/>
              </a:solidFill>
              <a:headEnd type="arrow" w="med" len="me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309429" y="3578679"/>
              <a:ext cx="18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770282">
              <a:off x="7311240" y="3366212"/>
              <a:ext cx="13074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25 ns = 7.5 m</a:t>
              </a:r>
            </a:p>
          </p:txBody>
        </p:sp>
      </p:grpSp>
      <p:sp>
        <p:nvSpPr>
          <p:cNvPr id="41" name="Oval 40"/>
          <p:cNvSpPr/>
          <p:nvPr/>
        </p:nvSpPr>
        <p:spPr>
          <a:xfrm>
            <a:off x="4031933" y="4127110"/>
            <a:ext cx="2231750" cy="1881451"/>
          </a:xfrm>
          <a:prstGeom prst="ellipse">
            <a:avLst/>
          </a:prstGeom>
          <a:noFill/>
          <a:ln>
            <a:solidFill>
              <a:srgbClr val="56C5F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182812" y="4665929"/>
            <a:ext cx="325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</a:p>
        </p:txBody>
      </p:sp>
      <p:graphicFrame>
        <p:nvGraphicFramePr>
          <p:cNvPr id="3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131288"/>
              </p:ext>
            </p:extLst>
          </p:nvPr>
        </p:nvGraphicFramePr>
        <p:xfrm>
          <a:off x="1550988" y="5689601"/>
          <a:ext cx="6223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8" name="Equation" r:id="rId6" imgW="558800" imgH="431800" progId="Equation.3">
                  <p:embed/>
                </p:oleObj>
              </mc:Choice>
              <mc:Fallback>
                <p:oleObj name="Equation" r:id="rId6" imgW="558800" imgH="431800" progId="Equation.3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0988" y="5689601"/>
                        <a:ext cx="62230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2097461" y="5786561"/>
            <a:ext cx="2015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is called the </a:t>
            </a:r>
            <a:r>
              <a:rPr lang="en-GB" sz="1200" dirty="0" err="1"/>
              <a:t>Piwinski</a:t>
            </a:r>
            <a:r>
              <a:rPr lang="en-GB" sz="1200" dirty="0"/>
              <a:t> angle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40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hourglass effect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705423" y="1405817"/>
            <a:ext cx="4612362" cy="231385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 depends on longitudinal position z</a:t>
            </a:r>
          </a:p>
          <a:p>
            <a:pPr lvl="1"/>
            <a:r>
              <a:rPr lang="en-GB" dirty="0" smtClean="0"/>
              <a:t>see </a:t>
            </a:r>
            <a:r>
              <a:rPr lang="en-GB" i="1" dirty="0" err="1" smtClean="0"/>
              <a:t>W.Hillert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i="1" dirty="0" smtClean="0"/>
              <a:t>“</a:t>
            </a:r>
            <a:r>
              <a:rPr lang="en-GB" i="1" dirty="0"/>
              <a:t>Transverse Beam </a:t>
            </a:r>
            <a:r>
              <a:rPr lang="en-GB" i="1" dirty="0" smtClean="0"/>
              <a:t>Dynamics”</a:t>
            </a:r>
          </a:p>
          <a:p>
            <a:pPr marL="452437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>
                <a:latin typeface="Arial"/>
                <a:cs typeface="Arial"/>
              </a:rPr>
              <a:t>then beam size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x,y</a:t>
            </a:r>
            <a:r>
              <a:rPr lang="en-GB" dirty="0" smtClean="0"/>
              <a:t> depends </a:t>
            </a:r>
            <a:r>
              <a:rPr lang="en-GB" dirty="0"/>
              <a:t>on z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&gt;&gt;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z</a:t>
            </a:r>
            <a:r>
              <a:rPr lang="en-GB" dirty="0" smtClean="0"/>
              <a:t>, effect is negligible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~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z</a:t>
            </a:r>
            <a:r>
              <a:rPr lang="en-GB" dirty="0" smtClean="0"/>
              <a:t>, bunch samples bigger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 than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 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784" y="395991"/>
            <a:ext cx="777944" cy="7779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915" y="1119701"/>
            <a:ext cx="2307581" cy="1585548"/>
          </a:xfrm>
          <a:prstGeom prst="rect">
            <a:avLst/>
          </a:prstGeom>
        </p:spPr>
      </p:pic>
      <p:pic>
        <p:nvPicPr>
          <p:cNvPr id="11" name="Picture 10" descr="sigmaofsatip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689" y="2705249"/>
            <a:ext cx="2315583" cy="159104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9402279" y="3378598"/>
            <a:ext cx="283370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5683250"/>
              </p:ext>
            </p:extLst>
          </p:nvPr>
        </p:nvGraphicFramePr>
        <p:xfrm>
          <a:off x="6170614" y="1350964"/>
          <a:ext cx="1876425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57" name="Equation" r:id="rId7" imgW="1320800" imgH="558800" progId="Equation.3">
                  <p:embed/>
                </p:oleObj>
              </mc:Choice>
              <mc:Fallback>
                <p:oleObj name="Equation" r:id="rId7" imgW="1320800" imgH="558800" progId="Equation.3">
                  <p:embed/>
                  <p:pic>
                    <p:nvPicPr>
                      <p:cNvPr id="0" name="Picture 2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0614" y="1350964"/>
                        <a:ext cx="1876425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2778522"/>
              </p:ext>
            </p:extLst>
          </p:nvPr>
        </p:nvGraphicFramePr>
        <p:xfrm>
          <a:off x="6019801" y="2759075"/>
          <a:ext cx="2265363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58" name="Equation" r:id="rId9" imgW="1574800" imgH="596900" progId="Equation.3">
                  <p:embed/>
                </p:oleObj>
              </mc:Choice>
              <mc:Fallback>
                <p:oleObj name="Equation" r:id="rId9" imgW="1574800" imgH="596900" progId="Equation.3">
                  <p:embed/>
                  <p:pic>
                    <p:nvPicPr>
                      <p:cNvPr id="0" name="Picture 2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1" y="2759075"/>
                        <a:ext cx="2265363" cy="922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ontent Placeholder 9"/>
          <p:cNvSpPr txBox="1">
            <a:spLocks/>
          </p:cNvSpPr>
          <p:nvPr/>
        </p:nvSpPr>
        <p:spPr>
          <a:xfrm>
            <a:off x="5654203" y="4409173"/>
            <a:ext cx="3748077" cy="675155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GB" dirty="0"/>
              <a:t>L reduction is non-negligible for long bunches and small </a:t>
            </a:r>
            <a:r>
              <a:rPr lang="en-GB" dirty="0">
                <a:latin typeface="Symbol" charset="2"/>
                <a:cs typeface="Symbol" charset="2"/>
              </a:rPr>
              <a:t>b</a:t>
            </a:r>
            <a:r>
              <a:rPr lang="en-GB" dirty="0"/>
              <a:t>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259304" y="3719677"/>
            <a:ext cx="3541946" cy="2466263"/>
            <a:chOff x="902011" y="3288631"/>
            <a:chExt cx="4105660" cy="3050637"/>
          </a:xfrm>
        </p:grpSpPr>
        <p:pic>
          <p:nvPicPr>
            <p:cNvPr id="8" name="Picture 7" descr="hg1in.pd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011" y="3288631"/>
              <a:ext cx="3947884" cy="3050637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>
              <a:off x="945858" y="3544732"/>
              <a:ext cx="4061813" cy="2707186"/>
              <a:chOff x="945858" y="3544732"/>
              <a:chExt cx="4061813" cy="2707186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738643" y="5463363"/>
                <a:ext cx="853426" cy="342633"/>
              </a:xfrm>
              <a:prstGeom prst="rect">
                <a:avLst/>
              </a:prstGeom>
              <a:noFill/>
              <a:ln>
                <a:solidFill>
                  <a:srgbClr val="969696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chemeClr val="accent4"/>
                    </a:solidFill>
                  </a:rPr>
                  <a:t>W. Herr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363572" y="5871214"/>
                <a:ext cx="3644099" cy="38070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</a:rPr>
                  <a:t>0                       </a:t>
                </a:r>
                <a:r>
                  <a:rPr lang="en-GB" sz="1400" b="1" dirty="0">
                    <a:solidFill>
                      <a:srgbClr val="000000"/>
                    </a:solidFill>
                    <a:latin typeface="Symbol" charset="2"/>
                    <a:cs typeface="Symbol" charset="2"/>
                  </a:rPr>
                  <a:t>b</a:t>
                </a:r>
                <a:r>
                  <a:rPr lang="en-GB" sz="1400" b="1" dirty="0">
                    <a:solidFill>
                      <a:srgbClr val="000000"/>
                    </a:solidFill>
                  </a:rPr>
                  <a:t>*/</a:t>
                </a:r>
                <a:r>
                  <a:rPr lang="en-GB" sz="1400" b="1" dirty="0" err="1">
                    <a:solidFill>
                      <a:srgbClr val="000000"/>
                    </a:solidFill>
                    <a:latin typeface="Symbol" charset="2"/>
                    <a:cs typeface="Symbol" charset="2"/>
                  </a:rPr>
                  <a:t>s</a:t>
                </a:r>
                <a:r>
                  <a:rPr lang="en-GB" sz="1400" b="1" baseline="-25000" dirty="0" err="1">
                    <a:solidFill>
                      <a:srgbClr val="000000"/>
                    </a:solidFill>
                  </a:rPr>
                  <a:t>z</a:t>
                </a:r>
                <a:r>
                  <a:rPr lang="en-GB" sz="1400" b="1" dirty="0">
                    <a:solidFill>
                      <a:srgbClr val="000000"/>
                    </a:solidFill>
                  </a:rPr>
                  <a:t>                    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945858" y="4625445"/>
                <a:ext cx="455612" cy="38070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</a:rPr>
                  <a:t> F </a:t>
                </a:r>
                <a:endParaRPr lang="en-GB" sz="1400" b="1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81210" y="3544732"/>
                <a:ext cx="329260" cy="38070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</a:rPr>
                  <a:t>1</a:t>
                </a:r>
                <a:endParaRPr lang="en-GB" sz="1400" b="1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041711" y="5566660"/>
                <a:ext cx="502067" cy="38070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</a:rPr>
                  <a:t>0.1</a:t>
                </a:r>
                <a:endParaRPr lang="en-GB" sz="1400" b="1" baseline="-25000" dirty="0">
                  <a:solidFill>
                    <a:srgbClr val="000000"/>
                  </a:solidFill>
                </a:endParaRPr>
              </a:p>
            </p:txBody>
          </p:sp>
        </p:grpSp>
      </p:grp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762397"/>
              </p:ext>
            </p:extLst>
          </p:nvPr>
        </p:nvGraphicFramePr>
        <p:xfrm>
          <a:off x="8567737" y="5084327"/>
          <a:ext cx="2002088" cy="10058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001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0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11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HL-LHC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GB" sz="1600" baseline="0" dirty="0" smtClean="0"/>
                        <a:t>*/</a:t>
                      </a: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>
                          <a:latin typeface="+mn-lt"/>
                          <a:cs typeface="+mn-cs"/>
                        </a:rPr>
                        <a:t>z</a:t>
                      </a:r>
                      <a:r>
                        <a:rPr lang="en-GB" sz="1600" baseline="0" dirty="0" smtClean="0"/>
                        <a:t> &gt;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GB" sz="1600" baseline="0" dirty="0" smtClean="0"/>
                        <a:t>*/</a:t>
                      </a: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>
                          <a:latin typeface="+mn-lt"/>
                          <a:cs typeface="+mn-cs"/>
                        </a:rPr>
                        <a:t>z</a:t>
                      </a:r>
                      <a:r>
                        <a:rPr lang="en-GB" sz="1600" baseline="0" dirty="0" smtClean="0"/>
                        <a:t> ~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 ~ 1</a:t>
                      </a:r>
                      <a:endParaRPr lang="en-GB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 ~ 0.90</a:t>
                      </a:r>
                      <a:endParaRPr lang="en-GB" sz="1600" baseline="-25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Oval 22"/>
          <p:cNvSpPr/>
          <p:nvPr/>
        </p:nvSpPr>
        <p:spPr>
          <a:xfrm>
            <a:off x="9402279" y="2208072"/>
            <a:ext cx="283370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06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288750"/>
            <a:ext cx="5518150" cy="380141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important for high brilliance beams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i.e. high luminosity </a:t>
            </a:r>
            <a:r>
              <a:rPr lang="is-IS" dirty="0" smtClean="0"/>
              <a:t>…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gives an amplitude dependent tune shift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for small amplitude, linear tune shift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the slope of the force at zero amplitude is called the </a:t>
            </a:r>
            <a:r>
              <a:rPr lang="en-US" i="1" dirty="0" smtClean="0"/>
              <a:t>beam-beam parameter</a:t>
            </a:r>
            <a:r>
              <a:rPr lang="en-US" dirty="0" smtClean="0"/>
              <a:t> 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indicates the strength of the beam-beam force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but does not describe changes to the optical functions, non-linear part</a:t>
            </a:r>
            <a:r>
              <a:rPr lang="is-IS" dirty="0" smtClean="0"/>
              <a:t>…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006265"/>
              </p:ext>
            </p:extLst>
          </p:nvPr>
        </p:nvGraphicFramePr>
        <p:xfrm>
          <a:off x="8611157" y="4413767"/>
          <a:ext cx="1958669" cy="167640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9586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69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x,y</a:t>
                      </a:r>
                      <a:r>
                        <a:rPr lang="en-GB" sz="1600" baseline="0" dirty="0" smtClean="0"/>
                        <a:t> = 16.6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smtClean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GB" sz="1600" baseline="0" dirty="0" smtClean="0"/>
                        <a:t>* = 0.55 m</a:t>
                      </a:r>
                      <a:endParaRPr lang="en-GB" sz="1600" baseline="-25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3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N = 1.15 ×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baseline="0" dirty="0" smtClean="0"/>
                        <a:t> ppb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x</a:t>
                      </a:r>
                      <a:r>
                        <a:rPr lang="en-GB" sz="1600" baseline="0" dirty="0" smtClean="0"/>
                        <a:t> = 0.0037</a:t>
                      </a:r>
                      <a:endParaRPr lang="en-GB" sz="1600" baseline="30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743358"/>
              </p:ext>
            </p:extLst>
          </p:nvPr>
        </p:nvGraphicFramePr>
        <p:xfrm>
          <a:off x="3101976" y="1230313"/>
          <a:ext cx="2474913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57" name="Equation" r:id="rId3" imgW="1346200" imgH="546100" progId="Equation.3">
                  <p:embed/>
                </p:oleObj>
              </mc:Choice>
              <mc:Fallback>
                <p:oleObj name="Equation" r:id="rId3" imgW="13462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01976" y="1230313"/>
                        <a:ext cx="2474913" cy="1003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 descr="plot_bbforc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415" y="480416"/>
            <a:ext cx="3378410" cy="265446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2319736" y="4194156"/>
            <a:ext cx="5179614" cy="842963"/>
            <a:chOff x="795736" y="4101545"/>
            <a:chExt cx="5179614" cy="842963"/>
          </a:xfrm>
        </p:grpSpPr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7182458"/>
                </p:ext>
              </p:extLst>
            </p:nvPr>
          </p:nvGraphicFramePr>
          <p:xfrm>
            <a:off x="795736" y="4335389"/>
            <a:ext cx="1003300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58" name="Equation" r:id="rId6" imgW="546100" imgH="203200" progId="Equation.3">
                    <p:embed/>
                  </p:oleObj>
                </mc:Choice>
                <mc:Fallback>
                  <p:oleObj name="Equation" r:id="rId6" imgW="5461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795736" y="4335389"/>
                          <a:ext cx="1003300" cy="3746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5938140"/>
                </p:ext>
              </p:extLst>
            </p:nvPr>
          </p:nvGraphicFramePr>
          <p:xfrm>
            <a:off x="3175000" y="4101545"/>
            <a:ext cx="2800350" cy="842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59" name="Equation" r:id="rId8" imgW="1524000" imgH="457200" progId="Equation.3">
                    <p:embed/>
                  </p:oleObj>
                </mc:Choice>
                <mc:Fallback>
                  <p:oleObj name="Equation" r:id="rId8" imgW="152400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175000" y="4101545"/>
                          <a:ext cx="2800350" cy="8429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2176159" y="4338048"/>
              <a:ext cx="6079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with</a:t>
              </a:r>
            </a:p>
          </p:txBody>
        </p:sp>
      </p:grp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382525"/>
              </p:ext>
            </p:extLst>
          </p:nvPr>
        </p:nvGraphicFramePr>
        <p:xfrm>
          <a:off x="7028064" y="5543566"/>
          <a:ext cx="1282700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60" name="Equation" r:id="rId10" imgW="698500" imgH="215900" progId="Equation.3">
                  <p:embed/>
                </p:oleObj>
              </mc:Choice>
              <mc:Fallback>
                <p:oleObj name="Equation" r:id="rId10" imgW="698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28064" y="5543566"/>
                        <a:ext cx="1282700" cy="398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08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122753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linear </a:t>
            </a:r>
            <a:r>
              <a:rPr lang="en-GB" dirty="0" smtClean="0"/>
              <a:t>colliders: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 smtClean="0"/>
              <a:t>additional </a:t>
            </a:r>
            <a:r>
              <a:rPr lang="en-GB" dirty="0" smtClean="0"/>
              <a:t>reduction/enhancement </a:t>
            </a:r>
            <a:r>
              <a:rPr lang="en-GB" dirty="0" smtClean="0"/>
              <a:t>factors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E91491-4375-AA41-8137-3861025BA0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disruption, pinch </a:t>
            </a:r>
            <a:r>
              <a:rPr lang="en-GB" dirty="0"/>
              <a:t>effect</a:t>
            </a:r>
            <a:endParaRPr lang="en-GB" dirty="0" smtClean="0"/>
          </a:p>
          <a:p>
            <a:r>
              <a:rPr lang="en-US" dirty="0" err="1" smtClean="0"/>
              <a:t>beamstrahlung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958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disruption effects -1-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25608"/>
            <a:ext cx="8226854" cy="223569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strong field by one </a:t>
            </a:r>
            <a:r>
              <a:rPr lang="en-US" dirty="0"/>
              <a:t>beam bends the </a:t>
            </a:r>
            <a:r>
              <a:rPr lang="en-US" dirty="0" smtClean="0"/>
              <a:t>opposing particle trajectories</a:t>
            </a:r>
          </a:p>
          <a:p>
            <a:endParaRPr lang="en-US" dirty="0" smtClean="0"/>
          </a:p>
          <a:p>
            <a:r>
              <a:rPr lang="en-US" dirty="0" smtClean="0"/>
              <a:t>quantified by disruption parameter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nominal beam size is reduced by the disruptive field (</a:t>
            </a:r>
            <a:r>
              <a:rPr lang="en-US" i="1" dirty="0" smtClean="0"/>
              <a:t>pinch effect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additional focusing for the opposing beam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E91491-4375-AA41-8137-3861025BA0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/>
          </p:nvPr>
        </p:nvGraphicFramePr>
        <p:xfrm>
          <a:off x="6477001" y="1803400"/>
          <a:ext cx="2347913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5" name="Equation" r:id="rId3" imgW="1371600" imgH="457200" progId="Equation.3">
                  <p:embed/>
                </p:oleObj>
              </mc:Choice>
              <mc:Fallback>
                <p:oleObj name="Equation" r:id="rId3" imgW="1371600" imgH="457200" progId="Equation.3">
                  <p:embed/>
                  <p:pic>
                    <p:nvPicPr>
                      <p:cNvPr id="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1" y="1803400"/>
                        <a:ext cx="2347913" cy="793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1979382" y="5525990"/>
            <a:ext cx="3265082" cy="714696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marR="0" lvl="0" indent="-2667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electron classical radius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6700" marR="0" lvl="0" indent="-2667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bunch population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6700" marR="0" lvl="0" indent="-2667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s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x,y,z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beam size at the collision point</a:t>
            </a:r>
          </a:p>
          <a:p>
            <a:pPr marL="266700" marR="0" lvl="0" indent="-2667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g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relativistic factor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379632" y="3556060"/>
            <a:ext cx="7106974" cy="1831222"/>
            <a:chOff x="855632" y="3556060"/>
            <a:chExt cx="7106974" cy="1831222"/>
          </a:xfrm>
        </p:grpSpPr>
        <p:pic>
          <p:nvPicPr>
            <p:cNvPr id="20" name="Picture 19" descr="pinch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8409" y="3556060"/>
              <a:ext cx="3374197" cy="1831222"/>
            </a:xfrm>
            <a:prstGeom prst="rect">
              <a:avLst/>
            </a:prstGeom>
          </p:spPr>
        </p:pic>
        <p:pic>
          <p:nvPicPr>
            <p:cNvPr id="21" name="Picture 20" descr="nopinch.tif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632" y="3561304"/>
              <a:ext cx="3439633" cy="1825978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035625" y="3623565"/>
              <a:ext cx="736249" cy="276999"/>
            </a:xfrm>
            <a:prstGeom prst="rect">
              <a:avLst/>
            </a:prstGeom>
            <a:noFill/>
            <a:ln>
              <a:solidFill>
                <a:srgbClr val="969696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W. Herr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295874" y="1948180"/>
            <a:ext cx="249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D</a:t>
            </a:r>
            <a:r>
              <a:rPr lang="en-GB" baseline="-25000" dirty="0" err="1" smtClean="0"/>
              <a:t>x,y</a:t>
            </a:r>
            <a:r>
              <a:rPr lang="en-GB" dirty="0" smtClean="0"/>
              <a:t> normally &gt;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beamstrahlung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822" y="1363835"/>
            <a:ext cx="8226854" cy="399144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disruption at the interaction point is a strong bending: </a:t>
            </a:r>
          </a:p>
          <a:p>
            <a:r>
              <a:rPr lang="en-US" dirty="0" smtClean="0"/>
              <a:t>results in synchrotron radiation (</a:t>
            </a:r>
            <a:r>
              <a:rPr lang="en-US" i="1" dirty="0" err="1" smtClean="0"/>
              <a:t>beamstrahlung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causes spread of </a:t>
            </a:r>
            <a:r>
              <a:rPr lang="en-US" dirty="0" err="1" smtClean="0"/>
              <a:t>centre</a:t>
            </a:r>
            <a:r>
              <a:rPr lang="en-US" dirty="0" smtClean="0"/>
              <a:t>-of-mass energy</a:t>
            </a:r>
          </a:p>
          <a:p>
            <a:pPr lvl="1"/>
            <a:r>
              <a:rPr lang="en-US" dirty="0" smtClean="0"/>
              <a:t>high energy photons increase detector background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quantified by </a:t>
            </a:r>
            <a:r>
              <a:rPr lang="en-US" dirty="0" err="1" smtClean="0"/>
              <a:t>beamstrahlung</a:t>
            </a:r>
            <a:r>
              <a:rPr lang="en-US" dirty="0" smtClean="0"/>
              <a:t> parameter 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with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E91491-4375-AA41-8137-3861025BA0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9589232"/>
              </p:ext>
            </p:extLst>
          </p:nvPr>
        </p:nvGraphicFramePr>
        <p:xfrm>
          <a:off x="2068269" y="3444735"/>
          <a:ext cx="402590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8" name="Equation" r:id="rId3" imgW="2006600" imgH="482600" progId="Equation.3">
                  <p:embed/>
                </p:oleObj>
              </mc:Choice>
              <mc:Fallback>
                <p:oleObj name="Equation" r:id="rId3" imgW="2006600" imgH="482600" progId="Equation.3">
                  <p:embed/>
                  <p:pic>
                    <p:nvPicPr>
                      <p:cNvPr id="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8269" y="3444735"/>
                        <a:ext cx="4025900" cy="9810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119322"/>
              </p:ext>
            </p:extLst>
          </p:nvPr>
        </p:nvGraphicFramePr>
        <p:xfrm>
          <a:off x="2218657" y="4536655"/>
          <a:ext cx="3069313" cy="744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9" name="Equation" r:id="rId5" imgW="1701800" imgH="406400" progId="Equation.3">
                  <p:embed/>
                </p:oleObj>
              </mc:Choice>
              <mc:Fallback>
                <p:oleObj name="Equation" r:id="rId5" imgW="1701800" imgH="406400" progId="Equation.3">
                  <p:embed/>
                  <p:pic>
                    <p:nvPicPr>
                      <p:cNvPr id="1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8657" y="4536655"/>
                        <a:ext cx="3069313" cy="74433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473" y="2597579"/>
            <a:ext cx="4751543" cy="365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1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347" y="71005"/>
            <a:ext cx="9495794" cy="620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 too much Luminosity please (in pp)…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25608"/>
            <a:ext cx="7621156" cy="211007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experiments might need luminosity control</a:t>
            </a:r>
            <a:endParaRPr lang="en-GB" dirty="0"/>
          </a:p>
          <a:p>
            <a:pPr lvl="1"/>
            <a:r>
              <a:rPr lang="en-GB" dirty="0"/>
              <a:t>if too high can cause high voltage trips </a:t>
            </a:r>
            <a:r>
              <a:rPr lang="en-GB" dirty="0" smtClean="0"/>
              <a:t>then impact </a:t>
            </a:r>
            <a:r>
              <a:rPr lang="en-GB" dirty="0"/>
              <a:t>efficiency</a:t>
            </a:r>
          </a:p>
          <a:p>
            <a:pPr lvl="1"/>
            <a:r>
              <a:rPr lang="en-GB" dirty="0" smtClean="0"/>
              <a:t>might have event </a:t>
            </a:r>
            <a:r>
              <a:rPr lang="en-GB" dirty="0"/>
              <a:t>size or bandwidth limitations in read-out</a:t>
            </a:r>
          </a:p>
          <a:p>
            <a:pPr lvl="1"/>
            <a:r>
              <a:rPr lang="en-GB" dirty="0" smtClean="0"/>
              <a:t>too many simultaneous event cause loss </a:t>
            </a:r>
            <a:r>
              <a:rPr lang="en-GB" dirty="0"/>
              <a:t>of </a:t>
            </a:r>
            <a:r>
              <a:rPr lang="en-GB" dirty="0" smtClean="0"/>
              <a:t>resolution</a:t>
            </a:r>
            <a:endParaRPr lang="en-GB" dirty="0"/>
          </a:p>
          <a:p>
            <a:r>
              <a:rPr lang="en-GB" dirty="0" smtClean="0"/>
              <a:t>...experiments also care about:</a:t>
            </a:r>
          </a:p>
          <a:p>
            <a:pPr lvl="1"/>
            <a:r>
              <a:rPr lang="en-GB" dirty="0" smtClean="0"/>
              <a:t>time structure of the interactions: </a:t>
            </a:r>
            <a:r>
              <a:rPr lang="en-GB" i="1" dirty="0" smtClean="0"/>
              <a:t>pile up</a:t>
            </a:r>
            <a:r>
              <a:rPr lang="en-GB" dirty="0" smtClean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m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average </a:t>
            </a:r>
            <a:r>
              <a:rPr lang="en-GB" dirty="0"/>
              <a:t>number of inelastic interactions per bunch </a:t>
            </a:r>
            <a:r>
              <a:rPr lang="en-GB" dirty="0" smtClean="0"/>
              <a:t>crossing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064391"/>
              </p:ext>
            </p:extLst>
          </p:nvPr>
        </p:nvGraphicFramePr>
        <p:xfrm>
          <a:off x="2096444" y="3490914"/>
          <a:ext cx="2439987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82" name="Equation" r:id="rId3" imgW="1181100" imgH="431800" progId="Equation.3">
                  <p:embed/>
                </p:oleObj>
              </mc:Choice>
              <mc:Fallback>
                <p:oleObj name="Equation" r:id="rId3" imgW="1181100" imgH="431800" progId="Equation.3">
                  <p:embed/>
                  <p:pic>
                    <p:nvPicPr>
                      <p:cNvPr id="0" name="Picture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6444" y="3490914"/>
                        <a:ext cx="2439987" cy="8461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692642"/>
              </p:ext>
            </p:extLst>
          </p:nvPr>
        </p:nvGraphicFramePr>
        <p:xfrm>
          <a:off x="4685316" y="3512040"/>
          <a:ext cx="5825654" cy="822960"/>
        </p:xfrm>
        <a:graphic>
          <a:graphicData uri="http://schemas.openxmlformats.org/drawingml/2006/table">
            <a:tbl>
              <a:tblPr bandRow="1">
                <a:tableStyleId>{793D81CF-94F2-401A-BA57-92F5A7B2D0C5}</a:tableStyleId>
              </a:tblPr>
              <a:tblGrid>
                <a:gridCol w="342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3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3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33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33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33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33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07031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design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2010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2011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2012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2015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Arial"/>
                          <a:cs typeface="Arial"/>
                        </a:rPr>
                        <a:t>HL-LHC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7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GB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140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2096444" y="4518525"/>
            <a:ext cx="8226854" cy="1510487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3900" lvl="1" indent="-276225" defTabSz="266700"/>
            <a:r>
              <a:rPr lang="en-GB" dirty="0" smtClean="0">
                <a:solidFill>
                  <a:schemeClr val="accent6"/>
                </a:solidFill>
              </a:rPr>
              <a:t>f = bunch repetition frequency</a:t>
            </a:r>
          </a:p>
          <a:p>
            <a:pPr marL="723900" lvl="1" indent="-276225" defTabSz="266700"/>
            <a:r>
              <a:rPr lang="en-GB" dirty="0" smtClean="0"/>
              <a:t>spatial </a:t>
            </a:r>
            <a:r>
              <a:rPr lang="en-GB" dirty="0"/>
              <a:t>distribution of the interactions: </a:t>
            </a:r>
            <a:r>
              <a:rPr lang="en-GB" i="1" dirty="0"/>
              <a:t>pile-up density</a:t>
            </a:r>
            <a:r>
              <a:rPr lang="en-GB" dirty="0"/>
              <a:t> </a:t>
            </a:r>
          </a:p>
          <a:p>
            <a:pPr marL="990600" lvl="2" indent="-241300"/>
            <a:r>
              <a:rPr lang="en-GB" dirty="0"/>
              <a:t>e.g. HL-LHC: accept max pile up density of 1.3 events/mm</a:t>
            </a:r>
          </a:p>
          <a:p>
            <a:pPr marL="723900" lvl="1" indent="-276225"/>
            <a:r>
              <a:rPr lang="en-GB" dirty="0"/>
              <a:t>quality of the interactions (e.g. background)</a:t>
            </a:r>
          </a:p>
          <a:p>
            <a:pPr marL="723900" lvl="1" indent="-276225"/>
            <a:r>
              <a:rPr lang="en-GB" dirty="0"/>
              <a:t>size of luminous region</a:t>
            </a:r>
          </a:p>
          <a:p>
            <a:pPr marL="990600" lvl="2" indent="-241300"/>
            <a:r>
              <a:rPr lang="en-GB" dirty="0"/>
              <a:t>e.g. need constant length (input to </a:t>
            </a:r>
            <a:r>
              <a:rPr lang="en-GB" dirty="0" err="1"/>
              <a:t>MonteCarlo</a:t>
            </a:r>
            <a:r>
              <a:rPr lang="en-GB" dirty="0"/>
              <a:t> simulations)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98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vertic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0531"/>
            <a:ext cx="9144000" cy="6153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pile-</a:t>
            </a:r>
            <a:r>
              <a:rPr lang="en-US" dirty="0" smtClean="0"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3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 levelling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053" y="1325606"/>
            <a:ext cx="9426001" cy="489472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some experiments need </a:t>
            </a:r>
            <a:r>
              <a:rPr lang="en-GB" dirty="0"/>
              <a:t>to limit </a:t>
            </a:r>
            <a:r>
              <a:rPr lang="en-GB" dirty="0" smtClean="0"/>
              <a:t>the pile</a:t>
            </a:r>
            <a:r>
              <a:rPr lang="en-GB" dirty="0"/>
              <a:t>-up </a:t>
            </a:r>
            <a:endParaRPr lang="en-GB" dirty="0" smtClean="0"/>
          </a:p>
          <a:p>
            <a:pPr lvl="1"/>
            <a:r>
              <a:rPr lang="en-GB" dirty="0" smtClean="0"/>
              <a:t>thus </a:t>
            </a:r>
            <a:r>
              <a:rPr lang="en-GB" dirty="0"/>
              <a:t>luminosity per bunch </a:t>
            </a:r>
            <a:r>
              <a:rPr lang="en-GB" dirty="0" smtClean="0"/>
              <a:t>pair</a:t>
            </a:r>
            <a:endParaRPr lang="en-GB" dirty="0"/>
          </a:p>
          <a:p>
            <a:pPr lvl="2"/>
            <a:r>
              <a:rPr lang="en-GB" dirty="0"/>
              <a:t>e.g. </a:t>
            </a:r>
            <a:r>
              <a:rPr lang="en-GB" dirty="0">
                <a:latin typeface="Symbol" charset="2"/>
                <a:cs typeface="Symbol" charset="2"/>
              </a:rPr>
              <a:t>m</a:t>
            </a:r>
            <a:r>
              <a:rPr lang="en-GB" dirty="0"/>
              <a:t> &lt; 2.1 at </a:t>
            </a:r>
            <a:r>
              <a:rPr lang="en-GB" dirty="0" err="1"/>
              <a:t>LHCb</a:t>
            </a:r>
            <a:r>
              <a:rPr lang="en-GB" dirty="0"/>
              <a:t> in </a:t>
            </a:r>
            <a:r>
              <a:rPr lang="en-GB" dirty="0" smtClean="0"/>
              <a:t>2012</a:t>
            </a:r>
          </a:p>
          <a:p>
            <a:endParaRPr lang="en-GB" dirty="0" smtClean="0"/>
          </a:p>
          <a:p>
            <a:r>
              <a:rPr lang="en-GB" dirty="0" smtClean="0"/>
              <a:t>stay </a:t>
            </a:r>
            <a:r>
              <a:rPr lang="en-GB" dirty="0"/>
              <a:t>as long as possible at the maximum value that </a:t>
            </a:r>
            <a:r>
              <a:rPr lang="en-GB" dirty="0" smtClean="0"/>
              <a:t>experiment </a:t>
            </a:r>
            <a:r>
              <a:rPr lang="en-GB" dirty="0"/>
              <a:t>can </a:t>
            </a:r>
            <a:r>
              <a:rPr lang="en-GB" dirty="0" smtClean="0"/>
              <a:t>manage</a:t>
            </a:r>
          </a:p>
          <a:p>
            <a:pPr lvl="1"/>
            <a:r>
              <a:rPr lang="en-GB" dirty="0"/>
              <a:t>which is lower than what the machine could provide</a:t>
            </a:r>
            <a:endParaRPr lang="en-GB" dirty="0" smtClean="0"/>
          </a:p>
          <a:p>
            <a:r>
              <a:rPr lang="en-GB" dirty="0" smtClean="0"/>
              <a:t>maintain </a:t>
            </a:r>
            <a:r>
              <a:rPr lang="en-GB" dirty="0"/>
              <a:t>the luminosity constant over a period of time (i.e. the fill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US" dirty="0" smtClean="0"/>
              <a:t>possible techniques:</a:t>
            </a:r>
          </a:p>
          <a:p>
            <a:pPr lvl="1"/>
            <a:r>
              <a:rPr lang="en-US" dirty="0" smtClean="0"/>
              <a:t>by transversely </a:t>
            </a:r>
            <a:r>
              <a:rPr lang="en-US" dirty="0"/>
              <a:t>offsetting the beams at the IP</a:t>
            </a:r>
          </a:p>
          <a:p>
            <a:pPr lvl="1"/>
            <a:r>
              <a:rPr lang="en-GB" dirty="0" smtClean="0"/>
              <a:t>by changing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</a:t>
            </a:r>
          </a:p>
          <a:p>
            <a:pPr lvl="1"/>
            <a:r>
              <a:rPr lang="en-GB" dirty="0" smtClean="0"/>
              <a:t>by decreasing the crossing angle</a:t>
            </a:r>
          </a:p>
          <a:p>
            <a:pPr lvl="1"/>
            <a:r>
              <a:rPr lang="en-GB" dirty="0" smtClean="0"/>
              <a:t>by bunch length variations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Introductory CAS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5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17863"/>
            <a:ext cx="10972800" cy="818773"/>
          </a:xfrm>
          <a:noFill/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The possible </a:t>
            </a:r>
            <a:r>
              <a:rPr lang="en-US" sz="3600" dirty="0" err="1" smtClean="0">
                <a:solidFill>
                  <a:srgbClr val="000000"/>
                </a:solidFill>
              </a:rPr>
              <a:t>future@CERN</a:t>
            </a:r>
            <a:r>
              <a:rPr lang="en-US" sz="3600" dirty="0" smtClean="0">
                <a:solidFill>
                  <a:srgbClr val="000000"/>
                </a:solidFill>
              </a:rPr>
              <a:t>: Some physics arguments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67091"/>
            <a:ext cx="10972800" cy="5195329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1800" dirty="0"/>
              <a:t>Hadron collisions: </a:t>
            </a:r>
            <a:r>
              <a:rPr lang="en-US" sz="1800" dirty="0" smtClean="0"/>
              <a:t>collision of compound </a:t>
            </a:r>
            <a:r>
              <a:rPr lang="en-US" sz="1800" dirty="0"/>
              <a:t>particles</a:t>
            </a:r>
          </a:p>
          <a:p>
            <a:pPr lvl="1" eaLnBrk="1" hangingPunct="1">
              <a:defRPr/>
            </a:pPr>
            <a:r>
              <a:rPr lang="en-US" sz="1800" dirty="0"/>
              <a:t>Mix of quarks, anti-quarks and gluons: variety of processes</a:t>
            </a:r>
          </a:p>
          <a:p>
            <a:pPr lvl="1" eaLnBrk="1" hangingPunct="1">
              <a:defRPr/>
            </a:pPr>
            <a:r>
              <a:rPr lang="en-US" sz="1800" dirty="0"/>
              <a:t>Parton energy spread</a:t>
            </a:r>
          </a:p>
          <a:p>
            <a:pPr lvl="1" eaLnBrk="1" hangingPunct="1">
              <a:defRPr/>
            </a:pPr>
            <a:r>
              <a:rPr lang="en-US" sz="1800" dirty="0"/>
              <a:t>QCD processes large background sources </a:t>
            </a:r>
            <a:br>
              <a:rPr lang="en-US" sz="1800" dirty="0"/>
            </a:br>
            <a:r>
              <a:rPr lang="en-US" sz="1800" dirty="0" smtClean="0"/>
              <a:t>total cross section increases with log s; </a:t>
            </a:r>
            <a:br>
              <a:rPr lang="en-US" sz="1800" dirty="0" smtClean="0"/>
            </a:br>
            <a:r>
              <a:rPr lang="en-US" sz="1800" dirty="0" smtClean="0"/>
              <a:t>“interesting cross sections” decrease with s</a:t>
            </a:r>
            <a:endParaRPr lang="en-US" sz="1800" dirty="0"/>
          </a:p>
          <a:p>
            <a:pPr lvl="1" eaLnBrk="1" hangingPunct="1">
              <a:defRPr/>
            </a:pPr>
            <a:r>
              <a:rPr lang="en-US" sz="1800" dirty="0"/>
              <a:t>Hadron collisions  </a:t>
            </a:r>
            <a:r>
              <a:rPr lang="en-US" sz="1800" dirty="0">
                <a:sym typeface="Symbol" charset="0"/>
              </a:rPr>
              <a:t>  large discovery range</a:t>
            </a:r>
          </a:p>
          <a:p>
            <a:pPr lvl="1" eaLnBrk="1" hangingPunct="1">
              <a:defRPr/>
            </a:pPr>
            <a:endParaRPr lang="en-US" sz="1800" b="1" i="1" dirty="0"/>
          </a:p>
          <a:p>
            <a:pPr eaLnBrk="1" hangingPunct="1">
              <a:defRPr/>
            </a:pPr>
            <a:r>
              <a:rPr lang="en-US" sz="1800" dirty="0"/>
              <a:t>Lepton collisions: </a:t>
            </a:r>
            <a:r>
              <a:rPr lang="en-US" sz="1800" dirty="0" smtClean="0"/>
              <a:t>collision of elementary </a:t>
            </a:r>
            <a:r>
              <a:rPr lang="en-US" sz="1800" dirty="0"/>
              <a:t>particles</a:t>
            </a:r>
          </a:p>
          <a:p>
            <a:pPr lvl="1" eaLnBrk="1" hangingPunct="1">
              <a:defRPr/>
            </a:pPr>
            <a:r>
              <a:rPr lang="en-US" sz="1800" dirty="0"/>
              <a:t>Collision process known</a:t>
            </a:r>
          </a:p>
          <a:p>
            <a:pPr lvl="1" eaLnBrk="1" hangingPunct="1">
              <a:defRPr/>
            </a:pPr>
            <a:r>
              <a:rPr lang="en-US" sz="1800" dirty="0"/>
              <a:t>Well defined energy</a:t>
            </a:r>
          </a:p>
          <a:p>
            <a:pPr lvl="1" eaLnBrk="1" hangingPunct="1">
              <a:defRPr/>
            </a:pPr>
            <a:r>
              <a:rPr lang="en-US" sz="1800" dirty="0"/>
              <a:t>Other physics background limited </a:t>
            </a:r>
          </a:p>
          <a:p>
            <a:pPr lvl="1" eaLnBrk="1" hangingPunct="1">
              <a:defRPr/>
            </a:pPr>
            <a:r>
              <a:rPr lang="en-US" sz="1800" dirty="0" smtClean="0"/>
              <a:t>All cross sections decrease with s</a:t>
            </a:r>
            <a:endParaRPr lang="en-US" sz="1800" dirty="0"/>
          </a:p>
          <a:p>
            <a:pPr marL="448056" lvl="1" indent="0">
              <a:buNone/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Lepton-</a:t>
            </a:r>
            <a:r>
              <a:rPr lang="en-US" sz="1800" dirty="0" err="1"/>
              <a:t>hadron</a:t>
            </a:r>
            <a:r>
              <a:rPr lang="en-US" sz="1800" dirty="0"/>
              <a:t> is also possible</a:t>
            </a:r>
          </a:p>
        </p:txBody>
      </p:sp>
      <p:pic>
        <p:nvPicPr>
          <p:cNvPr id="141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7258" y="4141647"/>
            <a:ext cx="1466516" cy="2142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13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042" y="1167091"/>
            <a:ext cx="3408948" cy="271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6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09600" y="1"/>
            <a:ext cx="10972800" cy="6858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633" y="-171525"/>
            <a:ext cx="9185537" cy="6846963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09600" y="1"/>
            <a:ext cx="10972800" cy="6858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Higgs Physics in </a:t>
            </a:r>
            <a:r>
              <a:rPr lang="en-US" dirty="0" err="1" smtClean="0">
                <a:solidFill>
                  <a:srgbClr val="000000"/>
                </a:solidFill>
              </a:rPr>
              <a:t>e+e</a:t>
            </a:r>
            <a:r>
              <a:rPr lang="en-US" dirty="0" smtClean="0">
                <a:solidFill>
                  <a:srgbClr val="000000"/>
                </a:solidFill>
              </a:rPr>
              <a:t>- Collisions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2-08-19 at 11.25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76" y="831847"/>
            <a:ext cx="5014608" cy="4177198"/>
          </a:xfrm>
          <a:prstGeom prst="rect">
            <a:avLst/>
          </a:prstGeom>
        </p:spPr>
      </p:pic>
      <p:pic>
        <p:nvPicPr>
          <p:cNvPr id="7" name="Picture 6" descr="Screen Shot 2012-06-03 at 6.27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019" y="5111930"/>
            <a:ext cx="1453810" cy="1246123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8" name="Picture 7" descr="Screen Shot 2012-11-25 at 8.58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894" y="5111930"/>
            <a:ext cx="1600284" cy="1246123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9" name="Picture 8" descr="Screen Shot 2012-11-26 at 8.05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714" y="5111928"/>
            <a:ext cx="1704340" cy="1246124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pic>
        <p:nvPicPr>
          <p:cNvPr id="10" name="Picture 9" descr="Screen Shot 2012-11-26 at 8.05.5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623" y="5111930"/>
            <a:ext cx="1731702" cy="1246123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577485" y="1086662"/>
            <a:ext cx="40143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Precision Higgs measurements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Model-independent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 couplings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 mass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Large energy span of linear colliders allows to collect a maximum of information: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ILC: 500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(1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CLIC: ~350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3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TeV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7209114" y="5111929"/>
            <a:ext cx="1704340" cy="1246124"/>
            <a:chOff x="5685114" y="5111929"/>
            <a:chExt cx="1704340" cy="1246124"/>
          </a:xfrm>
        </p:grpSpPr>
        <p:pic>
          <p:nvPicPr>
            <p:cNvPr id="13" name="Picture 12" descr="Screen Shot 2012-11-26 at 8.05.36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5114" y="5111929"/>
              <a:ext cx="1704340" cy="1246124"/>
            </a:xfrm>
            <a:prstGeom prst="rect">
              <a:avLst/>
            </a:prstGeom>
            <a:ln w="19050" cmpd="sng">
              <a:solidFill>
                <a:schemeClr val="accent4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 rot="19264518">
              <a:off x="6976535" y="5850469"/>
              <a:ext cx="245533" cy="4487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6" name="Picture 15" descr="Screen Shot 2014-10-23 at 22.13.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267340">
              <a:off x="6728859" y="5770043"/>
              <a:ext cx="511098" cy="443594"/>
            </a:xfrm>
            <a:prstGeom prst="rect">
              <a:avLst/>
            </a:prstGeom>
          </p:spPr>
        </p:pic>
        <p:pic>
          <p:nvPicPr>
            <p:cNvPr id="17" name="Picture 16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3134" y="5952065"/>
              <a:ext cx="139446" cy="209169"/>
            </a:xfrm>
            <a:prstGeom prst="rect">
              <a:avLst/>
            </a:prstGeom>
          </p:spPr>
        </p:pic>
        <p:pic>
          <p:nvPicPr>
            <p:cNvPr id="18" name="Picture 17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9920" y="6146799"/>
              <a:ext cx="139446" cy="209169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00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303805"/>
            <a:ext cx="11241505" cy="520636"/>
          </a:xfrm>
          <a:noFill/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Future seen from the accelerators: Lepton Collider Options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101492"/>
            <a:ext cx="10972800" cy="51953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Three main approaches</a:t>
            </a:r>
          </a:p>
          <a:p>
            <a:r>
              <a:rPr lang="en-US" dirty="0" smtClean="0"/>
              <a:t>Big LEP-type collider ring</a:t>
            </a:r>
          </a:p>
          <a:p>
            <a:pPr lvl="1"/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(or/and </a:t>
            </a:r>
            <a:r>
              <a:rPr lang="en-US" dirty="0" err="1" smtClean="0"/>
              <a:t>CepC</a:t>
            </a:r>
            <a:r>
              <a:rPr lang="en-US" dirty="0" smtClean="0"/>
              <a:t> in China)</a:t>
            </a:r>
          </a:p>
          <a:p>
            <a:pPr lvl="1"/>
            <a:r>
              <a:rPr lang="en-US" dirty="0" smtClean="0"/>
              <a:t>Later a proton collider in the same tunnel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Linear collider</a:t>
            </a:r>
          </a:p>
          <a:p>
            <a:pPr lvl="1"/>
            <a:r>
              <a:rPr lang="en-US" dirty="0" smtClean="0"/>
              <a:t>CLIC (or ILC in Japan)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Muon collider  (presently all efforts stopped)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0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4036"/>
            <a:ext cx="10972800" cy="520636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 smtClean="0"/>
              <a:t>e+ e- </a:t>
            </a:r>
            <a:r>
              <a:rPr lang="en-US" dirty="0" smtClean="0"/>
              <a:t>Ring </a:t>
            </a:r>
            <a:r>
              <a:rPr lang="en-US" dirty="0" smtClean="0"/>
              <a:t>Collider Energy Limitation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103"/>
          <p:cNvGrpSpPr>
            <a:grpSpLocks/>
          </p:cNvGrpSpPr>
          <p:nvPr/>
        </p:nvGrpSpPr>
        <p:grpSpPr bwMode="auto">
          <a:xfrm>
            <a:off x="4648201" y="1001712"/>
            <a:ext cx="5519935" cy="3024188"/>
            <a:chOff x="1533" y="527"/>
            <a:chExt cx="2382" cy="1010"/>
          </a:xfrm>
        </p:grpSpPr>
        <p:grpSp>
          <p:nvGrpSpPr>
            <p:cNvPr id="7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8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9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34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2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CC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</a:t>
                  </a:r>
                  <a:endParaRPr kumimoji="0" sz="1000" b="0" i="0" u="none" strike="noStrike" kern="1200" cap="none" spc="0" normalizeH="0" baseline="0" noProof="1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CC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</a:t>
                  </a:r>
                  <a:endParaRPr kumimoji="0" sz="1000" b="0" i="0" u="none" strike="noStrike" kern="1200" cap="none" spc="0" normalizeH="0" baseline="0" noProof="1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9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</a:t>
                </a:r>
                <a:endParaRPr kumimoji="0" sz="1000" b="0" i="0" u="none" strike="noStrike" kern="1200" cap="none" spc="0" normalizeH="0" baseline="0" noProof="1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endParaRPr kumimoji="0" sz="1000" b="0" i="0" u="none" strike="noStrike" kern="1200" cap="none" spc="0" normalizeH="0" baseline="0" noProof="1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84"/>
            <p:cNvGrpSpPr>
              <a:grpSpLocks/>
            </p:cNvGrpSpPr>
            <p:nvPr/>
          </p:nvGrpSpPr>
          <p:grpSpPr bwMode="auto">
            <a:xfrm>
              <a:off x="1543" y="980"/>
              <a:ext cx="376" cy="409"/>
              <a:chOff x="993" y="1025"/>
              <a:chExt cx="403" cy="409"/>
            </a:xfrm>
          </p:grpSpPr>
          <p:sp>
            <p:nvSpPr>
              <p:cNvPr id="26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Oval 86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6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28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4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3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accelerating cavities</a:t>
                </a:r>
              </a:p>
            </p:txBody>
          </p:sp>
        </p:grpSp>
      </p:grpSp>
      <p:sp>
        <p:nvSpPr>
          <p:cNvPr id="105" name="TextBox 104"/>
          <p:cNvSpPr txBox="1"/>
          <p:nvPr/>
        </p:nvSpPr>
        <p:spPr>
          <a:xfrm>
            <a:off x="1699219" y="846376"/>
            <a:ext cx="3352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can be used many times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Lepton beam energy is below LHC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-&gt; magnets are not a problem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737951" y="2343832"/>
            <a:ext cx="40725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But synchrotron radiation is: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 LEP2 lost 2.75GeV/turn for E=105GeV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Pay for installed voltage (ΔE) and size (R),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 scale as: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398051" y="5330304"/>
            <a:ext cx="4056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-&gt; use heavier particles, e.g.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-&gt; or linear collider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(-&gt; or try to push a bit harder on cost)</a:t>
            </a: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981200" y="2795360"/>
          <a:ext cx="1911350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5" name="Equation" r:id="rId3" imgW="927100" imgH="431800" progId="Equation.3">
                  <p:embed/>
                </p:oleObj>
              </mc:Choice>
              <mc:Fallback>
                <p:oleObj name="Equation" r:id="rId3" imgW="927100" imgH="431800" progId="Equation.3">
                  <p:embed/>
                  <p:pic>
                    <p:nvPicPr>
                      <p:cNvPr id="184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795360"/>
                        <a:ext cx="1911350" cy="89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3244189" y="4728359"/>
          <a:ext cx="2040295" cy="1764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6" name="Equation" r:id="rId5" imgW="1041400" imgH="901700" progId="Equation.3">
                  <p:embed/>
                </p:oleObj>
              </mc:Choice>
              <mc:Fallback>
                <p:oleObj name="Equation" r:id="rId5" imgW="1041400" imgH="901700" progId="Equation.3">
                  <p:embed/>
                  <p:pic>
                    <p:nvPicPr>
                      <p:cNvPr id="18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189" y="4728359"/>
                        <a:ext cx="2040295" cy="17647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238332"/>
              </p:ext>
            </p:extLst>
          </p:nvPr>
        </p:nvGraphicFramePr>
        <p:xfrm>
          <a:off x="6906684" y="4175611"/>
          <a:ext cx="3547595" cy="74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7" name="Equation" r:id="rId7" imgW="965200" imgH="203200" progId="Equation.3">
                  <p:embed/>
                </p:oleObj>
              </mc:Choice>
              <mc:Fallback>
                <p:oleObj name="Equation" r:id="rId7" imgW="965200" imgH="203200" progId="Equation.3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6684" y="4175611"/>
                        <a:ext cx="3547595" cy="74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13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692" y="358360"/>
            <a:ext cx="10972800" cy="5206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Linear Collider Energy Limitation</a:t>
            </a:r>
            <a:endParaRPr lang="en-US" dirty="0"/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124443" y="1327737"/>
            <a:ext cx="8086357" cy="915987"/>
            <a:chOff x="540" y="2341"/>
            <a:chExt cx="5518" cy="577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52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53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57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58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Rectangle 28"/>
            <p:cNvSpPr>
              <a:spLocks noChangeArrowheads="1"/>
            </p:cNvSpPr>
            <p:nvPr/>
          </p:nvSpPr>
          <p:spPr bwMode="auto">
            <a:xfrm>
              <a:off x="540" y="2757"/>
              <a:ext cx="363" cy="15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source</a:t>
              </a:r>
            </a:p>
          </p:txBody>
        </p:sp>
        <p:sp>
          <p:nvSpPr>
            <p:cNvPr id="63" name="Rectangle 29"/>
            <p:cNvSpPr>
              <a:spLocks noChangeArrowheads="1"/>
            </p:cNvSpPr>
            <p:nvPr/>
          </p:nvSpPr>
          <p:spPr bwMode="auto">
            <a:xfrm>
              <a:off x="1819" y="2763"/>
              <a:ext cx="569" cy="15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main linac</a:t>
              </a:r>
            </a:p>
          </p:txBody>
        </p: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5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5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4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8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5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6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6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3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1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79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7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0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5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1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3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06" name="TextBox 105"/>
          <p:cNvSpPr txBox="1"/>
          <p:nvPr/>
        </p:nvSpPr>
        <p:spPr>
          <a:xfrm>
            <a:off x="2109789" y="2540001"/>
            <a:ext cx="640245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Hardly any synchrotron radiation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can only be used only once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-&gt; strong beam-beam effects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Acceleration gradient is an important issue</a:t>
            </a:r>
          </a:p>
        </p:txBody>
      </p:sp>
      <p:graphicFrame>
        <p:nvGraphicFramePr>
          <p:cNvPr id="7526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778809"/>
              </p:ext>
            </p:extLst>
          </p:nvPr>
        </p:nvGraphicFramePr>
        <p:xfrm>
          <a:off x="7580314" y="3028950"/>
          <a:ext cx="3909132" cy="845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5" name="Equation" r:id="rId3" imgW="939800" imgH="203200" progId="Equation.3">
                  <p:embed/>
                </p:oleObj>
              </mc:Choice>
              <mc:Fallback>
                <p:oleObj name="Equation" r:id="rId3" imgW="939800" imgH="203200" progId="Equation.3">
                  <p:embed/>
                  <p:pic>
                    <p:nvPicPr>
                      <p:cNvPr id="75264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0314" y="3028950"/>
                        <a:ext cx="3909132" cy="8452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2" y="61897"/>
            <a:ext cx="914399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Past/Existing High Energy Frontier Colliders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40560" y="800101"/>
            <a:ext cx="86877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Only referring to the highest energy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Lepton colliders: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(Large Electron Positron Colliders)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factory at 90GeV electron-positron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factory at 160GeV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Maximum 209 GeV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 for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search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(bad luck: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e+e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Z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H needs about 250 GeV)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Closed in the year 2000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SLC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Standford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Linear Collider)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factory at 90GeV electron-positron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energy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Single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linac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for e+ and e-, two return arcs for collision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Closed in summer 1998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Hadron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colliders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(Large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Hadron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Collider):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Proton-proton with 13TeV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Ion-ion operation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53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Simplified Cost Scaling Comparison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8250239" y="3073400"/>
          <a:ext cx="19907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16" name="Equation" r:id="rId3" imgW="965200" imgH="203200" progId="Equation.3">
                  <p:embed/>
                </p:oleObj>
              </mc:Choice>
              <mc:Fallback>
                <p:oleObj name="Equation" r:id="rId3" imgW="965200" imgH="2032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0239" y="3073400"/>
                        <a:ext cx="19907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0595" name="Object 3"/>
          <p:cNvGraphicFramePr>
            <a:graphicFrameLocks noChangeAspect="1"/>
          </p:cNvGraphicFramePr>
          <p:nvPr/>
        </p:nvGraphicFramePr>
        <p:xfrm>
          <a:off x="8250238" y="1698627"/>
          <a:ext cx="180816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17" name="Equation" r:id="rId5" imgW="876300" imgH="177800" progId="Equation.3">
                  <p:embed/>
                </p:oleObj>
              </mc:Choice>
              <mc:Fallback>
                <p:oleObj name="Equation" r:id="rId5" imgW="876300" imgH="177800" progId="Equation.3">
                  <p:embed/>
                  <p:pic>
                    <p:nvPicPr>
                      <p:cNvPr id="7505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0238" y="1698627"/>
                        <a:ext cx="1808162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250239" y="977900"/>
            <a:ext cx="786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Linac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50238" y="2540000"/>
            <a:ext cx="706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Ring: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30903" y="5191316"/>
            <a:ext cx="6092195" cy="369332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There will always be an energy where linear colliders are better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77200" y="3910568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Power consumption behaves similar to cost  for constant luminosity</a:t>
            </a:r>
          </a:p>
        </p:txBody>
      </p:sp>
      <p:pic>
        <p:nvPicPr>
          <p:cNvPr id="16" name="Picture 15" descr="ring_vs_linac.ep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0912" y="712897"/>
            <a:ext cx="6299200" cy="44094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64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Circular vs. Linear Colliders</a:t>
            </a:r>
            <a:endParaRPr lang="en-US" dirty="0"/>
          </a:p>
        </p:txBody>
      </p:sp>
      <p:grpSp>
        <p:nvGrpSpPr>
          <p:cNvPr id="7" name="Group 30"/>
          <p:cNvGrpSpPr/>
          <p:nvPr/>
        </p:nvGrpSpPr>
        <p:grpSpPr>
          <a:xfrm>
            <a:off x="2092126" y="935310"/>
            <a:ext cx="7819321" cy="5025908"/>
            <a:chOff x="899592" y="315748"/>
            <a:chExt cx="6332008" cy="3905340"/>
          </a:xfrm>
        </p:grpSpPr>
        <p:pic>
          <p:nvPicPr>
            <p:cNvPr id="8" name="Picture 7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584414"/>
              <a:ext cx="6332008" cy="3636674"/>
            </a:xfrm>
            <a:prstGeom prst="rect">
              <a:avLst/>
            </a:prstGeom>
            <a:solidFill>
              <a:srgbClr val="666633"/>
            </a:solidFill>
            <a:ln>
              <a:solidFill>
                <a:schemeClr val="tx1"/>
              </a:solidFill>
            </a:ln>
          </p:spPr>
        </p:pic>
        <p:cxnSp>
          <p:nvCxnSpPr>
            <p:cNvPr id="9" name="Straight Arrow Connector 8"/>
            <p:cNvCxnSpPr/>
            <p:nvPr/>
          </p:nvCxnSpPr>
          <p:spPr bwMode="auto">
            <a:xfrm flipH="1" flipV="1">
              <a:off x="3779912" y="3068960"/>
              <a:ext cx="864096" cy="28803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flipH="1" flipV="1">
              <a:off x="4572000" y="2600037"/>
              <a:ext cx="10690" cy="68494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4211960" y="3140968"/>
              <a:ext cx="538970" cy="2511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8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Linear</a:t>
              </a: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 bwMode="auto">
            <a:xfrm>
              <a:off x="2080800" y="2430000"/>
              <a:ext cx="109728" cy="109728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-111" charset="0"/>
                <a:ea typeface="+mn-ea"/>
                <a:cs typeface="+mn-cs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 bwMode="auto">
            <a:xfrm>
              <a:off x="4878000" y="836713"/>
              <a:ext cx="88880" cy="88880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-111" charset="0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04048" y="692696"/>
              <a:ext cx="848227" cy="2391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CepC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(2 IPs)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>
              <a:off x="2080800" y="925594"/>
              <a:ext cx="1431012" cy="30153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3511813" y="315748"/>
              <a:ext cx="969460" cy="6098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Circular,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adding four experiments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543801" y="880607"/>
            <a:ext cx="3087055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Modified from original version: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http://arxiv.org/pdf/1308.6176v3.pdf</a:t>
            </a:r>
            <a:endParaRPr kumimoji="0" lang="da-DK" sz="1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479917" y="697468"/>
            <a:ext cx="115093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Gianotti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76128" y="3967441"/>
            <a:ext cx="2667000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China prepares a project similar to FCC-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0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5951984" y="966072"/>
            <a:ext cx="4716016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51432" y="1106736"/>
            <a:ext cx="442798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spcBef>
                <a:spcPts val="1200"/>
              </a:spcBef>
              <a:defRPr/>
            </a:pPr>
            <a:r>
              <a:rPr lang="en-US" sz="22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pp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                    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80-100 km tunnel infrastructure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 Geneva area, site specific</a:t>
            </a: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sz="20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FCC-ee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),               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as potential first step</a:t>
            </a: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p-e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(</a:t>
            </a:r>
            <a:r>
              <a:rPr lang="en-US" sz="20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FCC-he</a:t>
            </a: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option,   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integration one IP, FCC-</a:t>
            </a:r>
            <a:r>
              <a:rPr lang="en-US" sz="2000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&amp; ERL</a:t>
            </a: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HE-LHC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with </a:t>
            </a:r>
            <a:r>
              <a:rPr lang="en-US" sz="20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20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technology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2408" y="2943232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CH" sz="2000" b="1" kern="0" dirty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2000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2000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06738" y="612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sz="2800" dirty="0">
                <a:latin typeface="Arial"/>
              </a:rPr>
              <a:t>       </a:t>
            </a:r>
            <a:r>
              <a:rPr lang="en-GB" sz="3200" dirty="0">
                <a:latin typeface="Arial"/>
              </a:rPr>
              <a:t>Future Circular Collider Study            </a:t>
            </a:r>
            <a:endParaRPr lang="en-GB" sz="2800" dirty="0">
              <a:latin typeface="Arial"/>
            </a:endParaRPr>
          </a:p>
          <a:p>
            <a:pPr defTabSz="914400"/>
            <a:r>
              <a:rPr lang="en-GB" sz="2800" dirty="0">
                <a:latin typeface="Arial"/>
              </a:rPr>
              <a:t>  Goal: CDR for European Strategy Update 2018/19</a:t>
            </a:r>
          </a:p>
        </p:txBody>
      </p:sp>
    </p:spTree>
    <p:extLst>
      <p:ext uri="{BB962C8B-B14F-4D97-AF65-F5344CB8AC3E}">
        <p14:creationId xmlns:p14="http://schemas.microsoft.com/office/powerpoint/2010/main" val="91841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539" y="260649"/>
            <a:ext cx="9180511" cy="5978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椭圆 7"/>
          <p:cNvSpPr/>
          <p:nvPr/>
        </p:nvSpPr>
        <p:spPr>
          <a:xfrm>
            <a:off x="2777530" y="3104739"/>
            <a:ext cx="3090502" cy="30089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>
              <a:defRPr/>
            </a:pPr>
            <a:endParaRPr lang="zh-CN" alt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6" name="椭圆 8"/>
          <p:cNvSpPr/>
          <p:nvPr/>
        </p:nvSpPr>
        <p:spPr>
          <a:xfrm>
            <a:off x="4968510" y="2798309"/>
            <a:ext cx="1923816" cy="182494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>
              <a:defRPr/>
            </a:pPr>
            <a:endParaRPr lang="zh-CN" alt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2" y="17923"/>
            <a:ext cx="9143999" cy="892552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 defTabSz="914400">
              <a:defRPr/>
            </a:pPr>
            <a:r>
              <a:rPr lang="en-GB" sz="30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CepC</a:t>
            </a:r>
            <a:r>
              <a:rPr lang="en-GB" sz="30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/</a:t>
            </a:r>
            <a:r>
              <a:rPr lang="en-GB" sz="30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SppC</a:t>
            </a:r>
            <a:r>
              <a:rPr lang="en-GB" sz="30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study (CAS-IHEP) 100 km</a:t>
            </a:r>
            <a:r>
              <a:rPr lang="en-GB" sz="24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(new baseline!) , </a:t>
            </a:r>
            <a:r>
              <a:rPr lang="en-GB" sz="28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e</a:t>
            </a:r>
            <a:r>
              <a:rPr lang="en-GB" sz="2800" b="1" kern="0" baseline="3000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+</a:t>
            </a:r>
            <a:r>
              <a:rPr lang="en-GB" sz="28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e</a:t>
            </a:r>
            <a:r>
              <a:rPr lang="en-GB" sz="2800" b="1" kern="0" baseline="30000" dirty="0">
                <a:solidFill>
                  <a:srgbClr val="FFFF00"/>
                </a:solidFill>
                <a:latin typeface="Arial"/>
                <a:cs typeface="Calibri" pitchFamily="34" charset="0"/>
              </a:rPr>
              <a:t>-</a:t>
            </a:r>
            <a:r>
              <a:rPr lang="en-GB" sz="28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collisions ~2028; </a:t>
            </a:r>
            <a:r>
              <a:rPr lang="en-GB" sz="2800" b="1" i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pp</a:t>
            </a:r>
            <a:r>
              <a:rPr lang="en-GB" sz="28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collisions ~2042</a:t>
            </a:r>
          </a:p>
        </p:txBody>
      </p:sp>
      <p:sp>
        <p:nvSpPr>
          <p:cNvPr id="9" name="Rectangle 8"/>
          <p:cNvSpPr/>
          <p:nvPr/>
        </p:nvSpPr>
        <p:spPr>
          <a:xfrm>
            <a:off x="5569893" y="1393703"/>
            <a:ext cx="400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altLang="zh-CN" sz="28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Qinhuangdao (</a:t>
            </a:r>
            <a:r>
              <a:rPr lang="zh-CN" altLang="en-US" sz="28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秦皇岛）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986216" y="3356993"/>
            <a:ext cx="257428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easy access</a:t>
            </a:r>
          </a:p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300 km east </a:t>
            </a:r>
          </a:p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from Beijing</a:t>
            </a:r>
          </a:p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3 h by car</a:t>
            </a:r>
          </a:p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1 h by train </a:t>
            </a:r>
            <a:endParaRPr lang="zh-CN" altLang="en-US" sz="2000" kern="0" dirty="0">
              <a:solidFill>
                <a:prstClr val="white"/>
              </a:solidFill>
              <a:latin typeface="Arial"/>
              <a:ea typeface="黑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3412" y="5928973"/>
            <a:ext cx="1488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dirty="0">
                <a:solidFill>
                  <a:prstClr val="white"/>
                </a:solidFill>
                <a:latin typeface="Arial"/>
              </a:rPr>
              <a:t>Yifang Wang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58306" y="2011268"/>
            <a:ext cx="22605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spcBef>
                <a:spcPct val="20000"/>
              </a:spcBef>
            </a:pPr>
            <a:r>
              <a:rPr lang="en-GB" sz="2800" b="1" dirty="0" err="1">
                <a:solidFill>
                  <a:srgbClr val="FF0000"/>
                </a:solidFill>
                <a:latin typeface="Arial"/>
              </a:rPr>
              <a:t>CepC</a:t>
            </a:r>
            <a:r>
              <a:rPr lang="en-GB" sz="2800" b="1" dirty="0">
                <a:solidFill>
                  <a:srgbClr val="FF0000"/>
                </a:solidFill>
                <a:latin typeface="Arial"/>
              </a:rPr>
              <a:t>, </a:t>
            </a:r>
            <a:r>
              <a:rPr lang="en-GB" sz="2800" b="1" dirty="0" err="1">
                <a:solidFill>
                  <a:srgbClr val="FF0000"/>
                </a:solidFill>
                <a:latin typeface="Arial"/>
              </a:rPr>
              <a:t>SppC</a:t>
            </a:r>
            <a:endParaRPr lang="en-GB" sz="28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07471" y="5759095"/>
            <a:ext cx="301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2400" b="1" i="1" dirty="0">
                <a:solidFill>
                  <a:srgbClr val="FFC000"/>
                </a:solidFill>
                <a:latin typeface="Arial"/>
              </a:rPr>
              <a:t>“Chinese Toscana”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838092" y="3240444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  <a:latin typeface="Arial"/>
              </a:rPr>
              <a:t>100 km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667766" y="3016569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  <a:latin typeface="Arial"/>
              </a:rPr>
              <a:t>50 km </a:t>
            </a:r>
          </a:p>
        </p:txBody>
      </p:sp>
    </p:spTree>
    <p:extLst>
      <p:ext uri="{BB962C8B-B14F-4D97-AF65-F5344CB8AC3E}">
        <p14:creationId xmlns:p14="http://schemas.microsoft.com/office/powerpoint/2010/main" val="29573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319" y="781504"/>
            <a:ext cx="9622100" cy="582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2" descr="clic-profil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7693" y="2400024"/>
            <a:ext cx="2709454" cy="167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Image 3" descr="Figure9-3.tif"/>
          <p:cNvPicPr>
            <a:picLocks noGrp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66126" y="4784150"/>
            <a:ext cx="2684439" cy="1571625"/>
          </a:xfrm>
        </p:spPr>
      </p:pic>
      <p:sp>
        <p:nvSpPr>
          <p:cNvPr id="10" name="TextBox 9"/>
          <p:cNvSpPr txBox="1"/>
          <p:nvPr/>
        </p:nvSpPr>
        <p:spPr>
          <a:xfrm>
            <a:off x="7689166" y="4077002"/>
            <a:ext cx="3361411" cy="3073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283" tIns="45644" rIns="91283" bIns="45644">
            <a:spAutoFit/>
          </a:bodyPr>
          <a:lstStyle/>
          <a:p>
            <a:pPr marL="0" marR="0" lvl="0" indent="0" algn="l" defTabSz="9128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Tunnel implementations  (laser straight)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90776" y="6355785"/>
            <a:ext cx="3264478" cy="308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283" tIns="45644" rIns="91283" bIns="45644">
            <a:spAutoFit/>
          </a:bodyPr>
          <a:lstStyle/>
          <a:p>
            <a:pPr marL="0" marR="0" lvl="0" indent="0" algn="l" defTabSz="4564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Central MDI &amp; Interaction Region</a:t>
            </a:r>
          </a:p>
        </p:txBody>
      </p:sp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1845607" y="45112"/>
            <a:ext cx="8375335" cy="55850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Calibri" charset="0"/>
              </a:rPr>
              <a:t>CLIC near CERN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607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538193" y="1018234"/>
          <a:ext cx="9111634" cy="5112567"/>
        </p:xfrm>
        <a:graphic>
          <a:graphicData uri="http://schemas.openxmlformats.org/drawingml/2006/table">
            <a:tbl>
              <a:tblPr firstRow="1" bandRow="1"/>
              <a:tblGrid>
                <a:gridCol w="3489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17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43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7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717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(HL) 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7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85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9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9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# IP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main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992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(1.12) 0.58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7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(2.2) 1.15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7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71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IP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*</a:t>
                      </a:r>
                      <a:r>
                        <a:rPr kumimoji="0" lang="en-GB" sz="1800" b="1" kern="1200" baseline="-250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x,y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(0.15)</a:t>
                      </a:r>
                      <a:r>
                        <a:rPr kumimoji="0" lang="en-GB" sz="1800" b="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0.55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8107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luminosity/IP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(5)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1071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#events/bunch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1020</a:t>
                      </a:r>
                      <a:r>
                        <a:rPr kumimoji="0" lang="en-GB" sz="1800" b="1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(204</a:t>
                      </a:r>
                      <a:r>
                        <a:rPr kumimoji="0" lang="en-GB" sz="1800" b="0" kern="1200" dirty="0" smtClean="0">
                          <a:solidFill>
                            <a:srgbClr val="0070C0"/>
                          </a:solidFill>
                          <a:latin typeface="Arial"/>
                          <a:ea typeface="+mn-ea"/>
                          <a:cs typeface="+mn-cs"/>
                        </a:rPr>
                        <a:t>)</a:t>
                      </a:r>
                      <a:endParaRPr kumimoji="0" lang="en-GB" sz="1800" b="0" kern="1200" dirty="0">
                        <a:solidFill>
                          <a:srgbClr val="0070C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460</a:t>
                      </a:r>
                      <a:r>
                        <a:rPr kumimoji="0" lang="de-AT" sz="1800" b="1" kern="1200" baseline="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AT" sz="1800" b="0" kern="1200" baseline="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(92)</a:t>
                      </a:r>
                      <a:endParaRPr kumimoji="0" lang="en-GB" sz="1800" b="0" kern="1200" dirty="0" smtClean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(135) 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1071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(0.7) 0.36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1071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synchrotron rad.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[W/m/beam]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4.1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(0.35) 0.18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defRPr/>
            </a:pPr>
            <a:r>
              <a:rPr lang="en-US" kern="0" dirty="0">
                <a:latin typeface="Arial"/>
              </a:rPr>
              <a:t>                </a:t>
            </a:r>
            <a:r>
              <a:rPr lang="en-US" dirty="0">
                <a:latin typeface="Arial"/>
              </a:rPr>
              <a:t>hadron collider parameters </a:t>
            </a:r>
            <a:r>
              <a:rPr lang="en-US" sz="3200" dirty="0">
                <a:latin typeface="Arial"/>
              </a:rPr>
              <a:t>(</a:t>
            </a:r>
            <a:r>
              <a:rPr lang="en-US" sz="3200" i="1" dirty="0">
                <a:latin typeface="Arial"/>
              </a:rPr>
              <a:t>pp</a:t>
            </a:r>
            <a:r>
              <a:rPr lang="en-US" sz="3200" dirty="0">
                <a:latin typeface="Arial"/>
              </a:rPr>
              <a:t>)</a:t>
            </a:r>
            <a:endParaRPr lang="en-US" sz="3200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53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6843"/>
            <a:ext cx="10972800" cy="52063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main technology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663" y="930835"/>
            <a:ext cx="11706725" cy="5770754"/>
          </a:xfrm>
        </p:spPr>
        <p:txBody>
          <a:bodyPr>
            <a:normAutofit lnSpcReduction="10000"/>
          </a:bodyPr>
          <a:lstStyle/>
          <a:p>
            <a:r>
              <a:rPr lang="en-GB" sz="2800" dirty="0" smtClean="0"/>
              <a:t>FCC – </a:t>
            </a:r>
            <a:r>
              <a:rPr lang="en-GB" sz="2800" dirty="0" err="1" smtClean="0"/>
              <a:t>hh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			- SC dipole magnets with 16T or 20T field strength</a:t>
            </a:r>
            <a:br>
              <a:rPr lang="en-GB" sz="2800" dirty="0" smtClean="0"/>
            </a:br>
            <a:r>
              <a:rPr lang="en-GB" sz="2800" dirty="0" smtClean="0"/>
              <a:t>			- machine protection and beam collimation</a:t>
            </a:r>
          </a:p>
          <a:p>
            <a:r>
              <a:rPr lang="en-GB" sz="2800" dirty="0" err="1" smtClean="0"/>
              <a:t>FCC-e</a:t>
            </a:r>
            <a:r>
              <a:rPr lang="en-GB" sz="2800" baseline="30000" dirty="0" err="1" smtClean="0"/>
              <a:t>+</a:t>
            </a:r>
            <a:r>
              <a:rPr lang="en-GB" sz="2800" dirty="0" err="1" smtClean="0"/>
              <a:t>e</a:t>
            </a:r>
            <a:r>
              <a:rPr lang="en-GB" sz="2800" baseline="30000" dirty="0" smtClean="0"/>
              <a:t>-</a:t>
            </a:r>
          </a:p>
          <a:p>
            <a:pPr marL="0" indent="0">
              <a:buNone/>
            </a:pPr>
            <a:r>
              <a:rPr lang="en-GB" sz="2800" baseline="30000" dirty="0" smtClean="0"/>
              <a:t>			</a:t>
            </a:r>
            <a:r>
              <a:rPr lang="en-GB" sz="2800" dirty="0" smtClean="0"/>
              <a:t>- 100 MW synchrotron radiation power</a:t>
            </a:r>
            <a:br>
              <a:rPr lang="en-GB" sz="2800" dirty="0" smtClean="0"/>
            </a:br>
            <a:r>
              <a:rPr lang="en-GB" sz="2800" dirty="0" smtClean="0"/>
              <a:t>			- @350 GeV </a:t>
            </a:r>
            <a:r>
              <a:rPr lang="en-GB" sz="2800" dirty="0" err="1" smtClean="0"/>
              <a:t>cms</a:t>
            </a:r>
            <a:r>
              <a:rPr lang="en-GB" sz="2800" dirty="0" smtClean="0"/>
              <a:t> energy &gt; 10GV energy loss/turn</a:t>
            </a:r>
            <a:br>
              <a:rPr lang="en-GB" sz="2800" dirty="0" smtClean="0"/>
            </a:br>
            <a:r>
              <a:rPr lang="en-GB" sz="2800" dirty="0" smtClean="0"/>
              <a:t>			- huge RF plants based on SC-RF</a:t>
            </a:r>
          </a:p>
          <a:p>
            <a:r>
              <a:rPr lang="en-GB" sz="2800" dirty="0" smtClean="0"/>
              <a:t>CLIC</a:t>
            </a:r>
            <a:br>
              <a:rPr lang="en-GB" sz="2800" dirty="0" smtClean="0"/>
            </a:br>
            <a:r>
              <a:rPr lang="en-GB" sz="2800" dirty="0" smtClean="0"/>
              <a:t>			- 100 MV/m gradient for acceleration</a:t>
            </a:r>
            <a:br>
              <a:rPr lang="en-GB" sz="2800" dirty="0" smtClean="0"/>
            </a:br>
            <a:r>
              <a:rPr lang="en-GB" sz="2800" dirty="0" smtClean="0"/>
              <a:t>			- Uses drive-beam of 100 A! (electrons) to power main </a:t>
            </a:r>
            <a:r>
              <a:rPr lang="en-GB" sz="2800" dirty="0" err="1" smtClean="0"/>
              <a:t>linac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			- vertical beam size at IP = 1nm for high luminosity (10 </a:t>
            </a:r>
            <a:r>
              <a:rPr lang="en-GB" sz="2800" baseline="30000" dirty="0" smtClean="0"/>
              <a:t>34</a:t>
            </a:r>
            <a:r>
              <a:rPr lang="en-GB" sz="2800" dirty="0" smtClean="0"/>
              <a:t>)</a:t>
            </a:r>
            <a:br>
              <a:rPr lang="en-GB" sz="2800" dirty="0" smtClean="0"/>
            </a:br>
            <a:r>
              <a:rPr lang="en-GB" sz="2800" dirty="0" smtClean="0"/>
              <a:t>			- very high demand on alignment of RF (</a:t>
            </a:r>
            <a:r>
              <a:rPr lang="en-GB" sz="2800" dirty="0" err="1" smtClean="0"/>
              <a:t>wakefields</a:t>
            </a:r>
            <a:r>
              <a:rPr lang="en-GB" sz="2800" dirty="0" smtClean="0"/>
              <a:t>) and on 						quadrupole mechanical stability (in order to maintain small emittance)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3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/>
              <a:t>Drive beam time structure</a:t>
            </a:r>
            <a:endParaRPr lang="en-US" sz="3200"/>
          </a:p>
        </p:txBody>
      </p:sp>
      <p:sp>
        <p:nvSpPr>
          <p:cNvPr id="51204" name="Text Box 240"/>
          <p:cNvSpPr txBox="1">
            <a:spLocks noChangeArrowheads="1"/>
          </p:cNvSpPr>
          <p:nvPr/>
        </p:nvSpPr>
        <p:spPr bwMode="auto">
          <a:xfrm>
            <a:off x="3493577" y="6177864"/>
            <a:ext cx="4567562" cy="349949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 charge:  8.4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 Current in train:  100 A</a:t>
            </a:r>
          </a:p>
        </p:txBody>
      </p:sp>
      <p:grpSp>
        <p:nvGrpSpPr>
          <p:cNvPr id="2" name="Group 246"/>
          <p:cNvGrpSpPr>
            <a:grpSpLocks/>
          </p:cNvGrpSpPr>
          <p:nvPr/>
        </p:nvGrpSpPr>
        <p:grpSpPr bwMode="auto">
          <a:xfrm>
            <a:off x="1267069" y="3942174"/>
            <a:ext cx="9266769" cy="1981200"/>
            <a:chOff x="617" y="1956"/>
            <a:chExt cx="4378" cy="1248"/>
          </a:xfrm>
        </p:grpSpPr>
        <p:sp>
          <p:nvSpPr>
            <p:cNvPr id="51268" name="Line 144"/>
            <p:cNvSpPr>
              <a:spLocks noChangeShapeType="1"/>
            </p:cNvSpPr>
            <p:nvPr/>
          </p:nvSpPr>
          <p:spPr bwMode="auto">
            <a:xfrm>
              <a:off x="8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69" name="Line 145"/>
            <p:cNvSpPr>
              <a:spLocks noChangeShapeType="1"/>
            </p:cNvSpPr>
            <p:nvPr/>
          </p:nvSpPr>
          <p:spPr bwMode="auto">
            <a:xfrm>
              <a:off x="86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0" name="Line 146"/>
            <p:cNvSpPr>
              <a:spLocks noChangeShapeType="1"/>
            </p:cNvSpPr>
            <p:nvPr/>
          </p:nvSpPr>
          <p:spPr bwMode="auto">
            <a:xfrm>
              <a:off x="90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1" name="Line 147"/>
            <p:cNvSpPr>
              <a:spLocks noChangeShapeType="1"/>
            </p:cNvSpPr>
            <p:nvPr/>
          </p:nvSpPr>
          <p:spPr bwMode="auto">
            <a:xfrm>
              <a:off x="91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2" name="Line 148"/>
            <p:cNvSpPr>
              <a:spLocks noChangeShapeType="1"/>
            </p:cNvSpPr>
            <p:nvPr/>
          </p:nvSpPr>
          <p:spPr bwMode="auto">
            <a:xfrm>
              <a:off x="95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3" name="Line 149"/>
            <p:cNvSpPr>
              <a:spLocks noChangeShapeType="1"/>
            </p:cNvSpPr>
            <p:nvPr/>
          </p:nvSpPr>
          <p:spPr bwMode="auto">
            <a:xfrm>
              <a:off x="1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4" name="Line 150"/>
            <p:cNvSpPr>
              <a:spLocks noChangeShapeType="1"/>
            </p:cNvSpPr>
            <p:nvPr/>
          </p:nvSpPr>
          <p:spPr bwMode="auto">
            <a:xfrm>
              <a:off x="113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5" name="Line 151"/>
            <p:cNvSpPr>
              <a:spLocks noChangeShapeType="1"/>
            </p:cNvSpPr>
            <p:nvPr/>
          </p:nvSpPr>
          <p:spPr bwMode="auto">
            <a:xfrm>
              <a:off x="118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6" name="Line 153"/>
            <p:cNvSpPr>
              <a:spLocks noChangeShapeType="1"/>
            </p:cNvSpPr>
            <p:nvPr/>
          </p:nvSpPr>
          <p:spPr bwMode="auto">
            <a:xfrm>
              <a:off x="813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7" name="Line 154"/>
            <p:cNvSpPr>
              <a:spLocks noChangeShapeType="1"/>
            </p:cNvSpPr>
            <p:nvPr/>
          </p:nvSpPr>
          <p:spPr bwMode="auto">
            <a:xfrm>
              <a:off x="2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8" name="Line 155"/>
            <p:cNvSpPr>
              <a:spLocks noChangeShapeType="1"/>
            </p:cNvSpPr>
            <p:nvPr/>
          </p:nvSpPr>
          <p:spPr bwMode="auto">
            <a:xfrm>
              <a:off x="213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9" name="Line 156"/>
            <p:cNvSpPr>
              <a:spLocks noChangeShapeType="1"/>
            </p:cNvSpPr>
            <p:nvPr/>
          </p:nvSpPr>
          <p:spPr bwMode="auto">
            <a:xfrm>
              <a:off x="218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0" name="Line 157"/>
            <p:cNvSpPr>
              <a:spLocks noChangeShapeType="1"/>
            </p:cNvSpPr>
            <p:nvPr/>
          </p:nvSpPr>
          <p:spPr bwMode="auto">
            <a:xfrm>
              <a:off x="218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1" name="Line 158"/>
            <p:cNvSpPr>
              <a:spLocks noChangeShapeType="1"/>
            </p:cNvSpPr>
            <p:nvPr/>
          </p:nvSpPr>
          <p:spPr bwMode="auto">
            <a:xfrm>
              <a:off x="222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2" name="Line 159"/>
            <p:cNvSpPr>
              <a:spLocks noChangeShapeType="1"/>
            </p:cNvSpPr>
            <p:nvPr/>
          </p:nvSpPr>
          <p:spPr bwMode="auto">
            <a:xfrm>
              <a:off x="236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3" name="Line 160"/>
            <p:cNvSpPr>
              <a:spLocks noChangeShapeType="1"/>
            </p:cNvSpPr>
            <p:nvPr/>
          </p:nvSpPr>
          <p:spPr bwMode="auto">
            <a:xfrm>
              <a:off x="240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4" name="Line 161"/>
            <p:cNvSpPr>
              <a:spLocks noChangeShapeType="1"/>
            </p:cNvSpPr>
            <p:nvPr/>
          </p:nvSpPr>
          <p:spPr bwMode="auto">
            <a:xfrm>
              <a:off x="245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5" name="Line 162"/>
            <p:cNvSpPr>
              <a:spLocks noChangeShapeType="1"/>
            </p:cNvSpPr>
            <p:nvPr/>
          </p:nvSpPr>
          <p:spPr bwMode="auto">
            <a:xfrm>
              <a:off x="208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6" name="Line 163"/>
            <p:cNvSpPr>
              <a:spLocks noChangeShapeType="1"/>
            </p:cNvSpPr>
            <p:nvPr/>
          </p:nvSpPr>
          <p:spPr bwMode="auto">
            <a:xfrm>
              <a:off x="335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7" name="Line 164"/>
            <p:cNvSpPr>
              <a:spLocks noChangeShapeType="1"/>
            </p:cNvSpPr>
            <p:nvPr/>
          </p:nvSpPr>
          <p:spPr bwMode="auto">
            <a:xfrm>
              <a:off x="339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8" name="Line 165"/>
            <p:cNvSpPr>
              <a:spLocks noChangeShapeType="1"/>
            </p:cNvSpPr>
            <p:nvPr/>
          </p:nvSpPr>
          <p:spPr bwMode="auto">
            <a:xfrm>
              <a:off x="344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9" name="Line 166"/>
            <p:cNvSpPr>
              <a:spLocks noChangeShapeType="1"/>
            </p:cNvSpPr>
            <p:nvPr/>
          </p:nvSpPr>
          <p:spPr bwMode="auto">
            <a:xfrm>
              <a:off x="344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0" name="Line 167"/>
            <p:cNvSpPr>
              <a:spLocks noChangeShapeType="1"/>
            </p:cNvSpPr>
            <p:nvPr/>
          </p:nvSpPr>
          <p:spPr bwMode="auto">
            <a:xfrm>
              <a:off x="348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1" name="Line 168"/>
            <p:cNvSpPr>
              <a:spLocks noChangeShapeType="1"/>
            </p:cNvSpPr>
            <p:nvPr/>
          </p:nvSpPr>
          <p:spPr bwMode="auto">
            <a:xfrm>
              <a:off x="3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2" name="Line 169"/>
            <p:cNvSpPr>
              <a:spLocks noChangeShapeType="1"/>
            </p:cNvSpPr>
            <p:nvPr/>
          </p:nvSpPr>
          <p:spPr bwMode="auto">
            <a:xfrm>
              <a:off x="366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3" name="Line 170"/>
            <p:cNvSpPr>
              <a:spLocks noChangeShapeType="1"/>
            </p:cNvSpPr>
            <p:nvPr/>
          </p:nvSpPr>
          <p:spPr bwMode="auto">
            <a:xfrm>
              <a:off x="371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4" name="Line 171"/>
            <p:cNvSpPr>
              <a:spLocks noChangeShapeType="1"/>
            </p:cNvSpPr>
            <p:nvPr/>
          </p:nvSpPr>
          <p:spPr bwMode="auto">
            <a:xfrm>
              <a:off x="334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5" name="Line 172"/>
            <p:cNvSpPr>
              <a:spLocks noChangeShapeType="1"/>
            </p:cNvSpPr>
            <p:nvPr/>
          </p:nvSpPr>
          <p:spPr bwMode="auto">
            <a:xfrm>
              <a:off x="4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6" name="Line 173"/>
            <p:cNvSpPr>
              <a:spLocks noChangeShapeType="1"/>
            </p:cNvSpPr>
            <p:nvPr/>
          </p:nvSpPr>
          <p:spPr bwMode="auto">
            <a:xfrm>
              <a:off x="467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7" name="Line 174"/>
            <p:cNvSpPr>
              <a:spLocks noChangeShapeType="1"/>
            </p:cNvSpPr>
            <p:nvPr/>
          </p:nvSpPr>
          <p:spPr bwMode="auto">
            <a:xfrm>
              <a:off x="47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8" name="Line 175"/>
            <p:cNvSpPr>
              <a:spLocks noChangeShapeType="1"/>
            </p:cNvSpPr>
            <p:nvPr/>
          </p:nvSpPr>
          <p:spPr bwMode="auto">
            <a:xfrm>
              <a:off x="471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9" name="Line 176"/>
            <p:cNvSpPr>
              <a:spLocks noChangeShapeType="1"/>
            </p:cNvSpPr>
            <p:nvPr/>
          </p:nvSpPr>
          <p:spPr bwMode="auto">
            <a:xfrm>
              <a:off x="476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00" name="Line 177"/>
            <p:cNvSpPr>
              <a:spLocks noChangeShapeType="1"/>
            </p:cNvSpPr>
            <p:nvPr/>
          </p:nvSpPr>
          <p:spPr bwMode="auto">
            <a:xfrm>
              <a:off x="489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01" name="Line 178"/>
            <p:cNvSpPr>
              <a:spLocks noChangeShapeType="1"/>
            </p:cNvSpPr>
            <p:nvPr/>
          </p:nvSpPr>
          <p:spPr bwMode="auto">
            <a:xfrm>
              <a:off x="494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02" name="Line 179"/>
            <p:cNvSpPr>
              <a:spLocks noChangeShapeType="1"/>
            </p:cNvSpPr>
            <p:nvPr/>
          </p:nvSpPr>
          <p:spPr bwMode="auto">
            <a:xfrm>
              <a:off x="498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03" name="Line 180"/>
            <p:cNvSpPr>
              <a:spLocks noChangeShapeType="1"/>
            </p:cNvSpPr>
            <p:nvPr/>
          </p:nvSpPr>
          <p:spPr bwMode="auto">
            <a:xfrm>
              <a:off x="4621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" name="Group 189"/>
            <p:cNvGrpSpPr>
              <a:grpSpLocks/>
            </p:cNvGrpSpPr>
            <p:nvPr/>
          </p:nvGrpSpPr>
          <p:grpSpPr bwMode="auto">
            <a:xfrm>
              <a:off x="965" y="2571"/>
              <a:ext cx="91" cy="69"/>
              <a:chOff x="2610" y="3225"/>
              <a:chExt cx="91" cy="69"/>
            </a:xfrm>
          </p:grpSpPr>
          <p:sp>
            <p:nvSpPr>
              <p:cNvPr id="51333" name="Line 18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34" name="Line 18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4" name="Group 190"/>
            <p:cNvGrpSpPr>
              <a:grpSpLocks/>
            </p:cNvGrpSpPr>
            <p:nvPr/>
          </p:nvGrpSpPr>
          <p:grpSpPr bwMode="auto">
            <a:xfrm>
              <a:off x="2236" y="2571"/>
              <a:ext cx="91" cy="69"/>
              <a:chOff x="2610" y="3225"/>
              <a:chExt cx="91" cy="69"/>
            </a:xfrm>
          </p:grpSpPr>
          <p:sp>
            <p:nvSpPr>
              <p:cNvPr id="51331" name="Line 191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32" name="Line 192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193"/>
            <p:cNvGrpSpPr>
              <a:grpSpLocks/>
            </p:cNvGrpSpPr>
            <p:nvPr/>
          </p:nvGrpSpPr>
          <p:grpSpPr bwMode="auto">
            <a:xfrm>
              <a:off x="1636" y="2571"/>
              <a:ext cx="91" cy="69"/>
              <a:chOff x="2610" y="3225"/>
              <a:chExt cx="91" cy="69"/>
            </a:xfrm>
          </p:grpSpPr>
          <p:sp>
            <p:nvSpPr>
              <p:cNvPr id="51329" name="Line 194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30" name="Line 195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196"/>
            <p:cNvGrpSpPr>
              <a:grpSpLocks/>
            </p:cNvGrpSpPr>
            <p:nvPr/>
          </p:nvGrpSpPr>
          <p:grpSpPr bwMode="auto">
            <a:xfrm>
              <a:off x="2883" y="2571"/>
              <a:ext cx="91" cy="69"/>
              <a:chOff x="2610" y="3225"/>
              <a:chExt cx="91" cy="69"/>
            </a:xfrm>
          </p:grpSpPr>
          <p:sp>
            <p:nvSpPr>
              <p:cNvPr id="51327" name="Line 19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8" name="Line 19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199"/>
            <p:cNvGrpSpPr>
              <a:grpSpLocks/>
            </p:cNvGrpSpPr>
            <p:nvPr/>
          </p:nvGrpSpPr>
          <p:grpSpPr bwMode="auto">
            <a:xfrm>
              <a:off x="4058" y="2571"/>
              <a:ext cx="91" cy="69"/>
              <a:chOff x="2610" y="3225"/>
              <a:chExt cx="91" cy="69"/>
            </a:xfrm>
          </p:grpSpPr>
          <p:sp>
            <p:nvSpPr>
              <p:cNvPr id="51325" name="Line 200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6" name="Line 201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202"/>
            <p:cNvGrpSpPr>
              <a:grpSpLocks/>
            </p:cNvGrpSpPr>
            <p:nvPr/>
          </p:nvGrpSpPr>
          <p:grpSpPr bwMode="auto">
            <a:xfrm>
              <a:off x="3494" y="2571"/>
              <a:ext cx="91" cy="69"/>
              <a:chOff x="2610" y="3225"/>
              <a:chExt cx="91" cy="69"/>
            </a:xfrm>
          </p:grpSpPr>
          <p:sp>
            <p:nvSpPr>
              <p:cNvPr id="51323" name="Line 203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4" name="Line 204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205"/>
            <p:cNvGrpSpPr>
              <a:grpSpLocks/>
            </p:cNvGrpSpPr>
            <p:nvPr/>
          </p:nvGrpSpPr>
          <p:grpSpPr bwMode="auto">
            <a:xfrm>
              <a:off x="4773" y="2571"/>
              <a:ext cx="91" cy="69"/>
              <a:chOff x="2610" y="3225"/>
              <a:chExt cx="91" cy="69"/>
            </a:xfrm>
          </p:grpSpPr>
          <p:sp>
            <p:nvSpPr>
              <p:cNvPr id="51321" name="Line 206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2" name="Line 207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1311" name="Text Box 220"/>
            <p:cNvSpPr txBox="1">
              <a:spLocks noChangeArrowheads="1"/>
            </p:cNvSpPr>
            <p:nvPr/>
          </p:nvSpPr>
          <p:spPr bwMode="auto">
            <a:xfrm>
              <a:off x="835" y="2689"/>
              <a:ext cx="31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240 ns</a:t>
              </a: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0" name="Group 234"/>
            <p:cNvGrpSpPr>
              <a:grpSpLocks/>
            </p:cNvGrpSpPr>
            <p:nvPr/>
          </p:nvGrpSpPr>
          <p:grpSpPr bwMode="auto">
            <a:xfrm>
              <a:off x="793" y="2772"/>
              <a:ext cx="1274" cy="187"/>
              <a:chOff x="494" y="3266"/>
              <a:chExt cx="1274" cy="187"/>
            </a:xfrm>
          </p:grpSpPr>
          <p:sp>
            <p:nvSpPr>
              <p:cNvPr id="51319" name="Line 181"/>
              <p:cNvSpPr>
                <a:spLocks noChangeShapeType="1"/>
              </p:cNvSpPr>
              <p:nvPr/>
            </p:nvSpPr>
            <p:spPr bwMode="auto">
              <a:xfrm>
                <a:off x="494" y="3453"/>
                <a:ext cx="12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0" name="Text Box 222"/>
              <p:cNvSpPr txBox="1">
                <a:spLocks noChangeArrowheads="1"/>
              </p:cNvSpPr>
              <p:nvPr/>
            </p:nvSpPr>
            <p:spPr bwMode="auto">
              <a:xfrm>
                <a:off x="970" y="3266"/>
                <a:ext cx="277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5.8</a:t>
                </a: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charset="2"/>
                    <a:ea typeface="+mn-ea"/>
                    <a:cs typeface="+mn-cs"/>
                  </a:rPr>
                  <a:t>m</a:t>
                </a: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1313" name="Text Box 223"/>
            <p:cNvSpPr txBox="1">
              <a:spLocks noChangeArrowheads="1"/>
            </p:cNvSpPr>
            <p:nvPr/>
          </p:nvSpPr>
          <p:spPr bwMode="auto">
            <a:xfrm>
              <a:off x="617" y="1956"/>
              <a:ext cx="586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2904 bunches</a:t>
              </a:r>
              <a:b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83 ps (12 GHz)</a:t>
              </a: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4" name="Line 227"/>
            <p:cNvSpPr>
              <a:spLocks noChangeShapeType="1"/>
            </p:cNvSpPr>
            <p:nvPr/>
          </p:nvSpPr>
          <p:spPr bwMode="auto">
            <a:xfrm rot="2700000">
              <a:off x="1001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5" name="Line 232"/>
            <p:cNvSpPr>
              <a:spLocks noChangeShapeType="1"/>
            </p:cNvSpPr>
            <p:nvPr/>
          </p:nvSpPr>
          <p:spPr bwMode="auto">
            <a:xfrm rot="-2700000">
              <a:off x="772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6" name="Line 183"/>
            <p:cNvSpPr>
              <a:spLocks noChangeShapeType="1"/>
            </p:cNvSpPr>
            <p:nvPr/>
          </p:nvSpPr>
          <p:spPr bwMode="auto">
            <a:xfrm flipV="1">
              <a:off x="795" y="3200"/>
              <a:ext cx="4200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7" name="Text Box 221"/>
            <p:cNvSpPr txBox="1">
              <a:spLocks noChangeArrowheads="1"/>
            </p:cNvSpPr>
            <p:nvPr/>
          </p:nvSpPr>
          <p:spPr bwMode="auto">
            <a:xfrm>
              <a:off x="2449" y="3017"/>
              <a:ext cx="63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Symbol" charset="2"/>
                  <a:ea typeface="+mn-ea"/>
                  <a:cs typeface="+mn-cs"/>
                </a:rPr>
                <a:t>140m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24 trains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8" name="Line 143"/>
            <p:cNvSpPr>
              <a:spLocks noChangeShapeType="1"/>
            </p:cNvSpPr>
            <p:nvPr/>
          </p:nvSpPr>
          <p:spPr bwMode="auto">
            <a:xfrm>
              <a:off x="813" y="2606"/>
              <a:ext cx="4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35" name="Picture 104" descr="drive_beam_movie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428" y="850469"/>
            <a:ext cx="11242431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33745" r="58471" b="52671"/>
          <a:stretch/>
        </p:blipFill>
        <p:spPr>
          <a:xfrm>
            <a:off x="1977992" y="2488572"/>
            <a:ext cx="7640532" cy="1154491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90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39" descr="PETS_general"/>
          <p:cNvPicPr>
            <a:picLocks noChangeAspect="1" noChangeArrowheads="1"/>
          </p:cNvPicPr>
          <p:nvPr/>
        </p:nvPicPr>
        <p:blipFill>
          <a:blip r:embed="rId3"/>
          <a:srcRect l="8302" r="3786"/>
          <a:stretch>
            <a:fillRect/>
          </a:stretch>
        </p:blipFill>
        <p:spPr bwMode="auto">
          <a:xfrm>
            <a:off x="4943475" y="2655893"/>
            <a:ext cx="1890714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/>
            <a:r>
              <a:rPr lang="en-US" sz="3400"/>
              <a:t>Power extraction structure PETS</a:t>
            </a:r>
          </a:p>
        </p:txBody>
      </p:sp>
      <p:sp>
        <p:nvSpPr>
          <p:cNvPr id="901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1" y="815976"/>
            <a:ext cx="9572625" cy="5686425"/>
          </a:xfrm>
        </p:spPr>
        <p:txBody>
          <a:bodyPr/>
          <a:lstStyle/>
          <a:p>
            <a:pPr eaLnBrk="1"/>
            <a:r>
              <a:rPr lang="en-US" sz="2300" dirty="0"/>
              <a:t>must </a:t>
            </a:r>
            <a:r>
              <a:rPr lang="en-US" sz="2300" dirty="0">
                <a:solidFill>
                  <a:srgbClr val="FF0000"/>
                </a:solidFill>
              </a:rPr>
              <a:t>extract</a:t>
            </a:r>
            <a:r>
              <a:rPr lang="en-US" sz="2300" dirty="0"/>
              <a:t> efficiently  </a:t>
            </a:r>
            <a:r>
              <a:rPr lang="en-US" sz="2300" dirty="0">
                <a:solidFill>
                  <a:srgbClr val="FF0000"/>
                </a:solidFill>
              </a:rPr>
              <a:t>&gt;100</a:t>
            </a:r>
            <a:r>
              <a:rPr lang="en-US" sz="2300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 </a:t>
            </a:r>
            <a:r>
              <a:rPr lang="en-US" sz="2300" dirty="0">
                <a:solidFill>
                  <a:srgbClr val="FF0000"/>
                </a:solidFill>
              </a:rPr>
              <a:t>MW power</a:t>
            </a:r>
            <a:r>
              <a:rPr lang="en-US" sz="2300" dirty="0"/>
              <a:t> from high current drive beam</a:t>
            </a:r>
          </a:p>
          <a:p>
            <a:pPr eaLnBrk="1"/>
            <a:r>
              <a:rPr lang="en-US" sz="2300" dirty="0"/>
              <a:t>passive microwave device in which bunches of the drive beam interact with the impedance of the periodically loaded waveguide and generate RF power </a:t>
            </a:r>
          </a:p>
          <a:p>
            <a:pPr eaLnBrk="1"/>
            <a:r>
              <a:rPr lang="en-US" sz="2300" dirty="0"/>
              <a:t>periodically corrugated structure with low impedance (big a/</a:t>
            </a:r>
            <a:r>
              <a:rPr lang="el-GR" sz="2300" dirty="0"/>
              <a:t>λ</a:t>
            </a:r>
            <a:r>
              <a:rPr lang="en-US" sz="2300" dirty="0"/>
              <a:t>)</a:t>
            </a:r>
          </a:p>
          <a:p>
            <a:pPr eaLnBrk="1"/>
            <a:r>
              <a:rPr lang="en-US" sz="2300" dirty="0"/>
              <a:t>ON/OFF</a:t>
            </a:r>
            <a:br>
              <a:rPr lang="en-US" sz="2300" dirty="0"/>
            </a:br>
            <a:r>
              <a:rPr lang="en-US" sz="2300" dirty="0"/>
              <a:t>mechanism</a:t>
            </a:r>
          </a:p>
        </p:txBody>
      </p:sp>
      <p:pic>
        <p:nvPicPr>
          <p:cNvPr id="90118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0663" y="4659313"/>
            <a:ext cx="2111376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9" name="Picture 37"/>
          <p:cNvPicPr>
            <a:picLocks noChangeAspect="1" noChangeArrowheads="1"/>
          </p:cNvPicPr>
          <p:nvPr/>
        </p:nvPicPr>
        <p:blipFill>
          <a:blip r:embed="rId5"/>
          <a:srcRect l="18706" t="7597" r="23532" b="15154"/>
          <a:stretch>
            <a:fillRect/>
          </a:stretch>
        </p:blipFill>
        <p:spPr bwMode="auto">
          <a:xfrm>
            <a:off x="1316039" y="4203700"/>
            <a:ext cx="2074862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0" name="Rectangle 38"/>
          <p:cNvSpPr>
            <a:spLocks noChangeArrowheads="1"/>
          </p:cNvSpPr>
          <p:nvPr/>
        </p:nvSpPr>
        <p:spPr bwMode="auto">
          <a:xfrm>
            <a:off x="4019550" y="4608513"/>
            <a:ext cx="1081088" cy="4873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pPr marL="579438" marR="0" lvl="0" indent="-579438" algn="ctr" defTabSz="868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eye</a:t>
            </a:r>
          </a:p>
          <a:p>
            <a:pPr marL="579438" marR="0" lvl="0" indent="-579438" algn="ctr" defTabSz="868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view</a:t>
            </a:r>
          </a:p>
        </p:txBody>
      </p:sp>
      <p:sp>
        <p:nvSpPr>
          <p:cNvPr id="90121" name="Rectangle 137"/>
          <p:cNvSpPr>
            <a:spLocks noChangeArrowheads="1"/>
          </p:cNvSpPr>
          <p:nvPr/>
        </p:nvSpPr>
        <p:spPr bwMode="auto">
          <a:xfrm>
            <a:off x="7321552" y="2681293"/>
            <a:ext cx="342265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Tx/>
              <a:buNone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The power produced by the bunched (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ω</a:t>
            </a:r>
            <a:r>
              <a:rPr kumimoji="0" lang="en-US" altLang="ja-JP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  <a:sym typeface="Symbol" charset="2"/>
              </a:rPr>
              <a:t>0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) beam in a constant impedance structure: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charset="0"/>
              <a:ea typeface="+mn-ea"/>
              <a:cs typeface="+mn-cs"/>
            </a:endParaRP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7494593" y="3486151"/>
            <a:ext cx="3046028" cy="1378633"/>
            <a:chOff x="6262330" y="3352558"/>
            <a:chExt cx="3046718" cy="1379836"/>
          </a:xfrm>
        </p:grpSpPr>
        <p:grpSp>
          <p:nvGrpSpPr>
            <p:cNvPr id="3" name="Group 141"/>
            <p:cNvGrpSpPr>
              <a:grpSpLocks/>
            </p:cNvGrpSpPr>
            <p:nvPr/>
          </p:nvGrpSpPr>
          <p:grpSpPr bwMode="auto">
            <a:xfrm>
              <a:off x="6305804" y="3609638"/>
              <a:ext cx="3003244" cy="1122756"/>
              <a:chOff x="4153" y="1491"/>
              <a:chExt cx="1727" cy="642"/>
            </a:xfrm>
          </p:grpSpPr>
          <p:graphicFrame>
            <p:nvGraphicFramePr>
              <p:cNvPr id="90114" name="Object 3"/>
              <p:cNvGraphicFramePr>
                <a:graphicFrameLocks noChangeAspect="1"/>
              </p:cNvGraphicFramePr>
              <p:nvPr/>
            </p:nvGraphicFramePr>
            <p:xfrm>
              <a:off x="4153" y="1491"/>
              <a:ext cx="1727" cy="6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431" name="Equation" r:id="rId6" imgW="1231900" imgH="457200" progId="Equation.DSMT4">
                      <p:embed/>
                    </p:oleObj>
                  </mc:Choice>
                  <mc:Fallback>
                    <p:oleObj name="Equation" r:id="rId6" imgW="1231900" imgH="457200" progId="Equation.DSMT4">
                      <p:embed/>
                      <p:pic>
                        <p:nvPicPr>
                          <p:cNvPr id="90114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3" y="1491"/>
                            <a:ext cx="1727" cy="6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0130" name="Rectangle 138"/>
              <p:cNvSpPr>
                <a:spLocks noChangeArrowheads="1"/>
              </p:cNvSpPr>
              <p:nvPr/>
            </p:nvSpPr>
            <p:spPr bwMode="auto">
              <a:xfrm>
                <a:off x="4224" y="1584"/>
                <a:ext cx="1152" cy="384"/>
              </a:xfrm>
              <a:prstGeom prst="rect">
                <a:avLst/>
              </a:prstGeom>
              <a:solidFill>
                <a:srgbClr val="DFB089">
                  <a:alpha val="2313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0131" name="Rectangle 139"/>
              <p:cNvSpPr>
                <a:spLocks noChangeArrowheads="1"/>
              </p:cNvSpPr>
              <p:nvPr/>
            </p:nvSpPr>
            <p:spPr bwMode="auto">
              <a:xfrm>
                <a:off x="5376" y="1584"/>
                <a:ext cx="240" cy="480"/>
              </a:xfrm>
              <a:prstGeom prst="rect">
                <a:avLst/>
              </a:prstGeom>
              <a:solidFill>
                <a:srgbClr val="BFB6D2">
                  <a:alpha val="2392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0132" name="Rectangle 140"/>
              <p:cNvSpPr>
                <a:spLocks noChangeArrowheads="1"/>
              </p:cNvSpPr>
              <p:nvPr/>
            </p:nvSpPr>
            <p:spPr bwMode="auto">
              <a:xfrm>
                <a:off x="5616" y="1584"/>
                <a:ext cx="144" cy="192"/>
              </a:xfrm>
              <a:prstGeom prst="rect">
                <a:avLst/>
              </a:prstGeom>
              <a:solidFill>
                <a:srgbClr val="BFB6D2">
                  <a:alpha val="25098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0126" name="Rectangle 143"/>
            <p:cNvSpPr>
              <a:spLocks noChangeArrowheads="1"/>
            </p:cNvSpPr>
            <p:nvPr/>
          </p:nvSpPr>
          <p:spPr bwMode="auto">
            <a:xfrm>
              <a:off x="6262330" y="3352558"/>
              <a:ext cx="1642831" cy="237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charset="0"/>
                  <a:ea typeface="ＭＳ Ｐゴシック" panose="020B0600070205080204" pitchFamily="34" charset="-128"/>
                  <a:cs typeface="ＭＳ Ｐゴシック" charset="-128"/>
                </a:rPr>
                <a:t>Design input parameters</a:t>
              </a: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+mn-ea"/>
                <a:cs typeface="+mn-cs"/>
              </a:endParaRPr>
            </a:p>
          </p:txBody>
        </p:sp>
        <p:sp>
          <p:nvSpPr>
            <p:cNvPr id="90127" name="Line 144"/>
            <p:cNvSpPr>
              <a:spLocks noChangeShapeType="1"/>
            </p:cNvSpPr>
            <p:nvPr/>
          </p:nvSpPr>
          <p:spPr bwMode="auto">
            <a:xfrm flipV="1">
              <a:off x="7430934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128" name="Rectangle 145"/>
            <p:cNvSpPr>
              <a:spLocks noChangeArrowheads="1"/>
            </p:cNvSpPr>
            <p:nvPr/>
          </p:nvSpPr>
          <p:spPr bwMode="auto">
            <a:xfrm>
              <a:off x="8182179" y="3352558"/>
              <a:ext cx="925263" cy="237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charset="0"/>
                  <a:ea typeface="ＭＳ Ｐゴシック" panose="020B0600070205080204" pitchFamily="34" charset="-128"/>
                  <a:cs typeface="ＭＳ Ｐゴシック" charset="-128"/>
                </a:rPr>
                <a:t>PETS design</a:t>
              </a: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+mn-ea"/>
                <a:cs typeface="+mn-cs"/>
              </a:endParaRPr>
            </a:p>
          </p:txBody>
        </p:sp>
        <p:sp>
          <p:nvSpPr>
            <p:cNvPr id="90129" name="Line 146"/>
            <p:cNvSpPr>
              <a:spLocks noChangeShapeType="1"/>
            </p:cNvSpPr>
            <p:nvPr/>
          </p:nvSpPr>
          <p:spPr bwMode="auto">
            <a:xfrm flipV="1">
              <a:off x="8683011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0123" name="Rectangle 147"/>
          <p:cNvSpPr>
            <a:spLocks noChangeArrowheads="1"/>
          </p:cNvSpPr>
          <p:nvPr/>
        </p:nvSpPr>
        <p:spPr bwMode="auto">
          <a:xfrm>
            <a:off x="7464425" y="5005388"/>
            <a:ext cx="3113088" cy="129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Tx/>
              <a:buNone/>
              <a:tabLst/>
              <a:defRPr/>
            </a:pP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P – RF power, determined by the accelerating structure needs and the module layout.</a:t>
            </a:r>
            <a:b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</a:b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I – Drive beam current</a:t>
            </a:r>
            <a:b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</a:b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L – Active length of the PETS</a:t>
            </a:r>
            <a:b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</a:b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F</a:t>
            </a:r>
            <a:r>
              <a:rPr kumimoji="0" lang="en-US" altLang="ja-JP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b</a:t>
            </a: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 – single bunch form factor (≈ 1)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charset="0"/>
              <a:ea typeface="+mn-ea"/>
              <a:cs typeface="+mn-cs"/>
            </a:endParaRPr>
          </a:p>
        </p:txBody>
      </p:sp>
      <p:sp>
        <p:nvSpPr>
          <p:cNvPr id="90124" name="Rectangle 148"/>
          <p:cNvSpPr>
            <a:spLocks noChangeArrowheads="1"/>
          </p:cNvSpPr>
          <p:nvPr/>
        </p:nvSpPr>
        <p:spPr bwMode="auto">
          <a:xfrm>
            <a:off x="7321552" y="2570168"/>
            <a:ext cx="3422650" cy="394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66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3641" y="781050"/>
            <a:ext cx="249078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6" name="Picture 9" descr="DSC00429"/>
          <p:cNvPicPr>
            <a:picLocks noChangeAspect="1" noChangeArrowheads="1"/>
          </p:cNvPicPr>
          <p:nvPr/>
        </p:nvPicPr>
        <p:blipFill>
          <a:blip r:embed="rId4"/>
          <a:srcRect l="7611" r="2521" b="-4482"/>
          <a:stretch>
            <a:fillRect/>
          </a:stretch>
        </p:blipFill>
        <p:spPr bwMode="auto">
          <a:xfrm>
            <a:off x="7858125" y="781050"/>
            <a:ext cx="2971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274763" y="762695"/>
            <a:ext cx="3276600" cy="2394847"/>
            <a:chOff x="762000" y="532510"/>
            <a:chExt cx="3276600" cy="2394840"/>
          </a:xfrm>
        </p:grpSpPr>
        <p:pic>
          <p:nvPicPr>
            <p:cNvPr id="95244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62000" y="547688"/>
              <a:ext cx="3276600" cy="2379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245" name="Rectangle 10"/>
            <p:cNvSpPr>
              <a:spLocks noChangeArrowheads="1"/>
            </p:cNvSpPr>
            <p:nvPr/>
          </p:nvSpPr>
          <p:spPr bwMode="auto">
            <a:xfrm>
              <a:off x="762002" y="532510"/>
              <a:ext cx="1936100" cy="237225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68000"/>
                <a:buFont typeface="StarSymbol" charset="0"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charset="0"/>
                  <a:ea typeface="Times" charset="0"/>
                  <a:cs typeface="+mn-cs"/>
                </a:rPr>
                <a:t>8 bars, as received from VDL</a:t>
              </a: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charset="0"/>
                <a:ea typeface="Times" charset="0"/>
                <a:cs typeface="+mn-cs"/>
              </a:endParaRPr>
            </a:p>
          </p:txBody>
        </p:sp>
      </p:grpSp>
      <p:sp>
        <p:nvSpPr>
          <p:cNvPr id="95238" name="Rectangle 11"/>
          <p:cNvSpPr>
            <a:spLocks noChangeArrowheads="1"/>
          </p:cNvSpPr>
          <p:nvPr/>
        </p:nvSpPr>
        <p:spPr bwMode="auto">
          <a:xfrm>
            <a:off x="7032628" y="779912"/>
            <a:ext cx="1571855" cy="237226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</p:spPr>
        <p:txBody>
          <a:bodyPr wrap="none" lIns="91423" tIns="45711" rIns="91423" bIns="45711" anchor="ctr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8000"/>
              <a:buFont typeface="StarSymbol" charset="0"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charset="0"/>
                <a:ea typeface="Times" charset="0"/>
                <a:cs typeface="+mn-cs"/>
              </a:rPr>
              <a:t>PETS octants assembly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charset="0"/>
              <a:ea typeface="Times" charset="0"/>
              <a:cs typeface="+mn-cs"/>
            </a:endParaRPr>
          </a:p>
        </p:txBody>
      </p:sp>
      <p:pic>
        <p:nvPicPr>
          <p:cNvPr id="95240" name="Picture 1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59593" y="3962405"/>
            <a:ext cx="2133600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42" name="TextBox 11"/>
          <p:cNvSpPr txBox="1">
            <a:spLocks noChangeArrowheads="1"/>
          </p:cNvSpPr>
          <p:nvPr/>
        </p:nvSpPr>
        <p:spPr bwMode="auto">
          <a:xfrm>
            <a:off x="9757746" y="6234118"/>
            <a:ext cx="1175989" cy="32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I. Syratchev</a:t>
            </a:r>
          </a:p>
        </p:txBody>
      </p:sp>
      <p:sp>
        <p:nvSpPr>
          <p:cNvPr id="9524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 GHz </a:t>
            </a:r>
            <a:r>
              <a:rPr lang="en-US" dirty="0" smtClean="0"/>
              <a:t>PETS </a:t>
            </a:r>
            <a:r>
              <a:rPr lang="en-US" dirty="0"/>
              <a:t>assembly</a:t>
            </a:r>
          </a:p>
        </p:txBody>
      </p:sp>
      <p:pic>
        <p:nvPicPr>
          <p:cNvPr id="15" name="Picture 16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99235" y="3366960"/>
            <a:ext cx="5737412" cy="322583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742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2" y="61897"/>
            <a:ext cx="914399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Considered Future High Energy Frontier Colliders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40560" y="800101"/>
            <a:ext cx="868774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Circular colliders: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(Future Circular Collider)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100TeV proton-proton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energy, ion operation possible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Potential intermediate step 90-350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lepton collider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FCC-he: Lepton-hadron option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CEPC /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SppC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(Circular Electron-positron Collider/Super Proton-proton Collider)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CepC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240GeV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SppC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70TeV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Linear colliders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ILC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(International Linear Collider):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500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energy, Japan considers hosting project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(Compact Linear Collider):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380GeV-3TeV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energy, CERN hosts collaboration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Muon collider, has been supported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mainly in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US but effort has stopped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Plasma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wakefield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acceleration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linear collider…not yet ready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Photon-photon collider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LHeC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6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0318"/>
            <a:ext cx="10972800" cy="52063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6432" y="1130968"/>
            <a:ext cx="1023887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Interesting time ahead of us in high energy physics</a:t>
            </a:r>
            <a:br>
              <a:rPr lang="en-GB" sz="2800" dirty="0" smtClean="0"/>
            </a:br>
            <a:r>
              <a:rPr lang="en-GB" sz="2800" dirty="0" smtClean="0">
                <a:sym typeface="Wingdings" panose="05000000000000000000" pitchFamily="2" charset="2"/>
              </a:rPr>
              <a:t> LHC still “</a:t>
            </a:r>
            <a:r>
              <a:rPr lang="en-GB" sz="2800" dirty="0" err="1" smtClean="0">
                <a:sym typeface="Wingdings" panose="05000000000000000000" pitchFamily="2" charset="2"/>
              </a:rPr>
              <a:t>usefull</a:t>
            </a:r>
            <a:r>
              <a:rPr lang="en-GB" sz="2800" dirty="0" smtClean="0">
                <a:sym typeface="Wingdings" panose="05000000000000000000" pitchFamily="2" charset="2"/>
              </a:rPr>
              <a:t>” until about the year 2035</a:t>
            </a:r>
            <a:br>
              <a:rPr lang="en-GB" sz="2800" dirty="0" smtClean="0">
                <a:sym typeface="Wingdings" panose="05000000000000000000" pitchFamily="2" charset="2"/>
              </a:rPr>
            </a:br>
            <a:r>
              <a:rPr lang="en-GB" sz="2800" dirty="0" smtClean="0">
                <a:sym typeface="Wingdings" panose="05000000000000000000" pitchFamily="2" charset="2"/>
              </a:rPr>
              <a:t> LHC will get a luminosity upgrade around the year 2025</a:t>
            </a:r>
            <a:br>
              <a:rPr lang="en-GB" sz="2800" dirty="0" smtClean="0">
                <a:sym typeface="Wingdings" panose="05000000000000000000" pitchFamily="2" charset="2"/>
              </a:rPr>
            </a:br>
            <a:r>
              <a:rPr lang="en-GB" sz="2800" dirty="0" smtClean="0">
                <a:sym typeface="Wingdings" panose="05000000000000000000" pitchFamily="2" charset="2"/>
              </a:rPr>
              <a:t>     ( 5-10 times integrated luminosity/year)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ym typeface="Wingdings" panose="05000000000000000000" pitchFamily="2" charset="2"/>
              </a:rPr>
              <a:t>HE-LHC (LHC tunnel filled with FCC magnets) is also an actively discussed 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ym typeface="Wingdings" panose="05000000000000000000" pitchFamily="2" charset="2"/>
              </a:rPr>
              <a:t>Expect publication of “European strategy update” within the next month: Guidance for all laboratories for the next 5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ym typeface="Wingdings" panose="05000000000000000000" pitchFamily="2" charset="2"/>
              </a:rPr>
              <a:t>Presently active R&amp;D on all three options:</a:t>
            </a:r>
            <a:br>
              <a:rPr lang="en-GB" sz="2800" dirty="0" smtClean="0">
                <a:sym typeface="Wingdings" panose="05000000000000000000" pitchFamily="2" charset="2"/>
              </a:rPr>
            </a:br>
            <a:r>
              <a:rPr lang="en-GB" sz="2800" dirty="0" smtClean="0">
                <a:sym typeface="Wingdings" panose="05000000000000000000" pitchFamily="2" charset="2"/>
              </a:rPr>
              <a:t>- CLIC, FCC (leptons) and FCC (hadrons)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ym typeface="Wingdings" panose="05000000000000000000" pitchFamily="2" charset="2"/>
              </a:rPr>
              <a:t>All options require a lot of resources and collaboration across the whole world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47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Introductory CAS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9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Past/present circular colliders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09376" y="6356351"/>
            <a:ext cx="501424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E91491-4375-AA41-8137-3861025BA0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981200" y="1532246"/>
          <a:ext cx="8226855" cy="434917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683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1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18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5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3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018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Machine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Years in operation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Beam</a:t>
                      </a:r>
                      <a:r>
                        <a:rPr lang="en-US" sz="1800" baseline="0" smtClean="0"/>
                        <a:t> type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Beam energy [</a:t>
                      </a:r>
                      <a:r>
                        <a:rPr lang="en-US" sz="1800" dirty="0" err="1" smtClean="0"/>
                        <a:t>GeV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Luminosity [cm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dirty="0" smtClean="0"/>
                        <a:t> 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ISR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en-US" sz="1800" baseline="0" dirty="0" smtClean="0"/>
                        <a:t>1971-’84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 p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31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&gt;2x10</a:t>
                      </a:r>
                      <a:r>
                        <a:rPr lang="en-US" sz="1800" baseline="30000" dirty="0" smtClean="0"/>
                        <a:t>31</a:t>
                      </a:r>
                      <a:endParaRPr lang="en-US" sz="1800" baseline="300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LEP I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1989-’95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e+ e-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45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3x10</a:t>
                      </a:r>
                      <a:r>
                        <a:rPr lang="en-US" sz="1800" baseline="30000" dirty="0" smtClean="0"/>
                        <a:t>30</a:t>
                      </a:r>
                      <a:endParaRPr lang="en-US" sz="1800" baseline="300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LEP II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en-US" sz="1800" baseline="0" dirty="0" smtClean="0"/>
                        <a:t>1995-2000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e+ e-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90-104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10</a:t>
                      </a:r>
                      <a:r>
                        <a:rPr lang="en-US" sz="1800" baseline="30000" dirty="0" smtClean="0"/>
                        <a:t>32</a:t>
                      </a:r>
                      <a:endParaRPr lang="en-US" sz="1800" baseline="300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KEKB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1999-2010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e+ e-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8</a:t>
                      </a:r>
                      <a:r>
                        <a:rPr lang="en-US" sz="1800" baseline="0" dirty="0" smtClean="0"/>
                        <a:t> x 3.5</a:t>
                      </a:r>
                      <a:endParaRPr lang="en-US" sz="1800" dirty="0" smtClean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2x10</a:t>
                      </a:r>
                      <a:r>
                        <a:rPr lang="en-US" sz="1800" baseline="30000" dirty="0" smtClean="0"/>
                        <a:t>34</a:t>
                      </a:r>
                      <a:endParaRPr lang="en-US" sz="1800" baseline="300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SppS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1981-’84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 anti-p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315</a:t>
                      </a:r>
                      <a:r>
                        <a:rPr lang="en-US" sz="1800" baseline="0" dirty="0" smtClean="0"/>
                        <a:t> (400)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6x10</a:t>
                      </a:r>
                      <a:r>
                        <a:rPr lang="en-US" sz="1800" baseline="30000" dirty="0" smtClean="0"/>
                        <a:t>30</a:t>
                      </a:r>
                      <a:endParaRPr lang="en-US" sz="1800" baseline="300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TEVATRON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1983-2011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 anti-p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980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2x10</a:t>
                      </a:r>
                      <a:r>
                        <a:rPr lang="en-US" sz="1800" baseline="30000" dirty="0" smtClean="0"/>
                        <a:t>32</a:t>
                      </a:r>
                      <a:endParaRPr lang="en-US" sz="1800" baseline="300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LHC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2008-?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 p (</a:t>
                      </a:r>
                      <a:r>
                        <a:rPr lang="en-US" sz="1800" dirty="0" err="1" smtClean="0"/>
                        <a:t>Pb</a:t>
                      </a:r>
                      <a:r>
                        <a:rPr lang="en-US" sz="1800" dirty="0" smtClean="0"/>
                        <a:t>)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7000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r>
                        <a:rPr lang="en-US" sz="1800" baseline="30000" dirty="0" smtClean="0"/>
                        <a:t>34</a:t>
                      </a:r>
                      <a:endParaRPr lang="en-US" sz="1800" baseline="300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HL-LHC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~2026-2037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</a:t>
                      </a:r>
                      <a:r>
                        <a:rPr lang="en-US" sz="1800" baseline="0" dirty="0" smtClean="0"/>
                        <a:t> p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Pb</a:t>
                      </a:r>
                      <a:r>
                        <a:rPr lang="en-US" sz="1800" dirty="0" smtClean="0"/>
                        <a:t>)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7000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5x10</a:t>
                      </a:r>
                      <a:r>
                        <a:rPr lang="en-US" sz="1800" baseline="30000" dirty="0" smtClean="0"/>
                        <a:t>34</a:t>
                      </a:r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FCC-</a:t>
                      </a:r>
                      <a:r>
                        <a:rPr lang="en-US" sz="1800" dirty="0" err="1" smtClean="0"/>
                        <a:t>hh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2040+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p p (</a:t>
                      </a:r>
                      <a:r>
                        <a:rPr lang="en-US" sz="1800" baseline="0" dirty="0" err="1" smtClean="0"/>
                        <a:t>Pb</a:t>
                      </a:r>
                      <a:r>
                        <a:rPr lang="en-US" sz="1800" baseline="0" dirty="0" smtClean="0"/>
                        <a:t>) 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50000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2-3x10</a:t>
                      </a:r>
                      <a:r>
                        <a:rPr lang="en-US" sz="1800" baseline="30000" dirty="0" smtClean="0"/>
                        <a:t>35</a:t>
                      </a:r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FCC-</a:t>
                      </a:r>
                      <a:r>
                        <a:rPr lang="en-US" sz="1800" dirty="0" err="1" smtClean="0"/>
                        <a:t>ee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2040+</a:t>
                      </a:r>
                      <a:endParaRPr lang="en-US" sz="1800" baseline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e+</a:t>
                      </a:r>
                      <a:r>
                        <a:rPr lang="en-US" sz="1800" baseline="0" dirty="0" smtClean="0"/>
                        <a:t> e-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45-175</a:t>
                      </a:r>
                      <a:endParaRPr lang="en-US" sz="18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~10</a:t>
                      </a:r>
                      <a:r>
                        <a:rPr lang="en-US" sz="1800" baseline="30000" dirty="0" smtClean="0"/>
                        <a:t>36</a:t>
                      </a:r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60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LEP (at CERN)</a:t>
            </a:r>
            <a:endParaRPr lang="en-US" dirty="0"/>
          </a:p>
        </p:txBody>
      </p:sp>
      <p:pic>
        <p:nvPicPr>
          <p:cNvPr id="5" name="Content Placeholder 4" descr="lep1.gif"/>
          <p:cNvPicPr>
            <a:picLocks noGrp="1" noChangeAspect="1"/>
          </p:cNvPicPr>
          <p:nvPr>
            <p:ph idx="1"/>
          </p:nvPr>
        </p:nvPicPr>
        <p:blipFill>
          <a:blip r:embed="rId2"/>
          <a:srcRect t="-5731" b="-5731"/>
          <a:stretch>
            <a:fillRect/>
          </a:stretch>
        </p:blipFill>
        <p:spPr>
          <a:xfrm>
            <a:off x="6826902" y="541908"/>
            <a:ext cx="3724275" cy="5195888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455287"/>
            <a:ext cx="4419600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81201" y="676214"/>
            <a:ext cx="42828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27km circumference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Electron-positron collider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experiments: ALEPH, DELPHI, L3, OPAL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 energy: 90GeV (LEP I) - 209GeV (LEP II)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 Luminosity: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Operation: 1989-2000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Highest particle speed in any accelerator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SLC (at SLAC)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 r="24358"/>
          <a:stretch>
            <a:fillRect/>
          </a:stretch>
        </p:blipFill>
        <p:spPr bwMode="auto">
          <a:xfrm>
            <a:off x="4578288" y="950741"/>
            <a:ext cx="6089713" cy="47592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55762" y="950740"/>
            <a:ext cx="30225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Electron-positron linear collider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experiments: first MARK II, then SLD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 energy: 92GeV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 Luminosity: 2x10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Operation: 1989-1998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only linear collider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sofar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9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LHC (at CERN)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5974" y="3699701"/>
            <a:ext cx="4419600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12732" y="838201"/>
            <a:ext cx="428284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27km circumference (well, the LEP tunnel)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main experiments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Nominal CMS energy: 14TeV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 Luminosity: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Operation: 2009-today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Highest particle energy in any accelerator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1992" y="920670"/>
            <a:ext cx="4666008" cy="27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95574" y="3654443"/>
            <a:ext cx="4672426" cy="310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524000" y="16494"/>
            <a:ext cx="9128212" cy="585866"/>
          </a:xfrm>
          <a:prstGeom prst="rect">
            <a:avLst/>
          </a:prstGeom>
          <a:solidFill>
            <a:schemeClr val="bg1"/>
          </a:solidFill>
        </p:spPr>
        <p:txBody>
          <a:bodyPr wrap="square" bIns="4680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 Colliders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2019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6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19101</TotalTime>
  <Words>2702</Words>
  <Application>Microsoft Office PowerPoint</Application>
  <PresentationFormat>Widescreen</PresentationFormat>
  <Paragraphs>744</Paragraphs>
  <Slides>52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9" baseType="lpstr">
      <vt:lpstr>ＭＳ Ｐゴシック</vt:lpstr>
      <vt:lpstr>黑体</vt:lpstr>
      <vt:lpstr>Arial</vt:lpstr>
      <vt:lpstr>Calibri</vt:lpstr>
      <vt:lpstr>Comic Sans MS</vt:lpstr>
      <vt:lpstr>Lucida Grande</vt:lpstr>
      <vt:lpstr>StarSymbol</vt:lpstr>
      <vt:lpstr>华文新魏</vt:lpstr>
      <vt:lpstr>Symbol</vt:lpstr>
      <vt:lpstr>Times</vt:lpstr>
      <vt:lpstr>Times New Roman</vt:lpstr>
      <vt:lpstr>Wingdings</vt:lpstr>
      <vt:lpstr>CERNCorporate4-3</vt:lpstr>
      <vt:lpstr>4_Office Theme</vt:lpstr>
      <vt:lpstr>2_Office Theme</vt:lpstr>
      <vt:lpstr>FC5643-CERN3027 - Scale of contributions</vt:lpstr>
      <vt:lpstr>Equation</vt:lpstr>
      <vt:lpstr>Luminosity and (future) colliders</vt:lpstr>
      <vt:lpstr>Outline</vt:lpstr>
      <vt:lpstr>PowerPoint Presentation</vt:lpstr>
      <vt:lpstr>PowerPoint Presentation</vt:lpstr>
      <vt:lpstr>PowerPoint Presentation</vt:lpstr>
      <vt:lpstr>LEP (at CERN)</vt:lpstr>
      <vt:lpstr>SLC (at SLAC)</vt:lpstr>
      <vt:lpstr>The LHC (at CERN)</vt:lpstr>
      <vt:lpstr>PowerPoint Presentation</vt:lpstr>
      <vt:lpstr>What do physicists with the data? …short outline in a nutshell</vt:lpstr>
      <vt:lpstr>Particle identification: a CMS slice</vt:lpstr>
      <vt:lpstr>PowerPoint Presentation</vt:lpstr>
      <vt:lpstr>PowerPoint Presentation</vt:lpstr>
      <vt:lpstr>Collider figures of merit:</vt:lpstr>
      <vt:lpstr>definition: Luminosity (L)</vt:lpstr>
      <vt:lpstr>Example: LHC</vt:lpstr>
      <vt:lpstr>Details on luminosity</vt:lpstr>
      <vt:lpstr>L from machine parameters -1-</vt:lpstr>
      <vt:lpstr>L from machine parameters -2-</vt:lpstr>
      <vt:lpstr>need for small b*</vt:lpstr>
      <vt:lpstr>Luminosity reduction factors (Fi) L = Lmax * F1 * F2 * F3….</vt:lpstr>
      <vt:lpstr>transverse offsets -1-</vt:lpstr>
      <vt:lpstr>For experts: transverse offsets -2-</vt:lpstr>
      <vt:lpstr>crossing angles </vt:lpstr>
      <vt:lpstr>hourglass effect</vt:lpstr>
      <vt:lpstr>beam-beam force</vt:lpstr>
      <vt:lpstr>linear colliders:  additional reduction/enhancement factors</vt:lpstr>
      <vt:lpstr>disruption effects -1-</vt:lpstr>
      <vt:lpstr>beamstrahlung</vt:lpstr>
      <vt:lpstr>Not too much Luminosity please (in pp)…</vt:lpstr>
      <vt:lpstr>pile-up</vt:lpstr>
      <vt:lpstr>Luminosity  levelling</vt:lpstr>
      <vt:lpstr>The possible future@CERN: Some physics arguments</vt:lpstr>
      <vt:lpstr>PowerPoint Presentation</vt:lpstr>
      <vt:lpstr>PowerPoint Presentation</vt:lpstr>
      <vt:lpstr>Higgs Physics in e+e- Collisions</vt:lpstr>
      <vt:lpstr>Future seen from the accelerators: Lepton Collider Options</vt:lpstr>
      <vt:lpstr> e+ e- Ring Collider Energy Limitation</vt:lpstr>
      <vt:lpstr>Linear Collider Energy Limitation</vt:lpstr>
      <vt:lpstr>Simplified Cost Scaling Comparison</vt:lpstr>
      <vt:lpstr>Circular vs. Linear Colliders</vt:lpstr>
      <vt:lpstr>PowerPoint Presentation</vt:lpstr>
      <vt:lpstr>PowerPoint Presentation</vt:lpstr>
      <vt:lpstr>CLIC near CERN</vt:lpstr>
      <vt:lpstr>PowerPoint Presentation</vt:lpstr>
      <vt:lpstr>The main technology challenges</vt:lpstr>
      <vt:lpstr>Drive beam time structure</vt:lpstr>
      <vt:lpstr>Power extraction structure PETS</vt:lpstr>
      <vt:lpstr>12 GHz PETS assembly</vt:lpstr>
      <vt:lpstr>Summary</vt:lpstr>
      <vt:lpstr>PowerPoint Presentation</vt:lpstr>
      <vt:lpstr>Past/present circular colliders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Hermann.Schmickler@cern.ch</dc:creator>
  <cp:lastModifiedBy>Hermann Schmickler</cp:lastModifiedBy>
  <cp:revision>901</cp:revision>
  <cp:lastPrinted>2016-10-03T07:13:10Z</cp:lastPrinted>
  <dcterms:created xsi:type="dcterms:W3CDTF">2013-08-27T13:15:14Z</dcterms:created>
  <dcterms:modified xsi:type="dcterms:W3CDTF">2019-09-17T12:07:13Z</dcterms:modified>
</cp:coreProperties>
</file>