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</p:sldMasterIdLst>
  <p:notesMasterIdLst>
    <p:notesMasterId r:id="rId69"/>
  </p:notesMasterIdLst>
  <p:handoutMasterIdLst>
    <p:handoutMasterId r:id="rId70"/>
  </p:handoutMasterIdLst>
  <p:sldIdLst>
    <p:sldId id="546" r:id="rId2"/>
    <p:sldId id="341" r:id="rId3"/>
    <p:sldId id="383" r:id="rId4"/>
    <p:sldId id="342" r:id="rId5"/>
    <p:sldId id="386" r:id="rId6"/>
    <p:sldId id="568" r:id="rId7"/>
    <p:sldId id="391" r:id="rId8"/>
    <p:sldId id="449" r:id="rId9"/>
    <p:sldId id="397" r:id="rId10"/>
    <p:sldId id="344" r:id="rId11"/>
    <p:sldId id="569" r:id="rId12"/>
    <p:sldId id="520" r:id="rId13"/>
    <p:sldId id="392" r:id="rId14"/>
    <p:sldId id="437" r:id="rId15"/>
    <p:sldId id="521" r:id="rId16"/>
    <p:sldId id="590" r:id="rId17"/>
    <p:sldId id="407" r:id="rId18"/>
    <p:sldId id="522" r:id="rId19"/>
    <p:sldId id="353" r:id="rId20"/>
    <p:sldId id="393" r:id="rId21"/>
    <p:sldId id="441" r:id="rId22"/>
    <p:sldId id="442" r:id="rId23"/>
    <p:sldId id="443" r:id="rId24"/>
    <p:sldId id="567" r:id="rId25"/>
    <p:sldId id="394" r:id="rId26"/>
    <p:sldId id="592" r:id="rId27"/>
    <p:sldId id="429" r:id="rId28"/>
    <p:sldId id="502" r:id="rId29"/>
    <p:sldId id="385" r:id="rId30"/>
    <p:sldId id="434" r:id="rId31"/>
    <p:sldId id="371" r:id="rId32"/>
    <p:sldId id="514" r:id="rId33"/>
    <p:sldId id="370" r:id="rId34"/>
    <p:sldId id="369" r:id="rId35"/>
    <p:sldId id="368" r:id="rId36"/>
    <p:sldId id="539" r:id="rId37"/>
    <p:sldId id="534" r:id="rId38"/>
    <p:sldId id="515" r:id="rId39"/>
    <p:sldId id="535" r:id="rId40"/>
    <p:sldId id="600" r:id="rId41"/>
    <p:sldId id="375" r:id="rId42"/>
    <p:sldId id="469" r:id="rId43"/>
    <p:sldId id="470" r:id="rId44"/>
    <p:sldId id="507" r:id="rId45"/>
    <p:sldId id="543" r:id="rId46"/>
    <p:sldId id="487" r:id="rId47"/>
    <p:sldId id="489" r:id="rId48"/>
    <p:sldId id="493" r:id="rId49"/>
    <p:sldId id="495" r:id="rId50"/>
    <p:sldId id="545" r:id="rId51"/>
    <p:sldId id="501" r:id="rId52"/>
    <p:sldId id="570" r:id="rId53"/>
    <p:sldId id="571" r:id="rId54"/>
    <p:sldId id="572" r:id="rId55"/>
    <p:sldId id="593" r:id="rId56"/>
    <p:sldId id="574" r:id="rId57"/>
    <p:sldId id="581" r:id="rId58"/>
    <p:sldId id="576" r:id="rId59"/>
    <p:sldId id="601" r:id="rId60"/>
    <p:sldId id="577" r:id="rId61"/>
    <p:sldId id="578" r:id="rId62"/>
    <p:sldId id="580" r:id="rId63"/>
    <p:sldId id="582" r:id="rId64"/>
    <p:sldId id="591" r:id="rId65"/>
    <p:sldId id="511" r:id="rId66"/>
    <p:sldId id="525" r:id="rId67"/>
    <p:sldId id="598" r:id="rId6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CC"/>
    <a:srgbClr val="CC0066"/>
    <a:srgbClr val="008000"/>
    <a:srgbClr val="5F5F5F"/>
    <a:srgbClr val="4D4D4D"/>
    <a:srgbClr val="777777"/>
    <a:srgbClr val="D60093"/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64" autoAdjust="0"/>
    <p:restoredTop sz="94688" autoAdjust="0"/>
  </p:normalViewPr>
  <p:slideViewPr>
    <p:cSldViewPr snapToGrid="0" showGuides="1">
      <p:cViewPr>
        <p:scale>
          <a:sx n="50" d="100"/>
          <a:sy n="50" d="100"/>
        </p:scale>
        <p:origin x="-1440" y="-288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2BBD728F-F4B8-4016-B30D-D6FCF88769D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18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074877D2-5C8A-4137-8B9B-0B24FFFEEF5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96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F9048A8-B68D-40F4-A73F-62A0DCAD70F7}" type="slidenum">
              <a:rPr lang="en-US" altLang="de-DE" smtClean="0">
                <a:latin typeface="Arial" charset="0"/>
              </a:rPr>
              <a:pPr/>
              <a:t>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de-DE" smtClean="0"/>
              <a:t>bla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4CEE98-EEB3-438A-8932-C21E729BFD64}" type="slidenum">
              <a:rPr lang="en-US" altLang="de-DE" smtClean="0">
                <a:latin typeface="Arial" charset="0"/>
              </a:rPr>
              <a:pPr/>
              <a:t>12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392097-5361-4296-AE5F-03ABC127EF45}" type="slidenum">
              <a:rPr lang="en-US" altLang="de-DE" smtClean="0">
                <a:latin typeface="Arial" charset="0"/>
              </a:rPr>
              <a:pPr/>
              <a:t>13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FA9594E-F7A3-40B5-8B2B-BECDB1203C1B}" type="slidenum">
              <a:rPr lang="en-US" altLang="de-DE" smtClean="0">
                <a:latin typeface="Arial" charset="0"/>
              </a:rPr>
              <a:pPr/>
              <a:t>14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4CEE98-EEB3-438A-8932-C21E729BFD64}" type="slidenum">
              <a:rPr lang="en-US" altLang="de-DE" smtClean="0">
                <a:latin typeface="Arial" charset="0"/>
              </a:rPr>
              <a:pPr/>
              <a:t>15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CE6801B-5B91-464E-92DF-C42ED1332552}" type="slidenum">
              <a:rPr lang="en-US" altLang="de-DE" smtClean="0">
                <a:latin typeface="Arial" charset="0"/>
              </a:rPr>
              <a:pPr/>
              <a:t>16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18C66D4-15C6-4B89-909A-07AD8A3FBDF2}" type="slidenum">
              <a:rPr lang="en-US" altLang="de-DE" smtClean="0">
                <a:latin typeface="Arial" charset="0"/>
              </a:rPr>
              <a:pPr/>
              <a:t>17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BC3AA12-8549-4F55-A499-8DEFF5DE3B3A}" type="slidenum">
              <a:rPr lang="en-US" altLang="de-DE" smtClean="0">
                <a:latin typeface="Arial" charset="0"/>
              </a:rPr>
              <a:pPr/>
              <a:t>18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FEE074E-4B03-4A63-9048-6412F4DCF2B1}" type="slidenum">
              <a:rPr lang="en-US" altLang="de-DE" smtClean="0">
                <a:latin typeface="Arial" charset="0"/>
              </a:rPr>
              <a:pPr/>
              <a:t>19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B2A1499-DE35-4C85-8874-1FAC2DCFD9D1}" type="slidenum">
              <a:rPr lang="en-US" altLang="de-DE" smtClean="0">
                <a:latin typeface="Arial" charset="0"/>
              </a:rPr>
              <a:pPr/>
              <a:t>20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1208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603" indent="-286386" defTabSz="921208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5543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3760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1978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0195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8413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6630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4847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7F8A99D-0EE2-4BD3-84AB-3EEBF89BB3A5}" type="slidenum">
              <a:rPr lang="en-US" smtClean="0">
                <a:latin typeface="Arial" charset="0"/>
              </a:rPr>
              <a:pPr/>
              <a:t>21</a:t>
            </a:fld>
            <a:endParaRPr lang="en-US" smtClean="0"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8D49508-811F-4527-AB7F-AD0AD3E7BE5B}" type="slidenum">
              <a:rPr lang="en-US" altLang="de-DE" smtClean="0">
                <a:latin typeface="Arial" charset="0"/>
              </a:rPr>
              <a:pPr/>
              <a:t>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EE9314-230B-45F5-92E7-92C500C06314}" type="slidenum">
              <a:rPr lang="en-US" altLang="de-DE"/>
              <a:pPr/>
              <a:t>24</a:t>
            </a:fld>
            <a:endParaRPr lang="en-US" altLang="de-DE"/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B03A243-D0CF-423B-B559-444B9354E83B}" type="slidenum">
              <a:rPr lang="en-US" altLang="de-DE" smtClean="0">
                <a:latin typeface="Arial" charset="0"/>
              </a:rPr>
              <a:pPr/>
              <a:t>25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CA4B78A-179B-40CA-9528-98A948756DE5}" type="slidenum">
              <a:rPr lang="en-US" altLang="de-DE" smtClean="0">
                <a:latin typeface="Arial" charset="0"/>
              </a:rPr>
              <a:pPr/>
              <a:t>32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54B688F-8981-4826-86C4-11A3F9CB2B57}" type="slidenum">
              <a:rPr lang="en-US" altLang="de-DE" smtClean="0">
                <a:latin typeface="Arial" charset="0"/>
              </a:rPr>
              <a:pPr/>
              <a:t>33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EC67558-E24C-4BC1-AE2A-3F1D42820AAD}" type="slidenum">
              <a:rPr lang="en-US" altLang="de-DE" smtClean="0">
                <a:latin typeface="Arial" charset="0"/>
              </a:rPr>
              <a:pPr/>
              <a:t>34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52DD4CA-42F6-40F5-8CAD-00B1F21DADDF}" type="slidenum">
              <a:rPr lang="en-US" altLang="de-DE" smtClean="0">
                <a:latin typeface="Arial" charset="0"/>
              </a:rPr>
              <a:pPr/>
              <a:t>35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FE96DA7-2C48-4616-908C-97EEEED034FD}" type="slidenum">
              <a:rPr lang="en-US" altLang="de-DE" smtClean="0">
                <a:latin typeface="Arial" charset="0"/>
              </a:rPr>
              <a:pPr/>
              <a:t>36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DE2006C-D29E-4EE5-B9E5-5B97E54FF25D}" type="slidenum">
              <a:rPr lang="en-US" altLang="de-DE" smtClean="0">
                <a:latin typeface="Arial" charset="0"/>
              </a:rPr>
              <a:pPr/>
              <a:t>37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CABF8CF-12E4-4A09-95F5-C885179669ED}" type="slidenum">
              <a:rPr lang="en-US" altLang="de-DE" smtClean="0">
                <a:latin typeface="Arial" charset="0"/>
              </a:rPr>
              <a:pPr/>
              <a:t>38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DE096E8-0D61-4B15-9A0D-C389F034A9EB}" type="slidenum">
              <a:rPr lang="en-US" altLang="de-DE" smtClean="0">
                <a:latin typeface="Arial" charset="0"/>
              </a:rPr>
              <a:pPr/>
              <a:t>39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AC28AB6-333A-473A-9B91-17D75AA41390}" type="slidenum">
              <a:rPr lang="en-US" altLang="de-DE" smtClean="0">
                <a:latin typeface="Arial" charset="0"/>
              </a:rPr>
              <a:pPr/>
              <a:t>4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1208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4603" indent="-286386" defTabSz="921208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5543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3760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61978" indent="-229109" defTabSz="921208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20195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8413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36630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94847" indent="-229109" defTabSz="921208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0A4274-19EF-4202-B938-DFAE4935C2C3}" type="slidenum">
              <a:rPr lang="en-US" smtClean="0">
                <a:latin typeface="Arial" charset="0"/>
              </a:rPr>
              <a:pPr/>
              <a:t>40</a:t>
            </a:fld>
            <a:endParaRPr lang="en-US" smtClean="0">
              <a:latin typeface="Arial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790D2B4-BFEE-4C50-AD61-83BF8BFC87BF}" type="slidenum">
              <a:rPr lang="en-US" altLang="de-DE" smtClean="0">
                <a:latin typeface="Arial" charset="0"/>
              </a:rPr>
              <a:pPr/>
              <a:t>41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8D0820-72E8-4DA0-9865-46B665A69839}" type="slidenum">
              <a:rPr lang="en-US" altLang="de-DE"/>
              <a:pPr/>
              <a:t>43</a:t>
            </a:fld>
            <a:endParaRPr lang="en-US" altLang="de-DE"/>
          </a:p>
        </p:txBody>
      </p:sp>
      <p:sp>
        <p:nvSpPr>
          <p:cNvPr id="47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971DF-2800-493B-AEB6-CE11FC47BEA4}" type="slidenum">
              <a:rPr lang="en-US" altLang="de-DE"/>
              <a:pPr/>
              <a:t>44</a:t>
            </a:fld>
            <a:endParaRPr lang="en-US" altLang="de-DE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3771676-A2AB-41D9-A12D-AC7C78522E1D}" type="slidenum">
              <a:rPr lang="en-US" altLang="de-DE">
                <a:latin typeface="Arial" charset="0"/>
              </a:rPr>
              <a:pPr/>
              <a:t>45</a:t>
            </a:fld>
            <a:endParaRPr lang="en-US" altLang="de-DE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445262-0F28-4AA0-B42A-F9592EFA53D1}" type="slidenum">
              <a:rPr lang="en-US" altLang="de-DE">
                <a:latin typeface="Arial" charset="0"/>
              </a:rPr>
              <a:pPr/>
              <a:t>48</a:t>
            </a:fld>
            <a:endParaRPr lang="en-US" altLang="de-DE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3EE848-9142-4521-A7DE-A48B073083E1}" type="slidenum">
              <a:rPr lang="en-US" smtClean="0">
                <a:latin typeface="Arial" charset="0"/>
              </a:rPr>
              <a:pPr/>
              <a:t>52</a:t>
            </a:fld>
            <a:endParaRPr lang="en-US" smtClean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069314F-1434-4366-AE23-CD1CAD6C2428}" type="slidenum">
              <a:rPr lang="en-US" altLang="de-DE" smtClean="0">
                <a:latin typeface="Arial" charset="0"/>
              </a:rPr>
              <a:pPr/>
              <a:t>53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00B9808-3709-4A2E-A371-F4BE65763115}" type="slidenum">
              <a:rPr lang="en-US" altLang="de-DE" smtClean="0">
                <a:latin typeface="Arial" charset="0"/>
              </a:rPr>
              <a:pPr/>
              <a:t>54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00B9808-3709-4A2E-A371-F4BE65763115}" type="slidenum">
              <a:rPr lang="en-US" altLang="de-DE" smtClean="0">
                <a:latin typeface="Arial" charset="0"/>
              </a:rPr>
              <a:pPr/>
              <a:t>55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1E518A3-4FCE-4490-8063-6AD25EF1781F}" type="slidenum">
              <a:rPr lang="en-US" altLang="de-DE">
                <a:latin typeface="Arial" charset="0"/>
              </a:rPr>
              <a:pPr/>
              <a:t>6</a:t>
            </a:fld>
            <a:endParaRPr lang="en-US" altLang="de-DE"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19ADA5B-31B9-441A-8794-DB9714258F37}" type="slidenum">
              <a:rPr lang="en-US" altLang="de-DE" smtClean="0">
                <a:latin typeface="Arial" charset="0"/>
              </a:rPr>
              <a:pPr/>
              <a:t>56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3DFD7AB-7E42-47E7-A076-838CBD9A2C16}" type="slidenum">
              <a:rPr lang="en-US" altLang="de-DE" smtClean="0">
                <a:latin typeface="Arial" charset="0"/>
              </a:rPr>
              <a:pPr/>
              <a:t>57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E1423B7-E565-46F9-B3B9-053D84B9D0BE}" type="slidenum">
              <a:rPr lang="en-US" altLang="de-DE" smtClean="0">
                <a:latin typeface="Arial" charset="0"/>
              </a:rPr>
              <a:pPr/>
              <a:t>58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E1423B7-E565-46F9-B3B9-053D84B9D0BE}" type="slidenum">
              <a:rPr lang="en-US" altLang="de-DE" smtClean="0">
                <a:latin typeface="Arial" charset="0"/>
              </a:rPr>
              <a:pPr/>
              <a:t>59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34917D5-BC9C-4742-8152-3E7A2F20B051}" type="slidenum">
              <a:rPr lang="en-US" smtClean="0">
                <a:latin typeface="Arial" charset="0"/>
              </a:rPr>
              <a:pPr/>
              <a:t>60</a:t>
            </a:fld>
            <a:endParaRPr lang="en-US" smtClean="0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FB1085-F288-4CAE-894D-3D91B8AC4F79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6775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3CA5083-3165-40DB-84E6-711BB873A8AB}" type="slidenum">
              <a:rPr lang="en-US" altLang="de-DE" smtClean="0">
                <a:latin typeface="Arial" charset="0"/>
              </a:rPr>
              <a:pPr/>
              <a:t>62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C35CF-19A8-449A-8F97-13F68F990D2B}" type="slidenum">
              <a:rPr lang="en-US" altLang="de-DE" smtClean="0">
                <a:latin typeface="Arial" charset="0"/>
              </a:rPr>
              <a:pPr/>
              <a:t>7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85522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5758" indent="-275292" defTabSz="885522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01166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41633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82099" indent="-220233" defTabSz="885522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22566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63032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303499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43965" indent="-220233" algn="ctr" defTabSz="885522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98A375E-547F-4CD7-966A-4D9BB0ED3C9A}" type="slidenum">
              <a:rPr lang="en-US" altLang="de-DE" smtClean="0">
                <a:latin typeface="Arial" charset="0"/>
              </a:rPr>
              <a:pPr/>
              <a:t>8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680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2313"/>
            <a:ext cx="4800600" cy="3600450"/>
          </a:xfrm>
          <a:ln/>
        </p:spPr>
      </p:sp>
      <p:sp>
        <p:nvSpPr>
          <p:cNvPr id="76804" name="Notizenplatzhalter 2"/>
          <p:cNvSpPr>
            <a:spLocks noGrp="1"/>
          </p:cNvSpPr>
          <p:nvPr>
            <p:ph type="body" idx="1"/>
          </p:nvPr>
        </p:nvSpPr>
        <p:spPr>
          <a:xfrm>
            <a:off x="731838" y="4560889"/>
            <a:ext cx="5851525" cy="4319586"/>
          </a:xfrm>
          <a:noFill/>
        </p:spPr>
        <p:txBody>
          <a:bodyPr lIns="93123" tIns="46562" rIns="93123" bIns="46562"/>
          <a:lstStyle/>
          <a:p>
            <a:pPr defTabSz="440466"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76805" name="Foliennummernplatzhalter 3"/>
          <p:cNvSpPr txBox="1">
            <a:spLocks noGrp="1"/>
          </p:cNvSpPr>
          <p:nvPr/>
        </p:nvSpPr>
        <p:spPr bwMode="auto">
          <a:xfrm>
            <a:off x="4143375" y="9120187"/>
            <a:ext cx="3170238" cy="4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23" tIns="46562" rIns="93123" bIns="46562" anchor="b"/>
          <a:lstStyle>
            <a:lvl1pPr defTabSz="48260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8260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82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482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C9AD366-669B-4FD3-B8B9-33F7360454DA}" type="slidenum">
              <a:rPr lang="en-US" altLang="de-DE" sz="1300"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US" altLang="de-DE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C1CFCF0-75D4-43D0-B695-978310BF0118}" type="slidenum">
              <a:rPr lang="en-US" altLang="de-DE" smtClean="0">
                <a:latin typeface="Arial" charset="0"/>
              </a:rPr>
              <a:pPr/>
              <a:t>9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061C2F-2217-43A1-945C-3624F6F69B13}" type="slidenum">
              <a:rPr lang="en-US" altLang="de-DE" smtClean="0">
                <a:latin typeface="Arial" charset="0"/>
              </a:rPr>
              <a:pPr/>
              <a:t>10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8595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14124" indent="-274663" defTabSz="918595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098652" indent="-219730" defTabSz="918595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538112" indent="-219730" defTabSz="918595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1977573" indent="-219730" defTabSz="918595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417034" indent="-219730" algn="ctr" defTabSz="91859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856494" indent="-219730" algn="ctr" defTabSz="91859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295955" indent="-219730" algn="ctr" defTabSz="91859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735415" indent="-219730" algn="ctr" defTabSz="91859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61AE0B4-5D0D-430E-BC35-224ABB0D3782}" type="slidenum">
              <a:rPr lang="en-US" altLang="de-DE" smtClean="0">
                <a:latin typeface="Arial" charset="0"/>
              </a:rPr>
              <a:pPr/>
              <a:t>11</a:t>
            </a:fld>
            <a:endParaRPr lang="en-US" altLang="de-DE" smtClean="0">
              <a:latin typeface="Arial" charset="0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67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754438" y="65373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fld id="{87F601BE-CC9B-4FFE-A5C7-A3BED4A6E938}" type="slidenum">
              <a:rPr lang="en-US">
                <a:solidFill>
                  <a:prstClr val="black"/>
                </a:solidFill>
              </a:rPr>
              <a:pPr algn="ctr">
                <a:defRPr/>
              </a:pPr>
              <a:t>‹Nr.›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37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754438" y="65373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fld id="{2AC7DA5A-2268-4AA7-B833-AFE0CBEDA5D4}" type="slidenum">
              <a:rPr lang="en-US">
                <a:solidFill>
                  <a:prstClr val="black"/>
                </a:solidFill>
              </a:rPr>
              <a:pPr algn="ctr">
                <a:defRPr/>
              </a:pPr>
              <a:t>‹Nr.›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069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754438" y="65373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fld id="{BBD0C058-6BA4-4ACA-A043-4349285EDBFF}" type="slidenum">
              <a:rPr lang="en-US">
                <a:solidFill>
                  <a:prstClr val="black"/>
                </a:solidFill>
              </a:rPr>
              <a:pPr algn="ctr">
                <a:defRPr/>
              </a:pPr>
              <a:t>‹Nr.›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1644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754438" y="65373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fld id="{35454D17-AEB6-4191-9622-E5515B6785D5}" type="slidenum">
              <a:rPr lang="en-US">
                <a:solidFill>
                  <a:prstClr val="black"/>
                </a:solidFill>
              </a:rPr>
              <a:pPr algn="ctr">
                <a:defRPr/>
              </a:pPr>
              <a:t>‹Nr.›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730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058" y="17903"/>
            <a:ext cx="854438" cy="284813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smtClean="0">
                <a:solidFill>
                  <a:srgbClr val="333333"/>
                </a:solidFill>
                <a:latin typeface="Arial"/>
                <a:cs typeface="Arial"/>
              </a:rPr>
              <a:t>Peter </a:t>
            </a:r>
            <a:r>
              <a:rPr lang="fr-FR" sz="1100" dirty="0" err="1" smtClean="0">
                <a:solidFill>
                  <a:srgbClr val="333333"/>
                </a:solidFill>
                <a:latin typeface="Arial"/>
                <a:cs typeface="Arial"/>
              </a:rPr>
              <a:t>Forck</a:t>
            </a:r>
            <a:r>
              <a:rPr lang="fr-FR" sz="1100" dirty="0" smtClean="0">
                <a:solidFill>
                  <a:srgbClr val="333333"/>
                </a:solidFill>
                <a:latin typeface="Arial"/>
                <a:cs typeface="Arial"/>
              </a:rPr>
              <a:t>, CAS 2019, </a:t>
            </a:r>
            <a:r>
              <a:rPr lang="fr-FR" sz="1100" dirty="0" err="1" smtClean="0">
                <a:solidFill>
                  <a:srgbClr val="333333"/>
                </a:solidFill>
                <a:latin typeface="Arial"/>
                <a:cs typeface="Arial"/>
              </a:rPr>
              <a:t>Vysoké</a:t>
            </a:r>
            <a:r>
              <a:rPr lang="fr-FR" sz="1100" dirty="0" smtClean="0">
                <a:solidFill>
                  <a:srgbClr val="333333"/>
                </a:solidFill>
                <a:latin typeface="Arial"/>
                <a:cs typeface="Arial"/>
              </a:rPr>
              <a:t> Tatry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333333"/>
                </a:solidFill>
                <a:latin typeface="Arial"/>
                <a:cs typeface="Arial"/>
              </a:rPr>
              <a:t>Beam Instrumentation &amp; Diagnostics,</a:t>
            </a:r>
            <a:r>
              <a:rPr lang="en-US" sz="1100" baseline="0" dirty="0" smtClean="0">
                <a:solidFill>
                  <a:srgbClr val="333333"/>
                </a:solidFill>
                <a:latin typeface="Arial"/>
                <a:cs typeface="Arial"/>
              </a:rPr>
              <a:t> Part 2</a:t>
            </a:r>
            <a:endParaRPr lang="en-US" sz="1100" dirty="0" smtClean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47A8A2AB-8AAB-430B-A288-2C24CCE7A88A}" type="slidenum">
              <a:rPr lang="en-US" sz="1200" smtClean="0">
                <a:solidFill>
                  <a:srgbClr val="000000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13" name="Picture 2" descr="C:\Users\forck.SDNBG042\Desktop\CAS InEx\CASlogo.jpg"/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1"/>
          <a:stretch/>
        </p:blipFill>
        <p:spPr bwMode="auto">
          <a:xfrm>
            <a:off x="8273904" y="332656"/>
            <a:ext cx="719157" cy="40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69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microsoft.com/office/2007/relationships/hdphoto" Target="../media/hdphoto3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hyperlink" Target="https://twiki.cern.ch/twiki/" TargetMode="Externa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7" Type="http://schemas.openxmlformats.org/officeDocument/2006/relationships/image" Target="../media/image48.png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jpeg"/><Relationship Id="rId4" Type="http://schemas.openxmlformats.org/officeDocument/2006/relationships/image" Target="../media/image6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notesSlide" Target="../notesSlides/notesSlide28.xml"/><Relationship Id="rId7" Type="http://schemas.microsoft.com/office/2007/relationships/hdphoto" Target="../media/hdphoto5.wdp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1.png"/><Relationship Id="rId5" Type="http://schemas.openxmlformats.org/officeDocument/2006/relationships/image" Target="../media/image60.wmf"/><Relationship Id="rId4" Type="http://schemas.openxmlformats.org/officeDocument/2006/relationships/oleObject" Target="../embeddings/oleObject4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6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4.png"/><Relationship Id="rId5" Type="http://schemas.openxmlformats.org/officeDocument/2006/relationships/image" Target="../media/image63.w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gif"/><Relationship Id="rId4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0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74.wmf"/><Relationship Id="rId12" Type="http://schemas.openxmlformats.org/officeDocument/2006/relationships/image" Target="../media/image7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84.png"/><Relationship Id="rId5" Type="http://schemas.openxmlformats.org/officeDocument/2006/relationships/image" Target="../media/image73.wmf"/><Relationship Id="rId10" Type="http://schemas.openxmlformats.org/officeDocument/2006/relationships/image" Target="../media/image83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75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7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76.wmf"/><Relationship Id="rId4" Type="http://schemas.openxmlformats.org/officeDocument/2006/relationships/oleObject" Target="../embeddings/oleObject1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1.png"/><Relationship Id="rId5" Type="http://schemas.openxmlformats.org/officeDocument/2006/relationships/image" Target="../media/image76.wmf"/><Relationship Id="rId4" Type="http://schemas.openxmlformats.org/officeDocument/2006/relationships/oleObject" Target="../embeddings/oleObject13.bin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image" Target="../media/image86.wmf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6.png"/><Relationship Id="rId5" Type="http://schemas.openxmlformats.org/officeDocument/2006/relationships/image" Target="../media/image83.wmf"/><Relationship Id="rId10" Type="http://schemas.openxmlformats.org/officeDocument/2006/relationships/image" Target="../media/image85.wmf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6.bin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0.jpeg"/><Relationship Id="rId4" Type="http://schemas.openxmlformats.org/officeDocument/2006/relationships/image" Target="../media/image89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1.wmf"/><Relationship Id="rId4" Type="http://schemas.openxmlformats.org/officeDocument/2006/relationships/image" Target="../media/image90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6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1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microsoft.com/office/2007/relationships/hdphoto" Target="../media/hdphoto7.wdp"/><Relationship Id="rId7" Type="http://schemas.microsoft.com/office/2007/relationships/hdphoto" Target="../media/hdphoto8.wdp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png"/><Relationship Id="rId11" Type="http://schemas.microsoft.com/office/2007/relationships/hdphoto" Target="../media/hdphoto10.wdp"/><Relationship Id="rId5" Type="http://schemas.openxmlformats.org/officeDocument/2006/relationships/image" Target="../media/image104.png"/><Relationship Id="rId10" Type="http://schemas.openxmlformats.org/officeDocument/2006/relationships/image" Target="../media/image107.png"/><Relationship Id="rId4" Type="http://schemas.openxmlformats.org/officeDocument/2006/relationships/image" Target="../media/image103.png"/><Relationship Id="rId9" Type="http://schemas.microsoft.com/office/2007/relationships/hdphoto" Target="../media/hdphoto9.wdp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cas.web.cern.ch/sites/cas.web.cern.ch/files/styles/poster/public/Posters%20IMG/vysoke-tatry-2019-posterWEB.jpg?itok=wKCwS4X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1" t="25534" r="10026" b="34367"/>
          <a:stretch/>
        </p:blipFill>
        <p:spPr bwMode="auto">
          <a:xfrm>
            <a:off x="190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 bwMode="auto">
          <a:xfrm>
            <a:off x="-32154" y="-117436"/>
            <a:ext cx="9246408" cy="7092871"/>
          </a:xfrm>
          <a:prstGeom prst="rect">
            <a:avLst/>
          </a:prstGeom>
          <a:solidFill>
            <a:schemeClr val="bg1">
              <a:alpha val="41000"/>
            </a:schemeClr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542430" y="4110817"/>
            <a:ext cx="7532187" cy="1785104"/>
          </a:xfrm>
          <a:prstGeom prst="rect">
            <a:avLst/>
          </a:prstGeom>
          <a:noFill/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000" b="1" baseline="30000" dirty="0">
                <a:latin typeface="Calibri" panose="020F0502020204030204" pitchFamily="34" charset="0"/>
                <a:cs typeface="Arial" panose="020B0604020202020204" pitchFamily="34" charset="0"/>
              </a:rPr>
              <a:t>nd</a:t>
            </a:r>
            <a:r>
              <a:rPr lang="en-US" sz="2000" b="1" dirty="0">
                <a:latin typeface="Calibri" panose="020F0502020204030204" pitchFamily="34" charset="0"/>
                <a:cs typeface="Arial" panose="020B0604020202020204" pitchFamily="34" charset="0"/>
              </a:rPr>
              <a:t> part of this lecture covers: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Transverse profile 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techniques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Emittance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determination 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at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transfer 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lines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Diagnostics for bunch shape determination 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8485" y="997585"/>
            <a:ext cx="8570870" cy="287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Instrumentation &amp; Diagnostics Part 2</a:t>
            </a:r>
          </a:p>
          <a:p>
            <a:pPr algn="ctr">
              <a:lnSpc>
                <a:spcPct val="50000"/>
              </a:lnSpc>
            </a:pPr>
            <a:r>
              <a:rPr lang="en-US" altLang="de-DE" sz="2800" b="1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 Introduction to Accelerator </a:t>
            </a:r>
            <a:r>
              <a:rPr lang="en-US" altLang="de-DE" sz="28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</a:p>
          <a:p>
            <a:pPr algn="ctr">
              <a:spcBef>
                <a:spcPts val="600"/>
              </a:spcBef>
            </a:pPr>
            <a:r>
              <a:rPr lang="fr-FR" sz="2800" b="1" dirty="0" err="1" smtClean="0">
                <a:solidFill>
                  <a:srgbClr val="0000CC"/>
                </a:solidFill>
                <a:latin typeface="Arial"/>
                <a:cs typeface="Arial"/>
              </a:rPr>
              <a:t>Vysoké</a:t>
            </a:r>
            <a:r>
              <a:rPr lang="fr-FR" sz="2800" b="1" dirty="0" smtClean="0">
                <a:solidFill>
                  <a:srgbClr val="0000CC"/>
                </a:solidFill>
                <a:latin typeface="Arial"/>
                <a:cs typeface="Arial"/>
              </a:rPr>
              <a:t> Tatry</a:t>
            </a:r>
            <a:r>
              <a:rPr lang="en-US" altLang="de-DE" sz="28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19</a:t>
            </a:r>
            <a:r>
              <a:rPr lang="en-US" altLang="de-DE" sz="2800" b="1" i="1" baseline="30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de-DE" sz="28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September 2019</a:t>
            </a:r>
          </a:p>
          <a:p>
            <a:pPr algn="ctr">
              <a:spcBef>
                <a:spcPts val="800"/>
              </a:spcBef>
            </a:pPr>
            <a:r>
              <a:rPr lang="en-US" altLang="de-DE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Peter </a:t>
            </a:r>
            <a:r>
              <a:rPr lang="en-US" altLang="de-DE" sz="24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Forck</a:t>
            </a:r>
            <a:endParaRPr lang="en-US" altLang="de-DE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800"/>
              </a:spcBef>
            </a:pPr>
            <a:r>
              <a:rPr lang="en-US" altLang="de-DE" sz="22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Gesellschaft</a:t>
            </a:r>
            <a:r>
              <a:rPr lang="en-US" altLang="de-DE" sz="22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22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altLang="de-DE" sz="22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22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Schwerionenforschnung</a:t>
            </a:r>
            <a:r>
              <a:rPr lang="en-US" altLang="de-DE" sz="22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(GSI</a:t>
            </a:r>
            <a:r>
              <a:rPr lang="en-US" altLang="de-DE" sz="22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spcBef>
                <a:spcPts val="800"/>
              </a:spcBef>
            </a:pPr>
            <a:r>
              <a:rPr lang="en-US" altLang="de-DE" sz="22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p.forck@gsi.de  </a:t>
            </a:r>
            <a:endParaRPr lang="en-US" altLang="de-DE" sz="22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269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3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96752"/>
            <a:ext cx="4802187" cy="426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2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Electron Emission Grids = SEM-Grid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198688" y="5462588"/>
            <a:ext cx="266700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247900" y="5218113"/>
            <a:ext cx="184150" cy="1052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192088" y="5301208"/>
            <a:ext cx="4814887" cy="96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Each wire is equipped with one I/U converter </a:t>
            </a:r>
          </a:p>
          <a:p>
            <a:pPr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different ranges settings by </a:t>
            </a:r>
            <a:r>
              <a:rPr lang="en-US" altLang="de-DE" b="1" i="1" dirty="0" err="1">
                <a:latin typeface="Calibri" panose="020F0502020204030204" pitchFamily="34" charset="0"/>
              </a:rPr>
              <a:t>R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i</a:t>
            </a:r>
            <a:endParaRPr lang="en-US" altLang="de-DE" sz="2200" b="1" i="1" baseline="-25000" dirty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dirty="0">
                <a:latin typeface="Calibri" panose="020F0502020204030204" pitchFamily="34" charset="0"/>
              </a:rPr>
              <a:t> very large dynamic range up to 10</a:t>
            </a:r>
            <a:r>
              <a:rPr lang="en-US" altLang="de-DE" sz="2200" baseline="30000" dirty="0">
                <a:latin typeface="Calibri" panose="020F0502020204030204" pitchFamily="34" charset="0"/>
              </a:rPr>
              <a:t>6</a:t>
            </a:r>
            <a:r>
              <a:rPr lang="en-US" altLang="de-DE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28600" y="1124378"/>
            <a:ext cx="3865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i="1" dirty="0">
                <a:latin typeface="Calibri" panose="020F0502020204030204" pitchFamily="34" charset="0"/>
              </a:rPr>
              <a:t>Example: 15 wire spaced by 1.5 mm: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39688" y="1462019"/>
            <a:ext cx="4465638" cy="3406775"/>
            <a:chOff x="0" y="1750417"/>
            <a:chExt cx="4465638" cy="3406775"/>
          </a:xfrm>
        </p:grpSpPr>
        <p:pic>
          <p:nvPicPr>
            <p:cNvPr id="17" name="Picture 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5188" y="1972667"/>
              <a:ext cx="2330450" cy="3173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8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50417"/>
              <a:ext cx="2217738" cy="3406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19" name="Gerade Verbindung mit Pfeil 18"/>
          <p:cNvCxnSpPr/>
          <p:nvPr/>
        </p:nvCxnSpPr>
        <p:spPr bwMode="auto">
          <a:xfrm>
            <a:off x="611560" y="4868794"/>
            <a:ext cx="1008112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feld 19"/>
          <p:cNvSpPr txBox="1"/>
          <p:nvPr/>
        </p:nvSpPr>
        <p:spPr>
          <a:xfrm>
            <a:off x="791580" y="4857682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46038" y="761510"/>
            <a:ext cx="7951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Beam surface interaction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: e</a:t>
            </a:r>
            <a:r>
              <a:rPr lang="en-US" altLang="de-DE" sz="2000" baseline="30000" dirty="0">
                <a:solidFill>
                  <a:srgbClr val="0033CC"/>
                </a:solidFill>
                <a:latin typeface="Calibri" panose="020F0502020204030204" pitchFamily="34" charset="0"/>
              </a:rPr>
              <a:t>−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 emission → measurement of current</a:t>
            </a:r>
            <a:r>
              <a:rPr lang="en-US" altLang="de-DE" sz="2000" dirty="0">
                <a:solidFill>
                  <a:schemeClr val="accent2"/>
                </a:solidFill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Profile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SEM-Grids</a:t>
            </a: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0" y="764704"/>
            <a:ext cx="9066212" cy="75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Even for low energies, several SEM-Grid can be used due to the </a:t>
            </a:r>
            <a:r>
              <a:rPr lang="en-US" altLang="de-DE" sz="2000" dirty="0" smtClean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 80 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% transmission</a:t>
            </a:r>
          </a:p>
          <a:p>
            <a:pPr>
              <a:lnSpc>
                <a:spcPct val="60000"/>
              </a:lnSpc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 frequently used instrument beam optimization: setting of quadrupoles, energy…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683568" y="1556792"/>
            <a:ext cx="7350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i="1" dirty="0">
                <a:latin typeface="Calibri" panose="020F0502020204030204" pitchFamily="34" charset="0"/>
              </a:rPr>
              <a:t>Example: C</a:t>
            </a:r>
            <a:r>
              <a:rPr lang="en-US" altLang="de-DE" sz="2200" i="1" baseline="30000" dirty="0">
                <a:latin typeface="Calibri" panose="020F0502020204030204" pitchFamily="34" charset="0"/>
              </a:rPr>
              <a:t>6+</a:t>
            </a:r>
            <a:r>
              <a:rPr lang="en-US" altLang="de-DE" i="1" dirty="0">
                <a:latin typeface="Calibri" panose="020F0502020204030204" pitchFamily="34" charset="0"/>
              </a:rPr>
              <a:t> beam of 11.4 MeV/u at different </a:t>
            </a:r>
            <a:r>
              <a:rPr lang="en-US" altLang="de-DE" i="1" dirty="0" smtClean="0">
                <a:latin typeface="Calibri" panose="020F0502020204030204" pitchFamily="34" charset="0"/>
              </a:rPr>
              <a:t>locations at </a:t>
            </a:r>
            <a:r>
              <a:rPr lang="en-US" altLang="de-DE" i="1" dirty="0">
                <a:latin typeface="Calibri" panose="020F0502020204030204" pitchFamily="34" charset="0"/>
              </a:rPr>
              <a:t>GSI-LINAC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6012299" y="2779500"/>
            <a:ext cx="2697695" cy="1873636"/>
            <a:chOff x="6333139" y="3858262"/>
            <a:chExt cx="2697695" cy="1873636"/>
          </a:xfrm>
        </p:grpSpPr>
        <p:cxnSp>
          <p:nvCxnSpPr>
            <p:cNvPr id="12" name="Gerade Verbindung 11"/>
            <p:cNvCxnSpPr/>
            <p:nvPr/>
          </p:nvCxnSpPr>
          <p:spPr bwMode="auto">
            <a:xfrm flipH="1">
              <a:off x="7012591" y="458126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12"/>
            <p:cNvCxnSpPr/>
            <p:nvPr/>
          </p:nvCxnSpPr>
          <p:spPr bwMode="auto">
            <a:xfrm>
              <a:off x="8746200" y="458126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mit Pfeil 13"/>
            <p:cNvCxnSpPr/>
            <p:nvPr/>
          </p:nvCxnSpPr>
          <p:spPr bwMode="auto">
            <a:xfrm flipV="1">
              <a:off x="7012591" y="5105672"/>
              <a:ext cx="104653" cy="52441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feld 14"/>
            <p:cNvSpPr txBox="1"/>
            <p:nvPr/>
          </p:nvSpPr>
          <p:spPr>
            <a:xfrm>
              <a:off x="7064918" y="5327246"/>
              <a:ext cx="1058950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latin typeface="Calibri" panose="020F0502020204030204" pitchFamily="34" charset="0"/>
                </a:rPr>
                <a:t>injection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7917176" y="5329860"/>
              <a:ext cx="1113658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latin typeface="Calibri" panose="020F0502020204030204" pitchFamily="34" charset="0"/>
                </a:rPr>
                <a:t>extraction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8" name="Abgerundetes Rechteck 17"/>
            <p:cNvSpPr/>
            <p:nvPr/>
          </p:nvSpPr>
          <p:spPr bwMode="auto">
            <a:xfrm>
              <a:off x="7221898" y="3858262"/>
              <a:ext cx="1524301" cy="1482395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Rechteck 19"/>
            <p:cNvSpPr/>
            <p:nvPr/>
          </p:nvSpPr>
          <p:spPr bwMode="auto">
            <a:xfrm rot="684265">
              <a:off x="7031573" y="4941576"/>
              <a:ext cx="193534" cy="124074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1" name="Gerade Verbindung 20"/>
            <p:cNvCxnSpPr/>
            <p:nvPr/>
          </p:nvCxnSpPr>
          <p:spPr bwMode="auto">
            <a:xfrm flipH="1" flipV="1">
              <a:off x="6662849" y="5630676"/>
              <a:ext cx="349742" cy="4809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6333139" y="4852922"/>
              <a:ext cx="815353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SEM-Grids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7270006" y="4477540"/>
              <a:ext cx="151126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synchrotron</a:t>
              </a:r>
              <a:endParaRPr lang="en-US" sz="17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" name="Rechteck 23"/>
            <p:cNvSpPr/>
            <p:nvPr/>
          </p:nvSpPr>
          <p:spPr bwMode="auto">
            <a:xfrm rot="684265">
              <a:off x="6985575" y="5275122"/>
              <a:ext cx="193534" cy="124074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hteck 24"/>
            <p:cNvSpPr/>
            <p:nvPr/>
          </p:nvSpPr>
          <p:spPr bwMode="auto">
            <a:xfrm>
              <a:off x="6815319" y="5517065"/>
              <a:ext cx="117549" cy="214833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895712" y="1916832"/>
            <a:ext cx="5044440" cy="4038600"/>
            <a:chOff x="769613" y="2270720"/>
            <a:chExt cx="5044440" cy="4038600"/>
          </a:xfrm>
        </p:grpSpPr>
        <p:pic>
          <p:nvPicPr>
            <p:cNvPr id="9933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8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13" y="2270720"/>
              <a:ext cx="5044440" cy="403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 Box 8"/>
            <p:cNvSpPr txBox="1">
              <a:spLocks noChangeArrowheads="1"/>
            </p:cNvSpPr>
            <p:nvPr/>
          </p:nvSpPr>
          <p:spPr bwMode="auto">
            <a:xfrm>
              <a:off x="1402754" y="2834733"/>
              <a:ext cx="1284287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33CC"/>
                  </a:solidFill>
                  <a:latin typeface="Calibri" panose="020F0502020204030204" pitchFamily="34" charset="0"/>
                </a:rPr>
                <a:t>horizontal</a:t>
              </a:r>
            </a:p>
          </p:txBody>
        </p:sp>
        <p:sp>
          <p:nvSpPr>
            <p:cNvPr id="27" name="Text Box 9"/>
            <p:cNvSpPr txBox="1">
              <a:spLocks noChangeArrowheads="1"/>
            </p:cNvSpPr>
            <p:nvPr/>
          </p:nvSpPr>
          <p:spPr bwMode="auto">
            <a:xfrm>
              <a:off x="3430545" y="2778479"/>
              <a:ext cx="128428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solidFill>
                    <a:srgbClr val="0033CC"/>
                  </a:solidFill>
                  <a:latin typeface="Calibri" panose="020F0502020204030204" pitchFamily="34" charset="0"/>
                </a:rPr>
                <a:t>vertical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107504" y="2527784"/>
            <a:ext cx="720080" cy="3349488"/>
            <a:chOff x="107504" y="2311760"/>
            <a:chExt cx="720080" cy="3349488"/>
          </a:xfrm>
        </p:grpSpPr>
        <p:sp>
          <p:nvSpPr>
            <p:cNvPr id="28" name="Textfeld 27"/>
            <p:cNvSpPr txBox="1"/>
            <p:nvPr/>
          </p:nvSpPr>
          <p:spPr>
            <a:xfrm>
              <a:off x="107504" y="3844905"/>
              <a:ext cx="720080" cy="353943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7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  <a:endParaRPr lang="en-US" sz="17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5" name="Gerade Verbindung mit Pfeil 4"/>
            <p:cNvCxnSpPr>
              <a:endCxn id="28" idx="2"/>
            </p:cNvCxnSpPr>
            <p:nvPr/>
          </p:nvCxnSpPr>
          <p:spPr>
            <a:xfrm flipV="1">
              <a:off x="467544" y="4198848"/>
              <a:ext cx="0" cy="1462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>
              <a:stCxn id="28" idx="0"/>
            </p:cNvCxnSpPr>
            <p:nvPr/>
          </p:nvCxnSpPr>
          <p:spPr>
            <a:xfrm flipH="1" flipV="1">
              <a:off x="459335" y="2311760"/>
              <a:ext cx="8209" cy="1533145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9840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Artist view of a SEM-Grid = Harp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0" y="1133475"/>
            <a:ext cx="6426200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7769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203930" y="1427163"/>
            <a:ext cx="8820150" cy="35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en-US" altLang="de-DE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 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Scintillation screens: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emission of light, universal  usage, limited dynamic range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SEM-Grid: emission of electrons, workhorse, limited resolution  </a:t>
            </a:r>
            <a:endParaRPr lang="en-US" altLang="de-DE" sz="2000" b="1" dirty="0">
              <a:solidFill>
                <a:srgbClr val="5F5F5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Wire scanner: </a:t>
            </a:r>
            <a:r>
              <a:rPr lang="en-US" altLang="de-DE" sz="2000" b="1" dirty="0">
                <a:latin typeface="Calibri" panose="020F0502020204030204" pitchFamily="34" charset="0"/>
              </a:rPr>
              <a:t>emission of electrons, workhorse, scanning method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Ionization Profile Monitor </a:t>
            </a:r>
            <a:endParaRPr lang="en-US" altLang="de-DE" sz="2000" b="1" dirty="0" smtClean="0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Optical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Transition Radiation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Synchrotron Light Monitors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Summary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Beam Profile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5124557" y="1211990"/>
            <a:ext cx="4018934" cy="5385362"/>
            <a:chOff x="8814516" y="3432572"/>
            <a:chExt cx="2476583" cy="3318616"/>
          </a:xfrm>
        </p:grpSpPr>
        <p:pic>
          <p:nvPicPr>
            <p:cNvPr id="11" name="Espace réservé du contenu 7" descr="DSCN0021.jpg"/>
            <p:cNvPicPr>
              <a:picLocks noChangeAspect="1"/>
            </p:cNvPicPr>
            <p:nvPr/>
          </p:nvPicPr>
          <p:blipFill rotWithShape="1">
            <a:blip r:embed="rId3" cstate="print"/>
            <a:srcRect l="-4089" t="-2" r="9956" b="-2203"/>
            <a:stretch/>
          </p:blipFill>
          <p:spPr>
            <a:xfrm rot="13756005">
              <a:off x="8961753" y="4216807"/>
              <a:ext cx="2471017" cy="2012098"/>
            </a:xfrm>
            <a:prstGeom prst="rect">
              <a:avLst/>
            </a:prstGeom>
          </p:spPr>
        </p:pic>
        <p:sp>
          <p:nvSpPr>
            <p:cNvPr id="2" name="Rechtwinkliges Dreieck 1"/>
            <p:cNvSpPr/>
            <p:nvPr/>
          </p:nvSpPr>
          <p:spPr bwMode="auto">
            <a:xfrm>
              <a:off x="8814516" y="3887788"/>
              <a:ext cx="1504291" cy="1209549"/>
            </a:xfrm>
            <a:prstGeom prst="rtTriangl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Rechtwinkliges Dreieck 5"/>
            <p:cNvSpPr/>
            <p:nvPr/>
          </p:nvSpPr>
          <p:spPr bwMode="auto">
            <a:xfrm rot="3000000">
              <a:off x="8773828" y="4435692"/>
              <a:ext cx="1544396" cy="133367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Rechtwinkliges Dreieck 15"/>
            <p:cNvSpPr/>
            <p:nvPr/>
          </p:nvSpPr>
          <p:spPr bwMode="auto">
            <a:xfrm rot="13800000">
              <a:off x="9546280" y="4477310"/>
              <a:ext cx="1935324" cy="155431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9582969" y="6295972"/>
              <a:ext cx="1098518" cy="4552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>
              <a:off x="9582969" y="3432572"/>
              <a:ext cx="930973" cy="4552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Slow, linear Wire Scanner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25413" y="1186057"/>
            <a:ext cx="6219706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pic>
        <p:nvPicPr>
          <p:cNvPr id="22535" name="Picture 7" descr="dtl_iso_thk_wir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583" y="3024928"/>
            <a:ext cx="3673475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6227" y="676312"/>
            <a:ext cx="6350461" cy="263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Idea: One wire is scanned through the beam!</a:t>
            </a:r>
          </a:p>
          <a:p>
            <a:pPr>
              <a:spcBef>
                <a:spcPts val="200"/>
              </a:spcBef>
            </a:pPr>
            <a:r>
              <a:rPr lang="en-US" altLang="de-DE" sz="2000" dirty="0" smtClean="0">
                <a:latin typeface="Calibri" panose="020F0502020204030204" pitchFamily="34" charset="0"/>
              </a:rPr>
              <a:t>Wire diameter 100 µm &lt; </a:t>
            </a:r>
            <a:r>
              <a:rPr lang="en-US" altLang="de-DE" sz="2000" b="1" i="1" dirty="0" err="1" smtClean="0">
                <a:latin typeface="Calibri" panose="020F0502020204030204" pitchFamily="34" charset="0"/>
              </a:rPr>
              <a:t>d</a:t>
            </a:r>
            <a:r>
              <a:rPr lang="en-US" altLang="de-DE" sz="2000" b="1" i="1" baseline="-25000" dirty="0" err="1" smtClean="0">
                <a:latin typeface="Calibri" panose="020F0502020204030204" pitchFamily="34" charset="0"/>
              </a:rPr>
              <a:t>wire</a:t>
            </a:r>
            <a:r>
              <a:rPr lang="en-US" altLang="de-DE" sz="2000" dirty="0" smtClean="0">
                <a:latin typeface="Calibri" panose="020F0502020204030204" pitchFamily="34" charset="0"/>
              </a:rPr>
              <a:t> &lt; 10 µm</a:t>
            </a:r>
          </a:p>
          <a:p>
            <a:pPr>
              <a:spcBef>
                <a:spcPts val="400"/>
              </a:spcBef>
            </a:pPr>
            <a:r>
              <a:rPr lang="en-US" altLang="de-DE" sz="20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Slow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, linear scanner are used for:</a:t>
            </a:r>
          </a:p>
          <a:p>
            <a:pPr>
              <a:spcBef>
                <a:spcPts val="2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Low </a:t>
            </a:r>
            <a:r>
              <a:rPr lang="en-US" altLang="de-DE" dirty="0">
                <a:latin typeface="Calibri" panose="020F0502020204030204" pitchFamily="34" charset="0"/>
              </a:rPr>
              <a:t>energy protons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H</a:t>
            </a:r>
            <a:r>
              <a:rPr lang="en-US" altLang="de-DE" dirty="0" smtClean="0">
                <a:latin typeface="Calibri" panose="020F0502020204030204" pitchFamily="34" charset="0"/>
              </a:rPr>
              <a:t>igh </a:t>
            </a:r>
            <a:r>
              <a:rPr lang="en-US" altLang="de-DE" dirty="0">
                <a:latin typeface="Calibri" panose="020F0502020204030204" pitchFamily="34" charset="0"/>
              </a:rPr>
              <a:t>resolution measurements </a:t>
            </a:r>
            <a:r>
              <a:rPr lang="en-US" altLang="de-DE" dirty="0" smtClean="0">
                <a:latin typeface="Calibri" panose="020F0502020204030204" pitchFamily="34" charset="0"/>
              </a:rPr>
              <a:t>for e</a:t>
            </a:r>
            <a:r>
              <a:rPr lang="en-US" altLang="de-DE" sz="2200" baseline="30000" dirty="0">
                <a:latin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beam 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</a:rPr>
              <a:t>    by de-convolution </a:t>
            </a:r>
            <a:r>
              <a:rPr lang="en-US" altLang="de-DE" i="1" dirty="0">
                <a:latin typeface="Calibri" panose="020F0502020204030204" pitchFamily="34" charset="0"/>
              </a:rPr>
              <a:t>σ</a:t>
            </a:r>
            <a:r>
              <a:rPr lang="en-US" altLang="de-DE" i="1" baseline="30000" dirty="0">
                <a:latin typeface="Calibri" panose="020F0502020204030204" pitchFamily="34" charset="0"/>
              </a:rPr>
              <a:t>2</a:t>
            </a:r>
            <a:r>
              <a:rPr lang="en-US" altLang="de-DE" sz="2200" i="1" baseline="-25000" dirty="0">
                <a:latin typeface="Calibri" panose="020F0502020204030204" pitchFamily="34" charset="0"/>
              </a:rPr>
              <a:t>beam</a:t>
            </a:r>
            <a:r>
              <a:rPr lang="en-US" altLang="de-DE" i="1" dirty="0">
                <a:latin typeface="Calibri" panose="020F0502020204030204" pitchFamily="34" charset="0"/>
              </a:rPr>
              <a:t>=σ</a:t>
            </a:r>
            <a:r>
              <a:rPr lang="en-US" altLang="de-DE" sz="2200" i="1" baseline="30000" dirty="0">
                <a:latin typeface="Calibri" panose="020F0502020204030204" pitchFamily="34" charset="0"/>
              </a:rPr>
              <a:t>2</a:t>
            </a:r>
            <a:r>
              <a:rPr lang="en-US" altLang="de-DE" sz="2200" i="1" baseline="-25000" dirty="0">
                <a:latin typeface="Calibri" panose="020F0502020204030204" pitchFamily="34" charset="0"/>
              </a:rPr>
              <a:t>meas</a:t>
            </a:r>
            <a:r>
              <a:rPr lang="en-US" altLang="de-DE" i="1" dirty="0">
                <a:latin typeface="Calibri" panose="020F0502020204030204" pitchFamily="34" charset="0"/>
              </a:rPr>
              <a:t>−d</a:t>
            </a:r>
            <a:r>
              <a:rPr lang="en-US" altLang="de-DE" sz="2200" i="1" baseline="30000" dirty="0">
                <a:latin typeface="Calibri" panose="020F0502020204030204" pitchFamily="34" charset="0"/>
              </a:rPr>
              <a:t>2</a:t>
            </a:r>
            <a:r>
              <a:rPr lang="en-US" altLang="de-DE" sz="2200" i="1" baseline="-25000" dirty="0">
                <a:latin typeface="Calibri" panose="020F0502020204030204" pitchFamily="34" charset="0"/>
              </a:rPr>
              <a:t>wire</a:t>
            </a:r>
          </a:p>
          <a:p>
            <a:pPr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</a:rPr>
              <a:t>    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dirty="0">
                <a:latin typeface="Calibri" panose="020F0502020204030204" pitchFamily="34" charset="0"/>
              </a:rPr>
              <a:t>resolution down to </a:t>
            </a:r>
            <a:r>
              <a:rPr lang="en-US" altLang="de-DE" dirty="0" smtClean="0">
                <a:latin typeface="Calibri" panose="020F0502020204030204" pitchFamily="34" charset="0"/>
              </a:rPr>
              <a:t> 1 </a:t>
            </a:r>
            <a:r>
              <a:rPr lang="en-US" altLang="de-DE" dirty="0" err="1" smtClean="0">
                <a:latin typeface="Calibri" panose="020F0502020204030204" pitchFamily="34" charset="0"/>
              </a:rPr>
              <a:t>μm</a:t>
            </a:r>
            <a:r>
              <a:rPr lang="en-US" altLang="de-DE" dirty="0" smtClean="0">
                <a:latin typeface="Calibri" panose="020F0502020204030204" pitchFamily="34" charset="0"/>
              </a:rPr>
              <a:t> range can </a:t>
            </a:r>
            <a:r>
              <a:rPr lang="en-US" altLang="de-DE" dirty="0">
                <a:latin typeface="Calibri" panose="020F0502020204030204" pitchFamily="34" charset="0"/>
              </a:rPr>
              <a:t>be reached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Detection </a:t>
            </a:r>
            <a:r>
              <a:rPr lang="en-US" altLang="de-DE" dirty="0">
                <a:latin typeface="Calibri" panose="020F0502020204030204" pitchFamily="34" charset="0"/>
              </a:rPr>
              <a:t>of beam </a:t>
            </a:r>
            <a:r>
              <a:rPr lang="en-US" altLang="de-DE" dirty="0" smtClean="0">
                <a:latin typeface="Calibri" panose="020F0502020204030204" pitchFamily="34" charset="0"/>
              </a:rPr>
              <a:t>halo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pic>
        <p:nvPicPr>
          <p:cNvPr id="10" name="Espace réservé du contenu 5" descr="DSCN0019.jpg"/>
          <p:cNvPicPr>
            <a:picLocks noChangeAspect="1"/>
          </p:cNvPicPr>
          <p:nvPr/>
        </p:nvPicPr>
        <p:blipFill rotWithShape="1">
          <a:blip r:embed="rId5" cstate="print"/>
          <a:srcRect l="18279" t="23519" r="16740" b="18347"/>
          <a:stretch/>
        </p:blipFill>
        <p:spPr>
          <a:xfrm rot="16200000">
            <a:off x="7148081" y="1286509"/>
            <a:ext cx="2388325" cy="1602495"/>
          </a:xfrm>
          <a:prstGeom prst="rect">
            <a:avLst/>
          </a:prstGeom>
        </p:spPr>
      </p:pic>
      <p:sp>
        <p:nvSpPr>
          <p:cNvPr id="3" name="Rechtwinkliges Dreieck 2"/>
          <p:cNvSpPr/>
          <p:nvPr/>
        </p:nvSpPr>
        <p:spPr bwMode="auto">
          <a:xfrm>
            <a:off x="6847554" y="4091351"/>
            <a:ext cx="1731927" cy="1335185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Rechtwinkliges Dreieck 3"/>
          <p:cNvSpPr/>
          <p:nvPr/>
        </p:nvSpPr>
        <p:spPr bwMode="auto">
          <a:xfrm>
            <a:off x="-56644" y="4269375"/>
            <a:ext cx="1003412" cy="1097994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Träne 4"/>
          <p:cNvSpPr/>
          <p:nvPr/>
        </p:nvSpPr>
        <p:spPr bwMode="auto">
          <a:xfrm>
            <a:off x="550258" y="692696"/>
            <a:ext cx="2031101" cy="519351"/>
          </a:xfrm>
          <a:prstGeom prst="teardrop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410" y="3043019"/>
            <a:ext cx="4193710" cy="362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feld 18"/>
          <p:cNvSpPr txBox="1"/>
          <p:nvPr/>
        </p:nvSpPr>
        <p:spPr>
          <a:xfrm rot="19535334">
            <a:off x="5416114" y="5271209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5 cm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5550092" y="5005234"/>
            <a:ext cx="724817" cy="48107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stealth" w="lg" len="med"/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9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Artist view of a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Scraper or Scanner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68610" name="Picture 2" descr="H:\JUAS 2017\droppedIma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95" b="25120"/>
          <a:stretch/>
        </p:blipFill>
        <p:spPr bwMode="auto">
          <a:xfrm>
            <a:off x="1271715" y="1485899"/>
            <a:ext cx="6437058" cy="298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495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Fast, Flying Wire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Scanner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413" y="112474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271578" y="727869"/>
            <a:ext cx="838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In a synchrotron </a:t>
            </a:r>
            <a:r>
              <a:rPr lang="en-US" altLang="de-DE" sz="2000" b="1" i="1" u="sng" dirty="0">
                <a:solidFill>
                  <a:srgbClr val="0033CC"/>
                </a:solidFill>
                <a:latin typeface="Calibri" panose="020F0502020204030204" pitchFamily="34" charset="0"/>
              </a:rPr>
              <a:t>one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 wire is scanned though the </a:t>
            </a:r>
            <a:r>
              <a:rPr lang="en-US" altLang="de-DE" sz="2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beam as fast as possible.</a:t>
            </a:r>
            <a:endParaRPr lang="en-US" altLang="de-DE" sz="200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025" y="1654250"/>
            <a:ext cx="3931114" cy="282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300038" y="1124744"/>
            <a:ext cx="73261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</a:rPr>
              <a:t>Fast pendulum scanner for synchrotrons; sometimes it is called </a:t>
            </a:r>
            <a:r>
              <a:rPr lang="en-US" altLang="de-DE" b="1" i="1" dirty="0">
                <a:latin typeface="Calibri" panose="020F0502020204030204" pitchFamily="34" charset="0"/>
              </a:rPr>
              <a:t>’flying wire</a:t>
            </a:r>
            <a:r>
              <a:rPr lang="en-US" altLang="de-DE" b="1" dirty="0">
                <a:latin typeface="Calibri" panose="020F0502020204030204" pitchFamily="34" charset="0"/>
              </a:rPr>
              <a:t>’</a:t>
            </a:r>
            <a:r>
              <a:rPr lang="en-US" altLang="de-DE" dirty="0">
                <a:latin typeface="Calibri" panose="020F0502020204030204" pitchFamily="34" charset="0"/>
              </a:rPr>
              <a:t>:</a:t>
            </a:r>
          </a:p>
        </p:txBody>
      </p:sp>
      <p:pic>
        <p:nvPicPr>
          <p:cNvPr id="90114" name="Picture 2" descr="https://twiki.cern.ch/twiki/pub/BWSUpgrade/Project/Ope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5394"/>
            <a:ext cx="4910483" cy="297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5919928" y="5660376"/>
            <a:ext cx="28139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latin typeface="Calibri" panose="020F0502020204030204" pitchFamily="34" charset="0"/>
              </a:rPr>
              <a:t>From</a:t>
            </a:r>
            <a:r>
              <a:rPr lang="de-DE" sz="1400" dirty="0" smtClean="0">
                <a:latin typeface="Calibri" panose="020F0502020204030204" pitchFamily="34" charset="0"/>
              </a:rPr>
              <a:t> </a:t>
            </a:r>
            <a:r>
              <a:rPr lang="de-DE" sz="1400" dirty="0" smtClean="0">
                <a:solidFill>
                  <a:srgbClr val="0033CC"/>
                </a:solidFill>
                <a:latin typeface="Calibri" panose="020F0502020204030204" pitchFamily="34" charset="0"/>
                <a:hlinkClick r:id="rId5"/>
              </a:rPr>
              <a:t>https</a:t>
            </a:r>
            <a:r>
              <a:rPr lang="de-DE" sz="1400" dirty="0">
                <a:solidFill>
                  <a:srgbClr val="0033CC"/>
                </a:solidFill>
                <a:latin typeface="Calibri" panose="020F0502020204030204" pitchFamily="34" charset="0"/>
                <a:hlinkClick r:id="rId5"/>
              </a:rPr>
              <a:t>://twiki.cern.ch/twiki</a:t>
            </a:r>
            <a:r>
              <a:rPr lang="de-DE" sz="1400" dirty="0" smtClean="0">
                <a:latin typeface="Calibri" panose="020F0502020204030204" pitchFamily="34" charset="0"/>
                <a:hlinkClick r:id="rId5"/>
              </a:rPr>
              <a:t>/</a:t>
            </a:r>
            <a:endParaRPr lang="de-DE" sz="1400" dirty="0" smtClean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de-DE" sz="1400" dirty="0" smtClean="0">
                <a:latin typeface="Calibri" panose="020F0502020204030204" pitchFamily="34" charset="0"/>
              </a:rPr>
              <a:t>bin/</a:t>
            </a:r>
            <a:r>
              <a:rPr lang="de-DE" sz="1400" dirty="0" err="1" smtClean="0">
                <a:latin typeface="Calibri" panose="020F0502020204030204" pitchFamily="34" charset="0"/>
              </a:rPr>
              <a:t>viewauth</a:t>
            </a:r>
            <a:r>
              <a:rPr lang="de-DE" sz="1400" dirty="0" smtClean="0">
                <a:latin typeface="Calibri" panose="020F0502020204030204" pitchFamily="34" charset="0"/>
              </a:rPr>
              <a:t>/</a:t>
            </a:r>
            <a:r>
              <a:rPr lang="de-DE" sz="1400" dirty="0" err="1" smtClean="0">
                <a:latin typeface="Calibri" panose="020F0502020204030204" pitchFamily="34" charset="0"/>
              </a:rPr>
              <a:t>BWSUpgrade</a:t>
            </a:r>
            <a:r>
              <a:rPr lang="de-DE" sz="1400" dirty="0">
                <a:latin typeface="Calibri" panose="020F0502020204030204" pitchFamily="34" charset="0"/>
              </a:rPr>
              <a:t>/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901" t="25465" r="1337" b="14740"/>
          <a:stretch/>
        </p:blipFill>
        <p:spPr bwMode="auto">
          <a:xfrm>
            <a:off x="3248777" y="4287676"/>
            <a:ext cx="2454599" cy="202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436998" y="4253607"/>
            <a:ext cx="2899786" cy="2118371"/>
            <a:chOff x="7012591" y="3566150"/>
            <a:chExt cx="2899786" cy="2118371"/>
          </a:xfrm>
        </p:grpSpPr>
        <p:cxnSp>
          <p:nvCxnSpPr>
            <p:cNvPr id="11" name="Gerade Verbindung 10"/>
            <p:cNvCxnSpPr/>
            <p:nvPr/>
          </p:nvCxnSpPr>
          <p:spPr bwMode="auto">
            <a:xfrm flipH="1">
              <a:off x="7012591" y="458126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12"/>
            <p:cNvCxnSpPr/>
            <p:nvPr/>
          </p:nvCxnSpPr>
          <p:spPr bwMode="auto">
            <a:xfrm>
              <a:off x="8746200" y="458126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mit Pfeil 13"/>
            <p:cNvCxnSpPr/>
            <p:nvPr/>
          </p:nvCxnSpPr>
          <p:spPr bwMode="auto">
            <a:xfrm flipV="1">
              <a:off x="7012591" y="5105672"/>
              <a:ext cx="104653" cy="52441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feld 14"/>
            <p:cNvSpPr txBox="1"/>
            <p:nvPr/>
          </p:nvSpPr>
          <p:spPr>
            <a:xfrm>
              <a:off x="7064918" y="5327246"/>
              <a:ext cx="1058950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latin typeface="Calibri" panose="020F0502020204030204" pitchFamily="34" charset="0"/>
                </a:rPr>
                <a:t>injection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7917176" y="5329860"/>
              <a:ext cx="1113658" cy="32316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dirty="0" smtClean="0">
                  <a:latin typeface="Calibri" panose="020F0502020204030204" pitchFamily="34" charset="0"/>
                </a:rPr>
                <a:t>extraction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7" name="Abgerundetes Rechteck 16"/>
            <p:cNvSpPr/>
            <p:nvPr/>
          </p:nvSpPr>
          <p:spPr bwMode="auto">
            <a:xfrm>
              <a:off x="7221898" y="3858262"/>
              <a:ext cx="1524301" cy="1482395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 rot="5400000">
              <a:off x="7990909" y="3784385"/>
              <a:ext cx="193534" cy="124074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8627313" y="3566150"/>
              <a:ext cx="1285064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particle</a:t>
              </a:r>
            </a:p>
            <a:p>
              <a:pPr>
                <a:spcBef>
                  <a:spcPts val="0"/>
                </a:spcBef>
              </a:pPr>
              <a:r>
                <a:rPr lang="en-US" altLang="de-DE" sz="17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detector</a:t>
              </a:r>
              <a:endParaRPr lang="en-US" altLang="de-DE" sz="17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7270006" y="4477540"/>
              <a:ext cx="151126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synchrotron</a:t>
              </a:r>
              <a:endParaRPr lang="en-US" sz="17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4" name="Rechteck 23"/>
          <p:cNvSpPr/>
          <p:nvPr/>
        </p:nvSpPr>
        <p:spPr bwMode="auto">
          <a:xfrm rot="5400000">
            <a:off x="1861827" y="4430708"/>
            <a:ext cx="193534" cy="124074"/>
          </a:xfrm>
          <a:prstGeom prst="rect">
            <a:avLst/>
          </a:prstGeom>
          <a:noFill/>
          <a:ln w="444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263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8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857" y="2460605"/>
            <a:ext cx="4283586" cy="291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 of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Flying Wire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Scanners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86543" y="112030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10367" y="764704"/>
            <a:ext cx="8850075" cy="103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</a:rPr>
              <a:t>Material: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  </a:t>
            </a:r>
            <a:r>
              <a:rPr lang="en-US" altLang="de-DE" dirty="0">
                <a:latin typeface="Calibri" panose="020F0502020204030204" pitchFamily="34" charset="0"/>
              </a:rPr>
              <a:t>carbon or </a:t>
            </a:r>
            <a:r>
              <a:rPr lang="en-US" altLang="de-DE" dirty="0" err="1">
                <a:latin typeface="Calibri" panose="020F0502020204030204" pitchFamily="34" charset="0"/>
              </a:rPr>
              <a:t>SiC</a:t>
            </a:r>
            <a:r>
              <a:rPr lang="en-US" altLang="de-DE" dirty="0">
                <a:latin typeface="Calibri" panose="020F0502020204030204" pitchFamily="34" charset="0"/>
              </a:rPr>
              <a:t> → low Z-material for low energy loss and high temperature.</a:t>
            </a:r>
          </a:p>
          <a:p>
            <a:pPr>
              <a:lnSpc>
                <a:spcPct val="70000"/>
              </a:lnSpc>
            </a:pPr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</a:rPr>
              <a:t>Thickness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: </a:t>
            </a:r>
            <a:r>
              <a:rPr lang="en-US" altLang="de-DE" dirty="0">
                <a:latin typeface="Calibri" panose="020F0502020204030204" pitchFamily="34" charset="0"/>
              </a:rPr>
              <a:t>down to 10 </a:t>
            </a:r>
            <a:r>
              <a:rPr lang="en-US" altLang="de-DE" dirty="0" err="1">
                <a:latin typeface="Calibri" panose="020F0502020204030204" pitchFamily="34" charset="0"/>
              </a:rPr>
              <a:t>μm</a:t>
            </a:r>
            <a:r>
              <a:rPr lang="en-US" altLang="de-DE" dirty="0">
                <a:latin typeface="Calibri" panose="020F0502020204030204" pitchFamily="34" charset="0"/>
              </a:rPr>
              <a:t> → high resolution.</a:t>
            </a:r>
          </a:p>
          <a:p>
            <a:pPr>
              <a:lnSpc>
                <a:spcPct val="70000"/>
              </a:lnSpc>
            </a:pPr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</a:rPr>
              <a:t>Detection: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High </a:t>
            </a:r>
            <a:r>
              <a:rPr lang="en-US" altLang="de-DE" dirty="0">
                <a:latin typeface="Calibri" panose="020F0502020204030204" pitchFamily="34" charset="0"/>
              </a:rPr>
              <a:t>energy </a:t>
            </a:r>
            <a:r>
              <a:rPr lang="en-US" altLang="de-DE" b="1" dirty="0">
                <a:latin typeface="Calibri" panose="020F0502020204030204" pitchFamily="34" charset="0"/>
              </a:rPr>
              <a:t>secondary particles </a:t>
            </a:r>
            <a:r>
              <a:rPr lang="en-US" altLang="de-DE" dirty="0" smtClean="0">
                <a:latin typeface="Calibri" panose="020F0502020204030204" pitchFamily="34" charset="0"/>
              </a:rPr>
              <a:t>with a detector like a </a:t>
            </a:r>
            <a:r>
              <a:rPr lang="en-US" altLang="de-DE" dirty="0">
                <a:latin typeface="Calibri" panose="020F0502020204030204" pitchFamily="34" charset="0"/>
              </a:rPr>
              <a:t>beam loss </a:t>
            </a:r>
            <a:r>
              <a:rPr lang="en-US" altLang="de-DE" dirty="0" smtClean="0">
                <a:latin typeface="Calibri" panose="020F0502020204030204" pitchFamily="34" charset="0"/>
              </a:rPr>
              <a:t>monitor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5" cstate="print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68" y="2780928"/>
            <a:ext cx="438467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4919" name="Rectangle 7"/>
          <p:cNvSpPr>
            <a:spLocks noChangeArrowheads="1"/>
          </p:cNvSpPr>
          <p:nvPr/>
        </p:nvSpPr>
        <p:spPr bwMode="auto">
          <a:xfrm>
            <a:off x="5112568" y="1810593"/>
            <a:ext cx="4572000" cy="610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i="1" dirty="0">
                <a:latin typeface="Calibri" panose="020F0502020204030204" pitchFamily="34" charset="0"/>
              </a:rPr>
              <a:t>Proton impact on</a:t>
            </a:r>
          </a:p>
          <a:p>
            <a:pPr>
              <a:lnSpc>
                <a:spcPct val="20000"/>
              </a:lnSpc>
            </a:pPr>
            <a:r>
              <a:rPr lang="en-US" altLang="de-DE" i="1" dirty="0">
                <a:latin typeface="Calibri" panose="020F0502020204030204" pitchFamily="34" charset="0"/>
              </a:rPr>
              <a:t>scanner at CERN-PS Booster:</a:t>
            </a:r>
          </a:p>
        </p:txBody>
      </p:sp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173855" y="1798833"/>
            <a:ext cx="5842000" cy="94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</a:rPr>
              <a:t>Secondary particles: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50000"/>
              </a:lnSpc>
            </a:pPr>
            <a:r>
              <a:rPr lang="en-US" altLang="de-DE" b="1" i="1" dirty="0">
                <a:latin typeface="Calibri" panose="020F0502020204030204" pitchFamily="34" charset="0"/>
              </a:rPr>
              <a:t>Proton beam </a:t>
            </a:r>
            <a:r>
              <a:rPr lang="en-US" altLang="de-DE" dirty="0">
                <a:latin typeface="Calibri" panose="020F0502020204030204" pitchFamily="34" charset="0"/>
              </a:rPr>
              <a:t>→ hadrons shower (π, n, p...) </a:t>
            </a:r>
          </a:p>
          <a:p>
            <a:pPr>
              <a:lnSpc>
                <a:spcPct val="50000"/>
              </a:lnSpc>
            </a:pPr>
            <a:r>
              <a:rPr lang="en-US" altLang="de-DE" b="1" i="1" dirty="0">
                <a:latin typeface="Calibri" panose="020F0502020204030204" pitchFamily="34" charset="0"/>
              </a:rPr>
              <a:t>Electron beam </a:t>
            </a:r>
            <a:r>
              <a:rPr lang="en-US" altLang="de-DE" dirty="0">
                <a:latin typeface="Calibri" panose="020F0502020204030204" pitchFamily="34" charset="0"/>
              </a:rPr>
              <a:t>→ Bremsstrahlung photons.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768329" y="3717032"/>
            <a:ext cx="2047875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Rest mass: </a:t>
            </a:r>
          </a:p>
          <a:p>
            <a:pPr>
              <a:spcBef>
                <a:spcPts val="200"/>
              </a:spcBef>
            </a:pPr>
            <a:r>
              <a:rPr lang="en-US" b="1" i="1" dirty="0" smtClean="0">
                <a:latin typeface="Calibri" panose="020F0502020204030204" pitchFamily="34" charset="0"/>
              </a:rPr>
              <a:t>m</a:t>
            </a:r>
            <a:r>
              <a:rPr lang="en-US" baseline="-25000" dirty="0" smtClean="0">
                <a:latin typeface="Calibri" panose="020F0502020204030204" pitchFamily="34" charset="0"/>
                <a:sym typeface="Symbol"/>
              </a:rPr>
              <a:t>±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 </a:t>
            </a:r>
            <a:r>
              <a:rPr lang="en-US" dirty="0">
                <a:latin typeface="Calibri" panose="020F0502020204030204" pitchFamily="34" charset="0"/>
                <a:sym typeface="Symbol"/>
              </a:rPr>
              <a:t>= 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140 MeV/c</a:t>
            </a:r>
            <a:r>
              <a:rPr lang="en-US" baseline="30000" dirty="0" smtClean="0">
                <a:latin typeface="Calibri" panose="020F0502020204030204" pitchFamily="34" charset="0"/>
                <a:sym typeface="Symbol"/>
              </a:rPr>
              <a:t>2</a:t>
            </a:r>
            <a:endParaRPr lang="en-US" b="1" i="1" dirty="0" smtClean="0">
              <a:latin typeface="Calibri" panose="020F0502020204030204" pitchFamily="34" charset="0"/>
            </a:endParaRPr>
          </a:p>
          <a:p>
            <a:pPr>
              <a:spcBef>
                <a:spcPts val="200"/>
              </a:spcBef>
            </a:pPr>
            <a:r>
              <a:rPr lang="en-US" b="1" i="1" dirty="0" smtClean="0">
                <a:latin typeface="Calibri" panose="020F0502020204030204" pitchFamily="34" charset="0"/>
              </a:rPr>
              <a:t>m</a:t>
            </a:r>
            <a:r>
              <a:rPr lang="en-US" baseline="-25000" dirty="0" smtClean="0">
                <a:latin typeface="Calibri" panose="020F0502020204030204" pitchFamily="34" charset="0"/>
                <a:sym typeface="Symbol"/>
              </a:rPr>
              <a:t>0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 = 135 MeV/c</a:t>
            </a:r>
            <a:r>
              <a:rPr lang="en-US" baseline="30000" dirty="0" smtClean="0">
                <a:latin typeface="Calibri" panose="020F0502020204030204" pitchFamily="34" charset="0"/>
                <a:sym typeface="Symbol"/>
              </a:rPr>
              <a:t>2</a:t>
            </a:r>
            <a:endParaRPr lang="en-US" baseline="30000" dirty="0">
              <a:latin typeface="Calibri" panose="020F0502020204030204" pitchFamily="34" charset="0"/>
            </a:endParaRPr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>
            <a:off x="107346" y="5011142"/>
            <a:ext cx="8051800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600" b="1" dirty="0">
                <a:solidFill>
                  <a:srgbClr val="3333CC"/>
                </a:solidFill>
                <a:latin typeface="Calibri" panose="020F0502020204030204" pitchFamily="34" charset="0"/>
              </a:rPr>
              <a:t>Kinematics of flying wire: </a:t>
            </a:r>
          </a:p>
          <a:p>
            <a:pPr>
              <a:spcBef>
                <a:spcPts val="200"/>
              </a:spcBef>
            </a:pPr>
            <a:r>
              <a:rPr lang="en-US" altLang="de-DE" sz="1600" dirty="0">
                <a:latin typeface="Calibri" panose="020F0502020204030204" pitchFamily="34" charset="0"/>
              </a:rPr>
              <a:t>Velocity during passage typically 10 m/s = 36 km/h </a:t>
            </a:r>
            <a:r>
              <a:rPr lang="en-US" altLang="de-DE" sz="1600" dirty="0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20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  </a:t>
            </a:r>
            <a:r>
              <a:rPr lang="en-US" altLang="de-DE" sz="1600" dirty="0">
                <a:latin typeface="Calibri" panose="020F0502020204030204" pitchFamily="34" charset="0"/>
              </a:rPr>
              <a:t>typical beam size </a:t>
            </a:r>
            <a:r>
              <a:rPr lang="en-US" altLang="de-DE" sz="1600" dirty="0">
                <a:latin typeface="Calibri" panose="020F0502020204030204" pitchFamily="34" charset="0"/>
                <a:sym typeface="Symbol" pitchFamily="18" charset="2"/>
              </a:rPr>
              <a:t></a:t>
            </a:r>
            <a:r>
              <a:rPr lang="en-US" altLang="de-DE" sz="1600" dirty="0">
                <a:latin typeface="Calibri" panose="020F0502020204030204" pitchFamily="34" charset="0"/>
              </a:rPr>
              <a:t>  10 </a:t>
            </a:r>
            <a:r>
              <a:rPr lang="en-US" altLang="de-DE" sz="1600" dirty="0" smtClean="0">
                <a:latin typeface="Calibri" panose="020F0502020204030204" pitchFamily="34" charset="0"/>
              </a:rPr>
              <a:t>mm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 </a:t>
            </a:r>
            <a:r>
              <a:rPr lang="en-US" altLang="de-DE" sz="1600" dirty="0" smtClean="0">
                <a:latin typeface="Calibri" panose="020F0502020204030204" pitchFamily="34" charset="0"/>
                <a:sym typeface="Symbol" pitchFamily="18" charset="2"/>
              </a:rPr>
              <a:t>time </a:t>
            </a:r>
            <a:r>
              <a:rPr lang="en-US" altLang="de-DE" sz="1600" dirty="0">
                <a:latin typeface="Calibri" panose="020F0502020204030204" pitchFamily="34" charset="0"/>
                <a:sym typeface="Symbol" pitchFamily="18" charset="2"/>
              </a:rPr>
              <a:t>for traversing the beam </a:t>
            </a:r>
            <a:r>
              <a:rPr lang="en-US" altLang="de-DE" sz="1600" b="1" i="1" dirty="0">
                <a:latin typeface="Calibri" panose="020F0502020204030204" pitchFamily="34" charset="0"/>
                <a:sym typeface="Symbol" pitchFamily="18" charset="2"/>
              </a:rPr>
              <a:t>t </a:t>
            </a:r>
            <a:r>
              <a:rPr lang="en-US" altLang="de-DE" sz="1600" dirty="0">
                <a:latin typeface="Calibri" panose="020F0502020204030204" pitchFamily="34" charset="0"/>
                <a:sym typeface="Symbol" pitchFamily="18" charset="2"/>
              </a:rPr>
              <a:t> 1 </a:t>
            </a:r>
            <a:r>
              <a:rPr lang="en-US" altLang="de-DE" sz="1600" dirty="0" err="1">
                <a:latin typeface="Calibri" panose="020F0502020204030204" pitchFamily="34" charset="0"/>
                <a:sym typeface="Symbol" pitchFamily="18" charset="2"/>
              </a:rPr>
              <a:t>ms</a:t>
            </a:r>
            <a:r>
              <a:rPr lang="en-US" altLang="de-DE" sz="1600" dirty="0">
                <a:latin typeface="Calibri" panose="020F0502020204030204" pitchFamily="34" charset="0"/>
                <a:sym typeface="Symbol" pitchFamily="18" charset="2"/>
              </a:rPr>
              <a:t> </a:t>
            </a:r>
            <a:endParaRPr lang="en-US" altLang="de-DE" sz="1600" dirty="0" smtClean="0">
              <a:latin typeface="Calibri" panose="020F0502020204030204" pitchFamily="34" charset="0"/>
              <a:sym typeface="Symbol" pitchFamily="18" charset="2"/>
            </a:endParaRPr>
          </a:p>
          <a:p>
            <a:pPr>
              <a:spcBef>
                <a:spcPts val="200"/>
              </a:spcBef>
            </a:pPr>
            <a:r>
              <a:rPr lang="en-US" altLang="de-DE" sz="1600" b="1" dirty="0" smtClean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Challenges: </a:t>
            </a:r>
            <a:r>
              <a:rPr lang="en-US" altLang="de-DE" sz="1600" dirty="0" smtClean="0">
                <a:latin typeface="Calibri" panose="020F0502020204030204" pitchFamily="34" charset="0"/>
                <a:sym typeface="Symbol" pitchFamily="18" charset="2"/>
              </a:rPr>
              <a:t>Wire stability for fast movement with high acceleration</a:t>
            </a:r>
            <a:r>
              <a:rPr lang="en-US" altLang="de-DE" sz="1600" dirty="0">
                <a:latin typeface="Calibri" panose="020F0502020204030204" pitchFamily="34" charset="0"/>
              </a:rPr>
              <a:t>	</a:t>
            </a:r>
            <a:r>
              <a:rPr lang="en-US" altLang="de-DE" sz="1600" dirty="0" smtClean="0">
                <a:latin typeface="Calibri" panose="020F0502020204030204" pitchFamily="34" charset="0"/>
              </a:rPr>
              <a:t>       </a:t>
            </a:r>
            <a:r>
              <a:rPr lang="en-US" altLang="de-DE" sz="1600" dirty="0">
                <a:latin typeface="Calibri" panose="020F0502020204030204" pitchFamily="34" charset="0"/>
              </a:rPr>
              <a:t>	 </a:t>
            </a:r>
          </a:p>
        </p:txBody>
      </p:sp>
      <p:sp>
        <p:nvSpPr>
          <p:cNvPr id="12" name="Rechteck 11"/>
          <p:cNvSpPr/>
          <p:nvPr/>
        </p:nvSpPr>
        <p:spPr>
          <a:xfrm>
            <a:off x="6345191" y="5589240"/>
            <a:ext cx="24995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latin typeface="Calibri" panose="020F0502020204030204" pitchFamily="34" charset="0"/>
              </a:rPr>
              <a:t>U. </a:t>
            </a:r>
            <a:r>
              <a:rPr lang="de-DE" sz="1400" dirty="0" err="1" smtClean="0">
                <a:latin typeface="Calibri" panose="020F0502020204030204" pitchFamily="34" charset="0"/>
              </a:rPr>
              <a:t>Raich</a:t>
            </a:r>
            <a:r>
              <a:rPr lang="de-DE" sz="1400" dirty="0" smtClean="0">
                <a:latin typeface="Calibri" panose="020F0502020204030204" pitchFamily="34" charset="0"/>
              </a:rPr>
              <a:t> et al., DIPAC 2005</a:t>
            </a:r>
            <a:endParaRPr lang="de-DE" sz="1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9" grpId="0"/>
      <p:bldP spid="11" grpId="0"/>
      <p:bldP spid="13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Artist View of a Wire Scanner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63" y="960438"/>
            <a:ext cx="5389562" cy="549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0643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between SEM-Grid and </a:t>
            </a:r>
            <a:r>
              <a:rPr lang="en-US" altLang="de-DE" sz="2100" b="1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Wire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Scanners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231775" y="1036638"/>
            <a:ext cx="8726488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Grid: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      </a:t>
            </a:r>
            <a:r>
              <a:rPr lang="en-US" altLang="de-DE" dirty="0" smtClean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Measurement </a:t>
            </a:r>
            <a:r>
              <a:rPr lang="en-US" altLang="de-DE" dirty="0">
                <a:latin typeface="Calibri" panose="020F0502020204030204" pitchFamily="34" charset="0"/>
              </a:rPr>
              <a:t>at a single moment in time</a:t>
            </a:r>
          </a:p>
          <a:p>
            <a:pPr>
              <a:lnSpc>
                <a:spcPct val="9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Scanner: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Fast </a:t>
            </a:r>
            <a:r>
              <a:rPr lang="en-US" altLang="de-DE" dirty="0">
                <a:latin typeface="Calibri" panose="020F0502020204030204" pitchFamily="34" charset="0"/>
              </a:rPr>
              <a:t>variations can not be monitored </a:t>
            </a:r>
          </a:p>
          <a:p>
            <a:pPr>
              <a:lnSpc>
                <a:spcPct val="9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	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dirty="0">
                <a:latin typeface="Calibri" panose="020F0502020204030204" pitchFamily="34" charset="0"/>
              </a:rPr>
              <a:t>for pulsed LINACs precise synchronization is needed </a:t>
            </a:r>
          </a:p>
          <a:p>
            <a:pPr>
              <a:lnSpc>
                <a:spcPct val="0"/>
              </a:lnSpc>
            </a:pPr>
            <a:r>
              <a:rPr lang="en-US" altLang="de-DE" b="1" dirty="0">
                <a:latin typeface="Calibri" panose="020F0502020204030204" pitchFamily="34" charset="0"/>
              </a:rPr>
              <a:t>__________________________________________________________________________</a:t>
            </a:r>
          </a:p>
          <a:p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Grid:</a:t>
            </a:r>
            <a:r>
              <a:rPr lang="en-US" altLang="de-DE" dirty="0">
                <a:latin typeface="Calibri" panose="020F0502020204030204" pitchFamily="34" charset="0"/>
              </a:rPr>
              <a:t>	</a:t>
            </a:r>
            <a:r>
              <a:rPr lang="en-US" altLang="de-DE" dirty="0" smtClean="0">
                <a:latin typeface="Calibri" panose="020F0502020204030204" pitchFamily="34" charset="0"/>
              </a:rPr>
              <a:t> Not </a:t>
            </a:r>
            <a:r>
              <a:rPr lang="en-US" altLang="de-DE" dirty="0">
                <a:latin typeface="Calibri" panose="020F0502020204030204" pitchFamily="34" charset="0"/>
              </a:rPr>
              <a:t>adequate at synchrotrons for stored beam parameters</a:t>
            </a:r>
          </a:p>
          <a:p>
            <a:pPr>
              <a:lnSpc>
                <a:spcPct val="9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Scanner: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At </a:t>
            </a:r>
            <a:r>
              <a:rPr lang="en-US" altLang="de-DE" dirty="0">
                <a:latin typeface="Calibri" panose="020F0502020204030204" pitchFamily="34" charset="0"/>
              </a:rPr>
              <a:t>high energy synchrotrons flying wire scanners are nearly non-destructive</a:t>
            </a:r>
          </a:p>
          <a:p>
            <a:pPr>
              <a:lnSpc>
                <a:spcPct val="0"/>
              </a:lnSpc>
            </a:pPr>
            <a:r>
              <a:rPr lang="en-US" altLang="de-DE" b="1" dirty="0">
                <a:latin typeface="Calibri" panose="020F0502020204030204" pitchFamily="34" charset="0"/>
              </a:rPr>
              <a:t>__________________________________________________________________________</a:t>
            </a:r>
            <a:endParaRPr lang="en-US" altLang="de-DE" dirty="0">
              <a:latin typeface="Calibri" panose="020F0502020204030204" pitchFamily="34" charset="0"/>
            </a:endParaRPr>
          </a:p>
          <a:p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Grid:</a:t>
            </a:r>
            <a:r>
              <a:rPr lang="en-US" altLang="de-DE" b="1" dirty="0">
                <a:solidFill>
                  <a:schemeClr val="accent2"/>
                </a:solidFill>
                <a:latin typeface="Calibri" panose="020F0502020204030204" pitchFamily="34" charset="0"/>
              </a:rPr>
              <a:t>	</a:t>
            </a:r>
            <a:r>
              <a:rPr lang="en-US" altLang="de-DE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Resolution </a:t>
            </a:r>
            <a:r>
              <a:rPr lang="en-US" altLang="de-DE" dirty="0">
                <a:latin typeface="Calibri" panose="020F0502020204030204" pitchFamily="34" charset="0"/>
              </a:rPr>
              <a:t>of a grid is fixed by the wire distance (typically 1 mm)</a:t>
            </a:r>
          </a:p>
          <a:p>
            <a:pPr>
              <a:lnSpc>
                <a:spcPct val="9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Scanner: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For </a:t>
            </a:r>
            <a:r>
              <a:rPr lang="en-US" altLang="de-DE" dirty="0">
                <a:latin typeface="Calibri" panose="020F0502020204030204" pitchFamily="34" charset="0"/>
              </a:rPr>
              <a:t>slow scanners the resolution is about the wire thickness (down to 10 </a:t>
            </a:r>
            <a:r>
              <a:rPr lang="en-US" altLang="de-DE" dirty="0" err="1">
                <a:latin typeface="Calibri" panose="020F0502020204030204" pitchFamily="34" charset="0"/>
              </a:rPr>
              <a:t>μm</a:t>
            </a:r>
            <a:r>
              <a:rPr lang="en-US" altLang="de-DE" dirty="0">
                <a:latin typeface="Calibri" panose="020F0502020204030204" pitchFamily="34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	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dirty="0">
                <a:latin typeface="Calibri" panose="020F0502020204030204" pitchFamily="34" charset="0"/>
              </a:rPr>
              <a:t>used for e−-beams having small sizes (down to 10 </a:t>
            </a:r>
            <a:r>
              <a:rPr lang="en-US" altLang="de-DE" dirty="0" err="1">
                <a:latin typeface="Calibri" panose="020F0502020204030204" pitchFamily="34" charset="0"/>
              </a:rPr>
              <a:t>μm</a:t>
            </a:r>
            <a:r>
              <a:rPr lang="en-US" altLang="de-DE" dirty="0">
                <a:latin typeface="Calibri" panose="020F0502020204030204" pitchFamily="34" charset="0"/>
              </a:rPr>
              <a:t>)</a:t>
            </a:r>
          </a:p>
          <a:p>
            <a:pPr>
              <a:lnSpc>
                <a:spcPct val="0"/>
              </a:lnSpc>
            </a:pPr>
            <a:r>
              <a:rPr lang="en-US" altLang="de-DE" b="1" dirty="0">
                <a:latin typeface="Calibri" panose="020F0502020204030204" pitchFamily="34" charset="0"/>
              </a:rPr>
              <a:t>__________________________________________________________________________</a:t>
            </a:r>
          </a:p>
          <a:p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Grid:</a:t>
            </a:r>
            <a:r>
              <a:rPr lang="en-US" altLang="de-DE" dirty="0">
                <a:latin typeface="Calibri" panose="020F0502020204030204" pitchFamily="34" charset="0"/>
              </a:rPr>
              <a:t>	 Needs one electronics channel per wire </a:t>
            </a:r>
          </a:p>
          <a:p>
            <a:pPr>
              <a:lnSpc>
                <a:spcPct val="9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	 → expensive electronics and data acquisition</a:t>
            </a:r>
          </a:p>
          <a:p>
            <a:pPr>
              <a:lnSpc>
                <a:spcPct val="9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Scanner:</a:t>
            </a:r>
            <a:r>
              <a:rPr lang="en-US" altLang="de-DE" dirty="0">
                <a:latin typeface="Calibri" panose="020F0502020204030204" pitchFamily="34" charset="0"/>
              </a:rPr>
              <a:t>  Needs a precise movable feed-through → expensive mechanics.</a:t>
            </a:r>
          </a:p>
          <a:p>
            <a:pPr>
              <a:lnSpc>
                <a:spcPct val="90000"/>
              </a:lnSpc>
            </a:pPr>
            <a:endParaRPr lang="en-US" altLang="de-DE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Measurem</a:t>
            </a:r>
            <a:r>
              <a:rPr lang="en-US" altLang="de-DE" sz="21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ent of Beam Profile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56857" y="764704"/>
            <a:ext cx="8382000" cy="26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The beam width can be changed by focusing via quadruples.</a:t>
            </a:r>
          </a:p>
          <a:p>
            <a:pPr>
              <a:lnSpc>
                <a:spcPct val="60000"/>
              </a:lnSpc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Transverse matching between ascending accelerators is done by focusing.</a:t>
            </a:r>
          </a:p>
          <a:p>
            <a:pPr>
              <a:lnSpc>
                <a:spcPct val="60000"/>
              </a:lnSpc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→ Profiles have to be controlled at many locations.</a:t>
            </a:r>
          </a:p>
          <a:p>
            <a:pPr>
              <a:lnSpc>
                <a:spcPct val="60000"/>
              </a:lnSpc>
            </a:pPr>
            <a:r>
              <a:rPr lang="en-US" altLang="de-DE" b="1" i="1" dirty="0">
                <a:latin typeface="Calibri" panose="020F0502020204030204" pitchFamily="34" charset="0"/>
              </a:rPr>
              <a:t>Synchrotrons:</a:t>
            </a:r>
            <a:r>
              <a:rPr lang="en-US" altLang="de-DE" dirty="0">
                <a:latin typeface="Calibri" panose="020F0502020204030204" pitchFamily="34" charset="0"/>
              </a:rPr>
              <a:t> Lattice functions </a:t>
            </a:r>
            <a:r>
              <a:rPr lang="en-US" altLang="de-DE" b="1" i="1" dirty="0" smtClean="0">
                <a:latin typeface="Calibri" panose="020F0502020204030204" pitchFamily="34" charset="0"/>
                <a:sym typeface="Symbol" pitchFamily="18" charset="2"/>
              </a:rPr>
              <a:t> (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s)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and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D(s)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are fixed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 width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and emittance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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are: </a:t>
            </a:r>
          </a:p>
          <a:p>
            <a:pPr>
              <a:lnSpc>
                <a:spcPct val="60000"/>
              </a:lnSpc>
            </a:pPr>
            <a:endParaRPr lang="en-US" altLang="de-DE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lnSpc>
                <a:spcPct val="60000"/>
              </a:lnSpc>
            </a:pPr>
            <a:endParaRPr lang="en-US" altLang="de-DE" sz="2000" dirty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>
              <a:lnSpc>
                <a:spcPct val="60000"/>
              </a:lnSpc>
            </a:pPr>
            <a:endParaRPr lang="en-US" altLang="de-DE" sz="2000" dirty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>
              <a:lnSpc>
                <a:spcPct val="60000"/>
              </a:lnSpc>
            </a:pPr>
            <a:r>
              <a:rPr lang="en-US" altLang="de-DE" b="1" i="1" dirty="0" smtClean="0">
                <a:latin typeface="Calibri" panose="020F0502020204030204" pitchFamily="34" charset="0"/>
              </a:rPr>
              <a:t>Transfer lines: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Lattice functions are ‘smoothly’ defined  due to variable input emittance.</a:t>
            </a:r>
          </a:p>
        </p:txBody>
      </p:sp>
      <p:graphicFrame>
        <p:nvGraphicFramePr>
          <p:cNvPr id="205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434233"/>
              </p:ext>
            </p:extLst>
          </p:nvPr>
        </p:nvGraphicFramePr>
        <p:xfrm>
          <a:off x="320858" y="2127573"/>
          <a:ext cx="8697912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" name="Equation" r:id="rId4" imgW="5283000" imgH="571320" progId="Equation.3">
                  <p:embed/>
                </p:oleObj>
              </mc:Choice>
              <mc:Fallback>
                <p:oleObj name="Equation" r:id="rId4" imgW="5283000" imgH="5713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58" y="2127573"/>
                        <a:ext cx="8697912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094" name="Text Box 6"/>
          <p:cNvSpPr txBox="1">
            <a:spLocks noChangeArrowheads="1"/>
          </p:cNvSpPr>
          <p:nvPr/>
        </p:nvSpPr>
        <p:spPr bwMode="auto">
          <a:xfrm>
            <a:off x="378663" y="4363592"/>
            <a:ext cx="8785225" cy="172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A great variety of devices are used: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b="1" i="1" dirty="0">
                <a:solidFill>
                  <a:srgbClr val="FF0000"/>
                </a:solidFill>
                <a:latin typeface="Calibri" panose="020F0502020204030204" pitchFamily="34" charset="0"/>
              </a:rPr>
              <a:t> Optical techniques</a:t>
            </a:r>
            <a:r>
              <a:rPr lang="en-US" altLang="de-DE" i="1" dirty="0">
                <a:latin typeface="Calibri" panose="020F0502020204030204" pitchFamily="34" charset="0"/>
              </a:rPr>
              <a:t>:</a:t>
            </a:r>
            <a:r>
              <a:rPr lang="en-US" altLang="de-DE" dirty="0">
                <a:latin typeface="Calibri" panose="020F0502020204030204" pitchFamily="34" charset="0"/>
              </a:rPr>
              <a:t> Scintillating screens (all beams),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</a:rPr>
              <a:t>               synchrotron light monitors (e−), optical transition radiation (e</a:t>
            </a:r>
            <a:r>
              <a:rPr lang="en-US" altLang="de-DE" dirty="0" smtClean="0">
                <a:latin typeface="Calibri" panose="020F0502020204030204" pitchFamily="34" charset="0"/>
              </a:rPr>
              <a:t>−, high energetic p), 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	</a:t>
            </a:r>
            <a:r>
              <a:rPr lang="en-US" altLang="de-DE" dirty="0" smtClean="0">
                <a:latin typeface="Calibri" panose="020F0502020204030204" pitchFamily="34" charset="0"/>
              </a:rPr>
              <a:t>ionization profile </a:t>
            </a:r>
            <a:r>
              <a:rPr lang="en-US" altLang="de-DE" dirty="0">
                <a:latin typeface="Calibri" panose="020F0502020204030204" pitchFamily="34" charset="0"/>
              </a:rPr>
              <a:t>monitors (protons</a:t>
            </a:r>
            <a:r>
              <a:rPr lang="en-US" altLang="de-DE" dirty="0" smtClean="0">
                <a:latin typeface="Calibri" panose="020F0502020204030204" pitchFamily="34" charset="0"/>
              </a:rPr>
              <a:t>)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de-DE" dirty="0">
                <a:solidFill>
                  <a:srgbClr val="FF0000"/>
                </a:solidFill>
                <a:latin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b="1" i="1" dirty="0">
                <a:solidFill>
                  <a:srgbClr val="FF0000"/>
                </a:solidFill>
                <a:latin typeface="Calibri" panose="020F0502020204030204" pitchFamily="34" charset="0"/>
              </a:rPr>
              <a:t> Electronics techniques:</a:t>
            </a:r>
            <a:r>
              <a:rPr lang="en-US" altLang="de-DE" dirty="0">
                <a:latin typeface="Calibri" panose="020F0502020204030204" pitchFamily="34" charset="0"/>
              </a:rPr>
              <a:t> Secondary electron emission </a:t>
            </a:r>
            <a:r>
              <a:rPr lang="en-US" altLang="de-DE" dirty="0" smtClean="0">
                <a:latin typeface="Calibri" panose="020F0502020204030204" pitchFamily="34" charset="0"/>
              </a:rPr>
              <a:t>SEM </a:t>
            </a:r>
            <a:r>
              <a:rPr lang="en-US" altLang="de-DE" dirty="0">
                <a:latin typeface="Calibri" panose="020F0502020204030204" pitchFamily="34" charset="0"/>
              </a:rPr>
              <a:t>grids, wire scanners (all</a:t>
            </a:r>
            <a:r>
              <a:rPr lang="en-US" altLang="de-DE" dirty="0" smtClean="0">
                <a:latin typeface="Calibri" panose="020F0502020204030204" pitchFamily="34" charset="0"/>
              </a:rPr>
              <a:t>) </a:t>
            </a:r>
            <a:r>
              <a:rPr lang="en-US" altLang="de-DE" dirty="0"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61410" y="3429000"/>
            <a:ext cx="7905493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Typical beam </a:t>
            </a:r>
            <a:r>
              <a:rPr lang="en-US" sz="2000" b="1" i="1" dirty="0">
                <a:solidFill>
                  <a:srgbClr val="0033CC"/>
                </a:solidFill>
                <a:latin typeface="Calibri" panose="020F0502020204030204" pitchFamily="34" charset="0"/>
              </a:rPr>
              <a:t>s</a:t>
            </a:r>
            <a:r>
              <a:rPr lang="en-US" sz="2000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izes:</a:t>
            </a:r>
            <a:endParaRPr lang="en-US" sz="2000" b="1" i="1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e</a:t>
            </a:r>
            <a:r>
              <a:rPr lang="en-US" sz="2000" b="1" baseline="30000" dirty="0">
                <a:solidFill>
                  <a:srgbClr val="CC0000"/>
                </a:solidFill>
                <a:latin typeface="Calibri" panose="020F0502020204030204" pitchFamily="34" charset="0"/>
              </a:rPr>
              <a:t>−</a:t>
            </a:r>
            <a:r>
              <a:rPr lang="en-US" sz="2000" b="1" dirty="0">
                <a:solidFill>
                  <a:srgbClr val="CC0000"/>
                </a:solidFill>
                <a:latin typeface="Calibri" panose="020F0502020204030204" pitchFamily="34" charset="0"/>
              </a:rPr>
              <a:t>-beam:</a:t>
            </a:r>
            <a:r>
              <a:rPr lang="en-US" sz="2000" dirty="0">
                <a:latin typeface="Calibri" panose="020F0502020204030204" pitchFamily="34" charset="0"/>
              </a:rPr>
              <a:t> typically Ø </a:t>
            </a:r>
            <a:r>
              <a:rPr lang="en-US" sz="2000" dirty="0" smtClean="0">
                <a:latin typeface="Calibri" panose="020F0502020204030204" pitchFamily="34" charset="0"/>
              </a:rPr>
              <a:t>0.01 </a:t>
            </a:r>
            <a:r>
              <a:rPr lang="en-US" sz="2000" dirty="0">
                <a:latin typeface="Calibri" panose="020F0502020204030204" pitchFamily="34" charset="0"/>
              </a:rPr>
              <a:t>to 3 mm,    </a:t>
            </a:r>
            <a:r>
              <a:rPr lang="en-US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protons:</a:t>
            </a:r>
            <a:r>
              <a:rPr lang="en-US" sz="2000" dirty="0">
                <a:latin typeface="Calibri" panose="020F0502020204030204" pitchFamily="34" charset="0"/>
              </a:rPr>
              <a:t> typically Ø </a:t>
            </a:r>
            <a:r>
              <a:rPr lang="en-US" sz="2000" dirty="0" smtClean="0">
                <a:latin typeface="Calibri" panose="020F0502020204030204" pitchFamily="34" charset="0"/>
              </a:rPr>
              <a:t>1 </a:t>
            </a:r>
            <a:r>
              <a:rPr lang="en-US" sz="2000" dirty="0">
                <a:latin typeface="Calibri" panose="020F0502020204030204" pitchFamily="34" charset="0"/>
              </a:rPr>
              <a:t>to 30 </a:t>
            </a:r>
            <a:r>
              <a:rPr lang="en-US" sz="2000" dirty="0" smtClean="0">
                <a:latin typeface="Calibri" panose="020F0502020204030204" pitchFamily="34" charset="0"/>
              </a:rPr>
              <a:t>mm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4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323850" y="1427163"/>
            <a:ext cx="8820150" cy="391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en-US" altLang="de-DE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 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Scintillation screens: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emission of light, universal  usage, limited dynamic range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SEM-Grid: emission of electrons, workhorse, limited resolution  </a:t>
            </a:r>
            <a:endParaRPr lang="en-US" altLang="de-DE" sz="2000" b="1" dirty="0">
              <a:solidFill>
                <a:srgbClr val="5F5F5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Wire scanner: emission of electrons, workhorse, scanning method </a:t>
            </a:r>
            <a:r>
              <a:rPr lang="en-US" altLang="de-DE" sz="2000" b="1" dirty="0" smtClean="0">
                <a:solidFill>
                  <a:srgbClr val="5F5F5F"/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 Ionization Profile Monitor: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 smtClean="0"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latin typeface="Calibri" panose="020F0502020204030204" pitchFamily="34" charset="0"/>
              </a:rPr>
              <a:t>secondary particle detection from interaction beam-residual gas 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Optical Transition Radiation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Synchrotron Light Monitors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Summary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Beam Profile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Ionization Profile </a:t>
            </a:r>
            <a:r>
              <a:rPr lang="en-US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 at GSI Synchrotron</a:t>
            </a:r>
            <a:endParaRPr lang="en-US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0" y="764704"/>
            <a:ext cx="5468938" cy="135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b="1" dirty="0">
                <a:solidFill>
                  <a:srgbClr val="0033CC"/>
                </a:solidFill>
                <a:latin typeface="Calibri" panose="020F0502020204030204" pitchFamily="34" charset="0"/>
              </a:rPr>
              <a:t>Non-destructive</a:t>
            </a: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</a:rPr>
              <a:t> device for proton synchrotron: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</a:rPr>
              <a:t> beam ionizes the residual gas by electronic stopping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</a:rPr>
              <a:t> gas ions or e</a:t>
            </a:r>
            <a:r>
              <a:rPr lang="en-US" sz="2200" baseline="30000" dirty="0">
                <a:solidFill>
                  <a:srgbClr val="0033CC"/>
                </a:solidFill>
                <a:latin typeface="Calibri" panose="020F0502020204030204" pitchFamily="34" charset="0"/>
              </a:rPr>
              <a:t>-</a:t>
            </a: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</a:rPr>
              <a:t> accelerated by E -field </a:t>
            </a: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</a:rPr>
              <a:t>1 kV/cm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</a:rPr>
              <a:t> spatial resolved single particle detection</a:t>
            </a:r>
          </a:p>
        </p:txBody>
      </p:sp>
      <p:sp>
        <p:nvSpPr>
          <p:cNvPr id="300042" name="Text Box 10"/>
          <p:cNvSpPr txBox="1">
            <a:spLocks noChangeArrowheads="1"/>
          </p:cNvSpPr>
          <p:nvPr/>
        </p:nvSpPr>
        <p:spPr bwMode="auto">
          <a:xfrm>
            <a:off x="5903993" y="764704"/>
            <a:ext cx="301148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i="1" dirty="0">
                <a:latin typeface="Calibri" panose="020F0502020204030204" pitchFamily="34" charset="0"/>
              </a:rPr>
              <a:t>Realization at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sz="1600" i="1" dirty="0" smtClean="0">
                <a:latin typeface="Calibri" panose="020F0502020204030204" pitchFamily="34" charset="0"/>
              </a:rPr>
              <a:t>GSI </a:t>
            </a:r>
            <a:r>
              <a:rPr lang="en-US" sz="1600" i="1" dirty="0">
                <a:latin typeface="Calibri" panose="020F0502020204030204" pitchFamily="34" charset="0"/>
              </a:rPr>
              <a:t>synchrotron</a:t>
            </a:r>
            <a:r>
              <a:rPr lang="en-US" sz="1600" i="1" dirty="0" smtClean="0">
                <a:latin typeface="Calibri" panose="020F0502020204030204" pitchFamily="34" charset="0"/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US" sz="1600" i="1" dirty="0" smtClean="0">
                <a:latin typeface="Calibri" panose="020F0502020204030204" pitchFamily="34" charset="0"/>
              </a:rPr>
              <a:t>One monitor per plane</a:t>
            </a:r>
            <a:endParaRPr lang="en-US" sz="1600" i="1" dirty="0">
              <a:latin typeface="Calibri" panose="020F0502020204030204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92075" y="5373216"/>
            <a:ext cx="6064250" cy="97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333399"/>
                </a:solidFill>
                <a:latin typeface="Calibri" panose="020F0502020204030204" pitchFamily="34" charset="0"/>
              </a:rPr>
              <a:t>Typical</a:t>
            </a:r>
            <a:r>
              <a:rPr lang="en-US" dirty="0">
                <a:solidFill>
                  <a:srgbClr val="333399"/>
                </a:solidFill>
                <a:latin typeface="Calibri" panose="020F0502020204030204" pitchFamily="34" charset="0"/>
              </a:rPr>
              <a:t> vacuum pressure:</a:t>
            </a:r>
          </a:p>
          <a:p>
            <a:pPr>
              <a:lnSpc>
                <a:spcPct val="50000"/>
              </a:lnSpc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Transfer line: N</a:t>
            </a:r>
            <a:r>
              <a:rPr lang="en-US" sz="2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10</a:t>
            </a:r>
            <a:r>
              <a:rPr lang="en-US" sz="22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−8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...10</a:t>
            </a:r>
            <a:r>
              <a:rPr lang="en-US" sz="22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−6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mbar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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3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10</a:t>
            </a:r>
            <a:r>
              <a:rPr lang="en-US" sz="2400" baseline="30000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8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...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10</a:t>
            </a:r>
            <a:r>
              <a:rPr lang="en-US" sz="2400" baseline="30000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10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cm</a:t>
            </a:r>
            <a:r>
              <a:rPr lang="en-US" sz="2400" baseline="30000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-3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Synchrotron: H</a:t>
            </a:r>
            <a:r>
              <a:rPr lang="en-US" sz="24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10</a:t>
            </a:r>
            <a:r>
              <a:rPr lang="en-US" sz="22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−11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...10</a:t>
            </a:r>
            <a:r>
              <a:rPr lang="en-US" sz="2200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−9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mbar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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3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10</a:t>
            </a:r>
            <a:r>
              <a:rPr lang="en-US" sz="2400" baseline="30000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5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...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10</a:t>
            </a:r>
            <a:r>
              <a:rPr lang="en-US" sz="2400" baseline="30000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7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cm</a:t>
            </a:r>
            <a:r>
              <a:rPr lang="en-US" sz="2400" baseline="30000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-3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9" descr="foto-sis-rgm-schrif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1412776"/>
            <a:ext cx="33448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7" name="Gruppieren 86"/>
          <p:cNvGrpSpPr/>
          <p:nvPr/>
        </p:nvGrpSpPr>
        <p:grpSpPr>
          <a:xfrm>
            <a:off x="812546" y="2060848"/>
            <a:ext cx="3576075" cy="3177644"/>
            <a:chOff x="812546" y="2276872"/>
            <a:chExt cx="3576075" cy="3177644"/>
          </a:xfrm>
        </p:grpSpPr>
        <p:cxnSp>
          <p:nvCxnSpPr>
            <p:cNvPr id="88" name="Gerade Verbindung 87"/>
            <p:cNvCxnSpPr/>
            <p:nvPr/>
          </p:nvCxnSpPr>
          <p:spPr bwMode="auto">
            <a:xfrm flipV="1">
              <a:off x="836320" y="2591727"/>
              <a:ext cx="2771195" cy="18475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9" name="Rechteck 88"/>
            <p:cNvSpPr/>
            <p:nvPr/>
          </p:nvSpPr>
          <p:spPr bwMode="auto">
            <a:xfrm>
              <a:off x="1341977" y="4756916"/>
              <a:ext cx="170128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90" name="Rechteck 89"/>
            <p:cNvSpPr/>
            <p:nvPr/>
          </p:nvSpPr>
          <p:spPr bwMode="auto">
            <a:xfrm>
              <a:off x="1331640" y="4806446"/>
              <a:ext cx="1736640" cy="135136"/>
            </a:xfrm>
            <a:prstGeom prst="rect">
              <a:avLst/>
            </a:prstGeom>
            <a:pattFill prst="wdDnDiag">
              <a:fgClr>
                <a:srgbClr val="3333CC"/>
              </a:fgClr>
              <a:bgClr>
                <a:schemeClr val="bg1"/>
              </a:bgClr>
            </a:pattFill>
            <a:ln>
              <a:solidFill>
                <a:srgbClr val="00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68" name="Gerade Verbindung 167"/>
            <p:cNvCxnSpPr/>
            <p:nvPr/>
          </p:nvCxnSpPr>
          <p:spPr bwMode="auto">
            <a:xfrm>
              <a:off x="817786" y="4756916"/>
              <a:ext cx="488832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9" name="Gerade Verbindung 168"/>
            <p:cNvCxnSpPr/>
            <p:nvPr/>
          </p:nvCxnSpPr>
          <p:spPr bwMode="auto">
            <a:xfrm flipV="1">
              <a:off x="1367262" y="5019218"/>
              <a:ext cx="1717034" cy="9237"/>
            </a:xfrm>
            <a:prstGeom prst="line">
              <a:avLst/>
            </a:prstGeom>
            <a:noFill/>
            <a:ln w="381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70" name="Gruppieren 169"/>
            <p:cNvGrpSpPr/>
            <p:nvPr/>
          </p:nvGrpSpPr>
          <p:grpSpPr>
            <a:xfrm>
              <a:off x="3136864" y="2600966"/>
              <a:ext cx="523749" cy="2207172"/>
              <a:chOff x="3353267" y="2686051"/>
              <a:chExt cx="540060" cy="2275911"/>
            </a:xfrm>
          </p:grpSpPr>
          <p:cxnSp>
            <p:nvCxnSpPr>
              <p:cNvPr id="221" name="Gerade Verbindung 220"/>
              <p:cNvCxnSpPr/>
              <p:nvPr/>
            </p:nvCxnSpPr>
            <p:spPr bwMode="auto">
              <a:xfrm>
                <a:off x="3353267" y="4892029"/>
                <a:ext cx="504056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2" name="Gerade Verbindung 221"/>
              <p:cNvCxnSpPr/>
              <p:nvPr/>
            </p:nvCxnSpPr>
            <p:spPr bwMode="auto">
              <a:xfrm>
                <a:off x="3851920" y="2686051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3" name="Rechteck 222"/>
              <p:cNvSpPr/>
              <p:nvPr/>
            </p:nvSpPr>
            <p:spPr bwMode="auto">
              <a:xfrm>
                <a:off x="3815916" y="278092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24" name="Gerade Verbindung 223"/>
              <p:cNvCxnSpPr>
                <a:stCxn id="223" idx="2"/>
              </p:cNvCxnSpPr>
              <p:nvPr/>
            </p:nvCxnSpPr>
            <p:spPr bwMode="auto">
              <a:xfrm flipV="1">
                <a:off x="3851920" y="3140968"/>
                <a:ext cx="1266" cy="20794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hteck 224"/>
              <p:cNvSpPr/>
              <p:nvPr/>
            </p:nvSpPr>
            <p:spPr bwMode="auto">
              <a:xfrm>
                <a:off x="3815916" y="314096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26" name="Gerade Verbindung 225"/>
              <p:cNvCxnSpPr/>
              <p:nvPr/>
            </p:nvCxnSpPr>
            <p:spPr bwMode="auto">
              <a:xfrm>
                <a:off x="3635896" y="306896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7" name="Gerade Verbindung 226"/>
              <p:cNvCxnSpPr/>
              <p:nvPr/>
            </p:nvCxnSpPr>
            <p:spPr bwMode="auto">
              <a:xfrm>
                <a:off x="3642241" y="2960948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8" name="Rechteck 227"/>
              <p:cNvSpPr/>
              <p:nvPr/>
            </p:nvSpPr>
            <p:spPr bwMode="auto">
              <a:xfrm>
                <a:off x="3815916" y="350100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29" name="Rechteck 228"/>
              <p:cNvSpPr/>
              <p:nvPr/>
            </p:nvSpPr>
            <p:spPr bwMode="auto">
              <a:xfrm>
                <a:off x="3815916" y="386104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30" name="Rechteck 229"/>
              <p:cNvSpPr/>
              <p:nvPr/>
            </p:nvSpPr>
            <p:spPr bwMode="auto">
              <a:xfrm>
                <a:off x="3819539" y="4217504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31" name="Gerade Verbindung 230"/>
              <p:cNvCxnSpPr/>
              <p:nvPr/>
            </p:nvCxnSpPr>
            <p:spPr bwMode="auto">
              <a:xfrm>
                <a:off x="3857323" y="4797152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2" name="Rechteck 231"/>
              <p:cNvSpPr/>
              <p:nvPr/>
            </p:nvSpPr>
            <p:spPr bwMode="auto">
              <a:xfrm>
                <a:off x="3821319" y="458112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33" name="Gerade Verbindung 232"/>
              <p:cNvCxnSpPr/>
              <p:nvPr/>
            </p:nvCxnSpPr>
            <p:spPr bwMode="auto">
              <a:xfrm>
                <a:off x="3855424" y="335699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4" name="Gerade Verbindung 233"/>
              <p:cNvCxnSpPr/>
              <p:nvPr/>
            </p:nvCxnSpPr>
            <p:spPr bwMode="auto">
              <a:xfrm>
                <a:off x="3852553" y="3720440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Gerade Verbindung 234"/>
              <p:cNvCxnSpPr/>
              <p:nvPr/>
            </p:nvCxnSpPr>
            <p:spPr bwMode="auto">
              <a:xfrm>
                <a:off x="3850358" y="407707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Gerade Verbindung 235"/>
              <p:cNvCxnSpPr/>
              <p:nvPr/>
            </p:nvCxnSpPr>
            <p:spPr bwMode="auto">
              <a:xfrm>
                <a:off x="3856057" y="443711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Gerade Verbindung 236"/>
              <p:cNvCxnSpPr/>
              <p:nvPr/>
            </p:nvCxnSpPr>
            <p:spPr bwMode="auto">
              <a:xfrm>
                <a:off x="3642241" y="3415454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Gerade Verbindung 237"/>
              <p:cNvCxnSpPr/>
              <p:nvPr/>
            </p:nvCxnSpPr>
            <p:spPr bwMode="auto">
              <a:xfrm>
                <a:off x="3635896" y="3773829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Gerade Verbindung 238"/>
              <p:cNvCxnSpPr/>
              <p:nvPr/>
            </p:nvCxnSpPr>
            <p:spPr bwMode="auto">
              <a:xfrm>
                <a:off x="3642241" y="414908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Gerade Verbindung 239"/>
              <p:cNvCxnSpPr/>
              <p:nvPr/>
            </p:nvCxnSpPr>
            <p:spPr bwMode="auto">
              <a:xfrm>
                <a:off x="3639400" y="4513558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Gerade Verbindung 240"/>
              <p:cNvCxnSpPr/>
              <p:nvPr/>
            </p:nvCxnSpPr>
            <p:spPr bwMode="auto">
              <a:xfrm>
                <a:off x="3642241" y="3307442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Gerade Verbindung 241"/>
              <p:cNvCxnSpPr/>
              <p:nvPr/>
            </p:nvCxnSpPr>
            <p:spPr bwMode="auto">
              <a:xfrm>
                <a:off x="3647851" y="3671825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Gerade Verbindung 242"/>
              <p:cNvCxnSpPr/>
              <p:nvPr/>
            </p:nvCxnSpPr>
            <p:spPr bwMode="auto">
              <a:xfrm>
                <a:off x="3647851" y="4040249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Gerade Verbindung 243"/>
              <p:cNvCxnSpPr/>
              <p:nvPr/>
            </p:nvCxnSpPr>
            <p:spPr bwMode="auto">
              <a:xfrm>
                <a:off x="3647851" y="4405546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71" name="Textfeld 170"/>
            <p:cNvSpPr txBox="1"/>
            <p:nvPr/>
          </p:nvSpPr>
          <p:spPr>
            <a:xfrm>
              <a:off x="3655373" y="2623144"/>
              <a:ext cx="38408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i="1" dirty="0" smtClean="0">
                  <a:solidFill>
                    <a:srgbClr val="3333CC"/>
                  </a:solidFill>
                  <a:latin typeface="Calibri" panose="020F0502020204030204" pitchFamily="34" charset="0"/>
                </a:rPr>
                <a:t>R</a:t>
              </a:r>
              <a:endParaRPr lang="en-US" sz="1500" b="1" i="1" dirty="0">
                <a:solidFill>
                  <a:srgbClr val="3333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2" name="Textfeld 171"/>
            <p:cNvSpPr txBox="1"/>
            <p:nvPr/>
          </p:nvSpPr>
          <p:spPr>
            <a:xfrm>
              <a:off x="2630573" y="2324663"/>
              <a:ext cx="1269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3333CC"/>
                  </a:solidFill>
                  <a:latin typeface="Calibri" panose="020F0502020204030204" pitchFamily="34" charset="0"/>
                </a:rPr>
                <a:t>voltage divider</a:t>
              </a:r>
              <a:endParaRPr lang="en-US" sz="1400" dirty="0">
                <a:solidFill>
                  <a:srgbClr val="3333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3" name="Textfeld 172"/>
            <p:cNvSpPr txBox="1"/>
            <p:nvPr/>
          </p:nvSpPr>
          <p:spPr>
            <a:xfrm>
              <a:off x="3637915" y="2413644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+ 6</a:t>
              </a:r>
              <a:r>
                <a:rPr lang="en-US" sz="1500" b="1" i="1" dirty="0" smtClean="0">
                  <a:latin typeface="Calibri" panose="020F0502020204030204" pitchFamily="34" charset="0"/>
                </a:rPr>
                <a:t> </a:t>
              </a:r>
              <a:r>
                <a:rPr lang="en-US" sz="1500" dirty="0" smtClean="0">
                  <a:latin typeface="Calibri" panose="020F0502020204030204" pitchFamily="34" charset="0"/>
                </a:rPr>
                <a:t>kV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74" name="Textfeld 173"/>
            <p:cNvSpPr txBox="1"/>
            <p:nvPr/>
          </p:nvSpPr>
          <p:spPr>
            <a:xfrm>
              <a:off x="3620456" y="2797727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+ 5</a:t>
              </a:r>
              <a:r>
                <a:rPr lang="en-US" sz="1500" b="1" i="1" dirty="0" smtClean="0">
                  <a:latin typeface="Calibri" panose="020F0502020204030204" pitchFamily="34" charset="0"/>
                </a:rPr>
                <a:t> </a:t>
              </a:r>
              <a:r>
                <a:rPr lang="en-US" sz="1500" dirty="0" smtClean="0">
                  <a:latin typeface="Calibri" panose="020F0502020204030204" pitchFamily="34" charset="0"/>
                </a:rPr>
                <a:t>kV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75" name="Textfeld 174"/>
            <p:cNvSpPr txBox="1"/>
            <p:nvPr/>
          </p:nvSpPr>
          <p:spPr>
            <a:xfrm>
              <a:off x="3620456" y="3147737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+ 4</a:t>
              </a:r>
              <a:r>
                <a:rPr lang="en-US" sz="1500" b="1" i="1" dirty="0" smtClean="0">
                  <a:latin typeface="Calibri" panose="020F0502020204030204" pitchFamily="34" charset="0"/>
                </a:rPr>
                <a:t> </a:t>
              </a:r>
              <a:r>
                <a:rPr lang="en-US" sz="1500" dirty="0" smtClean="0">
                  <a:latin typeface="Calibri" panose="020F0502020204030204" pitchFamily="34" charset="0"/>
                </a:rPr>
                <a:t>kV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76" name="Textfeld 175"/>
            <p:cNvSpPr txBox="1"/>
            <p:nvPr/>
          </p:nvSpPr>
          <p:spPr>
            <a:xfrm>
              <a:off x="3620456" y="3846069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+ 2</a:t>
              </a:r>
              <a:r>
                <a:rPr lang="en-US" sz="1500" b="1" i="1" dirty="0" smtClean="0">
                  <a:latin typeface="Calibri" panose="020F0502020204030204" pitchFamily="34" charset="0"/>
                </a:rPr>
                <a:t> </a:t>
              </a:r>
              <a:r>
                <a:rPr lang="en-US" sz="1500" dirty="0" smtClean="0">
                  <a:latin typeface="Calibri" panose="020F0502020204030204" pitchFamily="34" charset="0"/>
                </a:rPr>
                <a:t>kV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77" name="Textfeld 176"/>
            <p:cNvSpPr txBox="1"/>
            <p:nvPr/>
          </p:nvSpPr>
          <p:spPr>
            <a:xfrm>
              <a:off x="3620456" y="3508782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+ 3</a:t>
              </a:r>
              <a:r>
                <a:rPr lang="en-US" sz="1500" b="1" i="1" dirty="0" smtClean="0">
                  <a:latin typeface="Calibri" panose="020F0502020204030204" pitchFamily="34" charset="0"/>
                </a:rPr>
                <a:t> </a:t>
              </a:r>
              <a:r>
                <a:rPr lang="en-US" sz="1500" dirty="0" smtClean="0">
                  <a:latin typeface="Calibri" panose="020F0502020204030204" pitchFamily="34" charset="0"/>
                </a:rPr>
                <a:t>kV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78" name="Textfeld 177"/>
            <p:cNvSpPr txBox="1"/>
            <p:nvPr/>
          </p:nvSpPr>
          <p:spPr>
            <a:xfrm>
              <a:off x="3620456" y="4195234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+ 1</a:t>
              </a:r>
              <a:r>
                <a:rPr lang="en-US" sz="1500" b="1" i="1" dirty="0" smtClean="0">
                  <a:latin typeface="Calibri" panose="020F0502020204030204" pitchFamily="34" charset="0"/>
                </a:rPr>
                <a:t> </a:t>
              </a:r>
              <a:r>
                <a:rPr lang="en-US" sz="1500" dirty="0" smtClean="0">
                  <a:latin typeface="Calibri" panose="020F0502020204030204" pitchFamily="34" charset="0"/>
                </a:rPr>
                <a:t>kV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79" name="Textfeld 178"/>
            <p:cNvSpPr txBox="1"/>
            <p:nvPr/>
          </p:nvSpPr>
          <p:spPr>
            <a:xfrm>
              <a:off x="3620456" y="4564703"/>
              <a:ext cx="7507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   0 kV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grpSp>
          <p:nvGrpSpPr>
            <p:cNvPr id="180" name="Gruppieren 179"/>
            <p:cNvGrpSpPr/>
            <p:nvPr/>
          </p:nvGrpSpPr>
          <p:grpSpPr>
            <a:xfrm rot="10800000">
              <a:off x="812546" y="2635049"/>
              <a:ext cx="249656" cy="2139351"/>
              <a:chOff x="3635896" y="2686051"/>
              <a:chExt cx="257431" cy="2205978"/>
            </a:xfrm>
          </p:grpSpPr>
          <p:cxnSp>
            <p:nvCxnSpPr>
              <p:cNvPr id="198" name="Gerade Verbindung 197"/>
              <p:cNvCxnSpPr/>
              <p:nvPr/>
            </p:nvCxnSpPr>
            <p:spPr bwMode="auto">
              <a:xfrm>
                <a:off x="3851920" y="2686051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9" name="Rechteck 198"/>
              <p:cNvSpPr/>
              <p:nvPr/>
            </p:nvSpPr>
            <p:spPr bwMode="auto">
              <a:xfrm>
                <a:off x="3815916" y="2698523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00" name="Gerade Verbindung 199"/>
              <p:cNvCxnSpPr>
                <a:stCxn id="199" idx="2"/>
              </p:cNvCxnSpPr>
              <p:nvPr/>
            </p:nvCxnSpPr>
            <p:spPr bwMode="auto">
              <a:xfrm rot="10800000" flipH="1" flipV="1">
                <a:off x="3851920" y="3079357"/>
                <a:ext cx="1265" cy="61611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1" name="Rechteck 200"/>
              <p:cNvSpPr/>
              <p:nvPr/>
            </p:nvSpPr>
            <p:spPr bwMode="auto">
              <a:xfrm>
                <a:off x="3815916" y="3058563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02" name="Gerade Verbindung 201"/>
              <p:cNvCxnSpPr/>
              <p:nvPr/>
            </p:nvCxnSpPr>
            <p:spPr bwMode="auto">
              <a:xfrm>
                <a:off x="3635896" y="306896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3" name="Gerade Verbindung 202"/>
              <p:cNvCxnSpPr/>
              <p:nvPr/>
            </p:nvCxnSpPr>
            <p:spPr bwMode="auto">
              <a:xfrm>
                <a:off x="3642241" y="2960948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4" name="Rechteck 203"/>
              <p:cNvSpPr/>
              <p:nvPr/>
            </p:nvSpPr>
            <p:spPr bwMode="auto">
              <a:xfrm>
                <a:off x="3815916" y="3418602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05" name="Rechteck 204"/>
              <p:cNvSpPr/>
              <p:nvPr/>
            </p:nvSpPr>
            <p:spPr bwMode="auto">
              <a:xfrm>
                <a:off x="3815916" y="3778642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06" name="Rechteck 205"/>
              <p:cNvSpPr/>
              <p:nvPr/>
            </p:nvSpPr>
            <p:spPr bwMode="auto">
              <a:xfrm>
                <a:off x="3819539" y="4135098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07" name="Gerade Verbindung 206"/>
              <p:cNvCxnSpPr/>
              <p:nvPr/>
            </p:nvCxnSpPr>
            <p:spPr bwMode="auto">
              <a:xfrm>
                <a:off x="3857323" y="4797152"/>
                <a:ext cx="0" cy="94877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8" name="Rechteck 207"/>
              <p:cNvSpPr/>
              <p:nvPr/>
            </p:nvSpPr>
            <p:spPr bwMode="auto">
              <a:xfrm>
                <a:off x="3821319" y="4498723"/>
                <a:ext cx="72008" cy="380834"/>
              </a:xfrm>
              <a:prstGeom prst="rect">
                <a:avLst/>
              </a:prstGeom>
              <a:noFill/>
              <a:ln w="19050">
                <a:solidFill>
                  <a:srgbClr val="3333CC"/>
                </a:solidFill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209" name="Gerade Verbindung 208"/>
              <p:cNvCxnSpPr/>
              <p:nvPr/>
            </p:nvCxnSpPr>
            <p:spPr bwMode="auto">
              <a:xfrm>
                <a:off x="3855424" y="335699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0" name="Gerade Verbindung 209"/>
              <p:cNvCxnSpPr/>
              <p:nvPr/>
            </p:nvCxnSpPr>
            <p:spPr bwMode="auto">
              <a:xfrm>
                <a:off x="3852553" y="3720440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1" name="Gerade Verbindung 210"/>
              <p:cNvCxnSpPr/>
              <p:nvPr/>
            </p:nvCxnSpPr>
            <p:spPr bwMode="auto">
              <a:xfrm>
                <a:off x="3850358" y="407707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2" name="Gerade Verbindung 211"/>
              <p:cNvCxnSpPr/>
              <p:nvPr/>
            </p:nvCxnSpPr>
            <p:spPr bwMode="auto">
              <a:xfrm>
                <a:off x="3856057" y="4437112"/>
                <a:ext cx="1266" cy="144016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3" name="Gerade Verbindung 212"/>
              <p:cNvCxnSpPr/>
              <p:nvPr/>
            </p:nvCxnSpPr>
            <p:spPr bwMode="auto">
              <a:xfrm>
                <a:off x="3642241" y="3415454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4" name="Gerade Verbindung 213"/>
              <p:cNvCxnSpPr/>
              <p:nvPr/>
            </p:nvCxnSpPr>
            <p:spPr bwMode="auto">
              <a:xfrm>
                <a:off x="3635896" y="3773829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5" name="Gerade Verbindung 214"/>
              <p:cNvCxnSpPr/>
              <p:nvPr/>
            </p:nvCxnSpPr>
            <p:spPr bwMode="auto">
              <a:xfrm>
                <a:off x="3642241" y="4149080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6" name="Gerade Verbindung 215"/>
              <p:cNvCxnSpPr/>
              <p:nvPr/>
            </p:nvCxnSpPr>
            <p:spPr bwMode="auto">
              <a:xfrm>
                <a:off x="3639400" y="4513558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7" name="Gerade Verbindung 216"/>
              <p:cNvCxnSpPr/>
              <p:nvPr/>
            </p:nvCxnSpPr>
            <p:spPr bwMode="auto">
              <a:xfrm>
                <a:off x="3642241" y="3307442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8" name="Gerade Verbindung 217"/>
              <p:cNvCxnSpPr/>
              <p:nvPr/>
            </p:nvCxnSpPr>
            <p:spPr bwMode="auto">
              <a:xfrm>
                <a:off x="3647851" y="3671825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9" name="Gerade Verbindung 218"/>
              <p:cNvCxnSpPr/>
              <p:nvPr/>
            </p:nvCxnSpPr>
            <p:spPr bwMode="auto">
              <a:xfrm>
                <a:off x="3647851" y="4040249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Gerade Verbindung 219"/>
              <p:cNvCxnSpPr/>
              <p:nvPr/>
            </p:nvCxnSpPr>
            <p:spPr bwMode="auto">
              <a:xfrm>
                <a:off x="3647851" y="4405546"/>
                <a:ext cx="0" cy="21602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81" name="Gerade Verbindung 180"/>
            <p:cNvCxnSpPr/>
            <p:nvPr/>
          </p:nvCxnSpPr>
          <p:spPr bwMode="auto">
            <a:xfrm flipV="1">
              <a:off x="1269530" y="4740317"/>
              <a:ext cx="1867334" cy="16599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2" name="Textfeld 181"/>
            <p:cNvSpPr txBox="1"/>
            <p:nvPr/>
          </p:nvSpPr>
          <p:spPr>
            <a:xfrm>
              <a:off x="3043258" y="4709127"/>
              <a:ext cx="750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3333CC"/>
                  </a:solidFill>
                  <a:latin typeface="Calibri" panose="020F0502020204030204" pitchFamily="34" charset="0"/>
                </a:rPr>
                <a:t>MCP</a:t>
              </a:r>
              <a:endParaRPr lang="en-US" b="1" dirty="0">
                <a:solidFill>
                  <a:srgbClr val="3333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3" name="Textfeld 182"/>
            <p:cNvSpPr txBox="1"/>
            <p:nvPr/>
          </p:nvSpPr>
          <p:spPr>
            <a:xfrm>
              <a:off x="1348197" y="5085184"/>
              <a:ext cx="805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3333CC"/>
                  </a:solidFill>
                  <a:latin typeface="Calibri" panose="020F0502020204030204" pitchFamily="34" charset="0"/>
                </a:rPr>
                <a:t>anode</a:t>
              </a:r>
              <a:endParaRPr lang="en-US" b="1" dirty="0">
                <a:solidFill>
                  <a:srgbClr val="3333CC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84" name="Gerade Verbindung 183"/>
            <p:cNvCxnSpPr/>
            <p:nvPr/>
          </p:nvCxnSpPr>
          <p:spPr bwMode="auto">
            <a:xfrm>
              <a:off x="2225779" y="5028455"/>
              <a:ext cx="0" cy="388015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5" name="Gerade Verbindung 184"/>
            <p:cNvCxnSpPr/>
            <p:nvPr/>
          </p:nvCxnSpPr>
          <p:spPr bwMode="auto">
            <a:xfrm>
              <a:off x="2225779" y="5416470"/>
              <a:ext cx="1196772" cy="0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6" name="Textfeld 185"/>
            <p:cNvSpPr txBox="1"/>
            <p:nvPr/>
          </p:nvSpPr>
          <p:spPr>
            <a:xfrm>
              <a:off x="2361064" y="5013176"/>
              <a:ext cx="1850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3333CC"/>
                  </a:solidFill>
                  <a:latin typeface="Calibri" panose="020F0502020204030204" pitchFamily="34" charset="0"/>
                </a:rPr>
                <a:t>position readout</a:t>
              </a:r>
              <a:endParaRPr lang="en-US" b="1" dirty="0">
                <a:solidFill>
                  <a:srgbClr val="3333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7" name="Textfeld 186"/>
            <p:cNvSpPr txBox="1"/>
            <p:nvPr/>
          </p:nvSpPr>
          <p:spPr>
            <a:xfrm>
              <a:off x="1071229" y="2276872"/>
              <a:ext cx="15715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Calibri" panose="020F0502020204030204" pitchFamily="34" charset="0"/>
                </a:rPr>
                <a:t>HV electrode</a:t>
              </a:r>
              <a:endParaRPr lang="en-US" b="1" dirty="0">
                <a:latin typeface="Calibri" panose="020F0502020204030204" pitchFamily="34" charset="0"/>
              </a:endParaRPr>
            </a:p>
          </p:txBody>
        </p:sp>
        <p:cxnSp>
          <p:nvCxnSpPr>
            <p:cNvPr id="188" name="Gerade Verbindung mit Pfeil 187"/>
            <p:cNvCxnSpPr/>
            <p:nvPr/>
          </p:nvCxnSpPr>
          <p:spPr bwMode="auto">
            <a:xfrm>
              <a:off x="1269530" y="2954429"/>
              <a:ext cx="0" cy="1378795"/>
            </a:xfrm>
            <a:prstGeom prst="straightConnector1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9" name="Textfeld 188"/>
                <p:cNvSpPr txBox="1"/>
                <p:nvPr/>
              </p:nvSpPr>
              <p:spPr>
                <a:xfrm>
                  <a:off x="1262247" y="3321475"/>
                  <a:ext cx="402882" cy="4720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200" b="1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de-DE" sz="2200" b="1" i="1" smtClean="0">
                                <a:latin typeface="Cambria Math"/>
                              </a:rPr>
                              <m:t>𝑬</m:t>
                            </m:r>
                          </m:e>
                        </m:acc>
                      </m:oMath>
                    </m:oMathPara>
                  </a14:m>
                  <a:endParaRPr lang="en-US" sz="2200" b="1" dirty="0"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89" name="Textfeld 18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2247" y="3321475"/>
                  <a:ext cx="402882" cy="45779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0" name="Ellipse 189"/>
            <p:cNvSpPr/>
            <p:nvPr/>
          </p:nvSpPr>
          <p:spPr bwMode="auto">
            <a:xfrm>
              <a:off x="1734962" y="3391309"/>
              <a:ext cx="1019370" cy="541629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97000"/>
                  </a:srgbClr>
                </a:gs>
                <a:gs pos="51000">
                  <a:srgbClr val="FF0000"/>
                </a:gs>
                <a:gs pos="100000">
                  <a:srgbClr val="FF0000">
                    <a:lumMod val="0"/>
                    <a:lumOff val="10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91" name="Freihandform 190"/>
            <p:cNvSpPr/>
            <p:nvPr/>
          </p:nvSpPr>
          <p:spPr bwMode="auto">
            <a:xfrm>
              <a:off x="2388996" y="3647438"/>
              <a:ext cx="253797" cy="1086953"/>
            </a:xfrm>
            <a:custGeom>
              <a:avLst/>
              <a:gdLst>
                <a:gd name="connsiteX0" fmla="*/ 0 w 260350"/>
                <a:gd name="connsiteY0" fmla="*/ 0 h 1092200"/>
                <a:gd name="connsiteX1" fmla="*/ 88900 w 260350"/>
                <a:gd name="connsiteY1" fmla="*/ 107950 h 1092200"/>
                <a:gd name="connsiteX2" fmla="*/ 171450 w 260350"/>
                <a:gd name="connsiteY2" fmla="*/ 273050 h 1092200"/>
                <a:gd name="connsiteX3" fmla="*/ 222250 w 260350"/>
                <a:gd name="connsiteY3" fmla="*/ 457200 h 1092200"/>
                <a:gd name="connsiteX4" fmla="*/ 260350 w 260350"/>
                <a:gd name="connsiteY4" fmla="*/ 1092200 h 1092200"/>
                <a:gd name="connsiteX5" fmla="*/ 260350 w 260350"/>
                <a:gd name="connsiteY5" fmla="*/ 1092200 h 1092200"/>
                <a:gd name="connsiteX0" fmla="*/ 0 w 260350"/>
                <a:gd name="connsiteY0" fmla="*/ 0 h 1092200"/>
                <a:gd name="connsiteX1" fmla="*/ 88900 w 260350"/>
                <a:gd name="connsiteY1" fmla="*/ 107950 h 1092200"/>
                <a:gd name="connsiteX2" fmla="*/ 184150 w 260350"/>
                <a:gd name="connsiteY2" fmla="*/ 279400 h 1092200"/>
                <a:gd name="connsiteX3" fmla="*/ 222250 w 260350"/>
                <a:gd name="connsiteY3" fmla="*/ 457200 h 1092200"/>
                <a:gd name="connsiteX4" fmla="*/ 260350 w 260350"/>
                <a:gd name="connsiteY4" fmla="*/ 1092200 h 1092200"/>
                <a:gd name="connsiteX5" fmla="*/ 260350 w 260350"/>
                <a:gd name="connsiteY5" fmla="*/ 1092200 h 1092200"/>
                <a:gd name="connsiteX0" fmla="*/ 0 w 263172"/>
                <a:gd name="connsiteY0" fmla="*/ 0 h 1144480"/>
                <a:gd name="connsiteX1" fmla="*/ 88900 w 263172"/>
                <a:gd name="connsiteY1" fmla="*/ 107950 h 1144480"/>
                <a:gd name="connsiteX2" fmla="*/ 184150 w 263172"/>
                <a:gd name="connsiteY2" fmla="*/ 279400 h 1144480"/>
                <a:gd name="connsiteX3" fmla="*/ 222250 w 263172"/>
                <a:gd name="connsiteY3" fmla="*/ 457200 h 1144480"/>
                <a:gd name="connsiteX4" fmla="*/ 260350 w 263172"/>
                <a:gd name="connsiteY4" fmla="*/ 1092200 h 1144480"/>
                <a:gd name="connsiteX5" fmla="*/ 260350 w 263172"/>
                <a:gd name="connsiteY5" fmla="*/ 1111250 h 1144480"/>
                <a:gd name="connsiteX0" fmla="*/ 0 w 261701"/>
                <a:gd name="connsiteY0" fmla="*/ 0 h 1120804"/>
                <a:gd name="connsiteX1" fmla="*/ 88900 w 261701"/>
                <a:gd name="connsiteY1" fmla="*/ 107950 h 1120804"/>
                <a:gd name="connsiteX2" fmla="*/ 184150 w 261701"/>
                <a:gd name="connsiteY2" fmla="*/ 279400 h 1120804"/>
                <a:gd name="connsiteX3" fmla="*/ 222250 w 261701"/>
                <a:gd name="connsiteY3" fmla="*/ 457200 h 1120804"/>
                <a:gd name="connsiteX4" fmla="*/ 242105 w 261701"/>
                <a:gd name="connsiteY4" fmla="*/ 781779 h 1120804"/>
                <a:gd name="connsiteX5" fmla="*/ 260350 w 261701"/>
                <a:gd name="connsiteY5" fmla="*/ 1092200 h 1120804"/>
                <a:gd name="connsiteX6" fmla="*/ 260350 w 261701"/>
                <a:gd name="connsiteY6" fmla="*/ 1111250 h 1120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701" h="1120804">
                  <a:moveTo>
                    <a:pt x="0" y="0"/>
                  </a:moveTo>
                  <a:cubicBezTo>
                    <a:pt x="30162" y="31221"/>
                    <a:pt x="58208" y="61383"/>
                    <a:pt x="88900" y="107950"/>
                  </a:cubicBezTo>
                  <a:cubicBezTo>
                    <a:pt x="119592" y="154517"/>
                    <a:pt x="161925" y="221192"/>
                    <a:pt x="184150" y="279400"/>
                  </a:cubicBezTo>
                  <a:cubicBezTo>
                    <a:pt x="206375" y="337608"/>
                    <a:pt x="212591" y="373470"/>
                    <a:pt x="222250" y="457200"/>
                  </a:cubicBezTo>
                  <a:cubicBezTo>
                    <a:pt x="231909" y="540930"/>
                    <a:pt x="235755" y="675946"/>
                    <a:pt x="242105" y="781779"/>
                  </a:cubicBezTo>
                  <a:cubicBezTo>
                    <a:pt x="248455" y="887612"/>
                    <a:pt x="257309" y="1037288"/>
                    <a:pt x="260350" y="1092200"/>
                  </a:cubicBezTo>
                  <a:cubicBezTo>
                    <a:pt x="263391" y="1147112"/>
                    <a:pt x="260350" y="1104900"/>
                    <a:pt x="260350" y="1111250"/>
                  </a:cubicBezTo>
                </a:path>
              </a:pathLst>
            </a:custGeom>
            <a:noFill/>
            <a:ln w="25400">
              <a:solidFill>
                <a:srgbClr val="008000"/>
              </a:solidFill>
              <a:tailEnd type="stealth" w="lg" len="lg"/>
            </a:ln>
            <a:effectLst/>
            <a:extLst/>
          </p:spPr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92" name="Textfeld 191"/>
            <p:cNvSpPr txBox="1"/>
            <p:nvPr/>
          </p:nvSpPr>
          <p:spPr>
            <a:xfrm>
              <a:off x="2597992" y="3740474"/>
              <a:ext cx="8905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ion</a:t>
              </a:r>
            </a:p>
            <a:p>
              <a:pPr>
                <a:spcBef>
                  <a:spcPts val="0"/>
                </a:spcBef>
              </a:pPr>
              <a:r>
                <a:rPr lang="en-US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e.g. H</a:t>
              </a:r>
              <a:r>
                <a:rPr lang="en-US" b="1" baseline="30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+</a:t>
              </a:r>
              <a:r>
                <a:rPr lang="en-US" b="1" dirty="0" smtClean="0">
                  <a:latin typeface="Calibri" panose="020F0502020204030204" pitchFamily="34" charset="0"/>
                </a:rPr>
                <a:t> </a:t>
              </a:r>
              <a:endParaRPr lang="en-US" b="1" dirty="0">
                <a:latin typeface="Calibri" panose="020F0502020204030204" pitchFamily="34" charset="0"/>
              </a:endParaRPr>
            </a:p>
          </p:txBody>
        </p:sp>
        <p:sp>
          <p:nvSpPr>
            <p:cNvPr id="193" name="Textfeld 192"/>
            <p:cNvSpPr txBox="1"/>
            <p:nvPr/>
          </p:nvSpPr>
          <p:spPr>
            <a:xfrm>
              <a:off x="1874628" y="2936560"/>
              <a:ext cx="977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  <a:endParaRPr lang="en-US" sz="20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94" name="Gerade Verbindung 193"/>
            <p:cNvCxnSpPr/>
            <p:nvPr/>
          </p:nvCxnSpPr>
          <p:spPr bwMode="auto">
            <a:xfrm>
              <a:off x="922513" y="4845255"/>
              <a:ext cx="256194" cy="1567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5" name="Gerade Verbindung 194"/>
            <p:cNvCxnSpPr/>
            <p:nvPr/>
          </p:nvCxnSpPr>
          <p:spPr bwMode="auto">
            <a:xfrm>
              <a:off x="983982" y="4888252"/>
              <a:ext cx="128099" cy="0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6" name="Gerade Verbindung 195"/>
            <p:cNvCxnSpPr/>
            <p:nvPr/>
          </p:nvCxnSpPr>
          <p:spPr bwMode="auto">
            <a:xfrm>
              <a:off x="1030735" y="4927638"/>
              <a:ext cx="39746" cy="0"/>
            </a:xfrm>
            <a:prstGeom prst="line">
              <a:avLst/>
            </a:prstGeom>
            <a:noFill/>
            <a:ln w="254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7" name="Gerade Verbindung 196"/>
            <p:cNvCxnSpPr/>
            <p:nvPr/>
          </p:nvCxnSpPr>
          <p:spPr bwMode="auto">
            <a:xfrm flipV="1">
              <a:off x="1048031" y="4774400"/>
              <a:ext cx="0" cy="70855"/>
            </a:xfrm>
            <a:prstGeom prst="line">
              <a:avLst/>
            </a:prstGeom>
            <a:noFill/>
            <a:ln w="1270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62252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Ionization Profile Monitor Realization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0" y="764704"/>
            <a:ext cx="635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The realization for the  heavy ion storage ring ESR at GSI:</a:t>
            </a:r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-55375" y="1486138"/>
            <a:ext cx="6283329" cy="4217985"/>
            <a:chOff x="2509" y="426"/>
            <a:chExt cx="3414" cy="2526"/>
          </a:xfrm>
        </p:grpSpPr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5050" y="1223"/>
              <a:ext cx="825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altLang="de-DE" sz="1200" b="1">
                <a:solidFill>
                  <a:srgbClr val="0099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pic>
          <p:nvPicPr>
            <p:cNvPr id="17" name="Picture 12" descr="CompactIPM_P06_2intank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" y="720"/>
              <a:ext cx="2389" cy="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2757" y="2614"/>
              <a:ext cx="1251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  <a:ea typeface="ＭＳ Ｐゴシック" charset="-128"/>
                </a:rPr>
                <a:t>Horizontal camera </a:t>
              </a: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2509" y="1083"/>
              <a:ext cx="1246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Horizontal  IPM:</a:t>
              </a:r>
              <a:r>
                <a:rPr lang="en-US" altLang="de-DE" sz="1600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 </a:t>
              </a: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2557" y="1334"/>
              <a:ext cx="82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CC3300"/>
                  </a:solidFill>
                  <a:latin typeface="Calibri" panose="020F0502020204030204" pitchFamily="34" charset="0"/>
                  <a:ea typeface="ＭＳ Ｐゴシック" charset="-128"/>
                </a:rPr>
                <a:t>E-field box</a:t>
              </a:r>
              <a:endParaRPr lang="en-US" altLang="de-DE" sz="1500" dirty="0">
                <a:solidFill>
                  <a:srgbClr val="CC33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>
              <a:off x="2781" y="2171"/>
              <a:ext cx="39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009900"/>
                  </a:solidFill>
                  <a:latin typeface="Calibri" panose="020F0502020204030204" pitchFamily="34" charset="0"/>
                  <a:ea typeface="ＭＳ Ｐゴシック" charset="-128"/>
                </a:rPr>
                <a:t>MCP</a:t>
              </a:r>
            </a:p>
          </p:txBody>
        </p:sp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2732" y="677"/>
              <a:ext cx="721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</a:rPr>
                <a:t>IPM support </a:t>
              </a:r>
            </a:p>
            <a:p>
              <a:pPr algn="l">
                <a:lnSpc>
                  <a:spcPct val="20000"/>
                </a:lnSpc>
              </a:pPr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</a:rPr>
                <a:t>&amp; </a:t>
              </a:r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UV lamp</a:t>
              </a:r>
              <a:endParaRPr lang="en-US" altLang="de-DE" sz="16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4308" y="970"/>
              <a:ext cx="615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Ø250 mm</a:t>
              </a:r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 flipH="1">
              <a:off x="2627" y="1722"/>
              <a:ext cx="962" cy="3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5" name="Text Box 20"/>
            <p:cNvSpPr txBox="1">
              <a:spLocks noChangeArrowheads="1"/>
            </p:cNvSpPr>
            <p:nvPr/>
          </p:nvSpPr>
          <p:spPr bwMode="auto">
            <a:xfrm rot="20688864">
              <a:off x="2669" y="1682"/>
              <a:ext cx="547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900" b="1" dirty="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charset="-128"/>
                </a:rPr>
                <a:t>beam</a:t>
              </a:r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 flipV="1">
              <a:off x="3111" y="1999"/>
              <a:ext cx="563" cy="293"/>
            </a:xfrm>
            <a:prstGeom prst="line">
              <a:avLst/>
            </a:prstGeom>
            <a:noFill/>
            <a:ln w="44450">
              <a:solidFill>
                <a:srgbClr val="0099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4583" y="2332"/>
              <a:ext cx="1177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solidFill>
                    <a:srgbClr val="0066FF"/>
                  </a:solidFill>
                  <a:latin typeface="Calibri" panose="020F0502020204030204" pitchFamily="34" charset="0"/>
                  <a:ea typeface="ＭＳ Ｐゴシック" charset="-128"/>
                </a:rPr>
                <a:t>E-field separation disks</a:t>
              </a: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5246" y="1894"/>
              <a:ext cx="169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29" name="Line 24"/>
            <p:cNvSpPr>
              <a:spLocks noChangeShapeType="1"/>
            </p:cNvSpPr>
            <p:nvPr/>
          </p:nvSpPr>
          <p:spPr bwMode="auto">
            <a:xfrm flipH="1" flipV="1">
              <a:off x="4366" y="2102"/>
              <a:ext cx="428" cy="228"/>
            </a:xfrm>
            <a:prstGeom prst="line">
              <a:avLst/>
            </a:prstGeom>
            <a:noFill/>
            <a:ln w="31750">
              <a:solidFill>
                <a:srgbClr val="66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4175" y="2473"/>
              <a:ext cx="113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</a:rPr>
                <a:t>View port </a:t>
              </a:r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Ø150 mm</a:t>
              </a:r>
              <a:endParaRPr lang="en-US" altLang="de-DE" sz="15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1" name="Text Box 26"/>
            <p:cNvSpPr txBox="1">
              <a:spLocks noChangeArrowheads="1"/>
            </p:cNvSpPr>
            <p:nvPr/>
          </p:nvSpPr>
          <p:spPr bwMode="auto">
            <a:xfrm>
              <a:off x="2558" y="1460"/>
              <a:ext cx="82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CC3300"/>
                  </a:solidFill>
                  <a:latin typeface="Calibri" panose="020F0502020204030204" pitchFamily="34" charset="0"/>
                  <a:ea typeface="ＭＳ Ｐゴシック" charset="-128"/>
                </a:rPr>
                <a:t>e</a:t>
              </a:r>
              <a:r>
                <a:rPr lang="en-US" altLang="de-DE" sz="1500" b="1" dirty="0" smtClean="0">
                  <a:solidFill>
                    <a:srgbClr val="CC3300"/>
                  </a:solidFill>
                  <a:latin typeface="Calibri" panose="020F0502020204030204" pitchFamily="34" charset="0"/>
                  <a:ea typeface="ＭＳ Ｐゴシック" charset="-128"/>
                </a:rPr>
                <a:t>lectrodes</a:t>
              </a:r>
              <a:endParaRPr lang="en-US" altLang="de-DE" sz="1500" dirty="0">
                <a:solidFill>
                  <a:srgbClr val="CC33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>
              <a:off x="3062" y="1548"/>
              <a:ext cx="359" cy="98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3" name="Line 28"/>
            <p:cNvSpPr>
              <a:spLocks noChangeShapeType="1"/>
            </p:cNvSpPr>
            <p:nvPr/>
          </p:nvSpPr>
          <p:spPr bwMode="auto">
            <a:xfrm flipV="1">
              <a:off x="4682" y="502"/>
              <a:ext cx="0" cy="4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4" name="Text Box 29"/>
            <p:cNvSpPr txBox="1">
              <a:spLocks noChangeArrowheads="1"/>
            </p:cNvSpPr>
            <p:nvPr/>
          </p:nvSpPr>
          <p:spPr bwMode="auto">
            <a:xfrm rot="20952942">
              <a:off x="3661" y="426"/>
              <a:ext cx="135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</a:rPr>
                <a:t>Insertion 650 mm</a:t>
              </a:r>
              <a:endParaRPr lang="en-US" altLang="de-DE" sz="1500" baseline="300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5" name="Text Box 30"/>
            <p:cNvSpPr txBox="1">
              <a:spLocks noChangeArrowheads="1"/>
            </p:cNvSpPr>
            <p:nvPr/>
          </p:nvSpPr>
          <p:spPr bwMode="auto">
            <a:xfrm>
              <a:off x="3860" y="1675"/>
              <a:ext cx="408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altLang="de-DE" sz="1200">
                <a:solidFill>
                  <a:srgbClr val="FFFF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 flipV="1">
              <a:off x="4043" y="1512"/>
              <a:ext cx="0" cy="191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 flipH="1">
              <a:off x="4048" y="1816"/>
              <a:ext cx="1" cy="209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8" name="Line 33"/>
            <p:cNvSpPr>
              <a:spLocks noChangeShapeType="1"/>
            </p:cNvSpPr>
            <p:nvPr/>
          </p:nvSpPr>
          <p:spPr bwMode="auto">
            <a:xfrm flipV="1">
              <a:off x="3536" y="567"/>
              <a:ext cx="1154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9" name="Line 34"/>
            <p:cNvSpPr>
              <a:spLocks noChangeShapeType="1"/>
            </p:cNvSpPr>
            <p:nvPr/>
          </p:nvSpPr>
          <p:spPr bwMode="auto">
            <a:xfrm flipV="1">
              <a:off x="3540" y="659"/>
              <a:ext cx="0" cy="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0" name="Line 35"/>
            <p:cNvSpPr>
              <a:spLocks noChangeShapeType="1"/>
            </p:cNvSpPr>
            <p:nvPr/>
          </p:nvSpPr>
          <p:spPr bwMode="auto">
            <a:xfrm flipH="1" flipV="1">
              <a:off x="4274" y="2174"/>
              <a:ext cx="371" cy="186"/>
            </a:xfrm>
            <a:prstGeom prst="line">
              <a:avLst/>
            </a:prstGeom>
            <a:noFill/>
            <a:ln w="31750">
              <a:solidFill>
                <a:srgbClr val="66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3831" y="1629"/>
              <a:ext cx="448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FFFF00"/>
                  </a:solidFill>
                  <a:latin typeface="Calibri" panose="020F0502020204030204" pitchFamily="34" charset="0"/>
                  <a:ea typeface="ＭＳ Ｐゴシック" charset="-128"/>
                </a:rPr>
                <a:t>175mm</a:t>
              </a:r>
            </a:p>
          </p:txBody>
        </p:sp>
        <p:sp>
          <p:nvSpPr>
            <p:cNvPr id="42" name="Text Box 37"/>
            <p:cNvSpPr txBox="1">
              <a:spLocks noChangeArrowheads="1"/>
            </p:cNvSpPr>
            <p:nvPr/>
          </p:nvSpPr>
          <p:spPr bwMode="auto">
            <a:xfrm>
              <a:off x="4970" y="1156"/>
              <a:ext cx="914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Vertical IPM</a:t>
              </a:r>
              <a:r>
                <a:rPr lang="en-US" altLang="de-DE" sz="1600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 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4929" y="1947"/>
              <a:ext cx="994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  <a:ea typeface="ＭＳ Ｐゴシック" charset="-128"/>
                </a:rPr>
                <a:t>Vertical camera</a:t>
              </a:r>
            </a:p>
          </p:txBody>
        </p:sp>
      </p:grp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5903993" y="764704"/>
            <a:ext cx="301148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i="1" dirty="0">
                <a:latin typeface="Calibri" panose="020F0502020204030204" pitchFamily="34" charset="0"/>
              </a:rPr>
              <a:t>Realization at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sz="1600" i="1" dirty="0" smtClean="0">
                <a:latin typeface="Calibri" panose="020F0502020204030204" pitchFamily="34" charset="0"/>
              </a:rPr>
              <a:t>GSI </a:t>
            </a:r>
            <a:r>
              <a:rPr lang="en-US" sz="1600" i="1" dirty="0">
                <a:latin typeface="Calibri" panose="020F0502020204030204" pitchFamily="34" charset="0"/>
              </a:rPr>
              <a:t>synchrotron</a:t>
            </a:r>
            <a:r>
              <a:rPr lang="en-US" sz="1600" i="1" dirty="0" smtClean="0">
                <a:latin typeface="Calibri" panose="020F0502020204030204" pitchFamily="34" charset="0"/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US" sz="1600" i="1" dirty="0" smtClean="0">
                <a:latin typeface="Calibri" panose="020F0502020204030204" pitchFamily="34" charset="0"/>
              </a:rPr>
              <a:t>One monitor per plane</a:t>
            </a:r>
            <a:endParaRPr lang="en-US" sz="1600" i="1" dirty="0">
              <a:latin typeface="Calibri" panose="020F0502020204030204" pitchFamily="34" charset="0"/>
            </a:endParaRPr>
          </a:p>
        </p:txBody>
      </p:sp>
      <p:pic>
        <p:nvPicPr>
          <p:cNvPr id="45" name="Picture 9" descr="foto-sis-rgm-schrif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1412776"/>
            <a:ext cx="33448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9784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Ionization Profile Monitor Realization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7655" name="Line 6"/>
          <p:cNvSpPr>
            <a:spLocks noChangeShapeType="1"/>
          </p:cNvSpPr>
          <p:nvPr/>
        </p:nvSpPr>
        <p:spPr bwMode="auto">
          <a:xfrm flipV="1">
            <a:off x="479425" y="3570288"/>
            <a:ext cx="1697038" cy="479425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3" name="Textfeld 42">
            <a:hlinkClick r:id="" action="ppaction://noaction"/>
          </p:cNvPr>
          <p:cNvSpPr txBox="1"/>
          <p:nvPr/>
        </p:nvSpPr>
        <p:spPr>
          <a:xfrm>
            <a:off x="2350122" y="6499701"/>
            <a:ext cx="1805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sym typeface="Symbol"/>
                <a:hlinkClick r:id="rId2" action="ppaction://hlinksldjump"/>
              </a:rPr>
              <a:t> </a:t>
            </a:r>
            <a:r>
              <a:rPr lang="en-US" b="1" dirty="0" smtClean="0">
                <a:solidFill>
                  <a:srgbClr val="3333CC"/>
                </a:solidFill>
                <a:hlinkClick r:id="rId2" action="ppaction://hlinksldjump"/>
              </a:rPr>
              <a:t>IPM measure</a:t>
            </a:r>
            <a:endParaRPr lang="en-US" b="1" dirty="0">
              <a:solidFill>
                <a:srgbClr val="3333CC"/>
              </a:solidFill>
            </a:endParaRPr>
          </a:p>
        </p:txBody>
      </p:sp>
      <p:grpSp>
        <p:nvGrpSpPr>
          <p:cNvPr id="42" name="Group 9"/>
          <p:cNvGrpSpPr>
            <a:grpSpLocks/>
          </p:cNvGrpSpPr>
          <p:nvPr/>
        </p:nvGrpSpPr>
        <p:grpSpPr bwMode="auto">
          <a:xfrm>
            <a:off x="-55375" y="1486138"/>
            <a:ext cx="6283329" cy="4217985"/>
            <a:chOff x="2509" y="426"/>
            <a:chExt cx="3414" cy="2526"/>
          </a:xfrm>
        </p:grpSpPr>
        <p:sp>
          <p:nvSpPr>
            <p:cNvPr id="44" name="Text Box 11"/>
            <p:cNvSpPr txBox="1">
              <a:spLocks noChangeArrowheads="1"/>
            </p:cNvSpPr>
            <p:nvPr/>
          </p:nvSpPr>
          <p:spPr bwMode="auto">
            <a:xfrm>
              <a:off x="5050" y="1223"/>
              <a:ext cx="825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altLang="de-DE" sz="1200" b="1">
                <a:solidFill>
                  <a:srgbClr val="0099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pic>
          <p:nvPicPr>
            <p:cNvPr id="45" name="Picture 12" descr="CompactIPM_P06_2intank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" y="720"/>
              <a:ext cx="2389" cy="2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2757" y="2614"/>
              <a:ext cx="1251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  <a:ea typeface="ＭＳ Ｐゴシック" charset="-128"/>
                </a:rPr>
                <a:t>Horizontal camera </a:t>
              </a:r>
            </a:p>
          </p:txBody>
        </p:sp>
        <p:sp>
          <p:nvSpPr>
            <p:cNvPr id="47" name="Text Box 14"/>
            <p:cNvSpPr txBox="1">
              <a:spLocks noChangeArrowheads="1"/>
            </p:cNvSpPr>
            <p:nvPr/>
          </p:nvSpPr>
          <p:spPr bwMode="auto">
            <a:xfrm>
              <a:off x="2509" y="1083"/>
              <a:ext cx="1246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Horizontal  IPM:</a:t>
              </a:r>
              <a:r>
                <a:rPr lang="en-US" altLang="de-DE" sz="1600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 </a:t>
              </a:r>
            </a:p>
          </p:txBody>
        </p:sp>
        <p:sp>
          <p:nvSpPr>
            <p:cNvPr id="48" name="Text Box 15"/>
            <p:cNvSpPr txBox="1">
              <a:spLocks noChangeArrowheads="1"/>
            </p:cNvSpPr>
            <p:nvPr/>
          </p:nvSpPr>
          <p:spPr bwMode="auto">
            <a:xfrm>
              <a:off x="2557" y="1334"/>
              <a:ext cx="82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CC3300"/>
                  </a:solidFill>
                  <a:latin typeface="Calibri" panose="020F0502020204030204" pitchFamily="34" charset="0"/>
                  <a:ea typeface="ＭＳ Ｐゴシック" charset="-128"/>
                </a:rPr>
                <a:t>E-field box</a:t>
              </a:r>
              <a:endParaRPr lang="en-US" altLang="de-DE" sz="1500" dirty="0">
                <a:solidFill>
                  <a:srgbClr val="CC33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49" name="Text Box 16"/>
            <p:cNvSpPr txBox="1">
              <a:spLocks noChangeArrowheads="1"/>
            </p:cNvSpPr>
            <p:nvPr/>
          </p:nvSpPr>
          <p:spPr bwMode="auto">
            <a:xfrm>
              <a:off x="2781" y="2171"/>
              <a:ext cx="39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009900"/>
                  </a:solidFill>
                  <a:latin typeface="Calibri" panose="020F0502020204030204" pitchFamily="34" charset="0"/>
                  <a:ea typeface="ＭＳ Ｐゴシック" charset="-128"/>
                </a:rPr>
                <a:t>MCP</a:t>
              </a:r>
            </a:p>
          </p:txBody>
        </p:sp>
        <p:sp>
          <p:nvSpPr>
            <p:cNvPr id="50" name="Text Box 17"/>
            <p:cNvSpPr txBox="1">
              <a:spLocks noChangeArrowheads="1"/>
            </p:cNvSpPr>
            <p:nvPr/>
          </p:nvSpPr>
          <p:spPr bwMode="auto">
            <a:xfrm>
              <a:off x="2732" y="677"/>
              <a:ext cx="721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</a:rPr>
                <a:t>IPM support </a:t>
              </a:r>
            </a:p>
            <a:p>
              <a:pPr algn="l">
                <a:lnSpc>
                  <a:spcPct val="20000"/>
                </a:lnSpc>
              </a:pPr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</a:rPr>
                <a:t>&amp; </a:t>
              </a:r>
              <a:r>
                <a:rPr lang="en-US" altLang="de-DE" sz="1600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UV lamp</a:t>
              </a:r>
              <a:endParaRPr lang="en-US" altLang="de-DE" sz="16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51" name="Text Box 18"/>
            <p:cNvSpPr txBox="1">
              <a:spLocks noChangeArrowheads="1"/>
            </p:cNvSpPr>
            <p:nvPr/>
          </p:nvSpPr>
          <p:spPr bwMode="auto">
            <a:xfrm>
              <a:off x="4308" y="970"/>
              <a:ext cx="615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b="1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Ø250 mm</a:t>
              </a:r>
            </a:p>
          </p:txBody>
        </p:sp>
        <p:sp>
          <p:nvSpPr>
            <p:cNvPr id="52" name="Line 19"/>
            <p:cNvSpPr>
              <a:spLocks noChangeShapeType="1"/>
            </p:cNvSpPr>
            <p:nvPr/>
          </p:nvSpPr>
          <p:spPr bwMode="auto">
            <a:xfrm flipH="1">
              <a:off x="2627" y="1722"/>
              <a:ext cx="962" cy="3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53" name="Text Box 20"/>
            <p:cNvSpPr txBox="1">
              <a:spLocks noChangeArrowheads="1"/>
            </p:cNvSpPr>
            <p:nvPr/>
          </p:nvSpPr>
          <p:spPr bwMode="auto">
            <a:xfrm rot="20688864">
              <a:off x="2669" y="1682"/>
              <a:ext cx="547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900" b="1" dirty="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charset="-128"/>
                </a:rPr>
                <a:t>beam</a:t>
              </a:r>
            </a:p>
          </p:txBody>
        </p:sp>
        <p:sp>
          <p:nvSpPr>
            <p:cNvPr id="54" name="Line 21"/>
            <p:cNvSpPr>
              <a:spLocks noChangeShapeType="1"/>
            </p:cNvSpPr>
            <p:nvPr/>
          </p:nvSpPr>
          <p:spPr bwMode="auto">
            <a:xfrm flipV="1">
              <a:off x="3111" y="1999"/>
              <a:ext cx="563" cy="293"/>
            </a:xfrm>
            <a:prstGeom prst="line">
              <a:avLst/>
            </a:prstGeom>
            <a:noFill/>
            <a:ln w="44450">
              <a:solidFill>
                <a:srgbClr val="0099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55" name="Text Box 22"/>
            <p:cNvSpPr txBox="1">
              <a:spLocks noChangeArrowheads="1"/>
            </p:cNvSpPr>
            <p:nvPr/>
          </p:nvSpPr>
          <p:spPr bwMode="auto">
            <a:xfrm>
              <a:off x="4583" y="2332"/>
              <a:ext cx="1177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solidFill>
                    <a:srgbClr val="0066FF"/>
                  </a:solidFill>
                  <a:latin typeface="Calibri" panose="020F0502020204030204" pitchFamily="34" charset="0"/>
                  <a:ea typeface="ＭＳ Ｐゴシック" charset="-128"/>
                </a:rPr>
                <a:t>E-field separation disks</a:t>
              </a:r>
            </a:p>
          </p:txBody>
        </p:sp>
        <p:sp>
          <p:nvSpPr>
            <p:cNvPr id="56" name="Rectangle 23"/>
            <p:cNvSpPr>
              <a:spLocks noChangeArrowheads="1"/>
            </p:cNvSpPr>
            <p:nvPr/>
          </p:nvSpPr>
          <p:spPr bwMode="auto">
            <a:xfrm>
              <a:off x="5246" y="1894"/>
              <a:ext cx="169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57" name="Line 24"/>
            <p:cNvSpPr>
              <a:spLocks noChangeShapeType="1"/>
            </p:cNvSpPr>
            <p:nvPr/>
          </p:nvSpPr>
          <p:spPr bwMode="auto">
            <a:xfrm flipH="1" flipV="1">
              <a:off x="4366" y="2102"/>
              <a:ext cx="428" cy="228"/>
            </a:xfrm>
            <a:prstGeom prst="line">
              <a:avLst/>
            </a:prstGeom>
            <a:noFill/>
            <a:ln w="31750">
              <a:solidFill>
                <a:srgbClr val="66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58" name="Text Box 25"/>
            <p:cNvSpPr txBox="1">
              <a:spLocks noChangeArrowheads="1"/>
            </p:cNvSpPr>
            <p:nvPr/>
          </p:nvSpPr>
          <p:spPr bwMode="auto">
            <a:xfrm>
              <a:off x="4175" y="2473"/>
              <a:ext cx="113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</a:rPr>
                <a:t>View port </a:t>
              </a:r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  <a:cs typeface="Times New Roman" pitchFamily="18" charset="0"/>
                </a:rPr>
                <a:t>Ø150 mm</a:t>
              </a:r>
              <a:endParaRPr lang="en-US" altLang="de-DE" sz="15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59" name="Text Box 26"/>
            <p:cNvSpPr txBox="1">
              <a:spLocks noChangeArrowheads="1"/>
            </p:cNvSpPr>
            <p:nvPr/>
          </p:nvSpPr>
          <p:spPr bwMode="auto">
            <a:xfrm>
              <a:off x="2558" y="1460"/>
              <a:ext cx="82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CC3300"/>
                  </a:solidFill>
                  <a:latin typeface="Calibri" panose="020F0502020204030204" pitchFamily="34" charset="0"/>
                  <a:ea typeface="ＭＳ Ｐゴシック" charset="-128"/>
                </a:rPr>
                <a:t>e</a:t>
              </a:r>
              <a:r>
                <a:rPr lang="en-US" altLang="de-DE" sz="1500" b="1" dirty="0" smtClean="0">
                  <a:solidFill>
                    <a:srgbClr val="CC3300"/>
                  </a:solidFill>
                  <a:latin typeface="Calibri" panose="020F0502020204030204" pitchFamily="34" charset="0"/>
                  <a:ea typeface="ＭＳ Ｐゴシック" charset="-128"/>
                </a:rPr>
                <a:t>lectrodes</a:t>
              </a:r>
              <a:endParaRPr lang="en-US" altLang="de-DE" sz="1500" dirty="0">
                <a:solidFill>
                  <a:srgbClr val="CC33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60" name="Line 27"/>
            <p:cNvSpPr>
              <a:spLocks noChangeShapeType="1"/>
            </p:cNvSpPr>
            <p:nvPr/>
          </p:nvSpPr>
          <p:spPr bwMode="auto">
            <a:xfrm>
              <a:off x="3062" y="1548"/>
              <a:ext cx="359" cy="98"/>
            </a:xfrm>
            <a:prstGeom prst="line">
              <a:avLst/>
            </a:prstGeom>
            <a:noFill/>
            <a:ln w="31750">
              <a:solidFill>
                <a:srgbClr val="CC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61" name="Line 28"/>
            <p:cNvSpPr>
              <a:spLocks noChangeShapeType="1"/>
            </p:cNvSpPr>
            <p:nvPr/>
          </p:nvSpPr>
          <p:spPr bwMode="auto">
            <a:xfrm flipV="1">
              <a:off x="4682" y="502"/>
              <a:ext cx="0" cy="4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62" name="Text Box 29"/>
            <p:cNvSpPr txBox="1">
              <a:spLocks noChangeArrowheads="1"/>
            </p:cNvSpPr>
            <p:nvPr/>
          </p:nvSpPr>
          <p:spPr bwMode="auto">
            <a:xfrm rot="20952942">
              <a:off x="3661" y="426"/>
              <a:ext cx="135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dirty="0">
                  <a:latin typeface="Calibri" panose="020F0502020204030204" pitchFamily="34" charset="0"/>
                  <a:ea typeface="ＭＳ Ｐゴシック" charset="-128"/>
                </a:rPr>
                <a:t>Insertion 650 mm</a:t>
              </a:r>
              <a:endParaRPr lang="en-US" altLang="de-DE" sz="1500" baseline="30000" dirty="0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63" name="Text Box 30"/>
            <p:cNvSpPr txBox="1">
              <a:spLocks noChangeArrowheads="1"/>
            </p:cNvSpPr>
            <p:nvPr/>
          </p:nvSpPr>
          <p:spPr bwMode="auto">
            <a:xfrm>
              <a:off x="3860" y="1675"/>
              <a:ext cx="408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de-DE" altLang="de-DE" sz="1200">
                <a:solidFill>
                  <a:srgbClr val="FFFF00"/>
                </a:solidFill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 flipV="1">
              <a:off x="4043" y="1512"/>
              <a:ext cx="0" cy="191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 flipH="1">
              <a:off x="4048" y="1816"/>
              <a:ext cx="1" cy="209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 flipV="1">
              <a:off x="3536" y="567"/>
              <a:ext cx="1154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 flipV="1">
              <a:off x="3540" y="659"/>
              <a:ext cx="0" cy="5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68" name="Line 35"/>
            <p:cNvSpPr>
              <a:spLocks noChangeShapeType="1"/>
            </p:cNvSpPr>
            <p:nvPr/>
          </p:nvSpPr>
          <p:spPr bwMode="auto">
            <a:xfrm flipH="1" flipV="1">
              <a:off x="4274" y="2174"/>
              <a:ext cx="371" cy="186"/>
            </a:xfrm>
            <a:prstGeom prst="line">
              <a:avLst/>
            </a:prstGeom>
            <a:noFill/>
            <a:ln w="31750">
              <a:solidFill>
                <a:srgbClr val="6699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69" name="Rectangle 36"/>
            <p:cNvSpPr>
              <a:spLocks noChangeArrowheads="1"/>
            </p:cNvSpPr>
            <p:nvPr/>
          </p:nvSpPr>
          <p:spPr bwMode="auto">
            <a:xfrm>
              <a:off x="3831" y="1629"/>
              <a:ext cx="448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FFFF00"/>
                  </a:solidFill>
                  <a:latin typeface="Calibri" panose="020F0502020204030204" pitchFamily="34" charset="0"/>
                  <a:ea typeface="ＭＳ Ｐゴシック" charset="-128"/>
                </a:rPr>
                <a:t>175mm</a:t>
              </a:r>
            </a:p>
          </p:txBody>
        </p:sp>
        <p:sp>
          <p:nvSpPr>
            <p:cNvPr id="70" name="Text Box 37"/>
            <p:cNvSpPr txBox="1">
              <a:spLocks noChangeArrowheads="1"/>
            </p:cNvSpPr>
            <p:nvPr/>
          </p:nvSpPr>
          <p:spPr bwMode="auto">
            <a:xfrm>
              <a:off x="4970" y="1156"/>
              <a:ext cx="914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Vertical IPM</a:t>
              </a:r>
              <a:r>
                <a:rPr lang="en-US" altLang="de-DE" sz="1600" dirty="0">
                  <a:solidFill>
                    <a:srgbClr val="0033CC"/>
                  </a:solidFill>
                  <a:latin typeface="Calibri" panose="020F0502020204030204" pitchFamily="34" charset="0"/>
                  <a:ea typeface="ＭＳ Ｐゴシック" charset="-128"/>
                </a:rPr>
                <a:t> </a:t>
              </a:r>
            </a:p>
          </p:txBody>
        </p:sp>
        <p:sp>
          <p:nvSpPr>
            <p:cNvPr id="71" name="Text Box 10"/>
            <p:cNvSpPr txBox="1">
              <a:spLocks noChangeArrowheads="1"/>
            </p:cNvSpPr>
            <p:nvPr/>
          </p:nvSpPr>
          <p:spPr bwMode="auto">
            <a:xfrm>
              <a:off x="4929" y="1947"/>
              <a:ext cx="994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  <a:ea typeface="ＭＳ Ｐゴシック" charset="-128"/>
                </a:rPr>
                <a:t>Vertical camera</a:t>
              </a:r>
            </a:p>
          </p:txBody>
        </p:sp>
      </p:grp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233" y="3359685"/>
            <a:ext cx="4448636" cy="332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Text Box 10"/>
          <p:cNvSpPr txBox="1">
            <a:spLocks noChangeArrowheads="1"/>
          </p:cNvSpPr>
          <p:nvPr/>
        </p:nvSpPr>
        <p:spPr bwMode="auto">
          <a:xfrm>
            <a:off x="5903993" y="764704"/>
            <a:ext cx="301148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i="1" dirty="0">
                <a:latin typeface="Calibri" panose="020F0502020204030204" pitchFamily="34" charset="0"/>
              </a:rPr>
              <a:t>Realization at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sz="1600" i="1" dirty="0" smtClean="0">
                <a:latin typeface="Calibri" panose="020F0502020204030204" pitchFamily="34" charset="0"/>
              </a:rPr>
              <a:t>GSI </a:t>
            </a:r>
            <a:r>
              <a:rPr lang="en-US" sz="1600" i="1" dirty="0">
                <a:latin typeface="Calibri" panose="020F0502020204030204" pitchFamily="34" charset="0"/>
              </a:rPr>
              <a:t>synchrotron</a:t>
            </a:r>
            <a:r>
              <a:rPr lang="en-US" sz="1600" i="1" dirty="0" smtClean="0">
                <a:latin typeface="Calibri" panose="020F0502020204030204" pitchFamily="34" charset="0"/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US" sz="1600" i="1" dirty="0" smtClean="0">
                <a:latin typeface="Calibri" panose="020F0502020204030204" pitchFamily="34" charset="0"/>
              </a:rPr>
              <a:t>One monitor per plane</a:t>
            </a:r>
            <a:endParaRPr lang="en-US" sz="1600" i="1" dirty="0">
              <a:latin typeface="Calibri" panose="020F0502020204030204" pitchFamily="34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0" y="764704"/>
            <a:ext cx="635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The realization for the  heavy ion storage ring ESR at GSI:</a:t>
            </a:r>
          </a:p>
        </p:txBody>
      </p:sp>
    </p:spTree>
    <p:extLst>
      <p:ext uri="{BB962C8B-B14F-4D97-AF65-F5344CB8AC3E}">
        <p14:creationId xmlns:p14="http://schemas.microsoft.com/office/powerpoint/2010/main" val="3608440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altLang="de-DE" sz="2000" b="1">
              <a:solidFill>
                <a:srgbClr val="000000"/>
              </a:solidFill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6660" name="Text Box 4"/>
              <p:cNvSpPr txBox="1">
                <a:spLocks noChangeArrowheads="1"/>
              </p:cNvSpPr>
              <p:nvPr/>
            </p:nvSpPr>
            <p:spPr bwMode="auto">
              <a:xfrm>
                <a:off x="234359" y="764704"/>
                <a:ext cx="8705850" cy="689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altLang="de-DE" dirty="0" smtClean="0">
                    <a:solidFill>
                      <a:srgbClr val="0033CC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The emittance </a:t>
                </a:r>
                <a14:m>
                  <m:oMath xmlns:m="http://schemas.openxmlformats.org/officeDocument/2006/math">
                    <m:r>
                      <a:rPr lang="en-US" altLang="de-DE" i="1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𝜀</m:t>
                    </m:r>
                    <m:r>
                      <a:rPr lang="de-DE" altLang="de-DE" b="0" i="1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de-DE" altLang="de-DE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de-DE" altLang="de-DE" b="0" i="1" smtClean="0">
                            <a:solidFill>
                              <a:srgbClr val="0033CC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𝑑𝑥𝑑</m:t>
                        </m:r>
                        <m:sSup>
                          <m:sSupPr>
                            <m:ctrlPr>
                              <a:rPr lang="de-DE" altLang="de-DE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de-DE" altLang="de-DE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de-DE" altLang="de-DE" b="0" i="1" smtClean="0">
                                <a:solidFill>
                                  <a:srgbClr val="0033CC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altLang="de-DE" dirty="0" smtClean="0">
                    <a:solidFill>
                      <a:srgbClr val="0033CC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is defined via the position deviation and angle in </a:t>
                </a:r>
                <a:r>
                  <a:rPr lang="en-US" altLang="de-DE" b="1" dirty="0" smtClean="0">
                    <a:solidFill>
                      <a:srgbClr val="0033CC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lab-frame</a:t>
                </a:r>
              </a:p>
              <a:p>
                <a:pPr algn="l">
                  <a:spcBef>
                    <a:spcPct val="0"/>
                  </a:spcBef>
                </a:pPr>
                <a:r>
                  <a:rPr lang="en-US" altLang="de-DE" dirty="0" smtClean="0">
                    <a:solidFill>
                      <a:schemeClr val="accent2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altLang="de-DE" dirty="0">
                  <a:solidFill>
                    <a:schemeClr val="accent2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6660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359" y="764704"/>
                <a:ext cx="8705850" cy="689163"/>
              </a:xfrm>
              <a:prstGeom prst="rect">
                <a:avLst/>
              </a:prstGeom>
              <a:blipFill rotWithShape="1">
                <a:blip r:embed="rId3"/>
                <a:stretch>
                  <a:fillRect l="-560" t="-79646" b="-752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262359" y="2291836"/>
            <a:ext cx="891162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After acceleration the longitudinal velocity is increased  </a:t>
            </a: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 angle 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</a:t>
            </a: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is smaller</a:t>
            </a:r>
          </a:p>
          <a:p>
            <a:pPr algn="l">
              <a:spcBef>
                <a:spcPct val="0"/>
              </a:spcBef>
            </a:pP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The angle is expressed in momenta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: x’ = p</a:t>
            </a:r>
            <a:r>
              <a:rPr lang="en-US" altLang="de-DE" sz="1600" b="1" baseline="-250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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/ p</a:t>
            </a:r>
            <a:r>
              <a:rPr lang="en-US" altLang="de-DE" sz="1600" b="1" baseline="-250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||</a:t>
            </a:r>
            <a:r>
              <a:rPr lang="en-US" altLang="de-DE" sz="1600" b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the emittance is 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&lt;xx’&gt; = 0 </a:t>
            </a: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:  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  =  x  x’   =   x  p</a:t>
            </a:r>
            <a:r>
              <a:rPr lang="en-US" altLang="de-DE" sz="1600" b="1" baseline="-25000" dirty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</a:t>
            </a:r>
            <a:r>
              <a:rPr lang="en-US" altLang="de-DE" sz="1600" b="1" i="1" dirty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/ p</a:t>
            </a:r>
            <a:r>
              <a:rPr lang="en-US" altLang="de-DE" sz="1600" b="1" baseline="-25000" dirty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||</a:t>
            </a:r>
            <a:r>
              <a:rPr lang="en-US" altLang="de-DE" sz="1600" b="1" i="1" dirty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endParaRPr lang="en-US" altLang="de-DE" sz="1600" b="1" i="1" dirty="0" smtClean="0">
              <a:latin typeface="Calibri" panose="020F0502020204030204" pitchFamily="34" charset="0"/>
              <a:cs typeface="Times New Roman" panose="02020603050405020304" pitchFamily="18" charset="0"/>
              <a:sym typeface="Symbol"/>
            </a:endParaRPr>
          </a:p>
          <a:p>
            <a:pPr marL="285750" indent="-285750" algn="l">
              <a:spcBef>
                <a:spcPct val="0"/>
              </a:spcBef>
              <a:buFont typeface="Symbol"/>
              <a:buChar char="Þ"/>
            </a:pP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under ideal conditions the emittance can be normalized to the momentum 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sz="1600" b="1" baseline="-25000" dirty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|| </a:t>
            </a:r>
            <a:r>
              <a:rPr lang="en-US" altLang="de-DE" sz="1600" b="1" baseline="-250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=   m  c</a:t>
            </a:r>
          </a:p>
          <a:p>
            <a:pPr marL="285750" indent="-285750" algn="l">
              <a:spcBef>
                <a:spcPct val="0"/>
              </a:spcBef>
              <a:buFont typeface="Symbol"/>
              <a:buChar char="Þ"/>
            </a:pP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normalized emittance </a:t>
            </a:r>
            <a:r>
              <a:rPr lang="en-US" altLang="de-DE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</a:t>
            </a:r>
            <a:r>
              <a:rPr lang="en-US" altLang="de-DE" b="1" i="1" baseline="-250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norm</a:t>
            </a:r>
            <a:r>
              <a:rPr lang="en-US" altLang="de-DE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=      </a:t>
            </a:r>
            <a:r>
              <a:rPr lang="en-US" altLang="de-DE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is preserved  </a:t>
            </a: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with the Lorentz factor 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  </a:t>
            </a:r>
            <a:r>
              <a:rPr lang="en-US" altLang="de-DE" sz="1600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and </a:t>
            </a:r>
            <a:r>
              <a:rPr lang="en-US" altLang="de-DE" sz="1600" dirty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velocity </a:t>
            </a:r>
            <a:r>
              <a:rPr lang="en-US" altLang="de-DE" sz="1600" b="1" i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 =v/c</a:t>
            </a:r>
            <a:endParaRPr lang="en-US" altLang="de-DE" sz="1600" b="1" i="1" baseline="30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81115" y="3335507"/>
                <a:ext cx="5139991" cy="22318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b="1" i="1" dirty="0" smtClean="0">
                    <a:latin typeface="Calibri" panose="020F0502020204030204" pitchFamily="34" charset="0"/>
                  </a:rPr>
                  <a:t>Example: </a:t>
                </a:r>
                <a:r>
                  <a:rPr lang="en-US" sz="1600" dirty="0" smtClean="0">
                    <a:latin typeface="Calibri" panose="020F0502020204030204" pitchFamily="34" charset="0"/>
                  </a:rPr>
                  <a:t>Acceleration in GSI-synchrotron for C</a:t>
                </a:r>
                <a:r>
                  <a:rPr lang="en-US" sz="1600" baseline="30000" dirty="0" smtClean="0">
                    <a:latin typeface="Calibri" panose="020F0502020204030204" pitchFamily="34" charset="0"/>
                  </a:rPr>
                  <a:t>6+</a:t>
                </a:r>
                <a:r>
                  <a:rPr lang="en-US" sz="1600" dirty="0" smtClean="0">
                    <a:latin typeface="Calibri" panose="020F0502020204030204" pitchFamily="34" charset="0"/>
                  </a:rPr>
                  <a:t> from </a:t>
                </a:r>
              </a:p>
              <a:p>
                <a:pPr algn="l">
                  <a:spcBef>
                    <a:spcPts val="200"/>
                  </a:spcBef>
                </a:pPr>
                <a:r>
                  <a:rPr lang="en-US" sz="1600" dirty="0" smtClean="0">
                    <a:latin typeface="Calibri" panose="020F0502020204030204" pitchFamily="34" charset="0"/>
                  </a:rPr>
                  <a:t>6.7 </a:t>
                </a:r>
                <a:r>
                  <a:rPr lang="en-US" sz="1600" dirty="0" smtClean="0">
                    <a:latin typeface="Calibri" panose="020F0502020204030204" pitchFamily="34" charset="0"/>
                    <a:sym typeface="Symbol"/>
                  </a:rPr>
                  <a:t> 600 </a:t>
                </a:r>
                <a:r>
                  <a:rPr lang="en-US" sz="1600" dirty="0">
                    <a:latin typeface="Calibri" panose="020F0502020204030204" pitchFamily="34" charset="0"/>
                  </a:rPr>
                  <a:t>MeV/u </a:t>
                </a:r>
                <a:r>
                  <a:rPr lang="en-US" sz="1600" dirty="0" smtClean="0">
                    <a:latin typeface="Calibri" panose="020F0502020204030204" pitchFamily="34" charset="0"/>
                  </a:rPr>
                  <a:t> (</a:t>
                </a:r>
                <a:r>
                  <a:rPr lang="en-US" sz="1600" b="1" i="1" dirty="0" smtClean="0">
                    <a:latin typeface="Calibri" panose="020F0502020204030204" pitchFamily="34" charset="0"/>
                    <a:sym typeface="Symbol"/>
                  </a:rPr>
                  <a:t> </a:t>
                </a:r>
                <a:r>
                  <a:rPr lang="en-US" sz="1600" dirty="0" smtClean="0">
                    <a:latin typeface="Calibri" panose="020F0502020204030204" pitchFamily="34" charset="0"/>
                    <a:sym typeface="Symbol"/>
                  </a:rPr>
                  <a:t>= 12  79 %) </a:t>
                </a:r>
                <a:r>
                  <a:rPr lang="en-US" sz="1600" dirty="0" smtClean="0">
                    <a:latin typeface="Calibri" panose="020F0502020204030204" pitchFamily="34" charset="0"/>
                  </a:rPr>
                  <a:t>observed </a:t>
                </a:r>
                <a:r>
                  <a:rPr lang="en-US" sz="1600" dirty="0">
                    <a:latin typeface="Calibri" panose="020F0502020204030204" pitchFamily="34" charset="0"/>
                  </a:rPr>
                  <a:t>by </a:t>
                </a:r>
                <a:r>
                  <a:rPr lang="en-US" sz="1600" dirty="0" smtClean="0">
                    <a:latin typeface="Calibri" panose="020F0502020204030204" pitchFamily="34" charset="0"/>
                  </a:rPr>
                  <a:t>IPM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 sz="1600" dirty="0" smtClean="0">
                    <a:latin typeface="Calibri" panose="020F0502020204030204" pitchFamily="34" charset="0"/>
                  </a:rPr>
                  <a:t>theoretical width: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90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de-DE" sz="1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19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de-DE" sz="19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de-DE" sz="19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sz="190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sz="19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9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900" i="1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de-DE" sz="19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de-DE" sz="19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de-DE" sz="190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DE" sz="19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sz="19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900" i="1">
                                    <a:latin typeface="Cambria Math"/>
                                    <a:ea typeface="Cambria Math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de-DE" sz="19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DE" sz="19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900" i="1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de-DE" sz="1900" i="1"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de-DE" sz="19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de-DE" sz="190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de-DE" sz="1900" b="0" i="1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sz="19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900" i="1">
                                    <a:latin typeface="Cambria Math"/>
                                    <a:ea typeface="Cambria Math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de-DE" sz="1900" i="1">
                                    <a:latin typeface="Cambria Math"/>
                                  </a:rPr>
                                  <m:t>𝑓</m:t>
                                </m:r>
                              </m:sub>
                            </m:sSub>
                          </m:den>
                        </m:f>
                      </m:e>
                    </m:rad>
                    <m:sSub>
                      <m:sSubPr>
                        <m:ctrlPr>
                          <a:rPr lang="de-DE" sz="19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900" i="1">
                            <a:latin typeface="Cambria Math"/>
                            <a:ea typeface="Cambria Math"/>
                          </a:rPr>
                          <m:t>∙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de-DE" sz="1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19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de-DE" sz="19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de-DE" sz="1900" i="1" dirty="0" smtClean="0">
                  <a:latin typeface="Calibri" panose="020F0502020204030204" pitchFamily="34" charset="0"/>
                </a:endParaRPr>
              </a:p>
              <a:p>
                <a:pPr>
                  <a:spcBef>
                    <a:spcPts val="400"/>
                  </a:spcBef>
                </a:pPr>
                <a:r>
                  <a:rPr lang="de-DE" sz="1900" dirty="0" smtClean="0">
                    <a:latin typeface="Calibri" panose="020F0502020204030204" pitchFamily="34" charset="0"/>
                  </a:rPr>
                  <a:t>                                 </a:t>
                </a:r>
                <a14:m>
                  <m:oMath xmlns:m="http://schemas.openxmlformats.org/officeDocument/2006/math">
                    <m:r>
                      <a:rPr lang="de-DE" sz="1900" i="1">
                        <a:latin typeface="Cambria Math"/>
                      </a:rPr>
                      <m:t>=0.3</m:t>
                    </m:r>
                    <m:r>
                      <a:rPr lang="de-DE" sz="1900" b="0" i="1" smtClean="0">
                        <a:latin typeface="Cambria Math"/>
                      </a:rPr>
                      <m:t>3</m:t>
                    </m:r>
                    <m:r>
                      <a:rPr lang="de-DE" sz="1900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sz="19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de-DE" sz="1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19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de-DE" sz="19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de-DE" sz="1900" dirty="0">
                  <a:latin typeface="Calibri" panose="020F0502020204030204" pitchFamily="34" charset="0"/>
                </a:endParaRPr>
              </a:p>
              <a:p>
                <a:pPr>
                  <a:spcBef>
                    <a:spcPts val="400"/>
                  </a:spcBef>
                </a:pPr>
                <a:r>
                  <a:rPr lang="en-US" sz="1600" dirty="0" smtClean="0">
                    <a:latin typeface="Calibri" panose="020F0502020204030204" pitchFamily="34" charset="0"/>
                  </a:rPr>
                  <a:t>measured width: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7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de-DE" sz="17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17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de-DE" sz="1700" i="1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de-DE" sz="17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de-DE" sz="1700" i="1">
                        <a:latin typeface="Cambria Math"/>
                      </a:rPr>
                      <m:t>0.3</m:t>
                    </m:r>
                    <m:r>
                      <a:rPr lang="de-DE" sz="1700" b="0" i="1" smtClean="0">
                        <a:latin typeface="Cambria Math"/>
                      </a:rPr>
                      <m:t>7</m:t>
                    </m:r>
                    <m:r>
                      <a:rPr lang="de-DE" sz="1700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sz="17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de-DE" sz="17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17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de-DE" sz="17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sz="1700" dirty="0" smtClean="0">
                  <a:latin typeface="Calibri" panose="020F0502020204030204" pitchFamily="34" charset="0"/>
                </a:endParaRPr>
              </a:p>
              <a:p>
                <a:pPr>
                  <a:spcBef>
                    <a:spcPts val="400"/>
                  </a:spcBef>
                </a:pPr>
                <a:endParaRPr lang="en-US" sz="1600" dirty="0" smtClean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15" y="3335507"/>
                <a:ext cx="5139991" cy="2231893"/>
              </a:xfrm>
              <a:prstGeom prst="rect">
                <a:avLst/>
              </a:prstGeom>
              <a:blipFill rotWithShape="1">
                <a:blip r:embed="rId4"/>
                <a:stretch>
                  <a:fillRect l="-593" t="-8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US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Adiabatic’ Damping during Acceleration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568966" y="1134619"/>
            <a:ext cx="3089688" cy="1169204"/>
            <a:chOff x="568965" y="1214233"/>
            <a:chExt cx="3320971" cy="1256726"/>
          </a:xfrm>
        </p:grpSpPr>
        <p:cxnSp>
          <p:nvCxnSpPr>
            <p:cNvPr id="3" name="Gerade Verbindung mit Pfeil 2"/>
            <p:cNvCxnSpPr/>
            <p:nvPr/>
          </p:nvCxnSpPr>
          <p:spPr bwMode="auto">
            <a:xfrm>
              <a:off x="1100609" y="2115447"/>
              <a:ext cx="2187616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Gerade Verbindung mit Pfeil 8"/>
            <p:cNvCxnSpPr/>
            <p:nvPr/>
          </p:nvCxnSpPr>
          <p:spPr bwMode="auto">
            <a:xfrm flipV="1">
              <a:off x="1100609" y="1339943"/>
              <a:ext cx="0" cy="77550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mit Pfeil 11"/>
            <p:cNvCxnSpPr/>
            <p:nvPr/>
          </p:nvCxnSpPr>
          <p:spPr bwMode="auto">
            <a:xfrm flipV="1">
              <a:off x="1100609" y="1420966"/>
              <a:ext cx="2187616" cy="69448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Bogen 14"/>
            <p:cNvSpPr/>
            <p:nvPr/>
          </p:nvSpPr>
          <p:spPr bwMode="auto">
            <a:xfrm rot="3185077">
              <a:off x="2049810" y="1385441"/>
              <a:ext cx="936130" cy="1114920"/>
            </a:xfrm>
            <a:prstGeom prst="arc">
              <a:avLst>
                <a:gd name="adj1" fmla="val 15619026"/>
                <a:gd name="adj2" fmla="val 19252948"/>
              </a:avLst>
            </a:prstGeom>
            <a:noFill/>
            <a:ln w="28575" cap="flat" cmpd="sng" algn="ctr">
              <a:solidFill>
                <a:schemeClr val="tx1"/>
              </a:solidFill>
              <a:prstDash val="sysDash"/>
              <a:round/>
              <a:headEnd type="arrow" w="lg" len="lg"/>
              <a:tailEnd type="none" w="lg" len="lg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281357" y="1635014"/>
              <a:ext cx="734994" cy="430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latin typeface="Calibri" panose="020F0502020204030204" pitchFamily="34" charset="0"/>
                  <a:sym typeface="Symbol"/>
                </a:rPr>
                <a:t></a:t>
              </a:r>
              <a:r>
                <a:rPr lang="en-US" sz="2000" b="1" i="1" baseline="-25000" dirty="0" smtClean="0">
                  <a:latin typeface="Calibri" panose="020F0502020204030204" pitchFamily="34" charset="0"/>
                  <a:sym typeface="Symbol"/>
                </a:rPr>
                <a:t>slow</a:t>
              </a:r>
              <a:endParaRPr lang="en-US" sz="2000" b="1" i="1" dirty="0">
                <a:latin typeface="Calibri" panose="020F0502020204030204" pitchFamily="34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568965" y="1490237"/>
              <a:ext cx="734994" cy="46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i="1" dirty="0" smtClean="0">
                  <a:solidFill>
                    <a:schemeClr val="accent2"/>
                  </a:solidFill>
                  <a:latin typeface="Calibri" panose="020F0502020204030204" pitchFamily="34" charset="0"/>
                  <a:sym typeface="Symbol"/>
                </a:rPr>
                <a:t>v</a:t>
              </a:r>
              <a:r>
                <a:rPr lang="en-US" sz="2200" b="1" baseline="-25000" dirty="0" smtClean="0">
                  <a:solidFill>
                    <a:schemeClr val="accent2"/>
                  </a:solidFill>
                  <a:latin typeface="Calibri" panose="020F0502020204030204" pitchFamily="34" charset="0"/>
                  <a:sym typeface="Symbol"/>
                </a:rPr>
                <a:t></a:t>
              </a:r>
              <a:endParaRPr lang="en-US" sz="2200" b="1" baseline="-25000" dirty="0">
                <a:solidFill>
                  <a:schemeClr val="accent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1843247" y="2007817"/>
              <a:ext cx="734994" cy="46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i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Symbol"/>
                </a:rPr>
                <a:t>v</a:t>
              </a:r>
              <a:r>
                <a:rPr lang="en-US" sz="2200" b="1" baseline="-25000" dirty="0" smtClean="0">
                  <a:solidFill>
                    <a:srgbClr val="FF0000"/>
                  </a:solidFill>
                  <a:latin typeface="Calibri" panose="020F0502020204030204" pitchFamily="34" charset="0"/>
                  <a:sym typeface="Symbol"/>
                </a:rPr>
                <a:t>||</a:t>
              </a:r>
              <a:endParaRPr lang="en-US" sz="2200" b="1" baseline="-250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1851528" y="1413712"/>
              <a:ext cx="734994" cy="46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i="1" dirty="0" smtClean="0">
                  <a:solidFill>
                    <a:srgbClr val="008000"/>
                  </a:solidFill>
                  <a:latin typeface="Calibri" panose="020F0502020204030204" pitchFamily="34" charset="0"/>
                  <a:sym typeface="Symbol"/>
                </a:rPr>
                <a:t>v</a:t>
              </a:r>
              <a:endParaRPr lang="en-US" sz="2200" b="1" baseline="-25000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6656" name="Textfeld 326655"/>
            <p:cNvSpPr txBox="1"/>
            <p:nvPr/>
          </p:nvSpPr>
          <p:spPr>
            <a:xfrm>
              <a:off x="1145816" y="1214233"/>
              <a:ext cx="2744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</a:rPr>
                <a:t>before acceleration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4240917" y="1153421"/>
            <a:ext cx="3777201" cy="1173160"/>
            <a:chOff x="4240917" y="1195033"/>
            <a:chExt cx="4112257" cy="1277223"/>
          </a:xfrm>
        </p:grpSpPr>
        <p:cxnSp>
          <p:nvCxnSpPr>
            <p:cNvPr id="21" name="Gerade Verbindung mit Pfeil 20"/>
            <p:cNvCxnSpPr/>
            <p:nvPr/>
          </p:nvCxnSpPr>
          <p:spPr bwMode="auto">
            <a:xfrm>
              <a:off x="4691589" y="2075013"/>
              <a:ext cx="3661585" cy="706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Gerade Verbindung mit Pfeil 21"/>
            <p:cNvCxnSpPr/>
            <p:nvPr/>
          </p:nvCxnSpPr>
          <p:spPr bwMode="auto">
            <a:xfrm flipV="1">
              <a:off x="4691589" y="1299509"/>
              <a:ext cx="0" cy="77550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Gerade Verbindung mit Pfeil 22"/>
            <p:cNvCxnSpPr/>
            <p:nvPr/>
          </p:nvCxnSpPr>
          <p:spPr bwMode="auto">
            <a:xfrm flipV="1">
              <a:off x="4691589" y="1359545"/>
              <a:ext cx="3661585" cy="71546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Bogen 23"/>
            <p:cNvSpPr/>
            <p:nvPr/>
          </p:nvSpPr>
          <p:spPr bwMode="auto">
            <a:xfrm rot="3185077">
              <a:off x="5725233" y="1367391"/>
              <a:ext cx="1096213" cy="1113518"/>
            </a:xfrm>
            <a:prstGeom prst="arc">
              <a:avLst>
                <a:gd name="adj1" fmla="val 16951209"/>
                <a:gd name="adj2" fmla="val 19516414"/>
              </a:avLst>
            </a:prstGeom>
            <a:noFill/>
            <a:ln w="31750" cap="flat" cmpd="sng" algn="ctr">
              <a:solidFill>
                <a:schemeClr val="tx1"/>
              </a:solidFill>
              <a:prstDash val="sysDash"/>
              <a:round/>
              <a:headEnd type="arrow" w="lg" len="lg"/>
              <a:tailEnd type="none" w="lg" len="lg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003613" y="1671055"/>
              <a:ext cx="734994" cy="435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latin typeface="Calibri" panose="020F0502020204030204" pitchFamily="34" charset="0"/>
                  <a:sym typeface="Symbol"/>
                </a:rPr>
                <a:t></a:t>
              </a:r>
              <a:r>
                <a:rPr lang="en-US" sz="2000" b="1" i="1" baseline="-25000" dirty="0" smtClean="0">
                  <a:latin typeface="Calibri" panose="020F0502020204030204" pitchFamily="34" charset="0"/>
                  <a:sym typeface="Symbol"/>
                </a:rPr>
                <a:t>fast</a:t>
              </a:r>
              <a:endParaRPr lang="en-US" sz="2000" b="1" i="1" dirty="0">
                <a:latin typeface="Calibri" panose="020F0502020204030204" pitchFamily="34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5601004" y="1446430"/>
              <a:ext cx="734994" cy="469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i="1" dirty="0" smtClean="0">
                  <a:solidFill>
                    <a:srgbClr val="008000"/>
                  </a:solidFill>
                  <a:latin typeface="Calibri" panose="020F0502020204030204" pitchFamily="34" charset="0"/>
                  <a:sym typeface="Symbol"/>
                </a:rPr>
                <a:t>v</a:t>
              </a:r>
              <a:endParaRPr lang="en-US" sz="2200" b="1" baseline="-25000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857954" y="1195033"/>
              <a:ext cx="2744120" cy="402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after acceleration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240917" y="1504785"/>
              <a:ext cx="734994" cy="469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i="1" dirty="0" smtClean="0">
                  <a:solidFill>
                    <a:schemeClr val="accent2"/>
                  </a:solidFill>
                  <a:latin typeface="Calibri" panose="020F0502020204030204" pitchFamily="34" charset="0"/>
                  <a:sym typeface="Symbol"/>
                </a:rPr>
                <a:t>v</a:t>
              </a:r>
              <a:r>
                <a:rPr lang="en-US" sz="2200" b="1" baseline="-25000" dirty="0" smtClean="0">
                  <a:solidFill>
                    <a:schemeClr val="accent2"/>
                  </a:solidFill>
                  <a:latin typeface="Calibri" panose="020F0502020204030204" pitchFamily="34" charset="0"/>
                  <a:sym typeface="Symbol"/>
                </a:rPr>
                <a:t></a:t>
              </a:r>
              <a:endParaRPr lang="en-US" sz="2200" b="1" baseline="-25000" dirty="0">
                <a:solidFill>
                  <a:schemeClr val="accent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5619773" y="1978975"/>
              <a:ext cx="734994" cy="469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i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Symbol"/>
                </a:rPr>
                <a:t>v</a:t>
              </a:r>
              <a:r>
                <a:rPr lang="en-US" sz="2200" b="1" baseline="-25000" dirty="0" smtClean="0">
                  <a:solidFill>
                    <a:srgbClr val="FF0000"/>
                  </a:solidFill>
                  <a:latin typeface="Calibri" panose="020F0502020204030204" pitchFamily="34" charset="0"/>
                  <a:sym typeface="Symbol"/>
                </a:rPr>
                <a:t>||</a:t>
              </a:r>
              <a:endParaRPr lang="en-US" sz="2200" b="1" baseline="-25000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4" name="Rectangle 9"/>
          <p:cNvSpPr>
            <a:spLocks noChangeArrowheads="1"/>
          </p:cNvSpPr>
          <p:nvPr/>
        </p:nvSpPr>
        <p:spPr bwMode="auto">
          <a:xfrm>
            <a:off x="129252" y="5250022"/>
            <a:ext cx="5106667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IPM is </a:t>
            </a:r>
            <a:r>
              <a:rPr lang="en-US" altLang="de-DE" sz="1600" dirty="0">
                <a:solidFill>
                  <a:srgbClr val="0033CC"/>
                </a:solidFill>
                <a:latin typeface="Calibri" panose="020F0502020204030204" pitchFamily="34" charset="0"/>
              </a:rPr>
              <a:t>well </a:t>
            </a:r>
            <a:r>
              <a:rPr lang="en-US" altLang="de-DE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suited</a:t>
            </a:r>
          </a:p>
          <a:p>
            <a:pPr>
              <a:spcBef>
                <a:spcPts val="200"/>
              </a:spcBef>
            </a:pPr>
            <a:r>
              <a:rPr lang="en-US" altLang="de-DE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for long </a:t>
            </a:r>
            <a:r>
              <a:rPr lang="en-US" altLang="de-DE" sz="1600" dirty="0">
                <a:solidFill>
                  <a:srgbClr val="0033CC"/>
                </a:solidFill>
                <a:latin typeface="Calibri" panose="020F0502020204030204" pitchFamily="34" charset="0"/>
              </a:rPr>
              <a:t>time observations </a:t>
            </a:r>
            <a:endParaRPr lang="en-US" altLang="de-DE" sz="1600" dirty="0" smtClean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>
              <a:spcBef>
                <a:spcPts val="200"/>
              </a:spcBef>
            </a:pPr>
            <a:r>
              <a:rPr lang="en-US" altLang="de-DE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without </a:t>
            </a:r>
            <a:r>
              <a:rPr lang="en-US" altLang="de-DE" sz="1600" dirty="0">
                <a:solidFill>
                  <a:srgbClr val="0033CC"/>
                </a:solidFill>
                <a:latin typeface="Calibri" panose="020F0502020204030204" pitchFamily="34" charset="0"/>
              </a:rPr>
              <a:t>beam disturbance </a:t>
            </a:r>
            <a:endParaRPr lang="en-US" altLang="de-DE" sz="1600" dirty="0" smtClean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>
              <a:spcBef>
                <a:spcPts val="200"/>
              </a:spcBef>
            </a:pPr>
            <a:r>
              <a:rPr lang="en-US" altLang="de-DE" sz="1600" dirty="0" smtClean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sz="1600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ma</a:t>
            </a:r>
            <a:r>
              <a:rPr lang="en-US" altLang="de-DE" sz="1600" dirty="0">
                <a:solidFill>
                  <a:srgbClr val="0033CC"/>
                </a:solidFill>
                <a:latin typeface="Calibri" panose="020F0502020204030204" pitchFamily="34" charset="0"/>
              </a:rPr>
              <a:t>inly used at proton synchrotrons.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5308513" y="3542307"/>
            <a:ext cx="3480246" cy="2618281"/>
            <a:chOff x="5308513" y="3542307"/>
            <a:chExt cx="3480246" cy="2618281"/>
          </a:xfrm>
        </p:grpSpPr>
        <p:pic>
          <p:nvPicPr>
            <p:cNvPr id="59394" name="Picture 2" descr="H:\JUAS 2017\temp\sis-ipm-adiabatic-juas-july2016_smooth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8513" y="3542307"/>
              <a:ext cx="3480246" cy="2618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Gerade Verbindung mit Pfeil 6"/>
            <p:cNvCxnSpPr/>
            <p:nvPr/>
          </p:nvCxnSpPr>
          <p:spPr bwMode="auto">
            <a:xfrm>
              <a:off x="8018118" y="4482091"/>
              <a:ext cx="484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Textfeld 9"/>
            <p:cNvSpPr txBox="1"/>
            <p:nvPr/>
          </p:nvSpPr>
          <p:spPr>
            <a:xfrm>
              <a:off x="8026915" y="4207970"/>
              <a:ext cx="5547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500" b="1" dirty="0" err="1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acc</a:t>
              </a:r>
              <a:r>
                <a:rPr lang="de-DE" sz="15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.</a:t>
              </a:r>
              <a:endParaRPr lang="de-DE" sz="15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3471391" y="4391667"/>
            <a:ext cx="2047379" cy="1939637"/>
            <a:chOff x="1516509" y="1195207"/>
            <a:chExt cx="2047379" cy="1939637"/>
          </a:xfrm>
        </p:grpSpPr>
        <p:cxnSp>
          <p:nvCxnSpPr>
            <p:cNvPr id="40" name="Gerade Verbindung 39"/>
            <p:cNvCxnSpPr/>
            <p:nvPr/>
          </p:nvCxnSpPr>
          <p:spPr bwMode="auto">
            <a:xfrm flipH="1">
              <a:off x="1516509" y="2031584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/>
          </p:nvCxnSpPr>
          <p:spPr bwMode="auto">
            <a:xfrm>
              <a:off x="3250118" y="2031584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mit Pfeil 41"/>
            <p:cNvCxnSpPr/>
            <p:nvPr/>
          </p:nvCxnSpPr>
          <p:spPr bwMode="auto">
            <a:xfrm flipV="1">
              <a:off x="1516509" y="2555994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" name="Textfeld 42"/>
            <p:cNvSpPr txBox="1"/>
            <p:nvPr/>
          </p:nvSpPr>
          <p:spPr>
            <a:xfrm>
              <a:off x="1568836" y="2777568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latin typeface="Calibri" panose="020F0502020204030204" pitchFamily="34" charset="0"/>
                </a:rPr>
                <a:t>injection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2450230" y="2780183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latin typeface="Calibri" panose="020F0502020204030204" pitchFamily="34" charset="0"/>
                </a:rPr>
                <a:t>extraction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2126992" y="1559483"/>
              <a:ext cx="80386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IPM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6" name="Abgerundetes Rechteck 45"/>
            <p:cNvSpPr/>
            <p:nvPr/>
          </p:nvSpPr>
          <p:spPr bwMode="auto">
            <a:xfrm>
              <a:off x="1725817" y="1356282"/>
              <a:ext cx="1524302" cy="1368589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7" name="Rechteck 46"/>
            <p:cNvSpPr/>
            <p:nvPr/>
          </p:nvSpPr>
          <p:spPr bwMode="auto">
            <a:xfrm>
              <a:off x="2292703" y="1195207"/>
              <a:ext cx="424706" cy="369332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1741057" y="1866902"/>
              <a:ext cx="15112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synchrotron with acceleration</a:t>
              </a:r>
              <a:endParaRPr lang="en-US" sz="14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9" name="Textfeld 48">
            <a:hlinkClick r:id="" action="ppaction://noaction"/>
          </p:cNvPr>
          <p:cNvSpPr txBox="1"/>
          <p:nvPr/>
        </p:nvSpPr>
        <p:spPr>
          <a:xfrm>
            <a:off x="2699792" y="6453336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sym typeface="Symbol"/>
                <a:hlinkClick r:id="rId6" action="ppaction://hlinksldjump"/>
              </a:rPr>
              <a:t> OTR</a:t>
            </a:r>
            <a:endParaRPr lang="en-US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573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3891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03930" y="1427163"/>
            <a:ext cx="8820150" cy="4315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en-US" altLang="de-DE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 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Scintillation screens: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emission of light. universal  usage, limited dynamic range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SEM-Grid: emission of electrons, workhorse, limited resolution  </a:t>
            </a:r>
            <a:endParaRPr lang="en-US" altLang="de-DE" sz="2000" b="1" dirty="0">
              <a:solidFill>
                <a:srgbClr val="5F5F5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Wire scanner: emission of electrons, workhorse, scanning method </a:t>
            </a:r>
            <a:r>
              <a:rPr lang="en-US" altLang="de-DE" sz="2000" b="1" dirty="0" smtClean="0">
                <a:solidFill>
                  <a:srgbClr val="5F5F5F"/>
                </a:solidFill>
                <a:latin typeface="Calibri" panose="020F0502020204030204" pitchFamily="34" charset="0"/>
              </a:rPr>
              <a:t> </a:t>
            </a:r>
            <a:endParaRPr lang="en-US" altLang="de-DE" sz="2000" b="1" dirty="0">
              <a:solidFill>
                <a:srgbClr val="5F5F5F"/>
              </a:solidFill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Ionization Profile </a:t>
            </a:r>
            <a:r>
              <a:rPr lang="en-US" altLang="de-DE" sz="2000" b="1" dirty="0" smtClean="0">
                <a:solidFill>
                  <a:srgbClr val="5F5F5F"/>
                </a:solidFill>
                <a:latin typeface="Calibri" panose="020F0502020204030204" pitchFamily="34" charset="0"/>
              </a:rPr>
              <a:t>Monitor: </a:t>
            </a:r>
            <a:endParaRPr lang="en-US" altLang="de-DE" sz="2000" b="1" dirty="0">
              <a:solidFill>
                <a:srgbClr val="5F5F5F"/>
              </a:solidFill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 secondary particle detection from interaction beam-residual gas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Optical Transition Radiation: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latin typeface="Calibri" panose="020F0502020204030204" pitchFamily="34" charset="0"/>
              </a:rPr>
              <a:t>crossing material boundary, for relativistic beams only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Synchrotron Light Monitors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Summary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Beam Profile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3449638" y="651510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2E54864-43F3-4D00-A409-026B4F261892}" type="slidenum">
              <a:rPr lang="en-US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Transition Radiation: Depictive Description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013" name="Rectangle 5"/>
          <p:cNvSpPr>
            <a:spLocks noChangeArrowheads="1"/>
          </p:cNvSpPr>
          <p:nvPr/>
        </p:nvSpPr>
        <p:spPr bwMode="auto">
          <a:xfrm>
            <a:off x="125413" y="721259"/>
            <a:ext cx="8729662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b="1" dirty="0" smtClean="0">
                <a:solidFill>
                  <a:srgbClr val="333399"/>
                </a:solidFill>
                <a:latin typeface="Calibri" panose="020F0502020204030204" pitchFamily="34" charset="0"/>
              </a:rPr>
              <a:t>Optical Transition Radiation OTR for a single charge </a:t>
            </a:r>
            <a:r>
              <a:rPr lang="en-US" altLang="de-DE" b="1" i="1" dirty="0" smtClean="0">
                <a:solidFill>
                  <a:srgbClr val="333399"/>
                </a:solidFill>
                <a:latin typeface="Calibri" panose="020F0502020204030204" pitchFamily="34" charset="0"/>
              </a:rPr>
              <a:t>e</a:t>
            </a:r>
            <a:r>
              <a:rPr lang="en-US" altLang="de-DE" b="1" dirty="0" smtClean="0">
                <a:solidFill>
                  <a:srgbClr val="333399"/>
                </a:solidFill>
                <a:latin typeface="Calibri" panose="020F0502020204030204" pitchFamily="34" charset="0"/>
              </a:rPr>
              <a:t>:</a:t>
            </a:r>
          </a:p>
          <a:p>
            <a:pPr eaLnBrk="0" fontAlgn="base" hangingPunct="0">
              <a:spcBef>
                <a:spcPts val="200"/>
              </a:spcBef>
              <a:spcAft>
                <a:spcPct val="0"/>
              </a:spcAft>
            </a:pPr>
            <a:r>
              <a:rPr lang="en-US" altLang="de-DE" dirty="0" smtClean="0">
                <a:latin typeface="Calibri" panose="020F0502020204030204" pitchFamily="34" charset="0"/>
              </a:rPr>
              <a:t>Assuming a charge</a:t>
            </a:r>
            <a:r>
              <a:rPr lang="en-US" altLang="de-DE" b="1" i="1" dirty="0" smtClean="0">
                <a:latin typeface="Calibri" panose="020F0502020204030204" pitchFamily="34" charset="0"/>
              </a:rPr>
              <a:t> e </a:t>
            </a:r>
            <a:r>
              <a:rPr lang="en-US" altLang="de-DE" dirty="0" smtClean="0">
                <a:latin typeface="Calibri" panose="020F0502020204030204" pitchFamily="34" charset="0"/>
              </a:rPr>
              <a:t>approaches an ideal conducting boundary e.g. metal foil </a:t>
            </a:r>
          </a:p>
          <a:p>
            <a:pPr marL="342900" indent="-342900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image charge is created by electric field</a:t>
            </a:r>
          </a:p>
          <a:p>
            <a:pPr marL="342900" indent="-342900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dipole type field pattern</a:t>
            </a:r>
          </a:p>
          <a:p>
            <a:pPr marL="342900" indent="-342900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field distribution depends on velocity </a:t>
            </a:r>
            <a:r>
              <a:rPr lang="en-US" altLang="de-DE" sz="1600" b="1" i="1" dirty="0" smtClean="0">
                <a:latin typeface="Calibri" panose="020F0502020204030204" pitchFamily="34" charset="0"/>
                <a:sym typeface="Symbol"/>
              </a:rPr>
              <a:t>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 and Lorentz factor </a:t>
            </a:r>
            <a:r>
              <a:rPr lang="en-US" altLang="de-DE" sz="1600" b="1" i="1" dirty="0" smtClean="0">
                <a:latin typeface="Calibri" panose="020F0502020204030204" pitchFamily="34" charset="0"/>
                <a:sym typeface="Symbol"/>
              </a:rPr>
              <a:t> 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due to relativistic trans. field increase </a:t>
            </a:r>
          </a:p>
          <a:p>
            <a:pPr marL="342900" indent="-342900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penetration of charge through surface within </a:t>
            </a:r>
            <a:r>
              <a:rPr lang="en-US" altLang="de-DE" sz="1600" b="1" i="1" dirty="0" smtClean="0">
                <a:latin typeface="Calibri" panose="020F0502020204030204" pitchFamily="34" charset="0"/>
                <a:sym typeface="Symbol"/>
              </a:rPr>
              <a:t>t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&lt; 10 fs: sudden </a:t>
            </a: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c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hange of source distribution </a:t>
            </a:r>
          </a:p>
          <a:p>
            <a:pPr marL="342900" indent="-342900" eaLnBrk="0" fontAlgn="base" hangingPunct="0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emission of  radiation with dipole characteristic  </a:t>
            </a:r>
            <a:r>
              <a:rPr lang="en-US" altLang="de-DE" sz="1600" dirty="0" smtClean="0">
                <a:latin typeface="Calibri" panose="020F0502020204030204" pitchFamily="34" charset="0"/>
              </a:rPr>
              <a:t>  </a:t>
            </a:r>
            <a:endParaRPr lang="en-US" altLang="de-DE" sz="1600" dirty="0">
              <a:latin typeface="Calibri" panose="020F0502020204030204" pitchFamily="34" charset="0"/>
            </a:endParaRPr>
          </a:p>
        </p:txBody>
      </p:sp>
      <p:grpSp>
        <p:nvGrpSpPr>
          <p:cNvPr id="25" name="Gruppieren 24"/>
          <p:cNvGrpSpPr/>
          <p:nvPr/>
        </p:nvGrpSpPr>
        <p:grpSpPr>
          <a:xfrm>
            <a:off x="192555" y="2971800"/>
            <a:ext cx="2750381" cy="2639199"/>
            <a:chOff x="192555" y="2971800"/>
            <a:chExt cx="2750381" cy="2639199"/>
          </a:xfrm>
        </p:grpSpPr>
        <p:sp>
          <p:nvSpPr>
            <p:cNvPr id="2" name="Rechteck 1"/>
            <p:cNvSpPr/>
            <p:nvPr/>
          </p:nvSpPr>
          <p:spPr bwMode="auto">
            <a:xfrm>
              <a:off x="1704556" y="3016250"/>
              <a:ext cx="1094726" cy="2307500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4" name="Gerade Verbindung 3"/>
            <p:cNvCxnSpPr/>
            <p:nvPr/>
          </p:nvCxnSpPr>
          <p:spPr bwMode="auto">
            <a:xfrm>
              <a:off x="1704556" y="3026500"/>
              <a:ext cx="0" cy="230750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" name="Ellipse 5"/>
            <p:cNvSpPr/>
            <p:nvPr/>
          </p:nvSpPr>
          <p:spPr bwMode="auto">
            <a:xfrm>
              <a:off x="690288" y="4020690"/>
              <a:ext cx="243272" cy="265930"/>
            </a:xfrm>
            <a:prstGeom prst="ellipse">
              <a:avLst/>
            </a:prstGeom>
            <a:solidFill>
              <a:srgbClr val="FF0000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Ellipse 12"/>
            <p:cNvSpPr/>
            <p:nvPr/>
          </p:nvSpPr>
          <p:spPr bwMode="auto">
            <a:xfrm>
              <a:off x="2475552" y="4020690"/>
              <a:ext cx="243272" cy="265930"/>
            </a:xfrm>
            <a:prstGeom prst="ellipse">
              <a:avLst/>
            </a:prstGeom>
            <a:solidFill>
              <a:srgbClr val="FF3399">
                <a:alpha val="43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892091" y="3890240"/>
              <a:ext cx="1663628" cy="480211"/>
              <a:chOff x="3940748" y="2742478"/>
              <a:chExt cx="2714528" cy="716796"/>
            </a:xfrm>
          </p:grpSpPr>
          <p:sp>
            <p:nvSpPr>
              <p:cNvPr id="15" name="Ellipse 14"/>
              <p:cNvSpPr/>
              <p:nvPr/>
            </p:nvSpPr>
            <p:spPr bwMode="auto">
              <a:xfrm>
                <a:off x="3940748" y="2742478"/>
                <a:ext cx="2714528" cy="417589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3000" h="381722">
                    <a:moveTo>
                      <a:pt x="14781" y="356445"/>
                    </a:moveTo>
                    <a:cubicBezTo>
                      <a:pt x="-139736" y="297972"/>
                      <a:pt x="957227" y="3226"/>
                      <a:pt x="1437975" y="51"/>
                    </a:cubicBezTo>
                    <a:cubicBezTo>
                      <a:pt x="1918723" y="-3124"/>
                      <a:pt x="2899269" y="140564"/>
                      <a:pt x="2899269" y="337395"/>
                    </a:cubicBezTo>
                    <a:cubicBezTo>
                      <a:pt x="2956419" y="394526"/>
                      <a:pt x="2845823" y="347714"/>
                      <a:pt x="2365075" y="350889"/>
                    </a:cubicBezTo>
                    <a:cubicBezTo>
                      <a:pt x="1884327" y="354064"/>
                      <a:pt x="169298" y="414918"/>
                      <a:pt x="14781" y="356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" name="Ellipse 14"/>
              <p:cNvSpPr/>
              <p:nvPr/>
            </p:nvSpPr>
            <p:spPr bwMode="auto">
              <a:xfrm rot="10800000">
                <a:off x="3940748" y="3116526"/>
                <a:ext cx="2714528" cy="342748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3000" h="381722">
                    <a:moveTo>
                      <a:pt x="14781" y="356445"/>
                    </a:moveTo>
                    <a:cubicBezTo>
                      <a:pt x="-139736" y="297972"/>
                      <a:pt x="957227" y="3226"/>
                      <a:pt x="1437975" y="51"/>
                    </a:cubicBezTo>
                    <a:cubicBezTo>
                      <a:pt x="1918723" y="-3124"/>
                      <a:pt x="2899269" y="140564"/>
                      <a:pt x="2899269" y="337395"/>
                    </a:cubicBezTo>
                    <a:cubicBezTo>
                      <a:pt x="2956419" y="394526"/>
                      <a:pt x="2845823" y="347714"/>
                      <a:pt x="2365075" y="350889"/>
                    </a:cubicBezTo>
                    <a:cubicBezTo>
                      <a:pt x="1884327" y="354064"/>
                      <a:pt x="169298" y="414918"/>
                      <a:pt x="14781" y="356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2" name="Textfeld 11"/>
            <p:cNvSpPr txBox="1"/>
            <p:nvPr/>
          </p:nvSpPr>
          <p:spPr>
            <a:xfrm>
              <a:off x="1828800" y="2971800"/>
              <a:ext cx="1094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perfect </a:t>
              </a:r>
            </a:p>
            <a:p>
              <a:pPr>
                <a:spcBef>
                  <a:spcPts val="0"/>
                </a:spcBef>
              </a:pPr>
              <a:r>
                <a:rPr lang="en-US" dirty="0" smtClean="0">
                  <a:latin typeface="Calibri" panose="020F0502020204030204" pitchFamily="34" charset="0"/>
                </a:rPr>
                <a:t>metal</a:t>
              </a:r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712072" y="2971800"/>
              <a:ext cx="1094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vacuum</a:t>
              </a: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453942" y="3294965"/>
              <a:ext cx="12428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charge </a:t>
              </a:r>
              <a:r>
                <a:rPr lang="en-US" b="1" i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e</a:t>
              </a:r>
            </a:p>
            <a:p>
              <a:pPr>
                <a:spcBef>
                  <a:spcPts val="0"/>
                </a:spcBef>
              </a:pPr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velocity</a:t>
              </a:r>
              <a:r>
                <a:rPr lang="en-US" b="1" i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 </a:t>
              </a:r>
              <a:r>
                <a:rPr lang="en-US" b="1" i="1" dirty="0" smtClean="0">
                  <a:solidFill>
                    <a:srgbClr val="C00000"/>
                  </a:solidFill>
                  <a:latin typeface="Calibri" panose="020F0502020204030204" pitchFamily="34" charset="0"/>
                  <a:sym typeface="Symbol"/>
                </a:rPr>
                <a:t></a:t>
              </a:r>
              <a:endParaRPr lang="en-US" b="1" i="1" dirty="0" smtClean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300038" y="4687669"/>
              <a:ext cx="16328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CC3300"/>
                  </a:solidFill>
                  <a:latin typeface="Calibri" panose="020F0502020204030204" pitchFamily="34" charset="0"/>
                </a:rPr>
                <a:t>E-field </a:t>
              </a:r>
            </a:p>
            <a:p>
              <a:pPr>
                <a:spcBef>
                  <a:spcPts val="0"/>
                </a:spcBef>
              </a:pPr>
              <a:r>
                <a:rPr lang="en-US" b="1" dirty="0" smtClean="0">
                  <a:solidFill>
                    <a:srgbClr val="CC3300"/>
                  </a:solidFill>
                  <a:latin typeface="Calibri" panose="020F0502020204030204" pitchFamily="34" charset="0"/>
                </a:rPr>
                <a:t>pattern of</a:t>
              </a:r>
            </a:p>
            <a:p>
              <a:pPr>
                <a:spcBef>
                  <a:spcPts val="0"/>
                </a:spcBef>
              </a:pPr>
              <a:r>
                <a:rPr lang="en-US" b="1" dirty="0" smtClean="0">
                  <a:solidFill>
                    <a:srgbClr val="CC3300"/>
                  </a:solidFill>
                  <a:latin typeface="Calibri" panose="020F0502020204030204" pitchFamily="34" charset="0"/>
                </a:rPr>
                <a:t>dipole type</a:t>
              </a:r>
            </a:p>
          </p:txBody>
        </p:sp>
        <p:cxnSp>
          <p:nvCxnSpPr>
            <p:cNvPr id="17" name="Gerade Verbindung mit Pfeil 16"/>
            <p:cNvCxnSpPr/>
            <p:nvPr/>
          </p:nvCxnSpPr>
          <p:spPr bwMode="auto">
            <a:xfrm>
              <a:off x="192555" y="4173877"/>
              <a:ext cx="48418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3" name="Textfeld 62"/>
            <p:cNvSpPr txBox="1"/>
            <p:nvPr/>
          </p:nvSpPr>
          <p:spPr>
            <a:xfrm>
              <a:off x="1700068" y="4343400"/>
              <a:ext cx="1242868" cy="974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image </a:t>
              </a:r>
            </a:p>
            <a:p>
              <a:pPr>
                <a:spcBef>
                  <a:spcPts val="200"/>
                </a:spcBef>
              </a:pPr>
              <a:r>
                <a:rPr lang="en-US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charge </a:t>
              </a:r>
              <a:r>
                <a:rPr lang="en-US" b="1" i="1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-e</a:t>
              </a:r>
            </a:p>
            <a:p>
              <a:pPr>
                <a:spcBef>
                  <a:spcPts val="200"/>
                </a:spcBef>
              </a:pPr>
              <a:r>
                <a:rPr lang="en-US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velocity</a:t>
              </a:r>
              <a:r>
                <a:rPr lang="en-US" b="1" i="1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 -</a:t>
              </a:r>
              <a:r>
                <a:rPr lang="en-US" b="1" i="1" dirty="0" smtClean="0">
                  <a:solidFill>
                    <a:srgbClr val="FF3399"/>
                  </a:solidFill>
                  <a:latin typeface="Calibri" panose="020F0502020204030204" pitchFamily="34" charset="0"/>
                  <a:sym typeface="Symbol"/>
                </a:rPr>
                <a:t></a:t>
              </a:r>
              <a:endParaRPr lang="en-US" b="1" i="1" dirty="0" smtClean="0">
                <a:solidFill>
                  <a:srgbClr val="FF3399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3124200" y="2971800"/>
            <a:ext cx="2841506" cy="2401416"/>
            <a:chOff x="3124200" y="2971800"/>
            <a:chExt cx="2841506" cy="2401416"/>
          </a:xfrm>
        </p:grpSpPr>
        <p:sp>
          <p:nvSpPr>
            <p:cNvPr id="20" name="Rechteck 19"/>
            <p:cNvSpPr/>
            <p:nvPr/>
          </p:nvSpPr>
          <p:spPr bwMode="auto">
            <a:xfrm>
              <a:off x="4544074" y="3016250"/>
              <a:ext cx="1094726" cy="2307500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1" name="Gerade Verbindung 20"/>
            <p:cNvCxnSpPr/>
            <p:nvPr/>
          </p:nvCxnSpPr>
          <p:spPr bwMode="auto">
            <a:xfrm>
              <a:off x="4544074" y="3026500"/>
              <a:ext cx="0" cy="230750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Ellipse 21"/>
            <p:cNvSpPr/>
            <p:nvPr/>
          </p:nvSpPr>
          <p:spPr bwMode="auto">
            <a:xfrm>
              <a:off x="3987006" y="4013007"/>
              <a:ext cx="243272" cy="265930"/>
            </a:xfrm>
            <a:prstGeom prst="ellipse">
              <a:avLst/>
            </a:prstGeom>
            <a:solidFill>
              <a:srgbClr val="FF0000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Ellipse 22"/>
            <p:cNvSpPr/>
            <p:nvPr/>
          </p:nvSpPr>
          <p:spPr bwMode="auto">
            <a:xfrm>
              <a:off x="4862128" y="4020690"/>
              <a:ext cx="243272" cy="265930"/>
            </a:xfrm>
            <a:prstGeom prst="ellipse">
              <a:avLst/>
            </a:prstGeom>
            <a:solidFill>
              <a:srgbClr val="FF3399">
                <a:alpha val="43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7" name="Gruppieren 26"/>
            <p:cNvGrpSpPr/>
            <p:nvPr/>
          </p:nvGrpSpPr>
          <p:grpSpPr>
            <a:xfrm>
              <a:off x="4168720" y="3421547"/>
              <a:ext cx="784280" cy="1417059"/>
              <a:chOff x="3690954" y="2735180"/>
              <a:chExt cx="3032051" cy="715344"/>
            </a:xfrm>
          </p:grpSpPr>
          <p:sp>
            <p:nvSpPr>
              <p:cNvPr id="28" name="Ellipse 14"/>
              <p:cNvSpPr/>
              <p:nvPr/>
            </p:nvSpPr>
            <p:spPr bwMode="auto">
              <a:xfrm>
                <a:off x="3690954" y="2735180"/>
                <a:ext cx="3031981" cy="379783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90636 w 2988855"/>
                  <a:gd name="connsiteY0" fmla="*/ 362059 h 376811"/>
                  <a:gd name="connsiteX1" fmla="*/ 582487 w 2988855"/>
                  <a:gd name="connsiteY1" fmla="*/ 147961 h 376811"/>
                  <a:gd name="connsiteX2" fmla="*/ 1513830 w 2988855"/>
                  <a:gd name="connsiteY2" fmla="*/ 5665 h 376811"/>
                  <a:gd name="connsiteX3" fmla="*/ 2975124 w 2988855"/>
                  <a:gd name="connsiteY3" fmla="*/ 343009 h 376811"/>
                  <a:gd name="connsiteX4" fmla="*/ 2440930 w 2988855"/>
                  <a:gd name="connsiteY4" fmla="*/ 356503 h 376811"/>
                  <a:gd name="connsiteX5" fmla="*/ 90636 w 2988855"/>
                  <a:gd name="connsiteY5" fmla="*/ 362059 h 376811"/>
                  <a:gd name="connsiteX0" fmla="*/ 133762 w 3031981"/>
                  <a:gd name="connsiteY0" fmla="*/ 363743 h 379783"/>
                  <a:gd name="connsiteX1" fmla="*/ 425511 w 3031981"/>
                  <a:gd name="connsiteY1" fmla="*/ 132226 h 379783"/>
                  <a:gd name="connsiteX2" fmla="*/ 1556956 w 3031981"/>
                  <a:gd name="connsiteY2" fmla="*/ 7349 h 379783"/>
                  <a:gd name="connsiteX3" fmla="*/ 3018250 w 3031981"/>
                  <a:gd name="connsiteY3" fmla="*/ 344693 h 379783"/>
                  <a:gd name="connsiteX4" fmla="*/ 2484056 w 3031981"/>
                  <a:gd name="connsiteY4" fmla="*/ 358187 h 379783"/>
                  <a:gd name="connsiteX5" fmla="*/ 133762 w 3031981"/>
                  <a:gd name="connsiteY5" fmla="*/ 363743 h 379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31981" h="379783">
                    <a:moveTo>
                      <a:pt x="133762" y="363743"/>
                    </a:moveTo>
                    <a:cubicBezTo>
                      <a:pt x="-209329" y="326083"/>
                      <a:pt x="188312" y="191625"/>
                      <a:pt x="425511" y="132226"/>
                    </a:cubicBezTo>
                    <a:cubicBezTo>
                      <a:pt x="662710" y="72827"/>
                      <a:pt x="1124833" y="-28062"/>
                      <a:pt x="1556956" y="7349"/>
                    </a:cubicBezTo>
                    <a:cubicBezTo>
                      <a:pt x="1989079" y="42760"/>
                      <a:pt x="3018250" y="147862"/>
                      <a:pt x="3018250" y="344693"/>
                    </a:cubicBezTo>
                    <a:cubicBezTo>
                      <a:pt x="3075400" y="401824"/>
                      <a:pt x="2964804" y="355012"/>
                      <a:pt x="2484056" y="358187"/>
                    </a:cubicBezTo>
                    <a:cubicBezTo>
                      <a:pt x="2003308" y="361362"/>
                      <a:pt x="476853" y="401403"/>
                      <a:pt x="133762" y="36374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9" name="Ellipse 14"/>
              <p:cNvSpPr/>
              <p:nvPr/>
            </p:nvSpPr>
            <p:spPr bwMode="auto">
              <a:xfrm rot="10800000">
                <a:off x="3771697" y="3057875"/>
                <a:ext cx="2951308" cy="392649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1308" h="392649">
                    <a:moveTo>
                      <a:pt x="16792" y="356404"/>
                    </a:moveTo>
                    <a:cubicBezTo>
                      <a:pt x="-148841" y="295754"/>
                      <a:pt x="953680" y="-1895"/>
                      <a:pt x="1439986" y="10"/>
                    </a:cubicBezTo>
                    <a:cubicBezTo>
                      <a:pt x="1926292" y="1915"/>
                      <a:pt x="2934627" y="171006"/>
                      <a:pt x="2934627" y="367837"/>
                    </a:cubicBezTo>
                    <a:cubicBezTo>
                      <a:pt x="2991777" y="424968"/>
                      <a:pt x="2920093" y="365817"/>
                      <a:pt x="2433787" y="363912"/>
                    </a:cubicBezTo>
                    <a:cubicBezTo>
                      <a:pt x="1947481" y="362007"/>
                      <a:pt x="182425" y="417054"/>
                      <a:pt x="16792" y="35640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64" name="Textfeld 63"/>
            <p:cNvSpPr txBox="1"/>
            <p:nvPr/>
          </p:nvSpPr>
          <p:spPr>
            <a:xfrm>
              <a:off x="4772674" y="2971800"/>
              <a:ext cx="1094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perfect </a:t>
              </a:r>
            </a:p>
            <a:p>
              <a:pPr>
                <a:spcBef>
                  <a:spcPts val="0"/>
                </a:spcBef>
              </a:pPr>
              <a:r>
                <a:rPr lang="en-US" dirty="0" smtClean="0">
                  <a:latin typeface="Calibri" panose="020F0502020204030204" pitchFamily="34" charset="0"/>
                </a:rPr>
                <a:t>metal</a:t>
              </a:r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3629674" y="2971800"/>
              <a:ext cx="1094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vacuum</a:t>
              </a:r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3124200" y="3321966"/>
              <a:ext cx="12428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charge </a:t>
              </a:r>
              <a:r>
                <a:rPr lang="en-US" b="1" i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e</a:t>
              </a:r>
            </a:p>
            <a:p>
              <a:pPr>
                <a:spcBef>
                  <a:spcPts val="0"/>
                </a:spcBef>
              </a:pPr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velocity</a:t>
              </a:r>
              <a:r>
                <a:rPr lang="en-US" b="1" i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 </a:t>
              </a:r>
              <a:r>
                <a:rPr lang="en-US" b="1" i="1" dirty="0" smtClean="0">
                  <a:solidFill>
                    <a:srgbClr val="C00000"/>
                  </a:solidFill>
                  <a:latin typeface="Calibri" panose="020F0502020204030204" pitchFamily="34" charset="0"/>
                  <a:sym typeface="Symbol"/>
                </a:rPr>
                <a:t></a:t>
              </a:r>
              <a:endParaRPr lang="en-US" b="1" i="1" dirty="0" smtClean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4722838" y="4398590"/>
              <a:ext cx="1242868" cy="974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image </a:t>
              </a:r>
            </a:p>
            <a:p>
              <a:pPr>
                <a:spcBef>
                  <a:spcPts val="200"/>
                </a:spcBef>
              </a:pPr>
              <a:r>
                <a:rPr lang="en-US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charge </a:t>
              </a:r>
              <a:r>
                <a:rPr lang="en-US" b="1" i="1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-e</a:t>
              </a:r>
            </a:p>
            <a:p>
              <a:pPr>
                <a:spcBef>
                  <a:spcPts val="200"/>
                </a:spcBef>
              </a:pPr>
              <a:r>
                <a:rPr lang="en-US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velocity</a:t>
              </a:r>
              <a:r>
                <a:rPr lang="en-US" b="1" i="1" dirty="0" smtClean="0">
                  <a:solidFill>
                    <a:srgbClr val="FF3399"/>
                  </a:solidFill>
                  <a:latin typeface="Calibri" panose="020F0502020204030204" pitchFamily="34" charset="0"/>
                </a:rPr>
                <a:t> -</a:t>
              </a:r>
              <a:r>
                <a:rPr lang="en-US" b="1" i="1" dirty="0" smtClean="0">
                  <a:solidFill>
                    <a:srgbClr val="FF3399"/>
                  </a:solidFill>
                  <a:latin typeface="Calibri" panose="020F0502020204030204" pitchFamily="34" charset="0"/>
                  <a:sym typeface="Symbol"/>
                </a:rPr>
                <a:t></a:t>
              </a:r>
              <a:endParaRPr lang="en-US" b="1" i="1" dirty="0" smtClean="0">
                <a:solidFill>
                  <a:srgbClr val="FF3399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72" name="Gerade Verbindung mit Pfeil 71"/>
            <p:cNvCxnSpPr/>
            <p:nvPr/>
          </p:nvCxnSpPr>
          <p:spPr bwMode="auto">
            <a:xfrm>
              <a:off x="3502819" y="4140832"/>
              <a:ext cx="48418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" name="Gruppieren 35"/>
          <p:cNvGrpSpPr/>
          <p:nvPr/>
        </p:nvGrpSpPr>
        <p:grpSpPr>
          <a:xfrm>
            <a:off x="5754410" y="2699618"/>
            <a:ext cx="3008590" cy="2666132"/>
            <a:chOff x="5754410" y="2699618"/>
            <a:chExt cx="3008590" cy="2666132"/>
          </a:xfrm>
        </p:grpSpPr>
        <p:grpSp>
          <p:nvGrpSpPr>
            <p:cNvPr id="37" name="Gruppieren 36"/>
            <p:cNvGrpSpPr/>
            <p:nvPr/>
          </p:nvGrpSpPr>
          <p:grpSpPr>
            <a:xfrm>
              <a:off x="7467600" y="3048000"/>
              <a:ext cx="1094726" cy="2317750"/>
              <a:chOff x="1676400" y="2844445"/>
              <a:chExt cx="1094726" cy="2317750"/>
            </a:xfrm>
          </p:grpSpPr>
          <p:sp>
            <p:nvSpPr>
              <p:cNvPr id="39" name="Rechteck 38"/>
              <p:cNvSpPr/>
              <p:nvPr/>
            </p:nvSpPr>
            <p:spPr bwMode="auto">
              <a:xfrm>
                <a:off x="1676400" y="2844445"/>
                <a:ext cx="1094726" cy="2307500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0" name="Gerade Verbindung 39"/>
              <p:cNvCxnSpPr/>
              <p:nvPr/>
            </p:nvCxnSpPr>
            <p:spPr bwMode="auto">
              <a:xfrm>
                <a:off x="1676400" y="2854695"/>
                <a:ext cx="0" cy="23075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1" name="Ellipse 40"/>
              <p:cNvSpPr/>
              <p:nvPr/>
            </p:nvSpPr>
            <p:spPr bwMode="auto">
              <a:xfrm>
                <a:off x="1737928" y="3848885"/>
                <a:ext cx="243272" cy="265930"/>
              </a:xfrm>
              <a:prstGeom prst="ellipse">
                <a:avLst/>
              </a:prstGeom>
              <a:solidFill>
                <a:srgbClr val="FF0000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51" name="Gruppieren 50"/>
            <p:cNvGrpSpPr/>
            <p:nvPr/>
          </p:nvGrpSpPr>
          <p:grpSpPr>
            <a:xfrm rot="16043696">
              <a:off x="6819113" y="4006410"/>
              <a:ext cx="352450" cy="1234580"/>
              <a:chOff x="6621362" y="2714652"/>
              <a:chExt cx="503212" cy="1762679"/>
            </a:xfrm>
          </p:grpSpPr>
          <p:sp>
            <p:nvSpPr>
              <p:cNvPr id="52" name="Ellipse 14"/>
              <p:cNvSpPr/>
              <p:nvPr/>
            </p:nvSpPr>
            <p:spPr bwMode="auto">
              <a:xfrm rot="13685424">
                <a:off x="5975426" y="3527041"/>
                <a:ext cx="1596226" cy="304353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898 w 3046436"/>
                  <a:gd name="connsiteY0" fmla="*/ 245978 h 273761"/>
                  <a:gd name="connsiteX1" fmla="*/ 2145453 w 3046436"/>
                  <a:gd name="connsiteY1" fmla="*/ 1 h 273761"/>
                  <a:gd name="connsiteX2" fmla="*/ 3035859 w 3046436"/>
                  <a:gd name="connsiteY2" fmla="*/ 248509 h 273761"/>
                  <a:gd name="connsiteX3" fmla="*/ 2417223 w 3046436"/>
                  <a:gd name="connsiteY3" fmla="*/ 247608 h 273761"/>
                  <a:gd name="connsiteX4" fmla="*/ 898 w 3046436"/>
                  <a:gd name="connsiteY4" fmla="*/ 245978 h 273761"/>
                  <a:gd name="connsiteX0" fmla="*/ 908 w 3021564"/>
                  <a:gd name="connsiteY0" fmla="*/ 245345 h 273784"/>
                  <a:gd name="connsiteX1" fmla="*/ 2120739 w 3021564"/>
                  <a:gd name="connsiteY1" fmla="*/ 1 h 273784"/>
                  <a:gd name="connsiteX2" fmla="*/ 3011145 w 3021564"/>
                  <a:gd name="connsiteY2" fmla="*/ 248509 h 273784"/>
                  <a:gd name="connsiteX3" fmla="*/ 2392509 w 3021564"/>
                  <a:gd name="connsiteY3" fmla="*/ 247608 h 273784"/>
                  <a:gd name="connsiteX4" fmla="*/ 908 w 3021564"/>
                  <a:gd name="connsiteY4" fmla="*/ 245345 h 273784"/>
                  <a:gd name="connsiteX0" fmla="*/ 730 w 3020344"/>
                  <a:gd name="connsiteY0" fmla="*/ 245345 h 280731"/>
                  <a:gd name="connsiteX1" fmla="*/ 2120561 w 3020344"/>
                  <a:gd name="connsiteY1" fmla="*/ 1 h 280731"/>
                  <a:gd name="connsiteX2" fmla="*/ 3010967 w 3020344"/>
                  <a:gd name="connsiteY2" fmla="*/ 248509 h 280731"/>
                  <a:gd name="connsiteX3" fmla="*/ 2363760 w 3020344"/>
                  <a:gd name="connsiteY3" fmla="*/ 268978 h 280731"/>
                  <a:gd name="connsiteX4" fmla="*/ 730 w 3020344"/>
                  <a:gd name="connsiteY4" fmla="*/ 245345 h 280731"/>
                  <a:gd name="connsiteX0" fmla="*/ 706 w 3087011"/>
                  <a:gd name="connsiteY0" fmla="*/ 261844 h 279909"/>
                  <a:gd name="connsiteX1" fmla="*/ 2186864 w 3087011"/>
                  <a:gd name="connsiteY1" fmla="*/ 57 h 279909"/>
                  <a:gd name="connsiteX2" fmla="*/ 3077270 w 3087011"/>
                  <a:gd name="connsiteY2" fmla="*/ 248565 h 279909"/>
                  <a:gd name="connsiteX3" fmla="*/ 2430063 w 3087011"/>
                  <a:gd name="connsiteY3" fmla="*/ 269034 h 279909"/>
                  <a:gd name="connsiteX4" fmla="*/ 706 w 3087011"/>
                  <a:gd name="connsiteY4" fmla="*/ 261844 h 279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87011" h="279909">
                    <a:moveTo>
                      <a:pt x="706" y="261844"/>
                    </a:moveTo>
                    <a:cubicBezTo>
                      <a:pt x="-39827" y="217015"/>
                      <a:pt x="1674103" y="2270"/>
                      <a:pt x="2186864" y="57"/>
                    </a:cubicBezTo>
                    <a:cubicBezTo>
                      <a:pt x="2699625" y="-2156"/>
                      <a:pt x="2794561" y="58993"/>
                      <a:pt x="3077270" y="248565"/>
                    </a:cubicBezTo>
                    <a:cubicBezTo>
                      <a:pt x="3134420" y="305696"/>
                      <a:pt x="2942824" y="266821"/>
                      <a:pt x="2430063" y="269034"/>
                    </a:cubicBezTo>
                    <a:lnTo>
                      <a:pt x="706" y="26184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3" name="Ellipse 14"/>
              <p:cNvSpPr/>
              <p:nvPr/>
            </p:nvSpPr>
            <p:spPr bwMode="auto">
              <a:xfrm rot="2853507">
                <a:off x="6176767" y="3343411"/>
                <a:ext cx="1576565" cy="319048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493 w 3044353"/>
                  <a:gd name="connsiteY0" fmla="*/ 240106 h 271683"/>
                  <a:gd name="connsiteX1" fmla="*/ 2145718 w 3044353"/>
                  <a:gd name="connsiteY1" fmla="*/ 7 h 271683"/>
                  <a:gd name="connsiteX2" fmla="*/ 3036124 w 3044353"/>
                  <a:gd name="connsiteY2" fmla="*/ 248515 h 271683"/>
                  <a:gd name="connsiteX3" fmla="*/ 2345726 w 3044353"/>
                  <a:gd name="connsiteY3" fmla="*/ 237907 h 271683"/>
                  <a:gd name="connsiteX4" fmla="*/ 493 w 3044353"/>
                  <a:gd name="connsiteY4" fmla="*/ 240106 h 271683"/>
                  <a:gd name="connsiteX0" fmla="*/ 59420 w 3103280"/>
                  <a:gd name="connsiteY0" fmla="*/ 257393 h 288970"/>
                  <a:gd name="connsiteX1" fmla="*/ 904093 w 3103280"/>
                  <a:gd name="connsiteY1" fmla="*/ 6 h 288970"/>
                  <a:gd name="connsiteX2" fmla="*/ 3095051 w 3103280"/>
                  <a:gd name="connsiteY2" fmla="*/ 265802 h 288970"/>
                  <a:gd name="connsiteX3" fmla="*/ 2404653 w 3103280"/>
                  <a:gd name="connsiteY3" fmla="*/ 255194 h 288970"/>
                  <a:gd name="connsiteX4" fmla="*/ 59420 w 3103280"/>
                  <a:gd name="connsiteY4" fmla="*/ 257393 h 288970"/>
                  <a:gd name="connsiteX0" fmla="*/ 56914 w 3099764"/>
                  <a:gd name="connsiteY0" fmla="*/ 257393 h 299851"/>
                  <a:gd name="connsiteX1" fmla="*/ 901587 w 3099764"/>
                  <a:gd name="connsiteY1" fmla="*/ 6 h 299851"/>
                  <a:gd name="connsiteX2" fmla="*/ 3092545 w 3099764"/>
                  <a:gd name="connsiteY2" fmla="*/ 265802 h 299851"/>
                  <a:gd name="connsiteX3" fmla="*/ 2358166 w 3099764"/>
                  <a:gd name="connsiteY3" fmla="*/ 289821 h 299851"/>
                  <a:gd name="connsiteX4" fmla="*/ 56914 w 3099764"/>
                  <a:gd name="connsiteY4" fmla="*/ 257393 h 299851"/>
                  <a:gd name="connsiteX0" fmla="*/ 56152 w 3029912"/>
                  <a:gd name="connsiteY0" fmla="*/ 257487 h 289915"/>
                  <a:gd name="connsiteX1" fmla="*/ 900825 w 3029912"/>
                  <a:gd name="connsiteY1" fmla="*/ 100 h 289915"/>
                  <a:gd name="connsiteX2" fmla="*/ 3021270 w 3029912"/>
                  <a:gd name="connsiteY2" fmla="*/ 240874 h 289915"/>
                  <a:gd name="connsiteX3" fmla="*/ 2357404 w 3029912"/>
                  <a:gd name="connsiteY3" fmla="*/ 289915 h 289915"/>
                  <a:gd name="connsiteX4" fmla="*/ 56152 w 3029912"/>
                  <a:gd name="connsiteY4" fmla="*/ 257487 h 289915"/>
                  <a:gd name="connsiteX0" fmla="*/ 30537 w 2998897"/>
                  <a:gd name="connsiteY0" fmla="*/ 257487 h 283206"/>
                  <a:gd name="connsiteX1" fmla="*/ 875210 w 2998897"/>
                  <a:gd name="connsiteY1" fmla="*/ 100 h 283206"/>
                  <a:gd name="connsiteX2" fmla="*/ 2995655 w 2998897"/>
                  <a:gd name="connsiteY2" fmla="*/ 240874 h 283206"/>
                  <a:gd name="connsiteX3" fmla="*/ 1847767 w 2998897"/>
                  <a:gd name="connsiteY3" fmla="*/ 282520 h 283206"/>
                  <a:gd name="connsiteX4" fmla="*/ 30537 w 2998897"/>
                  <a:gd name="connsiteY4" fmla="*/ 257487 h 283206"/>
                  <a:gd name="connsiteX0" fmla="*/ 30684 w 3019461"/>
                  <a:gd name="connsiteY0" fmla="*/ 257389 h 293622"/>
                  <a:gd name="connsiteX1" fmla="*/ 875357 w 3019461"/>
                  <a:gd name="connsiteY1" fmla="*/ 2 h 293622"/>
                  <a:gd name="connsiteX2" fmla="*/ 3016290 w 3019461"/>
                  <a:gd name="connsiteY2" fmla="*/ 260969 h 293622"/>
                  <a:gd name="connsiteX3" fmla="*/ 1847914 w 3019461"/>
                  <a:gd name="connsiteY3" fmla="*/ 282422 h 293622"/>
                  <a:gd name="connsiteX4" fmla="*/ 30684 w 3019461"/>
                  <a:gd name="connsiteY4" fmla="*/ 257389 h 293622"/>
                  <a:gd name="connsiteX0" fmla="*/ 29546 w 3048987"/>
                  <a:gd name="connsiteY0" fmla="*/ 260986 h 293423"/>
                  <a:gd name="connsiteX1" fmla="*/ 904863 w 3048987"/>
                  <a:gd name="connsiteY1" fmla="*/ 1 h 293423"/>
                  <a:gd name="connsiteX2" fmla="*/ 3045796 w 3048987"/>
                  <a:gd name="connsiteY2" fmla="*/ 260968 h 293423"/>
                  <a:gd name="connsiteX3" fmla="*/ 1877420 w 3048987"/>
                  <a:gd name="connsiteY3" fmla="*/ 282421 h 293423"/>
                  <a:gd name="connsiteX4" fmla="*/ 29546 w 3048987"/>
                  <a:gd name="connsiteY4" fmla="*/ 260986 h 293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987" h="293423">
                    <a:moveTo>
                      <a:pt x="29546" y="260986"/>
                    </a:moveTo>
                    <a:cubicBezTo>
                      <a:pt x="-132547" y="213916"/>
                      <a:pt x="402155" y="4"/>
                      <a:pt x="904863" y="1"/>
                    </a:cubicBezTo>
                    <a:cubicBezTo>
                      <a:pt x="1407571" y="-2"/>
                      <a:pt x="2763087" y="71396"/>
                      <a:pt x="3045796" y="260968"/>
                    </a:cubicBezTo>
                    <a:cubicBezTo>
                      <a:pt x="3102946" y="318099"/>
                      <a:pt x="2380128" y="282418"/>
                      <a:pt x="1877420" y="282421"/>
                    </a:cubicBezTo>
                    <a:cubicBezTo>
                      <a:pt x="1374712" y="282424"/>
                      <a:pt x="635289" y="269330"/>
                      <a:pt x="29546" y="26098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54" name="Gruppieren 53"/>
            <p:cNvGrpSpPr/>
            <p:nvPr/>
          </p:nvGrpSpPr>
          <p:grpSpPr>
            <a:xfrm>
              <a:off x="6834980" y="3180422"/>
              <a:ext cx="352450" cy="1234580"/>
              <a:chOff x="6621362" y="2714652"/>
              <a:chExt cx="503212" cy="1762679"/>
            </a:xfrm>
          </p:grpSpPr>
          <p:sp>
            <p:nvSpPr>
              <p:cNvPr id="55" name="Ellipse 14"/>
              <p:cNvSpPr/>
              <p:nvPr/>
            </p:nvSpPr>
            <p:spPr bwMode="auto">
              <a:xfrm rot="13685424">
                <a:off x="5975426" y="3527041"/>
                <a:ext cx="1596226" cy="304353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898 w 3046436"/>
                  <a:gd name="connsiteY0" fmla="*/ 245978 h 273761"/>
                  <a:gd name="connsiteX1" fmla="*/ 2145453 w 3046436"/>
                  <a:gd name="connsiteY1" fmla="*/ 1 h 273761"/>
                  <a:gd name="connsiteX2" fmla="*/ 3035859 w 3046436"/>
                  <a:gd name="connsiteY2" fmla="*/ 248509 h 273761"/>
                  <a:gd name="connsiteX3" fmla="*/ 2417223 w 3046436"/>
                  <a:gd name="connsiteY3" fmla="*/ 247608 h 273761"/>
                  <a:gd name="connsiteX4" fmla="*/ 898 w 3046436"/>
                  <a:gd name="connsiteY4" fmla="*/ 245978 h 273761"/>
                  <a:gd name="connsiteX0" fmla="*/ 908 w 3021564"/>
                  <a:gd name="connsiteY0" fmla="*/ 245345 h 273784"/>
                  <a:gd name="connsiteX1" fmla="*/ 2120739 w 3021564"/>
                  <a:gd name="connsiteY1" fmla="*/ 1 h 273784"/>
                  <a:gd name="connsiteX2" fmla="*/ 3011145 w 3021564"/>
                  <a:gd name="connsiteY2" fmla="*/ 248509 h 273784"/>
                  <a:gd name="connsiteX3" fmla="*/ 2392509 w 3021564"/>
                  <a:gd name="connsiteY3" fmla="*/ 247608 h 273784"/>
                  <a:gd name="connsiteX4" fmla="*/ 908 w 3021564"/>
                  <a:gd name="connsiteY4" fmla="*/ 245345 h 273784"/>
                  <a:gd name="connsiteX0" fmla="*/ 730 w 3020344"/>
                  <a:gd name="connsiteY0" fmla="*/ 245345 h 280731"/>
                  <a:gd name="connsiteX1" fmla="*/ 2120561 w 3020344"/>
                  <a:gd name="connsiteY1" fmla="*/ 1 h 280731"/>
                  <a:gd name="connsiteX2" fmla="*/ 3010967 w 3020344"/>
                  <a:gd name="connsiteY2" fmla="*/ 248509 h 280731"/>
                  <a:gd name="connsiteX3" fmla="*/ 2363760 w 3020344"/>
                  <a:gd name="connsiteY3" fmla="*/ 268978 h 280731"/>
                  <a:gd name="connsiteX4" fmla="*/ 730 w 3020344"/>
                  <a:gd name="connsiteY4" fmla="*/ 245345 h 280731"/>
                  <a:gd name="connsiteX0" fmla="*/ 706 w 3087011"/>
                  <a:gd name="connsiteY0" fmla="*/ 261844 h 279909"/>
                  <a:gd name="connsiteX1" fmla="*/ 2186864 w 3087011"/>
                  <a:gd name="connsiteY1" fmla="*/ 57 h 279909"/>
                  <a:gd name="connsiteX2" fmla="*/ 3077270 w 3087011"/>
                  <a:gd name="connsiteY2" fmla="*/ 248565 h 279909"/>
                  <a:gd name="connsiteX3" fmla="*/ 2430063 w 3087011"/>
                  <a:gd name="connsiteY3" fmla="*/ 269034 h 279909"/>
                  <a:gd name="connsiteX4" fmla="*/ 706 w 3087011"/>
                  <a:gd name="connsiteY4" fmla="*/ 261844 h 279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87011" h="279909">
                    <a:moveTo>
                      <a:pt x="706" y="261844"/>
                    </a:moveTo>
                    <a:cubicBezTo>
                      <a:pt x="-39827" y="217015"/>
                      <a:pt x="1674103" y="2270"/>
                      <a:pt x="2186864" y="57"/>
                    </a:cubicBezTo>
                    <a:cubicBezTo>
                      <a:pt x="2699625" y="-2156"/>
                      <a:pt x="2794561" y="58993"/>
                      <a:pt x="3077270" y="248565"/>
                    </a:cubicBezTo>
                    <a:cubicBezTo>
                      <a:pt x="3134420" y="305696"/>
                      <a:pt x="2942824" y="266821"/>
                      <a:pt x="2430063" y="269034"/>
                    </a:cubicBezTo>
                    <a:lnTo>
                      <a:pt x="706" y="26184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6" name="Ellipse 14"/>
              <p:cNvSpPr/>
              <p:nvPr/>
            </p:nvSpPr>
            <p:spPr bwMode="auto">
              <a:xfrm rot="2853507">
                <a:off x="6176767" y="3343411"/>
                <a:ext cx="1576565" cy="319048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493 w 3044353"/>
                  <a:gd name="connsiteY0" fmla="*/ 240106 h 271683"/>
                  <a:gd name="connsiteX1" fmla="*/ 2145718 w 3044353"/>
                  <a:gd name="connsiteY1" fmla="*/ 7 h 271683"/>
                  <a:gd name="connsiteX2" fmla="*/ 3036124 w 3044353"/>
                  <a:gd name="connsiteY2" fmla="*/ 248515 h 271683"/>
                  <a:gd name="connsiteX3" fmla="*/ 2345726 w 3044353"/>
                  <a:gd name="connsiteY3" fmla="*/ 237907 h 271683"/>
                  <a:gd name="connsiteX4" fmla="*/ 493 w 3044353"/>
                  <a:gd name="connsiteY4" fmla="*/ 240106 h 271683"/>
                  <a:gd name="connsiteX0" fmla="*/ 59420 w 3103280"/>
                  <a:gd name="connsiteY0" fmla="*/ 257393 h 288970"/>
                  <a:gd name="connsiteX1" fmla="*/ 904093 w 3103280"/>
                  <a:gd name="connsiteY1" fmla="*/ 6 h 288970"/>
                  <a:gd name="connsiteX2" fmla="*/ 3095051 w 3103280"/>
                  <a:gd name="connsiteY2" fmla="*/ 265802 h 288970"/>
                  <a:gd name="connsiteX3" fmla="*/ 2404653 w 3103280"/>
                  <a:gd name="connsiteY3" fmla="*/ 255194 h 288970"/>
                  <a:gd name="connsiteX4" fmla="*/ 59420 w 3103280"/>
                  <a:gd name="connsiteY4" fmla="*/ 257393 h 288970"/>
                  <a:gd name="connsiteX0" fmla="*/ 56914 w 3099764"/>
                  <a:gd name="connsiteY0" fmla="*/ 257393 h 299851"/>
                  <a:gd name="connsiteX1" fmla="*/ 901587 w 3099764"/>
                  <a:gd name="connsiteY1" fmla="*/ 6 h 299851"/>
                  <a:gd name="connsiteX2" fmla="*/ 3092545 w 3099764"/>
                  <a:gd name="connsiteY2" fmla="*/ 265802 h 299851"/>
                  <a:gd name="connsiteX3" fmla="*/ 2358166 w 3099764"/>
                  <a:gd name="connsiteY3" fmla="*/ 289821 h 299851"/>
                  <a:gd name="connsiteX4" fmla="*/ 56914 w 3099764"/>
                  <a:gd name="connsiteY4" fmla="*/ 257393 h 299851"/>
                  <a:gd name="connsiteX0" fmla="*/ 56152 w 3029912"/>
                  <a:gd name="connsiteY0" fmla="*/ 257487 h 289915"/>
                  <a:gd name="connsiteX1" fmla="*/ 900825 w 3029912"/>
                  <a:gd name="connsiteY1" fmla="*/ 100 h 289915"/>
                  <a:gd name="connsiteX2" fmla="*/ 3021270 w 3029912"/>
                  <a:gd name="connsiteY2" fmla="*/ 240874 h 289915"/>
                  <a:gd name="connsiteX3" fmla="*/ 2357404 w 3029912"/>
                  <a:gd name="connsiteY3" fmla="*/ 289915 h 289915"/>
                  <a:gd name="connsiteX4" fmla="*/ 56152 w 3029912"/>
                  <a:gd name="connsiteY4" fmla="*/ 257487 h 289915"/>
                  <a:gd name="connsiteX0" fmla="*/ 30537 w 2998897"/>
                  <a:gd name="connsiteY0" fmla="*/ 257487 h 283206"/>
                  <a:gd name="connsiteX1" fmla="*/ 875210 w 2998897"/>
                  <a:gd name="connsiteY1" fmla="*/ 100 h 283206"/>
                  <a:gd name="connsiteX2" fmla="*/ 2995655 w 2998897"/>
                  <a:gd name="connsiteY2" fmla="*/ 240874 h 283206"/>
                  <a:gd name="connsiteX3" fmla="*/ 1847767 w 2998897"/>
                  <a:gd name="connsiteY3" fmla="*/ 282520 h 283206"/>
                  <a:gd name="connsiteX4" fmla="*/ 30537 w 2998897"/>
                  <a:gd name="connsiteY4" fmla="*/ 257487 h 283206"/>
                  <a:gd name="connsiteX0" fmla="*/ 30684 w 3019461"/>
                  <a:gd name="connsiteY0" fmla="*/ 257389 h 293622"/>
                  <a:gd name="connsiteX1" fmla="*/ 875357 w 3019461"/>
                  <a:gd name="connsiteY1" fmla="*/ 2 h 293622"/>
                  <a:gd name="connsiteX2" fmla="*/ 3016290 w 3019461"/>
                  <a:gd name="connsiteY2" fmla="*/ 260969 h 293622"/>
                  <a:gd name="connsiteX3" fmla="*/ 1847914 w 3019461"/>
                  <a:gd name="connsiteY3" fmla="*/ 282422 h 293622"/>
                  <a:gd name="connsiteX4" fmla="*/ 30684 w 3019461"/>
                  <a:gd name="connsiteY4" fmla="*/ 257389 h 293622"/>
                  <a:gd name="connsiteX0" fmla="*/ 29546 w 3048987"/>
                  <a:gd name="connsiteY0" fmla="*/ 260986 h 293423"/>
                  <a:gd name="connsiteX1" fmla="*/ 904863 w 3048987"/>
                  <a:gd name="connsiteY1" fmla="*/ 1 h 293423"/>
                  <a:gd name="connsiteX2" fmla="*/ 3045796 w 3048987"/>
                  <a:gd name="connsiteY2" fmla="*/ 260968 h 293423"/>
                  <a:gd name="connsiteX3" fmla="*/ 1877420 w 3048987"/>
                  <a:gd name="connsiteY3" fmla="*/ 282421 h 293423"/>
                  <a:gd name="connsiteX4" fmla="*/ 29546 w 3048987"/>
                  <a:gd name="connsiteY4" fmla="*/ 260986 h 293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987" h="293423">
                    <a:moveTo>
                      <a:pt x="29546" y="260986"/>
                    </a:moveTo>
                    <a:cubicBezTo>
                      <a:pt x="-132547" y="213916"/>
                      <a:pt x="402155" y="4"/>
                      <a:pt x="904863" y="1"/>
                    </a:cubicBezTo>
                    <a:cubicBezTo>
                      <a:pt x="1407571" y="-2"/>
                      <a:pt x="2763087" y="71396"/>
                      <a:pt x="3045796" y="260968"/>
                    </a:cubicBezTo>
                    <a:cubicBezTo>
                      <a:pt x="3102946" y="318099"/>
                      <a:pt x="2380128" y="282418"/>
                      <a:pt x="1877420" y="282421"/>
                    </a:cubicBezTo>
                    <a:cubicBezTo>
                      <a:pt x="1374712" y="282424"/>
                      <a:pt x="635289" y="269330"/>
                      <a:pt x="29546" y="26098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69" name="Textfeld 68"/>
            <p:cNvSpPr txBox="1"/>
            <p:nvPr/>
          </p:nvSpPr>
          <p:spPr>
            <a:xfrm>
              <a:off x="7515874" y="2971800"/>
              <a:ext cx="1094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perfect </a:t>
              </a:r>
            </a:p>
            <a:p>
              <a:pPr>
                <a:spcBef>
                  <a:spcPts val="0"/>
                </a:spcBef>
              </a:pPr>
              <a:r>
                <a:rPr lang="en-US" dirty="0" smtClean="0">
                  <a:latin typeface="Calibri" panose="020F0502020204030204" pitchFamily="34" charset="0"/>
                </a:rPr>
                <a:t>metal</a:t>
              </a:r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6601474" y="2971800"/>
              <a:ext cx="1094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vacuum</a:t>
              </a: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7620000" y="4343400"/>
              <a:ext cx="1143000" cy="974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charge </a:t>
              </a:r>
              <a:r>
                <a:rPr lang="en-US" b="1" i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e</a:t>
              </a:r>
            </a:p>
            <a:p>
              <a:pPr>
                <a:spcBef>
                  <a:spcPts val="200"/>
                </a:spcBef>
              </a:pPr>
              <a:r>
                <a: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inside</a:t>
              </a:r>
            </a:p>
            <a:p>
              <a:pPr>
                <a:spcBef>
                  <a:spcPts val="200"/>
                </a:spcBef>
              </a:pPr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metal</a:t>
              </a:r>
            </a:p>
          </p:txBody>
        </p:sp>
        <p:cxnSp>
          <p:nvCxnSpPr>
            <p:cNvPr id="73" name="Gerade Verbindung mit Pfeil 72"/>
            <p:cNvCxnSpPr/>
            <p:nvPr/>
          </p:nvCxnSpPr>
          <p:spPr bwMode="auto">
            <a:xfrm>
              <a:off x="7745413" y="4191000"/>
              <a:ext cx="48418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" name="Textfeld 73"/>
            <p:cNvSpPr txBox="1"/>
            <p:nvPr/>
          </p:nvSpPr>
          <p:spPr>
            <a:xfrm>
              <a:off x="5754410" y="4109627"/>
              <a:ext cx="1087358" cy="61555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700" b="1" dirty="0" smtClean="0">
                  <a:solidFill>
                    <a:srgbClr val="CC3300"/>
                  </a:solidFill>
                </a:rPr>
                <a:t>‘</a:t>
              </a:r>
              <a:r>
                <a:rPr lang="en-US" sz="1700" b="1" dirty="0" smtClean="0">
                  <a:solidFill>
                    <a:srgbClr val="CC3300"/>
                  </a:solidFill>
                  <a:latin typeface="Calibri" panose="020F0502020204030204" pitchFamily="34" charset="0"/>
                </a:rPr>
                <a:t>dipole </a:t>
              </a:r>
            </a:p>
            <a:p>
              <a:pPr>
                <a:spcBef>
                  <a:spcPts val="0"/>
                </a:spcBef>
              </a:pPr>
              <a:r>
                <a:rPr lang="en-US" sz="1700" b="1" dirty="0" smtClean="0">
                  <a:solidFill>
                    <a:srgbClr val="CC3300"/>
                  </a:solidFill>
                  <a:latin typeface="Calibri" panose="020F0502020204030204" pitchFamily="34" charset="0"/>
                </a:rPr>
                <a:t>radiation’</a:t>
              </a:r>
            </a:p>
          </p:txBody>
        </p:sp>
        <p:cxnSp>
          <p:nvCxnSpPr>
            <p:cNvPr id="57" name="Gerade Verbindung 56"/>
            <p:cNvCxnSpPr>
              <a:stCxn id="56" idx="2"/>
            </p:cNvCxnSpPr>
            <p:nvPr/>
          </p:nvCxnSpPr>
          <p:spPr bwMode="auto">
            <a:xfrm flipH="1" flipV="1">
              <a:off x="6300242" y="2971800"/>
              <a:ext cx="1083051" cy="122604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1" name="Bogen 60"/>
            <p:cNvSpPr/>
            <p:nvPr/>
          </p:nvSpPr>
          <p:spPr bwMode="auto">
            <a:xfrm rot="14425123">
              <a:off x="6574074" y="3362123"/>
              <a:ext cx="1399150" cy="1590748"/>
            </a:xfrm>
            <a:prstGeom prst="arc">
              <a:avLst>
                <a:gd name="adj1" fmla="val 17832869"/>
                <a:gd name="adj2" fmla="val 21124960"/>
              </a:avLst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Textfeld 77"/>
            <p:cNvSpPr txBox="1"/>
            <p:nvPr/>
          </p:nvSpPr>
          <p:spPr>
            <a:xfrm>
              <a:off x="6601474" y="3851778"/>
              <a:ext cx="58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>
                  <a:sym typeface="Symbol"/>
                </a:rPr>
                <a:t></a:t>
              </a:r>
              <a:endParaRPr lang="en-US" b="1" i="1" dirty="0" smtClean="0"/>
            </a:p>
          </p:txBody>
        </p:sp>
        <p:sp>
          <p:nvSpPr>
            <p:cNvPr id="79" name="Textfeld 78"/>
            <p:cNvSpPr txBox="1"/>
            <p:nvPr/>
          </p:nvSpPr>
          <p:spPr>
            <a:xfrm>
              <a:off x="6192317" y="2699618"/>
              <a:ext cx="1404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>
                  <a:sym typeface="Symbol"/>
                </a:rPr>
                <a:t> </a:t>
              </a:r>
              <a:r>
                <a:rPr lang="en-US" b="1" i="1" baseline="-25000" dirty="0" smtClean="0">
                  <a:latin typeface="Calibri" panose="020F0502020204030204" pitchFamily="34" charset="0"/>
                  <a:sym typeface="Symbol"/>
                </a:rPr>
                <a:t>max</a:t>
              </a:r>
              <a:r>
                <a:rPr lang="en-US" b="1" i="1" dirty="0" smtClean="0">
                  <a:latin typeface="Calibri" panose="020F0502020204030204" pitchFamily="34" charset="0"/>
                  <a:sym typeface="Symbol"/>
                </a:rPr>
                <a:t> 1/</a:t>
              </a:r>
              <a:endParaRPr lang="en-US" b="1" i="1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75" name="Gerade Verbindung 74"/>
            <p:cNvCxnSpPr>
              <a:stCxn id="39" idx="1"/>
            </p:cNvCxnSpPr>
            <p:nvPr/>
          </p:nvCxnSpPr>
          <p:spPr bwMode="auto">
            <a:xfrm flipH="1">
              <a:off x="6144274" y="4201750"/>
              <a:ext cx="1323326" cy="91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" name="Textfeld 13"/>
          <p:cNvSpPr txBox="1"/>
          <p:nvPr/>
        </p:nvSpPr>
        <p:spPr>
          <a:xfrm>
            <a:off x="5638800" y="5475701"/>
            <a:ext cx="3505200" cy="610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sudden change charge distribution</a:t>
            </a:r>
          </a:p>
          <a:p>
            <a:pPr>
              <a:spcBef>
                <a:spcPts val="200"/>
              </a:spcBef>
            </a:pPr>
            <a:r>
              <a:rPr lang="en-US" sz="1600" dirty="0" smtClean="0">
                <a:latin typeface="Calibri" panose="020F0502020204030204" pitchFamily="34" charset="0"/>
              </a:rPr>
              <a:t>rearrangement of sources </a:t>
            </a:r>
            <a:r>
              <a:rPr lang="en-US" sz="1600" dirty="0" smtClean="0">
                <a:latin typeface="Calibri" panose="020F0502020204030204" pitchFamily="34" charset="0"/>
                <a:sym typeface="Symbol"/>
              </a:rPr>
              <a:t> radiation</a:t>
            </a:r>
            <a:endParaRPr lang="en-US" sz="1600" dirty="0" smtClean="0">
              <a:latin typeface="Calibri" panose="020F050202020403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92554" y="6114866"/>
            <a:ext cx="8825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Other physical interpretation: Impedance mismatch at boundary leads to radiation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7914121" y="3736156"/>
            <a:ext cx="47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sym typeface="Symbol"/>
              </a:rPr>
              <a:t></a:t>
            </a:r>
            <a:endParaRPr lang="en-US" b="1" i="1" dirty="0" smtClean="0">
              <a:solidFill>
                <a:srgbClr val="C00000"/>
              </a:solidFill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 flipV="1">
            <a:off x="1116482" y="4398591"/>
            <a:ext cx="269081" cy="487312"/>
          </a:xfrm>
          <a:prstGeom prst="straightConnector1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20940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3" name="Rectangle 5"/>
          <p:cNvSpPr>
            <a:spLocks noChangeArrowheads="1"/>
          </p:cNvSpPr>
          <p:nvPr/>
        </p:nvSpPr>
        <p:spPr bwMode="auto">
          <a:xfrm>
            <a:off x="125413" y="752791"/>
            <a:ext cx="7271039" cy="125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b="1" dirty="0" smtClean="0">
                <a:solidFill>
                  <a:srgbClr val="333399"/>
                </a:solidFill>
                <a:latin typeface="Calibri" panose="020F0502020204030204" pitchFamily="34" charset="0"/>
              </a:rPr>
              <a:t>Optical Transition Radiation OTR can be described in classical physics:</a:t>
            </a:r>
          </a:p>
          <a:p>
            <a:pPr eaLnBrk="0" fontAlgn="base" hangingPunct="0">
              <a:spcBef>
                <a:spcPts val="200"/>
              </a:spcBef>
              <a:spcAft>
                <a:spcPct val="0"/>
              </a:spcAft>
            </a:pPr>
            <a:r>
              <a:rPr lang="en-US" altLang="de-DE" dirty="0" smtClean="0">
                <a:latin typeface="Calibri" panose="020F0502020204030204" pitchFamily="34" charset="0"/>
              </a:rPr>
              <a:t>approximated formula</a:t>
            </a:r>
          </a:p>
          <a:p>
            <a:pPr eaLnBrk="0" fontAlgn="base" hangingPunct="0">
              <a:spcBef>
                <a:spcPts val="100"/>
              </a:spcBef>
              <a:spcAft>
                <a:spcPct val="0"/>
              </a:spcAft>
            </a:pPr>
            <a:r>
              <a:rPr lang="en-US" altLang="de-DE" dirty="0" smtClean="0">
                <a:latin typeface="Calibri" panose="020F0502020204030204" pitchFamily="34" charset="0"/>
              </a:rPr>
              <a:t>for normal incidence</a:t>
            </a:r>
          </a:p>
          <a:p>
            <a:pPr eaLnBrk="0" fontAlgn="base" hangingPunct="0">
              <a:spcBef>
                <a:spcPts val="100"/>
              </a:spcBef>
              <a:spcAft>
                <a:spcPct val="0"/>
              </a:spcAft>
            </a:pPr>
            <a:r>
              <a:rPr lang="en-US" altLang="de-DE" dirty="0" smtClean="0">
                <a:latin typeface="Calibri" panose="020F0502020204030204" pitchFamily="34" charset="0"/>
              </a:rPr>
              <a:t>&amp; in-plane polarization: </a:t>
            </a:r>
          </a:p>
        </p:txBody>
      </p:sp>
      <p:pic>
        <p:nvPicPr>
          <p:cNvPr id="62" name="Picture 9" descr="H:\paper OTR temp\otr-angle-distri-asym1_0dgree_wart_gsview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8" t="13337" r="15449" b="16722"/>
          <a:stretch/>
        </p:blipFill>
        <p:spPr bwMode="auto">
          <a:xfrm rot="16200000">
            <a:off x="1847627" y="1474422"/>
            <a:ext cx="2912206" cy="383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51399" y="4797152"/>
            <a:ext cx="5609689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Angular distribution of radiation in optical spectrum: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lope emission pattern depends on velocity or Lorentz factor </a:t>
            </a:r>
            <a:r>
              <a:rPr lang="en-US" sz="1600" b="1" i="1" dirty="0">
                <a:latin typeface="Calibri" panose="020F0502020204030204" pitchFamily="34" charset="0"/>
                <a:sym typeface="Symbol"/>
              </a:rPr>
              <a:t></a:t>
            </a:r>
            <a:endParaRPr lang="en-US" sz="1600" dirty="0" smtClean="0">
              <a:latin typeface="Calibri" panose="020F0502020204030204" pitchFamily="34" charset="0"/>
            </a:endParaRP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peak at angle </a:t>
            </a:r>
            <a:r>
              <a:rPr lang="en-US" sz="1600" b="1" i="1" dirty="0" smtClean="0">
                <a:latin typeface="Calibri" panose="020F0502020204030204" pitchFamily="34" charset="0"/>
                <a:sym typeface="Symbol"/>
              </a:rPr>
              <a:t>  1/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sym typeface="Symbol"/>
              </a:rPr>
              <a:t>emitted energy i.e. amount of photons scales with </a:t>
            </a:r>
            <a:r>
              <a:rPr lang="en-US" sz="1600" b="1" i="1" dirty="0" smtClean="0">
                <a:latin typeface="Calibri" panose="020F0502020204030204" pitchFamily="34" charset="0"/>
                <a:sym typeface="Symbol"/>
              </a:rPr>
              <a:t>W   </a:t>
            </a:r>
            <a:r>
              <a:rPr lang="en-US" sz="1600" b="1" i="1" baseline="30000" dirty="0" smtClean="0">
                <a:latin typeface="Calibri" panose="020F0502020204030204" pitchFamily="34" charset="0"/>
                <a:sym typeface="Symbol"/>
              </a:rPr>
              <a:t>2</a:t>
            </a:r>
            <a:r>
              <a:rPr lang="en-US" sz="1600" b="1" i="1" dirty="0" smtClean="0">
                <a:latin typeface="Calibri" panose="020F0502020204030204" pitchFamily="34" charset="0"/>
                <a:sym typeface="Symbol"/>
              </a:rPr>
              <a:t> 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  <a:sym typeface="Symbol"/>
              </a:rPr>
              <a:t>broad wave length spectrum (i.e. no dependence on </a:t>
            </a:r>
            <a:r>
              <a:rPr lang="en-US" sz="1600" b="1" i="1" dirty="0" smtClean="0">
                <a:latin typeface="Calibri" panose="020F0502020204030204" pitchFamily="34" charset="0"/>
                <a:sym typeface="Symbol"/>
              </a:rPr>
              <a:t></a:t>
            </a:r>
            <a:r>
              <a:rPr lang="en-US" sz="1600" dirty="0" smtClean="0">
                <a:latin typeface="Calibri" panose="020F0502020204030204" pitchFamily="34" charset="0"/>
                <a:sym typeface="Symbol"/>
              </a:rPr>
              <a:t>)</a:t>
            </a:r>
          </a:p>
          <a:p>
            <a:pPr>
              <a:spcBef>
                <a:spcPts val="200"/>
              </a:spcBef>
            </a:pPr>
            <a:r>
              <a:rPr lang="en-US" sz="1600" dirty="0" smtClean="0">
                <a:latin typeface="Calibri" panose="020F0502020204030204" pitchFamily="34" charset="0"/>
                <a:sym typeface="Symbol"/>
              </a:rPr>
              <a:t> suited for high energy electrons</a:t>
            </a:r>
            <a:endParaRPr lang="en-US" sz="1600" dirty="0">
              <a:latin typeface="Calibri" panose="020F0502020204030204" pitchFamily="34" charset="0"/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278207"/>
              </p:ext>
            </p:extLst>
          </p:nvPr>
        </p:nvGraphicFramePr>
        <p:xfrm>
          <a:off x="2900363" y="1143436"/>
          <a:ext cx="3363912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7" name="Equation" r:id="rId4" imgW="2019240" imgH="482400" progId="Equation.3">
                  <p:embed/>
                </p:oleObj>
              </mc:Choice>
              <mc:Fallback>
                <p:oleObj name="Equation" r:id="rId4" imgW="201924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00363" y="1143436"/>
                        <a:ext cx="3363912" cy="80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Transition Radiation: Depictive Description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805937" y="1268700"/>
            <a:ext cx="23380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</a:t>
            </a:r>
            <a:r>
              <a:rPr lang="en-US" dirty="0" smtClean="0"/>
              <a:t>: </a:t>
            </a:r>
            <a:r>
              <a:rPr lang="en-US" dirty="0" smtClean="0">
                <a:latin typeface="Calibri" panose="020F0502020204030204" pitchFamily="34" charset="0"/>
              </a:rPr>
              <a:t>radiated energy</a:t>
            </a:r>
          </a:p>
          <a:p>
            <a:r>
              <a:rPr lang="en-US" i="1" dirty="0" smtClean="0">
                <a:sym typeface="Symbol"/>
              </a:rPr>
              <a:t></a:t>
            </a:r>
            <a:r>
              <a:rPr lang="en-US" dirty="0" smtClean="0">
                <a:sym typeface="Symbol"/>
              </a:rPr>
              <a:t>: 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frequency of wave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5750728" y="2699618"/>
            <a:ext cx="2859872" cy="2666132"/>
            <a:chOff x="5750728" y="2699618"/>
            <a:chExt cx="2859872" cy="2666132"/>
          </a:xfrm>
        </p:grpSpPr>
        <p:grpSp>
          <p:nvGrpSpPr>
            <p:cNvPr id="33" name="Gruppieren 32"/>
            <p:cNvGrpSpPr/>
            <p:nvPr/>
          </p:nvGrpSpPr>
          <p:grpSpPr>
            <a:xfrm>
              <a:off x="7467600" y="3048000"/>
              <a:ext cx="1094726" cy="2317750"/>
              <a:chOff x="1676400" y="2844445"/>
              <a:chExt cx="1094726" cy="2317750"/>
            </a:xfrm>
          </p:grpSpPr>
          <p:sp>
            <p:nvSpPr>
              <p:cNvPr id="64" name="Rechteck 63"/>
              <p:cNvSpPr/>
              <p:nvPr/>
            </p:nvSpPr>
            <p:spPr bwMode="auto">
              <a:xfrm>
                <a:off x="1676400" y="2844445"/>
                <a:ext cx="1094726" cy="2307500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65" name="Gerade Verbindung 64"/>
              <p:cNvCxnSpPr/>
              <p:nvPr/>
            </p:nvCxnSpPr>
            <p:spPr bwMode="auto">
              <a:xfrm>
                <a:off x="1676400" y="2854695"/>
                <a:ext cx="0" cy="23075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Ellipse 65"/>
              <p:cNvSpPr/>
              <p:nvPr/>
            </p:nvSpPr>
            <p:spPr bwMode="auto">
              <a:xfrm>
                <a:off x="1737928" y="3848885"/>
                <a:ext cx="243272" cy="265930"/>
              </a:xfrm>
              <a:prstGeom prst="ellipse">
                <a:avLst/>
              </a:prstGeom>
              <a:solidFill>
                <a:srgbClr val="FF0000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34" name="Gruppieren 33"/>
            <p:cNvGrpSpPr/>
            <p:nvPr/>
          </p:nvGrpSpPr>
          <p:grpSpPr>
            <a:xfrm rot="16043696">
              <a:off x="6819113" y="4006410"/>
              <a:ext cx="352450" cy="1234580"/>
              <a:chOff x="6621362" y="2714652"/>
              <a:chExt cx="503212" cy="1762679"/>
            </a:xfrm>
          </p:grpSpPr>
          <p:sp>
            <p:nvSpPr>
              <p:cNvPr id="60" name="Ellipse 14"/>
              <p:cNvSpPr/>
              <p:nvPr/>
            </p:nvSpPr>
            <p:spPr bwMode="auto">
              <a:xfrm rot="13685424">
                <a:off x="5975426" y="3527041"/>
                <a:ext cx="1596226" cy="304353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898 w 3046436"/>
                  <a:gd name="connsiteY0" fmla="*/ 245978 h 273761"/>
                  <a:gd name="connsiteX1" fmla="*/ 2145453 w 3046436"/>
                  <a:gd name="connsiteY1" fmla="*/ 1 h 273761"/>
                  <a:gd name="connsiteX2" fmla="*/ 3035859 w 3046436"/>
                  <a:gd name="connsiteY2" fmla="*/ 248509 h 273761"/>
                  <a:gd name="connsiteX3" fmla="*/ 2417223 w 3046436"/>
                  <a:gd name="connsiteY3" fmla="*/ 247608 h 273761"/>
                  <a:gd name="connsiteX4" fmla="*/ 898 w 3046436"/>
                  <a:gd name="connsiteY4" fmla="*/ 245978 h 273761"/>
                  <a:gd name="connsiteX0" fmla="*/ 908 w 3021564"/>
                  <a:gd name="connsiteY0" fmla="*/ 245345 h 273784"/>
                  <a:gd name="connsiteX1" fmla="*/ 2120739 w 3021564"/>
                  <a:gd name="connsiteY1" fmla="*/ 1 h 273784"/>
                  <a:gd name="connsiteX2" fmla="*/ 3011145 w 3021564"/>
                  <a:gd name="connsiteY2" fmla="*/ 248509 h 273784"/>
                  <a:gd name="connsiteX3" fmla="*/ 2392509 w 3021564"/>
                  <a:gd name="connsiteY3" fmla="*/ 247608 h 273784"/>
                  <a:gd name="connsiteX4" fmla="*/ 908 w 3021564"/>
                  <a:gd name="connsiteY4" fmla="*/ 245345 h 273784"/>
                  <a:gd name="connsiteX0" fmla="*/ 730 w 3020344"/>
                  <a:gd name="connsiteY0" fmla="*/ 245345 h 280731"/>
                  <a:gd name="connsiteX1" fmla="*/ 2120561 w 3020344"/>
                  <a:gd name="connsiteY1" fmla="*/ 1 h 280731"/>
                  <a:gd name="connsiteX2" fmla="*/ 3010967 w 3020344"/>
                  <a:gd name="connsiteY2" fmla="*/ 248509 h 280731"/>
                  <a:gd name="connsiteX3" fmla="*/ 2363760 w 3020344"/>
                  <a:gd name="connsiteY3" fmla="*/ 268978 h 280731"/>
                  <a:gd name="connsiteX4" fmla="*/ 730 w 3020344"/>
                  <a:gd name="connsiteY4" fmla="*/ 245345 h 280731"/>
                  <a:gd name="connsiteX0" fmla="*/ 706 w 3087011"/>
                  <a:gd name="connsiteY0" fmla="*/ 261844 h 279909"/>
                  <a:gd name="connsiteX1" fmla="*/ 2186864 w 3087011"/>
                  <a:gd name="connsiteY1" fmla="*/ 57 h 279909"/>
                  <a:gd name="connsiteX2" fmla="*/ 3077270 w 3087011"/>
                  <a:gd name="connsiteY2" fmla="*/ 248565 h 279909"/>
                  <a:gd name="connsiteX3" fmla="*/ 2430063 w 3087011"/>
                  <a:gd name="connsiteY3" fmla="*/ 269034 h 279909"/>
                  <a:gd name="connsiteX4" fmla="*/ 706 w 3087011"/>
                  <a:gd name="connsiteY4" fmla="*/ 261844 h 279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87011" h="279909">
                    <a:moveTo>
                      <a:pt x="706" y="261844"/>
                    </a:moveTo>
                    <a:cubicBezTo>
                      <a:pt x="-39827" y="217015"/>
                      <a:pt x="1674103" y="2270"/>
                      <a:pt x="2186864" y="57"/>
                    </a:cubicBezTo>
                    <a:cubicBezTo>
                      <a:pt x="2699625" y="-2156"/>
                      <a:pt x="2794561" y="58993"/>
                      <a:pt x="3077270" y="248565"/>
                    </a:cubicBezTo>
                    <a:cubicBezTo>
                      <a:pt x="3134420" y="305696"/>
                      <a:pt x="2942824" y="266821"/>
                      <a:pt x="2430063" y="269034"/>
                    </a:cubicBezTo>
                    <a:lnTo>
                      <a:pt x="706" y="26184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3" name="Ellipse 14"/>
              <p:cNvSpPr/>
              <p:nvPr/>
            </p:nvSpPr>
            <p:spPr bwMode="auto">
              <a:xfrm rot="2853507">
                <a:off x="6176767" y="3343411"/>
                <a:ext cx="1576565" cy="319048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493 w 3044353"/>
                  <a:gd name="connsiteY0" fmla="*/ 240106 h 271683"/>
                  <a:gd name="connsiteX1" fmla="*/ 2145718 w 3044353"/>
                  <a:gd name="connsiteY1" fmla="*/ 7 h 271683"/>
                  <a:gd name="connsiteX2" fmla="*/ 3036124 w 3044353"/>
                  <a:gd name="connsiteY2" fmla="*/ 248515 h 271683"/>
                  <a:gd name="connsiteX3" fmla="*/ 2345726 w 3044353"/>
                  <a:gd name="connsiteY3" fmla="*/ 237907 h 271683"/>
                  <a:gd name="connsiteX4" fmla="*/ 493 w 3044353"/>
                  <a:gd name="connsiteY4" fmla="*/ 240106 h 271683"/>
                  <a:gd name="connsiteX0" fmla="*/ 59420 w 3103280"/>
                  <a:gd name="connsiteY0" fmla="*/ 257393 h 288970"/>
                  <a:gd name="connsiteX1" fmla="*/ 904093 w 3103280"/>
                  <a:gd name="connsiteY1" fmla="*/ 6 h 288970"/>
                  <a:gd name="connsiteX2" fmla="*/ 3095051 w 3103280"/>
                  <a:gd name="connsiteY2" fmla="*/ 265802 h 288970"/>
                  <a:gd name="connsiteX3" fmla="*/ 2404653 w 3103280"/>
                  <a:gd name="connsiteY3" fmla="*/ 255194 h 288970"/>
                  <a:gd name="connsiteX4" fmla="*/ 59420 w 3103280"/>
                  <a:gd name="connsiteY4" fmla="*/ 257393 h 288970"/>
                  <a:gd name="connsiteX0" fmla="*/ 56914 w 3099764"/>
                  <a:gd name="connsiteY0" fmla="*/ 257393 h 299851"/>
                  <a:gd name="connsiteX1" fmla="*/ 901587 w 3099764"/>
                  <a:gd name="connsiteY1" fmla="*/ 6 h 299851"/>
                  <a:gd name="connsiteX2" fmla="*/ 3092545 w 3099764"/>
                  <a:gd name="connsiteY2" fmla="*/ 265802 h 299851"/>
                  <a:gd name="connsiteX3" fmla="*/ 2358166 w 3099764"/>
                  <a:gd name="connsiteY3" fmla="*/ 289821 h 299851"/>
                  <a:gd name="connsiteX4" fmla="*/ 56914 w 3099764"/>
                  <a:gd name="connsiteY4" fmla="*/ 257393 h 299851"/>
                  <a:gd name="connsiteX0" fmla="*/ 56152 w 3029912"/>
                  <a:gd name="connsiteY0" fmla="*/ 257487 h 289915"/>
                  <a:gd name="connsiteX1" fmla="*/ 900825 w 3029912"/>
                  <a:gd name="connsiteY1" fmla="*/ 100 h 289915"/>
                  <a:gd name="connsiteX2" fmla="*/ 3021270 w 3029912"/>
                  <a:gd name="connsiteY2" fmla="*/ 240874 h 289915"/>
                  <a:gd name="connsiteX3" fmla="*/ 2357404 w 3029912"/>
                  <a:gd name="connsiteY3" fmla="*/ 289915 h 289915"/>
                  <a:gd name="connsiteX4" fmla="*/ 56152 w 3029912"/>
                  <a:gd name="connsiteY4" fmla="*/ 257487 h 289915"/>
                  <a:gd name="connsiteX0" fmla="*/ 30537 w 2998897"/>
                  <a:gd name="connsiteY0" fmla="*/ 257487 h 283206"/>
                  <a:gd name="connsiteX1" fmla="*/ 875210 w 2998897"/>
                  <a:gd name="connsiteY1" fmla="*/ 100 h 283206"/>
                  <a:gd name="connsiteX2" fmla="*/ 2995655 w 2998897"/>
                  <a:gd name="connsiteY2" fmla="*/ 240874 h 283206"/>
                  <a:gd name="connsiteX3" fmla="*/ 1847767 w 2998897"/>
                  <a:gd name="connsiteY3" fmla="*/ 282520 h 283206"/>
                  <a:gd name="connsiteX4" fmla="*/ 30537 w 2998897"/>
                  <a:gd name="connsiteY4" fmla="*/ 257487 h 283206"/>
                  <a:gd name="connsiteX0" fmla="*/ 30684 w 3019461"/>
                  <a:gd name="connsiteY0" fmla="*/ 257389 h 293622"/>
                  <a:gd name="connsiteX1" fmla="*/ 875357 w 3019461"/>
                  <a:gd name="connsiteY1" fmla="*/ 2 h 293622"/>
                  <a:gd name="connsiteX2" fmla="*/ 3016290 w 3019461"/>
                  <a:gd name="connsiteY2" fmla="*/ 260969 h 293622"/>
                  <a:gd name="connsiteX3" fmla="*/ 1847914 w 3019461"/>
                  <a:gd name="connsiteY3" fmla="*/ 282422 h 293622"/>
                  <a:gd name="connsiteX4" fmla="*/ 30684 w 3019461"/>
                  <a:gd name="connsiteY4" fmla="*/ 257389 h 293622"/>
                  <a:gd name="connsiteX0" fmla="*/ 29546 w 3048987"/>
                  <a:gd name="connsiteY0" fmla="*/ 260986 h 293423"/>
                  <a:gd name="connsiteX1" fmla="*/ 904863 w 3048987"/>
                  <a:gd name="connsiteY1" fmla="*/ 1 h 293423"/>
                  <a:gd name="connsiteX2" fmla="*/ 3045796 w 3048987"/>
                  <a:gd name="connsiteY2" fmla="*/ 260968 h 293423"/>
                  <a:gd name="connsiteX3" fmla="*/ 1877420 w 3048987"/>
                  <a:gd name="connsiteY3" fmla="*/ 282421 h 293423"/>
                  <a:gd name="connsiteX4" fmla="*/ 29546 w 3048987"/>
                  <a:gd name="connsiteY4" fmla="*/ 260986 h 293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987" h="293423">
                    <a:moveTo>
                      <a:pt x="29546" y="260986"/>
                    </a:moveTo>
                    <a:cubicBezTo>
                      <a:pt x="-132547" y="213916"/>
                      <a:pt x="402155" y="4"/>
                      <a:pt x="904863" y="1"/>
                    </a:cubicBezTo>
                    <a:cubicBezTo>
                      <a:pt x="1407571" y="-2"/>
                      <a:pt x="2763087" y="71396"/>
                      <a:pt x="3045796" y="260968"/>
                    </a:cubicBezTo>
                    <a:cubicBezTo>
                      <a:pt x="3102946" y="318099"/>
                      <a:pt x="2380128" y="282418"/>
                      <a:pt x="1877420" y="282421"/>
                    </a:cubicBezTo>
                    <a:cubicBezTo>
                      <a:pt x="1374712" y="282424"/>
                      <a:pt x="635289" y="269330"/>
                      <a:pt x="29546" y="26098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35" name="Gruppieren 34"/>
            <p:cNvGrpSpPr/>
            <p:nvPr/>
          </p:nvGrpSpPr>
          <p:grpSpPr>
            <a:xfrm>
              <a:off x="6834980" y="3180422"/>
              <a:ext cx="352450" cy="1234580"/>
              <a:chOff x="6621362" y="2714652"/>
              <a:chExt cx="503212" cy="1762679"/>
            </a:xfrm>
          </p:grpSpPr>
          <p:sp>
            <p:nvSpPr>
              <p:cNvPr id="58" name="Ellipse 14"/>
              <p:cNvSpPr/>
              <p:nvPr/>
            </p:nvSpPr>
            <p:spPr bwMode="auto">
              <a:xfrm rot="13685424">
                <a:off x="5975426" y="3527041"/>
                <a:ext cx="1596226" cy="304353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898 w 3046436"/>
                  <a:gd name="connsiteY0" fmla="*/ 245978 h 273761"/>
                  <a:gd name="connsiteX1" fmla="*/ 2145453 w 3046436"/>
                  <a:gd name="connsiteY1" fmla="*/ 1 h 273761"/>
                  <a:gd name="connsiteX2" fmla="*/ 3035859 w 3046436"/>
                  <a:gd name="connsiteY2" fmla="*/ 248509 h 273761"/>
                  <a:gd name="connsiteX3" fmla="*/ 2417223 w 3046436"/>
                  <a:gd name="connsiteY3" fmla="*/ 247608 h 273761"/>
                  <a:gd name="connsiteX4" fmla="*/ 898 w 3046436"/>
                  <a:gd name="connsiteY4" fmla="*/ 245978 h 273761"/>
                  <a:gd name="connsiteX0" fmla="*/ 908 w 3021564"/>
                  <a:gd name="connsiteY0" fmla="*/ 245345 h 273784"/>
                  <a:gd name="connsiteX1" fmla="*/ 2120739 w 3021564"/>
                  <a:gd name="connsiteY1" fmla="*/ 1 h 273784"/>
                  <a:gd name="connsiteX2" fmla="*/ 3011145 w 3021564"/>
                  <a:gd name="connsiteY2" fmla="*/ 248509 h 273784"/>
                  <a:gd name="connsiteX3" fmla="*/ 2392509 w 3021564"/>
                  <a:gd name="connsiteY3" fmla="*/ 247608 h 273784"/>
                  <a:gd name="connsiteX4" fmla="*/ 908 w 3021564"/>
                  <a:gd name="connsiteY4" fmla="*/ 245345 h 273784"/>
                  <a:gd name="connsiteX0" fmla="*/ 730 w 3020344"/>
                  <a:gd name="connsiteY0" fmla="*/ 245345 h 280731"/>
                  <a:gd name="connsiteX1" fmla="*/ 2120561 w 3020344"/>
                  <a:gd name="connsiteY1" fmla="*/ 1 h 280731"/>
                  <a:gd name="connsiteX2" fmla="*/ 3010967 w 3020344"/>
                  <a:gd name="connsiteY2" fmla="*/ 248509 h 280731"/>
                  <a:gd name="connsiteX3" fmla="*/ 2363760 w 3020344"/>
                  <a:gd name="connsiteY3" fmla="*/ 268978 h 280731"/>
                  <a:gd name="connsiteX4" fmla="*/ 730 w 3020344"/>
                  <a:gd name="connsiteY4" fmla="*/ 245345 h 280731"/>
                  <a:gd name="connsiteX0" fmla="*/ 706 w 3087011"/>
                  <a:gd name="connsiteY0" fmla="*/ 261844 h 279909"/>
                  <a:gd name="connsiteX1" fmla="*/ 2186864 w 3087011"/>
                  <a:gd name="connsiteY1" fmla="*/ 57 h 279909"/>
                  <a:gd name="connsiteX2" fmla="*/ 3077270 w 3087011"/>
                  <a:gd name="connsiteY2" fmla="*/ 248565 h 279909"/>
                  <a:gd name="connsiteX3" fmla="*/ 2430063 w 3087011"/>
                  <a:gd name="connsiteY3" fmla="*/ 269034 h 279909"/>
                  <a:gd name="connsiteX4" fmla="*/ 706 w 3087011"/>
                  <a:gd name="connsiteY4" fmla="*/ 261844 h 279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87011" h="279909">
                    <a:moveTo>
                      <a:pt x="706" y="261844"/>
                    </a:moveTo>
                    <a:cubicBezTo>
                      <a:pt x="-39827" y="217015"/>
                      <a:pt x="1674103" y="2270"/>
                      <a:pt x="2186864" y="57"/>
                    </a:cubicBezTo>
                    <a:cubicBezTo>
                      <a:pt x="2699625" y="-2156"/>
                      <a:pt x="2794561" y="58993"/>
                      <a:pt x="3077270" y="248565"/>
                    </a:cubicBezTo>
                    <a:cubicBezTo>
                      <a:pt x="3134420" y="305696"/>
                      <a:pt x="2942824" y="266821"/>
                      <a:pt x="2430063" y="269034"/>
                    </a:cubicBezTo>
                    <a:lnTo>
                      <a:pt x="706" y="26184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9" name="Ellipse 14"/>
              <p:cNvSpPr/>
              <p:nvPr/>
            </p:nvSpPr>
            <p:spPr bwMode="auto">
              <a:xfrm rot="2853507">
                <a:off x="6176767" y="3343411"/>
                <a:ext cx="1576565" cy="319048"/>
              </a:xfrm>
              <a:custGeom>
                <a:avLst/>
                <a:gdLst>
                  <a:gd name="connsiteX0" fmla="*/ 0 w 2846387"/>
                  <a:gd name="connsiteY0" fmla="*/ 356394 h 712787"/>
                  <a:gd name="connsiteX1" fmla="*/ 1423194 w 2846387"/>
                  <a:gd name="connsiteY1" fmla="*/ 0 h 712787"/>
                  <a:gd name="connsiteX2" fmla="*/ 2846388 w 2846387"/>
                  <a:gd name="connsiteY2" fmla="*/ 356394 h 712787"/>
                  <a:gd name="connsiteX3" fmla="*/ 1423194 w 2846387"/>
                  <a:gd name="connsiteY3" fmla="*/ 712788 h 712787"/>
                  <a:gd name="connsiteX4" fmla="*/ 0 w 2846387"/>
                  <a:gd name="connsiteY4" fmla="*/ 356394 h 712787"/>
                  <a:gd name="connsiteX0" fmla="*/ 19477 w 2918113"/>
                  <a:gd name="connsiteY0" fmla="*/ 356394 h 442456"/>
                  <a:gd name="connsiteX1" fmla="*/ 1442671 w 2918113"/>
                  <a:gd name="connsiteY1" fmla="*/ 0 h 442456"/>
                  <a:gd name="connsiteX2" fmla="*/ 2865865 w 2918113"/>
                  <a:gd name="connsiteY2" fmla="*/ 356394 h 442456"/>
                  <a:gd name="connsiteX3" fmla="*/ 2369771 w 2918113"/>
                  <a:gd name="connsiteY3" fmla="*/ 350838 h 442456"/>
                  <a:gd name="connsiteX4" fmla="*/ 19477 w 2918113"/>
                  <a:gd name="connsiteY4" fmla="*/ 356394 h 442456"/>
                  <a:gd name="connsiteX0" fmla="*/ 19477 w 2865865"/>
                  <a:gd name="connsiteY0" fmla="*/ 356394 h 441101"/>
                  <a:gd name="connsiteX1" fmla="*/ 1442671 w 2865865"/>
                  <a:gd name="connsiteY1" fmla="*/ 0 h 441101"/>
                  <a:gd name="connsiteX2" fmla="*/ 2865865 w 2865865"/>
                  <a:gd name="connsiteY2" fmla="*/ 356394 h 441101"/>
                  <a:gd name="connsiteX3" fmla="*/ 2369771 w 2865865"/>
                  <a:gd name="connsiteY3" fmla="*/ 350838 h 441101"/>
                  <a:gd name="connsiteX4" fmla="*/ 19477 w 2865865"/>
                  <a:gd name="connsiteY4" fmla="*/ 356394 h 441101"/>
                  <a:gd name="connsiteX0" fmla="*/ 19477 w 2865865"/>
                  <a:gd name="connsiteY0" fmla="*/ 356394 h 446724"/>
                  <a:gd name="connsiteX1" fmla="*/ 1442671 w 2865865"/>
                  <a:gd name="connsiteY1" fmla="*/ 0 h 446724"/>
                  <a:gd name="connsiteX2" fmla="*/ 2865865 w 2865865"/>
                  <a:gd name="connsiteY2" fmla="*/ 356394 h 446724"/>
                  <a:gd name="connsiteX3" fmla="*/ 2369771 w 2865865"/>
                  <a:gd name="connsiteY3" fmla="*/ 350838 h 446724"/>
                  <a:gd name="connsiteX4" fmla="*/ 19477 w 2865865"/>
                  <a:gd name="connsiteY4" fmla="*/ 356394 h 446724"/>
                  <a:gd name="connsiteX0" fmla="*/ 19477 w 2865865"/>
                  <a:gd name="connsiteY0" fmla="*/ 356394 h 443845"/>
                  <a:gd name="connsiteX1" fmla="*/ 1442671 w 2865865"/>
                  <a:gd name="connsiteY1" fmla="*/ 0 h 443845"/>
                  <a:gd name="connsiteX2" fmla="*/ 2865865 w 2865865"/>
                  <a:gd name="connsiteY2" fmla="*/ 356394 h 443845"/>
                  <a:gd name="connsiteX3" fmla="*/ 2369771 w 2865865"/>
                  <a:gd name="connsiteY3" fmla="*/ 350838 h 443845"/>
                  <a:gd name="connsiteX4" fmla="*/ 19477 w 2865865"/>
                  <a:gd name="connsiteY4" fmla="*/ 356394 h 443845"/>
                  <a:gd name="connsiteX0" fmla="*/ 14597 w 2804096"/>
                  <a:gd name="connsiteY0" fmla="*/ 356394 h 442456"/>
                  <a:gd name="connsiteX1" fmla="*/ 1437791 w 2804096"/>
                  <a:gd name="connsiteY1" fmla="*/ 0 h 442456"/>
                  <a:gd name="connsiteX2" fmla="*/ 2803835 w 2804096"/>
                  <a:gd name="connsiteY2" fmla="*/ 356394 h 442456"/>
                  <a:gd name="connsiteX3" fmla="*/ 2364891 w 2804096"/>
                  <a:gd name="connsiteY3" fmla="*/ 350838 h 442456"/>
                  <a:gd name="connsiteX4" fmla="*/ 14597 w 2804096"/>
                  <a:gd name="connsiteY4" fmla="*/ 356394 h 442456"/>
                  <a:gd name="connsiteX0" fmla="*/ 14597 w 2825056"/>
                  <a:gd name="connsiteY0" fmla="*/ 356394 h 381015"/>
                  <a:gd name="connsiteX1" fmla="*/ 1437791 w 2825056"/>
                  <a:gd name="connsiteY1" fmla="*/ 0 h 381015"/>
                  <a:gd name="connsiteX2" fmla="*/ 2803835 w 2825056"/>
                  <a:gd name="connsiteY2" fmla="*/ 356394 h 381015"/>
                  <a:gd name="connsiteX3" fmla="*/ 2364891 w 2825056"/>
                  <a:gd name="connsiteY3" fmla="*/ 350838 h 381015"/>
                  <a:gd name="connsiteX4" fmla="*/ 14597 w 2825056"/>
                  <a:gd name="connsiteY4" fmla="*/ 356394 h 381015"/>
                  <a:gd name="connsiteX0" fmla="*/ 14645 w 2847975"/>
                  <a:gd name="connsiteY0" fmla="*/ 356399 h 381236"/>
                  <a:gd name="connsiteX1" fmla="*/ 1437839 w 2847975"/>
                  <a:gd name="connsiteY1" fmla="*/ 5 h 381236"/>
                  <a:gd name="connsiteX2" fmla="*/ 2829283 w 2847975"/>
                  <a:gd name="connsiteY2" fmla="*/ 350049 h 381236"/>
                  <a:gd name="connsiteX3" fmla="*/ 2364939 w 2847975"/>
                  <a:gd name="connsiteY3" fmla="*/ 350843 h 381236"/>
                  <a:gd name="connsiteX4" fmla="*/ 14645 w 2847975"/>
                  <a:gd name="connsiteY4" fmla="*/ 356399 h 381236"/>
                  <a:gd name="connsiteX0" fmla="*/ 14719 w 2883139"/>
                  <a:gd name="connsiteY0" fmla="*/ 356394 h 381015"/>
                  <a:gd name="connsiteX1" fmla="*/ 1437913 w 2883139"/>
                  <a:gd name="connsiteY1" fmla="*/ 0 h 381015"/>
                  <a:gd name="connsiteX2" fmla="*/ 2867457 w 2883139"/>
                  <a:gd name="connsiteY2" fmla="*/ 356394 h 381015"/>
                  <a:gd name="connsiteX3" fmla="*/ 2365013 w 2883139"/>
                  <a:gd name="connsiteY3" fmla="*/ 350838 h 381015"/>
                  <a:gd name="connsiteX4" fmla="*/ 14719 w 2883139"/>
                  <a:gd name="connsiteY4" fmla="*/ 356394 h 381015"/>
                  <a:gd name="connsiteX0" fmla="*/ 14781 w 2913000"/>
                  <a:gd name="connsiteY0" fmla="*/ 356445 h 381722"/>
                  <a:gd name="connsiteX1" fmla="*/ 1437975 w 2913000"/>
                  <a:gd name="connsiteY1" fmla="*/ 51 h 381722"/>
                  <a:gd name="connsiteX2" fmla="*/ 2899269 w 2913000"/>
                  <a:gd name="connsiteY2" fmla="*/ 337395 h 381722"/>
                  <a:gd name="connsiteX3" fmla="*/ 2365075 w 2913000"/>
                  <a:gd name="connsiteY3" fmla="*/ 350889 h 381722"/>
                  <a:gd name="connsiteX4" fmla="*/ 14781 w 2913000"/>
                  <a:gd name="connsiteY4" fmla="*/ 356445 h 381722"/>
                  <a:gd name="connsiteX0" fmla="*/ 14847 w 2944771"/>
                  <a:gd name="connsiteY0" fmla="*/ 356404 h 389788"/>
                  <a:gd name="connsiteX1" fmla="*/ 1438041 w 2944771"/>
                  <a:gd name="connsiteY1" fmla="*/ 10 h 389788"/>
                  <a:gd name="connsiteX2" fmla="*/ 2932682 w 2944771"/>
                  <a:gd name="connsiteY2" fmla="*/ 367837 h 389788"/>
                  <a:gd name="connsiteX3" fmla="*/ 2365141 w 2944771"/>
                  <a:gd name="connsiteY3" fmla="*/ 350848 h 389788"/>
                  <a:gd name="connsiteX4" fmla="*/ 14847 w 2944771"/>
                  <a:gd name="connsiteY4" fmla="*/ 356404 h 389788"/>
                  <a:gd name="connsiteX0" fmla="*/ 16792 w 2951308"/>
                  <a:gd name="connsiteY0" fmla="*/ 356404 h 392649"/>
                  <a:gd name="connsiteX1" fmla="*/ 1439986 w 2951308"/>
                  <a:gd name="connsiteY1" fmla="*/ 10 h 392649"/>
                  <a:gd name="connsiteX2" fmla="*/ 2934627 w 2951308"/>
                  <a:gd name="connsiteY2" fmla="*/ 367837 h 392649"/>
                  <a:gd name="connsiteX3" fmla="*/ 2433787 w 2951308"/>
                  <a:gd name="connsiteY3" fmla="*/ 363912 h 392649"/>
                  <a:gd name="connsiteX4" fmla="*/ 16792 w 2951308"/>
                  <a:gd name="connsiteY4" fmla="*/ 356404 h 392649"/>
                  <a:gd name="connsiteX0" fmla="*/ 249 w 2936482"/>
                  <a:gd name="connsiteY0" fmla="*/ 239798 h 276043"/>
                  <a:gd name="connsiteX1" fmla="*/ 2570810 w 2936482"/>
                  <a:gd name="connsiteY1" fmla="*/ 14 h 276043"/>
                  <a:gd name="connsiteX2" fmla="*/ 2918084 w 2936482"/>
                  <a:gd name="connsiteY2" fmla="*/ 251231 h 276043"/>
                  <a:gd name="connsiteX3" fmla="*/ 2417244 w 2936482"/>
                  <a:gd name="connsiteY3" fmla="*/ 247306 h 276043"/>
                  <a:gd name="connsiteX4" fmla="*/ 249 w 2936482"/>
                  <a:gd name="connsiteY4" fmla="*/ 239798 h 276043"/>
                  <a:gd name="connsiteX0" fmla="*/ 251 w 3046463"/>
                  <a:gd name="connsiteY0" fmla="*/ 239792 h 273669"/>
                  <a:gd name="connsiteX1" fmla="*/ 2570812 w 3046463"/>
                  <a:gd name="connsiteY1" fmla="*/ 8 h 273669"/>
                  <a:gd name="connsiteX2" fmla="*/ 3035882 w 3046463"/>
                  <a:gd name="connsiteY2" fmla="*/ 248201 h 273669"/>
                  <a:gd name="connsiteX3" fmla="*/ 2417246 w 3046463"/>
                  <a:gd name="connsiteY3" fmla="*/ 247300 h 273669"/>
                  <a:gd name="connsiteX4" fmla="*/ 251 w 3046463"/>
                  <a:gd name="connsiteY4" fmla="*/ 239792 h 273669"/>
                  <a:gd name="connsiteX0" fmla="*/ 251 w 3046465"/>
                  <a:gd name="connsiteY0" fmla="*/ 239792 h 273670"/>
                  <a:gd name="connsiteX1" fmla="*/ 2570812 w 3046465"/>
                  <a:gd name="connsiteY1" fmla="*/ 8 h 273670"/>
                  <a:gd name="connsiteX2" fmla="*/ 3035882 w 3046465"/>
                  <a:gd name="connsiteY2" fmla="*/ 248201 h 273670"/>
                  <a:gd name="connsiteX3" fmla="*/ 2417246 w 3046465"/>
                  <a:gd name="connsiteY3" fmla="*/ 247300 h 273670"/>
                  <a:gd name="connsiteX4" fmla="*/ 251 w 3046465"/>
                  <a:gd name="connsiteY4" fmla="*/ 239792 h 273670"/>
                  <a:gd name="connsiteX0" fmla="*/ 897 w 3047109"/>
                  <a:gd name="connsiteY0" fmla="*/ 240106 h 273984"/>
                  <a:gd name="connsiteX1" fmla="*/ 2146122 w 3047109"/>
                  <a:gd name="connsiteY1" fmla="*/ 7 h 273984"/>
                  <a:gd name="connsiteX2" fmla="*/ 3036528 w 3047109"/>
                  <a:gd name="connsiteY2" fmla="*/ 248515 h 273984"/>
                  <a:gd name="connsiteX3" fmla="*/ 2417892 w 3047109"/>
                  <a:gd name="connsiteY3" fmla="*/ 247614 h 273984"/>
                  <a:gd name="connsiteX4" fmla="*/ 897 w 3047109"/>
                  <a:gd name="connsiteY4" fmla="*/ 240106 h 273984"/>
                  <a:gd name="connsiteX0" fmla="*/ 493 w 3044353"/>
                  <a:gd name="connsiteY0" fmla="*/ 240106 h 271683"/>
                  <a:gd name="connsiteX1" fmla="*/ 2145718 w 3044353"/>
                  <a:gd name="connsiteY1" fmla="*/ 7 h 271683"/>
                  <a:gd name="connsiteX2" fmla="*/ 3036124 w 3044353"/>
                  <a:gd name="connsiteY2" fmla="*/ 248515 h 271683"/>
                  <a:gd name="connsiteX3" fmla="*/ 2345726 w 3044353"/>
                  <a:gd name="connsiteY3" fmla="*/ 237907 h 271683"/>
                  <a:gd name="connsiteX4" fmla="*/ 493 w 3044353"/>
                  <a:gd name="connsiteY4" fmla="*/ 240106 h 271683"/>
                  <a:gd name="connsiteX0" fmla="*/ 59420 w 3103280"/>
                  <a:gd name="connsiteY0" fmla="*/ 257393 h 288970"/>
                  <a:gd name="connsiteX1" fmla="*/ 904093 w 3103280"/>
                  <a:gd name="connsiteY1" fmla="*/ 6 h 288970"/>
                  <a:gd name="connsiteX2" fmla="*/ 3095051 w 3103280"/>
                  <a:gd name="connsiteY2" fmla="*/ 265802 h 288970"/>
                  <a:gd name="connsiteX3" fmla="*/ 2404653 w 3103280"/>
                  <a:gd name="connsiteY3" fmla="*/ 255194 h 288970"/>
                  <a:gd name="connsiteX4" fmla="*/ 59420 w 3103280"/>
                  <a:gd name="connsiteY4" fmla="*/ 257393 h 288970"/>
                  <a:gd name="connsiteX0" fmla="*/ 56914 w 3099764"/>
                  <a:gd name="connsiteY0" fmla="*/ 257393 h 299851"/>
                  <a:gd name="connsiteX1" fmla="*/ 901587 w 3099764"/>
                  <a:gd name="connsiteY1" fmla="*/ 6 h 299851"/>
                  <a:gd name="connsiteX2" fmla="*/ 3092545 w 3099764"/>
                  <a:gd name="connsiteY2" fmla="*/ 265802 h 299851"/>
                  <a:gd name="connsiteX3" fmla="*/ 2358166 w 3099764"/>
                  <a:gd name="connsiteY3" fmla="*/ 289821 h 299851"/>
                  <a:gd name="connsiteX4" fmla="*/ 56914 w 3099764"/>
                  <a:gd name="connsiteY4" fmla="*/ 257393 h 299851"/>
                  <a:gd name="connsiteX0" fmla="*/ 56152 w 3029912"/>
                  <a:gd name="connsiteY0" fmla="*/ 257487 h 289915"/>
                  <a:gd name="connsiteX1" fmla="*/ 900825 w 3029912"/>
                  <a:gd name="connsiteY1" fmla="*/ 100 h 289915"/>
                  <a:gd name="connsiteX2" fmla="*/ 3021270 w 3029912"/>
                  <a:gd name="connsiteY2" fmla="*/ 240874 h 289915"/>
                  <a:gd name="connsiteX3" fmla="*/ 2357404 w 3029912"/>
                  <a:gd name="connsiteY3" fmla="*/ 289915 h 289915"/>
                  <a:gd name="connsiteX4" fmla="*/ 56152 w 3029912"/>
                  <a:gd name="connsiteY4" fmla="*/ 257487 h 289915"/>
                  <a:gd name="connsiteX0" fmla="*/ 30537 w 2998897"/>
                  <a:gd name="connsiteY0" fmla="*/ 257487 h 283206"/>
                  <a:gd name="connsiteX1" fmla="*/ 875210 w 2998897"/>
                  <a:gd name="connsiteY1" fmla="*/ 100 h 283206"/>
                  <a:gd name="connsiteX2" fmla="*/ 2995655 w 2998897"/>
                  <a:gd name="connsiteY2" fmla="*/ 240874 h 283206"/>
                  <a:gd name="connsiteX3" fmla="*/ 1847767 w 2998897"/>
                  <a:gd name="connsiteY3" fmla="*/ 282520 h 283206"/>
                  <a:gd name="connsiteX4" fmla="*/ 30537 w 2998897"/>
                  <a:gd name="connsiteY4" fmla="*/ 257487 h 283206"/>
                  <a:gd name="connsiteX0" fmla="*/ 30684 w 3019461"/>
                  <a:gd name="connsiteY0" fmla="*/ 257389 h 293622"/>
                  <a:gd name="connsiteX1" fmla="*/ 875357 w 3019461"/>
                  <a:gd name="connsiteY1" fmla="*/ 2 h 293622"/>
                  <a:gd name="connsiteX2" fmla="*/ 3016290 w 3019461"/>
                  <a:gd name="connsiteY2" fmla="*/ 260969 h 293622"/>
                  <a:gd name="connsiteX3" fmla="*/ 1847914 w 3019461"/>
                  <a:gd name="connsiteY3" fmla="*/ 282422 h 293622"/>
                  <a:gd name="connsiteX4" fmla="*/ 30684 w 3019461"/>
                  <a:gd name="connsiteY4" fmla="*/ 257389 h 293622"/>
                  <a:gd name="connsiteX0" fmla="*/ 29546 w 3048987"/>
                  <a:gd name="connsiteY0" fmla="*/ 260986 h 293423"/>
                  <a:gd name="connsiteX1" fmla="*/ 904863 w 3048987"/>
                  <a:gd name="connsiteY1" fmla="*/ 1 h 293423"/>
                  <a:gd name="connsiteX2" fmla="*/ 3045796 w 3048987"/>
                  <a:gd name="connsiteY2" fmla="*/ 260968 h 293423"/>
                  <a:gd name="connsiteX3" fmla="*/ 1877420 w 3048987"/>
                  <a:gd name="connsiteY3" fmla="*/ 282421 h 293423"/>
                  <a:gd name="connsiteX4" fmla="*/ 29546 w 3048987"/>
                  <a:gd name="connsiteY4" fmla="*/ 260986 h 293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987" h="293423">
                    <a:moveTo>
                      <a:pt x="29546" y="260986"/>
                    </a:moveTo>
                    <a:cubicBezTo>
                      <a:pt x="-132547" y="213916"/>
                      <a:pt x="402155" y="4"/>
                      <a:pt x="904863" y="1"/>
                    </a:cubicBezTo>
                    <a:cubicBezTo>
                      <a:pt x="1407571" y="-2"/>
                      <a:pt x="2763087" y="71396"/>
                      <a:pt x="3045796" y="260968"/>
                    </a:cubicBezTo>
                    <a:cubicBezTo>
                      <a:pt x="3102946" y="318099"/>
                      <a:pt x="2380128" y="282418"/>
                      <a:pt x="1877420" y="282421"/>
                    </a:cubicBezTo>
                    <a:cubicBezTo>
                      <a:pt x="1374712" y="282424"/>
                      <a:pt x="635289" y="269330"/>
                      <a:pt x="29546" y="26098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200">
                      <a:alpha val="50000"/>
                    </a:srgbClr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n w="317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6" name="Textfeld 35"/>
            <p:cNvSpPr txBox="1"/>
            <p:nvPr/>
          </p:nvSpPr>
          <p:spPr>
            <a:xfrm>
              <a:off x="7515874" y="2971800"/>
              <a:ext cx="1094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perfect </a:t>
              </a:r>
            </a:p>
            <a:p>
              <a:pPr>
                <a:spcBef>
                  <a:spcPts val="0"/>
                </a:spcBef>
              </a:pPr>
              <a:r>
                <a:rPr lang="en-US" dirty="0" smtClean="0">
                  <a:latin typeface="Calibri" panose="020F0502020204030204" pitchFamily="34" charset="0"/>
                </a:rPr>
                <a:t>metal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6601474" y="2971800"/>
              <a:ext cx="1094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vacuum</a:t>
              </a:r>
            </a:p>
          </p:txBody>
        </p:sp>
        <p:cxnSp>
          <p:nvCxnSpPr>
            <p:cNvPr id="44" name="Gerade Verbindung mit Pfeil 43"/>
            <p:cNvCxnSpPr/>
            <p:nvPr/>
          </p:nvCxnSpPr>
          <p:spPr bwMode="auto">
            <a:xfrm>
              <a:off x="7745413" y="4191000"/>
              <a:ext cx="48418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Textfeld 44"/>
            <p:cNvSpPr txBox="1"/>
            <p:nvPr/>
          </p:nvSpPr>
          <p:spPr>
            <a:xfrm>
              <a:off x="5750728" y="4109627"/>
              <a:ext cx="1091040" cy="615553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700" b="1" dirty="0" smtClean="0">
                  <a:solidFill>
                    <a:srgbClr val="CC3300"/>
                  </a:solidFill>
                  <a:latin typeface="Calibri" panose="020F0502020204030204" pitchFamily="34" charset="0"/>
                </a:rPr>
                <a:t>‘dipole </a:t>
              </a:r>
            </a:p>
            <a:p>
              <a:pPr>
                <a:spcBef>
                  <a:spcPts val="0"/>
                </a:spcBef>
              </a:pPr>
              <a:r>
                <a:rPr lang="en-US" sz="1700" b="1" dirty="0" smtClean="0">
                  <a:solidFill>
                    <a:srgbClr val="CC3300"/>
                  </a:solidFill>
                  <a:latin typeface="Calibri" panose="020F0502020204030204" pitchFamily="34" charset="0"/>
                </a:rPr>
                <a:t>radiation’</a:t>
              </a:r>
            </a:p>
          </p:txBody>
        </p:sp>
        <p:cxnSp>
          <p:nvCxnSpPr>
            <p:cNvPr id="46" name="Gerade Verbindung 45"/>
            <p:cNvCxnSpPr>
              <a:stCxn id="59" idx="2"/>
            </p:cNvCxnSpPr>
            <p:nvPr/>
          </p:nvCxnSpPr>
          <p:spPr bwMode="auto">
            <a:xfrm flipH="1" flipV="1">
              <a:off x="6300242" y="2971800"/>
              <a:ext cx="1083051" cy="1226043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" name="Bogen 46"/>
            <p:cNvSpPr/>
            <p:nvPr/>
          </p:nvSpPr>
          <p:spPr bwMode="auto">
            <a:xfrm rot="14425123">
              <a:off x="6574074" y="3362123"/>
              <a:ext cx="1399150" cy="1590748"/>
            </a:xfrm>
            <a:prstGeom prst="arc">
              <a:avLst>
                <a:gd name="adj1" fmla="val 17832869"/>
                <a:gd name="adj2" fmla="val 21124960"/>
              </a:avLst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6601474" y="3851778"/>
              <a:ext cx="589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>
                  <a:sym typeface="Symbol"/>
                </a:rPr>
                <a:t></a:t>
              </a:r>
              <a:endParaRPr lang="en-US" b="1" i="1" dirty="0" smtClean="0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6192317" y="2699618"/>
              <a:ext cx="14041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>
                  <a:latin typeface="Calibri" panose="020F0502020204030204" pitchFamily="34" charset="0"/>
                  <a:sym typeface="Symbol"/>
                </a:rPr>
                <a:t> </a:t>
              </a:r>
              <a:r>
                <a:rPr lang="en-US" b="1" i="1" baseline="-25000" dirty="0" smtClean="0">
                  <a:latin typeface="Calibri" panose="020F0502020204030204" pitchFamily="34" charset="0"/>
                  <a:sym typeface="Symbol"/>
                </a:rPr>
                <a:t>max</a:t>
              </a:r>
              <a:r>
                <a:rPr lang="en-US" b="1" i="1" dirty="0" smtClean="0">
                  <a:latin typeface="Calibri" panose="020F0502020204030204" pitchFamily="34" charset="0"/>
                  <a:sym typeface="Symbol"/>
                </a:rPr>
                <a:t> 1/</a:t>
              </a:r>
              <a:endParaRPr lang="en-US" b="1" i="1" dirty="0" smtClean="0">
                <a:latin typeface="Calibri" panose="020F0502020204030204" pitchFamily="34" charset="0"/>
              </a:endParaRPr>
            </a:p>
          </p:txBody>
        </p:sp>
        <p:cxnSp>
          <p:nvCxnSpPr>
            <p:cNvPr id="50" name="Gerade Verbindung 49"/>
            <p:cNvCxnSpPr>
              <a:stCxn id="64" idx="1"/>
            </p:cNvCxnSpPr>
            <p:nvPr/>
          </p:nvCxnSpPr>
          <p:spPr bwMode="auto">
            <a:xfrm flipH="1">
              <a:off x="6144274" y="4201750"/>
              <a:ext cx="1323326" cy="91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7" name="Textfeld 66"/>
          <p:cNvSpPr txBox="1"/>
          <p:nvPr/>
        </p:nvSpPr>
        <p:spPr>
          <a:xfrm>
            <a:off x="7914121" y="3736156"/>
            <a:ext cx="47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sym typeface="Symbol"/>
              </a:rPr>
              <a:t></a:t>
            </a:r>
            <a:endParaRPr lang="en-US" b="1" i="1" dirty="0" smtClean="0">
              <a:solidFill>
                <a:srgbClr val="C00000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7620000" y="4343400"/>
            <a:ext cx="1143000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</a:rPr>
              <a:t>charge </a:t>
            </a:r>
            <a:r>
              <a:rPr lang="en-US" b="1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e</a:t>
            </a:r>
          </a:p>
          <a:p>
            <a:pPr>
              <a:spcBef>
                <a:spcPts val="200"/>
              </a:spcBef>
            </a:pP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inside</a:t>
            </a:r>
          </a:p>
          <a:p>
            <a:pPr>
              <a:spcBef>
                <a:spcPts val="200"/>
              </a:spcBef>
            </a:pP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</a:rPr>
              <a:t>metal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638800" y="5475701"/>
            <a:ext cx="3505200" cy="610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sudden change charge distribution</a:t>
            </a:r>
          </a:p>
          <a:p>
            <a:pPr>
              <a:spcBef>
                <a:spcPts val="200"/>
              </a:spcBef>
            </a:pPr>
            <a:r>
              <a:rPr lang="en-US" sz="1600" dirty="0" smtClean="0">
                <a:latin typeface="Calibri" panose="020F0502020204030204" pitchFamily="34" charset="0"/>
              </a:rPr>
              <a:t>rearrangement of sources </a:t>
            </a:r>
            <a:r>
              <a:rPr lang="en-US" sz="1600" dirty="0" smtClean="0">
                <a:latin typeface="Calibri" panose="020F0502020204030204" pitchFamily="34" charset="0"/>
                <a:sym typeface="Symbol"/>
              </a:rPr>
              <a:t> radiation</a:t>
            </a:r>
            <a:endParaRPr lang="en-US" sz="16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967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Realization of Optical </a:t>
            </a:r>
            <a:r>
              <a:rPr lang="en-US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Radiation OTR</a:t>
            </a: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153320" y="747075"/>
            <a:ext cx="89265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OTR is  </a:t>
            </a:r>
            <a:r>
              <a:rPr lang="en-US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emitted by </a:t>
            </a:r>
            <a:r>
              <a:rPr lang="en-US" sz="20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charged </a:t>
            </a:r>
            <a:r>
              <a:rPr lang="en-US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particle passage through a material boundary.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4641850" y="5289550"/>
            <a:ext cx="4027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929188" y="5543550"/>
            <a:ext cx="3775075" cy="71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latin typeface="Calibri" panose="020F0502020204030204" pitchFamily="34" charset="0"/>
              </a:rPr>
              <a:t>Insertion of thin Al-foil under 45</a:t>
            </a:r>
            <a:r>
              <a:rPr lang="en-US" sz="2200" baseline="30000" dirty="0">
                <a:latin typeface="Calibri" panose="020F0502020204030204" pitchFamily="34" charset="0"/>
              </a:rPr>
              <a:t>o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Observation of low light by CCD.</a:t>
            </a:r>
          </a:p>
        </p:txBody>
      </p:sp>
      <p:grpSp>
        <p:nvGrpSpPr>
          <p:cNvPr id="39947" name="Group 11"/>
          <p:cNvGrpSpPr>
            <a:grpSpLocks/>
          </p:cNvGrpSpPr>
          <p:nvPr/>
        </p:nvGrpSpPr>
        <p:grpSpPr bwMode="auto">
          <a:xfrm>
            <a:off x="4620877" y="2117977"/>
            <a:ext cx="4356100" cy="3381375"/>
            <a:chOff x="3192" y="528"/>
            <a:chExt cx="2568" cy="1711"/>
          </a:xfrm>
        </p:grpSpPr>
        <p:pic>
          <p:nvPicPr>
            <p:cNvPr id="39948" name="Picture 12" descr="scheme-otr-ipac10-black"/>
            <p:cNvPicPr>
              <a:picLocks noChangeAspect="1" noChangeArrowheads="1"/>
            </p:cNvPicPr>
            <p:nvPr/>
          </p:nvPicPr>
          <p:blipFill>
            <a:blip r:embed="rId3">
              <a:lum bright="-12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2" y="528"/>
              <a:ext cx="2568" cy="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9" name="Freeform 13"/>
            <p:cNvSpPr>
              <a:spLocks/>
            </p:cNvSpPr>
            <p:nvPr/>
          </p:nvSpPr>
          <p:spPr bwMode="auto">
            <a:xfrm rot="-10080000">
              <a:off x="4167" y="1369"/>
              <a:ext cx="122" cy="572"/>
            </a:xfrm>
            <a:custGeom>
              <a:avLst/>
              <a:gdLst>
                <a:gd name="T0" fmla="*/ 28 w 169"/>
                <a:gd name="T1" fmla="*/ 0 h 739"/>
                <a:gd name="T2" fmla="*/ 25 w 169"/>
                <a:gd name="T3" fmla="*/ 13 h 739"/>
                <a:gd name="T4" fmla="*/ 19 w 169"/>
                <a:gd name="T5" fmla="*/ 35 h 739"/>
                <a:gd name="T6" fmla="*/ 16 w 169"/>
                <a:gd name="T7" fmla="*/ 87 h 739"/>
                <a:gd name="T8" fmla="*/ 7 w 169"/>
                <a:gd name="T9" fmla="*/ 163 h 739"/>
                <a:gd name="T10" fmla="*/ 2 w 169"/>
                <a:gd name="T11" fmla="*/ 211 h 739"/>
                <a:gd name="T12" fmla="*/ 0 w 169"/>
                <a:gd name="T13" fmla="*/ 255 h 739"/>
                <a:gd name="T14" fmla="*/ 2 w 169"/>
                <a:gd name="T15" fmla="*/ 289 h 739"/>
                <a:gd name="T16" fmla="*/ 9 w 169"/>
                <a:gd name="T17" fmla="*/ 319 h 739"/>
                <a:gd name="T18" fmla="*/ 21 w 169"/>
                <a:gd name="T19" fmla="*/ 338 h 739"/>
                <a:gd name="T20" fmla="*/ 32 w 169"/>
                <a:gd name="T21" fmla="*/ 341 h 739"/>
                <a:gd name="T22" fmla="*/ 46 w 169"/>
                <a:gd name="T23" fmla="*/ 334 h 739"/>
                <a:gd name="T24" fmla="*/ 54 w 169"/>
                <a:gd name="T25" fmla="*/ 309 h 739"/>
                <a:gd name="T26" fmla="*/ 60 w 169"/>
                <a:gd name="T27" fmla="*/ 285 h 739"/>
                <a:gd name="T28" fmla="*/ 63 w 169"/>
                <a:gd name="T29" fmla="*/ 255 h 739"/>
                <a:gd name="T30" fmla="*/ 63 w 169"/>
                <a:gd name="T31" fmla="*/ 231 h 739"/>
                <a:gd name="T32" fmla="*/ 61 w 169"/>
                <a:gd name="T33" fmla="*/ 197 h 739"/>
                <a:gd name="T34" fmla="*/ 56 w 169"/>
                <a:gd name="T35" fmla="*/ 168 h 739"/>
                <a:gd name="T36" fmla="*/ 51 w 169"/>
                <a:gd name="T37" fmla="*/ 132 h 739"/>
                <a:gd name="T38" fmla="*/ 45 w 169"/>
                <a:gd name="T39" fmla="*/ 100 h 739"/>
                <a:gd name="T40" fmla="*/ 43 w 169"/>
                <a:gd name="T41" fmla="*/ 76 h 739"/>
                <a:gd name="T42" fmla="*/ 38 w 169"/>
                <a:gd name="T43" fmla="*/ 46 h 739"/>
                <a:gd name="T44" fmla="*/ 36 w 169"/>
                <a:gd name="T45" fmla="*/ 26 h 739"/>
                <a:gd name="T46" fmla="*/ 33 w 169"/>
                <a:gd name="T47" fmla="*/ 13 h 739"/>
                <a:gd name="T48" fmla="*/ 28 w 169"/>
                <a:gd name="T49" fmla="*/ 0 h 7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9" h="739">
                  <a:moveTo>
                    <a:pt x="75" y="0"/>
                  </a:moveTo>
                  <a:cubicBezTo>
                    <a:pt x="71" y="0"/>
                    <a:pt x="69" y="17"/>
                    <a:pt x="65" y="29"/>
                  </a:cubicBezTo>
                  <a:cubicBezTo>
                    <a:pt x="61" y="41"/>
                    <a:pt x="57" y="48"/>
                    <a:pt x="53" y="75"/>
                  </a:cubicBezTo>
                  <a:cubicBezTo>
                    <a:pt x="49" y="102"/>
                    <a:pt x="46" y="142"/>
                    <a:pt x="41" y="188"/>
                  </a:cubicBezTo>
                  <a:cubicBezTo>
                    <a:pt x="36" y="234"/>
                    <a:pt x="26" y="308"/>
                    <a:pt x="20" y="353"/>
                  </a:cubicBezTo>
                  <a:cubicBezTo>
                    <a:pt x="14" y="398"/>
                    <a:pt x="8" y="423"/>
                    <a:pt x="5" y="456"/>
                  </a:cubicBezTo>
                  <a:cubicBezTo>
                    <a:pt x="2" y="489"/>
                    <a:pt x="0" y="522"/>
                    <a:pt x="0" y="550"/>
                  </a:cubicBezTo>
                  <a:cubicBezTo>
                    <a:pt x="0" y="578"/>
                    <a:pt x="1" y="601"/>
                    <a:pt x="5" y="624"/>
                  </a:cubicBezTo>
                  <a:cubicBezTo>
                    <a:pt x="9" y="647"/>
                    <a:pt x="14" y="669"/>
                    <a:pt x="22" y="687"/>
                  </a:cubicBezTo>
                  <a:cubicBezTo>
                    <a:pt x="30" y="705"/>
                    <a:pt x="46" y="722"/>
                    <a:pt x="56" y="730"/>
                  </a:cubicBezTo>
                  <a:cubicBezTo>
                    <a:pt x="66" y="738"/>
                    <a:pt x="73" y="739"/>
                    <a:pt x="84" y="737"/>
                  </a:cubicBezTo>
                  <a:cubicBezTo>
                    <a:pt x="95" y="735"/>
                    <a:pt x="113" y="732"/>
                    <a:pt x="123" y="720"/>
                  </a:cubicBezTo>
                  <a:cubicBezTo>
                    <a:pt x="133" y="708"/>
                    <a:pt x="138" y="682"/>
                    <a:pt x="144" y="665"/>
                  </a:cubicBezTo>
                  <a:cubicBezTo>
                    <a:pt x="150" y="648"/>
                    <a:pt x="155" y="634"/>
                    <a:pt x="159" y="615"/>
                  </a:cubicBezTo>
                  <a:cubicBezTo>
                    <a:pt x="163" y="596"/>
                    <a:pt x="164" y="570"/>
                    <a:pt x="166" y="550"/>
                  </a:cubicBezTo>
                  <a:cubicBezTo>
                    <a:pt x="168" y="530"/>
                    <a:pt x="169" y="518"/>
                    <a:pt x="168" y="497"/>
                  </a:cubicBezTo>
                  <a:cubicBezTo>
                    <a:pt x="167" y="476"/>
                    <a:pt x="164" y="447"/>
                    <a:pt x="161" y="425"/>
                  </a:cubicBezTo>
                  <a:cubicBezTo>
                    <a:pt x="158" y="403"/>
                    <a:pt x="151" y="386"/>
                    <a:pt x="147" y="363"/>
                  </a:cubicBezTo>
                  <a:cubicBezTo>
                    <a:pt x="143" y="340"/>
                    <a:pt x="139" y="310"/>
                    <a:pt x="135" y="286"/>
                  </a:cubicBezTo>
                  <a:cubicBezTo>
                    <a:pt x="131" y="262"/>
                    <a:pt x="124" y="236"/>
                    <a:pt x="120" y="216"/>
                  </a:cubicBezTo>
                  <a:cubicBezTo>
                    <a:pt x="116" y="196"/>
                    <a:pt x="116" y="183"/>
                    <a:pt x="113" y="164"/>
                  </a:cubicBezTo>
                  <a:cubicBezTo>
                    <a:pt x="110" y="145"/>
                    <a:pt x="104" y="117"/>
                    <a:pt x="101" y="99"/>
                  </a:cubicBezTo>
                  <a:cubicBezTo>
                    <a:pt x="98" y="81"/>
                    <a:pt x="98" y="68"/>
                    <a:pt x="96" y="56"/>
                  </a:cubicBezTo>
                  <a:cubicBezTo>
                    <a:pt x="94" y="44"/>
                    <a:pt x="92" y="39"/>
                    <a:pt x="89" y="29"/>
                  </a:cubicBezTo>
                  <a:cubicBezTo>
                    <a:pt x="86" y="19"/>
                    <a:pt x="79" y="0"/>
                    <a:pt x="7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>
                    <a:lumMod val="70000"/>
                    <a:lumOff val="30000"/>
                  </a:srgbClr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9950" name="Freeform 14"/>
            <p:cNvSpPr>
              <a:spLocks/>
            </p:cNvSpPr>
            <p:nvPr/>
          </p:nvSpPr>
          <p:spPr bwMode="auto">
            <a:xfrm rot="-4760878">
              <a:off x="4407" y="1745"/>
              <a:ext cx="127" cy="547"/>
            </a:xfrm>
            <a:custGeom>
              <a:avLst/>
              <a:gdLst>
                <a:gd name="T0" fmla="*/ 32 w 169"/>
                <a:gd name="T1" fmla="*/ 0 h 739"/>
                <a:gd name="T2" fmla="*/ 28 w 169"/>
                <a:gd name="T3" fmla="*/ 12 h 739"/>
                <a:gd name="T4" fmla="*/ 23 w 169"/>
                <a:gd name="T5" fmla="*/ 30 h 739"/>
                <a:gd name="T6" fmla="*/ 17 w 169"/>
                <a:gd name="T7" fmla="*/ 76 h 739"/>
                <a:gd name="T8" fmla="*/ 8 w 169"/>
                <a:gd name="T9" fmla="*/ 143 h 739"/>
                <a:gd name="T10" fmla="*/ 2 w 169"/>
                <a:gd name="T11" fmla="*/ 185 h 739"/>
                <a:gd name="T12" fmla="*/ 0 w 169"/>
                <a:gd name="T13" fmla="*/ 223 h 739"/>
                <a:gd name="T14" fmla="*/ 2 w 169"/>
                <a:gd name="T15" fmla="*/ 253 h 739"/>
                <a:gd name="T16" fmla="*/ 10 w 169"/>
                <a:gd name="T17" fmla="*/ 279 h 739"/>
                <a:gd name="T18" fmla="*/ 24 w 169"/>
                <a:gd name="T19" fmla="*/ 296 h 739"/>
                <a:gd name="T20" fmla="*/ 35 w 169"/>
                <a:gd name="T21" fmla="*/ 299 h 739"/>
                <a:gd name="T22" fmla="*/ 52 w 169"/>
                <a:gd name="T23" fmla="*/ 292 h 739"/>
                <a:gd name="T24" fmla="*/ 61 w 169"/>
                <a:gd name="T25" fmla="*/ 269 h 739"/>
                <a:gd name="T26" fmla="*/ 67 w 169"/>
                <a:gd name="T27" fmla="*/ 249 h 739"/>
                <a:gd name="T28" fmla="*/ 71 w 169"/>
                <a:gd name="T29" fmla="*/ 223 h 739"/>
                <a:gd name="T30" fmla="*/ 71 w 169"/>
                <a:gd name="T31" fmla="*/ 201 h 739"/>
                <a:gd name="T32" fmla="*/ 68 w 169"/>
                <a:gd name="T33" fmla="*/ 172 h 739"/>
                <a:gd name="T34" fmla="*/ 62 w 169"/>
                <a:gd name="T35" fmla="*/ 147 h 739"/>
                <a:gd name="T36" fmla="*/ 57 w 169"/>
                <a:gd name="T37" fmla="*/ 116 h 739"/>
                <a:gd name="T38" fmla="*/ 51 w 169"/>
                <a:gd name="T39" fmla="*/ 87 h 739"/>
                <a:gd name="T40" fmla="*/ 48 w 169"/>
                <a:gd name="T41" fmla="*/ 67 h 739"/>
                <a:gd name="T42" fmla="*/ 43 w 169"/>
                <a:gd name="T43" fmla="*/ 40 h 739"/>
                <a:gd name="T44" fmla="*/ 41 w 169"/>
                <a:gd name="T45" fmla="*/ 22 h 739"/>
                <a:gd name="T46" fmla="*/ 38 w 169"/>
                <a:gd name="T47" fmla="*/ 12 h 739"/>
                <a:gd name="T48" fmla="*/ 32 w 169"/>
                <a:gd name="T49" fmla="*/ 0 h 7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9" h="739">
                  <a:moveTo>
                    <a:pt x="75" y="0"/>
                  </a:moveTo>
                  <a:cubicBezTo>
                    <a:pt x="71" y="0"/>
                    <a:pt x="69" y="17"/>
                    <a:pt x="65" y="29"/>
                  </a:cubicBezTo>
                  <a:cubicBezTo>
                    <a:pt x="61" y="41"/>
                    <a:pt x="57" y="48"/>
                    <a:pt x="53" y="75"/>
                  </a:cubicBezTo>
                  <a:cubicBezTo>
                    <a:pt x="49" y="102"/>
                    <a:pt x="46" y="142"/>
                    <a:pt x="41" y="188"/>
                  </a:cubicBezTo>
                  <a:cubicBezTo>
                    <a:pt x="36" y="234"/>
                    <a:pt x="26" y="308"/>
                    <a:pt x="20" y="353"/>
                  </a:cubicBezTo>
                  <a:cubicBezTo>
                    <a:pt x="14" y="398"/>
                    <a:pt x="8" y="423"/>
                    <a:pt x="5" y="456"/>
                  </a:cubicBezTo>
                  <a:cubicBezTo>
                    <a:pt x="2" y="489"/>
                    <a:pt x="0" y="522"/>
                    <a:pt x="0" y="550"/>
                  </a:cubicBezTo>
                  <a:cubicBezTo>
                    <a:pt x="0" y="578"/>
                    <a:pt x="1" y="601"/>
                    <a:pt x="5" y="624"/>
                  </a:cubicBezTo>
                  <a:cubicBezTo>
                    <a:pt x="9" y="647"/>
                    <a:pt x="14" y="669"/>
                    <a:pt x="22" y="687"/>
                  </a:cubicBezTo>
                  <a:cubicBezTo>
                    <a:pt x="30" y="705"/>
                    <a:pt x="46" y="722"/>
                    <a:pt x="56" y="730"/>
                  </a:cubicBezTo>
                  <a:cubicBezTo>
                    <a:pt x="66" y="738"/>
                    <a:pt x="73" y="739"/>
                    <a:pt x="84" y="737"/>
                  </a:cubicBezTo>
                  <a:cubicBezTo>
                    <a:pt x="95" y="735"/>
                    <a:pt x="113" y="732"/>
                    <a:pt x="123" y="720"/>
                  </a:cubicBezTo>
                  <a:cubicBezTo>
                    <a:pt x="133" y="708"/>
                    <a:pt x="138" y="682"/>
                    <a:pt x="144" y="665"/>
                  </a:cubicBezTo>
                  <a:cubicBezTo>
                    <a:pt x="150" y="648"/>
                    <a:pt x="155" y="634"/>
                    <a:pt x="159" y="615"/>
                  </a:cubicBezTo>
                  <a:cubicBezTo>
                    <a:pt x="163" y="596"/>
                    <a:pt x="164" y="570"/>
                    <a:pt x="166" y="550"/>
                  </a:cubicBezTo>
                  <a:cubicBezTo>
                    <a:pt x="168" y="530"/>
                    <a:pt x="169" y="518"/>
                    <a:pt x="168" y="497"/>
                  </a:cubicBezTo>
                  <a:cubicBezTo>
                    <a:pt x="167" y="476"/>
                    <a:pt x="164" y="447"/>
                    <a:pt x="161" y="425"/>
                  </a:cubicBezTo>
                  <a:cubicBezTo>
                    <a:pt x="158" y="403"/>
                    <a:pt x="151" y="386"/>
                    <a:pt x="147" y="363"/>
                  </a:cubicBezTo>
                  <a:cubicBezTo>
                    <a:pt x="143" y="340"/>
                    <a:pt x="139" y="310"/>
                    <a:pt x="135" y="286"/>
                  </a:cubicBezTo>
                  <a:cubicBezTo>
                    <a:pt x="131" y="262"/>
                    <a:pt x="124" y="236"/>
                    <a:pt x="120" y="216"/>
                  </a:cubicBezTo>
                  <a:cubicBezTo>
                    <a:pt x="116" y="196"/>
                    <a:pt x="116" y="183"/>
                    <a:pt x="113" y="164"/>
                  </a:cubicBezTo>
                  <a:cubicBezTo>
                    <a:pt x="110" y="145"/>
                    <a:pt x="104" y="117"/>
                    <a:pt x="101" y="99"/>
                  </a:cubicBezTo>
                  <a:cubicBezTo>
                    <a:pt x="98" y="81"/>
                    <a:pt x="98" y="68"/>
                    <a:pt x="96" y="56"/>
                  </a:cubicBezTo>
                  <a:cubicBezTo>
                    <a:pt x="94" y="44"/>
                    <a:pt x="92" y="39"/>
                    <a:pt x="89" y="29"/>
                  </a:cubicBezTo>
                  <a:cubicBezTo>
                    <a:pt x="86" y="19"/>
                    <a:pt x="79" y="0"/>
                    <a:pt x="7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9951" name="Freeform 15"/>
            <p:cNvSpPr>
              <a:spLocks/>
            </p:cNvSpPr>
            <p:nvPr/>
          </p:nvSpPr>
          <p:spPr bwMode="auto">
            <a:xfrm rot="-5957120">
              <a:off x="4420" y="1630"/>
              <a:ext cx="128" cy="547"/>
            </a:xfrm>
            <a:custGeom>
              <a:avLst/>
              <a:gdLst>
                <a:gd name="T0" fmla="*/ 33 w 169"/>
                <a:gd name="T1" fmla="*/ 0 h 739"/>
                <a:gd name="T2" fmla="*/ 28 w 169"/>
                <a:gd name="T3" fmla="*/ 12 h 739"/>
                <a:gd name="T4" fmla="*/ 23 w 169"/>
                <a:gd name="T5" fmla="*/ 30 h 739"/>
                <a:gd name="T6" fmla="*/ 17 w 169"/>
                <a:gd name="T7" fmla="*/ 76 h 739"/>
                <a:gd name="T8" fmla="*/ 8 w 169"/>
                <a:gd name="T9" fmla="*/ 143 h 739"/>
                <a:gd name="T10" fmla="*/ 2 w 169"/>
                <a:gd name="T11" fmla="*/ 185 h 739"/>
                <a:gd name="T12" fmla="*/ 0 w 169"/>
                <a:gd name="T13" fmla="*/ 223 h 739"/>
                <a:gd name="T14" fmla="*/ 2 w 169"/>
                <a:gd name="T15" fmla="*/ 253 h 739"/>
                <a:gd name="T16" fmla="*/ 10 w 169"/>
                <a:gd name="T17" fmla="*/ 279 h 739"/>
                <a:gd name="T18" fmla="*/ 24 w 169"/>
                <a:gd name="T19" fmla="*/ 296 h 739"/>
                <a:gd name="T20" fmla="*/ 36 w 169"/>
                <a:gd name="T21" fmla="*/ 299 h 739"/>
                <a:gd name="T22" fmla="*/ 53 w 169"/>
                <a:gd name="T23" fmla="*/ 292 h 739"/>
                <a:gd name="T24" fmla="*/ 63 w 169"/>
                <a:gd name="T25" fmla="*/ 269 h 739"/>
                <a:gd name="T26" fmla="*/ 69 w 169"/>
                <a:gd name="T27" fmla="*/ 249 h 739"/>
                <a:gd name="T28" fmla="*/ 72 w 169"/>
                <a:gd name="T29" fmla="*/ 223 h 739"/>
                <a:gd name="T30" fmla="*/ 73 w 169"/>
                <a:gd name="T31" fmla="*/ 201 h 739"/>
                <a:gd name="T32" fmla="*/ 70 w 169"/>
                <a:gd name="T33" fmla="*/ 172 h 739"/>
                <a:gd name="T34" fmla="*/ 64 w 169"/>
                <a:gd name="T35" fmla="*/ 147 h 739"/>
                <a:gd name="T36" fmla="*/ 58 w 169"/>
                <a:gd name="T37" fmla="*/ 116 h 739"/>
                <a:gd name="T38" fmla="*/ 52 w 169"/>
                <a:gd name="T39" fmla="*/ 87 h 739"/>
                <a:gd name="T40" fmla="*/ 49 w 169"/>
                <a:gd name="T41" fmla="*/ 67 h 739"/>
                <a:gd name="T42" fmla="*/ 44 w 169"/>
                <a:gd name="T43" fmla="*/ 40 h 739"/>
                <a:gd name="T44" fmla="*/ 42 w 169"/>
                <a:gd name="T45" fmla="*/ 22 h 739"/>
                <a:gd name="T46" fmla="*/ 39 w 169"/>
                <a:gd name="T47" fmla="*/ 12 h 739"/>
                <a:gd name="T48" fmla="*/ 33 w 169"/>
                <a:gd name="T49" fmla="*/ 0 h 7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9" h="739">
                  <a:moveTo>
                    <a:pt x="75" y="0"/>
                  </a:moveTo>
                  <a:cubicBezTo>
                    <a:pt x="71" y="0"/>
                    <a:pt x="69" y="17"/>
                    <a:pt x="65" y="29"/>
                  </a:cubicBezTo>
                  <a:cubicBezTo>
                    <a:pt x="61" y="41"/>
                    <a:pt x="57" y="48"/>
                    <a:pt x="53" y="75"/>
                  </a:cubicBezTo>
                  <a:cubicBezTo>
                    <a:pt x="49" y="102"/>
                    <a:pt x="46" y="142"/>
                    <a:pt x="41" y="188"/>
                  </a:cubicBezTo>
                  <a:cubicBezTo>
                    <a:pt x="36" y="234"/>
                    <a:pt x="26" y="308"/>
                    <a:pt x="20" y="353"/>
                  </a:cubicBezTo>
                  <a:cubicBezTo>
                    <a:pt x="14" y="398"/>
                    <a:pt x="8" y="423"/>
                    <a:pt x="5" y="456"/>
                  </a:cubicBezTo>
                  <a:cubicBezTo>
                    <a:pt x="2" y="489"/>
                    <a:pt x="0" y="522"/>
                    <a:pt x="0" y="550"/>
                  </a:cubicBezTo>
                  <a:cubicBezTo>
                    <a:pt x="0" y="578"/>
                    <a:pt x="1" y="601"/>
                    <a:pt x="5" y="624"/>
                  </a:cubicBezTo>
                  <a:cubicBezTo>
                    <a:pt x="9" y="647"/>
                    <a:pt x="14" y="669"/>
                    <a:pt x="22" y="687"/>
                  </a:cubicBezTo>
                  <a:cubicBezTo>
                    <a:pt x="30" y="705"/>
                    <a:pt x="46" y="722"/>
                    <a:pt x="56" y="730"/>
                  </a:cubicBezTo>
                  <a:cubicBezTo>
                    <a:pt x="66" y="738"/>
                    <a:pt x="73" y="739"/>
                    <a:pt x="84" y="737"/>
                  </a:cubicBezTo>
                  <a:cubicBezTo>
                    <a:pt x="95" y="735"/>
                    <a:pt x="113" y="732"/>
                    <a:pt x="123" y="720"/>
                  </a:cubicBezTo>
                  <a:cubicBezTo>
                    <a:pt x="133" y="708"/>
                    <a:pt x="138" y="682"/>
                    <a:pt x="144" y="665"/>
                  </a:cubicBezTo>
                  <a:cubicBezTo>
                    <a:pt x="150" y="648"/>
                    <a:pt x="155" y="634"/>
                    <a:pt x="159" y="615"/>
                  </a:cubicBezTo>
                  <a:cubicBezTo>
                    <a:pt x="163" y="596"/>
                    <a:pt x="164" y="570"/>
                    <a:pt x="166" y="550"/>
                  </a:cubicBezTo>
                  <a:cubicBezTo>
                    <a:pt x="168" y="530"/>
                    <a:pt x="169" y="518"/>
                    <a:pt x="168" y="497"/>
                  </a:cubicBezTo>
                  <a:cubicBezTo>
                    <a:pt x="167" y="476"/>
                    <a:pt x="164" y="447"/>
                    <a:pt x="161" y="425"/>
                  </a:cubicBezTo>
                  <a:cubicBezTo>
                    <a:pt x="158" y="403"/>
                    <a:pt x="151" y="386"/>
                    <a:pt x="147" y="363"/>
                  </a:cubicBezTo>
                  <a:cubicBezTo>
                    <a:pt x="143" y="340"/>
                    <a:pt x="139" y="310"/>
                    <a:pt x="135" y="286"/>
                  </a:cubicBezTo>
                  <a:cubicBezTo>
                    <a:pt x="131" y="262"/>
                    <a:pt x="124" y="236"/>
                    <a:pt x="120" y="216"/>
                  </a:cubicBezTo>
                  <a:cubicBezTo>
                    <a:pt x="116" y="196"/>
                    <a:pt x="116" y="183"/>
                    <a:pt x="113" y="164"/>
                  </a:cubicBezTo>
                  <a:cubicBezTo>
                    <a:pt x="110" y="145"/>
                    <a:pt x="104" y="117"/>
                    <a:pt x="101" y="99"/>
                  </a:cubicBezTo>
                  <a:cubicBezTo>
                    <a:pt x="98" y="81"/>
                    <a:pt x="98" y="68"/>
                    <a:pt x="96" y="56"/>
                  </a:cubicBezTo>
                  <a:cubicBezTo>
                    <a:pt x="94" y="44"/>
                    <a:pt x="92" y="39"/>
                    <a:pt x="89" y="29"/>
                  </a:cubicBezTo>
                  <a:cubicBezTo>
                    <a:pt x="86" y="19"/>
                    <a:pt x="79" y="0"/>
                    <a:pt x="7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9952" name="Freeform 16"/>
            <p:cNvSpPr>
              <a:spLocks/>
            </p:cNvSpPr>
            <p:nvPr/>
          </p:nvSpPr>
          <p:spPr bwMode="auto">
            <a:xfrm rot="10140000">
              <a:off x="4044" y="1378"/>
              <a:ext cx="122" cy="572"/>
            </a:xfrm>
            <a:custGeom>
              <a:avLst/>
              <a:gdLst>
                <a:gd name="T0" fmla="*/ 28 w 169"/>
                <a:gd name="T1" fmla="*/ 0 h 739"/>
                <a:gd name="T2" fmla="*/ 25 w 169"/>
                <a:gd name="T3" fmla="*/ 13 h 739"/>
                <a:gd name="T4" fmla="*/ 19 w 169"/>
                <a:gd name="T5" fmla="*/ 35 h 739"/>
                <a:gd name="T6" fmla="*/ 16 w 169"/>
                <a:gd name="T7" fmla="*/ 87 h 739"/>
                <a:gd name="T8" fmla="*/ 7 w 169"/>
                <a:gd name="T9" fmla="*/ 163 h 739"/>
                <a:gd name="T10" fmla="*/ 2 w 169"/>
                <a:gd name="T11" fmla="*/ 211 h 739"/>
                <a:gd name="T12" fmla="*/ 0 w 169"/>
                <a:gd name="T13" fmla="*/ 255 h 739"/>
                <a:gd name="T14" fmla="*/ 2 w 169"/>
                <a:gd name="T15" fmla="*/ 289 h 739"/>
                <a:gd name="T16" fmla="*/ 9 w 169"/>
                <a:gd name="T17" fmla="*/ 319 h 739"/>
                <a:gd name="T18" fmla="*/ 21 w 169"/>
                <a:gd name="T19" fmla="*/ 338 h 739"/>
                <a:gd name="T20" fmla="*/ 32 w 169"/>
                <a:gd name="T21" fmla="*/ 341 h 739"/>
                <a:gd name="T22" fmla="*/ 46 w 169"/>
                <a:gd name="T23" fmla="*/ 334 h 739"/>
                <a:gd name="T24" fmla="*/ 54 w 169"/>
                <a:gd name="T25" fmla="*/ 309 h 739"/>
                <a:gd name="T26" fmla="*/ 60 w 169"/>
                <a:gd name="T27" fmla="*/ 285 h 739"/>
                <a:gd name="T28" fmla="*/ 63 w 169"/>
                <a:gd name="T29" fmla="*/ 255 h 739"/>
                <a:gd name="T30" fmla="*/ 63 w 169"/>
                <a:gd name="T31" fmla="*/ 231 h 739"/>
                <a:gd name="T32" fmla="*/ 61 w 169"/>
                <a:gd name="T33" fmla="*/ 197 h 739"/>
                <a:gd name="T34" fmla="*/ 56 w 169"/>
                <a:gd name="T35" fmla="*/ 168 h 739"/>
                <a:gd name="T36" fmla="*/ 51 w 169"/>
                <a:gd name="T37" fmla="*/ 132 h 739"/>
                <a:gd name="T38" fmla="*/ 45 w 169"/>
                <a:gd name="T39" fmla="*/ 100 h 739"/>
                <a:gd name="T40" fmla="*/ 43 w 169"/>
                <a:gd name="T41" fmla="*/ 76 h 739"/>
                <a:gd name="T42" fmla="*/ 38 w 169"/>
                <a:gd name="T43" fmla="*/ 46 h 739"/>
                <a:gd name="T44" fmla="*/ 36 w 169"/>
                <a:gd name="T45" fmla="*/ 26 h 739"/>
                <a:gd name="T46" fmla="*/ 33 w 169"/>
                <a:gd name="T47" fmla="*/ 13 h 739"/>
                <a:gd name="T48" fmla="*/ 28 w 169"/>
                <a:gd name="T49" fmla="*/ 0 h 7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9" h="739">
                  <a:moveTo>
                    <a:pt x="75" y="0"/>
                  </a:moveTo>
                  <a:cubicBezTo>
                    <a:pt x="71" y="0"/>
                    <a:pt x="69" y="17"/>
                    <a:pt x="65" y="29"/>
                  </a:cubicBezTo>
                  <a:cubicBezTo>
                    <a:pt x="61" y="41"/>
                    <a:pt x="57" y="48"/>
                    <a:pt x="53" y="75"/>
                  </a:cubicBezTo>
                  <a:cubicBezTo>
                    <a:pt x="49" y="102"/>
                    <a:pt x="46" y="142"/>
                    <a:pt x="41" y="188"/>
                  </a:cubicBezTo>
                  <a:cubicBezTo>
                    <a:pt x="36" y="234"/>
                    <a:pt x="26" y="308"/>
                    <a:pt x="20" y="353"/>
                  </a:cubicBezTo>
                  <a:cubicBezTo>
                    <a:pt x="14" y="398"/>
                    <a:pt x="8" y="423"/>
                    <a:pt x="5" y="456"/>
                  </a:cubicBezTo>
                  <a:cubicBezTo>
                    <a:pt x="2" y="489"/>
                    <a:pt x="0" y="522"/>
                    <a:pt x="0" y="550"/>
                  </a:cubicBezTo>
                  <a:cubicBezTo>
                    <a:pt x="0" y="578"/>
                    <a:pt x="1" y="601"/>
                    <a:pt x="5" y="624"/>
                  </a:cubicBezTo>
                  <a:cubicBezTo>
                    <a:pt x="9" y="647"/>
                    <a:pt x="14" y="669"/>
                    <a:pt x="22" y="687"/>
                  </a:cubicBezTo>
                  <a:cubicBezTo>
                    <a:pt x="30" y="705"/>
                    <a:pt x="46" y="722"/>
                    <a:pt x="56" y="730"/>
                  </a:cubicBezTo>
                  <a:cubicBezTo>
                    <a:pt x="66" y="738"/>
                    <a:pt x="73" y="739"/>
                    <a:pt x="84" y="737"/>
                  </a:cubicBezTo>
                  <a:cubicBezTo>
                    <a:pt x="95" y="735"/>
                    <a:pt x="113" y="732"/>
                    <a:pt x="123" y="720"/>
                  </a:cubicBezTo>
                  <a:cubicBezTo>
                    <a:pt x="133" y="708"/>
                    <a:pt x="138" y="682"/>
                    <a:pt x="144" y="665"/>
                  </a:cubicBezTo>
                  <a:cubicBezTo>
                    <a:pt x="150" y="648"/>
                    <a:pt x="155" y="634"/>
                    <a:pt x="159" y="615"/>
                  </a:cubicBezTo>
                  <a:cubicBezTo>
                    <a:pt x="163" y="596"/>
                    <a:pt x="164" y="570"/>
                    <a:pt x="166" y="550"/>
                  </a:cubicBezTo>
                  <a:cubicBezTo>
                    <a:pt x="168" y="530"/>
                    <a:pt x="169" y="518"/>
                    <a:pt x="168" y="497"/>
                  </a:cubicBezTo>
                  <a:cubicBezTo>
                    <a:pt x="167" y="476"/>
                    <a:pt x="164" y="447"/>
                    <a:pt x="161" y="425"/>
                  </a:cubicBezTo>
                  <a:cubicBezTo>
                    <a:pt x="158" y="403"/>
                    <a:pt x="151" y="386"/>
                    <a:pt x="147" y="363"/>
                  </a:cubicBezTo>
                  <a:cubicBezTo>
                    <a:pt x="143" y="340"/>
                    <a:pt x="139" y="310"/>
                    <a:pt x="135" y="286"/>
                  </a:cubicBezTo>
                  <a:cubicBezTo>
                    <a:pt x="131" y="262"/>
                    <a:pt x="124" y="236"/>
                    <a:pt x="120" y="216"/>
                  </a:cubicBezTo>
                  <a:cubicBezTo>
                    <a:pt x="116" y="196"/>
                    <a:pt x="116" y="183"/>
                    <a:pt x="113" y="164"/>
                  </a:cubicBezTo>
                  <a:cubicBezTo>
                    <a:pt x="110" y="145"/>
                    <a:pt x="104" y="117"/>
                    <a:pt x="101" y="99"/>
                  </a:cubicBezTo>
                  <a:cubicBezTo>
                    <a:pt x="98" y="81"/>
                    <a:pt x="98" y="68"/>
                    <a:pt x="96" y="56"/>
                  </a:cubicBezTo>
                  <a:cubicBezTo>
                    <a:pt x="94" y="44"/>
                    <a:pt x="92" y="39"/>
                    <a:pt x="89" y="29"/>
                  </a:cubicBezTo>
                  <a:cubicBezTo>
                    <a:pt x="86" y="19"/>
                    <a:pt x="79" y="0"/>
                    <a:pt x="7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53320" y="1081498"/>
            <a:ext cx="3981450" cy="1069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>
                <a:latin typeface="Calibri" panose="020F0502020204030204" pitchFamily="34" charset="0"/>
              </a:rPr>
              <a:t>Photon </a:t>
            </a:r>
            <a:r>
              <a:rPr lang="en-US" sz="2000" dirty="0" smtClean="0">
                <a:latin typeface="Calibri" panose="020F0502020204030204" pitchFamily="34" charset="0"/>
              </a:rPr>
              <a:t>distribution:</a:t>
            </a:r>
            <a:endParaRPr lang="en-US" sz="2000" dirty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</a:rPr>
              <a:t>within a solid angle </a:t>
            </a:r>
            <a:r>
              <a:rPr lang="en-US" b="1" i="1" dirty="0">
                <a:latin typeface="Calibri" panose="020F0502020204030204" pitchFamily="34" charset="0"/>
              </a:rPr>
              <a:t>d</a:t>
            </a: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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and </a:t>
            </a:r>
          </a:p>
          <a:p>
            <a:pPr>
              <a:lnSpc>
                <a:spcPct val="70000"/>
              </a:lnSpc>
            </a:pP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Wavelength interval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</a:t>
            </a:r>
            <a:r>
              <a:rPr lang="en-US" sz="2200" b="1" i="1" baseline="-25000" dirty="0">
                <a:latin typeface="Calibri" panose="020F0502020204030204" pitchFamily="34" charset="0"/>
                <a:sym typeface="Symbol" pitchFamily="18" charset="2"/>
              </a:rPr>
              <a:t>begin</a:t>
            </a: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to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</a:t>
            </a:r>
            <a:r>
              <a:rPr lang="en-US" sz="2200" b="1" i="1" baseline="-25000" dirty="0">
                <a:latin typeface="Calibri" panose="020F0502020204030204" pitchFamily="34" charset="0"/>
                <a:sym typeface="Symbol" pitchFamily="18" charset="2"/>
              </a:rPr>
              <a:t>end</a:t>
            </a: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 </a:t>
            </a: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097377"/>
              </p:ext>
            </p:extLst>
          </p:nvPr>
        </p:nvGraphicFramePr>
        <p:xfrm>
          <a:off x="3177375" y="1246773"/>
          <a:ext cx="5120405" cy="1087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57" name="Equation" r:id="rId4" imgW="3644640" imgH="774360" progId="Equation.3">
                  <p:embed/>
                </p:oleObj>
              </mc:Choice>
              <mc:Fallback>
                <p:oleObj name="Equation" r:id="rId4" imgW="3644640" imgH="774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7375" y="1246773"/>
                        <a:ext cx="5120405" cy="10874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0" y="2403470"/>
            <a:ext cx="4796589" cy="228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Detection: Optical 400 nm &lt;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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&lt; 800 nm</a:t>
            </a:r>
          </a:p>
          <a:p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	  using image intensified CCD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Larger signal for relativistic beam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 &gt;&gt;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1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Low divergence for </a:t>
            </a:r>
            <a:r>
              <a:rPr lang="en-US" b="1" i="1" dirty="0">
                <a:latin typeface="Calibri" panose="020F0502020204030204" pitchFamily="34" charset="0"/>
                <a:sym typeface="Symbol" pitchFamily="18" charset="2"/>
              </a:rPr>
              <a:t>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 &gt;&gt; 1 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 large signal</a:t>
            </a:r>
            <a:endParaRPr lang="en-US" dirty="0">
              <a:latin typeface="Calibri" panose="020F0502020204030204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Symbol" pitchFamily="18" charset="2"/>
              <a:buChar char="Þ"/>
            </a:pP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  </a:t>
            </a:r>
            <a:r>
              <a:rPr lang="en-US" b="1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well suited for e</a:t>
            </a:r>
            <a:r>
              <a:rPr lang="en-US" sz="2400" b="1" baseline="30000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-</a:t>
            </a:r>
            <a:r>
              <a:rPr lang="en-US" b="1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 beams</a:t>
            </a:r>
          </a:p>
          <a:p>
            <a:pPr>
              <a:lnSpc>
                <a:spcPct val="60000"/>
              </a:lnSpc>
              <a:buFont typeface="Symbol" pitchFamily="18" charset="2"/>
              <a:buChar char="Þ"/>
            </a:pP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  p-beam only for </a:t>
            </a:r>
            <a:r>
              <a:rPr lang="en-US" b="1" i="1" dirty="0" err="1" smtClean="0"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US" sz="2200" b="1" i="1" baseline="-25000" dirty="0" err="1" smtClean="0">
                <a:latin typeface="Calibri" panose="020F0502020204030204" pitchFamily="34" charset="0"/>
                <a:sym typeface="Symbol" pitchFamily="18" charset="2"/>
              </a:rPr>
              <a:t>kin</a:t>
            </a:r>
            <a:r>
              <a:rPr lang="en-US" sz="2200" b="1" i="1" baseline="-250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b="1" dirty="0" smtClean="0">
                <a:latin typeface="Calibri" panose="020F0502020204030204" pitchFamily="34" charset="0"/>
                <a:sym typeface="Symbol" pitchFamily="18" charset="2"/>
              </a:rPr>
              <a:t>&gt; 10 </a:t>
            </a:r>
            <a:r>
              <a:rPr lang="en-US" b="1" dirty="0">
                <a:latin typeface="Calibri" panose="020F0502020204030204" pitchFamily="34" charset="0"/>
                <a:sym typeface="Symbol" pitchFamily="18" charset="2"/>
              </a:rPr>
              <a:t>GeV  </a:t>
            </a:r>
            <a:r>
              <a:rPr lang="en-US" b="1" dirty="0" smtClean="0">
                <a:latin typeface="Calibri" panose="020F0502020204030204" pitchFamily="34" charset="0"/>
                <a:sym typeface="Symbol"/>
              </a:rPr>
              <a:t> </a:t>
            </a:r>
            <a:r>
              <a:rPr lang="en-US" b="1" i="1" dirty="0" smtClean="0">
                <a:latin typeface="Calibri" panose="020F0502020204030204" pitchFamily="34" charset="0"/>
                <a:sym typeface="Symbol" pitchFamily="18" charset="2"/>
              </a:rPr>
              <a:t>  </a:t>
            </a:r>
            <a:r>
              <a:rPr lang="en-US" b="1" dirty="0" smtClean="0">
                <a:latin typeface="Calibri" panose="020F0502020204030204" pitchFamily="34" charset="0"/>
                <a:sym typeface="Symbol" pitchFamily="18" charset="2"/>
              </a:rPr>
              <a:t>&gt; 10</a:t>
            </a:r>
            <a:endParaRPr lang="en-US" b="1" dirty="0">
              <a:latin typeface="Calibri" panose="020F0502020204030204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7094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OTR-Monitor: Technical Realization</a:t>
            </a:r>
            <a:r>
              <a:rPr lang="en-US" altLang="de-DE" sz="2100" b="1" dirty="0">
                <a:solidFill>
                  <a:srgbClr val="4D4D4D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</a:t>
            </a:r>
            <a:r>
              <a:rPr lang="en-US" altLang="de-DE" sz="2100" b="1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and Results</a:t>
            </a: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64795" y="763526"/>
            <a:ext cx="5143500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Example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of realization at TERATRON:</a:t>
            </a:r>
          </a:p>
          <a:p>
            <a:pPr>
              <a:lnSpc>
                <a:spcPct val="5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Insertion of foil </a:t>
            </a:r>
          </a:p>
          <a:p>
            <a:pPr>
              <a:lnSpc>
                <a:spcPct val="40000"/>
              </a:lnSpc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    e.g. 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</a:rPr>
              <a:t>5 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m </a:t>
            </a:r>
            <a:r>
              <a:rPr lang="en-US" altLang="de-DE" dirty="0" err="1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Kapton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coated  with 0.1m Al</a:t>
            </a:r>
          </a:p>
          <a:p>
            <a:pPr>
              <a:lnSpc>
                <a:spcPct val="4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339933"/>
                </a:solidFill>
                <a:latin typeface="Calibri" panose="020F0502020204030204" pitchFamily="34" charset="0"/>
                <a:ea typeface="ＭＳ Ｐゴシック" charset="-128"/>
              </a:rPr>
              <a:t>Advantage: 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</a:rPr>
              <a:t>thin foil 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 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</a:rPr>
              <a:t>low heating &amp; straggling</a:t>
            </a:r>
          </a:p>
          <a:p>
            <a:pPr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ea typeface="ＭＳ Ｐゴシック" charset="-128"/>
              </a:rPr>
              <a:t>     	     2-dim image visible</a:t>
            </a:r>
          </a:p>
          <a:p>
            <a:endParaRPr lang="en-US" altLang="de-DE" dirty="0">
              <a:latin typeface="Calibri" panose="020F0502020204030204" pitchFamily="34" charset="0"/>
              <a:ea typeface="ＭＳ Ｐゴシック" charset="-128"/>
              <a:sym typeface="Symbol" pitchFamily="18" charset="2"/>
            </a:endParaRPr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5305133" y="6107113"/>
            <a:ext cx="36020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400" dirty="0" smtClean="0">
                <a:latin typeface="Calibri" panose="020F0502020204030204" pitchFamily="34" charset="0"/>
                <a:ea typeface="ＭＳ Ｐゴシック" charset="-128"/>
                <a:cs typeface="Times New Roman" panose="02020603050405020304" pitchFamily="18" charset="0"/>
              </a:rPr>
              <a:t>Courtesy V.E</a:t>
            </a:r>
            <a:r>
              <a:rPr lang="en-US" altLang="de-DE" sz="1400" dirty="0">
                <a:latin typeface="Calibri" panose="020F0502020204030204" pitchFamily="34" charset="0"/>
                <a:ea typeface="ＭＳ Ｐゴシック" charset="-128"/>
                <a:cs typeface="Times New Roman" panose="02020603050405020304" pitchFamily="18" charset="0"/>
              </a:rPr>
              <a:t>. </a:t>
            </a:r>
            <a:r>
              <a:rPr lang="en-US" altLang="de-DE" sz="1400" dirty="0" err="1">
                <a:latin typeface="Calibri" panose="020F0502020204030204" pitchFamily="34" charset="0"/>
                <a:ea typeface="ＭＳ Ｐゴシック" charset="-128"/>
                <a:cs typeface="Times New Roman" panose="02020603050405020304" pitchFamily="18" charset="0"/>
              </a:rPr>
              <a:t>Scarpine</a:t>
            </a:r>
            <a:r>
              <a:rPr lang="en-US" altLang="de-DE" sz="1400" dirty="0">
                <a:latin typeface="Calibri" panose="020F0502020204030204" pitchFamily="34" charset="0"/>
                <a:ea typeface="ＭＳ Ｐゴシック" charset="-128"/>
                <a:cs typeface="Times New Roman" panose="02020603050405020304" pitchFamily="18" charset="0"/>
              </a:rPr>
              <a:t> (FNAL) et al., BIW’06 </a:t>
            </a:r>
          </a:p>
        </p:txBody>
      </p:sp>
      <p:grpSp>
        <p:nvGrpSpPr>
          <p:cNvPr id="41991" name="Group 21"/>
          <p:cNvGrpSpPr>
            <a:grpSpLocks/>
          </p:cNvGrpSpPr>
          <p:nvPr/>
        </p:nvGrpSpPr>
        <p:grpSpPr bwMode="auto">
          <a:xfrm>
            <a:off x="4638383" y="2185988"/>
            <a:ext cx="4570412" cy="3910012"/>
            <a:chOff x="1820" y="619"/>
            <a:chExt cx="3351" cy="2648"/>
          </a:xfrm>
        </p:grpSpPr>
        <p:pic>
          <p:nvPicPr>
            <p:cNvPr id="41993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87" y="1623"/>
              <a:ext cx="1784" cy="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994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0" y="702"/>
              <a:ext cx="2291" cy="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995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2" y="1578"/>
              <a:ext cx="2127" cy="1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996" name="Picture 2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1" y="1542"/>
              <a:ext cx="130" cy="1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997" name="Picture 2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4" y="619"/>
              <a:ext cx="1920" cy="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998" name="Rectangle 27"/>
            <p:cNvSpPr>
              <a:spLocks noChangeArrowheads="1"/>
            </p:cNvSpPr>
            <p:nvPr/>
          </p:nvSpPr>
          <p:spPr bwMode="auto">
            <a:xfrm>
              <a:off x="3626" y="742"/>
              <a:ext cx="135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41999" name="Rectangle 28"/>
            <p:cNvSpPr>
              <a:spLocks noChangeArrowheads="1"/>
            </p:cNvSpPr>
            <p:nvPr/>
          </p:nvSpPr>
          <p:spPr bwMode="auto">
            <a:xfrm>
              <a:off x="4647" y="2702"/>
              <a:ext cx="275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42000" name="Rectangle 29"/>
            <p:cNvSpPr>
              <a:spLocks noChangeArrowheads="1"/>
            </p:cNvSpPr>
            <p:nvPr/>
          </p:nvSpPr>
          <p:spPr bwMode="auto">
            <a:xfrm>
              <a:off x="4734" y="1801"/>
              <a:ext cx="200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42001" name="Text Box 30"/>
            <p:cNvSpPr txBox="1">
              <a:spLocks noChangeArrowheads="1"/>
            </p:cNvSpPr>
            <p:nvPr/>
          </p:nvSpPr>
          <p:spPr bwMode="auto">
            <a:xfrm>
              <a:off x="4173" y="1635"/>
              <a:ext cx="750" cy="1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de-DE" sz="1200" b="1">
                  <a:latin typeface="Calibri" panose="020F0502020204030204" pitchFamily="34" charset="0"/>
                  <a:ea typeface="ＭＳ Ｐゴシック" charset="-128"/>
                  <a:sym typeface="Symbol" pitchFamily="18" charset="2"/>
                </a:rPr>
                <a:t></a:t>
              </a:r>
              <a:r>
                <a:rPr lang="en-US" altLang="de-DE" sz="1200">
                  <a:latin typeface="Calibri" panose="020F0502020204030204" pitchFamily="34" charset="0"/>
                  <a:ea typeface="ＭＳ Ｐゴシック" charset="-128"/>
                  <a:sym typeface="Symbol" pitchFamily="18" charset="2"/>
                </a:rPr>
                <a:t> = 0.66 mm</a:t>
              </a:r>
            </a:p>
          </p:txBody>
        </p:sp>
        <p:sp>
          <p:nvSpPr>
            <p:cNvPr id="42002" name="Text Box 31"/>
            <p:cNvSpPr txBox="1">
              <a:spLocks noChangeArrowheads="1"/>
            </p:cNvSpPr>
            <p:nvPr/>
          </p:nvSpPr>
          <p:spPr bwMode="auto">
            <a:xfrm>
              <a:off x="2247" y="770"/>
              <a:ext cx="730" cy="1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200" b="1">
                  <a:latin typeface="Calibri" panose="020F0502020204030204" pitchFamily="34" charset="0"/>
                  <a:ea typeface="ＭＳ Ｐゴシック" charset="-128"/>
                  <a:sym typeface="Symbol" pitchFamily="18" charset="2"/>
                </a:rPr>
                <a:t></a:t>
              </a:r>
              <a:r>
                <a:rPr lang="en-US" altLang="de-DE" sz="1200">
                  <a:latin typeface="Calibri" panose="020F0502020204030204" pitchFamily="34" charset="0"/>
                  <a:ea typeface="ＭＳ Ｐゴシック" charset="-128"/>
                  <a:sym typeface="Symbol" pitchFamily="18" charset="2"/>
                </a:rPr>
                <a:t> = 1.03 mm</a:t>
              </a:r>
            </a:p>
          </p:txBody>
        </p:sp>
      </p:grpSp>
      <p:grpSp>
        <p:nvGrpSpPr>
          <p:cNvPr id="41990" name="Group 20"/>
          <p:cNvGrpSpPr>
            <a:grpSpLocks/>
          </p:cNvGrpSpPr>
          <p:nvPr/>
        </p:nvGrpSpPr>
        <p:grpSpPr bwMode="auto">
          <a:xfrm>
            <a:off x="564469" y="2288678"/>
            <a:ext cx="3765164" cy="3829050"/>
            <a:chOff x="3020" y="1129"/>
            <a:chExt cx="2654" cy="2650"/>
          </a:xfrm>
        </p:grpSpPr>
        <p:sp>
          <p:nvSpPr>
            <p:cNvPr id="42003" name="Freeform 5"/>
            <p:cNvSpPr>
              <a:spLocks/>
            </p:cNvSpPr>
            <p:nvPr/>
          </p:nvSpPr>
          <p:spPr bwMode="auto">
            <a:xfrm>
              <a:off x="3958" y="2580"/>
              <a:ext cx="1693" cy="1011"/>
            </a:xfrm>
            <a:custGeom>
              <a:avLst/>
              <a:gdLst>
                <a:gd name="T0" fmla="*/ 0 w 2087"/>
                <a:gd name="T1" fmla="*/ 333 h 1315"/>
                <a:gd name="T2" fmla="*/ 747 w 2087"/>
                <a:gd name="T3" fmla="*/ 0 h 1315"/>
                <a:gd name="T4" fmla="*/ 904 w 2087"/>
                <a:gd name="T5" fmla="*/ 127 h 1315"/>
                <a:gd name="T6" fmla="*/ 157 w 2087"/>
                <a:gd name="T7" fmla="*/ 459 h 1315"/>
                <a:gd name="T8" fmla="*/ 0 w 2087"/>
                <a:gd name="T9" fmla="*/ 333 h 1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7" h="1315">
                  <a:moveTo>
                    <a:pt x="0" y="952"/>
                  </a:moveTo>
                  <a:lnTo>
                    <a:pt x="1724" y="0"/>
                  </a:lnTo>
                  <a:lnTo>
                    <a:pt x="2087" y="362"/>
                  </a:lnTo>
                  <a:lnTo>
                    <a:pt x="363" y="1315"/>
                  </a:lnTo>
                  <a:lnTo>
                    <a:pt x="0" y="9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pic>
          <p:nvPicPr>
            <p:cNvPr id="42004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lum bright="6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810"/>
            <a:stretch/>
          </p:blipFill>
          <p:spPr bwMode="auto">
            <a:xfrm>
              <a:off x="3020" y="1129"/>
              <a:ext cx="1842" cy="2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005" name="Rectangle 7"/>
            <p:cNvSpPr>
              <a:spLocks noChangeArrowheads="1"/>
            </p:cNvSpPr>
            <p:nvPr/>
          </p:nvSpPr>
          <p:spPr bwMode="auto">
            <a:xfrm>
              <a:off x="4879" y="2321"/>
              <a:ext cx="130" cy="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42006" name="Text Box 8"/>
            <p:cNvSpPr txBox="1">
              <a:spLocks noChangeArrowheads="1"/>
            </p:cNvSpPr>
            <p:nvPr/>
          </p:nvSpPr>
          <p:spPr bwMode="auto">
            <a:xfrm>
              <a:off x="4890" y="1161"/>
              <a:ext cx="780" cy="367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Calibri" panose="020F0502020204030204" pitchFamily="34" charset="0"/>
                  <a:ea typeface="ＭＳ Ｐゴシック" charset="-128"/>
                </a:rPr>
                <a:t>rad-hard</a:t>
              </a:r>
            </a:p>
            <a:p>
              <a:pPr>
                <a:lnSpc>
                  <a:spcPct val="20000"/>
                </a:lnSpc>
              </a:pPr>
              <a:r>
                <a:rPr lang="en-US" altLang="de-DE" sz="1600">
                  <a:latin typeface="Calibri" panose="020F0502020204030204" pitchFamily="34" charset="0"/>
                  <a:ea typeface="ＭＳ Ｐゴシック" charset="-128"/>
                </a:rPr>
                <a:t>camera</a:t>
              </a:r>
            </a:p>
          </p:txBody>
        </p:sp>
        <p:sp>
          <p:nvSpPr>
            <p:cNvPr id="42007" name="Text Box 9"/>
            <p:cNvSpPr txBox="1">
              <a:spLocks noChangeArrowheads="1"/>
            </p:cNvSpPr>
            <p:nvPr/>
          </p:nvSpPr>
          <p:spPr bwMode="auto">
            <a:xfrm>
              <a:off x="4873" y="2890"/>
              <a:ext cx="801" cy="234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Calibri" panose="020F0502020204030204" pitchFamily="34" charset="0"/>
                  <a:ea typeface="ＭＳ Ｐゴシック" charset="-128"/>
                </a:rPr>
                <a:t>Beam pipe</a:t>
              </a:r>
            </a:p>
          </p:txBody>
        </p:sp>
        <p:sp>
          <p:nvSpPr>
            <p:cNvPr id="42008" name="Text Box 10"/>
            <p:cNvSpPr txBox="1">
              <a:spLocks noChangeArrowheads="1"/>
            </p:cNvSpPr>
            <p:nvPr/>
          </p:nvSpPr>
          <p:spPr bwMode="auto">
            <a:xfrm>
              <a:off x="4862" y="2492"/>
              <a:ext cx="811" cy="234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Calibri" panose="020F0502020204030204" pitchFamily="34" charset="0"/>
                  <a:ea typeface="ＭＳ Ｐゴシック" charset="-128"/>
                </a:rPr>
                <a:t>Window</a:t>
              </a:r>
            </a:p>
          </p:txBody>
        </p:sp>
        <p:sp>
          <p:nvSpPr>
            <p:cNvPr id="42009" name="Text Box 11"/>
            <p:cNvSpPr txBox="1">
              <a:spLocks noChangeArrowheads="1"/>
            </p:cNvSpPr>
            <p:nvPr/>
          </p:nvSpPr>
          <p:spPr bwMode="auto">
            <a:xfrm>
              <a:off x="4873" y="1962"/>
              <a:ext cx="795" cy="417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Calibri" panose="020F0502020204030204" pitchFamily="34" charset="0"/>
                  <a:ea typeface="ＭＳ Ｐゴシック" charset="-128"/>
                </a:rPr>
                <a:t>Filter wheel</a:t>
              </a:r>
            </a:p>
          </p:txBody>
        </p:sp>
        <p:sp>
          <p:nvSpPr>
            <p:cNvPr id="42010" name="Text Box 12"/>
            <p:cNvSpPr txBox="1">
              <a:spLocks noChangeArrowheads="1"/>
            </p:cNvSpPr>
            <p:nvPr/>
          </p:nvSpPr>
          <p:spPr bwMode="auto">
            <a:xfrm>
              <a:off x="4884" y="1639"/>
              <a:ext cx="790" cy="234"/>
            </a:xfrm>
            <a:prstGeom prst="rect">
              <a:avLst/>
            </a:prstGeom>
            <a:noFill/>
            <a:ln w="22225" algn="ctr">
              <a:solidFill>
                <a:srgbClr val="FF0000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>
                  <a:latin typeface="Calibri" panose="020F0502020204030204" pitchFamily="34" charset="0"/>
                  <a:ea typeface="ＭＳ Ｐゴシック" charset="-128"/>
                </a:rPr>
                <a:t>Lens</a:t>
              </a:r>
            </a:p>
          </p:txBody>
        </p:sp>
        <p:sp>
          <p:nvSpPr>
            <p:cNvPr id="42011" name="Line 13"/>
            <p:cNvSpPr>
              <a:spLocks noChangeShapeType="1"/>
            </p:cNvSpPr>
            <p:nvPr/>
          </p:nvSpPr>
          <p:spPr bwMode="auto">
            <a:xfrm flipH="1">
              <a:off x="4076" y="1760"/>
              <a:ext cx="803" cy="196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2012" name="Line 14"/>
            <p:cNvSpPr>
              <a:spLocks noChangeShapeType="1"/>
            </p:cNvSpPr>
            <p:nvPr/>
          </p:nvSpPr>
          <p:spPr bwMode="auto">
            <a:xfrm flipH="1">
              <a:off x="4110" y="1441"/>
              <a:ext cx="773" cy="135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2013" name="Line 15"/>
            <p:cNvSpPr>
              <a:spLocks noChangeShapeType="1"/>
            </p:cNvSpPr>
            <p:nvPr/>
          </p:nvSpPr>
          <p:spPr bwMode="auto">
            <a:xfrm flipH="1">
              <a:off x="4255" y="3001"/>
              <a:ext cx="608" cy="129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2014" name="Line 16"/>
            <p:cNvSpPr>
              <a:spLocks noChangeShapeType="1"/>
            </p:cNvSpPr>
            <p:nvPr/>
          </p:nvSpPr>
          <p:spPr bwMode="auto">
            <a:xfrm flipH="1">
              <a:off x="4427" y="2079"/>
              <a:ext cx="457" cy="114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2015" name="Line 17"/>
            <p:cNvSpPr>
              <a:spLocks noChangeShapeType="1"/>
            </p:cNvSpPr>
            <p:nvPr/>
          </p:nvSpPr>
          <p:spPr bwMode="auto">
            <a:xfrm flipH="1">
              <a:off x="4081" y="2618"/>
              <a:ext cx="786" cy="308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41992" name="Text Box 32"/>
          <p:cNvSpPr txBox="1">
            <a:spLocks noChangeArrowheads="1"/>
          </p:cNvSpPr>
          <p:nvPr/>
        </p:nvSpPr>
        <p:spPr bwMode="auto">
          <a:xfrm>
            <a:off x="4582323" y="822918"/>
            <a:ext cx="4892748" cy="95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  <a:ea typeface="ＭＳ Ｐゴシック" charset="-128"/>
              </a:rPr>
              <a:t>Results at FNAL-TEVATRON synchrotron </a:t>
            </a:r>
          </a:p>
          <a:p>
            <a:pPr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  <a:ea typeface="ＭＳ Ｐゴシック" charset="-128"/>
              </a:rPr>
              <a:t>with 150 GeV proton </a:t>
            </a:r>
          </a:p>
          <a:p>
            <a:pPr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  <a:ea typeface="ＭＳ Ｐゴシック" charset="-128"/>
              </a:rPr>
              <a:t>Using fast camera: Turn-by-turn measurement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200" b="1" dirty="0">
                <a:solidFill>
                  <a:srgbClr val="000000"/>
                </a:solidFill>
                <a:cs typeface="Times New Roman" panose="02020603050405020304" pitchFamily="18" charset="0"/>
              </a:rPr>
              <a:t>Scintillation Screen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61925" y="764704"/>
            <a:ext cx="8382000" cy="76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cintillation: </a:t>
            </a:r>
            <a:r>
              <a:rPr lang="en-US" altLang="de-DE" sz="2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Particle’s 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energy loss in </a:t>
            </a:r>
            <a:r>
              <a:rPr lang="en-US" altLang="de-DE" sz="2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matter causes emission of light   </a:t>
            </a:r>
            <a:endParaRPr lang="en-US" altLang="de-DE" sz="200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t</a:t>
            </a:r>
            <a:r>
              <a:rPr lang="en-US" altLang="de-DE" sz="2000" dirty="0">
                <a:latin typeface="Calibri" panose="020F0502020204030204" pitchFamily="34" charset="0"/>
              </a:rPr>
              <a:t>he most direct way of profile observation  as used from the early days on!</a:t>
            </a: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2266950" y="5605463"/>
            <a:ext cx="3251200" cy="631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i="1" dirty="0">
                <a:latin typeface="Calibri" panose="020F0502020204030204" pitchFamily="34" charset="0"/>
              </a:rPr>
              <a:t>Pneumatic feed-through </a:t>
            </a:r>
          </a:p>
          <a:p>
            <a:pPr>
              <a:lnSpc>
                <a:spcPct val="30000"/>
              </a:lnSpc>
            </a:pPr>
            <a:r>
              <a:rPr lang="en-US" altLang="de-DE" i="1" dirty="0">
                <a:latin typeface="Calibri" panose="020F0502020204030204" pitchFamily="34" charset="0"/>
              </a:rPr>
              <a:t>with </a:t>
            </a:r>
            <a:r>
              <a:rPr lang="en-US" altLang="de-DE" i="1" dirty="0">
                <a:latin typeface="Calibri" panose="020F0502020204030204" pitchFamily="34" charset="0"/>
                <a:cs typeface="Times New Roman" pitchFamily="18" charset="0"/>
              </a:rPr>
              <a:t>Ø70 mm </a:t>
            </a:r>
            <a:r>
              <a:rPr lang="en-US" altLang="de-DE" i="1" dirty="0" smtClean="0">
                <a:latin typeface="Calibri" panose="020F0502020204030204" pitchFamily="34" charset="0"/>
                <a:cs typeface="Times New Roman" pitchFamily="18" charset="0"/>
              </a:rPr>
              <a:t>screen</a:t>
            </a:r>
            <a:r>
              <a:rPr lang="en-US" altLang="de-DE" i="1" dirty="0" smtClean="0">
                <a:latin typeface="Calibri" panose="020F0502020204030204" pitchFamily="34" charset="0"/>
              </a:rPr>
              <a:t>:</a:t>
            </a:r>
            <a:endParaRPr lang="en-US" altLang="de-DE" i="1" dirty="0">
              <a:latin typeface="Calibri" panose="020F0502020204030204" pitchFamily="34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88" y="1484784"/>
            <a:ext cx="4438379" cy="401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4554538" y="1772816"/>
            <a:ext cx="3670300" cy="4470400"/>
            <a:chOff x="4554538" y="1772816"/>
            <a:chExt cx="3670300" cy="4470400"/>
          </a:xfrm>
        </p:grpSpPr>
        <p:pic>
          <p:nvPicPr>
            <p:cNvPr id="5129" name="Picture 8" descr="P1010004"/>
            <p:cNvPicPr>
              <a:picLocks noChangeAspect="1" noChangeArrowheads="1"/>
            </p:cNvPicPr>
            <p:nvPr/>
          </p:nvPicPr>
          <p:blipFill>
            <a:blip r:embed="rId4">
              <a:lum bright="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8849" y="1873770"/>
              <a:ext cx="3356537" cy="4369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Oval 9"/>
            <p:cNvSpPr>
              <a:spLocks noChangeArrowheads="1"/>
            </p:cNvSpPr>
            <p:nvPr/>
          </p:nvSpPr>
          <p:spPr bwMode="auto">
            <a:xfrm>
              <a:off x="4554538" y="3116495"/>
              <a:ext cx="259767" cy="518987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+mj-lt"/>
              </a:endParaRPr>
            </a:p>
          </p:txBody>
        </p:sp>
        <p:sp>
          <p:nvSpPr>
            <p:cNvPr id="5131" name="Text Box 10"/>
            <p:cNvSpPr txBox="1">
              <a:spLocks noChangeArrowheads="1"/>
            </p:cNvSpPr>
            <p:nvPr/>
          </p:nvSpPr>
          <p:spPr bwMode="auto">
            <a:xfrm>
              <a:off x="4699015" y="2552008"/>
              <a:ext cx="1600922" cy="9185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altLang="de-DE" sz="2100" b="1" dirty="0">
                  <a:solidFill>
                    <a:schemeClr val="bg1"/>
                  </a:solidFill>
                  <a:latin typeface="+mj-lt"/>
                </a:rPr>
                <a:t>Flange </a:t>
              </a:r>
              <a:endParaRPr lang="en-US" altLang="de-DE" sz="2100" b="1" dirty="0" smtClean="0">
                <a:solidFill>
                  <a:schemeClr val="bg1"/>
                </a:solidFill>
                <a:latin typeface="+mj-lt"/>
              </a:endParaRPr>
            </a:p>
            <a:p>
              <a:pPr>
                <a:lnSpc>
                  <a:spcPct val="80000"/>
                </a:lnSpc>
                <a:spcBef>
                  <a:spcPts val="200"/>
                </a:spcBef>
              </a:pPr>
              <a:r>
                <a:rPr lang="en-US" altLang="de-DE" sz="2100" b="1" dirty="0" smtClean="0">
                  <a:solidFill>
                    <a:schemeClr val="bg1"/>
                  </a:solidFill>
                  <a:latin typeface="+mj-lt"/>
                  <a:sym typeface="Symbol"/>
                </a:rPr>
                <a:t>200 mm</a:t>
              </a:r>
            </a:p>
            <a:p>
              <a:pPr>
                <a:lnSpc>
                  <a:spcPct val="80000"/>
                </a:lnSpc>
                <a:spcBef>
                  <a:spcPts val="200"/>
                </a:spcBef>
              </a:pPr>
              <a:r>
                <a:rPr lang="en-US" altLang="de-DE" sz="2100" b="1" dirty="0" smtClean="0">
                  <a:solidFill>
                    <a:schemeClr val="bg1"/>
                  </a:solidFill>
                  <a:latin typeface="+mj-lt"/>
                </a:rPr>
                <a:t>&amp; </a:t>
              </a:r>
              <a:r>
                <a:rPr lang="en-US" altLang="de-DE" sz="2100" b="1" dirty="0">
                  <a:solidFill>
                    <a:schemeClr val="bg1"/>
                  </a:solidFill>
                  <a:latin typeface="+mj-lt"/>
                </a:rPr>
                <a:t>window</a:t>
              </a:r>
            </a:p>
          </p:txBody>
        </p:sp>
        <p:sp>
          <p:nvSpPr>
            <p:cNvPr id="5132" name="Text Box 11"/>
            <p:cNvSpPr txBox="1">
              <a:spLocks noChangeArrowheads="1"/>
            </p:cNvSpPr>
            <p:nvPr/>
          </p:nvSpPr>
          <p:spPr bwMode="auto">
            <a:xfrm>
              <a:off x="6517382" y="1889410"/>
              <a:ext cx="1707456" cy="794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Screen</a:t>
              </a:r>
            </a:p>
            <a:p>
              <a:pPr>
                <a:spcBef>
                  <a:spcPts val="0"/>
                </a:spcBef>
              </a:pPr>
              <a:r>
                <a:rPr lang="en-US" altLang="de-DE" sz="2200" b="1" dirty="0">
                  <a:solidFill>
                    <a:srgbClr val="66FFFF"/>
                  </a:solidFill>
                  <a:latin typeface="+mj-lt"/>
                  <a:sym typeface="Symbol" pitchFamily="18" charset="2"/>
                </a:rPr>
                <a:t></a:t>
              </a:r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70 mm</a:t>
              </a:r>
            </a:p>
          </p:txBody>
        </p:sp>
        <p:sp>
          <p:nvSpPr>
            <p:cNvPr id="5133" name="Text Box 12"/>
            <p:cNvSpPr txBox="1">
              <a:spLocks noChangeArrowheads="1"/>
            </p:cNvSpPr>
            <p:nvPr/>
          </p:nvSpPr>
          <p:spPr bwMode="auto">
            <a:xfrm>
              <a:off x="4970457" y="1772816"/>
              <a:ext cx="1148519" cy="430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200" b="1">
                  <a:solidFill>
                    <a:srgbClr val="FF0000"/>
                  </a:solidFill>
                  <a:latin typeface="+mj-lt"/>
                </a:rPr>
                <a:t>beam</a:t>
              </a:r>
            </a:p>
          </p:txBody>
        </p:sp>
        <p:sp>
          <p:nvSpPr>
            <p:cNvPr id="5134" name="Text Box 13"/>
            <p:cNvSpPr txBox="1">
              <a:spLocks noChangeArrowheads="1"/>
            </p:cNvSpPr>
            <p:nvPr/>
          </p:nvSpPr>
          <p:spPr bwMode="auto">
            <a:xfrm>
              <a:off x="4753011" y="5055944"/>
              <a:ext cx="1684106" cy="646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000" b="1" dirty="0">
                  <a:solidFill>
                    <a:schemeClr val="bg1"/>
                  </a:solidFill>
                  <a:latin typeface="+mj-lt"/>
                </a:rPr>
                <a:t>Pneumatic</a:t>
              </a:r>
            </a:p>
            <a:p>
              <a:pPr>
                <a:lnSpc>
                  <a:spcPct val="30000"/>
                </a:lnSpc>
              </a:pPr>
              <a:r>
                <a:rPr lang="en-US" altLang="de-DE" sz="2000" b="1" dirty="0">
                  <a:solidFill>
                    <a:schemeClr val="bg1"/>
                  </a:solidFill>
                  <a:latin typeface="+mj-lt"/>
                </a:rPr>
                <a:t>drive</a:t>
              </a:r>
            </a:p>
          </p:txBody>
        </p:sp>
        <p:sp>
          <p:nvSpPr>
            <p:cNvPr id="5135" name="Text Box 14"/>
            <p:cNvSpPr txBox="1">
              <a:spLocks noChangeArrowheads="1"/>
            </p:cNvSpPr>
            <p:nvPr/>
          </p:nvSpPr>
          <p:spPr bwMode="auto">
            <a:xfrm>
              <a:off x="4770524" y="3592826"/>
              <a:ext cx="1147060" cy="430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CCD</a:t>
              </a:r>
            </a:p>
          </p:txBody>
        </p:sp>
        <p:sp>
          <p:nvSpPr>
            <p:cNvPr id="5136" name="Line 15"/>
            <p:cNvSpPr>
              <a:spLocks noChangeShapeType="1"/>
            </p:cNvSpPr>
            <p:nvPr/>
          </p:nvSpPr>
          <p:spPr bwMode="auto">
            <a:xfrm>
              <a:off x="4996725" y="2133974"/>
              <a:ext cx="973396" cy="0"/>
            </a:xfrm>
            <a:prstGeom prst="line">
              <a:avLst/>
            </a:prstGeom>
            <a:noFill/>
            <a:ln w="476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cxnSp>
          <p:nvCxnSpPr>
            <p:cNvPr id="3" name="Gerade Verbindung mit Pfeil 2"/>
            <p:cNvCxnSpPr/>
            <p:nvPr/>
          </p:nvCxnSpPr>
          <p:spPr bwMode="auto">
            <a:xfrm flipV="1">
              <a:off x="5499476" y="3628130"/>
              <a:ext cx="470645" cy="237452"/>
            </a:xfrm>
            <a:prstGeom prst="straightConnector1">
              <a:avLst/>
            </a:prstGeom>
            <a:noFill/>
            <a:ln w="34925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" name="Gerade Verbindung mit Pfeil 3"/>
            <p:cNvCxnSpPr/>
            <p:nvPr/>
          </p:nvCxnSpPr>
          <p:spPr>
            <a:xfrm flipV="1">
              <a:off x="7812360" y="3011276"/>
              <a:ext cx="0" cy="3010012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stealth" w="lg" len="lg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7125000" y="4253026"/>
              <a:ext cx="68736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/>
              <a:r>
                <a:rPr lang="en-US" altLang="de-DE" sz="2000" b="1" dirty="0" smtClean="0">
                  <a:solidFill>
                    <a:schemeClr val="bg1"/>
                  </a:solidFill>
                  <a:latin typeface="+mj-lt"/>
                </a:rPr>
                <a:t>1 m</a:t>
              </a:r>
              <a:endParaRPr lang="en-US" altLang="de-DE" sz="2000" b="1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764" y="1281049"/>
            <a:ext cx="3939868" cy="4257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811469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Transition </a:t>
            </a:r>
            <a:r>
              <a:rPr lang="en-US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 compared to Scintillation Screen</a:t>
            </a:r>
            <a:endParaRPr lang="en-US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3037" y="710370"/>
            <a:ext cx="69364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ts val="400"/>
              </a:spcBef>
              <a:spcAft>
                <a:spcPct val="0"/>
              </a:spcAft>
            </a:pP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Installation of OTR and scintillation screens on same drive: </a:t>
            </a:r>
            <a:endParaRPr lang="en-US" altLang="de-DE" sz="2000" dirty="0">
              <a:solidFill>
                <a:srgbClr val="00000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312738" y="2581275"/>
            <a:ext cx="3633787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64863" y="6228471"/>
            <a:ext cx="33631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sz="1400" dirty="0" smtClean="0">
                <a:solidFill>
                  <a:srgbClr val="000000"/>
                </a:solidFill>
              </a:rPr>
              <a:t>Courtesy of U. </a:t>
            </a:r>
            <a:r>
              <a:rPr lang="en-US" altLang="de-DE" sz="1400" dirty="0" err="1" smtClean="0">
                <a:solidFill>
                  <a:srgbClr val="000000"/>
                </a:solidFill>
              </a:rPr>
              <a:t>Iriso</a:t>
            </a:r>
            <a:r>
              <a:rPr lang="en-US" altLang="de-DE" sz="1400" dirty="0" smtClean="0">
                <a:solidFill>
                  <a:srgbClr val="000000"/>
                </a:solidFill>
              </a:rPr>
              <a:t> et al., DIPAC’09 </a:t>
            </a:r>
            <a:endParaRPr lang="en-US" altLang="de-DE" sz="1400" dirty="0">
              <a:solidFill>
                <a:srgbClr val="00000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336722" y="922265"/>
            <a:ext cx="35458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de-DE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Example: ALBA  LINAC 100 MeV</a:t>
            </a:r>
            <a:endParaRPr lang="en-US" altLang="de-DE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64895" y="3829440"/>
            <a:ext cx="361263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Results:</a:t>
            </a:r>
          </a:p>
          <a:p>
            <a:pPr marL="285750" indent="-285750" eaLnBrk="0" fontAlgn="base" hangingPunct="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Much more light from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YAG:Ce</a:t>
            </a: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0" fontAlgn="base" hangingPunct="0">
              <a:spcBef>
                <a:spcPts val="200"/>
              </a:spcBef>
              <a:spcAft>
                <a:spcPts val="20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for 100 MeV (</a:t>
            </a:r>
            <a:r>
              <a:rPr lang="en-US" b="1" i="1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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=200)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electrons</a:t>
            </a:r>
          </a:p>
          <a:p>
            <a:pPr eaLnBrk="0" fontAlgn="base" hangingPunct="0">
              <a:spcBef>
                <a:spcPts val="200"/>
              </a:spcBef>
              <a:spcAft>
                <a:spcPts val="200"/>
              </a:spcAft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light output </a:t>
            </a:r>
            <a:r>
              <a:rPr lang="en-US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en-US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YAG</a:t>
            </a:r>
            <a:r>
              <a:rPr lang="en-US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b="1" i="1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 10 </a:t>
            </a:r>
            <a:r>
              <a:rPr lang="en-US" b="1" i="1" baseline="30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5</a:t>
            </a:r>
            <a:r>
              <a:rPr lang="en-US" b="1" i="1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 I</a:t>
            </a:r>
            <a:r>
              <a:rPr lang="en-US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sym typeface="Symbol"/>
              </a:rPr>
              <a:t>OTR</a:t>
            </a:r>
            <a:endParaRPr lang="en-US" b="1" i="1" baseline="-25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 eaLnBrk="0" fontAlgn="base" hangingPunct="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roader image from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YAG:Ce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eaLnBrk="0" fontAlgn="base" hangingPunct="0">
              <a:spcBef>
                <a:spcPts val="200"/>
              </a:spcBef>
              <a:spcAft>
                <a:spcPts val="20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 due to finite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YAG:Ce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thickness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7792959" y="1262544"/>
            <a:ext cx="1243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OTR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427" y="3882358"/>
            <a:ext cx="3779638" cy="265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ieren 3"/>
          <p:cNvGrpSpPr/>
          <p:nvPr/>
        </p:nvGrpSpPr>
        <p:grpSpPr>
          <a:xfrm>
            <a:off x="116741" y="922939"/>
            <a:ext cx="4496198" cy="3097569"/>
            <a:chOff x="6545834" y="2438810"/>
            <a:chExt cx="4198924" cy="3424957"/>
          </a:xfrm>
        </p:grpSpPr>
        <p:pic>
          <p:nvPicPr>
            <p:cNvPr id="93187" name="Picture 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5834" y="2438810"/>
              <a:ext cx="4198924" cy="3424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feld 16"/>
            <p:cNvSpPr txBox="1"/>
            <p:nvPr/>
          </p:nvSpPr>
          <p:spPr>
            <a:xfrm>
              <a:off x="6789323" y="2497408"/>
              <a:ext cx="15773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b="1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YAG:Ce</a:t>
              </a:r>
              <a:endParaRPr lang="en-US" sz="28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6861615" y="4209926"/>
              <a:ext cx="12435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OTR</a:t>
              </a:r>
              <a:endParaRPr lang="en-US" sz="28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8855321" y="2497408"/>
              <a:ext cx="123037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500" dirty="0" err="1" smtClean="0">
                  <a:latin typeface="Calibri" panose="020F0502020204030204" pitchFamily="34" charset="0"/>
                </a:rPr>
                <a:t>YAG:Ce</a:t>
              </a:r>
              <a:endParaRPr lang="en-US" sz="1500" dirty="0" smtClean="0">
                <a:latin typeface="Calibri" panose="020F0502020204030204" pitchFamily="34" charset="0"/>
              </a:endParaRPr>
            </a:p>
            <a:p>
              <a:pPr eaLnBrk="0" fontAlgn="base" hangingPunct="0">
                <a:spcBef>
                  <a:spcPts val="0"/>
                </a:spcBef>
                <a:spcAft>
                  <a:spcPct val="0"/>
                </a:spcAft>
              </a:pPr>
              <a:r>
                <a:rPr lang="en-US" sz="1500" dirty="0" smtClean="0">
                  <a:latin typeface="Calibri" panose="020F0502020204030204" pitchFamily="34" charset="0"/>
                </a:rPr>
                <a:t>projection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8882615" y="4209926"/>
              <a:ext cx="157156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500" dirty="0" smtClean="0">
                  <a:latin typeface="Calibri" panose="020F0502020204030204" pitchFamily="34" charset="0"/>
                </a:rPr>
                <a:t>OTR projection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291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between Scintillation Screens and OTR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125413" y="11525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07760" y="816436"/>
            <a:ext cx="9170352" cy="517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OTR: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electrodynamic process → beam intensity linear to # </a:t>
            </a:r>
            <a:r>
              <a:rPr lang="en-US" altLang="de-DE" dirty="0" smtClean="0">
                <a:latin typeface="Calibri" panose="020F0502020204030204" pitchFamily="34" charset="0"/>
              </a:rPr>
              <a:t>photons, high radiation hardness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spcBef>
                <a:spcPts val="800"/>
              </a:spcBef>
            </a:pPr>
            <a:r>
              <a:rPr lang="en-US" altLang="de-DE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Scint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. Screen:</a:t>
            </a:r>
            <a:r>
              <a:rPr lang="en-US" altLang="de-DE" dirty="0">
                <a:latin typeface="Calibri" panose="020F0502020204030204" pitchFamily="34" charset="0"/>
              </a:rPr>
              <a:t>  complex atomic process → saturation </a:t>
            </a:r>
            <a:r>
              <a:rPr lang="en-US" altLang="de-DE" dirty="0" smtClean="0">
                <a:latin typeface="Calibri" panose="020F0502020204030204" pitchFamily="34" charset="0"/>
              </a:rPr>
              <a:t>possible, for some low radiation hardness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spcBef>
                <a:spcPts val="800"/>
              </a:spcBef>
            </a:pP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OTR: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thin foil Al or Al on Mylar, down to 0.25 </a:t>
            </a:r>
            <a:r>
              <a:rPr lang="en-US" altLang="de-DE" dirty="0" err="1">
                <a:latin typeface="Calibri" panose="020F0502020204030204" pitchFamily="34" charset="0"/>
              </a:rPr>
              <a:t>μm</a:t>
            </a:r>
            <a:r>
              <a:rPr lang="en-US" altLang="de-DE" dirty="0">
                <a:latin typeface="Calibri" panose="020F0502020204030204" pitchFamily="34" charset="0"/>
              </a:rPr>
              <a:t> thickness</a:t>
            </a:r>
          </a:p>
          <a:p>
            <a:pPr>
              <a:spcBef>
                <a:spcPts val="800"/>
              </a:spcBef>
            </a:pPr>
            <a:r>
              <a:rPr lang="en-US" altLang="de-DE" dirty="0">
                <a:latin typeface="Calibri" panose="020F0502020204030204" pitchFamily="34" charset="0"/>
              </a:rPr>
              <a:t>           → minimization of beam scattering (Al is low </a:t>
            </a:r>
            <a:r>
              <a:rPr lang="en-US" altLang="de-DE" dirty="0" smtClean="0">
                <a:latin typeface="Calibri" panose="020F0502020204030204" pitchFamily="34" charset="0"/>
              </a:rPr>
              <a:t>Z-material e.g. plastics like Mylar)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spcBef>
                <a:spcPts val="800"/>
              </a:spcBef>
            </a:pPr>
            <a:r>
              <a:rPr lang="en-US" altLang="de-DE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Scint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. Screen:</a:t>
            </a:r>
            <a:r>
              <a:rPr lang="en-US" altLang="de-DE" dirty="0">
                <a:latin typeface="Calibri" panose="020F0502020204030204" pitchFamily="34" charset="0"/>
              </a:rPr>
              <a:t> thickness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</a:rPr>
              <a:t> 1 mm inorganic, fragile material, not </a:t>
            </a:r>
            <a:r>
              <a:rPr lang="en-US" altLang="de-DE" dirty="0" smtClean="0">
                <a:latin typeface="Calibri" panose="020F0502020204030204" pitchFamily="34" charset="0"/>
              </a:rPr>
              <a:t>always radiation </a:t>
            </a:r>
            <a:r>
              <a:rPr lang="en-US" altLang="de-DE" dirty="0">
                <a:latin typeface="Calibri" panose="020F0502020204030204" pitchFamily="34" charset="0"/>
              </a:rPr>
              <a:t>hard</a:t>
            </a:r>
          </a:p>
          <a:p>
            <a:pPr>
              <a:spcBef>
                <a:spcPts val="800"/>
              </a:spcBef>
            </a:pP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OTR: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low number of photons → expensive image intensified CCD</a:t>
            </a:r>
          </a:p>
          <a:p>
            <a:pPr>
              <a:spcBef>
                <a:spcPts val="800"/>
              </a:spcBef>
            </a:pPr>
            <a:r>
              <a:rPr lang="en-US" altLang="de-DE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Scint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. Screen:</a:t>
            </a:r>
            <a:r>
              <a:rPr lang="en-US" altLang="de-DE" dirty="0">
                <a:latin typeface="Calibri" panose="020F0502020204030204" pitchFamily="34" charset="0"/>
              </a:rPr>
              <a:t> large number of photons → simple CCD sufficient</a:t>
            </a:r>
          </a:p>
          <a:p>
            <a:pPr>
              <a:spcBef>
                <a:spcPts val="800"/>
              </a:spcBef>
            </a:pP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OTR: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complex angular photon distribution → resolution limited</a:t>
            </a:r>
          </a:p>
          <a:p>
            <a:pPr>
              <a:spcBef>
                <a:spcPts val="800"/>
              </a:spcBef>
            </a:pPr>
            <a:r>
              <a:rPr lang="en-US" altLang="de-DE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Scint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. Screen:</a:t>
            </a:r>
            <a:r>
              <a:rPr lang="en-US" altLang="de-DE" dirty="0">
                <a:latin typeface="Calibri" panose="020F0502020204030204" pitchFamily="34" charset="0"/>
              </a:rPr>
              <a:t> isotropic photon distribution → simple interpretation</a:t>
            </a:r>
          </a:p>
          <a:p>
            <a:pPr>
              <a:spcBef>
                <a:spcPts val="800"/>
              </a:spcBef>
            </a:pPr>
            <a:r>
              <a:rPr lang="en-US" altLang="de-DE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OTR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large γ needed → e</a:t>
            </a:r>
            <a:r>
              <a:rPr lang="en-US" altLang="de-DE" sz="2200" baseline="30000" dirty="0">
                <a:latin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</a:rPr>
              <a:t>-beam with </a:t>
            </a:r>
            <a:r>
              <a:rPr lang="en-US" altLang="de-DE" i="1" dirty="0" err="1">
                <a:latin typeface="Calibri" panose="020F0502020204030204" pitchFamily="34" charset="0"/>
              </a:rPr>
              <a:t>E</a:t>
            </a:r>
            <a:r>
              <a:rPr lang="en-US" altLang="de-DE" sz="2200" i="1" baseline="-25000" dirty="0" err="1">
                <a:latin typeface="Calibri" panose="020F0502020204030204" pitchFamily="34" charset="0"/>
              </a:rPr>
              <a:t>kin</a:t>
            </a:r>
            <a:r>
              <a:rPr lang="en-US" altLang="de-DE" sz="2200" baseline="-25000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&gt; 100 MeV, proton-beam with </a:t>
            </a:r>
            <a:r>
              <a:rPr lang="en-US" altLang="de-DE" i="1" dirty="0" err="1">
                <a:latin typeface="Calibri" panose="020F0502020204030204" pitchFamily="34" charset="0"/>
              </a:rPr>
              <a:t>E</a:t>
            </a:r>
            <a:r>
              <a:rPr lang="en-US" altLang="de-DE" sz="2200" i="1" baseline="-25000" dirty="0" err="1">
                <a:latin typeface="Calibri" panose="020F0502020204030204" pitchFamily="34" charset="0"/>
              </a:rPr>
              <a:t>kin</a:t>
            </a:r>
            <a:r>
              <a:rPr lang="en-US" altLang="de-DE" dirty="0">
                <a:latin typeface="Calibri" panose="020F0502020204030204" pitchFamily="34" charset="0"/>
              </a:rPr>
              <a:t> &gt; 100 GeV</a:t>
            </a:r>
          </a:p>
          <a:p>
            <a:pPr>
              <a:spcBef>
                <a:spcPts val="800"/>
              </a:spcBef>
            </a:pPr>
            <a:r>
              <a:rPr lang="en-US" altLang="de-DE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Scint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. Screen:</a:t>
            </a:r>
            <a:r>
              <a:rPr lang="en-US" altLang="de-DE" dirty="0">
                <a:latin typeface="Calibri" panose="020F0502020204030204" pitchFamily="34" charset="0"/>
              </a:rPr>
              <a:t> for all </a:t>
            </a:r>
            <a:r>
              <a:rPr lang="en-US" altLang="de-DE" dirty="0" smtClean="0">
                <a:latin typeface="Calibri" panose="020F0502020204030204" pitchFamily="34" charset="0"/>
              </a:rPr>
              <a:t>beams</a:t>
            </a:r>
          </a:p>
          <a:p>
            <a:pPr>
              <a:spcBef>
                <a:spcPts val="600"/>
              </a:spcBef>
            </a:pPr>
            <a:endParaRPr lang="en-US" altLang="de-DE" b="1" dirty="0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de-DE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Remark:  </a:t>
            </a:r>
            <a:r>
              <a:rPr lang="en-US" altLang="de-DE" dirty="0" smtClean="0">
                <a:latin typeface="Calibri" panose="020F0502020204030204" pitchFamily="34" charset="0"/>
              </a:rPr>
              <a:t>OTR </a:t>
            </a:r>
            <a:r>
              <a:rPr lang="en-US" altLang="de-DE" b="1" dirty="0" smtClean="0">
                <a:latin typeface="Calibri" panose="020F0502020204030204" pitchFamily="34" charset="0"/>
              </a:rPr>
              <a:t>not</a:t>
            </a:r>
            <a:r>
              <a:rPr lang="en-US" altLang="de-DE" dirty="0" smtClean="0">
                <a:latin typeface="Calibri" panose="020F0502020204030204" pitchFamily="34" charset="0"/>
              </a:rPr>
              <a:t> suited for LINAC-FEL due to </a:t>
            </a:r>
            <a:r>
              <a:rPr lang="en-US" altLang="de-DE" b="1" dirty="0" smtClean="0">
                <a:latin typeface="Calibri" panose="020F0502020204030204" pitchFamily="34" charset="0"/>
              </a:rPr>
              <a:t>coherent</a:t>
            </a:r>
            <a:r>
              <a:rPr lang="en-US" altLang="de-DE" dirty="0" smtClean="0">
                <a:latin typeface="Calibri" panose="020F0502020204030204" pitchFamily="34" charset="0"/>
              </a:rPr>
              <a:t> light emission (not covered here)</a:t>
            </a:r>
          </a:p>
          <a:p>
            <a:pPr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</a:rPr>
              <a:t>	</a:t>
            </a:r>
            <a:r>
              <a:rPr lang="en-US" altLang="de-DE" dirty="0" smtClean="0">
                <a:latin typeface="Calibri" panose="020F0502020204030204" pitchFamily="34" charset="0"/>
              </a:rPr>
              <a:t>but scintillation screens can be used.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sp>
        <p:nvSpPr>
          <p:cNvPr id="43014" name="Line 5"/>
          <p:cNvSpPr>
            <a:spLocks noChangeShapeType="1"/>
          </p:cNvSpPr>
          <p:nvPr/>
        </p:nvSpPr>
        <p:spPr bwMode="auto">
          <a:xfrm>
            <a:off x="312738" y="1536446"/>
            <a:ext cx="8299450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3015" name="Line 6"/>
          <p:cNvSpPr>
            <a:spLocks noChangeShapeType="1"/>
          </p:cNvSpPr>
          <p:nvPr/>
        </p:nvSpPr>
        <p:spPr bwMode="auto">
          <a:xfrm>
            <a:off x="320675" y="2682936"/>
            <a:ext cx="8299450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3016" name="Line 7"/>
          <p:cNvSpPr>
            <a:spLocks noChangeShapeType="1"/>
          </p:cNvSpPr>
          <p:nvPr/>
        </p:nvSpPr>
        <p:spPr bwMode="auto">
          <a:xfrm>
            <a:off x="361950" y="3468033"/>
            <a:ext cx="8299450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3017" name="Line 8"/>
          <p:cNvSpPr>
            <a:spLocks noChangeShapeType="1"/>
          </p:cNvSpPr>
          <p:nvPr/>
        </p:nvSpPr>
        <p:spPr bwMode="auto">
          <a:xfrm>
            <a:off x="312738" y="4204997"/>
            <a:ext cx="8299450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4037" name="Text Box 4"/>
          <p:cNvSpPr txBox="1">
            <a:spLocks noChangeArrowheads="1"/>
          </p:cNvSpPr>
          <p:nvPr/>
        </p:nvSpPr>
        <p:spPr bwMode="auto">
          <a:xfrm>
            <a:off x="323850" y="1097383"/>
            <a:ext cx="8820150" cy="471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en-US" altLang="de-DE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 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Scintillation screens: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emission of light, universal  usage, limited dynamic range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SEM-Grid: emission of electrons, workhorse, limited resolution </a:t>
            </a:r>
            <a:r>
              <a:rPr lang="en-US" altLang="de-DE" sz="2000" b="1" dirty="0" smtClean="0">
                <a:solidFill>
                  <a:srgbClr val="5F5F5F"/>
                </a:solidFill>
                <a:latin typeface="Calibri" panose="020F0502020204030204" pitchFamily="34" charset="0"/>
              </a:rPr>
              <a:t> </a:t>
            </a:r>
            <a:endParaRPr lang="en-US" altLang="de-DE" sz="2000" b="1" dirty="0">
              <a:solidFill>
                <a:srgbClr val="5F5F5F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Wire scanner: emission of electrons, workhorse, scanning method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Ionization Profile </a:t>
            </a:r>
            <a:r>
              <a:rPr lang="en-US" altLang="de-DE" sz="2000" b="1" dirty="0" smtClean="0">
                <a:solidFill>
                  <a:srgbClr val="5F5F5F"/>
                </a:solidFill>
                <a:latin typeface="Calibri" panose="020F0502020204030204" pitchFamily="34" charset="0"/>
              </a:rPr>
              <a:t>Monitor: </a:t>
            </a:r>
            <a:endParaRPr lang="en-US" altLang="de-DE" sz="2000" b="1" dirty="0">
              <a:solidFill>
                <a:srgbClr val="5F5F5F"/>
              </a:solidFill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 secondary particle detection from interaction beam-residual gas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Optical Transition Radiation: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 crossing optical boundary, for relativistic beams only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Synchrotron Light Monitors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latin typeface="Calibri" panose="020F0502020204030204" pitchFamily="34" charset="0"/>
              </a:rPr>
              <a:t>    photon detection of emitted synchrotron light in optical and </a:t>
            </a:r>
            <a:r>
              <a:rPr lang="en-US" altLang="de-DE" sz="2000" b="1" dirty="0" smtClean="0">
                <a:latin typeface="Calibri" panose="020F0502020204030204" pitchFamily="34" charset="0"/>
              </a:rPr>
              <a:t>X-ray </a:t>
            </a:r>
            <a:r>
              <a:rPr lang="en-US" altLang="de-DE" sz="2000" b="1" dirty="0">
                <a:latin typeface="Calibri" panose="020F0502020204030204" pitchFamily="34" charset="0"/>
              </a:rPr>
              <a:t>range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Summary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Beam Profile</a:t>
            </a:r>
          </a:p>
        </p:txBody>
      </p:sp>
    </p:spTree>
    <p:extLst>
      <p:ext uri="{BB962C8B-B14F-4D97-AF65-F5344CB8AC3E}">
        <p14:creationId xmlns:p14="http://schemas.microsoft.com/office/powerpoint/2010/main" val="3431170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 Light Monitor</a:t>
            </a: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106363" y="779794"/>
            <a:ext cx="83820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An electron bent (i.e. accelerated) by a dipole magnet emit synchrotron </a:t>
            </a:r>
            <a:r>
              <a:rPr lang="en-US" altLang="de-DE" sz="2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light</a:t>
            </a:r>
          </a:p>
          <a:p>
            <a:pPr>
              <a:spcBef>
                <a:spcPts val="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see lecture of Lenny </a:t>
            </a:r>
            <a:r>
              <a:rPr lang="en-US" altLang="de-DE" sz="1600" dirty="0" err="1" smtClean="0">
                <a:latin typeface="Calibri" panose="020F0502020204030204" pitchFamily="34" charset="0"/>
              </a:rPr>
              <a:t>Rivkin</a:t>
            </a:r>
            <a:r>
              <a:rPr lang="en-US" altLang="de-DE" sz="1600" dirty="0" smtClean="0">
                <a:latin typeface="Calibri" panose="020F0502020204030204" pitchFamily="34" charset="0"/>
              </a:rPr>
              <a:t> </a:t>
            </a:r>
            <a:endParaRPr lang="en-US" altLang="de-DE" sz="1600" dirty="0">
              <a:latin typeface="Calibri" panose="020F0502020204030204" pitchFamily="34" charset="0"/>
            </a:endParaRPr>
          </a:p>
          <a:p>
            <a:r>
              <a:rPr lang="en-US" altLang="de-DE" sz="2000" dirty="0">
                <a:latin typeface="Calibri" panose="020F0502020204030204" pitchFamily="34" charset="0"/>
              </a:rPr>
              <a:t>This light is emitted </a:t>
            </a:r>
          </a:p>
          <a:p>
            <a:pPr>
              <a:lnSpc>
                <a:spcPct val="60000"/>
              </a:lnSpc>
            </a:pPr>
            <a:r>
              <a:rPr lang="en-US" altLang="de-DE" sz="2000" dirty="0">
                <a:latin typeface="Calibri" panose="020F0502020204030204" pitchFamily="34" charset="0"/>
              </a:rPr>
              <a:t>into a cone of  </a:t>
            </a:r>
          </a:p>
          <a:p>
            <a:pPr>
              <a:lnSpc>
                <a:spcPct val="60000"/>
              </a:lnSpc>
            </a:pPr>
            <a:r>
              <a:rPr lang="en-US" altLang="de-DE" sz="2000" dirty="0">
                <a:latin typeface="Calibri" panose="020F0502020204030204" pitchFamily="34" charset="0"/>
              </a:rPr>
              <a:t>opening 2/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 in lab-frame.</a:t>
            </a:r>
          </a:p>
          <a:p>
            <a:pPr>
              <a:lnSpc>
                <a:spcPct val="60000"/>
              </a:lnSpc>
              <a:buFont typeface="Symbol" pitchFamily="18" charset="2"/>
              <a:buChar char="Þ"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Well suited for rel. e</a:t>
            </a:r>
            <a:r>
              <a:rPr lang="en-US" altLang="de-DE" sz="2400" baseline="30000" dirty="0">
                <a:latin typeface="Calibri" panose="020F0502020204030204" pitchFamily="34" charset="0"/>
                <a:sym typeface="Symbol" pitchFamily="18" charset="2"/>
              </a:rPr>
              <a:t>-</a:t>
            </a:r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 For protons: </a:t>
            </a:r>
          </a:p>
          <a:p>
            <a:pPr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Only for energies </a:t>
            </a:r>
            <a:r>
              <a:rPr lang="en-US" altLang="de-DE" sz="2000" b="1" i="1" dirty="0" err="1" smtClean="0"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000" b="1" i="1" baseline="-25000" dirty="0" err="1" smtClean="0">
                <a:latin typeface="Calibri" panose="020F0502020204030204" pitchFamily="34" charset="0"/>
                <a:sym typeface="Symbol" pitchFamily="18" charset="2"/>
              </a:rPr>
              <a:t>kin</a:t>
            </a:r>
            <a:r>
              <a:rPr lang="en-US" altLang="de-DE" sz="2000" b="1" i="1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&gt; 100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GeV </a:t>
            </a:r>
          </a:p>
        </p:txBody>
      </p:sp>
      <p:pic>
        <p:nvPicPr>
          <p:cNvPr id="317447" name="Picture 7"/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50" y="4287838"/>
            <a:ext cx="6335713" cy="213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48" name="Text Box 8"/>
          <p:cNvSpPr txBox="1">
            <a:spLocks noChangeArrowheads="1"/>
          </p:cNvSpPr>
          <p:nvPr/>
        </p:nvSpPr>
        <p:spPr bwMode="auto">
          <a:xfrm>
            <a:off x="118650" y="3903663"/>
            <a:ext cx="2951163" cy="152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>
                <a:latin typeface="Calibri" panose="020F0502020204030204" pitchFamily="34" charset="0"/>
              </a:rPr>
              <a:t>The light is focused to  a intensified CCD.</a:t>
            </a:r>
          </a:p>
          <a:p>
            <a:r>
              <a:rPr lang="en-US" altLang="de-DE" sz="2000" b="1" dirty="0">
                <a:solidFill>
                  <a:srgbClr val="008000"/>
                </a:solidFill>
                <a:latin typeface="Calibri" panose="020F0502020204030204" pitchFamily="34" charset="0"/>
              </a:rPr>
              <a:t>Advantage: </a:t>
            </a:r>
          </a:p>
          <a:p>
            <a:pPr>
              <a:lnSpc>
                <a:spcPct val="60000"/>
              </a:lnSpc>
            </a:pPr>
            <a:r>
              <a:rPr lang="en-US" altLang="de-DE" sz="2000" dirty="0">
                <a:latin typeface="Calibri" panose="020F0502020204030204" pitchFamily="34" charset="0"/>
              </a:rPr>
              <a:t>Signal anyhow available!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3378150" y="1448919"/>
            <a:ext cx="5730354" cy="2568049"/>
            <a:chOff x="3378150" y="1734669"/>
            <a:chExt cx="5730354" cy="2568049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636" b="5640"/>
            <a:stretch/>
          </p:blipFill>
          <p:spPr bwMode="auto">
            <a:xfrm>
              <a:off x="3643457" y="2020528"/>
              <a:ext cx="4696625" cy="2209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hteck 11"/>
            <p:cNvSpPr/>
            <p:nvPr/>
          </p:nvSpPr>
          <p:spPr bwMode="auto">
            <a:xfrm>
              <a:off x="3643456" y="3917194"/>
              <a:ext cx="2387574" cy="3855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5076056" y="2204864"/>
              <a:ext cx="136815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orbit of electrons</a:t>
              </a:r>
              <a:endParaRPr lang="en-US" alt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7380312" y="2132856"/>
              <a:ext cx="136815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orbit of electrons</a:t>
              </a:r>
              <a:endParaRPr lang="en-US" alt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4659621" y="2409856"/>
              <a:ext cx="776475" cy="318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de-DE" sz="14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de-DE" sz="140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en-US" altLang="de-DE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7308304" y="2492896"/>
              <a:ext cx="776475" cy="3188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de-DE" sz="14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de-DE" sz="140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en-US" altLang="de-DE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4623617" y="3440643"/>
              <a:ext cx="136815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b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radiation field</a:t>
              </a:r>
              <a:endParaRPr lang="en-US" altLang="de-DE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7120211" y="3267273"/>
              <a:ext cx="136815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b="1" dirty="0" smtClean="0">
                  <a:solidFill>
                    <a:srgbClr val="3399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radiation field</a:t>
              </a:r>
              <a:endParaRPr lang="en-US" altLang="de-DE" sz="1400" b="1" dirty="0">
                <a:solidFill>
                  <a:srgbClr val="33996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6976968" y="3491716"/>
              <a:ext cx="213153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dirty="0" smtClean="0">
                  <a:cs typeface="Times New Roman" panose="02020603050405020304" pitchFamily="18" charset="0"/>
                </a:rPr>
                <a:t>power: </a:t>
              </a:r>
              <a:r>
                <a:rPr lang="en-US" altLang="de-DE" b="1" i="1" dirty="0" smtClean="0">
                  <a:cs typeface="Times New Roman" panose="02020603050405020304" pitchFamily="18" charset="0"/>
                </a:rPr>
                <a:t>P</a:t>
              </a:r>
              <a:r>
                <a:rPr lang="en-US" altLang="de-DE" b="1" i="1" dirty="0" smtClean="0">
                  <a:cs typeface="Times New Roman" panose="02020603050405020304" pitchFamily="18" charset="0"/>
                  <a:sym typeface="Symbol"/>
                </a:rPr>
                <a:t>   </a:t>
              </a:r>
              <a:r>
                <a:rPr lang="en-US" altLang="de-DE" b="1" baseline="30000" dirty="0" smtClean="0">
                  <a:cs typeface="Times New Roman" panose="02020603050405020304" pitchFamily="18" charset="0"/>
                  <a:sym typeface="Symbol"/>
                </a:rPr>
                <a:t>4</a:t>
              </a:r>
              <a:r>
                <a:rPr lang="en-US" altLang="de-DE" b="1" i="1" dirty="0" smtClean="0">
                  <a:cs typeface="Times New Roman" panose="02020603050405020304" pitchFamily="18" charset="0"/>
                  <a:sym typeface="Symbol"/>
                </a:rPr>
                <a:t>/  </a:t>
              </a:r>
              <a:r>
                <a:rPr lang="en-US" altLang="de-DE" b="1" baseline="30000" dirty="0" smtClean="0">
                  <a:cs typeface="Times New Roman" panose="02020603050405020304" pitchFamily="18" charset="0"/>
                  <a:sym typeface="Symbol"/>
                </a:rPr>
                <a:t>2</a:t>
              </a:r>
              <a:endParaRPr lang="en-US" altLang="de-DE" b="1" dirty="0">
                <a:cs typeface="Times New Roman" panose="02020603050405020304" pitchFamily="18" charset="0"/>
              </a:endParaRPr>
            </a:p>
          </p:txBody>
        </p:sp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3378150" y="1743529"/>
              <a:ext cx="2903778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Rest frame of electron:</a:t>
              </a:r>
            </a:p>
          </p:txBody>
        </p:sp>
        <p:sp>
          <p:nvSpPr>
            <p:cNvPr id="22" name="Text Box 8"/>
            <p:cNvSpPr txBox="1">
              <a:spLocks noChangeArrowheads="1"/>
            </p:cNvSpPr>
            <p:nvPr/>
          </p:nvSpPr>
          <p:spPr bwMode="auto">
            <a:xfrm>
              <a:off x="6281928" y="1734669"/>
              <a:ext cx="2489994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33996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Laboratory frame: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Realization of a Synchrotron Light Monitor</a:t>
            </a:r>
          </a:p>
        </p:txBody>
      </p:sp>
      <p:sp>
        <p:nvSpPr>
          <p:cNvPr id="46086" name="Rectangle 7"/>
          <p:cNvSpPr>
            <a:spLocks noChangeArrowheads="1"/>
          </p:cNvSpPr>
          <p:nvPr/>
        </p:nvSpPr>
        <p:spPr bwMode="auto">
          <a:xfrm>
            <a:off x="279400" y="760413"/>
            <a:ext cx="6575425" cy="99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</a:rPr>
              <a:t>Extracting out of the beam’s plane by a (cooled) mirror</a:t>
            </a:r>
          </a:p>
          <a:p>
            <a:pPr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→ Focus to a slit + wavelength filter for optical wavelength</a:t>
            </a:r>
          </a:p>
          <a:p>
            <a:pPr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→ Image intensified CCD camera</a:t>
            </a:r>
          </a:p>
        </p:txBody>
      </p:sp>
      <p:sp>
        <p:nvSpPr>
          <p:cNvPr id="46087" name="Rectangle 8"/>
          <p:cNvSpPr>
            <a:spLocks noChangeArrowheads="1"/>
          </p:cNvSpPr>
          <p:nvPr/>
        </p:nvSpPr>
        <p:spPr bwMode="auto">
          <a:xfrm>
            <a:off x="349250" y="1701641"/>
            <a:ext cx="7700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ESRF monitor from dipole with </a:t>
            </a:r>
            <a:r>
              <a:rPr lang="en-US" altLang="de-DE" dirty="0">
                <a:latin typeface="Calibri" panose="020F0502020204030204" pitchFamily="34" charset="0"/>
              </a:rPr>
              <a:t>bending radius </a:t>
            </a:r>
            <a:r>
              <a:rPr lang="en-US" altLang="de-DE" dirty="0" smtClean="0">
                <a:latin typeface="Calibri" panose="020F0502020204030204" pitchFamily="34" charset="0"/>
              </a:rPr>
              <a:t>22 m  (</a:t>
            </a:r>
            <a:r>
              <a:rPr lang="en-US" altLang="de-DE" dirty="0">
                <a:latin typeface="Calibri" panose="020F0502020204030204" pitchFamily="34" charset="0"/>
              </a:rPr>
              <a:t>blue or near UV)</a:t>
            </a:r>
          </a:p>
        </p:txBody>
      </p:sp>
      <p:grpSp>
        <p:nvGrpSpPr>
          <p:cNvPr id="39" name="Gruppieren 38"/>
          <p:cNvGrpSpPr/>
          <p:nvPr/>
        </p:nvGrpSpPr>
        <p:grpSpPr>
          <a:xfrm>
            <a:off x="131066" y="2363648"/>
            <a:ext cx="2464745" cy="1968287"/>
            <a:chOff x="403719" y="3034618"/>
            <a:chExt cx="2464745" cy="1968287"/>
          </a:xfrm>
        </p:grpSpPr>
        <p:cxnSp>
          <p:nvCxnSpPr>
            <p:cNvPr id="40" name="Gerade Verbindung 39"/>
            <p:cNvCxnSpPr/>
            <p:nvPr/>
          </p:nvCxnSpPr>
          <p:spPr bwMode="auto">
            <a:xfrm flipH="1">
              <a:off x="403719" y="3899645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/>
          </p:nvCxnSpPr>
          <p:spPr bwMode="auto">
            <a:xfrm>
              <a:off x="2137328" y="3899645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mit Pfeil 41"/>
            <p:cNvCxnSpPr/>
            <p:nvPr/>
          </p:nvCxnSpPr>
          <p:spPr bwMode="auto">
            <a:xfrm flipV="1">
              <a:off x="403719" y="4424055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" name="Textfeld 42"/>
            <p:cNvSpPr txBox="1"/>
            <p:nvPr/>
          </p:nvSpPr>
          <p:spPr>
            <a:xfrm>
              <a:off x="456046" y="464562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/>
                <a:t>injection</a:t>
              </a:r>
              <a:endParaRPr lang="en-US" sz="1400" dirty="0"/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1337440" y="4648244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/>
                <a:t>extraction</a:t>
              </a:r>
              <a:endParaRPr lang="en-US" sz="1400" dirty="0"/>
            </a:p>
          </p:txBody>
        </p: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2190033" y="3034618"/>
              <a:ext cx="67843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smtClean="0">
                  <a:solidFill>
                    <a:srgbClr val="0000FF"/>
                  </a:solidFill>
                </a:rPr>
                <a:t>SRM</a:t>
              </a:r>
              <a:endParaRPr lang="en-US" altLang="de-DE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46" name="Abgerundetes Rechteck 45"/>
            <p:cNvSpPr/>
            <p:nvPr/>
          </p:nvSpPr>
          <p:spPr bwMode="auto">
            <a:xfrm>
              <a:off x="613026" y="3176645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883678" y="3749933"/>
              <a:ext cx="1511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synchrotron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48" name="Gruppieren 47"/>
            <p:cNvGrpSpPr/>
            <p:nvPr/>
          </p:nvGrpSpPr>
          <p:grpSpPr>
            <a:xfrm>
              <a:off x="1828800" y="3231237"/>
              <a:ext cx="1023111" cy="565318"/>
              <a:chOff x="1828800" y="3231237"/>
              <a:chExt cx="1023111" cy="565318"/>
            </a:xfrm>
          </p:grpSpPr>
          <p:grpSp>
            <p:nvGrpSpPr>
              <p:cNvPr id="49" name="Gruppieren 48"/>
              <p:cNvGrpSpPr/>
              <p:nvPr/>
            </p:nvGrpSpPr>
            <p:grpSpPr>
              <a:xfrm rot="17787383">
                <a:off x="2171089" y="3115732"/>
                <a:ext cx="527710" cy="833935"/>
                <a:chOff x="2366224" y="4360105"/>
                <a:chExt cx="527710" cy="833935"/>
              </a:xfrm>
            </p:grpSpPr>
            <p:grpSp>
              <p:nvGrpSpPr>
                <p:cNvPr id="54" name="Gruppieren 53"/>
                <p:cNvGrpSpPr/>
                <p:nvPr/>
              </p:nvGrpSpPr>
              <p:grpSpPr>
                <a:xfrm rot="1979819">
                  <a:off x="2472516" y="4812076"/>
                  <a:ext cx="319856" cy="381964"/>
                  <a:chOff x="2430046" y="4844314"/>
                  <a:chExt cx="319856" cy="381964"/>
                </a:xfrm>
              </p:grpSpPr>
              <p:sp>
                <p:nvSpPr>
                  <p:cNvPr id="58" name="Rechteck 57"/>
                  <p:cNvSpPr/>
                  <p:nvPr/>
                </p:nvSpPr>
                <p:spPr bwMode="auto">
                  <a:xfrm rot="3381372">
                    <a:off x="2574942" y="5051318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9" name="Rechteck 58"/>
                  <p:cNvSpPr/>
                  <p:nvPr/>
                </p:nvSpPr>
                <p:spPr bwMode="auto">
                  <a:xfrm rot="3381372">
                    <a:off x="2539520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60" name="Gerade Verbindung 59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1" name="Gerade Verbindung 60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55" name="Gerade Verbindung 54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6" name="Bogen 55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Bogen 56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0" name="Gerade Verbindung 49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Gerade Verbindung 50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Gerade Verbindung 51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Gerade Verbindung 52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3" name="Gruppieren 2"/>
          <p:cNvGrpSpPr/>
          <p:nvPr/>
        </p:nvGrpSpPr>
        <p:grpSpPr>
          <a:xfrm>
            <a:off x="2939986" y="1937215"/>
            <a:ext cx="5544666" cy="4296245"/>
            <a:chOff x="6491214" y="493782"/>
            <a:chExt cx="5544666" cy="4296245"/>
          </a:xfrm>
        </p:grpSpPr>
        <p:pic>
          <p:nvPicPr>
            <p:cNvPr id="94210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1214" y="493782"/>
              <a:ext cx="5544666" cy="4026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91" name="Line 11"/>
            <p:cNvSpPr>
              <a:spLocks noChangeShapeType="1"/>
            </p:cNvSpPr>
            <p:nvPr/>
          </p:nvSpPr>
          <p:spPr bwMode="auto">
            <a:xfrm flipV="1">
              <a:off x="9689634" y="3964027"/>
              <a:ext cx="1272209" cy="95867"/>
            </a:xfrm>
            <a:prstGeom prst="line">
              <a:avLst/>
            </a:prstGeom>
            <a:noFill/>
            <a:ln w="44450">
              <a:solidFill>
                <a:srgbClr val="CC0066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6092" name="Text Box 12"/>
            <p:cNvSpPr txBox="1">
              <a:spLocks noChangeArrowheads="1"/>
            </p:cNvSpPr>
            <p:nvPr/>
          </p:nvSpPr>
          <p:spPr bwMode="auto">
            <a:xfrm>
              <a:off x="10043038" y="3451228"/>
              <a:ext cx="140798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000" b="1" dirty="0" smtClean="0">
                  <a:solidFill>
                    <a:srgbClr val="CC0066"/>
                  </a:solidFill>
                  <a:latin typeface="Calibri" panose="020F0502020204030204" pitchFamily="34" charset="0"/>
                  <a:sym typeface="Symbol" pitchFamily="18" charset="2"/>
                </a:rPr>
                <a:t></a:t>
              </a:r>
              <a:r>
                <a:rPr lang="en-US" altLang="de-DE" sz="2800" b="1" dirty="0">
                  <a:solidFill>
                    <a:srgbClr val="CC0066"/>
                  </a:solidFill>
                  <a:latin typeface="Calibri" panose="020F0502020204030204" pitchFamily="34" charset="0"/>
                  <a:sym typeface="Symbol" pitchFamily="18" charset="2"/>
                </a:rPr>
                <a:t> </a:t>
              </a:r>
              <a:r>
                <a:rPr lang="en-US" altLang="de-DE" sz="2000" b="1" dirty="0" smtClean="0">
                  <a:solidFill>
                    <a:srgbClr val="CC0066"/>
                  </a:solidFill>
                  <a:latin typeface="Calibri" panose="020F0502020204030204" pitchFamily="34" charset="0"/>
                </a:rPr>
                <a:t>beam</a:t>
              </a:r>
              <a:endParaRPr lang="en-US" altLang="de-DE" sz="2000" b="1" dirty="0">
                <a:solidFill>
                  <a:srgbClr val="CC0066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6093" name="Text Box 13"/>
            <p:cNvSpPr txBox="1">
              <a:spLocks noChangeArrowheads="1"/>
            </p:cNvSpPr>
            <p:nvPr/>
          </p:nvSpPr>
          <p:spPr bwMode="auto">
            <a:xfrm>
              <a:off x="9156791" y="4420695"/>
              <a:ext cx="88624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b="1" dirty="0">
                  <a:latin typeface="Calibri" panose="020F0502020204030204" pitchFamily="34" charset="0"/>
                </a:rPr>
                <a:t>dipole</a:t>
              </a:r>
            </a:p>
          </p:txBody>
        </p:sp>
        <p:sp>
          <p:nvSpPr>
            <p:cNvPr id="38" name="Line 9"/>
            <p:cNvSpPr>
              <a:spLocks noChangeShapeType="1"/>
            </p:cNvSpPr>
            <p:nvPr/>
          </p:nvSpPr>
          <p:spPr bwMode="auto">
            <a:xfrm flipV="1">
              <a:off x="6897782" y="4276393"/>
              <a:ext cx="1321974" cy="280544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62" name="Text Box 10"/>
            <p:cNvSpPr txBox="1">
              <a:spLocks noChangeArrowheads="1"/>
            </p:cNvSpPr>
            <p:nvPr/>
          </p:nvSpPr>
          <p:spPr bwMode="auto">
            <a:xfrm>
              <a:off x="8202445" y="760413"/>
              <a:ext cx="162613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de-DE" sz="2000" b="1" dirty="0" smtClean="0">
                  <a:solidFill>
                    <a:srgbClr val="0033CC"/>
                  </a:solidFill>
                  <a:latin typeface="Calibri" panose="020F0502020204030204" pitchFamily="34" charset="0"/>
                </a:rPr>
                <a:t>optical table </a:t>
              </a:r>
              <a:endPara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" name="Text Box 10"/>
            <p:cNvSpPr txBox="1">
              <a:spLocks noChangeArrowheads="1"/>
            </p:cNvSpPr>
            <p:nvPr/>
          </p:nvSpPr>
          <p:spPr bwMode="auto">
            <a:xfrm>
              <a:off x="6854825" y="3974448"/>
              <a:ext cx="162613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de-DE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</a:t>
              </a:r>
              <a:r>
                <a:rPr lang="en-US" altLang="de-DE" sz="2000" b="1" baseline="30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-</a:t>
              </a:r>
              <a:r>
                <a:rPr lang="en-US" altLang="de-DE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beam</a:t>
              </a:r>
              <a:endParaRPr lang="en-US" altLang="de-DE" sz="20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4" name="Textfeld 1"/>
          <p:cNvSpPr txBox="1">
            <a:spLocks noChangeArrowheads="1"/>
          </p:cNvSpPr>
          <p:nvPr/>
        </p:nvSpPr>
        <p:spPr bwMode="auto">
          <a:xfrm>
            <a:off x="5464286" y="6181726"/>
            <a:ext cx="3511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 smtClean="0"/>
              <a:t>Courtesy K</a:t>
            </a:r>
            <a:r>
              <a:rPr lang="en-US" altLang="de-DE" sz="1400" dirty="0"/>
              <a:t>. </a:t>
            </a:r>
            <a:r>
              <a:rPr lang="en-US" altLang="de-DE" sz="1400" dirty="0" err="1"/>
              <a:t>Scheidt</a:t>
            </a:r>
            <a:r>
              <a:rPr lang="en-US" altLang="de-DE" sz="1400" dirty="0"/>
              <a:t> et al., DIPAC 2005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 from a Synchrotron Light Monitor</a:t>
            </a: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131066" y="792957"/>
            <a:ext cx="8382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Synchrotron radiation facility APS accumulator ring and blue wavelength:</a:t>
            </a:r>
          </a:p>
        </p:txBody>
      </p:sp>
      <p:sp>
        <p:nvSpPr>
          <p:cNvPr id="315397" name="Rectangle 5"/>
          <p:cNvSpPr>
            <a:spLocks noChangeArrowheads="1"/>
          </p:cNvSpPr>
          <p:nvPr/>
        </p:nvSpPr>
        <p:spPr bwMode="auto">
          <a:xfrm>
            <a:off x="0" y="4604351"/>
            <a:ext cx="9144000" cy="99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</a:rPr>
              <a:t>Advantage:</a:t>
            </a:r>
            <a:r>
              <a:rPr lang="en-US" altLang="de-DE" dirty="0">
                <a:latin typeface="Calibri" panose="020F0502020204030204" pitchFamily="34" charset="0"/>
              </a:rPr>
              <a:t> Direct measurement of 2-dim distribution, </a:t>
            </a:r>
            <a:r>
              <a:rPr lang="en-US" altLang="de-DE" dirty="0" smtClean="0">
                <a:latin typeface="Calibri" panose="020F0502020204030204" pitchFamily="34" charset="0"/>
              </a:rPr>
              <a:t>good optics for visible light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lnSpc>
                <a:spcPct val="60000"/>
              </a:lnSpc>
            </a:pP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Realization: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Optics outside of vacuum pipe</a:t>
            </a:r>
          </a:p>
          <a:p>
            <a:pPr>
              <a:lnSpc>
                <a:spcPct val="60000"/>
              </a:lnSpc>
            </a:pP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Disadvantage:</a:t>
            </a:r>
            <a:r>
              <a:rPr lang="en-US" altLang="de-DE" dirty="0">
                <a:latin typeface="Calibri" panose="020F0502020204030204" pitchFamily="34" charset="0"/>
              </a:rPr>
              <a:t> Resolution limited by the diffraction due to finite apertures in the optics.</a:t>
            </a: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811" y="1045240"/>
            <a:ext cx="4226889" cy="36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 Box 8"/>
          <p:cNvSpPr txBox="1">
            <a:spLocks noChangeArrowheads="1"/>
          </p:cNvSpPr>
          <p:nvPr/>
        </p:nvSpPr>
        <p:spPr bwMode="auto">
          <a:xfrm>
            <a:off x="6822701" y="2848400"/>
            <a:ext cx="23213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ts val="0"/>
              </a:spcBef>
            </a:pPr>
            <a:r>
              <a:rPr lang="en-US" altLang="de-DE" sz="1400" dirty="0" smtClean="0">
                <a:latin typeface="Calibri" panose="020F0502020204030204" pitchFamily="34" charset="0"/>
              </a:rPr>
              <a:t>B.X. Yang (ANL) et al. PAC’97 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grpSp>
        <p:nvGrpSpPr>
          <p:cNvPr id="77" name="Gruppieren 76"/>
          <p:cNvGrpSpPr/>
          <p:nvPr/>
        </p:nvGrpSpPr>
        <p:grpSpPr>
          <a:xfrm>
            <a:off x="131066" y="2363648"/>
            <a:ext cx="2464745" cy="1968287"/>
            <a:chOff x="403719" y="3034618"/>
            <a:chExt cx="2464745" cy="1968287"/>
          </a:xfrm>
        </p:grpSpPr>
        <p:cxnSp>
          <p:nvCxnSpPr>
            <p:cNvPr id="78" name="Gerade Verbindung 77"/>
            <p:cNvCxnSpPr/>
            <p:nvPr/>
          </p:nvCxnSpPr>
          <p:spPr bwMode="auto">
            <a:xfrm flipH="1">
              <a:off x="403719" y="3899645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Gerade Verbindung 78"/>
            <p:cNvCxnSpPr/>
            <p:nvPr/>
          </p:nvCxnSpPr>
          <p:spPr bwMode="auto">
            <a:xfrm>
              <a:off x="2137328" y="3899645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Gerade Verbindung mit Pfeil 79"/>
            <p:cNvCxnSpPr/>
            <p:nvPr/>
          </p:nvCxnSpPr>
          <p:spPr bwMode="auto">
            <a:xfrm flipV="1">
              <a:off x="403719" y="4424055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1" name="Textfeld 80"/>
            <p:cNvSpPr txBox="1"/>
            <p:nvPr/>
          </p:nvSpPr>
          <p:spPr>
            <a:xfrm>
              <a:off x="456046" y="464562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/>
                <a:t>injection</a:t>
              </a:r>
              <a:endParaRPr lang="en-US" sz="1400" dirty="0"/>
            </a:p>
          </p:txBody>
        </p:sp>
        <p:sp>
          <p:nvSpPr>
            <p:cNvPr id="82" name="Textfeld 81"/>
            <p:cNvSpPr txBox="1"/>
            <p:nvPr/>
          </p:nvSpPr>
          <p:spPr>
            <a:xfrm>
              <a:off x="1337440" y="4648244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/>
                <a:t>extraction</a:t>
              </a:r>
              <a:endParaRPr lang="en-US" sz="1400" dirty="0"/>
            </a:p>
          </p:txBody>
        </p:sp>
        <p:sp>
          <p:nvSpPr>
            <p:cNvPr id="83" name="Text Box 4"/>
            <p:cNvSpPr txBox="1">
              <a:spLocks noChangeArrowheads="1"/>
            </p:cNvSpPr>
            <p:nvPr/>
          </p:nvSpPr>
          <p:spPr bwMode="auto">
            <a:xfrm>
              <a:off x="2190033" y="3034618"/>
              <a:ext cx="67843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smtClean="0">
                  <a:solidFill>
                    <a:srgbClr val="0000FF"/>
                  </a:solidFill>
                </a:rPr>
                <a:t>SRM</a:t>
              </a:r>
              <a:endParaRPr lang="en-US" altLang="de-DE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84" name="Abgerundetes Rechteck 83"/>
            <p:cNvSpPr/>
            <p:nvPr/>
          </p:nvSpPr>
          <p:spPr bwMode="auto">
            <a:xfrm>
              <a:off x="613026" y="3176645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883678" y="3749933"/>
              <a:ext cx="1511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synchrotron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86" name="Gruppieren 85"/>
            <p:cNvGrpSpPr/>
            <p:nvPr/>
          </p:nvGrpSpPr>
          <p:grpSpPr>
            <a:xfrm>
              <a:off x="1828800" y="3231237"/>
              <a:ext cx="1023111" cy="565318"/>
              <a:chOff x="1828800" y="3231237"/>
              <a:chExt cx="1023111" cy="565318"/>
            </a:xfrm>
          </p:grpSpPr>
          <p:grpSp>
            <p:nvGrpSpPr>
              <p:cNvPr id="87" name="Gruppieren 86"/>
              <p:cNvGrpSpPr/>
              <p:nvPr/>
            </p:nvGrpSpPr>
            <p:grpSpPr>
              <a:xfrm rot="17787383">
                <a:off x="2171089" y="3115732"/>
                <a:ext cx="527710" cy="833935"/>
                <a:chOff x="2366224" y="4360105"/>
                <a:chExt cx="527710" cy="833935"/>
              </a:xfrm>
            </p:grpSpPr>
            <p:grpSp>
              <p:nvGrpSpPr>
                <p:cNvPr id="92" name="Gruppieren 91"/>
                <p:cNvGrpSpPr/>
                <p:nvPr/>
              </p:nvGrpSpPr>
              <p:grpSpPr>
                <a:xfrm rot="1979819">
                  <a:off x="2472516" y="4812076"/>
                  <a:ext cx="319856" cy="381964"/>
                  <a:chOff x="2430046" y="4844314"/>
                  <a:chExt cx="319856" cy="381964"/>
                </a:xfrm>
              </p:grpSpPr>
              <p:sp>
                <p:nvSpPr>
                  <p:cNvPr id="96" name="Rechteck 95"/>
                  <p:cNvSpPr/>
                  <p:nvPr/>
                </p:nvSpPr>
                <p:spPr bwMode="auto">
                  <a:xfrm rot="3381372">
                    <a:off x="2574942" y="5051318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97" name="Rechteck 96"/>
                  <p:cNvSpPr/>
                  <p:nvPr/>
                </p:nvSpPr>
                <p:spPr bwMode="auto">
                  <a:xfrm rot="3381372">
                    <a:off x="2539520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98" name="Gerade Verbindung 97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9" name="Gerade Verbindung 98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93" name="Gerade Verbindung 92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94" name="Bogen 93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Bogen 94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88" name="Gerade Verbindung 87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Gerade Verbindung 88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Gerade Verbindung 89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Gerade Verbindung 90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‘Adiabatic Damping’ for an Electron Beam 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023" y="3320278"/>
            <a:ext cx="4053465" cy="320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4572000" y="1154460"/>
                <a:ext cx="4845553" cy="2194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 smtClean="0">
                    <a:latin typeface="Calibri" panose="020F0502020204030204" pitchFamily="34" charset="0"/>
                  </a:rPr>
                  <a:t>The beam emittance in influenced by:</a:t>
                </a:r>
              </a:p>
              <a:p>
                <a:pPr marL="285750" indent="-285750" algn="l"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Calibri" panose="020F0502020204030204" pitchFamily="34" charset="0"/>
                  </a:rPr>
                  <a:t>Adiabatic damping </a:t>
                </a:r>
              </a:p>
              <a:p>
                <a:pPr marL="285750" indent="-285750" algn="l"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</a:rPr>
                  <a:t>L</a:t>
                </a:r>
                <a:r>
                  <a:rPr lang="en-US" dirty="0" smtClean="0">
                    <a:latin typeface="Calibri" panose="020F0502020204030204" pitchFamily="34" charset="0"/>
                  </a:rPr>
                  <a:t>ongitudinal momentum contribution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 </a:t>
                </a:r>
                <a:r>
                  <a:rPr lang="en-US" dirty="0" smtClean="0">
                    <a:latin typeface="Calibri" panose="020F0502020204030204" pitchFamily="34" charset="0"/>
                  </a:rPr>
                  <a:t>    via dispersion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</m:sSub>
                    <m:r>
                      <a:rPr lang="de-DE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)=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)∙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den>
                    </m:f>
                  </m:oMath>
                </a14:m>
                <a:endParaRPr lang="en-US" baseline="-25000" dirty="0" smtClean="0">
                  <a:latin typeface="Calibri" panose="020F0502020204030204" pitchFamily="34" charset="0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dirty="0" smtClean="0">
                    <a:latin typeface="Calibri" panose="020F0502020204030204" pitchFamily="34" charset="0"/>
                  </a:rPr>
                  <a:t>     total width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Δ</m:t>
                    </m:r>
                    <m:sSub>
                      <m:sSubPr>
                        <m:ctrlPr>
                          <a:rPr lang="el-GR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𝑡𝑜𝑡</m:t>
                        </m:r>
                      </m:sub>
                    </m:sSub>
                    <m:r>
                      <a:rPr lang="de-DE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)= </m:t>
                    </m:r>
                    <m:rad>
                      <m:radPr>
                        <m:degHide m:val="on"/>
                        <m:ctrlPr>
                          <a:rPr lang="de-DE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𝜀𝛽</m:t>
                        </m:r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)+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𝐷</m:t>
                        </m:r>
                        <m:r>
                          <a:rPr lang="de-DE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de-DE" i="1">
                            <a:latin typeface="Cambria Math"/>
                            <a:ea typeface="Cambria Math"/>
                          </a:rPr>
                          <m:t>𝑠</m:t>
                        </m:r>
                        <m:r>
                          <a:rPr lang="de-DE" i="1">
                            <a:latin typeface="Cambria Math"/>
                            <a:ea typeface="Cambria Math"/>
                          </a:rPr>
                          <m:t>)∙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den>
                        </m:f>
                      </m:e>
                    </m:rad>
                  </m:oMath>
                </a14:m>
                <a:endParaRPr lang="en-US" dirty="0" smtClean="0">
                  <a:latin typeface="Calibri" panose="020F0502020204030204" pitchFamily="34" charset="0"/>
                </a:endParaRPr>
              </a:p>
              <a:p>
                <a:pPr marL="285750" indent="-285750" algn="l"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latin typeface="Calibri" panose="020F0502020204030204" pitchFamily="34" charset="0"/>
                  </a:rPr>
                  <a:t>Quantum fluctuation due to light emission</a:t>
                </a:r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154460"/>
                <a:ext cx="4845553" cy="2194703"/>
              </a:xfrm>
              <a:prstGeom prst="rect">
                <a:avLst/>
              </a:prstGeom>
              <a:blipFill rotWithShape="1">
                <a:blip r:embed="rId4"/>
                <a:stretch>
                  <a:fillRect l="-1006" t="-1389" b="-3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35496" y="765062"/>
            <a:ext cx="8818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Booster at the light source ALBA </a:t>
            </a:r>
            <a:r>
              <a:rPr lang="en-US" altLang="de-DE" dirty="0" smtClean="0">
                <a:latin typeface="Calibri" panose="020F0502020204030204" pitchFamily="34" charset="0"/>
              </a:rPr>
              <a:t> acceleration from 0.1 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 3 GeV within 130 </a:t>
            </a:r>
            <a:r>
              <a:rPr lang="en-US" altLang="de-DE" dirty="0" err="1" smtClean="0">
                <a:latin typeface="Calibri" panose="020F0502020204030204" pitchFamily="34" charset="0"/>
                <a:sym typeface="Symbol"/>
              </a:rPr>
              <a:t>ms</a:t>
            </a:r>
            <a:endParaRPr lang="en-US" altLang="de-DE" dirty="0" smtClean="0">
              <a:latin typeface="Calibri" panose="020F0502020204030204" pitchFamily="34" charset="0"/>
              <a:sym typeface="Symbol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117629" y="5922833"/>
            <a:ext cx="2327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de-DE" sz="1400" dirty="0">
                <a:latin typeface="Calibri" panose="020F0502020204030204" pitchFamily="34" charset="0"/>
              </a:rPr>
              <a:t>Courtesy </a:t>
            </a:r>
            <a:r>
              <a:rPr lang="de-DE" sz="1400" dirty="0" smtClean="0">
                <a:latin typeface="Calibri" panose="020F0502020204030204" pitchFamily="34" charset="0"/>
              </a:rPr>
              <a:t>U. </a:t>
            </a:r>
            <a:r>
              <a:rPr lang="de-DE" sz="1400" dirty="0" err="1">
                <a:latin typeface="Calibri" panose="020F0502020204030204" pitchFamily="34" charset="0"/>
              </a:rPr>
              <a:t>I</a:t>
            </a:r>
            <a:r>
              <a:rPr lang="de-DE" sz="1400" dirty="0" err="1" smtClean="0">
                <a:latin typeface="Calibri" panose="020F0502020204030204" pitchFamily="34" charset="0"/>
              </a:rPr>
              <a:t>riso</a:t>
            </a:r>
            <a:r>
              <a:rPr lang="de-DE" sz="1400" dirty="0" smtClean="0">
                <a:latin typeface="Calibri" panose="020F0502020204030204" pitchFamily="34" charset="0"/>
              </a:rPr>
              <a:t>  &amp; M. Pont (ALBA) et al. IPAC 2011 </a:t>
            </a:r>
            <a:endParaRPr lang="de-DE" sz="1400" dirty="0">
              <a:latin typeface="Calibri" panose="020F0502020204030204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226127" y="1595897"/>
            <a:ext cx="4329772" cy="3542400"/>
            <a:chOff x="-117812" y="1772816"/>
            <a:chExt cx="4329772" cy="3542400"/>
          </a:xfrm>
        </p:grpSpPr>
        <p:grpSp>
          <p:nvGrpSpPr>
            <p:cNvPr id="43" name="Gruppieren 42"/>
            <p:cNvGrpSpPr/>
            <p:nvPr/>
          </p:nvGrpSpPr>
          <p:grpSpPr>
            <a:xfrm>
              <a:off x="366828" y="1772816"/>
              <a:ext cx="3845132" cy="1644973"/>
              <a:chOff x="755576" y="4017962"/>
              <a:chExt cx="2818806" cy="1205904"/>
            </a:xfrm>
          </p:grpSpPr>
          <p:pic>
            <p:nvPicPr>
              <p:cNvPr id="44" name="Picture 2" descr="IM-ACCELERATORS_ElectronBeamImages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5264" b="50000"/>
              <a:stretch/>
            </p:blipFill>
            <p:spPr bwMode="auto">
              <a:xfrm>
                <a:off x="755576" y="4017962"/>
                <a:ext cx="950873" cy="12059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2" descr="IM-ACCELERATORS_ElectronBeamImages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63" r="71068" b="50000"/>
              <a:stretch/>
            </p:blipFill>
            <p:spPr bwMode="auto">
              <a:xfrm>
                <a:off x="1687626" y="4017962"/>
                <a:ext cx="940158" cy="12059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2" descr="IM-ACCELERATORS_ElectronBeamImages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47" r="42383" b="50000"/>
              <a:stretch/>
            </p:blipFill>
            <p:spPr bwMode="auto">
              <a:xfrm>
                <a:off x="2627784" y="4017962"/>
                <a:ext cx="946598" cy="12059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0" name="Gruppieren 19"/>
            <p:cNvGrpSpPr/>
            <p:nvPr/>
          </p:nvGrpSpPr>
          <p:grpSpPr>
            <a:xfrm>
              <a:off x="399738" y="3573016"/>
              <a:ext cx="3812222" cy="1742200"/>
              <a:chOff x="3615950" y="3987758"/>
              <a:chExt cx="2756250" cy="1259617"/>
            </a:xfrm>
          </p:grpSpPr>
          <p:pic>
            <p:nvPicPr>
              <p:cNvPr id="24" name="Picture 2" descr="IM-ACCELERATORS_ElectronBeamImages"/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845" b="48609"/>
              <a:stretch/>
            </p:blipFill>
            <p:spPr bwMode="auto">
              <a:xfrm>
                <a:off x="3615950" y="4007925"/>
                <a:ext cx="913417" cy="12394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" descr="IM-ACCELERATORS_ElectronBeamImages"/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502" t="50696" r="57113" b="-696"/>
              <a:stretch/>
            </p:blipFill>
            <p:spPr bwMode="auto">
              <a:xfrm>
                <a:off x="4507856" y="4005065"/>
                <a:ext cx="928240" cy="12059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" descr="IM-ACCELERATORS_ElectronBeamImages"/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35" t="50000" r="14187"/>
              <a:stretch/>
            </p:blipFill>
            <p:spPr bwMode="auto">
              <a:xfrm>
                <a:off x="5431485" y="3987758"/>
                <a:ext cx="940715" cy="12059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6" name="Gerade Verbindung mit Pfeil 5"/>
            <p:cNvCxnSpPr/>
            <p:nvPr/>
          </p:nvCxnSpPr>
          <p:spPr bwMode="auto">
            <a:xfrm flipV="1">
              <a:off x="300038" y="1772816"/>
              <a:ext cx="0" cy="164497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" name="Textfeld 7"/>
            <p:cNvSpPr txBox="1"/>
            <p:nvPr/>
          </p:nvSpPr>
          <p:spPr>
            <a:xfrm rot="16200000">
              <a:off x="-725234" y="2452246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vert. y [mm]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Gerade Verbindung mit Pfeil 31"/>
            <p:cNvCxnSpPr/>
            <p:nvPr/>
          </p:nvCxnSpPr>
          <p:spPr bwMode="auto">
            <a:xfrm>
              <a:off x="300038" y="3417789"/>
              <a:ext cx="1363875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feld 36"/>
            <p:cNvSpPr txBox="1"/>
            <p:nvPr/>
          </p:nvSpPr>
          <p:spPr>
            <a:xfrm>
              <a:off x="107504" y="3356992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hor.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[mm]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76387" y="4878501"/>
            <a:ext cx="2301505" cy="1664795"/>
            <a:chOff x="384272" y="3034618"/>
            <a:chExt cx="2754980" cy="1968287"/>
          </a:xfrm>
        </p:grpSpPr>
        <p:cxnSp>
          <p:nvCxnSpPr>
            <p:cNvPr id="23" name="Gerade Verbindung 22"/>
            <p:cNvCxnSpPr/>
            <p:nvPr/>
          </p:nvCxnSpPr>
          <p:spPr bwMode="auto">
            <a:xfrm flipH="1">
              <a:off x="403719" y="3899645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Gerade Verbindung 27"/>
            <p:cNvCxnSpPr/>
            <p:nvPr/>
          </p:nvCxnSpPr>
          <p:spPr bwMode="auto">
            <a:xfrm>
              <a:off x="2137328" y="3899645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Gerade Verbindung mit Pfeil 28"/>
            <p:cNvCxnSpPr/>
            <p:nvPr/>
          </p:nvCxnSpPr>
          <p:spPr bwMode="auto">
            <a:xfrm flipV="1">
              <a:off x="403719" y="4424055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" name="Textfeld 29"/>
            <p:cNvSpPr txBox="1"/>
            <p:nvPr/>
          </p:nvSpPr>
          <p:spPr>
            <a:xfrm>
              <a:off x="384272" y="4645629"/>
              <a:ext cx="1058950" cy="34569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Calibri" panose="020F0502020204030204" pitchFamily="34" charset="0"/>
                </a:rPr>
                <a:t>injection</a:t>
              </a:r>
              <a:endParaRPr lang="en-US" sz="1300" dirty="0">
                <a:latin typeface="Calibri" panose="020F0502020204030204" pitchFamily="34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1193892" y="4648245"/>
              <a:ext cx="1113658" cy="34569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dirty="0" smtClean="0">
                  <a:latin typeface="Calibri" panose="020F0502020204030204" pitchFamily="34" charset="0"/>
                </a:rPr>
                <a:t>extraction</a:t>
              </a:r>
              <a:endParaRPr lang="en-US" sz="1300" dirty="0">
                <a:latin typeface="Calibri" panose="020F0502020204030204" pitchFamily="34" charset="0"/>
              </a:endParaRPr>
            </a:p>
          </p:txBody>
        </p:sp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2190033" y="3034618"/>
              <a:ext cx="949219" cy="400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400" b="1" dirty="0" smtClean="0">
                  <a:solidFill>
                    <a:srgbClr val="0000FF"/>
                  </a:solidFill>
                </a:rPr>
                <a:t>SR</a:t>
              </a:r>
              <a:r>
                <a:rPr lang="en-US" altLang="de-DE" sz="1600" b="1" dirty="0" smtClean="0">
                  <a:solidFill>
                    <a:srgbClr val="0000FF"/>
                  </a:solidFill>
                </a:rPr>
                <a:t>M</a:t>
              </a:r>
              <a:endParaRPr lang="en-US" altLang="de-DE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34" name="Abgerundetes Rechteck 33"/>
            <p:cNvSpPr/>
            <p:nvPr/>
          </p:nvSpPr>
          <p:spPr bwMode="auto">
            <a:xfrm>
              <a:off x="613026" y="3176645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22186" y="3749933"/>
              <a:ext cx="1511266" cy="363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synchrotron</a:t>
              </a:r>
              <a:endParaRPr lang="en-US" sz="14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36" name="Gruppieren 35"/>
            <p:cNvGrpSpPr/>
            <p:nvPr/>
          </p:nvGrpSpPr>
          <p:grpSpPr>
            <a:xfrm>
              <a:off x="1828800" y="3231237"/>
              <a:ext cx="1023111" cy="565318"/>
              <a:chOff x="1828800" y="3231237"/>
              <a:chExt cx="1023111" cy="565318"/>
            </a:xfrm>
          </p:grpSpPr>
          <p:grpSp>
            <p:nvGrpSpPr>
              <p:cNvPr id="38" name="Gruppieren 37"/>
              <p:cNvGrpSpPr/>
              <p:nvPr/>
            </p:nvGrpSpPr>
            <p:grpSpPr>
              <a:xfrm rot="17787383">
                <a:off x="2171089" y="3115732"/>
                <a:ext cx="527710" cy="833935"/>
                <a:chOff x="2366224" y="4360105"/>
                <a:chExt cx="527710" cy="833935"/>
              </a:xfrm>
            </p:grpSpPr>
            <p:grpSp>
              <p:nvGrpSpPr>
                <p:cNvPr id="48" name="Gruppieren 47"/>
                <p:cNvGrpSpPr/>
                <p:nvPr/>
              </p:nvGrpSpPr>
              <p:grpSpPr>
                <a:xfrm rot="1979819">
                  <a:off x="2472516" y="4812076"/>
                  <a:ext cx="319856" cy="381964"/>
                  <a:chOff x="2430046" y="4844314"/>
                  <a:chExt cx="319856" cy="381964"/>
                </a:xfrm>
              </p:grpSpPr>
              <p:sp>
                <p:nvSpPr>
                  <p:cNvPr id="52" name="Rechteck 51"/>
                  <p:cNvSpPr/>
                  <p:nvPr/>
                </p:nvSpPr>
                <p:spPr bwMode="auto">
                  <a:xfrm rot="3381372">
                    <a:off x="2574942" y="5051318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3" name="Rechteck 52"/>
                  <p:cNvSpPr/>
                  <p:nvPr/>
                </p:nvSpPr>
                <p:spPr bwMode="auto">
                  <a:xfrm rot="3381372">
                    <a:off x="2539520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54" name="Gerade Verbindung 53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5" name="Gerade Verbindung 54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49" name="Gerade Verbindung 48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50" name="Bogen 49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Bogen 50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9" name="Gerade Verbindung 38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Gerade Verbindung 39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Gerade Verbindung 40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Gerade Verbindung 46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35497" y="1083078"/>
            <a:ext cx="47270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Profile measure by synchrotron light monitor:</a:t>
            </a:r>
            <a:endParaRPr lang="en-US" altLang="de-DE" dirty="0">
              <a:latin typeface="Calibri" panose="020F0502020204030204" pitchFamily="34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797747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Artist View of a Synchrotron Light Monitor</a:t>
            </a:r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084263"/>
            <a:ext cx="7148512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3235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Diffraction Limit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Synchrotron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8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58956" y="805827"/>
            <a:ext cx="43312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6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Limitations: </a:t>
            </a:r>
          </a:p>
          <a:p>
            <a:pPr>
              <a:spcBef>
                <a:spcPts val="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Diffraction limits the resolution</a:t>
            </a:r>
          </a:p>
          <a:p>
            <a:pPr>
              <a:spcBef>
                <a:spcPts val="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due to </a:t>
            </a:r>
            <a:r>
              <a:rPr lang="en-US" altLang="de-DE" sz="1600" dirty="0" err="1" smtClean="0">
                <a:latin typeface="Calibri" panose="020F0502020204030204" pitchFamily="34" charset="0"/>
              </a:rPr>
              <a:t>Fraunhofer</a:t>
            </a:r>
            <a:r>
              <a:rPr lang="en-US" altLang="de-DE" sz="1600" dirty="0" smtClean="0">
                <a:latin typeface="Calibri" panose="020F0502020204030204" pitchFamily="34" charset="0"/>
              </a:rPr>
              <a:t> diffraction</a:t>
            </a:r>
            <a:endParaRPr lang="en-US" altLang="de-DE" sz="1600" dirty="0">
              <a:latin typeface="Calibri" panose="020F0502020204030204" pitchFamily="34" charset="0"/>
            </a:endParaRPr>
          </a:p>
        </p:txBody>
      </p:sp>
      <p:graphicFrame>
        <p:nvGraphicFramePr>
          <p:cNvPr id="501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429137"/>
              </p:ext>
            </p:extLst>
          </p:nvPr>
        </p:nvGraphicFramePr>
        <p:xfrm>
          <a:off x="255794" y="1703959"/>
          <a:ext cx="28733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85" name="Formel" r:id="rId4" imgW="1917360" imgH="482400" progId="Equation.3">
                  <p:embed/>
                </p:oleObj>
              </mc:Choice>
              <mc:Fallback>
                <p:oleObj name="Formel" r:id="rId4" imgW="19173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794" y="1703959"/>
                        <a:ext cx="2873375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2918949"/>
            <a:ext cx="5221578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</a:rPr>
              <a:t>I</a:t>
            </a: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mprovements</a:t>
            </a:r>
            <a:r>
              <a:rPr lang="en-US" altLang="de-DE" b="1" dirty="0">
                <a:solidFill>
                  <a:schemeClr val="accent2"/>
                </a:solidFill>
                <a:latin typeface="Calibri" panose="020F0502020204030204" pitchFamily="34" charset="0"/>
              </a:rPr>
              <a:t>: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b="1" i="1" dirty="0">
                <a:solidFill>
                  <a:srgbClr val="008000"/>
                </a:solidFill>
                <a:latin typeface="Calibri" panose="020F0502020204030204" pitchFamily="34" charset="0"/>
              </a:rPr>
              <a:t>Shorter wavelength: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altLang="de-DE" dirty="0" smtClean="0">
                <a:latin typeface="Calibri" panose="020F0502020204030204" pitchFamily="34" charset="0"/>
              </a:rPr>
              <a:t>     Using X-rays </a:t>
            </a:r>
            <a:r>
              <a:rPr lang="en-US" altLang="de-DE" dirty="0">
                <a:latin typeface="Calibri" panose="020F0502020204030204" pitchFamily="34" charset="0"/>
              </a:rPr>
              <a:t>and an aperture of Ø 1mm</a:t>
            </a:r>
          </a:p>
          <a:p>
            <a:pPr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  → </a:t>
            </a:r>
            <a:r>
              <a:rPr lang="en-US" altLang="de-DE" dirty="0" smtClean="0">
                <a:latin typeface="Calibri" panose="020F0502020204030204" pitchFamily="34" charset="0"/>
              </a:rPr>
              <a:t>‘X-ray </a:t>
            </a:r>
            <a:r>
              <a:rPr lang="en-US" altLang="de-DE" dirty="0">
                <a:latin typeface="Calibri" panose="020F0502020204030204" pitchFamily="34" charset="0"/>
              </a:rPr>
              <a:t>pin hole camera</a:t>
            </a:r>
            <a:r>
              <a:rPr lang="en-US" altLang="de-DE" dirty="0" smtClean="0">
                <a:latin typeface="Calibri" panose="020F0502020204030204" pitchFamily="34" charset="0"/>
              </a:rPr>
              <a:t>’, </a:t>
            </a:r>
          </a:p>
          <a:p>
            <a:pPr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  achievable resolution </a:t>
            </a:r>
            <a:r>
              <a:rPr lang="en-US" altLang="de-DE" b="1" i="1" dirty="0" smtClean="0">
                <a:latin typeface="Calibri" panose="020F0502020204030204" pitchFamily="34" charset="0"/>
                <a:sym typeface="Symbol"/>
              </a:rPr>
              <a:t>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   10 m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b="1" i="1" dirty="0">
                <a:solidFill>
                  <a:srgbClr val="008000"/>
                </a:solidFill>
                <a:latin typeface="Calibri" panose="020F0502020204030204" pitchFamily="34" charset="0"/>
              </a:rPr>
              <a:t>Interference technique: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  At </a:t>
            </a:r>
            <a:r>
              <a:rPr lang="en-US" altLang="de-DE" dirty="0">
                <a:latin typeface="Calibri" panose="020F0502020204030204" pitchFamily="34" charset="0"/>
              </a:rPr>
              <a:t>optical wavelength </a:t>
            </a:r>
          </a:p>
          <a:p>
            <a:pPr>
              <a:lnSpc>
                <a:spcPct val="70000"/>
              </a:lnSpc>
            </a:pPr>
            <a:r>
              <a:rPr lang="en-US" altLang="de-DE" dirty="0" smtClean="0">
                <a:latin typeface="Calibri" panose="020F0502020204030204" pitchFamily="34" charset="0"/>
              </a:rPr>
              <a:t>    using </a:t>
            </a:r>
            <a:r>
              <a:rPr lang="en-US" altLang="de-DE" dirty="0">
                <a:latin typeface="Calibri" panose="020F0502020204030204" pitchFamily="34" charset="0"/>
              </a:rPr>
              <a:t>a double slit</a:t>
            </a:r>
          </a:p>
          <a:p>
            <a:pPr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</a:t>
            </a:r>
            <a:r>
              <a:rPr lang="en-US" altLang="de-DE" dirty="0" smtClean="0">
                <a:latin typeface="Calibri" panose="020F0502020204030204" pitchFamily="34" charset="0"/>
              </a:rPr>
              <a:t>→ </a:t>
            </a:r>
            <a:r>
              <a:rPr lang="en-US" altLang="de-DE" dirty="0">
                <a:latin typeface="Calibri" panose="020F0502020204030204" pitchFamily="34" charset="0"/>
              </a:rPr>
              <a:t>interference fringes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>
              <a:lnSpc>
                <a:spcPct val="50000"/>
              </a:lnSpc>
            </a:pPr>
            <a:r>
              <a:rPr lang="en-US" altLang="de-DE" dirty="0" smtClean="0">
                <a:latin typeface="Calibri" panose="020F0502020204030204" pitchFamily="34" charset="0"/>
              </a:rPr>
              <a:t>achievable resolution </a:t>
            </a:r>
            <a:r>
              <a:rPr lang="en-US" altLang="de-DE" b="1" i="1" dirty="0">
                <a:latin typeface="Calibri" panose="020F0502020204030204" pitchFamily="34" charset="0"/>
                <a:sym typeface="Symbol"/>
              </a:rPr>
              <a:t>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   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1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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m</a:t>
            </a:r>
            <a:r>
              <a:rPr lang="en-US" altLang="de-DE" dirty="0" smtClean="0">
                <a:latin typeface="Calibri" panose="020F0502020204030204" pitchFamily="34" charset="0"/>
              </a:rPr>
              <a:t>.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730" y="1101567"/>
            <a:ext cx="5831527" cy="1969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474591" y="1948861"/>
            <a:ext cx="14939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D60093"/>
                </a:solidFill>
              </a:rPr>
              <a:t>with wavelength </a:t>
            </a:r>
            <a:r>
              <a:rPr lang="en-US" sz="1000" dirty="0" smtClean="0">
                <a:solidFill>
                  <a:srgbClr val="D60093"/>
                </a:solidFill>
                <a:sym typeface="Symbol"/>
              </a:rPr>
              <a:t> </a:t>
            </a:r>
            <a:endParaRPr lang="en-US" sz="1000" dirty="0">
              <a:solidFill>
                <a:srgbClr val="D60093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87" b="24549"/>
          <a:stretch/>
        </p:blipFill>
        <p:spPr bwMode="auto">
          <a:xfrm>
            <a:off x="3842205" y="3057701"/>
            <a:ext cx="5463247" cy="183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23" r="651" b="24549"/>
          <a:stretch/>
        </p:blipFill>
        <p:spPr bwMode="auto">
          <a:xfrm>
            <a:off x="3692866" y="4695766"/>
            <a:ext cx="5388469" cy="19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30118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Pin-Hole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Camera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355600" y="800775"/>
            <a:ext cx="84264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dirty="0">
                <a:latin typeface="Calibri" panose="020F0502020204030204" pitchFamily="34" charset="0"/>
              </a:rPr>
              <a:t>The diffraction limit is</a:t>
            </a:r>
            <a:r>
              <a:rPr lang="en-US" altLang="de-DE" dirty="0">
                <a:latin typeface="Calibri" panose="020F0502020204030204" pitchFamily="34" charset="0"/>
              </a:rPr>
              <a:t>                                         </a:t>
            </a:r>
            <a:r>
              <a:rPr lang="en-US" altLang="de-DE" dirty="0" smtClean="0">
                <a:latin typeface="Calibri" panose="020F0502020204030204" pitchFamily="34" charset="0"/>
              </a:rPr>
              <a:t>  </a:t>
            </a:r>
            <a:r>
              <a:rPr lang="en-US" altLang="de-DE" dirty="0" smtClean="0">
                <a:latin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s</a:t>
            </a:r>
            <a:r>
              <a:rPr lang="en-US" altLang="de-DE" b="1" i="1" dirty="0">
                <a:solidFill>
                  <a:srgbClr val="008000"/>
                </a:solidFill>
                <a:latin typeface="Calibri" panose="020F0502020204030204" pitchFamily="34" charset="0"/>
              </a:rPr>
              <a:t>horter wavelength by </a:t>
            </a:r>
            <a:r>
              <a:rPr lang="en-US" altLang="de-DE" b="1" i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X-rays</a:t>
            </a:r>
            <a:r>
              <a:rPr lang="en-US" altLang="de-DE" dirty="0">
                <a:latin typeface="Calibri" panose="020F0502020204030204" pitchFamily="34" charset="0"/>
              </a:rPr>
              <a:t>.</a:t>
            </a:r>
          </a:p>
        </p:txBody>
      </p:sp>
      <p:graphicFrame>
        <p:nvGraphicFramePr>
          <p:cNvPr id="5120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039857"/>
              </p:ext>
            </p:extLst>
          </p:nvPr>
        </p:nvGraphicFramePr>
        <p:xfrm>
          <a:off x="2716213" y="694412"/>
          <a:ext cx="211772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203" name="Equation" r:id="rId4" imgW="1320227" imgH="291973" progId="Equation.3">
                  <p:embed/>
                </p:oleObj>
              </mc:Choice>
              <mc:Fallback>
                <p:oleObj name="Equation" r:id="rId4" imgW="1320227" imgH="2919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6213" y="694412"/>
                        <a:ext cx="2117725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206" name="Gruppieren 3"/>
          <p:cNvGrpSpPr>
            <a:grpSpLocks/>
          </p:cNvGrpSpPr>
          <p:nvPr/>
        </p:nvGrpSpPr>
        <p:grpSpPr bwMode="auto">
          <a:xfrm>
            <a:off x="125413" y="1331913"/>
            <a:ext cx="9612312" cy="2479675"/>
            <a:chOff x="125413" y="1331476"/>
            <a:chExt cx="9612709" cy="2480110"/>
          </a:xfrm>
        </p:grpSpPr>
        <p:sp>
          <p:nvSpPr>
            <p:cNvPr id="51211" name="Text Box 3"/>
            <p:cNvSpPr txBox="1">
              <a:spLocks noChangeArrowheads="1"/>
            </p:cNvSpPr>
            <p:nvPr/>
          </p:nvSpPr>
          <p:spPr bwMode="auto">
            <a:xfrm>
              <a:off x="125413" y="1343025"/>
              <a:ext cx="8729662" cy="180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US" altLang="de-DE" sz="1600">
                <a:solidFill>
                  <a:srgbClr val="006600"/>
                </a:solidFill>
                <a:latin typeface="Comic Sans MS" pitchFamily="66" charset="0"/>
              </a:endParaRPr>
            </a:p>
            <a:p>
              <a:endParaRPr lang="en-US" altLang="de-DE" sz="1600">
                <a:solidFill>
                  <a:srgbClr val="006600"/>
                </a:solidFill>
                <a:latin typeface="Comic Sans MS" pitchFamily="66" charset="0"/>
              </a:endParaRPr>
            </a:p>
            <a:p>
              <a:endParaRPr lang="en-US" altLang="de-DE" sz="1600">
                <a:solidFill>
                  <a:srgbClr val="006600"/>
                </a:solidFill>
                <a:latin typeface="Comic Sans MS" pitchFamily="66" charset="0"/>
              </a:endParaRPr>
            </a:p>
            <a:p>
              <a:endParaRPr lang="en-US" altLang="de-DE" sz="1600">
                <a:solidFill>
                  <a:srgbClr val="006600"/>
                </a:solidFill>
                <a:latin typeface="Comic Sans MS" pitchFamily="66" charset="0"/>
              </a:endParaRPr>
            </a:p>
            <a:p>
              <a:endParaRPr lang="en-US" altLang="de-DE" sz="160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  <p:pic>
          <p:nvPicPr>
            <p:cNvPr id="51212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7" t="4218" r="-5717" b="59998"/>
            <a:stretch>
              <a:fillRect/>
            </a:stretch>
          </p:blipFill>
          <p:spPr bwMode="auto">
            <a:xfrm>
              <a:off x="300038" y="1597283"/>
              <a:ext cx="9438084" cy="2214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213" name="Textfeld 1"/>
            <p:cNvSpPr txBox="1">
              <a:spLocks noChangeArrowheads="1"/>
            </p:cNvSpPr>
            <p:nvPr/>
          </p:nvSpPr>
          <p:spPr bwMode="auto">
            <a:xfrm>
              <a:off x="4355976" y="1331476"/>
              <a:ext cx="303410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i="1" dirty="0">
                  <a:latin typeface="Calibri" panose="020F0502020204030204" pitchFamily="34" charset="0"/>
                </a:rPr>
                <a:t>Example: </a:t>
              </a:r>
              <a:r>
                <a:rPr lang="en-US" altLang="de-DE" dirty="0">
                  <a:latin typeface="Calibri" panose="020F0502020204030204" pitchFamily="34" charset="0"/>
                </a:rPr>
                <a:t>PETRA III</a:t>
              </a:r>
            </a:p>
          </p:txBody>
        </p:sp>
      </p:grpSp>
      <p:sp>
        <p:nvSpPr>
          <p:cNvPr id="51207" name="Rechteck 2"/>
          <p:cNvSpPr>
            <a:spLocks noChangeArrowheads="1"/>
          </p:cNvSpPr>
          <p:nvPr/>
        </p:nvSpPr>
        <p:spPr bwMode="auto">
          <a:xfrm>
            <a:off x="4491038" y="3644900"/>
            <a:ext cx="4545012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51210" name="Text Box 8"/>
          <p:cNvSpPr txBox="1">
            <a:spLocks noChangeArrowheads="1"/>
          </p:cNvSpPr>
          <p:nvPr/>
        </p:nvSpPr>
        <p:spPr bwMode="auto">
          <a:xfrm>
            <a:off x="6698848" y="1362558"/>
            <a:ext cx="24495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 smtClean="0">
                <a:latin typeface="Calibri" panose="020F0502020204030204" pitchFamily="34" charset="0"/>
              </a:rPr>
              <a:t>Courtesy </a:t>
            </a:r>
            <a:r>
              <a:rPr lang="en-US" altLang="de-DE" sz="1400" dirty="0">
                <a:latin typeface="Calibri" panose="020F0502020204030204" pitchFamily="34" charset="0"/>
              </a:rPr>
              <a:t>K. </a:t>
            </a:r>
            <a:r>
              <a:rPr lang="en-US" altLang="de-DE" sz="1400" dirty="0" err="1">
                <a:latin typeface="Calibri" panose="020F0502020204030204" pitchFamily="34" charset="0"/>
              </a:rPr>
              <a:t>Wittenburg</a:t>
            </a:r>
            <a:r>
              <a:rPr lang="en-US" altLang="de-DE" sz="1400" dirty="0">
                <a:latin typeface="Calibri" panose="020F0502020204030204" pitchFamily="34" charset="0"/>
              </a:rPr>
              <a:t>, DESY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-308673" y="3787486"/>
            <a:ext cx="5236328" cy="2423055"/>
            <a:chOff x="219075" y="3608213"/>
            <a:chExt cx="6138504" cy="2840527"/>
          </a:xfrm>
        </p:grpSpPr>
        <p:sp>
          <p:nvSpPr>
            <p:cNvPr id="51208" name="Rechteck 12"/>
            <p:cNvSpPr>
              <a:spLocks noChangeArrowheads="1"/>
            </p:cNvSpPr>
            <p:nvPr/>
          </p:nvSpPr>
          <p:spPr bwMode="auto">
            <a:xfrm>
              <a:off x="219075" y="3646488"/>
              <a:ext cx="1112838" cy="360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pic>
          <p:nvPicPr>
            <p:cNvPr id="15" name="Picture 187" descr="Beamline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717" y="3608213"/>
              <a:ext cx="5757862" cy="2840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188"/>
            <p:cNvGrpSpPr>
              <a:grpSpLocks/>
            </p:cNvGrpSpPr>
            <p:nvPr/>
          </p:nvGrpSpPr>
          <p:grpSpPr bwMode="auto">
            <a:xfrm>
              <a:off x="672482" y="3928918"/>
              <a:ext cx="1142679" cy="939207"/>
              <a:chOff x="349" y="130"/>
              <a:chExt cx="848" cy="697"/>
            </a:xfrm>
          </p:grpSpPr>
          <p:sp>
            <p:nvSpPr>
              <p:cNvPr id="23" name="Text Box 189"/>
              <p:cNvSpPr txBox="1">
                <a:spLocks noChangeArrowheads="1"/>
              </p:cNvSpPr>
              <p:nvPr/>
            </p:nvSpPr>
            <p:spPr bwMode="auto">
              <a:xfrm>
                <a:off x="349" y="599"/>
                <a:ext cx="848" cy="2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/>
                <a:r>
                  <a:rPr lang="de-DE" sz="1400" dirty="0">
                    <a:solidFill>
                      <a:schemeClr val="accent2"/>
                    </a:solidFill>
                  </a:rPr>
                  <a:t>X-</a:t>
                </a:r>
                <a:r>
                  <a:rPr lang="de-DE" sz="1400" dirty="0" err="1">
                    <a:solidFill>
                      <a:schemeClr val="accent2"/>
                    </a:solidFill>
                  </a:rPr>
                  <a:t>ray</a:t>
                </a:r>
                <a:r>
                  <a:rPr lang="de-DE" sz="1400" dirty="0">
                    <a:solidFill>
                      <a:schemeClr val="accent2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chemeClr val="accent2"/>
                    </a:solidFill>
                  </a:rPr>
                  <a:t>optics</a:t>
                </a:r>
                <a:endParaRPr lang="en-GB" sz="14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4" name="Line 190"/>
              <p:cNvSpPr>
                <a:spLocks noChangeShapeType="1"/>
              </p:cNvSpPr>
              <p:nvPr/>
            </p:nvSpPr>
            <p:spPr bwMode="auto">
              <a:xfrm flipH="1" flipV="1">
                <a:off x="658" y="130"/>
                <a:ext cx="73" cy="493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7" name="Group 191"/>
            <p:cNvGrpSpPr>
              <a:grpSpLocks/>
            </p:cNvGrpSpPr>
            <p:nvPr/>
          </p:nvGrpSpPr>
          <p:grpSpPr bwMode="auto">
            <a:xfrm>
              <a:off x="5520782" y="4019200"/>
              <a:ext cx="836796" cy="1009277"/>
              <a:chOff x="4764" y="2425"/>
              <a:chExt cx="621" cy="749"/>
            </a:xfrm>
          </p:grpSpPr>
          <p:sp>
            <p:nvSpPr>
              <p:cNvPr id="21" name="Text Box 192"/>
              <p:cNvSpPr txBox="1">
                <a:spLocks noChangeArrowheads="1"/>
              </p:cNvSpPr>
              <p:nvPr/>
            </p:nvSpPr>
            <p:spPr bwMode="auto">
              <a:xfrm>
                <a:off x="4764" y="2425"/>
                <a:ext cx="566" cy="2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de-DE" sz="1400" dirty="0">
                    <a:solidFill>
                      <a:schemeClr val="accent2"/>
                    </a:solidFill>
                  </a:rPr>
                  <a:t>CCD</a:t>
                </a:r>
                <a:endParaRPr lang="en-GB" sz="14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2" name="Line 193"/>
              <p:cNvSpPr>
                <a:spLocks noChangeShapeType="1"/>
              </p:cNvSpPr>
              <p:nvPr/>
            </p:nvSpPr>
            <p:spPr bwMode="auto">
              <a:xfrm>
                <a:off x="5195" y="2692"/>
                <a:ext cx="190" cy="4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8" name="Group 194"/>
            <p:cNvGrpSpPr>
              <a:grpSpLocks/>
            </p:cNvGrpSpPr>
            <p:nvPr/>
          </p:nvGrpSpPr>
          <p:grpSpPr bwMode="auto">
            <a:xfrm>
              <a:off x="3787899" y="3621688"/>
              <a:ext cx="1517284" cy="1208706"/>
              <a:chOff x="2208" y="855"/>
              <a:chExt cx="1126" cy="897"/>
            </a:xfrm>
          </p:grpSpPr>
          <p:sp>
            <p:nvSpPr>
              <p:cNvPr id="19" name="Text Box 195"/>
              <p:cNvSpPr txBox="1">
                <a:spLocks noChangeArrowheads="1"/>
              </p:cNvSpPr>
              <p:nvPr/>
            </p:nvSpPr>
            <p:spPr bwMode="auto">
              <a:xfrm>
                <a:off x="2208" y="855"/>
                <a:ext cx="1043" cy="2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/>
                <a:r>
                  <a:rPr lang="de-DE" sz="1400" dirty="0" smtClean="0">
                    <a:solidFill>
                      <a:schemeClr val="accent2"/>
                    </a:solidFill>
                  </a:rPr>
                  <a:t>Monochromator</a:t>
                </a:r>
                <a:endParaRPr lang="de-DE" sz="14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0" name="Line 196"/>
              <p:cNvSpPr>
                <a:spLocks noChangeShapeType="1"/>
              </p:cNvSpPr>
              <p:nvPr/>
            </p:nvSpPr>
            <p:spPr bwMode="auto">
              <a:xfrm>
                <a:off x="2908" y="1083"/>
                <a:ext cx="426" cy="669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25" name="Text Box 195"/>
            <p:cNvSpPr txBox="1">
              <a:spLocks noChangeArrowheads="1"/>
            </p:cNvSpPr>
            <p:nvPr/>
          </p:nvSpPr>
          <p:spPr bwMode="auto">
            <a:xfrm>
              <a:off x="4326898" y="5082980"/>
              <a:ext cx="1405442" cy="307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sz="1400" dirty="0" smtClean="0">
                  <a:solidFill>
                    <a:srgbClr val="FF0000"/>
                  </a:solidFill>
                </a:rPr>
                <a:t>electron beam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" name="Gerade Verbindung mit Pfeil 2"/>
            <p:cNvCxnSpPr/>
            <p:nvPr/>
          </p:nvCxnSpPr>
          <p:spPr bwMode="auto">
            <a:xfrm>
              <a:off x="5726021" y="5255530"/>
              <a:ext cx="527127" cy="160351"/>
            </a:xfrm>
            <a:prstGeom prst="straightConnector1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" name="Text Box 195"/>
            <p:cNvSpPr txBox="1">
              <a:spLocks noChangeArrowheads="1"/>
            </p:cNvSpPr>
            <p:nvPr/>
          </p:nvSpPr>
          <p:spPr bwMode="auto">
            <a:xfrm>
              <a:off x="2218580" y="3711138"/>
              <a:ext cx="126006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sz="1400" dirty="0">
                  <a:solidFill>
                    <a:srgbClr val="D60093"/>
                  </a:solidFill>
                </a:rPr>
                <a:t>X</a:t>
              </a:r>
              <a:r>
                <a:rPr lang="en-US" sz="1400" dirty="0" smtClean="0">
                  <a:solidFill>
                    <a:srgbClr val="D60093"/>
                  </a:solidFill>
                </a:rPr>
                <a:t>-ray beam</a:t>
              </a:r>
              <a:endParaRPr lang="en-US" sz="1400" dirty="0">
                <a:solidFill>
                  <a:srgbClr val="D60093"/>
                </a:solidFill>
              </a:endParaRPr>
            </a:p>
          </p:txBody>
        </p:sp>
        <p:cxnSp>
          <p:nvCxnSpPr>
            <p:cNvPr id="28" name="Gerade Verbindung mit Pfeil 27"/>
            <p:cNvCxnSpPr/>
            <p:nvPr/>
          </p:nvCxnSpPr>
          <p:spPr bwMode="auto">
            <a:xfrm>
              <a:off x="2667893" y="4239347"/>
              <a:ext cx="527127" cy="138288"/>
            </a:xfrm>
            <a:prstGeom prst="straightConnector1">
              <a:avLst/>
            </a:prstGeom>
            <a:noFill/>
            <a:ln w="222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9" name="Gruppieren 28"/>
          <p:cNvGrpSpPr/>
          <p:nvPr/>
        </p:nvGrpSpPr>
        <p:grpSpPr>
          <a:xfrm>
            <a:off x="5922395" y="3299629"/>
            <a:ext cx="2932319" cy="3037671"/>
            <a:chOff x="-2321854" y="2244725"/>
            <a:chExt cx="2932319" cy="3037671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21854" y="2244725"/>
              <a:ext cx="2932319" cy="3037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feld 15"/>
            <p:cNvSpPr txBox="1">
              <a:spLocks noChangeArrowheads="1"/>
            </p:cNvSpPr>
            <p:nvPr/>
          </p:nvSpPr>
          <p:spPr bwMode="auto">
            <a:xfrm>
              <a:off x="-2071135" y="4279346"/>
              <a:ext cx="1166151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500" dirty="0" smtClean="0">
                  <a:sym typeface="Symbol" pitchFamily="18" charset="2"/>
                </a:rPr>
                <a:t> = 44 </a:t>
              </a:r>
              <a:r>
                <a:rPr lang="en-US" altLang="de-DE" sz="1500" dirty="0">
                  <a:sym typeface="Symbol" pitchFamily="18" charset="2"/>
                </a:rPr>
                <a:t>µm</a:t>
              </a:r>
              <a:endParaRPr lang="en-US" altLang="de-DE" sz="1500" dirty="0"/>
            </a:p>
          </p:txBody>
        </p:sp>
        <p:sp>
          <p:nvSpPr>
            <p:cNvPr id="32" name="Textfeld 3"/>
            <p:cNvSpPr txBox="1">
              <a:spLocks noChangeArrowheads="1"/>
            </p:cNvSpPr>
            <p:nvPr/>
          </p:nvSpPr>
          <p:spPr bwMode="auto">
            <a:xfrm rot="16200000">
              <a:off x="-380392" y="2771699"/>
              <a:ext cx="957634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300" dirty="0" smtClean="0">
                  <a:sym typeface="Symbol" pitchFamily="18" charset="2"/>
                </a:rPr>
                <a:t> = 32µm</a:t>
              </a:r>
              <a:endParaRPr lang="en-US" altLang="de-DE" sz="1300" dirty="0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5872793" y="2892182"/>
            <a:ext cx="29329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>
                <a:latin typeface="Calibri" panose="020F0502020204030204" pitchFamily="34" charset="0"/>
              </a:rPr>
              <a:t>Example: </a:t>
            </a:r>
            <a:r>
              <a:rPr lang="en-US" dirty="0">
                <a:latin typeface="Calibri" panose="020F0502020204030204" pitchFamily="34" charset="0"/>
              </a:rPr>
              <a:t>PETRA </a:t>
            </a:r>
            <a:r>
              <a:rPr lang="en-US" dirty="0" smtClean="0">
                <a:latin typeface="Calibri" panose="020F0502020204030204" pitchFamily="34" charset="0"/>
              </a:rPr>
              <a:t>III result: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655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Screen based Beam Profile Measurement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6149" name="Rectangle 8"/>
          <p:cNvSpPr>
            <a:spLocks noChangeArrowheads="1"/>
          </p:cNvSpPr>
          <p:nvPr/>
        </p:nvSpPr>
        <p:spPr bwMode="auto">
          <a:xfrm>
            <a:off x="164923" y="4614556"/>
            <a:ext cx="2989857" cy="69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</a:rPr>
              <a:t>Observation with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a CCD, CMOS or video camera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8613" y="857565"/>
            <a:ext cx="3403600" cy="377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</a:rPr>
              <a:t>Advantage of screens: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Direct 2-dim measurement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High spatial resolution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Cheap </a:t>
            </a:r>
            <a:r>
              <a:rPr lang="en-US" altLang="de-DE" dirty="0" smtClean="0">
                <a:latin typeface="Calibri" panose="020F0502020204030204" pitchFamily="34" charset="0"/>
              </a:rPr>
              <a:t>realization</a:t>
            </a:r>
          </a:p>
          <a:p>
            <a:pPr>
              <a:lnSpc>
                <a:spcPct val="70000"/>
              </a:lnSpc>
            </a:pP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 widely used at transfer lines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r>
              <a:rPr lang="en-US" altLang="de-DE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Disadvantage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</a:rPr>
              <a:t>of screens: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 Intercepting device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Some material might brittle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 Low dynamic range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Might be destroyed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  by </a:t>
            </a:r>
            <a:r>
              <a:rPr lang="en-US" altLang="de-DE" dirty="0">
                <a:latin typeface="Calibri" panose="020F0502020204030204" pitchFamily="34" charset="0"/>
              </a:rPr>
              <a:t>the </a:t>
            </a:r>
            <a:r>
              <a:rPr lang="en-US" altLang="de-DE" dirty="0" smtClean="0">
                <a:latin typeface="Calibri" panose="020F0502020204030204" pitchFamily="34" charset="0"/>
              </a:rPr>
              <a:t>beam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grpSp>
        <p:nvGrpSpPr>
          <p:cNvPr id="6151" name="Group 12"/>
          <p:cNvGrpSpPr>
            <a:grpSpLocks/>
          </p:cNvGrpSpPr>
          <p:nvPr/>
        </p:nvGrpSpPr>
        <p:grpSpPr bwMode="auto">
          <a:xfrm>
            <a:off x="3262313" y="1063455"/>
            <a:ext cx="5840412" cy="4811712"/>
            <a:chOff x="1950" y="806"/>
            <a:chExt cx="3679" cy="3031"/>
          </a:xfrm>
        </p:grpSpPr>
        <p:pic>
          <p:nvPicPr>
            <p:cNvPr id="6153" name="Picture 9" descr="screensho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0" y="806"/>
              <a:ext cx="3679" cy="3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54" name="Text Box 11"/>
            <p:cNvSpPr txBox="1">
              <a:spLocks noChangeArrowheads="1"/>
            </p:cNvSpPr>
            <p:nvPr/>
          </p:nvSpPr>
          <p:spPr bwMode="auto">
            <a:xfrm>
              <a:off x="2757" y="2195"/>
              <a:ext cx="868" cy="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>
                  <a:solidFill>
                    <a:schemeClr val="bg1"/>
                  </a:solidFill>
                  <a:latin typeface="Calibri" panose="020F0502020204030204" pitchFamily="34" charset="0"/>
                </a:rPr>
                <a:t>b/w CCD:</a:t>
              </a:r>
            </a:p>
            <a:p>
              <a:pPr>
                <a:lnSpc>
                  <a:spcPct val="70000"/>
                </a:lnSpc>
              </a:pPr>
              <a:r>
                <a:rPr lang="en-US" altLang="de-DE">
                  <a:solidFill>
                    <a:schemeClr val="bg1"/>
                  </a:solidFill>
                  <a:latin typeface="Calibri" panose="020F0502020204030204" pitchFamily="34" charset="0"/>
                </a:rPr>
                <a:t>artificial false-color</a:t>
              </a:r>
            </a:p>
          </p:txBody>
        </p:sp>
      </p:grpSp>
      <p:sp>
        <p:nvSpPr>
          <p:cNvPr id="6152" name="Text Box 13"/>
          <p:cNvSpPr txBox="1">
            <a:spLocks noChangeArrowheads="1"/>
          </p:cNvSpPr>
          <p:nvPr/>
        </p:nvSpPr>
        <p:spPr bwMode="auto">
          <a:xfrm>
            <a:off x="3174408" y="712835"/>
            <a:ext cx="62849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GSI LINAC, 4 MeV/u, low current, </a:t>
            </a:r>
            <a:r>
              <a:rPr lang="en-US" altLang="de-DE" dirty="0" err="1">
                <a:latin typeface="Calibri" panose="020F0502020204030204" pitchFamily="34" charset="0"/>
              </a:rPr>
              <a:t>YAG:Ce</a:t>
            </a:r>
            <a:r>
              <a:rPr lang="en-US" altLang="de-DE" dirty="0">
                <a:latin typeface="Calibri" panose="020F0502020204030204" pitchFamily="34" charset="0"/>
              </a:rPr>
              <a:t> screen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41451" y="5417230"/>
            <a:ext cx="4448793" cy="851566"/>
            <a:chOff x="290898" y="5567131"/>
            <a:chExt cx="4448793" cy="851566"/>
          </a:xfrm>
        </p:grpSpPr>
        <p:cxnSp>
          <p:nvCxnSpPr>
            <p:cNvPr id="12" name="Gerade Verbindung 11"/>
            <p:cNvCxnSpPr/>
            <p:nvPr/>
          </p:nvCxnSpPr>
          <p:spPr bwMode="auto">
            <a:xfrm flipH="1" flipV="1">
              <a:off x="3031910" y="6215876"/>
              <a:ext cx="1707781" cy="1367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Textfeld 12"/>
            <p:cNvSpPr txBox="1"/>
            <p:nvPr/>
          </p:nvSpPr>
          <p:spPr>
            <a:xfrm>
              <a:off x="2301167" y="6039218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  <a:endParaRPr lang="en-US" sz="15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955031" y="6034041"/>
              <a:ext cx="757645" cy="323165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  <a:endParaRPr lang="en-US" sz="15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5" name="Gerade Verbindung 14"/>
            <p:cNvCxnSpPr/>
            <p:nvPr/>
          </p:nvCxnSpPr>
          <p:spPr bwMode="auto">
            <a:xfrm flipH="1" flipV="1">
              <a:off x="1702531" y="6224743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Rechteck 15"/>
            <p:cNvSpPr/>
            <p:nvPr/>
          </p:nvSpPr>
          <p:spPr bwMode="auto">
            <a:xfrm>
              <a:off x="1897199" y="6049365"/>
              <a:ext cx="171129" cy="369332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7" name="Gerade Verbindung 16"/>
            <p:cNvCxnSpPr/>
            <p:nvPr/>
          </p:nvCxnSpPr>
          <p:spPr bwMode="auto">
            <a:xfrm flipH="1">
              <a:off x="290898" y="6229553"/>
              <a:ext cx="664133" cy="4478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Rechteck 20"/>
            <p:cNvSpPr/>
            <p:nvPr/>
          </p:nvSpPr>
          <p:spPr bwMode="auto">
            <a:xfrm>
              <a:off x="686452" y="6042153"/>
              <a:ext cx="171129" cy="369332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290898" y="5567131"/>
              <a:ext cx="340968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Scintillation Screen (beam stopped)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100" b="1" dirty="0" smtClean="0">
                <a:solidFill>
                  <a:srgbClr val="000000"/>
                </a:solidFill>
                <a:latin typeface="+mj-lt"/>
              </a:rPr>
              <a:t>Double Slit Interference for </a:t>
            </a:r>
            <a:r>
              <a:rPr lang="en-US" sz="2100" b="1" dirty="0">
                <a:solidFill>
                  <a:srgbClr val="000000"/>
                </a:solidFill>
                <a:latin typeface="+mj-lt"/>
              </a:rPr>
              <a:t>R</a:t>
            </a:r>
            <a:r>
              <a:rPr lang="en-US" sz="2100" b="1" dirty="0" smtClean="0">
                <a:solidFill>
                  <a:srgbClr val="000000"/>
                </a:solidFill>
                <a:latin typeface="+mj-lt"/>
              </a:rPr>
              <a:t>adiation Monitors</a:t>
            </a:r>
            <a:endParaRPr lang="en-US" sz="21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4247804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sz="1600" dirty="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sz="1600" dirty="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sz="1600" dirty="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sz="1600" dirty="0">
              <a:solidFill>
                <a:srgbClr val="006600"/>
              </a:solidFill>
              <a:latin typeface="Comic Sans MS" pitchFamily="66" charset="0"/>
            </a:endParaRPr>
          </a:p>
          <a:p>
            <a:endParaRPr lang="en-US" sz="1600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125413" y="759101"/>
            <a:ext cx="5370217" cy="168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de-DE" dirty="0" smtClean="0">
                <a:latin typeface="Calibri" panose="020F0502020204030204" pitchFamily="34" charset="0"/>
              </a:rPr>
              <a:t>The </a:t>
            </a:r>
            <a:r>
              <a:rPr lang="en-US" b="1" dirty="0" smtClean="0">
                <a:latin typeface="Calibri" panose="020F0502020204030204" pitchFamily="34" charset="0"/>
              </a:rPr>
              <a:t>blurring of interference pattern </a:t>
            </a:r>
            <a:r>
              <a:rPr lang="en-US" dirty="0" smtClean="0">
                <a:latin typeface="Calibri" panose="020F0502020204030204" pitchFamily="34" charset="0"/>
              </a:rPr>
              <a:t>due to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latin typeface="Calibri" panose="020F0502020204030204" pitchFamily="34" charset="0"/>
              </a:rPr>
              <a:t>finite size of the sources </a:t>
            </a:r>
          </a:p>
          <a:p>
            <a:pPr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  <a:sym typeface="Symbol"/>
              </a:rPr>
              <a:t>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spatial coherence parameter  delivers </a:t>
            </a:r>
            <a:r>
              <a:rPr lang="en-US" b="1" i="1" dirty="0" err="1" smtClean="0">
                <a:latin typeface="Calibri" panose="020F0502020204030204" pitchFamily="34" charset="0"/>
                <a:sym typeface="Symbol"/>
              </a:rPr>
              <a:t>rms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 beam size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latin typeface="Calibri" panose="020F0502020204030204" pitchFamily="34" charset="0"/>
                <a:sym typeface="Symbol"/>
              </a:rPr>
              <a:t>i.e. ‘de-convolution’ of blurred image!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latin typeface="Calibri" panose="020F0502020204030204" pitchFamily="34" charset="0"/>
                <a:sym typeface="Symbol"/>
              </a:rPr>
              <a:t> highest resolution, but complex method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4" name="Grafik 1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3" y="4276150"/>
            <a:ext cx="6291262" cy="1995753"/>
          </a:xfrm>
          <a:prstGeom prst="rect">
            <a:avLst/>
          </a:prstGeom>
        </p:spPr>
      </p:pic>
      <p:pic>
        <p:nvPicPr>
          <p:cNvPr id="15" name="Picture 63" descr="SLS-Interference-pattern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237" y="4352760"/>
            <a:ext cx="1908194" cy="193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25413" y="2604172"/>
            <a:ext cx="461036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US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Typical resolution for three methods: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Direct optical observation: </a:t>
            </a:r>
            <a:r>
              <a:rPr lang="en-US" b="1" i="1" dirty="0" smtClean="0">
                <a:latin typeface="Calibri" panose="020F0502020204030204" pitchFamily="34" charset="0"/>
                <a:sym typeface="Symbol"/>
              </a:rPr>
              <a:t> 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 </a:t>
            </a:r>
            <a:r>
              <a:rPr lang="en-US" b="1" dirty="0" smtClean="0">
                <a:latin typeface="Calibri" panose="020F0502020204030204" pitchFamily="34" charset="0"/>
                <a:sym typeface="Symbol"/>
              </a:rPr>
              <a:t>100 µm 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Direct x-ray observation :  </a:t>
            </a:r>
            <a:r>
              <a:rPr lang="en-US" dirty="0" smtClean="0">
                <a:latin typeface="Calibri" panose="020F0502020204030204" pitchFamily="34" charset="0"/>
              </a:rPr>
              <a:t>  </a:t>
            </a:r>
            <a:r>
              <a:rPr lang="en-US" b="1" i="1" dirty="0">
                <a:latin typeface="Calibri" panose="020F0502020204030204" pitchFamily="34" charset="0"/>
                <a:sym typeface="Symbol"/>
              </a:rPr>
              <a:t> </a:t>
            </a:r>
            <a:r>
              <a:rPr lang="en-US" dirty="0">
                <a:latin typeface="Calibri" panose="020F0502020204030204" pitchFamily="34" charset="0"/>
                <a:sym typeface="Symbol"/>
              </a:rPr>
              <a:t>   </a:t>
            </a:r>
            <a:r>
              <a:rPr lang="en-US" b="1" dirty="0">
                <a:latin typeface="Calibri" panose="020F0502020204030204" pitchFamily="34" charset="0"/>
                <a:sym typeface="Symbol"/>
              </a:rPr>
              <a:t>10 </a:t>
            </a:r>
            <a:r>
              <a:rPr lang="en-US" b="1" dirty="0" smtClean="0">
                <a:latin typeface="Calibri" panose="020F0502020204030204" pitchFamily="34" charset="0"/>
                <a:sym typeface="Symbol"/>
              </a:rPr>
              <a:t>µm</a:t>
            </a:r>
            <a:endParaRPr lang="en-US" dirty="0" smtClean="0">
              <a:latin typeface="Calibri" panose="020F0502020204030204" pitchFamily="34" charset="0"/>
              <a:sym typeface="Symbol"/>
            </a:endParaRP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Interference optical </a:t>
            </a:r>
            <a:r>
              <a:rPr lang="en-US" dirty="0" err="1" smtClean="0">
                <a:latin typeface="Calibri" panose="020F0502020204030204" pitchFamily="34" charset="0"/>
              </a:rPr>
              <a:t>obser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b="1" i="1" dirty="0" smtClean="0">
                <a:latin typeface="Calibri" panose="020F0502020204030204" pitchFamily="34" charset="0"/>
                <a:sym typeface="Symbol"/>
              </a:rPr>
              <a:t> </a:t>
            </a:r>
            <a:r>
              <a:rPr lang="en-US" dirty="0" smtClean="0">
                <a:latin typeface="Calibri" panose="020F0502020204030204" pitchFamily="34" charset="0"/>
                <a:sym typeface="Symbol"/>
              </a:rPr>
              <a:t>     </a:t>
            </a:r>
            <a:r>
              <a:rPr lang="en-US" b="1" dirty="0" smtClean="0">
                <a:latin typeface="Calibri" panose="020F0502020204030204" pitchFamily="34" charset="0"/>
                <a:sym typeface="Symbol"/>
              </a:rPr>
              <a:t>1 µm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6285" y="6195350"/>
            <a:ext cx="2901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1600" dirty="0"/>
              <a:t>Courtesy </a:t>
            </a:r>
            <a:r>
              <a:rPr lang="en-US" altLang="de-DE" sz="1600" dirty="0" smtClean="0"/>
              <a:t>of </a:t>
            </a:r>
            <a:r>
              <a:rPr lang="en-US" sz="1600" dirty="0" smtClean="0"/>
              <a:t>V. </a:t>
            </a:r>
            <a:r>
              <a:rPr lang="en-US" sz="1600" dirty="0" err="1" smtClean="0"/>
              <a:t>Schlott</a:t>
            </a:r>
            <a:r>
              <a:rPr lang="en-US" sz="1600" dirty="0" smtClean="0"/>
              <a:t> PSI</a:t>
            </a:r>
            <a:endParaRPr lang="en-US" sz="1600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5469538" y="722897"/>
            <a:ext cx="3475353" cy="1954370"/>
            <a:chOff x="5469538" y="722897"/>
            <a:chExt cx="3475353" cy="1954370"/>
          </a:xfrm>
        </p:grpSpPr>
        <p:sp>
          <p:nvSpPr>
            <p:cNvPr id="3" name="Rechteck 2"/>
            <p:cNvSpPr/>
            <p:nvPr/>
          </p:nvSpPr>
          <p:spPr bwMode="auto">
            <a:xfrm>
              <a:off x="7452640" y="1248355"/>
              <a:ext cx="967791" cy="6599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" name="Gruppieren 4"/>
            <p:cNvGrpSpPr/>
            <p:nvPr/>
          </p:nvGrpSpPr>
          <p:grpSpPr>
            <a:xfrm>
              <a:off x="5469538" y="1010197"/>
              <a:ext cx="3288700" cy="1667070"/>
              <a:chOff x="4299455" y="1136821"/>
              <a:chExt cx="3288700" cy="1667070"/>
            </a:xfrm>
          </p:grpSpPr>
          <p:pic>
            <p:nvPicPr>
              <p:cNvPr id="65538" name="Picture 2" descr="http://upload.wikimedia.org/wikipedia/commons/8/87/R%C3%A4umliche_koh%C3%A4renz.gif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4640" b="50000"/>
              <a:stretch/>
            </p:blipFill>
            <p:spPr bwMode="auto">
              <a:xfrm>
                <a:off x="4299455" y="1136821"/>
                <a:ext cx="3153185" cy="16670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hteck 15"/>
              <p:cNvSpPr/>
              <p:nvPr/>
            </p:nvSpPr>
            <p:spPr bwMode="auto">
              <a:xfrm>
                <a:off x="7243657" y="2133372"/>
                <a:ext cx="344498" cy="2624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" name="Textfeld 1"/>
            <p:cNvSpPr txBox="1"/>
            <p:nvPr/>
          </p:nvSpPr>
          <p:spPr>
            <a:xfrm>
              <a:off x="5704765" y="722897"/>
              <a:ext cx="32401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Ideal double slit interference pattern: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cxnSp>
          <p:nvCxnSpPr>
            <p:cNvPr id="6" name="Gerade Verbindung mit Pfeil 5"/>
            <p:cNvCxnSpPr/>
            <p:nvPr/>
          </p:nvCxnSpPr>
          <p:spPr>
            <a:xfrm flipV="1">
              <a:off x="8558693" y="1010197"/>
              <a:ext cx="0" cy="1545305"/>
            </a:xfrm>
            <a:prstGeom prst="straightConnector1">
              <a:avLst/>
            </a:prstGeom>
            <a:ln>
              <a:solidFill>
                <a:srgbClr val="0000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21"/>
            <p:cNvSpPr txBox="1"/>
            <p:nvPr/>
          </p:nvSpPr>
          <p:spPr>
            <a:xfrm>
              <a:off x="8623654" y="925190"/>
              <a:ext cx="3048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0000CC"/>
                  </a:solidFill>
                  <a:latin typeface="Calibri" panose="020F0502020204030204" pitchFamily="34" charset="0"/>
                </a:rPr>
                <a:t>x</a:t>
              </a:r>
              <a:endParaRPr lang="en-US" sz="1500" b="1" dirty="0">
                <a:solidFill>
                  <a:srgbClr val="00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7999679" y="2232337"/>
              <a:ext cx="55901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0000CC"/>
                  </a:solidFill>
                  <a:latin typeface="Calibri" panose="020F0502020204030204" pitchFamily="34" charset="0"/>
                </a:rPr>
                <a:t>P(x)</a:t>
              </a:r>
              <a:endParaRPr lang="en-US" sz="1500" b="1" dirty="0">
                <a:solidFill>
                  <a:srgbClr val="0000CC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6050723" y="2555502"/>
            <a:ext cx="2963514" cy="1807125"/>
            <a:chOff x="6050723" y="2555502"/>
            <a:chExt cx="2963514" cy="1807125"/>
          </a:xfrm>
        </p:grpSpPr>
        <p:pic>
          <p:nvPicPr>
            <p:cNvPr id="18" name="Picture 2" descr="http://upload.wikimedia.org/wikipedia/commons/8/87/R%C3%A4umliche_koh%C3%A4renz.g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590" t="51623" r="39602" b="1416"/>
            <a:stretch/>
          </p:blipFill>
          <p:spPr bwMode="auto">
            <a:xfrm>
              <a:off x="6050723" y="2796919"/>
              <a:ext cx="2593693" cy="15657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feld 18"/>
            <p:cNvSpPr txBox="1"/>
            <p:nvPr/>
          </p:nvSpPr>
          <p:spPr>
            <a:xfrm>
              <a:off x="6070159" y="2555502"/>
              <a:ext cx="266267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latin typeface="Calibri" panose="020F0502020204030204" pitchFamily="34" charset="0"/>
                </a:rPr>
                <a:t>Blurring by finite source size: </a:t>
              </a:r>
              <a:endParaRPr lang="en-US" sz="1500" dirty="0">
                <a:latin typeface="Calibri" panose="020F0502020204030204" pitchFamily="34" charset="0"/>
              </a:endParaRPr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 flipH="1" flipV="1">
              <a:off x="8065827" y="2561148"/>
              <a:ext cx="520162" cy="1"/>
            </a:xfrm>
            <a:prstGeom prst="straightConnector1">
              <a:avLst/>
            </a:prstGeom>
            <a:ln>
              <a:solidFill>
                <a:srgbClr val="0000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/>
            <p:cNvCxnSpPr/>
            <p:nvPr/>
          </p:nvCxnSpPr>
          <p:spPr>
            <a:xfrm flipV="1">
              <a:off x="8644416" y="2786192"/>
              <a:ext cx="0" cy="1545305"/>
            </a:xfrm>
            <a:prstGeom prst="straightConnector1">
              <a:avLst/>
            </a:prstGeom>
            <a:ln>
              <a:solidFill>
                <a:srgbClr val="0000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/>
            <p:cNvCxnSpPr/>
            <p:nvPr/>
          </p:nvCxnSpPr>
          <p:spPr>
            <a:xfrm flipH="1" flipV="1">
              <a:off x="8151550" y="4337143"/>
              <a:ext cx="520162" cy="1"/>
            </a:xfrm>
            <a:prstGeom prst="straightConnector1">
              <a:avLst/>
            </a:prstGeom>
            <a:ln>
              <a:solidFill>
                <a:srgbClr val="0000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8709377" y="2701185"/>
              <a:ext cx="3048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0000CC"/>
                  </a:solidFill>
                  <a:latin typeface="Calibri" panose="020F0502020204030204" pitchFamily="34" charset="0"/>
                </a:rPr>
                <a:t>x</a:t>
              </a:r>
              <a:endParaRPr lang="en-US" sz="1500" b="1" dirty="0">
                <a:solidFill>
                  <a:srgbClr val="0000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8085402" y="4008332"/>
              <a:ext cx="55901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>
                  <a:solidFill>
                    <a:srgbClr val="0000CC"/>
                  </a:solidFill>
                  <a:latin typeface="Calibri" panose="020F0502020204030204" pitchFamily="34" charset="0"/>
                </a:rPr>
                <a:t>P(x)</a:t>
              </a:r>
              <a:endParaRPr lang="en-US" sz="1500" b="1" dirty="0">
                <a:solidFill>
                  <a:srgbClr val="0000CC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5234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for Beam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 Measurement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322564" name="Text Box 4"/>
          <p:cNvSpPr txBox="1">
            <a:spLocks noChangeArrowheads="1"/>
          </p:cNvSpPr>
          <p:nvPr/>
        </p:nvSpPr>
        <p:spPr bwMode="auto">
          <a:xfrm>
            <a:off x="147638" y="830263"/>
            <a:ext cx="8996362" cy="464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i="1" dirty="0">
                <a:solidFill>
                  <a:srgbClr val="0033CC"/>
                </a:solidFill>
                <a:latin typeface="Calibri" panose="020F0502020204030204" pitchFamily="34" charset="0"/>
              </a:rPr>
              <a:t>Different techniques are suited for different beam parameters:</a:t>
            </a:r>
          </a:p>
          <a:p>
            <a:pPr>
              <a:lnSpc>
                <a:spcPct val="80000"/>
              </a:lnSpc>
            </a:pPr>
            <a:r>
              <a:rPr lang="en-US" altLang="de-DE" b="1" dirty="0">
                <a:solidFill>
                  <a:srgbClr val="CC0000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2200" b="1" baseline="30000" dirty="0">
                <a:solidFill>
                  <a:srgbClr val="CC0000"/>
                </a:solidFill>
                <a:latin typeface="Calibri" panose="020F0502020204030204" pitchFamily="34" charset="0"/>
              </a:rPr>
              <a:t>−</a:t>
            </a:r>
            <a:r>
              <a:rPr lang="en-US" altLang="de-DE" b="1" dirty="0">
                <a:solidFill>
                  <a:srgbClr val="CC0000"/>
                </a:solidFill>
                <a:latin typeface="Calibri" panose="020F0502020204030204" pitchFamily="34" charset="0"/>
              </a:rPr>
              <a:t>-beam:</a:t>
            </a:r>
            <a:r>
              <a:rPr lang="en-US" altLang="de-DE" dirty="0">
                <a:latin typeface="Calibri" panose="020F0502020204030204" pitchFamily="34" charset="0"/>
              </a:rPr>
              <a:t> typically Ø </a:t>
            </a:r>
            <a:r>
              <a:rPr lang="en-US" altLang="de-DE" dirty="0" smtClean="0">
                <a:latin typeface="Calibri" panose="020F0502020204030204" pitchFamily="34" charset="0"/>
              </a:rPr>
              <a:t>0.01 </a:t>
            </a:r>
            <a:r>
              <a:rPr lang="en-US" altLang="de-DE" dirty="0">
                <a:latin typeface="Calibri" panose="020F0502020204030204" pitchFamily="34" charset="0"/>
              </a:rPr>
              <a:t>to 3 mm, 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</a:rPr>
              <a:t>protons:</a:t>
            </a:r>
            <a:r>
              <a:rPr lang="en-US" altLang="de-DE" dirty="0">
                <a:latin typeface="Calibri" panose="020F0502020204030204" pitchFamily="34" charset="0"/>
              </a:rPr>
              <a:t> typically Ø </a:t>
            </a:r>
            <a:r>
              <a:rPr lang="en-US" altLang="de-DE" dirty="0" smtClean="0">
                <a:latin typeface="Calibri" panose="020F0502020204030204" pitchFamily="34" charset="0"/>
              </a:rPr>
              <a:t>1 </a:t>
            </a:r>
            <a:r>
              <a:rPr lang="en-US" altLang="de-DE" dirty="0">
                <a:latin typeface="Calibri" panose="020F0502020204030204" pitchFamily="34" charset="0"/>
              </a:rPr>
              <a:t>to 30 mm</a:t>
            </a:r>
          </a:p>
          <a:p>
            <a:pPr>
              <a:lnSpc>
                <a:spcPct val="80000"/>
              </a:lnSpc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Intercepting 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 non-intercepting methods</a:t>
            </a:r>
          </a:p>
          <a:p>
            <a:pPr>
              <a:lnSpc>
                <a:spcPct val="80000"/>
              </a:lnSpc>
            </a:pPr>
            <a:r>
              <a:rPr lang="en-US" altLang="de-DE" sz="2000" b="1" i="1" dirty="0">
                <a:solidFill>
                  <a:srgbClr val="0033CC"/>
                </a:solidFill>
                <a:latin typeface="Calibri" panose="020F0502020204030204" pitchFamily="34" charset="0"/>
              </a:rPr>
              <a:t>Direct observation of electrodynamics processes:</a:t>
            </a:r>
          </a:p>
          <a:p>
            <a:pPr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Optical synchrotron radiation monitor: non-destructive, for e</a:t>
            </a:r>
            <a:r>
              <a:rPr lang="en-US" altLang="de-DE" sz="2200" baseline="30000" dirty="0">
                <a:latin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</a:rPr>
              <a:t>-beams, complex, limited res.</a:t>
            </a:r>
          </a:p>
          <a:p>
            <a:pPr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X-ray synchrotron radiation monitor: non-destructive, for  e</a:t>
            </a:r>
            <a:r>
              <a:rPr lang="en-US" altLang="de-DE" sz="2200" baseline="30000" dirty="0">
                <a:latin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</a:rPr>
              <a:t>-beams, very complex</a:t>
            </a:r>
          </a:p>
          <a:p>
            <a:pPr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OTR screen: nearly non-destructive, large relativistic γ needed, e</a:t>
            </a:r>
            <a:r>
              <a:rPr lang="en-US" altLang="de-DE" sz="2200" baseline="30000" dirty="0">
                <a:latin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</a:rPr>
              <a:t>-beams mainly</a:t>
            </a:r>
          </a:p>
          <a:p>
            <a:pPr>
              <a:lnSpc>
                <a:spcPct val="80000"/>
              </a:lnSpc>
            </a:pPr>
            <a:r>
              <a:rPr lang="en-US" altLang="de-DE" sz="2000" b="1" i="1" dirty="0">
                <a:solidFill>
                  <a:srgbClr val="0033CC"/>
                </a:solidFill>
                <a:latin typeface="Calibri" panose="020F0502020204030204" pitchFamily="34" charset="0"/>
              </a:rPr>
              <a:t>Detection of secondary photons, electrons or ions: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Scintillation screen: destructive, large signal, </a:t>
            </a:r>
            <a:r>
              <a:rPr lang="en-US" altLang="de-DE" dirty="0" smtClean="0">
                <a:latin typeface="Calibri" panose="020F0502020204030204" pitchFamily="34" charset="0"/>
              </a:rPr>
              <a:t>simple setup, </a:t>
            </a:r>
            <a:r>
              <a:rPr lang="en-US" altLang="de-DE" dirty="0">
                <a:latin typeface="Calibri" panose="020F0502020204030204" pitchFamily="34" charset="0"/>
              </a:rPr>
              <a:t>all beams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 Ionization profile monitor: non-destructive, expensive, limited resolution, for protons</a:t>
            </a:r>
          </a:p>
          <a:p>
            <a:pPr>
              <a:lnSpc>
                <a:spcPct val="80000"/>
              </a:lnSpc>
            </a:pPr>
            <a:r>
              <a:rPr lang="en-US" altLang="de-DE" sz="2000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Wire </a:t>
            </a:r>
            <a:r>
              <a:rPr lang="en-US" altLang="de-DE" sz="2000" b="1" i="1" dirty="0">
                <a:solidFill>
                  <a:srgbClr val="0033CC"/>
                </a:solidFill>
                <a:latin typeface="Calibri" panose="020F0502020204030204" pitchFamily="34" charset="0"/>
              </a:rPr>
              <a:t>based electronic methods: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SEM-grid: partly destructive, large signal and dynamic range, limited resolution</a:t>
            </a:r>
          </a:p>
          <a:p>
            <a:pPr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Wire scanner: partly destructive, large signal and dynamics, high resolution, slow scan.</a:t>
            </a:r>
            <a:endParaRPr lang="en-US" altLang="de-DE" sz="2000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transverse Emittance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1144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93700" y="747713"/>
            <a:ext cx="8382000" cy="233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The emittance characterizes the whole beam quality, assuming linear</a:t>
            </a:r>
          </a:p>
          <a:p>
            <a:pPr algn="l">
              <a:lnSpc>
                <a:spcPct val="50000"/>
              </a:lnSpc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behavior as described by second order differential equation.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It is defined within the phase space as: </a:t>
            </a:r>
          </a:p>
          <a:p>
            <a:pPr algn="l">
              <a:lnSpc>
                <a:spcPct val="140000"/>
              </a:lnSpc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The measurement is based on determination of: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</a:t>
            </a:r>
            <a:r>
              <a:rPr lang="en-US" altLang="de-DE" b="1" i="1" dirty="0" smtClean="0">
                <a:latin typeface="Calibri" panose="020F0502020204030204" pitchFamily="34" charset="0"/>
              </a:rPr>
              <a:t>Either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profile width </a:t>
            </a:r>
            <a:r>
              <a:rPr lang="en-US" altLang="de-DE" b="1" i="1" dirty="0" err="1">
                <a:latin typeface="Calibri" panose="020F0502020204030204" pitchFamily="34" charset="0"/>
              </a:rPr>
              <a:t>σ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x</a:t>
            </a:r>
            <a:r>
              <a:rPr lang="en-US" altLang="de-DE" dirty="0">
                <a:latin typeface="Calibri" panose="020F0502020204030204" pitchFamily="34" charset="0"/>
              </a:rPr>
              <a:t> and angular width </a:t>
            </a:r>
            <a:r>
              <a:rPr lang="en-US" altLang="de-DE" b="1" i="1" dirty="0" err="1">
                <a:latin typeface="Calibri" panose="020F0502020204030204" pitchFamily="34" charset="0"/>
              </a:rPr>
              <a:t>σ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x</a:t>
            </a:r>
            <a:r>
              <a:rPr lang="en-US" altLang="de-DE" b="1" i="1" dirty="0">
                <a:latin typeface="Calibri" panose="020F0502020204030204" pitchFamily="34" charset="0"/>
              </a:rPr>
              <a:t>′</a:t>
            </a:r>
            <a:r>
              <a:rPr lang="en-US" altLang="de-DE" dirty="0">
                <a:latin typeface="Calibri" panose="020F0502020204030204" pitchFamily="34" charset="0"/>
              </a:rPr>
              <a:t> at one location  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</a:t>
            </a:r>
            <a:r>
              <a:rPr lang="en-US" altLang="de-DE" b="1" i="1" dirty="0" smtClean="0">
                <a:latin typeface="Calibri" panose="020F0502020204030204" pitchFamily="34" charset="0"/>
              </a:rPr>
              <a:t>Or</a:t>
            </a:r>
            <a:r>
              <a:rPr lang="en-US" altLang="de-DE" dirty="0" smtClean="0">
                <a:latin typeface="Calibri" panose="020F0502020204030204" pitchFamily="34" charset="0"/>
              </a:rPr>
              <a:t> profile width </a:t>
            </a:r>
            <a:r>
              <a:rPr lang="en-US" altLang="de-DE" b="1" i="1" dirty="0" err="1" smtClean="0">
                <a:latin typeface="Calibri" panose="020F0502020204030204" pitchFamily="34" charset="0"/>
              </a:rPr>
              <a:t>σ</a:t>
            </a:r>
            <a:r>
              <a:rPr lang="en-US" altLang="de-DE" sz="2200" b="1" i="1" baseline="-25000" dirty="0" err="1" smtClean="0">
                <a:latin typeface="Calibri" panose="020F0502020204030204" pitchFamily="34" charset="0"/>
              </a:rPr>
              <a:t>x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at different locations and linear transformations.</a:t>
            </a:r>
          </a:p>
        </p:txBody>
      </p:sp>
      <p:graphicFrame>
        <p:nvGraphicFramePr>
          <p:cNvPr id="205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943706"/>
              </p:ext>
            </p:extLst>
          </p:nvPr>
        </p:nvGraphicFramePr>
        <p:xfrm>
          <a:off x="4541838" y="1339850"/>
          <a:ext cx="1477962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98" name="Equation" r:id="rId3" imgW="901309" imgH="393529" progId="Equation.3">
                  <p:embed/>
                </p:oleObj>
              </mc:Choice>
              <mc:Fallback>
                <p:oleObj name="Equation" r:id="rId3" imgW="90130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1838" y="1339850"/>
                        <a:ext cx="1477962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369888" y="4996716"/>
            <a:ext cx="8612187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</a:rPr>
              <a:t>Synchrotron:</a:t>
            </a:r>
            <a:r>
              <a:rPr lang="en-US" altLang="de-DE" dirty="0">
                <a:latin typeface="Calibri" panose="020F0502020204030204" pitchFamily="34" charset="0"/>
              </a:rPr>
              <a:t> lattice functions results in stability criterion 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 beam width delivers emittance: </a:t>
            </a:r>
          </a:p>
          <a:p>
            <a:pPr algn="l"/>
            <a:endParaRPr lang="en-US" altLang="de-DE" dirty="0">
              <a:latin typeface="Calibri" panose="020F0502020204030204" pitchFamily="34" charset="0"/>
            </a:endParaRPr>
          </a:p>
        </p:txBody>
      </p:sp>
      <p:graphicFrame>
        <p:nvGraphicFramePr>
          <p:cNvPr id="2170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629993"/>
              </p:ext>
            </p:extLst>
          </p:nvPr>
        </p:nvGraphicFramePr>
        <p:xfrm>
          <a:off x="3833813" y="5231323"/>
          <a:ext cx="478155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99" name="Equation" r:id="rId5" imgW="2921000" imgH="736600" progId="Equation.3">
                  <p:embed/>
                </p:oleObj>
              </mc:Choice>
              <mc:Fallback>
                <p:oleObj name="Equation" r:id="rId5" imgW="29210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3813" y="5231323"/>
                        <a:ext cx="4781550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097" name="Text Box 9"/>
          <p:cNvSpPr txBox="1">
            <a:spLocks noChangeArrowheads="1"/>
          </p:cNvSpPr>
          <p:nvPr/>
        </p:nvSpPr>
        <p:spPr bwMode="auto">
          <a:xfrm>
            <a:off x="400051" y="3155000"/>
            <a:ext cx="8375650" cy="172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33CC"/>
                </a:solidFill>
                <a:latin typeface="Calibri" panose="020F0502020204030204" pitchFamily="34" charset="0"/>
              </a:rPr>
              <a:t>Different devices are used at transfer lines: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Lower energies </a:t>
            </a:r>
            <a:r>
              <a:rPr lang="en-US" altLang="de-DE" b="1" i="1" dirty="0" err="1">
                <a:latin typeface="Calibri" panose="020F0502020204030204" pitchFamily="34" charset="0"/>
              </a:rPr>
              <a:t>E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kin</a:t>
            </a:r>
            <a:r>
              <a:rPr lang="en-US" altLang="de-DE" b="1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&lt; 100 MeV/u: slit-grid device, pepper-pot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</a:t>
            </a:r>
            <a:r>
              <a:rPr lang="en-US" altLang="de-DE" dirty="0" smtClean="0">
                <a:latin typeface="Calibri" panose="020F0502020204030204" pitchFamily="34" charset="0"/>
              </a:rPr>
              <a:t>(</a:t>
            </a:r>
            <a:r>
              <a:rPr lang="en-US" altLang="de-DE" dirty="0">
                <a:latin typeface="Calibri" panose="020F0502020204030204" pitchFamily="34" charset="0"/>
              </a:rPr>
              <a:t>suited in case of non-linear forces).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All beams: Quadrupole variation, ’three grid’ method using linear transformations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</a:t>
            </a:r>
            <a:r>
              <a:rPr lang="en-US" altLang="de-DE" dirty="0" smtClean="0">
                <a:latin typeface="Calibri" panose="020F0502020204030204" pitchFamily="34" charset="0"/>
              </a:rPr>
              <a:t>  (</a:t>
            </a:r>
            <a:r>
              <a:rPr lang="en-US" altLang="de-DE" b="1" dirty="0">
                <a:latin typeface="Calibri" panose="020F0502020204030204" pitchFamily="34" charset="0"/>
              </a:rPr>
              <a:t>not </a:t>
            </a:r>
            <a:r>
              <a:rPr lang="en-US" altLang="de-DE" dirty="0">
                <a:latin typeface="Calibri" panose="020F0502020204030204" pitchFamily="34" charset="0"/>
              </a:rPr>
              <a:t>well suited in the presence of non-linear forces)</a:t>
            </a:r>
          </a:p>
        </p:txBody>
      </p:sp>
    </p:spTree>
    <p:extLst>
      <p:ext uri="{BB962C8B-B14F-4D97-AF65-F5344CB8AC3E}">
        <p14:creationId xmlns:p14="http://schemas.microsoft.com/office/powerpoint/2010/main" val="24137689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5" grpId="0"/>
      <p:bldP spid="21709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altLang="de-DE" sz="20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74115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474116" name="Text Box 4"/>
          <p:cNvSpPr txBox="1">
            <a:spLocks noChangeArrowheads="1"/>
          </p:cNvSpPr>
          <p:nvPr/>
        </p:nvSpPr>
        <p:spPr bwMode="auto">
          <a:xfrm>
            <a:off x="252000" y="180000"/>
            <a:ext cx="8336662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 and Characterization of many Particles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117" name="Text Box 5"/>
          <p:cNvSpPr txBox="1">
            <a:spLocks noChangeArrowheads="1"/>
          </p:cNvSpPr>
          <p:nvPr/>
        </p:nvSpPr>
        <p:spPr bwMode="auto">
          <a:xfrm>
            <a:off x="5736789" y="1062288"/>
            <a:ext cx="3587091" cy="412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altLang="de-DE" sz="2000" dirty="0"/>
              <a:t> </a:t>
            </a:r>
            <a:r>
              <a:rPr lang="en-US" altLang="de-DE" sz="2000" dirty="0">
                <a:latin typeface="Calibri" panose="020F0502020204030204" pitchFamily="34" charset="0"/>
              </a:rPr>
              <a:t>Single particle trajectories are forming a beam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dirty="0">
                <a:latin typeface="Calibri" panose="020F0502020204030204" pitchFamily="34" charset="0"/>
              </a:rPr>
              <a:t> They have a distribution of</a:t>
            </a:r>
          </a:p>
          <a:p>
            <a:pPr algn="l"/>
            <a:r>
              <a:rPr lang="en-US" altLang="de-DE" sz="2000" dirty="0">
                <a:latin typeface="Calibri" panose="020F0502020204030204" pitchFamily="34" charset="0"/>
              </a:rPr>
              <a:t>start positions and angles </a:t>
            </a:r>
          </a:p>
          <a:p>
            <a:pPr algn="l">
              <a:buFont typeface="Symbol" pitchFamily="18" charset="2"/>
              <a:buChar char="Þ"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Characteristic quantity is</a:t>
            </a:r>
          </a:p>
          <a:p>
            <a:pPr algn="l">
              <a:buFont typeface="Symbol" pitchFamily="18" charset="2"/>
              <a:buNone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the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beam envelope</a:t>
            </a:r>
          </a:p>
          <a:p>
            <a:pPr algn="l">
              <a:buFont typeface="Wingdings" pitchFamily="2" charset="2"/>
              <a:buChar char="Ø"/>
            </a:pPr>
            <a:r>
              <a:rPr lang="en-US" altLang="de-DE" sz="2000" b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Goal: 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Transformation of envelope</a:t>
            </a:r>
          </a:p>
          <a:p>
            <a:pPr marL="342900" indent="-342900" algn="l">
              <a:lnSpc>
                <a:spcPct val="70000"/>
              </a:lnSpc>
              <a:buFont typeface="Symbol"/>
              <a:buChar char="Û"/>
            </a:pP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behavior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of whole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ensemble</a:t>
            </a:r>
          </a:p>
          <a:p>
            <a:pPr algn="l">
              <a:lnSpc>
                <a:spcPct val="70000"/>
              </a:lnSpc>
            </a:pPr>
            <a:r>
              <a:rPr lang="en-US" altLang="de-DE" sz="16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  <a:sym typeface="Symbol" pitchFamily="18" charset="2"/>
              </a:rPr>
              <a:t>see lecture of Wolfgang </a:t>
            </a:r>
            <a:r>
              <a:rPr lang="en-US" altLang="de-DE" sz="1600" dirty="0" err="1" smtClean="0">
                <a:latin typeface="Calibri" panose="020F0502020204030204" pitchFamily="34" charset="0"/>
                <a:sym typeface="Symbol" pitchFamily="18" charset="2"/>
              </a:rPr>
              <a:t>Hillert</a:t>
            </a:r>
            <a:r>
              <a:rPr lang="en-US" altLang="de-DE" sz="16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endParaRPr lang="en-US" altLang="de-DE" sz="1600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474124" name="Text Box 12"/>
          <p:cNvSpPr txBox="1">
            <a:spLocks noChangeArrowheads="1"/>
          </p:cNvSpPr>
          <p:nvPr/>
        </p:nvSpPr>
        <p:spPr bwMode="auto">
          <a:xfrm>
            <a:off x="660019" y="6173788"/>
            <a:ext cx="22701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1400" dirty="0" smtClean="0">
                <a:latin typeface="Calibri" panose="020F0502020204030204" pitchFamily="34" charset="0"/>
              </a:rPr>
              <a:t>Courtesy </a:t>
            </a:r>
            <a:r>
              <a:rPr lang="en-US" altLang="de-DE" sz="1400" dirty="0" err="1" smtClean="0">
                <a:latin typeface="Calibri" panose="020F0502020204030204" pitchFamily="34" charset="0"/>
              </a:rPr>
              <a:t>K.Wille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-99056" y="959387"/>
            <a:ext cx="6093326" cy="5091784"/>
            <a:chOff x="85475" y="1323304"/>
            <a:chExt cx="6093326" cy="5091784"/>
          </a:xfrm>
        </p:grpSpPr>
        <p:sp>
          <p:nvSpPr>
            <p:cNvPr id="474120" name="Text Box 8"/>
            <p:cNvSpPr txBox="1">
              <a:spLocks noChangeArrowheads="1"/>
            </p:cNvSpPr>
            <p:nvPr/>
          </p:nvSpPr>
          <p:spPr bwMode="auto">
            <a:xfrm>
              <a:off x="1116013" y="5734050"/>
              <a:ext cx="863600" cy="646331"/>
            </a:xfrm>
            <a:prstGeom prst="rect">
              <a:avLst/>
            </a:prstGeom>
            <a:noFill/>
            <a:ln w="38100" algn="ctr">
              <a:solidFill>
                <a:srgbClr val="CC0099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dirty="0">
                  <a:latin typeface="Calibri" panose="020F0502020204030204" pitchFamily="34" charset="0"/>
                </a:rPr>
                <a:t>Focus. quad.</a:t>
              </a:r>
            </a:p>
          </p:txBody>
        </p:sp>
        <p:sp>
          <p:nvSpPr>
            <p:cNvPr id="474121" name="Text Box 9"/>
            <p:cNvSpPr txBox="1">
              <a:spLocks noChangeArrowheads="1"/>
            </p:cNvSpPr>
            <p:nvPr/>
          </p:nvSpPr>
          <p:spPr bwMode="auto">
            <a:xfrm>
              <a:off x="3276600" y="5734050"/>
              <a:ext cx="863600" cy="646331"/>
            </a:xfrm>
            <a:prstGeom prst="rect">
              <a:avLst/>
            </a:prstGeom>
            <a:noFill/>
            <a:ln w="38100" algn="ctr">
              <a:solidFill>
                <a:srgbClr val="CC0099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dirty="0">
                  <a:latin typeface="Calibri" panose="020F0502020204030204" pitchFamily="34" charset="0"/>
                </a:rPr>
                <a:t>Focus. quad.</a:t>
              </a:r>
            </a:p>
          </p:txBody>
        </p:sp>
        <p:sp>
          <p:nvSpPr>
            <p:cNvPr id="474122" name="Text Box 10"/>
            <p:cNvSpPr txBox="1">
              <a:spLocks noChangeArrowheads="1"/>
            </p:cNvSpPr>
            <p:nvPr/>
          </p:nvSpPr>
          <p:spPr bwMode="auto">
            <a:xfrm>
              <a:off x="2051050" y="5734050"/>
              <a:ext cx="1081088" cy="681038"/>
            </a:xfrm>
            <a:prstGeom prst="rect">
              <a:avLst/>
            </a:prstGeom>
            <a:noFill/>
            <a:ln w="38100" algn="ctr">
              <a:solidFill>
                <a:srgbClr val="FF0000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dirty="0">
                  <a:latin typeface="Calibri" panose="020F0502020204030204" pitchFamily="34" charset="0"/>
                </a:rPr>
                <a:t>drift</a:t>
              </a:r>
            </a:p>
            <a:p>
              <a:pPr>
                <a:lnSpc>
                  <a:spcPct val="50000"/>
                </a:lnSpc>
              </a:pPr>
              <a:endParaRPr lang="en-US" altLang="de-DE" dirty="0"/>
            </a:p>
          </p:txBody>
        </p:sp>
        <p:sp>
          <p:nvSpPr>
            <p:cNvPr id="474123" name="Text Box 11"/>
            <p:cNvSpPr txBox="1">
              <a:spLocks noChangeArrowheads="1"/>
            </p:cNvSpPr>
            <p:nvPr/>
          </p:nvSpPr>
          <p:spPr bwMode="auto">
            <a:xfrm>
              <a:off x="4211638" y="5734050"/>
              <a:ext cx="1439862" cy="681038"/>
            </a:xfrm>
            <a:prstGeom prst="rect">
              <a:avLst/>
            </a:prstGeom>
            <a:noFill/>
            <a:ln w="38100" algn="ctr">
              <a:solidFill>
                <a:srgbClr val="FF0000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dirty="0">
                  <a:latin typeface="Calibri" panose="020F0502020204030204" pitchFamily="34" charset="0"/>
                </a:rPr>
                <a:t>drift</a:t>
              </a:r>
            </a:p>
            <a:p>
              <a:pPr>
                <a:lnSpc>
                  <a:spcPct val="50000"/>
                </a:lnSpc>
              </a:pPr>
              <a:endParaRPr lang="en-US" altLang="de-DE" dirty="0"/>
            </a:p>
          </p:txBody>
        </p:sp>
        <p:pic>
          <p:nvPicPr>
            <p:cNvPr id="570370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475" y="1323304"/>
              <a:ext cx="6093326" cy="4545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feld 1"/>
            <p:cNvSpPr txBox="1"/>
            <p:nvPr/>
          </p:nvSpPr>
          <p:spPr>
            <a:xfrm>
              <a:off x="1835620" y="3501010"/>
              <a:ext cx="21602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 smtClean="0">
                  <a:latin typeface="Calibri" panose="020F0502020204030204" pitchFamily="34" charset="0"/>
                </a:rPr>
                <a:t>envelope of all particles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169842" y="3140960"/>
              <a:ext cx="148165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 smtClean="0">
                  <a:latin typeface="Calibri" panose="020F0502020204030204" pitchFamily="34" charset="0"/>
                </a:rPr>
                <a:t>single particles </a:t>
              </a:r>
            </a:p>
            <a:p>
              <a:pPr algn="l">
                <a:spcBef>
                  <a:spcPts val="0"/>
                </a:spcBef>
              </a:pPr>
              <a:r>
                <a:rPr lang="en-US" sz="1600" dirty="0" smtClean="0">
                  <a:latin typeface="Calibri" panose="020F0502020204030204" pitchFamily="34" charset="0"/>
                </a:rPr>
                <a:t>trajectory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6751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/>
          <p:cNvSpPr txBox="1">
            <a:spLocks noChangeArrowheads="1"/>
          </p:cNvSpPr>
          <p:nvPr/>
        </p:nvSpPr>
        <p:spPr bwMode="auto">
          <a:xfrm>
            <a:off x="300038" y="361950"/>
            <a:ext cx="79248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 altLang="de-DE" sz="20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33155" name="Text Box 3"/>
          <p:cNvSpPr txBox="1">
            <a:spLocks noChangeArrowheads="1"/>
          </p:cNvSpPr>
          <p:nvPr/>
        </p:nvSpPr>
        <p:spPr bwMode="auto">
          <a:xfrm>
            <a:off x="125413" y="11525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433156" name="Text Box 4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Coordinates and basic Equations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125413" y="1024689"/>
            <a:ext cx="42814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The basic vector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is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6 dimensional: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</p:txBody>
      </p:sp>
      <p:graphicFrame>
        <p:nvGraphicFramePr>
          <p:cNvPr id="4331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699301"/>
              </p:ext>
            </p:extLst>
          </p:nvPr>
        </p:nvGraphicFramePr>
        <p:xfrm>
          <a:off x="3957449" y="843704"/>
          <a:ext cx="4130461" cy="1798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54" name="Formel" r:id="rId4" imgW="3149280" imgH="1371600" progId="Equation.3">
                  <p:embed/>
                </p:oleObj>
              </mc:Choice>
              <mc:Fallback>
                <p:oleObj name="Formel" r:id="rId4" imgW="314928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7449" y="843704"/>
                        <a:ext cx="4130461" cy="17980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3159" name="Text Box 7"/>
          <p:cNvSpPr txBox="1">
            <a:spLocks noChangeArrowheads="1"/>
          </p:cNvSpPr>
          <p:nvPr/>
        </p:nvSpPr>
        <p:spPr bwMode="auto">
          <a:xfrm>
            <a:off x="179388" y="2636309"/>
            <a:ext cx="880962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The transformation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of a single particle from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a location </a:t>
            </a:r>
            <a:r>
              <a:rPr lang="en-US" altLang="de-DE" sz="2000" b="1" i="1" dirty="0">
                <a:solidFill>
                  <a:srgbClr val="3333CC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i="1" baseline="-25000" dirty="0">
                <a:solidFill>
                  <a:srgbClr val="3333CC"/>
                </a:solidFill>
                <a:latin typeface="Calibri" panose="020F0502020204030204" pitchFamily="34" charset="0"/>
              </a:rPr>
              <a:t>0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to </a:t>
            </a:r>
            <a:r>
              <a:rPr lang="en-US" altLang="de-DE" sz="2000" b="1" i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i="1" baseline="-25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1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is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given 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by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the Transfer Matrix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R:</a:t>
            </a:r>
            <a:endParaRPr lang="en-US" altLang="de-DE" sz="2000" b="1" dirty="0">
              <a:solidFill>
                <a:srgbClr val="3333CC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43316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622337"/>
              </p:ext>
            </p:extLst>
          </p:nvPr>
        </p:nvGraphicFramePr>
        <p:xfrm>
          <a:off x="3092867" y="2896937"/>
          <a:ext cx="2370138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55" name="Formel" r:id="rId6" imgW="1218960" imgH="266400" progId="Equation.3">
                  <p:embed/>
                </p:oleObj>
              </mc:Choice>
              <mc:Fallback>
                <p:oleObj name="Formel" r:id="rId6" imgW="121896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2867" y="2896937"/>
                        <a:ext cx="2370138" cy="519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63890" y="3266709"/>
            <a:ext cx="880962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The transformation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of a the envelope from a location </a:t>
            </a:r>
            <a:r>
              <a:rPr lang="en-US" altLang="de-DE" sz="2000" b="1" i="1" dirty="0">
                <a:solidFill>
                  <a:srgbClr val="3333CC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i="1" baseline="-25000" dirty="0">
                <a:solidFill>
                  <a:srgbClr val="3333CC"/>
                </a:solidFill>
                <a:latin typeface="Calibri" panose="020F0502020204030204" pitchFamily="34" charset="0"/>
              </a:rPr>
              <a:t>0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to </a:t>
            </a:r>
            <a:r>
              <a:rPr lang="en-US" altLang="de-DE" sz="2000" b="1" i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s</a:t>
            </a:r>
            <a:r>
              <a:rPr lang="en-US" altLang="de-DE" sz="2000" b="1" i="1" baseline="-25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1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is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given 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by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the </a:t>
            </a:r>
            <a:endParaRPr lang="en-US" altLang="de-DE" sz="2000" b="1" dirty="0" smtClean="0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Beam Matrix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  <a:sym typeface="Symbol"/>
              </a:rPr>
              <a:t>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:</a:t>
            </a:r>
            <a:endParaRPr lang="en-US" altLang="de-DE" sz="2000" b="1" dirty="0">
              <a:solidFill>
                <a:srgbClr val="3333CC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632768"/>
              </p:ext>
            </p:extLst>
          </p:nvPr>
        </p:nvGraphicFramePr>
        <p:xfrm>
          <a:off x="3100527" y="3589656"/>
          <a:ext cx="3160713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56" name="Formel" r:id="rId8" imgW="1625400" imgH="241200" progId="Equation.3">
                  <p:embed/>
                </p:oleObj>
              </mc:Choice>
              <mc:Fallback>
                <p:oleObj name="Formel" r:id="rId8" imgW="1625400" imgH="241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0527" y="3589656"/>
                        <a:ext cx="3160713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63890" y="4019168"/>
            <a:ext cx="68625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atin typeface="Calibri" panose="020F0502020204030204" pitchFamily="34" charset="0"/>
              </a:rPr>
              <a:t>6-dim </a:t>
            </a:r>
            <a:r>
              <a:rPr lang="en-US" b="1" dirty="0" smtClean="0">
                <a:latin typeface="Calibri" panose="020F0502020204030204" pitchFamily="34" charset="0"/>
              </a:rPr>
              <a:t>Beam </a:t>
            </a:r>
            <a:r>
              <a:rPr lang="en-US" b="1" dirty="0">
                <a:latin typeface="Calibri" panose="020F0502020204030204" pitchFamily="34" charset="0"/>
              </a:rPr>
              <a:t>M</a:t>
            </a:r>
            <a:r>
              <a:rPr lang="en-US" b="1" dirty="0" smtClean="0">
                <a:latin typeface="Calibri" panose="020F0502020204030204" pitchFamily="34" charset="0"/>
              </a:rPr>
              <a:t>atrix  with </a:t>
            </a:r>
            <a:r>
              <a:rPr lang="en-US" b="1" i="1" u="sng" dirty="0">
                <a:latin typeface="Calibri" panose="020F0502020204030204" pitchFamily="34" charset="0"/>
              </a:rPr>
              <a:t>decoupled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hor.</a:t>
            </a:r>
            <a:r>
              <a:rPr lang="en-US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, 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vert.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</a:rPr>
              <a:t>and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rgbClr val="0000CC"/>
                </a:solidFill>
                <a:latin typeface="Calibri" panose="020F0502020204030204" pitchFamily="34" charset="0"/>
              </a:rPr>
              <a:t>long.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plane:   </a:t>
            </a:r>
            <a:endParaRPr lang="en-US" b="1" dirty="0">
              <a:solidFill>
                <a:srgbClr val="3333CC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7569278" y="4509120"/>
                <a:ext cx="1600044" cy="1799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 smtClean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Horizontal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dirty="0" smtClean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beam matrix:</a:t>
                </a:r>
              </a:p>
              <a:p>
                <a:pPr algn="l">
                  <a:spcBef>
                    <a:spcPts val="8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𝟏𝟏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008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de-DE" b="1" i="1" smtClean="0">
                                  <a:solidFill>
                                    <a:srgbClr val="008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de-DE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b="1" dirty="0" smtClean="0">
                  <a:solidFill>
                    <a:srgbClr val="008000"/>
                  </a:solidFill>
                </a:endParaRPr>
              </a:p>
              <a:p>
                <a:pPr>
                  <a:spcBef>
                    <a:spcPts val="800"/>
                  </a:spcBef>
                </a:pPr>
                <a:r>
                  <a:rPr lang="en-US" b="1" dirty="0" smtClean="0">
                    <a:solidFill>
                      <a:srgbClr val="0080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b="1" i="1">
                            <a:solidFill>
                              <a:srgbClr val="008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de-DE" b="1" i="1">
                        <a:solidFill>
                          <a:srgbClr val="0080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de-DE" b="1" i="1">
                            <a:solidFill>
                              <a:srgbClr val="008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′ </m:t>
                        </m:r>
                      </m:e>
                    </m:d>
                  </m:oMath>
                </a14:m>
                <a:endParaRPr lang="en-US" b="1" dirty="0" smtClean="0">
                  <a:solidFill>
                    <a:srgbClr val="008000"/>
                  </a:solidFill>
                </a:endParaRPr>
              </a:p>
              <a:p>
                <a:pPr>
                  <a:spcBef>
                    <a:spcPts val="800"/>
                  </a:spcBef>
                </a:pPr>
                <a:r>
                  <a:rPr lang="en-US" b="1" dirty="0">
                    <a:solidFill>
                      <a:srgbClr val="008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8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de-DE" b="1" i="1">
                        <a:solidFill>
                          <a:srgbClr val="008000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de-DE" b="1" i="1">
                            <a:solidFill>
                              <a:srgbClr val="008000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′</m:t>
                            </m:r>
                          </m:e>
                          <m:sup>
                            <m:r>
                              <a:rPr lang="de-DE" b="1" i="1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US" b="1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1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69278" y="4509120"/>
                <a:ext cx="1600044" cy="1799852"/>
              </a:xfrm>
              <a:prstGeom prst="rect">
                <a:avLst/>
              </a:prstGeom>
              <a:blipFill rotWithShape="1">
                <a:blip r:embed="rId10"/>
                <a:stretch>
                  <a:fillRect l="-3435" t="-169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5964302" y="4260536"/>
                <a:ext cx="1671532" cy="20817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 smtClean="0">
                    <a:latin typeface="Calibri" panose="020F0502020204030204" pitchFamily="34" charset="0"/>
                  </a:rPr>
                  <a:t>Beam </a:t>
                </a:r>
                <a:r>
                  <a:rPr lang="en-US" dirty="0">
                    <a:latin typeface="Calibri" panose="020F0502020204030204" pitchFamily="34" charset="0"/>
                  </a:rPr>
                  <a:t>width </a:t>
                </a:r>
                <a:r>
                  <a:rPr lang="en-US" dirty="0" smtClean="0">
                    <a:latin typeface="Calibri" panose="020F0502020204030204" pitchFamily="34" charset="0"/>
                  </a:rPr>
                  <a:t>for  </a:t>
                </a:r>
                <a:endParaRPr lang="en-US" dirty="0">
                  <a:latin typeface="Calibri" panose="020F0502020204030204" pitchFamily="34" charset="0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the three </a:t>
                </a:r>
                <a:endParaRPr lang="en-US" dirty="0" smtClean="0">
                  <a:latin typeface="Calibri" panose="020F0502020204030204" pitchFamily="34" charset="0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dirty="0" smtClean="0">
                    <a:latin typeface="Calibri" panose="020F0502020204030204" pitchFamily="34" charset="0"/>
                  </a:rPr>
                  <a:t>coordinates:</a:t>
                </a:r>
              </a:p>
              <a:p>
                <a:pPr algn="l">
                  <a:spcBef>
                    <a:spcPts val="800"/>
                  </a:spcBef>
                </a:pPr>
                <a:r>
                  <a:rPr lang="en-US" b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  <m:t>𝒓𝒎𝒔</m:t>
                        </m:r>
                      </m:sub>
                    </m:sSub>
                    <m:r>
                      <a:rPr lang="de-DE" b="1" i="1" smtClean="0">
                        <a:solidFill>
                          <a:srgbClr val="008000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b="1" i="1" smtClean="0">
                            <a:solidFill>
                              <a:srgbClr val="008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008000"/>
                                </a:solidFill>
                                <a:latin typeface="Cambria Math"/>
                              </a:rPr>
                              <m:t>𝟏𝟏</m:t>
                            </m:r>
                          </m:sub>
                        </m:sSub>
                      </m:e>
                    </m:rad>
                  </m:oMath>
                </a14:m>
                <a:endParaRPr lang="en-US" b="1" dirty="0" smtClean="0">
                  <a:solidFill>
                    <a:srgbClr val="3333CC"/>
                  </a:solidFill>
                </a:endParaRPr>
              </a:p>
              <a:p>
                <a:pPr>
                  <a:spcBef>
                    <a:spcPts val="800"/>
                  </a:spcBef>
                </a:pPr>
                <a:r>
                  <a:rPr lang="en-US" b="1" dirty="0" smtClean="0">
                    <a:solidFill>
                      <a:srgbClr val="3333CC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de-DE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𝒓𝒎𝒔</m:t>
                        </m:r>
                      </m:sub>
                    </m:sSub>
                    <m:r>
                      <a:rPr lang="de-DE" b="1" i="1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𝟑𝟑</m:t>
                            </m:r>
                          </m:sub>
                        </m:sSub>
                      </m:e>
                    </m:rad>
                  </m:oMath>
                </a14:m>
                <a:endParaRPr lang="en-US" b="1" dirty="0" smtClean="0">
                  <a:solidFill>
                    <a:srgbClr val="3333CC"/>
                  </a:solidFill>
                </a:endParaRPr>
              </a:p>
              <a:p>
                <a:pPr>
                  <a:spcBef>
                    <a:spcPts val="800"/>
                  </a:spcBef>
                </a:pPr>
                <a:r>
                  <a:rPr lang="en-US" b="1" i="1" dirty="0">
                    <a:solidFill>
                      <a:srgbClr val="3333CC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3333CC"/>
                            </a:solidFill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de-DE" b="1" i="1">
                            <a:solidFill>
                              <a:srgbClr val="3333CC"/>
                            </a:solidFill>
                            <a:latin typeface="Cambria Math"/>
                          </a:rPr>
                          <m:t>𝒓𝒎𝒔</m:t>
                        </m:r>
                      </m:sub>
                    </m:sSub>
                    <m:r>
                      <a:rPr lang="de-DE" b="1" i="1">
                        <a:solidFill>
                          <a:srgbClr val="3333CC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b="1" i="1">
                            <a:solidFill>
                              <a:srgbClr val="3333CC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b="1" i="1">
                                <a:solidFill>
                                  <a:srgbClr val="3333CC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3333CC"/>
                                </a:solidFill>
                                <a:latin typeface="Cambria Math"/>
                                <a:ea typeface="Cambria Math"/>
                              </a:rPr>
                              <m:t>𝟓𝟓</m:t>
                            </m:r>
                          </m:sub>
                        </m:sSub>
                      </m:e>
                    </m:rad>
                  </m:oMath>
                </a14:m>
                <a:endParaRPr lang="en-US" b="1" dirty="0">
                  <a:solidFill>
                    <a:srgbClr val="3333CC"/>
                  </a:solidFill>
                </a:endParaRPr>
              </a:p>
            </p:txBody>
          </p:sp>
        </mc:Choice>
        <mc:Fallback xmlns="">
          <p:sp>
            <p:nvSpPr>
              <p:cNvPr id="1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64302" y="4260536"/>
                <a:ext cx="1671532" cy="2081788"/>
              </a:xfrm>
              <a:prstGeom prst="rect">
                <a:avLst/>
              </a:prstGeom>
              <a:blipFill rotWithShape="1">
                <a:blip r:embed="rId11"/>
                <a:stretch>
                  <a:fillRect l="-2909" t="-1466" r="-61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72783" y="4621532"/>
                <a:ext cx="4309775" cy="17402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𝛔</m:t>
                      </m:r>
                      <m:r>
                        <a:rPr lang="de-DE" b="1" i="1" smtClean="0">
                          <a:latin typeface="Cambria Math"/>
                          <a:ea typeface="Cambria Math"/>
                        </a:rPr>
                        <m:t>= </m:t>
                      </m:r>
                      <m:d>
                        <m:d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8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𝟑𝟒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𝟑𝟒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𝟒𝟒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𝟓𝟓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𝟓𝟔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DE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𝟓𝟔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solidFill>
                                          <a:srgbClr val="0033CC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𝟔𝟔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783" y="4621532"/>
                <a:ext cx="4309775" cy="174028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309239" y="4847224"/>
            <a:ext cx="176285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horizontal</a:t>
            </a:r>
            <a:r>
              <a:rPr lang="en-US" sz="16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vertical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longitudinal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latin typeface="Calibri" panose="020F0502020204030204" pitchFamily="34" charset="0"/>
              </a:rPr>
              <a:t>hor.-long. coupling 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latin typeface="Calibri" panose="020F0502020204030204" pitchFamily="34" charset="0"/>
                <a:sym typeface="Symbol"/>
              </a:rPr>
              <a:t> </a:t>
            </a:r>
            <a:r>
              <a:rPr lang="en-US" sz="1600" dirty="0" smtClean="0">
                <a:latin typeface="Calibri" panose="020F0502020204030204" pitchFamily="34" charset="0"/>
              </a:rPr>
              <a:t>9 values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790175" y="4642070"/>
            <a:ext cx="1067885" cy="635025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1908673" y="5218100"/>
            <a:ext cx="579474" cy="320792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3073615" y="5724868"/>
            <a:ext cx="579474" cy="320792"/>
          </a:xfrm>
          <a:prstGeom prst="rect">
            <a:avLst/>
          </a:prstGeom>
          <a:noFill/>
          <a:ln w="28575">
            <a:solidFill>
              <a:srgbClr val="0033CC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782860" y="4634755"/>
            <a:ext cx="579474" cy="320792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239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9" grpId="0"/>
      <p:bldP spid="12" grpId="0"/>
      <p:bldP spid="14" grpId="0"/>
      <p:bldP spid="17" grpId="0"/>
      <p:bldP spid="19" grpId="0"/>
      <p:bldP spid="18" grpId="0"/>
      <p:bldP spid="22" grpId="0"/>
      <p:bldP spid="5" grpId="0" animBg="1"/>
      <p:bldP spid="20" grpId="0" animBg="1"/>
      <p:bldP spid="21" grpId="0" animBg="1"/>
      <p:bldP spid="2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Emittance for Gaussian and non-Gaussian Beams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25413" y="1397616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179388" y="708025"/>
            <a:ext cx="8528050" cy="133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The beam distribution can be non-Gaussian, e.g. at:</a:t>
            </a:r>
          </a:p>
          <a:p>
            <a:pPr algn="l">
              <a:lnSpc>
                <a:spcPct val="60000"/>
              </a:lnSpc>
            </a:pP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 </a:t>
            </a:r>
            <a:r>
              <a:rPr lang="en-US" altLang="de-DE" dirty="0">
                <a:latin typeface="Calibri" panose="020F0502020204030204" pitchFamily="34" charset="0"/>
              </a:rPr>
              <a:t>beams behind ion source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space charged dominated beams at LINAC &amp; synchrotron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cooled beams in storage rings</a:t>
            </a:r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194886" y="1984970"/>
            <a:ext cx="4679950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General description of emittance </a:t>
            </a:r>
          </a:p>
          <a:p>
            <a:pPr algn="l">
              <a:spcBef>
                <a:spcPts val="0"/>
              </a:spcBef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using terms of 2-dim distribution:</a:t>
            </a:r>
          </a:p>
          <a:p>
            <a:pPr algn="l"/>
            <a:r>
              <a:rPr lang="en-US" altLang="de-DE" dirty="0">
                <a:latin typeface="Calibri" panose="020F0502020204030204" pitchFamily="34" charset="0"/>
              </a:rPr>
              <a:t>It describes the value for 1 </a:t>
            </a:r>
            <a:r>
              <a:rPr lang="en-US" altLang="de-DE" dirty="0" smtClean="0">
                <a:latin typeface="Calibri" panose="020F0502020204030204" pitchFamily="34" charset="0"/>
              </a:rPr>
              <a:t>standard </a:t>
            </a:r>
            <a:r>
              <a:rPr lang="en-US" altLang="de-DE" dirty="0">
                <a:latin typeface="Calibri" panose="020F0502020204030204" pitchFamily="34" charset="0"/>
              </a:rPr>
              <a:t>derivation </a:t>
            </a:r>
          </a:p>
        </p:txBody>
      </p:sp>
      <p:graphicFrame>
        <p:nvGraphicFramePr>
          <p:cNvPr id="615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068094"/>
              </p:ext>
            </p:extLst>
          </p:nvPr>
        </p:nvGraphicFramePr>
        <p:xfrm>
          <a:off x="4593795" y="2001156"/>
          <a:ext cx="30226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388" name="Equation" r:id="rId4" imgW="1562100" imgH="342900" progId="Equation.3">
                  <p:embed/>
                </p:oleObj>
              </mc:Choice>
              <mc:Fallback>
                <p:oleObj name="Equation" r:id="rId4" imgW="15621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3795" y="2001156"/>
                        <a:ext cx="3022600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Text Box 8"/>
          <p:cNvSpPr txBox="1">
            <a:spLocks noChangeArrowheads="1"/>
          </p:cNvSpPr>
          <p:nvPr/>
        </p:nvSpPr>
        <p:spPr bwMode="auto">
          <a:xfrm>
            <a:off x="5414058" y="2843996"/>
            <a:ext cx="1368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</a:rPr>
              <a:t>Variances</a:t>
            </a:r>
          </a:p>
        </p:txBody>
      </p:sp>
      <p:sp>
        <p:nvSpPr>
          <p:cNvPr id="6155" name="Text Box 10"/>
          <p:cNvSpPr txBox="1">
            <a:spLocks noChangeArrowheads="1"/>
          </p:cNvSpPr>
          <p:nvPr/>
        </p:nvSpPr>
        <p:spPr bwMode="auto">
          <a:xfrm>
            <a:off x="6790232" y="2845127"/>
            <a:ext cx="1657350" cy="672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3333FF"/>
                </a:solidFill>
                <a:latin typeface="Calibri" panose="020F0502020204030204" pitchFamily="34" charset="0"/>
              </a:rPr>
              <a:t>Covariance</a:t>
            </a:r>
          </a:p>
          <a:p>
            <a:pPr algn="l">
              <a:lnSpc>
                <a:spcPct val="50000"/>
              </a:lnSpc>
            </a:pPr>
            <a:r>
              <a:rPr lang="en-US" altLang="de-DE" b="1" dirty="0">
                <a:solidFill>
                  <a:srgbClr val="3333FF"/>
                </a:solidFill>
                <a:latin typeface="Calibri" panose="020F0502020204030204" pitchFamily="34" charset="0"/>
              </a:rPr>
              <a:t>i.e. correlation</a:t>
            </a:r>
          </a:p>
        </p:txBody>
      </p:sp>
      <p:sp>
        <p:nvSpPr>
          <p:cNvPr id="6156" name="Text Box 13"/>
          <p:cNvSpPr txBox="1">
            <a:spLocks noChangeArrowheads="1"/>
          </p:cNvSpPr>
          <p:nvPr/>
        </p:nvSpPr>
        <p:spPr bwMode="auto">
          <a:xfrm>
            <a:off x="311149" y="4970944"/>
            <a:ext cx="2683511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</a:rPr>
              <a:t>Care: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 algn="l">
              <a:spcBef>
                <a:spcPts val="20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No </a:t>
            </a:r>
            <a:r>
              <a:rPr lang="en-US" altLang="de-DE" dirty="0">
                <a:latin typeface="Calibri" panose="020F0502020204030204" pitchFamily="34" charset="0"/>
              </a:rPr>
              <a:t>common </a:t>
            </a:r>
            <a:r>
              <a:rPr lang="en-US" altLang="de-DE" dirty="0" smtClean="0">
                <a:latin typeface="Calibri" panose="020F0502020204030204" pitchFamily="34" charset="0"/>
              </a:rPr>
              <a:t>definition </a:t>
            </a:r>
          </a:p>
          <a:p>
            <a:pPr algn="l">
              <a:spcBef>
                <a:spcPts val="20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of </a:t>
            </a:r>
            <a:r>
              <a:rPr lang="en-US" altLang="de-DE" dirty="0">
                <a:latin typeface="Calibri" panose="020F0502020204030204" pitchFamily="34" charset="0"/>
              </a:rPr>
              <a:t>emittance concerning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 algn="l">
              <a:spcBef>
                <a:spcPts val="20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the </a:t>
            </a:r>
            <a:r>
              <a:rPr lang="en-US" altLang="de-DE" dirty="0">
                <a:latin typeface="Calibri" panose="020F0502020204030204" pitchFamily="34" charset="0"/>
              </a:rPr>
              <a:t>fraction </a:t>
            </a:r>
            <a:r>
              <a:rPr lang="en-US" altLang="de-DE" b="1" i="1" dirty="0">
                <a:latin typeface="Calibri" panose="020F0502020204030204" pitchFamily="34" charset="0"/>
              </a:rPr>
              <a:t>f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6157" name="Line 14"/>
          <p:cNvSpPr>
            <a:spLocks noChangeShapeType="1"/>
          </p:cNvSpPr>
          <p:nvPr/>
        </p:nvSpPr>
        <p:spPr bwMode="auto">
          <a:xfrm>
            <a:off x="504825" y="3582988"/>
            <a:ext cx="8172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latin typeface="Calibri" panose="020F0502020204030204" pitchFamily="34" charset="0"/>
            </a:endParaRPr>
          </a:p>
        </p:txBody>
      </p:sp>
      <p:graphicFrame>
        <p:nvGraphicFramePr>
          <p:cNvPr id="615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4996084"/>
              </p:ext>
            </p:extLst>
          </p:nvPr>
        </p:nvGraphicFramePr>
        <p:xfrm>
          <a:off x="331312" y="4180306"/>
          <a:ext cx="262572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389" name="Equation" r:id="rId6" imgW="1549400" imgH="228600" progId="Equation.3">
                  <p:embed/>
                </p:oleObj>
              </mc:Choice>
              <mc:Fallback>
                <p:oleObj name="Equation" r:id="rId6" imgW="154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2" y="4180306"/>
                        <a:ext cx="2625725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0" name="Text Box 19"/>
          <p:cNvSpPr txBox="1">
            <a:spLocks noChangeArrowheads="1"/>
          </p:cNvSpPr>
          <p:nvPr/>
        </p:nvSpPr>
        <p:spPr bwMode="auto">
          <a:xfrm>
            <a:off x="311149" y="3743410"/>
            <a:ext cx="88328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 smtClean="0">
                <a:latin typeface="Calibri" panose="020F0502020204030204" pitchFamily="34" charset="0"/>
              </a:rPr>
              <a:t>For </a:t>
            </a:r>
            <a:r>
              <a:rPr lang="en-US" altLang="de-DE" b="1" u="sng" dirty="0" smtClean="0">
                <a:latin typeface="Calibri" panose="020F0502020204030204" pitchFamily="34" charset="0"/>
              </a:rPr>
              <a:t>Gaussian </a:t>
            </a:r>
            <a:r>
              <a:rPr lang="en-US" altLang="de-DE" b="1" dirty="0" smtClean="0">
                <a:latin typeface="Calibri" panose="020F0502020204030204" pitchFamily="34" charset="0"/>
              </a:rPr>
              <a:t>beams only: </a:t>
            </a:r>
            <a:r>
              <a:rPr lang="el-GR" altLang="de-DE" b="1" i="1" dirty="0" smtClean="0">
                <a:latin typeface="Calibri" panose="020F0502020204030204" pitchFamily="34" charset="0"/>
              </a:rPr>
              <a:t>ε</a:t>
            </a:r>
            <a:r>
              <a:rPr lang="de-DE" altLang="de-DE" b="1" i="1" baseline="-25000" dirty="0" err="1">
                <a:latin typeface="Calibri" panose="020F0502020204030204" pitchFamily="34" charset="0"/>
              </a:rPr>
              <a:t>rms</a:t>
            </a:r>
            <a:r>
              <a:rPr lang="de-DE" altLang="de-DE" dirty="0">
                <a:latin typeface="Calibri" panose="020F0502020204030204" pitchFamily="34" charset="0"/>
              </a:rPr>
              <a:t>  ↔  </a:t>
            </a:r>
            <a:r>
              <a:rPr lang="en-US" altLang="de-DE" dirty="0">
                <a:latin typeface="Calibri" panose="020F0502020204030204" pitchFamily="34" charset="0"/>
              </a:rPr>
              <a:t>interpreted as area containing </a:t>
            </a:r>
            <a:r>
              <a:rPr lang="en-US" altLang="de-DE" dirty="0" smtClean="0">
                <a:latin typeface="Calibri" panose="020F0502020204030204" pitchFamily="34" charset="0"/>
              </a:rPr>
              <a:t>a </a:t>
            </a:r>
            <a:r>
              <a:rPr lang="en-US" altLang="de-DE" dirty="0">
                <a:latin typeface="Calibri" panose="020F0502020204030204" pitchFamily="34" charset="0"/>
              </a:rPr>
              <a:t>fraction </a:t>
            </a:r>
            <a:r>
              <a:rPr lang="en-US" altLang="de-DE" b="1" i="1" dirty="0">
                <a:latin typeface="Calibri" panose="020F0502020204030204" pitchFamily="34" charset="0"/>
              </a:rPr>
              <a:t>f </a:t>
            </a:r>
            <a:r>
              <a:rPr lang="en-US" altLang="de-DE" dirty="0">
                <a:latin typeface="Calibri" panose="020F0502020204030204" pitchFamily="34" charset="0"/>
              </a:rPr>
              <a:t>of ions:   </a:t>
            </a:r>
          </a:p>
        </p:txBody>
      </p:sp>
      <p:pic>
        <p:nvPicPr>
          <p:cNvPr id="6229" name="Picture 85" descr="F:\JUAS 2017\emittance_fraction.png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6" t="28433" r="32177" b="12667"/>
          <a:stretch/>
        </p:blipFill>
        <p:spPr bwMode="auto">
          <a:xfrm>
            <a:off x="3103562" y="4112742"/>
            <a:ext cx="2836069" cy="224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782992"/>
              </p:ext>
            </p:extLst>
          </p:nvPr>
        </p:nvGraphicFramePr>
        <p:xfrm>
          <a:off x="6050597" y="4145918"/>
          <a:ext cx="2897823" cy="2140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67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011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7982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Emittance </a:t>
                      </a:r>
                      <a:r>
                        <a:rPr lang="en-US" sz="1700" dirty="0" smtClean="0">
                          <a:sym typeface="Symbol"/>
                        </a:rPr>
                        <a:t>(f)</a:t>
                      </a:r>
                      <a:r>
                        <a:rPr lang="en-US" sz="1700" dirty="0" smtClean="0"/>
                        <a:t> </a:t>
                      </a:r>
                      <a:endParaRPr lang="en-US" sz="17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Fraction f</a:t>
                      </a:r>
                      <a:endParaRPr lang="en-US" sz="17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1319"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1 </a:t>
                      </a:r>
                      <a:r>
                        <a:rPr lang="en-US" sz="1700" dirty="0" smtClean="0">
                          <a:sym typeface="Symbol"/>
                        </a:rPr>
                        <a:t> </a:t>
                      </a:r>
                      <a:r>
                        <a:rPr lang="en-US" sz="1700" baseline="-25000" dirty="0" err="1" smtClean="0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15 %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7989"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>
                          <a:sym typeface="Symbol"/>
                        </a:rPr>
                        <a:t>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smtClean="0">
                          <a:sym typeface="Symbol"/>
                        </a:rPr>
                        <a:t> </a:t>
                      </a:r>
                      <a:r>
                        <a:rPr lang="en-US" sz="1700" baseline="-25000" dirty="0" err="1" smtClean="0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39 %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7509"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>
                          <a:sym typeface="Symbol"/>
                        </a:rPr>
                        <a:t>2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smtClean="0">
                          <a:sym typeface="Symbol"/>
                        </a:rPr>
                        <a:t> </a:t>
                      </a:r>
                      <a:r>
                        <a:rPr lang="en-US" sz="1700" baseline="-25000" dirty="0" err="1" smtClean="0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63 %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179"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>
                          <a:sym typeface="Symbol"/>
                        </a:rPr>
                        <a:t>4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smtClean="0">
                          <a:sym typeface="Symbol"/>
                        </a:rPr>
                        <a:t> </a:t>
                      </a:r>
                      <a:r>
                        <a:rPr lang="en-US" sz="1700" baseline="-25000" dirty="0" err="1" smtClean="0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86 %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6559"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>
                          <a:sym typeface="Symbol"/>
                        </a:rPr>
                        <a:t>8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smtClean="0">
                          <a:sym typeface="Symbol"/>
                        </a:rPr>
                        <a:t> </a:t>
                      </a:r>
                      <a:r>
                        <a:rPr lang="en-US" sz="1700" baseline="-25000" dirty="0" err="1" smtClean="0">
                          <a:sym typeface="Symbol"/>
                        </a:rPr>
                        <a:t>rms</a:t>
                      </a:r>
                      <a:endParaRPr lang="en-US" sz="1700" b="1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 smtClean="0"/>
                        <a:t>98 %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Geschweifte Klammer links 2"/>
          <p:cNvSpPr/>
          <p:nvPr/>
        </p:nvSpPr>
        <p:spPr bwMode="auto">
          <a:xfrm rot="16200000">
            <a:off x="5923827" y="2245185"/>
            <a:ext cx="331538" cy="987554"/>
          </a:xfrm>
          <a:prstGeom prst="lef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9" name="Geschweifte Klammer links 18"/>
          <p:cNvSpPr/>
          <p:nvPr/>
        </p:nvSpPr>
        <p:spPr bwMode="auto">
          <a:xfrm rot="16200000">
            <a:off x="7039709" y="2384259"/>
            <a:ext cx="319446" cy="695563"/>
          </a:xfrm>
          <a:prstGeom prst="leftBrace">
            <a:avLst/>
          </a:prstGeom>
          <a:noFill/>
          <a:ln w="254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5616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/>
      <p:bldP spid="6157" grpId="0" animBg="1"/>
      <p:bldP spid="616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Slit-Grid Measurement Device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56" y="1597025"/>
            <a:ext cx="7021512" cy="290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3421063"/>
            <a:ext cx="20637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311150" y="796925"/>
            <a:ext cx="8802688" cy="77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Slit-Grid: Direct determination of position and angle distribution.</a:t>
            </a:r>
          </a:p>
          <a:p>
            <a:pPr algn="l">
              <a:lnSpc>
                <a:spcPct val="70000"/>
              </a:lnSpc>
            </a:pP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Used for </a:t>
            </a:r>
            <a:r>
              <a:rPr lang="en-US" altLang="de-DE" sz="2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protons with </a:t>
            </a:r>
            <a:r>
              <a:rPr lang="en-US" altLang="de-DE" sz="2000" i="1" dirty="0" err="1">
                <a:solidFill>
                  <a:srgbClr val="0033CC"/>
                </a:solidFill>
                <a:latin typeface="Calibri" panose="020F0502020204030204" pitchFamily="34" charset="0"/>
              </a:rPr>
              <a:t>E</a:t>
            </a:r>
            <a:r>
              <a:rPr lang="en-US" altLang="de-DE" sz="2000" i="1" baseline="-25000" dirty="0" err="1">
                <a:solidFill>
                  <a:srgbClr val="0033CC"/>
                </a:solidFill>
                <a:latin typeface="Calibri" panose="020F0502020204030204" pitchFamily="34" charset="0"/>
              </a:rPr>
              <a:t>kin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 &lt; 100 MeV/u 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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 range </a:t>
            </a:r>
            <a:r>
              <a:rPr lang="en-US" altLang="de-DE" sz="2000" i="1" dirty="0">
                <a:solidFill>
                  <a:srgbClr val="0033CC"/>
                </a:solidFill>
                <a:latin typeface="Calibri" panose="020F0502020204030204" pitchFamily="34" charset="0"/>
              </a:rPr>
              <a:t>R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 &lt; 1 cm.</a:t>
            </a:r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265907" y="4560478"/>
            <a:ext cx="6859622" cy="104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</a:rPr>
              <a:t>Slit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:</a:t>
            </a:r>
            <a:r>
              <a:rPr lang="en-US" altLang="de-DE" dirty="0">
                <a:latin typeface="Calibri" panose="020F0502020204030204" pitchFamily="34" charset="0"/>
              </a:rPr>
              <a:t> position </a:t>
            </a:r>
            <a:r>
              <a:rPr lang="en-US" altLang="de-DE" b="1" i="1" dirty="0">
                <a:latin typeface="Calibri" panose="020F0502020204030204" pitchFamily="34" charset="0"/>
              </a:rPr>
              <a:t>P(x)</a:t>
            </a:r>
            <a:r>
              <a:rPr lang="en-US" altLang="de-DE" dirty="0">
                <a:latin typeface="Calibri" panose="020F0502020204030204" pitchFamily="34" charset="0"/>
              </a:rPr>
              <a:t> with typical width: 0.1 to 0.5 mm</a:t>
            </a:r>
          </a:p>
          <a:p>
            <a:pPr algn="l">
              <a:lnSpc>
                <a:spcPct val="70000"/>
              </a:lnSpc>
            </a:pPr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</a:rPr>
              <a:t>Distance: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typ. 0.5 </a:t>
            </a:r>
            <a:r>
              <a:rPr lang="en-US" altLang="de-DE" dirty="0">
                <a:latin typeface="Calibri" panose="020F0502020204030204" pitchFamily="34" charset="0"/>
              </a:rPr>
              <a:t>to 5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m (depending on beam </a:t>
            </a:r>
            <a:r>
              <a:rPr lang="en-US" altLang="de-DE" dirty="0" smtClean="0">
                <a:latin typeface="Calibri" panose="020F0502020204030204" pitchFamily="34" charset="0"/>
              </a:rPr>
              <a:t>energy 0. 1 ... 100 MeV)</a:t>
            </a:r>
            <a:endParaRPr lang="en-US" altLang="de-DE" dirty="0">
              <a:latin typeface="Calibri" panose="020F0502020204030204" pitchFamily="34" charset="0"/>
            </a:endParaRPr>
          </a:p>
          <a:p>
            <a:pPr algn="l">
              <a:lnSpc>
                <a:spcPct val="70000"/>
              </a:lnSpc>
            </a:pPr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</a:rPr>
              <a:t>SEM-Grid: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angle distribution </a:t>
            </a:r>
            <a:r>
              <a:rPr lang="en-US" altLang="de-DE" b="1" i="1" dirty="0">
                <a:latin typeface="Calibri" panose="020F0502020204030204" pitchFamily="34" charset="0"/>
              </a:rPr>
              <a:t>P(x′)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4306562" y="5400297"/>
            <a:ext cx="4503896" cy="716246"/>
            <a:chOff x="3927740" y="5617754"/>
            <a:chExt cx="4503896" cy="716246"/>
          </a:xfrm>
        </p:grpSpPr>
        <p:sp>
          <p:nvSpPr>
            <p:cNvPr id="11" name="Textfeld 10"/>
            <p:cNvSpPr txBox="1"/>
            <p:nvPr/>
          </p:nvSpPr>
          <p:spPr>
            <a:xfrm>
              <a:off x="5235704" y="5995446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  <a:endParaRPr lang="en-US" sz="16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3927740" y="5990269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RFQ</a:t>
              </a:r>
              <a:endParaRPr lang="en-US" sz="16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3" name="Gerade Verbindung 12"/>
            <p:cNvCxnSpPr/>
            <p:nvPr/>
          </p:nvCxnSpPr>
          <p:spPr bwMode="auto">
            <a:xfrm flipH="1" flipV="1">
              <a:off x="4675239" y="6128444"/>
              <a:ext cx="560465" cy="481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7058077" y="5617754"/>
              <a:ext cx="119747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SEM-Grid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6257677" y="5636475"/>
              <a:ext cx="48903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smtClean="0">
                  <a:latin typeface="Calibri" panose="020F0502020204030204" pitchFamily="34" charset="0"/>
                </a:rPr>
                <a:t>Slit </a:t>
              </a:r>
              <a:endParaRPr lang="en-US" altLang="de-DE" sz="1600" b="1" dirty="0">
                <a:latin typeface="Calibri" panose="020F0502020204030204" pitchFamily="34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7649562" y="5990269"/>
              <a:ext cx="110133" cy="338554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2" name="Gerade Verbindung 21"/>
            <p:cNvCxnSpPr/>
            <p:nvPr/>
          </p:nvCxnSpPr>
          <p:spPr bwMode="auto">
            <a:xfrm flipH="1" flipV="1">
              <a:off x="7546678" y="6139163"/>
              <a:ext cx="884958" cy="499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9"/>
            <p:cNvCxnSpPr>
              <a:stCxn id="21" idx="3"/>
              <a:endCxn id="11" idx="3"/>
            </p:cNvCxnSpPr>
            <p:nvPr/>
          </p:nvCxnSpPr>
          <p:spPr bwMode="auto">
            <a:xfrm flipH="1">
              <a:off x="5993349" y="6159546"/>
              <a:ext cx="1766346" cy="517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Gerade Verbindung 6"/>
            <p:cNvCxnSpPr/>
            <p:nvPr/>
          </p:nvCxnSpPr>
          <p:spPr bwMode="auto">
            <a:xfrm>
              <a:off x="6502192" y="5955979"/>
              <a:ext cx="0" cy="153415"/>
            </a:xfrm>
            <a:prstGeom prst="line">
              <a:avLst/>
            </a:prstGeom>
            <a:noFill/>
            <a:ln w="476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Gerade Verbindung 28"/>
            <p:cNvCxnSpPr/>
            <p:nvPr/>
          </p:nvCxnSpPr>
          <p:spPr bwMode="auto">
            <a:xfrm>
              <a:off x="6501984" y="6173436"/>
              <a:ext cx="0" cy="153415"/>
            </a:xfrm>
            <a:prstGeom prst="line">
              <a:avLst/>
            </a:prstGeom>
            <a:noFill/>
            <a:ln w="476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0" name="Gerade Verbindung mit Pfeil 29"/>
          <p:cNvCxnSpPr/>
          <p:nvPr/>
        </p:nvCxnSpPr>
        <p:spPr bwMode="auto">
          <a:xfrm>
            <a:off x="6881014" y="6312731"/>
            <a:ext cx="1257503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7052943" y="5988058"/>
            <a:ext cx="11341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1600" dirty="0" smtClean="0">
                <a:latin typeface="Calibri" panose="020F0502020204030204" pitchFamily="34" charset="0"/>
              </a:rPr>
              <a:t>0.5...5 m </a:t>
            </a:r>
            <a:endParaRPr lang="en-US" altLang="de-DE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182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 of Measurement Results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3421063"/>
            <a:ext cx="20637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12700" y="747713"/>
            <a:ext cx="4847332" cy="145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The distribution </a:t>
            </a:r>
            <a:r>
              <a:rPr lang="en-US" altLang="de-DE" dirty="0" smtClean="0">
                <a:latin typeface="Calibri" panose="020F0502020204030204" pitchFamily="34" charset="0"/>
              </a:rPr>
              <a:t>is </a:t>
            </a:r>
            <a:r>
              <a:rPr lang="en-US" altLang="de-DE" dirty="0">
                <a:latin typeface="Calibri" panose="020F0502020204030204" pitchFamily="34" charset="0"/>
              </a:rPr>
              <a:t>depicted as a function of</a:t>
            </a:r>
          </a:p>
          <a:p>
            <a:pPr algn="l">
              <a:lnSpc>
                <a:spcPct val="70000"/>
              </a:lnSpc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position </a:t>
            </a:r>
            <a:r>
              <a:rPr lang="en-US" altLang="de-DE" dirty="0">
                <a:latin typeface="Calibri" panose="020F0502020204030204" pitchFamily="34" charset="0"/>
              </a:rPr>
              <a:t>[</a:t>
            </a:r>
            <a:r>
              <a:rPr lang="en-US" altLang="de-DE" dirty="0" smtClean="0">
                <a:latin typeface="Calibri" panose="020F0502020204030204" pitchFamily="34" charset="0"/>
              </a:rPr>
              <a:t>mm] &amp; angle </a:t>
            </a:r>
            <a:r>
              <a:rPr lang="en-US" altLang="de-DE" dirty="0">
                <a:latin typeface="Calibri" panose="020F0502020204030204" pitchFamily="34" charset="0"/>
              </a:rPr>
              <a:t>[</a:t>
            </a:r>
            <a:r>
              <a:rPr lang="en-US" altLang="de-DE" dirty="0" err="1" smtClean="0">
                <a:latin typeface="Calibri" panose="020F0502020204030204" pitchFamily="34" charset="0"/>
              </a:rPr>
              <a:t>mrad</a:t>
            </a:r>
            <a:r>
              <a:rPr lang="en-US" altLang="de-DE" dirty="0" smtClean="0">
                <a:latin typeface="Calibri" panose="020F0502020204030204" pitchFamily="34" charset="0"/>
              </a:rPr>
              <a:t>]</a:t>
            </a:r>
          </a:p>
          <a:p>
            <a:pPr algn="l">
              <a:lnSpc>
                <a:spcPct val="70000"/>
              </a:lnSpc>
              <a:spcBef>
                <a:spcPts val="600"/>
              </a:spcBef>
            </a:pPr>
            <a:r>
              <a:rPr lang="en-US" altLang="de-DE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The </a:t>
            </a:r>
            <a:r>
              <a:rPr lang="en-US" altLang="de-DE" b="1" dirty="0">
                <a:solidFill>
                  <a:srgbClr val="3333CC"/>
                </a:solidFill>
                <a:latin typeface="Calibri" panose="020F0502020204030204" pitchFamily="34" charset="0"/>
              </a:rPr>
              <a:t>distribution can be visualized by 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 Mountain </a:t>
            </a:r>
            <a:r>
              <a:rPr lang="en-US" altLang="de-DE" dirty="0">
                <a:latin typeface="Calibri" panose="020F0502020204030204" pitchFamily="34" charset="0"/>
              </a:rPr>
              <a:t>plot</a:t>
            </a:r>
          </a:p>
          <a:p>
            <a:pPr algn="l">
              <a:lnSpc>
                <a:spcPct val="7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 Contour </a:t>
            </a:r>
            <a:r>
              <a:rPr lang="en-US" altLang="de-DE" dirty="0">
                <a:latin typeface="Calibri" panose="020F0502020204030204" pitchFamily="34" charset="0"/>
              </a:rPr>
              <a:t>plot</a:t>
            </a:r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42863" y="2290194"/>
            <a:ext cx="6045200" cy="330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Calc. of 2</a:t>
            </a:r>
            <a:r>
              <a:rPr lang="en-US" altLang="de-DE" b="1" baseline="30000" dirty="0">
                <a:solidFill>
                  <a:srgbClr val="0033CC"/>
                </a:solidFill>
                <a:latin typeface="Calibri" panose="020F0502020204030204" pitchFamily="34" charset="0"/>
              </a:rPr>
              <a:t>nd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 moments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&lt;</a:t>
            </a:r>
            <a:r>
              <a:rPr lang="en-US" altLang="de-DE" b="1" i="1" dirty="0">
                <a:latin typeface="Calibri" panose="020F0502020204030204" pitchFamily="34" charset="0"/>
              </a:rPr>
              <a:t>x</a:t>
            </a:r>
            <a:r>
              <a:rPr lang="en-US" altLang="de-DE" b="1" i="1" baseline="30000" dirty="0">
                <a:latin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</a:rPr>
              <a:t>&gt; , &lt;</a:t>
            </a:r>
            <a:r>
              <a:rPr lang="en-US" altLang="de-DE" b="1" i="1" dirty="0">
                <a:latin typeface="Calibri" panose="020F0502020204030204" pitchFamily="34" charset="0"/>
              </a:rPr>
              <a:t>x’</a:t>
            </a:r>
            <a:r>
              <a:rPr lang="en-US" altLang="de-DE" b="1" i="1" baseline="30000" dirty="0">
                <a:latin typeface="Calibri" panose="020F0502020204030204" pitchFamily="34" charset="0"/>
              </a:rPr>
              <a:t>2</a:t>
            </a:r>
            <a:r>
              <a:rPr lang="en-US" altLang="de-DE" dirty="0">
                <a:latin typeface="Calibri" panose="020F0502020204030204" pitchFamily="34" charset="0"/>
              </a:rPr>
              <a:t>&gt; &amp; &lt;</a:t>
            </a:r>
            <a:r>
              <a:rPr lang="en-US" altLang="de-DE" b="1" i="1" dirty="0">
                <a:latin typeface="Calibri" panose="020F0502020204030204" pitchFamily="34" charset="0"/>
              </a:rPr>
              <a:t>xx’</a:t>
            </a:r>
            <a:r>
              <a:rPr lang="en-US" altLang="de-DE" dirty="0">
                <a:latin typeface="Calibri" panose="020F0502020204030204" pitchFamily="34" charset="0"/>
              </a:rPr>
              <a:t>&gt; </a:t>
            </a:r>
            <a:endParaRPr lang="en-US" altLang="de-DE" b="1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b="1" dirty="0" err="1">
                <a:solidFill>
                  <a:srgbClr val="0033CC"/>
                </a:solidFill>
                <a:latin typeface="Calibri" panose="020F0502020204030204" pitchFamily="34" charset="0"/>
              </a:rPr>
              <a:t>Emittance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 value </a:t>
            </a:r>
            <a:r>
              <a:rPr lang="el-GR" altLang="de-DE" sz="2200" b="1" i="1" dirty="0">
                <a:solidFill>
                  <a:srgbClr val="0033CC"/>
                </a:solidFill>
                <a:latin typeface="Calibri" panose="020F0502020204030204" pitchFamily="34" charset="0"/>
                <a:cs typeface="Times New Roman" pitchFamily="18" charset="0"/>
              </a:rPr>
              <a:t>ε</a:t>
            </a:r>
            <a:r>
              <a:rPr lang="de-DE" altLang="de-DE" sz="2200" b="1" i="1" baseline="-25000" dirty="0" err="1">
                <a:solidFill>
                  <a:srgbClr val="0033CC"/>
                </a:solidFill>
                <a:latin typeface="Calibri" panose="020F0502020204030204" pitchFamily="34" charset="0"/>
                <a:cs typeface="Times New Roman" pitchFamily="18" charset="0"/>
              </a:rPr>
              <a:t>rms</a:t>
            </a:r>
            <a:r>
              <a:rPr lang="de-DE" altLang="de-DE" b="1" baseline="-25000" dirty="0">
                <a:solidFill>
                  <a:srgbClr val="0033CC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from </a:t>
            </a:r>
          </a:p>
          <a:p>
            <a:pPr algn="l">
              <a:lnSpc>
                <a:spcPct val="80000"/>
              </a:lnSpc>
            </a:pPr>
            <a:endParaRPr lang="en-US" altLang="de-DE" b="1" dirty="0"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</a:pPr>
            <a:endParaRPr lang="en-US" altLang="de-DE" b="1" dirty="0"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</a:pP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b="1" dirty="0">
                <a:latin typeface="Calibri" panose="020F0502020204030204" pitchFamily="34" charset="0"/>
              </a:rPr>
              <a:t>Problems: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Finite </a:t>
            </a:r>
            <a:r>
              <a:rPr lang="en-US" altLang="de-DE" b="1" dirty="0">
                <a:latin typeface="Calibri" panose="020F0502020204030204" pitchFamily="34" charset="0"/>
              </a:rPr>
              <a:t>binning</a:t>
            </a:r>
            <a:r>
              <a:rPr lang="en-US" altLang="de-DE" dirty="0">
                <a:latin typeface="Calibri" panose="020F0502020204030204" pitchFamily="34" charset="0"/>
              </a:rPr>
              <a:t> results in limited resolution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</a:rPr>
              <a:t> Background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 large influence on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&lt;x</a:t>
            </a:r>
            <a:r>
              <a:rPr lang="en-US" altLang="de-DE" b="1" i="1" baseline="30000" dirty="0"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&gt;, &lt;x’</a:t>
            </a:r>
            <a:r>
              <a:rPr lang="en-US" altLang="de-DE" b="1" i="1" baseline="30000" dirty="0"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&gt;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and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&lt;xx’&gt;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Or fit of distribution </a:t>
            </a:r>
            <a:r>
              <a:rPr lang="en-US" altLang="de-DE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with an 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ellipse </a:t>
            </a:r>
            <a:endParaRPr lang="en-US" altLang="de-DE" b="1" dirty="0" smtClean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b="1" dirty="0" smtClean="0">
                <a:latin typeface="Calibri" panose="020F0502020204030204" pitchFamily="34" charset="0"/>
                <a:sym typeface="Symbol" pitchFamily="18" charset="2"/>
              </a:rPr>
              <a:t> </a:t>
            </a:r>
            <a:r>
              <a:rPr lang="en-US" altLang="de-DE" b="1" dirty="0">
                <a:latin typeface="Calibri" panose="020F0502020204030204" pitchFamily="34" charset="0"/>
              </a:rPr>
              <a:t>Effective emittance only</a:t>
            </a:r>
          </a:p>
        </p:txBody>
      </p:sp>
      <p:sp>
        <p:nvSpPr>
          <p:cNvPr id="10249" name="Text Box 8"/>
          <p:cNvSpPr txBox="1">
            <a:spLocks noChangeArrowheads="1"/>
          </p:cNvSpPr>
          <p:nvPr/>
        </p:nvSpPr>
        <p:spPr bwMode="auto">
          <a:xfrm>
            <a:off x="6016625" y="4689326"/>
            <a:ext cx="2846388" cy="96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>
                <a:latin typeface="Calibri" panose="020F0502020204030204" pitchFamily="34" charset="0"/>
              </a:rPr>
              <a:t>Beam</a:t>
            </a:r>
            <a:r>
              <a:rPr lang="en-US" altLang="de-DE" sz="1600" dirty="0">
                <a:latin typeface="Calibri" panose="020F0502020204030204" pitchFamily="34" charset="0"/>
              </a:rPr>
              <a:t>: Ar</a:t>
            </a:r>
            <a:r>
              <a:rPr lang="en-US" altLang="de-DE" sz="1600" baseline="30000" dirty="0">
                <a:latin typeface="Calibri" panose="020F0502020204030204" pitchFamily="34" charset="0"/>
              </a:rPr>
              <a:t>4+</a:t>
            </a:r>
            <a:r>
              <a:rPr lang="en-US" altLang="de-DE" sz="1600" dirty="0">
                <a:latin typeface="Calibri" panose="020F0502020204030204" pitchFamily="34" charset="0"/>
              </a:rPr>
              <a:t>, 60 </a:t>
            </a:r>
            <a:r>
              <a:rPr lang="en-US" altLang="de-DE" sz="1600" dirty="0" err="1" smtClean="0">
                <a:latin typeface="Calibri" panose="020F0502020204030204" pitchFamily="34" charset="0"/>
              </a:rPr>
              <a:t>keV</a:t>
            </a:r>
            <a:r>
              <a:rPr lang="en-US" altLang="de-DE" sz="1600" dirty="0">
                <a:latin typeface="Calibri" panose="020F0502020204030204" pitchFamily="34" charset="0"/>
              </a:rPr>
              <a:t>, 15 </a:t>
            </a:r>
            <a:r>
              <a:rPr lang="en-US" altLang="de-DE" sz="1600" dirty="0" err="1">
                <a:latin typeface="Calibri" panose="020F0502020204030204" pitchFamily="34" charset="0"/>
              </a:rPr>
              <a:t>μA</a:t>
            </a:r>
            <a:r>
              <a:rPr lang="en-US" altLang="de-DE" sz="1600" dirty="0">
                <a:latin typeface="Calibri" panose="020F0502020204030204" pitchFamily="34" charset="0"/>
              </a:rPr>
              <a:t> </a:t>
            </a:r>
          </a:p>
          <a:p>
            <a:pPr algn="l">
              <a:lnSpc>
                <a:spcPct val="90000"/>
              </a:lnSpc>
            </a:pPr>
            <a:r>
              <a:rPr lang="en-US" altLang="de-DE" sz="1600" dirty="0">
                <a:latin typeface="Calibri" panose="020F0502020204030204" pitchFamily="34" charset="0"/>
              </a:rPr>
              <a:t>at Spiral2 Phoenix ECR source.</a:t>
            </a:r>
          </a:p>
          <a:p>
            <a:pPr algn="l">
              <a:lnSpc>
                <a:spcPct val="80000"/>
              </a:lnSpc>
            </a:pPr>
            <a:r>
              <a:rPr lang="en-US" altLang="de-DE" sz="1400" dirty="0" smtClean="0">
                <a:latin typeface="Calibri" panose="020F0502020204030204" pitchFamily="34" charset="0"/>
              </a:rPr>
              <a:t>P</a:t>
            </a:r>
            <a:r>
              <a:rPr lang="en-US" altLang="de-DE" sz="1400" dirty="0">
                <a:latin typeface="Calibri" panose="020F0502020204030204" pitchFamily="34" charset="0"/>
              </a:rPr>
              <a:t>. </a:t>
            </a:r>
            <a:r>
              <a:rPr lang="en-US" altLang="de-DE" sz="1400" dirty="0" err="1">
                <a:latin typeface="Calibri" panose="020F0502020204030204" pitchFamily="34" charset="0"/>
              </a:rPr>
              <a:t>Ausset</a:t>
            </a:r>
            <a:r>
              <a:rPr lang="en-US" altLang="de-DE" sz="1400" dirty="0">
                <a:latin typeface="Calibri" panose="020F0502020204030204" pitchFamily="34" charset="0"/>
              </a:rPr>
              <a:t>, DIPAC 2009</a:t>
            </a:r>
          </a:p>
        </p:txBody>
      </p:sp>
      <p:graphicFrame>
        <p:nvGraphicFramePr>
          <p:cNvPr id="10250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731977"/>
              </p:ext>
            </p:extLst>
          </p:nvPr>
        </p:nvGraphicFramePr>
        <p:xfrm>
          <a:off x="397511" y="3094484"/>
          <a:ext cx="3209925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44" name="Equation" r:id="rId4" imgW="1562100" imgH="342900" progId="Equation.3">
                  <p:embed/>
                </p:oleObj>
              </mc:Choice>
              <mc:Fallback>
                <p:oleObj name="Equation" r:id="rId4" imgW="15621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11" y="3094484"/>
                        <a:ext cx="3209925" cy="703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8974" y="5595262"/>
            <a:ext cx="5747161" cy="61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b="1" dirty="0" smtClean="0"/>
              <a:t>Remark</a:t>
            </a:r>
            <a:r>
              <a:rPr lang="en-US" altLang="de-DE" sz="1600" dirty="0" smtClean="0"/>
              <a:t>: Behind a ion source the beam might very non-Gaussian</a:t>
            </a:r>
          </a:p>
          <a:p>
            <a:pPr algn="l">
              <a:spcBef>
                <a:spcPts val="200"/>
              </a:spcBef>
            </a:pPr>
            <a:r>
              <a:rPr lang="en-US" altLang="de-DE" sz="1600" dirty="0" smtClean="0"/>
              <a:t>due to plasma density and aberration at quadrupoles</a:t>
            </a:r>
            <a:endParaRPr lang="en-US" altLang="de-DE" sz="1600" dirty="0"/>
          </a:p>
        </p:txBody>
      </p:sp>
      <p:pic>
        <p:nvPicPr>
          <p:cNvPr id="78038" name="Picture 2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4" y="973138"/>
            <a:ext cx="4387851" cy="362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5914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de-DE" altLang="de-DE" sz="1600" baseline="300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820150" cy="231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altLang="de-DE" sz="2400" b="1" dirty="0">
                <a:solidFill>
                  <a:srgbClr val="0033CC"/>
                </a:solidFill>
                <a:latin typeface="Calibri" panose="020F0502020204030204" pitchFamily="34" charset="0"/>
              </a:rPr>
              <a:t>Outline: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  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Definition and some properties of transverse emittance 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Slit-Grid device: scanning method </a:t>
            </a:r>
            <a:endParaRPr lang="en-US" altLang="de-DE" sz="2000" b="1" dirty="0">
              <a:solidFill>
                <a:srgbClr val="777777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   scanning slit </a:t>
            </a: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beam position &amp; grid </a:t>
            </a: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sz="2000" b="1" dirty="0">
                <a:solidFill>
                  <a:srgbClr val="777777"/>
                </a:solidFill>
                <a:latin typeface="Calibri" panose="020F0502020204030204" pitchFamily="34" charset="0"/>
              </a:rPr>
              <a:t> angular distribution 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 Quadrupole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strength variation and position measurement</a:t>
            </a: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   </a:t>
            </a:r>
            <a:r>
              <a:rPr lang="en-US" altLang="de-DE" sz="2000" b="1" dirty="0">
                <a:latin typeface="Calibri" panose="020F0502020204030204" pitchFamily="34" charset="0"/>
              </a:rPr>
              <a:t>emittance from several profile measurement and beam optical calculation    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transverse Emittance</a:t>
            </a:r>
          </a:p>
        </p:txBody>
      </p:sp>
    </p:spTree>
    <p:extLst>
      <p:ext uri="{BB962C8B-B14F-4D97-AF65-F5344CB8AC3E}">
        <p14:creationId xmlns:p14="http://schemas.microsoft.com/office/powerpoint/2010/main" val="3573190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Emittance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Measurement by </a:t>
            </a:r>
            <a:r>
              <a:rPr lang="en-US" altLang="de-DE" sz="2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Variation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01600" y="733425"/>
            <a:ext cx="8964613" cy="688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solidFill>
                  <a:srgbClr val="0033CC"/>
                </a:solidFill>
                <a:latin typeface="Calibri" panose="020F0502020204030204" pitchFamily="34" charset="0"/>
              </a:rPr>
              <a:t>From a profile determination, the emittance can be calculated via linear transformation,</a:t>
            </a:r>
          </a:p>
          <a:p>
            <a:pPr algn="l">
              <a:lnSpc>
                <a:spcPct val="50000"/>
              </a:lnSpc>
            </a:pP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if a well known and constant distribution (e.g. Gaussian) is assumed.</a:t>
            </a:r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5683409" y="1500633"/>
            <a:ext cx="35845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Measurement of beam width</a:t>
            </a:r>
            <a:endParaRPr lang="en-US" altLang="de-DE" dirty="0">
              <a:latin typeface="Calibri" panose="020F0502020204030204" pitchFamily="34" charset="0"/>
            </a:endParaRPr>
          </a:p>
          <a:p>
            <a:pPr algn="l"/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    </a:t>
            </a:r>
            <a:r>
              <a:rPr lang="en-US" altLang="de-DE" b="1" i="1" dirty="0" smtClean="0">
                <a:latin typeface="Calibri" panose="020F0502020204030204" pitchFamily="34" charset="0"/>
              </a:rPr>
              <a:t>x</a:t>
            </a:r>
            <a:r>
              <a:rPr lang="en-US" altLang="de-DE" sz="2200" b="1" i="1" baseline="30000" dirty="0" smtClean="0">
                <a:latin typeface="Calibri" panose="020F0502020204030204" pitchFamily="34" charset="0"/>
              </a:rPr>
              <a:t>2</a:t>
            </a:r>
            <a:r>
              <a:rPr lang="en-US" altLang="de-DE" sz="2200" b="1" i="1" baseline="-25000" dirty="0" smtClean="0">
                <a:latin typeface="Calibri" panose="020F0502020204030204" pitchFamily="34" charset="0"/>
              </a:rPr>
              <a:t>max</a:t>
            </a:r>
            <a:r>
              <a:rPr lang="en-US" altLang="de-DE" b="1" i="1" dirty="0" smtClean="0">
                <a:latin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</a:rPr>
              <a:t>= σ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11</a:t>
            </a:r>
            <a:r>
              <a:rPr lang="en-US" altLang="de-DE" b="1" i="1" dirty="0">
                <a:latin typeface="Calibri" panose="020F0502020204030204" pitchFamily="34" charset="0"/>
              </a:rPr>
              <a:t>(1, k</a:t>
            </a:r>
            <a:r>
              <a:rPr lang="en-US" altLang="de-DE" dirty="0" smtClean="0">
                <a:latin typeface="Calibri" panose="020F0502020204030204" pitchFamily="34" charset="0"/>
              </a:rPr>
              <a:t>)</a:t>
            </a:r>
            <a:endParaRPr lang="en-US" altLang="de-DE" dirty="0">
              <a:latin typeface="Calibri" panose="020F0502020204030204" pitchFamily="34" charset="0"/>
            </a:endParaRPr>
          </a:p>
          <a:p>
            <a:pPr algn="l"/>
            <a:r>
              <a:rPr lang="en-US" altLang="de-DE" dirty="0">
                <a:latin typeface="Calibri" panose="020F0502020204030204" pitchFamily="34" charset="0"/>
              </a:rPr>
              <a:t>matrix </a:t>
            </a:r>
            <a:r>
              <a:rPr lang="en-US" altLang="de-DE" b="1" dirty="0">
                <a:latin typeface="Calibri" panose="020F0502020204030204" pitchFamily="34" charset="0"/>
              </a:rPr>
              <a:t>R(</a:t>
            </a:r>
            <a:r>
              <a:rPr lang="en-US" altLang="de-DE" b="1" i="1" dirty="0">
                <a:latin typeface="Calibri" panose="020F0502020204030204" pitchFamily="34" charset="0"/>
              </a:rPr>
              <a:t>k</a:t>
            </a:r>
            <a:r>
              <a:rPr lang="en-US" altLang="de-DE" b="1" dirty="0">
                <a:latin typeface="Calibri" panose="020F0502020204030204" pitchFamily="34" charset="0"/>
              </a:rPr>
              <a:t>)</a:t>
            </a:r>
            <a:r>
              <a:rPr lang="en-US" altLang="de-DE" dirty="0">
                <a:latin typeface="Calibri" panose="020F0502020204030204" pitchFamily="34" charset="0"/>
              </a:rPr>
              <a:t> describes the focusing.</a:t>
            </a: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99" y="1431537"/>
            <a:ext cx="5781694" cy="457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5411814" y="2774791"/>
            <a:ext cx="399081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sym typeface="Symbol"/>
              </a:rPr>
              <a:t>With the drift matrix the transfer is </a:t>
            </a:r>
            <a:endParaRPr lang="en-US" altLang="de-DE" dirty="0" smtClean="0"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b="1" dirty="0" smtClean="0">
                <a:latin typeface="Calibri" panose="020F0502020204030204" pitchFamily="34" charset="0"/>
                <a:sym typeface="Symbol"/>
              </a:rPr>
              <a:t>    R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i="1" dirty="0" err="1" smtClean="0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 err="1" smtClean="0"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i="1" baseline="-25000" dirty="0" smtClean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) = </a:t>
            </a:r>
            <a:r>
              <a:rPr lang="en-US" altLang="de-DE" b="1" dirty="0" err="1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aseline="-25000" dirty="0" err="1">
                <a:latin typeface="Calibri" panose="020F0502020204030204" pitchFamily="34" charset="0"/>
                <a:sym typeface="Symbol"/>
              </a:rPr>
              <a:t>drift</a:t>
            </a:r>
            <a:r>
              <a:rPr lang="en-US" altLang="de-DE" baseline="-250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 </a:t>
            </a:r>
            <a:r>
              <a:rPr lang="en-US" altLang="de-DE" b="1" dirty="0" err="1"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aseline="-25000" dirty="0" err="1">
                <a:latin typeface="Calibri" panose="020F0502020204030204" pitchFamily="34" charset="0"/>
                <a:sym typeface="Symbol"/>
              </a:rPr>
              <a:t>focus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i="1" dirty="0" err="1"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 err="1"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i="1" baseline="-25000" dirty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)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Transformation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of the beam matrix </a:t>
            </a:r>
            <a:endParaRPr lang="en-US" altLang="de-DE" dirty="0" smtClean="0"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   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(1,</a:t>
            </a:r>
            <a:r>
              <a:rPr lang="en-US" altLang="de-DE" i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) =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</a:t>
            </a:r>
            <a:r>
              <a:rPr lang="en-US" altLang="de-DE" i="1" dirty="0" err="1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 err="1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i="1" baseline="-250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)  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</a:t>
            </a:r>
            <a:r>
              <a:rPr lang="en-US" altLang="de-DE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(0)  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R</a:t>
            </a:r>
            <a:r>
              <a:rPr lang="en-US" altLang="de-DE" b="1" baseline="300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T</a:t>
            </a:r>
            <a:r>
              <a:rPr lang="en-US" altLang="de-DE" b="1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(</a:t>
            </a:r>
            <a:r>
              <a:rPr lang="en-US" altLang="de-DE" i="1" dirty="0" err="1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k</a:t>
            </a:r>
            <a:r>
              <a:rPr lang="en-US" altLang="de-DE" i="1" baseline="-25000" dirty="0" err="1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i</a:t>
            </a:r>
            <a:r>
              <a:rPr lang="en-US" altLang="de-DE" i="1" baseline="-25000" dirty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dirty="0" smtClean="0">
                <a:solidFill>
                  <a:srgbClr val="C00000"/>
                </a:solidFill>
                <a:latin typeface="Calibri" panose="020F0502020204030204" pitchFamily="34" charset="0"/>
                <a:sym typeface="Symbol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Task: Calculation of </a:t>
            </a:r>
            <a:r>
              <a:rPr lang="en-US" altLang="de-DE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  <a:sym typeface="Symbol"/>
              </a:rPr>
              <a:t>(0) </a:t>
            </a:r>
            <a:endParaRPr lang="en-US" altLang="de-DE" b="1" dirty="0" smtClean="0">
              <a:solidFill>
                <a:srgbClr val="0033CC"/>
              </a:solidFill>
              <a:latin typeface="Calibri" panose="020F0502020204030204" pitchFamily="34" charset="0"/>
              <a:sym typeface="Symbol"/>
            </a:endParaRPr>
          </a:p>
          <a:p>
            <a:pPr>
              <a:spcBef>
                <a:spcPts val="600"/>
              </a:spcBef>
            </a:pPr>
            <a:r>
              <a:rPr lang="en-US" altLang="de-DE" b="1" dirty="0" smtClean="0">
                <a:solidFill>
                  <a:srgbClr val="0033CC"/>
                </a:solidFill>
                <a:latin typeface="Calibri" panose="020F0502020204030204" pitchFamily="34" charset="0"/>
                <a:sym typeface="Symbol"/>
              </a:rPr>
              <a:t>at 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  <a:sym typeface="Symbol"/>
              </a:rPr>
              <a:t>entrance </a:t>
            </a:r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  <a:sym typeface="Symbol"/>
              </a:rPr>
              <a:t>s</a:t>
            </a:r>
            <a:r>
              <a:rPr lang="en-US" altLang="de-DE" b="1" i="1" baseline="-25000" dirty="0">
                <a:solidFill>
                  <a:srgbClr val="0033CC"/>
                </a:solidFill>
                <a:latin typeface="Calibri" panose="020F0502020204030204" pitchFamily="34" charset="0"/>
                <a:sym typeface="Symbol"/>
              </a:rPr>
              <a:t>0</a:t>
            </a:r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  <a:sym typeface="Symbol"/>
              </a:rPr>
              <a:t>i.e. all three elements</a:t>
            </a:r>
          </a:p>
          <a:p>
            <a:pPr>
              <a:spcBef>
                <a:spcPts val="600"/>
              </a:spcBef>
            </a:pPr>
            <a:endParaRPr lang="en-US" altLang="de-DE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7289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Group 22"/>
          <p:cNvGrpSpPr>
            <a:grpSpLocks/>
          </p:cNvGrpSpPr>
          <p:nvPr/>
        </p:nvGrpSpPr>
        <p:grpSpPr bwMode="auto">
          <a:xfrm>
            <a:off x="684061" y="1196752"/>
            <a:ext cx="7718578" cy="4303712"/>
            <a:chOff x="183" y="949"/>
            <a:chExt cx="5093" cy="2839"/>
          </a:xfrm>
        </p:grpSpPr>
        <p:pic>
          <p:nvPicPr>
            <p:cNvPr id="717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" y="949"/>
              <a:ext cx="1053" cy="12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77" name="Text Box 3"/>
            <p:cNvSpPr txBox="1">
              <a:spLocks noChangeArrowheads="1"/>
            </p:cNvSpPr>
            <p:nvPr/>
          </p:nvSpPr>
          <p:spPr bwMode="auto">
            <a:xfrm>
              <a:off x="183" y="2115"/>
              <a:ext cx="1148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de-DE" sz="1600" b="1" dirty="0" smtClean="0">
                  <a:latin typeface="Arial" charset="0"/>
                </a:rPr>
                <a:t>Alumina: Al</a:t>
              </a:r>
              <a:r>
                <a:rPr lang="en-US" altLang="de-DE" sz="1600" b="1" baseline="-25000" dirty="0" smtClean="0">
                  <a:latin typeface="Arial" charset="0"/>
                </a:rPr>
                <a:t>2</a:t>
              </a:r>
              <a:r>
                <a:rPr lang="en-US" altLang="de-DE" sz="1600" b="1" dirty="0" smtClean="0">
                  <a:latin typeface="Arial" charset="0"/>
                </a:rPr>
                <a:t>O</a:t>
              </a:r>
              <a:r>
                <a:rPr lang="en-US" altLang="de-DE" sz="1600" b="1" baseline="-25000" dirty="0" smtClean="0">
                  <a:latin typeface="Arial" charset="0"/>
                </a:rPr>
                <a:t>3</a:t>
              </a:r>
              <a:endParaRPr lang="de-DE" altLang="de-DE" sz="1600" b="1" baseline="-25000" dirty="0">
                <a:latin typeface="Arial" charset="0"/>
              </a:endParaRPr>
            </a:p>
          </p:txBody>
        </p:sp>
        <p:pic>
          <p:nvPicPr>
            <p:cNvPr id="717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949"/>
              <a:ext cx="1029" cy="1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79" name="Text Box 5"/>
            <p:cNvSpPr txBox="1">
              <a:spLocks noChangeArrowheads="1"/>
            </p:cNvSpPr>
            <p:nvPr/>
          </p:nvSpPr>
          <p:spPr bwMode="auto">
            <a:xfrm>
              <a:off x="1746" y="2070"/>
              <a:ext cx="771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de-DE" sz="1600" b="1">
                  <a:latin typeface="Arial" charset="0"/>
                </a:rPr>
                <a:t>CsI:Tl</a:t>
              </a:r>
              <a:endParaRPr lang="de-DE" altLang="de-DE" sz="1600" b="1">
                <a:latin typeface="Arial" charset="0"/>
              </a:endParaRPr>
            </a:p>
          </p:txBody>
        </p:sp>
        <p:pic>
          <p:nvPicPr>
            <p:cNvPr id="718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949"/>
              <a:ext cx="1054" cy="1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1" name="Text Box 7"/>
            <p:cNvSpPr txBox="1">
              <a:spLocks noChangeArrowheads="1"/>
            </p:cNvSpPr>
            <p:nvPr/>
          </p:nvSpPr>
          <p:spPr bwMode="auto">
            <a:xfrm>
              <a:off x="2653" y="2070"/>
              <a:ext cx="1427" cy="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de-DE" sz="1600" b="1" dirty="0" err="1" smtClean="0">
                  <a:latin typeface="Arial" charset="0"/>
                </a:rPr>
                <a:t>Chromox</a:t>
              </a:r>
              <a:r>
                <a:rPr lang="en-US" altLang="de-DE" sz="1600" b="1" dirty="0" smtClean="0">
                  <a:latin typeface="Arial" charset="0"/>
                </a:rPr>
                <a:t>: Al</a:t>
              </a:r>
              <a:r>
                <a:rPr lang="en-US" altLang="de-DE" sz="1600" b="1" baseline="-25000" dirty="0" smtClean="0">
                  <a:latin typeface="Arial" charset="0"/>
                </a:rPr>
                <a:t>2</a:t>
              </a:r>
              <a:r>
                <a:rPr lang="en-US" altLang="de-DE" sz="1600" b="1" dirty="0" smtClean="0">
                  <a:latin typeface="Arial" charset="0"/>
                </a:rPr>
                <a:t>O</a:t>
              </a:r>
              <a:r>
                <a:rPr lang="en-US" altLang="de-DE" sz="1600" b="1" baseline="-25000" dirty="0" smtClean="0">
                  <a:latin typeface="Arial" charset="0"/>
                </a:rPr>
                <a:t>3</a:t>
              </a:r>
              <a:r>
                <a:rPr lang="en-US" altLang="de-DE" sz="1600" b="1" dirty="0" smtClean="0">
                  <a:latin typeface="Arial" charset="0"/>
                </a:rPr>
                <a:t>:Cr</a:t>
              </a:r>
              <a:endParaRPr lang="de-DE" altLang="de-DE" sz="1600" b="1" dirty="0">
                <a:latin typeface="Arial" charset="0"/>
              </a:endParaRPr>
            </a:p>
          </p:txBody>
        </p:sp>
        <p:pic>
          <p:nvPicPr>
            <p:cNvPr id="718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6" y="949"/>
              <a:ext cx="1030" cy="1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3" name="Text Box 9"/>
            <p:cNvSpPr txBox="1">
              <a:spLocks noChangeArrowheads="1"/>
            </p:cNvSpPr>
            <p:nvPr/>
          </p:nvSpPr>
          <p:spPr bwMode="auto">
            <a:xfrm>
              <a:off x="4456" y="2070"/>
              <a:ext cx="624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r>
                <a:rPr lang="en-US" altLang="de-DE" sz="1600" b="1">
                  <a:latin typeface="Arial" charset="0"/>
                </a:rPr>
                <a:t>P43</a:t>
              </a:r>
              <a:endParaRPr lang="de-DE" altLang="de-DE" sz="1600" b="1">
                <a:latin typeface="Arial" charset="0"/>
              </a:endParaRPr>
            </a:p>
          </p:txBody>
        </p:sp>
        <p:pic>
          <p:nvPicPr>
            <p:cNvPr id="7184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" y="2333"/>
              <a:ext cx="1054" cy="1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5" name="Text Box 11"/>
            <p:cNvSpPr txBox="1">
              <a:spLocks noChangeArrowheads="1"/>
            </p:cNvSpPr>
            <p:nvPr/>
          </p:nvSpPr>
          <p:spPr bwMode="auto">
            <a:xfrm>
              <a:off x="403" y="3566"/>
              <a:ext cx="861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>
                  <a:latin typeface="Arial" charset="0"/>
                </a:rPr>
                <a:t>YAG:Ce</a:t>
              </a:r>
              <a:endParaRPr lang="de-DE" altLang="de-DE" sz="1600" b="1">
                <a:latin typeface="Arial" charset="0"/>
              </a:endParaRPr>
            </a:p>
          </p:txBody>
        </p:sp>
        <p:pic>
          <p:nvPicPr>
            <p:cNvPr id="7186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341"/>
              <a:ext cx="1029" cy="1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7" name="Text Box 13"/>
            <p:cNvSpPr txBox="1">
              <a:spLocks noChangeArrowheads="1"/>
            </p:cNvSpPr>
            <p:nvPr/>
          </p:nvSpPr>
          <p:spPr bwMode="auto">
            <a:xfrm>
              <a:off x="1666" y="3521"/>
              <a:ext cx="907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 dirty="0">
                  <a:latin typeface="Arial" charset="0"/>
                </a:rPr>
                <a:t>    </a:t>
              </a:r>
              <a:r>
                <a:rPr lang="en-US" altLang="de-DE" sz="1600" b="1" dirty="0" smtClean="0">
                  <a:latin typeface="Arial" charset="0"/>
                </a:rPr>
                <a:t>Quartz</a:t>
              </a:r>
              <a:endParaRPr lang="de-DE" altLang="de-DE" sz="1600" b="1" dirty="0">
                <a:latin typeface="Arial" charset="0"/>
              </a:endParaRPr>
            </a:p>
          </p:txBody>
        </p:sp>
        <p:pic>
          <p:nvPicPr>
            <p:cNvPr id="7188" name="Picture 1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3" y="2327"/>
              <a:ext cx="1031" cy="1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89" name="Text Box 15"/>
            <p:cNvSpPr txBox="1">
              <a:spLocks noChangeArrowheads="1"/>
            </p:cNvSpPr>
            <p:nvPr/>
          </p:nvSpPr>
          <p:spPr bwMode="auto">
            <a:xfrm>
              <a:off x="2880" y="3475"/>
              <a:ext cx="110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2000">
                  <a:solidFill>
                    <a:srgbClr val="0000FF"/>
                  </a:solidFill>
                  <a:latin typeface="Century" pitchFamily="18" charset="0"/>
                </a:rPr>
                <a:t>  </a:t>
              </a:r>
              <a:r>
                <a:rPr lang="en-US" altLang="de-DE" sz="1600" b="1">
                  <a:latin typeface="Arial" charset="0"/>
                </a:rPr>
                <a:t>Quartz:Ce</a:t>
              </a:r>
              <a:endParaRPr lang="de-DE" altLang="de-DE" sz="1600" b="1">
                <a:latin typeface="Arial" charset="0"/>
              </a:endParaRPr>
            </a:p>
          </p:txBody>
        </p:sp>
        <p:pic>
          <p:nvPicPr>
            <p:cNvPr id="7190" name="Picture 1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6" y="2296"/>
              <a:ext cx="1020" cy="1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91" name="Text Box 17"/>
            <p:cNvSpPr txBox="1">
              <a:spLocks noChangeArrowheads="1"/>
            </p:cNvSpPr>
            <p:nvPr/>
          </p:nvSpPr>
          <p:spPr bwMode="auto">
            <a:xfrm>
              <a:off x="4216" y="3521"/>
              <a:ext cx="1020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79388" indent="-179388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altLang="de-DE" sz="1600" b="1">
                  <a:latin typeface="Arial" charset="0"/>
                </a:rPr>
                <a:t>         ZrO</a:t>
              </a:r>
              <a:r>
                <a:rPr lang="en-US" altLang="de-DE" sz="1600" b="1" baseline="-25000">
                  <a:latin typeface="Arial" charset="0"/>
                </a:rPr>
                <a:t>2</a:t>
              </a:r>
              <a:r>
                <a:rPr lang="en-US" altLang="de-DE" sz="1600" b="1">
                  <a:latin typeface="Arial" charset="0"/>
                </a:rPr>
                <a:t>:Mg</a:t>
              </a:r>
              <a:endParaRPr lang="de-DE" altLang="de-DE" sz="1600" b="1">
                <a:latin typeface="Arial" charset="0"/>
              </a:endParaRPr>
            </a:p>
          </p:txBody>
        </p:sp>
      </p:grp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420688" y="6380163"/>
            <a:ext cx="184150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9388" indent="-179388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endParaRPr lang="de-DE" altLang="de-DE" sz="2000"/>
          </a:p>
        </p:txBody>
      </p:sp>
      <p:sp>
        <p:nvSpPr>
          <p:cNvPr id="7173" name="Text Box 19"/>
          <p:cNvSpPr txBox="1">
            <a:spLocks noChangeArrowheads="1"/>
          </p:cNvSpPr>
          <p:nvPr/>
        </p:nvSpPr>
        <p:spPr bwMode="auto">
          <a:xfrm>
            <a:off x="365125" y="5517232"/>
            <a:ext cx="8264525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de-DE" sz="1600" b="1" dirty="0">
                <a:latin typeface="Calibri" panose="020F0502020204030204" pitchFamily="34" charset="0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</a:rPr>
              <a:t>Very different light yield i.e. photons per ion‘s energy loss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</a:rPr>
              <a:t> Different wavelength of emitted light  </a:t>
            </a:r>
          </a:p>
        </p:txBody>
      </p:sp>
      <p:sp>
        <p:nvSpPr>
          <p:cNvPr id="7174" name="Text Box 21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output from various Scintillating Screens</a:t>
            </a:r>
          </a:p>
        </p:txBody>
      </p:sp>
      <p:sp>
        <p:nvSpPr>
          <p:cNvPr id="7175" name="Text Box 23"/>
          <p:cNvSpPr txBox="1">
            <a:spLocks noChangeArrowheads="1"/>
          </p:cNvSpPr>
          <p:nvPr/>
        </p:nvSpPr>
        <p:spPr bwMode="auto">
          <a:xfrm>
            <a:off x="107504" y="764704"/>
            <a:ext cx="9018711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700" i="1" dirty="0">
                <a:latin typeface="Calibri" panose="020F0502020204030204" pitchFamily="34" charset="0"/>
              </a:rPr>
              <a:t>Example: Color CCD camera: Images at different particle intensities determined for U at 300 MeV/u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946" name="Picture 10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7" y="2730900"/>
            <a:ext cx="4575175" cy="33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transverse Emittance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125413" y="113347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247650" y="2190126"/>
            <a:ext cx="4014788" cy="596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de-DE" b="1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 Square of the beam width at </a:t>
            </a:r>
          </a:p>
          <a:p>
            <a:pPr algn="l">
              <a:lnSpc>
                <a:spcPct val="4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ELETTRA 100 MeV e</a:t>
            </a:r>
            <a:r>
              <a:rPr lang="en-US" altLang="de-DE" sz="2400" b="1" baseline="30000" dirty="0">
                <a:latin typeface="Calibri" panose="020F0502020204030204" pitchFamily="34" charset="0"/>
              </a:rPr>
              <a:t>-</a:t>
            </a: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err="1">
                <a:latin typeface="Calibri" panose="020F0502020204030204" pitchFamily="34" charset="0"/>
              </a:rPr>
              <a:t>Linac</a:t>
            </a:r>
            <a:r>
              <a:rPr lang="en-US" altLang="de-DE" dirty="0">
                <a:latin typeface="Calibri" panose="020F0502020204030204" pitchFamily="34" charset="0"/>
              </a:rPr>
              <a:t>, </a:t>
            </a:r>
            <a:r>
              <a:rPr lang="en-US" altLang="de-DE" dirty="0" err="1">
                <a:latin typeface="Calibri" panose="020F0502020204030204" pitchFamily="34" charset="0"/>
              </a:rPr>
              <a:t>YAG:Ce</a:t>
            </a:r>
            <a:r>
              <a:rPr lang="en-US" altLang="de-DE" dirty="0"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0" y="741363"/>
            <a:ext cx="8747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>
                <a:latin typeface="Calibri" panose="020F0502020204030204" pitchFamily="34" charset="0"/>
              </a:rPr>
              <a:t>Using the ‘thin lens approximation’ i.e. the quadrupole has a focal length of </a:t>
            </a:r>
            <a:r>
              <a:rPr lang="en-US" altLang="de-DE" b="1" i="1">
                <a:latin typeface="Calibri" panose="020F0502020204030204" pitchFamily="34" charset="0"/>
              </a:rPr>
              <a:t>f</a:t>
            </a:r>
            <a:r>
              <a:rPr lang="en-US" altLang="de-DE">
                <a:latin typeface="Calibri" panose="020F0502020204030204" pitchFamily="34" charset="0"/>
              </a:rPr>
              <a:t>: </a:t>
            </a:r>
          </a:p>
        </p:txBody>
      </p:sp>
      <p:graphicFrame>
        <p:nvGraphicFramePr>
          <p:cNvPr id="2253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366063"/>
              </p:ext>
            </p:extLst>
          </p:nvPr>
        </p:nvGraphicFramePr>
        <p:xfrm>
          <a:off x="47625" y="1038225"/>
          <a:ext cx="89916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7" name="Equation" r:id="rId4" imgW="5333760" imgH="457200" progId="Equation.3">
                  <p:embed/>
                </p:oleObj>
              </mc:Choice>
              <mc:Fallback>
                <p:oleObj name="Equation" r:id="rId4" imgW="5333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5" y="1038225"/>
                        <a:ext cx="89916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95949" name="Text Box 13"/>
              <p:cNvSpPr txBox="1">
                <a:spLocks noChangeArrowheads="1"/>
              </p:cNvSpPr>
              <p:nvPr/>
            </p:nvSpPr>
            <p:spPr bwMode="auto">
              <a:xfrm>
                <a:off x="247650" y="1821989"/>
                <a:ext cx="8499475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dirty="0" smtClean="0">
                    <a:latin typeface="Calibri" panose="020F0502020204030204" pitchFamily="34" charset="0"/>
                  </a:rPr>
                  <a:t>Measurement of the matrix-element </a:t>
                </a:r>
                <a14:m>
                  <m:oMath xmlns:m="http://schemas.openxmlformats.org/officeDocument/2006/math">
                    <m:r>
                      <a:rPr lang="en-US" altLang="de-DE" sz="2000" b="1" i="1" smtClean="0">
                        <a:latin typeface="Cambria Math"/>
                        <a:sym typeface="Symbol"/>
                      </a:rPr>
                      <m:t></m:t>
                    </m:r>
                    <m:r>
                      <a:rPr lang="de-DE" altLang="de-DE" sz="2000" b="1" i="1" baseline="-25000" smtClean="0">
                        <a:latin typeface="Cambria Math"/>
                        <a:sym typeface="Symbol"/>
                      </a:rPr>
                      <m:t>𝟏𝟏</m:t>
                    </m:r>
                  </m:oMath>
                </a14:m>
                <a:r>
                  <a:rPr lang="en-US" altLang="de-DE" sz="2000" b="1" i="1" dirty="0" smtClean="0">
                    <a:latin typeface="Calibri" panose="020F0502020204030204" pitchFamily="34" charset="0"/>
                  </a:rPr>
                  <a:t>(1,K) </a:t>
                </a:r>
                <a:r>
                  <a:rPr lang="en-US" altLang="de-DE" sz="2000" dirty="0" smtClean="0">
                    <a:latin typeface="Calibri" panose="020F0502020204030204" pitchFamily="34" charset="0"/>
                  </a:rPr>
                  <a:t>from </a:t>
                </a:r>
                <a:r>
                  <a:rPr lang="en-US" altLang="de-DE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</a:t>
                </a:r>
                <a:r>
                  <a:rPr lang="en-US" altLang="de-DE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(1,K) = 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R</a:t>
                </a:r>
                <a:r>
                  <a:rPr lang="en-US" altLang="de-DE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(K)</a:t>
                </a:r>
                <a:r>
                  <a:rPr lang="en-US" altLang="de-DE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∙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</a:t>
                </a:r>
                <a:r>
                  <a:rPr lang="en-US" altLang="de-DE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(0)∙</a:t>
                </a:r>
                <a:r>
                  <a:rPr lang="en-US" altLang="de-DE" sz="20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R</a:t>
                </a:r>
                <a:r>
                  <a:rPr lang="en-US" altLang="de-DE" sz="2000" b="1" baseline="30000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T</a:t>
                </a:r>
                <a:r>
                  <a:rPr lang="en-US" altLang="de-DE" sz="2000" b="1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Times New Roman" pitchFamily="18" charset="0"/>
                    <a:sym typeface="Symbol" pitchFamily="18" charset="2"/>
                  </a:rPr>
                  <a:t>(K)</a:t>
                </a:r>
                <a:r>
                  <a:rPr lang="en-US" altLang="de-DE" b="1" i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 pitchFamily="18" charset="2"/>
                  </a:rPr>
                  <a:t> </a:t>
                </a:r>
              </a:p>
            </p:txBody>
          </p:sp>
        </mc:Choice>
        <mc:Fallback xmlns="">
          <p:sp>
            <p:nvSpPr>
              <p:cNvPr id="29594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7650" y="1821989"/>
                <a:ext cx="8499475" cy="400110"/>
              </a:xfrm>
              <a:prstGeom prst="rect">
                <a:avLst/>
              </a:prstGeom>
              <a:blipFill rotWithShape="1">
                <a:blip r:embed="rId6"/>
                <a:stretch>
                  <a:fillRect l="-789" t="-10606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5951" name="Text Box 15"/>
          <p:cNvSpPr txBox="1">
            <a:spLocks noChangeArrowheads="1"/>
          </p:cNvSpPr>
          <p:nvPr/>
        </p:nvSpPr>
        <p:spPr bwMode="auto">
          <a:xfrm>
            <a:off x="192088" y="6044328"/>
            <a:ext cx="44243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>
                <a:latin typeface="Calibri" panose="020F0502020204030204" pitchFamily="34" charset="0"/>
              </a:rPr>
              <a:t>G. </a:t>
            </a:r>
            <a:r>
              <a:rPr lang="en-US" altLang="de-DE" sz="1400" dirty="0" err="1">
                <a:latin typeface="Calibri" panose="020F0502020204030204" pitchFamily="34" charset="0"/>
              </a:rPr>
              <a:t>Penco</a:t>
            </a:r>
            <a:r>
              <a:rPr lang="en-US" altLang="de-DE" sz="1400" dirty="0">
                <a:latin typeface="Calibri" panose="020F0502020204030204" pitchFamily="34" charset="0"/>
              </a:rPr>
              <a:t> </a:t>
            </a:r>
            <a:r>
              <a:rPr lang="en-US" altLang="de-DE" sz="1400" dirty="0" smtClean="0">
                <a:latin typeface="Calibri" panose="020F0502020204030204" pitchFamily="34" charset="0"/>
              </a:rPr>
              <a:t>(ELETTRA) et </a:t>
            </a:r>
            <a:r>
              <a:rPr lang="en-US" altLang="de-DE" sz="1400" dirty="0">
                <a:latin typeface="Calibri" panose="020F0502020204030204" pitchFamily="34" charset="0"/>
              </a:rPr>
              <a:t>al., EPAC’08</a:t>
            </a:r>
          </a:p>
        </p:txBody>
      </p:sp>
      <p:sp>
        <p:nvSpPr>
          <p:cNvPr id="22541" name="Rectangle 17"/>
          <p:cNvSpPr>
            <a:spLocks noChangeArrowheads="1"/>
          </p:cNvSpPr>
          <p:nvPr/>
        </p:nvSpPr>
        <p:spPr bwMode="auto">
          <a:xfrm>
            <a:off x="2127250" y="5760522"/>
            <a:ext cx="976313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295954" name="Text Box 18"/>
          <p:cNvSpPr txBox="1">
            <a:spLocks noChangeArrowheads="1"/>
          </p:cNvSpPr>
          <p:nvPr/>
        </p:nvSpPr>
        <p:spPr bwMode="auto">
          <a:xfrm>
            <a:off x="1246188" y="5681663"/>
            <a:ext cx="2743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>
                <a:latin typeface="Calibri" panose="020F0502020204030204" pitchFamily="34" charset="0"/>
              </a:rPr>
              <a:t>Focusing strength K [m</a:t>
            </a:r>
            <a:r>
              <a:rPr lang="en-US" altLang="de-DE" baseline="30000">
                <a:latin typeface="Calibri" panose="020F0502020204030204" pitchFamily="34" charset="0"/>
              </a:rPr>
              <a:t>-1</a:t>
            </a:r>
            <a:r>
              <a:rPr lang="en-US" altLang="de-DE">
                <a:latin typeface="Calibri" panose="020F0502020204030204" pitchFamily="34" charset="0"/>
              </a:rPr>
              <a:t>]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4625823" y="2373740"/>
            <a:ext cx="45181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>
                <a:latin typeface="Calibri" panose="020F0502020204030204" pitchFamily="34" charset="0"/>
              </a:rPr>
              <a:t>F</a:t>
            </a:r>
            <a:r>
              <a:rPr lang="en-US" altLang="de-DE" b="1" dirty="0" smtClean="0">
                <a:latin typeface="Calibri" panose="020F0502020204030204" pitchFamily="34" charset="0"/>
              </a:rPr>
              <a:t>or completeness</a:t>
            </a:r>
            <a:r>
              <a:rPr lang="en-US" altLang="de-DE" dirty="0" smtClean="0">
                <a:latin typeface="Calibri" panose="020F0502020204030204" pitchFamily="34" charset="0"/>
              </a:rPr>
              <a:t>: The relevant formulas </a:t>
            </a:r>
            <a:endParaRPr lang="en-US" altLang="de-DE" b="1" i="1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701258" y="4085692"/>
            <a:ext cx="45181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 smtClean="0">
                <a:latin typeface="Calibri" panose="020F0502020204030204" pitchFamily="34" charset="0"/>
              </a:rPr>
              <a:t>The three matrix elements at the quadrupole: </a:t>
            </a:r>
            <a:endParaRPr lang="en-US" altLang="de-DE" b="1" i="1" dirty="0">
              <a:latin typeface="Calibri" panose="020F0502020204030204" pitchFamily="34" charset="0"/>
              <a:sym typeface="Symbol" pitchFamily="18" charset="2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269684"/>
              </p:ext>
            </p:extLst>
          </p:nvPr>
        </p:nvGraphicFramePr>
        <p:xfrm>
          <a:off x="4948941" y="4294193"/>
          <a:ext cx="4024312" cy="1931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8" name="Equation" r:id="rId7" imgW="3340080" imgH="1600200" progId="Equation.3">
                  <p:embed/>
                </p:oleObj>
              </mc:Choice>
              <mc:Fallback>
                <p:oleObj name="Equation" r:id="rId7" imgW="3340080" imgH="160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941" y="4294193"/>
                        <a:ext cx="4024312" cy="19314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30547"/>
              </p:ext>
            </p:extLst>
          </p:nvPr>
        </p:nvGraphicFramePr>
        <p:xfrm>
          <a:off x="4703763" y="2763758"/>
          <a:ext cx="3776662" cy="177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9" name="Formel" r:id="rId9" imgW="2590560" imgH="1218960" progId="Equation.3">
                  <p:embed/>
                </p:oleObj>
              </mc:Choice>
              <mc:Fallback>
                <p:oleObj name="Formel" r:id="rId9" imgW="2590560" imgH="121896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3763" y="2763758"/>
                        <a:ext cx="3776662" cy="177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74484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2" grpId="0"/>
      <p:bldP spid="295951" grpId="0"/>
      <p:bldP spid="295954" grpId="0"/>
      <p:bldP spid="15" grpId="0"/>
      <p:bldP spid="1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for transverse Emittance Measurement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125413" y="117157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4132" name="Rectangle 4"/>
              <p:cNvSpPr>
                <a:spLocks noChangeArrowheads="1"/>
              </p:cNvSpPr>
              <p:nvPr/>
            </p:nvSpPr>
            <p:spPr bwMode="auto">
              <a:xfrm>
                <a:off x="159404" y="755750"/>
                <a:ext cx="9189548" cy="52827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2000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Emittance is the important quantity for comparison to theory.</a:t>
                </a:r>
              </a:p>
              <a:p>
                <a:pPr algn="l"/>
                <a:r>
                  <a:rPr lang="en-US" altLang="de-DE" sz="20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It includes size (value of </a:t>
                </a:r>
                <a:r>
                  <a:rPr lang="el-GR" altLang="de-DE" sz="2000" b="1" i="1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itchFamily="18" charset="2"/>
                  </a:rPr>
                  <a:t>ε</a:t>
                </a:r>
                <a:r>
                  <a:rPr lang="en-US" altLang="de-DE" sz="20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) and orientation in phase space (</a:t>
                </a:r>
                <a:r>
                  <a:rPr lang="en-US" altLang="de-DE" sz="2000" b="1" i="1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itchFamily="18" charset="2"/>
                  </a:rPr>
                  <a:t></a:t>
                </a:r>
                <a:r>
                  <a:rPr lang="en-US" altLang="de-DE" sz="2400" b="1" i="1" baseline="-25000" dirty="0" err="1">
                    <a:solidFill>
                      <a:srgbClr val="0033CC"/>
                    </a:solidFill>
                    <a:latin typeface="Calibri" panose="020F0502020204030204" pitchFamily="34" charset="0"/>
                    <a:sym typeface="Symbol" pitchFamily="18" charset="2"/>
                  </a:rPr>
                  <a:t>ij</a:t>
                </a:r>
                <a:r>
                  <a:rPr lang="en-US" altLang="de-DE" sz="2000" dirty="0">
                    <a:solidFill>
                      <a:srgbClr val="0033CC"/>
                    </a:solidFill>
                    <a:latin typeface="Calibri" panose="020F0502020204030204" pitchFamily="34" charset="0"/>
                    <a:sym typeface="Symbol" pitchFamily="18" charset="2"/>
                  </a:rPr>
                  <a:t> or </a:t>
                </a:r>
                <a:r>
                  <a:rPr lang="en-US" altLang="de-DE" sz="2000" b="1" i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α, </a:t>
                </a:r>
                <a:r>
                  <a:rPr lang="en-US" altLang="de-DE" sz="2000" b="1" i="1" dirty="0" smtClean="0">
                    <a:solidFill>
                      <a:srgbClr val="0033CC"/>
                    </a:solidFill>
                    <a:latin typeface="Calibri" panose="020F0502020204030204" pitchFamily="34" charset="0"/>
                    <a:sym typeface="Symbol"/>
                  </a:rPr>
                  <a:t> </a:t>
                </a:r>
                <a:r>
                  <a:rPr lang="en-US" altLang="de-DE" sz="2000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and </a:t>
                </a:r>
                <a:r>
                  <a:rPr lang="en-US" altLang="de-DE" sz="2000" b="1" i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γ</a:t>
                </a:r>
                <a:r>
                  <a:rPr lang="en-US" altLang="de-DE" sz="2000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)</a:t>
                </a:r>
              </a:p>
              <a:p>
                <a:pPr algn="l"/>
                <a:r>
                  <a:rPr lang="en-US" altLang="de-DE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three </a:t>
                </a:r>
                <a:r>
                  <a:rPr lang="en-US" altLang="de-DE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independent </a:t>
                </a:r>
                <a:r>
                  <a:rPr lang="en-US" altLang="de-DE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de-DE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𝑟𝑚𝑠</m:t>
                        </m:r>
                      </m:sub>
                    </m:sSub>
                    <m:r>
                      <a:rPr lang="de-DE" altLang="de-DE" b="0" i="1" smtClean="0">
                        <a:solidFill>
                          <a:schemeClr val="tx1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11</m:t>
                            </m:r>
                          </m:sub>
                        </m:sSub>
                        <m: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22</m:t>
                            </m:r>
                          </m:sub>
                        </m:sSub>
                        <m: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 </m:t>
                        </m:r>
                        <m:sSub>
                          <m:sSubPr>
                            <m:ctrlP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12</m:t>
                            </m:r>
                          </m:sub>
                        </m:sSub>
                      </m:e>
                    </m:rad>
                    <m:r>
                      <a:rPr lang="de-DE" altLang="de-DE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de-DE" altLang="de-DE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&lt;</m:t>
                        </m:r>
                        <m:sSup>
                          <m:sSupPr>
                            <m:ctrlPr>
                              <a:rPr lang="de-DE" altLang="de-DE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&gt;∙&lt;</m:t>
                        </m:r>
                        <m:sSup>
                          <m:sSupPr>
                            <m:ctrlP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de-DE" altLang="de-DE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DE" altLang="de-DE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de-DE" altLang="de-DE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  <m:sup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DE" altLang="de-DE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&gt;−</m:t>
                        </m:r>
                        <m:sSup>
                          <m:sSupPr>
                            <m:ctrlP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𝑥𝑥</m:t>
                            </m:r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′&gt;</m:t>
                            </m:r>
                          </m:e>
                          <m:sup>
                            <m:r>
                              <a:rPr lang="de-DE" altLang="de-DE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de-DE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  </a:t>
                </a:r>
              </a:p>
              <a:p>
                <a:pPr algn="l"/>
                <a:r>
                  <a:rPr lang="en-US" altLang="de-DE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assuming no coupling between horizontal, vertical and longitudinal planes</a:t>
                </a:r>
                <a:endParaRPr lang="en-US" altLang="de-DE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pPr algn="l"/>
                <a:r>
                  <a:rPr lang="en-US" altLang="de-DE" sz="2000" b="1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Transfer line, low </a:t>
                </a:r>
                <a:r>
                  <a:rPr lang="en-US" altLang="de-DE" sz="2000" b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energy beams → direct measurement of x- and x′-</a:t>
                </a:r>
                <a:r>
                  <a:rPr lang="en-US" altLang="de-DE" sz="2000" b="1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distribution:</a:t>
                </a:r>
                <a:endParaRPr lang="en-US" altLang="de-DE" sz="2000" b="1" dirty="0">
                  <a:solidFill>
                    <a:srgbClr val="0033CC"/>
                  </a:solidFill>
                  <a:latin typeface="Calibri" panose="020F0502020204030204" pitchFamily="34" charset="0"/>
                </a:endParaRP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Slit-grid:</a:t>
                </a:r>
                <a:r>
                  <a:rPr lang="en-US" altLang="de-DE" dirty="0">
                    <a:latin typeface="Calibri" panose="020F0502020204030204" pitchFamily="34" charset="0"/>
                  </a:rPr>
                  <a:t> movable slit →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x</a:t>
                </a:r>
                <a:r>
                  <a:rPr lang="en-US" altLang="de-DE" dirty="0">
                    <a:latin typeface="Calibri" panose="020F0502020204030204" pitchFamily="34" charset="0"/>
                  </a:rPr>
                  <a:t>-profile, grid →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x′-</a:t>
                </a:r>
                <a:r>
                  <a:rPr lang="en-US" altLang="de-DE" dirty="0">
                    <a:latin typeface="Calibri" panose="020F0502020204030204" pitchFamily="34" charset="0"/>
                  </a:rPr>
                  <a:t>profile</a:t>
                </a:r>
              </a:p>
              <a:p>
                <a:pPr algn="l"/>
                <a:r>
                  <a:rPr lang="en-US" altLang="de-DE" sz="2000" b="1" dirty="0" smtClean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Transfer line, all </a:t>
                </a:r>
                <a:r>
                  <a:rPr lang="en-US" altLang="de-DE" sz="2000" b="1" dirty="0">
                    <a:solidFill>
                      <a:srgbClr val="0033CC"/>
                    </a:solidFill>
                    <a:latin typeface="Calibri" panose="020F0502020204030204" pitchFamily="34" charset="0"/>
                  </a:rPr>
                  <a:t>beams → profile measurement + linear transformation: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Quadrupole variation:</a:t>
                </a:r>
                <a:r>
                  <a:rPr lang="en-US" altLang="de-DE" dirty="0">
                    <a:latin typeface="Calibri" panose="020F0502020204030204" pitchFamily="34" charset="0"/>
                  </a:rPr>
                  <a:t> one location, different setting of a quadrupole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 smtClean="0">
                    <a:latin typeface="Calibri" panose="020F0502020204030204" pitchFamily="34" charset="0"/>
                  </a:rPr>
                  <a:t>    </a:t>
                </a:r>
                <a:r>
                  <a:rPr lang="en-US" altLang="de-DE" b="1" i="1" dirty="0">
                    <a:latin typeface="Calibri" panose="020F0502020204030204" pitchFamily="34" charset="0"/>
                  </a:rPr>
                  <a:t>Assumptions:</a:t>
                </a:r>
                <a:r>
                  <a:rPr lang="en-US" altLang="de-DE" dirty="0">
                    <a:latin typeface="Calibri" panose="020F0502020204030204" pitchFamily="34" charset="0"/>
                  </a:rPr>
                  <a:t> </a:t>
                </a: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 </a:t>
                </a:r>
                <a:r>
                  <a:rPr lang="en-US" altLang="de-DE" dirty="0">
                    <a:latin typeface="Calibri" panose="020F0502020204030204" pitchFamily="34" charset="0"/>
                  </a:rPr>
                  <a:t>well aligned beam, no steering</a:t>
                </a:r>
              </a:p>
              <a:p>
                <a:pPr algn="l">
                  <a:lnSpc>
                    <a:spcPct val="80000"/>
                  </a:lnSpc>
                </a:pPr>
                <a:r>
                  <a:rPr lang="en-US" altLang="de-DE" dirty="0">
                    <a:latin typeface="Calibri" panose="020F0502020204030204" pitchFamily="34" charset="0"/>
                  </a:rPr>
                  <a:t>	            </a:t>
                </a:r>
                <a:r>
                  <a:rPr lang="en-US" altLang="de-DE" dirty="0">
                    <a:latin typeface="Calibri" panose="020F0502020204030204" pitchFamily="34" charset="0"/>
                    <a:sym typeface="Wingdings" pitchFamily="2" charset="2"/>
                  </a:rPr>
                  <a:t></a:t>
                </a:r>
                <a:r>
                  <a:rPr lang="en-US" altLang="de-DE" dirty="0">
                    <a:latin typeface="Calibri" panose="020F0502020204030204" pitchFamily="34" charset="0"/>
                  </a:rPr>
                  <a:t> no emittance blow-up due to space </a:t>
                </a:r>
                <a:r>
                  <a:rPr lang="en-US" altLang="de-DE" dirty="0" smtClean="0">
                    <a:latin typeface="Calibri" panose="020F0502020204030204" pitchFamily="34" charset="0"/>
                  </a:rPr>
                  <a:t>charge</a:t>
                </a:r>
              </a:p>
              <a:p>
                <a:pPr>
                  <a:lnSpc>
                    <a:spcPct val="80000"/>
                  </a:lnSpc>
                </a:pPr>
                <a:r>
                  <a:rPr lang="en-US" altLang="de-DE" b="1" dirty="0" smtClean="0">
                    <a:latin typeface="Calibri" panose="020F0502020204030204" pitchFamily="34" charset="0"/>
                    <a:sym typeface="Wingdings" pitchFamily="2" charset="2"/>
                  </a:rPr>
                  <a:t>Remark</a:t>
                </a:r>
                <a:r>
                  <a:rPr lang="en-US" altLang="de-DE" dirty="0" smtClean="0">
                    <a:latin typeface="Calibri" panose="020F0502020204030204" pitchFamily="34" charset="0"/>
                    <a:sym typeface="Wingdings" pitchFamily="2" charset="2"/>
                  </a:rPr>
                  <a:t>: non-linear transformation possible via  tomographic reconstruction</a:t>
                </a:r>
                <a:endParaRPr lang="en-US" altLang="de-DE" dirty="0" smtClean="0">
                  <a:latin typeface="Calibri" panose="020F0502020204030204" pitchFamily="34" charset="0"/>
                </a:endParaRPr>
              </a:p>
              <a:p>
                <a:pPr>
                  <a:lnSpc>
                    <a:spcPct val="80000"/>
                  </a:lnSpc>
                  <a:spcBef>
                    <a:spcPts val="700"/>
                  </a:spcBef>
                </a:pPr>
                <a:r>
                  <a:rPr lang="en-US" altLang="de-DE" sz="2000" b="1" dirty="0" smtClean="0">
                    <a:latin typeface="Calibri" panose="020F0502020204030204" pitchFamily="34" charset="0"/>
                  </a:rPr>
                  <a:t>Important remark: </a:t>
                </a:r>
                <a:r>
                  <a:rPr lang="en-US" altLang="de-DE" sz="1700" dirty="0">
                    <a:latin typeface="Calibri" panose="020F0502020204030204" pitchFamily="34" charset="0"/>
                  </a:rPr>
                  <a:t>F</a:t>
                </a:r>
                <a:r>
                  <a:rPr lang="en-US" altLang="de-DE" sz="1700" dirty="0" smtClean="0">
                    <a:latin typeface="Calibri" panose="020F0502020204030204" pitchFamily="34" charset="0"/>
                  </a:rPr>
                  <a:t>or a synchrotron with a </a:t>
                </a:r>
                <a:r>
                  <a:rPr lang="en-US" altLang="de-DE" sz="1700" i="1" dirty="0" smtClean="0">
                    <a:latin typeface="Calibri" panose="020F0502020204030204" pitchFamily="34" charset="0"/>
                  </a:rPr>
                  <a:t>stable beam storage</a:t>
                </a:r>
                <a:r>
                  <a:rPr lang="en-US" altLang="de-DE" sz="1700" dirty="0" smtClean="0">
                    <a:latin typeface="Calibri" panose="020F0502020204030204" pitchFamily="34" charset="0"/>
                  </a:rPr>
                  <a:t>, </a:t>
                </a:r>
              </a:p>
              <a:p>
                <a:pPr>
                  <a:spcBef>
                    <a:spcPts val="500"/>
                  </a:spcBef>
                </a:pPr>
                <a:r>
                  <a:rPr lang="en-US" altLang="de-DE" sz="1700" dirty="0" smtClean="0">
                    <a:latin typeface="Calibri" panose="020F0502020204030204" pitchFamily="34" charset="0"/>
                  </a:rPr>
                  <a:t>                                        width </a:t>
                </a:r>
                <a:r>
                  <a:rPr lang="en-US" altLang="de-DE" sz="1700" dirty="0">
                    <a:latin typeface="Calibri" panose="020F0502020204030204" pitchFamily="34" charset="0"/>
                  </a:rPr>
                  <a:t>measurement </a:t>
                </a:r>
                <a:r>
                  <a:rPr lang="en-US" altLang="de-DE" sz="1700" dirty="0" smtClean="0">
                    <a:latin typeface="Calibri" panose="020F0502020204030204" pitchFamily="34" charset="0"/>
                  </a:rPr>
                  <a:t>is sufficient </a:t>
                </a:r>
                <a:r>
                  <a:rPr lang="en-US" altLang="de-DE" sz="1700" dirty="0">
                    <a:latin typeface="Calibri" panose="020F0502020204030204" pitchFamily="34" charset="0"/>
                  </a:rPr>
                  <a:t>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altLang="de-DE" sz="17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de-DE" altLang="de-DE" sz="1700" i="1">
                            <a:latin typeface="Cambria Math"/>
                          </a:rPr>
                          <m:t>𝑟𝑚𝑠</m:t>
                        </m:r>
                      </m:sub>
                    </m:sSub>
                    <m:r>
                      <a:rPr lang="de-DE" altLang="de-DE" sz="1700" i="1"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altLang="de-DE" sz="17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de-DE" altLang="de-DE" sz="17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altLang="de-DE" sz="1700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</m:e>
                          <m:sub>
                            <m:r>
                              <a:rPr lang="de-DE" altLang="de-DE" sz="1700" b="0" i="1" smtClean="0">
                                <a:latin typeface="Cambria Math"/>
                              </a:rPr>
                              <m:t>𝑟𝑚𝑠</m:t>
                            </m:r>
                          </m:sub>
                        </m:sSub>
                        <m:r>
                          <a:rPr lang="de-DE" altLang="de-DE" sz="170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de-DE" altLang="de-DE" sz="17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</m:rad>
                  </m:oMath>
                </a14:m>
                <a:endParaRPr lang="en-US" altLang="de-DE" sz="17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04132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9404" y="755750"/>
                <a:ext cx="9189548" cy="5282728"/>
              </a:xfrm>
              <a:prstGeom prst="rect">
                <a:avLst/>
              </a:prstGeom>
              <a:blipFill rotWithShape="1">
                <a:blip r:embed="rId2"/>
                <a:stretch>
                  <a:fillRect l="-663" t="-577" b="-34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2029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b="1" dirty="0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198189" y="906810"/>
            <a:ext cx="8550275" cy="191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24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Measurement of longitudinal parameter:</a:t>
            </a:r>
            <a:r>
              <a:rPr lang="en-US" sz="20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    </a:t>
            </a:r>
            <a:endParaRPr lang="en-US" sz="2000" b="1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US" sz="2000" b="1" dirty="0" smtClean="0">
                <a:latin typeface="Calibri" panose="020F0502020204030204" pitchFamily="34" charset="0"/>
              </a:rPr>
              <a:t>Bunch </a:t>
            </a:r>
            <a:r>
              <a:rPr lang="en-US" sz="2000" b="1" dirty="0">
                <a:latin typeface="Calibri" panose="020F0502020204030204" pitchFamily="34" charset="0"/>
              </a:rPr>
              <a:t>length measurement </a:t>
            </a:r>
            <a:r>
              <a:rPr lang="en-US" sz="2000" b="1" dirty="0" smtClean="0">
                <a:latin typeface="Calibri" panose="020F0502020204030204" pitchFamily="34" charset="0"/>
              </a:rPr>
              <a:t> at 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</a:rPr>
              <a:t> </a:t>
            </a:r>
            <a:r>
              <a:rPr lang="en-US" sz="2000" b="1" dirty="0" smtClean="0">
                <a:latin typeface="Calibri" panose="020F0502020204030204" pitchFamily="34" charset="0"/>
              </a:rPr>
              <a:t>Synchrotron light sources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</a:rPr>
              <a:t> </a:t>
            </a:r>
            <a:r>
              <a:rPr lang="en-US" sz="2000" b="1" dirty="0" smtClean="0">
                <a:latin typeface="Calibri" panose="020F0502020204030204" pitchFamily="34" charset="0"/>
              </a:rPr>
              <a:t>Linear light sources </a:t>
            </a:r>
            <a:endParaRPr lang="en-US" sz="2000" b="1" dirty="0">
              <a:latin typeface="Calibri" panose="020F0502020204030204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>
                <a:latin typeface="Calibri" panose="020F0502020204030204" pitchFamily="34" charset="0"/>
              </a:rPr>
              <a:t> Summary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95536" y="3175620"/>
            <a:ext cx="8570664" cy="150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33CC"/>
                </a:solidFill>
                <a:latin typeface="Calibri" panose="020F0502020204030204" pitchFamily="34" charset="0"/>
              </a:rPr>
              <a:t>Longitudinal </a:t>
            </a:r>
            <a:r>
              <a:rPr lang="en-US" b="1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b="1" dirty="0">
                <a:solidFill>
                  <a:srgbClr val="0033CC"/>
                </a:solidFill>
                <a:latin typeface="Calibri" panose="020F0502020204030204" pitchFamily="34" charset="0"/>
              </a:rPr>
              <a:t> transverse correspondences: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position relative to </a:t>
            </a:r>
            <a:r>
              <a:rPr lang="en-US" dirty="0" err="1">
                <a:latin typeface="Calibri" panose="020F0502020204030204" pitchFamily="34" charset="0"/>
              </a:rPr>
              <a:t>rf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	       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transverse center-of-mass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 bunch structure in time </a:t>
            </a:r>
            <a:r>
              <a:rPr lang="en-US" dirty="0" smtClean="0">
                <a:latin typeface="Calibri" panose="020F0502020204030204" pitchFamily="34" charset="0"/>
              </a:rPr>
              <a:t>	       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transverse profile 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 momentum or energy spread   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</a:t>
            </a:r>
            <a:r>
              <a:rPr lang="en-US" dirty="0" smtClean="0">
                <a:latin typeface="Calibri" panose="020F0502020204030204" pitchFamily="34" charset="0"/>
              </a:rPr>
              <a:t> transverse divergence</a:t>
            </a:r>
          </a:p>
          <a:p>
            <a:pPr algn="l">
              <a:lnSpc>
                <a:spcPct val="70000"/>
              </a:lnSpc>
              <a:spcBef>
                <a:spcPts val="700"/>
              </a:spcBef>
              <a:buFont typeface="Wingdings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</a:rPr>
              <a:t> longitudinal emittance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	        transverse emittance</a:t>
            </a:r>
            <a:r>
              <a:rPr lang="en-US" dirty="0" smtClean="0">
                <a:latin typeface="Calibri" panose="020F0502020204030204" pitchFamily="34" charset="0"/>
              </a:rPr>
              <a:t>.     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</a:t>
            </a:r>
            <a:r>
              <a:rPr lang="en-US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longitudinal Parameters</a:t>
            </a:r>
          </a:p>
        </p:txBody>
      </p:sp>
    </p:spTree>
    <p:extLst>
      <p:ext uri="{BB962C8B-B14F-4D97-AF65-F5344CB8AC3E}">
        <p14:creationId xmlns:p14="http://schemas.microsoft.com/office/powerpoint/2010/main" val="373275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Length Measurement for relativistic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endParaRPr lang="en-US" altLang="de-DE" sz="2100" b="1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179388" y="828675"/>
            <a:ext cx="8715375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latin typeface="Calibri" panose="020F0502020204030204" pitchFamily="34" charset="0"/>
              </a:rPr>
              <a:t>Electron bunches are too short (</a:t>
            </a:r>
            <a:r>
              <a:rPr lang="en-US" altLang="de-DE" sz="1900" b="1" i="1" dirty="0"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sz="1900" b="1" i="1" baseline="-25000" dirty="0">
                <a:latin typeface="Calibri" panose="020F0502020204030204" pitchFamily="34" charset="0"/>
              </a:rPr>
              <a:t>t</a:t>
            </a:r>
            <a:r>
              <a:rPr lang="en-US" altLang="de-DE" sz="1900" baseline="-25000" dirty="0">
                <a:latin typeface="Calibri" panose="020F0502020204030204" pitchFamily="34" charset="0"/>
              </a:rPr>
              <a:t>  </a:t>
            </a:r>
            <a:r>
              <a:rPr lang="en-US" altLang="de-DE" sz="1900" dirty="0">
                <a:latin typeface="Calibri" panose="020F0502020204030204" pitchFamily="34" charset="0"/>
              </a:rPr>
              <a:t>&lt; </a:t>
            </a:r>
            <a:r>
              <a:rPr lang="en-US" altLang="de-DE" sz="1900" dirty="0" smtClean="0">
                <a:latin typeface="Calibri" panose="020F0502020204030204" pitchFamily="34" charset="0"/>
              </a:rPr>
              <a:t>100 </a:t>
            </a:r>
            <a:r>
              <a:rPr lang="en-US" altLang="de-DE" sz="1900" dirty="0" err="1">
                <a:latin typeface="Calibri" panose="020F0502020204030204" pitchFamily="34" charset="0"/>
              </a:rPr>
              <a:t>ps</a:t>
            </a:r>
            <a:r>
              <a:rPr lang="en-US" altLang="de-DE" sz="1900" dirty="0">
                <a:latin typeface="Calibri" panose="020F0502020204030204" pitchFamily="34" charset="0"/>
              </a:rPr>
              <a:t>) to be covered by the bandwidth of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latin typeface="Calibri" panose="020F0502020204030204" pitchFamily="34" charset="0"/>
              </a:rPr>
              <a:t>pick-ups (</a:t>
            </a:r>
            <a:r>
              <a:rPr lang="en-US" altLang="de-DE" sz="1900" b="1" i="1" dirty="0">
                <a:latin typeface="Calibri" panose="020F0502020204030204" pitchFamily="34" charset="0"/>
              </a:rPr>
              <a:t>f</a:t>
            </a:r>
            <a:r>
              <a:rPr lang="en-US" altLang="de-DE" sz="1900" dirty="0">
                <a:latin typeface="Calibri" panose="020F0502020204030204" pitchFamily="34" charset="0"/>
              </a:rPr>
              <a:t>  &lt; </a:t>
            </a:r>
            <a:r>
              <a:rPr lang="en-US" altLang="de-DE" sz="1900" dirty="0" smtClean="0">
                <a:latin typeface="Calibri" panose="020F0502020204030204" pitchFamily="34" charset="0"/>
              </a:rPr>
              <a:t>3 </a:t>
            </a:r>
            <a:r>
              <a:rPr lang="en-US" altLang="de-DE" sz="1900" dirty="0">
                <a:latin typeface="Calibri" panose="020F0502020204030204" pitchFamily="34" charset="0"/>
              </a:rPr>
              <a:t>GHz </a:t>
            </a:r>
            <a:r>
              <a:rPr lang="en-US" altLang="de-DE" sz="1900" dirty="0">
                <a:latin typeface="Calibri" panose="020F0502020204030204" pitchFamily="34" charset="0"/>
                <a:sym typeface="Symbol" pitchFamily="18" charset="2"/>
              </a:rPr>
              <a:t> </a:t>
            </a:r>
            <a:r>
              <a:rPr lang="en-US" altLang="de-DE" sz="1900" b="1" i="1" dirty="0" err="1">
                <a:latin typeface="Calibri" panose="020F0502020204030204" pitchFamily="34" charset="0"/>
                <a:sym typeface="Symbol" pitchFamily="18" charset="2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  <a:sym typeface="Symbol" pitchFamily="18" charset="2"/>
              </a:rPr>
              <a:t>rise</a:t>
            </a:r>
            <a:r>
              <a:rPr lang="en-US" altLang="de-DE" sz="2200" b="1" i="1" baseline="-250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1900" dirty="0" smtClean="0">
                <a:latin typeface="Calibri" panose="020F0502020204030204" pitchFamily="34" charset="0"/>
                <a:sym typeface="Symbol" pitchFamily="18" charset="2"/>
              </a:rPr>
              <a:t>&gt; 100 </a:t>
            </a:r>
            <a:r>
              <a:rPr lang="en-US" altLang="de-DE" sz="1900" dirty="0" err="1">
                <a:latin typeface="Calibri" panose="020F0502020204030204" pitchFamily="34" charset="0"/>
                <a:sym typeface="Symbol" pitchFamily="18" charset="2"/>
              </a:rPr>
              <a:t>ps</a:t>
            </a:r>
            <a:r>
              <a:rPr lang="en-US" altLang="de-DE" sz="1900" dirty="0">
                <a:latin typeface="Calibri" panose="020F0502020204030204" pitchFamily="34" charset="0"/>
              </a:rPr>
              <a:t>) for structure determination.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 smtClean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sz="1900" dirty="0" smtClean="0">
                <a:latin typeface="Calibri" panose="020F0502020204030204" pitchFamily="34" charset="0"/>
              </a:rPr>
              <a:t> </a:t>
            </a:r>
            <a:r>
              <a:rPr lang="en-US" altLang="de-DE" sz="1900" dirty="0">
                <a:latin typeface="Calibri" panose="020F0502020204030204" pitchFamily="34" charset="0"/>
              </a:rPr>
              <a:t>Time resolved observation of </a:t>
            </a:r>
            <a:r>
              <a:rPr lang="en-US" altLang="de-DE" sz="1900" dirty="0" err="1">
                <a:latin typeface="Calibri" panose="020F0502020204030204" pitchFamily="34" charset="0"/>
              </a:rPr>
              <a:t>synchr</a:t>
            </a:r>
            <a:r>
              <a:rPr lang="en-US" altLang="de-DE" sz="1900" dirty="0">
                <a:latin typeface="Calibri" panose="020F0502020204030204" pitchFamily="34" charset="0"/>
              </a:rPr>
              <a:t>. light with a streak camera: Resolution </a:t>
            </a:r>
            <a:r>
              <a:rPr lang="en-US" altLang="de-DE" sz="1900" dirty="0"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sz="1900" dirty="0">
                <a:latin typeface="Calibri" panose="020F0502020204030204" pitchFamily="34" charset="0"/>
              </a:rPr>
              <a:t> 1 ps.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37601"/>
            <a:ext cx="6231433" cy="32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6522758" y="2204864"/>
            <a:ext cx="2873778" cy="2108996"/>
            <a:chOff x="6325849" y="4113875"/>
            <a:chExt cx="2873778" cy="2108996"/>
          </a:xfrm>
        </p:grpSpPr>
        <p:cxnSp>
          <p:nvCxnSpPr>
            <p:cNvPr id="8" name="Gerade Verbindung 7"/>
            <p:cNvCxnSpPr/>
            <p:nvPr/>
          </p:nvCxnSpPr>
          <p:spPr bwMode="auto">
            <a:xfrm flipH="1">
              <a:off x="6325849" y="51196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Gerade Verbindung 8"/>
            <p:cNvCxnSpPr/>
            <p:nvPr/>
          </p:nvCxnSpPr>
          <p:spPr bwMode="auto">
            <a:xfrm>
              <a:off x="8059458" y="51196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mit Pfeil 9"/>
            <p:cNvCxnSpPr/>
            <p:nvPr/>
          </p:nvCxnSpPr>
          <p:spPr bwMode="auto">
            <a:xfrm flipV="1">
              <a:off x="6325849" y="5644021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feld 10"/>
            <p:cNvSpPr txBox="1"/>
            <p:nvPr/>
          </p:nvSpPr>
          <p:spPr>
            <a:xfrm>
              <a:off x="6378176" y="590653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latin typeface="Calibri" panose="020F0502020204030204" pitchFamily="34" charset="0"/>
                </a:rPr>
                <a:t>injection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7259570" y="5902330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latin typeface="Calibri" panose="020F0502020204030204" pitchFamily="34" charset="0"/>
                </a:rPr>
                <a:t>extraction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7641905" y="4113875"/>
              <a:ext cx="1557722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Streak camera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Abgerundetes Rechteck 13"/>
            <p:cNvSpPr/>
            <p:nvPr/>
          </p:nvSpPr>
          <p:spPr bwMode="auto">
            <a:xfrm>
              <a:off x="6535156" y="4396611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559771" y="4989846"/>
              <a:ext cx="151126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e</a:t>
              </a:r>
              <a:r>
                <a:rPr lang="en-US" sz="1500" b="1" baseline="300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-</a:t>
              </a:r>
              <a:r>
                <a:rPr lang="en-US" sz="15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 synchrotron</a:t>
              </a:r>
              <a:endParaRPr lang="en-US" sz="15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16" name="Gruppieren 15"/>
            <p:cNvGrpSpPr/>
            <p:nvPr/>
          </p:nvGrpSpPr>
          <p:grpSpPr>
            <a:xfrm>
              <a:off x="7750930" y="4451203"/>
              <a:ext cx="1023113" cy="565317"/>
              <a:chOff x="1828800" y="3231237"/>
              <a:chExt cx="1023113" cy="565317"/>
            </a:xfrm>
          </p:grpSpPr>
          <p:grpSp>
            <p:nvGrpSpPr>
              <p:cNvPr id="25" name="Gruppieren 24"/>
              <p:cNvGrpSpPr/>
              <p:nvPr/>
            </p:nvGrpSpPr>
            <p:grpSpPr>
              <a:xfrm rot="17787383">
                <a:off x="2171090" y="3115731"/>
                <a:ext cx="527710" cy="833936"/>
                <a:chOff x="2366224" y="4360105"/>
                <a:chExt cx="527710" cy="833936"/>
              </a:xfrm>
            </p:grpSpPr>
            <p:grpSp>
              <p:nvGrpSpPr>
                <p:cNvPr id="30" name="Gruppieren 29"/>
                <p:cNvGrpSpPr/>
                <p:nvPr/>
              </p:nvGrpSpPr>
              <p:grpSpPr>
                <a:xfrm rot="1979819">
                  <a:off x="2472516" y="4812076"/>
                  <a:ext cx="319856" cy="381965"/>
                  <a:chOff x="2430046" y="4844314"/>
                  <a:chExt cx="319856" cy="381965"/>
                </a:xfrm>
              </p:grpSpPr>
              <p:sp>
                <p:nvSpPr>
                  <p:cNvPr id="34" name="Rechteck 33"/>
                  <p:cNvSpPr/>
                  <p:nvPr/>
                </p:nvSpPr>
                <p:spPr bwMode="auto">
                  <a:xfrm rot="3381372">
                    <a:off x="2574942" y="5051319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 bwMode="auto">
                  <a:xfrm rot="3381372">
                    <a:off x="2539519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36" name="Gerade Verbindung 35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7" name="Gerade Verbindung 36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31" name="Gerade Verbindung 30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32" name="Bogen 31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Bogen 32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6" name="Gerade Verbindung 25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Gerade Verbindung 26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Gerade Verbindung 27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Gerade Verbindung 28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7" name="Gruppieren 16"/>
            <p:cNvGrpSpPr/>
            <p:nvPr/>
          </p:nvGrpSpPr>
          <p:grpSpPr>
            <a:xfrm>
              <a:off x="8442540" y="5696529"/>
              <a:ext cx="412536" cy="378077"/>
              <a:chOff x="8442540" y="5416075"/>
              <a:chExt cx="412536" cy="378077"/>
            </a:xfrm>
          </p:grpSpPr>
          <p:sp>
            <p:nvSpPr>
              <p:cNvPr id="23" name="Ellipse 22"/>
              <p:cNvSpPr/>
              <p:nvPr/>
            </p:nvSpPr>
            <p:spPr bwMode="auto">
              <a:xfrm>
                <a:off x="8442540" y="5416075"/>
                <a:ext cx="412536" cy="37807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" name="Freihandform 23"/>
              <p:cNvSpPr/>
              <p:nvPr/>
            </p:nvSpPr>
            <p:spPr bwMode="auto">
              <a:xfrm>
                <a:off x="8532134" y="5502729"/>
                <a:ext cx="261032" cy="20476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18" name="Gerade Verbindung 17"/>
            <p:cNvCxnSpPr>
              <a:stCxn id="23" idx="0"/>
              <a:endCxn id="34" idx="2"/>
            </p:cNvCxnSpPr>
            <p:nvPr/>
          </p:nvCxnSpPr>
          <p:spPr bwMode="auto">
            <a:xfrm flipH="1" flipV="1">
              <a:off x="8635726" y="4986992"/>
              <a:ext cx="13082" cy="7095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8128020" y="5071046"/>
              <a:ext cx="899190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acc.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freq. </a:t>
              </a:r>
              <a:r>
                <a:rPr lang="en-US" altLang="de-DE" sz="1700" b="1" i="1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f</a:t>
              </a:r>
              <a:r>
                <a:rPr lang="en-US" altLang="de-DE" sz="1700" b="1" i="1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7168170" y="5771356"/>
              <a:ext cx="358569" cy="194877"/>
            </a:xfrm>
            <a:prstGeom prst="rect">
              <a:avLst/>
            </a:prstGeom>
            <a:noFill/>
            <a:ln w="3175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6845465" y="5456331"/>
              <a:ext cx="1003977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err="1" smtClean="0">
                  <a:solidFill>
                    <a:srgbClr val="CC00CC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 smtClean="0">
                  <a:solidFill>
                    <a:srgbClr val="CC00CC"/>
                  </a:solidFill>
                  <a:latin typeface="Calibri" panose="020F0502020204030204" pitchFamily="34" charset="0"/>
                </a:rPr>
                <a:t> cavity</a:t>
              </a:r>
              <a:endParaRPr lang="en-US" altLang="de-DE" sz="1700" b="1" dirty="0">
                <a:solidFill>
                  <a:srgbClr val="CC00CC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2" name="Gerade Verbindung 21"/>
            <p:cNvCxnSpPr/>
            <p:nvPr/>
          </p:nvCxnSpPr>
          <p:spPr bwMode="auto">
            <a:xfrm flipH="1">
              <a:off x="7526740" y="5902330"/>
              <a:ext cx="896184" cy="1100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278384" y="1859250"/>
            <a:ext cx="4211859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7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Scheme of a streak camera</a:t>
            </a:r>
            <a:endParaRPr lang="en-US" altLang="de-DE" sz="1700" b="1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992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Realization of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Streak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Camera</a:t>
            </a:r>
            <a:endParaRPr lang="en-US" altLang="de-DE" sz="2100" b="1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5940425" y="1096963"/>
            <a:ext cx="3455988" cy="823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latin typeface="Calibri" panose="020F0502020204030204" pitchFamily="34" charset="0"/>
              </a:rPr>
              <a:t>Hardware of a streak camera</a:t>
            </a:r>
          </a:p>
          <a:p>
            <a:pPr algn="l"/>
            <a:r>
              <a:rPr lang="en-US" altLang="de-DE" sz="1900" dirty="0">
                <a:latin typeface="Calibri" panose="020F0502020204030204" pitchFamily="34" charset="0"/>
              </a:rPr>
              <a:t>Time resolution down to 0.5 </a:t>
            </a:r>
            <a:r>
              <a:rPr lang="en-US" altLang="de-DE" sz="1900" dirty="0" err="1">
                <a:latin typeface="Calibri" panose="020F0502020204030204" pitchFamily="34" charset="0"/>
              </a:rPr>
              <a:t>ps</a:t>
            </a:r>
            <a:r>
              <a:rPr lang="en-US" altLang="de-DE" sz="1900" dirty="0">
                <a:latin typeface="Calibri" panose="020F0502020204030204" pitchFamily="34" charset="0"/>
              </a:rPr>
              <a:t>: 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59" y="2770906"/>
            <a:ext cx="5343594" cy="35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3" name="Group 17"/>
          <p:cNvGrpSpPr>
            <a:grpSpLocks/>
          </p:cNvGrpSpPr>
          <p:nvPr/>
        </p:nvGrpSpPr>
        <p:grpSpPr bwMode="auto">
          <a:xfrm>
            <a:off x="179388" y="881063"/>
            <a:ext cx="5859462" cy="1890712"/>
            <a:chOff x="113" y="663"/>
            <a:chExt cx="3691" cy="1191"/>
          </a:xfrm>
        </p:grpSpPr>
        <p:pic>
          <p:nvPicPr>
            <p:cNvPr id="29711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663"/>
              <a:ext cx="3691" cy="1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712" name="Text Box 10"/>
            <p:cNvSpPr txBox="1">
              <a:spLocks noChangeArrowheads="1"/>
            </p:cNvSpPr>
            <p:nvPr/>
          </p:nvSpPr>
          <p:spPr bwMode="auto">
            <a:xfrm>
              <a:off x="179" y="663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acceleration</a:t>
              </a:r>
            </a:p>
          </p:txBody>
        </p:sp>
        <p:sp>
          <p:nvSpPr>
            <p:cNvPr id="29713" name="Text Box 11"/>
            <p:cNvSpPr txBox="1">
              <a:spLocks noChangeArrowheads="1"/>
            </p:cNvSpPr>
            <p:nvPr/>
          </p:nvSpPr>
          <p:spPr bwMode="auto">
            <a:xfrm>
              <a:off x="1254" y="663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focusing</a:t>
              </a:r>
            </a:p>
          </p:txBody>
        </p:sp>
        <p:sp>
          <p:nvSpPr>
            <p:cNvPr id="29714" name="Text Box 12"/>
            <p:cNvSpPr txBox="1">
              <a:spLocks noChangeArrowheads="1"/>
            </p:cNvSpPr>
            <p:nvPr/>
          </p:nvSpPr>
          <p:spPr bwMode="auto">
            <a:xfrm>
              <a:off x="2608" y="685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deflection</a:t>
              </a:r>
            </a:p>
          </p:txBody>
        </p:sp>
        <p:sp>
          <p:nvSpPr>
            <p:cNvPr id="29715" name="Line 15"/>
            <p:cNvSpPr>
              <a:spLocks noChangeShapeType="1"/>
            </p:cNvSpPr>
            <p:nvPr/>
          </p:nvSpPr>
          <p:spPr bwMode="auto">
            <a:xfrm>
              <a:off x="295" y="1797"/>
              <a:ext cx="3311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100">
                <a:latin typeface="Calibri" panose="020F0502020204030204" pitchFamily="34" charset="0"/>
              </a:endParaRPr>
            </a:p>
          </p:txBody>
        </p:sp>
        <p:sp>
          <p:nvSpPr>
            <p:cNvPr id="29716" name="Text Box 16"/>
            <p:cNvSpPr txBox="1">
              <a:spLocks noChangeArrowheads="1"/>
            </p:cNvSpPr>
            <p:nvPr/>
          </p:nvSpPr>
          <p:spPr bwMode="auto">
            <a:xfrm>
              <a:off x="1247" y="1570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 dirty="0" smtClean="0">
                  <a:solidFill>
                    <a:schemeClr val="bg1"/>
                  </a:solidFill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21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30 </a:t>
              </a:r>
              <a:r>
                <a:rPr lang="en-US" altLang="de-DE" sz="21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cm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5364088" y="2753494"/>
            <a:ext cx="3883021" cy="2664296"/>
            <a:chOff x="5507384" y="2996952"/>
            <a:chExt cx="3673128" cy="2520280"/>
          </a:xfrm>
        </p:grpSpPr>
        <p:pic>
          <p:nvPicPr>
            <p:cNvPr id="43012" name="Picture 4" descr="c10910-02 product photo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01" b="15988"/>
            <a:stretch/>
          </p:blipFill>
          <p:spPr bwMode="auto">
            <a:xfrm>
              <a:off x="5633313" y="3040916"/>
              <a:ext cx="3547199" cy="2476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6" name="Text Box 20"/>
            <p:cNvSpPr txBox="1">
              <a:spLocks noChangeArrowheads="1"/>
            </p:cNvSpPr>
            <p:nvPr/>
          </p:nvSpPr>
          <p:spPr bwMode="auto">
            <a:xfrm>
              <a:off x="5507384" y="3350319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 dirty="0">
                  <a:latin typeface="Calibri" panose="020F0502020204030204" pitchFamily="34" charset="0"/>
                </a:rPr>
                <a:t>Input optics</a:t>
              </a:r>
            </a:p>
          </p:txBody>
        </p:sp>
        <p:sp>
          <p:nvSpPr>
            <p:cNvPr id="29707" name="Text Box 21"/>
            <p:cNvSpPr txBox="1">
              <a:spLocks noChangeArrowheads="1"/>
            </p:cNvSpPr>
            <p:nvPr/>
          </p:nvSpPr>
          <p:spPr bwMode="auto">
            <a:xfrm>
              <a:off x="6572250" y="2996952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 dirty="0">
                  <a:latin typeface="Calibri" panose="020F0502020204030204" pitchFamily="34" charset="0"/>
                </a:rPr>
                <a:t>Streak tube</a:t>
              </a:r>
            </a:p>
          </p:txBody>
        </p:sp>
        <p:sp>
          <p:nvSpPr>
            <p:cNvPr id="29708" name="Text Box 22"/>
            <p:cNvSpPr txBox="1">
              <a:spLocks noChangeArrowheads="1"/>
            </p:cNvSpPr>
            <p:nvPr/>
          </p:nvSpPr>
          <p:spPr bwMode="auto">
            <a:xfrm>
              <a:off x="8100392" y="2996952"/>
              <a:ext cx="1022349" cy="640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 dirty="0" smtClean="0">
                  <a:latin typeface="Calibri" panose="020F0502020204030204" pitchFamily="34" charset="0"/>
                </a:rPr>
                <a:t>CCD</a:t>
              </a:r>
            </a:p>
            <a:p>
              <a:pPr>
                <a:spcBef>
                  <a:spcPts val="0"/>
                </a:spcBef>
              </a:pPr>
              <a:r>
                <a:rPr lang="en-US" altLang="de-DE" sz="1900" b="1" dirty="0" smtClean="0">
                  <a:latin typeface="Calibri" panose="020F0502020204030204" pitchFamily="34" charset="0"/>
                </a:rPr>
                <a:t>camera</a:t>
              </a:r>
              <a:endParaRPr lang="en-US" altLang="de-DE" sz="1900" b="1" dirty="0">
                <a:latin typeface="Calibri" panose="020F0502020204030204" pitchFamily="34" charset="0"/>
              </a:endParaRPr>
            </a:p>
          </p:txBody>
        </p:sp>
        <p:sp>
          <p:nvSpPr>
            <p:cNvPr id="29709" name="Line 23"/>
            <p:cNvSpPr>
              <a:spLocks noChangeShapeType="1"/>
            </p:cNvSpPr>
            <p:nvPr/>
          </p:nvSpPr>
          <p:spPr bwMode="auto">
            <a:xfrm flipV="1">
              <a:off x="5926138" y="5157789"/>
              <a:ext cx="3059113" cy="2159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900">
                <a:latin typeface="Calibri" panose="020F0502020204030204" pitchFamily="34" charset="0"/>
              </a:endParaRPr>
            </a:p>
          </p:txBody>
        </p:sp>
        <p:sp>
          <p:nvSpPr>
            <p:cNvPr id="29710" name="Text Box 24"/>
            <p:cNvSpPr txBox="1">
              <a:spLocks noChangeArrowheads="1"/>
            </p:cNvSpPr>
            <p:nvPr/>
          </p:nvSpPr>
          <p:spPr bwMode="auto">
            <a:xfrm>
              <a:off x="6934200" y="4868864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1900" b="1">
                  <a:latin typeface="Calibri" panose="020F0502020204030204" pitchFamily="34" charset="0"/>
                </a:rPr>
                <a:t>60 cm</a:t>
              </a:r>
            </a:p>
          </p:txBody>
        </p:sp>
        <p:cxnSp>
          <p:nvCxnSpPr>
            <p:cNvPr id="3" name="Gerade Verbindung mit Pfeil 2"/>
            <p:cNvCxnSpPr/>
            <p:nvPr/>
          </p:nvCxnSpPr>
          <p:spPr bwMode="auto">
            <a:xfrm>
              <a:off x="6130270" y="3684920"/>
              <a:ext cx="107652" cy="36004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Gerade Verbindung mit Pfeil 24"/>
            <p:cNvCxnSpPr/>
            <p:nvPr/>
          </p:nvCxnSpPr>
          <p:spPr bwMode="auto">
            <a:xfrm>
              <a:off x="7406912" y="3356992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Gerade Verbindung mit Pfeil 29"/>
            <p:cNvCxnSpPr/>
            <p:nvPr/>
          </p:nvCxnSpPr>
          <p:spPr bwMode="auto">
            <a:xfrm>
              <a:off x="8481338" y="3633598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17619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Realization of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Streak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Camera</a:t>
            </a:r>
            <a:endParaRPr lang="en-US" altLang="de-DE" sz="2100" b="1" baseline="30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5940425" y="1096963"/>
            <a:ext cx="3455988" cy="823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900" dirty="0">
                <a:latin typeface="Calibri" panose="020F0502020204030204" pitchFamily="34" charset="0"/>
              </a:rPr>
              <a:t>Hardware of a streak camera</a:t>
            </a:r>
          </a:p>
          <a:p>
            <a:pPr algn="l"/>
            <a:r>
              <a:rPr lang="en-US" altLang="de-DE" sz="1900" dirty="0">
                <a:latin typeface="Calibri" panose="020F0502020204030204" pitchFamily="34" charset="0"/>
              </a:rPr>
              <a:t>Time resolution down to 0.5 </a:t>
            </a:r>
            <a:r>
              <a:rPr lang="en-US" altLang="de-DE" sz="1900" dirty="0" err="1">
                <a:latin typeface="Calibri" panose="020F0502020204030204" pitchFamily="34" charset="0"/>
              </a:rPr>
              <a:t>ps</a:t>
            </a:r>
            <a:r>
              <a:rPr lang="en-US" altLang="de-DE" sz="1900" dirty="0">
                <a:latin typeface="Calibri" panose="020F0502020204030204" pitchFamily="34" charset="0"/>
              </a:rPr>
              <a:t>: </a:t>
            </a:r>
          </a:p>
        </p:txBody>
      </p:sp>
      <p:grpSp>
        <p:nvGrpSpPr>
          <p:cNvPr id="29703" name="Group 17"/>
          <p:cNvGrpSpPr>
            <a:grpSpLocks/>
          </p:cNvGrpSpPr>
          <p:nvPr/>
        </p:nvGrpSpPr>
        <p:grpSpPr bwMode="auto">
          <a:xfrm>
            <a:off x="179388" y="881063"/>
            <a:ext cx="5859462" cy="1890712"/>
            <a:chOff x="113" y="663"/>
            <a:chExt cx="3691" cy="1191"/>
          </a:xfrm>
        </p:grpSpPr>
        <p:pic>
          <p:nvPicPr>
            <p:cNvPr id="29711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663"/>
              <a:ext cx="3691" cy="1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712" name="Text Box 10"/>
            <p:cNvSpPr txBox="1">
              <a:spLocks noChangeArrowheads="1"/>
            </p:cNvSpPr>
            <p:nvPr/>
          </p:nvSpPr>
          <p:spPr bwMode="auto">
            <a:xfrm>
              <a:off x="179" y="663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acceleration</a:t>
              </a:r>
            </a:p>
          </p:txBody>
        </p:sp>
        <p:sp>
          <p:nvSpPr>
            <p:cNvPr id="29713" name="Text Box 11"/>
            <p:cNvSpPr txBox="1">
              <a:spLocks noChangeArrowheads="1"/>
            </p:cNvSpPr>
            <p:nvPr/>
          </p:nvSpPr>
          <p:spPr bwMode="auto">
            <a:xfrm>
              <a:off x="1254" y="663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focusing</a:t>
              </a:r>
            </a:p>
          </p:txBody>
        </p:sp>
        <p:sp>
          <p:nvSpPr>
            <p:cNvPr id="29714" name="Text Box 12"/>
            <p:cNvSpPr txBox="1">
              <a:spLocks noChangeArrowheads="1"/>
            </p:cNvSpPr>
            <p:nvPr/>
          </p:nvSpPr>
          <p:spPr bwMode="auto">
            <a:xfrm>
              <a:off x="2608" y="685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>
                  <a:solidFill>
                    <a:schemeClr val="bg1"/>
                  </a:solidFill>
                  <a:latin typeface="Calibri" panose="020F0502020204030204" pitchFamily="34" charset="0"/>
                </a:rPr>
                <a:t>deflection</a:t>
              </a:r>
            </a:p>
          </p:txBody>
        </p:sp>
        <p:sp>
          <p:nvSpPr>
            <p:cNvPr id="29715" name="Line 15"/>
            <p:cNvSpPr>
              <a:spLocks noChangeShapeType="1"/>
            </p:cNvSpPr>
            <p:nvPr/>
          </p:nvSpPr>
          <p:spPr bwMode="auto">
            <a:xfrm>
              <a:off x="295" y="1797"/>
              <a:ext cx="3311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100">
                <a:latin typeface="Calibri" panose="020F0502020204030204" pitchFamily="34" charset="0"/>
              </a:endParaRPr>
            </a:p>
          </p:txBody>
        </p:sp>
        <p:sp>
          <p:nvSpPr>
            <p:cNvPr id="29716" name="Text Box 16"/>
            <p:cNvSpPr txBox="1">
              <a:spLocks noChangeArrowheads="1"/>
            </p:cNvSpPr>
            <p:nvPr/>
          </p:nvSpPr>
          <p:spPr bwMode="auto">
            <a:xfrm>
              <a:off x="1247" y="1570"/>
              <a:ext cx="1115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100" b="1" dirty="0" smtClean="0">
                  <a:solidFill>
                    <a:schemeClr val="bg1"/>
                  </a:solidFill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21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30 </a:t>
              </a:r>
              <a:r>
                <a:rPr lang="en-US" altLang="de-DE" sz="21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cm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5364088" y="2753494"/>
            <a:ext cx="3883021" cy="2664296"/>
            <a:chOff x="5507384" y="2996952"/>
            <a:chExt cx="3673128" cy="2520280"/>
          </a:xfrm>
        </p:grpSpPr>
        <p:pic>
          <p:nvPicPr>
            <p:cNvPr id="43012" name="Picture 4" descr="c10910-02 product photo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01" b="15988"/>
            <a:stretch/>
          </p:blipFill>
          <p:spPr bwMode="auto">
            <a:xfrm>
              <a:off x="5633313" y="3040916"/>
              <a:ext cx="3547199" cy="2476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6" name="Text Box 20"/>
            <p:cNvSpPr txBox="1">
              <a:spLocks noChangeArrowheads="1"/>
            </p:cNvSpPr>
            <p:nvPr/>
          </p:nvSpPr>
          <p:spPr bwMode="auto">
            <a:xfrm>
              <a:off x="5507384" y="3350319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 dirty="0">
                  <a:latin typeface="Calibri" panose="020F0502020204030204" pitchFamily="34" charset="0"/>
                </a:rPr>
                <a:t>Input optics</a:t>
              </a:r>
            </a:p>
          </p:txBody>
        </p:sp>
        <p:sp>
          <p:nvSpPr>
            <p:cNvPr id="29707" name="Text Box 21"/>
            <p:cNvSpPr txBox="1">
              <a:spLocks noChangeArrowheads="1"/>
            </p:cNvSpPr>
            <p:nvPr/>
          </p:nvSpPr>
          <p:spPr bwMode="auto">
            <a:xfrm>
              <a:off x="6572250" y="2996952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 dirty="0">
                  <a:latin typeface="Calibri" panose="020F0502020204030204" pitchFamily="34" charset="0"/>
                </a:rPr>
                <a:t>Streak tube</a:t>
              </a:r>
            </a:p>
          </p:txBody>
        </p:sp>
        <p:sp>
          <p:nvSpPr>
            <p:cNvPr id="29708" name="Text Box 22"/>
            <p:cNvSpPr txBox="1">
              <a:spLocks noChangeArrowheads="1"/>
            </p:cNvSpPr>
            <p:nvPr/>
          </p:nvSpPr>
          <p:spPr bwMode="auto">
            <a:xfrm>
              <a:off x="8100392" y="2996952"/>
              <a:ext cx="1022349" cy="640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 dirty="0" smtClean="0">
                  <a:latin typeface="Calibri" panose="020F0502020204030204" pitchFamily="34" charset="0"/>
                </a:rPr>
                <a:t>CCD</a:t>
              </a:r>
            </a:p>
            <a:p>
              <a:pPr>
                <a:spcBef>
                  <a:spcPts val="0"/>
                </a:spcBef>
              </a:pPr>
              <a:r>
                <a:rPr lang="en-US" altLang="de-DE" sz="1900" b="1" dirty="0" smtClean="0">
                  <a:latin typeface="Calibri" panose="020F0502020204030204" pitchFamily="34" charset="0"/>
                </a:rPr>
                <a:t>camera</a:t>
              </a:r>
              <a:endParaRPr lang="en-US" altLang="de-DE" sz="1900" b="1" dirty="0">
                <a:latin typeface="Calibri" panose="020F0502020204030204" pitchFamily="34" charset="0"/>
              </a:endParaRPr>
            </a:p>
          </p:txBody>
        </p:sp>
        <p:sp>
          <p:nvSpPr>
            <p:cNvPr id="29709" name="Line 23"/>
            <p:cNvSpPr>
              <a:spLocks noChangeShapeType="1"/>
            </p:cNvSpPr>
            <p:nvPr/>
          </p:nvSpPr>
          <p:spPr bwMode="auto">
            <a:xfrm flipV="1">
              <a:off x="5926138" y="5157789"/>
              <a:ext cx="3059113" cy="2159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900">
                <a:latin typeface="Calibri" panose="020F0502020204030204" pitchFamily="34" charset="0"/>
              </a:endParaRPr>
            </a:p>
          </p:txBody>
        </p:sp>
        <p:sp>
          <p:nvSpPr>
            <p:cNvPr id="29710" name="Text Box 24"/>
            <p:cNvSpPr txBox="1">
              <a:spLocks noChangeArrowheads="1"/>
            </p:cNvSpPr>
            <p:nvPr/>
          </p:nvSpPr>
          <p:spPr bwMode="auto">
            <a:xfrm>
              <a:off x="6934200" y="4868864"/>
              <a:ext cx="1512888" cy="36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900" b="1"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1900" b="1">
                  <a:latin typeface="Calibri" panose="020F0502020204030204" pitchFamily="34" charset="0"/>
                </a:rPr>
                <a:t>60 cm</a:t>
              </a:r>
            </a:p>
          </p:txBody>
        </p:sp>
        <p:cxnSp>
          <p:nvCxnSpPr>
            <p:cNvPr id="3" name="Gerade Verbindung mit Pfeil 2"/>
            <p:cNvCxnSpPr/>
            <p:nvPr/>
          </p:nvCxnSpPr>
          <p:spPr bwMode="auto">
            <a:xfrm>
              <a:off x="6130270" y="3684920"/>
              <a:ext cx="107652" cy="36004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Gerade Verbindung mit Pfeil 24"/>
            <p:cNvCxnSpPr/>
            <p:nvPr/>
          </p:nvCxnSpPr>
          <p:spPr bwMode="auto">
            <a:xfrm>
              <a:off x="7406912" y="3356992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Gerade Verbindung mit Pfeil 29"/>
            <p:cNvCxnSpPr/>
            <p:nvPr/>
          </p:nvCxnSpPr>
          <p:spPr bwMode="auto">
            <a:xfrm>
              <a:off x="8481338" y="3633598"/>
              <a:ext cx="0" cy="4434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2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09" y="3027074"/>
            <a:ext cx="4618373" cy="308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699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of Bunch Length Measurement by a Streak Camera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203200" y="724059"/>
            <a:ext cx="8634413" cy="71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The streak camera delivers a fast scan in vertical direction (here 360 </a:t>
            </a:r>
            <a:r>
              <a:rPr lang="en-US" altLang="de-DE" dirty="0" err="1">
                <a:latin typeface="Calibri" panose="020F0502020204030204" pitchFamily="34" charset="0"/>
              </a:rPr>
              <a:t>ps</a:t>
            </a:r>
            <a:r>
              <a:rPr lang="en-US" altLang="de-DE" dirty="0">
                <a:latin typeface="Calibri" panose="020F0502020204030204" pitchFamily="34" charset="0"/>
              </a:rPr>
              <a:t> full scale) 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and a slower scan in horizontal direction (24 </a:t>
            </a:r>
            <a:r>
              <a:rPr lang="en-US" altLang="de-DE" dirty="0" err="1">
                <a:latin typeface="Calibri" panose="020F0502020204030204" pitchFamily="34" charset="0"/>
              </a:rPr>
              <a:t>μs</a:t>
            </a:r>
            <a:r>
              <a:rPr lang="en-US" altLang="de-DE" dirty="0">
                <a:latin typeface="Calibri" panose="020F0502020204030204" pitchFamily="34" charset="0"/>
              </a:rPr>
              <a:t>).</a:t>
            </a:r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213519" y="1323435"/>
            <a:ext cx="8553450" cy="711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i="1" dirty="0">
                <a:latin typeface="Calibri" panose="020F0502020204030204" pitchFamily="34" charset="0"/>
              </a:rPr>
              <a:t>Example:</a:t>
            </a:r>
            <a:r>
              <a:rPr lang="en-US" altLang="de-DE" dirty="0">
                <a:latin typeface="Calibri" panose="020F0502020204030204" pitchFamily="34" charset="0"/>
              </a:rPr>
              <a:t> Bunch length at the </a:t>
            </a:r>
            <a:r>
              <a:rPr lang="en-US" altLang="de-DE" dirty="0" smtClean="0">
                <a:latin typeface="Calibri" panose="020F0502020204030204" pitchFamily="34" charset="0"/>
              </a:rPr>
              <a:t>synchrotron light </a:t>
            </a:r>
            <a:r>
              <a:rPr lang="en-US" altLang="de-DE" dirty="0">
                <a:latin typeface="Calibri" panose="020F0502020204030204" pitchFamily="34" charset="0"/>
              </a:rPr>
              <a:t>source SOLEIL for </a:t>
            </a:r>
            <a:r>
              <a:rPr lang="en-US" altLang="de-DE" b="1" i="1" dirty="0" err="1">
                <a:latin typeface="Calibri" panose="020F0502020204030204" pitchFamily="34" charset="0"/>
              </a:rPr>
              <a:t>U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rf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= 2 MV</a:t>
            </a:r>
          </a:p>
          <a:p>
            <a:pPr algn="l">
              <a:lnSpc>
                <a:spcPct val="70000"/>
              </a:lnSpc>
            </a:pPr>
            <a:r>
              <a:rPr lang="en-US" altLang="de-DE" dirty="0">
                <a:latin typeface="Calibri" panose="020F0502020204030204" pitchFamily="34" charset="0"/>
              </a:rPr>
              <a:t>                 for slow direction 24 </a:t>
            </a:r>
            <a:r>
              <a:rPr lang="el-GR" altLang="de-DE" dirty="0">
                <a:latin typeface="Calibri" panose="020F0502020204030204" pitchFamily="34" charset="0"/>
              </a:rPr>
              <a:t>μ</a:t>
            </a:r>
            <a:r>
              <a:rPr lang="de-DE" altLang="de-DE" dirty="0">
                <a:latin typeface="Calibri" panose="020F0502020204030204" pitchFamily="34" charset="0"/>
              </a:rPr>
              <a:t>s </a:t>
            </a:r>
            <a:r>
              <a:rPr lang="de-DE" altLang="de-DE" dirty="0" err="1">
                <a:latin typeface="Calibri" panose="020F0502020204030204" pitchFamily="34" charset="0"/>
              </a:rPr>
              <a:t>and</a:t>
            </a:r>
            <a:r>
              <a:rPr lang="de-DE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scaling for fast scan 360 </a:t>
            </a:r>
            <a:r>
              <a:rPr lang="en-US" altLang="de-DE" dirty="0" err="1">
                <a:latin typeface="Calibri" panose="020F0502020204030204" pitchFamily="34" charset="0"/>
              </a:rPr>
              <a:t>ps</a:t>
            </a:r>
            <a:r>
              <a:rPr lang="en-US" altLang="de-DE" dirty="0">
                <a:latin typeface="Calibri" panose="020F0502020204030204" pitchFamily="34" charset="0"/>
              </a:rPr>
              <a:t>: measure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sz="2200" b="1" i="1" baseline="-25000" dirty="0">
                <a:latin typeface="Calibri" panose="020F0502020204030204" pitchFamily="34" charset="0"/>
              </a:rPr>
              <a:t>t</a:t>
            </a:r>
            <a:r>
              <a:rPr lang="en-US" altLang="de-DE" dirty="0">
                <a:latin typeface="Calibri" panose="020F0502020204030204" pitchFamily="34" charset="0"/>
              </a:rPr>
              <a:t> = 35 ps.</a:t>
            </a:r>
          </a:p>
        </p:txBody>
      </p:sp>
      <p:grpSp>
        <p:nvGrpSpPr>
          <p:cNvPr id="31751" name="Group 13"/>
          <p:cNvGrpSpPr>
            <a:grpSpLocks/>
          </p:cNvGrpSpPr>
          <p:nvPr/>
        </p:nvGrpSpPr>
        <p:grpSpPr bwMode="auto">
          <a:xfrm>
            <a:off x="466177" y="1958231"/>
            <a:ext cx="8388272" cy="2326481"/>
            <a:chOff x="177" y="2007"/>
            <a:chExt cx="5704" cy="1582"/>
          </a:xfrm>
        </p:grpSpPr>
        <p:pic>
          <p:nvPicPr>
            <p:cNvPr id="31752" name="Picture 6"/>
            <p:cNvPicPr>
              <a:picLocks noChangeAspect="1" noChangeArrowheads="1"/>
            </p:cNvPicPr>
            <p:nvPr/>
          </p:nvPicPr>
          <p:blipFill>
            <a:blip r:embed="rId3">
              <a:lum bright="12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" y="2036"/>
              <a:ext cx="5127" cy="1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 flipH="1">
              <a:off x="4758" y="2415"/>
              <a:ext cx="0" cy="31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31754" name="Line 8"/>
            <p:cNvSpPr>
              <a:spLocks noChangeShapeType="1"/>
            </p:cNvSpPr>
            <p:nvPr/>
          </p:nvSpPr>
          <p:spPr bwMode="auto">
            <a:xfrm flipH="1" flipV="1">
              <a:off x="4770" y="3056"/>
              <a:ext cx="7" cy="34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31755" name="Text Box 10"/>
            <p:cNvSpPr txBox="1">
              <a:spLocks noChangeArrowheads="1"/>
            </p:cNvSpPr>
            <p:nvPr/>
          </p:nvSpPr>
          <p:spPr bwMode="auto">
            <a:xfrm>
              <a:off x="1054" y="2007"/>
              <a:ext cx="843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Arial" charset="0"/>
                </a:rPr>
                <a:t>Slow </a:t>
              </a:r>
              <a:r>
                <a:rPr lang="en-US" altLang="de-DE" dirty="0" smtClean="0">
                  <a:latin typeface="Arial" charset="0"/>
                </a:rPr>
                <a:t>Scan:</a:t>
              </a:r>
              <a:endParaRPr lang="en-US" altLang="de-DE" dirty="0">
                <a:latin typeface="Arial" charset="0"/>
              </a:endParaRPr>
            </a:p>
          </p:txBody>
        </p:sp>
        <p:sp>
          <p:nvSpPr>
            <p:cNvPr id="31756" name="Text Box 11"/>
            <p:cNvSpPr txBox="1">
              <a:spLocks noChangeArrowheads="1"/>
            </p:cNvSpPr>
            <p:nvPr/>
          </p:nvSpPr>
          <p:spPr bwMode="auto">
            <a:xfrm rot="16200000">
              <a:off x="-112" y="2704"/>
              <a:ext cx="81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dirty="0">
                  <a:latin typeface="Arial" charset="0"/>
                </a:rPr>
                <a:t>Fast </a:t>
              </a:r>
              <a:r>
                <a:rPr lang="en-US" altLang="de-DE" dirty="0" smtClean="0">
                  <a:latin typeface="Arial" charset="0"/>
                </a:rPr>
                <a:t>Scan:</a:t>
              </a:r>
              <a:endParaRPr lang="en-US" altLang="de-DE" dirty="0">
                <a:latin typeface="Arial" charset="0"/>
              </a:endParaRPr>
            </a:p>
          </p:txBody>
        </p:sp>
        <p:sp>
          <p:nvSpPr>
            <p:cNvPr id="31757" name="Text Box 9"/>
            <p:cNvSpPr txBox="1">
              <a:spLocks noChangeArrowheads="1"/>
            </p:cNvSpPr>
            <p:nvPr/>
          </p:nvSpPr>
          <p:spPr bwMode="auto">
            <a:xfrm>
              <a:off x="4770" y="2255"/>
              <a:ext cx="1111" cy="4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dirty="0">
                  <a:solidFill>
                    <a:srgbClr val="FF0000"/>
                  </a:solidFill>
                  <a:latin typeface="Calibri" panose="020F0502020204030204" pitchFamily="34" charset="0"/>
                </a:rPr>
                <a:t>bunch </a:t>
              </a:r>
              <a:r>
                <a:rPr lang="en-US" altLang="de-DE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length</a:t>
              </a:r>
            </a:p>
            <a:p>
              <a:pPr algn="l">
                <a:spcBef>
                  <a:spcPts val="100"/>
                </a:spcBef>
              </a:pPr>
              <a:r>
                <a:rPr lang="en-US" altLang="de-DE" b="1" i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Symbol" pitchFamily="18" charset="2"/>
                </a:rPr>
                <a:t>2</a:t>
              </a:r>
              <a:r>
                <a:rPr lang="en-US" altLang="de-DE" sz="2200" b="1" i="1" baseline="-25000" dirty="0">
                  <a:solidFill>
                    <a:srgbClr val="FF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 = </a:t>
              </a:r>
              <a:r>
                <a:rPr lang="en-US" altLang="de-DE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70 </a:t>
              </a:r>
              <a:r>
                <a:rPr lang="en-US" altLang="de-DE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ps</a:t>
              </a:r>
              <a:endParaRPr lang="en-US" altLang="de-DE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45" name="Picture 6"/>
          <p:cNvPicPr>
            <a:picLocks noChangeAspect="1" noChangeArrowheads="1"/>
          </p:cNvPicPr>
          <p:nvPr/>
        </p:nvPicPr>
        <p:blipFill>
          <a:blip r:embed="rId4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783" y="4089802"/>
            <a:ext cx="3236401" cy="2274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Rectangle 4"/>
          <p:cNvSpPr>
            <a:spLocks noChangeArrowheads="1"/>
          </p:cNvSpPr>
          <p:nvPr/>
        </p:nvSpPr>
        <p:spPr bwMode="auto">
          <a:xfrm>
            <a:off x="184905" y="4385734"/>
            <a:ext cx="359500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dirty="0">
                <a:solidFill>
                  <a:srgbClr val="0033CC"/>
                </a:solidFill>
                <a:latin typeface="Calibri" panose="020F0502020204030204" pitchFamily="34" charset="0"/>
              </a:rPr>
              <a:t>Short bunches are desired </a:t>
            </a:r>
            <a:r>
              <a:rPr lang="en-US" altLang="de-DE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by</a:t>
            </a:r>
          </a:p>
          <a:p>
            <a:pPr algn="l">
              <a:spcBef>
                <a:spcPts val="0"/>
              </a:spcBef>
            </a:pPr>
            <a:r>
              <a:rPr lang="en-US" altLang="de-DE" sz="16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the users </a:t>
            </a:r>
          </a:p>
          <a:p>
            <a:pPr algn="l">
              <a:spcBef>
                <a:spcPts val="0"/>
              </a:spcBef>
            </a:pPr>
            <a:r>
              <a:rPr lang="en-US" altLang="de-DE" sz="1600" b="1" i="1" dirty="0">
                <a:latin typeface="Calibri" panose="020F0502020204030204" pitchFamily="34" charset="0"/>
              </a:rPr>
              <a:t>Example:</a:t>
            </a:r>
            <a:r>
              <a:rPr lang="en-US" altLang="de-DE" sz="1600" dirty="0">
                <a:latin typeface="Calibri" panose="020F0502020204030204" pitchFamily="34" charset="0"/>
              </a:rPr>
              <a:t> Bunch length </a:t>
            </a:r>
            <a:r>
              <a:rPr lang="en-US" altLang="de-DE" sz="1600" b="1" i="1" dirty="0">
                <a:latin typeface="Calibri" panose="020F0502020204030204" pitchFamily="34" charset="0"/>
                <a:sym typeface="Symbol" pitchFamily="18" charset="2"/>
              </a:rPr>
              <a:t></a:t>
            </a:r>
            <a:r>
              <a:rPr lang="en-US" altLang="de-DE" sz="1600" b="1" i="1" baseline="-25000" dirty="0">
                <a:latin typeface="Calibri" panose="020F0502020204030204" pitchFamily="34" charset="0"/>
              </a:rPr>
              <a:t>t</a:t>
            </a:r>
            <a:r>
              <a:rPr lang="en-US" altLang="de-DE" sz="1600" dirty="0">
                <a:latin typeface="Calibri" panose="020F0502020204030204" pitchFamily="34" charset="0"/>
              </a:rPr>
              <a:t> </a:t>
            </a:r>
            <a:endParaRPr lang="en-US" altLang="de-DE" sz="1600" dirty="0" smtClean="0">
              <a:latin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as </a:t>
            </a:r>
            <a:r>
              <a:rPr lang="en-US" altLang="de-DE" sz="1600" dirty="0">
                <a:latin typeface="Calibri" panose="020F0502020204030204" pitchFamily="34" charset="0"/>
              </a:rPr>
              <a:t>a function of stored current </a:t>
            </a:r>
            <a:endParaRPr lang="en-US" altLang="de-DE" sz="1600" dirty="0" smtClean="0">
              <a:latin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(i.e. space charge de-focusing) </a:t>
            </a:r>
          </a:p>
          <a:p>
            <a:pPr algn="l">
              <a:spcBef>
                <a:spcPts val="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at SOLEIL </a:t>
            </a:r>
            <a:endParaRPr lang="en-US" altLang="de-DE" sz="1600" dirty="0">
              <a:latin typeface="Calibri" panose="020F050202020403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07503" y="6230585"/>
            <a:ext cx="3346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Courtesy of M. </a:t>
            </a:r>
            <a:r>
              <a:rPr lang="en-US" sz="1400" dirty="0" err="1" smtClean="0"/>
              <a:t>Labat</a:t>
            </a:r>
            <a:r>
              <a:rPr lang="en-US" sz="1400" dirty="0" smtClean="0"/>
              <a:t> et al., DIPAC’07</a:t>
            </a:r>
            <a:endParaRPr lang="en-US" sz="1400" dirty="0"/>
          </a:p>
        </p:txBody>
      </p:sp>
      <p:grpSp>
        <p:nvGrpSpPr>
          <p:cNvPr id="47" name="Gruppieren 46"/>
          <p:cNvGrpSpPr/>
          <p:nvPr/>
        </p:nvGrpSpPr>
        <p:grpSpPr>
          <a:xfrm>
            <a:off x="6325849" y="4113875"/>
            <a:ext cx="2873778" cy="2108996"/>
            <a:chOff x="6325849" y="4113875"/>
            <a:chExt cx="2873778" cy="2108996"/>
          </a:xfrm>
        </p:grpSpPr>
        <p:cxnSp>
          <p:nvCxnSpPr>
            <p:cNvPr id="48" name="Gerade Verbindung 47"/>
            <p:cNvCxnSpPr/>
            <p:nvPr/>
          </p:nvCxnSpPr>
          <p:spPr bwMode="auto">
            <a:xfrm flipH="1">
              <a:off x="6325849" y="5119611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Gerade Verbindung 48"/>
            <p:cNvCxnSpPr/>
            <p:nvPr/>
          </p:nvCxnSpPr>
          <p:spPr bwMode="auto">
            <a:xfrm>
              <a:off x="8059458" y="5119611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Gerade Verbindung mit Pfeil 49"/>
            <p:cNvCxnSpPr/>
            <p:nvPr/>
          </p:nvCxnSpPr>
          <p:spPr bwMode="auto">
            <a:xfrm flipV="1">
              <a:off x="6325849" y="5644021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1" name="Textfeld 50"/>
            <p:cNvSpPr txBox="1"/>
            <p:nvPr/>
          </p:nvSpPr>
          <p:spPr>
            <a:xfrm>
              <a:off x="6378176" y="5906539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latin typeface="Calibri" panose="020F0502020204030204" pitchFamily="34" charset="0"/>
                </a:rPr>
                <a:t>injection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7259570" y="5902330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latin typeface="Calibri" panose="020F0502020204030204" pitchFamily="34" charset="0"/>
                </a:rPr>
                <a:t>extraction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53" name="Text Box 4"/>
            <p:cNvSpPr txBox="1">
              <a:spLocks noChangeArrowheads="1"/>
            </p:cNvSpPr>
            <p:nvPr/>
          </p:nvSpPr>
          <p:spPr bwMode="auto">
            <a:xfrm>
              <a:off x="7641905" y="4113875"/>
              <a:ext cx="1557722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Streak camera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4" name="Abgerundetes Rechteck 53"/>
            <p:cNvSpPr/>
            <p:nvPr/>
          </p:nvSpPr>
          <p:spPr bwMode="auto">
            <a:xfrm>
              <a:off x="6535156" y="4396611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6559771" y="4989846"/>
              <a:ext cx="151126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e</a:t>
              </a:r>
              <a:r>
                <a:rPr lang="en-US" sz="1500" b="1" baseline="300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-</a:t>
              </a:r>
              <a:r>
                <a:rPr lang="en-US" sz="15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 synchrotron</a:t>
              </a:r>
              <a:endParaRPr lang="en-US" sz="15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56" name="Gruppieren 55"/>
            <p:cNvGrpSpPr/>
            <p:nvPr/>
          </p:nvGrpSpPr>
          <p:grpSpPr>
            <a:xfrm>
              <a:off x="7750930" y="4451203"/>
              <a:ext cx="1023113" cy="565317"/>
              <a:chOff x="1828800" y="3231237"/>
              <a:chExt cx="1023113" cy="565317"/>
            </a:xfrm>
          </p:grpSpPr>
          <p:grpSp>
            <p:nvGrpSpPr>
              <p:cNvPr id="65" name="Gruppieren 64"/>
              <p:cNvGrpSpPr/>
              <p:nvPr/>
            </p:nvGrpSpPr>
            <p:grpSpPr>
              <a:xfrm rot="17787383">
                <a:off x="2171090" y="3115731"/>
                <a:ext cx="527710" cy="833936"/>
                <a:chOff x="2366224" y="4360105"/>
                <a:chExt cx="527710" cy="833936"/>
              </a:xfrm>
            </p:grpSpPr>
            <p:grpSp>
              <p:nvGrpSpPr>
                <p:cNvPr id="70" name="Gruppieren 69"/>
                <p:cNvGrpSpPr/>
                <p:nvPr/>
              </p:nvGrpSpPr>
              <p:grpSpPr>
                <a:xfrm rot="1979819">
                  <a:off x="2472516" y="4812076"/>
                  <a:ext cx="319856" cy="381965"/>
                  <a:chOff x="2430046" y="4844314"/>
                  <a:chExt cx="319856" cy="381965"/>
                </a:xfrm>
              </p:grpSpPr>
              <p:sp>
                <p:nvSpPr>
                  <p:cNvPr id="74" name="Rechteck 73"/>
                  <p:cNvSpPr/>
                  <p:nvPr/>
                </p:nvSpPr>
                <p:spPr bwMode="auto">
                  <a:xfrm rot="3381372">
                    <a:off x="2574942" y="5051319"/>
                    <a:ext cx="170824" cy="179096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5" name="Rechteck 74"/>
                  <p:cNvSpPr/>
                  <p:nvPr/>
                </p:nvSpPr>
                <p:spPr bwMode="auto">
                  <a:xfrm rot="3381372">
                    <a:off x="2539519" y="4987362"/>
                    <a:ext cx="95587" cy="71410"/>
                  </a:xfrm>
                  <a:prstGeom prst="rect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76" name="Gerade Verbindung 75"/>
                  <p:cNvCxnSpPr/>
                  <p:nvPr/>
                </p:nvCxnSpPr>
                <p:spPr bwMode="auto">
                  <a:xfrm rot="19620181" flipV="1">
                    <a:off x="2555784" y="4844314"/>
                    <a:ext cx="51369" cy="112079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7" name="Gerade Verbindung 76"/>
                  <p:cNvCxnSpPr/>
                  <p:nvPr/>
                </p:nvCxnSpPr>
                <p:spPr bwMode="auto">
                  <a:xfrm flipH="1" flipV="1">
                    <a:off x="2430046" y="4931860"/>
                    <a:ext cx="105214" cy="72890"/>
                  </a:xfrm>
                  <a:prstGeom prst="line">
                    <a:avLst/>
                  </a:prstGeom>
                  <a:noFill/>
                  <a:ln w="3175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lg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71" name="Gerade Verbindung 70"/>
                <p:cNvCxnSpPr/>
                <p:nvPr/>
              </p:nvCxnSpPr>
              <p:spPr bwMode="auto">
                <a:xfrm>
                  <a:off x="2543471" y="4829210"/>
                  <a:ext cx="181014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72" name="Bogen 71"/>
                <p:cNvSpPr/>
                <p:nvPr/>
              </p:nvSpPr>
              <p:spPr bwMode="auto">
                <a:xfrm rot="19545263">
                  <a:off x="2366224" y="4611186"/>
                  <a:ext cx="429542" cy="315061"/>
                </a:xfrm>
                <a:prstGeom prst="arc">
                  <a:avLst/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Bogen 72"/>
                <p:cNvSpPr/>
                <p:nvPr/>
              </p:nvSpPr>
              <p:spPr bwMode="auto">
                <a:xfrm rot="8988807">
                  <a:off x="2464392" y="4360105"/>
                  <a:ext cx="429542" cy="315061"/>
                </a:xfrm>
                <a:prstGeom prst="arc">
                  <a:avLst>
                    <a:gd name="adj1" fmla="val 15977564"/>
                    <a:gd name="adj2" fmla="val 0"/>
                  </a:avLst>
                </a:prstGeom>
                <a:noFill/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66" name="Gerade Verbindung 65"/>
              <p:cNvCxnSpPr/>
              <p:nvPr/>
            </p:nvCxnSpPr>
            <p:spPr bwMode="auto">
              <a:xfrm>
                <a:off x="1828800" y="3231237"/>
                <a:ext cx="520095" cy="17611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7" name="Gerade Verbindung 66"/>
              <p:cNvCxnSpPr/>
              <p:nvPr/>
            </p:nvCxnSpPr>
            <p:spPr bwMode="auto">
              <a:xfrm>
                <a:off x="1848152" y="3256038"/>
                <a:ext cx="441862" cy="293046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8" name="Gerade Verbindung 67"/>
              <p:cNvCxnSpPr/>
              <p:nvPr/>
            </p:nvCxnSpPr>
            <p:spPr bwMode="auto">
              <a:xfrm>
                <a:off x="2348895" y="3407353"/>
                <a:ext cx="134463" cy="112017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Gerade Verbindung 68"/>
              <p:cNvCxnSpPr/>
              <p:nvPr/>
            </p:nvCxnSpPr>
            <p:spPr bwMode="auto">
              <a:xfrm>
                <a:off x="2290014" y="3540937"/>
                <a:ext cx="161084" cy="31983"/>
              </a:xfrm>
              <a:prstGeom prst="line">
                <a:avLst/>
              </a:prstGeom>
              <a:noFill/>
              <a:ln w="25400" cap="flat" cmpd="sng" algn="ctr">
                <a:solidFill>
                  <a:srgbClr val="FF33CC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7" name="Gruppieren 56"/>
            <p:cNvGrpSpPr/>
            <p:nvPr/>
          </p:nvGrpSpPr>
          <p:grpSpPr>
            <a:xfrm>
              <a:off x="8442540" y="5696529"/>
              <a:ext cx="412536" cy="378077"/>
              <a:chOff x="8442540" y="5416075"/>
              <a:chExt cx="412536" cy="378077"/>
            </a:xfrm>
          </p:grpSpPr>
          <p:sp>
            <p:nvSpPr>
              <p:cNvPr id="63" name="Ellipse 62"/>
              <p:cNvSpPr/>
              <p:nvPr/>
            </p:nvSpPr>
            <p:spPr bwMode="auto">
              <a:xfrm>
                <a:off x="8442540" y="5416075"/>
                <a:ext cx="412536" cy="378077"/>
              </a:xfrm>
              <a:prstGeom prst="ellipse">
                <a:avLst/>
              </a:pr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4" name="Freihandform 63"/>
              <p:cNvSpPr/>
              <p:nvPr/>
            </p:nvSpPr>
            <p:spPr bwMode="auto">
              <a:xfrm>
                <a:off x="8532134" y="5502729"/>
                <a:ext cx="261032" cy="204767"/>
              </a:xfrm>
              <a:custGeom>
                <a:avLst/>
                <a:gdLst>
                  <a:gd name="connsiteX0" fmla="*/ 0 w 2913797"/>
                  <a:gd name="connsiteY0" fmla="*/ 730196 h 1460402"/>
                  <a:gd name="connsiteX1" fmla="*/ 709683 w 2913797"/>
                  <a:gd name="connsiteY1" fmla="*/ 41 h 1460402"/>
                  <a:gd name="connsiteX2" fmla="*/ 1453486 w 2913797"/>
                  <a:gd name="connsiteY2" fmla="*/ 757491 h 1460402"/>
                  <a:gd name="connsiteX3" fmla="*/ 2197289 w 2913797"/>
                  <a:gd name="connsiteY3" fmla="*/ 1460351 h 1460402"/>
                  <a:gd name="connsiteX4" fmla="*/ 2913797 w 2913797"/>
                  <a:gd name="connsiteY4" fmla="*/ 723372 h 1460402"/>
                  <a:gd name="connsiteX5" fmla="*/ 2913797 w 2913797"/>
                  <a:gd name="connsiteY5" fmla="*/ 723372 h 1460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13797" h="1460402">
                    <a:moveTo>
                      <a:pt x="0" y="730196"/>
                    </a:moveTo>
                    <a:cubicBezTo>
                      <a:pt x="233717" y="362844"/>
                      <a:pt x="467435" y="-4508"/>
                      <a:pt x="709683" y="41"/>
                    </a:cubicBezTo>
                    <a:cubicBezTo>
                      <a:pt x="951931" y="4590"/>
                      <a:pt x="1205552" y="514106"/>
                      <a:pt x="1453486" y="757491"/>
                    </a:cubicBezTo>
                    <a:cubicBezTo>
                      <a:pt x="1701420" y="1000876"/>
                      <a:pt x="1953904" y="1466037"/>
                      <a:pt x="2197289" y="1460351"/>
                    </a:cubicBezTo>
                    <a:cubicBezTo>
                      <a:pt x="2440674" y="1454665"/>
                      <a:pt x="2913797" y="723372"/>
                      <a:pt x="2913797" y="723372"/>
                    </a:cubicBezTo>
                    <a:lnTo>
                      <a:pt x="2913797" y="723372"/>
                    </a:lnTo>
                  </a:path>
                </a:pathLst>
              </a:custGeom>
              <a:noFill/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58" name="Gerade Verbindung 57"/>
            <p:cNvCxnSpPr>
              <a:stCxn id="63" idx="0"/>
              <a:endCxn id="74" idx="2"/>
            </p:cNvCxnSpPr>
            <p:nvPr/>
          </p:nvCxnSpPr>
          <p:spPr bwMode="auto">
            <a:xfrm flipH="1" flipV="1">
              <a:off x="8635726" y="4986992"/>
              <a:ext cx="13082" cy="7095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9" name="Text Box 4"/>
            <p:cNvSpPr txBox="1">
              <a:spLocks noChangeArrowheads="1"/>
            </p:cNvSpPr>
            <p:nvPr/>
          </p:nvSpPr>
          <p:spPr bwMode="auto">
            <a:xfrm>
              <a:off x="8128020" y="5071046"/>
              <a:ext cx="899190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acc. 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freq. </a:t>
              </a:r>
              <a:r>
                <a:rPr lang="en-US" altLang="de-DE" sz="1700" b="1" i="1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f</a:t>
              </a:r>
              <a:r>
                <a:rPr lang="en-US" altLang="de-DE" sz="1700" b="1" i="1" baseline="-25000" dirty="0" err="1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  <a:endPara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" name="Rechteck 59"/>
            <p:cNvSpPr/>
            <p:nvPr/>
          </p:nvSpPr>
          <p:spPr bwMode="auto">
            <a:xfrm>
              <a:off x="7168170" y="5771356"/>
              <a:ext cx="358569" cy="194877"/>
            </a:xfrm>
            <a:prstGeom prst="rect">
              <a:avLst/>
            </a:prstGeom>
            <a:noFill/>
            <a:ln w="3175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Text Box 4"/>
            <p:cNvSpPr txBox="1">
              <a:spLocks noChangeArrowheads="1"/>
            </p:cNvSpPr>
            <p:nvPr/>
          </p:nvSpPr>
          <p:spPr bwMode="auto">
            <a:xfrm>
              <a:off x="6845465" y="5456331"/>
              <a:ext cx="1003977" cy="353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700" b="1" dirty="0" err="1" smtClean="0">
                  <a:solidFill>
                    <a:srgbClr val="CC00CC"/>
                  </a:solidFill>
                  <a:latin typeface="Calibri" panose="020F0502020204030204" pitchFamily="34" charset="0"/>
                </a:rPr>
                <a:t>rf</a:t>
              </a:r>
              <a:r>
                <a:rPr lang="en-US" altLang="de-DE" sz="1700" b="1" dirty="0" smtClean="0">
                  <a:solidFill>
                    <a:srgbClr val="CC00CC"/>
                  </a:solidFill>
                  <a:latin typeface="Calibri" panose="020F0502020204030204" pitchFamily="34" charset="0"/>
                </a:rPr>
                <a:t> cavity</a:t>
              </a:r>
              <a:endParaRPr lang="en-US" altLang="de-DE" sz="1700" b="1" dirty="0">
                <a:solidFill>
                  <a:srgbClr val="CC00CC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62" name="Gerade Verbindung 61"/>
            <p:cNvCxnSpPr/>
            <p:nvPr/>
          </p:nvCxnSpPr>
          <p:spPr bwMode="auto">
            <a:xfrm flipH="1">
              <a:off x="7526740" y="5902330"/>
              <a:ext cx="896184" cy="1100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8563109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Artist View of a Streak Camera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968375"/>
            <a:ext cx="4310063" cy="551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>
            <a:hlinkClick r:id="" action="ppaction://noaction"/>
          </p:cNvPr>
          <p:cNvSpPr txBox="1"/>
          <p:nvPr/>
        </p:nvSpPr>
        <p:spPr>
          <a:xfrm>
            <a:off x="2699792" y="6453336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33CC"/>
                </a:solidFill>
                <a:sym typeface="Symbol"/>
                <a:hlinkClick r:id="rId4" action="ppaction://hlinksldjump"/>
              </a:rPr>
              <a:t> </a:t>
            </a:r>
            <a:r>
              <a:rPr lang="en-US" b="1" dirty="0" smtClean="0">
                <a:solidFill>
                  <a:srgbClr val="3333CC"/>
                </a:solidFill>
                <a:hlinkClick r:id="rId4" action="ppaction://hlinksldjump"/>
              </a:rPr>
              <a:t>conclusion</a:t>
            </a:r>
            <a:endParaRPr lang="en-US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22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easurement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electro-optical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147638" y="725488"/>
            <a:ext cx="8694737" cy="2005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For Free Electron Lasers 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bunch length below 1 </a:t>
            </a:r>
            <a:r>
              <a:rPr lang="en-US" altLang="de-DE" sz="2000" b="1" dirty="0" err="1">
                <a:solidFill>
                  <a:srgbClr val="0033CC"/>
                </a:solidFill>
                <a:latin typeface="Calibri" panose="020F0502020204030204" pitchFamily="34" charset="0"/>
              </a:rPr>
              <a:t>ps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is achieved </a:t>
            </a:r>
            <a:endParaRPr lang="en-US" altLang="de-DE" sz="2000" b="1" dirty="0" smtClean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marL="342900" indent="-34290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sym typeface="Symbol" pitchFamily="18" charset="2"/>
              </a:rPr>
              <a:t>Below the resolution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of streak camera</a:t>
            </a:r>
          </a:p>
          <a:p>
            <a:pPr marL="285750" indent="-285750" algn="l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  <a:sym typeface="Symbol" pitchFamily="18" charset="2"/>
              </a:rPr>
              <a:t>Short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laser pulses with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t </a:t>
            </a:r>
            <a:r>
              <a:rPr lang="en-US" altLang="de-DE" b="1" i="1" dirty="0" smtClean="0">
                <a:latin typeface="Calibri" panose="020F0502020204030204" pitchFamily="34" charset="0"/>
                <a:sym typeface="Symbol" pitchFamily="18" charset="2"/>
              </a:rPr>
              <a:t>   </a:t>
            </a:r>
            <a:r>
              <a:rPr lang="en-US" altLang="de-DE" b="1" dirty="0">
                <a:latin typeface="Calibri" panose="020F0502020204030204" pitchFamily="34" charset="0"/>
                <a:sym typeface="Symbol" pitchFamily="18" charset="2"/>
              </a:rPr>
              <a:t>10 fs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and electro-optical modulator</a:t>
            </a:r>
          </a:p>
          <a:p>
            <a:pPr algn="l">
              <a:spcBef>
                <a:spcPts val="200"/>
              </a:spcBef>
            </a:pP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Electro optical modulator: </a:t>
            </a:r>
            <a:r>
              <a:rPr lang="en-US" altLang="de-DE" b="1" dirty="0" smtClean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  <a:sym typeface="Symbol" pitchFamily="18" charset="2"/>
              </a:rPr>
              <a:t>birefringent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, rotation angle depends on external electric field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Relativistic electron bunches: transverse field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200" b="1" baseline="-25000" dirty="0">
                <a:latin typeface="Calibri" panose="020F0502020204030204" pitchFamily="34" charset="0"/>
                <a:sym typeface="Symbol" pitchFamily="18" charset="2"/>
              </a:rPr>
              <a:t></a:t>
            </a:r>
            <a:r>
              <a:rPr lang="en-US" altLang="de-DE" sz="2200" b="1" i="1" baseline="-25000" dirty="0">
                <a:latin typeface="Calibri" panose="020F0502020204030204" pitchFamily="34" charset="0"/>
                <a:sym typeface="Symbol" pitchFamily="18" charset="2"/>
              </a:rPr>
              <a:t>, lab 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= </a:t>
            </a:r>
            <a:r>
              <a:rPr lang="el-GR" altLang="de-DE" sz="2200" b="1" i="1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γ</a:t>
            </a:r>
            <a:r>
              <a:rPr lang="en-US" altLang="de-DE" b="1" i="1" dirty="0"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200" b="1" baseline="-25000" dirty="0">
                <a:latin typeface="Calibri" panose="020F0502020204030204" pitchFamily="34" charset="0"/>
                <a:sym typeface="Symbol" pitchFamily="18" charset="2"/>
              </a:rPr>
              <a:t></a:t>
            </a:r>
            <a:r>
              <a:rPr lang="en-US" altLang="de-DE" sz="2200" b="1" i="1" baseline="-25000" dirty="0">
                <a:latin typeface="Calibri" panose="020F0502020204030204" pitchFamily="34" charset="0"/>
                <a:sym typeface="Symbol" pitchFamily="18" charset="2"/>
              </a:rPr>
              <a:t>, rest</a:t>
            </a:r>
            <a:r>
              <a:rPr lang="en-US" altLang="de-DE" sz="2200" b="1" i="1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carries the time information</a:t>
            </a:r>
            <a:r>
              <a:rPr lang="en-US" altLang="de-DE" dirty="0">
                <a:solidFill>
                  <a:schemeClr val="accent2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Scanning of delay between bunch and laser  time profile after several pulses. </a:t>
            </a:r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07826" y="6092825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latin typeface="Calibri" panose="020F0502020204030204" pitchFamily="34" charset="0"/>
              </a:rPr>
              <a:t>From </a:t>
            </a:r>
            <a:r>
              <a:rPr lang="en-US" altLang="de-DE" dirty="0" err="1">
                <a:latin typeface="Calibri" panose="020F0502020204030204" pitchFamily="34" charset="0"/>
              </a:rPr>
              <a:t>S.P.Jamison</a:t>
            </a:r>
            <a:r>
              <a:rPr lang="en-US" altLang="de-DE" dirty="0">
                <a:latin typeface="Calibri" panose="020F0502020204030204" pitchFamily="34" charset="0"/>
              </a:rPr>
              <a:t> et al., EPAC 2006</a:t>
            </a:r>
          </a:p>
        </p:txBody>
      </p:sp>
      <p:grpSp>
        <p:nvGrpSpPr>
          <p:cNvPr id="34817" name="Gruppieren 34816"/>
          <p:cNvGrpSpPr/>
          <p:nvPr/>
        </p:nvGrpSpPr>
        <p:grpSpPr>
          <a:xfrm>
            <a:off x="4306562" y="4816955"/>
            <a:ext cx="4535812" cy="718260"/>
            <a:chOff x="4306562" y="5400297"/>
            <a:chExt cx="4535812" cy="718260"/>
          </a:xfrm>
        </p:grpSpPr>
        <p:sp>
          <p:nvSpPr>
            <p:cNvPr id="8" name="Textfeld 7"/>
            <p:cNvSpPr txBox="1"/>
            <p:nvPr/>
          </p:nvSpPr>
          <p:spPr>
            <a:xfrm>
              <a:off x="6156176" y="5777989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  <a:endParaRPr lang="en-US" sz="16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306562" y="5772812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  <a:endParaRPr lang="en-US" sz="16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" name="Gerade Verbindung 9"/>
            <p:cNvCxnSpPr/>
            <p:nvPr/>
          </p:nvCxnSpPr>
          <p:spPr bwMode="auto">
            <a:xfrm flipH="1" flipV="1">
              <a:off x="5054063" y="5949280"/>
              <a:ext cx="310025" cy="279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6692626" y="5400297"/>
              <a:ext cx="119747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EO monitor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236296" y="5780003"/>
              <a:ext cx="110133" cy="338554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4" name="Gerade Verbindung 13"/>
            <p:cNvCxnSpPr/>
            <p:nvPr/>
          </p:nvCxnSpPr>
          <p:spPr bwMode="auto">
            <a:xfrm flipH="1" flipV="1">
              <a:off x="7346430" y="5949280"/>
              <a:ext cx="393922" cy="6278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14"/>
            <p:cNvCxnSpPr>
              <a:stCxn id="13" idx="3"/>
              <a:endCxn id="8" idx="3"/>
            </p:cNvCxnSpPr>
            <p:nvPr/>
          </p:nvCxnSpPr>
          <p:spPr bwMode="auto">
            <a:xfrm flipH="1" flipV="1">
              <a:off x="6913821" y="5947266"/>
              <a:ext cx="432608" cy="201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18"/>
            <p:cNvCxnSpPr/>
            <p:nvPr/>
          </p:nvCxnSpPr>
          <p:spPr bwMode="auto">
            <a:xfrm flipH="1" flipV="1">
              <a:off x="5893778" y="5953153"/>
              <a:ext cx="280234" cy="240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Gerade Verbindung 24"/>
            <p:cNvCxnSpPr/>
            <p:nvPr/>
          </p:nvCxnSpPr>
          <p:spPr bwMode="auto">
            <a:xfrm flipH="1">
              <a:off x="5364089" y="5777989"/>
              <a:ext cx="125218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Gerade Verbindung 27"/>
            <p:cNvCxnSpPr/>
            <p:nvPr/>
          </p:nvCxnSpPr>
          <p:spPr bwMode="auto">
            <a:xfrm flipH="1">
              <a:off x="5489307" y="5777989"/>
              <a:ext cx="30682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Gerade Verbindung 30"/>
            <p:cNvCxnSpPr/>
            <p:nvPr/>
          </p:nvCxnSpPr>
          <p:spPr bwMode="auto">
            <a:xfrm>
              <a:off x="5796136" y="5777989"/>
              <a:ext cx="97642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feld 37"/>
            <p:cNvSpPr txBox="1"/>
            <p:nvPr/>
          </p:nvSpPr>
          <p:spPr>
            <a:xfrm>
              <a:off x="7740351" y="5772812"/>
              <a:ext cx="1102023" cy="338554"/>
            </a:xfrm>
            <a:prstGeom prst="rect">
              <a:avLst/>
            </a:prstGeom>
            <a:noFill/>
            <a:ln w="34925">
              <a:solidFill>
                <a:srgbClr val="CC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>
                  <a:solidFill>
                    <a:srgbClr val="CC0066"/>
                  </a:solidFill>
                  <a:latin typeface="Calibri" panose="020F0502020204030204" pitchFamily="34" charset="0"/>
                </a:rPr>
                <a:t>Undulator</a:t>
              </a:r>
              <a:endParaRPr lang="en-US" sz="1600" b="1" dirty="0">
                <a:solidFill>
                  <a:srgbClr val="CC0066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4716016" y="5466710"/>
              <a:ext cx="194421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Bunch compressor</a:t>
              </a:r>
              <a:endParaRPr lang="en-US" altLang="de-DE" sz="16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08" y="2350117"/>
            <a:ext cx="7890097" cy="253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546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easurement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electro-optical 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147638" y="725488"/>
            <a:ext cx="8694737" cy="112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For Free Electron Lasers 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bunch length below 1 </a:t>
            </a:r>
            <a:r>
              <a:rPr lang="en-US" altLang="de-DE" sz="2000" b="1" dirty="0" err="1">
                <a:solidFill>
                  <a:srgbClr val="0033CC"/>
                </a:solidFill>
                <a:latin typeface="Calibri" panose="020F0502020204030204" pitchFamily="34" charset="0"/>
              </a:rPr>
              <a:t>ps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 is achieved </a:t>
            </a:r>
          </a:p>
          <a:p>
            <a:pPr algn="l">
              <a:lnSpc>
                <a:spcPct val="80000"/>
              </a:lnSpc>
            </a:pPr>
            <a:r>
              <a:rPr lang="en-US" altLang="de-DE" dirty="0" smtClean="0">
                <a:latin typeface="Calibri" panose="020F0502020204030204" pitchFamily="34" charset="0"/>
                <a:sym typeface="Symbol" pitchFamily="18" charset="2"/>
              </a:rPr>
              <a:t>Short laser pulse 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 broad frequency spectrum (property of Fourier transformation) </a:t>
            </a:r>
          </a:p>
          <a:p>
            <a:pPr algn="l">
              <a:lnSpc>
                <a:spcPct val="80000"/>
              </a:lnSpc>
            </a:pPr>
            <a:r>
              <a:rPr lang="en-US" altLang="de-DE" b="1" dirty="0" smtClean="0">
                <a:latin typeface="Calibri" panose="020F0502020204030204" pitchFamily="34" charset="0"/>
                <a:sym typeface="Symbol"/>
              </a:rPr>
              <a:t>Optical stretcher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: Separation of colors by different path length </a:t>
            </a:r>
            <a:r>
              <a:rPr lang="en-US" altLang="de-DE" b="1" dirty="0" smtClean="0">
                <a:latin typeface="Calibri" panose="020F0502020204030204" pitchFamily="34" charset="0"/>
                <a:sym typeface="Symbol"/>
              </a:rPr>
              <a:t> single-shot observation</a:t>
            </a:r>
            <a:endParaRPr lang="en-US" altLang="de-DE" b="1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07826" y="6092825"/>
            <a:ext cx="424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 smtClean="0">
                <a:latin typeface="Calibri" panose="020F0502020204030204" pitchFamily="34" charset="0"/>
              </a:rPr>
              <a:t>Courtesy </a:t>
            </a:r>
            <a:r>
              <a:rPr lang="en-US" altLang="de-DE" dirty="0" err="1" smtClean="0">
                <a:latin typeface="Calibri" panose="020F0502020204030204" pitchFamily="34" charset="0"/>
              </a:rPr>
              <a:t>S.P.Jamison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et al., EPAC 2006</a:t>
            </a: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47" y="1926896"/>
            <a:ext cx="7417751" cy="2439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uppieren 25"/>
          <p:cNvGrpSpPr/>
          <p:nvPr/>
        </p:nvGrpSpPr>
        <p:grpSpPr>
          <a:xfrm>
            <a:off x="4306562" y="4816955"/>
            <a:ext cx="4535812" cy="718260"/>
            <a:chOff x="4306562" y="5400297"/>
            <a:chExt cx="4535812" cy="718260"/>
          </a:xfrm>
        </p:grpSpPr>
        <p:sp>
          <p:nvSpPr>
            <p:cNvPr id="27" name="Textfeld 26"/>
            <p:cNvSpPr txBox="1"/>
            <p:nvPr/>
          </p:nvSpPr>
          <p:spPr>
            <a:xfrm>
              <a:off x="6156176" y="5777989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  <a:endParaRPr lang="en-US" sz="16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4306562" y="5772812"/>
              <a:ext cx="757645" cy="338554"/>
            </a:xfrm>
            <a:prstGeom prst="rect">
              <a:avLst/>
            </a:prstGeom>
            <a:noFill/>
            <a:ln w="34925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LINAC</a:t>
              </a:r>
              <a:endParaRPr lang="en-US" sz="16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0" name="Gerade Verbindung 29"/>
            <p:cNvCxnSpPr/>
            <p:nvPr/>
          </p:nvCxnSpPr>
          <p:spPr bwMode="auto">
            <a:xfrm flipH="1" flipV="1">
              <a:off x="5054063" y="5949280"/>
              <a:ext cx="310025" cy="2796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6692626" y="5400297"/>
              <a:ext cx="119747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EO monitor</a:t>
              </a:r>
              <a:endParaRPr lang="en-US" altLang="de-DE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7236296" y="5780003"/>
              <a:ext cx="110133" cy="338554"/>
            </a:xfrm>
            <a:prstGeom prst="rect">
              <a:avLst/>
            </a:prstGeom>
            <a:noFill/>
            <a:ln w="34925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6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4" name="Gerade Verbindung 33"/>
            <p:cNvCxnSpPr/>
            <p:nvPr/>
          </p:nvCxnSpPr>
          <p:spPr bwMode="auto">
            <a:xfrm flipH="1" flipV="1">
              <a:off x="7346430" y="5949280"/>
              <a:ext cx="393922" cy="6278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Gerade Verbindung 34"/>
            <p:cNvCxnSpPr>
              <a:stCxn id="33" idx="3"/>
              <a:endCxn id="27" idx="3"/>
            </p:cNvCxnSpPr>
            <p:nvPr/>
          </p:nvCxnSpPr>
          <p:spPr bwMode="auto">
            <a:xfrm flipH="1" flipV="1">
              <a:off x="6913821" y="5947266"/>
              <a:ext cx="432608" cy="2014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35"/>
            <p:cNvCxnSpPr/>
            <p:nvPr/>
          </p:nvCxnSpPr>
          <p:spPr bwMode="auto">
            <a:xfrm flipH="1" flipV="1">
              <a:off x="5893778" y="5953153"/>
              <a:ext cx="280234" cy="240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36"/>
            <p:cNvCxnSpPr/>
            <p:nvPr/>
          </p:nvCxnSpPr>
          <p:spPr bwMode="auto">
            <a:xfrm flipH="1">
              <a:off x="5364089" y="5777989"/>
              <a:ext cx="125218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39"/>
            <p:cNvCxnSpPr/>
            <p:nvPr/>
          </p:nvCxnSpPr>
          <p:spPr bwMode="auto">
            <a:xfrm flipH="1">
              <a:off x="5489307" y="5777989"/>
              <a:ext cx="30682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/>
          </p:nvCxnSpPr>
          <p:spPr bwMode="auto">
            <a:xfrm>
              <a:off x="5796136" y="5777989"/>
              <a:ext cx="97642" cy="174087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" name="Textfeld 41"/>
            <p:cNvSpPr txBox="1"/>
            <p:nvPr/>
          </p:nvSpPr>
          <p:spPr>
            <a:xfrm>
              <a:off x="7740351" y="5772812"/>
              <a:ext cx="1102023" cy="338554"/>
            </a:xfrm>
            <a:prstGeom prst="rect">
              <a:avLst/>
            </a:prstGeom>
            <a:noFill/>
            <a:ln w="34925">
              <a:solidFill>
                <a:srgbClr val="CC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>
                  <a:solidFill>
                    <a:srgbClr val="CC0066"/>
                  </a:solidFill>
                  <a:latin typeface="Calibri" panose="020F0502020204030204" pitchFamily="34" charset="0"/>
                </a:rPr>
                <a:t>Undulator</a:t>
              </a:r>
              <a:endParaRPr lang="en-US" sz="1600" b="1" dirty="0">
                <a:solidFill>
                  <a:srgbClr val="CC0066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4716016" y="5466710"/>
              <a:ext cx="194421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Bunch compressor</a:t>
              </a:r>
              <a:endParaRPr lang="en-US" altLang="de-DE" sz="1600" b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78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Properties for Scintillating Screens</a:t>
            </a: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179388" y="764704"/>
            <a:ext cx="607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i="1" dirty="0">
                <a:solidFill>
                  <a:srgbClr val="0033CC"/>
                </a:solidFill>
                <a:latin typeface="Calibri" panose="020F0502020204030204" pitchFamily="34" charset="0"/>
              </a:rPr>
              <a:t>Some materials and their basic properties:</a:t>
            </a: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195263" y="3933056"/>
            <a:ext cx="8332787" cy="248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b="1" dirty="0">
                <a:solidFill>
                  <a:srgbClr val="0033CC"/>
                </a:solidFill>
                <a:latin typeface="Calibri" panose="020F0502020204030204" pitchFamily="34" charset="0"/>
              </a:rPr>
              <a:t>Properties of a good scintillator:</a:t>
            </a:r>
          </a:p>
          <a:p>
            <a:pPr algn="l">
              <a:spcBef>
                <a:spcPts val="2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Large light output at optical wavelength </a:t>
            </a:r>
          </a:p>
          <a:p>
            <a:pPr algn="l">
              <a:spcBef>
                <a:spcPts val="200"/>
              </a:spcBef>
              <a:buFont typeface="Wingdings" pitchFamily="2" charset="2"/>
              <a:buNone/>
            </a:pPr>
            <a:r>
              <a:rPr lang="en-US" altLang="de-DE" dirty="0">
                <a:latin typeface="Calibri" panose="020F0502020204030204" pitchFamily="34" charset="0"/>
              </a:rPr>
              <a:t>    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standard CCD camera can be used</a:t>
            </a:r>
          </a:p>
          <a:p>
            <a:pPr>
              <a:spcBef>
                <a:spcPts val="2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Large dynamic range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usable for different </a:t>
            </a:r>
            <a:r>
              <a:rPr lang="en-US" altLang="de-DE" dirty="0" smtClean="0">
                <a:latin typeface="Calibri" panose="020F0502020204030204" pitchFamily="34" charset="0"/>
              </a:rPr>
              <a:t>currents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spcBef>
                <a:spcPts val="2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Short decay time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observation of variations</a:t>
            </a:r>
          </a:p>
          <a:p>
            <a:pPr>
              <a:spcBef>
                <a:spcPts val="2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Radiation hardness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long lifetime</a:t>
            </a:r>
          </a:p>
          <a:p>
            <a:pPr>
              <a:spcBef>
                <a:spcPts val="200"/>
              </a:spcBef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</a:rPr>
              <a:t> Good mechanical properties </a:t>
            </a:r>
            <a:r>
              <a:rPr lang="en-US" altLang="de-DE" dirty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typ. size up to Ø 10 cm</a:t>
            </a:r>
          </a:p>
          <a:p>
            <a:pPr algn="l"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</a:rPr>
              <a:t>(Phosphor </a:t>
            </a:r>
            <a:r>
              <a:rPr lang="en-US" altLang="de-DE" dirty="0" err="1">
                <a:latin typeface="Calibri" panose="020F0502020204030204" pitchFamily="34" charset="0"/>
              </a:rPr>
              <a:t>Pxx</a:t>
            </a:r>
            <a:r>
              <a:rPr lang="en-US" altLang="de-DE" dirty="0">
                <a:latin typeface="Calibri" panose="020F0502020204030204" pitchFamily="34" charset="0"/>
              </a:rPr>
              <a:t> grains of Ø 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lang="en-US" altLang="de-DE" dirty="0">
                <a:latin typeface="Calibri" panose="020F0502020204030204" pitchFamily="34" charset="0"/>
              </a:rPr>
              <a:t> 10 </a:t>
            </a:r>
            <a:r>
              <a:rPr lang="en-US" altLang="de-DE" dirty="0" err="1">
                <a:latin typeface="Calibri" panose="020F0502020204030204" pitchFamily="34" charset="0"/>
              </a:rPr>
              <a:t>μm</a:t>
            </a:r>
            <a:r>
              <a:rPr lang="en-US" altLang="de-DE" dirty="0">
                <a:latin typeface="Calibri" panose="020F0502020204030204" pitchFamily="34" charset="0"/>
              </a:rPr>
              <a:t> on glass or metal).</a:t>
            </a:r>
          </a:p>
        </p:txBody>
      </p:sp>
      <p:graphicFrame>
        <p:nvGraphicFramePr>
          <p:cNvPr id="412775" name="Group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141926"/>
              </p:ext>
            </p:extLst>
          </p:nvPr>
        </p:nvGraphicFramePr>
        <p:xfrm>
          <a:off x="191937" y="1196752"/>
          <a:ext cx="5460213" cy="2622829"/>
        </p:xfrm>
        <a:graphic>
          <a:graphicData uri="http://schemas.openxmlformats.org/drawingml/2006/table">
            <a:tbl>
              <a:tblPr/>
              <a:tblGrid>
                <a:gridCol w="10099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956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99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156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4310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8597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336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Activ.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Max. </a:t>
                      </a:r>
                      <a:r>
                        <a:rPr kumimoji="0" lang="el-G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λ</a:t>
                      </a:r>
                      <a:r>
                        <a:rPr kumimoji="0" lang="de-D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Chromox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Cera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700 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Symbol" pitchFamily="18" charset="2"/>
                        </a:rPr>
                        <a:t>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 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Alumina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380 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Symbol"/>
                        </a:rPr>
                        <a:t>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10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YAG:Ce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Crystal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550 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68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Powder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Gd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545 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4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P46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530 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4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Ce&amp;Tb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 nm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 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5883148" y="764704"/>
            <a:ext cx="3585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Calibri" panose="020F0502020204030204" pitchFamily="34" charset="0"/>
              </a:rPr>
              <a:t>Standard drive with P43 screen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23" name="Gruppieren 22"/>
          <p:cNvGrpSpPr/>
          <p:nvPr/>
        </p:nvGrpSpPr>
        <p:grpSpPr>
          <a:xfrm>
            <a:off x="5510212" y="1196752"/>
            <a:ext cx="3670300" cy="4470400"/>
            <a:chOff x="4554538" y="1772816"/>
            <a:chExt cx="3670300" cy="4470400"/>
          </a:xfrm>
        </p:grpSpPr>
        <p:pic>
          <p:nvPicPr>
            <p:cNvPr id="24" name="Picture 8" descr="P1010004"/>
            <p:cNvPicPr>
              <a:picLocks noChangeAspect="1" noChangeArrowheads="1"/>
            </p:cNvPicPr>
            <p:nvPr/>
          </p:nvPicPr>
          <p:blipFill>
            <a:blip r:embed="rId3">
              <a:lum bright="12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8849" y="1873770"/>
              <a:ext cx="3356537" cy="4369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Oval 9"/>
            <p:cNvSpPr>
              <a:spLocks noChangeArrowheads="1"/>
            </p:cNvSpPr>
            <p:nvPr/>
          </p:nvSpPr>
          <p:spPr bwMode="auto">
            <a:xfrm>
              <a:off x="4554538" y="3116495"/>
              <a:ext cx="259767" cy="518987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+mj-lt"/>
              </a:endParaRPr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4699015" y="2552008"/>
              <a:ext cx="1600922" cy="9185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altLang="de-DE" sz="2100" b="1" dirty="0">
                  <a:solidFill>
                    <a:schemeClr val="bg1"/>
                  </a:solidFill>
                  <a:latin typeface="+mj-lt"/>
                </a:rPr>
                <a:t>Flange </a:t>
              </a:r>
              <a:endParaRPr lang="en-US" altLang="de-DE" sz="2100" b="1" dirty="0" smtClean="0">
                <a:solidFill>
                  <a:schemeClr val="bg1"/>
                </a:solidFill>
                <a:latin typeface="+mj-lt"/>
              </a:endParaRPr>
            </a:p>
            <a:p>
              <a:pPr>
                <a:lnSpc>
                  <a:spcPct val="80000"/>
                </a:lnSpc>
                <a:spcBef>
                  <a:spcPts val="200"/>
                </a:spcBef>
              </a:pPr>
              <a:r>
                <a:rPr lang="en-US" altLang="de-DE" sz="2100" b="1" dirty="0" smtClean="0">
                  <a:solidFill>
                    <a:schemeClr val="bg1"/>
                  </a:solidFill>
                  <a:latin typeface="+mj-lt"/>
                  <a:sym typeface="Symbol"/>
                </a:rPr>
                <a:t>200 mm</a:t>
              </a:r>
            </a:p>
            <a:p>
              <a:pPr>
                <a:lnSpc>
                  <a:spcPct val="80000"/>
                </a:lnSpc>
                <a:spcBef>
                  <a:spcPts val="200"/>
                </a:spcBef>
              </a:pPr>
              <a:r>
                <a:rPr lang="en-US" altLang="de-DE" sz="2100" b="1" dirty="0" smtClean="0">
                  <a:solidFill>
                    <a:schemeClr val="bg1"/>
                  </a:solidFill>
                  <a:latin typeface="+mj-lt"/>
                </a:rPr>
                <a:t>&amp; </a:t>
              </a:r>
              <a:r>
                <a:rPr lang="en-US" altLang="de-DE" sz="2100" b="1" dirty="0">
                  <a:solidFill>
                    <a:schemeClr val="bg1"/>
                  </a:solidFill>
                  <a:latin typeface="+mj-lt"/>
                </a:rPr>
                <a:t>window</a:t>
              </a:r>
            </a:p>
          </p:txBody>
        </p:sp>
        <p:sp>
          <p:nvSpPr>
            <p:cNvPr id="27" name="Text Box 11"/>
            <p:cNvSpPr txBox="1">
              <a:spLocks noChangeArrowheads="1"/>
            </p:cNvSpPr>
            <p:nvPr/>
          </p:nvSpPr>
          <p:spPr bwMode="auto">
            <a:xfrm>
              <a:off x="6517382" y="1889410"/>
              <a:ext cx="1707456" cy="794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Screen</a:t>
              </a:r>
            </a:p>
            <a:p>
              <a:pPr>
                <a:spcBef>
                  <a:spcPts val="0"/>
                </a:spcBef>
              </a:pPr>
              <a:r>
                <a:rPr lang="en-US" altLang="de-DE" sz="2200" b="1" dirty="0">
                  <a:solidFill>
                    <a:srgbClr val="66FFFF"/>
                  </a:solidFill>
                  <a:latin typeface="+mj-lt"/>
                  <a:sym typeface="Symbol" pitchFamily="18" charset="2"/>
                </a:rPr>
                <a:t></a:t>
              </a:r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70 mm</a:t>
              </a:r>
            </a:p>
          </p:txBody>
        </p:sp>
        <p:sp>
          <p:nvSpPr>
            <p:cNvPr id="28" name="Text Box 12"/>
            <p:cNvSpPr txBox="1">
              <a:spLocks noChangeArrowheads="1"/>
            </p:cNvSpPr>
            <p:nvPr/>
          </p:nvSpPr>
          <p:spPr bwMode="auto">
            <a:xfrm>
              <a:off x="4970457" y="1772816"/>
              <a:ext cx="1148519" cy="430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200" b="1">
                  <a:solidFill>
                    <a:srgbClr val="FF0000"/>
                  </a:solidFill>
                  <a:latin typeface="+mj-lt"/>
                </a:rPr>
                <a:t>beam</a:t>
              </a:r>
            </a:p>
          </p:txBody>
        </p: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4753011" y="5055944"/>
              <a:ext cx="1684106" cy="646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000" b="1" dirty="0">
                  <a:solidFill>
                    <a:schemeClr val="bg1"/>
                  </a:solidFill>
                  <a:latin typeface="+mj-lt"/>
                </a:rPr>
                <a:t>Pneumatic</a:t>
              </a:r>
            </a:p>
            <a:p>
              <a:pPr>
                <a:lnSpc>
                  <a:spcPct val="30000"/>
                </a:lnSpc>
              </a:pPr>
              <a:r>
                <a:rPr lang="en-US" altLang="de-DE" sz="2000" b="1" dirty="0">
                  <a:solidFill>
                    <a:schemeClr val="bg1"/>
                  </a:solidFill>
                  <a:latin typeface="+mj-lt"/>
                </a:rPr>
                <a:t>drive</a:t>
              </a:r>
            </a:p>
          </p:txBody>
        </p:sp>
        <p:sp>
          <p:nvSpPr>
            <p:cNvPr id="30" name="Text Box 14"/>
            <p:cNvSpPr txBox="1">
              <a:spLocks noChangeArrowheads="1"/>
            </p:cNvSpPr>
            <p:nvPr/>
          </p:nvSpPr>
          <p:spPr bwMode="auto">
            <a:xfrm>
              <a:off x="4770524" y="3592826"/>
              <a:ext cx="1147060" cy="430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2200" b="1" dirty="0">
                  <a:solidFill>
                    <a:srgbClr val="66FFFF"/>
                  </a:solidFill>
                  <a:latin typeface="+mj-lt"/>
                </a:rPr>
                <a:t>CCD</a:t>
              </a:r>
            </a:p>
          </p:txBody>
        </p:sp>
        <p:sp>
          <p:nvSpPr>
            <p:cNvPr id="31" name="Line 15"/>
            <p:cNvSpPr>
              <a:spLocks noChangeShapeType="1"/>
            </p:cNvSpPr>
            <p:nvPr/>
          </p:nvSpPr>
          <p:spPr bwMode="auto">
            <a:xfrm>
              <a:off x="4996725" y="2133974"/>
              <a:ext cx="973396" cy="0"/>
            </a:xfrm>
            <a:prstGeom prst="line">
              <a:avLst/>
            </a:prstGeom>
            <a:noFill/>
            <a:ln w="4762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+mj-lt"/>
              </a:endParaRPr>
            </a:p>
          </p:txBody>
        </p:sp>
        <p:cxnSp>
          <p:nvCxnSpPr>
            <p:cNvPr id="32" name="Gerade Verbindung mit Pfeil 31"/>
            <p:cNvCxnSpPr/>
            <p:nvPr/>
          </p:nvCxnSpPr>
          <p:spPr bwMode="auto">
            <a:xfrm flipV="1">
              <a:off x="5499476" y="3628130"/>
              <a:ext cx="470645" cy="237452"/>
            </a:xfrm>
            <a:prstGeom prst="straightConnector1">
              <a:avLst/>
            </a:prstGeom>
            <a:noFill/>
            <a:ln w="34925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Gerade Verbindung mit Pfeil 32"/>
            <p:cNvCxnSpPr/>
            <p:nvPr/>
          </p:nvCxnSpPr>
          <p:spPr>
            <a:xfrm flipV="1">
              <a:off x="7812360" y="3011276"/>
              <a:ext cx="0" cy="3010012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stealth" w="lg" len="lg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7125000" y="4253026"/>
              <a:ext cx="68736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/>
              <a:r>
                <a:rPr lang="en-US" altLang="de-DE" sz="2000" b="1" dirty="0" smtClean="0">
                  <a:solidFill>
                    <a:schemeClr val="bg1"/>
                  </a:solidFill>
                  <a:latin typeface="+mj-lt"/>
                </a:rPr>
                <a:t>1 m</a:t>
              </a:r>
              <a:endParaRPr lang="en-US" altLang="de-DE" sz="2000" b="1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9932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Realization of EOS Scanning </a:t>
            </a: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147638" y="801688"/>
            <a:ext cx="86947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dirty="0">
                <a:latin typeface="Calibri" panose="020F0502020204030204" pitchFamily="34" charset="0"/>
              </a:rPr>
              <a:t>Setup of a scanning EOS </a:t>
            </a:r>
            <a:r>
              <a:rPr lang="en-US" sz="2000" dirty="0" smtClean="0">
                <a:latin typeface="Calibri" panose="020F0502020204030204" pitchFamily="34" charset="0"/>
              </a:rPr>
              <a:t>method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. </a:t>
            </a:r>
            <a:endParaRPr lang="en-US" dirty="0">
              <a:latin typeface="Calibri" panose="020F0502020204030204" pitchFamily="34" charset="0"/>
              <a:sym typeface="Symbol" pitchFamily="18" charset="2"/>
            </a:endParaRPr>
          </a:p>
        </p:txBody>
      </p:sp>
      <p:grpSp>
        <p:nvGrpSpPr>
          <p:cNvPr id="36870" name="Grouper 22"/>
          <p:cNvGrpSpPr>
            <a:grpSpLocks/>
          </p:cNvGrpSpPr>
          <p:nvPr/>
        </p:nvGrpSpPr>
        <p:grpSpPr bwMode="auto">
          <a:xfrm>
            <a:off x="250825" y="1279525"/>
            <a:ext cx="4457700" cy="4826000"/>
            <a:chOff x="152400" y="1101341"/>
            <a:chExt cx="4191000" cy="4537459"/>
          </a:xfrm>
        </p:grpSpPr>
        <p:pic>
          <p:nvPicPr>
            <p:cNvPr id="3687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101341"/>
              <a:ext cx="4191000" cy="453745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875" name="Rectangle 9"/>
            <p:cNvSpPr>
              <a:spLocks noChangeArrowheads="1"/>
            </p:cNvSpPr>
            <p:nvPr/>
          </p:nvSpPr>
          <p:spPr bwMode="auto">
            <a:xfrm>
              <a:off x="2278925" y="2532063"/>
              <a:ext cx="288925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>
                <a:spcBef>
                  <a:spcPct val="0"/>
                </a:spcBef>
              </a:pPr>
              <a:endParaRPr lang="fr-FR">
                <a:latin typeface="Comic Sans MS" pitchFamily="66" charset="0"/>
              </a:endParaRPr>
            </a:p>
          </p:txBody>
        </p:sp>
        <p:sp>
          <p:nvSpPr>
            <p:cNvPr id="36876" name="Text Box 10"/>
            <p:cNvSpPr txBox="1">
              <a:spLocks noChangeArrowheads="1"/>
            </p:cNvSpPr>
            <p:nvPr/>
          </p:nvSpPr>
          <p:spPr bwMode="auto">
            <a:xfrm>
              <a:off x="1447909" y="2520790"/>
              <a:ext cx="870140" cy="258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sz="1200">
                  <a:latin typeface="Comic Sans MS" pitchFamily="66" charset="0"/>
                </a:rPr>
                <a:t>Delay line</a:t>
              </a:r>
            </a:p>
          </p:txBody>
        </p:sp>
      </p:grpSp>
      <p:pic>
        <p:nvPicPr>
          <p:cNvPr id="36872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8" y="1268413"/>
            <a:ext cx="4437062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Rectangle 20"/>
          <p:cNvSpPr>
            <a:spLocks noChangeArrowheads="1"/>
          </p:cNvSpPr>
          <p:nvPr/>
        </p:nvSpPr>
        <p:spPr bwMode="auto">
          <a:xfrm>
            <a:off x="5076825" y="6092825"/>
            <a:ext cx="32631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altLang="zh-CN" sz="1200" dirty="0">
                <a:latin typeface="+mj-lt"/>
                <a:ea typeface="SimSun" pitchFamily="2" charset="-122"/>
              </a:rPr>
              <a:t>X. Yan </a:t>
            </a:r>
            <a:r>
              <a:rPr lang="en-US" altLang="zh-CN" sz="1200" i="1" dirty="0">
                <a:latin typeface="+mj-lt"/>
                <a:ea typeface="SimSun" pitchFamily="2" charset="-122"/>
              </a:rPr>
              <a:t>et al</a:t>
            </a:r>
            <a:r>
              <a:rPr lang="en-US" altLang="zh-CN" sz="1200" dirty="0">
                <a:latin typeface="+mj-lt"/>
                <a:ea typeface="SimSun" pitchFamily="2" charset="-122"/>
              </a:rPr>
              <a:t>, </a:t>
            </a:r>
            <a:r>
              <a:rPr lang="en-US" altLang="zh-CN" sz="1200" dirty="0" smtClean="0">
                <a:latin typeface="+mj-lt"/>
                <a:ea typeface="SimSun" pitchFamily="2" charset="-122"/>
              </a:rPr>
              <a:t>Phys. Rev. Lett. 85</a:t>
            </a:r>
            <a:r>
              <a:rPr lang="en-US" altLang="zh-CN" sz="1200" dirty="0">
                <a:latin typeface="+mj-lt"/>
                <a:ea typeface="SimSun" pitchFamily="2" charset="-122"/>
              </a:rPr>
              <a:t>, 3404 (2000)</a:t>
            </a:r>
            <a:endParaRPr lang="fr-FR" sz="1200" dirty="0">
              <a:latin typeface="+mj-lt"/>
            </a:endParaRP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5148263" y="4365625"/>
            <a:ext cx="35036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1600" dirty="0" smtClean="0">
                <a:latin typeface="+mn-lt"/>
              </a:rPr>
              <a:t>Using </a:t>
            </a:r>
            <a:r>
              <a:rPr lang="en-US" sz="1600" dirty="0">
                <a:latin typeface="+mn-lt"/>
              </a:rPr>
              <a:t>12fs </a:t>
            </a:r>
            <a:r>
              <a:rPr lang="en-US" sz="1600" dirty="0" smtClean="0">
                <a:latin typeface="+mn-lt"/>
              </a:rPr>
              <a:t>pulses  from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1600" dirty="0" smtClean="0">
                <a:latin typeface="+mn-lt"/>
              </a:rPr>
              <a:t>Ti:A</a:t>
            </a:r>
            <a:r>
              <a:rPr lang="en-US" sz="1600" baseline="-25000" dirty="0" smtClean="0">
                <a:latin typeface="+mn-lt"/>
              </a:rPr>
              <a:t>l2</a:t>
            </a:r>
            <a:r>
              <a:rPr lang="en-US" sz="1600" dirty="0" smtClean="0">
                <a:latin typeface="+mn-lt"/>
              </a:rPr>
              <a:t>O</a:t>
            </a:r>
            <a:r>
              <a:rPr lang="en-US" sz="1600" baseline="-25000" dirty="0" smtClean="0">
                <a:latin typeface="+mn-lt"/>
              </a:rPr>
              <a:t>3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laser at 800nm and </a:t>
            </a:r>
            <a:endParaRPr lang="en-US" sz="1600" dirty="0" smtClean="0">
              <a:latin typeface="+mn-lt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sz="1600" dirty="0" err="1" smtClean="0">
                <a:latin typeface="+mn-lt"/>
              </a:rPr>
              <a:t>ZnTe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crystal 0.5mm thick </a:t>
            </a:r>
            <a:endParaRPr lang="en-US" sz="1600" dirty="0" smtClean="0">
              <a:latin typeface="+mn-lt"/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sz="1600" dirty="0" smtClean="0">
                <a:latin typeface="+mn-lt"/>
              </a:rPr>
              <a:t>with a e</a:t>
            </a:r>
            <a:r>
              <a:rPr lang="en-US" sz="1600" baseline="30000" dirty="0" smtClean="0">
                <a:latin typeface="+mn-lt"/>
              </a:rPr>
              <a:t>- </a:t>
            </a:r>
            <a:r>
              <a:rPr lang="en-US" sz="1600" dirty="0" smtClean="0">
                <a:latin typeface="+mn-lt"/>
              </a:rPr>
              <a:t>- beam  46MeV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of  200pC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182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69" y="1044179"/>
            <a:ext cx="4365447" cy="31824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B5B847-FBE7-45C5-8271-CB42DDB02733}" type="slidenum">
              <a:rPr lang="en-US"/>
              <a:pPr>
                <a:defRPr/>
              </a:pPr>
              <a:t>61</a:t>
            </a:fld>
            <a:endParaRPr lang="en-US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of a compact EOS Scanning Setup</a:t>
            </a:r>
          </a:p>
        </p:txBody>
      </p:sp>
      <p:sp>
        <p:nvSpPr>
          <p:cNvPr id="37894" name="Text Box 7"/>
          <p:cNvSpPr txBox="1">
            <a:spLocks noChangeArrowheads="1"/>
          </p:cNvSpPr>
          <p:nvPr/>
        </p:nvSpPr>
        <p:spPr bwMode="auto">
          <a:xfrm>
            <a:off x="4625079" y="5491839"/>
            <a:ext cx="4335517" cy="636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dirty="0" smtClean="0">
                <a:latin typeface="Calibri" panose="020F0502020204030204" pitchFamily="34" charset="0"/>
              </a:rPr>
              <a:t>B</a:t>
            </a:r>
            <a:r>
              <a:rPr lang="en-US" altLang="de-DE" sz="1600" dirty="0">
                <a:latin typeface="Calibri" panose="020F0502020204030204" pitchFamily="34" charset="0"/>
              </a:rPr>
              <a:t>. Steffen </a:t>
            </a:r>
            <a:r>
              <a:rPr lang="en-US" altLang="de-DE" sz="1600" dirty="0" smtClean="0">
                <a:latin typeface="Calibri" panose="020F0502020204030204" pitchFamily="34" charset="0"/>
              </a:rPr>
              <a:t>et al, DIPAC 2009</a:t>
            </a:r>
          </a:p>
          <a:p>
            <a:pPr>
              <a:spcBef>
                <a:spcPts val="40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B. Steffen et al., Phys. Rev. AB </a:t>
            </a:r>
            <a:r>
              <a:rPr lang="en-US" sz="1600" dirty="0" smtClean="0">
                <a:latin typeface="Calibri" panose="020F0502020204030204" pitchFamily="34" charset="0"/>
              </a:rPr>
              <a:t>12</a:t>
            </a:r>
            <a:r>
              <a:rPr lang="en-US" sz="1600" dirty="0">
                <a:latin typeface="Calibri" panose="020F0502020204030204" pitchFamily="34" charset="0"/>
              </a:rPr>
              <a:t>, 032802 (2009</a:t>
            </a:r>
            <a:r>
              <a:rPr lang="en-US" sz="1600" dirty="0"/>
              <a:t>)</a:t>
            </a:r>
            <a:endParaRPr lang="en-US" altLang="de-DE" sz="1600" dirty="0" smtClean="0">
              <a:latin typeface="Calibri" panose="020F050202020403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59882" y="1980283"/>
            <a:ext cx="1134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</a:t>
            </a:r>
            <a:endParaRPr lang="en-US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Gerade Verbindung mit Pfeil 3"/>
          <p:cNvCxnSpPr/>
          <p:nvPr/>
        </p:nvCxnSpPr>
        <p:spPr bwMode="auto">
          <a:xfrm flipH="1">
            <a:off x="503898" y="2349615"/>
            <a:ext cx="423032" cy="854804"/>
          </a:xfrm>
          <a:prstGeom prst="straightConnector1">
            <a:avLst/>
          </a:prstGeom>
          <a:noFill/>
          <a:ln w="25400" cap="flat" cmpd="sng" algn="ctr">
            <a:solidFill>
              <a:srgbClr val="0033CC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/>
          <p:nvPr/>
        </p:nvCxnSpPr>
        <p:spPr bwMode="auto">
          <a:xfrm flipH="1" flipV="1">
            <a:off x="0" y="3061197"/>
            <a:ext cx="719764" cy="864096"/>
          </a:xfrm>
          <a:prstGeom prst="straightConnector1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647344" y="3460463"/>
            <a:ext cx="1134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364088" y="794094"/>
            <a:ext cx="4188902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de-DE" b="1" i="1" dirty="0">
                <a:latin typeface="Calibri" panose="020F0502020204030204" pitchFamily="34" charset="0"/>
              </a:rPr>
              <a:t>Example</a:t>
            </a:r>
            <a:r>
              <a:rPr lang="en-US" altLang="de-DE" dirty="0">
                <a:latin typeface="Calibri" panose="020F0502020204030204" pitchFamily="34" charset="0"/>
              </a:rPr>
              <a:t>: Bunch length at </a:t>
            </a:r>
            <a:r>
              <a:rPr lang="en-US" altLang="de-DE" dirty="0" smtClean="0">
                <a:latin typeface="Calibri" panose="020F0502020204030204" pitchFamily="34" charset="0"/>
              </a:rPr>
              <a:t> </a:t>
            </a:r>
            <a:r>
              <a:rPr lang="en-US" altLang="de-DE" dirty="0">
                <a:latin typeface="Calibri" panose="020F0502020204030204" pitchFamily="34" charset="0"/>
              </a:rPr>
              <a:t>FLASH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100 </a:t>
            </a:r>
            <a:r>
              <a:rPr lang="en-US" altLang="de-DE" dirty="0">
                <a:latin typeface="Calibri" panose="020F0502020204030204" pitchFamily="34" charset="0"/>
              </a:rPr>
              <a:t>f</a:t>
            </a:r>
            <a:r>
              <a:rPr lang="en-US" altLang="de-DE" dirty="0" smtClean="0">
                <a:latin typeface="Calibri" panose="020F0502020204030204" pitchFamily="34" charset="0"/>
              </a:rPr>
              <a:t>s </a:t>
            </a:r>
            <a:r>
              <a:rPr lang="en-US" altLang="de-DE" dirty="0">
                <a:latin typeface="Calibri" panose="020F0502020204030204" pitchFamily="34" charset="0"/>
              </a:rPr>
              <a:t>bunch </a:t>
            </a:r>
            <a:r>
              <a:rPr lang="en-US" altLang="de-DE" dirty="0" smtClean="0">
                <a:latin typeface="Calibri" panose="020F0502020204030204" pitchFamily="34" charset="0"/>
              </a:rPr>
              <a:t>duration </a:t>
            </a:r>
            <a:r>
              <a:rPr lang="en-US" altLang="de-DE" dirty="0">
                <a:latin typeface="Calibri" panose="020F0502020204030204" pitchFamily="34" charset="0"/>
              </a:rPr>
              <a:t>= </a:t>
            </a:r>
            <a:r>
              <a:rPr lang="en-US" altLang="de-DE" dirty="0" smtClean="0">
                <a:latin typeface="Calibri" panose="020F0502020204030204" pitchFamily="34" charset="0"/>
              </a:rPr>
              <a:t>30 </a:t>
            </a:r>
            <a:r>
              <a:rPr lang="en-US" altLang="de-DE" dirty="0">
                <a:latin typeface="Calibri" panose="020F0502020204030204" pitchFamily="34" charset="0"/>
              </a:rPr>
              <a:t>µm </a:t>
            </a:r>
            <a:r>
              <a:rPr lang="en-US" altLang="de-DE" dirty="0" smtClean="0">
                <a:latin typeface="Calibri" panose="020F0502020204030204" pitchFamily="34" charset="0"/>
              </a:rPr>
              <a:t>length 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grpSp>
        <p:nvGrpSpPr>
          <p:cNvPr id="20" name="Group 6">
            <a:extLst>
              <a:ext uri="{FF2B5EF4-FFF2-40B4-BE49-F238E27FC236}">
                <a16:creationId xmlns="" xmlns:a16="http://schemas.microsoft.com/office/drawing/2014/main" id="{9B04D763-10FD-284A-85BC-253371216657}"/>
              </a:ext>
            </a:extLst>
          </p:cNvPr>
          <p:cNvGrpSpPr>
            <a:grpSpLocks/>
          </p:cNvGrpSpPr>
          <p:nvPr/>
        </p:nvGrpSpPr>
        <p:grpSpPr bwMode="auto">
          <a:xfrm>
            <a:off x="5364088" y="1435989"/>
            <a:ext cx="3429000" cy="3017837"/>
            <a:chOff x="1632" y="3840"/>
            <a:chExt cx="2304" cy="1960"/>
          </a:xfrm>
        </p:grpSpPr>
        <p:pic>
          <p:nvPicPr>
            <p:cNvPr id="21" name="Picture 7" descr="TDfigAccphase0deg">
              <a:extLst>
                <a:ext uri="{FF2B5EF4-FFF2-40B4-BE49-F238E27FC236}">
                  <a16:creationId xmlns="" xmlns:a16="http://schemas.microsoft.com/office/drawing/2014/main" id="{5793BC4D-54EE-124A-8355-EBA8EB94EF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69" t="6126" r="7030" b="6573"/>
            <a:stretch>
              <a:fillRect/>
            </a:stretch>
          </p:blipFill>
          <p:spPr bwMode="auto">
            <a:xfrm>
              <a:off x="1632" y="3840"/>
              <a:ext cx="2304" cy="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8">
              <a:extLst>
                <a:ext uri="{FF2B5EF4-FFF2-40B4-BE49-F238E27FC236}">
                  <a16:creationId xmlns="" xmlns:a16="http://schemas.microsoft.com/office/drawing/2014/main" id="{B2E02C90-FB16-2742-AADF-41F3D597A8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0" y="4619"/>
              <a:ext cx="1218" cy="277"/>
              <a:chOff x="1710" y="4619"/>
              <a:chExt cx="1218" cy="277"/>
            </a:xfrm>
          </p:grpSpPr>
          <p:sp>
            <p:nvSpPr>
              <p:cNvPr id="23" name="Line 9">
                <a:extLst>
                  <a:ext uri="{FF2B5EF4-FFF2-40B4-BE49-F238E27FC236}">
                    <a16:creationId xmlns="" xmlns:a16="http://schemas.microsoft.com/office/drawing/2014/main" id="{2CEDCEE1-E4D6-E14A-8C1F-5CFFE190F5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92" y="4896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0">
                <a:extLst>
                  <a:ext uri="{FF2B5EF4-FFF2-40B4-BE49-F238E27FC236}">
                    <a16:creationId xmlns="" xmlns:a16="http://schemas.microsoft.com/office/drawing/2014/main" id="{55DD3F68-0B15-3D42-9A86-941532B18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4896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 Box 11">
                <a:extLst>
                  <a:ext uri="{FF2B5EF4-FFF2-40B4-BE49-F238E27FC236}">
                    <a16:creationId xmlns="" xmlns:a16="http://schemas.microsoft.com/office/drawing/2014/main" id="{957A23A2-3824-D04C-9115-FBB6DE57BC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10" y="4619"/>
                <a:ext cx="984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GB" altLang="en-US" b="1" dirty="0">
                    <a:latin typeface="Calibri" panose="020F0502020204030204" pitchFamily="34" charset="0"/>
                  </a:rPr>
                  <a:t>  </a:t>
                </a:r>
                <a:r>
                  <a:rPr lang="en-GB" altLang="en-US" b="1" dirty="0" smtClean="0">
                    <a:latin typeface="Calibri" panose="020F0502020204030204" pitchFamily="34" charset="0"/>
                  </a:rPr>
                  <a:t>2</a:t>
                </a:r>
                <a:r>
                  <a:rPr lang="en-GB" altLang="en-US" b="1" dirty="0" smtClean="0">
                    <a:latin typeface="Calibri" panose="020F0502020204030204" pitchFamily="34" charset="0"/>
                    <a:sym typeface="Symbol"/>
                  </a:rPr>
                  <a:t> = </a:t>
                </a:r>
                <a:r>
                  <a:rPr lang="en-GB" altLang="en-US" b="1" dirty="0" smtClean="0">
                    <a:latin typeface="Calibri" panose="020F0502020204030204" pitchFamily="34" charset="0"/>
                  </a:rPr>
                  <a:t>110 fs</a:t>
                </a:r>
                <a:endParaRPr lang="en-GB" altLang="en-US" b="1" dirty="0">
                  <a:latin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5305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longitudinal Measurements </a:t>
            </a:r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125413" y="821055"/>
            <a:ext cx="9039719" cy="287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Devices for bunch length at light sources:</a:t>
            </a:r>
            <a:endParaRPr lang="en-US" altLang="de-DE" sz="2000" dirty="0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b="1" i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Streak </a:t>
            </a:r>
            <a:r>
              <a:rPr lang="en-US" altLang="de-DE" b="1" i="1" dirty="0">
                <a:solidFill>
                  <a:srgbClr val="3333CC"/>
                </a:solidFill>
                <a:latin typeface="Calibri" panose="020F0502020204030204" pitchFamily="34" charset="0"/>
              </a:rPr>
              <a:t>cameras:</a:t>
            </a:r>
            <a:r>
              <a:rPr lang="en-US" altLang="de-DE" dirty="0">
                <a:solidFill>
                  <a:srgbClr val="3333CC"/>
                </a:solidFill>
                <a:latin typeface="Calibri" panose="020F0502020204030204" pitchFamily="34" charset="0"/>
              </a:rPr>
              <a:t>   </a:t>
            </a:r>
            <a:endParaRPr lang="en-US" altLang="de-DE" dirty="0" smtClean="0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  <a:sym typeface="Wingdings" pitchFamily="2" charset="2"/>
              </a:rPr>
              <a:t></a:t>
            </a:r>
            <a:r>
              <a:rPr lang="en-US" altLang="de-DE" dirty="0" smtClean="0">
                <a:latin typeface="Calibri" panose="020F0502020204030204" pitchFamily="34" charset="0"/>
              </a:rPr>
              <a:t> Time </a:t>
            </a:r>
            <a:r>
              <a:rPr lang="en-US" altLang="de-DE" dirty="0">
                <a:latin typeface="Calibri" panose="020F0502020204030204" pitchFamily="34" charset="0"/>
              </a:rPr>
              <a:t>resolved monitoring of synchrotron radiation</a:t>
            </a: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    → </a:t>
            </a:r>
            <a:r>
              <a:rPr lang="en-US" altLang="de-DE" dirty="0">
                <a:latin typeface="Calibri" panose="020F0502020204030204" pitchFamily="34" charset="0"/>
              </a:rPr>
              <a:t>for relativistic e</a:t>
            </a:r>
            <a:r>
              <a:rPr lang="en-US" altLang="de-DE" sz="2400" baseline="30000" dirty="0">
                <a:latin typeface="Calibri" panose="020F0502020204030204" pitchFamily="34" charset="0"/>
              </a:rPr>
              <a:t>−</a:t>
            </a:r>
            <a:r>
              <a:rPr lang="en-US" altLang="de-DE" dirty="0">
                <a:latin typeface="Calibri" panose="020F0502020204030204" pitchFamily="34" charset="0"/>
              </a:rPr>
              <a:t>-beams, </a:t>
            </a:r>
            <a:r>
              <a:rPr lang="en-US" altLang="de-DE" b="1" i="1" dirty="0" err="1">
                <a:latin typeface="Calibri" panose="020F0502020204030204" pitchFamily="34" charset="0"/>
              </a:rPr>
              <a:t>t</a:t>
            </a:r>
            <a:r>
              <a:rPr lang="en-US" altLang="de-DE" sz="2200" b="1" i="1" baseline="-25000" dirty="0" err="1">
                <a:latin typeface="Calibri" panose="020F0502020204030204" pitchFamily="34" charset="0"/>
              </a:rPr>
              <a:t>bunch</a:t>
            </a:r>
            <a:r>
              <a:rPr lang="en-US" altLang="de-DE" dirty="0">
                <a:latin typeface="Calibri" panose="020F0502020204030204" pitchFamily="34" charset="0"/>
              </a:rPr>
              <a:t> &lt; </a:t>
            </a:r>
            <a:r>
              <a:rPr lang="en-US" altLang="de-DE" dirty="0" smtClean="0">
                <a:latin typeface="Calibri" panose="020F0502020204030204" pitchFamily="34" charset="0"/>
              </a:rPr>
              <a:t>1 ns</a:t>
            </a:r>
            <a:endParaRPr lang="en-US" altLang="de-DE" dirty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   reason</a:t>
            </a:r>
            <a:r>
              <a:rPr lang="en-US" altLang="de-DE" dirty="0">
                <a:latin typeface="Calibri" panose="020F0502020204030204" pitchFamily="34" charset="0"/>
              </a:rPr>
              <a:t>: too short bunches for </a:t>
            </a:r>
            <a:r>
              <a:rPr lang="en-US" altLang="de-DE" dirty="0" err="1">
                <a:latin typeface="Calibri" panose="020F0502020204030204" pitchFamily="34" charset="0"/>
              </a:rPr>
              <a:t>rf</a:t>
            </a:r>
            <a:r>
              <a:rPr lang="en-US" altLang="de-DE" dirty="0">
                <a:latin typeface="Calibri" panose="020F0502020204030204" pitchFamily="34" charset="0"/>
              </a:rPr>
              <a:t> electronics</a:t>
            </a:r>
            <a:r>
              <a:rPr lang="en-US" altLang="de-DE" dirty="0" smtClean="0">
                <a:latin typeface="Calibri" panose="020F0502020204030204" pitchFamily="34" charset="0"/>
              </a:rPr>
              <a:t>.</a:t>
            </a:r>
            <a:r>
              <a:rPr lang="en-US" altLang="de-DE" b="1" i="1" dirty="0">
                <a:solidFill>
                  <a:schemeClr val="accent2"/>
                </a:solidFill>
                <a:latin typeface="Calibri" panose="020F0502020204030204" pitchFamily="34" charset="0"/>
              </a:rPr>
              <a:t> </a:t>
            </a:r>
            <a:endParaRPr lang="en-US" altLang="de-DE" b="1" i="1" dirty="0" smtClean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de-DE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Laser </a:t>
            </a:r>
            <a:r>
              <a:rPr lang="en-US" altLang="de-DE" b="1" i="1" dirty="0">
                <a:solidFill>
                  <a:srgbClr val="0033CC"/>
                </a:solidFill>
                <a:latin typeface="Calibri" panose="020F0502020204030204" pitchFamily="34" charset="0"/>
              </a:rPr>
              <a:t>scanning:</a:t>
            </a: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        </a:t>
            </a:r>
            <a:endParaRPr lang="en-US" altLang="de-DE" dirty="0" smtClean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  <a:sym typeface="Wingdings" pitchFamily="2" charset="2"/>
              </a:rPr>
              <a:t> </a:t>
            </a:r>
            <a:r>
              <a:rPr lang="en-US" altLang="de-DE" dirty="0">
                <a:latin typeface="Calibri" panose="020F0502020204030204" pitchFamily="34" charset="0"/>
                <a:sym typeface="Wingdings" pitchFamily="2" charset="2"/>
              </a:rPr>
              <a:t>Electro-optical modulation of short laser pulse</a:t>
            </a:r>
          </a:p>
          <a:p>
            <a:pPr>
              <a:spcBef>
                <a:spcPts val="600"/>
              </a:spcBef>
            </a:pPr>
            <a:r>
              <a:rPr lang="en-US" altLang="de-DE" dirty="0" smtClean="0">
                <a:latin typeface="Calibri" panose="020F0502020204030204" pitchFamily="34" charset="0"/>
                <a:sym typeface="Wingdings" pitchFamily="2" charset="2"/>
              </a:rPr>
              <a:t>    </a:t>
            </a:r>
            <a:r>
              <a:rPr lang="en-US" altLang="de-DE" dirty="0">
                <a:latin typeface="Calibri" panose="020F0502020204030204" pitchFamily="34" charset="0"/>
              </a:rPr>
              <a:t>→ very  high time </a:t>
            </a:r>
            <a:r>
              <a:rPr lang="en-US" altLang="de-DE" dirty="0" smtClean="0">
                <a:latin typeface="Calibri" panose="020F0502020204030204" pitchFamily="34" charset="0"/>
              </a:rPr>
              <a:t>resolution down to some fs</a:t>
            </a:r>
            <a:endParaRPr lang="en-US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06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for Beam Diagnostics Course 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04775" y="798513"/>
            <a:ext cx="8894763" cy="80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400" b="1" dirty="0">
                <a:solidFill>
                  <a:srgbClr val="CC0099"/>
                </a:solidFill>
                <a:latin typeface="Calibri" panose="020F0502020204030204" pitchFamily="34" charset="0"/>
              </a:rPr>
              <a:t>Diagnostics is the </a:t>
            </a:r>
            <a:r>
              <a:rPr lang="en-US" altLang="de-DE" sz="2400" b="1" dirty="0" smtClean="0">
                <a:solidFill>
                  <a:srgbClr val="CC0099"/>
                </a:solidFill>
                <a:latin typeface="Calibri" panose="020F0502020204030204" pitchFamily="34" charset="0"/>
              </a:rPr>
              <a:t>’sensory organ’ </a:t>
            </a:r>
            <a:r>
              <a:rPr lang="en-US" altLang="de-DE" sz="2400" b="1" dirty="0">
                <a:solidFill>
                  <a:srgbClr val="CC0099"/>
                </a:solidFill>
                <a:latin typeface="Calibri" panose="020F0502020204030204" pitchFamily="34" charset="0"/>
              </a:rPr>
              <a:t>for the beam.</a:t>
            </a:r>
          </a:p>
          <a:p>
            <a:pPr algn="l">
              <a:lnSpc>
                <a:spcPct val="60000"/>
              </a:lnSpc>
            </a:pPr>
            <a:r>
              <a:rPr lang="en-US" altLang="de-DE" sz="1900" b="1" dirty="0">
                <a:solidFill>
                  <a:srgbClr val="008000"/>
                </a:solidFill>
                <a:latin typeface="Calibri" panose="020F0502020204030204" pitchFamily="34" charset="0"/>
              </a:rPr>
              <a:t>It required for operation and development of accelerators</a:t>
            </a:r>
          </a:p>
        </p:txBody>
      </p:sp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200025" y="1689100"/>
            <a:ext cx="8883650" cy="174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Several categories of </a:t>
            </a:r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demands leads to different installations: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1900" dirty="0">
                <a:solidFill>
                  <a:srgbClr val="0033CC"/>
                </a:solidFill>
                <a:latin typeface="Calibri" panose="020F0502020204030204" pitchFamily="34" charset="0"/>
              </a:rPr>
              <a:t>Quick, non-destructive measurements leading to a single number or simple </a:t>
            </a:r>
            <a:r>
              <a:rPr lang="en-US" altLang="de-DE" sz="19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plots</a:t>
            </a:r>
            <a:endParaRPr lang="en-US" altLang="de-DE" sz="190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900" dirty="0">
                <a:solidFill>
                  <a:srgbClr val="0033CC"/>
                </a:solidFill>
                <a:latin typeface="Calibri" panose="020F0502020204030204" pitchFamily="34" charset="0"/>
              </a:rPr>
              <a:t> Complex instrumentation used for hard malfunction and accelerator </a:t>
            </a:r>
            <a:r>
              <a:rPr lang="en-US" altLang="de-DE" sz="19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development</a:t>
            </a:r>
            <a:endParaRPr lang="en-US" altLang="de-DE" sz="190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9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Automated </a:t>
            </a:r>
            <a:r>
              <a:rPr lang="en-US" altLang="de-DE" sz="1900" dirty="0">
                <a:solidFill>
                  <a:srgbClr val="0033CC"/>
                </a:solidFill>
                <a:latin typeface="Calibri" panose="020F0502020204030204" pitchFamily="34" charset="0"/>
              </a:rPr>
              <a:t>measurement and control of beam parameters i.e. feedback</a:t>
            </a:r>
          </a:p>
          <a:p>
            <a:pPr algn="l">
              <a:lnSpc>
                <a:spcPct val="70000"/>
              </a:lnSpc>
            </a:pPr>
            <a:r>
              <a:rPr lang="en-US" altLang="de-DE" sz="19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The </a:t>
            </a:r>
            <a:r>
              <a:rPr lang="en-US" altLang="de-DE" sz="1900" b="1" smtClean="0">
                <a:solidFill>
                  <a:srgbClr val="008000"/>
                </a:solidFill>
                <a:latin typeface="Calibri" panose="020F0502020204030204" pitchFamily="34" charset="0"/>
              </a:rPr>
              <a:t>goal and a </a:t>
            </a:r>
            <a:r>
              <a:rPr lang="en-US" altLang="de-DE" sz="1900" b="1" dirty="0">
                <a:solidFill>
                  <a:srgbClr val="008000"/>
                </a:solidFill>
                <a:latin typeface="Calibri" panose="020F0502020204030204" pitchFamily="34" charset="0"/>
              </a:rPr>
              <a:t>clear interpretation of the results is a important design criterion.</a:t>
            </a:r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254000" y="3478728"/>
            <a:ext cx="8623300" cy="102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General comments: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 Quite </a:t>
            </a:r>
            <a:r>
              <a:rPr lang="en-US" altLang="de-DE" dirty="0">
                <a:latin typeface="Calibri" panose="020F0502020204030204" pitchFamily="34" charset="0"/>
              </a:rPr>
              <a:t>different technologies are used, based on various physics </a:t>
            </a:r>
            <a:r>
              <a:rPr lang="en-US" altLang="de-DE" dirty="0" smtClean="0">
                <a:latin typeface="Calibri" panose="020F0502020204030204" pitchFamily="34" charset="0"/>
              </a:rPr>
              <a:t>processes</a:t>
            </a:r>
            <a:endParaRPr lang="en-US" altLang="de-DE" dirty="0">
              <a:latin typeface="Calibri" panose="020F0502020204030204" pitchFamily="34" charset="0"/>
            </a:endParaRP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 Accelerator </a:t>
            </a:r>
            <a:r>
              <a:rPr lang="en-US" altLang="de-DE" dirty="0">
                <a:latin typeface="Calibri" panose="020F0502020204030204" pitchFamily="34" charset="0"/>
              </a:rPr>
              <a:t>development goes parallel to diagnostics </a:t>
            </a:r>
            <a:r>
              <a:rPr lang="en-US" altLang="de-DE" dirty="0" smtClean="0">
                <a:latin typeface="Calibri" panose="020F0502020204030204" pitchFamily="34" charset="0"/>
              </a:rPr>
              <a:t>development</a:t>
            </a:r>
            <a:endParaRPr lang="en-US" altLang="de-DE" dirty="0">
              <a:latin typeface="Calibri" panose="020F0502020204030204" pitchFamily="34" charset="0"/>
            </a:endParaRP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056497" y="5283200"/>
            <a:ext cx="5021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2800" b="1" dirty="0">
                <a:solidFill>
                  <a:srgbClr val="00990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925027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  <p:bldP spid="287751" grpId="0"/>
      <p:bldP spid="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Reading on Beam Instrumentation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4244" y="843076"/>
            <a:ext cx="9144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H. </a:t>
            </a:r>
            <a:r>
              <a:rPr lang="en-US" sz="1600" dirty="0" err="1" smtClean="0">
                <a:latin typeface="Calibri" panose="020F0502020204030204" pitchFamily="34" charset="0"/>
              </a:rPr>
              <a:t>Schmickler</a:t>
            </a:r>
            <a:r>
              <a:rPr lang="en-US" sz="1600" dirty="0" smtClean="0">
                <a:latin typeface="Calibri" panose="020F0502020204030204" pitchFamily="34" charset="0"/>
              </a:rPr>
              <a:t> (Ed.) </a:t>
            </a:r>
            <a:r>
              <a:rPr lang="de-DE" sz="1600" i="1" dirty="0">
                <a:latin typeface="Calibri" panose="020F0502020204030204" pitchFamily="34" charset="0"/>
              </a:rPr>
              <a:t>Beam </a:t>
            </a:r>
            <a:r>
              <a:rPr lang="de-DE" sz="1600" i="1" dirty="0" smtClean="0">
                <a:latin typeface="Calibri" panose="020F0502020204030204" pitchFamily="34" charset="0"/>
              </a:rPr>
              <a:t>Instrumentation</a:t>
            </a:r>
            <a:r>
              <a:rPr lang="de-DE" sz="1600" b="1" dirty="0" smtClean="0">
                <a:latin typeface="Calibri" panose="020F0502020204030204" pitchFamily="34" charset="0"/>
              </a:rPr>
              <a:t>,  </a:t>
            </a:r>
            <a:r>
              <a:rPr lang="de-DE" sz="1600" dirty="0" err="1" smtClean="0">
                <a:latin typeface="Calibri" panose="020F0502020204030204" pitchFamily="34" charset="0"/>
              </a:rPr>
              <a:t>Proc</a:t>
            </a:r>
            <a:r>
              <a:rPr lang="de-DE" sz="1600" dirty="0" smtClean="0">
                <a:latin typeface="Calibri" panose="020F0502020204030204" pitchFamily="34" charset="0"/>
              </a:rPr>
              <a:t>. </a:t>
            </a:r>
            <a:r>
              <a:rPr lang="en-US" sz="1600" dirty="0" smtClean="0">
                <a:latin typeface="Calibri" panose="020F0502020204030204" pitchFamily="34" charset="0"/>
              </a:rPr>
              <a:t>CERN </a:t>
            </a:r>
            <a:r>
              <a:rPr lang="en-US" sz="1600" dirty="0">
                <a:latin typeface="Calibri" panose="020F0502020204030204" pitchFamily="34" charset="0"/>
              </a:rPr>
              <a:t>Accelerator </a:t>
            </a:r>
            <a:r>
              <a:rPr lang="en-US" sz="1600" dirty="0" smtClean="0">
                <a:latin typeface="Calibri" panose="020F0502020204030204" pitchFamily="34" charset="0"/>
              </a:rPr>
              <a:t>School,  </a:t>
            </a:r>
            <a:r>
              <a:rPr lang="en-US" sz="1600" dirty="0" err="1" smtClean="0">
                <a:latin typeface="Calibri" panose="020F0502020204030204" pitchFamily="34" charset="0"/>
              </a:rPr>
              <a:t>Tuusula</a:t>
            </a:r>
            <a:r>
              <a:rPr lang="en-US" sz="1600" dirty="0" smtClean="0">
                <a:latin typeface="Calibri" panose="020F0502020204030204" pitchFamily="34" charset="0"/>
              </a:rPr>
              <a:t> 2018  in prep.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D. Brandt (Ed.), </a:t>
            </a:r>
            <a:r>
              <a:rPr lang="en-US" sz="1600" i="1" dirty="0" smtClean="0">
                <a:latin typeface="Calibri" panose="020F0502020204030204" pitchFamily="34" charset="0"/>
              </a:rPr>
              <a:t>Beam Diagnostics for Accelerators</a:t>
            </a:r>
            <a:r>
              <a:rPr lang="en-US" sz="1600" dirty="0">
                <a:latin typeface="Calibri" panose="020F0502020204030204" pitchFamily="34" charset="0"/>
              </a:rPr>
              <a:t>, Proc. CERN Accelerator </a:t>
            </a:r>
            <a:r>
              <a:rPr lang="en-US" sz="1600" dirty="0" smtClean="0">
                <a:latin typeface="Calibri" panose="020F0502020204030204" pitchFamily="34" charset="0"/>
              </a:rPr>
              <a:t>School, </a:t>
            </a:r>
            <a:r>
              <a:rPr lang="en-US" sz="1600" dirty="0" err="1" smtClean="0">
                <a:latin typeface="Calibri" panose="020F0502020204030204" pitchFamily="34" charset="0"/>
              </a:rPr>
              <a:t>Dourdan</a:t>
            </a:r>
            <a:r>
              <a:rPr lang="en-US" sz="1600" dirty="0" smtClean="0">
                <a:latin typeface="Calibri" panose="020F0502020204030204" pitchFamily="34" charset="0"/>
              </a:rPr>
              <a:t>,</a:t>
            </a:r>
          </a:p>
          <a:p>
            <a:pPr algn="l"/>
            <a:r>
              <a:rPr lang="en-US" sz="1600" dirty="0" smtClean="0">
                <a:latin typeface="Calibri" panose="020F0502020204030204" pitchFamily="34" charset="0"/>
              </a:rPr>
              <a:t>     CERN-2009-005, 2009;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Proceedings of several CERN Acc. Schools (introduction &amp; advanced level, special topics).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de-DE" sz="1600" dirty="0" smtClean="0">
                <a:latin typeface="Calibri" panose="020F0502020204030204" pitchFamily="34" charset="0"/>
              </a:rPr>
              <a:t>V</a:t>
            </a:r>
            <a:r>
              <a:rPr lang="en-US" sz="1600" dirty="0">
                <a:latin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</a:rPr>
              <a:t>Smaluk</a:t>
            </a:r>
            <a:r>
              <a:rPr lang="en-US" sz="1600" dirty="0">
                <a:latin typeface="Calibri" panose="020F0502020204030204" pitchFamily="34" charset="0"/>
              </a:rPr>
              <a:t>, </a:t>
            </a:r>
            <a:r>
              <a:rPr lang="en-US" sz="1600" i="1" dirty="0">
                <a:latin typeface="Calibri" panose="020F0502020204030204" pitchFamily="34" charset="0"/>
              </a:rPr>
              <a:t>Particle Beam Diagnostics for Accelerators: Instruments and Methods</a:t>
            </a:r>
            <a:r>
              <a:rPr lang="en-US" sz="1600" dirty="0">
                <a:latin typeface="Calibri" panose="020F0502020204030204" pitchFamily="34" charset="0"/>
              </a:rPr>
              <a:t>, </a:t>
            </a:r>
            <a:endParaRPr lang="en-US" sz="1600" dirty="0" smtClean="0">
              <a:latin typeface="Calibri" panose="020F0502020204030204" pitchFamily="34" charset="0"/>
            </a:endParaRPr>
          </a:p>
          <a:p>
            <a:pPr algn="l"/>
            <a:r>
              <a:rPr lang="en-US" sz="1600" dirty="0" smtClean="0">
                <a:latin typeface="Calibri" panose="020F0502020204030204" pitchFamily="34" charset="0"/>
              </a:rPr>
              <a:t>      VDM </a:t>
            </a:r>
            <a:r>
              <a:rPr lang="en-US" sz="1600" dirty="0" err="1">
                <a:latin typeface="Calibri" panose="020F0502020204030204" pitchFamily="34" charset="0"/>
              </a:rPr>
              <a:t>Verlag</a:t>
            </a:r>
            <a:r>
              <a:rPr lang="en-US" sz="1600" dirty="0">
                <a:latin typeface="Calibri" panose="020F0502020204030204" pitchFamily="34" charset="0"/>
              </a:rPr>
              <a:t> Dr. Müller, </a:t>
            </a:r>
            <a:r>
              <a:rPr lang="en-US" sz="1600" dirty="0" err="1">
                <a:latin typeface="Calibri" panose="020F0502020204030204" pitchFamily="34" charset="0"/>
              </a:rPr>
              <a:t>Saarbrücken</a:t>
            </a:r>
            <a:r>
              <a:rPr lang="en-US" sz="1600" dirty="0">
                <a:latin typeface="Calibri" panose="020F0502020204030204" pitchFamily="34" charset="0"/>
              </a:rPr>
              <a:t> 2009. </a:t>
            </a:r>
            <a:endParaRPr lang="en-US" sz="1600" dirty="0" smtClean="0">
              <a:latin typeface="Calibri" panose="020F050202020403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P. </a:t>
            </a:r>
            <a:r>
              <a:rPr lang="en-US" sz="1600" dirty="0" err="1" smtClean="0">
                <a:latin typeface="Calibri" panose="020F0502020204030204" pitchFamily="34" charset="0"/>
              </a:rPr>
              <a:t>Strehl</a:t>
            </a:r>
            <a:r>
              <a:rPr lang="en-US" sz="1600" dirty="0" smtClean="0">
                <a:latin typeface="Calibri" panose="020F0502020204030204" pitchFamily="34" charset="0"/>
              </a:rPr>
              <a:t>, </a:t>
            </a:r>
            <a:r>
              <a:rPr lang="en-US" sz="1600" i="1" dirty="0" smtClean="0">
                <a:latin typeface="Calibri" panose="020F0502020204030204" pitchFamily="34" charset="0"/>
              </a:rPr>
              <a:t>Beam Instrumentation and Diagnostics</a:t>
            </a:r>
            <a:r>
              <a:rPr lang="en-US" sz="1600" dirty="0" smtClean="0">
                <a:latin typeface="Calibri" panose="020F0502020204030204" pitchFamily="34" charset="0"/>
              </a:rPr>
              <a:t>, Springer-</a:t>
            </a:r>
            <a:r>
              <a:rPr lang="en-US" sz="1600" dirty="0" err="1" smtClean="0">
                <a:latin typeface="Calibri" panose="020F0502020204030204" pitchFamily="34" charset="0"/>
              </a:rPr>
              <a:t>Verlag</a:t>
            </a:r>
            <a:r>
              <a:rPr lang="en-US" sz="1600" dirty="0" smtClean="0">
                <a:latin typeface="Calibri" panose="020F0502020204030204" pitchFamily="34" charset="0"/>
              </a:rPr>
              <a:t>, Berlin 2006.  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M.G. Minty and F. Zimmermann, </a:t>
            </a:r>
            <a:r>
              <a:rPr lang="en-US" sz="1600" i="1" dirty="0" smtClean="0">
                <a:latin typeface="Calibri" panose="020F0502020204030204" pitchFamily="34" charset="0"/>
              </a:rPr>
              <a:t>Measurement and Control of Charged Particle Beams</a:t>
            </a:r>
            <a:r>
              <a:rPr lang="en-US" sz="1600" dirty="0" smtClean="0">
                <a:latin typeface="Calibri" panose="020F0502020204030204" pitchFamily="34" charset="0"/>
              </a:rPr>
              <a:t>, 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</a:rPr>
              <a:t>     Springer-</a:t>
            </a:r>
            <a:r>
              <a:rPr lang="en-US" sz="1600" dirty="0" err="1" smtClean="0">
                <a:latin typeface="Calibri" panose="020F0502020204030204" pitchFamily="34" charset="0"/>
              </a:rPr>
              <a:t>Verlag</a:t>
            </a:r>
            <a:r>
              <a:rPr lang="en-US" sz="1600" dirty="0" smtClean="0">
                <a:latin typeface="Calibri" panose="020F0502020204030204" pitchFamily="34" charset="0"/>
              </a:rPr>
              <a:t>, Berlin 2003.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S-I. </a:t>
            </a:r>
            <a:r>
              <a:rPr lang="en-US" sz="1600" dirty="0" err="1" smtClean="0">
                <a:latin typeface="Calibri" panose="020F0502020204030204" pitchFamily="34" charset="0"/>
              </a:rPr>
              <a:t>Kurokawa</a:t>
            </a:r>
            <a:r>
              <a:rPr lang="en-US" sz="1600" dirty="0" smtClean="0">
                <a:latin typeface="Calibri" panose="020F0502020204030204" pitchFamily="34" charset="0"/>
              </a:rPr>
              <a:t>, S.Y. Lee, E. </a:t>
            </a:r>
            <a:r>
              <a:rPr lang="en-US" sz="1600" dirty="0" err="1" smtClean="0">
                <a:latin typeface="Calibri" panose="020F0502020204030204" pitchFamily="34" charset="0"/>
              </a:rPr>
              <a:t>Perevedentev</a:t>
            </a:r>
            <a:r>
              <a:rPr lang="en-US" sz="1600" dirty="0" smtClean="0">
                <a:latin typeface="Calibri" panose="020F0502020204030204" pitchFamily="34" charset="0"/>
              </a:rPr>
              <a:t>, S. Turner (Eds.), </a:t>
            </a:r>
            <a:r>
              <a:rPr lang="en-US" sz="1600" i="1" dirty="0" smtClean="0">
                <a:latin typeface="Calibri" panose="020F0502020204030204" pitchFamily="34" charset="0"/>
              </a:rPr>
              <a:t>Proceeding of the School on Beam</a:t>
            </a:r>
          </a:p>
          <a:p>
            <a:pPr algn="l"/>
            <a:r>
              <a:rPr lang="en-US" sz="1600" i="1" dirty="0">
                <a:latin typeface="Calibri" panose="020F0502020204030204" pitchFamily="34" charset="0"/>
              </a:rPr>
              <a:t> </a:t>
            </a:r>
            <a:r>
              <a:rPr lang="en-US" sz="1600" i="1" dirty="0" smtClean="0">
                <a:latin typeface="Calibri" panose="020F0502020204030204" pitchFamily="34" charset="0"/>
              </a:rPr>
              <a:t>     Measurement</a:t>
            </a:r>
            <a:r>
              <a:rPr lang="en-US" sz="1600" dirty="0" smtClean="0">
                <a:latin typeface="Calibri" panose="020F0502020204030204" pitchFamily="34" charset="0"/>
              </a:rPr>
              <a:t>, Proceedings Montreux, World Scientific Singapore (1999).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P. </a:t>
            </a:r>
            <a:r>
              <a:rPr lang="en-US" sz="1600" dirty="0" err="1" smtClean="0">
                <a:latin typeface="Calibri" panose="020F0502020204030204" pitchFamily="34" charset="0"/>
              </a:rPr>
              <a:t>Forck</a:t>
            </a:r>
            <a:r>
              <a:rPr lang="en-US" sz="1600" dirty="0" smtClean="0">
                <a:latin typeface="Calibri" panose="020F0502020204030204" pitchFamily="34" charset="0"/>
              </a:rPr>
              <a:t>, </a:t>
            </a:r>
            <a:r>
              <a:rPr lang="en-US" sz="1600" i="1" dirty="0" smtClean="0">
                <a:latin typeface="Calibri" panose="020F0502020204030204" pitchFamily="34" charset="0"/>
              </a:rPr>
              <a:t>Lecture Notes on Beam Instrumentation and Diagnostics</a:t>
            </a:r>
            <a:r>
              <a:rPr lang="en-US" sz="1600" dirty="0" smtClean="0">
                <a:latin typeface="Calibri" panose="020F0502020204030204" pitchFamily="34" charset="0"/>
              </a:rPr>
              <a:t>, JUAS School, JUAS </a:t>
            </a:r>
            <a:r>
              <a:rPr lang="en-US" sz="1600" dirty="0" err="1" smtClean="0">
                <a:latin typeface="Calibri" panose="020F0502020204030204" pitchFamily="34" charset="0"/>
              </a:rPr>
              <a:t>Indico</a:t>
            </a:r>
            <a:r>
              <a:rPr lang="en-US" sz="1600" dirty="0" smtClean="0">
                <a:latin typeface="Calibri" panose="020F0502020204030204" pitchFamily="34" charset="0"/>
              </a:rPr>
              <a:t> web-site.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alibri" panose="020F0502020204030204" pitchFamily="34" charset="0"/>
              </a:rPr>
              <a:t>Contributions to conferences, in particular to </a:t>
            </a:r>
            <a:r>
              <a:rPr lang="en-US" sz="1600" b="1" dirty="0" smtClean="0">
                <a:latin typeface="Calibri" panose="020F0502020204030204" pitchFamily="34" charset="0"/>
              </a:rPr>
              <a:t>I</a:t>
            </a:r>
            <a:r>
              <a:rPr lang="en-US" sz="1600" dirty="0" smtClean="0">
                <a:latin typeface="Calibri" panose="020F0502020204030204" pitchFamily="34" charset="0"/>
              </a:rPr>
              <a:t>nternational </a:t>
            </a:r>
            <a:r>
              <a:rPr lang="en-US" sz="1600" b="1" dirty="0" smtClean="0">
                <a:latin typeface="Calibri" panose="020F0502020204030204" pitchFamily="34" charset="0"/>
              </a:rPr>
              <a:t>B</a:t>
            </a:r>
            <a:r>
              <a:rPr lang="en-US" sz="1600" dirty="0" smtClean="0">
                <a:latin typeface="Calibri" panose="020F0502020204030204" pitchFamily="34" charset="0"/>
              </a:rPr>
              <a:t>eam </a:t>
            </a:r>
            <a:r>
              <a:rPr lang="en-US" sz="1600" b="1" dirty="0" smtClean="0">
                <a:latin typeface="Calibri" panose="020F0502020204030204" pitchFamily="34" charset="0"/>
              </a:rPr>
              <a:t>I</a:t>
            </a:r>
            <a:r>
              <a:rPr lang="en-US" sz="1600" dirty="0" smtClean="0">
                <a:latin typeface="Calibri" panose="020F0502020204030204" pitchFamily="34" charset="0"/>
              </a:rPr>
              <a:t>nstrumentation </a:t>
            </a:r>
            <a:r>
              <a:rPr lang="en-US" sz="1600" b="1" dirty="0" smtClean="0">
                <a:latin typeface="Calibri" panose="020F0502020204030204" pitchFamily="34" charset="0"/>
              </a:rPr>
              <a:t>C</a:t>
            </a:r>
            <a:r>
              <a:rPr lang="en-US" sz="1600" dirty="0" smtClean="0">
                <a:latin typeface="Calibri" panose="020F0502020204030204" pitchFamily="34" charset="0"/>
              </a:rPr>
              <a:t>onference IBIC.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85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04132" name="Rectangle 4"/>
          <p:cNvSpPr>
            <a:spLocks noChangeArrowheads="1"/>
          </p:cNvSpPr>
          <p:nvPr/>
        </p:nvSpPr>
        <p:spPr bwMode="auto">
          <a:xfrm>
            <a:off x="159404" y="2592427"/>
            <a:ext cx="89071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3000" dirty="0" smtClean="0">
                <a:latin typeface="Calibri" panose="020F0502020204030204" pitchFamily="34" charset="0"/>
              </a:rPr>
              <a:t>Backup slides</a:t>
            </a:r>
            <a:endParaRPr lang="en-US" altLang="de-DE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39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CAS Injection Extraction\Plots GSI\sis-steerer-vari-all-plot-injection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7020272" y="2060848"/>
            <a:ext cx="2070766" cy="156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CAS Injection Extraction\Plots GSI\sis-steerer-vari-compare_injection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5004215" y="3002252"/>
            <a:ext cx="1943205" cy="154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374903" y="945222"/>
            <a:ext cx="5976664" cy="856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i="1" dirty="0" smtClean="0">
                <a:latin typeface="Calibri" panose="020F0502020204030204" pitchFamily="34" charset="0"/>
              </a:rPr>
              <a:t>Example:</a:t>
            </a:r>
            <a:r>
              <a:rPr lang="en-US" altLang="de-DE" sz="1600" dirty="0" smtClean="0">
                <a:latin typeface="Calibri" panose="020F0502020204030204" pitchFamily="34" charset="0"/>
              </a:rPr>
              <a:t> Variation of vertical injection angle by magnetic </a:t>
            </a:r>
            <a:r>
              <a:rPr lang="en-US" altLang="de-DE" sz="1600" dirty="0" err="1" smtClean="0">
                <a:latin typeface="Calibri" panose="020F0502020204030204" pitchFamily="34" charset="0"/>
              </a:rPr>
              <a:t>steerer</a:t>
            </a:r>
            <a:endParaRPr lang="en-US" altLang="de-DE" sz="1600" dirty="0" smtClean="0">
              <a:latin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sz="1600" dirty="0" smtClean="0">
                <a:latin typeface="Calibri" panose="020F0502020204030204" pitchFamily="34" charset="0"/>
              </a:rPr>
              <a:t>Beam: C</a:t>
            </a:r>
            <a:r>
              <a:rPr lang="en-US" altLang="de-DE" sz="1600" baseline="30000" dirty="0" smtClean="0">
                <a:latin typeface="Calibri" panose="020F0502020204030204" pitchFamily="34" charset="0"/>
              </a:rPr>
              <a:t>6+</a:t>
            </a:r>
            <a:r>
              <a:rPr lang="en-US" altLang="de-DE" sz="1600" dirty="0" smtClean="0">
                <a:latin typeface="Calibri" panose="020F0502020204030204" pitchFamily="34" charset="0"/>
              </a:rPr>
              <a:t>  at 6.7 MeV/u acc. to 600 MeV/u, up to 6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10</a:t>
            </a:r>
            <a:r>
              <a:rPr lang="en-US" altLang="de-DE" sz="1600" baseline="30000" dirty="0" smtClean="0">
                <a:latin typeface="Calibri" panose="020F0502020204030204" pitchFamily="34" charset="0"/>
                <a:sym typeface="Symbol"/>
              </a:rPr>
              <a:t>9 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ions per fill</a:t>
            </a:r>
          </a:p>
          <a:p>
            <a:pPr algn="l">
              <a:spcBef>
                <a:spcPts val="200"/>
              </a:spcBef>
            </a:pP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with </a:t>
            </a:r>
            <a:r>
              <a:rPr lang="en-US" altLang="de-DE" sz="1600" dirty="0">
                <a:latin typeface="Calibri" panose="020F0502020204030204" pitchFamily="34" charset="0"/>
                <a:sym typeface="Symbol"/>
              </a:rPr>
              <a:t>m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ulti-turn injection, IPM integration 0.5 </a:t>
            </a:r>
            <a:r>
              <a:rPr lang="en-US" altLang="de-DE" sz="1600" dirty="0" err="1" smtClean="0">
                <a:latin typeface="Calibri" panose="020F0502020204030204" pitchFamily="34" charset="0"/>
                <a:sym typeface="Symbol"/>
              </a:rPr>
              <a:t>ms</a:t>
            </a:r>
            <a:r>
              <a:rPr lang="en-US" altLang="de-DE" sz="1600" dirty="0" smtClean="0">
                <a:latin typeface="Calibri" panose="020F0502020204030204" pitchFamily="34" charset="0"/>
                <a:sym typeface="Symbol"/>
              </a:rPr>
              <a:t> i.e.  100 turns</a:t>
            </a:r>
            <a:endParaRPr lang="en-US" altLang="de-DE" sz="1600" dirty="0" smtClean="0">
              <a:latin typeface="Calibri" panose="020F0502020204030204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Emittance Enlargement by Injection </a:t>
            </a:r>
            <a:r>
              <a:rPr lang="en-US" altLang="de-DE" sz="21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</a:t>
            </a:r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-steering</a:t>
            </a:r>
            <a:endParaRPr lang="en-US" altLang="de-DE" sz="2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Picture 2" descr="F:\CAS Injection Extraction\Plots GSI\sis-steerer-vari-all-plot-injection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0000"/>
          <a:stretch/>
        </p:blipFill>
        <p:spPr bwMode="auto">
          <a:xfrm>
            <a:off x="2900826" y="2081249"/>
            <a:ext cx="2070767" cy="156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2762005" y="1772816"/>
            <a:ext cx="25300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Vertical profile </a:t>
            </a:r>
            <a:r>
              <a:rPr lang="en-US" altLang="de-DE" sz="14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 at </a:t>
            </a:r>
            <a:r>
              <a:rPr lang="en-US" altLang="de-DE" sz="14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injection</a:t>
            </a:r>
            <a:r>
              <a:rPr lang="en-US" altLang="de-DE" sz="1400" dirty="0" smtClean="0">
                <a:solidFill>
                  <a:srgbClr val="0000FF"/>
                </a:solidFill>
              </a:rPr>
              <a:t>:</a:t>
            </a:r>
          </a:p>
        </p:txBody>
      </p: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6678164" y="1753071"/>
            <a:ext cx="25879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Horizontal profile </a:t>
            </a:r>
            <a:r>
              <a:rPr lang="en-US" altLang="de-DE" sz="1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at </a:t>
            </a:r>
            <a:r>
              <a:rPr lang="en-US" altLang="de-DE" sz="1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injection: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2885329" y="3014320"/>
            <a:ext cx="6258162" cy="2444821"/>
            <a:chOff x="2900827" y="2726788"/>
            <a:chExt cx="6258162" cy="2444821"/>
          </a:xfrm>
        </p:grpSpPr>
        <p:pic>
          <p:nvPicPr>
            <p:cNvPr id="5124" name="Picture 4" descr="F:\CAS Injection Extraction\Plots GSI\sis-steerer-vari-compare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 bwMode="auto">
            <a:xfrm>
              <a:off x="5004048" y="2726788"/>
              <a:ext cx="1944216" cy="1548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3" name="Picture 3" descr="F:\CAS Injection Extraction\Plots GSI\sis-steerer-vari-all-plot-extraction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48899"/>
            <a:stretch/>
          </p:blipFill>
          <p:spPr bwMode="auto">
            <a:xfrm>
              <a:off x="7092280" y="3591789"/>
              <a:ext cx="2046962" cy="1579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3" descr="F:\CAS Injection Extraction\Plots GSI\sis-steerer-vari-all-plot-extraction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50000"/>
            <a:stretch/>
          </p:blipFill>
          <p:spPr bwMode="auto">
            <a:xfrm>
              <a:off x="2900827" y="3555044"/>
              <a:ext cx="2070766" cy="1563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Text Box 4"/>
            <p:cNvSpPr txBox="1">
              <a:spLocks noChangeArrowheads="1"/>
            </p:cNvSpPr>
            <p:nvPr/>
          </p:nvSpPr>
          <p:spPr bwMode="auto">
            <a:xfrm>
              <a:off x="6900073" y="3304355"/>
              <a:ext cx="225891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Horizontal profile </a:t>
              </a:r>
              <a:r>
                <a:rPr lang="en-US" altLang="de-DE" sz="14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afte</a:t>
              </a:r>
              <a:r>
                <a:rPr lang="en-US" altLang="de-DE" sz="14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r acc.:</a:t>
              </a:r>
            </a:p>
          </p:txBody>
        </p:sp>
        <p:sp>
          <p:nvSpPr>
            <p:cNvPr id="51" name="Text Box 4"/>
            <p:cNvSpPr txBox="1">
              <a:spLocks noChangeArrowheads="1"/>
            </p:cNvSpPr>
            <p:nvPr/>
          </p:nvSpPr>
          <p:spPr bwMode="auto">
            <a:xfrm>
              <a:off x="2900827" y="3274025"/>
              <a:ext cx="253007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Vertical profile </a:t>
              </a:r>
              <a:r>
                <a:rPr lang="en-US" altLang="de-DE" sz="14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after</a:t>
              </a:r>
              <a:r>
                <a:rPr lang="en-US" altLang="de-DE" sz="1400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 acc.:</a:t>
              </a:r>
            </a:p>
          </p:txBody>
        </p:sp>
        <p:sp>
          <p:nvSpPr>
            <p:cNvPr id="52" name="Text Box 4"/>
            <p:cNvSpPr txBox="1">
              <a:spLocks noChangeArrowheads="1"/>
            </p:cNvSpPr>
            <p:nvPr/>
          </p:nvSpPr>
          <p:spPr bwMode="auto">
            <a:xfrm>
              <a:off x="5935056" y="3020995"/>
              <a:ext cx="652971" cy="3588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ts val="1000"/>
                </a:lnSpc>
              </a:pPr>
              <a:r>
                <a:rPr lang="en-US" altLang="de-DE" sz="1400" dirty="0" smtClean="0">
                  <a:solidFill>
                    <a:srgbClr val="0000FF"/>
                  </a:solidFill>
                </a:rPr>
                <a:t>before </a:t>
              </a:r>
            </a:p>
            <a:p>
              <a:pPr algn="l">
                <a:lnSpc>
                  <a:spcPts val="1000"/>
                </a:lnSpc>
                <a:spcBef>
                  <a:spcPts val="0"/>
                </a:spcBef>
              </a:pPr>
              <a:r>
                <a:rPr lang="en-US" altLang="de-DE" sz="1400" dirty="0" smtClean="0">
                  <a:solidFill>
                    <a:srgbClr val="0000FF"/>
                  </a:solidFill>
                </a:rPr>
                <a:t>acc.</a:t>
              </a:r>
            </a:p>
          </p:txBody>
        </p:sp>
        <p:sp>
          <p:nvSpPr>
            <p:cNvPr id="53" name="Text Box 4"/>
            <p:cNvSpPr txBox="1">
              <a:spLocks noChangeArrowheads="1"/>
            </p:cNvSpPr>
            <p:nvPr/>
          </p:nvSpPr>
          <p:spPr bwMode="auto">
            <a:xfrm>
              <a:off x="5788569" y="3869315"/>
              <a:ext cx="979457" cy="220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lnSpc>
                  <a:spcPts val="1000"/>
                </a:lnSpc>
              </a:pPr>
              <a:r>
                <a:rPr lang="en-US" altLang="de-DE" sz="1400" dirty="0" smtClean="0">
                  <a:solidFill>
                    <a:srgbClr val="0000FF"/>
                  </a:solidFill>
                </a:rPr>
                <a:t>after acc.</a:t>
              </a:r>
            </a:p>
          </p:txBody>
        </p:sp>
      </p:grp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60252" y="863750"/>
            <a:ext cx="3875958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Emittance conservation requires </a:t>
            </a:r>
          </a:p>
          <a:p>
            <a:pPr algn="l">
              <a:spcBef>
                <a:spcPts val="0"/>
              </a:spcBef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precise injection matching</a:t>
            </a:r>
          </a:p>
          <a:p>
            <a:pPr algn="l">
              <a:spcBef>
                <a:spcPts val="0"/>
              </a:spcBef>
            </a:pPr>
            <a:r>
              <a:rPr lang="en-US" altLang="de-DE" b="1" dirty="0" smtClean="0">
                <a:latin typeface="Calibri" panose="020F0502020204030204" pitchFamily="34" charset="0"/>
              </a:rPr>
              <a:t>Wrong angle </a:t>
            </a:r>
          </a:p>
          <a:p>
            <a:pPr algn="l">
              <a:spcBef>
                <a:spcPts val="0"/>
              </a:spcBef>
            </a:pPr>
            <a:r>
              <a:rPr lang="en-US" altLang="de-DE" b="1" dirty="0" smtClean="0">
                <a:latin typeface="Calibri" panose="020F0502020204030204" pitchFamily="34" charset="0"/>
              </a:rPr>
              <a:t>of injected beam: </a:t>
            </a:r>
            <a:endParaRPr lang="en-US" altLang="de-DE" dirty="0" smtClean="0">
              <a:latin typeface="Calibri" panose="020F0502020204030204" pitchFamily="34" charset="0"/>
            </a:endParaRP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injection into outer 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  phase space 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</a:t>
            </a:r>
            <a:r>
              <a:rPr lang="en-US" altLang="de-DE" dirty="0" smtClean="0">
                <a:latin typeface="Calibri" panose="020F0502020204030204" pitchFamily="34" charset="0"/>
              </a:rPr>
              <a:t> large </a:t>
            </a:r>
          </a:p>
          <a:p>
            <a:pPr algn="l">
              <a:spcBef>
                <a:spcPts val="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    </a:t>
            </a:r>
            <a:r>
              <a:rPr lang="en-US" altLang="de-DE" b="1" i="1" dirty="0" smtClean="0">
                <a:latin typeface="Calibri" panose="020F0502020204030204" pitchFamily="34" charset="0"/>
                <a:sym typeface="Symbol"/>
              </a:rPr>
              <a:t></a:t>
            </a:r>
            <a:r>
              <a:rPr lang="en-US" altLang="de-DE" dirty="0" smtClean="0">
                <a:latin typeface="Calibri" panose="020F0502020204030204" pitchFamily="34" charset="0"/>
                <a:sym typeface="Symbol"/>
              </a:rPr>
              <a:t>-</a:t>
            </a:r>
            <a:r>
              <a:rPr lang="en-US" altLang="de-DE" dirty="0" smtClean="0">
                <a:latin typeface="Calibri" panose="020F0502020204030204" pitchFamily="34" charset="0"/>
              </a:rPr>
              <a:t>amplitude i.e. large beam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might result in 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  ‘hollow’ beam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latin typeface="Calibri" panose="020F0502020204030204" pitchFamily="34" charset="0"/>
              </a:rPr>
              <a:t>filling of acceptance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latin typeface="Calibri" panose="020F0502020204030204" pitchFamily="34" charset="0"/>
              </a:rPr>
              <a:t> </a:t>
            </a:r>
            <a:r>
              <a:rPr lang="en-US" altLang="de-DE" dirty="0" smtClean="0">
                <a:latin typeface="Calibri" panose="020F0502020204030204" pitchFamily="34" charset="0"/>
              </a:rPr>
              <a:t>   i.e. loss of particles</a:t>
            </a:r>
          </a:p>
          <a:p>
            <a:pPr marL="285750" indent="-285750" algn="l">
              <a:spcBef>
                <a:spcPts val="0"/>
              </a:spcBef>
              <a:buFont typeface="Symbol"/>
              <a:buChar char="Þ"/>
            </a:pPr>
            <a:r>
              <a:rPr lang="en-US" altLang="de-DE" dirty="0" smtClean="0">
                <a:latin typeface="Calibri" panose="020F0502020204030204" pitchFamily="34" charset="0"/>
              </a:rPr>
              <a:t>Hadron beams: larger </a:t>
            </a:r>
          </a:p>
          <a:p>
            <a:pPr algn="l">
              <a:spcBef>
                <a:spcPts val="0"/>
              </a:spcBef>
            </a:pPr>
            <a:r>
              <a:rPr lang="en-US" altLang="de-DE" dirty="0" smtClean="0">
                <a:latin typeface="Calibri" panose="020F0502020204030204" pitchFamily="34" charset="0"/>
              </a:rPr>
              <a:t>emittance after acceleration   </a:t>
            </a:r>
          </a:p>
        </p:txBody>
      </p:sp>
      <p:sp>
        <p:nvSpPr>
          <p:cNvPr id="6" name="Freihandform 5"/>
          <p:cNvSpPr/>
          <p:nvPr/>
        </p:nvSpPr>
        <p:spPr bwMode="auto">
          <a:xfrm>
            <a:off x="3803904" y="5827776"/>
            <a:ext cx="2682240" cy="341376"/>
          </a:xfrm>
          <a:custGeom>
            <a:avLst/>
            <a:gdLst>
              <a:gd name="connsiteX0" fmla="*/ 0 w 2682240"/>
              <a:gd name="connsiteY0" fmla="*/ 304800 h 341376"/>
              <a:gd name="connsiteX1" fmla="*/ 670560 w 2682240"/>
              <a:gd name="connsiteY1" fmla="*/ 0 h 341376"/>
              <a:gd name="connsiteX2" fmla="*/ 670560 w 2682240"/>
              <a:gd name="connsiteY2" fmla="*/ 0 h 341376"/>
              <a:gd name="connsiteX3" fmla="*/ 1267968 w 2682240"/>
              <a:gd name="connsiteY3" fmla="*/ 304800 h 341376"/>
              <a:gd name="connsiteX4" fmla="*/ 1865376 w 2682240"/>
              <a:gd name="connsiteY4" fmla="*/ 73152 h 341376"/>
              <a:gd name="connsiteX5" fmla="*/ 2682240 w 2682240"/>
              <a:gd name="connsiteY5" fmla="*/ 341376 h 341376"/>
              <a:gd name="connsiteX6" fmla="*/ 2682240 w 2682240"/>
              <a:gd name="connsiteY6" fmla="*/ 341376 h 34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82240" h="341376">
                <a:moveTo>
                  <a:pt x="0" y="304800"/>
                </a:moveTo>
                <a:lnTo>
                  <a:pt x="670560" y="0"/>
                </a:lnTo>
                <a:lnTo>
                  <a:pt x="670560" y="0"/>
                </a:lnTo>
                <a:cubicBezTo>
                  <a:pt x="770128" y="50800"/>
                  <a:pt x="1068832" y="292608"/>
                  <a:pt x="1267968" y="304800"/>
                </a:cubicBezTo>
                <a:cubicBezTo>
                  <a:pt x="1467104" y="316992"/>
                  <a:pt x="1629664" y="67056"/>
                  <a:pt x="1865376" y="73152"/>
                </a:cubicBezTo>
                <a:cubicBezTo>
                  <a:pt x="2101088" y="79248"/>
                  <a:pt x="2682240" y="341376"/>
                  <a:pt x="2682240" y="341376"/>
                </a:cubicBezTo>
                <a:lnTo>
                  <a:pt x="2682240" y="341376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reihandform 11"/>
          <p:cNvSpPr/>
          <p:nvPr/>
        </p:nvSpPr>
        <p:spPr bwMode="auto">
          <a:xfrm>
            <a:off x="3621024" y="5913120"/>
            <a:ext cx="1865376" cy="377952"/>
          </a:xfrm>
          <a:custGeom>
            <a:avLst/>
            <a:gdLst>
              <a:gd name="connsiteX0" fmla="*/ 0 w 1865376"/>
              <a:gd name="connsiteY0" fmla="*/ 377952 h 377952"/>
              <a:gd name="connsiteX1" fmla="*/ 597408 w 1865376"/>
              <a:gd name="connsiteY1" fmla="*/ 0 h 377952"/>
              <a:gd name="connsiteX2" fmla="*/ 597408 w 1865376"/>
              <a:gd name="connsiteY2" fmla="*/ 0 h 377952"/>
              <a:gd name="connsiteX3" fmla="*/ 597408 w 1865376"/>
              <a:gd name="connsiteY3" fmla="*/ 0 h 377952"/>
              <a:gd name="connsiteX4" fmla="*/ 1328928 w 1865376"/>
              <a:gd name="connsiteY4" fmla="*/ 280416 h 377952"/>
              <a:gd name="connsiteX5" fmla="*/ 1865376 w 1865376"/>
              <a:gd name="connsiteY5" fmla="*/ 231648 h 377952"/>
              <a:gd name="connsiteX6" fmla="*/ 1865376 w 1865376"/>
              <a:gd name="connsiteY6" fmla="*/ 231648 h 377952"/>
              <a:gd name="connsiteX7" fmla="*/ 1865376 w 1865376"/>
              <a:gd name="connsiteY7" fmla="*/ 231648 h 377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5376" h="377952">
                <a:moveTo>
                  <a:pt x="0" y="377952"/>
                </a:moveTo>
                <a:lnTo>
                  <a:pt x="597408" y="0"/>
                </a:lnTo>
                <a:lnTo>
                  <a:pt x="597408" y="0"/>
                </a:lnTo>
                <a:lnTo>
                  <a:pt x="597408" y="0"/>
                </a:lnTo>
                <a:cubicBezTo>
                  <a:pt x="719328" y="46736"/>
                  <a:pt x="1117600" y="241808"/>
                  <a:pt x="1328928" y="280416"/>
                </a:cubicBezTo>
                <a:cubicBezTo>
                  <a:pt x="1540256" y="319024"/>
                  <a:pt x="1865376" y="231648"/>
                  <a:pt x="1865376" y="231648"/>
                </a:cubicBezTo>
                <a:lnTo>
                  <a:pt x="1865376" y="231648"/>
                </a:lnTo>
                <a:lnTo>
                  <a:pt x="1865376" y="231648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uppieren 15"/>
          <p:cNvGrpSpPr/>
          <p:nvPr/>
        </p:nvGrpSpPr>
        <p:grpSpPr>
          <a:xfrm>
            <a:off x="0" y="4448123"/>
            <a:ext cx="2900826" cy="2000634"/>
            <a:chOff x="0" y="4448123"/>
            <a:chExt cx="2900826" cy="2000634"/>
          </a:xfrm>
        </p:grpSpPr>
        <p:cxnSp>
          <p:nvCxnSpPr>
            <p:cNvPr id="28" name="Gerade Verbindung 27"/>
            <p:cNvCxnSpPr/>
            <p:nvPr/>
          </p:nvCxnSpPr>
          <p:spPr bwMode="auto">
            <a:xfrm flipH="1">
              <a:off x="853447" y="5345497"/>
              <a:ext cx="209308" cy="1048821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Gerade Verbindung 28"/>
            <p:cNvCxnSpPr/>
            <p:nvPr/>
          </p:nvCxnSpPr>
          <p:spPr bwMode="auto">
            <a:xfrm>
              <a:off x="2587056" y="5345497"/>
              <a:ext cx="117329" cy="110326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Gerade Verbindung mit Pfeil 29"/>
            <p:cNvCxnSpPr/>
            <p:nvPr/>
          </p:nvCxnSpPr>
          <p:spPr bwMode="auto">
            <a:xfrm flipV="1">
              <a:off x="853447" y="5869907"/>
              <a:ext cx="104653" cy="524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" name="Textfeld 30"/>
            <p:cNvSpPr txBox="1"/>
            <p:nvPr/>
          </p:nvSpPr>
          <p:spPr>
            <a:xfrm>
              <a:off x="992770" y="6091481"/>
              <a:ext cx="1058950" cy="31039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/>
                <a:t>injection</a:t>
              </a:r>
              <a:endParaRPr lang="en-US" sz="1400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1787168" y="6094096"/>
              <a:ext cx="1113658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/>
                <a:t>extraction</a:t>
              </a:r>
              <a:endParaRPr lang="en-US" sz="1400" dirty="0"/>
            </a:p>
          </p:txBody>
        </p:sp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1478598" y="4798697"/>
              <a:ext cx="80386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 smtClean="0">
                  <a:solidFill>
                    <a:srgbClr val="0000FF"/>
                  </a:solidFill>
                </a:rPr>
                <a:t>IPM</a:t>
              </a:r>
              <a:endParaRPr lang="en-US" altLang="de-DE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34" name="Abgerundetes Rechteck 33"/>
            <p:cNvSpPr/>
            <p:nvPr/>
          </p:nvSpPr>
          <p:spPr bwMode="auto">
            <a:xfrm>
              <a:off x="1062754" y="4622497"/>
              <a:ext cx="1524301" cy="1482396"/>
            </a:xfrm>
            <a:prstGeom prst="roundRect">
              <a:avLst>
                <a:gd name="adj" fmla="val 38859"/>
              </a:avLst>
            </a:prstGeom>
            <a:noFill/>
            <a:ln w="412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Rechteck 34"/>
            <p:cNvSpPr/>
            <p:nvPr/>
          </p:nvSpPr>
          <p:spPr bwMode="auto">
            <a:xfrm>
              <a:off x="1599278" y="4509120"/>
              <a:ext cx="424706" cy="260125"/>
            </a:xfrm>
            <a:prstGeom prst="rect">
              <a:avLst/>
            </a:prstGeom>
            <a:noFill/>
            <a:ln w="444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1187723" y="5180815"/>
              <a:ext cx="15112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synchrotron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37" name="Rechteck 36"/>
            <p:cNvSpPr/>
            <p:nvPr/>
          </p:nvSpPr>
          <p:spPr bwMode="auto">
            <a:xfrm rot="17040726">
              <a:off x="754852" y="6107924"/>
              <a:ext cx="233670" cy="217765"/>
            </a:xfrm>
            <a:prstGeom prst="rect">
              <a:avLst/>
            </a:prstGeom>
            <a:noFill/>
            <a:ln w="57150" cap="flat" cmpd="sng" algn="ctr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Text Box 4"/>
            <p:cNvSpPr txBox="1">
              <a:spLocks noChangeArrowheads="1"/>
            </p:cNvSpPr>
            <p:nvPr/>
          </p:nvSpPr>
          <p:spPr bwMode="auto">
            <a:xfrm>
              <a:off x="35496" y="5575950"/>
              <a:ext cx="103948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 smtClean="0">
                  <a:solidFill>
                    <a:srgbClr val="CC0099"/>
                  </a:solidFill>
                </a:rPr>
                <a:t>vertical</a:t>
              </a:r>
            </a:p>
            <a:p>
              <a:pPr algn="l">
                <a:spcBef>
                  <a:spcPts val="0"/>
                </a:spcBef>
              </a:pPr>
              <a:r>
                <a:rPr lang="en-US" altLang="de-DE" sz="1600" b="1" dirty="0" err="1" smtClean="0">
                  <a:solidFill>
                    <a:srgbClr val="CC0099"/>
                  </a:solidFill>
                </a:rPr>
                <a:t>steerer</a:t>
              </a:r>
              <a:endParaRPr lang="en-US" altLang="de-DE" sz="1600" b="1" dirty="0">
                <a:solidFill>
                  <a:srgbClr val="CC0099"/>
                </a:solidFill>
              </a:endParaRPr>
            </a:p>
          </p:txBody>
        </p:sp>
        <p:sp>
          <p:nvSpPr>
            <p:cNvPr id="4" name="Freihandform 3"/>
            <p:cNvSpPr/>
            <p:nvPr/>
          </p:nvSpPr>
          <p:spPr bwMode="auto">
            <a:xfrm>
              <a:off x="963168" y="4529810"/>
              <a:ext cx="1804663" cy="1668760"/>
            </a:xfrm>
            <a:custGeom>
              <a:avLst/>
              <a:gdLst>
                <a:gd name="connsiteX0" fmla="*/ 36576 w 1804663"/>
                <a:gd name="connsiteY0" fmla="*/ 1127278 h 1668760"/>
                <a:gd name="connsiteX1" fmla="*/ 243840 w 1804663"/>
                <a:gd name="connsiteY1" fmla="*/ 493294 h 1668760"/>
                <a:gd name="connsiteX2" fmla="*/ 524256 w 1804663"/>
                <a:gd name="connsiteY2" fmla="*/ 5614 h 1668760"/>
                <a:gd name="connsiteX3" fmla="*/ 1255776 w 1804663"/>
                <a:gd name="connsiteY3" fmla="*/ 261646 h 1668760"/>
                <a:gd name="connsiteX4" fmla="*/ 1804416 w 1804663"/>
                <a:gd name="connsiteY4" fmla="*/ 761518 h 1668760"/>
                <a:gd name="connsiteX5" fmla="*/ 1316736 w 1804663"/>
                <a:gd name="connsiteY5" fmla="*/ 1432078 h 1668760"/>
                <a:gd name="connsiteX6" fmla="*/ 646176 w 1804663"/>
                <a:gd name="connsiteY6" fmla="*/ 1663726 h 1668760"/>
                <a:gd name="connsiteX7" fmla="*/ 316992 w 1804663"/>
                <a:gd name="connsiteY7" fmla="*/ 1249198 h 1668760"/>
                <a:gd name="connsiteX8" fmla="*/ 0 w 1804663"/>
                <a:gd name="connsiteY8" fmla="*/ 907822 h 1668760"/>
                <a:gd name="connsiteX9" fmla="*/ 85344 w 1804663"/>
                <a:gd name="connsiteY9" fmla="*/ 371374 h 1668760"/>
                <a:gd name="connsiteX10" fmla="*/ 573024 w 1804663"/>
                <a:gd name="connsiteY10" fmla="*/ 188494 h 1668760"/>
                <a:gd name="connsiteX11" fmla="*/ 1316736 w 1804663"/>
                <a:gd name="connsiteY11" fmla="*/ 29998 h 1668760"/>
                <a:gd name="connsiteX12" fmla="*/ 1316736 w 1804663"/>
                <a:gd name="connsiteY12" fmla="*/ 29998 h 166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4663" h="1668760">
                  <a:moveTo>
                    <a:pt x="36576" y="1127278"/>
                  </a:moveTo>
                  <a:cubicBezTo>
                    <a:pt x="99568" y="903758"/>
                    <a:pt x="162560" y="680238"/>
                    <a:pt x="243840" y="493294"/>
                  </a:cubicBezTo>
                  <a:cubicBezTo>
                    <a:pt x="325120" y="306350"/>
                    <a:pt x="355600" y="44222"/>
                    <a:pt x="524256" y="5614"/>
                  </a:cubicBezTo>
                  <a:cubicBezTo>
                    <a:pt x="692912" y="-32994"/>
                    <a:pt x="1042416" y="135662"/>
                    <a:pt x="1255776" y="261646"/>
                  </a:cubicBezTo>
                  <a:cubicBezTo>
                    <a:pt x="1469136" y="387630"/>
                    <a:pt x="1794256" y="566446"/>
                    <a:pt x="1804416" y="761518"/>
                  </a:cubicBezTo>
                  <a:cubicBezTo>
                    <a:pt x="1814576" y="956590"/>
                    <a:pt x="1509776" y="1281710"/>
                    <a:pt x="1316736" y="1432078"/>
                  </a:cubicBezTo>
                  <a:cubicBezTo>
                    <a:pt x="1123696" y="1582446"/>
                    <a:pt x="812800" y="1694206"/>
                    <a:pt x="646176" y="1663726"/>
                  </a:cubicBezTo>
                  <a:cubicBezTo>
                    <a:pt x="479552" y="1633246"/>
                    <a:pt x="424688" y="1375182"/>
                    <a:pt x="316992" y="1249198"/>
                  </a:cubicBezTo>
                  <a:cubicBezTo>
                    <a:pt x="209296" y="1123214"/>
                    <a:pt x="38608" y="1054126"/>
                    <a:pt x="0" y="907822"/>
                  </a:cubicBezTo>
                  <a:cubicBezTo>
                    <a:pt x="-38608" y="761518"/>
                    <a:pt x="-10160" y="491262"/>
                    <a:pt x="85344" y="371374"/>
                  </a:cubicBezTo>
                  <a:cubicBezTo>
                    <a:pt x="180848" y="251486"/>
                    <a:pt x="367792" y="245390"/>
                    <a:pt x="573024" y="188494"/>
                  </a:cubicBezTo>
                  <a:cubicBezTo>
                    <a:pt x="778256" y="131598"/>
                    <a:pt x="1316736" y="29998"/>
                    <a:pt x="1316736" y="29998"/>
                  </a:cubicBezTo>
                  <a:lnTo>
                    <a:pt x="1316736" y="29998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Freihandform 4"/>
            <p:cNvSpPr/>
            <p:nvPr/>
          </p:nvSpPr>
          <p:spPr bwMode="auto">
            <a:xfrm>
              <a:off x="899542" y="4552539"/>
              <a:ext cx="1813873" cy="1646709"/>
            </a:xfrm>
            <a:custGeom>
              <a:avLst/>
              <a:gdLst>
                <a:gd name="connsiteX0" fmla="*/ 88010 w 1813873"/>
                <a:gd name="connsiteY0" fmla="*/ 1104549 h 1646709"/>
                <a:gd name="connsiteX1" fmla="*/ 319658 w 1813873"/>
                <a:gd name="connsiteY1" fmla="*/ 507141 h 1646709"/>
                <a:gd name="connsiteX2" fmla="*/ 575690 w 1813873"/>
                <a:gd name="connsiteY2" fmla="*/ 7269 h 1646709"/>
                <a:gd name="connsiteX3" fmla="*/ 1295018 w 1813873"/>
                <a:gd name="connsiteY3" fmla="*/ 226725 h 1646709"/>
                <a:gd name="connsiteX4" fmla="*/ 1807082 w 1813873"/>
                <a:gd name="connsiteY4" fmla="*/ 458373 h 1646709"/>
                <a:gd name="connsiteX5" fmla="*/ 1575434 w 1813873"/>
                <a:gd name="connsiteY5" fmla="*/ 1031397 h 1646709"/>
                <a:gd name="connsiteX6" fmla="*/ 1380362 w 1813873"/>
                <a:gd name="connsiteY6" fmla="*/ 1628805 h 1646709"/>
                <a:gd name="connsiteX7" fmla="*/ 551306 w 1813873"/>
                <a:gd name="connsiteY7" fmla="*/ 1470309 h 1646709"/>
                <a:gd name="connsiteX8" fmla="*/ 173354 w 1813873"/>
                <a:gd name="connsiteY8" fmla="*/ 1263045 h 1646709"/>
                <a:gd name="connsiteX9" fmla="*/ 2666 w 1813873"/>
                <a:gd name="connsiteY9" fmla="*/ 799749 h 1646709"/>
                <a:gd name="connsiteX10" fmla="*/ 295274 w 1813873"/>
                <a:gd name="connsiteY10" fmla="*/ 360837 h 1646709"/>
                <a:gd name="connsiteX11" fmla="*/ 295274 w 1813873"/>
                <a:gd name="connsiteY11" fmla="*/ 360837 h 1646709"/>
                <a:gd name="connsiteX12" fmla="*/ 295274 w 1813873"/>
                <a:gd name="connsiteY12" fmla="*/ 360837 h 1646709"/>
                <a:gd name="connsiteX13" fmla="*/ 295274 w 1813873"/>
                <a:gd name="connsiteY13" fmla="*/ 360837 h 1646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13873" h="1646709">
                  <a:moveTo>
                    <a:pt x="88010" y="1104549"/>
                  </a:moveTo>
                  <a:cubicBezTo>
                    <a:pt x="163194" y="897285"/>
                    <a:pt x="238378" y="690021"/>
                    <a:pt x="319658" y="507141"/>
                  </a:cubicBezTo>
                  <a:cubicBezTo>
                    <a:pt x="400938" y="324261"/>
                    <a:pt x="413130" y="54005"/>
                    <a:pt x="575690" y="7269"/>
                  </a:cubicBezTo>
                  <a:cubicBezTo>
                    <a:pt x="738250" y="-39467"/>
                    <a:pt x="1089786" y="151541"/>
                    <a:pt x="1295018" y="226725"/>
                  </a:cubicBezTo>
                  <a:cubicBezTo>
                    <a:pt x="1500250" y="301909"/>
                    <a:pt x="1760346" y="324261"/>
                    <a:pt x="1807082" y="458373"/>
                  </a:cubicBezTo>
                  <a:cubicBezTo>
                    <a:pt x="1853818" y="592485"/>
                    <a:pt x="1646554" y="836325"/>
                    <a:pt x="1575434" y="1031397"/>
                  </a:cubicBezTo>
                  <a:cubicBezTo>
                    <a:pt x="1504314" y="1226469"/>
                    <a:pt x="1551050" y="1555653"/>
                    <a:pt x="1380362" y="1628805"/>
                  </a:cubicBezTo>
                  <a:cubicBezTo>
                    <a:pt x="1209674" y="1701957"/>
                    <a:pt x="752474" y="1531269"/>
                    <a:pt x="551306" y="1470309"/>
                  </a:cubicBezTo>
                  <a:cubicBezTo>
                    <a:pt x="350138" y="1409349"/>
                    <a:pt x="264794" y="1374805"/>
                    <a:pt x="173354" y="1263045"/>
                  </a:cubicBezTo>
                  <a:cubicBezTo>
                    <a:pt x="81914" y="1151285"/>
                    <a:pt x="-17654" y="950117"/>
                    <a:pt x="2666" y="799749"/>
                  </a:cubicBezTo>
                  <a:cubicBezTo>
                    <a:pt x="22986" y="649381"/>
                    <a:pt x="295274" y="360837"/>
                    <a:pt x="295274" y="360837"/>
                  </a:cubicBezTo>
                  <a:lnTo>
                    <a:pt x="295274" y="360837"/>
                  </a:lnTo>
                  <a:lnTo>
                    <a:pt x="295274" y="360837"/>
                  </a:lnTo>
                  <a:lnTo>
                    <a:pt x="295274" y="360837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Freihandform 10"/>
            <p:cNvSpPr/>
            <p:nvPr/>
          </p:nvSpPr>
          <p:spPr bwMode="auto">
            <a:xfrm>
              <a:off x="1011936" y="4579384"/>
              <a:ext cx="1676326" cy="1465627"/>
            </a:xfrm>
            <a:custGeom>
              <a:avLst/>
              <a:gdLst>
                <a:gd name="connsiteX0" fmla="*/ 0 w 1676326"/>
                <a:gd name="connsiteY0" fmla="*/ 1016744 h 1465627"/>
                <a:gd name="connsiteX1" fmla="*/ 341376 w 1676326"/>
                <a:gd name="connsiteY1" fmla="*/ 260840 h 1465627"/>
                <a:gd name="connsiteX2" fmla="*/ 890016 w 1676326"/>
                <a:gd name="connsiteY2" fmla="*/ 4808 h 1465627"/>
                <a:gd name="connsiteX3" fmla="*/ 1450848 w 1676326"/>
                <a:gd name="connsiteY3" fmla="*/ 443720 h 1465627"/>
                <a:gd name="connsiteX4" fmla="*/ 1621536 w 1676326"/>
                <a:gd name="connsiteY4" fmla="*/ 1382504 h 1465627"/>
                <a:gd name="connsiteX5" fmla="*/ 536448 w 1676326"/>
                <a:gd name="connsiteY5" fmla="*/ 1419080 h 1465627"/>
                <a:gd name="connsiteX6" fmla="*/ 536448 w 1676326"/>
                <a:gd name="connsiteY6" fmla="*/ 1419080 h 1465627"/>
                <a:gd name="connsiteX7" fmla="*/ 536448 w 1676326"/>
                <a:gd name="connsiteY7" fmla="*/ 1419080 h 146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326" h="1465627">
                  <a:moveTo>
                    <a:pt x="0" y="1016744"/>
                  </a:moveTo>
                  <a:cubicBezTo>
                    <a:pt x="96520" y="723120"/>
                    <a:pt x="193040" y="429496"/>
                    <a:pt x="341376" y="260840"/>
                  </a:cubicBezTo>
                  <a:cubicBezTo>
                    <a:pt x="489712" y="92184"/>
                    <a:pt x="705104" y="-25672"/>
                    <a:pt x="890016" y="4808"/>
                  </a:cubicBezTo>
                  <a:cubicBezTo>
                    <a:pt x="1074928" y="35288"/>
                    <a:pt x="1328928" y="214104"/>
                    <a:pt x="1450848" y="443720"/>
                  </a:cubicBezTo>
                  <a:cubicBezTo>
                    <a:pt x="1572768" y="673336"/>
                    <a:pt x="1773936" y="1219944"/>
                    <a:pt x="1621536" y="1382504"/>
                  </a:cubicBezTo>
                  <a:cubicBezTo>
                    <a:pt x="1469136" y="1545064"/>
                    <a:pt x="536448" y="1419080"/>
                    <a:pt x="536448" y="1419080"/>
                  </a:cubicBezTo>
                  <a:lnTo>
                    <a:pt x="536448" y="1419080"/>
                  </a:lnTo>
                  <a:lnTo>
                    <a:pt x="536448" y="1419080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Freihandform 12"/>
            <p:cNvSpPr/>
            <p:nvPr/>
          </p:nvSpPr>
          <p:spPr bwMode="auto">
            <a:xfrm>
              <a:off x="950976" y="4448123"/>
              <a:ext cx="1820607" cy="1788535"/>
            </a:xfrm>
            <a:custGeom>
              <a:avLst/>
              <a:gdLst>
                <a:gd name="connsiteX0" fmla="*/ 46977 w 1820607"/>
                <a:gd name="connsiteY0" fmla="*/ 1210719 h 1788535"/>
                <a:gd name="connsiteX1" fmla="*/ 290817 w 1820607"/>
                <a:gd name="connsiteY1" fmla="*/ 491391 h 1788535"/>
                <a:gd name="connsiteX2" fmla="*/ 632193 w 1820607"/>
                <a:gd name="connsiteY2" fmla="*/ 3711 h 1788535"/>
                <a:gd name="connsiteX3" fmla="*/ 1278369 w 1820607"/>
                <a:gd name="connsiteY3" fmla="*/ 284127 h 1788535"/>
                <a:gd name="connsiteX4" fmla="*/ 1814817 w 1820607"/>
                <a:gd name="connsiteY4" fmla="*/ 601119 h 1788535"/>
                <a:gd name="connsiteX5" fmla="*/ 1534401 w 1820607"/>
                <a:gd name="connsiteY5" fmla="*/ 1174143 h 1788535"/>
                <a:gd name="connsiteX6" fmla="*/ 1095489 w 1820607"/>
                <a:gd name="connsiteY6" fmla="*/ 1783743 h 1788535"/>
                <a:gd name="connsiteX7" fmla="*/ 400545 w 1820607"/>
                <a:gd name="connsiteY7" fmla="*/ 1454559 h 1788535"/>
                <a:gd name="connsiteX8" fmla="*/ 303009 w 1820607"/>
                <a:gd name="connsiteY8" fmla="*/ 1381407 h 1788535"/>
                <a:gd name="connsiteX9" fmla="*/ 71361 w 1820607"/>
                <a:gd name="connsiteY9" fmla="*/ 1052223 h 1788535"/>
                <a:gd name="connsiteX10" fmla="*/ 34785 w 1820607"/>
                <a:gd name="connsiteY10" fmla="*/ 527967 h 1788535"/>
                <a:gd name="connsiteX11" fmla="*/ 534657 w 1820607"/>
                <a:gd name="connsiteY11" fmla="*/ 247551 h 1788535"/>
                <a:gd name="connsiteX12" fmla="*/ 546849 w 1820607"/>
                <a:gd name="connsiteY12" fmla="*/ 247551 h 1788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20607" h="1788535">
                  <a:moveTo>
                    <a:pt x="46977" y="1210719"/>
                  </a:moveTo>
                  <a:cubicBezTo>
                    <a:pt x="120129" y="951639"/>
                    <a:pt x="193281" y="692559"/>
                    <a:pt x="290817" y="491391"/>
                  </a:cubicBezTo>
                  <a:cubicBezTo>
                    <a:pt x="388353" y="290223"/>
                    <a:pt x="467601" y="38255"/>
                    <a:pt x="632193" y="3711"/>
                  </a:cubicBezTo>
                  <a:cubicBezTo>
                    <a:pt x="796785" y="-30833"/>
                    <a:pt x="1081265" y="184559"/>
                    <a:pt x="1278369" y="284127"/>
                  </a:cubicBezTo>
                  <a:cubicBezTo>
                    <a:pt x="1475473" y="383695"/>
                    <a:pt x="1772145" y="452783"/>
                    <a:pt x="1814817" y="601119"/>
                  </a:cubicBezTo>
                  <a:cubicBezTo>
                    <a:pt x="1857489" y="749455"/>
                    <a:pt x="1654289" y="977039"/>
                    <a:pt x="1534401" y="1174143"/>
                  </a:cubicBezTo>
                  <a:cubicBezTo>
                    <a:pt x="1414513" y="1371247"/>
                    <a:pt x="1284465" y="1737007"/>
                    <a:pt x="1095489" y="1783743"/>
                  </a:cubicBezTo>
                  <a:cubicBezTo>
                    <a:pt x="906513" y="1830479"/>
                    <a:pt x="532625" y="1521615"/>
                    <a:pt x="400545" y="1454559"/>
                  </a:cubicBezTo>
                  <a:cubicBezTo>
                    <a:pt x="268465" y="1387503"/>
                    <a:pt x="357873" y="1448463"/>
                    <a:pt x="303009" y="1381407"/>
                  </a:cubicBezTo>
                  <a:cubicBezTo>
                    <a:pt x="248145" y="1314351"/>
                    <a:pt x="116065" y="1194463"/>
                    <a:pt x="71361" y="1052223"/>
                  </a:cubicBezTo>
                  <a:cubicBezTo>
                    <a:pt x="26657" y="909983"/>
                    <a:pt x="-42431" y="662079"/>
                    <a:pt x="34785" y="527967"/>
                  </a:cubicBezTo>
                  <a:cubicBezTo>
                    <a:pt x="112001" y="393855"/>
                    <a:pt x="449313" y="294287"/>
                    <a:pt x="534657" y="247551"/>
                  </a:cubicBezTo>
                  <a:cubicBezTo>
                    <a:pt x="620001" y="200815"/>
                    <a:pt x="583425" y="224183"/>
                    <a:pt x="546849" y="247551"/>
                  </a:cubicBezTo>
                </a:path>
              </a:pathLst>
            </a:cu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0" y="4519095"/>
              <a:ext cx="1039486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dirty="0" err="1" smtClean="0">
                  <a:solidFill>
                    <a:srgbClr val="008000"/>
                  </a:solidFill>
                </a:rPr>
                <a:t>injection:angle</a:t>
              </a:r>
              <a:endParaRPr lang="en-US" altLang="de-DE" sz="1600" dirty="0" smtClean="0">
                <a:solidFill>
                  <a:srgbClr val="008000"/>
                </a:solidFill>
              </a:endParaRPr>
            </a:p>
            <a:p>
              <a:pPr algn="l">
                <a:spcBef>
                  <a:spcPts val="0"/>
                </a:spcBef>
              </a:pPr>
              <a:r>
                <a:rPr lang="en-US" altLang="de-DE" sz="1600" dirty="0" smtClean="0">
                  <a:solidFill>
                    <a:srgbClr val="008000"/>
                  </a:solidFill>
                </a:rPr>
                <a:t>mismatch</a:t>
              </a:r>
            </a:p>
          </p:txBody>
        </p:sp>
        <p:cxnSp>
          <p:nvCxnSpPr>
            <p:cNvPr id="15" name="Gerade Verbindung mit Pfeil 14"/>
            <p:cNvCxnSpPr/>
            <p:nvPr/>
          </p:nvCxnSpPr>
          <p:spPr bwMode="auto">
            <a:xfrm>
              <a:off x="440454" y="5321487"/>
              <a:ext cx="431233" cy="169277"/>
            </a:xfrm>
            <a:prstGeom prst="straightConnector1">
              <a:avLst/>
            </a:prstGeom>
            <a:noFill/>
            <a:ln w="317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2802779" y="5692371"/>
            <a:ext cx="24485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dirty="0" smtClean="0">
                <a:latin typeface="Calibri" panose="020F0502020204030204" pitchFamily="34" charset="0"/>
              </a:rPr>
              <a:t>Schematic simulation:</a:t>
            </a:r>
          </a:p>
          <a:p>
            <a:pPr algn="l">
              <a:spcBef>
                <a:spcPts val="0"/>
              </a:spcBef>
            </a:pPr>
            <a:r>
              <a:rPr lang="en-US" altLang="de-DE" sz="1400" dirty="0" smtClean="0">
                <a:latin typeface="Calibri" panose="020F0502020204030204" pitchFamily="34" charset="0"/>
              </a:rPr>
              <a:t>Courtesy M. </a:t>
            </a:r>
            <a:r>
              <a:rPr lang="en-US" altLang="de-DE" sz="1400" dirty="0" err="1" smtClean="0">
                <a:latin typeface="Calibri" panose="020F0502020204030204" pitchFamily="34" charset="0"/>
              </a:rPr>
              <a:t>Syphers</a:t>
            </a:r>
            <a:endParaRPr lang="en-US" altLang="de-DE" sz="1400" dirty="0" smtClean="0">
              <a:latin typeface="Calibri" panose="020F0502020204030204" pitchFamily="34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4755284" y="5328623"/>
            <a:ext cx="4611883" cy="1184253"/>
            <a:chOff x="4755284" y="5328623"/>
            <a:chExt cx="4611883" cy="1184253"/>
          </a:xfrm>
        </p:grpSpPr>
        <p:pic>
          <p:nvPicPr>
            <p:cNvPr id="40" name="Picture 2" descr="F:\CAS Injection Extraction\Temp\cas-mis1.png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23000"/>
                      </a14:imgEffect>
                      <a14:imgEffect>
                        <a14:brightnessContrast bright="-21000" contrast="7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8355" y="5509694"/>
              <a:ext cx="4032683" cy="1003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4755284" y="5356103"/>
              <a:ext cx="150645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 smtClean="0"/>
                <a:t>misplace injection</a:t>
              </a:r>
            </a:p>
          </p:txBody>
        </p:sp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6474253" y="5342178"/>
              <a:ext cx="117073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 err="1" smtClean="0"/>
                <a:t>filamentation</a:t>
              </a:r>
              <a:endParaRPr lang="en-US" altLang="de-DE" sz="1400" dirty="0" smtClean="0"/>
            </a:p>
          </p:txBody>
        </p:sp>
        <p:sp>
          <p:nvSpPr>
            <p:cNvPr id="44" name="Text Box 4"/>
            <p:cNvSpPr txBox="1">
              <a:spLocks noChangeArrowheads="1"/>
            </p:cNvSpPr>
            <p:nvPr/>
          </p:nvSpPr>
          <p:spPr bwMode="auto">
            <a:xfrm>
              <a:off x="7860714" y="5328623"/>
              <a:ext cx="150645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400" dirty="0" smtClean="0"/>
                <a:t>larger emittance </a:t>
              </a:r>
            </a:p>
          </p:txBody>
        </p: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5726811" y="5753326"/>
              <a:ext cx="450155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i="1" dirty="0" smtClean="0"/>
                <a:t>x</a:t>
              </a:r>
            </a:p>
          </p:txBody>
        </p:sp>
        <p:sp>
          <p:nvSpPr>
            <p:cNvPr id="55" name="Text Box 4"/>
            <p:cNvSpPr txBox="1">
              <a:spLocks noChangeArrowheads="1"/>
            </p:cNvSpPr>
            <p:nvPr/>
          </p:nvSpPr>
          <p:spPr bwMode="auto">
            <a:xfrm>
              <a:off x="5189994" y="5546742"/>
              <a:ext cx="450155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i="1" dirty="0" smtClean="0"/>
                <a:t>x’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51663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feld 36"/>
          <p:cNvSpPr txBox="1"/>
          <p:nvPr/>
        </p:nvSpPr>
        <p:spPr>
          <a:xfrm>
            <a:off x="4363852" y="4727266"/>
            <a:ext cx="4906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100 ns delayed</a:t>
            </a:r>
            <a:r>
              <a:rPr lang="en-US" sz="2000" dirty="0" smtClean="0">
                <a:latin typeface="Calibri" panose="020F0502020204030204" pitchFamily="34" charset="0"/>
              </a:rPr>
              <a:t> emission  </a:t>
            </a:r>
          </a:p>
          <a:p>
            <a:pPr marL="342900" indent="-342900">
              <a:spcBef>
                <a:spcPts val="0"/>
              </a:spcBef>
              <a:buFont typeface="Symbol"/>
              <a:buChar char="®"/>
            </a:pPr>
            <a:r>
              <a:rPr lang="en-US" sz="2000" dirty="0" smtClean="0">
                <a:latin typeface="Calibri" panose="020F0502020204030204" pitchFamily="34" charset="0"/>
                <a:sym typeface="Symbol"/>
              </a:rPr>
              <a:t>no OTR as expected (classical process)</a:t>
            </a:r>
          </a:p>
          <a:p>
            <a:pPr marL="342900" indent="-342900">
              <a:spcBef>
                <a:spcPts val="0"/>
              </a:spcBef>
              <a:buFont typeface="Symbol"/>
              <a:buChar char="®"/>
            </a:pPr>
            <a:r>
              <a:rPr lang="en-US" sz="2000" dirty="0" smtClean="0">
                <a:latin typeface="Calibri" panose="020F0502020204030204" pitchFamily="34" charset="0"/>
                <a:sym typeface="Symbol"/>
              </a:rPr>
              <a:t>emission by </a:t>
            </a:r>
            <a:r>
              <a:rPr lang="en-US" sz="2000" dirty="0" err="1" smtClean="0">
                <a:latin typeface="Calibri" panose="020F0502020204030204" pitchFamily="34" charset="0"/>
                <a:sym typeface="Symbol"/>
              </a:rPr>
              <a:t>scint</a:t>
            </a:r>
            <a:r>
              <a:rPr lang="en-US" sz="2000" dirty="0" smtClean="0">
                <a:latin typeface="Calibri" panose="020F0502020204030204" pitchFamily="34" charset="0"/>
                <a:sym typeface="Symbol"/>
              </a:rPr>
              <a:t>. screen due to lifetime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latin typeface="Calibri" panose="020F0502020204030204" pitchFamily="34" charset="0"/>
                <a:sym typeface="Symbol"/>
              </a:rPr>
              <a:t>      correct profile image!  </a:t>
            </a:r>
            <a:r>
              <a:rPr lang="en-US" sz="2000" dirty="0" smtClean="0"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10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3449638" y="651510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0A437FB-A66C-45BB-B89B-9ED3ABFBE670}" type="slidenum">
              <a:rPr lang="en-US"/>
              <a:pPr>
                <a:defRPr/>
              </a:pPr>
              <a:t>67</a:t>
            </a:fld>
            <a:endParaRPr lang="en-US"/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8510133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Coherent Optical </a:t>
            </a:r>
            <a:r>
              <a:rPr lang="en-US" altLang="de-DE" sz="2100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Transition </a:t>
            </a:r>
            <a:r>
              <a:rPr lang="en-US" altLang="de-DE" sz="2100" b="1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Radiation</a:t>
            </a:r>
            <a:endParaRPr lang="en-US" altLang="de-DE" sz="2100" b="1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3036" y="734012"/>
            <a:ext cx="8970964" cy="110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Observation of coherent OTR for 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compressed</a:t>
            </a:r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 bunches at LINAC based light sources  </a:t>
            </a:r>
          </a:p>
          <a:p>
            <a:pPr>
              <a:spcBef>
                <a:spcPts val="400"/>
              </a:spcBef>
            </a:pPr>
            <a:r>
              <a:rPr lang="en-US" altLang="de-DE" sz="19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Reason: </a:t>
            </a:r>
            <a:r>
              <a:rPr lang="en-US" altLang="de-DE" sz="1900" dirty="0" smtClean="0">
                <a:latin typeface="Calibri" panose="020F0502020204030204" pitchFamily="34" charset="0"/>
              </a:rPr>
              <a:t>Coherent emission</a:t>
            </a:r>
            <a:r>
              <a:rPr lang="en-US" altLang="de-DE" sz="1900" b="1" dirty="0" smtClean="0">
                <a:latin typeface="Calibri" panose="020F0502020204030204" pitchFamily="34" charset="0"/>
              </a:rPr>
              <a:t> if </a:t>
            </a:r>
            <a:r>
              <a:rPr lang="en-US" altLang="de-DE" sz="1900" dirty="0" smtClean="0">
                <a:latin typeface="Calibri" panose="020F0502020204030204" pitchFamily="34" charset="0"/>
              </a:rPr>
              <a:t>bunch length </a:t>
            </a:r>
            <a:r>
              <a:rPr lang="en-US" altLang="de-DE" sz="1900" dirty="0" smtClean="0">
                <a:latin typeface="Calibri" panose="020F0502020204030204" pitchFamily="34" charset="0"/>
                <a:sym typeface="Symbol"/>
              </a:rPr>
              <a:t> wavelength (</a:t>
            </a:r>
            <a:r>
              <a:rPr lang="en-US" altLang="de-DE" sz="1900" b="1" i="1" dirty="0" err="1" smtClean="0">
                <a:latin typeface="Calibri" panose="020F0502020204030204" pitchFamily="34" charset="0"/>
                <a:sym typeface="Symbol"/>
              </a:rPr>
              <a:t>t</a:t>
            </a:r>
            <a:r>
              <a:rPr lang="en-US" altLang="de-DE" sz="1900" b="1" i="1" baseline="-25000" dirty="0" err="1" smtClean="0">
                <a:latin typeface="Calibri" panose="020F0502020204030204" pitchFamily="34" charset="0"/>
                <a:sym typeface="Symbol"/>
              </a:rPr>
              <a:t>bunch</a:t>
            </a:r>
            <a:r>
              <a:rPr lang="en-US" altLang="de-DE" sz="1900" dirty="0" smtClean="0">
                <a:latin typeface="Calibri" panose="020F0502020204030204" pitchFamily="34" charset="0"/>
                <a:sym typeface="Symbol"/>
              </a:rPr>
              <a:t>=2 fs  </a:t>
            </a:r>
            <a:r>
              <a:rPr lang="en-US" altLang="de-DE" sz="1900" b="1" i="1" dirty="0" err="1" smtClean="0">
                <a:latin typeface="Calibri" panose="020F0502020204030204" pitchFamily="34" charset="0"/>
                <a:sym typeface="Symbol"/>
              </a:rPr>
              <a:t>l</a:t>
            </a:r>
            <a:r>
              <a:rPr lang="en-US" altLang="de-DE" sz="1900" b="1" i="1" baseline="-25000" dirty="0" err="1" smtClean="0">
                <a:latin typeface="Calibri" panose="020F0502020204030204" pitchFamily="34" charset="0"/>
                <a:sym typeface="Symbol"/>
              </a:rPr>
              <a:t>bunch</a:t>
            </a:r>
            <a:r>
              <a:rPr lang="en-US" altLang="de-DE" sz="1900" b="1" i="1" dirty="0" smtClean="0">
                <a:latin typeface="Calibri" panose="020F0502020204030204" pitchFamily="34" charset="0"/>
                <a:sym typeface="Symbol"/>
              </a:rPr>
              <a:t> </a:t>
            </a:r>
            <a:r>
              <a:rPr lang="en-US" altLang="de-DE" sz="1900" dirty="0" smtClean="0">
                <a:latin typeface="Calibri" panose="020F0502020204030204" pitchFamily="34" charset="0"/>
                <a:sym typeface="Symbol"/>
              </a:rPr>
              <a:t>=600 nm) </a:t>
            </a:r>
          </a:p>
          <a:p>
            <a:pPr>
              <a:spcBef>
                <a:spcPts val="400"/>
              </a:spcBef>
            </a:pPr>
            <a:r>
              <a:rPr lang="en-US" altLang="de-DE" sz="2000" b="1" dirty="0" smtClean="0">
                <a:latin typeface="Calibri" panose="020F0502020204030204" pitchFamily="34" charset="0"/>
                <a:sym typeface="Symbol"/>
              </a:rPr>
              <a:t>or</a:t>
            </a:r>
            <a:r>
              <a:rPr lang="en-US" altLang="de-DE" sz="2000" dirty="0" smtClean="0">
                <a:latin typeface="Calibri" panose="020F0502020204030204" pitchFamily="34" charset="0"/>
                <a:sym typeface="Symbol"/>
              </a:rPr>
              <a:t> bunch fluctuations  wavelength</a:t>
            </a:r>
            <a:endParaRPr lang="en-US" altLang="de-DE" sz="2000" dirty="0">
              <a:latin typeface="Calibri" panose="020F0502020204030204" pitchFamily="34" charset="0"/>
            </a:endParaRPr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312738" y="37775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>
              <a:latin typeface="Calibri" panose="020F0502020204030204" pitchFamily="34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555103" y="6228368"/>
            <a:ext cx="458889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 smtClean="0">
                <a:latin typeface="Calibri" panose="020F0502020204030204" pitchFamily="34" charset="0"/>
              </a:rPr>
              <a:t>Contrary of M. Yan et al., DIPAC’11 &amp; S. </a:t>
            </a:r>
            <a:r>
              <a:rPr lang="en-US" altLang="de-DE" sz="1400" dirty="0" err="1" smtClean="0">
                <a:latin typeface="Calibri" panose="020F0502020204030204" pitchFamily="34" charset="0"/>
              </a:rPr>
              <a:t>Wesch</a:t>
            </a:r>
            <a:r>
              <a:rPr lang="en-US" altLang="de-DE" sz="1400" dirty="0" smtClean="0">
                <a:latin typeface="Calibri" panose="020F0502020204030204" pitchFamily="34" charset="0"/>
              </a:rPr>
              <a:t>, DIPAC’11  </a:t>
            </a:r>
            <a:endParaRPr lang="en-US" altLang="de-DE" sz="1400" dirty="0">
              <a:latin typeface="Calibri" panose="020F0502020204030204" pitchFamily="34" charset="0"/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79512" y="3305172"/>
            <a:ext cx="4192587" cy="163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62"/>
          <a:stretch/>
        </p:blipFill>
        <p:spPr bwMode="auto">
          <a:xfrm>
            <a:off x="179512" y="4881635"/>
            <a:ext cx="4192587" cy="165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369357" y="3571141"/>
            <a:ext cx="5099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prompt</a:t>
            </a:r>
            <a:r>
              <a:rPr lang="en-US" sz="2000" dirty="0" smtClean="0">
                <a:latin typeface="Calibri" panose="020F0502020204030204" pitchFamily="34" charset="0"/>
              </a:rPr>
              <a:t> emission for OTR and </a:t>
            </a:r>
            <a:r>
              <a:rPr lang="en-US" sz="2000" dirty="0" err="1" smtClean="0">
                <a:latin typeface="Calibri" panose="020F0502020204030204" pitchFamily="34" charset="0"/>
              </a:rPr>
              <a:t>scint</a:t>
            </a:r>
            <a:r>
              <a:rPr lang="en-US" sz="2000" dirty="0">
                <a:latin typeface="Calibri" panose="020F0502020204030204" pitchFamily="34" charset="0"/>
              </a:rPr>
              <a:t>.</a:t>
            </a:r>
            <a:r>
              <a:rPr lang="en-US" sz="2000" dirty="0" smtClean="0">
                <a:latin typeface="Calibri" panose="020F0502020204030204" pitchFamily="34" charset="0"/>
              </a:rPr>
              <a:t> screen 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latin typeface="Calibri" panose="020F0502020204030204" pitchFamily="34" charset="0"/>
                <a:sym typeface="Symbol"/>
              </a:rPr>
              <a:t> </a:t>
            </a:r>
            <a:r>
              <a:rPr lang="en-US" sz="2000" b="1" dirty="0" smtClean="0">
                <a:latin typeface="Calibri" panose="020F0502020204030204" pitchFamily="34" charset="0"/>
                <a:sym typeface="Symbol"/>
              </a:rPr>
              <a:t>coherent and in-coherent OTR  </a:t>
            </a:r>
            <a:r>
              <a:rPr lang="en-US" sz="2000" b="1" dirty="0" smtClean="0"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467544" y="2936010"/>
            <a:ext cx="1590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i="1" dirty="0" smtClean="0">
                <a:latin typeface="Calibri" panose="020F0502020204030204" pitchFamily="34" charset="0"/>
              </a:rPr>
              <a:t>OTR screen  </a:t>
            </a:r>
            <a:r>
              <a:rPr lang="en-US" sz="2000" i="1" dirty="0" smtClean="0">
                <a:latin typeface="Calibri" panose="020F0502020204030204" pitchFamily="34" charset="0"/>
                <a:sym typeface="Symbol"/>
              </a:rPr>
              <a:t> </a:t>
            </a:r>
            <a:r>
              <a:rPr lang="en-US" sz="2000" i="1" dirty="0" smtClean="0"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2411760" y="2899394"/>
            <a:ext cx="1590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i="1" dirty="0" err="1" smtClean="0">
                <a:latin typeface="Calibri" panose="020F0502020204030204" pitchFamily="34" charset="0"/>
              </a:rPr>
              <a:t>scint</a:t>
            </a:r>
            <a:r>
              <a:rPr lang="en-US" sz="2000" i="1" dirty="0" smtClean="0">
                <a:latin typeface="Calibri" panose="020F0502020204030204" pitchFamily="34" charset="0"/>
              </a:rPr>
              <a:t>. screen  </a:t>
            </a:r>
            <a:r>
              <a:rPr lang="en-US" sz="2000" i="1" dirty="0" smtClean="0">
                <a:latin typeface="Calibri" panose="020F0502020204030204" pitchFamily="34" charset="0"/>
                <a:sym typeface="Symbol"/>
              </a:rPr>
              <a:t> </a:t>
            </a:r>
            <a:r>
              <a:rPr lang="en-US" sz="2000" i="1" dirty="0" smtClean="0"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240461" y="1711874"/>
            <a:ext cx="3761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P</a:t>
            </a:r>
            <a:r>
              <a:rPr lang="en-US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arameter </a:t>
            </a:r>
            <a:r>
              <a:rPr lang="en-US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r</a:t>
            </a:r>
            <a:r>
              <a:rPr lang="en-US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each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for most LINAC-based FELs!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173036" y="2442441"/>
            <a:ext cx="3755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latin typeface="Calibri" panose="020F0502020204030204" pitchFamily="34" charset="0"/>
              </a:rPr>
              <a:t>Beam parameter: FLASH, 700 MeV,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Calibri" panose="020F0502020204030204" pitchFamily="34" charset="0"/>
              </a:rPr>
              <a:t>0.5 </a:t>
            </a:r>
            <a:r>
              <a:rPr lang="en-US" dirty="0" err="1" smtClean="0">
                <a:latin typeface="Calibri" panose="020F0502020204030204" pitchFamily="34" charset="0"/>
              </a:rPr>
              <a:t>nC</a:t>
            </a:r>
            <a:r>
              <a:rPr lang="en-US" dirty="0" smtClean="0">
                <a:latin typeface="Calibri" panose="020F0502020204030204" pitchFamily="34" charset="0"/>
              </a:rPr>
              <a:t>, with bunch compression</a:t>
            </a:r>
          </a:p>
        </p:txBody>
      </p:sp>
      <p:grpSp>
        <p:nvGrpSpPr>
          <p:cNvPr id="39" name="Gruppieren 38"/>
          <p:cNvGrpSpPr/>
          <p:nvPr/>
        </p:nvGrpSpPr>
        <p:grpSpPr>
          <a:xfrm>
            <a:off x="4006960" y="1417015"/>
            <a:ext cx="2516078" cy="1891440"/>
            <a:chOff x="3616677" y="1787787"/>
            <a:chExt cx="2839808" cy="2134804"/>
          </a:xfrm>
        </p:grpSpPr>
        <p:sp>
          <p:nvSpPr>
            <p:cNvPr id="40" name="Pfeil nach rechts 2074"/>
            <p:cNvSpPr>
              <a:spLocks noChangeArrowheads="1"/>
            </p:cNvSpPr>
            <p:nvPr/>
          </p:nvSpPr>
          <p:spPr bwMode="auto">
            <a:xfrm>
              <a:off x="4021110" y="2761935"/>
              <a:ext cx="2237533" cy="500819"/>
            </a:xfrm>
            <a:prstGeom prst="rightArrow">
              <a:avLst>
                <a:gd name="adj1" fmla="val 50000"/>
                <a:gd name="adj2" fmla="val 66569"/>
              </a:avLst>
            </a:prstGeom>
            <a:gradFill rotWithShape="1">
              <a:gsLst>
                <a:gs pos="0">
                  <a:srgbClr val="D60000"/>
                </a:gs>
                <a:gs pos="17999">
                  <a:srgbClr val="FEE7F2"/>
                </a:gs>
                <a:gs pos="50000">
                  <a:srgbClr val="FAC77D"/>
                </a:gs>
                <a:gs pos="50000">
                  <a:srgbClr val="FF0000"/>
                </a:gs>
                <a:gs pos="72000">
                  <a:srgbClr val="FEE7F2"/>
                </a:gs>
                <a:gs pos="82001">
                  <a:srgbClr val="FBD49C"/>
                </a:gs>
                <a:gs pos="100000">
                  <a:srgbClr val="FBD49C"/>
                </a:gs>
              </a:gsLst>
              <a:lin ang="16200000"/>
            </a:gradFill>
            <a:ln w="3175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41" name="Parallelogramm 40"/>
            <p:cNvSpPr/>
            <p:nvPr/>
          </p:nvSpPr>
          <p:spPr bwMode="auto">
            <a:xfrm>
              <a:off x="4160809" y="2335652"/>
              <a:ext cx="1785696" cy="1369938"/>
            </a:xfrm>
            <a:prstGeom prst="parallelogram">
              <a:avLst>
                <a:gd name="adj" fmla="val 104109"/>
              </a:avLst>
            </a:prstGeom>
            <a:solidFill>
              <a:srgbClr val="92D050">
                <a:alpha val="30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3616677" y="3014581"/>
              <a:ext cx="1166467" cy="451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3661932" y="2145022"/>
              <a:ext cx="1254721" cy="451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3333CC"/>
                  </a:solidFill>
                  <a:latin typeface="Calibri" panose="020F0502020204030204" pitchFamily="34" charset="0"/>
                </a:rPr>
                <a:t>photons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5050347" y="3123624"/>
              <a:ext cx="1406138" cy="7989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Calibri" panose="020F0502020204030204" pitchFamily="34" charset="0"/>
                </a:rPr>
                <a:t>OTR screen</a:t>
              </a:r>
            </a:p>
          </p:txBody>
        </p:sp>
        <p:sp>
          <p:nvSpPr>
            <p:cNvPr id="45" name="AutoShape 11"/>
            <p:cNvSpPr>
              <a:spLocks noChangeArrowheads="1"/>
            </p:cNvSpPr>
            <p:nvPr/>
          </p:nvSpPr>
          <p:spPr bwMode="auto">
            <a:xfrm rot="8280298">
              <a:off x="4319111" y="2390845"/>
              <a:ext cx="368806" cy="824429"/>
            </a:xfrm>
            <a:prstGeom prst="lightningBolt">
              <a:avLst/>
            </a:prstGeom>
            <a:solidFill>
              <a:srgbClr val="3333CC">
                <a:alpha val="65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6" name="AutoShape 11"/>
            <p:cNvSpPr>
              <a:spLocks noChangeArrowheads="1"/>
            </p:cNvSpPr>
            <p:nvPr/>
          </p:nvSpPr>
          <p:spPr bwMode="auto">
            <a:xfrm rot="10950866">
              <a:off x="4732248" y="2153480"/>
              <a:ext cx="368806" cy="824429"/>
            </a:xfrm>
            <a:prstGeom prst="lightningBolt">
              <a:avLst/>
            </a:prstGeom>
            <a:solidFill>
              <a:srgbClr val="3333CC">
                <a:alpha val="58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3631785" y="1787787"/>
              <a:ext cx="2812423" cy="451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9900"/>
                  </a:solidFill>
                  <a:latin typeface="Calibri" panose="020F0502020204030204" pitchFamily="34" charset="0"/>
                </a:rPr>
                <a:t>in-coherent emission</a:t>
              </a:r>
            </a:p>
          </p:txBody>
        </p:sp>
        <p:sp>
          <p:nvSpPr>
            <p:cNvPr id="48" name="Rechteck 47"/>
            <p:cNvSpPr/>
            <p:nvPr/>
          </p:nvSpPr>
          <p:spPr bwMode="auto">
            <a:xfrm>
              <a:off x="3631785" y="1876762"/>
              <a:ext cx="2812423" cy="2042118"/>
            </a:xfrm>
            <a:prstGeom prst="rect">
              <a:avLst/>
            </a:prstGeom>
            <a:noFill/>
            <a:ln w="3175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9" name="Gruppieren 48"/>
          <p:cNvGrpSpPr/>
          <p:nvPr/>
        </p:nvGrpSpPr>
        <p:grpSpPr>
          <a:xfrm>
            <a:off x="6591555" y="1432785"/>
            <a:ext cx="2490074" cy="1870104"/>
            <a:chOff x="3631785" y="1805222"/>
            <a:chExt cx="2824700" cy="2121417"/>
          </a:xfrm>
        </p:grpSpPr>
        <p:sp>
          <p:nvSpPr>
            <p:cNvPr id="50" name="Pfeil nach rechts 2074"/>
            <p:cNvSpPr>
              <a:spLocks noChangeArrowheads="1"/>
            </p:cNvSpPr>
            <p:nvPr/>
          </p:nvSpPr>
          <p:spPr bwMode="auto">
            <a:xfrm>
              <a:off x="4021110" y="2761935"/>
              <a:ext cx="2237533" cy="500819"/>
            </a:xfrm>
            <a:prstGeom prst="rightArrow">
              <a:avLst>
                <a:gd name="adj1" fmla="val 50000"/>
                <a:gd name="adj2" fmla="val 66569"/>
              </a:avLst>
            </a:prstGeom>
            <a:gradFill rotWithShape="1">
              <a:gsLst>
                <a:gs pos="0">
                  <a:srgbClr val="D60000"/>
                </a:gs>
                <a:gs pos="17999">
                  <a:srgbClr val="FEE7F2"/>
                </a:gs>
                <a:gs pos="50000">
                  <a:srgbClr val="FAC77D"/>
                </a:gs>
                <a:gs pos="50000">
                  <a:srgbClr val="FF0000"/>
                </a:gs>
                <a:gs pos="72000">
                  <a:srgbClr val="FEE7F2"/>
                </a:gs>
                <a:gs pos="82001">
                  <a:srgbClr val="FBD49C"/>
                </a:gs>
                <a:gs pos="100000">
                  <a:srgbClr val="FBD49C"/>
                </a:gs>
              </a:gsLst>
              <a:lin ang="16200000"/>
            </a:gradFill>
            <a:ln w="3175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51" name="Parallelogramm 50"/>
            <p:cNvSpPr/>
            <p:nvPr/>
          </p:nvSpPr>
          <p:spPr bwMode="auto">
            <a:xfrm>
              <a:off x="4160809" y="2335652"/>
              <a:ext cx="1785696" cy="1369938"/>
            </a:xfrm>
            <a:prstGeom prst="parallelogram">
              <a:avLst>
                <a:gd name="adj" fmla="val 104109"/>
              </a:avLst>
            </a:prstGeom>
            <a:solidFill>
              <a:srgbClr val="92D050">
                <a:alpha val="30000"/>
              </a:srgbClr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3747688" y="3015775"/>
              <a:ext cx="1166467" cy="453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3661932" y="2111635"/>
              <a:ext cx="1254721" cy="453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3333CC"/>
                  </a:solidFill>
                  <a:latin typeface="Calibri" panose="020F0502020204030204" pitchFamily="34" charset="0"/>
                </a:rPr>
                <a:t>photons</a:t>
              </a:r>
            </a:p>
          </p:txBody>
        </p:sp>
        <p:sp>
          <p:nvSpPr>
            <p:cNvPr id="54" name="Textfeld 53"/>
            <p:cNvSpPr txBox="1"/>
            <p:nvPr/>
          </p:nvSpPr>
          <p:spPr>
            <a:xfrm>
              <a:off x="5050347" y="3123624"/>
              <a:ext cx="1406138" cy="80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Calibri" panose="020F0502020204030204" pitchFamily="34" charset="0"/>
                </a:rPr>
                <a:t>OTR screen</a:t>
              </a:r>
            </a:p>
          </p:txBody>
        </p:sp>
        <p:sp>
          <p:nvSpPr>
            <p:cNvPr id="55" name="AutoShape 11"/>
            <p:cNvSpPr>
              <a:spLocks noChangeArrowheads="1"/>
            </p:cNvSpPr>
            <p:nvPr/>
          </p:nvSpPr>
          <p:spPr bwMode="auto">
            <a:xfrm rot="10950866">
              <a:off x="4732248" y="2153480"/>
              <a:ext cx="368806" cy="824429"/>
            </a:xfrm>
            <a:prstGeom prst="lightningBolt">
              <a:avLst/>
            </a:prstGeom>
            <a:solidFill>
              <a:srgbClr val="3333CC">
                <a:alpha val="58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3631785" y="1805222"/>
              <a:ext cx="2812423" cy="453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coherent emission</a:t>
              </a:r>
            </a:p>
          </p:txBody>
        </p:sp>
        <p:sp>
          <p:nvSpPr>
            <p:cNvPr id="57" name="Rechteck 56"/>
            <p:cNvSpPr/>
            <p:nvPr/>
          </p:nvSpPr>
          <p:spPr bwMode="auto">
            <a:xfrm>
              <a:off x="3631785" y="1876762"/>
              <a:ext cx="2812423" cy="2042118"/>
            </a:xfrm>
            <a:prstGeom prst="rect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58" name="AutoShape 11"/>
          <p:cNvSpPr>
            <a:spLocks noChangeArrowheads="1"/>
          </p:cNvSpPr>
          <p:nvPr/>
        </p:nvSpPr>
        <p:spPr bwMode="auto">
          <a:xfrm rot="10800000">
            <a:off x="7308304" y="1817125"/>
            <a:ext cx="368806" cy="824429"/>
          </a:xfrm>
          <a:prstGeom prst="lightningBolt">
            <a:avLst/>
          </a:prstGeom>
          <a:solidFill>
            <a:srgbClr val="3333CC">
              <a:alpha val="6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8909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3" grpId="0"/>
      <p:bldP spid="5" grpId="0"/>
      <p:bldP spid="35" grpId="0"/>
      <p:bldP spid="36" grpId="0"/>
      <p:bldP spid="38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667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4D4D4D"/>
              </a:solidFill>
              <a:latin typeface="Comic Sans MS" pitchFamily="66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6108700" y="4762500"/>
            <a:ext cx="28575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 sz="1600" baseline="3000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173949" y="1427163"/>
            <a:ext cx="9205161" cy="35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en-US" altLang="de-DE" sz="2400" b="1" dirty="0">
                <a:solidFill>
                  <a:srgbClr val="0000FF"/>
                </a:solidFill>
                <a:latin typeface="Calibri" panose="020F0502020204030204" pitchFamily="34" charset="0"/>
              </a:rPr>
              <a:t>Outline</a:t>
            </a:r>
            <a:r>
              <a:rPr lang="en-US" altLang="de-DE" sz="2400" b="1" dirty="0">
                <a:solidFill>
                  <a:srgbClr val="5F5F5F"/>
                </a:solidFill>
                <a:latin typeface="Calibri" panose="020F0502020204030204" pitchFamily="34" charset="0"/>
              </a:rPr>
              <a:t>:</a:t>
            </a: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Scintillation screens: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de-DE" sz="2000" b="1" dirty="0">
                <a:solidFill>
                  <a:srgbClr val="5F5F5F"/>
                </a:solidFill>
                <a:latin typeface="Calibri" panose="020F0502020204030204" pitchFamily="34" charset="0"/>
              </a:rPr>
              <a:t>   emission of light, universal  usage, limited dynamic range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SEM-Grid</a:t>
            </a: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: </a:t>
            </a:r>
            <a:r>
              <a:rPr lang="en-US" altLang="de-DE" sz="2000" b="1" dirty="0">
                <a:latin typeface="Calibri" panose="020F0502020204030204" pitchFamily="34" charset="0"/>
              </a:rPr>
              <a:t>emission of electrons, workhorse, limited </a:t>
            </a:r>
            <a:r>
              <a:rPr lang="en-US" altLang="de-DE" sz="2000" b="1" dirty="0" smtClean="0">
                <a:latin typeface="Calibri" panose="020F0502020204030204" pitchFamily="34" charset="0"/>
              </a:rPr>
              <a:t>resolution</a:t>
            </a:r>
            <a:r>
              <a:rPr lang="en-US" altLang="de-DE" sz="20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  </a:t>
            </a:r>
            <a:endParaRPr lang="en-US" altLang="de-DE" sz="2000" b="1" dirty="0">
              <a:solidFill>
                <a:srgbClr val="3333CC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Wire scanner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Ionization Profile Monitor </a:t>
            </a:r>
            <a:endParaRPr lang="en-US" altLang="de-DE" sz="2000" b="1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Optical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Transition Radiation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Synchrotron Light Monitors   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</a:rPr>
              <a:t> Summary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of Beam Profile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483D77A-9B5F-43C2-9E0D-2273EC87BFB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</a:t>
            </a:r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Emission by Ion Impact 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5400" y="692696"/>
            <a:ext cx="9118600" cy="249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3333CC"/>
                </a:solidFill>
                <a:latin typeface="Calibri" panose="020F0502020204030204" pitchFamily="34" charset="0"/>
              </a:rPr>
              <a:t>Energy loss of ions in metals close to a surface: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Closed </a:t>
            </a:r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  <a:sym typeface="Symbol" pitchFamily="18" charset="2"/>
              </a:rPr>
              <a:t>collision with large energy transfer: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 fast e</a:t>
            </a:r>
            <a:r>
              <a:rPr lang="en-US" altLang="de-DE" sz="2800" b="1" baseline="30000" dirty="0">
                <a:latin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sz="2000" baseline="300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with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  </a:t>
            </a:r>
            <a:r>
              <a:rPr lang="en-US" altLang="de-DE" sz="2000" b="1" i="1" dirty="0" err="1" smtClean="0"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000" b="1" i="1" baseline="-25000" dirty="0" err="1" smtClean="0">
                <a:latin typeface="Calibri" panose="020F0502020204030204" pitchFamily="34" charset="0"/>
                <a:sym typeface="Symbol" pitchFamily="18" charset="2"/>
              </a:rPr>
              <a:t>kin</a:t>
            </a:r>
            <a:r>
              <a:rPr lang="en-US" altLang="de-DE" sz="2000" b="1" i="1" baseline="-250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&gt;&gt;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100 eV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60000"/>
              </a:lnSpc>
            </a:pPr>
            <a:r>
              <a:rPr lang="en-US" altLang="de-DE" sz="2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Distant collision with low energy transfer</a:t>
            </a:r>
            <a:r>
              <a:rPr lang="en-US" altLang="de-DE" sz="2000" dirty="0" smtClean="0">
                <a:latin typeface="Calibri" panose="020F0502020204030204" pitchFamily="34" charset="0"/>
              </a:rPr>
              <a:t> : 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slow e</a:t>
            </a:r>
            <a:r>
              <a:rPr lang="en-US" altLang="de-DE" sz="2000" baseline="30000" dirty="0">
                <a:latin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with </a:t>
            </a:r>
            <a:r>
              <a:rPr lang="en-US" altLang="de-DE" sz="2000" b="1" i="1" dirty="0" err="1" smtClean="0">
                <a:latin typeface="Calibri" panose="020F0502020204030204" pitchFamily="34" charset="0"/>
                <a:sym typeface="Symbol" pitchFamily="18" charset="2"/>
              </a:rPr>
              <a:t>E</a:t>
            </a:r>
            <a:r>
              <a:rPr lang="en-US" altLang="de-DE" sz="2000" b="1" i="1" baseline="-25000" dirty="0" err="1" smtClean="0">
                <a:latin typeface="Calibri" panose="020F0502020204030204" pitchFamily="34" charset="0"/>
                <a:sym typeface="Symbol" pitchFamily="18" charset="2"/>
              </a:rPr>
              <a:t>kin</a:t>
            </a:r>
            <a:r>
              <a:rPr lang="en-US" altLang="de-DE" sz="2000" b="1" i="1" baseline="-25000" dirty="0" smtClean="0">
                <a:latin typeface="Calibri" panose="020F0502020204030204" pitchFamily="34" charset="0"/>
                <a:sym typeface="Symbol" pitchFamily="18" charset="2"/>
              </a:rPr>
              <a:t>  </a:t>
            </a:r>
            <a:r>
              <a:rPr lang="en-US" altLang="de-DE" sz="2000" b="1" dirty="0" smtClean="0">
                <a:latin typeface="Calibri" panose="020F0502020204030204" pitchFamily="34" charset="0"/>
                <a:sym typeface="Symbol" pitchFamily="18" charset="2"/>
              </a:rPr>
              <a:t>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 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10 eV 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‘diffusion’ &amp; scattering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with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other e</a:t>
            </a:r>
            <a:r>
              <a:rPr lang="en-US" altLang="de-DE" sz="2400" baseline="30000" dirty="0">
                <a:latin typeface="Calibri" panose="020F0502020204030204" pitchFamily="34" charset="0"/>
                <a:sym typeface="Symbol" pitchFamily="18" charset="2"/>
              </a:rPr>
              <a:t>-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:</a:t>
            </a:r>
            <a:r>
              <a:rPr lang="en-US" altLang="de-DE" sz="2400" baseline="30000" dirty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scattering length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de-DE" sz="2000" b="1" i="1" dirty="0" smtClean="0">
                <a:latin typeface="Calibri" panose="020F0502020204030204" pitchFamily="34" charset="0"/>
                <a:sym typeface="Symbol" pitchFamily="18" charset="2"/>
              </a:rPr>
              <a:t>L</a:t>
            </a:r>
            <a:r>
              <a:rPr lang="en-US" altLang="de-DE" sz="2000" b="1" i="1" baseline="-25000" dirty="0" smtClean="0">
                <a:latin typeface="Calibri" panose="020F0502020204030204" pitchFamily="34" charset="0"/>
                <a:sym typeface="Symbol" pitchFamily="18" charset="2"/>
              </a:rPr>
              <a:t>s  </a:t>
            </a:r>
            <a:r>
              <a:rPr lang="en-US" altLang="de-DE" sz="2000" b="1" i="1" dirty="0" smtClean="0">
                <a:latin typeface="Calibri" panose="020F0502020204030204" pitchFamily="34" charset="0"/>
                <a:sym typeface="Symbol" pitchFamily="18" charset="2"/>
              </a:rPr>
              <a:t>  </a:t>
            </a: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1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- 10 nm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®"/>
            </a:pP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at surface  90 % probability for escape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000" dirty="0" smtClean="0">
                <a:latin typeface="Calibri" panose="020F0502020204030204" pitchFamily="34" charset="0"/>
                <a:sym typeface="Symbol" pitchFamily="18" charset="2"/>
              </a:rPr>
              <a:t>Secondary </a:t>
            </a:r>
            <a:r>
              <a:rPr lang="en-US" altLang="de-DE" sz="2000" b="1" dirty="0">
                <a:latin typeface="Calibri" panose="020F0502020204030204" pitchFamily="34" charset="0"/>
                <a:sym typeface="Symbol" pitchFamily="18" charset="2"/>
              </a:rPr>
              <a:t>electron yield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and  energy distribution comparable for all metals!</a:t>
            </a:r>
            <a:r>
              <a:rPr lang="en-US" altLang="de-DE" dirty="0">
                <a:latin typeface="Calibri" panose="020F0502020204030204" pitchFamily="34" charset="0"/>
                <a:sym typeface="Symbol" pitchFamily="18" charset="2"/>
              </a:rPr>
              <a:t> 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r>
              <a:rPr lang="en-US" altLang="de-DE" sz="2400" dirty="0">
                <a:latin typeface="Calibri" panose="020F0502020204030204" pitchFamily="34" charset="0"/>
                <a:sym typeface="Symbol" pitchFamily="18" charset="2"/>
              </a:rPr>
              <a:t>       </a:t>
            </a:r>
            <a:r>
              <a:rPr lang="en-US" altLang="de-DE" sz="2400" b="1" i="1" dirty="0">
                <a:latin typeface="Calibri" panose="020F0502020204030204" pitchFamily="34" charset="0"/>
                <a:sym typeface="Symbol" pitchFamily="18" charset="2"/>
              </a:rPr>
              <a:t>Y = const. * </a:t>
            </a:r>
            <a:r>
              <a:rPr lang="en-US" altLang="de-DE" sz="2400" b="1" i="1" dirty="0" err="1">
                <a:latin typeface="Calibri" panose="020F0502020204030204" pitchFamily="34" charset="0"/>
                <a:sym typeface="Symbol" pitchFamily="18" charset="2"/>
              </a:rPr>
              <a:t>dE</a:t>
            </a:r>
            <a:r>
              <a:rPr lang="en-US" altLang="de-DE" sz="2400" b="1" i="1" dirty="0">
                <a:latin typeface="Calibri" panose="020F0502020204030204" pitchFamily="34" charset="0"/>
                <a:sym typeface="Symbol" pitchFamily="18" charset="2"/>
              </a:rPr>
              <a:t>/dx</a:t>
            </a:r>
            <a:r>
              <a:rPr lang="en-US" altLang="de-DE" sz="2400" dirty="0">
                <a:latin typeface="Calibri" panose="020F0502020204030204" pitchFamily="34" charset="0"/>
                <a:sym typeface="Symbol" pitchFamily="18" charset="2"/>
              </a:rPr>
              <a:t>    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(</a:t>
            </a:r>
            <a:r>
              <a:rPr lang="en-US" altLang="de-DE" sz="2000" dirty="0" err="1">
                <a:latin typeface="Calibri" panose="020F0502020204030204" pitchFamily="34" charset="0"/>
                <a:sym typeface="Symbol" pitchFamily="18" charset="2"/>
              </a:rPr>
              <a:t>Sternglass</a:t>
            </a:r>
            <a:r>
              <a:rPr lang="en-US" altLang="de-DE" sz="2000" dirty="0">
                <a:latin typeface="Calibri" panose="020F0502020204030204" pitchFamily="34" charset="0"/>
                <a:sym typeface="Symbol" pitchFamily="18" charset="2"/>
              </a:rPr>
              <a:t> formula)</a:t>
            </a:r>
          </a:p>
        </p:txBody>
      </p:sp>
      <p:grpSp>
        <p:nvGrpSpPr>
          <p:cNvPr id="24582" name="Group 5"/>
          <p:cNvGrpSpPr>
            <a:grpSpLocks/>
          </p:cNvGrpSpPr>
          <p:nvPr/>
        </p:nvGrpSpPr>
        <p:grpSpPr bwMode="auto">
          <a:xfrm>
            <a:off x="323850" y="3789363"/>
            <a:ext cx="3455988" cy="1981200"/>
            <a:chOff x="204" y="2387"/>
            <a:chExt cx="2177" cy="1248"/>
          </a:xfrm>
        </p:grpSpPr>
        <p:sp>
          <p:nvSpPr>
            <p:cNvPr id="24589" name="Rectangle 6"/>
            <p:cNvSpPr>
              <a:spLocks noChangeArrowheads="1"/>
            </p:cNvSpPr>
            <p:nvPr/>
          </p:nvSpPr>
          <p:spPr bwMode="auto">
            <a:xfrm>
              <a:off x="1156" y="2724"/>
              <a:ext cx="1044" cy="233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>
                <a:latin typeface="Calibri" panose="020F0502020204030204" pitchFamily="34" charset="0"/>
              </a:endParaRPr>
            </a:p>
          </p:txBody>
        </p:sp>
        <p:sp>
          <p:nvSpPr>
            <p:cNvPr id="24590" name="Line 7"/>
            <p:cNvSpPr>
              <a:spLocks noChangeShapeType="1"/>
            </p:cNvSpPr>
            <p:nvPr/>
          </p:nvSpPr>
          <p:spPr bwMode="auto">
            <a:xfrm>
              <a:off x="208" y="2839"/>
              <a:ext cx="783" cy="0"/>
            </a:xfrm>
            <a:prstGeom prst="line">
              <a:avLst/>
            </a:prstGeom>
            <a:noFill/>
            <a:ln w="4127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1" name="Line 8"/>
            <p:cNvSpPr>
              <a:spLocks noChangeShapeType="1"/>
            </p:cNvSpPr>
            <p:nvPr/>
          </p:nvSpPr>
          <p:spPr bwMode="auto">
            <a:xfrm flipV="1">
              <a:off x="1144" y="2389"/>
              <a:ext cx="0" cy="91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2" name="Line 9"/>
            <p:cNvSpPr>
              <a:spLocks noChangeShapeType="1"/>
            </p:cNvSpPr>
            <p:nvPr/>
          </p:nvSpPr>
          <p:spPr bwMode="auto">
            <a:xfrm>
              <a:off x="1157" y="2840"/>
              <a:ext cx="783" cy="0"/>
            </a:xfrm>
            <a:prstGeom prst="line">
              <a:avLst/>
            </a:prstGeom>
            <a:noFill/>
            <a:ln w="41275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3" name="Line 10"/>
            <p:cNvSpPr>
              <a:spLocks noChangeShapeType="1"/>
            </p:cNvSpPr>
            <p:nvPr/>
          </p:nvSpPr>
          <p:spPr bwMode="auto">
            <a:xfrm flipV="1">
              <a:off x="1157" y="3294"/>
              <a:ext cx="1043" cy="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4" name="Line 11"/>
            <p:cNvSpPr>
              <a:spLocks noChangeShapeType="1"/>
            </p:cNvSpPr>
            <p:nvPr/>
          </p:nvSpPr>
          <p:spPr bwMode="auto">
            <a:xfrm flipV="1">
              <a:off x="1202" y="2755"/>
              <a:ext cx="91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5" name="Line 12"/>
            <p:cNvSpPr>
              <a:spLocks noChangeShapeType="1"/>
            </p:cNvSpPr>
            <p:nvPr/>
          </p:nvSpPr>
          <p:spPr bwMode="auto">
            <a:xfrm flipH="1" flipV="1">
              <a:off x="1202" y="2665"/>
              <a:ext cx="91" cy="9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6" name="Line 13"/>
            <p:cNvSpPr>
              <a:spLocks noChangeShapeType="1"/>
            </p:cNvSpPr>
            <p:nvPr/>
          </p:nvSpPr>
          <p:spPr bwMode="auto">
            <a:xfrm flipH="1" flipV="1">
              <a:off x="1157" y="2574"/>
              <a:ext cx="45" cy="9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7" name="Line 14"/>
            <p:cNvSpPr>
              <a:spLocks noChangeShapeType="1"/>
            </p:cNvSpPr>
            <p:nvPr/>
          </p:nvSpPr>
          <p:spPr bwMode="auto">
            <a:xfrm flipV="1">
              <a:off x="1293" y="2846"/>
              <a:ext cx="91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8" name="Line 15"/>
            <p:cNvSpPr>
              <a:spLocks noChangeShapeType="1"/>
            </p:cNvSpPr>
            <p:nvPr/>
          </p:nvSpPr>
          <p:spPr bwMode="auto">
            <a:xfrm flipV="1">
              <a:off x="1157" y="2937"/>
              <a:ext cx="136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599" name="Line 16"/>
            <p:cNvSpPr>
              <a:spLocks noChangeShapeType="1"/>
            </p:cNvSpPr>
            <p:nvPr/>
          </p:nvSpPr>
          <p:spPr bwMode="auto">
            <a:xfrm flipV="1">
              <a:off x="1519" y="2710"/>
              <a:ext cx="227" cy="136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0" name="Line 17"/>
            <p:cNvSpPr>
              <a:spLocks noChangeShapeType="1"/>
            </p:cNvSpPr>
            <p:nvPr/>
          </p:nvSpPr>
          <p:spPr bwMode="auto">
            <a:xfrm flipV="1">
              <a:off x="1837" y="2438"/>
              <a:ext cx="91" cy="91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1" name="Line 18"/>
            <p:cNvSpPr>
              <a:spLocks noChangeShapeType="1"/>
            </p:cNvSpPr>
            <p:nvPr/>
          </p:nvSpPr>
          <p:spPr bwMode="auto">
            <a:xfrm flipV="1">
              <a:off x="1746" y="2529"/>
              <a:ext cx="91" cy="181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2" name="Line 19"/>
            <p:cNvSpPr>
              <a:spLocks noChangeShapeType="1"/>
            </p:cNvSpPr>
            <p:nvPr/>
          </p:nvSpPr>
          <p:spPr bwMode="auto">
            <a:xfrm flipH="1" flipV="1">
              <a:off x="884" y="2438"/>
              <a:ext cx="273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3" name="Line 20"/>
            <p:cNvSpPr>
              <a:spLocks noChangeShapeType="1"/>
            </p:cNvSpPr>
            <p:nvPr/>
          </p:nvSpPr>
          <p:spPr bwMode="auto">
            <a:xfrm flipH="1">
              <a:off x="884" y="3028"/>
              <a:ext cx="273" cy="9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4" name="Line 21"/>
            <p:cNvSpPr>
              <a:spLocks noChangeShapeType="1"/>
            </p:cNvSpPr>
            <p:nvPr/>
          </p:nvSpPr>
          <p:spPr bwMode="auto">
            <a:xfrm>
              <a:off x="1474" y="2574"/>
              <a:ext cx="271" cy="136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5" name="Line 22"/>
            <p:cNvSpPr>
              <a:spLocks noChangeShapeType="1"/>
            </p:cNvSpPr>
            <p:nvPr/>
          </p:nvSpPr>
          <p:spPr bwMode="auto">
            <a:xfrm flipV="1">
              <a:off x="1293" y="2574"/>
              <a:ext cx="180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6" name="Line 23"/>
            <p:cNvSpPr>
              <a:spLocks noChangeShapeType="1"/>
            </p:cNvSpPr>
            <p:nvPr/>
          </p:nvSpPr>
          <p:spPr bwMode="auto">
            <a:xfrm flipV="1">
              <a:off x="1157" y="2665"/>
              <a:ext cx="134" cy="0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7" name="Line 24"/>
            <p:cNvSpPr>
              <a:spLocks noChangeShapeType="1"/>
            </p:cNvSpPr>
            <p:nvPr/>
          </p:nvSpPr>
          <p:spPr bwMode="auto">
            <a:xfrm flipH="1" flipV="1">
              <a:off x="884" y="2665"/>
              <a:ext cx="273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8" name="Line 25"/>
            <p:cNvSpPr>
              <a:spLocks noChangeShapeType="1"/>
            </p:cNvSpPr>
            <p:nvPr/>
          </p:nvSpPr>
          <p:spPr bwMode="auto">
            <a:xfrm flipV="1">
              <a:off x="1474" y="2846"/>
              <a:ext cx="0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09" name="Line 26"/>
            <p:cNvSpPr>
              <a:spLocks noChangeShapeType="1"/>
            </p:cNvSpPr>
            <p:nvPr/>
          </p:nvSpPr>
          <p:spPr bwMode="auto">
            <a:xfrm flipH="1" flipV="1">
              <a:off x="1474" y="2937"/>
              <a:ext cx="91" cy="45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10" name="Line 27"/>
            <p:cNvSpPr>
              <a:spLocks noChangeShapeType="1"/>
            </p:cNvSpPr>
            <p:nvPr/>
          </p:nvSpPr>
          <p:spPr bwMode="auto">
            <a:xfrm flipV="1">
              <a:off x="1474" y="2982"/>
              <a:ext cx="91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11" name="Line 28"/>
            <p:cNvSpPr>
              <a:spLocks noChangeShapeType="1"/>
            </p:cNvSpPr>
            <p:nvPr/>
          </p:nvSpPr>
          <p:spPr bwMode="auto">
            <a:xfrm flipH="1" flipV="1">
              <a:off x="1474" y="3073"/>
              <a:ext cx="182" cy="45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12" name="Line 29"/>
            <p:cNvSpPr>
              <a:spLocks noChangeShapeType="1"/>
            </p:cNvSpPr>
            <p:nvPr/>
          </p:nvSpPr>
          <p:spPr bwMode="auto">
            <a:xfrm flipH="1">
              <a:off x="1701" y="2528"/>
              <a:ext cx="137" cy="46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13" name="Line 30"/>
            <p:cNvSpPr>
              <a:spLocks noChangeShapeType="1"/>
            </p:cNvSpPr>
            <p:nvPr/>
          </p:nvSpPr>
          <p:spPr bwMode="auto">
            <a:xfrm flipV="1">
              <a:off x="1701" y="2483"/>
              <a:ext cx="45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14" name="Line 31"/>
            <p:cNvSpPr>
              <a:spLocks noChangeShapeType="1"/>
            </p:cNvSpPr>
            <p:nvPr/>
          </p:nvSpPr>
          <p:spPr bwMode="auto">
            <a:xfrm flipV="1">
              <a:off x="1293" y="2755"/>
              <a:ext cx="91" cy="91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15" name="Line 32"/>
            <p:cNvSpPr>
              <a:spLocks noChangeShapeType="1"/>
            </p:cNvSpPr>
            <p:nvPr/>
          </p:nvSpPr>
          <p:spPr bwMode="auto">
            <a:xfrm flipV="1">
              <a:off x="1383" y="2710"/>
              <a:ext cx="91" cy="46"/>
            </a:xfrm>
            <a:prstGeom prst="line">
              <a:avLst/>
            </a:prstGeom>
            <a:noFill/>
            <a:ln w="19050">
              <a:solidFill>
                <a:srgbClr val="3333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16" name="Text Box 33"/>
            <p:cNvSpPr txBox="1">
              <a:spLocks noChangeArrowheads="1"/>
            </p:cNvSpPr>
            <p:nvPr/>
          </p:nvSpPr>
          <p:spPr bwMode="auto">
            <a:xfrm>
              <a:off x="204" y="2596"/>
              <a:ext cx="63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>
                  <a:solidFill>
                    <a:srgbClr val="FF0000"/>
                  </a:solidFill>
                  <a:latin typeface="Calibri" panose="020F0502020204030204" pitchFamily="34" charset="0"/>
                </a:rPr>
                <a:t>beam</a:t>
              </a:r>
            </a:p>
          </p:txBody>
        </p:sp>
        <p:sp>
          <p:nvSpPr>
            <p:cNvPr id="24617" name="Text Box 34"/>
            <p:cNvSpPr txBox="1">
              <a:spLocks noChangeArrowheads="1"/>
            </p:cNvSpPr>
            <p:nvPr/>
          </p:nvSpPr>
          <p:spPr bwMode="auto">
            <a:xfrm>
              <a:off x="1111" y="3385"/>
              <a:ext cx="9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000" b="1" i="1">
                  <a:latin typeface="Calibri" panose="020F0502020204030204" pitchFamily="34" charset="0"/>
                </a:rPr>
                <a:t>L</a:t>
              </a:r>
              <a:r>
                <a:rPr lang="en-US" altLang="de-DE" sz="2000" b="1" i="1" baseline="-25000">
                  <a:latin typeface="Calibri" panose="020F0502020204030204" pitchFamily="34" charset="0"/>
                </a:rPr>
                <a:t>s </a:t>
              </a:r>
              <a:r>
                <a:rPr lang="en-US" altLang="de-DE" sz="2000" b="1">
                  <a:latin typeface="Calibri" panose="020F0502020204030204" pitchFamily="34" charset="0"/>
                  <a:sym typeface="Symbol" pitchFamily="18" charset="2"/>
                </a:rPr>
                <a:t> </a:t>
              </a:r>
              <a:r>
                <a:rPr lang="en-US" altLang="de-DE" sz="2000">
                  <a:latin typeface="Calibri" panose="020F0502020204030204" pitchFamily="34" charset="0"/>
                  <a:sym typeface="Symbol" pitchFamily="18" charset="2"/>
                </a:rPr>
                <a:t>10 nm</a:t>
              </a:r>
              <a:endParaRPr lang="en-US" altLang="de-DE" sz="2000" baseline="-25000">
                <a:latin typeface="Calibri" panose="020F0502020204030204" pitchFamily="34" charset="0"/>
                <a:sym typeface="Symbol" pitchFamily="18" charset="2"/>
              </a:endParaRPr>
            </a:p>
          </p:txBody>
        </p:sp>
        <p:sp>
          <p:nvSpPr>
            <p:cNvPr id="24618" name="Text Box 35"/>
            <p:cNvSpPr txBox="1">
              <a:spLocks noChangeArrowheads="1"/>
            </p:cNvSpPr>
            <p:nvPr/>
          </p:nvSpPr>
          <p:spPr bwMode="auto">
            <a:xfrm>
              <a:off x="658" y="2393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>
                  <a:solidFill>
                    <a:srgbClr val="0033CC"/>
                  </a:solidFill>
                  <a:latin typeface="Calibri" panose="020F0502020204030204" pitchFamily="34" charset="0"/>
                </a:rPr>
                <a:t>e</a:t>
              </a:r>
              <a:r>
                <a:rPr lang="en-US" altLang="de-DE" sz="3000" b="1" baseline="30000">
                  <a:solidFill>
                    <a:srgbClr val="0033CC"/>
                  </a:solidFill>
                  <a:latin typeface="Calibri" panose="020F0502020204030204" pitchFamily="34" charset="0"/>
                </a:rPr>
                <a:t>-</a:t>
              </a:r>
            </a:p>
          </p:txBody>
        </p:sp>
        <p:sp>
          <p:nvSpPr>
            <p:cNvPr id="24619" name="Text Box 36"/>
            <p:cNvSpPr txBox="1">
              <a:spLocks noChangeArrowheads="1"/>
            </p:cNvSpPr>
            <p:nvPr/>
          </p:nvSpPr>
          <p:spPr bwMode="auto">
            <a:xfrm>
              <a:off x="658" y="2937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2400" b="1">
                  <a:solidFill>
                    <a:srgbClr val="0033CC"/>
                  </a:solidFill>
                  <a:latin typeface="Calibri" panose="020F0502020204030204" pitchFamily="34" charset="0"/>
                </a:rPr>
                <a:t>e</a:t>
              </a:r>
              <a:r>
                <a:rPr lang="en-US" altLang="de-DE" sz="3000" b="1" baseline="30000">
                  <a:solidFill>
                    <a:srgbClr val="0033CC"/>
                  </a:solidFill>
                  <a:latin typeface="Calibri" panose="020F0502020204030204" pitchFamily="34" charset="0"/>
                </a:rPr>
                <a:t>-</a:t>
              </a:r>
            </a:p>
          </p:txBody>
        </p:sp>
        <p:sp>
          <p:nvSpPr>
            <p:cNvPr id="24620" name="Text Box 37"/>
            <p:cNvSpPr txBox="1">
              <a:spLocks noChangeArrowheads="1"/>
            </p:cNvSpPr>
            <p:nvPr/>
          </p:nvSpPr>
          <p:spPr bwMode="auto">
            <a:xfrm>
              <a:off x="1746" y="2574"/>
              <a:ext cx="63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de-DE" altLang="de-DE" b="1">
                  <a:solidFill>
                    <a:srgbClr val="0033CC"/>
                  </a:solidFill>
                  <a:latin typeface="Calibri" panose="020F0502020204030204" pitchFamily="34" charset="0"/>
                  <a:cs typeface="Times New Roman" pitchFamily="18" charset="0"/>
                </a:rPr>
                <a:t> </a:t>
              </a:r>
              <a:r>
                <a:rPr lang="el-GR" altLang="de-DE" b="1">
                  <a:solidFill>
                    <a:srgbClr val="0033CC"/>
                  </a:solidFill>
                  <a:latin typeface="Calibri" panose="020F0502020204030204" pitchFamily="34" charset="0"/>
                  <a:cs typeface="Times New Roman" pitchFamily="18" charset="0"/>
                </a:rPr>
                <a:t>δ</a:t>
              </a:r>
              <a:r>
                <a:rPr lang="de-DE" altLang="de-DE" b="1">
                  <a:solidFill>
                    <a:srgbClr val="0033CC"/>
                  </a:solidFill>
                  <a:latin typeface="Calibri" panose="020F0502020204030204" pitchFamily="34" charset="0"/>
                  <a:cs typeface="Times New Roman" pitchFamily="18" charset="0"/>
                </a:rPr>
                <a:t>-</a:t>
              </a:r>
              <a:r>
                <a:rPr lang="en-US" altLang="de-DE" b="1">
                  <a:solidFill>
                    <a:srgbClr val="0033CC"/>
                  </a:solidFill>
                  <a:latin typeface="Calibri" panose="020F0502020204030204" pitchFamily="34" charset="0"/>
                </a:rPr>
                <a:t>ray</a:t>
              </a:r>
              <a:endParaRPr lang="en-US" altLang="de-DE" b="1" baseline="30000">
                <a:solidFill>
                  <a:srgbClr val="0033CC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621" name="Line 38"/>
            <p:cNvSpPr>
              <a:spLocks noChangeShapeType="1"/>
            </p:cNvSpPr>
            <p:nvPr/>
          </p:nvSpPr>
          <p:spPr bwMode="auto">
            <a:xfrm>
              <a:off x="1157" y="3391"/>
              <a:ext cx="589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622" name="Line 39"/>
            <p:cNvSpPr>
              <a:spLocks noChangeShapeType="1"/>
            </p:cNvSpPr>
            <p:nvPr/>
          </p:nvSpPr>
          <p:spPr bwMode="auto">
            <a:xfrm flipV="1">
              <a:off x="1156" y="2387"/>
              <a:ext cx="104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24583" name="Group 40"/>
          <p:cNvGrpSpPr>
            <a:grpSpLocks/>
          </p:cNvGrpSpPr>
          <p:nvPr/>
        </p:nvGrpSpPr>
        <p:grpSpPr bwMode="auto">
          <a:xfrm>
            <a:off x="4090988" y="3213100"/>
            <a:ext cx="4730750" cy="3187700"/>
            <a:chOff x="2577" y="2024"/>
            <a:chExt cx="2980" cy="2008"/>
          </a:xfrm>
        </p:grpSpPr>
        <p:pic>
          <p:nvPicPr>
            <p:cNvPr id="24585" name="Picture 4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2115"/>
              <a:ext cx="2767" cy="19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586" name="Text Box 42"/>
            <p:cNvSpPr txBox="1">
              <a:spLocks noChangeArrowheads="1"/>
            </p:cNvSpPr>
            <p:nvPr/>
          </p:nvSpPr>
          <p:spPr bwMode="auto">
            <a:xfrm rot="-5400000">
              <a:off x="2071" y="2804"/>
              <a:ext cx="1223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/>
                <a:t>Electrons per ion</a:t>
              </a:r>
            </a:p>
          </p:txBody>
        </p:sp>
        <p:sp>
          <p:nvSpPr>
            <p:cNvPr id="24587" name="Rectangle 43"/>
            <p:cNvSpPr>
              <a:spLocks noChangeArrowheads="1"/>
            </p:cNvSpPr>
            <p:nvPr/>
          </p:nvSpPr>
          <p:spPr bwMode="auto">
            <a:xfrm>
              <a:off x="2744" y="2976"/>
              <a:ext cx="136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4588" name="Text Box 44"/>
            <p:cNvSpPr txBox="1">
              <a:spLocks noChangeArrowheads="1"/>
            </p:cNvSpPr>
            <p:nvPr/>
          </p:nvSpPr>
          <p:spPr bwMode="auto">
            <a:xfrm>
              <a:off x="4241" y="2024"/>
              <a:ext cx="13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latin typeface="Calibri" panose="020F0502020204030204" pitchFamily="34" charset="0"/>
                </a:rPr>
                <a:t>Different targets:</a:t>
              </a:r>
            </a:p>
          </p:txBody>
        </p:sp>
      </p:grpSp>
      <p:sp>
        <p:nvSpPr>
          <p:cNvPr id="24584" name="Text Box 45"/>
          <p:cNvSpPr txBox="1">
            <a:spLocks noChangeArrowheads="1"/>
          </p:cNvSpPr>
          <p:nvPr/>
        </p:nvSpPr>
        <p:spPr bwMode="auto">
          <a:xfrm>
            <a:off x="344488" y="6116638"/>
            <a:ext cx="4732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1600" dirty="0">
                <a:latin typeface="Calibri" panose="020F0502020204030204" pitchFamily="34" charset="0"/>
              </a:rPr>
              <a:t>From E.J. </a:t>
            </a:r>
            <a:r>
              <a:rPr lang="en-US" altLang="de-DE" sz="1600" dirty="0" err="1">
                <a:latin typeface="Calibri" panose="020F0502020204030204" pitchFamily="34" charset="0"/>
              </a:rPr>
              <a:t>Sternglass</a:t>
            </a:r>
            <a:r>
              <a:rPr lang="en-US" altLang="de-DE" sz="1600" dirty="0">
                <a:latin typeface="Calibri" panose="020F0502020204030204" pitchFamily="34" charset="0"/>
              </a:rPr>
              <a:t>, Phys. Rev. 108, 1 (1957)</a:t>
            </a:r>
          </a:p>
        </p:txBody>
      </p:sp>
    </p:spTree>
    <p:extLst>
      <p:ext uri="{BB962C8B-B14F-4D97-AF65-F5344CB8AC3E}">
        <p14:creationId xmlns:p14="http://schemas.microsoft.com/office/powerpoint/2010/main" val="732731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252000" y="180000"/>
            <a:ext cx="7924800" cy="415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Electron Emission Grids = SEM-Grid</a:t>
            </a:r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46038" y="761510"/>
            <a:ext cx="7951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000" b="1" dirty="0">
                <a:solidFill>
                  <a:srgbClr val="0033CC"/>
                </a:solidFill>
                <a:latin typeface="Calibri" panose="020F0502020204030204" pitchFamily="34" charset="0"/>
              </a:rPr>
              <a:t>Beam surface interaction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: e</a:t>
            </a:r>
            <a:r>
              <a:rPr lang="en-US" altLang="de-DE" sz="2000" baseline="30000" dirty="0">
                <a:solidFill>
                  <a:srgbClr val="0033CC"/>
                </a:solidFill>
                <a:latin typeface="Calibri" panose="020F0502020204030204" pitchFamily="34" charset="0"/>
              </a:rPr>
              <a:t>−</a:t>
            </a:r>
            <a:r>
              <a:rPr lang="en-US" altLang="de-DE" sz="2000" dirty="0">
                <a:solidFill>
                  <a:srgbClr val="0033CC"/>
                </a:solidFill>
                <a:latin typeface="Calibri" panose="020F0502020204030204" pitchFamily="34" charset="0"/>
              </a:rPr>
              <a:t> emission → measurement of current</a:t>
            </a:r>
            <a:r>
              <a:rPr lang="en-US" altLang="de-DE" sz="2000" dirty="0">
                <a:solidFill>
                  <a:schemeClr val="accent2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13320" name="Rectangle 7"/>
          <p:cNvSpPr>
            <a:spLocks noChangeArrowheads="1"/>
          </p:cNvSpPr>
          <p:nvPr/>
        </p:nvSpPr>
        <p:spPr bwMode="auto">
          <a:xfrm>
            <a:off x="2198688" y="5246198"/>
            <a:ext cx="266700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2247900" y="5001723"/>
            <a:ext cx="184150" cy="1052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pic>
        <p:nvPicPr>
          <p:cNvPr id="1332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26" y="1491091"/>
            <a:ext cx="4392934" cy="231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4" name="Text Box 11"/>
          <p:cNvSpPr txBox="1">
            <a:spLocks noChangeArrowheads="1"/>
          </p:cNvSpPr>
          <p:nvPr/>
        </p:nvSpPr>
        <p:spPr bwMode="auto">
          <a:xfrm>
            <a:off x="4275138" y="1196386"/>
            <a:ext cx="4868862" cy="257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US" altLang="de-DE" i="1" dirty="0">
                <a:latin typeface="Calibri" panose="020F0502020204030204" pitchFamily="34" charset="0"/>
              </a:rPr>
              <a:t>SEM-Grid feed-through on CF200:</a:t>
            </a:r>
            <a:endParaRPr lang="de-DE" altLang="de-DE" i="1" dirty="0">
              <a:latin typeface="Calibri" panose="020F0502020204030204" pitchFamily="34" charset="0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228600" y="1124378"/>
            <a:ext cx="3865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i="1" dirty="0">
                <a:latin typeface="Calibri" panose="020F0502020204030204" pitchFamily="34" charset="0"/>
              </a:rPr>
              <a:t>Example: 15 wire spaced by 1.5 mm: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39688" y="1462019"/>
            <a:ext cx="4465638" cy="3406775"/>
            <a:chOff x="0" y="1750417"/>
            <a:chExt cx="4465638" cy="3406775"/>
          </a:xfrm>
        </p:grpSpPr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5188" y="1972667"/>
              <a:ext cx="2330450" cy="3173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8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50417"/>
              <a:ext cx="2217738" cy="3406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359081"/>
              </p:ext>
            </p:extLst>
          </p:nvPr>
        </p:nvGraphicFramePr>
        <p:xfrm>
          <a:off x="4930616" y="3713440"/>
          <a:ext cx="3437573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3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62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Parameter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Typ. value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# wires per plane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ym typeface="Symbol"/>
                        </a:rPr>
                        <a:t>10 ...100</a:t>
                      </a:r>
                      <a:endParaRPr lang="en-US" sz="15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Symbo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Active area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ym typeface="Symbol"/>
                        </a:rPr>
                        <a:t>(5...20 cm) </a:t>
                      </a:r>
                      <a:r>
                        <a:rPr lang="en-US" sz="1500" baseline="30000" dirty="0" smtClean="0">
                          <a:sym typeface="Symbol"/>
                        </a:rPr>
                        <a:t>2</a:t>
                      </a:r>
                      <a:endParaRPr lang="en-US" sz="15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Symbo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ym typeface="Symbol"/>
                        </a:rPr>
                        <a:t>Wire  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25....100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smtClean="0">
                          <a:sym typeface="Symbol"/>
                        </a:rPr>
                        <a:t>m</a:t>
                      </a:r>
                      <a:endParaRPr lang="en-US" sz="15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Symbo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Spacing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0.3...2 mm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Material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e.g. W or Carbon</a:t>
                      </a:r>
                      <a:endParaRPr lang="en-US" sz="15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Max. beam power</a:t>
                      </a:r>
                      <a:endParaRPr lang="en-US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 W/mm</a:t>
                      </a:r>
                      <a:endParaRPr lang="en-US" sz="15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4" name="Gerade Verbindung mit Pfeil 3"/>
          <p:cNvCxnSpPr/>
          <p:nvPr/>
        </p:nvCxnSpPr>
        <p:spPr bwMode="auto">
          <a:xfrm>
            <a:off x="611560" y="4868794"/>
            <a:ext cx="1008112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feld 4"/>
          <p:cNvSpPr txBox="1"/>
          <p:nvPr/>
        </p:nvSpPr>
        <p:spPr>
          <a:xfrm>
            <a:off x="791580" y="4857682"/>
            <a:ext cx="68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596336" y="3212976"/>
            <a:ext cx="922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 1 m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 bwMode="auto">
          <a:xfrm flipV="1">
            <a:off x="6588224" y="2852936"/>
            <a:ext cx="2160240" cy="787371"/>
          </a:xfrm>
          <a:prstGeom prst="straightConnector1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4860032" y="3329761"/>
            <a:ext cx="1578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SEM-Grid</a:t>
            </a:r>
            <a:endParaRPr lang="en-US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017974" y="1499603"/>
            <a:ext cx="157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wire</a:t>
            </a:r>
          </a:p>
          <a:p>
            <a:pPr>
              <a:spcBef>
                <a:spcPts val="0"/>
              </a:spcBef>
            </a:pPr>
            <a:r>
              <a:rPr lang="en-US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feedthru</a:t>
            </a:r>
            <a:endParaRPr lang="en-US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Gerade Verbindung mit Pfeil 22"/>
          <p:cNvCxnSpPr>
            <a:stCxn id="24" idx="2"/>
          </p:cNvCxnSpPr>
          <p:nvPr/>
        </p:nvCxnSpPr>
        <p:spPr bwMode="auto">
          <a:xfrm>
            <a:off x="4934707" y="2451666"/>
            <a:ext cx="159657" cy="617294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feld 23"/>
          <p:cNvSpPr txBox="1"/>
          <p:nvPr/>
        </p:nvSpPr>
        <p:spPr>
          <a:xfrm>
            <a:off x="4433318" y="2051556"/>
            <a:ext cx="10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beam</a:t>
            </a:r>
            <a:endParaRPr lang="en-US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5884</Words>
  <Application>Microsoft Office PowerPoint</Application>
  <PresentationFormat>Bildschirmpräsentation (4:3)</PresentationFormat>
  <Paragraphs>1192</Paragraphs>
  <Slides>67</Slides>
  <Notes>46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67</vt:i4>
      </vt:variant>
    </vt:vector>
  </HeadingPairs>
  <TitlesOfParts>
    <vt:vector size="70" baseType="lpstr">
      <vt:lpstr>gsi-folienmaster-2014-II</vt:lpstr>
      <vt:lpstr>Equation</vt:lpstr>
      <vt:lpstr>Formel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1000</cp:revision>
  <cp:lastPrinted>2001-11-28T12:04:44Z</cp:lastPrinted>
  <dcterms:created xsi:type="dcterms:W3CDTF">2001-11-19T11:22:51Z</dcterms:created>
  <dcterms:modified xsi:type="dcterms:W3CDTF">2019-09-20T07:30:04Z</dcterms:modified>
</cp:coreProperties>
</file>