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57"/>
  </p:notesMasterIdLst>
  <p:handoutMasterIdLst>
    <p:handoutMasterId r:id="rId58"/>
  </p:handoutMasterIdLst>
  <p:sldIdLst>
    <p:sldId id="387" r:id="rId2"/>
    <p:sldId id="941" r:id="rId3"/>
    <p:sldId id="982" r:id="rId4"/>
    <p:sldId id="944" r:id="rId5"/>
    <p:sldId id="394" r:id="rId6"/>
    <p:sldId id="983" r:id="rId7"/>
    <p:sldId id="1019" r:id="rId8"/>
    <p:sldId id="1020" r:id="rId9"/>
    <p:sldId id="956" r:id="rId10"/>
    <p:sldId id="1021" r:id="rId11"/>
    <p:sldId id="990" r:id="rId12"/>
    <p:sldId id="1022" r:id="rId13"/>
    <p:sldId id="1023" r:id="rId14"/>
    <p:sldId id="1024" r:id="rId15"/>
    <p:sldId id="1025" r:id="rId16"/>
    <p:sldId id="953" r:id="rId17"/>
    <p:sldId id="991" r:id="rId18"/>
    <p:sldId id="1026" r:id="rId19"/>
    <p:sldId id="1027" r:id="rId20"/>
    <p:sldId id="1028" r:id="rId21"/>
    <p:sldId id="1029" r:id="rId22"/>
    <p:sldId id="1030" r:id="rId23"/>
    <p:sldId id="1031" r:id="rId24"/>
    <p:sldId id="466" r:id="rId25"/>
    <p:sldId id="492" r:id="rId26"/>
    <p:sldId id="1151" r:id="rId27"/>
    <p:sldId id="1152" r:id="rId28"/>
    <p:sldId id="994" r:id="rId29"/>
    <p:sldId id="487" r:id="rId30"/>
    <p:sldId id="490" r:id="rId31"/>
    <p:sldId id="491" r:id="rId32"/>
    <p:sldId id="1033" r:id="rId33"/>
    <p:sldId id="1036" r:id="rId34"/>
    <p:sldId id="1039" r:id="rId35"/>
    <p:sldId id="1037" r:id="rId36"/>
    <p:sldId id="1038" r:id="rId37"/>
    <p:sldId id="1040" r:id="rId38"/>
    <p:sldId id="510" r:id="rId39"/>
    <p:sldId id="512" r:id="rId40"/>
    <p:sldId id="1032" r:id="rId41"/>
    <p:sldId id="1041" r:id="rId42"/>
    <p:sldId id="1147" r:id="rId43"/>
    <p:sldId id="1148" r:id="rId44"/>
    <p:sldId id="1149" r:id="rId45"/>
    <p:sldId id="1034" r:id="rId46"/>
    <p:sldId id="409" r:id="rId47"/>
    <p:sldId id="411" r:id="rId48"/>
    <p:sldId id="1035" r:id="rId49"/>
    <p:sldId id="506" r:id="rId50"/>
    <p:sldId id="414" r:id="rId51"/>
    <p:sldId id="505" r:id="rId52"/>
    <p:sldId id="421" r:id="rId53"/>
    <p:sldId id="978" r:id="rId54"/>
    <p:sldId id="992" r:id="rId55"/>
    <p:sldId id="1150" r:id="rId56"/>
  </p:sldIdLst>
  <p:sldSz cx="9144000" cy="6858000" type="screen4x3"/>
  <p:notesSz cx="6729413" cy="9861550"/>
  <p:custDataLst>
    <p:tags r:id="rId59"/>
  </p:custDataLst>
  <p:defaultTextStyle>
    <a:defPPr>
      <a:defRPr lang="en-US"/>
    </a:defPPr>
    <a:lvl1pPr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1pPr>
    <a:lvl2pPr marL="4572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2pPr>
    <a:lvl3pPr marL="9144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3pPr>
    <a:lvl4pPr marL="13716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4pPr>
    <a:lvl5pPr marL="18288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5">
          <p15:clr>
            <a:srgbClr val="A4A3A4"/>
          </p15:clr>
        </p15:guide>
        <p15:guide id="2" pos="21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CC"/>
    <a:srgbClr val="FF00FF"/>
    <a:srgbClr val="00CCFF"/>
    <a:srgbClr val="800080"/>
    <a:srgbClr val="66FF33"/>
    <a:srgbClr val="6600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94"/>
    <p:restoredTop sz="94626"/>
  </p:normalViewPr>
  <p:slideViewPr>
    <p:cSldViewPr>
      <p:cViewPr varScale="1">
        <p:scale>
          <a:sx n="121" d="100"/>
          <a:sy n="121" d="100"/>
        </p:scale>
        <p:origin x="84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3" d="100"/>
          <a:sy n="103" d="100"/>
        </p:scale>
        <p:origin x="3736" y="192"/>
      </p:cViewPr>
      <p:guideLst>
        <p:guide orient="horz" pos="3105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gs" Target="tags/tag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image" Target="../media/image6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algn="l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algn="r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algn="l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algn="r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</a:defRPr>
            </a:lvl1pPr>
          </a:lstStyle>
          <a:p>
            <a:pPr>
              <a:defRPr/>
            </a:pPr>
            <a:fld id="{07B9247C-7CB1-344D-B6F0-DA3DE9EB62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045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algn="l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algn="r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27075"/>
            <a:ext cx="4967287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5825"/>
            <a:ext cx="4986338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algn="l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algn="r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</a:defRPr>
            </a:lvl1pPr>
          </a:lstStyle>
          <a:p>
            <a:pPr>
              <a:defRPr/>
            </a:pPr>
            <a:fld id="{6C260935-2945-8F4F-A8CC-C9E01F0BF4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9006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7FA22C3-228F-024E-A2AE-0C156C27E84D}" type="slidenum">
              <a:rPr lang="en-US" sz="1200">
                <a:latin typeface="Helvetica" charset="0"/>
              </a:rPr>
              <a:pPr eaLnBrk="1" hangingPunct="1"/>
              <a:t>1</a:t>
            </a:fld>
            <a:endParaRPr lang="en-US" sz="1200">
              <a:latin typeface="Helvetica" charset="0"/>
            </a:endParaRPr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9839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2EE1FF1-2F89-854F-82E9-8295CA0EA4BE}" type="slidenum">
              <a:rPr lang="en-US" sz="1200">
                <a:latin typeface="Helvetica" charset="0"/>
              </a:rPr>
              <a:pPr eaLnBrk="1" hangingPunct="1"/>
              <a:t>43</a:t>
            </a:fld>
            <a:endParaRPr lang="en-US" sz="1200">
              <a:latin typeface="Helvetica" charset="0"/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1717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2EE1FF1-2F89-854F-82E9-8295CA0EA4BE}" type="slidenum">
              <a:rPr lang="en-US" sz="1200">
                <a:latin typeface="Helvetica" charset="0"/>
              </a:rPr>
              <a:pPr eaLnBrk="1" hangingPunct="1"/>
              <a:t>44</a:t>
            </a:fld>
            <a:endParaRPr lang="en-US" sz="1200">
              <a:latin typeface="Helvetica" charset="0"/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0800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60CBC7D2-BA93-1341-910A-6790077EF030}" type="slidenum">
              <a:rPr lang="en-US" sz="1200">
                <a:latin typeface="Helvetica" charset="0"/>
              </a:rPr>
              <a:pPr eaLnBrk="1" hangingPunct="1"/>
              <a:t>45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207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60CBC7D2-BA93-1341-910A-6790077EF030}" type="slidenum">
              <a:rPr lang="en-US" sz="1200">
                <a:latin typeface="Helvetica" charset="0"/>
              </a:rPr>
              <a:pPr eaLnBrk="1" hangingPunct="1"/>
              <a:t>48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6557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CBC7D2-BA93-1341-910A-6790077EF03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3848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45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02C59EB4-7D54-6848-A7E1-5B52042F1AE2}" type="slidenum">
              <a:rPr lang="en-US" sz="1200">
                <a:latin typeface="Helvetica" charset="0"/>
              </a:rPr>
              <a:pPr eaLnBrk="1" hangingPunct="1"/>
              <a:t>54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4696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45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02C59EB4-7D54-6848-A7E1-5B52042F1AE2}" type="slidenum">
              <a:rPr lang="en-US" sz="1200">
                <a:latin typeface="Helvetica" charset="0"/>
              </a:rPr>
              <a:pPr eaLnBrk="1" hangingPunct="1"/>
              <a:t>55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4348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45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02C59EB4-7D54-6848-A7E1-5B52042F1AE2}" type="slidenum">
              <a:rPr lang="en-US" sz="1200">
                <a:latin typeface="Helvetica" charset="0"/>
              </a:rPr>
              <a:pPr eaLnBrk="1" hangingPunct="1"/>
              <a:t>2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8464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45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02C59EB4-7D54-6848-A7E1-5B52042F1AE2}" type="slidenum">
              <a:rPr lang="en-US" sz="1200">
                <a:latin typeface="Helvetica" charset="0"/>
              </a:rPr>
              <a:pPr eaLnBrk="1" hangingPunct="1"/>
              <a:t>3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0387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60CBC7D2-BA93-1341-910A-6790077EF030}" type="slidenum">
              <a:rPr lang="en-US" sz="1200">
                <a:latin typeface="Helvetica" charset="0"/>
              </a:rPr>
              <a:pPr eaLnBrk="1" hangingPunct="1"/>
              <a:t>4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2912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60CBC7D2-BA93-1341-910A-6790077EF030}" type="slidenum">
              <a:rPr lang="en-US" sz="1200">
                <a:latin typeface="Helvetica" charset="0"/>
              </a:rPr>
              <a:pPr eaLnBrk="1" hangingPunct="1"/>
              <a:t>16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4410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60CBC7D2-BA93-1341-910A-6790077EF030}" type="slidenum">
              <a:rPr lang="en-US" sz="1200">
                <a:latin typeface="Helvetica" charset="0"/>
              </a:rPr>
              <a:pPr eaLnBrk="1" hangingPunct="1"/>
              <a:t>23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7808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60CBC7D2-BA93-1341-910A-6790077EF030}" type="slidenum">
              <a:rPr lang="en-US" sz="1200">
                <a:latin typeface="Helvetica" charset="0"/>
              </a:rPr>
              <a:pPr eaLnBrk="1" hangingPunct="1"/>
              <a:t>32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4757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60CBC7D2-BA93-1341-910A-6790077EF030}" type="slidenum">
              <a:rPr lang="en-US" sz="1200">
                <a:latin typeface="Helvetica" charset="0"/>
              </a:rPr>
              <a:pPr eaLnBrk="1" hangingPunct="1"/>
              <a:t>40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7694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2EE1FF1-2F89-854F-82E9-8295CA0EA4BE}" type="slidenum">
              <a:rPr lang="en-US" sz="1200">
                <a:latin typeface="Helvetica" charset="0"/>
              </a:rPr>
              <a:pPr eaLnBrk="1" hangingPunct="1"/>
              <a:t>42</a:t>
            </a:fld>
            <a:endParaRPr lang="en-US" sz="1200">
              <a:latin typeface="Helvetica" charset="0"/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67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8"/>
          <p:cNvSpPr>
            <a:spLocks noChangeArrowheads="1"/>
          </p:cNvSpPr>
          <p:nvPr userDrawn="1"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" name="Rectangle 59"/>
          <p:cNvSpPr>
            <a:spLocks noChangeArrowheads="1"/>
          </p:cNvSpPr>
          <p:nvPr userDrawn="1"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" name="Rectangle 63"/>
          <p:cNvSpPr>
            <a:spLocks noChangeArrowheads="1"/>
          </p:cNvSpPr>
          <p:nvPr userDrawn="1"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64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8"/>
                </a:srgbClr>
              </a:gs>
              <a:gs pos="100000">
                <a:srgbClr val="D7DFE7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GB">
              <a:solidFill>
                <a:schemeClr val="bg1"/>
              </a:solidFill>
              <a:latin typeface="Palatino" charset="0"/>
            </a:endParaRPr>
          </a:p>
        </p:txBody>
      </p:sp>
      <p:sp>
        <p:nvSpPr>
          <p:cNvPr id="8" name="Rectangle 68"/>
          <p:cNvSpPr>
            <a:spLocks noChangeArrowheads="1"/>
          </p:cNvSpPr>
          <p:nvPr userDrawn="1"/>
        </p:nvSpPr>
        <p:spPr bwMode="auto">
          <a:xfrm rot="16200000">
            <a:off x="-2831306" y="3593306"/>
            <a:ext cx="59436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sz="1100" dirty="0">
                <a:solidFill>
                  <a:schemeClr val="bg2"/>
                </a:solidFill>
                <a:latin typeface="Palatino" charset="0"/>
              </a:rPr>
              <a:t>Non-linear Dynamics, CERN</a:t>
            </a:r>
            <a:r>
              <a:rPr lang="en-US" sz="1100" baseline="0" dirty="0">
                <a:solidFill>
                  <a:schemeClr val="bg2"/>
                </a:solidFill>
                <a:latin typeface="Palatino" charset="0"/>
              </a:rPr>
              <a:t> Accelerator School</a:t>
            </a:r>
            <a:r>
              <a:rPr lang="en-US" sz="1100" dirty="0">
                <a:solidFill>
                  <a:schemeClr val="bg2"/>
                </a:solidFill>
                <a:latin typeface="Palatino" charset="0"/>
              </a:rPr>
              <a:t>, September 2019</a:t>
            </a:r>
            <a:endParaRPr lang="en-US" sz="1200" dirty="0">
              <a:solidFill>
                <a:schemeClr val="bg2"/>
              </a:solidFill>
              <a:latin typeface="Palatino" charset="0"/>
            </a:endParaRPr>
          </a:p>
        </p:txBody>
      </p:sp>
      <p:sp>
        <p:nvSpPr>
          <p:cNvPr id="9" name="Rectangle 69"/>
          <p:cNvSpPr>
            <a:spLocks noChangeArrowheads="1"/>
          </p:cNvSpPr>
          <p:nvPr userDrawn="1"/>
        </p:nvSpPr>
        <p:spPr bwMode="auto">
          <a:xfrm>
            <a:off x="8116888" y="6477000"/>
            <a:ext cx="1020762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223" tIns="48111" rIns="96223" bIns="48111"/>
          <a:lstStyle/>
          <a:p>
            <a:pPr algn="r" defTabSz="962025" eaLnBrk="0" hangingPunct="0">
              <a:spcBef>
                <a:spcPct val="0"/>
              </a:spcBef>
              <a:buClrTx/>
              <a:buSzTx/>
              <a:buFontTx/>
              <a:buNone/>
            </a:pPr>
            <a:fld id="{446CB4C9-2EBB-8B46-94C6-F681F28B1938}" type="slidenum">
              <a:rPr lang="de-DE" sz="1200">
                <a:solidFill>
                  <a:srgbClr val="808080"/>
                </a:solidFill>
                <a:latin typeface="Palatino" charset="0"/>
              </a:rPr>
              <a:pPr algn="r" defTabSz="962025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de-DE" sz="1200">
              <a:solidFill>
                <a:srgbClr val="808080"/>
              </a:solidFill>
              <a:latin typeface="Palatino" charset="0"/>
            </a:endParaRPr>
          </a:p>
        </p:txBody>
      </p:sp>
      <p:pic>
        <p:nvPicPr>
          <p:cNvPr id="11" name="Pictur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0"/>
            <a:ext cx="695325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8593" name="Rectangle 65"/>
          <p:cNvSpPr>
            <a:spLocks noGrp="1" noChangeArrowheads="1"/>
          </p:cNvSpPr>
          <p:nvPr>
            <p:ph type="ctrTitle"/>
          </p:nvPr>
        </p:nvSpPr>
        <p:spPr>
          <a:xfrm>
            <a:off x="725488" y="2286000"/>
            <a:ext cx="7772400" cy="1143000"/>
          </a:xfrm>
        </p:spPr>
        <p:txBody>
          <a:bodyPr/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78594" name="Rectangle 66"/>
          <p:cNvSpPr>
            <a:spLocks noGrp="1" noChangeArrowheads="1"/>
          </p:cNvSpPr>
          <p:nvPr>
            <p:ph type="subTitle" idx="1"/>
          </p:nvPr>
        </p:nvSpPr>
        <p:spPr>
          <a:xfrm>
            <a:off x="1411288" y="3886200"/>
            <a:ext cx="6400800" cy="1752600"/>
          </a:xfrm>
        </p:spPr>
        <p:txBody>
          <a:bodyPr/>
          <a:lstStyle>
            <a:lvl1pPr marL="0" indent="0" algn="ctr">
              <a:buFont typeface="Wingdings" pitchFamily="-11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1"/>
            <a:ext cx="1115616" cy="71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471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35679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5288" y="0"/>
            <a:ext cx="2057400" cy="6278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88" y="0"/>
            <a:ext cx="6019800" cy="62785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92367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6781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73088" y="1143000"/>
            <a:ext cx="8229600" cy="5135563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182811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088832" cy="685800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5760640"/>
          </a:xfrm>
        </p:spPr>
        <p:txBody>
          <a:bodyPr>
            <a:normAutofit/>
          </a:bodyPr>
          <a:lstStyle>
            <a:lvl1pPr indent="-262800">
              <a:spcBef>
                <a:spcPts val="1800"/>
              </a:spcBef>
              <a:defRPr sz="2200" b="1">
                <a:solidFill>
                  <a:srgbClr val="032555"/>
                </a:solidFill>
                <a:latin typeface="Arial"/>
                <a:cs typeface="Arial"/>
              </a:defRPr>
            </a:lvl1pPr>
            <a:lvl2pPr marL="597600" indent="-252000">
              <a:spcBef>
                <a:spcPts val="900"/>
              </a:spcBef>
              <a:defRPr sz="2000">
                <a:latin typeface="Arial"/>
                <a:cs typeface="Arial"/>
              </a:defRPr>
            </a:lvl2pPr>
            <a:lvl3pPr>
              <a:spcBef>
                <a:spcPts val="600"/>
              </a:spcBef>
              <a:defRPr sz="1800">
                <a:latin typeface="Arial"/>
                <a:cs typeface="Arial"/>
              </a:defRPr>
            </a:lvl3pPr>
            <a:lvl4pPr>
              <a:spcBef>
                <a:spcPts val="600"/>
              </a:spcBef>
              <a:defRPr sz="1600">
                <a:latin typeface="Arial"/>
                <a:cs typeface="Arial"/>
              </a:defRPr>
            </a:lvl4pPr>
            <a:lvl5pPr>
              <a:spcBef>
                <a:spcPts val="600"/>
              </a:spcBef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67075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93419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443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3088" y="11430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088" y="11430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94808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257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0662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142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2074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269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tif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4"/>
          <p:cNvSpPr>
            <a:spLocks noChangeArrowheads="1"/>
          </p:cNvSpPr>
          <p:nvPr userDrawn="1"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27" name="Rectangle 55"/>
          <p:cNvSpPr>
            <a:spLocks noChangeArrowheads="1"/>
          </p:cNvSpPr>
          <p:nvPr userDrawn="1"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28" name="Rectangle 60"/>
          <p:cNvSpPr>
            <a:spLocks noChangeArrowheads="1"/>
          </p:cNvSpPr>
          <p:nvPr userDrawn="1"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Rectangle 61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8"/>
                </a:srgbClr>
              </a:gs>
              <a:gs pos="100000">
                <a:srgbClr val="D7DFE7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GB">
              <a:latin typeface="Palatino" charset="0"/>
            </a:endParaRPr>
          </a:p>
        </p:txBody>
      </p:sp>
      <p:sp>
        <p:nvSpPr>
          <p:cNvPr id="1030" name="Rectangle 6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0"/>
            <a:ext cx="6781800" cy="685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6360" tIns="43181" rIns="86360" bIns="431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Rectangle 6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088" y="1143000"/>
            <a:ext cx="8229600" cy="51355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2" name="Rectangle 65"/>
          <p:cNvSpPr>
            <a:spLocks noChangeArrowheads="1"/>
          </p:cNvSpPr>
          <p:nvPr userDrawn="1"/>
        </p:nvSpPr>
        <p:spPr bwMode="auto">
          <a:xfrm rot="-5400000">
            <a:off x="-2831306" y="3593306"/>
            <a:ext cx="59436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sz="1100" dirty="0">
                <a:solidFill>
                  <a:schemeClr val="bg2"/>
                </a:solidFill>
                <a:latin typeface="Palatino" charset="0"/>
              </a:rPr>
              <a:t>Non-linear Dynamics, CERN</a:t>
            </a:r>
            <a:r>
              <a:rPr lang="en-US" sz="1100" baseline="0" dirty="0">
                <a:solidFill>
                  <a:schemeClr val="bg2"/>
                </a:solidFill>
                <a:latin typeface="Palatino" charset="0"/>
              </a:rPr>
              <a:t> Accelerator School</a:t>
            </a:r>
            <a:r>
              <a:rPr lang="en-US" sz="1100" dirty="0">
                <a:solidFill>
                  <a:schemeClr val="bg2"/>
                </a:solidFill>
                <a:latin typeface="Palatino" charset="0"/>
              </a:rPr>
              <a:t>, September 2019</a:t>
            </a:r>
            <a:endParaRPr lang="en-US" sz="1200" dirty="0">
              <a:solidFill>
                <a:schemeClr val="bg2"/>
              </a:solidFill>
              <a:latin typeface="Palatino" charset="0"/>
            </a:endParaRPr>
          </a:p>
        </p:txBody>
      </p:sp>
      <p:sp>
        <p:nvSpPr>
          <p:cNvPr id="1033" name="Rectangle 66"/>
          <p:cNvSpPr>
            <a:spLocks noChangeArrowheads="1"/>
          </p:cNvSpPr>
          <p:nvPr userDrawn="1"/>
        </p:nvSpPr>
        <p:spPr bwMode="auto">
          <a:xfrm>
            <a:off x="8116888" y="6477000"/>
            <a:ext cx="1020762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223" tIns="48111" rIns="96223" bIns="48111"/>
          <a:lstStyle/>
          <a:p>
            <a:pPr algn="r" defTabSz="962025" eaLnBrk="0" hangingPunct="0">
              <a:spcBef>
                <a:spcPct val="0"/>
              </a:spcBef>
              <a:buClrTx/>
              <a:buSzTx/>
              <a:buFontTx/>
              <a:buNone/>
            </a:pPr>
            <a:fld id="{6C36B750-64D8-2E42-ADE4-C09DFB635528}" type="slidenum">
              <a:rPr lang="de-DE" sz="1200">
                <a:latin typeface="Palatino" charset="0"/>
              </a:rPr>
              <a:pPr algn="r" defTabSz="962025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de-DE" sz="1200">
              <a:latin typeface="Palatino" charset="0"/>
            </a:endParaRPr>
          </a:p>
        </p:txBody>
      </p:sp>
      <p:pic>
        <p:nvPicPr>
          <p:cNvPr id="1035" name="Picture 11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0"/>
            <a:ext cx="695325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0" y="-1"/>
            <a:ext cx="1115616" cy="71285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1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n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0"/>
        <a:buChar char="q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q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9.emf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image" Target="../media/image58.emf"/><Relationship Id="rId7" Type="http://schemas.openxmlformats.org/officeDocument/2006/relationships/image" Target="../media/image6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emf"/><Relationship Id="rId5" Type="http://schemas.openxmlformats.org/officeDocument/2006/relationships/image" Target="../media/image60.emf"/><Relationship Id="rId4" Type="http://schemas.openxmlformats.org/officeDocument/2006/relationships/image" Target="../media/image59.emf"/><Relationship Id="rId9" Type="http://schemas.openxmlformats.org/officeDocument/2006/relationships/image" Target="../media/image64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8.emf"/><Relationship Id="rId4" Type="http://schemas.openxmlformats.org/officeDocument/2006/relationships/image" Target="../media/image67.e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0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69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tiff"/><Relationship Id="rId2" Type="http://schemas.openxmlformats.org/officeDocument/2006/relationships/image" Target="../media/image74.tif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7.tiff"/><Relationship Id="rId4" Type="http://schemas.openxmlformats.org/officeDocument/2006/relationships/image" Target="../media/image76.tiff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49250" y="2373313"/>
            <a:ext cx="8686800" cy="1776412"/>
          </a:xfrm>
        </p:spPr>
        <p:txBody>
          <a:bodyPr/>
          <a:lstStyle/>
          <a:p>
            <a:pPr algn="ctr" eaLnBrk="1" hangingPunct="1"/>
            <a:r>
              <a:rPr lang="en-US" sz="5600" b="1" dirty="0">
                <a:solidFill>
                  <a:schemeClr val="bg2"/>
                </a:solidFill>
                <a:latin typeface="Palatino" charset="0"/>
                <a:ea typeface="ＭＳ Ｐゴシック" charset="0"/>
                <a:cs typeface="ＭＳ Ｐゴシック" charset="0"/>
              </a:rPr>
              <a:t>A first taste of Non-Linear Beam Dynamics</a:t>
            </a:r>
            <a:br>
              <a:rPr lang="en-US" b="1" dirty="0">
                <a:solidFill>
                  <a:schemeClr val="bg2"/>
                </a:solidFill>
                <a:latin typeface="Palatino" charset="0"/>
                <a:ea typeface="ＭＳ Ｐゴシック" charset="0"/>
                <a:cs typeface="ＭＳ Ｐゴシック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Yannis PAPAPHILIPPOU</a:t>
            </a:r>
            <a:br>
              <a:rPr lang="en-US" sz="36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8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Accelerator and Beam Physics group</a:t>
            </a:r>
            <a:br>
              <a:rPr lang="en-US" sz="28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8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Beams Department</a:t>
            </a:r>
            <a:br>
              <a:rPr lang="en-US" sz="28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8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CERN</a:t>
            </a:r>
            <a:endParaRPr lang="en-US" sz="2800" b="1" dirty="0">
              <a:solidFill>
                <a:schemeClr val="tx1"/>
              </a:solidFill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95288" y="5233988"/>
            <a:ext cx="8534400" cy="1219200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en-US" b="1" dirty="0">
                <a:latin typeface="Times New Roman" charset="0"/>
                <a:ea typeface="ＭＳ Ｐゴシック" charset="0"/>
                <a:cs typeface="ＭＳ Ｐゴシック" charset="0"/>
              </a:rPr>
              <a:t>CERN Accelerator School</a:t>
            </a:r>
          </a:p>
          <a:p>
            <a:pPr eaLnBrk="1" hangingPunct="1"/>
            <a:r>
              <a:rPr lang="en-US" dirty="0"/>
              <a:t>Introduction to Accelerator Physics 2019</a:t>
            </a:r>
            <a:endParaRPr lang="en-US" b="1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/>
              <a:t>Atrium Hotel, </a:t>
            </a:r>
            <a:r>
              <a:rPr lang="en-US" dirty="0" err="1"/>
              <a:t>Vysoké</a:t>
            </a:r>
            <a:r>
              <a:rPr lang="en-US" dirty="0"/>
              <a:t> </a:t>
            </a:r>
            <a:r>
              <a:rPr lang="en-US" dirty="0" err="1"/>
              <a:t>Tatry</a:t>
            </a:r>
            <a:r>
              <a:rPr lang="en-US" dirty="0"/>
              <a:t>, Slovakia</a:t>
            </a:r>
          </a:p>
          <a:p>
            <a:pPr eaLnBrk="1" hangingPunct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19-20 September 2019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Nonlinear transfer map: sextupole</a:t>
            </a:r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89938"/>
            <a:ext cx="8884040" cy="6168062"/>
          </a:xfrm>
        </p:spPr>
        <p:txBody>
          <a:bodyPr>
            <a:normAutofit/>
          </a:bodyPr>
          <a:lstStyle/>
          <a:p>
            <a:pPr>
              <a:buSzTx/>
            </a:pPr>
            <a:r>
              <a:rPr lang="en-US" sz="2400" dirty="0">
                <a:latin typeface="Bookman Old Style" panose="02050604050505020204" pitchFamily="18" charset="0"/>
              </a:rPr>
              <a:t>The map for a particle moving through a short </a:t>
            </a:r>
            <a:r>
              <a:rPr lang="en-US" sz="2400" b="1" dirty="0">
                <a:latin typeface="Bookman Old Style" panose="02050604050505020204" pitchFamily="18" charset="0"/>
              </a:rPr>
              <a:t>sextupole</a:t>
            </a:r>
            <a:r>
              <a:rPr lang="en-US" sz="2400" dirty="0">
                <a:latin typeface="Bookman Old Style" panose="02050604050505020204" pitchFamily="18" charset="0"/>
              </a:rPr>
              <a:t> can be represented by a </a:t>
            </a:r>
            <a:r>
              <a:rPr lang="en-US" sz="2400" b="1" dirty="0">
                <a:latin typeface="Bookman Old Style" panose="02050604050505020204" pitchFamily="18" charset="0"/>
              </a:rPr>
              <a:t>“kick” </a:t>
            </a:r>
            <a:r>
              <a:rPr lang="en-US" sz="2400" dirty="0">
                <a:latin typeface="Bookman Old Style" panose="02050604050505020204" pitchFamily="18" charset="0"/>
              </a:rPr>
              <a:t>in the horizontal momentum:</a:t>
            </a:r>
          </a:p>
          <a:p>
            <a:pPr>
              <a:buSzTx/>
            </a:pPr>
            <a:endParaRPr lang="en-US" sz="2400" dirty="0">
              <a:latin typeface="Bookman Old Style" panose="02050604050505020204" pitchFamily="18" charset="0"/>
            </a:endParaRPr>
          </a:p>
          <a:p>
            <a:pPr>
              <a:buSzTx/>
            </a:pPr>
            <a:endParaRPr lang="en-US" sz="2400" dirty="0">
              <a:latin typeface="Bookman Old Style" panose="02050604050505020204" pitchFamily="18" charset="0"/>
            </a:endParaRPr>
          </a:p>
          <a:p>
            <a:pPr>
              <a:buSzTx/>
            </a:pPr>
            <a:endParaRPr lang="en-US" sz="2400" dirty="0">
              <a:latin typeface="Bookman Old Style" panose="02050604050505020204" pitchFamily="18" charset="0"/>
            </a:endParaRPr>
          </a:p>
          <a:p>
            <a:pPr>
              <a:buSzTx/>
            </a:pPr>
            <a:r>
              <a:rPr lang="en-US" sz="2400" dirty="0">
                <a:latin typeface="Bookman Old Style" panose="02050604050505020204" pitchFamily="18" charset="0"/>
              </a:rPr>
              <a:t>Let us choose a ﬁxed value			        , and look at the eﬀects of the maps for diﬀerent phase advances.</a:t>
            </a:r>
          </a:p>
          <a:p>
            <a:pPr>
              <a:buSzTx/>
            </a:pPr>
            <a:r>
              <a:rPr lang="en-US" sz="2400" dirty="0">
                <a:latin typeface="Bookman Old Style" panose="02050604050505020204" pitchFamily="18" charset="0"/>
              </a:rPr>
              <a:t>For each case, we construct a </a:t>
            </a:r>
            <a:r>
              <a:rPr lang="en-US" sz="2400" b="1" dirty="0">
                <a:latin typeface="Bookman Old Style" panose="02050604050505020204" pitchFamily="18" charset="0"/>
              </a:rPr>
              <a:t>phase space portrait </a:t>
            </a:r>
            <a:r>
              <a:rPr lang="en-US" sz="2400" dirty="0">
                <a:latin typeface="Bookman Old Style" panose="02050604050505020204" pitchFamily="18" charset="0"/>
              </a:rPr>
              <a:t>by plotting the values of the dynamical variables after repeated application of the map (rotation + sextupole) for a range of initial conditions.</a:t>
            </a:r>
          </a:p>
          <a:p>
            <a:pPr>
              <a:buSzTx/>
            </a:pPr>
            <a:r>
              <a:rPr lang="en-US" sz="2400" dirty="0">
                <a:latin typeface="Bookman Old Style" panose="02050604050505020204" pitchFamily="18" charset="0"/>
              </a:rPr>
              <a:t>First, let us look at the phase space portraits for a range of phase advances from </a:t>
            </a:r>
            <a:r>
              <a:rPr lang="en-US" sz="2400" b="1" dirty="0">
                <a:latin typeface="Bookman Old Style" panose="02050604050505020204" pitchFamily="18" charset="0"/>
              </a:rPr>
              <a:t>0.2 × 2</a:t>
            </a:r>
            <a:r>
              <a:rPr lang="el-GR" sz="2400" b="1" dirty="0">
                <a:latin typeface="Bookman Old Style" panose="02050604050505020204" pitchFamily="18" charset="0"/>
              </a:rPr>
              <a:t>π </a:t>
            </a:r>
            <a:r>
              <a:rPr lang="en-US" sz="2400" dirty="0">
                <a:latin typeface="Bookman Old Style" panose="02050604050505020204" pitchFamily="18" charset="0"/>
              </a:rPr>
              <a:t>to </a:t>
            </a:r>
            <a:r>
              <a:rPr lang="en-US" sz="2400" b="1" dirty="0">
                <a:latin typeface="Bookman Old Style" panose="02050604050505020204" pitchFamily="18" charset="0"/>
              </a:rPr>
              <a:t>0.5 × 2</a:t>
            </a:r>
            <a:r>
              <a:rPr lang="el-GR" sz="2400" b="1" dirty="0">
                <a:latin typeface="Bookman Old Style" panose="02050604050505020204" pitchFamily="18" charset="0"/>
              </a:rPr>
              <a:t>π</a:t>
            </a:r>
            <a:endParaRPr lang="en-US" sz="2400" dirty="0">
              <a:latin typeface="Bookman Old Style" panose="020506040505050202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B72D00-9563-6448-BC11-8B3E044A57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988840"/>
            <a:ext cx="3779270" cy="12268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1DFBB82-0238-CD4A-AAC3-91858163C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6187" y="3211066"/>
            <a:ext cx="2524125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024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sz="38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Phase space: single sextupole</a:t>
            </a:r>
            <a:endParaRPr lang="en-US" sz="3800" dirty="0">
              <a:latin typeface="Bookman Old Style" panose="020506040505050202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02DA232-C819-D648-8C3B-C5F9BE0C29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685800"/>
            <a:ext cx="4608512" cy="6172200"/>
          </a:xfrm>
        </p:spPr>
        <p:txBody>
          <a:bodyPr/>
          <a:lstStyle/>
          <a:p>
            <a:r>
              <a:rPr lang="en-US" sz="2000" dirty="0">
                <a:latin typeface="Bookman Old Style" panose="02050604050505020204" pitchFamily="18" charset="0"/>
              </a:rPr>
              <a:t>For </a:t>
            </a:r>
            <a:r>
              <a:rPr lang="en-US" sz="2000" b="1" dirty="0">
                <a:latin typeface="Bookman Old Style" panose="02050604050505020204" pitchFamily="18" charset="0"/>
              </a:rPr>
              <a:t>small amplitudes</a:t>
            </a:r>
            <a:r>
              <a:rPr lang="en-US" sz="2000" dirty="0">
                <a:latin typeface="Bookman Old Style" panose="02050604050505020204" pitchFamily="18" charset="0"/>
              </a:rPr>
              <a:t>, particles trace out </a:t>
            </a:r>
            <a:r>
              <a:rPr lang="en-US" sz="2000" b="1" dirty="0">
                <a:latin typeface="Bookman Old Style" panose="02050604050505020204" pitchFamily="18" charset="0"/>
              </a:rPr>
              <a:t>closed loops </a:t>
            </a:r>
            <a:r>
              <a:rPr lang="en-US" sz="2000" dirty="0">
                <a:latin typeface="Bookman Old Style" panose="02050604050505020204" pitchFamily="18" charset="0"/>
              </a:rPr>
              <a:t>around the origin: this is what we expect for a purely </a:t>
            </a:r>
            <a:r>
              <a:rPr lang="en-US" sz="2000" b="1" dirty="0">
                <a:latin typeface="Bookman Old Style" panose="02050604050505020204" pitchFamily="18" charset="0"/>
              </a:rPr>
              <a:t>linear map</a:t>
            </a:r>
          </a:p>
          <a:p>
            <a:r>
              <a:rPr lang="en-US" sz="2000" dirty="0">
                <a:latin typeface="Bookman Old Style" panose="02050604050505020204" pitchFamily="18" charset="0"/>
              </a:rPr>
              <a:t>As the </a:t>
            </a:r>
            <a:r>
              <a:rPr lang="en-US" sz="2000" b="1" dirty="0">
                <a:latin typeface="Bookman Old Style" panose="02050604050505020204" pitchFamily="18" charset="0"/>
              </a:rPr>
              <a:t>amplitude</a:t>
            </a:r>
            <a:r>
              <a:rPr lang="en-US" sz="2000" dirty="0">
                <a:latin typeface="Bookman Old Style" panose="02050604050505020204" pitchFamily="18" charset="0"/>
              </a:rPr>
              <a:t> is </a:t>
            </a:r>
            <a:r>
              <a:rPr lang="en-US" sz="2000" b="1" dirty="0">
                <a:latin typeface="Bookman Old Style" panose="02050604050505020204" pitchFamily="18" charset="0"/>
              </a:rPr>
              <a:t>increased</a:t>
            </a:r>
            <a:r>
              <a:rPr lang="en-US" sz="2000" dirty="0">
                <a:latin typeface="Bookman Old Style" panose="02050604050505020204" pitchFamily="18" charset="0"/>
              </a:rPr>
              <a:t>, there appear “</a:t>
            </a:r>
            <a:r>
              <a:rPr lang="en-US" sz="2000" b="1" dirty="0">
                <a:latin typeface="Bookman Old Style" panose="02050604050505020204" pitchFamily="18" charset="0"/>
              </a:rPr>
              <a:t>islands</a:t>
            </a:r>
            <a:r>
              <a:rPr lang="en-US" sz="2000" dirty="0">
                <a:latin typeface="Bookman Old Style" panose="02050604050505020204" pitchFamily="18" charset="0"/>
              </a:rPr>
              <a:t>” in phase space. The </a:t>
            </a:r>
            <a:r>
              <a:rPr lang="en-US" sz="2000" b="1" dirty="0">
                <a:latin typeface="Bookman Old Style" panose="02050604050505020204" pitchFamily="18" charset="0"/>
              </a:rPr>
              <a:t>phase advance </a:t>
            </a:r>
            <a:r>
              <a:rPr lang="en-US" sz="2000" dirty="0">
                <a:latin typeface="Bookman Old Style" panose="02050604050505020204" pitchFamily="18" charset="0"/>
              </a:rPr>
              <a:t>(for the linear map) is often close to 	 , where      is an integer and    is the number of islands</a:t>
            </a:r>
          </a:p>
          <a:p>
            <a:r>
              <a:rPr lang="en-US" sz="2000" b="1" dirty="0">
                <a:latin typeface="Bookman Old Style" panose="02050604050505020204" pitchFamily="18" charset="0"/>
              </a:rPr>
              <a:t>Larger number </a:t>
            </a:r>
            <a:r>
              <a:rPr lang="en-US" sz="2000" dirty="0">
                <a:latin typeface="Bookman Old Style" panose="02050604050505020204" pitchFamily="18" charset="0"/>
              </a:rPr>
              <a:t>of islands appears at </a:t>
            </a:r>
            <a:r>
              <a:rPr lang="en-US" sz="2000" b="1" dirty="0">
                <a:latin typeface="Bookman Old Style" panose="02050604050505020204" pitchFamily="18" charset="0"/>
              </a:rPr>
              <a:t>larger amplitude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537D70-AFDC-B943-997A-C7A3CA3942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1041" y="1371600"/>
            <a:ext cx="4442959" cy="44757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974C98E-2BBD-594A-A6CF-C5627418BF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168" y="3220591"/>
            <a:ext cx="638175" cy="3524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A32B5E-6938-674A-843C-3C15E69C14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9752" y="3321051"/>
            <a:ext cx="295275" cy="1619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3D1D6F2-61F1-0A45-9D46-7E49CA2848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3148" y="3628256"/>
            <a:ext cx="1905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661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sz="38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Phase space: single sextupole</a:t>
            </a:r>
            <a:endParaRPr lang="en-US" sz="3800" dirty="0">
              <a:latin typeface="Bookman Old Style" panose="020506040505050202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02DA232-C819-D648-8C3B-C5F9BE0C29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685800"/>
            <a:ext cx="4688642" cy="6172200"/>
          </a:xfrm>
        </p:spPr>
        <p:txBody>
          <a:bodyPr/>
          <a:lstStyle/>
          <a:p>
            <a:r>
              <a:rPr lang="en-US" sz="2400" dirty="0">
                <a:latin typeface="Bookman Old Style" panose="02050604050505020204" pitchFamily="18" charset="0"/>
              </a:rPr>
              <a:t>Usually, there is a </a:t>
            </a:r>
            <a:r>
              <a:rPr lang="en-US" sz="2400" b="1" dirty="0">
                <a:latin typeface="Bookman Old Style" panose="02050604050505020204" pitchFamily="18" charset="0"/>
              </a:rPr>
              <a:t>closed curve</a:t>
            </a:r>
            <a:r>
              <a:rPr lang="en-US" sz="2400" dirty="0">
                <a:latin typeface="Bookman Old Style" panose="02050604050505020204" pitchFamily="18" charset="0"/>
              </a:rPr>
              <a:t> that divides a region of </a:t>
            </a:r>
            <a:r>
              <a:rPr lang="en-US" sz="2400" b="1" dirty="0">
                <a:latin typeface="Bookman Old Style" panose="02050604050505020204" pitchFamily="18" charset="0"/>
              </a:rPr>
              <a:t>stable</a:t>
            </a:r>
            <a:r>
              <a:rPr lang="en-US" sz="2400" dirty="0">
                <a:latin typeface="Bookman Old Style" panose="02050604050505020204" pitchFamily="18" charset="0"/>
              </a:rPr>
              <a:t> from a region of </a:t>
            </a:r>
            <a:r>
              <a:rPr lang="en-US" sz="2400" b="1" dirty="0">
                <a:latin typeface="Bookman Old Style" panose="02050604050505020204" pitchFamily="18" charset="0"/>
              </a:rPr>
              <a:t>chaotic</a:t>
            </a:r>
            <a:r>
              <a:rPr lang="en-US" sz="2400" dirty="0">
                <a:latin typeface="Bookman Old Style" panose="02050604050505020204" pitchFamily="18" charset="0"/>
              </a:rPr>
              <a:t> motion. </a:t>
            </a:r>
          </a:p>
          <a:p>
            <a:r>
              <a:rPr lang="en-US" sz="2400" b="1" dirty="0">
                <a:latin typeface="Bookman Old Style" panose="02050604050505020204" pitchFamily="18" charset="0"/>
              </a:rPr>
              <a:t>Outside</a:t>
            </a:r>
            <a:r>
              <a:rPr lang="en-US" sz="2400" dirty="0">
                <a:latin typeface="Bookman Old Style" panose="02050604050505020204" pitchFamily="18" charset="0"/>
              </a:rPr>
              <a:t> that curve, the </a:t>
            </a:r>
            <a:r>
              <a:rPr lang="en-US" sz="2400" b="1" dirty="0">
                <a:latin typeface="Bookman Old Style" panose="02050604050505020204" pitchFamily="18" charset="0"/>
              </a:rPr>
              <a:t>amplitude</a:t>
            </a:r>
            <a:r>
              <a:rPr lang="en-US" sz="2400" dirty="0">
                <a:latin typeface="Bookman Old Style" panose="02050604050505020204" pitchFamily="18" charset="0"/>
              </a:rPr>
              <a:t> of particles </a:t>
            </a:r>
            <a:r>
              <a:rPr lang="en-US" sz="2400" b="1" dirty="0">
                <a:latin typeface="Bookman Old Style" panose="02050604050505020204" pitchFamily="18" charset="0"/>
              </a:rPr>
              <a:t>increases</a:t>
            </a:r>
            <a:r>
              <a:rPr lang="en-US" sz="2400" dirty="0">
                <a:latin typeface="Bookman Old Style" panose="02050604050505020204" pitchFamily="18" charset="0"/>
              </a:rPr>
              <a:t> </a:t>
            </a:r>
            <a:r>
              <a:rPr lang="en-US" sz="2400" b="1" dirty="0">
                <a:latin typeface="Bookman Old Style" panose="02050604050505020204" pitchFamily="18" charset="0"/>
              </a:rPr>
              <a:t>without limit </a:t>
            </a:r>
          </a:p>
          <a:p>
            <a:r>
              <a:rPr lang="en-US" sz="2400" dirty="0">
                <a:latin typeface="Bookman Old Style" panose="02050604050505020204" pitchFamily="18" charset="0"/>
              </a:rPr>
              <a:t>The area of the stable region </a:t>
            </a:r>
            <a:r>
              <a:rPr lang="en-US" sz="2400" b="1" dirty="0">
                <a:latin typeface="Bookman Old Style" panose="02050604050505020204" pitchFamily="18" charset="0"/>
              </a:rPr>
              <a:t>depends</a:t>
            </a:r>
            <a:r>
              <a:rPr lang="en-US" sz="2400" dirty="0">
                <a:latin typeface="Bookman Old Style" panose="02050604050505020204" pitchFamily="18" charset="0"/>
              </a:rPr>
              <a:t> strongly on the </a:t>
            </a:r>
            <a:r>
              <a:rPr lang="en-US" sz="2400" b="1" dirty="0">
                <a:latin typeface="Bookman Old Style" panose="02050604050505020204" pitchFamily="18" charset="0"/>
              </a:rPr>
              <a:t>phase advance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0A88F5-B257-1746-9765-80A14C913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0162" y="1772816"/>
            <a:ext cx="4203838" cy="4214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132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sz="38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Phase space: single sextupole</a:t>
            </a:r>
            <a:endParaRPr lang="en-US" sz="3800" dirty="0">
              <a:latin typeface="Bookman Old Style" panose="020506040505050202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02DA232-C819-D648-8C3B-C5F9BE0C29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685800"/>
            <a:ext cx="4680520" cy="6172200"/>
          </a:xfrm>
        </p:spPr>
        <p:txBody>
          <a:bodyPr/>
          <a:lstStyle/>
          <a:p>
            <a:r>
              <a:rPr lang="en-US" sz="2400" dirty="0">
                <a:latin typeface="Bookman Old Style" panose="02050604050505020204" pitchFamily="18" charset="0"/>
              </a:rPr>
              <a:t>Usually, there is a </a:t>
            </a:r>
            <a:r>
              <a:rPr lang="en-US" sz="2400" b="1" dirty="0">
                <a:latin typeface="Bookman Old Style" panose="02050604050505020204" pitchFamily="18" charset="0"/>
              </a:rPr>
              <a:t>closed curve</a:t>
            </a:r>
            <a:r>
              <a:rPr lang="en-US" sz="2400" dirty="0">
                <a:latin typeface="Bookman Old Style" panose="02050604050505020204" pitchFamily="18" charset="0"/>
              </a:rPr>
              <a:t> that divides a region of </a:t>
            </a:r>
            <a:r>
              <a:rPr lang="en-US" sz="2400" b="1" dirty="0">
                <a:latin typeface="Bookman Old Style" panose="02050604050505020204" pitchFamily="18" charset="0"/>
              </a:rPr>
              <a:t>stable</a:t>
            </a:r>
            <a:r>
              <a:rPr lang="en-US" sz="2400" dirty="0">
                <a:latin typeface="Bookman Old Style" panose="02050604050505020204" pitchFamily="18" charset="0"/>
              </a:rPr>
              <a:t> from a region of </a:t>
            </a:r>
            <a:r>
              <a:rPr lang="en-US" sz="2400" b="1" dirty="0">
                <a:latin typeface="Bookman Old Style" panose="02050604050505020204" pitchFamily="18" charset="0"/>
              </a:rPr>
              <a:t>chaotic</a:t>
            </a:r>
            <a:r>
              <a:rPr lang="en-US" sz="2400" dirty="0">
                <a:latin typeface="Bookman Old Style" panose="02050604050505020204" pitchFamily="18" charset="0"/>
              </a:rPr>
              <a:t> motion. </a:t>
            </a:r>
          </a:p>
          <a:p>
            <a:r>
              <a:rPr lang="en-US" sz="2400" b="1" dirty="0">
                <a:latin typeface="Bookman Old Style" panose="02050604050505020204" pitchFamily="18" charset="0"/>
              </a:rPr>
              <a:t>Outside</a:t>
            </a:r>
            <a:r>
              <a:rPr lang="en-US" sz="2400" dirty="0">
                <a:latin typeface="Bookman Old Style" panose="02050604050505020204" pitchFamily="18" charset="0"/>
              </a:rPr>
              <a:t> that curve, the </a:t>
            </a:r>
            <a:r>
              <a:rPr lang="en-US" sz="2400" b="1" dirty="0">
                <a:latin typeface="Bookman Old Style" panose="02050604050505020204" pitchFamily="18" charset="0"/>
              </a:rPr>
              <a:t>amplitude</a:t>
            </a:r>
            <a:r>
              <a:rPr lang="en-US" sz="2400" dirty="0">
                <a:latin typeface="Bookman Old Style" panose="02050604050505020204" pitchFamily="18" charset="0"/>
              </a:rPr>
              <a:t> of particles </a:t>
            </a:r>
            <a:r>
              <a:rPr lang="en-US" sz="2400" b="1" dirty="0">
                <a:latin typeface="Bookman Old Style" panose="02050604050505020204" pitchFamily="18" charset="0"/>
              </a:rPr>
              <a:t>increases</a:t>
            </a:r>
            <a:r>
              <a:rPr lang="en-US" sz="2400" dirty="0">
                <a:latin typeface="Bookman Old Style" panose="02050604050505020204" pitchFamily="18" charset="0"/>
              </a:rPr>
              <a:t> </a:t>
            </a:r>
            <a:r>
              <a:rPr lang="en-US" sz="2400" b="1" dirty="0">
                <a:latin typeface="Bookman Old Style" panose="02050604050505020204" pitchFamily="18" charset="0"/>
              </a:rPr>
              <a:t>without limit </a:t>
            </a:r>
          </a:p>
          <a:p>
            <a:r>
              <a:rPr lang="en-US" sz="2400" dirty="0">
                <a:latin typeface="Bookman Old Style" panose="02050604050505020204" pitchFamily="18" charset="0"/>
              </a:rPr>
              <a:t>The area of the stable region </a:t>
            </a:r>
            <a:r>
              <a:rPr lang="en-US" sz="2400" b="1" dirty="0">
                <a:latin typeface="Bookman Old Style" panose="02050604050505020204" pitchFamily="18" charset="0"/>
              </a:rPr>
              <a:t>depends</a:t>
            </a:r>
            <a:r>
              <a:rPr lang="en-US" sz="2400" dirty="0">
                <a:latin typeface="Bookman Old Style" panose="02050604050505020204" pitchFamily="18" charset="0"/>
              </a:rPr>
              <a:t> strongly on the </a:t>
            </a:r>
            <a:r>
              <a:rPr lang="en-US" sz="2400" b="1" dirty="0">
                <a:latin typeface="Bookman Old Style" panose="02050604050505020204" pitchFamily="18" charset="0"/>
              </a:rPr>
              <a:t>phase advance</a:t>
            </a:r>
          </a:p>
          <a:p>
            <a:r>
              <a:rPr lang="en-US" sz="2400" dirty="0">
                <a:latin typeface="Bookman Old Style" panose="02050604050505020204" pitchFamily="18" charset="0"/>
              </a:rPr>
              <a:t>For </a:t>
            </a:r>
            <a:r>
              <a:rPr lang="en-US" sz="2400" b="1" dirty="0">
                <a:latin typeface="Bookman Old Style" panose="02050604050505020204" pitchFamily="18" charset="0"/>
              </a:rPr>
              <a:t>phase advance </a:t>
            </a:r>
            <a:r>
              <a:rPr lang="en-US" sz="2400" dirty="0">
                <a:latin typeface="Bookman Old Style" panose="02050604050505020204" pitchFamily="18" charset="0"/>
              </a:rPr>
              <a:t>close to </a:t>
            </a:r>
            <a:r>
              <a:rPr lang="en-US" sz="2400" b="1" dirty="0">
                <a:latin typeface="Bookman Old Style" panose="02050604050505020204" pitchFamily="18" charset="0"/>
              </a:rPr>
              <a:t>2</a:t>
            </a:r>
            <a:r>
              <a:rPr lang="el-GR" sz="2400" b="1" dirty="0">
                <a:latin typeface="Bookman Old Style" panose="02050604050505020204" pitchFamily="18" charset="0"/>
              </a:rPr>
              <a:t>π/3</a:t>
            </a:r>
            <a:r>
              <a:rPr lang="el-GR" sz="2400" dirty="0">
                <a:latin typeface="Bookman Old Style" panose="02050604050505020204" pitchFamily="18" charset="0"/>
              </a:rPr>
              <a:t>, </a:t>
            </a:r>
            <a:r>
              <a:rPr lang="en-US" sz="2400" dirty="0">
                <a:latin typeface="Bookman Old Style" panose="02050604050505020204" pitchFamily="18" charset="0"/>
              </a:rPr>
              <a:t>it appears that the </a:t>
            </a:r>
            <a:r>
              <a:rPr lang="en-US" sz="2400" b="1" dirty="0">
                <a:latin typeface="Bookman Old Style" panose="02050604050505020204" pitchFamily="18" charset="0"/>
              </a:rPr>
              <a:t>stable region </a:t>
            </a:r>
            <a:r>
              <a:rPr lang="en-US" sz="2400" dirty="0">
                <a:latin typeface="Bookman Old Style" panose="02050604050505020204" pitchFamily="18" charset="0"/>
              </a:rPr>
              <a:t>almost </a:t>
            </a:r>
            <a:r>
              <a:rPr lang="en-US" sz="2400" b="1" dirty="0">
                <a:latin typeface="Bookman Old Style" panose="02050604050505020204" pitchFamily="18" charset="0"/>
              </a:rPr>
              <a:t>vanishes</a:t>
            </a:r>
            <a:r>
              <a:rPr lang="en-US" sz="2400" dirty="0">
                <a:latin typeface="Bookman Old Style" panose="02050604050505020204" pitchFamily="18" charset="0"/>
              </a:rPr>
              <a:t> altogether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CBE480-9F3B-6B48-B245-C7E5892F23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1772816"/>
            <a:ext cx="4071124" cy="418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756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sz="38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Phase space: single sextupole</a:t>
            </a:r>
            <a:endParaRPr lang="en-US" sz="3800" dirty="0">
              <a:latin typeface="Bookman Old Style" panose="020506040505050202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02DA232-C819-D648-8C3B-C5F9BE0C29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685800"/>
            <a:ext cx="4680520" cy="6172200"/>
          </a:xfrm>
        </p:spPr>
        <p:txBody>
          <a:bodyPr/>
          <a:lstStyle/>
          <a:p>
            <a:r>
              <a:rPr lang="en-US" sz="2400" dirty="0">
                <a:latin typeface="Bookman Old Style" panose="02050604050505020204" pitchFamily="18" charset="0"/>
              </a:rPr>
              <a:t>Usually, there is a </a:t>
            </a:r>
            <a:r>
              <a:rPr lang="en-US" sz="2400" b="1" dirty="0">
                <a:latin typeface="Bookman Old Style" panose="02050604050505020204" pitchFamily="18" charset="0"/>
              </a:rPr>
              <a:t>closed curve</a:t>
            </a:r>
            <a:r>
              <a:rPr lang="en-US" sz="2400" dirty="0">
                <a:latin typeface="Bookman Old Style" panose="02050604050505020204" pitchFamily="18" charset="0"/>
              </a:rPr>
              <a:t> that divides a region of </a:t>
            </a:r>
            <a:r>
              <a:rPr lang="en-US" sz="2400" b="1" dirty="0">
                <a:latin typeface="Bookman Old Style" panose="02050604050505020204" pitchFamily="18" charset="0"/>
              </a:rPr>
              <a:t>stable</a:t>
            </a:r>
            <a:r>
              <a:rPr lang="en-US" sz="2400" dirty="0">
                <a:latin typeface="Bookman Old Style" panose="02050604050505020204" pitchFamily="18" charset="0"/>
              </a:rPr>
              <a:t> from a region of </a:t>
            </a:r>
            <a:r>
              <a:rPr lang="en-US" sz="2400" b="1" dirty="0">
                <a:latin typeface="Bookman Old Style" panose="02050604050505020204" pitchFamily="18" charset="0"/>
              </a:rPr>
              <a:t>chaotic</a:t>
            </a:r>
            <a:r>
              <a:rPr lang="en-US" sz="2400" dirty="0">
                <a:latin typeface="Bookman Old Style" panose="02050604050505020204" pitchFamily="18" charset="0"/>
              </a:rPr>
              <a:t> motion. </a:t>
            </a:r>
          </a:p>
          <a:p>
            <a:r>
              <a:rPr lang="en-US" sz="2400" b="1" dirty="0">
                <a:latin typeface="Bookman Old Style" panose="02050604050505020204" pitchFamily="18" charset="0"/>
              </a:rPr>
              <a:t>Outside</a:t>
            </a:r>
            <a:r>
              <a:rPr lang="en-US" sz="2400" dirty="0">
                <a:latin typeface="Bookman Old Style" panose="02050604050505020204" pitchFamily="18" charset="0"/>
              </a:rPr>
              <a:t> that curve, the </a:t>
            </a:r>
            <a:r>
              <a:rPr lang="en-US" sz="2400" b="1" dirty="0">
                <a:latin typeface="Bookman Old Style" panose="02050604050505020204" pitchFamily="18" charset="0"/>
              </a:rPr>
              <a:t>amplitude</a:t>
            </a:r>
            <a:r>
              <a:rPr lang="en-US" sz="2400" dirty="0">
                <a:latin typeface="Bookman Old Style" panose="02050604050505020204" pitchFamily="18" charset="0"/>
              </a:rPr>
              <a:t> of particles </a:t>
            </a:r>
            <a:r>
              <a:rPr lang="en-US" sz="2400" b="1" dirty="0">
                <a:latin typeface="Bookman Old Style" panose="02050604050505020204" pitchFamily="18" charset="0"/>
              </a:rPr>
              <a:t>increases</a:t>
            </a:r>
            <a:r>
              <a:rPr lang="en-US" sz="2400" dirty="0">
                <a:latin typeface="Bookman Old Style" panose="02050604050505020204" pitchFamily="18" charset="0"/>
              </a:rPr>
              <a:t> </a:t>
            </a:r>
            <a:r>
              <a:rPr lang="en-US" sz="2400" b="1" dirty="0">
                <a:latin typeface="Bookman Old Style" panose="02050604050505020204" pitchFamily="18" charset="0"/>
              </a:rPr>
              <a:t>without limit </a:t>
            </a:r>
          </a:p>
          <a:p>
            <a:r>
              <a:rPr lang="en-US" sz="2400" dirty="0">
                <a:latin typeface="Bookman Old Style" panose="02050604050505020204" pitchFamily="18" charset="0"/>
              </a:rPr>
              <a:t>The area of the stable region </a:t>
            </a:r>
            <a:r>
              <a:rPr lang="en-US" sz="2400" b="1" dirty="0">
                <a:latin typeface="Bookman Old Style" panose="02050604050505020204" pitchFamily="18" charset="0"/>
              </a:rPr>
              <a:t>depends</a:t>
            </a:r>
            <a:r>
              <a:rPr lang="en-US" sz="2400" dirty="0">
                <a:latin typeface="Bookman Old Style" panose="02050604050505020204" pitchFamily="18" charset="0"/>
              </a:rPr>
              <a:t> strongly on the </a:t>
            </a:r>
            <a:r>
              <a:rPr lang="en-US" sz="2400" b="1" dirty="0">
                <a:latin typeface="Bookman Old Style" panose="02050604050505020204" pitchFamily="18" charset="0"/>
              </a:rPr>
              <a:t>phase advance</a:t>
            </a:r>
          </a:p>
          <a:p>
            <a:r>
              <a:rPr lang="en-US" sz="2400" dirty="0">
                <a:latin typeface="Bookman Old Style" panose="02050604050505020204" pitchFamily="18" charset="0"/>
              </a:rPr>
              <a:t>When </a:t>
            </a:r>
            <a:r>
              <a:rPr lang="en-US" sz="2400" b="1" dirty="0">
                <a:latin typeface="Bookman Old Style" panose="02050604050505020204" pitchFamily="18" charset="0"/>
              </a:rPr>
              <a:t>phase advance </a:t>
            </a:r>
            <a:r>
              <a:rPr lang="en-US" sz="2400" dirty="0">
                <a:latin typeface="Bookman Old Style" panose="02050604050505020204" pitchFamily="18" charset="0"/>
              </a:rPr>
              <a:t>approaches </a:t>
            </a:r>
            <a:r>
              <a:rPr lang="el-GR" sz="2400" b="1" dirty="0">
                <a:latin typeface="Bookman Old Style" panose="02050604050505020204" pitchFamily="18" charset="0"/>
              </a:rPr>
              <a:t>π</a:t>
            </a:r>
            <a:r>
              <a:rPr lang="el-GR" sz="2400" dirty="0">
                <a:latin typeface="Bookman Old Style" panose="02050604050505020204" pitchFamily="18" charset="0"/>
              </a:rPr>
              <a:t>, </a:t>
            </a:r>
            <a:r>
              <a:rPr lang="en-US" sz="2400" dirty="0">
                <a:latin typeface="Bookman Old Style" panose="02050604050505020204" pitchFamily="18" charset="0"/>
              </a:rPr>
              <a:t>the </a:t>
            </a:r>
            <a:r>
              <a:rPr lang="en-US" sz="2400" b="1" dirty="0">
                <a:latin typeface="Bookman Old Style" panose="02050604050505020204" pitchFamily="18" charset="0"/>
              </a:rPr>
              <a:t>stable area </a:t>
            </a:r>
            <a:r>
              <a:rPr lang="en-US" sz="2400" dirty="0">
                <a:latin typeface="Bookman Old Style" panose="02050604050505020204" pitchFamily="18" charset="0"/>
              </a:rPr>
              <a:t>becomes</a:t>
            </a:r>
            <a:r>
              <a:rPr lang="en-US" sz="2400" b="1" dirty="0">
                <a:latin typeface="Bookman Old Style" panose="02050604050505020204" pitchFamily="18" charset="0"/>
              </a:rPr>
              <a:t> large</a:t>
            </a:r>
            <a:r>
              <a:rPr lang="en-US" sz="2400" dirty="0">
                <a:latin typeface="Bookman Old Style" panose="02050604050505020204" pitchFamily="18" charset="0"/>
              </a:rPr>
              <a:t>, and distortions from the linear ellipse become less evident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10D903-B4BC-F145-AC15-DEBADA21C6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1556792"/>
            <a:ext cx="4344475" cy="444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958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sz="38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Phase space: single sextupole</a:t>
            </a:r>
            <a:endParaRPr lang="en-US" sz="3800" dirty="0">
              <a:latin typeface="Bookman Old Style" panose="020506040505050202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02DA232-C819-D648-8C3B-C5F9BE0C29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692696"/>
            <a:ext cx="4745118" cy="6172200"/>
          </a:xfrm>
        </p:spPr>
        <p:txBody>
          <a:bodyPr/>
          <a:lstStyle/>
          <a:p>
            <a:r>
              <a:rPr lang="en-US" sz="2400" dirty="0">
                <a:latin typeface="Bookman Old Style" panose="02050604050505020204" pitchFamily="18" charset="0"/>
              </a:rPr>
              <a:t>Usually, there is a </a:t>
            </a:r>
            <a:r>
              <a:rPr lang="en-US" sz="2400" b="1" dirty="0">
                <a:latin typeface="Bookman Old Style" panose="02050604050505020204" pitchFamily="18" charset="0"/>
              </a:rPr>
              <a:t>closed curve</a:t>
            </a:r>
            <a:r>
              <a:rPr lang="en-US" sz="2400" dirty="0">
                <a:latin typeface="Bookman Old Style" panose="02050604050505020204" pitchFamily="18" charset="0"/>
              </a:rPr>
              <a:t> that divides a region of </a:t>
            </a:r>
            <a:r>
              <a:rPr lang="en-US" sz="2400" b="1" dirty="0">
                <a:latin typeface="Bookman Old Style" panose="02050604050505020204" pitchFamily="18" charset="0"/>
              </a:rPr>
              <a:t>stable</a:t>
            </a:r>
            <a:r>
              <a:rPr lang="en-US" sz="2400" dirty="0">
                <a:latin typeface="Bookman Old Style" panose="02050604050505020204" pitchFamily="18" charset="0"/>
              </a:rPr>
              <a:t> from a region of </a:t>
            </a:r>
            <a:r>
              <a:rPr lang="en-US" sz="2400" b="1" dirty="0">
                <a:latin typeface="Bookman Old Style" panose="02050604050505020204" pitchFamily="18" charset="0"/>
              </a:rPr>
              <a:t>chaotic</a:t>
            </a:r>
            <a:r>
              <a:rPr lang="en-US" sz="2400" dirty="0">
                <a:latin typeface="Bookman Old Style" panose="02050604050505020204" pitchFamily="18" charset="0"/>
              </a:rPr>
              <a:t> motion. </a:t>
            </a:r>
          </a:p>
          <a:p>
            <a:r>
              <a:rPr lang="en-US" sz="2400" b="1" dirty="0">
                <a:latin typeface="Bookman Old Style" panose="02050604050505020204" pitchFamily="18" charset="0"/>
              </a:rPr>
              <a:t>Outside</a:t>
            </a:r>
            <a:r>
              <a:rPr lang="en-US" sz="2400" dirty="0">
                <a:latin typeface="Bookman Old Style" panose="02050604050505020204" pitchFamily="18" charset="0"/>
              </a:rPr>
              <a:t> that curve, the </a:t>
            </a:r>
            <a:r>
              <a:rPr lang="en-US" sz="2400" b="1" dirty="0">
                <a:latin typeface="Bookman Old Style" panose="02050604050505020204" pitchFamily="18" charset="0"/>
              </a:rPr>
              <a:t>amplitude</a:t>
            </a:r>
            <a:r>
              <a:rPr lang="en-US" sz="2400" dirty="0">
                <a:latin typeface="Bookman Old Style" panose="02050604050505020204" pitchFamily="18" charset="0"/>
              </a:rPr>
              <a:t> of particles </a:t>
            </a:r>
            <a:r>
              <a:rPr lang="en-US" sz="2400" b="1" dirty="0">
                <a:latin typeface="Bookman Old Style" panose="02050604050505020204" pitchFamily="18" charset="0"/>
              </a:rPr>
              <a:t>increases</a:t>
            </a:r>
            <a:r>
              <a:rPr lang="en-US" sz="2400" dirty="0">
                <a:latin typeface="Bookman Old Style" panose="02050604050505020204" pitchFamily="18" charset="0"/>
              </a:rPr>
              <a:t> </a:t>
            </a:r>
            <a:r>
              <a:rPr lang="en-US" sz="2400" b="1" dirty="0">
                <a:latin typeface="Bookman Old Style" panose="02050604050505020204" pitchFamily="18" charset="0"/>
              </a:rPr>
              <a:t>without limit </a:t>
            </a:r>
          </a:p>
          <a:p>
            <a:r>
              <a:rPr lang="en-US" sz="2400" dirty="0">
                <a:latin typeface="Bookman Old Style" panose="02050604050505020204" pitchFamily="18" charset="0"/>
              </a:rPr>
              <a:t>The area of the stable region </a:t>
            </a:r>
            <a:r>
              <a:rPr lang="en-US" sz="2400" b="1" dirty="0">
                <a:latin typeface="Bookman Old Style" panose="02050604050505020204" pitchFamily="18" charset="0"/>
              </a:rPr>
              <a:t>depends</a:t>
            </a:r>
            <a:r>
              <a:rPr lang="en-US" sz="2400" dirty="0">
                <a:latin typeface="Bookman Old Style" panose="02050604050505020204" pitchFamily="18" charset="0"/>
              </a:rPr>
              <a:t> strongly on the </a:t>
            </a:r>
            <a:r>
              <a:rPr lang="en-US" sz="2400" b="1" dirty="0">
                <a:latin typeface="Bookman Old Style" panose="02050604050505020204" pitchFamily="18" charset="0"/>
              </a:rPr>
              <a:t>phase advance</a:t>
            </a:r>
          </a:p>
          <a:p>
            <a:r>
              <a:rPr lang="en-US" sz="2400" dirty="0">
                <a:latin typeface="Bookman Old Style" panose="02050604050505020204" pitchFamily="18" charset="0"/>
              </a:rPr>
              <a:t>When </a:t>
            </a:r>
            <a:r>
              <a:rPr lang="en-US" sz="2400" b="1" dirty="0">
                <a:latin typeface="Bookman Old Style" panose="02050604050505020204" pitchFamily="18" charset="0"/>
              </a:rPr>
              <a:t>phase advance </a:t>
            </a:r>
            <a:r>
              <a:rPr lang="en-US" sz="2400" dirty="0">
                <a:latin typeface="Bookman Old Style" panose="02050604050505020204" pitchFamily="18" charset="0"/>
              </a:rPr>
              <a:t>approaches </a:t>
            </a:r>
            <a:r>
              <a:rPr lang="el-GR" sz="2400" b="1" dirty="0">
                <a:latin typeface="Bookman Old Style" panose="02050604050505020204" pitchFamily="18" charset="0"/>
              </a:rPr>
              <a:t>π</a:t>
            </a:r>
            <a:r>
              <a:rPr lang="el-GR" sz="2400" dirty="0">
                <a:latin typeface="Bookman Old Style" panose="02050604050505020204" pitchFamily="18" charset="0"/>
              </a:rPr>
              <a:t>, </a:t>
            </a:r>
            <a:r>
              <a:rPr lang="en-US" sz="2400" dirty="0">
                <a:latin typeface="Bookman Old Style" panose="02050604050505020204" pitchFamily="18" charset="0"/>
              </a:rPr>
              <a:t>the </a:t>
            </a:r>
            <a:r>
              <a:rPr lang="en-US" sz="2400" b="1" dirty="0">
                <a:latin typeface="Bookman Old Style" panose="02050604050505020204" pitchFamily="18" charset="0"/>
              </a:rPr>
              <a:t>stable area </a:t>
            </a:r>
            <a:r>
              <a:rPr lang="en-US" sz="2400" dirty="0">
                <a:latin typeface="Bookman Old Style" panose="02050604050505020204" pitchFamily="18" charset="0"/>
              </a:rPr>
              <a:t>becomes</a:t>
            </a:r>
            <a:r>
              <a:rPr lang="en-US" sz="2400" b="1" dirty="0">
                <a:latin typeface="Bookman Old Style" panose="02050604050505020204" pitchFamily="18" charset="0"/>
              </a:rPr>
              <a:t> large</a:t>
            </a:r>
            <a:r>
              <a:rPr lang="en-US" sz="2400" dirty="0">
                <a:latin typeface="Bookman Old Style" panose="02050604050505020204" pitchFamily="18" charset="0"/>
              </a:rPr>
              <a:t>, and distortions from the linear ellipse become less evident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14C3DF-F66A-A043-8368-7E468C36BE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6638" y="1772816"/>
            <a:ext cx="4147361" cy="428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623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8568952" cy="661988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</a:rPr>
              <a:t>Eﬀect of phase advance on nonlinear dynamics</a:t>
            </a:r>
          </a:p>
        </p:txBody>
      </p:sp>
    </p:spTree>
    <p:extLst>
      <p:ext uri="{BB962C8B-B14F-4D97-AF65-F5344CB8AC3E}">
        <p14:creationId xmlns:p14="http://schemas.microsoft.com/office/powerpoint/2010/main" val="378660471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sz="46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Effect of phase advance</a:t>
            </a:r>
            <a:endParaRPr lang="en-US" sz="4600" dirty="0">
              <a:latin typeface="Bookman Old Style" panose="02050604050505020204" pitchFamily="18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E8544BC-590C-0245-A018-6708B10659B2}"/>
              </a:ext>
            </a:extLst>
          </p:cNvPr>
          <p:cNvSpPr txBox="1">
            <a:spLocks/>
          </p:cNvSpPr>
          <p:nvPr/>
        </p:nvSpPr>
        <p:spPr bwMode="auto">
          <a:xfrm>
            <a:off x="282808" y="2421190"/>
            <a:ext cx="8884040" cy="374687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3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>
              <a:buSzTx/>
            </a:pPr>
            <a:endParaRPr lang="en-US" sz="2400" kern="0" dirty="0">
              <a:latin typeface="Bookman Old Style" panose="02050604050505020204" pitchFamily="18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550D9A4-9F67-BF46-9E98-76B6C94B6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960" y="719958"/>
            <a:ext cx="8884040" cy="6138041"/>
          </a:xfrm>
        </p:spPr>
        <p:txBody>
          <a:bodyPr/>
          <a:lstStyle/>
          <a:p>
            <a:pPr>
              <a:buSzTx/>
            </a:pPr>
            <a:r>
              <a:rPr lang="en-US" dirty="0">
                <a:latin typeface="Bookman Old Style" panose="02050604050505020204" pitchFamily="18" charset="0"/>
              </a:rPr>
              <a:t>An important observation is that the </a:t>
            </a:r>
            <a:r>
              <a:rPr lang="en-US" b="1" dirty="0">
                <a:latin typeface="Bookman Old Style" panose="02050604050505020204" pitchFamily="18" charset="0"/>
              </a:rPr>
              <a:t>eﬀect</a:t>
            </a:r>
            <a:r>
              <a:rPr lang="en-US" dirty="0">
                <a:latin typeface="Bookman Old Style" panose="02050604050505020204" pitchFamily="18" charset="0"/>
              </a:rPr>
              <a:t> of the sextupole in the periodic cell </a:t>
            </a:r>
            <a:r>
              <a:rPr lang="en-US" b="1" dirty="0">
                <a:latin typeface="Bookman Old Style" panose="02050604050505020204" pitchFamily="18" charset="0"/>
              </a:rPr>
              <a:t>depends strongly </a:t>
            </a:r>
            <a:r>
              <a:rPr lang="en-US" dirty="0">
                <a:latin typeface="Bookman Old Style" panose="02050604050505020204" pitchFamily="18" charset="0"/>
              </a:rPr>
              <a:t>on the </a:t>
            </a:r>
            <a:r>
              <a:rPr lang="en-US" b="1" dirty="0">
                <a:latin typeface="Bookman Old Style" panose="02050604050505020204" pitchFamily="18" charset="0"/>
              </a:rPr>
              <a:t>phase advance </a:t>
            </a:r>
            <a:r>
              <a:rPr lang="en-US" dirty="0">
                <a:latin typeface="Bookman Old Style" panose="02050604050505020204" pitchFamily="18" charset="0"/>
              </a:rPr>
              <a:t>across the cell</a:t>
            </a:r>
          </a:p>
          <a:p>
            <a:pPr>
              <a:buSzTx/>
            </a:pPr>
            <a:r>
              <a:rPr lang="en-US" dirty="0">
                <a:latin typeface="Bookman Old Style" panose="02050604050505020204" pitchFamily="18" charset="0"/>
              </a:rPr>
              <a:t>We can start to understand the signiﬁcance of the phase advance by considering </a:t>
            </a:r>
            <a:r>
              <a:rPr lang="en-US" b="1" dirty="0">
                <a:latin typeface="Bookman Old Style" panose="02050604050505020204" pitchFamily="18" charset="0"/>
              </a:rPr>
              <a:t>two special cases</a:t>
            </a:r>
            <a:r>
              <a:rPr lang="en-US" dirty="0">
                <a:latin typeface="Bookman Old Style" panose="02050604050505020204" pitchFamily="18" charset="0"/>
              </a:rPr>
              <a:t>:</a:t>
            </a:r>
          </a:p>
          <a:p>
            <a:pPr lvl="1">
              <a:buSzTx/>
            </a:pPr>
            <a:r>
              <a:rPr lang="en-US" dirty="0">
                <a:latin typeface="Bookman Old Style" panose="02050604050505020204" pitchFamily="18" charset="0"/>
              </a:rPr>
              <a:t>Phase advance equal to an </a:t>
            </a:r>
            <a:r>
              <a:rPr lang="en-US" b="1" dirty="0">
                <a:latin typeface="Bookman Old Style" panose="02050604050505020204" pitchFamily="18" charset="0"/>
              </a:rPr>
              <a:t>integer </a:t>
            </a:r>
            <a:r>
              <a:rPr lang="en-US" dirty="0">
                <a:latin typeface="Bookman Old Style" panose="02050604050505020204" pitchFamily="18" charset="0"/>
              </a:rPr>
              <a:t>times 2</a:t>
            </a:r>
            <a:r>
              <a:rPr lang="el-GR" dirty="0">
                <a:latin typeface="Bookman Old Style" panose="02050604050505020204" pitchFamily="18" charset="0"/>
              </a:rPr>
              <a:t>π</a:t>
            </a:r>
          </a:p>
          <a:p>
            <a:pPr lvl="1">
              <a:buSzTx/>
            </a:pPr>
            <a:r>
              <a:rPr lang="en-US" dirty="0">
                <a:latin typeface="Bookman Old Style" panose="02050604050505020204" pitchFamily="18" charset="0"/>
              </a:rPr>
              <a:t>Phase advance equal to a </a:t>
            </a:r>
            <a:r>
              <a:rPr lang="en-US" b="1" dirty="0">
                <a:latin typeface="Bookman Old Style" panose="02050604050505020204" pitchFamily="18" charset="0"/>
              </a:rPr>
              <a:t>half integer </a:t>
            </a:r>
            <a:r>
              <a:rPr lang="en-US" dirty="0">
                <a:latin typeface="Bookman Old Style" panose="02050604050505020204" pitchFamily="18" charset="0"/>
              </a:rPr>
              <a:t>times 2</a:t>
            </a:r>
            <a:r>
              <a:rPr lang="el-GR" dirty="0">
                <a:latin typeface="Bookman Old Style" panose="02050604050505020204" pitchFamily="18" charset="0"/>
              </a:rPr>
              <a:t>π</a:t>
            </a:r>
            <a:endParaRPr lang="en-US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2852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sz="46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Integer phase advance</a:t>
            </a:r>
            <a:endParaRPr lang="en-US" sz="4600" dirty="0">
              <a:latin typeface="Bookman Old Style" panose="02050604050505020204" pitchFamily="18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E8544BC-590C-0245-A018-6708B10659B2}"/>
              </a:ext>
            </a:extLst>
          </p:cNvPr>
          <p:cNvSpPr txBox="1">
            <a:spLocks/>
          </p:cNvSpPr>
          <p:nvPr/>
        </p:nvSpPr>
        <p:spPr bwMode="auto">
          <a:xfrm>
            <a:off x="282808" y="2421190"/>
            <a:ext cx="8884040" cy="374687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3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>
              <a:buSzTx/>
            </a:pPr>
            <a:endParaRPr lang="en-US" sz="2400" kern="0" dirty="0">
              <a:latin typeface="Bookman Old Style" panose="02050604050505020204" pitchFamily="18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550D9A4-9F67-BF46-9E98-76B6C94B6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960" y="719958"/>
            <a:ext cx="8884040" cy="6138041"/>
          </a:xfrm>
        </p:spPr>
        <p:txBody>
          <a:bodyPr/>
          <a:lstStyle/>
          <a:p>
            <a:pPr>
              <a:buSzTx/>
            </a:pPr>
            <a:r>
              <a:rPr lang="en-US" sz="2400" dirty="0">
                <a:latin typeface="Bookman Old Style" panose="02050604050505020204" pitchFamily="18" charset="0"/>
              </a:rPr>
              <a:t>Let us consider ﬁrst a </a:t>
            </a:r>
            <a:r>
              <a:rPr lang="en-US" sz="2400" b="1" dirty="0">
                <a:latin typeface="Bookman Old Style" panose="02050604050505020204" pitchFamily="18" charset="0"/>
              </a:rPr>
              <a:t>phase advance </a:t>
            </a:r>
            <a:r>
              <a:rPr lang="en-US" sz="2400" dirty="0">
                <a:latin typeface="Bookman Old Style" panose="02050604050505020204" pitchFamily="18" charset="0"/>
              </a:rPr>
              <a:t>equal to an </a:t>
            </a:r>
            <a:r>
              <a:rPr lang="en-US" sz="2400" b="1" dirty="0">
                <a:latin typeface="Bookman Old Style" panose="02050604050505020204" pitchFamily="18" charset="0"/>
              </a:rPr>
              <a:t>integer</a:t>
            </a:r>
            <a:r>
              <a:rPr lang="en-US" sz="2400" dirty="0">
                <a:latin typeface="Bookman Old Style" panose="02050604050505020204" pitchFamily="18" charset="0"/>
              </a:rPr>
              <a:t>. In that case, the linear part of the map is just the identity</a:t>
            </a:r>
          </a:p>
          <a:p>
            <a:pPr>
              <a:buSzTx/>
            </a:pPr>
            <a:endParaRPr lang="en-US" sz="2400" dirty="0">
              <a:latin typeface="Bookman Old Style" panose="02050604050505020204" pitchFamily="18" charset="0"/>
            </a:endParaRPr>
          </a:p>
          <a:p>
            <a:pPr>
              <a:buSzTx/>
            </a:pPr>
            <a:endParaRPr lang="en-US" sz="2400" dirty="0">
              <a:latin typeface="Bookman Old Style" panose="02050604050505020204" pitchFamily="18" charset="0"/>
            </a:endParaRPr>
          </a:p>
          <a:p>
            <a:pPr>
              <a:buSzTx/>
            </a:pPr>
            <a:r>
              <a:rPr lang="en-US" sz="2400" dirty="0">
                <a:latin typeface="Bookman Old Style" panose="02050604050505020204" pitchFamily="18" charset="0"/>
              </a:rPr>
              <a:t>So the </a:t>
            </a:r>
            <a:r>
              <a:rPr lang="en-US" sz="2400" b="1" dirty="0">
                <a:latin typeface="Bookman Old Style" panose="02050604050505020204" pitchFamily="18" charset="0"/>
              </a:rPr>
              <a:t>combined eﬀect </a:t>
            </a:r>
            <a:r>
              <a:rPr lang="en-US" sz="2400" dirty="0">
                <a:latin typeface="Bookman Old Style" panose="02050604050505020204" pitchFamily="18" charset="0"/>
              </a:rPr>
              <a:t>of the </a:t>
            </a:r>
            <a:r>
              <a:rPr lang="en-US" sz="2400" b="1" dirty="0">
                <a:latin typeface="Bookman Old Style" panose="02050604050505020204" pitchFamily="18" charset="0"/>
              </a:rPr>
              <a:t>linear map </a:t>
            </a:r>
            <a:r>
              <a:rPr lang="en-US" sz="2400" dirty="0">
                <a:latin typeface="Bookman Old Style" panose="02050604050505020204" pitchFamily="18" charset="0"/>
              </a:rPr>
              <a:t>and the </a:t>
            </a:r>
            <a:r>
              <a:rPr lang="en-US" sz="2400" b="1" dirty="0">
                <a:latin typeface="Bookman Old Style" panose="02050604050505020204" pitchFamily="18" charset="0"/>
              </a:rPr>
              <a:t>sextupole kick </a:t>
            </a:r>
            <a:r>
              <a:rPr lang="en-US" sz="2400" dirty="0">
                <a:latin typeface="Bookman Old Style" panose="02050604050505020204" pitchFamily="18" charset="0"/>
              </a:rPr>
              <a:t>is:</a:t>
            </a:r>
          </a:p>
          <a:p>
            <a:pPr>
              <a:buSzTx/>
            </a:pPr>
            <a:endParaRPr lang="en-US" sz="2400" dirty="0">
              <a:latin typeface="Bookman Old Style" panose="02050604050505020204" pitchFamily="18" charset="0"/>
            </a:endParaRPr>
          </a:p>
          <a:p>
            <a:pPr>
              <a:buSzTx/>
            </a:pPr>
            <a:endParaRPr lang="en-US" sz="2400" dirty="0">
              <a:latin typeface="Bookman Old Style" panose="02050604050505020204" pitchFamily="18" charset="0"/>
            </a:endParaRPr>
          </a:p>
          <a:p>
            <a:pPr marL="0" indent="0">
              <a:buSzTx/>
              <a:buNone/>
            </a:pPr>
            <a:endParaRPr lang="en-US" sz="2400" dirty="0">
              <a:latin typeface="Bookman Old Style" panose="02050604050505020204" pitchFamily="18" charset="0"/>
            </a:endParaRPr>
          </a:p>
          <a:p>
            <a:pPr>
              <a:buSzTx/>
            </a:pPr>
            <a:r>
              <a:rPr lang="en-US" sz="2400" dirty="0">
                <a:latin typeface="Bookman Old Style" panose="02050604050505020204" pitchFamily="18" charset="0"/>
              </a:rPr>
              <a:t>Clearly, the </a:t>
            </a:r>
            <a:r>
              <a:rPr lang="en-US" sz="2400" b="1" dirty="0">
                <a:latin typeface="Bookman Old Style" panose="02050604050505020204" pitchFamily="18" charset="0"/>
              </a:rPr>
              <a:t>horizontal momentum </a:t>
            </a:r>
            <a:r>
              <a:rPr lang="en-US" sz="2400" dirty="0">
                <a:latin typeface="Bookman Old Style" panose="02050604050505020204" pitchFamily="18" charset="0"/>
              </a:rPr>
              <a:t>will </a:t>
            </a:r>
            <a:r>
              <a:rPr lang="en-US" sz="2400" b="1" dirty="0">
                <a:latin typeface="Bookman Old Style" panose="02050604050505020204" pitchFamily="18" charset="0"/>
              </a:rPr>
              <a:t>increase</a:t>
            </a:r>
            <a:r>
              <a:rPr lang="en-US" sz="2400" dirty="0">
                <a:latin typeface="Bookman Old Style" panose="02050604050505020204" pitchFamily="18" charset="0"/>
              </a:rPr>
              <a:t> without limit</a:t>
            </a:r>
          </a:p>
          <a:p>
            <a:pPr>
              <a:buSzTx/>
            </a:pPr>
            <a:r>
              <a:rPr lang="en-US" sz="2400" dirty="0">
                <a:latin typeface="Bookman Old Style" panose="02050604050505020204" pitchFamily="18" charset="0"/>
              </a:rPr>
              <a:t>There are </a:t>
            </a:r>
            <a:r>
              <a:rPr lang="en-US" sz="2400" b="1" dirty="0">
                <a:latin typeface="Bookman Old Style" panose="02050604050505020204" pitchFamily="18" charset="0"/>
              </a:rPr>
              <a:t>no stable regions </a:t>
            </a:r>
            <a:r>
              <a:rPr lang="en-US" sz="2400" dirty="0">
                <a:latin typeface="Bookman Old Style" panose="02050604050505020204" pitchFamily="18" charset="0"/>
              </a:rPr>
              <a:t>of phase space, apart from the line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C1655C-351A-344B-9773-37EB9D7DC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64" y="1844824"/>
            <a:ext cx="1984951" cy="8677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574008-9640-1A48-9A03-EB4225700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3681179"/>
            <a:ext cx="3779270" cy="122689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AF2B117-FBFC-AF49-9FF1-84EAE85E48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7704" y="6168062"/>
            <a:ext cx="864096" cy="26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1582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sz="40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Half- Integer phase advance</a:t>
            </a:r>
            <a:endParaRPr lang="en-US" sz="4000" dirty="0">
              <a:latin typeface="Bookman Old Style" panose="02050604050505020204" pitchFamily="18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E8544BC-590C-0245-A018-6708B10659B2}"/>
              </a:ext>
            </a:extLst>
          </p:cNvPr>
          <p:cNvSpPr txBox="1">
            <a:spLocks/>
          </p:cNvSpPr>
          <p:nvPr/>
        </p:nvSpPr>
        <p:spPr bwMode="auto">
          <a:xfrm>
            <a:off x="282808" y="2421190"/>
            <a:ext cx="8884040" cy="374687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3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>
              <a:buSzTx/>
            </a:pPr>
            <a:endParaRPr lang="en-US" sz="2400" kern="0" dirty="0">
              <a:latin typeface="Bookman Old Style" panose="02050604050505020204" pitchFamily="18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550D9A4-9F67-BF46-9E98-76B6C94B6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960" y="719958"/>
            <a:ext cx="8884040" cy="6138041"/>
          </a:xfrm>
        </p:spPr>
        <p:txBody>
          <a:bodyPr/>
          <a:lstStyle/>
          <a:p>
            <a:pPr>
              <a:buSzTx/>
            </a:pPr>
            <a:r>
              <a:rPr lang="en-US" sz="2400" dirty="0">
                <a:latin typeface="Bookman Old Style" panose="02050604050505020204" pitchFamily="18" charset="0"/>
              </a:rPr>
              <a:t>Now consider what happens if the phase advance of a cell is a </a:t>
            </a:r>
            <a:r>
              <a:rPr lang="en-US" sz="2400" b="1" dirty="0">
                <a:latin typeface="Bookman Old Style" panose="02050604050505020204" pitchFamily="18" charset="0"/>
              </a:rPr>
              <a:t>half integer </a:t>
            </a:r>
            <a:r>
              <a:rPr lang="en-US" sz="2400" dirty="0">
                <a:latin typeface="Bookman Old Style" panose="02050604050505020204" pitchFamily="18" charset="0"/>
              </a:rPr>
              <a:t>times 2</a:t>
            </a:r>
            <a:r>
              <a:rPr lang="el-GR" sz="2400" dirty="0">
                <a:latin typeface="Bookman Old Style" panose="02050604050505020204" pitchFamily="18" charset="0"/>
              </a:rPr>
              <a:t>π, </a:t>
            </a:r>
            <a:r>
              <a:rPr lang="en-US" sz="2400" dirty="0">
                <a:latin typeface="Bookman Old Style" panose="02050604050505020204" pitchFamily="18" charset="0"/>
              </a:rPr>
              <a:t>so the linear part of the map is just a rotation through </a:t>
            </a:r>
            <a:r>
              <a:rPr lang="el-GR" sz="2400" dirty="0">
                <a:latin typeface="Bookman Old Style" panose="02050604050505020204" pitchFamily="18" charset="0"/>
              </a:rPr>
              <a:t>π.</a:t>
            </a:r>
            <a:endParaRPr lang="en-US" sz="2400" dirty="0">
              <a:latin typeface="Bookman Old Style" panose="02050604050505020204" pitchFamily="18" charset="0"/>
            </a:endParaRPr>
          </a:p>
          <a:p>
            <a:pPr>
              <a:buSzTx/>
            </a:pPr>
            <a:r>
              <a:rPr lang="en-US" sz="2400" dirty="0">
                <a:latin typeface="Bookman Old Style" panose="02050604050505020204" pitchFamily="18" charset="0"/>
              </a:rPr>
              <a:t>If a </a:t>
            </a:r>
            <a:r>
              <a:rPr lang="en-US" sz="2400" b="1" dirty="0">
                <a:latin typeface="Bookman Old Style" panose="02050604050505020204" pitchFamily="18" charset="0"/>
              </a:rPr>
              <a:t>particle</a:t>
            </a:r>
            <a:r>
              <a:rPr lang="en-US" sz="2400" dirty="0">
                <a:latin typeface="Bookman Old Style" panose="02050604050505020204" pitchFamily="18" charset="0"/>
              </a:rPr>
              <a:t> starts at the entrance of a sextupole with 	      and 	        , then at the </a:t>
            </a:r>
            <a:r>
              <a:rPr lang="en-US" sz="2400" b="1" dirty="0">
                <a:latin typeface="Bookman Old Style" panose="02050604050505020204" pitchFamily="18" charset="0"/>
              </a:rPr>
              <a:t>exit</a:t>
            </a:r>
            <a:r>
              <a:rPr lang="en-US" sz="2400" dirty="0">
                <a:latin typeface="Bookman Old Style" panose="02050604050505020204" pitchFamily="18" charset="0"/>
              </a:rPr>
              <a:t> of that sextupole:</a:t>
            </a:r>
          </a:p>
          <a:p>
            <a:pPr>
              <a:buSzTx/>
            </a:pPr>
            <a:endParaRPr lang="en-US" sz="2400" dirty="0">
              <a:latin typeface="Bookman Old Style" panose="02050604050505020204" pitchFamily="18" charset="0"/>
            </a:endParaRPr>
          </a:p>
          <a:p>
            <a:pPr marL="0" indent="0">
              <a:buSzTx/>
              <a:buNone/>
            </a:pPr>
            <a:endParaRPr lang="en-US" sz="2400" dirty="0">
              <a:latin typeface="Bookman Old Style" panose="02050604050505020204" pitchFamily="18" charset="0"/>
            </a:endParaRPr>
          </a:p>
          <a:p>
            <a:pPr>
              <a:buSzTx/>
            </a:pPr>
            <a:r>
              <a:rPr lang="en-US" sz="2400" dirty="0">
                <a:latin typeface="Bookman Old Style" panose="02050604050505020204" pitchFamily="18" charset="0"/>
              </a:rPr>
              <a:t>Then, after passing to the </a:t>
            </a:r>
            <a:r>
              <a:rPr lang="en-US" sz="2400" b="1" dirty="0">
                <a:latin typeface="Bookman Old Style" panose="02050604050505020204" pitchFamily="18" charset="0"/>
              </a:rPr>
              <a:t>entrance</a:t>
            </a:r>
            <a:r>
              <a:rPr lang="en-US" sz="2400" dirty="0">
                <a:latin typeface="Bookman Old Style" panose="02050604050505020204" pitchFamily="18" charset="0"/>
              </a:rPr>
              <a:t> of the </a:t>
            </a:r>
            <a:r>
              <a:rPr lang="en-US" sz="2400" b="1" dirty="0">
                <a:latin typeface="Bookman Old Style" panose="02050604050505020204" pitchFamily="18" charset="0"/>
              </a:rPr>
              <a:t>next sextupole</a:t>
            </a:r>
            <a:r>
              <a:rPr lang="en-US" sz="2400" dirty="0">
                <a:latin typeface="Bookman Old Style" panose="02050604050505020204" pitchFamily="18" charset="0"/>
              </a:rPr>
              <a:t>, the co-ordinates will be:</a:t>
            </a:r>
          </a:p>
          <a:p>
            <a:pPr>
              <a:buSzTx/>
            </a:pPr>
            <a:endParaRPr lang="en-US" sz="2400" dirty="0">
              <a:latin typeface="Bookman Old Style" panose="02050604050505020204" pitchFamily="18" charset="0"/>
            </a:endParaRPr>
          </a:p>
          <a:p>
            <a:pPr>
              <a:buSzTx/>
            </a:pPr>
            <a:endParaRPr lang="en-US" sz="2400" dirty="0">
              <a:latin typeface="Bookman Old Style" panose="02050604050505020204" pitchFamily="18" charset="0"/>
            </a:endParaRPr>
          </a:p>
          <a:p>
            <a:pPr>
              <a:buSzTx/>
            </a:pPr>
            <a:endParaRPr lang="en-US" sz="2400" dirty="0">
              <a:latin typeface="Bookman Old Style" panose="02050604050505020204" pitchFamily="18" charset="0"/>
            </a:endParaRPr>
          </a:p>
          <a:p>
            <a:pPr>
              <a:buSzTx/>
            </a:pPr>
            <a:endParaRPr lang="en-US" sz="2400" dirty="0">
              <a:latin typeface="Bookman Old Style" panose="02050604050505020204" pitchFamily="18" charset="0"/>
            </a:endParaRPr>
          </a:p>
          <a:p>
            <a:pPr>
              <a:buSzTx/>
            </a:pPr>
            <a:endParaRPr lang="en-US" sz="2400" dirty="0">
              <a:latin typeface="Bookman Old Style" panose="020506040505050202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7A596C-5A17-A242-BA8B-D276F5EB39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9" y="2417837"/>
            <a:ext cx="962025" cy="2190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B78491-A535-9B45-B9A5-63EB26FC2D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2373363"/>
            <a:ext cx="1266825" cy="228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F600B4-DC84-B740-B259-FAD37D41BA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1457" y="2832124"/>
            <a:ext cx="3961085" cy="11937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C156FBA-631A-E54D-BC7C-38C3555263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584" y="5001122"/>
            <a:ext cx="7188284" cy="1234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116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115616" y="0"/>
            <a:ext cx="7571184" cy="692150"/>
          </a:xfrm>
        </p:spPr>
        <p:txBody>
          <a:bodyPr/>
          <a:lstStyle/>
          <a:p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Purpose of the lecture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67544" y="708174"/>
            <a:ext cx="8496944" cy="614982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/>
              <a:t>Introducing aspects of non-linear dynamics</a:t>
            </a:r>
          </a:p>
          <a:p>
            <a:pPr lvl="1">
              <a:defRPr/>
            </a:pPr>
            <a:r>
              <a:rPr lang="en-US" sz="2400" dirty="0"/>
              <a:t>Mathematical tools for modelling nonlinear dynamics</a:t>
            </a:r>
          </a:p>
          <a:p>
            <a:pPr lvl="2">
              <a:defRPr/>
            </a:pPr>
            <a:r>
              <a:rPr lang="en-US" sz="2200" dirty="0"/>
              <a:t>Power series (Taylor) maps and symplectic maps.</a:t>
            </a:r>
          </a:p>
          <a:p>
            <a:pPr lvl="1">
              <a:defRPr/>
            </a:pPr>
            <a:r>
              <a:rPr lang="en-US" sz="2400" dirty="0"/>
              <a:t>Eﬀects of nonlinear perturbations</a:t>
            </a:r>
          </a:p>
          <a:p>
            <a:pPr lvl="2">
              <a:defRPr/>
            </a:pPr>
            <a:r>
              <a:rPr lang="en-US" sz="2200" dirty="0"/>
              <a:t>Resonances, tune shifts, dynamic aperture.</a:t>
            </a:r>
          </a:p>
          <a:p>
            <a:pPr lvl="1">
              <a:defRPr/>
            </a:pPr>
            <a:r>
              <a:rPr lang="en-US" sz="2400" dirty="0"/>
              <a:t>Analysis methods:</a:t>
            </a:r>
          </a:p>
          <a:p>
            <a:pPr lvl="2">
              <a:defRPr/>
            </a:pPr>
            <a:r>
              <a:rPr lang="en-US" sz="2200" dirty="0"/>
              <a:t>Normal forms, frequency map analysis.</a:t>
            </a:r>
            <a:endParaRPr lang="en-US" sz="2400" dirty="0"/>
          </a:p>
          <a:p>
            <a:pPr>
              <a:defRPr/>
            </a:pPr>
            <a:r>
              <a:rPr lang="en-US" sz="2800" dirty="0"/>
              <a:t>Employ two types of accelerator systems for illustrating the methods and tools</a:t>
            </a:r>
          </a:p>
          <a:p>
            <a:pPr lvl="1">
              <a:defRPr/>
            </a:pPr>
            <a:r>
              <a:rPr lang="en-US" sz="2400" dirty="0"/>
              <a:t>Bunch compressor (a single-pass system)</a:t>
            </a:r>
          </a:p>
          <a:p>
            <a:pPr lvl="1">
              <a:defRPr/>
            </a:pPr>
            <a:r>
              <a:rPr lang="en-US" sz="2400" dirty="0"/>
              <a:t>A storage ring (a multi-turn system).</a:t>
            </a:r>
          </a:p>
        </p:txBody>
      </p:sp>
      <p:sp>
        <p:nvSpPr>
          <p:cNvPr id="12293" name="Rectangle 2"/>
          <p:cNvSpPr>
            <a:spLocks noChangeArrowheads="1"/>
          </p:cNvSpPr>
          <p:nvPr/>
        </p:nvSpPr>
        <p:spPr bwMode="auto">
          <a:xfrm>
            <a:off x="323850" y="4076700"/>
            <a:ext cx="326231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85750" indent="-285750" algn="l"/>
            <a:endParaRPr lang="el-GR" sz="1600">
              <a:solidFill>
                <a:schemeClr val="tx2"/>
              </a:solidFill>
              <a:latin typeface="Palatino" charset="0"/>
              <a:cs typeface="Palatin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0591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sz="40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Half- Integer phase advance</a:t>
            </a:r>
            <a:endParaRPr lang="en-US" sz="4000" dirty="0">
              <a:latin typeface="Bookman Old Style" panose="02050604050505020204" pitchFamily="18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E8544BC-590C-0245-A018-6708B10659B2}"/>
              </a:ext>
            </a:extLst>
          </p:cNvPr>
          <p:cNvSpPr txBox="1">
            <a:spLocks/>
          </p:cNvSpPr>
          <p:nvPr/>
        </p:nvSpPr>
        <p:spPr bwMode="auto">
          <a:xfrm>
            <a:off x="282808" y="2421190"/>
            <a:ext cx="8884040" cy="374687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3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>
              <a:buSzTx/>
            </a:pPr>
            <a:endParaRPr lang="en-US" sz="2400" kern="0" dirty="0">
              <a:latin typeface="Bookman Old Style" panose="02050604050505020204" pitchFamily="18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550D9A4-9F67-BF46-9E98-76B6C94B6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960" y="719958"/>
            <a:ext cx="8884040" cy="6138041"/>
          </a:xfrm>
        </p:spPr>
        <p:txBody>
          <a:bodyPr/>
          <a:lstStyle/>
          <a:p>
            <a:pPr>
              <a:buSzTx/>
            </a:pPr>
            <a:r>
              <a:rPr lang="en-US" sz="2800" dirty="0">
                <a:latin typeface="Bookman Old Style" panose="02050604050505020204" pitchFamily="18" charset="0"/>
              </a:rPr>
              <a:t>Finally, on </a:t>
            </a:r>
            <a:r>
              <a:rPr lang="en-US" sz="2800" b="1" dirty="0">
                <a:latin typeface="Bookman Old Style" panose="02050604050505020204" pitchFamily="18" charset="0"/>
              </a:rPr>
              <a:t>passing</a:t>
            </a:r>
            <a:r>
              <a:rPr lang="en-US" sz="2800" dirty="0">
                <a:latin typeface="Bookman Old Style" panose="02050604050505020204" pitchFamily="18" charset="0"/>
              </a:rPr>
              <a:t> through the </a:t>
            </a:r>
            <a:r>
              <a:rPr lang="en-US" sz="2800" b="1" dirty="0">
                <a:latin typeface="Bookman Old Style" panose="02050604050505020204" pitchFamily="18" charset="0"/>
              </a:rPr>
              <a:t>second sextupole</a:t>
            </a:r>
            <a:r>
              <a:rPr lang="en-US" sz="2800" dirty="0">
                <a:latin typeface="Bookman Old Style" panose="02050604050505020204" pitchFamily="18" charset="0"/>
              </a:rPr>
              <a:t>:</a:t>
            </a:r>
          </a:p>
          <a:p>
            <a:pPr>
              <a:buSzTx/>
            </a:pPr>
            <a:endParaRPr lang="en-US" sz="2800" dirty="0">
              <a:latin typeface="Bookman Old Style" panose="02050604050505020204" pitchFamily="18" charset="0"/>
            </a:endParaRPr>
          </a:p>
          <a:p>
            <a:pPr>
              <a:buSzTx/>
            </a:pPr>
            <a:endParaRPr lang="en-US" sz="2800" dirty="0">
              <a:latin typeface="Bookman Old Style" panose="02050604050505020204" pitchFamily="18" charset="0"/>
            </a:endParaRPr>
          </a:p>
          <a:p>
            <a:pPr>
              <a:buSzTx/>
            </a:pPr>
            <a:endParaRPr lang="en-US" sz="2800" dirty="0">
              <a:latin typeface="Bookman Old Style" panose="02050604050505020204" pitchFamily="18" charset="0"/>
            </a:endParaRPr>
          </a:p>
          <a:p>
            <a:pPr>
              <a:buSzTx/>
            </a:pPr>
            <a:r>
              <a:rPr lang="en-US" sz="2800" dirty="0">
                <a:latin typeface="Bookman Old Style" panose="02050604050505020204" pitchFamily="18" charset="0"/>
              </a:rPr>
              <a:t>In other words, the </a:t>
            </a:r>
            <a:r>
              <a:rPr lang="en-US" sz="2800" b="1" dirty="0">
                <a:latin typeface="Bookman Old Style" panose="02050604050505020204" pitchFamily="18" charset="0"/>
              </a:rPr>
              <a:t>momentum kicks</a:t>
            </a:r>
            <a:r>
              <a:rPr lang="en-US" sz="2800" dirty="0">
                <a:latin typeface="Bookman Old Style" panose="02050604050505020204" pitchFamily="18" charset="0"/>
              </a:rPr>
              <a:t> from the two sextupoles </a:t>
            </a:r>
            <a:r>
              <a:rPr lang="en-US" sz="2800" b="1" dirty="0">
                <a:latin typeface="Bookman Old Style" panose="02050604050505020204" pitchFamily="18" charset="0"/>
              </a:rPr>
              <a:t>cancel</a:t>
            </a:r>
            <a:r>
              <a:rPr lang="en-US" sz="2800" dirty="0">
                <a:latin typeface="Bookman Old Style" panose="02050604050505020204" pitchFamily="18" charset="0"/>
              </a:rPr>
              <a:t> each other exactly</a:t>
            </a:r>
          </a:p>
          <a:p>
            <a:pPr>
              <a:buSzTx/>
            </a:pPr>
            <a:r>
              <a:rPr lang="en-US" sz="2800" dirty="0">
                <a:latin typeface="Bookman Old Style" panose="02050604050505020204" pitchFamily="18" charset="0"/>
              </a:rPr>
              <a:t>The resulting map is a purely</a:t>
            </a:r>
            <a:r>
              <a:rPr lang="en-US" sz="2800" b="1" dirty="0">
                <a:latin typeface="Bookman Old Style" panose="02050604050505020204" pitchFamily="18" charset="0"/>
              </a:rPr>
              <a:t> linear phase space rotation</a:t>
            </a:r>
            <a:r>
              <a:rPr lang="en-US" sz="2800" dirty="0">
                <a:latin typeface="Bookman Old Style" panose="02050604050505020204" pitchFamily="18" charset="0"/>
              </a:rPr>
              <a:t> by </a:t>
            </a:r>
            <a:r>
              <a:rPr lang="el-GR" sz="2800" dirty="0">
                <a:latin typeface="Bookman Old Style" panose="02050604050505020204" pitchFamily="18" charset="0"/>
              </a:rPr>
              <a:t>π. </a:t>
            </a:r>
            <a:endParaRPr lang="en-US" sz="2800" dirty="0">
              <a:latin typeface="Bookman Old Style" panose="02050604050505020204" pitchFamily="18" charset="0"/>
            </a:endParaRPr>
          </a:p>
          <a:p>
            <a:pPr>
              <a:buSzTx/>
            </a:pPr>
            <a:r>
              <a:rPr lang="en-US" sz="2800" dirty="0">
                <a:latin typeface="Bookman Old Style" panose="02050604050505020204" pitchFamily="18" charset="0"/>
              </a:rPr>
              <a:t>In this situation, we expect the </a:t>
            </a:r>
            <a:r>
              <a:rPr lang="en-US" sz="2800" b="1" dirty="0">
                <a:latin typeface="Bookman Old Style" panose="02050604050505020204" pitchFamily="18" charset="0"/>
              </a:rPr>
              <a:t>motion</a:t>
            </a:r>
            <a:r>
              <a:rPr lang="en-US" sz="2800" dirty="0">
                <a:latin typeface="Bookman Old Style" panose="02050604050505020204" pitchFamily="18" charset="0"/>
              </a:rPr>
              <a:t> to be </a:t>
            </a:r>
            <a:r>
              <a:rPr lang="en-US" sz="2800" b="1" dirty="0">
                <a:latin typeface="Bookman Old Style" panose="02050604050505020204" pitchFamily="18" charset="0"/>
              </a:rPr>
              <a:t>stable</a:t>
            </a:r>
            <a:r>
              <a:rPr lang="en-US" sz="2800" dirty="0">
                <a:latin typeface="Bookman Old Style" panose="02050604050505020204" pitchFamily="18" charset="0"/>
              </a:rPr>
              <a:t> (and periodic), no matter what the amplitude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69A65C-D570-A649-B667-105FC0AA2C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946" y="1916832"/>
            <a:ext cx="5422107" cy="1214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149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sz="3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Impact of phase advance: dipoles</a:t>
            </a:r>
            <a:endParaRPr lang="en-US" sz="3400" dirty="0">
              <a:latin typeface="Bookman Old Style" panose="02050604050505020204" pitchFamily="18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E8544BC-590C-0245-A018-6708B10659B2}"/>
              </a:ext>
            </a:extLst>
          </p:cNvPr>
          <p:cNvSpPr txBox="1">
            <a:spLocks/>
          </p:cNvSpPr>
          <p:nvPr/>
        </p:nvSpPr>
        <p:spPr bwMode="auto">
          <a:xfrm>
            <a:off x="282808" y="2421190"/>
            <a:ext cx="8884040" cy="374687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3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>
              <a:buSzTx/>
            </a:pPr>
            <a:endParaRPr lang="en-US" sz="2400" kern="0" dirty="0">
              <a:latin typeface="Bookman Old Style" panose="02050604050505020204" pitchFamily="18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550D9A4-9F67-BF46-9E98-76B6C94B6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960" y="719958"/>
            <a:ext cx="8884040" cy="6138041"/>
          </a:xfrm>
        </p:spPr>
        <p:txBody>
          <a:bodyPr/>
          <a:lstStyle/>
          <a:p>
            <a:pPr>
              <a:buSzTx/>
            </a:pPr>
            <a:r>
              <a:rPr lang="en-US" sz="2800" dirty="0">
                <a:latin typeface="Bookman Old Style" panose="02050604050505020204" pitchFamily="18" charset="0"/>
              </a:rPr>
              <a:t>The eﬀect of the phase advance on the sextupole “kicks” is </a:t>
            </a:r>
            <a:r>
              <a:rPr lang="en-US" sz="2800" b="1" dirty="0">
                <a:latin typeface="Bookman Old Style" panose="02050604050505020204" pitchFamily="18" charset="0"/>
              </a:rPr>
              <a:t>similar</a:t>
            </a:r>
            <a:r>
              <a:rPr lang="en-US" sz="2800" dirty="0">
                <a:latin typeface="Bookman Old Style" panose="02050604050505020204" pitchFamily="18" charset="0"/>
              </a:rPr>
              <a:t> to the eﬀect on </a:t>
            </a:r>
            <a:r>
              <a:rPr lang="en-US" sz="2800" b="1" dirty="0">
                <a:latin typeface="Bookman Old Style" panose="02050604050505020204" pitchFamily="18" charset="0"/>
              </a:rPr>
              <a:t>perturbations</a:t>
            </a:r>
            <a:r>
              <a:rPr lang="en-US" sz="2800" dirty="0">
                <a:latin typeface="Bookman Old Style" panose="02050604050505020204" pitchFamily="18" charset="0"/>
              </a:rPr>
              <a:t> arising from </a:t>
            </a:r>
            <a:r>
              <a:rPr lang="en-US" sz="2800" b="1" dirty="0">
                <a:latin typeface="Bookman Old Style" panose="02050604050505020204" pitchFamily="18" charset="0"/>
              </a:rPr>
              <a:t>dipole</a:t>
            </a:r>
            <a:r>
              <a:rPr lang="en-US" sz="2800" dirty="0">
                <a:latin typeface="Bookman Old Style" panose="02050604050505020204" pitchFamily="18" charset="0"/>
              </a:rPr>
              <a:t> and </a:t>
            </a:r>
            <a:r>
              <a:rPr lang="en-US" sz="2800" b="1" dirty="0">
                <a:latin typeface="Bookman Old Style" panose="02050604050505020204" pitchFamily="18" charset="0"/>
              </a:rPr>
              <a:t>quadrupole</a:t>
            </a:r>
            <a:r>
              <a:rPr lang="en-US" sz="2800" dirty="0">
                <a:latin typeface="Bookman Old Style" panose="02050604050505020204" pitchFamily="18" charset="0"/>
              </a:rPr>
              <a:t> </a:t>
            </a:r>
            <a:r>
              <a:rPr lang="en-US" sz="2800" b="1" dirty="0">
                <a:latin typeface="Bookman Old Style" panose="02050604050505020204" pitchFamily="18" charset="0"/>
              </a:rPr>
              <a:t>errors</a:t>
            </a:r>
            <a:r>
              <a:rPr lang="en-US" sz="2800" dirty="0">
                <a:latin typeface="Bookman Old Style" panose="02050604050505020204" pitchFamily="18" charset="0"/>
              </a:rPr>
              <a:t> in a storage ring</a:t>
            </a:r>
          </a:p>
          <a:p>
            <a:pPr>
              <a:buSzTx/>
            </a:pPr>
            <a:r>
              <a:rPr lang="en-US" sz="2800" dirty="0">
                <a:latin typeface="Bookman Old Style" panose="02050604050505020204" pitchFamily="18" charset="0"/>
              </a:rPr>
              <a:t>In the case of dipole errors, the </a:t>
            </a:r>
            <a:r>
              <a:rPr lang="en-US" sz="2800" b="1" dirty="0">
                <a:latin typeface="Bookman Old Style" panose="02050604050505020204" pitchFamily="18" charset="0"/>
              </a:rPr>
              <a:t>kicks add up </a:t>
            </a:r>
            <a:r>
              <a:rPr lang="en-US" sz="2800" dirty="0">
                <a:latin typeface="Bookman Old Style" panose="02050604050505020204" pitchFamily="18" charset="0"/>
              </a:rPr>
              <a:t>if the phase advance is an </a:t>
            </a:r>
            <a:r>
              <a:rPr lang="en-US" sz="2800" b="1" dirty="0">
                <a:latin typeface="Bookman Old Style" panose="02050604050505020204" pitchFamily="18" charset="0"/>
              </a:rPr>
              <a:t>integer</a:t>
            </a:r>
            <a:r>
              <a:rPr lang="en-US" sz="2800" dirty="0">
                <a:latin typeface="Bookman Old Style" panose="02050604050505020204" pitchFamily="18" charset="0"/>
              </a:rPr>
              <a:t>, and </a:t>
            </a:r>
            <a:r>
              <a:rPr lang="en-US" sz="2800" b="1" dirty="0">
                <a:latin typeface="Bookman Old Style" panose="02050604050505020204" pitchFamily="18" charset="0"/>
              </a:rPr>
              <a:t>cancel</a:t>
            </a:r>
            <a:r>
              <a:rPr lang="en-US" sz="2800" dirty="0">
                <a:latin typeface="Bookman Old Style" panose="02050604050505020204" pitchFamily="18" charset="0"/>
              </a:rPr>
              <a:t> if the </a:t>
            </a:r>
            <a:r>
              <a:rPr lang="en-US" sz="2800" b="1" dirty="0">
                <a:latin typeface="Bookman Old Style" panose="02050604050505020204" pitchFamily="18" charset="0"/>
              </a:rPr>
              <a:t>phase advance </a:t>
            </a:r>
            <a:r>
              <a:rPr lang="en-US" sz="2800" dirty="0">
                <a:latin typeface="Bookman Old Style" panose="02050604050505020204" pitchFamily="18" charset="0"/>
              </a:rPr>
              <a:t>is a </a:t>
            </a:r>
            <a:r>
              <a:rPr lang="en-US" sz="2800" b="1" dirty="0">
                <a:latin typeface="Bookman Old Style" panose="02050604050505020204" pitchFamily="18" charset="0"/>
              </a:rPr>
              <a:t>half integer</a:t>
            </a:r>
            <a:endParaRPr lang="en-US" sz="2800" dirty="0">
              <a:latin typeface="Bookman Old Style" panose="020506040505050202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CFFD8D-E0AD-F84C-9600-785BDD33D8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3784599"/>
            <a:ext cx="7429500" cy="307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1650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sz="28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Impact of phase advance: quadrupoles</a:t>
            </a:r>
            <a:endParaRPr lang="en-US" sz="2800" dirty="0">
              <a:latin typeface="Bookman Old Style" panose="02050604050505020204" pitchFamily="18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E8544BC-590C-0245-A018-6708B10659B2}"/>
              </a:ext>
            </a:extLst>
          </p:cNvPr>
          <p:cNvSpPr txBox="1">
            <a:spLocks/>
          </p:cNvSpPr>
          <p:nvPr/>
        </p:nvSpPr>
        <p:spPr bwMode="auto">
          <a:xfrm>
            <a:off x="282808" y="2421190"/>
            <a:ext cx="8884040" cy="374687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3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>
              <a:buSzTx/>
            </a:pPr>
            <a:endParaRPr lang="en-US" sz="2400" kern="0" dirty="0">
              <a:latin typeface="Bookman Old Style" panose="02050604050505020204" pitchFamily="18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550D9A4-9F67-BF46-9E98-76B6C94B6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960" y="719958"/>
            <a:ext cx="8884040" cy="6138041"/>
          </a:xfrm>
        </p:spPr>
        <p:txBody>
          <a:bodyPr/>
          <a:lstStyle/>
          <a:p>
            <a:pPr>
              <a:buSzTx/>
            </a:pPr>
            <a:r>
              <a:rPr lang="en-US" sz="2800" dirty="0">
                <a:latin typeface="Bookman Old Style" panose="02050604050505020204" pitchFamily="18" charset="0"/>
              </a:rPr>
              <a:t>In the case of </a:t>
            </a:r>
            <a:r>
              <a:rPr lang="en-US" sz="2800" b="1" dirty="0">
                <a:latin typeface="Bookman Old Style" panose="02050604050505020204" pitchFamily="18" charset="0"/>
              </a:rPr>
              <a:t>quadrupole errors</a:t>
            </a:r>
            <a:r>
              <a:rPr lang="en-US" sz="2800" dirty="0">
                <a:latin typeface="Bookman Old Style" panose="02050604050505020204" pitchFamily="18" charset="0"/>
              </a:rPr>
              <a:t>, the </a:t>
            </a:r>
            <a:r>
              <a:rPr lang="en-US" sz="2800" b="1" dirty="0">
                <a:latin typeface="Bookman Old Style" panose="02050604050505020204" pitchFamily="18" charset="0"/>
              </a:rPr>
              <a:t>kicks add up</a:t>
            </a:r>
            <a:r>
              <a:rPr lang="en-US" sz="2800" dirty="0">
                <a:latin typeface="Bookman Old Style" panose="02050604050505020204" pitchFamily="18" charset="0"/>
              </a:rPr>
              <a:t> if the phase advance is a </a:t>
            </a:r>
            <a:r>
              <a:rPr lang="en-US" sz="2800" b="1" dirty="0">
                <a:latin typeface="Bookman Old Style" panose="02050604050505020204" pitchFamily="18" charset="0"/>
              </a:rPr>
              <a:t>half integer</a:t>
            </a:r>
            <a:r>
              <a:rPr lang="en-US" sz="2800" dirty="0">
                <a:latin typeface="Bookman Old Style" panose="02050604050505020204" pitchFamily="18" charset="0"/>
              </a:rPr>
              <a:t>. </a:t>
            </a:r>
          </a:p>
          <a:p>
            <a:pPr>
              <a:buSzTx/>
            </a:pPr>
            <a:r>
              <a:rPr lang="en-US" sz="2800" b="1" dirty="0">
                <a:latin typeface="Bookman Old Style" panose="02050604050505020204" pitchFamily="18" charset="0"/>
              </a:rPr>
              <a:t>Higher-order multipoles </a:t>
            </a:r>
            <a:r>
              <a:rPr lang="en-US" sz="2800" dirty="0">
                <a:latin typeface="Bookman Old Style" panose="02050604050505020204" pitchFamily="18" charset="0"/>
              </a:rPr>
              <a:t>drive </a:t>
            </a:r>
            <a:r>
              <a:rPr lang="en-US" sz="2800" b="1" dirty="0">
                <a:latin typeface="Bookman Old Style" panose="02050604050505020204" pitchFamily="18" charset="0"/>
              </a:rPr>
              <a:t>higher-order resonances</a:t>
            </a:r>
            <a:r>
              <a:rPr lang="en-US" sz="2800" dirty="0">
                <a:latin typeface="Bookman Old Style" panose="02050604050505020204" pitchFamily="18" charset="0"/>
              </a:rPr>
              <a:t> but the eﬀects are less easily illustrated on a phase space diagram.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771D35-4C57-3749-9E65-C3B5D44B48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478" y="3933056"/>
            <a:ext cx="81407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787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8568952" cy="661988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</a:rPr>
              <a:t>Resonances</a:t>
            </a:r>
          </a:p>
        </p:txBody>
      </p:sp>
    </p:spTree>
    <p:extLst>
      <p:ext uri="{BB962C8B-B14F-4D97-AF65-F5344CB8AC3E}">
        <p14:creationId xmlns:p14="http://schemas.microsoft.com/office/powerpoint/2010/main" val="1404428551"/>
      </p:ext>
    </p:extLst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Resonances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892480" cy="5760640"/>
          </a:xfrm>
        </p:spPr>
        <p:txBody>
          <a:bodyPr/>
          <a:lstStyle/>
          <a:p>
            <a:r>
              <a:rPr lang="en-US" b="0" dirty="0">
                <a:latin typeface="Bookman Old Style" panose="02050604050505020204" pitchFamily="18" charset="0"/>
              </a:rPr>
              <a:t>If we include vertical as well as horizontal motion, then we find that </a:t>
            </a:r>
            <a:r>
              <a:rPr lang="en-US" dirty="0">
                <a:latin typeface="Bookman Old Style" panose="02050604050505020204" pitchFamily="18" charset="0"/>
              </a:rPr>
              <a:t>resonances</a:t>
            </a:r>
            <a:r>
              <a:rPr lang="en-US" b="0" dirty="0">
                <a:latin typeface="Bookman Old Style" panose="02050604050505020204" pitchFamily="18" charset="0"/>
              </a:rPr>
              <a:t> occur when the tunes satisfy </a:t>
            </a:r>
          </a:p>
          <a:p>
            <a:endParaRPr lang="en-US" b="0" dirty="0">
              <a:latin typeface="Bookman Old Style" panose="02050604050505020204" pitchFamily="18" charset="0"/>
            </a:endParaRPr>
          </a:p>
          <a:p>
            <a:pPr marL="80100" indent="0">
              <a:buNone/>
            </a:pPr>
            <a:r>
              <a:rPr lang="en-US" b="0" dirty="0">
                <a:latin typeface="Bookman Old Style" panose="02050604050505020204" pitchFamily="18" charset="0"/>
              </a:rPr>
              <a:t>where </a:t>
            </a:r>
            <a:r>
              <a:rPr lang="en-US" b="0" i="1" dirty="0" err="1">
                <a:latin typeface="Bookman Old Style" panose="02050604050505020204" pitchFamily="18" charset="0"/>
              </a:rPr>
              <a:t>n</a:t>
            </a:r>
            <a:r>
              <a:rPr lang="en-US" b="0" i="1" baseline="-25000" dirty="0" err="1">
                <a:latin typeface="Bookman Old Style" panose="02050604050505020204" pitchFamily="18" charset="0"/>
              </a:rPr>
              <a:t>x</a:t>
            </a:r>
            <a:r>
              <a:rPr lang="en-US" b="0" dirty="0">
                <a:latin typeface="Bookman Old Style" panose="02050604050505020204" pitchFamily="18" charset="0"/>
              </a:rPr>
              <a:t>, </a:t>
            </a:r>
            <a:r>
              <a:rPr lang="en-US" b="0" i="1" dirty="0" err="1">
                <a:latin typeface="Bookman Old Style" panose="02050604050505020204" pitchFamily="18" charset="0"/>
              </a:rPr>
              <a:t>n</a:t>
            </a:r>
            <a:r>
              <a:rPr lang="en-US" b="0" i="1" baseline="-25000" dirty="0" err="1">
                <a:latin typeface="Bookman Old Style" panose="02050604050505020204" pitchFamily="18" charset="0"/>
              </a:rPr>
              <a:t>y</a:t>
            </a:r>
            <a:r>
              <a:rPr lang="en-US" b="0" dirty="0">
                <a:latin typeface="Bookman Old Style" panose="02050604050505020204" pitchFamily="18" charset="0"/>
              </a:rPr>
              <a:t> and </a:t>
            </a:r>
            <a:r>
              <a:rPr lang="en-US" b="0" i="1" dirty="0">
                <a:latin typeface="Bookman Old Style" panose="02050604050505020204" pitchFamily="18" charset="0"/>
              </a:rPr>
              <a:t>r</a:t>
            </a:r>
            <a:r>
              <a:rPr lang="en-US" b="0" dirty="0">
                <a:latin typeface="Bookman Old Style" panose="02050604050505020204" pitchFamily="18" charset="0"/>
              </a:rPr>
              <a:t> are integers and resonance is of </a:t>
            </a:r>
            <a:r>
              <a:rPr lang="en-US" dirty="0">
                <a:latin typeface="Bookman Old Style" panose="02050604050505020204" pitchFamily="18" charset="0"/>
              </a:rPr>
              <a:t>order</a:t>
            </a:r>
            <a:r>
              <a:rPr lang="en-US" b="0" dirty="0">
                <a:latin typeface="Bookman Old Style" panose="02050604050505020204" pitchFamily="18" charset="0"/>
              </a:rPr>
              <a:t> </a:t>
            </a:r>
            <a:r>
              <a:rPr lang="en-US" i="1" dirty="0">
                <a:latin typeface="Bookman Old Style" panose="02050604050505020204" pitchFamily="18" charset="0"/>
              </a:rPr>
              <a:t>|</a:t>
            </a:r>
            <a:r>
              <a:rPr lang="en-US" i="1" dirty="0" err="1">
                <a:latin typeface="Bookman Old Style" panose="02050604050505020204" pitchFamily="18" charset="0"/>
              </a:rPr>
              <a:t>n</a:t>
            </a:r>
            <a:r>
              <a:rPr lang="en-US" i="1" baseline="-25000" dirty="0" err="1">
                <a:latin typeface="Bookman Old Style" panose="02050604050505020204" pitchFamily="18" charset="0"/>
              </a:rPr>
              <a:t>x</a:t>
            </a:r>
            <a:r>
              <a:rPr lang="en-US" i="1" dirty="0">
                <a:latin typeface="Bookman Old Style" panose="02050604050505020204" pitchFamily="18" charset="0"/>
              </a:rPr>
              <a:t>| + |</a:t>
            </a:r>
            <a:r>
              <a:rPr lang="en-US" i="1" dirty="0" err="1">
                <a:latin typeface="Bookman Old Style" panose="02050604050505020204" pitchFamily="18" charset="0"/>
              </a:rPr>
              <a:t>n</a:t>
            </a:r>
            <a:r>
              <a:rPr lang="en-US" i="1" baseline="-25000" dirty="0" err="1">
                <a:latin typeface="Bookman Old Style" panose="02050604050505020204" pitchFamily="18" charset="0"/>
              </a:rPr>
              <a:t>y</a:t>
            </a:r>
            <a:r>
              <a:rPr lang="en-US" i="1" dirty="0">
                <a:latin typeface="Bookman Old Style" panose="02050604050505020204" pitchFamily="18" charset="0"/>
              </a:rPr>
              <a:t>| </a:t>
            </a:r>
          </a:p>
          <a:p>
            <a:pPr lvl="1"/>
            <a:endParaRPr lang="en-US" dirty="0">
              <a:latin typeface="Bookman Old Style" panose="02050604050505020204" pitchFamily="18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747756" y="3717032"/>
            <a:ext cx="3144724" cy="1643527"/>
            <a:chOff x="6628127" y="3501008"/>
            <a:chExt cx="2911041" cy="1643527"/>
          </a:xfrm>
        </p:grpSpPr>
        <p:sp>
          <p:nvSpPr>
            <p:cNvPr id="5" name="TextBox 4"/>
            <p:cNvSpPr txBox="1"/>
            <p:nvPr/>
          </p:nvSpPr>
          <p:spPr>
            <a:xfrm>
              <a:off x="7234254" y="3501008"/>
              <a:ext cx="2304914" cy="1643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None/>
              </a:pP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normal resonances </a:t>
              </a:r>
              <a:b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</a:b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(= even </a:t>
              </a:r>
              <a:r>
                <a:rPr lang="en-US" sz="1800" b="1" i="1" dirty="0" err="1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n</a:t>
              </a:r>
              <a:r>
                <a:rPr lang="en-US" sz="1800" b="1" i="1" baseline="-25000" dirty="0" err="1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y</a:t>
              </a: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)</a:t>
              </a:r>
            </a:p>
            <a:p>
              <a:pPr algn="l">
                <a:buNone/>
              </a:pPr>
              <a:endParaRPr lang="en-US" sz="1800" b="1" dirty="0">
                <a:solidFill>
                  <a:srgbClr val="FF0000"/>
                </a:solidFill>
                <a:latin typeface="Bookman Old Style" panose="02050604050505020204" pitchFamily="18" charset="0"/>
                <a:cs typeface="Arial"/>
              </a:endParaRPr>
            </a:p>
            <a:p>
              <a:pPr algn="l">
                <a:buNone/>
              </a:pP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skew resonances</a:t>
              </a:r>
            </a:p>
            <a:p>
              <a:pPr algn="l">
                <a:buNone/>
              </a:pP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(= odd </a:t>
              </a:r>
              <a:r>
                <a:rPr lang="en-US" sz="1800" b="1" i="1" dirty="0" err="1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n</a:t>
              </a:r>
              <a:r>
                <a:rPr lang="en-US" sz="1800" b="1" i="1" baseline="-25000" dirty="0" err="1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y</a:t>
              </a: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)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6628127" y="3861048"/>
              <a:ext cx="43204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628127" y="4796590"/>
              <a:ext cx="432048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700808"/>
            <a:ext cx="2800637" cy="381905"/>
          </a:xfrm>
          <a:prstGeom prst="rect">
            <a:avLst/>
          </a:prstGeom>
          <a:ln>
            <a:solidFill>
              <a:srgbClr val="0033CC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737" y="3008822"/>
            <a:ext cx="3849178" cy="38491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85844" y="2743742"/>
            <a:ext cx="3251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>
                <a:latin typeface="Bookman Old Style" panose="02050604050505020204" pitchFamily="18" charset="0"/>
                <a:cs typeface="Arial"/>
              </a:rPr>
              <a:t>Resonances up to order 2</a:t>
            </a:r>
          </a:p>
        </p:txBody>
      </p:sp>
    </p:spTree>
    <p:extLst>
      <p:ext uri="{BB962C8B-B14F-4D97-AF65-F5344CB8AC3E}">
        <p14:creationId xmlns:p14="http://schemas.microsoft.com/office/powerpoint/2010/main" val="40165984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>
                <a:solidFill>
                  <a:srgbClr val="FFFFFF"/>
                </a:solidFill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Resonances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5747756" y="3717032"/>
            <a:ext cx="3144724" cy="1643527"/>
            <a:chOff x="6628127" y="3501008"/>
            <a:chExt cx="2911041" cy="1643527"/>
          </a:xfrm>
        </p:grpSpPr>
        <p:sp>
          <p:nvSpPr>
            <p:cNvPr id="5" name="TextBox 4"/>
            <p:cNvSpPr txBox="1"/>
            <p:nvPr/>
          </p:nvSpPr>
          <p:spPr>
            <a:xfrm>
              <a:off x="7234254" y="3501008"/>
              <a:ext cx="2304914" cy="1643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None/>
              </a:pP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normal resonances </a:t>
              </a:r>
              <a:b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</a:b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(= even </a:t>
              </a:r>
              <a:r>
                <a:rPr lang="en-US" sz="1800" b="1" dirty="0" err="1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n</a:t>
              </a:r>
              <a:r>
                <a:rPr lang="en-US" sz="1800" b="1" baseline="-25000" dirty="0" err="1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y</a:t>
              </a: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)</a:t>
              </a:r>
            </a:p>
            <a:p>
              <a:pPr algn="l">
                <a:buNone/>
              </a:pPr>
              <a:endParaRPr lang="en-US" sz="1800" b="1" dirty="0">
                <a:solidFill>
                  <a:srgbClr val="FF0000"/>
                </a:solidFill>
                <a:latin typeface="Bookman Old Style" panose="02050604050505020204" pitchFamily="18" charset="0"/>
                <a:cs typeface="Arial"/>
              </a:endParaRPr>
            </a:p>
            <a:p>
              <a:pPr algn="l">
                <a:buNone/>
              </a:pP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skew resonances</a:t>
              </a:r>
            </a:p>
            <a:p>
              <a:pPr algn="l">
                <a:buNone/>
              </a:pP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(= odd </a:t>
              </a:r>
              <a:r>
                <a:rPr lang="en-US" sz="1800" b="1" dirty="0" err="1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n</a:t>
              </a:r>
              <a:r>
                <a:rPr lang="en-US" sz="1800" b="1" baseline="-25000" dirty="0" err="1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y</a:t>
              </a: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)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6628127" y="3861048"/>
              <a:ext cx="43204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628127" y="4796590"/>
              <a:ext cx="432048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700808"/>
            <a:ext cx="2800637" cy="381905"/>
          </a:xfrm>
          <a:prstGeom prst="rect">
            <a:avLst/>
          </a:prstGeom>
          <a:ln>
            <a:solidFill>
              <a:srgbClr val="0033CC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008822"/>
            <a:ext cx="3849178" cy="38491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85844" y="2743742"/>
            <a:ext cx="3251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>
                <a:latin typeface="Bookman Old Style" panose="02050604050505020204" pitchFamily="18" charset="0"/>
                <a:cs typeface="Arial"/>
              </a:rPr>
              <a:t>Resonances up to order 3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39021D-C60D-AA44-840A-734F597A75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>
                <a:latin typeface="Bookman Old Style" panose="02050604050505020204" pitchFamily="18" charset="0"/>
              </a:rPr>
              <a:t>If we include vertical as well as horizontal motion, then we find that </a:t>
            </a:r>
            <a:r>
              <a:rPr lang="en-US" dirty="0">
                <a:latin typeface="Bookman Old Style" panose="02050604050505020204" pitchFamily="18" charset="0"/>
              </a:rPr>
              <a:t>resonances</a:t>
            </a:r>
            <a:r>
              <a:rPr lang="en-US" b="0" dirty="0">
                <a:latin typeface="Bookman Old Style" panose="02050604050505020204" pitchFamily="18" charset="0"/>
              </a:rPr>
              <a:t> occur when the tunes satisfy </a:t>
            </a:r>
          </a:p>
          <a:p>
            <a:endParaRPr lang="en-US" b="0" dirty="0">
              <a:latin typeface="Bookman Old Style" panose="02050604050505020204" pitchFamily="18" charset="0"/>
            </a:endParaRPr>
          </a:p>
          <a:p>
            <a:pPr marL="80100" indent="0">
              <a:buNone/>
            </a:pPr>
            <a:r>
              <a:rPr lang="en-US" b="0" dirty="0">
                <a:latin typeface="Bookman Old Style" panose="02050604050505020204" pitchFamily="18" charset="0"/>
              </a:rPr>
              <a:t>where </a:t>
            </a:r>
            <a:r>
              <a:rPr lang="en-US" b="0" i="1" dirty="0" err="1">
                <a:latin typeface="Bookman Old Style" panose="02050604050505020204" pitchFamily="18" charset="0"/>
              </a:rPr>
              <a:t>n</a:t>
            </a:r>
            <a:r>
              <a:rPr lang="en-US" b="0" i="1" baseline="-25000" dirty="0" err="1">
                <a:latin typeface="Bookman Old Style" panose="02050604050505020204" pitchFamily="18" charset="0"/>
              </a:rPr>
              <a:t>x</a:t>
            </a:r>
            <a:r>
              <a:rPr lang="en-US" b="0" dirty="0">
                <a:latin typeface="Bookman Old Style" panose="02050604050505020204" pitchFamily="18" charset="0"/>
              </a:rPr>
              <a:t>, </a:t>
            </a:r>
            <a:r>
              <a:rPr lang="en-US" b="0" i="1" dirty="0" err="1">
                <a:latin typeface="Bookman Old Style" panose="02050604050505020204" pitchFamily="18" charset="0"/>
              </a:rPr>
              <a:t>n</a:t>
            </a:r>
            <a:r>
              <a:rPr lang="en-US" b="0" i="1" baseline="-25000" dirty="0" err="1">
                <a:latin typeface="Bookman Old Style" panose="02050604050505020204" pitchFamily="18" charset="0"/>
              </a:rPr>
              <a:t>y</a:t>
            </a:r>
            <a:r>
              <a:rPr lang="en-US" b="0" dirty="0">
                <a:latin typeface="Bookman Old Style" panose="02050604050505020204" pitchFamily="18" charset="0"/>
              </a:rPr>
              <a:t> and </a:t>
            </a:r>
            <a:r>
              <a:rPr lang="en-US" b="0" i="1" dirty="0">
                <a:latin typeface="Bookman Old Style" panose="02050604050505020204" pitchFamily="18" charset="0"/>
              </a:rPr>
              <a:t>r</a:t>
            </a:r>
            <a:r>
              <a:rPr lang="en-US" b="0" dirty="0">
                <a:latin typeface="Bookman Old Style" panose="02050604050505020204" pitchFamily="18" charset="0"/>
              </a:rPr>
              <a:t> are integers and resonance is of </a:t>
            </a:r>
            <a:r>
              <a:rPr lang="en-US" dirty="0">
                <a:latin typeface="Bookman Old Style" panose="02050604050505020204" pitchFamily="18" charset="0"/>
              </a:rPr>
              <a:t>order</a:t>
            </a:r>
            <a:r>
              <a:rPr lang="en-US" b="0" dirty="0">
                <a:latin typeface="Bookman Old Style" panose="02050604050505020204" pitchFamily="18" charset="0"/>
              </a:rPr>
              <a:t> </a:t>
            </a:r>
            <a:r>
              <a:rPr lang="en-US" i="1" dirty="0">
                <a:latin typeface="Bookman Old Style" panose="02050604050505020204" pitchFamily="18" charset="0"/>
              </a:rPr>
              <a:t>|</a:t>
            </a:r>
            <a:r>
              <a:rPr lang="en-US" i="1" dirty="0" err="1">
                <a:latin typeface="Bookman Old Style" panose="02050604050505020204" pitchFamily="18" charset="0"/>
              </a:rPr>
              <a:t>n</a:t>
            </a:r>
            <a:r>
              <a:rPr lang="en-US" i="1" baseline="-25000" dirty="0" err="1">
                <a:latin typeface="Bookman Old Style" panose="02050604050505020204" pitchFamily="18" charset="0"/>
              </a:rPr>
              <a:t>x</a:t>
            </a:r>
            <a:r>
              <a:rPr lang="en-US" i="1" dirty="0">
                <a:latin typeface="Bookman Old Style" panose="02050604050505020204" pitchFamily="18" charset="0"/>
              </a:rPr>
              <a:t>| + |</a:t>
            </a:r>
            <a:r>
              <a:rPr lang="en-US" i="1" dirty="0" err="1">
                <a:latin typeface="Bookman Old Style" panose="02050604050505020204" pitchFamily="18" charset="0"/>
              </a:rPr>
              <a:t>n</a:t>
            </a:r>
            <a:r>
              <a:rPr lang="en-US" i="1" baseline="-25000" dirty="0" err="1">
                <a:latin typeface="Bookman Old Style" panose="02050604050505020204" pitchFamily="18" charset="0"/>
              </a:rPr>
              <a:t>y</a:t>
            </a:r>
            <a:r>
              <a:rPr lang="en-US" i="1" dirty="0">
                <a:latin typeface="Bookman Old Style" panose="02050604050505020204" pitchFamily="18" charset="0"/>
              </a:rPr>
              <a:t>| </a:t>
            </a:r>
          </a:p>
          <a:p>
            <a:pPr lvl="1"/>
            <a:endParaRPr lang="en-US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8508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A5AEC75-5B75-3541-A619-7FDAED78AE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996952"/>
            <a:ext cx="3849178" cy="3849178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39021D-C60D-AA44-840A-734F597A75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>
                <a:latin typeface="Bookman Old Style" panose="02050604050505020204" pitchFamily="18" charset="0"/>
              </a:rPr>
              <a:t>If we include vertical as well as horizontal motion, then we find that </a:t>
            </a:r>
            <a:r>
              <a:rPr lang="en-US" dirty="0">
                <a:latin typeface="Bookman Old Style" panose="02050604050505020204" pitchFamily="18" charset="0"/>
              </a:rPr>
              <a:t>resonances</a:t>
            </a:r>
            <a:r>
              <a:rPr lang="en-US" b="0" dirty="0">
                <a:latin typeface="Bookman Old Style" panose="02050604050505020204" pitchFamily="18" charset="0"/>
              </a:rPr>
              <a:t> occur when the tunes satisfy </a:t>
            </a:r>
          </a:p>
          <a:p>
            <a:endParaRPr lang="en-US" b="0" dirty="0">
              <a:latin typeface="Bookman Old Style" panose="02050604050505020204" pitchFamily="18" charset="0"/>
            </a:endParaRPr>
          </a:p>
          <a:p>
            <a:pPr marL="80100" indent="0">
              <a:buNone/>
            </a:pPr>
            <a:r>
              <a:rPr lang="en-US" b="0" dirty="0">
                <a:latin typeface="Bookman Old Style" panose="02050604050505020204" pitchFamily="18" charset="0"/>
              </a:rPr>
              <a:t>where </a:t>
            </a:r>
            <a:r>
              <a:rPr lang="en-US" b="0" i="1" dirty="0" err="1">
                <a:latin typeface="Bookman Old Style" panose="02050604050505020204" pitchFamily="18" charset="0"/>
              </a:rPr>
              <a:t>n</a:t>
            </a:r>
            <a:r>
              <a:rPr lang="en-US" b="0" i="1" baseline="-25000" dirty="0" err="1">
                <a:latin typeface="Bookman Old Style" panose="02050604050505020204" pitchFamily="18" charset="0"/>
              </a:rPr>
              <a:t>x</a:t>
            </a:r>
            <a:r>
              <a:rPr lang="en-US" b="0" dirty="0">
                <a:latin typeface="Bookman Old Style" panose="02050604050505020204" pitchFamily="18" charset="0"/>
              </a:rPr>
              <a:t>, </a:t>
            </a:r>
            <a:r>
              <a:rPr lang="en-US" b="0" i="1" dirty="0" err="1">
                <a:latin typeface="Bookman Old Style" panose="02050604050505020204" pitchFamily="18" charset="0"/>
              </a:rPr>
              <a:t>n</a:t>
            </a:r>
            <a:r>
              <a:rPr lang="en-US" b="0" i="1" baseline="-25000" dirty="0" err="1">
                <a:latin typeface="Bookman Old Style" panose="02050604050505020204" pitchFamily="18" charset="0"/>
              </a:rPr>
              <a:t>y</a:t>
            </a:r>
            <a:r>
              <a:rPr lang="en-US" b="0" dirty="0">
                <a:latin typeface="Bookman Old Style" panose="02050604050505020204" pitchFamily="18" charset="0"/>
              </a:rPr>
              <a:t> and </a:t>
            </a:r>
            <a:r>
              <a:rPr lang="en-US" b="0" i="1" dirty="0">
                <a:latin typeface="Bookman Old Style" panose="02050604050505020204" pitchFamily="18" charset="0"/>
              </a:rPr>
              <a:t>r</a:t>
            </a:r>
            <a:r>
              <a:rPr lang="en-US" b="0" dirty="0">
                <a:latin typeface="Bookman Old Style" panose="02050604050505020204" pitchFamily="18" charset="0"/>
              </a:rPr>
              <a:t> are integers and resonance is of </a:t>
            </a:r>
            <a:r>
              <a:rPr lang="en-US" dirty="0">
                <a:latin typeface="Bookman Old Style" panose="02050604050505020204" pitchFamily="18" charset="0"/>
              </a:rPr>
              <a:t>order</a:t>
            </a:r>
            <a:r>
              <a:rPr lang="en-US" b="0" dirty="0">
                <a:latin typeface="Bookman Old Style" panose="02050604050505020204" pitchFamily="18" charset="0"/>
              </a:rPr>
              <a:t> </a:t>
            </a:r>
            <a:r>
              <a:rPr lang="en-US" i="1" dirty="0">
                <a:latin typeface="Bookman Old Style" panose="02050604050505020204" pitchFamily="18" charset="0"/>
              </a:rPr>
              <a:t>|</a:t>
            </a:r>
            <a:r>
              <a:rPr lang="en-US" i="1" dirty="0" err="1">
                <a:latin typeface="Bookman Old Style" panose="02050604050505020204" pitchFamily="18" charset="0"/>
              </a:rPr>
              <a:t>n</a:t>
            </a:r>
            <a:r>
              <a:rPr lang="en-US" i="1" baseline="-25000" dirty="0" err="1">
                <a:latin typeface="Bookman Old Style" panose="02050604050505020204" pitchFamily="18" charset="0"/>
              </a:rPr>
              <a:t>x</a:t>
            </a:r>
            <a:r>
              <a:rPr lang="en-US" i="1" dirty="0">
                <a:latin typeface="Bookman Old Style" panose="02050604050505020204" pitchFamily="18" charset="0"/>
              </a:rPr>
              <a:t>| + |</a:t>
            </a:r>
            <a:r>
              <a:rPr lang="en-US" i="1" dirty="0" err="1">
                <a:latin typeface="Bookman Old Style" panose="02050604050505020204" pitchFamily="18" charset="0"/>
              </a:rPr>
              <a:t>n</a:t>
            </a:r>
            <a:r>
              <a:rPr lang="en-US" i="1" baseline="-25000" dirty="0" err="1">
                <a:latin typeface="Bookman Old Style" panose="02050604050505020204" pitchFamily="18" charset="0"/>
              </a:rPr>
              <a:t>y</a:t>
            </a:r>
            <a:r>
              <a:rPr lang="en-US" i="1" dirty="0">
                <a:latin typeface="Bookman Old Style" panose="02050604050505020204" pitchFamily="18" charset="0"/>
              </a:rPr>
              <a:t>| </a:t>
            </a:r>
          </a:p>
          <a:p>
            <a:pPr lvl="1"/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>
                <a:solidFill>
                  <a:srgbClr val="FFFFFF"/>
                </a:solidFill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Resonances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5747756" y="3717032"/>
            <a:ext cx="3144724" cy="1643527"/>
            <a:chOff x="6628127" y="3501008"/>
            <a:chExt cx="2911041" cy="1643527"/>
          </a:xfrm>
        </p:grpSpPr>
        <p:sp>
          <p:nvSpPr>
            <p:cNvPr id="5" name="TextBox 4"/>
            <p:cNvSpPr txBox="1"/>
            <p:nvPr/>
          </p:nvSpPr>
          <p:spPr>
            <a:xfrm>
              <a:off x="7234254" y="3501008"/>
              <a:ext cx="2304914" cy="1643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None/>
              </a:pP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normal resonances </a:t>
              </a:r>
              <a:b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</a:b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(= even </a:t>
              </a:r>
              <a:r>
                <a:rPr lang="en-US" sz="1800" b="1" dirty="0" err="1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n</a:t>
              </a:r>
              <a:r>
                <a:rPr lang="en-US" sz="1800" b="1" baseline="-25000" dirty="0" err="1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y</a:t>
              </a: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)</a:t>
              </a:r>
            </a:p>
            <a:p>
              <a:pPr algn="l">
                <a:buNone/>
              </a:pPr>
              <a:endParaRPr lang="en-US" sz="1800" b="1" dirty="0">
                <a:solidFill>
                  <a:srgbClr val="FF0000"/>
                </a:solidFill>
                <a:latin typeface="Bookman Old Style" panose="02050604050505020204" pitchFamily="18" charset="0"/>
                <a:cs typeface="Arial"/>
              </a:endParaRPr>
            </a:p>
            <a:p>
              <a:pPr algn="l">
                <a:buNone/>
              </a:pP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skew resonances</a:t>
              </a:r>
            </a:p>
            <a:p>
              <a:pPr algn="l">
                <a:buNone/>
              </a:pP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(= odd </a:t>
              </a:r>
              <a:r>
                <a:rPr lang="en-US" sz="1800" b="1" dirty="0" err="1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n</a:t>
              </a:r>
              <a:r>
                <a:rPr lang="en-US" sz="1800" b="1" baseline="-25000" dirty="0" err="1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y</a:t>
              </a: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)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6628127" y="3861048"/>
              <a:ext cx="43204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628127" y="4796590"/>
              <a:ext cx="432048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700808"/>
            <a:ext cx="2800637" cy="381905"/>
          </a:xfrm>
          <a:prstGeom prst="rect">
            <a:avLst/>
          </a:prstGeom>
          <a:ln>
            <a:solidFill>
              <a:srgbClr val="0033CC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885844" y="2743742"/>
            <a:ext cx="3251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>
                <a:latin typeface="Bookman Old Style" panose="02050604050505020204" pitchFamily="18" charset="0"/>
                <a:cs typeface="Arial"/>
              </a:rPr>
              <a:t>Resonances up to order 4</a:t>
            </a:r>
          </a:p>
        </p:txBody>
      </p:sp>
    </p:spTree>
    <p:extLst>
      <p:ext uri="{BB962C8B-B14F-4D97-AF65-F5344CB8AC3E}">
        <p14:creationId xmlns:p14="http://schemas.microsoft.com/office/powerpoint/2010/main" val="16377950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160D6F7B-50E1-7640-A271-451BE97BEE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008822"/>
            <a:ext cx="3849178" cy="3849178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39021D-C60D-AA44-840A-734F597A75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>
                <a:latin typeface="Bookman Old Style" panose="02050604050505020204" pitchFamily="18" charset="0"/>
              </a:rPr>
              <a:t>If we include vertical as well as horizontal motion, then we find that </a:t>
            </a:r>
            <a:r>
              <a:rPr lang="en-US" dirty="0">
                <a:latin typeface="Bookman Old Style" panose="02050604050505020204" pitchFamily="18" charset="0"/>
              </a:rPr>
              <a:t>resonances</a:t>
            </a:r>
            <a:r>
              <a:rPr lang="en-US" b="0" dirty="0">
                <a:latin typeface="Bookman Old Style" panose="02050604050505020204" pitchFamily="18" charset="0"/>
              </a:rPr>
              <a:t> occur when the tunes satisfy </a:t>
            </a:r>
          </a:p>
          <a:p>
            <a:endParaRPr lang="en-US" b="0" dirty="0">
              <a:latin typeface="Bookman Old Style" panose="02050604050505020204" pitchFamily="18" charset="0"/>
            </a:endParaRPr>
          </a:p>
          <a:p>
            <a:pPr marL="80100" indent="0">
              <a:buNone/>
            </a:pPr>
            <a:r>
              <a:rPr lang="en-US" b="0" dirty="0">
                <a:latin typeface="Bookman Old Style" panose="02050604050505020204" pitchFamily="18" charset="0"/>
              </a:rPr>
              <a:t>where </a:t>
            </a:r>
            <a:r>
              <a:rPr lang="en-US" b="0" i="1" dirty="0" err="1">
                <a:latin typeface="Bookman Old Style" panose="02050604050505020204" pitchFamily="18" charset="0"/>
              </a:rPr>
              <a:t>n</a:t>
            </a:r>
            <a:r>
              <a:rPr lang="en-US" b="0" i="1" baseline="-25000" dirty="0" err="1">
                <a:latin typeface="Bookman Old Style" panose="02050604050505020204" pitchFamily="18" charset="0"/>
              </a:rPr>
              <a:t>x</a:t>
            </a:r>
            <a:r>
              <a:rPr lang="en-US" b="0" dirty="0">
                <a:latin typeface="Bookman Old Style" panose="02050604050505020204" pitchFamily="18" charset="0"/>
              </a:rPr>
              <a:t>, </a:t>
            </a:r>
            <a:r>
              <a:rPr lang="en-US" b="0" i="1" dirty="0" err="1">
                <a:latin typeface="Bookman Old Style" panose="02050604050505020204" pitchFamily="18" charset="0"/>
              </a:rPr>
              <a:t>n</a:t>
            </a:r>
            <a:r>
              <a:rPr lang="en-US" b="0" i="1" baseline="-25000" dirty="0" err="1">
                <a:latin typeface="Bookman Old Style" panose="02050604050505020204" pitchFamily="18" charset="0"/>
              </a:rPr>
              <a:t>y</a:t>
            </a:r>
            <a:r>
              <a:rPr lang="en-US" b="0" dirty="0">
                <a:latin typeface="Bookman Old Style" panose="02050604050505020204" pitchFamily="18" charset="0"/>
              </a:rPr>
              <a:t> and </a:t>
            </a:r>
            <a:r>
              <a:rPr lang="en-US" b="0" i="1" dirty="0">
                <a:latin typeface="Bookman Old Style" panose="02050604050505020204" pitchFamily="18" charset="0"/>
              </a:rPr>
              <a:t>r</a:t>
            </a:r>
            <a:r>
              <a:rPr lang="en-US" b="0" dirty="0">
                <a:latin typeface="Bookman Old Style" panose="02050604050505020204" pitchFamily="18" charset="0"/>
              </a:rPr>
              <a:t> are integers and resonance is of </a:t>
            </a:r>
            <a:r>
              <a:rPr lang="en-US" dirty="0">
                <a:latin typeface="Bookman Old Style" panose="02050604050505020204" pitchFamily="18" charset="0"/>
              </a:rPr>
              <a:t>order</a:t>
            </a:r>
            <a:r>
              <a:rPr lang="en-US" b="0" dirty="0">
                <a:latin typeface="Bookman Old Style" panose="02050604050505020204" pitchFamily="18" charset="0"/>
              </a:rPr>
              <a:t> </a:t>
            </a:r>
            <a:r>
              <a:rPr lang="en-US" i="1" dirty="0">
                <a:latin typeface="Bookman Old Style" panose="02050604050505020204" pitchFamily="18" charset="0"/>
              </a:rPr>
              <a:t>|</a:t>
            </a:r>
            <a:r>
              <a:rPr lang="en-US" i="1" dirty="0" err="1">
                <a:latin typeface="Bookman Old Style" panose="02050604050505020204" pitchFamily="18" charset="0"/>
              </a:rPr>
              <a:t>n</a:t>
            </a:r>
            <a:r>
              <a:rPr lang="en-US" i="1" baseline="-25000" dirty="0" err="1">
                <a:latin typeface="Bookman Old Style" panose="02050604050505020204" pitchFamily="18" charset="0"/>
              </a:rPr>
              <a:t>x</a:t>
            </a:r>
            <a:r>
              <a:rPr lang="en-US" i="1" dirty="0">
                <a:latin typeface="Bookman Old Style" panose="02050604050505020204" pitchFamily="18" charset="0"/>
              </a:rPr>
              <a:t>| + |</a:t>
            </a:r>
            <a:r>
              <a:rPr lang="en-US" i="1" dirty="0" err="1">
                <a:latin typeface="Bookman Old Style" panose="02050604050505020204" pitchFamily="18" charset="0"/>
              </a:rPr>
              <a:t>n</a:t>
            </a:r>
            <a:r>
              <a:rPr lang="en-US" i="1" baseline="-25000" dirty="0" err="1">
                <a:latin typeface="Bookman Old Style" panose="02050604050505020204" pitchFamily="18" charset="0"/>
              </a:rPr>
              <a:t>y</a:t>
            </a:r>
            <a:r>
              <a:rPr lang="en-US" i="1" dirty="0">
                <a:latin typeface="Bookman Old Style" panose="02050604050505020204" pitchFamily="18" charset="0"/>
              </a:rPr>
              <a:t>| </a:t>
            </a:r>
          </a:p>
          <a:p>
            <a:pPr lvl="1"/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>
                <a:solidFill>
                  <a:srgbClr val="FFFFFF"/>
                </a:solidFill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Resonances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5747756" y="3717032"/>
            <a:ext cx="3144724" cy="1643527"/>
            <a:chOff x="6628127" y="3501008"/>
            <a:chExt cx="2911041" cy="1643527"/>
          </a:xfrm>
        </p:grpSpPr>
        <p:sp>
          <p:nvSpPr>
            <p:cNvPr id="5" name="TextBox 4"/>
            <p:cNvSpPr txBox="1"/>
            <p:nvPr/>
          </p:nvSpPr>
          <p:spPr>
            <a:xfrm>
              <a:off x="7234254" y="3501008"/>
              <a:ext cx="2304914" cy="1643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None/>
              </a:pP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normal resonances </a:t>
              </a:r>
              <a:b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</a:b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(= even </a:t>
              </a:r>
              <a:r>
                <a:rPr lang="en-US" sz="1800" b="1" dirty="0" err="1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n</a:t>
              </a:r>
              <a:r>
                <a:rPr lang="en-US" sz="1800" b="1" baseline="-25000" dirty="0" err="1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y</a:t>
              </a: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)</a:t>
              </a:r>
            </a:p>
            <a:p>
              <a:pPr algn="l">
                <a:buNone/>
              </a:pPr>
              <a:endParaRPr lang="en-US" sz="1800" b="1" dirty="0">
                <a:solidFill>
                  <a:srgbClr val="FF0000"/>
                </a:solidFill>
                <a:latin typeface="Bookman Old Style" panose="02050604050505020204" pitchFamily="18" charset="0"/>
                <a:cs typeface="Arial"/>
              </a:endParaRPr>
            </a:p>
            <a:p>
              <a:pPr algn="l">
                <a:buNone/>
              </a:pP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skew resonances</a:t>
              </a:r>
            </a:p>
            <a:p>
              <a:pPr algn="l">
                <a:buNone/>
              </a:pP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(= odd </a:t>
              </a:r>
              <a:r>
                <a:rPr lang="en-US" sz="1800" b="1" dirty="0" err="1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n</a:t>
              </a:r>
              <a:r>
                <a:rPr lang="en-US" sz="1800" b="1" baseline="-25000" dirty="0" err="1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y</a:t>
              </a:r>
              <a:r>
                <a:rPr lang="en-US" sz="1800" b="1" dirty="0">
                  <a:solidFill>
                    <a:srgbClr val="FF0000"/>
                  </a:solidFill>
                  <a:latin typeface="Bookman Old Style" panose="02050604050505020204" pitchFamily="18" charset="0"/>
                  <a:cs typeface="Arial"/>
                </a:rPr>
                <a:t>)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6628127" y="3861048"/>
              <a:ext cx="43204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628127" y="4796590"/>
              <a:ext cx="432048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700808"/>
            <a:ext cx="2800637" cy="381905"/>
          </a:xfrm>
          <a:prstGeom prst="rect">
            <a:avLst/>
          </a:prstGeom>
          <a:ln>
            <a:solidFill>
              <a:srgbClr val="0033CC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885844" y="2743742"/>
            <a:ext cx="3251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>
                <a:latin typeface="Bookman Old Style" panose="02050604050505020204" pitchFamily="18" charset="0"/>
                <a:cs typeface="Arial"/>
              </a:rPr>
              <a:t>Resonances up to order 5</a:t>
            </a:r>
          </a:p>
        </p:txBody>
      </p:sp>
    </p:spTree>
    <p:extLst>
      <p:ext uri="{BB962C8B-B14F-4D97-AF65-F5344CB8AC3E}">
        <p14:creationId xmlns:p14="http://schemas.microsoft.com/office/powerpoint/2010/main" val="4695668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sz="42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Resonances in storage ring</a:t>
            </a:r>
            <a:endParaRPr lang="en-US" sz="4200" dirty="0">
              <a:latin typeface="Bookman Old Style" panose="02050604050505020204" pitchFamily="18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550D9A4-9F67-BF46-9E98-76B6C94B6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960" y="719958"/>
            <a:ext cx="8884040" cy="6138041"/>
          </a:xfrm>
        </p:spPr>
        <p:txBody>
          <a:bodyPr/>
          <a:lstStyle/>
          <a:p>
            <a:pPr>
              <a:buSzTx/>
            </a:pPr>
            <a:r>
              <a:rPr lang="en-US" sz="2400" b="1" dirty="0">
                <a:latin typeface="Bookman Old Style" panose="02050604050505020204" pitchFamily="18" charset="0"/>
              </a:rPr>
              <a:t>Resonances</a:t>
            </a:r>
            <a:r>
              <a:rPr lang="en-US" sz="2400" dirty="0">
                <a:latin typeface="Bookman Old Style" panose="02050604050505020204" pitchFamily="18" charset="0"/>
              </a:rPr>
              <a:t> are associated with </a:t>
            </a:r>
            <a:r>
              <a:rPr lang="en-US" sz="2400" b="1" dirty="0">
                <a:latin typeface="Bookman Old Style" panose="02050604050505020204" pitchFamily="18" charset="0"/>
              </a:rPr>
              <a:t>chaotic motion </a:t>
            </a:r>
            <a:r>
              <a:rPr lang="en-US" sz="2400" dirty="0">
                <a:latin typeface="Bookman Old Style" panose="02050604050505020204" pitchFamily="18" charset="0"/>
              </a:rPr>
              <a:t>for particles in storage rings.</a:t>
            </a:r>
          </a:p>
          <a:p>
            <a:pPr>
              <a:buSzTx/>
            </a:pPr>
            <a:r>
              <a:rPr lang="en-US" sz="2400" dirty="0">
                <a:latin typeface="Bookman Old Style" panose="02050604050505020204" pitchFamily="18" charset="0"/>
              </a:rPr>
              <a:t>However, the number of </a:t>
            </a:r>
            <a:r>
              <a:rPr lang="en-US" sz="2400" b="1" dirty="0">
                <a:latin typeface="Bookman Old Style" panose="02050604050505020204" pitchFamily="18" charset="0"/>
              </a:rPr>
              <a:t>resonance lines </a:t>
            </a:r>
            <a:r>
              <a:rPr lang="en-US" sz="2400" dirty="0">
                <a:latin typeface="Bookman Old Style" panose="02050604050505020204" pitchFamily="18" charset="0"/>
              </a:rPr>
              <a:t>in tune space is </a:t>
            </a:r>
            <a:r>
              <a:rPr lang="en-US" sz="2400" b="1" dirty="0">
                <a:latin typeface="Bookman Old Style" panose="02050604050505020204" pitchFamily="18" charset="0"/>
              </a:rPr>
              <a:t>inﬁnite</a:t>
            </a:r>
            <a:r>
              <a:rPr lang="en-US" sz="2400" dirty="0">
                <a:latin typeface="Bookman Old Style" panose="02050604050505020204" pitchFamily="18" charset="0"/>
              </a:rPr>
              <a:t>: any point in tune space will be close to a resonance of some order.</a:t>
            </a:r>
          </a:p>
          <a:p>
            <a:pPr>
              <a:buSzTx/>
            </a:pPr>
            <a:r>
              <a:rPr lang="en-US" sz="2400" dirty="0">
                <a:latin typeface="Bookman Old Style" panose="02050604050505020204" pitchFamily="18" charset="0"/>
              </a:rPr>
              <a:t>This observation raises two questions:</a:t>
            </a:r>
          </a:p>
          <a:p>
            <a:pPr lvl="1">
              <a:buSzTx/>
            </a:pPr>
            <a:r>
              <a:rPr lang="en-US" sz="2000" dirty="0">
                <a:latin typeface="Bookman Old Style" panose="02050604050505020204" pitchFamily="18" charset="0"/>
              </a:rPr>
              <a:t>How do we know what the real eﬀect of any given resonance line will be?</a:t>
            </a:r>
          </a:p>
          <a:p>
            <a:pPr lvl="1">
              <a:buSzTx/>
            </a:pPr>
            <a:r>
              <a:rPr lang="en-US" sz="2000" dirty="0">
                <a:latin typeface="Bookman Old Style" panose="02050604050505020204" pitchFamily="18" charset="0"/>
              </a:rPr>
              <a:t>How can we design a storage ring to </a:t>
            </a:r>
            <a:r>
              <a:rPr lang="en-US" sz="2000" dirty="0" err="1">
                <a:latin typeface="Bookman Old Style" panose="02050604050505020204" pitchFamily="18" charset="0"/>
              </a:rPr>
              <a:t>minimise</a:t>
            </a:r>
            <a:r>
              <a:rPr lang="en-US" sz="2000" dirty="0">
                <a:latin typeface="Bookman Old Style" panose="02050604050505020204" pitchFamily="18" charset="0"/>
              </a:rPr>
              <a:t> the adverse eﬀects of resonances?</a:t>
            </a:r>
            <a:endParaRPr lang="en-US" sz="2400" dirty="0">
              <a:latin typeface="Bookman Old Style" panose="02050604050505020204" pitchFamily="18" charset="0"/>
            </a:endParaRPr>
          </a:p>
          <a:p>
            <a:pPr>
              <a:buSzTx/>
            </a:pPr>
            <a:r>
              <a:rPr lang="en-US" sz="2400" dirty="0">
                <a:latin typeface="Bookman Old Style" panose="02050604050505020204" pitchFamily="18" charset="0"/>
              </a:rPr>
              <a:t>These are not easy questions to answer and usually necessitate numerical integration of the equations of motion</a:t>
            </a:r>
          </a:p>
          <a:p>
            <a:pPr>
              <a:buSzTx/>
            </a:pPr>
            <a:r>
              <a:rPr lang="en-US" sz="2400" dirty="0">
                <a:latin typeface="Bookman Old Style" panose="02050604050505020204" pitchFamily="18" charset="0"/>
              </a:rPr>
              <a:t>We shall discuss some of the issues in the remaining parts of this lecture.</a:t>
            </a:r>
          </a:p>
        </p:txBody>
      </p:sp>
    </p:spTree>
    <p:extLst>
      <p:ext uri="{BB962C8B-B14F-4D97-AF65-F5344CB8AC3E}">
        <p14:creationId xmlns:p14="http://schemas.microsoft.com/office/powerpoint/2010/main" val="28698413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0"/>
            <a:ext cx="7344816" cy="685800"/>
          </a:xfrm>
        </p:spPr>
        <p:txBody>
          <a:bodyPr/>
          <a:lstStyle/>
          <a:p>
            <a:r>
              <a:rPr lang="en-US" sz="3000" dirty="0">
                <a:latin typeface="Bookman Old Style" panose="02050604050505020204" pitchFamily="18" charset="0"/>
              </a:rPr>
              <a:t>Resonance cancellation by periodicity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20688"/>
            <a:ext cx="8892480" cy="5760640"/>
          </a:xfrm>
        </p:spPr>
        <p:txBody>
          <a:bodyPr/>
          <a:lstStyle/>
          <a:p>
            <a:r>
              <a:rPr lang="en-US" b="0" dirty="0">
                <a:latin typeface="Bookman Old Style" panose="02050604050505020204" pitchFamily="18" charset="0"/>
              </a:rPr>
              <a:t>By imposing a </a:t>
            </a:r>
            <a:r>
              <a:rPr lang="en-US" dirty="0">
                <a:latin typeface="Bookman Old Style" panose="02050604050505020204" pitchFamily="18" charset="0"/>
              </a:rPr>
              <a:t>periodicity </a:t>
            </a:r>
            <a:r>
              <a:rPr lang="en-US" i="1" dirty="0">
                <a:latin typeface="Bookman Old Style" panose="02050604050505020204" pitchFamily="18" charset="0"/>
              </a:rPr>
              <a:t>P</a:t>
            </a:r>
            <a:r>
              <a:rPr lang="en-US" b="0" dirty="0">
                <a:latin typeface="Bookman Old Style" panose="02050604050505020204" pitchFamily="18" charset="0"/>
              </a:rPr>
              <a:t> in the lattice (i.e. building a machine from </a:t>
            </a:r>
            <a:r>
              <a:rPr lang="en-US" b="0" i="1" dirty="0">
                <a:latin typeface="Bookman Old Style" panose="02050604050505020204" pitchFamily="18" charset="0"/>
              </a:rPr>
              <a:t>P</a:t>
            </a:r>
            <a:r>
              <a:rPr lang="en-US" b="0" dirty="0">
                <a:latin typeface="Bookman Old Style" panose="02050604050505020204" pitchFamily="18" charset="0"/>
              </a:rPr>
              <a:t> identical cells) the resonance condition becomes</a:t>
            </a:r>
            <a:endParaRPr lang="en-US" dirty="0">
              <a:latin typeface="Bookman Old Style" panose="02050604050505020204" pitchFamily="18" charset="0"/>
            </a:endParaRPr>
          </a:p>
          <a:p>
            <a:r>
              <a:rPr lang="en-US" b="0" dirty="0">
                <a:latin typeface="Bookman Old Style" panose="02050604050505020204" pitchFamily="18" charset="0"/>
              </a:rPr>
              <a:t>Resonances for which </a:t>
            </a:r>
            <a:r>
              <a:rPr lang="en-US" b="0" i="1" dirty="0" err="1">
                <a:solidFill>
                  <a:srgbClr val="FF0000"/>
                </a:solidFill>
                <a:latin typeface="Bookman Old Style" panose="02050604050505020204" pitchFamily="18" charset="0"/>
              </a:rPr>
              <a:t>r</a:t>
            </a:r>
            <a:r>
              <a:rPr lang="en-US" b="0" dirty="0" err="1">
                <a:solidFill>
                  <a:srgbClr val="FF0000"/>
                </a:solidFill>
                <a:latin typeface="Bookman Old Style" panose="02050604050505020204" pitchFamily="18" charset="0"/>
              </a:rPr>
              <a:t>×</a:t>
            </a:r>
            <a:r>
              <a:rPr lang="en-US" b="0" i="1" dirty="0" err="1">
                <a:solidFill>
                  <a:srgbClr val="FF0000"/>
                </a:solidFill>
                <a:latin typeface="Bookman Old Style" panose="02050604050505020204" pitchFamily="18" charset="0"/>
              </a:rPr>
              <a:t>P</a:t>
            </a:r>
            <a:r>
              <a:rPr lang="en-US" b="0" dirty="0">
                <a:latin typeface="Bookman Old Style" panose="02050604050505020204" pitchFamily="18" charset="0"/>
              </a:rPr>
              <a:t> </a:t>
            </a:r>
            <a:r>
              <a:rPr lang="en-US" b="0" dirty="0">
                <a:solidFill>
                  <a:srgbClr val="FF0000"/>
                </a:solidFill>
                <a:latin typeface="Bookman Old Style" panose="02050604050505020204" pitchFamily="18" charset="0"/>
              </a:rPr>
              <a:t>is</a:t>
            </a:r>
            <a:r>
              <a:rPr lang="en-US" b="0" dirty="0">
                <a:latin typeface="Bookman Old Style" panose="02050604050505020204" pitchFamily="18" charset="0"/>
              </a:rPr>
              <a:t> </a:t>
            </a:r>
            <a:r>
              <a:rPr lang="en-US" b="0" dirty="0">
                <a:solidFill>
                  <a:srgbClr val="FF0000"/>
                </a:solidFill>
                <a:latin typeface="Bookman Old Style" panose="02050604050505020204" pitchFamily="18" charset="0"/>
              </a:rPr>
              <a:t>integer</a:t>
            </a:r>
            <a:r>
              <a:rPr lang="en-US" b="0" dirty="0">
                <a:latin typeface="Bookman Old Style" panose="02050604050505020204" pitchFamily="18" charset="0"/>
              </a:rPr>
              <a:t> </a:t>
            </a:r>
            <a:r>
              <a:rPr lang="en-US" b="0" dirty="0">
                <a:latin typeface="Bookman Old Style" panose="02050604050505020204" pitchFamily="18" charset="0"/>
                <a:sym typeface="Wingdings"/>
              </a:rPr>
              <a:t> </a:t>
            </a:r>
            <a:r>
              <a:rPr lang="en-US" b="0" dirty="0">
                <a:solidFill>
                  <a:srgbClr val="FF0000"/>
                </a:solidFill>
                <a:latin typeface="Bookman Old Style" panose="02050604050505020204" pitchFamily="18" charset="0"/>
              </a:rPr>
              <a:t>systematic</a:t>
            </a:r>
          </a:p>
          <a:p>
            <a:r>
              <a:rPr lang="en-US" b="0" dirty="0">
                <a:latin typeface="Bookman Old Style" panose="02050604050505020204" pitchFamily="18" charset="0"/>
              </a:rPr>
              <a:t>If </a:t>
            </a:r>
            <a:r>
              <a:rPr lang="en-US" b="0" i="1" dirty="0" err="1">
                <a:solidFill>
                  <a:srgbClr val="0000FF"/>
                </a:solidFill>
                <a:latin typeface="Bookman Old Style" panose="02050604050505020204" pitchFamily="18" charset="0"/>
              </a:rPr>
              <a:t>r</a:t>
            </a:r>
            <a:r>
              <a:rPr lang="en-US" b="0" dirty="0" err="1">
                <a:solidFill>
                  <a:srgbClr val="0000FF"/>
                </a:solidFill>
                <a:latin typeface="Bookman Old Style" panose="02050604050505020204" pitchFamily="18" charset="0"/>
              </a:rPr>
              <a:t>×</a:t>
            </a:r>
            <a:r>
              <a:rPr lang="en-US" b="0" i="1" dirty="0" err="1">
                <a:solidFill>
                  <a:srgbClr val="0000FF"/>
                </a:solidFill>
                <a:latin typeface="Bookman Old Style" panose="02050604050505020204" pitchFamily="18" charset="0"/>
              </a:rPr>
              <a:t>P</a:t>
            </a:r>
            <a:r>
              <a:rPr lang="en-US" b="0" dirty="0">
                <a:solidFill>
                  <a:srgbClr val="0000FF"/>
                </a:solidFill>
                <a:latin typeface="Bookman Old Style" panose="02050604050505020204" pitchFamily="18" charset="0"/>
              </a:rPr>
              <a:t> is NOT </a:t>
            </a:r>
            <a:r>
              <a:rPr lang="en-US" b="0" dirty="0">
                <a:latin typeface="Bookman Old Style" panose="02050604050505020204" pitchFamily="18" charset="0"/>
              </a:rPr>
              <a:t>integer the </a:t>
            </a:r>
            <a:r>
              <a:rPr lang="en-US" b="0" dirty="0">
                <a:solidFill>
                  <a:srgbClr val="0000FF"/>
                </a:solidFill>
                <a:latin typeface="Bookman Old Style" panose="02050604050505020204" pitchFamily="18" charset="0"/>
              </a:rPr>
              <a:t>resonance cancels</a:t>
            </a:r>
            <a:r>
              <a:rPr lang="en-US" b="0" dirty="0">
                <a:latin typeface="Bookman Old Style" panose="02050604050505020204" pitchFamily="18" charset="0"/>
              </a:rPr>
              <a:t> </a:t>
            </a:r>
            <a:r>
              <a:rPr lang="en-US" b="0" dirty="0">
                <a:latin typeface="Bookman Old Style" panose="02050604050505020204" pitchFamily="18" charset="0"/>
                <a:sym typeface="Wingdings"/>
              </a:rPr>
              <a:t> </a:t>
            </a:r>
            <a:r>
              <a:rPr lang="en-US" b="0" dirty="0">
                <a:solidFill>
                  <a:srgbClr val="0000FF"/>
                </a:solidFill>
                <a:latin typeface="Bookman Old Style" panose="02050604050505020204" pitchFamily="18" charset="0"/>
              </a:rPr>
              <a:t>non-systematic</a:t>
            </a:r>
          </a:p>
        </p:txBody>
      </p:sp>
      <p:pic>
        <p:nvPicPr>
          <p:cNvPr id="5" name="Picture 4" descr="tunediagram_order1-3_periodicity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90" y="3352896"/>
            <a:ext cx="2780515" cy="2780515"/>
          </a:xfrm>
          <a:prstGeom prst="rect">
            <a:avLst/>
          </a:prstGeom>
        </p:spPr>
      </p:pic>
      <p:pic>
        <p:nvPicPr>
          <p:cNvPr id="6" name="Picture 5" descr="tunediagram_order1-3_periodicity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645" y="3352896"/>
            <a:ext cx="2780515" cy="2780515"/>
          </a:xfrm>
          <a:prstGeom prst="rect">
            <a:avLst/>
          </a:prstGeom>
        </p:spPr>
      </p:pic>
      <p:pic>
        <p:nvPicPr>
          <p:cNvPr id="7" name="Picture 6" descr="tunediagram_order1-3_periodicity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994" y="3352896"/>
            <a:ext cx="2780515" cy="27805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12249" y="3068960"/>
            <a:ext cx="184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>
                <a:latin typeface="Arial"/>
                <a:cs typeface="Arial"/>
              </a:rPr>
              <a:t>periodicity P=1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58767" y="3068960"/>
            <a:ext cx="184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>
                <a:latin typeface="Arial"/>
                <a:cs typeface="Arial"/>
              </a:rPr>
              <a:t>periodicity P=2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88913" y="3068960"/>
            <a:ext cx="184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>
                <a:latin typeface="Arial"/>
                <a:cs typeface="Arial"/>
              </a:rPr>
              <a:t>periodicity P=3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53327" y="6156269"/>
            <a:ext cx="3688830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>
                <a:latin typeface="Bookman Old Style" panose="02050604050505020204" pitchFamily="18" charset="0"/>
                <a:cs typeface="Arial"/>
              </a:rPr>
              <a:t>solid lines: normal resonances </a:t>
            </a:r>
          </a:p>
          <a:p>
            <a:pPr>
              <a:buNone/>
            </a:pPr>
            <a:r>
              <a:rPr lang="en-US" sz="1800" dirty="0">
                <a:latin typeface="Bookman Old Style" panose="02050604050505020204" pitchFamily="18" charset="0"/>
                <a:cs typeface="Arial"/>
              </a:rPr>
              <a:t>dashed lines: skew resonances</a:t>
            </a:r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484784"/>
            <a:ext cx="2411760" cy="296181"/>
          </a:xfrm>
          <a:prstGeom prst="rect">
            <a:avLst/>
          </a:prstGeom>
          <a:ln>
            <a:solidFill>
              <a:srgbClr val="0033CC"/>
            </a:solidFill>
          </a:ln>
        </p:spPr>
      </p:pic>
    </p:spTree>
    <p:extLst>
      <p:ext uri="{BB962C8B-B14F-4D97-AF65-F5344CB8AC3E}">
        <p14:creationId xmlns:p14="http://schemas.microsoft.com/office/powerpoint/2010/main" val="228089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115616" y="0"/>
            <a:ext cx="7571184" cy="692150"/>
          </a:xfrm>
        </p:spPr>
        <p:txBody>
          <a:bodyPr/>
          <a:lstStyle/>
          <a:p>
            <a:r>
              <a:rPr lang="en-US" sz="4200" dirty="0">
                <a:latin typeface="Bookman Old Style" charset="0"/>
                <a:ea typeface="ＭＳ Ｐゴシック" charset="0"/>
                <a:cs typeface="ＭＳ Ｐゴシック" charset="0"/>
              </a:rPr>
              <a:t>Aim of the 2</a:t>
            </a:r>
            <a:r>
              <a:rPr lang="en-US" sz="4200" baseline="30000" dirty="0">
                <a:latin typeface="Bookman Old Style" charset="0"/>
                <a:ea typeface="ＭＳ Ｐゴシック" charset="0"/>
                <a:cs typeface="ＭＳ Ｐゴシック" charset="0"/>
              </a:rPr>
              <a:t>nd</a:t>
            </a:r>
            <a:r>
              <a:rPr lang="en-US" sz="4200" dirty="0">
                <a:latin typeface="Bookman Old Style" charset="0"/>
                <a:ea typeface="ＭＳ Ｐゴシック" charset="0"/>
                <a:cs typeface="ＭＳ Ｐゴシック" charset="0"/>
              </a:rPr>
              <a:t> Lecture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251520" y="708174"/>
            <a:ext cx="8892480" cy="614982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400" dirty="0"/>
              <a:t>Describe some of the </a:t>
            </a:r>
            <a:r>
              <a:rPr lang="en-US" sz="3400" b="1" dirty="0"/>
              <a:t>phenomena</a:t>
            </a:r>
            <a:r>
              <a:rPr lang="en-US" sz="3400" dirty="0"/>
              <a:t> associated with nonlinearities in periodic beamlines (such as storage rings)</a:t>
            </a:r>
          </a:p>
          <a:p>
            <a:pPr>
              <a:defRPr/>
            </a:pPr>
            <a:r>
              <a:rPr lang="en-US" sz="3400" dirty="0"/>
              <a:t>Explain signiﬁcance of </a:t>
            </a:r>
            <a:r>
              <a:rPr lang="en-US" sz="3400" b="1" dirty="0"/>
              <a:t>symplectic maps</a:t>
            </a:r>
            <a:r>
              <a:rPr lang="en-US" sz="3400" dirty="0"/>
              <a:t>, and describe some of the challenges in calculating and applying symplectic maps</a:t>
            </a:r>
          </a:p>
          <a:p>
            <a:pPr>
              <a:defRPr/>
            </a:pPr>
            <a:r>
              <a:rPr lang="en-US" sz="3400" dirty="0"/>
              <a:t>Outline some of the </a:t>
            </a:r>
            <a:r>
              <a:rPr lang="en-US" sz="3400" b="1" dirty="0"/>
              <a:t>analysis methods </a:t>
            </a:r>
            <a:r>
              <a:rPr lang="en-US" sz="3400" dirty="0"/>
              <a:t>that can be used to </a:t>
            </a:r>
            <a:r>
              <a:rPr lang="en-US" sz="3400" dirty="0" err="1"/>
              <a:t>characterise</a:t>
            </a:r>
            <a:r>
              <a:rPr lang="en-US" sz="3400" dirty="0"/>
              <a:t> nonlinear beam dynamics in periodic beamlines.</a:t>
            </a:r>
          </a:p>
        </p:txBody>
      </p:sp>
      <p:sp>
        <p:nvSpPr>
          <p:cNvPr id="12293" name="Rectangle 2"/>
          <p:cNvSpPr>
            <a:spLocks noChangeArrowheads="1"/>
          </p:cNvSpPr>
          <p:nvPr/>
        </p:nvSpPr>
        <p:spPr bwMode="auto">
          <a:xfrm>
            <a:off x="323850" y="4076700"/>
            <a:ext cx="326231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85750" indent="-285750" algn="l"/>
            <a:endParaRPr lang="el-GR" sz="1600">
              <a:solidFill>
                <a:schemeClr val="tx2"/>
              </a:solidFill>
              <a:latin typeface="Palatino" charset="0"/>
              <a:cs typeface="Palatin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0430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0"/>
            <a:ext cx="7488832" cy="685800"/>
          </a:xfrm>
        </p:spPr>
        <p:txBody>
          <a:bodyPr/>
          <a:lstStyle/>
          <a:p>
            <a:r>
              <a:rPr lang="en-US" dirty="0">
                <a:latin typeface="Bookman Old Style" panose="02050604050505020204" pitchFamily="18" charset="0"/>
              </a:rPr>
              <a:t>Real life example for periodicity: ALS </a:t>
            </a:r>
          </a:p>
        </p:txBody>
      </p:sp>
      <p:sp>
        <p:nvSpPr>
          <p:cNvPr id="4" name="Rectangle 3"/>
          <p:cNvSpPr/>
          <p:nvPr/>
        </p:nvSpPr>
        <p:spPr>
          <a:xfrm>
            <a:off x="467544" y="6267717"/>
            <a:ext cx="7902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buNone/>
            </a:pPr>
            <a:r>
              <a:rPr lang="en-US" sz="1600" dirty="0">
                <a:solidFill>
                  <a:srgbClr val="FF0000"/>
                </a:solidFill>
                <a:latin typeface="Bookman Old Style" panose="02050604050505020204" pitchFamily="18" charset="0"/>
                <a:cs typeface="Arial"/>
              </a:rPr>
              <a:t>D. Robin, C. </a:t>
            </a:r>
            <a:r>
              <a:rPr lang="en-US" sz="1600" dirty="0" err="1">
                <a:solidFill>
                  <a:srgbClr val="FF0000"/>
                </a:solidFill>
                <a:latin typeface="Bookman Old Style" panose="02050604050505020204" pitchFamily="18" charset="0"/>
                <a:cs typeface="Arial"/>
              </a:rPr>
              <a:t>Steier</a:t>
            </a:r>
            <a:r>
              <a:rPr lang="en-US" sz="1600" dirty="0">
                <a:solidFill>
                  <a:srgbClr val="FF0000"/>
                </a:solidFill>
                <a:latin typeface="Bookman Old Style" panose="02050604050505020204" pitchFamily="18" charset="0"/>
                <a:cs typeface="Arial"/>
              </a:rPr>
              <a:t>, J. </a:t>
            </a:r>
            <a:r>
              <a:rPr lang="en-US" sz="1600" dirty="0" err="1">
                <a:solidFill>
                  <a:srgbClr val="FF0000"/>
                </a:solidFill>
                <a:latin typeface="Bookman Old Style" panose="02050604050505020204" pitchFamily="18" charset="0"/>
                <a:cs typeface="Arial"/>
              </a:rPr>
              <a:t>Safranek</a:t>
            </a:r>
            <a:r>
              <a:rPr lang="en-US" sz="1600" dirty="0">
                <a:solidFill>
                  <a:srgbClr val="FF0000"/>
                </a:solidFill>
                <a:latin typeface="Bookman Old Style" panose="02050604050505020204" pitchFamily="18" charset="0"/>
                <a:cs typeface="Arial"/>
              </a:rPr>
              <a:t>, W. Decking, “Enhanced performance of the ALS through periodicity restoration of the lattice,” proc. EPAC 2000. </a:t>
            </a:r>
          </a:p>
        </p:txBody>
      </p:sp>
      <p:pic>
        <p:nvPicPr>
          <p:cNvPr id="6" name="Picture 5" descr="NonlinearDynamics_Wolski_CAS2014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72" t="11817" r="16867" b="19577"/>
          <a:stretch/>
        </p:blipFill>
        <p:spPr>
          <a:xfrm>
            <a:off x="4344753" y="1923519"/>
            <a:ext cx="4781217" cy="3842756"/>
          </a:xfrm>
          <a:prstGeom prst="rect">
            <a:avLst/>
          </a:prstGeom>
        </p:spPr>
      </p:pic>
      <p:pic>
        <p:nvPicPr>
          <p:cNvPr id="7" name="Picture 6" descr="WEZF103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5" t="38625" r="52344" b="43562"/>
          <a:stretch/>
        </p:blipFill>
        <p:spPr>
          <a:xfrm>
            <a:off x="0" y="1987295"/>
            <a:ext cx="4403177" cy="27117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98827" y="1688257"/>
            <a:ext cx="209063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b="1" dirty="0">
                <a:latin typeface="Bookman Old Style" panose="02050604050505020204" pitchFamily="18" charset="0"/>
                <a:cs typeface="Arial"/>
              </a:rPr>
              <a:t>Uncorrected optics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05719" y="1688257"/>
            <a:ext cx="184698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b="1" dirty="0">
                <a:latin typeface="Bookman Old Style" panose="02050604050505020204" pitchFamily="18" charset="0"/>
                <a:cs typeface="Arial"/>
              </a:rPr>
              <a:t>Corrected optics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37598" y="1410662"/>
            <a:ext cx="3256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dirty="0">
                <a:latin typeface="Bookman Old Style" panose="02050604050505020204" pitchFamily="18" charset="0"/>
                <a:cs typeface="Arial"/>
              </a:rPr>
              <a:t>Synchrotron light beam spot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18089" y="5754742"/>
            <a:ext cx="26212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dirty="0">
                <a:latin typeface="Bookman Old Style" panose="02050604050505020204" pitchFamily="18" charset="0"/>
                <a:cs typeface="Arial"/>
              </a:rPr>
              <a:t>Simulated phase space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68587" y="1412776"/>
            <a:ext cx="271132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>
                <a:latin typeface="Bookman Old Style" panose="02050604050505020204" pitchFamily="18" charset="0"/>
                <a:cs typeface="Arial"/>
              </a:rPr>
              <a:t>Measurement of beam loss as function of tune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71600" y="4568061"/>
            <a:ext cx="3046027" cy="877163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500" b="1" u="sng" dirty="0">
                <a:solidFill>
                  <a:srgbClr val="0000FF"/>
                </a:solidFill>
                <a:latin typeface="Bookman Old Style" panose="02050604050505020204" pitchFamily="18" charset="0"/>
                <a:cs typeface="Arial"/>
              </a:rPr>
              <a:t>Beta beating</a:t>
            </a:r>
            <a:r>
              <a:rPr lang="en-US" sz="1500" b="1" dirty="0">
                <a:solidFill>
                  <a:srgbClr val="0000FF"/>
                </a:solidFill>
                <a:latin typeface="Bookman Old Style" panose="02050604050505020204" pitchFamily="18" charset="0"/>
                <a:cs typeface="Arial"/>
              </a:rPr>
              <a:t> </a:t>
            </a:r>
          </a:p>
          <a:p>
            <a:pPr algn="l">
              <a:buNone/>
            </a:pPr>
            <a:r>
              <a:rPr lang="en-US" sz="1500" dirty="0">
                <a:solidFill>
                  <a:srgbClr val="0000FF"/>
                </a:solidFill>
                <a:latin typeface="Bookman Old Style" panose="02050604050505020204" pitchFamily="18" charset="0"/>
                <a:cs typeface="Arial"/>
              </a:rPr>
              <a:t>Before optics correction: ~30%</a:t>
            </a:r>
          </a:p>
          <a:p>
            <a:pPr algn="l">
              <a:buNone/>
            </a:pPr>
            <a:r>
              <a:rPr lang="en-US" sz="1500" dirty="0">
                <a:solidFill>
                  <a:srgbClr val="0000FF"/>
                </a:solidFill>
                <a:latin typeface="Bookman Old Style" panose="02050604050505020204" pitchFamily="18" charset="0"/>
                <a:cs typeface="Arial"/>
              </a:rPr>
              <a:t>After optics correction: &lt;1%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475656" y="764704"/>
            <a:ext cx="72170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buNone/>
            </a:pPr>
            <a:r>
              <a:rPr lang="en-US" sz="2000" b="1" dirty="0">
                <a:solidFill>
                  <a:srgbClr val="0000FF"/>
                </a:solidFill>
                <a:latin typeface="Bookman Old Style" panose="02050604050505020204" pitchFamily="18" charset="0"/>
                <a:cs typeface="Arial"/>
              </a:rPr>
              <a:t>Advanced Light Source design lattice periodicity: 12</a:t>
            </a:r>
          </a:p>
        </p:txBody>
      </p:sp>
    </p:spTree>
    <p:extLst>
      <p:ext uri="{BB962C8B-B14F-4D97-AF65-F5344CB8AC3E}">
        <p14:creationId xmlns:p14="http://schemas.microsoft.com/office/powerpoint/2010/main" val="8400970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life example for periodicity: SPS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8784976" cy="5760640"/>
          </a:xfrm>
        </p:spPr>
        <p:txBody>
          <a:bodyPr>
            <a:normAutofit/>
          </a:bodyPr>
          <a:lstStyle/>
          <a:p>
            <a:r>
              <a:rPr lang="en-US" sz="2000" b="0" dirty="0">
                <a:latin typeface="Bookman Old Style" panose="02050604050505020204" pitchFamily="18" charset="0"/>
              </a:rPr>
              <a:t>SPS (hadron machine) has design lattice </a:t>
            </a:r>
            <a:r>
              <a:rPr lang="en-US" sz="2000" dirty="0">
                <a:latin typeface="Bookman Old Style" panose="02050604050505020204" pitchFamily="18" charset="0"/>
              </a:rPr>
              <a:t>periodicity</a:t>
            </a:r>
            <a:r>
              <a:rPr lang="en-US" sz="2000" b="0" dirty="0">
                <a:latin typeface="Bookman Old Style" panose="02050604050505020204" pitchFamily="18" charset="0"/>
              </a:rPr>
              <a:t> of </a:t>
            </a:r>
            <a:r>
              <a:rPr lang="en-US" sz="2000" dirty="0">
                <a:latin typeface="Bookman Old Style" panose="02050604050505020204" pitchFamily="18" charset="0"/>
              </a:rPr>
              <a:t>6</a:t>
            </a:r>
          </a:p>
          <a:p>
            <a:r>
              <a:rPr lang="en-US" sz="2000" b="0" dirty="0">
                <a:solidFill>
                  <a:schemeClr val="tx1"/>
                </a:solidFill>
                <a:latin typeface="Bookman Old Style" panose="02050604050505020204" pitchFamily="18" charset="0"/>
              </a:rPr>
              <a:t>Some indication for the</a:t>
            </a:r>
            <a:r>
              <a:rPr lang="en-US" sz="2000" b="0" dirty="0">
                <a:solidFill>
                  <a:srgbClr val="FF0000"/>
                </a:solidFill>
                <a:latin typeface="Bookman Old Style" panose="02050604050505020204" pitchFamily="18" charset="0"/>
              </a:rPr>
              <a:t> strength of individual resonance lines </a:t>
            </a:r>
            <a:r>
              <a:rPr lang="en-US" sz="2000" b="0" dirty="0">
                <a:latin typeface="Bookman Old Style" panose="02050604050505020204" pitchFamily="18" charset="0"/>
              </a:rPr>
              <a:t>can be inferred from the </a:t>
            </a:r>
            <a:r>
              <a:rPr lang="en-US" sz="2000" dirty="0">
                <a:solidFill>
                  <a:srgbClr val="FF0000"/>
                </a:solidFill>
                <a:latin typeface="Bookman Old Style" panose="02050604050505020204" pitchFamily="18" charset="0"/>
              </a:rPr>
              <a:t>beam loss rate</a:t>
            </a:r>
            <a:r>
              <a:rPr lang="en-US" sz="2000" dirty="0">
                <a:latin typeface="Bookman Old Style" panose="02050604050505020204" pitchFamily="18" charset="0"/>
              </a:rPr>
              <a:t> </a:t>
            </a:r>
            <a:r>
              <a:rPr lang="en-US" sz="2000" b="0" dirty="0">
                <a:latin typeface="Bookman Old Style" panose="02050604050505020204" pitchFamily="18" charset="0"/>
              </a:rPr>
              <a:t>during dynamic tune scans, i.e. the derivative of the beam intensity at the moment of resonance crossing</a:t>
            </a:r>
          </a:p>
          <a:p>
            <a:r>
              <a:rPr lang="en-US" sz="2000" dirty="0">
                <a:latin typeface="Bookman Old Style" panose="02050604050505020204" pitchFamily="18" charset="0"/>
              </a:rPr>
              <a:t>Sextupole resonances </a:t>
            </a:r>
            <a:r>
              <a:rPr lang="en-US" sz="2000" b="0" dirty="0">
                <a:latin typeface="Bookman Old Style" panose="02050604050505020204" pitchFamily="18" charset="0"/>
              </a:rPr>
              <a:t>can be clearly identified although they should be suppressed by lattice periodicity </a:t>
            </a:r>
            <a:r>
              <a:rPr lang="is-IS" sz="2000" b="0" dirty="0">
                <a:latin typeface="Bookman Old Style" panose="02050604050505020204" pitchFamily="18" charset="0"/>
              </a:rPr>
              <a:t>… but</a:t>
            </a:r>
            <a:r>
              <a:rPr lang="en-US" sz="2000" b="0" dirty="0">
                <a:latin typeface="Bookman Old Style" panose="02050604050505020204" pitchFamily="18" charset="0"/>
              </a:rPr>
              <a:t> </a:t>
            </a:r>
            <a:r>
              <a:rPr lang="en-US" sz="2000" dirty="0">
                <a:latin typeface="Bookman Old Style" panose="02050604050505020204" pitchFamily="18" charset="0"/>
              </a:rPr>
              <a:t>SPS has no individual </a:t>
            </a:r>
            <a:r>
              <a:rPr lang="en-US" sz="2000" dirty="0" err="1">
                <a:latin typeface="Bookman Old Style" panose="02050604050505020204" pitchFamily="18" charset="0"/>
              </a:rPr>
              <a:t>quadrupoles</a:t>
            </a:r>
            <a:r>
              <a:rPr lang="en-US" sz="2000" b="0" dirty="0">
                <a:latin typeface="Bookman Old Style" panose="02050604050505020204" pitchFamily="18" charset="0"/>
              </a:rPr>
              <a:t> to restore optics functions distortions</a:t>
            </a:r>
          </a:p>
          <a:p>
            <a:endParaRPr lang="en-US" sz="2000" b="0" dirty="0">
              <a:latin typeface="Bookman Old Style" panose="02050604050505020204" pitchFamily="18" charset="0"/>
            </a:endParaRPr>
          </a:p>
          <a:p>
            <a:endParaRPr lang="en-US" sz="2000" b="0" dirty="0">
              <a:latin typeface="Bookman Old Style" panose="02050604050505020204" pitchFamily="18" charset="0"/>
            </a:endParaRPr>
          </a:p>
        </p:txBody>
      </p:sp>
      <p:pic>
        <p:nvPicPr>
          <p:cNvPr id="8" name="Picture 7" descr="HorizontalScan_Qy26p20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05064"/>
            <a:ext cx="3849038" cy="27089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993883"/>
            <a:ext cx="3484828" cy="281949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25791" y="3717622"/>
            <a:ext cx="34021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b="1" dirty="0">
                <a:latin typeface="Arial"/>
                <a:cs typeface="Arial"/>
              </a:rPr>
              <a:t>Measured losses during tune scan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51326" y="3705499"/>
            <a:ext cx="29429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b="1" dirty="0">
                <a:latin typeface="Arial"/>
                <a:cs typeface="Arial"/>
              </a:rPr>
              <a:t>Measured loss rate in 2D scan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527603" y="4365104"/>
            <a:ext cx="57606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649115" y="4064977"/>
            <a:ext cx="54806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dirty="0">
                <a:solidFill>
                  <a:srgbClr val="FF0000"/>
                </a:solidFill>
                <a:latin typeface="Arial"/>
                <a:cs typeface="Arial"/>
              </a:rPr>
              <a:t>time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rot="10800000" flipH="1">
            <a:off x="1210128" y="4497025"/>
            <a:ext cx="576064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15616" y="4208993"/>
            <a:ext cx="54806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dirty="0">
                <a:solidFill>
                  <a:srgbClr val="0000FF"/>
                </a:solidFill>
                <a:latin typeface="Arial"/>
                <a:cs typeface="Arial"/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35934288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8568952" cy="661988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</a:rPr>
              <a:t>Analytical methods for nonlinear dynamics</a:t>
            </a:r>
          </a:p>
        </p:txBody>
      </p:sp>
    </p:spTree>
    <p:extLst>
      <p:ext uri="{BB962C8B-B14F-4D97-AF65-F5344CB8AC3E}">
        <p14:creationId xmlns:p14="http://schemas.microsoft.com/office/powerpoint/2010/main" val="2887615114"/>
      </p:ext>
    </p:extLst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sz="40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Analytical methods for NLD</a:t>
            </a:r>
            <a:endParaRPr lang="en-US" sz="4000" dirty="0">
              <a:latin typeface="Bookman Old Style" panose="02050604050505020204" pitchFamily="18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550D9A4-9F67-BF46-9E98-76B6C94B6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960" y="719958"/>
            <a:ext cx="8884040" cy="4603531"/>
          </a:xfrm>
        </p:spPr>
        <p:txBody>
          <a:bodyPr/>
          <a:lstStyle/>
          <a:p>
            <a:pPr>
              <a:buSzTx/>
            </a:pPr>
            <a:r>
              <a:rPr lang="en-US" sz="2200" dirty="0">
                <a:latin typeface="Bookman Old Style" panose="02050604050505020204" pitchFamily="18" charset="0"/>
              </a:rPr>
              <a:t>There are two approaches widely used in accelerator physics: </a:t>
            </a:r>
            <a:r>
              <a:rPr lang="en-US" sz="2200" b="1" dirty="0">
                <a:latin typeface="Bookman Old Style" panose="02050604050505020204" pitchFamily="18" charset="0"/>
              </a:rPr>
              <a:t>perturbation theory  </a:t>
            </a:r>
            <a:r>
              <a:rPr lang="en-US" sz="2200" dirty="0">
                <a:latin typeface="Bookman Old Style" panose="02050604050505020204" pitchFamily="18" charset="0"/>
              </a:rPr>
              <a:t>and </a:t>
            </a:r>
            <a:r>
              <a:rPr lang="en-US" sz="2200" b="1" dirty="0">
                <a:latin typeface="Bookman Old Style" panose="02050604050505020204" pitchFamily="18" charset="0"/>
              </a:rPr>
              <a:t>normal form </a:t>
            </a:r>
            <a:r>
              <a:rPr lang="en-US" sz="2200" dirty="0">
                <a:latin typeface="Bookman Old Style" panose="02050604050505020204" pitchFamily="18" charset="0"/>
              </a:rPr>
              <a:t>analysis.</a:t>
            </a:r>
          </a:p>
          <a:p>
            <a:pPr>
              <a:buSzTx/>
            </a:pPr>
            <a:r>
              <a:rPr lang="en-US" sz="2200" dirty="0">
                <a:latin typeface="Bookman Old Style" panose="02050604050505020204" pitchFamily="18" charset="0"/>
              </a:rPr>
              <a:t>In both these techniques, the goal is to construct a </a:t>
            </a:r>
            <a:r>
              <a:rPr lang="en-US" sz="2200" b="1" dirty="0">
                <a:latin typeface="Bookman Old Style" panose="02050604050505020204" pitchFamily="18" charset="0"/>
              </a:rPr>
              <a:t>quantity</a:t>
            </a:r>
            <a:r>
              <a:rPr lang="en-US" sz="2200" dirty="0">
                <a:latin typeface="Bookman Old Style" panose="02050604050505020204" pitchFamily="18" charset="0"/>
              </a:rPr>
              <a:t> that is </a:t>
            </a:r>
            <a:r>
              <a:rPr lang="en-US" sz="2200" b="1" dirty="0">
                <a:latin typeface="Bookman Old Style" panose="02050604050505020204" pitchFamily="18" charset="0"/>
              </a:rPr>
              <a:t>invariant</a:t>
            </a:r>
            <a:r>
              <a:rPr lang="en-US" sz="2200" dirty="0">
                <a:latin typeface="Bookman Old Style" panose="02050604050505020204" pitchFamily="18" charset="0"/>
              </a:rPr>
              <a:t> under application of the single-turn transfer map. Unfortunately, in both cases the mathematics is complicated and fairly cumbersome</a:t>
            </a:r>
          </a:p>
          <a:p>
            <a:pPr>
              <a:buSzTx/>
            </a:pPr>
            <a:r>
              <a:rPr lang="en-US" sz="2200" dirty="0">
                <a:latin typeface="Bookman Old Style" panose="02050604050505020204" pitchFamily="18" charset="0"/>
              </a:rPr>
              <a:t>In the case of a </a:t>
            </a:r>
            <a:r>
              <a:rPr lang="en-US" sz="2200" b="1" dirty="0">
                <a:latin typeface="Bookman Old Style" panose="02050604050505020204" pitchFamily="18" charset="0"/>
              </a:rPr>
              <a:t>single sextupole </a:t>
            </a:r>
            <a:r>
              <a:rPr lang="en-US" sz="2200" dirty="0">
                <a:latin typeface="Bookman Old Style" panose="02050604050505020204" pitchFamily="18" charset="0"/>
              </a:rPr>
              <a:t>in a storage ring, we ﬁnd from normal form analysis the following expression for the </a:t>
            </a:r>
            <a:r>
              <a:rPr lang="en-US" sz="2200" dirty="0" err="1">
                <a:latin typeface="Bookman Old Style" panose="02050604050505020204" pitchFamily="18" charset="0"/>
              </a:rPr>
              <a:t>betatron</a:t>
            </a:r>
            <a:r>
              <a:rPr lang="en-US" sz="2200" dirty="0">
                <a:latin typeface="Bookman Old Style" panose="02050604050505020204" pitchFamily="18" charset="0"/>
              </a:rPr>
              <a:t> action as a function of the </a:t>
            </a:r>
            <a:r>
              <a:rPr lang="en-US" sz="2200" dirty="0" err="1">
                <a:latin typeface="Bookman Old Style" panose="02050604050505020204" pitchFamily="18" charset="0"/>
              </a:rPr>
              <a:t>betatron</a:t>
            </a:r>
            <a:r>
              <a:rPr lang="en-US" sz="2200" dirty="0">
                <a:latin typeface="Bookman Old Style" panose="02050604050505020204" pitchFamily="18" charset="0"/>
              </a:rPr>
              <a:t> phase (angle variable):</a:t>
            </a:r>
          </a:p>
          <a:p>
            <a:pPr>
              <a:buSzTx/>
            </a:pPr>
            <a:endParaRPr lang="en-US" sz="2400" dirty="0">
              <a:latin typeface="Bookman Old Style" panose="02050604050505020204" pitchFamily="18" charset="0"/>
            </a:endParaRPr>
          </a:p>
          <a:p>
            <a:pPr marL="0" indent="0">
              <a:buSzTx/>
              <a:buNone/>
            </a:pPr>
            <a:endParaRPr lang="en-US" sz="2400" dirty="0">
              <a:latin typeface="Bookman Old Style" panose="02050604050505020204" pitchFamily="18" charset="0"/>
            </a:endParaRPr>
          </a:p>
          <a:p>
            <a:pPr marL="0" indent="0">
              <a:buSzTx/>
              <a:buNone/>
            </a:pPr>
            <a:r>
              <a:rPr lang="en-US" sz="2200" dirty="0">
                <a:latin typeface="Bookman Old Style" panose="02050604050505020204" pitchFamily="18" charset="0"/>
              </a:rPr>
              <a:t>    where     is a constant (an invariant of the motion),      is the angle variable, and      is the phase advance per cell.</a:t>
            </a:r>
          </a:p>
          <a:p>
            <a:pPr>
              <a:buSzTx/>
            </a:pPr>
            <a:r>
              <a:rPr lang="en-US" sz="2200" dirty="0">
                <a:latin typeface="Bookman Old Style" panose="02050604050505020204" pitchFamily="18" charset="0"/>
              </a:rPr>
              <a:t>The second term becomes </a:t>
            </a:r>
            <a:r>
              <a:rPr lang="en-US" sz="2200" b="1" dirty="0">
                <a:latin typeface="Bookman Old Style" panose="02050604050505020204" pitchFamily="18" charset="0"/>
              </a:rPr>
              <a:t>very large </a:t>
            </a:r>
            <a:r>
              <a:rPr lang="en-US" sz="2200" dirty="0">
                <a:latin typeface="Bookman Old Style" panose="02050604050505020204" pitchFamily="18" charset="0"/>
              </a:rPr>
              <a:t>when      is close to </a:t>
            </a:r>
            <a:r>
              <a:rPr lang="en-US" sz="2200" b="1" dirty="0">
                <a:latin typeface="Bookman Old Style" panose="02050604050505020204" pitchFamily="18" charset="0"/>
              </a:rPr>
              <a:t>third integer</a:t>
            </a:r>
            <a:endParaRPr lang="en-US" sz="2200" dirty="0">
              <a:latin typeface="Bookman Old Style" panose="020506040505050202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89749F-05BE-924A-B916-2D88A81973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479" y="5221957"/>
            <a:ext cx="276225" cy="2952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61C22F6-B82F-E34D-B095-DBBD51ECF2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5009" y="5193382"/>
            <a:ext cx="333375" cy="3238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BDF5A17-E3EF-2E43-9954-BAC2FA669C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6972" y="5593752"/>
            <a:ext cx="342900" cy="2381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5D1300-4C42-D647-B0A6-2A9521A3A1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6216" y="6021288"/>
            <a:ext cx="342900" cy="2381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66CD30-6111-2944-BA48-87A1886E48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536" y="4325289"/>
            <a:ext cx="8640960" cy="7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8459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sz="40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Normal form for sextupole</a:t>
            </a:r>
            <a:endParaRPr lang="en-US" sz="4000" dirty="0">
              <a:latin typeface="Bookman Old Style" panose="020506040505050202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7E0284-14ED-EA40-A516-C161D4BAF5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53" y="1052736"/>
            <a:ext cx="8785420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7697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sz="40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Normal form for sextupole</a:t>
            </a:r>
            <a:endParaRPr lang="en-US" sz="4000" dirty="0">
              <a:latin typeface="Bookman Old Style" panose="020506040505050202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DC3C8A-4575-A744-B1AD-CF6ABCEC54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9" y="1196752"/>
            <a:ext cx="8661486" cy="476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78611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sz="40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Normal form for sextupole</a:t>
            </a:r>
            <a:endParaRPr lang="en-US" sz="4000" dirty="0">
              <a:latin typeface="Bookman Old Style" panose="020506040505050202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882461-C6AC-C747-AA62-C2D7CF9246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3" y="960069"/>
            <a:ext cx="8876328" cy="498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2048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sz="40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Tune-shift with amplitude</a:t>
            </a:r>
            <a:endParaRPr lang="en-US" sz="4000" dirty="0">
              <a:latin typeface="Bookman Old Style" panose="02050604050505020204" pitchFamily="18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550D9A4-9F67-BF46-9E98-76B6C94B6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960" y="719958"/>
            <a:ext cx="8884040" cy="6138041"/>
          </a:xfrm>
        </p:spPr>
        <p:txBody>
          <a:bodyPr/>
          <a:lstStyle/>
          <a:p>
            <a:pPr>
              <a:buSzTx/>
            </a:pPr>
            <a:r>
              <a:rPr lang="en-US" sz="2200" dirty="0">
                <a:latin typeface="Bookman Old Style" panose="02050604050505020204" pitchFamily="18" charset="0"/>
              </a:rPr>
              <a:t>Close inspection of the plots on the previous slides reveals another eﬀect, in addition to the obvious distortion of the phase space ellipses: the </a:t>
            </a:r>
            <a:r>
              <a:rPr lang="en-US" sz="2200" b="1" dirty="0">
                <a:latin typeface="Bookman Old Style" panose="02050604050505020204" pitchFamily="18" charset="0"/>
              </a:rPr>
              <a:t>phase advance </a:t>
            </a:r>
            <a:r>
              <a:rPr lang="en-US" sz="2200" dirty="0">
                <a:latin typeface="Bookman Old Style" panose="02050604050505020204" pitchFamily="18" charset="0"/>
              </a:rPr>
              <a:t>per turn (i.e. the tune) </a:t>
            </a:r>
            <a:r>
              <a:rPr lang="en-US" sz="2200" b="1" dirty="0">
                <a:latin typeface="Bookman Old Style" panose="02050604050505020204" pitchFamily="18" charset="0"/>
              </a:rPr>
              <a:t>varies</a:t>
            </a:r>
            <a:r>
              <a:rPr lang="en-US" sz="2200" dirty="0">
                <a:latin typeface="Bookman Old Style" panose="02050604050505020204" pitchFamily="18" charset="0"/>
              </a:rPr>
              <a:t> with increasing</a:t>
            </a:r>
            <a:r>
              <a:rPr lang="en-US" sz="2200" b="1" dirty="0">
                <a:latin typeface="Bookman Old Style" panose="02050604050505020204" pitchFamily="18" charset="0"/>
              </a:rPr>
              <a:t> </a:t>
            </a:r>
            <a:r>
              <a:rPr lang="en-US" sz="2200" b="1" dirty="0" err="1">
                <a:latin typeface="Bookman Old Style" panose="02050604050505020204" pitchFamily="18" charset="0"/>
              </a:rPr>
              <a:t>betatron</a:t>
            </a:r>
            <a:r>
              <a:rPr lang="en-US" sz="2200" b="1" dirty="0">
                <a:latin typeface="Bookman Old Style" panose="02050604050505020204" pitchFamily="18" charset="0"/>
              </a:rPr>
              <a:t> amplitude</a:t>
            </a:r>
            <a:endParaRPr lang="en-US" sz="2200" dirty="0">
              <a:latin typeface="Bookman Old Style" panose="02050604050505020204" pitchFamily="18" charset="0"/>
            </a:endParaRPr>
          </a:p>
          <a:p>
            <a:pPr>
              <a:buSzTx/>
            </a:pPr>
            <a:r>
              <a:rPr lang="en-US" sz="2200" dirty="0">
                <a:latin typeface="Bookman Old Style" panose="02050604050505020204" pitchFamily="18" charset="0"/>
              </a:rPr>
              <a:t>Normal form analysis (and perturbation theory) can be used to obtain </a:t>
            </a:r>
            <a:r>
              <a:rPr lang="en-US" sz="2200" b="1" dirty="0">
                <a:latin typeface="Bookman Old Style" panose="02050604050505020204" pitchFamily="18" charset="0"/>
              </a:rPr>
              <a:t>estimates</a:t>
            </a:r>
            <a:r>
              <a:rPr lang="en-US" sz="2200" dirty="0">
                <a:latin typeface="Bookman Old Style" panose="02050604050505020204" pitchFamily="18" charset="0"/>
              </a:rPr>
              <a:t> for the </a:t>
            </a:r>
            <a:r>
              <a:rPr lang="en-US" sz="2200" b="1" dirty="0">
                <a:latin typeface="Bookman Old Style" panose="02050604050505020204" pitchFamily="18" charset="0"/>
              </a:rPr>
              <a:t>tune shift </a:t>
            </a:r>
            <a:r>
              <a:rPr lang="en-US" sz="2200" dirty="0">
                <a:latin typeface="Bookman Old Style" panose="02050604050505020204" pitchFamily="18" charset="0"/>
              </a:rPr>
              <a:t>with amplitude</a:t>
            </a:r>
          </a:p>
          <a:p>
            <a:pPr>
              <a:buSzTx/>
            </a:pPr>
            <a:r>
              <a:rPr lang="en-US" sz="2200" dirty="0">
                <a:latin typeface="Bookman Old Style" panose="02050604050505020204" pitchFamily="18" charset="0"/>
              </a:rPr>
              <a:t>In the case of a sextupole, the </a:t>
            </a:r>
            <a:r>
              <a:rPr lang="en-US" sz="2200" b="1" dirty="0">
                <a:latin typeface="Bookman Old Style" panose="02050604050505020204" pitchFamily="18" charset="0"/>
              </a:rPr>
              <a:t>tune shift </a:t>
            </a:r>
            <a:r>
              <a:rPr lang="en-US" sz="2200" dirty="0">
                <a:latin typeface="Bookman Old Style" panose="02050604050505020204" pitchFamily="18" charset="0"/>
              </a:rPr>
              <a:t>is </a:t>
            </a:r>
            <a:r>
              <a:rPr lang="en-US" sz="2200" b="1" dirty="0">
                <a:latin typeface="Bookman Old Style" panose="02050604050505020204" pitchFamily="18" charset="0"/>
              </a:rPr>
              <a:t>higher-order</a:t>
            </a:r>
            <a:r>
              <a:rPr lang="en-US" sz="2200" dirty="0">
                <a:latin typeface="Bookman Old Style" panose="02050604050505020204" pitchFamily="18" charset="0"/>
              </a:rPr>
              <a:t> in the </a:t>
            </a:r>
            <a:r>
              <a:rPr lang="en-US" sz="2200" b="1" dirty="0">
                <a:latin typeface="Bookman Old Style" panose="02050604050505020204" pitchFamily="18" charset="0"/>
              </a:rPr>
              <a:t>sextupole strength</a:t>
            </a:r>
            <a:endParaRPr lang="en-US" sz="2200" dirty="0">
              <a:latin typeface="Bookman Old Style" panose="02050604050505020204" pitchFamily="18" charset="0"/>
            </a:endParaRPr>
          </a:p>
          <a:p>
            <a:pPr>
              <a:buSzTx/>
            </a:pPr>
            <a:r>
              <a:rPr lang="en-US" sz="2200" dirty="0">
                <a:latin typeface="Bookman Old Style" panose="02050604050505020204" pitchFamily="18" charset="0"/>
              </a:rPr>
              <a:t>An octupole, however, does have a </a:t>
            </a:r>
            <a:r>
              <a:rPr lang="en-US" sz="2200" b="1" dirty="0">
                <a:latin typeface="Bookman Old Style" panose="02050604050505020204" pitchFamily="18" charset="0"/>
              </a:rPr>
              <a:t>ﬁrst-order</a:t>
            </a:r>
            <a:r>
              <a:rPr lang="en-US" sz="2200" dirty="0">
                <a:latin typeface="Bookman Old Style" panose="02050604050505020204" pitchFamily="18" charset="0"/>
              </a:rPr>
              <a:t> in the octupole strength </a:t>
            </a:r>
            <a:r>
              <a:rPr lang="en-US" sz="2200" b="1" dirty="0">
                <a:latin typeface="Bookman Old Style" panose="02050604050505020204" pitchFamily="18" charset="0"/>
              </a:rPr>
              <a:t>tune shift </a:t>
            </a:r>
            <a:r>
              <a:rPr lang="en-US" sz="2200" dirty="0">
                <a:latin typeface="Bookman Old Style" panose="02050604050505020204" pitchFamily="18" charset="0"/>
              </a:rPr>
              <a:t>with amplitude, given by: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D9DB25-7E59-634A-B48F-9E74A70C64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0" y="4560540"/>
            <a:ext cx="58420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2455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0"/>
            <a:ext cx="7560840" cy="685800"/>
          </a:xfrm>
        </p:spPr>
        <p:txBody>
          <a:bodyPr/>
          <a:lstStyle/>
          <a:p>
            <a:r>
              <a:rPr lang="en-US" sz="3000" dirty="0">
                <a:latin typeface="Bookman Old Style" panose="02050604050505020204" pitchFamily="18" charset="0"/>
              </a:rPr>
              <a:t>Particle trapped in 4</a:t>
            </a:r>
            <a:r>
              <a:rPr lang="en-US" sz="3000" baseline="30000" dirty="0">
                <a:latin typeface="Bookman Old Style" panose="02050604050505020204" pitchFamily="18" charset="0"/>
              </a:rPr>
              <a:t>th</a:t>
            </a:r>
            <a:r>
              <a:rPr lang="en-US" sz="3000" dirty="0">
                <a:latin typeface="Bookman Old Style" panose="02050604050505020204" pitchFamily="18" charset="0"/>
              </a:rPr>
              <a:t> order resonance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8892480" cy="5760640"/>
          </a:xfrm>
        </p:spPr>
        <p:txBody>
          <a:bodyPr/>
          <a:lstStyle/>
          <a:p>
            <a:r>
              <a:rPr lang="en-US" b="0" dirty="0">
                <a:latin typeface="Bookman Old Style" panose="02050604050505020204" pitchFamily="18" charset="0"/>
              </a:rPr>
              <a:t>Simulation of simple storage ring with a </a:t>
            </a:r>
            <a:r>
              <a:rPr lang="en-US" dirty="0">
                <a:latin typeface="Bookman Old Style" panose="02050604050505020204" pitchFamily="18" charset="0"/>
              </a:rPr>
              <a:t>single octupole </a:t>
            </a:r>
            <a:r>
              <a:rPr lang="en-US" b="0" dirty="0">
                <a:latin typeface="Bookman Old Style" panose="02050604050505020204" pitchFamily="18" charset="0"/>
              </a:rPr>
              <a:t>close to 4</a:t>
            </a:r>
            <a:r>
              <a:rPr lang="en-US" b="0" baseline="30000" dirty="0">
                <a:latin typeface="Bookman Old Style" panose="02050604050505020204" pitchFamily="18" charset="0"/>
              </a:rPr>
              <a:t>th</a:t>
            </a:r>
            <a:r>
              <a:rPr lang="en-US" b="0" dirty="0">
                <a:latin typeface="Bookman Old Style" panose="02050604050505020204" pitchFamily="18" charset="0"/>
              </a:rPr>
              <a:t> order resonance</a:t>
            </a:r>
          </a:p>
          <a:p>
            <a:r>
              <a:rPr lang="en-US" dirty="0">
                <a:solidFill>
                  <a:srgbClr val="0000FF"/>
                </a:solidFill>
                <a:latin typeface="Bookman Old Style" panose="02050604050505020204" pitchFamily="18" charset="0"/>
              </a:rPr>
              <a:t>Detuning with amplitude</a:t>
            </a:r>
            <a:r>
              <a:rPr lang="en-US" dirty="0">
                <a:latin typeface="Bookman Old Style" panose="02050604050505020204" pitchFamily="18" charset="0"/>
              </a:rPr>
              <a:t> </a:t>
            </a:r>
            <a:r>
              <a:rPr lang="en-US" b="0" dirty="0">
                <a:latin typeface="Bookman Old Style" panose="02050604050505020204" pitchFamily="18" charset="0"/>
              </a:rPr>
              <a:t>(linear in action) </a:t>
            </a:r>
          </a:p>
          <a:p>
            <a:r>
              <a:rPr lang="en-US" b="0" dirty="0">
                <a:solidFill>
                  <a:schemeClr val="tx1"/>
                </a:solidFill>
                <a:latin typeface="Bookman Old Style" panose="02050604050505020204" pitchFamily="18" charset="0"/>
              </a:rPr>
              <a:t>Particles in the stable islands have tune </a:t>
            </a:r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</a:rPr>
              <a:t>locked</a:t>
            </a:r>
            <a:r>
              <a:rPr lang="en-US" b="0" dirty="0">
                <a:solidFill>
                  <a:schemeClr val="tx1"/>
                </a:solidFill>
                <a:latin typeface="Bookman Old Style" panose="02050604050505020204" pitchFamily="18" charset="0"/>
              </a:rPr>
              <a:t> to </a:t>
            </a:r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</a:rPr>
              <a:t>resonance</a:t>
            </a:r>
          </a:p>
        </p:txBody>
      </p:sp>
      <p:pic>
        <p:nvPicPr>
          <p:cNvPr id="14" name="Picture 13" descr="Tunes_ncells_1_Q0.2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190" y="3111144"/>
            <a:ext cx="3657600" cy="3657600"/>
          </a:xfrm>
          <a:prstGeom prst="rect">
            <a:avLst/>
          </a:prstGeom>
        </p:spPr>
      </p:pic>
      <p:pic>
        <p:nvPicPr>
          <p:cNvPr id="15" name="Picture 14" descr="phase_space_ncells_1_Q0.24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03" y="3094541"/>
            <a:ext cx="3718835" cy="371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9484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232848" cy="685800"/>
          </a:xfrm>
        </p:spPr>
        <p:txBody>
          <a:bodyPr/>
          <a:lstStyle/>
          <a:p>
            <a:r>
              <a:rPr lang="en-US" dirty="0"/>
              <a:t>Particle trapped in 3</a:t>
            </a:r>
            <a:r>
              <a:rPr lang="en-US" baseline="30000" dirty="0"/>
              <a:t>rd</a:t>
            </a:r>
            <a:r>
              <a:rPr lang="en-US" dirty="0"/>
              <a:t> order resonance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8784976" cy="5760640"/>
          </a:xfrm>
        </p:spPr>
        <p:txBody>
          <a:bodyPr/>
          <a:lstStyle/>
          <a:p>
            <a:r>
              <a:rPr lang="en-US" b="0" dirty="0">
                <a:latin typeface="Bookman Old Style" panose="02050604050505020204" pitchFamily="18" charset="0"/>
              </a:rPr>
              <a:t>Simulation of simple storage ring with a </a:t>
            </a:r>
            <a:r>
              <a:rPr lang="en-US" dirty="0">
                <a:latin typeface="Bookman Old Style" panose="02050604050505020204" pitchFamily="18" charset="0"/>
              </a:rPr>
              <a:t>sextupole </a:t>
            </a:r>
            <a:r>
              <a:rPr lang="en-US" b="0" dirty="0">
                <a:latin typeface="Bookman Old Style" panose="02050604050505020204" pitchFamily="18" charset="0"/>
              </a:rPr>
              <a:t>and an </a:t>
            </a:r>
            <a:r>
              <a:rPr lang="en-US" dirty="0">
                <a:latin typeface="Bookman Old Style" panose="02050604050505020204" pitchFamily="18" charset="0"/>
              </a:rPr>
              <a:t>octupole</a:t>
            </a:r>
            <a:r>
              <a:rPr lang="en-US" b="0" dirty="0">
                <a:latin typeface="Bookman Old Style" panose="02050604050505020204" pitchFamily="18" charset="0"/>
              </a:rPr>
              <a:t> close to </a:t>
            </a:r>
            <a:r>
              <a:rPr lang="en-US" dirty="0">
                <a:latin typeface="Bookman Old Style" panose="02050604050505020204" pitchFamily="18" charset="0"/>
              </a:rPr>
              <a:t>3</a:t>
            </a:r>
            <a:r>
              <a:rPr lang="en-US" baseline="30000" dirty="0">
                <a:latin typeface="Bookman Old Style" panose="02050604050505020204" pitchFamily="18" charset="0"/>
              </a:rPr>
              <a:t>rd</a:t>
            </a:r>
            <a:r>
              <a:rPr lang="en-US" dirty="0">
                <a:latin typeface="Bookman Old Style" panose="02050604050505020204" pitchFamily="18" charset="0"/>
              </a:rPr>
              <a:t> order resonance</a:t>
            </a:r>
          </a:p>
          <a:p>
            <a:r>
              <a:rPr lang="en-US" b="0" dirty="0">
                <a:solidFill>
                  <a:srgbClr val="0000FF"/>
                </a:solidFill>
                <a:latin typeface="Bookman Old Style" panose="02050604050505020204" pitchFamily="18" charset="0"/>
              </a:rPr>
              <a:t>The </a:t>
            </a:r>
            <a:r>
              <a:rPr lang="en-US" dirty="0">
                <a:solidFill>
                  <a:srgbClr val="0000FF"/>
                </a:solidFill>
                <a:latin typeface="Bookman Old Style" panose="02050604050505020204" pitchFamily="18" charset="0"/>
              </a:rPr>
              <a:t>amplitude detuning </a:t>
            </a:r>
            <a:r>
              <a:rPr lang="en-US" b="0" dirty="0">
                <a:solidFill>
                  <a:srgbClr val="0000FF"/>
                </a:solidFill>
                <a:latin typeface="Bookman Old Style" panose="02050604050505020204" pitchFamily="18" charset="0"/>
              </a:rPr>
              <a:t>induced by the octupole can create </a:t>
            </a:r>
            <a:r>
              <a:rPr lang="en-US" dirty="0">
                <a:solidFill>
                  <a:srgbClr val="0000FF"/>
                </a:solidFill>
                <a:latin typeface="Bookman Old Style" panose="02050604050505020204" pitchFamily="18" charset="0"/>
              </a:rPr>
              <a:t>stable islands </a:t>
            </a:r>
            <a:r>
              <a:rPr lang="en-US" b="0" dirty="0">
                <a:solidFill>
                  <a:srgbClr val="0000FF"/>
                </a:solidFill>
                <a:latin typeface="Bookman Old Style" panose="02050604050505020204" pitchFamily="18" charset="0"/>
              </a:rPr>
              <a:t>even for the </a:t>
            </a:r>
            <a:r>
              <a:rPr lang="en-US" dirty="0">
                <a:solidFill>
                  <a:srgbClr val="0000FF"/>
                </a:solidFill>
                <a:latin typeface="Bookman Old Style" panose="02050604050505020204" pitchFamily="18" charset="0"/>
              </a:rPr>
              <a:t>3</a:t>
            </a:r>
            <a:r>
              <a:rPr lang="en-US" baseline="30000" dirty="0">
                <a:solidFill>
                  <a:srgbClr val="0000FF"/>
                </a:solidFill>
                <a:latin typeface="Bookman Old Style" panose="02050604050505020204" pitchFamily="18" charset="0"/>
              </a:rPr>
              <a:t>rd</a:t>
            </a:r>
            <a:r>
              <a:rPr lang="en-US" dirty="0">
                <a:solidFill>
                  <a:srgbClr val="0000FF"/>
                </a:solidFill>
                <a:latin typeface="Bookman Old Style" panose="02050604050505020204" pitchFamily="18" charset="0"/>
              </a:rPr>
              <a:t> order resonance</a:t>
            </a:r>
            <a:r>
              <a:rPr lang="en-US" dirty="0">
                <a:latin typeface="Bookman Old Style" panose="02050604050505020204" pitchFamily="18" charset="0"/>
              </a:rPr>
              <a:t> </a:t>
            </a:r>
          </a:p>
          <a:p>
            <a:r>
              <a:rPr lang="en-US" b="0" dirty="0">
                <a:latin typeface="Bookman Old Style" panose="02050604050505020204" pitchFamily="18" charset="0"/>
              </a:rPr>
              <a:t>The tune of particles in islands is locked to the resonance</a:t>
            </a:r>
            <a:endParaRPr lang="en-US" dirty="0">
              <a:latin typeface="Bookman Old Style" panose="02050604050505020204" pitchFamily="18" charset="0"/>
            </a:endParaRPr>
          </a:p>
        </p:txBody>
      </p:sp>
      <p:pic>
        <p:nvPicPr>
          <p:cNvPr id="5" name="Picture 4" descr="Tunes_ncells_1_Q0.3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140968"/>
            <a:ext cx="3712938" cy="3712938"/>
          </a:xfrm>
          <a:prstGeom prst="rect">
            <a:avLst/>
          </a:prstGeom>
        </p:spPr>
      </p:pic>
      <p:pic>
        <p:nvPicPr>
          <p:cNvPr id="6" name="Picture 5" descr="phase_space_ncells_1_Q0.32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211744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188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8568952" cy="661988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</a:rPr>
              <a:t>Example of a periodic system: a simple storage ring</a:t>
            </a:r>
          </a:p>
        </p:txBody>
      </p:sp>
    </p:spTree>
    <p:extLst>
      <p:ext uri="{BB962C8B-B14F-4D97-AF65-F5344CB8AC3E}">
        <p14:creationId xmlns:p14="http://schemas.microsoft.com/office/powerpoint/2010/main" val="3854193765"/>
      </p:ext>
    </p:extLst>
  </p:cSld>
  <p:clrMapOvr>
    <a:masterClrMapping/>
  </p:clrMapOvr>
  <p:transition spd="med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8568952" cy="661988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</a:rPr>
              <a:t>Non-linear map representation</a:t>
            </a:r>
          </a:p>
        </p:txBody>
      </p:sp>
    </p:spTree>
    <p:extLst>
      <p:ext uri="{BB962C8B-B14F-4D97-AF65-F5344CB8AC3E}">
        <p14:creationId xmlns:p14="http://schemas.microsoft.com/office/powerpoint/2010/main" val="1802961787"/>
      </p:ext>
    </p:extLst>
  </p:cSld>
  <p:clrMapOvr>
    <a:masterClrMapping/>
  </p:clrMapOvr>
  <p:transition spd="med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sz="40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Taylor maps</a:t>
            </a:r>
            <a:endParaRPr lang="en-US" sz="4000" dirty="0">
              <a:latin typeface="Bookman Old Style" panose="02050604050505020204" pitchFamily="18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550D9A4-9F67-BF46-9E98-76B6C94B6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960" y="719958"/>
            <a:ext cx="8884040" cy="6138041"/>
          </a:xfrm>
        </p:spPr>
        <p:txBody>
          <a:bodyPr/>
          <a:lstStyle/>
          <a:p>
            <a:pPr>
              <a:buSzTx/>
            </a:pPr>
            <a:r>
              <a:rPr lang="en-US" sz="2200" dirty="0">
                <a:latin typeface="Bookman Old Style" panose="02050604050505020204" pitchFamily="18" charset="0"/>
              </a:rPr>
              <a:t>For any dynamical variable    the </a:t>
            </a:r>
            <a:r>
              <a:rPr lang="en-US" sz="2200" b="1" dirty="0">
                <a:latin typeface="Bookman Old Style" panose="02050604050505020204" pitchFamily="18" charset="0"/>
              </a:rPr>
              <a:t>Taylor map </a:t>
            </a:r>
            <a:r>
              <a:rPr lang="en-US" sz="2200" dirty="0">
                <a:latin typeface="Bookman Old Style" panose="02050604050505020204" pitchFamily="18" charset="0"/>
              </a:rPr>
              <a:t>up to </a:t>
            </a:r>
            <a:r>
              <a:rPr lang="en-US" sz="2200" b="1" dirty="0">
                <a:latin typeface="Bookman Old Style" panose="02050604050505020204" pitchFamily="18" charset="0"/>
              </a:rPr>
              <a:t>3</a:t>
            </a:r>
            <a:r>
              <a:rPr lang="en-US" sz="2200" b="1" baseline="30000" dirty="0">
                <a:latin typeface="Bookman Old Style" panose="02050604050505020204" pitchFamily="18" charset="0"/>
              </a:rPr>
              <a:t>rd</a:t>
            </a:r>
            <a:r>
              <a:rPr lang="en-US" sz="2200" b="1" dirty="0">
                <a:latin typeface="Bookman Old Style" panose="02050604050505020204" pitchFamily="18" charset="0"/>
              </a:rPr>
              <a:t> order </a:t>
            </a:r>
            <a:r>
              <a:rPr lang="en-US" sz="2200" dirty="0">
                <a:latin typeface="Bookman Old Style" panose="02050604050505020204" pitchFamily="18" charset="0"/>
              </a:rPr>
              <a:t>can be written as</a:t>
            </a:r>
          </a:p>
          <a:p>
            <a:pPr>
              <a:buSzTx/>
            </a:pPr>
            <a:endParaRPr lang="en-US" sz="2200" dirty="0">
              <a:latin typeface="Bookman Old Style" panose="02050604050505020204" pitchFamily="18" charset="0"/>
            </a:endParaRPr>
          </a:p>
          <a:p>
            <a:pPr>
              <a:buSzTx/>
            </a:pPr>
            <a:endParaRPr lang="en-US" sz="2200" dirty="0">
              <a:latin typeface="Bookman Old Style" panose="02050604050505020204" pitchFamily="18" charset="0"/>
            </a:endParaRPr>
          </a:p>
          <a:p>
            <a:pPr>
              <a:buSzTx/>
            </a:pPr>
            <a:endParaRPr lang="en-US" sz="2200" dirty="0">
              <a:latin typeface="Bookman Old Style" panose="02050604050505020204" pitchFamily="18" charset="0"/>
            </a:endParaRPr>
          </a:p>
          <a:p>
            <a:pPr>
              <a:buSzTx/>
            </a:pPr>
            <a:r>
              <a:rPr lang="en-US" sz="2200" b="1" dirty="0">
                <a:latin typeface="Bookman Old Style" panose="02050604050505020204" pitchFamily="18" charset="0"/>
              </a:rPr>
              <a:t>Taylor series </a:t>
            </a:r>
            <a:r>
              <a:rPr lang="en-US" sz="2200" dirty="0">
                <a:latin typeface="Bookman Old Style" panose="02050604050505020204" pitchFamily="18" charset="0"/>
              </a:rPr>
              <a:t>provide a convenient way of systematically representing </a:t>
            </a:r>
            <a:r>
              <a:rPr lang="en-US" sz="2200" b="1" dirty="0">
                <a:latin typeface="Bookman Old Style" panose="02050604050505020204" pitchFamily="18" charset="0"/>
              </a:rPr>
              <a:t>transfer maps </a:t>
            </a:r>
            <a:r>
              <a:rPr lang="en-US" sz="2200" dirty="0">
                <a:latin typeface="Bookman Old Style" panose="02050604050505020204" pitchFamily="18" charset="0"/>
              </a:rPr>
              <a:t>for </a:t>
            </a:r>
            <a:r>
              <a:rPr lang="en-US" sz="2200" b="1" dirty="0">
                <a:latin typeface="Bookman Old Style" panose="02050604050505020204" pitchFamily="18" charset="0"/>
              </a:rPr>
              <a:t>beamline components</a:t>
            </a:r>
            <a:r>
              <a:rPr lang="en-US" sz="2200" dirty="0">
                <a:latin typeface="Bookman Old Style" panose="02050604050505020204" pitchFamily="18" charset="0"/>
              </a:rPr>
              <a:t>, or sections of beamline</a:t>
            </a:r>
          </a:p>
          <a:p>
            <a:pPr>
              <a:buSzTx/>
            </a:pPr>
            <a:r>
              <a:rPr lang="en-US" sz="2200" dirty="0">
                <a:latin typeface="Bookman Old Style" panose="02050604050505020204" pitchFamily="18" charset="0"/>
              </a:rPr>
              <a:t>The </a:t>
            </a:r>
            <a:r>
              <a:rPr lang="en-US" sz="2200" b="1" dirty="0">
                <a:latin typeface="Bookman Old Style" panose="02050604050505020204" pitchFamily="18" charset="0"/>
              </a:rPr>
              <a:t>main drawback </a:t>
            </a:r>
            <a:r>
              <a:rPr lang="en-US" sz="2200" dirty="0">
                <a:latin typeface="Bookman Old Style" panose="02050604050505020204" pitchFamily="18" charset="0"/>
              </a:rPr>
              <a:t>of Taylor series is that in general, transfer maps can only be represented exactly by series with an </a:t>
            </a:r>
            <a:r>
              <a:rPr lang="en-US" sz="2200" b="1" dirty="0">
                <a:latin typeface="Bookman Old Style" panose="02050604050505020204" pitchFamily="18" charset="0"/>
              </a:rPr>
              <a:t>inﬁnite number </a:t>
            </a:r>
            <a:r>
              <a:rPr lang="en-US" sz="2200" dirty="0">
                <a:latin typeface="Bookman Old Style" panose="02050604050505020204" pitchFamily="18" charset="0"/>
              </a:rPr>
              <a:t>of </a:t>
            </a:r>
            <a:r>
              <a:rPr lang="en-US" sz="2200" b="1" dirty="0">
                <a:latin typeface="Bookman Old Style" panose="02050604050505020204" pitchFamily="18" charset="0"/>
              </a:rPr>
              <a:t>terms</a:t>
            </a:r>
            <a:endParaRPr lang="en-US" sz="2200" dirty="0">
              <a:latin typeface="Bookman Old Style" panose="02050604050505020204" pitchFamily="18" charset="0"/>
            </a:endParaRPr>
          </a:p>
          <a:p>
            <a:pPr>
              <a:buSzTx/>
            </a:pPr>
            <a:r>
              <a:rPr lang="en-US" sz="2200" dirty="0">
                <a:latin typeface="Bookman Old Style" panose="02050604050505020204" pitchFamily="18" charset="0"/>
              </a:rPr>
              <a:t>In practice, we have to </a:t>
            </a:r>
            <a:r>
              <a:rPr lang="en-US" sz="2200" b="1" dirty="0">
                <a:latin typeface="Bookman Old Style" panose="02050604050505020204" pitchFamily="18" charset="0"/>
              </a:rPr>
              <a:t>truncate</a:t>
            </a:r>
            <a:r>
              <a:rPr lang="en-US" sz="2200" dirty="0">
                <a:latin typeface="Bookman Old Style" panose="02050604050505020204" pitchFamily="18" charset="0"/>
              </a:rPr>
              <a:t> a </a:t>
            </a:r>
            <a:r>
              <a:rPr lang="en-US" sz="2200" b="1" dirty="0">
                <a:latin typeface="Bookman Old Style" panose="02050604050505020204" pitchFamily="18" charset="0"/>
              </a:rPr>
              <a:t>Taylor map </a:t>
            </a:r>
            <a:r>
              <a:rPr lang="en-US" sz="2200" dirty="0">
                <a:latin typeface="Bookman Old Style" panose="02050604050505020204" pitchFamily="18" charset="0"/>
              </a:rPr>
              <a:t>at some order, and we then lose certain desirable properties of the map</a:t>
            </a:r>
          </a:p>
          <a:p>
            <a:pPr>
              <a:buSzTx/>
            </a:pPr>
            <a:r>
              <a:rPr lang="en-US" sz="2200" dirty="0">
                <a:latin typeface="Bookman Old Style" panose="02050604050505020204" pitchFamily="18" charset="0"/>
              </a:rPr>
              <a:t>In particular, a </a:t>
            </a:r>
            <a:r>
              <a:rPr lang="en-US" sz="2200" b="1" dirty="0">
                <a:latin typeface="Bookman Old Style" panose="02050604050505020204" pitchFamily="18" charset="0"/>
              </a:rPr>
              <a:t>truncated map </a:t>
            </a:r>
            <a:r>
              <a:rPr lang="en-US" sz="2200" dirty="0">
                <a:latin typeface="Bookman Old Style" panose="02050604050505020204" pitchFamily="18" charset="0"/>
              </a:rPr>
              <a:t>will be usually be </a:t>
            </a:r>
            <a:r>
              <a:rPr lang="en-US" sz="2200" b="1" dirty="0">
                <a:latin typeface="Bookman Old Style" panose="02050604050505020204" pitchFamily="18" charset="0"/>
              </a:rPr>
              <a:t>non-symplectic</a:t>
            </a:r>
            <a:r>
              <a:rPr lang="en-US" sz="2200" dirty="0">
                <a:latin typeface="Bookman Old Style" panose="02050604050505020204" pitchFamily="18" charset="0"/>
              </a:rPr>
              <a:t>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2714FF-5685-584F-899D-9131BB258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96" y="1484784"/>
            <a:ext cx="8729300" cy="94903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9A12D09-68E6-314D-9A15-4F506585FA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3161" y="836712"/>
            <a:ext cx="257175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4039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5"/>
          <p:cNvSpPr>
            <a:spLocks noGrp="1" noChangeArrowheads="1"/>
          </p:cNvSpPr>
          <p:nvPr>
            <p:ph type="title"/>
          </p:nvPr>
        </p:nvSpPr>
        <p:spPr>
          <a:xfrm>
            <a:off x="1371600" y="-65088"/>
            <a:ext cx="7161213" cy="685801"/>
          </a:xfrm>
        </p:spPr>
        <p:txBody>
          <a:bodyPr/>
          <a:lstStyle/>
          <a:p>
            <a:pPr eaLnBrk="1" hangingPunct="1"/>
            <a:r>
              <a:rPr lang="en-US" sz="4400" dirty="0">
                <a:latin typeface="Palatino" charset="0"/>
                <a:ea typeface="ＭＳ Ｐゴシック" charset="0"/>
                <a:cs typeface="ＭＳ Ｐゴシック" charset="0"/>
              </a:rPr>
              <a:t>Symplectic maps</a:t>
            </a:r>
          </a:p>
        </p:txBody>
      </p:sp>
      <p:sp>
        <p:nvSpPr>
          <p:cNvPr id="7170" name="Content Placeholder 1"/>
          <p:cNvSpPr>
            <a:spLocks noGrp="1"/>
          </p:cNvSpPr>
          <p:nvPr>
            <p:ph sz="half" idx="1"/>
          </p:nvPr>
        </p:nvSpPr>
        <p:spPr>
          <a:xfrm>
            <a:off x="323850" y="692150"/>
            <a:ext cx="8820150" cy="5513388"/>
          </a:xfrm>
        </p:spPr>
        <p:txBody>
          <a:bodyPr/>
          <a:lstStyle/>
          <a:p>
            <a:r>
              <a:rPr lang="en-US" sz="2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Consider two sets of canonical variables		  which may be even considered as the evolution of the system between two points in phase space</a:t>
            </a:r>
          </a:p>
          <a:p>
            <a:r>
              <a:rPr lang="en-US" sz="2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A transformation from the one to the other set can be constructed through a </a:t>
            </a:r>
            <a:r>
              <a:rPr lang="en-US" sz="2400" b="1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map 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sz="2400" b="1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Jacobian matrix </a:t>
            </a:r>
            <a:r>
              <a:rPr lang="en-US" sz="2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of the map 		             is composed by the elements</a:t>
            </a:r>
          </a:p>
          <a:p>
            <a:pPr>
              <a:spcBef>
                <a:spcPts val="1800"/>
              </a:spcBef>
            </a:pPr>
            <a:r>
              <a:rPr lang="en-US" sz="2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The map is </a:t>
            </a:r>
            <a:r>
              <a:rPr lang="en-US" sz="2400" b="1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symplectic</a:t>
            </a:r>
            <a:r>
              <a:rPr lang="en-US" sz="2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 if  		      , with</a:t>
            </a:r>
          </a:p>
          <a:p>
            <a:r>
              <a:rPr lang="en-US" sz="2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It can be shown that</a:t>
            </a:r>
          </a:p>
          <a:p>
            <a:r>
              <a:rPr lang="en-US" sz="2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Physically, a </a:t>
            </a:r>
            <a:r>
              <a:rPr lang="en-US" sz="2400" b="1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symplectic transfer map </a:t>
            </a:r>
            <a:r>
              <a:rPr lang="en-US" sz="2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conserves </a:t>
            </a:r>
            <a:r>
              <a:rPr lang="en-US" sz="2400" b="1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phase space volumes </a:t>
            </a:r>
            <a:r>
              <a:rPr lang="en-US" sz="2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when the map is applied</a:t>
            </a:r>
          </a:p>
          <a:p>
            <a:r>
              <a:rPr lang="en-US" sz="2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This is </a:t>
            </a:r>
            <a:r>
              <a:rPr lang="en-US" sz="2400" b="1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Liouville’s theorem</a:t>
            </a:r>
            <a:r>
              <a:rPr lang="en-US" sz="2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, and is a property of charged particles moving in electromagnetic ﬁelds, in the absence of radiation.</a:t>
            </a:r>
          </a:p>
        </p:txBody>
      </p:sp>
      <p:pic>
        <p:nvPicPr>
          <p:cNvPr id="7171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660" y="756444"/>
            <a:ext cx="1028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1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172" y="2281312"/>
            <a:ext cx="2070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093" y="2852936"/>
            <a:ext cx="2200275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900" y="3212976"/>
            <a:ext cx="15113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19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917553"/>
            <a:ext cx="1690688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005064"/>
            <a:ext cx="1872208" cy="32811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22A978F-276D-604C-BDCE-E4B7223BAEE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95936" y="4482167"/>
            <a:ext cx="1872208" cy="386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3297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5"/>
          <p:cNvSpPr>
            <a:spLocks noGrp="1" noChangeArrowheads="1"/>
          </p:cNvSpPr>
          <p:nvPr>
            <p:ph type="title"/>
          </p:nvPr>
        </p:nvSpPr>
        <p:spPr>
          <a:xfrm>
            <a:off x="1371600" y="-65088"/>
            <a:ext cx="7161213" cy="685801"/>
          </a:xfrm>
        </p:spPr>
        <p:txBody>
          <a:bodyPr/>
          <a:lstStyle/>
          <a:p>
            <a:pPr eaLnBrk="1" hangingPunct="1"/>
            <a:r>
              <a:rPr lang="en-US" sz="4400" dirty="0">
                <a:latin typeface="Palatino" charset="0"/>
                <a:ea typeface="ＭＳ Ｐゴシック" charset="0"/>
                <a:cs typeface="ＭＳ Ｐゴシック" charset="0"/>
              </a:rPr>
              <a:t>Symplectic maps</a:t>
            </a:r>
          </a:p>
        </p:txBody>
      </p:sp>
      <p:sp>
        <p:nvSpPr>
          <p:cNvPr id="7170" name="Content Placeholder 1"/>
          <p:cNvSpPr>
            <a:spLocks noGrp="1"/>
          </p:cNvSpPr>
          <p:nvPr>
            <p:ph sz="half" idx="1"/>
          </p:nvPr>
        </p:nvSpPr>
        <p:spPr>
          <a:xfrm>
            <a:off x="179512" y="692150"/>
            <a:ext cx="8964488" cy="5513388"/>
          </a:xfrm>
        </p:spPr>
        <p:txBody>
          <a:bodyPr/>
          <a:lstStyle/>
          <a:p>
            <a:r>
              <a:rPr lang="en-US" sz="2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The eﬀect of </a:t>
            </a:r>
            <a:r>
              <a:rPr lang="en-US" sz="2400" b="1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losing </a:t>
            </a:r>
            <a:r>
              <a:rPr lang="en-US" sz="2400" b="1" dirty="0" err="1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symplecticity</a:t>
            </a:r>
            <a:r>
              <a:rPr lang="en-US" sz="2400" b="1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becomes apparent if we compare phase space portraits constructed using symplectic (below, left) and non-symplectic (below, right) transfer maps.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42EE24-FF7E-3C48-A68E-63CF6F5596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320" y="2346616"/>
            <a:ext cx="8659168" cy="432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00936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5"/>
          <p:cNvSpPr>
            <a:spLocks noGrp="1" noChangeArrowheads="1"/>
          </p:cNvSpPr>
          <p:nvPr>
            <p:ph type="title"/>
          </p:nvPr>
        </p:nvSpPr>
        <p:spPr>
          <a:xfrm>
            <a:off x="1371600" y="-65088"/>
            <a:ext cx="7161213" cy="685801"/>
          </a:xfrm>
        </p:spPr>
        <p:txBody>
          <a:bodyPr/>
          <a:lstStyle/>
          <a:p>
            <a:pPr eaLnBrk="1" hangingPunct="1"/>
            <a:r>
              <a:rPr lang="en-US" sz="4400" dirty="0">
                <a:latin typeface="Palatino" charset="0"/>
                <a:ea typeface="ＭＳ Ｐゴシック" charset="0"/>
                <a:cs typeface="ＭＳ Ｐゴシック" charset="0"/>
              </a:rPr>
              <a:t>Symplectic integration</a:t>
            </a:r>
          </a:p>
        </p:txBody>
      </p:sp>
      <p:sp>
        <p:nvSpPr>
          <p:cNvPr id="7170" name="Content Placeholder 1"/>
          <p:cNvSpPr>
            <a:spLocks noGrp="1"/>
          </p:cNvSpPr>
          <p:nvPr>
            <p:ph sz="half" idx="1"/>
          </p:nvPr>
        </p:nvSpPr>
        <p:spPr>
          <a:xfrm>
            <a:off x="251520" y="692150"/>
            <a:ext cx="8892480" cy="5513388"/>
          </a:xfrm>
        </p:spPr>
        <p:txBody>
          <a:bodyPr/>
          <a:lstStyle/>
          <a:p>
            <a:r>
              <a:rPr lang="en-US" sz="2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Consider a sextupole with equations of motion:</a:t>
            </a:r>
          </a:p>
          <a:p>
            <a:endParaRPr lang="en-US" sz="2400" dirty="0">
              <a:latin typeface="Bookman Old Style" panose="02050604050505020204" pitchFamily="18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en-US" sz="2400" dirty="0">
              <a:latin typeface="Bookman Old Style" panose="02050604050505020204" pitchFamily="18" charset="0"/>
              <a:ea typeface="ＭＳ Ｐゴシック" charset="0"/>
              <a:cs typeface="ＭＳ Ｐゴシック" charset="0"/>
            </a:endParaRPr>
          </a:p>
          <a:p>
            <a:r>
              <a:rPr lang="en-US" sz="2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Exact solutions using some elementary functions do not exist</a:t>
            </a:r>
          </a:p>
          <a:p>
            <a:r>
              <a:rPr lang="en-US" sz="2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By splitting integration into three steps, it is possible to write an </a:t>
            </a:r>
            <a:r>
              <a:rPr lang="en-US" sz="2400" b="1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explicit</a:t>
            </a:r>
            <a:r>
              <a:rPr lang="en-US" sz="2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 and </a:t>
            </a:r>
            <a:r>
              <a:rPr lang="en-US" sz="2400" b="1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symplectic</a:t>
            </a:r>
            <a:r>
              <a:rPr lang="en-US" sz="2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 approximate solution</a:t>
            </a:r>
          </a:p>
          <a:p>
            <a:endParaRPr lang="en-US" sz="2400" dirty="0">
              <a:latin typeface="Bookman Old Style" panose="02050604050505020204" pitchFamily="18" charset="0"/>
              <a:ea typeface="ＭＳ Ｐゴシック" charset="0"/>
              <a:cs typeface="ＭＳ Ｐゴシック" charset="0"/>
            </a:endParaRPr>
          </a:p>
          <a:p>
            <a:endParaRPr lang="en-US" sz="2400" dirty="0">
              <a:latin typeface="Bookman Old Style" panose="02050604050505020204" pitchFamily="18" charset="0"/>
              <a:ea typeface="ＭＳ Ｐゴシック" charset="0"/>
              <a:cs typeface="ＭＳ Ｐゴシック" charset="0"/>
            </a:endParaRPr>
          </a:p>
          <a:p>
            <a:endParaRPr lang="en-US" sz="2400" dirty="0">
              <a:latin typeface="Bookman Old Style" panose="02050604050505020204" pitchFamily="18" charset="0"/>
              <a:ea typeface="ＭＳ Ｐゴシック" charset="0"/>
              <a:cs typeface="ＭＳ Ｐゴシック" charset="0"/>
            </a:endParaRPr>
          </a:p>
          <a:p>
            <a:r>
              <a:rPr lang="en-US" sz="2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This an example of a symplectic integrator known as a </a:t>
            </a:r>
            <a:r>
              <a:rPr lang="en-US" sz="2400" b="1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“drift–kick–drift” </a:t>
            </a:r>
            <a:r>
              <a:rPr lang="en-US" sz="2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approximation.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15C84D-1D83-CD47-B759-D6FBBE0A61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1052736"/>
            <a:ext cx="4426597" cy="8640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68A694B-6B2C-6F46-A33D-05E8B21D3F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6175" y="3607668"/>
            <a:ext cx="7175500" cy="1333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B311E4B-1826-1742-B99E-5498D0130F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7784" y="5698161"/>
            <a:ext cx="3888432" cy="115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8084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8568952" cy="661988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</a:rPr>
              <a:t>Numerical methods: Dynamic aperture</a:t>
            </a:r>
          </a:p>
        </p:txBody>
      </p:sp>
    </p:spTree>
    <p:extLst>
      <p:ext uri="{BB962C8B-B14F-4D97-AF65-F5344CB8AC3E}">
        <p14:creationId xmlns:p14="http://schemas.microsoft.com/office/powerpoint/2010/main" val="3149962634"/>
      </p:ext>
    </p:extLst>
  </p:cSld>
  <p:clrMapOvr>
    <a:masterClrMapping/>
  </p:clrMapOvr>
  <p:transition spd="med"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Bookman Old Style" panose="02050604050505020204" pitchFamily="18" charset="0"/>
              </a:rPr>
              <a:t>Dynamic aperture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892480" cy="6093296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b="0" dirty="0">
                <a:latin typeface="Bookman Old Style" panose="02050604050505020204" pitchFamily="18" charset="0"/>
              </a:rPr>
              <a:t>The most direct way to evaluate the non-linear dynamics performance of a ring is the computation of </a:t>
            </a:r>
            <a:r>
              <a:rPr lang="en-US" sz="2000" dirty="0">
                <a:latin typeface="Bookman Old Style" panose="02050604050505020204" pitchFamily="18" charset="0"/>
              </a:rPr>
              <a:t>Dynamic Aperture </a:t>
            </a:r>
            <a:r>
              <a:rPr lang="en-US" sz="2000" b="0" dirty="0">
                <a:latin typeface="Bookman Old Style" panose="02050604050505020204" pitchFamily="18" charset="0"/>
              </a:rPr>
              <a:t>(short: DA)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b="0" dirty="0">
                <a:latin typeface="Bookman Old Style" panose="02050604050505020204" pitchFamily="18" charset="0"/>
              </a:rPr>
              <a:t>Particle motion due to multi-pole errors is generally </a:t>
            </a:r>
            <a:r>
              <a:rPr lang="en-US" sz="2000" dirty="0">
                <a:latin typeface="Bookman Old Style" panose="02050604050505020204" pitchFamily="18" charset="0"/>
              </a:rPr>
              <a:t>non-bounded</a:t>
            </a:r>
            <a:r>
              <a:rPr lang="en-US" sz="2000" b="0" dirty="0">
                <a:latin typeface="Bookman Old Style" panose="02050604050505020204" pitchFamily="18" charset="0"/>
              </a:rPr>
              <a:t>, so chaotic particles can escape to infinity. This is not true for all non-linearities (e.g. the beam-beam force)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b="0" dirty="0">
                <a:latin typeface="Bookman Old Style" panose="02050604050505020204" pitchFamily="18" charset="0"/>
              </a:rPr>
              <a:t>Need a </a:t>
            </a:r>
            <a:r>
              <a:rPr lang="en-US" sz="2000" dirty="0">
                <a:latin typeface="Bookman Old Style" panose="02050604050505020204" pitchFamily="18" charset="0"/>
              </a:rPr>
              <a:t>symplectic tracking code </a:t>
            </a:r>
            <a:r>
              <a:rPr lang="en-US" sz="2000" b="0" dirty="0">
                <a:latin typeface="Bookman Old Style" panose="02050604050505020204" pitchFamily="18" charset="0"/>
              </a:rPr>
              <a:t>to follow particle trajectories (a lot of initial conditions) for a number of turns (depending on the given problem) until the particles start getting lost. This boundary defines the </a:t>
            </a:r>
            <a:r>
              <a:rPr lang="en-US" sz="2000" dirty="0">
                <a:latin typeface="Bookman Old Style" panose="02050604050505020204" pitchFamily="18" charset="0"/>
              </a:rPr>
              <a:t>Dynamic aperture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b="0" dirty="0">
                <a:latin typeface="Bookman Old Style" panose="02050604050505020204" pitchFamily="18" charset="0"/>
              </a:rPr>
              <a:t>As multi-pole errors may not be completely known, one has to track through several machine models built by </a:t>
            </a:r>
            <a:r>
              <a:rPr lang="en-US" sz="2000" dirty="0">
                <a:latin typeface="Bookman Old Style" panose="02050604050505020204" pitchFamily="18" charset="0"/>
              </a:rPr>
              <a:t>random distribution</a:t>
            </a:r>
            <a:r>
              <a:rPr lang="en-US" sz="2000" b="0" dirty="0">
                <a:latin typeface="Bookman Old Style" panose="02050604050505020204" pitchFamily="18" charset="0"/>
              </a:rPr>
              <a:t> of these errors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b="0" dirty="0">
                <a:latin typeface="Bookman Old Style" panose="02050604050505020204" pitchFamily="18" charset="0"/>
              </a:rPr>
              <a:t>One could start with </a:t>
            </a:r>
            <a:r>
              <a:rPr lang="en-US" sz="2000" dirty="0">
                <a:latin typeface="Bookman Old Style" panose="02050604050505020204" pitchFamily="18" charset="0"/>
              </a:rPr>
              <a:t>4D (only transverse)</a:t>
            </a:r>
            <a:r>
              <a:rPr lang="en-US" sz="2000" b="0" dirty="0">
                <a:latin typeface="Bookman Old Style" panose="02050604050505020204" pitchFamily="18" charset="0"/>
              </a:rPr>
              <a:t> tracking but certainly needs to simulate </a:t>
            </a:r>
            <a:r>
              <a:rPr lang="en-US" sz="2000" dirty="0">
                <a:latin typeface="Bookman Old Style" panose="02050604050505020204" pitchFamily="18" charset="0"/>
              </a:rPr>
              <a:t>5D (constant energy deviation) </a:t>
            </a:r>
            <a:r>
              <a:rPr lang="en-US" sz="2000" b="0" dirty="0">
                <a:latin typeface="Bookman Old Style" panose="02050604050505020204" pitchFamily="18" charset="0"/>
              </a:rPr>
              <a:t>and finally </a:t>
            </a:r>
            <a:r>
              <a:rPr lang="en-US" sz="2000" dirty="0">
                <a:latin typeface="Bookman Old Style" panose="02050604050505020204" pitchFamily="18" charset="0"/>
              </a:rPr>
              <a:t>6D (synchrotron motion included)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sz="2000" b="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10884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ookman Old Style" panose="02050604050505020204" pitchFamily="18" charset="0"/>
              </a:rPr>
              <a:t>Dynamic Aperture plots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>
                <a:latin typeface="Bookman Old Style" panose="02050604050505020204" pitchFamily="18" charset="0"/>
              </a:rPr>
              <a:t>Dynamic aperture plots show the </a:t>
            </a:r>
            <a:r>
              <a:rPr lang="en-US" dirty="0">
                <a:latin typeface="Bookman Old Style" panose="02050604050505020204" pitchFamily="18" charset="0"/>
              </a:rPr>
              <a:t>maximum initial values </a:t>
            </a:r>
            <a:r>
              <a:rPr lang="en-US" b="0" dirty="0">
                <a:latin typeface="Bookman Old Style" panose="02050604050505020204" pitchFamily="18" charset="0"/>
              </a:rPr>
              <a:t>of </a:t>
            </a:r>
            <a:r>
              <a:rPr lang="en-US" dirty="0">
                <a:latin typeface="Bookman Old Style" panose="02050604050505020204" pitchFamily="18" charset="0"/>
              </a:rPr>
              <a:t>stable trajectories </a:t>
            </a:r>
            <a:r>
              <a:rPr lang="en-US" b="0" dirty="0">
                <a:latin typeface="Bookman Old Style" panose="02050604050505020204" pitchFamily="18" charset="0"/>
              </a:rPr>
              <a:t>in x-y coordinate space at a particular point in the lattice, for a range of energy errors</a:t>
            </a:r>
          </a:p>
          <a:p>
            <a:r>
              <a:rPr lang="en-US" b="0" dirty="0">
                <a:latin typeface="Bookman Old Style" panose="02050604050505020204" pitchFamily="18" charset="0"/>
              </a:rPr>
              <a:t>The </a:t>
            </a:r>
            <a:r>
              <a:rPr lang="en-US" dirty="0">
                <a:latin typeface="Bookman Old Style" panose="02050604050505020204" pitchFamily="18" charset="0"/>
              </a:rPr>
              <a:t>beam size </a:t>
            </a:r>
            <a:r>
              <a:rPr lang="en-US" b="0" dirty="0">
                <a:latin typeface="Bookman Old Style" panose="02050604050505020204" pitchFamily="18" charset="0"/>
              </a:rPr>
              <a:t>can be shown on the same plot</a:t>
            </a:r>
          </a:p>
          <a:p>
            <a:r>
              <a:rPr lang="en-US" b="0" dirty="0">
                <a:latin typeface="Bookman Old Style" panose="02050604050505020204" pitchFamily="18" charset="0"/>
              </a:rPr>
              <a:t>Generally, the goal is to allow some </a:t>
            </a:r>
            <a:r>
              <a:rPr lang="en-US" dirty="0">
                <a:latin typeface="Bookman Old Style" panose="02050604050505020204" pitchFamily="18" charset="0"/>
              </a:rPr>
              <a:t>significant margin </a:t>
            </a:r>
            <a:r>
              <a:rPr lang="en-US" b="0" dirty="0">
                <a:latin typeface="Bookman Old Style" panose="02050604050505020204" pitchFamily="18" charset="0"/>
              </a:rPr>
              <a:t>in the design –  the measured dynamic aperture is often smaller than the predicted dynamic aperture</a:t>
            </a:r>
          </a:p>
          <a:p>
            <a:endParaRPr lang="en-US" b="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584398" y="3800152"/>
          <a:ext cx="3811588" cy="2417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03" name="Photo Editor Photo" r:id="rId3" imgW="3828571" imgH="2429214" progId="MSPhotoEd.3">
                  <p:embed/>
                </p:oleObj>
              </mc:Choice>
              <mc:Fallback>
                <p:oleObj name="Photo Editor Photo" r:id="rId3" imgW="3828571" imgH="2429214" progId="MSPhotoEd.3">
                  <p:embed/>
                  <p:pic>
                    <p:nvPicPr>
                      <p:cNvPr id="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398" y="3800152"/>
                        <a:ext cx="3811588" cy="2417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4775398" y="3789040"/>
          <a:ext cx="3829050" cy="242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04" name="Photo Editor Photo" r:id="rId5" imgW="3828571" imgH="2429214" progId="MSPhotoEd.3">
                  <p:embed/>
                </p:oleObj>
              </mc:Choice>
              <mc:Fallback>
                <p:oleObj name="Photo Editor Photo" r:id="rId5" imgW="3828571" imgH="2429214" progId="MSPhotoEd.3">
                  <p:embed/>
                  <p:pic>
                    <p:nvPicPr>
                      <p:cNvPr id="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5398" y="3789040"/>
                        <a:ext cx="3829050" cy="242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6470676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8568952" cy="661988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</a:rPr>
              <a:t>Numerical methods: Frequency map analysis</a:t>
            </a:r>
          </a:p>
        </p:txBody>
      </p:sp>
    </p:spTree>
    <p:extLst>
      <p:ext uri="{BB962C8B-B14F-4D97-AF65-F5344CB8AC3E}">
        <p14:creationId xmlns:p14="http://schemas.microsoft.com/office/powerpoint/2010/main" val="694303389"/>
      </p:ext>
    </p:extLst>
  </p:cSld>
  <p:clrMapOvr>
    <a:masterClrMapping/>
  </p:clrMapOvr>
  <p:transition spd="med"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the frequency 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80528" y="764704"/>
            <a:ext cx="9217024" cy="5760640"/>
          </a:xfrm>
        </p:spPr>
        <p:txBody>
          <a:bodyPr/>
          <a:lstStyle/>
          <a:p>
            <a:pPr lvl="1"/>
            <a:r>
              <a:rPr lang="en-US" dirty="0">
                <a:latin typeface="Bookman Old Style" panose="02050604050505020204" pitchFamily="18" charset="0"/>
              </a:rPr>
              <a:t> Choose coordinates (x</a:t>
            </a:r>
            <a:r>
              <a:rPr lang="en-US" baseline="-25000" dirty="0">
                <a:latin typeface="Bookman Old Style" panose="02050604050505020204" pitchFamily="18" charset="0"/>
              </a:rPr>
              <a:t>i</a:t>
            </a:r>
            <a:r>
              <a:rPr lang="en-US" dirty="0">
                <a:latin typeface="Bookman Old Style" panose="02050604050505020204" pitchFamily="18" charset="0"/>
              </a:rPr>
              <a:t>, </a:t>
            </a:r>
            <a:r>
              <a:rPr lang="en-US" dirty="0" err="1">
                <a:latin typeface="Bookman Old Style" panose="02050604050505020204" pitchFamily="18" charset="0"/>
              </a:rPr>
              <a:t>y</a:t>
            </a:r>
            <a:r>
              <a:rPr lang="en-US" baseline="-25000" dirty="0" err="1">
                <a:latin typeface="Bookman Old Style" panose="02050604050505020204" pitchFamily="18" charset="0"/>
              </a:rPr>
              <a:t>i</a:t>
            </a:r>
            <a:r>
              <a:rPr lang="en-US" dirty="0">
                <a:latin typeface="Bookman Old Style" panose="02050604050505020204" pitchFamily="18" charset="0"/>
              </a:rPr>
              <a:t>) with p</a:t>
            </a:r>
            <a:r>
              <a:rPr lang="en-US" baseline="-25000" dirty="0">
                <a:latin typeface="Bookman Old Style" panose="02050604050505020204" pitchFamily="18" charset="0"/>
              </a:rPr>
              <a:t>x</a:t>
            </a:r>
            <a:r>
              <a:rPr lang="en-US" dirty="0">
                <a:latin typeface="Bookman Old Style" panose="02050604050505020204" pitchFamily="18" charset="0"/>
              </a:rPr>
              <a:t>=</a:t>
            </a:r>
            <a:r>
              <a:rPr lang="en-US" dirty="0" err="1">
                <a:latin typeface="Bookman Old Style" panose="02050604050505020204" pitchFamily="18" charset="0"/>
              </a:rPr>
              <a:t>p</a:t>
            </a:r>
            <a:r>
              <a:rPr lang="en-US" baseline="-25000" dirty="0" err="1">
                <a:latin typeface="Bookman Old Style" panose="02050604050505020204" pitchFamily="18" charset="0"/>
              </a:rPr>
              <a:t>y</a:t>
            </a:r>
            <a:r>
              <a:rPr lang="en-US" dirty="0">
                <a:latin typeface="Bookman Old Style" panose="02050604050505020204" pitchFamily="18" charset="0"/>
              </a:rPr>
              <a:t>=0</a:t>
            </a:r>
          </a:p>
          <a:p>
            <a:pPr lvl="1"/>
            <a:r>
              <a:rPr lang="en-US" dirty="0">
                <a:latin typeface="Bookman Old Style" panose="02050604050505020204" pitchFamily="18" charset="0"/>
              </a:rPr>
              <a:t> Numerically integrate the phase trajectories through the lattice for sufficient number of turns</a:t>
            </a:r>
          </a:p>
          <a:p>
            <a:pPr lvl="1"/>
            <a:r>
              <a:rPr lang="en-US" dirty="0">
                <a:latin typeface="Bookman Old Style" panose="02050604050505020204" pitchFamily="18" charset="0"/>
              </a:rPr>
              <a:t> Compute through advanced Fourier methods (</a:t>
            </a:r>
            <a:r>
              <a:rPr lang="en-US" b="1" dirty="0">
                <a:latin typeface="Bookman Old Style" panose="02050604050505020204" pitchFamily="18" charset="0"/>
              </a:rPr>
              <a:t>NAFF</a:t>
            </a:r>
            <a:r>
              <a:rPr lang="en-US" dirty="0">
                <a:latin typeface="Bookman Old Style" panose="02050604050505020204" pitchFamily="18" charset="0"/>
              </a:rPr>
              <a:t> algorithm) </a:t>
            </a:r>
            <a:r>
              <a:rPr lang="en-US" dirty="0" err="1">
                <a:latin typeface="Bookman Old Style" panose="02050604050505020204" pitchFamily="18" charset="0"/>
              </a:rPr>
              <a:t>Q</a:t>
            </a:r>
            <a:r>
              <a:rPr lang="en-US" baseline="-25000" dirty="0" err="1">
                <a:latin typeface="Bookman Old Style" panose="02050604050505020204" pitchFamily="18" charset="0"/>
              </a:rPr>
              <a:t>x</a:t>
            </a:r>
            <a:r>
              <a:rPr lang="en-US" dirty="0">
                <a:latin typeface="Bookman Old Style" panose="02050604050505020204" pitchFamily="18" charset="0"/>
              </a:rPr>
              <a:t> and </a:t>
            </a:r>
            <a:r>
              <a:rPr lang="en-US" dirty="0" err="1">
                <a:latin typeface="Bookman Old Style" panose="02050604050505020204" pitchFamily="18" charset="0"/>
              </a:rPr>
              <a:t>Q</a:t>
            </a:r>
            <a:r>
              <a:rPr lang="en-US" baseline="-25000" dirty="0" err="1">
                <a:latin typeface="Bookman Old Style" panose="02050604050505020204" pitchFamily="18" charset="0"/>
              </a:rPr>
              <a:t>y</a:t>
            </a:r>
            <a:r>
              <a:rPr lang="en-US" dirty="0">
                <a:latin typeface="Bookman Old Style" panose="02050604050505020204" pitchFamily="18" charset="0"/>
              </a:rPr>
              <a:t> after sufficient number of turns</a:t>
            </a:r>
          </a:p>
          <a:p>
            <a:pPr lvl="1"/>
            <a:r>
              <a:rPr lang="en-US" dirty="0">
                <a:latin typeface="Bookman Old Style" panose="02050604050505020204" pitchFamily="18" charset="0"/>
              </a:rPr>
              <a:t> Plot them in the tune diagram</a:t>
            </a:r>
          </a:p>
          <a:p>
            <a:pPr lvl="1"/>
            <a:endParaRPr lang="en-US" dirty="0">
              <a:latin typeface="Bookman Old Style" panose="02050604050505020204" pitchFamily="18" charset="0"/>
            </a:endParaRPr>
          </a:p>
        </p:txBody>
      </p:sp>
      <p:pic>
        <p:nvPicPr>
          <p:cNvPr id="4" name="Picture 1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"/>
          <a:stretch/>
        </p:blipFill>
        <p:spPr bwMode="auto">
          <a:xfrm>
            <a:off x="1043608" y="2996952"/>
            <a:ext cx="7059761" cy="3846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E427B4C-35F2-654E-9DC9-56E5B51C5128}"/>
              </a:ext>
            </a:extLst>
          </p:cNvPr>
          <p:cNvSpPr/>
          <p:nvPr/>
        </p:nvSpPr>
        <p:spPr>
          <a:xfrm>
            <a:off x="899592" y="4640480"/>
            <a:ext cx="95117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dirty="0">
                <a:latin typeface="Bookman Old Style" panose="02050604050505020204" pitchFamily="18" charset="0"/>
              </a:rPr>
              <a:t>y</a:t>
            </a:r>
            <a:endParaRPr lang="en-US" sz="1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D7BFE3-99A3-DF47-ADB2-D8C6A02633D6}"/>
              </a:ext>
            </a:extLst>
          </p:cNvPr>
          <p:cNvSpPr/>
          <p:nvPr/>
        </p:nvSpPr>
        <p:spPr>
          <a:xfrm>
            <a:off x="5220072" y="4712487"/>
            <a:ext cx="360040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el-GR" sz="1400" dirty="0">
                <a:latin typeface="Bookman Old Style" panose="02050604050505020204" pitchFamily="18" charset="0"/>
              </a:rPr>
              <a:t>ν</a:t>
            </a:r>
            <a:r>
              <a:rPr lang="en-US" sz="1400" baseline="-25000" dirty="0">
                <a:latin typeface="Bookman Old Style" panose="02050604050505020204" pitchFamily="18" charset="0"/>
              </a:rPr>
              <a:t>y</a:t>
            </a:r>
            <a:endParaRPr lang="en-US" sz="1400" baseline="-25000" dirty="0"/>
          </a:p>
        </p:txBody>
      </p:sp>
    </p:spTree>
    <p:extLst>
      <p:ext uri="{BB962C8B-B14F-4D97-AF65-F5344CB8AC3E}">
        <p14:creationId xmlns:p14="http://schemas.microsoft.com/office/powerpoint/2010/main" val="3045870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sz="4400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A simple storage ring</a:t>
            </a:r>
            <a:endParaRPr lang="en-US" sz="4400" dirty="0"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689937"/>
            <a:ext cx="8892481" cy="6168063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sz="4200" dirty="0">
                <a:latin typeface="Bookman Old Style" panose="02050604050505020204" pitchFamily="18" charset="0"/>
              </a:rPr>
              <a:t>As example, consider the transverse dynamics in a </a:t>
            </a:r>
            <a:r>
              <a:rPr lang="en-US" sz="4200" b="1" dirty="0">
                <a:latin typeface="Bookman Old Style" panose="02050604050505020204" pitchFamily="18" charset="0"/>
              </a:rPr>
              <a:t>simple storage ring</a:t>
            </a:r>
            <a:r>
              <a:rPr lang="en-US" sz="4200" dirty="0">
                <a:latin typeface="Bookman Old Style" panose="02050604050505020204" pitchFamily="18" charset="0"/>
              </a:rPr>
              <a:t>, assuming:</a:t>
            </a:r>
          </a:p>
          <a:p>
            <a:pPr lvl="1">
              <a:lnSpc>
                <a:spcPct val="120000"/>
              </a:lnSpc>
            </a:pPr>
            <a:r>
              <a:rPr lang="en-US" sz="3800" dirty="0">
                <a:latin typeface="Bookman Old Style" panose="02050604050505020204" pitchFamily="18" charset="0"/>
              </a:rPr>
              <a:t>The storage ring is constructed from some number of </a:t>
            </a:r>
            <a:r>
              <a:rPr lang="en-US" sz="3800" b="1" dirty="0">
                <a:latin typeface="Bookman Old Style" panose="02050604050505020204" pitchFamily="18" charset="0"/>
              </a:rPr>
              <a:t>identical cells </a:t>
            </a:r>
            <a:r>
              <a:rPr lang="en-US" sz="3800" dirty="0">
                <a:latin typeface="Bookman Old Style" panose="02050604050505020204" pitchFamily="18" charset="0"/>
              </a:rPr>
              <a:t>consisting of dipoles, quadrupoles and sextupoles.</a:t>
            </a:r>
          </a:p>
          <a:p>
            <a:pPr lvl="1">
              <a:lnSpc>
                <a:spcPct val="120000"/>
              </a:lnSpc>
            </a:pPr>
            <a:r>
              <a:rPr lang="en-US" sz="3800" dirty="0">
                <a:latin typeface="Bookman Old Style" panose="02050604050505020204" pitchFamily="18" charset="0"/>
              </a:rPr>
              <a:t>The </a:t>
            </a:r>
            <a:r>
              <a:rPr lang="en-US" sz="3800" b="1" dirty="0">
                <a:latin typeface="Bookman Old Style" panose="02050604050505020204" pitchFamily="18" charset="0"/>
              </a:rPr>
              <a:t>phase advance </a:t>
            </a:r>
            <a:r>
              <a:rPr lang="en-US" sz="3800" dirty="0">
                <a:latin typeface="Bookman Old Style" panose="02050604050505020204" pitchFamily="18" charset="0"/>
              </a:rPr>
              <a:t>per cell can be tuned from close to zero, up to about 0.5×2</a:t>
            </a:r>
            <a:r>
              <a:rPr lang="el-GR" sz="3800" dirty="0">
                <a:latin typeface="Bookman Old Style" panose="02050604050505020204" pitchFamily="18" charset="0"/>
              </a:rPr>
              <a:t>π.</a:t>
            </a:r>
          </a:p>
          <a:p>
            <a:pPr lvl="1">
              <a:lnSpc>
                <a:spcPct val="120000"/>
              </a:lnSpc>
            </a:pPr>
            <a:r>
              <a:rPr lang="en-US" sz="3800" dirty="0">
                <a:latin typeface="Bookman Old Style" panose="02050604050505020204" pitchFamily="18" charset="0"/>
              </a:rPr>
              <a:t>There is </a:t>
            </a:r>
            <a:r>
              <a:rPr lang="en-US" sz="3800" b="1" dirty="0">
                <a:latin typeface="Bookman Old Style" panose="02050604050505020204" pitchFamily="18" charset="0"/>
              </a:rPr>
              <a:t>one sextupole per cell</a:t>
            </a:r>
            <a:r>
              <a:rPr lang="en-US" sz="3800" dirty="0">
                <a:latin typeface="Bookman Old Style" panose="02050604050505020204" pitchFamily="18" charset="0"/>
              </a:rPr>
              <a:t>, which is located at a point where the horizontal beta function is 1 m, and the alpha function is zero.</a:t>
            </a:r>
            <a:endParaRPr lang="en-US" sz="4200" dirty="0">
              <a:latin typeface="Bookman Old Style" panose="020506040505050202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4200" dirty="0">
                <a:latin typeface="Bookman Old Style" panose="02050604050505020204" pitchFamily="18" charset="0"/>
              </a:rPr>
              <a:t>Usually, storage rings will contain (at least) two sextupoles per cell, to correct horizontal and vertical chromaticity. To keep things simple, we will use only one sextupole per cell.</a:t>
            </a:r>
          </a:p>
        </p:txBody>
      </p:sp>
    </p:spTree>
    <p:extLst>
      <p:ext uri="{BB962C8B-B14F-4D97-AF65-F5344CB8AC3E}">
        <p14:creationId xmlns:p14="http://schemas.microsoft.com/office/powerpoint/2010/main" val="224406566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Map for the ESRF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000" b="0" dirty="0">
                <a:latin typeface="Bookman Old Style" panose="02050604050505020204" pitchFamily="18" charset="0"/>
              </a:rPr>
              <a:t>All dynamics represented in two plots (Frequency Map / Diffusion Map)</a:t>
            </a:r>
          </a:p>
          <a:p>
            <a:pPr>
              <a:spcBef>
                <a:spcPts val="0"/>
              </a:spcBef>
            </a:pPr>
            <a:r>
              <a:rPr lang="en-US" sz="2000" dirty="0">
                <a:solidFill>
                  <a:srgbClr val="0000FF"/>
                </a:solidFill>
                <a:latin typeface="Bookman Old Style" panose="02050604050505020204" pitchFamily="18" charset="0"/>
              </a:rPr>
              <a:t>Regular motion</a:t>
            </a:r>
            <a:r>
              <a:rPr lang="en-US" sz="2000" dirty="0">
                <a:latin typeface="Bookman Old Style" panose="02050604050505020204" pitchFamily="18" charset="0"/>
              </a:rPr>
              <a:t> </a:t>
            </a:r>
            <a:r>
              <a:rPr lang="en-US" sz="2000" b="0" dirty="0">
                <a:latin typeface="Bookman Old Style" panose="02050604050505020204" pitchFamily="18" charset="0"/>
              </a:rPr>
              <a:t>represented by blue colors</a:t>
            </a:r>
          </a:p>
          <a:p>
            <a:pPr>
              <a:spcBef>
                <a:spcPts val="0"/>
              </a:spcBef>
            </a:pPr>
            <a:r>
              <a:rPr lang="en-US" sz="2000" dirty="0">
                <a:latin typeface="Bookman Old Style" panose="02050604050505020204" pitchFamily="18" charset="0"/>
              </a:rPr>
              <a:t>Resonances</a:t>
            </a:r>
            <a:r>
              <a:rPr lang="en-US" sz="2000" b="0" dirty="0">
                <a:latin typeface="Bookman Old Style" panose="02050604050505020204" pitchFamily="18" charset="0"/>
              </a:rPr>
              <a:t> appear as distorted lines in frequency space (or curves in initial condition space)</a:t>
            </a:r>
          </a:p>
          <a:p>
            <a:pPr>
              <a:spcBef>
                <a:spcPts val="0"/>
              </a:spcBef>
            </a:pPr>
            <a:r>
              <a:rPr lang="en-US" sz="2000" dirty="0">
                <a:solidFill>
                  <a:srgbClr val="FF0000"/>
                </a:solidFill>
                <a:latin typeface="Bookman Old Style" panose="02050604050505020204" pitchFamily="18" charset="0"/>
              </a:rPr>
              <a:t>Chaotic motion</a:t>
            </a:r>
            <a:r>
              <a:rPr lang="en-US" sz="2000" dirty="0">
                <a:latin typeface="Bookman Old Style" panose="02050604050505020204" pitchFamily="18" charset="0"/>
              </a:rPr>
              <a:t> </a:t>
            </a:r>
            <a:r>
              <a:rPr lang="en-US" sz="2000" b="0" dirty="0">
                <a:latin typeface="Bookman Old Style" panose="02050604050505020204" pitchFamily="18" charset="0"/>
              </a:rPr>
              <a:t>is represented by red scattered particles and defines dynamic aperture of the machine</a:t>
            </a:r>
          </a:p>
          <a:p>
            <a:pPr>
              <a:spcBef>
                <a:spcPts val="0"/>
              </a:spcBef>
            </a:pPr>
            <a:r>
              <a:rPr lang="en-US" sz="2000" b="0" dirty="0">
                <a:latin typeface="Bookman Old Style" panose="02050604050505020204" pitchFamily="18" charset="0"/>
              </a:rPr>
              <a:t>FMA shows also nicely the detuning with amplitude</a:t>
            </a:r>
          </a:p>
          <a:p>
            <a:pPr lvl="1">
              <a:spcBef>
                <a:spcPts val="0"/>
              </a:spcBef>
            </a:pPr>
            <a:endParaRPr lang="en-US" dirty="0">
              <a:latin typeface="Bookman Old Style" panose="02050604050505020204" pitchFamily="18" charset="0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986312"/>
            <a:ext cx="4224660" cy="281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01008"/>
            <a:ext cx="4227645" cy="3356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70324" y="4077072"/>
            <a:ext cx="1925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>
                <a:latin typeface="Bookman Old Style" panose="02050604050505020204" pitchFamily="18" charset="0"/>
                <a:cs typeface="Arial"/>
              </a:rPr>
              <a:t>Frequency Map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27724" y="4077072"/>
            <a:ext cx="1776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>
                <a:latin typeface="Bookman Old Style" panose="02050604050505020204" pitchFamily="18" charset="0"/>
                <a:cs typeface="Arial"/>
              </a:rPr>
              <a:t>Diffusion Map</a:t>
            </a:r>
          </a:p>
        </p:txBody>
      </p:sp>
    </p:spTree>
    <p:extLst>
      <p:ext uri="{BB962C8B-B14F-4D97-AF65-F5344CB8AC3E}">
        <p14:creationId xmlns:p14="http://schemas.microsoft.com/office/powerpoint/2010/main" val="232945736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Map for LHC in collision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>
                <a:latin typeface="Bookman Old Style" panose="02050604050505020204" pitchFamily="18" charset="0"/>
              </a:rPr>
              <a:t>Frequency map analysis for HL-LHC in collision</a:t>
            </a:r>
          </a:p>
          <a:p>
            <a:pPr lvl="1"/>
            <a:endParaRPr lang="en-US" dirty="0">
              <a:latin typeface="Bookman Old Style" panose="0205060405050502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463" r="6250"/>
          <a:stretch/>
        </p:blipFill>
        <p:spPr>
          <a:xfrm>
            <a:off x="539553" y="1412776"/>
            <a:ext cx="2729652" cy="25619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9571" y="1424087"/>
            <a:ext cx="2974160" cy="25280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2401"/>
          <a:stretch/>
        </p:blipFill>
        <p:spPr>
          <a:xfrm>
            <a:off x="467544" y="4055635"/>
            <a:ext cx="2992401" cy="25694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5294" y="4092593"/>
            <a:ext cx="2930210" cy="24906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44208" y="1668770"/>
            <a:ext cx="2663506" cy="3859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b="1" dirty="0">
                <a:latin typeface="Bookman Old Style" panose="02050604050505020204" pitchFamily="18" charset="0"/>
                <a:cs typeface="Arial"/>
              </a:rPr>
              <a:t>Large tune footprint and DA reduction due to “long range beam-beam” forces </a:t>
            </a:r>
            <a:r>
              <a:rPr lang="en-US" sz="1800" dirty="0">
                <a:latin typeface="Bookman Old Style" panose="02050604050505020204" pitchFamily="18" charset="0"/>
                <a:cs typeface="Arial"/>
              </a:rPr>
              <a:t>(electromagnetic field of other beam in interaction region)</a:t>
            </a:r>
          </a:p>
          <a:p>
            <a:pPr algn="l">
              <a:buNone/>
            </a:pPr>
            <a:endParaRPr lang="en-US" sz="1800" dirty="0">
              <a:latin typeface="Bookman Old Style" panose="02050604050505020204" pitchFamily="18" charset="0"/>
              <a:cs typeface="Arial"/>
            </a:endParaRPr>
          </a:p>
          <a:p>
            <a:pPr algn="l">
              <a:buNone/>
            </a:pPr>
            <a:endParaRPr lang="en-US" sz="1800" dirty="0">
              <a:latin typeface="Bookman Old Style" panose="02050604050505020204" pitchFamily="18" charset="0"/>
              <a:cs typeface="Arial"/>
            </a:endParaRPr>
          </a:p>
          <a:p>
            <a:pPr algn="l">
              <a:buNone/>
            </a:pPr>
            <a:r>
              <a:rPr lang="en-US" sz="1800" b="1" dirty="0">
                <a:latin typeface="Bookman Old Style" panose="02050604050505020204" pitchFamily="18" charset="0"/>
                <a:cs typeface="Arial"/>
              </a:rPr>
              <a:t>DA clearly improved when compensating long range beam-beam with a wire </a:t>
            </a:r>
          </a:p>
        </p:txBody>
      </p:sp>
      <p:sp>
        <p:nvSpPr>
          <p:cNvPr id="9" name="Rectangle 8"/>
          <p:cNvSpPr/>
          <p:nvPr/>
        </p:nvSpPr>
        <p:spPr>
          <a:xfrm>
            <a:off x="6677398" y="5716319"/>
            <a:ext cx="2448272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kern="0" dirty="0">
                <a:solidFill>
                  <a:srgbClr val="FF0000"/>
                </a:solidFill>
                <a:latin typeface="Bookman Old Style" panose="02050604050505020204" pitchFamily="18" charset="0"/>
                <a:ea typeface="ＭＳ Ｐゴシック" pitchFamily="22" charset="-128"/>
                <a:cs typeface="Arial"/>
              </a:rPr>
              <a:t>S. </a:t>
            </a:r>
            <a:r>
              <a:rPr lang="en-US" sz="1600" kern="0" dirty="0" err="1">
                <a:solidFill>
                  <a:srgbClr val="FF0000"/>
                </a:solidFill>
                <a:latin typeface="Bookman Old Style" panose="02050604050505020204" pitchFamily="18" charset="0"/>
                <a:ea typeface="ＭＳ Ｐゴシック" pitchFamily="22" charset="-128"/>
                <a:cs typeface="Arial"/>
              </a:rPr>
              <a:t>Fartoukh</a:t>
            </a:r>
            <a:r>
              <a:rPr lang="en-US" sz="1600" kern="0" dirty="0">
                <a:solidFill>
                  <a:srgbClr val="FF0000"/>
                </a:solidFill>
                <a:latin typeface="Bookman Old Style" panose="02050604050505020204" pitchFamily="18" charset="0"/>
                <a:ea typeface="ＭＳ Ｐゴシック" pitchFamily="22" charset="-128"/>
                <a:cs typeface="Arial"/>
              </a:rPr>
              <a:t> et al., PRSTAB, 2015</a:t>
            </a:r>
            <a:endParaRPr lang="en-US" sz="1600" dirty="0">
              <a:solidFill>
                <a:srgbClr val="FF0000"/>
              </a:solidFill>
              <a:latin typeface="Bookman Old Style" panose="02050604050505020204" pitchFamily="18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0027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frequency maps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>
                <a:latin typeface="Bookman Old Style" panose="02050604050505020204" pitchFamily="18" charset="0"/>
              </a:rPr>
              <a:t>Frequency analysis of </a:t>
            </a:r>
            <a:r>
              <a:rPr lang="en-US" dirty="0">
                <a:latin typeface="Bookman Old Style" panose="02050604050505020204" pitchFamily="18" charset="0"/>
              </a:rPr>
              <a:t>turn-by-turn data </a:t>
            </a:r>
            <a:r>
              <a:rPr lang="en-US" b="0" dirty="0">
                <a:latin typeface="Bookman Old Style" panose="02050604050505020204" pitchFamily="18" charset="0"/>
              </a:rPr>
              <a:t>of beam oscillations produced by a </a:t>
            </a:r>
            <a:r>
              <a:rPr lang="en-US" dirty="0">
                <a:latin typeface="Bookman Old Style" panose="02050604050505020204" pitchFamily="18" charset="0"/>
              </a:rPr>
              <a:t>fast kicker magnet </a:t>
            </a:r>
            <a:r>
              <a:rPr lang="en-US" b="0" dirty="0">
                <a:latin typeface="Bookman Old Style" panose="02050604050505020204" pitchFamily="18" charset="0"/>
              </a:rPr>
              <a:t>and recorded on a </a:t>
            </a:r>
            <a:r>
              <a:rPr lang="en-US" dirty="0">
                <a:latin typeface="Bookman Old Style" panose="02050604050505020204" pitchFamily="18" charset="0"/>
              </a:rPr>
              <a:t>Beam Position Monitor</a:t>
            </a:r>
          </a:p>
          <a:p>
            <a:r>
              <a:rPr lang="en-US" b="0" dirty="0">
                <a:latin typeface="Bookman Old Style" panose="02050604050505020204" pitchFamily="18" charset="0"/>
              </a:rPr>
              <a:t>Reproduction of the </a:t>
            </a:r>
            <a:r>
              <a:rPr lang="en-US" dirty="0">
                <a:latin typeface="Bookman Old Style" panose="02050604050505020204" pitchFamily="18" charset="0"/>
              </a:rPr>
              <a:t>non-linear model </a:t>
            </a:r>
            <a:r>
              <a:rPr lang="en-US" b="0" dirty="0">
                <a:latin typeface="Bookman Old Style" panose="02050604050505020204" pitchFamily="18" charset="0"/>
              </a:rPr>
              <a:t>of the </a:t>
            </a:r>
            <a:r>
              <a:rPr lang="en-US" dirty="0">
                <a:latin typeface="Bookman Old Style" panose="02050604050505020204" pitchFamily="18" charset="0"/>
              </a:rPr>
              <a:t>Advanced Light Source</a:t>
            </a:r>
            <a:r>
              <a:rPr lang="en-US" b="0" dirty="0">
                <a:latin typeface="Bookman Old Style" panose="02050604050505020204" pitchFamily="18" charset="0"/>
              </a:rPr>
              <a:t> storage ring and working point optimization for increasing beam lifetime</a:t>
            </a:r>
          </a:p>
          <a:p>
            <a:endParaRPr lang="en-US" b="0" dirty="0">
              <a:latin typeface="Bookman Old Style" panose="02050604050505020204" pitchFamily="18" charset="0"/>
            </a:endParaRPr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2843808" y="3068960"/>
            <a:ext cx="59772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GB" sz="1600" dirty="0">
                <a:solidFill>
                  <a:srgbClr val="FF0000"/>
                </a:solidFill>
                <a:latin typeface="Bookman Old Style" panose="02050604050505020204" pitchFamily="18" charset="0"/>
                <a:cs typeface="Arial"/>
              </a:rPr>
              <a:t>D. Robin, C. </a:t>
            </a:r>
            <a:r>
              <a:rPr lang="en-GB" sz="1600" dirty="0" err="1">
                <a:solidFill>
                  <a:srgbClr val="FF0000"/>
                </a:solidFill>
                <a:latin typeface="Bookman Old Style" panose="02050604050505020204" pitchFamily="18" charset="0"/>
                <a:cs typeface="Arial"/>
              </a:rPr>
              <a:t>Steier</a:t>
            </a:r>
            <a:r>
              <a:rPr lang="en-GB" sz="1600" dirty="0">
                <a:solidFill>
                  <a:srgbClr val="FF0000"/>
                </a:solidFill>
                <a:latin typeface="Bookman Old Style" panose="02050604050505020204" pitchFamily="18" charset="0"/>
                <a:cs typeface="Arial"/>
              </a:rPr>
              <a:t>, J. </a:t>
            </a:r>
            <a:r>
              <a:rPr lang="en-GB" sz="1600" dirty="0" err="1">
                <a:solidFill>
                  <a:srgbClr val="FF0000"/>
                </a:solidFill>
                <a:latin typeface="Bookman Old Style" panose="02050604050505020204" pitchFamily="18" charset="0"/>
                <a:cs typeface="Arial"/>
              </a:rPr>
              <a:t>Laskar</a:t>
            </a:r>
            <a:r>
              <a:rPr lang="en-GB" sz="1600" dirty="0">
                <a:solidFill>
                  <a:srgbClr val="FF0000"/>
                </a:solidFill>
                <a:latin typeface="Bookman Old Style" panose="02050604050505020204" pitchFamily="18" charset="0"/>
                <a:cs typeface="Arial"/>
              </a:rPr>
              <a:t>, and L. </a:t>
            </a:r>
            <a:r>
              <a:rPr lang="en-GB" sz="1600" dirty="0" err="1">
                <a:solidFill>
                  <a:srgbClr val="FF0000"/>
                </a:solidFill>
                <a:latin typeface="Bookman Old Style" panose="02050604050505020204" pitchFamily="18" charset="0"/>
                <a:cs typeface="Arial"/>
              </a:rPr>
              <a:t>Nadolski</a:t>
            </a:r>
            <a:r>
              <a:rPr lang="en-GB" sz="1600" dirty="0">
                <a:solidFill>
                  <a:srgbClr val="FF0000"/>
                </a:solidFill>
                <a:latin typeface="Bookman Old Style" panose="02050604050505020204" pitchFamily="18" charset="0"/>
                <a:cs typeface="Arial"/>
              </a:rPr>
              <a:t>, PRL 2000</a:t>
            </a:r>
            <a:endParaRPr lang="en-US" sz="1600" dirty="0">
              <a:solidFill>
                <a:srgbClr val="FF0000"/>
              </a:solidFill>
              <a:latin typeface="Bookman Old Style" panose="02050604050505020204" pitchFamily="18" charset="0"/>
              <a:cs typeface="Arial"/>
            </a:endParaRPr>
          </a:p>
        </p:txBody>
      </p:sp>
      <p:pic>
        <p:nvPicPr>
          <p:cNvPr id="5" name="Picture 4" descr="TUP3A15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4" t="5246" r="55917" b="76235"/>
          <a:stretch/>
        </p:blipFill>
        <p:spPr>
          <a:xfrm>
            <a:off x="899592" y="3695824"/>
            <a:ext cx="3528392" cy="2800311"/>
          </a:xfrm>
          <a:prstGeom prst="rect">
            <a:avLst/>
          </a:prstGeom>
        </p:spPr>
      </p:pic>
      <p:pic>
        <p:nvPicPr>
          <p:cNvPr id="6" name="Picture 5" descr="TUP3A15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4" t="23391" r="55917" b="57720"/>
          <a:stretch/>
        </p:blipFill>
        <p:spPr>
          <a:xfrm>
            <a:off x="5004048" y="3861048"/>
            <a:ext cx="3528392" cy="28563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48704" y="3550630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>
                <a:latin typeface="Bookman Old Style" panose="02050604050505020204" pitchFamily="18" charset="0"/>
                <a:cs typeface="Arial"/>
              </a:rPr>
              <a:t>experiment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99577" y="3563724"/>
            <a:ext cx="1473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>
                <a:latin typeface="Bookman Old Style" panose="02050604050505020204" pitchFamily="18" charset="0"/>
                <a:cs typeface="Arial"/>
              </a:rPr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170020440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8568952" cy="661988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</a:rPr>
              <a:t>Conclusions and Summary</a:t>
            </a:r>
          </a:p>
        </p:txBody>
      </p:sp>
    </p:spTree>
    <p:extLst>
      <p:ext uri="{BB962C8B-B14F-4D97-AF65-F5344CB8AC3E}">
        <p14:creationId xmlns:p14="http://schemas.microsoft.com/office/powerpoint/2010/main" val="4058262696"/>
      </p:ext>
    </p:extLst>
  </p:cSld>
  <p:clrMapOvr>
    <a:masterClrMapping/>
  </p:clrMapOvr>
  <p:transition spd="med"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115616" y="0"/>
            <a:ext cx="7571184" cy="692150"/>
          </a:xfrm>
        </p:spPr>
        <p:txBody>
          <a:bodyPr/>
          <a:lstStyle/>
          <a:p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Summary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179512" y="708174"/>
            <a:ext cx="8964488" cy="6149826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sz="2800" b="1" dirty="0">
                <a:latin typeface="Bookman Old Style" panose="02050604050505020204" pitchFamily="18" charset="0"/>
              </a:rPr>
              <a:t>Nonlinear dynamics </a:t>
            </a:r>
            <a:r>
              <a:rPr lang="en-US" sz="2800" dirty="0">
                <a:latin typeface="Bookman Old Style" panose="02050604050505020204" pitchFamily="18" charset="0"/>
              </a:rPr>
              <a:t>appear in a wide variety of accelerator systems, including </a:t>
            </a:r>
            <a:r>
              <a:rPr lang="en-US" sz="2800" b="1" dirty="0">
                <a:latin typeface="Bookman Old Style" panose="02050604050505020204" pitchFamily="18" charset="0"/>
              </a:rPr>
              <a:t>single-pass</a:t>
            </a:r>
            <a:r>
              <a:rPr lang="en-US" sz="2800" dirty="0">
                <a:latin typeface="Bookman Old Style" panose="02050604050505020204" pitchFamily="18" charset="0"/>
              </a:rPr>
              <a:t> systems (such as bunch compressors) and </a:t>
            </a:r>
            <a:r>
              <a:rPr lang="en-US" sz="2800" b="1" dirty="0">
                <a:latin typeface="Bookman Old Style" panose="02050604050505020204" pitchFamily="18" charset="0"/>
              </a:rPr>
              <a:t>multi-turn</a:t>
            </a:r>
            <a:r>
              <a:rPr lang="en-US" sz="2800" dirty="0">
                <a:latin typeface="Bookman Old Style" panose="02050604050505020204" pitchFamily="18" charset="0"/>
              </a:rPr>
              <a:t> systems (such as storage rings)</a:t>
            </a:r>
          </a:p>
          <a:p>
            <a:pPr>
              <a:defRPr/>
            </a:pPr>
            <a:r>
              <a:rPr lang="en-US" sz="2800" dirty="0">
                <a:latin typeface="Bookman Old Style" panose="02050604050505020204" pitchFamily="18" charset="0"/>
              </a:rPr>
              <a:t>It is possible to model nonlinear dynamics in a given component or section of beamline by representing the </a:t>
            </a:r>
            <a:r>
              <a:rPr lang="en-US" sz="2800" b="1" dirty="0">
                <a:latin typeface="Bookman Old Style" panose="02050604050505020204" pitchFamily="18" charset="0"/>
              </a:rPr>
              <a:t>transfer map </a:t>
            </a:r>
            <a:r>
              <a:rPr lang="en-US" sz="2800" dirty="0">
                <a:latin typeface="Bookman Old Style" panose="02050604050505020204" pitchFamily="18" charset="0"/>
              </a:rPr>
              <a:t>as a </a:t>
            </a:r>
            <a:r>
              <a:rPr lang="en-US" sz="2800" b="1" dirty="0">
                <a:latin typeface="Bookman Old Style" panose="02050604050505020204" pitchFamily="18" charset="0"/>
              </a:rPr>
              <a:t>power series</a:t>
            </a:r>
            <a:endParaRPr lang="en-US" sz="2800" dirty="0">
              <a:latin typeface="Bookman Old Style" panose="02050604050505020204" pitchFamily="18" charset="0"/>
            </a:endParaRPr>
          </a:p>
          <a:p>
            <a:pPr>
              <a:defRPr/>
            </a:pPr>
            <a:r>
              <a:rPr lang="en-US" sz="2800" b="1" dirty="0">
                <a:latin typeface="Bookman Old Style" panose="02050604050505020204" pitchFamily="18" charset="0"/>
              </a:rPr>
              <a:t>Conservation</a:t>
            </a:r>
            <a:r>
              <a:rPr lang="en-US" sz="2800" dirty="0">
                <a:latin typeface="Bookman Old Style" panose="02050604050505020204" pitchFamily="18" charset="0"/>
              </a:rPr>
              <a:t> of </a:t>
            </a:r>
            <a:r>
              <a:rPr lang="en-US" sz="2800" b="1" dirty="0">
                <a:latin typeface="Bookman Old Style" panose="02050604050505020204" pitchFamily="18" charset="0"/>
              </a:rPr>
              <a:t>phase space volumes </a:t>
            </a:r>
            <a:r>
              <a:rPr lang="en-US" sz="2800" dirty="0">
                <a:latin typeface="Bookman Old Style" panose="02050604050505020204" pitchFamily="18" charset="0"/>
              </a:rPr>
              <a:t>is an important feature of the beam dynamics in many systems. To conserve phase space volumes, transfer maps must be </a:t>
            </a:r>
            <a:r>
              <a:rPr lang="en-US" sz="2800" b="1" dirty="0">
                <a:latin typeface="Bookman Old Style" panose="02050604050505020204" pitchFamily="18" charset="0"/>
              </a:rPr>
              <a:t>symplectic</a:t>
            </a:r>
          </a:p>
          <a:p>
            <a:pPr>
              <a:defRPr/>
            </a:pPr>
            <a:r>
              <a:rPr lang="en-US" sz="2800" dirty="0">
                <a:latin typeface="Bookman Old Style" panose="02050604050505020204" pitchFamily="18" charset="0"/>
              </a:rPr>
              <a:t>In general, (</a:t>
            </a:r>
            <a:r>
              <a:rPr lang="en-US" sz="2800" b="1" dirty="0">
                <a:latin typeface="Bookman Old Style" panose="02050604050505020204" pitchFamily="18" charset="0"/>
              </a:rPr>
              <a:t>truncated</a:t>
            </a:r>
            <a:r>
              <a:rPr lang="en-US" sz="2800" dirty="0">
                <a:latin typeface="Bookman Old Style" panose="02050604050505020204" pitchFamily="18" charset="0"/>
              </a:rPr>
              <a:t>) </a:t>
            </a:r>
            <a:r>
              <a:rPr lang="en-US" sz="2800" b="1" dirty="0">
                <a:latin typeface="Bookman Old Style" panose="02050604050505020204" pitchFamily="18" charset="0"/>
              </a:rPr>
              <a:t>power series </a:t>
            </a:r>
            <a:r>
              <a:rPr lang="en-US" sz="2800" dirty="0">
                <a:latin typeface="Bookman Old Style" panose="02050604050505020204" pitchFamily="18" charset="0"/>
              </a:rPr>
              <a:t>maps are </a:t>
            </a:r>
            <a:r>
              <a:rPr lang="en-US" sz="2800" b="1" dirty="0">
                <a:latin typeface="Bookman Old Style" panose="02050604050505020204" pitchFamily="18" charset="0"/>
              </a:rPr>
              <a:t>not symplectic</a:t>
            </a:r>
            <a:r>
              <a:rPr lang="en-US" sz="2800" dirty="0">
                <a:latin typeface="Bookman Old Style" panose="02050604050505020204" pitchFamily="18" charset="0"/>
              </a:rPr>
              <a:t>. </a:t>
            </a:r>
          </a:p>
          <a:p>
            <a:pPr>
              <a:defRPr/>
            </a:pPr>
            <a:r>
              <a:rPr lang="en-US" sz="2800" dirty="0">
                <a:latin typeface="Bookman Old Style" panose="02050604050505020204" pitchFamily="18" charset="0"/>
              </a:rPr>
              <a:t>To construct a </a:t>
            </a:r>
            <a:r>
              <a:rPr lang="en-US" sz="2800" b="1" dirty="0">
                <a:latin typeface="Bookman Old Style" panose="02050604050505020204" pitchFamily="18" charset="0"/>
              </a:rPr>
              <a:t>symplectic transfer map</a:t>
            </a:r>
            <a:r>
              <a:rPr lang="en-US" sz="2800" dirty="0">
                <a:latin typeface="Bookman Old Style" panose="02050604050505020204" pitchFamily="18" charset="0"/>
              </a:rPr>
              <a:t>, the equations of motion in a given accelerator component must be solved using a </a:t>
            </a:r>
            <a:r>
              <a:rPr lang="en-US" sz="2800" b="1" dirty="0">
                <a:latin typeface="Bookman Old Style" panose="02050604050505020204" pitchFamily="18" charset="0"/>
              </a:rPr>
              <a:t>symplectic integrator</a:t>
            </a:r>
            <a:r>
              <a:rPr lang="en-US" sz="2800" dirty="0">
                <a:latin typeface="Bookman Old Style" panose="02050604050505020204" pitchFamily="18" charset="0"/>
              </a:rPr>
              <a:t> (e.g. the “drift–kick–drift” approximation for a multipole magnet).</a:t>
            </a:r>
          </a:p>
        </p:txBody>
      </p:sp>
      <p:sp>
        <p:nvSpPr>
          <p:cNvPr id="12293" name="Rectangle 2"/>
          <p:cNvSpPr>
            <a:spLocks noChangeArrowheads="1"/>
          </p:cNvSpPr>
          <p:nvPr/>
        </p:nvSpPr>
        <p:spPr bwMode="auto">
          <a:xfrm>
            <a:off x="323850" y="4076700"/>
            <a:ext cx="326231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85750" indent="-285750" algn="l"/>
            <a:endParaRPr lang="el-GR" sz="1600">
              <a:solidFill>
                <a:schemeClr val="tx2"/>
              </a:solidFill>
              <a:latin typeface="Palatino" charset="0"/>
              <a:cs typeface="Palatin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53252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115616" y="0"/>
            <a:ext cx="7571184" cy="692150"/>
          </a:xfrm>
        </p:spPr>
        <p:txBody>
          <a:bodyPr/>
          <a:lstStyle/>
          <a:p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Summary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179512" y="708174"/>
            <a:ext cx="8964488" cy="6149826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800" b="1" dirty="0">
                <a:latin typeface="Bookman Old Style" panose="02050604050505020204" pitchFamily="18" charset="0"/>
              </a:rPr>
              <a:t>Common features </a:t>
            </a:r>
            <a:r>
              <a:rPr lang="en-US" sz="2800" dirty="0">
                <a:latin typeface="Bookman Old Style" panose="02050604050505020204" pitchFamily="18" charset="0"/>
              </a:rPr>
              <a:t>of nonlinear dynamics in accelerators include </a:t>
            </a:r>
            <a:r>
              <a:rPr lang="en-US" sz="2800" b="1" dirty="0">
                <a:latin typeface="Bookman Old Style" panose="02050604050505020204" pitchFamily="18" charset="0"/>
              </a:rPr>
              <a:t>phase space distortion</a:t>
            </a:r>
            <a:r>
              <a:rPr lang="en-US" sz="2800" dirty="0">
                <a:latin typeface="Bookman Old Style" panose="02050604050505020204" pitchFamily="18" charset="0"/>
              </a:rPr>
              <a:t>, </a:t>
            </a:r>
            <a:r>
              <a:rPr lang="en-US" sz="2800" b="1" dirty="0">
                <a:latin typeface="Bookman Old Style" panose="02050604050505020204" pitchFamily="18" charset="0"/>
              </a:rPr>
              <a:t>tune shifts with amplitude</a:t>
            </a:r>
            <a:r>
              <a:rPr lang="en-US" sz="2800" dirty="0">
                <a:latin typeface="Bookman Old Style" panose="02050604050505020204" pitchFamily="18" charset="0"/>
              </a:rPr>
              <a:t>, </a:t>
            </a:r>
            <a:r>
              <a:rPr lang="en-US" sz="2800" b="1" dirty="0">
                <a:latin typeface="Bookman Old Style" panose="02050604050505020204" pitchFamily="18" charset="0"/>
              </a:rPr>
              <a:t>resonances</a:t>
            </a:r>
            <a:r>
              <a:rPr lang="en-US" sz="2800" dirty="0">
                <a:latin typeface="Bookman Old Style" panose="02050604050505020204" pitchFamily="18" charset="0"/>
              </a:rPr>
              <a:t>, and </a:t>
            </a:r>
            <a:r>
              <a:rPr lang="en-US" sz="2800" b="1" dirty="0">
                <a:latin typeface="Bookman Old Style" panose="02050604050505020204" pitchFamily="18" charset="0"/>
              </a:rPr>
              <a:t>chaotic</a:t>
            </a:r>
            <a:r>
              <a:rPr lang="en-US" sz="2800" dirty="0">
                <a:latin typeface="Bookman Old Style" panose="02050604050505020204" pitchFamily="18" charset="0"/>
              </a:rPr>
              <a:t> particle trajectories at large amplitudes (</a:t>
            </a:r>
            <a:r>
              <a:rPr lang="en-US" sz="2800" b="1" dirty="0">
                <a:latin typeface="Bookman Old Style" panose="02050604050505020204" pitchFamily="18" charset="0"/>
              </a:rPr>
              <a:t>dynamic aperture </a:t>
            </a:r>
            <a:r>
              <a:rPr lang="en-US" sz="2800" dirty="0">
                <a:latin typeface="Bookman Old Style" panose="02050604050505020204" pitchFamily="18" charset="0"/>
              </a:rPr>
              <a:t>limits)</a:t>
            </a:r>
          </a:p>
          <a:p>
            <a:pPr>
              <a:defRPr/>
            </a:pPr>
            <a:r>
              <a:rPr lang="en-US" sz="2800" dirty="0">
                <a:latin typeface="Bookman Old Style" panose="02050604050505020204" pitchFamily="18" charset="0"/>
              </a:rPr>
              <a:t>Analytical methods such as </a:t>
            </a:r>
            <a:r>
              <a:rPr lang="en-US" sz="2800" b="1" dirty="0">
                <a:latin typeface="Bookman Old Style" panose="02050604050505020204" pitchFamily="18" charset="0"/>
              </a:rPr>
              <a:t>perturbation theory </a:t>
            </a:r>
            <a:r>
              <a:rPr lang="en-US" sz="2800" dirty="0">
                <a:latin typeface="Bookman Old Style" panose="02050604050505020204" pitchFamily="18" charset="0"/>
              </a:rPr>
              <a:t>and </a:t>
            </a:r>
            <a:r>
              <a:rPr lang="en-US" sz="2800" b="1" dirty="0">
                <a:latin typeface="Bookman Old Style" panose="02050604050505020204" pitchFamily="18" charset="0"/>
              </a:rPr>
              <a:t>normal form </a:t>
            </a:r>
            <a:r>
              <a:rPr lang="en-US" sz="2800" dirty="0">
                <a:latin typeface="Bookman Old Style" panose="02050604050505020204" pitchFamily="18" charset="0"/>
              </a:rPr>
              <a:t>analysis can be used to estimate the impact of nonlinear perturbations in terms of quantities such as </a:t>
            </a:r>
            <a:r>
              <a:rPr lang="en-US" sz="2800" b="1" dirty="0">
                <a:latin typeface="Bookman Old Style" panose="02050604050505020204" pitchFamily="18" charset="0"/>
              </a:rPr>
              <a:t>resonance strengths </a:t>
            </a:r>
            <a:r>
              <a:rPr lang="en-US" sz="2800" dirty="0">
                <a:latin typeface="Bookman Old Style" panose="02050604050505020204" pitchFamily="18" charset="0"/>
              </a:rPr>
              <a:t>and </a:t>
            </a:r>
            <a:r>
              <a:rPr lang="en-US" sz="2800" b="1" dirty="0">
                <a:latin typeface="Bookman Old Style" panose="02050604050505020204" pitchFamily="18" charset="0"/>
              </a:rPr>
              <a:t>tune shifts with amplitude</a:t>
            </a:r>
            <a:endParaRPr lang="en-US" sz="2800" dirty="0">
              <a:latin typeface="Bookman Old Style" panose="02050604050505020204" pitchFamily="18" charset="0"/>
            </a:endParaRPr>
          </a:p>
          <a:p>
            <a:pPr>
              <a:defRPr/>
            </a:pPr>
            <a:r>
              <a:rPr lang="en-US" sz="2800" b="1" dirty="0">
                <a:latin typeface="Bookman Old Style" panose="02050604050505020204" pitchFamily="18" charset="0"/>
              </a:rPr>
              <a:t>Frequency map analysis </a:t>
            </a:r>
            <a:r>
              <a:rPr lang="en-US" sz="2800" dirty="0">
                <a:latin typeface="Bookman Old Style" panose="02050604050505020204" pitchFamily="18" charset="0"/>
              </a:rPr>
              <a:t>provides a useful numerical tool for </a:t>
            </a:r>
            <a:r>
              <a:rPr lang="en-US" sz="2800" dirty="0" err="1">
                <a:latin typeface="Bookman Old Style" panose="02050604050505020204" pitchFamily="18" charset="0"/>
              </a:rPr>
              <a:t>characterising</a:t>
            </a:r>
            <a:r>
              <a:rPr lang="en-US" sz="2800" dirty="0">
                <a:latin typeface="Bookman Old Style" panose="02050604050505020204" pitchFamily="18" charset="0"/>
              </a:rPr>
              <a:t> tune shifts and resonance strengths from tracking data. </a:t>
            </a:r>
          </a:p>
          <a:p>
            <a:pPr>
              <a:defRPr/>
            </a:pPr>
            <a:r>
              <a:rPr lang="en-US" sz="2800" dirty="0">
                <a:latin typeface="Bookman Old Style" panose="02050604050505020204" pitchFamily="18" charset="0"/>
              </a:rPr>
              <a:t>This can give some </a:t>
            </a:r>
            <a:r>
              <a:rPr lang="en-US" sz="2800" b="1" dirty="0">
                <a:latin typeface="Bookman Old Style" panose="02050604050505020204" pitchFamily="18" charset="0"/>
              </a:rPr>
              <a:t>insight</a:t>
            </a:r>
            <a:r>
              <a:rPr lang="en-US" sz="2800" dirty="0">
                <a:latin typeface="Bookman Old Style" panose="02050604050505020204" pitchFamily="18" charset="0"/>
              </a:rPr>
              <a:t> into </a:t>
            </a:r>
            <a:r>
              <a:rPr lang="en-US" sz="2800" b="1" dirty="0">
                <a:latin typeface="Bookman Old Style" panose="02050604050505020204" pitchFamily="18" charset="0"/>
              </a:rPr>
              <a:t>limitations</a:t>
            </a:r>
            <a:r>
              <a:rPr lang="en-US" sz="2800" dirty="0">
                <a:latin typeface="Bookman Old Style" panose="02050604050505020204" pitchFamily="18" charset="0"/>
              </a:rPr>
              <a:t> on the </a:t>
            </a:r>
            <a:r>
              <a:rPr lang="en-US" sz="2800" b="1">
                <a:latin typeface="Bookman Old Style" panose="02050604050505020204" pitchFamily="18" charset="0"/>
              </a:rPr>
              <a:t>dynamic aperture</a:t>
            </a:r>
            <a:endParaRPr lang="en-US" sz="2800" dirty="0">
              <a:latin typeface="Bookman Old Style" panose="02050604050505020204" pitchFamily="18" charset="0"/>
            </a:endParaRPr>
          </a:p>
        </p:txBody>
      </p:sp>
      <p:sp>
        <p:nvSpPr>
          <p:cNvPr id="12293" name="Rectangle 2"/>
          <p:cNvSpPr>
            <a:spLocks noChangeArrowheads="1"/>
          </p:cNvSpPr>
          <p:nvPr/>
        </p:nvSpPr>
        <p:spPr bwMode="auto">
          <a:xfrm>
            <a:off x="323850" y="4076700"/>
            <a:ext cx="326231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85750" indent="-285750" algn="l"/>
            <a:endParaRPr lang="el-GR" sz="1600">
              <a:solidFill>
                <a:schemeClr val="tx2"/>
              </a:solidFill>
              <a:latin typeface="Palatino" charset="0"/>
              <a:cs typeface="Palatin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176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Reminder: chromaticity correction</a:t>
            </a:r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689937"/>
            <a:ext cx="8892481" cy="6168063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latin typeface="Bookman Old Style" panose="02050604050505020204" pitchFamily="18" charset="0"/>
              </a:rPr>
              <a:t>Sextupoles are needed in a storage ring to compensate for the fact that quadrupoles have </a:t>
            </a:r>
            <a:r>
              <a:rPr lang="en-US" sz="2800" b="1" dirty="0">
                <a:latin typeface="Bookman Old Style" panose="02050604050505020204" pitchFamily="18" charset="0"/>
              </a:rPr>
              <a:t>lower focusing </a:t>
            </a:r>
            <a:r>
              <a:rPr lang="en-US" sz="2800" dirty="0">
                <a:latin typeface="Bookman Old Style" panose="02050604050505020204" pitchFamily="18" charset="0"/>
              </a:rPr>
              <a:t>strength for particles of </a:t>
            </a:r>
            <a:r>
              <a:rPr lang="en-US" sz="2800" b="1" dirty="0">
                <a:latin typeface="Bookman Old Style" panose="02050604050505020204" pitchFamily="18" charset="0"/>
              </a:rPr>
              <a:t>higher energy</a:t>
            </a:r>
            <a:r>
              <a:rPr lang="en-US" sz="2800" dirty="0">
                <a:latin typeface="Bookman Old Style" panose="02050604050505020204" pitchFamily="18" charset="0"/>
              </a:rPr>
              <a:t>:</a:t>
            </a:r>
          </a:p>
          <a:p>
            <a:pPr>
              <a:lnSpc>
                <a:spcPct val="120000"/>
              </a:lnSpc>
            </a:pPr>
            <a:endParaRPr lang="en-US" sz="2800" dirty="0">
              <a:latin typeface="Bookman Old Style" panose="02050604050505020204" pitchFamily="18" charset="0"/>
            </a:endParaRPr>
          </a:p>
          <a:p>
            <a:pPr>
              <a:lnSpc>
                <a:spcPct val="120000"/>
              </a:lnSpc>
            </a:pPr>
            <a:endParaRPr lang="en-US" sz="2800" dirty="0">
              <a:latin typeface="Bookman Old Style" panose="02050604050505020204" pitchFamily="18" charset="0"/>
            </a:endParaRPr>
          </a:p>
          <a:p>
            <a:pPr>
              <a:lnSpc>
                <a:spcPct val="120000"/>
              </a:lnSpc>
            </a:pPr>
            <a:endParaRPr lang="en-US" sz="2800" dirty="0">
              <a:latin typeface="Bookman Old Style" panose="02050604050505020204" pitchFamily="18" charset="0"/>
            </a:endParaRPr>
          </a:p>
          <a:p>
            <a:pPr>
              <a:lnSpc>
                <a:spcPct val="120000"/>
              </a:lnSpc>
            </a:pPr>
            <a:endParaRPr lang="en-US" sz="2800" dirty="0">
              <a:latin typeface="Bookman Old Style" panose="020506040505050202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800" dirty="0">
                <a:latin typeface="Bookman Old Style" panose="02050604050505020204" pitchFamily="18" charset="0"/>
              </a:rPr>
              <a:t>The change in focusing strength with particle energy has undesirable consequences, especially in storage rings: it can lead to </a:t>
            </a:r>
            <a:r>
              <a:rPr lang="en-US" sz="2800" b="1" dirty="0">
                <a:latin typeface="Bookman Old Style" panose="02050604050505020204" pitchFamily="18" charset="0"/>
              </a:rPr>
              <a:t>particle motion </a:t>
            </a:r>
            <a:r>
              <a:rPr lang="en-US" sz="2800" dirty="0">
                <a:latin typeface="Bookman Old Style" panose="02050604050505020204" pitchFamily="18" charset="0"/>
              </a:rPr>
              <a:t>becoming </a:t>
            </a:r>
            <a:r>
              <a:rPr lang="en-US" sz="2800" b="1" dirty="0">
                <a:latin typeface="Bookman Old Style" panose="02050604050505020204" pitchFamily="18" charset="0"/>
              </a:rPr>
              <a:t>unstable</a:t>
            </a:r>
            <a:r>
              <a:rPr lang="en-US" sz="2800" dirty="0">
                <a:latin typeface="Bookman Old Style" panose="02050604050505020204" pitchFamily="18" charset="0"/>
              </a:rPr>
              <a:t> because of </a:t>
            </a:r>
            <a:r>
              <a:rPr lang="en-US" sz="2800" b="1" dirty="0">
                <a:latin typeface="Bookman Old Style" panose="02050604050505020204" pitchFamily="18" charset="0"/>
              </a:rPr>
              <a:t>resonances</a:t>
            </a:r>
            <a:endParaRPr lang="en-US" sz="2800" dirty="0">
              <a:latin typeface="Bookman Old Style" panose="020506040505050202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5997E8-543F-FC4F-AE1F-8CB325CC7F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0" y="2611918"/>
            <a:ext cx="73660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155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Reminder: chromaticity correction</a:t>
            </a:r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689937"/>
            <a:ext cx="8892481" cy="2451031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latin typeface="Bookman Old Style" panose="02050604050505020204" pitchFamily="18" charset="0"/>
              </a:rPr>
              <a:t>A </a:t>
            </a:r>
            <a:r>
              <a:rPr lang="en-US" sz="2800" b="1" dirty="0">
                <a:latin typeface="Bookman Old Style" panose="02050604050505020204" pitchFamily="18" charset="0"/>
              </a:rPr>
              <a:t>sextupole</a:t>
            </a:r>
            <a:r>
              <a:rPr lang="en-US" sz="2800" dirty="0">
                <a:latin typeface="Bookman Old Style" panose="02050604050505020204" pitchFamily="18" charset="0"/>
              </a:rPr>
              <a:t> can be regarded as a </a:t>
            </a:r>
            <a:r>
              <a:rPr lang="en-US" sz="2800" b="1" dirty="0">
                <a:latin typeface="Bookman Old Style" panose="02050604050505020204" pitchFamily="18" charset="0"/>
              </a:rPr>
              <a:t>quadrupole</a:t>
            </a:r>
            <a:r>
              <a:rPr lang="en-US" sz="2800" dirty="0">
                <a:latin typeface="Bookman Old Style" panose="02050604050505020204" pitchFamily="18" charset="0"/>
              </a:rPr>
              <a:t> with </a:t>
            </a:r>
            <a:r>
              <a:rPr lang="en-US" sz="2800" b="1" dirty="0">
                <a:latin typeface="Bookman Old Style" panose="02050604050505020204" pitchFamily="18" charset="0"/>
              </a:rPr>
              <a:t>focusing strength </a:t>
            </a:r>
            <a:r>
              <a:rPr lang="en-US" sz="2800" dirty="0">
                <a:latin typeface="Bookman Old Style" panose="02050604050505020204" pitchFamily="18" charset="0"/>
              </a:rPr>
              <a:t>that </a:t>
            </a:r>
            <a:r>
              <a:rPr lang="en-US" sz="2800" b="1" dirty="0">
                <a:latin typeface="Bookman Old Style" panose="02050604050505020204" pitchFamily="18" charset="0"/>
              </a:rPr>
              <a:t>increases</a:t>
            </a:r>
            <a:r>
              <a:rPr lang="en-US" sz="2800" dirty="0">
                <a:latin typeface="Bookman Old Style" panose="02050604050505020204" pitchFamily="18" charset="0"/>
              </a:rPr>
              <a:t> with </a:t>
            </a:r>
            <a:r>
              <a:rPr lang="en-US" sz="2800" b="1" dirty="0">
                <a:latin typeface="Bookman Old Style" panose="02050604050505020204" pitchFamily="18" charset="0"/>
              </a:rPr>
              <a:t>horizontal</a:t>
            </a:r>
            <a:r>
              <a:rPr lang="en-US" sz="2800" dirty="0">
                <a:latin typeface="Bookman Old Style" panose="02050604050505020204" pitchFamily="18" charset="0"/>
              </a:rPr>
              <a:t> </a:t>
            </a:r>
            <a:r>
              <a:rPr lang="en-US" sz="2800" b="1" dirty="0">
                <a:latin typeface="Bookman Old Style" panose="02050604050505020204" pitchFamily="18" charset="0"/>
              </a:rPr>
              <a:t>oﬀset</a:t>
            </a:r>
            <a:r>
              <a:rPr lang="en-US" sz="2800" dirty="0">
                <a:latin typeface="Bookman Old Style" panose="02050604050505020204" pitchFamily="18" charset="0"/>
              </a:rPr>
              <a:t> from the axis.</a:t>
            </a:r>
          </a:p>
          <a:p>
            <a:pPr>
              <a:lnSpc>
                <a:spcPct val="120000"/>
              </a:lnSpc>
            </a:pPr>
            <a:r>
              <a:rPr lang="en-US" sz="2800" dirty="0">
                <a:latin typeface="Bookman Old Style" panose="02050604050505020204" pitchFamily="18" charset="0"/>
              </a:rPr>
              <a:t>If </a:t>
            </a:r>
            <a:r>
              <a:rPr lang="en-US" sz="2800" b="1" dirty="0">
                <a:latin typeface="Bookman Old Style" panose="02050604050505020204" pitchFamily="18" charset="0"/>
              </a:rPr>
              <a:t>sextupoles</a:t>
            </a:r>
            <a:r>
              <a:rPr lang="en-US" sz="2800" dirty="0">
                <a:latin typeface="Bookman Old Style" panose="02050604050505020204" pitchFamily="18" charset="0"/>
              </a:rPr>
              <a:t> are located where there is </a:t>
            </a:r>
            <a:r>
              <a:rPr lang="en-US" sz="2800" b="1" dirty="0">
                <a:latin typeface="Bookman Old Style" panose="02050604050505020204" pitchFamily="18" charset="0"/>
              </a:rPr>
              <a:t>non-zero dispersion</a:t>
            </a:r>
            <a:r>
              <a:rPr lang="en-US" sz="2800" dirty="0">
                <a:latin typeface="Bookman Old Style" panose="02050604050505020204" pitchFamily="18" charset="0"/>
              </a:rPr>
              <a:t>, they can be used to control the </a:t>
            </a:r>
            <a:r>
              <a:rPr lang="en-US" sz="2800" b="1" dirty="0">
                <a:latin typeface="Bookman Old Style" panose="02050604050505020204" pitchFamily="18" charset="0"/>
              </a:rPr>
              <a:t>chromaticity</a:t>
            </a:r>
            <a:r>
              <a:rPr lang="en-US" sz="2800" dirty="0">
                <a:latin typeface="Bookman Old Style" panose="02050604050505020204" pitchFamily="18" charset="0"/>
              </a:rPr>
              <a:t> in a storage ring.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81E8AF-62EF-B84A-94F2-AFE827A35C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2902429"/>
            <a:ext cx="6552778" cy="392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356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Linear dynamics in a storage ring</a:t>
            </a:r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689937"/>
            <a:ext cx="8892481" cy="616806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latin typeface="Bookman Old Style" panose="02050604050505020204" pitchFamily="18" charset="0"/>
              </a:rPr>
              <a:t>The </a:t>
            </a:r>
            <a:r>
              <a:rPr lang="en-US" sz="2800" b="1" dirty="0">
                <a:latin typeface="Bookman Old Style" panose="02050604050505020204" pitchFamily="18" charset="0"/>
              </a:rPr>
              <a:t>chromaticity</a:t>
            </a:r>
            <a:r>
              <a:rPr lang="en-US" sz="2800" dirty="0">
                <a:latin typeface="Bookman Old Style" panose="02050604050505020204" pitchFamily="18" charset="0"/>
              </a:rPr>
              <a:t>, and hence the sextupole strength, will normally be a </a:t>
            </a:r>
            <a:r>
              <a:rPr lang="en-US" sz="2800" b="1" dirty="0">
                <a:latin typeface="Bookman Old Style" panose="02050604050505020204" pitchFamily="18" charset="0"/>
              </a:rPr>
              <a:t>function</a:t>
            </a:r>
            <a:r>
              <a:rPr lang="en-US" sz="2800" dirty="0">
                <a:latin typeface="Bookman Old Style" panose="02050604050505020204" pitchFamily="18" charset="0"/>
              </a:rPr>
              <a:t> of the </a:t>
            </a:r>
            <a:r>
              <a:rPr lang="en-US" sz="2800" b="1" dirty="0">
                <a:latin typeface="Bookman Old Style" panose="02050604050505020204" pitchFamily="18" charset="0"/>
              </a:rPr>
              <a:t>phase advance</a:t>
            </a:r>
          </a:p>
          <a:p>
            <a:pPr>
              <a:lnSpc>
                <a:spcPct val="120000"/>
              </a:lnSpc>
            </a:pPr>
            <a:r>
              <a:rPr lang="en-US" sz="2800" dirty="0">
                <a:latin typeface="Bookman Old Style" panose="02050604050505020204" pitchFamily="18" charset="0"/>
              </a:rPr>
              <a:t>However, just to investigate the nonlinear eﬀects of the sextupoles, we shall keep the </a:t>
            </a:r>
            <a:r>
              <a:rPr lang="en-US" sz="2800" b="1" dirty="0">
                <a:latin typeface="Bookman Old Style" panose="02050604050505020204" pitchFamily="18" charset="0"/>
              </a:rPr>
              <a:t>sextupole strength</a:t>
            </a:r>
            <a:r>
              <a:rPr lang="en-US" sz="2800" dirty="0">
                <a:latin typeface="Bookman Old Style" panose="02050604050505020204" pitchFamily="18" charset="0"/>
              </a:rPr>
              <a:t>    </a:t>
            </a:r>
            <a:r>
              <a:rPr lang="en-US" sz="2800" b="1" dirty="0">
                <a:latin typeface="Bookman Old Style" panose="02050604050505020204" pitchFamily="18" charset="0"/>
              </a:rPr>
              <a:t>ﬁxed</a:t>
            </a:r>
            <a:r>
              <a:rPr lang="en-US" sz="2800" dirty="0">
                <a:latin typeface="Bookman Old Style" panose="02050604050505020204" pitchFamily="18" charset="0"/>
              </a:rPr>
              <a:t>, and </a:t>
            </a:r>
            <a:r>
              <a:rPr lang="en-US" sz="2800" b="1" dirty="0">
                <a:latin typeface="Bookman Old Style" panose="02050604050505020204" pitchFamily="18" charset="0"/>
              </a:rPr>
              <a:t>change</a:t>
            </a:r>
            <a:r>
              <a:rPr lang="en-US" sz="2800" dirty="0">
                <a:latin typeface="Bookman Old Style" panose="02050604050505020204" pitchFamily="18" charset="0"/>
              </a:rPr>
              <a:t> only the </a:t>
            </a:r>
            <a:r>
              <a:rPr lang="en-US" sz="2800" b="1" dirty="0">
                <a:latin typeface="Bookman Old Style" panose="02050604050505020204" pitchFamily="18" charset="0"/>
              </a:rPr>
              <a:t>phase advance</a:t>
            </a:r>
            <a:endParaRPr lang="en-US" sz="2800" dirty="0">
              <a:latin typeface="Bookman Old Style" panose="020506040505050202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800" dirty="0">
                <a:latin typeface="Bookman Old Style" panose="02050604050505020204" pitchFamily="18" charset="0"/>
              </a:rPr>
              <a:t>We can assume that the </a:t>
            </a:r>
            <a:r>
              <a:rPr lang="en-US" sz="2800" b="1" dirty="0">
                <a:latin typeface="Bookman Old Style" panose="02050604050505020204" pitchFamily="18" charset="0"/>
              </a:rPr>
              <a:t>map</a:t>
            </a:r>
            <a:r>
              <a:rPr lang="en-US" sz="2800" dirty="0">
                <a:latin typeface="Bookman Old Style" panose="02050604050505020204" pitchFamily="18" charset="0"/>
              </a:rPr>
              <a:t> from </a:t>
            </a:r>
            <a:r>
              <a:rPr lang="en-US" sz="2800" b="1" dirty="0">
                <a:latin typeface="Bookman Old Style" panose="02050604050505020204" pitchFamily="18" charset="0"/>
              </a:rPr>
              <a:t>one</a:t>
            </a:r>
            <a:r>
              <a:rPr lang="en-US" sz="2800" dirty="0">
                <a:latin typeface="Bookman Old Style" panose="02050604050505020204" pitchFamily="18" charset="0"/>
              </a:rPr>
              <a:t> </a:t>
            </a:r>
            <a:r>
              <a:rPr lang="en-US" sz="2800" b="1" dirty="0">
                <a:latin typeface="Bookman Old Style" panose="02050604050505020204" pitchFamily="18" charset="0"/>
              </a:rPr>
              <a:t>sextupole</a:t>
            </a:r>
            <a:r>
              <a:rPr lang="en-US" sz="2800" dirty="0">
                <a:latin typeface="Bookman Old Style" panose="02050604050505020204" pitchFamily="18" charset="0"/>
              </a:rPr>
              <a:t> to the </a:t>
            </a:r>
            <a:r>
              <a:rPr lang="en-US" sz="2800" b="1" dirty="0">
                <a:latin typeface="Bookman Old Style" panose="02050604050505020204" pitchFamily="18" charset="0"/>
              </a:rPr>
              <a:t>next</a:t>
            </a:r>
            <a:r>
              <a:rPr lang="en-US" sz="2800" dirty="0">
                <a:latin typeface="Bookman Old Style" panose="02050604050505020204" pitchFamily="18" charset="0"/>
              </a:rPr>
              <a:t> is </a:t>
            </a:r>
            <a:r>
              <a:rPr lang="en-US" sz="2800" b="1" dirty="0">
                <a:latin typeface="Bookman Old Style" panose="02050604050505020204" pitchFamily="18" charset="0"/>
              </a:rPr>
              <a:t>linear</a:t>
            </a:r>
            <a:r>
              <a:rPr lang="en-US" sz="2800" dirty="0">
                <a:latin typeface="Bookman Old Style" panose="02050604050505020204" pitchFamily="18" charset="0"/>
              </a:rPr>
              <a:t>, and corresponds to a </a:t>
            </a:r>
            <a:r>
              <a:rPr lang="en-US" sz="2800" b="1" dirty="0">
                <a:latin typeface="Bookman Old Style" panose="02050604050505020204" pitchFamily="18" charset="0"/>
              </a:rPr>
              <a:t>rotation</a:t>
            </a:r>
            <a:r>
              <a:rPr lang="en-US" sz="2800" dirty="0">
                <a:latin typeface="Bookman Old Style" panose="02050604050505020204" pitchFamily="18" charset="0"/>
              </a:rPr>
              <a:t> in phase space through an angle equal to the phase advance:</a:t>
            </a:r>
          </a:p>
          <a:p>
            <a:pPr>
              <a:lnSpc>
                <a:spcPct val="120000"/>
              </a:lnSpc>
            </a:pPr>
            <a:endParaRPr lang="en-US" sz="2800" dirty="0">
              <a:latin typeface="Bookman Old Style" panose="02050604050505020204" pitchFamily="18" charset="0"/>
            </a:endParaRPr>
          </a:p>
          <a:p>
            <a:pPr>
              <a:lnSpc>
                <a:spcPct val="120000"/>
              </a:lnSpc>
            </a:pPr>
            <a:endParaRPr lang="en-US" sz="2800" dirty="0">
              <a:latin typeface="Bookman Old Style" panose="02050604050505020204" pitchFamily="18" charset="0"/>
            </a:endParaRPr>
          </a:p>
          <a:p>
            <a:pPr>
              <a:lnSpc>
                <a:spcPct val="120000"/>
              </a:lnSpc>
            </a:pPr>
            <a:endParaRPr lang="en-US" sz="2800" dirty="0">
              <a:latin typeface="Bookman Old Style" panose="020506040505050202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800" dirty="0">
                <a:latin typeface="Bookman Old Style" panose="02050604050505020204" pitchFamily="18" charset="0"/>
              </a:rPr>
              <a:t>Again to keep things simple, we shall consider only </a:t>
            </a:r>
            <a:r>
              <a:rPr lang="en-US" sz="2800" b="1" dirty="0">
                <a:latin typeface="Bookman Old Style" panose="02050604050505020204" pitchFamily="18" charset="0"/>
              </a:rPr>
              <a:t>horizontal motion</a:t>
            </a:r>
            <a:r>
              <a:rPr lang="en-US" sz="2800" dirty="0">
                <a:latin typeface="Bookman Old Style" panose="02050604050505020204" pitchFamily="18" charset="0"/>
              </a:rPr>
              <a:t>, and assume that the vertical co-ordinate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8FBB7D-83CD-814B-919C-C4A97E85DD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" y="4293096"/>
            <a:ext cx="8115300" cy="1104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BBAD87-BA7D-104D-BC32-7796B2E742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5539" y="2060848"/>
            <a:ext cx="542925" cy="2952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D9F1C4-43E3-8D4F-9CAC-C2D8CC766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3233" y="6381328"/>
            <a:ext cx="790575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466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7" y="0"/>
            <a:ext cx="7340434" cy="685800"/>
          </a:xfrm>
        </p:spPr>
        <p:txBody>
          <a:bodyPr/>
          <a:lstStyle/>
          <a:p>
            <a:r>
              <a:rPr lang="en-GB" dirty="0">
                <a:latin typeface="Bookman Old Style" panose="02050604050505020204" pitchFamily="18" charset="0"/>
                <a:ea typeface="ＭＳ Ｐゴシック" charset="0"/>
                <a:cs typeface="ＭＳ Ｐゴシック" charset="0"/>
              </a:rPr>
              <a:t>Nonlinear transfer map: sextupole</a:t>
            </a:r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89938"/>
            <a:ext cx="8884040" cy="935802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Bookman Old Style" panose="02050604050505020204" pitchFamily="18" charset="0"/>
              </a:rPr>
              <a:t> Recall that the </a:t>
            </a:r>
            <a:r>
              <a:rPr lang="en-US" sz="2400" b="1" dirty="0">
                <a:latin typeface="Bookman Old Style" panose="02050604050505020204" pitchFamily="18" charset="0"/>
              </a:rPr>
              <a:t>vertical field component </a:t>
            </a:r>
            <a:r>
              <a:rPr lang="en-US" sz="2400" dirty="0">
                <a:latin typeface="Bookman Old Style" panose="02050604050505020204" pitchFamily="18" charset="0"/>
              </a:rPr>
              <a:t>in a sextupole magnet is: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F4E1A1-B6B6-9544-BF20-E7CF0F7C23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6637" b="1938"/>
          <a:stretch/>
        </p:blipFill>
        <p:spPr>
          <a:xfrm>
            <a:off x="2929344" y="1556792"/>
            <a:ext cx="3528392" cy="917663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29F7E87-6D45-BD42-9969-966E797D80F3}"/>
              </a:ext>
            </a:extLst>
          </p:cNvPr>
          <p:cNvSpPr txBox="1">
            <a:spLocks/>
          </p:cNvSpPr>
          <p:nvPr/>
        </p:nvSpPr>
        <p:spPr bwMode="auto">
          <a:xfrm>
            <a:off x="269346" y="2562145"/>
            <a:ext cx="8884040" cy="108287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3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>
              <a:buSzTx/>
              <a:buNone/>
            </a:pPr>
            <a:r>
              <a:rPr lang="en-US" sz="2400" kern="0" dirty="0">
                <a:latin typeface="Bookman Old Style" panose="02050604050505020204" pitchFamily="18" charset="0"/>
              </a:rPr>
              <a:t>  with       the beam rigidity and the normalized sextupole gradient is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95E1C5-03CC-BD42-BA44-E9DFE3149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2029" y="2636912"/>
            <a:ext cx="491659" cy="352712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94FF286-4D3D-2C49-B0DE-1384D7F16F82}"/>
              </a:ext>
            </a:extLst>
          </p:cNvPr>
          <p:cNvSpPr txBox="1">
            <a:spLocks/>
          </p:cNvSpPr>
          <p:nvPr/>
        </p:nvSpPr>
        <p:spPr bwMode="auto">
          <a:xfrm>
            <a:off x="251520" y="3356992"/>
            <a:ext cx="8884040" cy="156879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3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>
              <a:buSzTx/>
            </a:pPr>
            <a:endParaRPr lang="en-US" sz="2400" kern="0" dirty="0">
              <a:latin typeface="Bookman Old Style" panose="02050604050505020204" pitchFamily="18" charset="0"/>
            </a:endParaRPr>
          </a:p>
          <a:p>
            <a:pPr>
              <a:buSzTx/>
            </a:pPr>
            <a:endParaRPr lang="en-US" sz="2400" kern="0" dirty="0">
              <a:latin typeface="Bookman Old Style" panose="02050604050505020204" pitchFamily="18" charset="0"/>
            </a:endParaRPr>
          </a:p>
          <a:p>
            <a:pPr>
              <a:buSzTx/>
            </a:pPr>
            <a:r>
              <a:rPr lang="en-US" sz="2400" kern="0" dirty="0">
                <a:latin typeface="Bookman Old Style" panose="02050604050505020204" pitchFamily="18" charset="0"/>
              </a:rPr>
              <a:t>In the “thin lens” approximation, the </a:t>
            </a:r>
            <a:r>
              <a:rPr lang="en-US" sz="2400" b="1" kern="0" dirty="0">
                <a:latin typeface="Bookman Old Style" panose="02050604050505020204" pitchFamily="18" charset="0"/>
              </a:rPr>
              <a:t>deﬂection</a:t>
            </a:r>
            <a:r>
              <a:rPr lang="en-US" sz="2400" kern="0" dirty="0">
                <a:latin typeface="Bookman Old Style" panose="02050604050505020204" pitchFamily="18" charset="0"/>
              </a:rPr>
              <a:t> of a particle passing through the sextupole of length     is</a:t>
            </a:r>
          </a:p>
          <a:p>
            <a:pPr marL="0" indent="0">
              <a:lnSpc>
                <a:spcPct val="200000"/>
              </a:lnSpc>
              <a:buSzTx/>
              <a:buNone/>
            </a:pPr>
            <a:endParaRPr lang="en-US" sz="2400" kern="0" dirty="0">
              <a:latin typeface="Bookman Old Style" panose="020506040505050202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4B98E6C-3DEF-8C4A-A3D6-3B530A1D8D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6376" y="4685868"/>
            <a:ext cx="224665" cy="255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995FDCA-CE9D-FD45-861C-CA45E3FC488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3043"/>
          <a:stretch/>
        </p:blipFill>
        <p:spPr>
          <a:xfrm>
            <a:off x="2051720" y="5223222"/>
            <a:ext cx="4859435" cy="8192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0AEA02-6272-704C-A092-5BCBE3A862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1840" y="3265456"/>
            <a:ext cx="2305546" cy="88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48995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WIDTH" val="324"/>
  <p:tag name="DEFAULTHEIGHT" val="370"/>
  <p:tag name="DEFAULTMAGNIFICATION" val="2"/>
  <p:tag name="DEFAULTFONTSIZE" val="12"/>
  <p:tag name="FIRSTYANNIS@W87120HSW0KT3PP7" val="2919"/>
</p:tagLst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Palatino"/>
        <a:ea typeface=""/>
        <a:cs typeface=""/>
      </a:majorFont>
      <a:minorFont>
        <a:latin typeface="Palati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5000"/>
          <a:buFont typeface="Wingdings" pitchFamily="-112" charset="2"/>
          <a:buChar char="n"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Baskerville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5000"/>
          <a:buFont typeface="Wingdings" pitchFamily="-112" charset="2"/>
          <a:buChar char="n"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Baskerville" pitchFamily="-112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60845</TotalTime>
  <Words>3080</Words>
  <Application>Microsoft Macintosh PowerPoint</Application>
  <PresentationFormat>On-screen Show (4:3)</PresentationFormat>
  <Paragraphs>325</Paragraphs>
  <Slides>55</Slides>
  <Notes>16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4" baseType="lpstr">
      <vt:lpstr>Arial</vt:lpstr>
      <vt:lpstr>Baskerville</vt:lpstr>
      <vt:lpstr>Bookman Old Style</vt:lpstr>
      <vt:lpstr>Helvetica</vt:lpstr>
      <vt:lpstr>Palatino</vt:lpstr>
      <vt:lpstr>Times New Roman</vt:lpstr>
      <vt:lpstr>Wingdings</vt:lpstr>
      <vt:lpstr>Pixel</vt:lpstr>
      <vt:lpstr>Photo Editor Photo</vt:lpstr>
      <vt:lpstr>A first taste of Non-Linear Beam Dynamics Yannis PAPAPHILIPPOU Accelerator and Beam Physics group Beams Department CERN</vt:lpstr>
      <vt:lpstr>Purpose of the lecture</vt:lpstr>
      <vt:lpstr>Aim of the 2nd Lecture</vt:lpstr>
      <vt:lpstr>Example of a periodic system: a simple storage ring</vt:lpstr>
      <vt:lpstr>A simple storage ring</vt:lpstr>
      <vt:lpstr>Reminder: chromaticity correction</vt:lpstr>
      <vt:lpstr>Reminder: chromaticity correction</vt:lpstr>
      <vt:lpstr>Linear dynamics in a storage ring</vt:lpstr>
      <vt:lpstr>Nonlinear transfer map: sextupole</vt:lpstr>
      <vt:lpstr>Nonlinear transfer map: sextupole</vt:lpstr>
      <vt:lpstr>Phase space: single sextupole</vt:lpstr>
      <vt:lpstr>Phase space: single sextupole</vt:lpstr>
      <vt:lpstr>Phase space: single sextupole</vt:lpstr>
      <vt:lpstr>Phase space: single sextupole</vt:lpstr>
      <vt:lpstr>Phase space: single sextupole</vt:lpstr>
      <vt:lpstr>Eﬀect of phase advance on nonlinear dynamics</vt:lpstr>
      <vt:lpstr>Effect of phase advance</vt:lpstr>
      <vt:lpstr>Integer phase advance</vt:lpstr>
      <vt:lpstr>Half- Integer phase advance</vt:lpstr>
      <vt:lpstr>Half- Integer phase advance</vt:lpstr>
      <vt:lpstr>Impact of phase advance: dipoles</vt:lpstr>
      <vt:lpstr>Impact of phase advance: quadrupoles</vt:lpstr>
      <vt:lpstr>Resonances</vt:lpstr>
      <vt:lpstr>Resonances</vt:lpstr>
      <vt:lpstr>Resonances</vt:lpstr>
      <vt:lpstr>Resonances</vt:lpstr>
      <vt:lpstr>Resonances</vt:lpstr>
      <vt:lpstr>Resonances in storage ring</vt:lpstr>
      <vt:lpstr>Resonance cancellation by periodicity</vt:lpstr>
      <vt:lpstr>Real life example for periodicity: ALS </vt:lpstr>
      <vt:lpstr>Real life example for periodicity: SPS </vt:lpstr>
      <vt:lpstr>Analytical methods for nonlinear dynamics</vt:lpstr>
      <vt:lpstr>Analytical methods for NLD</vt:lpstr>
      <vt:lpstr>Normal form for sextupole</vt:lpstr>
      <vt:lpstr>Normal form for sextupole</vt:lpstr>
      <vt:lpstr>Normal form for sextupole</vt:lpstr>
      <vt:lpstr>Tune-shift with amplitude</vt:lpstr>
      <vt:lpstr>Particle trapped in 4th order resonance</vt:lpstr>
      <vt:lpstr>Particle trapped in 3rd order resonance</vt:lpstr>
      <vt:lpstr>Non-linear map representation</vt:lpstr>
      <vt:lpstr>Taylor maps</vt:lpstr>
      <vt:lpstr>Symplectic maps</vt:lpstr>
      <vt:lpstr>Symplectic maps</vt:lpstr>
      <vt:lpstr>Symplectic integration</vt:lpstr>
      <vt:lpstr>Numerical methods: Dynamic aperture</vt:lpstr>
      <vt:lpstr>Dynamic aperture</vt:lpstr>
      <vt:lpstr>Dynamic Aperture plots</vt:lpstr>
      <vt:lpstr>Numerical methods: Frequency map analysis</vt:lpstr>
      <vt:lpstr>Building the frequency map</vt:lpstr>
      <vt:lpstr>Frequency Map for the ESRF</vt:lpstr>
      <vt:lpstr>Frequency Map for LHC in collision</vt:lpstr>
      <vt:lpstr>Experimental frequency maps</vt:lpstr>
      <vt:lpstr>Conclusions and Summary</vt:lpstr>
      <vt:lpstr>Summary</vt:lpstr>
      <vt:lpstr>Summary</vt:lpstr>
    </vt:vector>
  </TitlesOfParts>
  <Company>SNS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FACILITIES OVERVIEW</dc:title>
  <dc:creator>Yannis Papaphilippou</dc:creator>
  <cp:lastModifiedBy>Yannis Papaphilippou</cp:lastModifiedBy>
  <cp:revision>2999</cp:revision>
  <cp:lastPrinted>2019-09-18T20:56:30Z</cp:lastPrinted>
  <dcterms:created xsi:type="dcterms:W3CDTF">2011-01-18T14:20:36Z</dcterms:created>
  <dcterms:modified xsi:type="dcterms:W3CDTF">2019-09-20T06:57:16Z</dcterms:modified>
</cp:coreProperties>
</file>