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2" r:id="rId3"/>
    <p:sldId id="274" r:id="rId4"/>
    <p:sldId id="285" r:id="rId5"/>
    <p:sldId id="264" r:id="rId6"/>
    <p:sldId id="304" r:id="rId7"/>
    <p:sldId id="305" r:id="rId8"/>
    <p:sldId id="306" r:id="rId9"/>
    <p:sldId id="307" r:id="rId10"/>
    <p:sldId id="308" r:id="rId11"/>
    <p:sldId id="309" r:id="rId12"/>
    <p:sldId id="267" r:id="rId13"/>
    <p:sldId id="303" r:id="rId14"/>
    <p:sldId id="275" r:id="rId15"/>
    <p:sldId id="276" r:id="rId16"/>
    <p:sldId id="277" r:id="rId17"/>
    <p:sldId id="278" r:id="rId18"/>
    <p:sldId id="281" r:id="rId19"/>
    <p:sldId id="279" r:id="rId20"/>
    <p:sldId id="280" r:id="rId21"/>
    <p:sldId id="283" r:id="rId22"/>
    <p:sldId id="284" r:id="rId23"/>
    <p:sldId id="286" r:id="rId24"/>
    <p:sldId id="292" r:id="rId25"/>
    <p:sldId id="288" r:id="rId26"/>
    <p:sldId id="287" r:id="rId27"/>
    <p:sldId id="289" r:id="rId28"/>
    <p:sldId id="290" r:id="rId29"/>
    <p:sldId id="291" r:id="rId30"/>
    <p:sldId id="293" r:id="rId31"/>
    <p:sldId id="294" r:id="rId32"/>
    <p:sldId id="296" r:id="rId33"/>
    <p:sldId id="297" r:id="rId34"/>
    <p:sldId id="298" r:id="rId35"/>
    <p:sldId id="299" r:id="rId36"/>
    <p:sldId id="300" r:id="rId37"/>
    <p:sldId id="301" r:id="rId38"/>
    <p:sldId id="310" r:id="rId39"/>
    <p:sldId id="302" r:id="rId40"/>
    <p:sldId id="295" r:id="rId41"/>
    <p:sldId id="25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Garcia Tello" initials="PGT" lastIdx="1" clrIdx="0">
    <p:extLst>
      <p:ext uri="{19B8F6BF-5375-455C-9EA6-DF929625EA0E}">
        <p15:presenceInfo xmlns:p15="http://schemas.microsoft.com/office/powerpoint/2012/main" userId="S-1-5-21-1526224874-1540688658-1361462980-19958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02" autoAdjust="0"/>
    <p:restoredTop sz="93326" autoAdjust="0"/>
  </p:normalViewPr>
  <p:slideViewPr>
    <p:cSldViewPr snapToGrid="0" snapToObjects="1">
      <p:cViewPr varScale="1">
        <p:scale>
          <a:sx n="107" d="100"/>
          <a:sy n="107" d="100"/>
        </p:scale>
        <p:origin x="23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A6B7-2F86-4239-A1EC-46C0865A9FD5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C8EB-A4EB-4AD5-B96D-EAFE4F0BD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934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4079172" y="6395431"/>
            <a:ext cx="4629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>
                <a:latin typeface="Palatino Linotype" panose="02040502050505030304" pitchFamily="18" charset="0"/>
                <a:cs typeface="Arial"/>
              </a:rPr>
              <a:t>Pablo Garcia Tello, CERN, </a:t>
            </a:r>
            <a:r>
              <a:rPr lang="en-US" sz="1000" b="1" dirty="0" err="1" smtClean="0">
                <a:latin typeface="Palatino Linotype" panose="02040502050505030304" pitchFamily="18" charset="0"/>
                <a:cs typeface="Arial"/>
              </a:rPr>
              <a:t>IdeaSquare</a:t>
            </a:r>
            <a:endParaRPr lang="en-US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15" y="6238206"/>
            <a:ext cx="538843" cy="5388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exponential.singularityu.org/" TargetMode="External"/><Relationship Id="rId4" Type="http://schemas.openxmlformats.org/officeDocument/2006/relationships/hyperlink" Target="http://www.i-scoop.eu/internet-of-things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deloitte.com/content/dam/Deloitte/ch/Documents/manufacturing/ch-en-manufacturing-industry-4-0-24102014.pdf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emergingfuture.com/" TargetMode="Externa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8713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8790" y="494141"/>
            <a:ext cx="86650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We are living in exponential times…</a:t>
            </a:r>
          </a:p>
          <a:p>
            <a:pPr algn="ctr"/>
            <a:r>
              <a:rPr lang="en-GB" sz="32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…but what does it really mean</a:t>
            </a:r>
            <a:r>
              <a:rPr lang="en-GB" sz="3200" dirty="0">
                <a:solidFill>
                  <a:schemeClr val="bg1"/>
                </a:solidFill>
                <a:latin typeface="Palatino Linotype" panose="02040502050505030304" pitchFamily="18" charset="0"/>
              </a:rPr>
              <a:t>?</a:t>
            </a:r>
            <a:endParaRPr lang="en-GB" sz="32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14015" y="5697206"/>
            <a:ext cx="1837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Pablo Garcia Tello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CERN </a:t>
            </a:r>
            <a:r>
              <a:rPr lang="en-GB" sz="1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IdeaSquare</a:t>
            </a:r>
            <a:endParaRPr lang="en-GB" sz="1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86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98" y="2448049"/>
            <a:ext cx="7943850" cy="371289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458219" y="98593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What is the cheapest way to get to the Moon?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274" y="4705127"/>
            <a:ext cx="1057337" cy="10573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3452" y="3937799"/>
            <a:ext cx="23188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25 folds </a:t>
            </a:r>
          </a:p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~ Empire State Building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20125" y="3050279"/>
            <a:ext cx="23150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30 folds </a:t>
            </a:r>
          </a:p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~ Altitude of planes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332" y="3673265"/>
            <a:ext cx="1972740" cy="91933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96948" y="1403477"/>
            <a:ext cx="247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40 folds </a:t>
            </a:r>
          </a:p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~ GPS satellite orbit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705" y="1978663"/>
            <a:ext cx="1433146" cy="9784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608" y="1203514"/>
            <a:ext cx="1746739" cy="131005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180993" y="687497"/>
            <a:ext cx="29630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45 folds ~ Congratulations, you have reached the Moon!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 rot="19398328">
            <a:off x="4374466" y="4412740"/>
            <a:ext cx="2754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Folding increases thickness exponentially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027" y="5380738"/>
            <a:ext cx="811119" cy="63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93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62708" y="2831910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And now the quiz…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58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2092" y="249122"/>
            <a:ext cx="8238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Palatino Linotype" panose="02040502050505030304" pitchFamily="18" charset="0"/>
              </a:rPr>
              <a:t>I am an evil physicist. </a:t>
            </a:r>
          </a:p>
          <a:p>
            <a:endParaRPr lang="en-GB" dirty="0">
              <a:latin typeface="Palatino Linotype" panose="0204050205050503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645737" y="311147"/>
            <a:ext cx="1883083" cy="1722176"/>
            <a:chOff x="3381375" y="2352675"/>
            <a:chExt cx="2381250" cy="215265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1375" y="2352675"/>
              <a:ext cx="2381250" cy="215265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3988" y="2647666"/>
              <a:ext cx="1279145" cy="127914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8" name="Rectangle 7"/>
          <p:cNvSpPr/>
          <p:nvPr/>
        </p:nvSpPr>
        <p:spPr>
          <a:xfrm>
            <a:off x="4528820" y="856329"/>
            <a:ext cx="4467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Palatino Linotype" panose="02040502050505030304" pitchFamily="18" charset="0"/>
              </a:rPr>
              <a:t>Disguised in a business suit I kidnap you. 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6776" y="2095348"/>
            <a:ext cx="5922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Palatino Linotype" panose="02040502050505030304" pitchFamily="18" charset="0"/>
              </a:rPr>
              <a:t>I tie you to the highest seat in the Yankee stadium (NY). </a:t>
            </a:r>
            <a:endParaRPr lang="en-GB" dirty="0">
              <a:latin typeface="Palatino Linotype" panose="0204050205050503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262" y="1756081"/>
            <a:ext cx="2569369" cy="1927027"/>
          </a:xfrm>
          <a:prstGeom prst="rect">
            <a:avLst/>
          </a:prstGeom>
        </p:spPr>
      </p:pic>
      <p:sp>
        <p:nvSpPr>
          <p:cNvPr id="11" name="Down Arrow Callout 10"/>
          <p:cNvSpPr/>
          <p:nvPr/>
        </p:nvSpPr>
        <p:spPr>
          <a:xfrm>
            <a:off x="7588803" y="1555181"/>
            <a:ext cx="1346808" cy="958788"/>
          </a:xfrm>
          <a:prstGeom prst="downArrowCallou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You are here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96776" y="2578505"/>
            <a:ext cx="59333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Palatino Linotype" panose="02040502050505030304" pitchFamily="18" charset="0"/>
              </a:rPr>
              <a:t>At 15:00 h I set up a device that releases a first drop.</a:t>
            </a:r>
          </a:p>
          <a:p>
            <a:endParaRPr lang="en-GB" dirty="0">
              <a:latin typeface="Palatino Linotype" panose="02040502050505030304" pitchFamily="18" charset="0"/>
            </a:endParaRPr>
          </a:p>
          <a:p>
            <a:endParaRPr lang="en-GB" dirty="0" smtClean="0">
              <a:latin typeface="Palatino Linotype" panose="02040502050505030304" pitchFamily="18" charset="0"/>
            </a:endParaRPr>
          </a:p>
          <a:p>
            <a:endParaRPr lang="en-GB" dirty="0">
              <a:latin typeface="Palatino Linotype" panose="02040502050505030304" pitchFamily="18" charset="0"/>
            </a:endParaRPr>
          </a:p>
          <a:p>
            <a:r>
              <a:rPr lang="en-GB" dirty="0" smtClean="0">
                <a:latin typeface="Palatino Linotype" panose="02040502050505030304" pitchFamily="18" charset="0"/>
              </a:rPr>
              <a:t>I set up my device so water accumulates doubling in size every minute…</a:t>
            </a:r>
          </a:p>
          <a:p>
            <a:endParaRPr lang="en-GB" dirty="0">
              <a:latin typeface="Palatino Linotype" panose="02040502050505030304" pitchFamily="18" charset="0"/>
            </a:endParaRPr>
          </a:p>
          <a:p>
            <a:endParaRPr lang="en-GB" dirty="0" smtClean="0">
              <a:latin typeface="Palatino Linotype" panose="02040502050505030304" pitchFamily="18" charset="0"/>
            </a:endParaRPr>
          </a:p>
          <a:p>
            <a:r>
              <a:rPr lang="en-GB" dirty="0" smtClean="0">
                <a:latin typeface="Palatino Linotype" panose="02040502050505030304" pitchFamily="18" charset="0"/>
              </a:rPr>
              <a:t>… </a:t>
            </a:r>
            <a:r>
              <a:rPr lang="en-GB" b="1" dirty="0" smtClean="0">
                <a:latin typeface="Palatino Linotype" panose="02040502050505030304" pitchFamily="18" charset="0"/>
              </a:rPr>
              <a:t>How much time do you have for escaping before you drown?</a:t>
            </a:r>
          </a:p>
          <a:p>
            <a:endParaRPr lang="en-GB" dirty="0">
              <a:latin typeface="Palatino Linotype" panose="02040502050505030304" pitchFamily="18" charset="0"/>
            </a:endParaRPr>
          </a:p>
          <a:p>
            <a:r>
              <a:rPr lang="en-GB" dirty="0" smtClean="0">
                <a:latin typeface="Palatino Linotype" panose="02040502050505030304" pitchFamily="18" charset="0"/>
              </a:rPr>
              <a:t>(assume the stadium is water tight)</a:t>
            </a:r>
            <a:endParaRPr lang="en-GB" dirty="0">
              <a:latin typeface="Palatino Linotype" panose="02040502050505030304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 rot="16200000">
            <a:off x="6345584" y="3721159"/>
            <a:ext cx="629633" cy="659946"/>
            <a:chOff x="5678555" y="4169730"/>
            <a:chExt cx="629633" cy="65994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8555" y="4169730"/>
              <a:ext cx="549955" cy="659946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5959845" y="4496511"/>
              <a:ext cx="348343" cy="3331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5228907" y="5315549"/>
            <a:ext cx="35702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Any guesses????</a:t>
            </a:r>
            <a:endParaRPr lang="en-GB" sz="3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190645" y="2971055"/>
            <a:ext cx="8709" cy="130628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53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ular Callout 3"/>
          <p:cNvSpPr/>
          <p:nvPr/>
        </p:nvSpPr>
        <p:spPr>
          <a:xfrm>
            <a:off x="914400" y="1301261"/>
            <a:ext cx="1055077" cy="896816"/>
          </a:xfrm>
          <a:prstGeom prst="wedgeRectCallou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You are here</a:t>
            </a:r>
            <a:endParaRPr lang="en-GB" dirty="0"/>
          </a:p>
        </p:txBody>
      </p:sp>
      <p:sp>
        <p:nvSpPr>
          <p:cNvPr id="18" name="Rectangular Callout 17"/>
          <p:cNvSpPr/>
          <p:nvPr/>
        </p:nvSpPr>
        <p:spPr>
          <a:xfrm>
            <a:off x="4346330" y="3581399"/>
            <a:ext cx="1055077" cy="896816"/>
          </a:xfrm>
          <a:prstGeom prst="wedgeRectCallou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My device is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312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0262" y="432252"/>
            <a:ext cx="84734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60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You have until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60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15:50 h.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GB" sz="6000" b="1" dirty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60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…ok that’s bad news…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60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Can things get worse?</a:t>
            </a:r>
            <a:endParaRPr lang="en-GB" sz="6000" b="1" dirty="0">
              <a:solidFill>
                <a:schemeClr val="tx2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58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2217" y="255120"/>
            <a:ext cx="84734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When will the stadium be 93%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filled up so it gets you really nervous?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4000" b="1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Again, any guesses?</a:t>
            </a:r>
            <a:endParaRPr lang="en-GB" sz="4000" b="1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857" y="2639919"/>
            <a:ext cx="4665293" cy="3493442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3457303" y="3317966"/>
            <a:ext cx="2760849" cy="1767840"/>
          </a:xfrm>
          <a:custGeom>
            <a:avLst/>
            <a:gdLst>
              <a:gd name="connsiteX0" fmla="*/ 418011 w 2760849"/>
              <a:gd name="connsiteY0" fmla="*/ 87085 h 1767840"/>
              <a:gd name="connsiteX1" fmla="*/ 374468 w 2760849"/>
              <a:gd name="connsiteY1" fmla="*/ 95794 h 1767840"/>
              <a:gd name="connsiteX2" fmla="*/ 287383 w 2760849"/>
              <a:gd name="connsiteY2" fmla="*/ 148045 h 1767840"/>
              <a:gd name="connsiteX3" fmla="*/ 261257 w 2760849"/>
              <a:gd name="connsiteY3" fmla="*/ 165463 h 1767840"/>
              <a:gd name="connsiteX4" fmla="*/ 235131 w 2760849"/>
              <a:gd name="connsiteY4" fmla="*/ 182880 h 1767840"/>
              <a:gd name="connsiteX5" fmla="*/ 191588 w 2760849"/>
              <a:gd name="connsiteY5" fmla="*/ 226423 h 1767840"/>
              <a:gd name="connsiteX6" fmla="*/ 174171 w 2760849"/>
              <a:gd name="connsiteY6" fmla="*/ 252548 h 1767840"/>
              <a:gd name="connsiteX7" fmla="*/ 148046 w 2760849"/>
              <a:gd name="connsiteY7" fmla="*/ 269965 h 1767840"/>
              <a:gd name="connsiteX8" fmla="*/ 104503 w 2760849"/>
              <a:gd name="connsiteY8" fmla="*/ 304800 h 1767840"/>
              <a:gd name="connsiteX9" fmla="*/ 87086 w 2760849"/>
              <a:gd name="connsiteY9" fmla="*/ 330925 h 1767840"/>
              <a:gd name="connsiteX10" fmla="*/ 69668 w 2760849"/>
              <a:gd name="connsiteY10" fmla="*/ 348343 h 1767840"/>
              <a:gd name="connsiteX11" fmla="*/ 52251 w 2760849"/>
              <a:gd name="connsiteY11" fmla="*/ 400594 h 1767840"/>
              <a:gd name="connsiteX12" fmla="*/ 26126 w 2760849"/>
              <a:gd name="connsiteY12" fmla="*/ 478971 h 1767840"/>
              <a:gd name="connsiteX13" fmla="*/ 8708 w 2760849"/>
              <a:gd name="connsiteY13" fmla="*/ 531223 h 1767840"/>
              <a:gd name="connsiteX14" fmla="*/ 0 w 2760849"/>
              <a:gd name="connsiteY14" fmla="*/ 557348 h 1767840"/>
              <a:gd name="connsiteX15" fmla="*/ 8708 w 2760849"/>
              <a:gd name="connsiteY15" fmla="*/ 687977 h 1767840"/>
              <a:gd name="connsiteX16" fmla="*/ 26126 w 2760849"/>
              <a:gd name="connsiteY16" fmla="*/ 792480 h 1767840"/>
              <a:gd name="connsiteX17" fmla="*/ 34834 w 2760849"/>
              <a:gd name="connsiteY17" fmla="*/ 853440 h 1767840"/>
              <a:gd name="connsiteX18" fmla="*/ 52251 w 2760849"/>
              <a:gd name="connsiteY18" fmla="*/ 905691 h 1767840"/>
              <a:gd name="connsiteX19" fmla="*/ 78377 w 2760849"/>
              <a:gd name="connsiteY19" fmla="*/ 975360 h 1767840"/>
              <a:gd name="connsiteX20" fmla="*/ 95794 w 2760849"/>
              <a:gd name="connsiteY20" fmla="*/ 1088571 h 1767840"/>
              <a:gd name="connsiteX21" fmla="*/ 104503 w 2760849"/>
              <a:gd name="connsiteY21" fmla="*/ 1123405 h 1767840"/>
              <a:gd name="connsiteX22" fmla="*/ 130628 w 2760849"/>
              <a:gd name="connsiteY22" fmla="*/ 1245325 h 1767840"/>
              <a:gd name="connsiteX23" fmla="*/ 165463 w 2760849"/>
              <a:gd name="connsiteY23" fmla="*/ 1288868 h 1767840"/>
              <a:gd name="connsiteX24" fmla="*/ 174171 w 2760849"/>
              <a:gd name="connsiteY24" fmla="*/ 1314994 h 1767840"/>
              <a:gd name="connsiteX25" fmla="*/ 191588 w 2760849"/>
              <a:gd name="connsiteY25" fmla="*/ 1341120 h 1767840"/>
              <a:gd name="connsiteX26" fmla="*/ 209006 w 2760849"/>
              <a:gd name="connsiteY26" fmla="*/ 1393371 h 1767840"/>
              <a:gd name="connsiteX27" fmla="*/ 226423 w 2760849"/>
              <a:gd name="connsiteY27" fmla="*/ 1532708 h 1767840"/>
              <a:gd name="connsiteX28" fmla="*/ 243840 w 2760849"/>
              <a:gd name="connsiteY28" fmla="*/ 1558834 h 1767840"/>
              <a:gd name="connsiteX29" fmla="*/ 269966 w 2760849"/>
              <a:gd name="connsiteY29" fmla="*/ 1576251 h 1767840"/>
              <a:gd name="connsiteX30" fmla="*/ 322217 w 2760849"/>
              <a:gd name="connsiteY30" fmla="*/ 1593668 h 1767840"/>
              <a:gd name="connsiteX31" fmla="*/ 348343 w 2760849"/>
              <a:gd name="connsiteY31" fmla="*/ 1611085 h 1767840"/>
              <a:gd name="connsiteX32" fmla="*/ 531223 w 2760849"/>
              <a:gd name="connsiteY32" fmla="*/ 1628503 h 1767840"/>
              <a:gd name="connsiteX33" fmla="*/ 635726 w 2760849"/>
              <a:gd name="connsiteY33" fmla="*/ 1645920 h 1767840"/>
              <a:gd name="connsiteX34" fmla="*/ 661851 w 2760849"/>
              <a:gd name="connsiteY34" fmla="*/ 1654628 h 1767840"/>
              <a:gd name="connsiteX35" fmla="*/ 705394 w 2760849"/>
              <a:gd name="connsiteY35" fmla="*/ 1663337 h 1767840"/>
              <a:gd name="connsiteX36" fmla="*/ 757646 w 2760849"/>
              <a:gd name="connsiteY36" fmla="*/ 1680754 h 1767840"/>
              <a:gd name="connsiteX37" fmla="*/ 783771 w 2760849"/>
              <a:gd name="connsiteY37" fmla="*/ 1689463 h 1767840"/>
              <a:gd name="connsiteX38" fmla="*/ 836023 w 2760849"/>
              <a:gd name="connsiteY38" fmla="*/ 1715588 h 1767840"/>
              <a:gd name="connsiteX39" fmla="*/ 914400 w 2760849"/>
              <a:gd name="connsiteY39" fmla="*/ 1750423 h 1767840"/>
              <a:gd name="connsiteX40" fmla="*/ 940526 w 2760849"/>
              <a:gd name="connsiteY40" fmla="*/ 1759131 h 1767840"/>
              <a:gd name="connsiteX41" fmla="*/ 966651 w 2760849"/>
              <a:gd name="connsiteY41" fmla="*/ 1767840 h 1767840"/>
              <a:gd name="connsiteX42" fmla="*/ 1105988 w 2760849"/>
              <a:gd name="connsiteY42" fmla="*/ 1759131 h 1767840"/>
              <a:gd name="connsiteX43" fmla="*/ 1201783 w 2760849"/>
              <a:gd name="connsiteY43" fmla="*/ 1741714 h 1767840"/>
              <a:gd name="connsiteX44" fmla="*/ 1227908 w 2760849"/>
              <a:gd name="connsiteY44" fmla="*/ 1733005 h 1767840"/>
              <a:gd name="connsiteX45" fmla="*/ 1288868 w 2760849"/>
              <a:gd name="connsiteY45" fmla="*/ 1715588 h 1767840"/>
              <a:gd name="connsiteX46" fmla="*/ 1332411 w 2760849"/>
              <a:gd name="connsiteY46" fmla="*/ 1689463 h 1767840"/>
              <a:gd name="connsiteX47" fmla="*/ 1410788 w 2760849"/>
              <a:gd name="connsiteY47" fmla="*/ 1663337 h 1767840"/>
              <a:gd name="connsiteX48" fmla="*/ 1645920 w 2760849"/>
              <a:gd name="connsiteY48" fmla="*/ 1672045 h 1767840"/>
              <a:gd name="connsiteX49" fmla="*/ 1759131 w 2760849"/>
              <a:gd name="connsiteY49" fmla="*/ 1645920 h 1767840"/>
              <a:gd name="connsiteX50" fmla="*/ 1811383 w 2760849"/>
              <a:gd name="connsiteY50" fmla="*/ 1628503 h 1767840"/>
              <a:gd name="connsiteX51" fmla="*/ 1854926 w 2760849"/>
              <a:gd name="connsiteY51" fmla="*/ 1602377 h 1767840"/>
              <a:gd name="connsiteX52" fmla="*/ 1907177 w 2760849"/>
              <a:gd name="connsiteY52" fmla="*/ 1567543 h 1767840"/>
              <a:gd name="connsiteX53" fmla="*/ 1924594 w 2760849"/>
              <a:gd name="connsiteY53" fmla="*/ 1541417 h 1767840"/>
              <a:gd name="connsiteX54" fmla="*/ 1976846 w 2760849"/>
              <a:gd name="connsiteY54" fmla="*/ 1515291 h 1767840"/>
              <a:gd name="connsiteX55" fmla="*/ 2055223 w 2760849"/>
              <a:gd name="connsiteY55" fmla="*/ 1497874 h 1767840"/>
              <a:gd name="connsiteX56" fmla="*/ 2107474 w 2760849"/>
              <a:gd name="connsiteY56" fmla="*/ 1480457 h 1767840"/>
              <a:gd name="connsiteX57" fmla="*/ 2185851 w 2760849"/>
              <a:gd name="connsiteY57" fmla="*/ 1463040 h 1767840"/>
              <a:gd name="connsiteX58" fmla="*/ 2264228 w 2760849"/>
              <a:gd name="connsiteY58" fmla="*/ 1436914 h 1767840"/>
              <a:gd name="connsiteX59" fmla="*/ 2307771 w 2760849"/>
              <a:gd name="connsiteY59" fmla="*/ 1419497 h 1767840"/>
              <a:gd name="connsiteX60" fmla="*/ 2394857 w 2760849"/>
              <a:gd name="connsiteY60" fmla="*/ 1393371 h 1767840"/>
              <a:gd name="connsiteX61" fmla="*/ 2447108 w 2760849"/>
              <a:gd name="connsiteY61" fmla="*/ 1367245 h 1767840"/>
              <a:gd name="connsiteX62" fmla="*/ 2473234 w 2760849"/>
              <a:gd name="connsiteY62" fmla="*/ 1349828 h 1767840"/>
              <a:gd name="connsiteX63" fmla="*/ 2525486 w 2760849"/>
              <a:gd name="connsiteY63" fmla="*/ 1332411 h 1767840"/>
              <a:gd name="connsiteX64" fmla="*/ 2551611 w 2760849"/>
              <a:gd name="connsiteY64" fmla="*/ 1314994 h 1767840"/>
              <a:gd name="connsiteX65" fmla="*/ 2577737 w 2760849"/>
              <a:gd name="connsiteY65" fmla="*/ 1306285 h 1767840"/>
              <a:gd name="connsiteX66" fmla="*/ 2629988 w 2760849"/>
              <a:gd name="connsiteY66" fmla="*/ 1271451 h 1767840"/>
              <a:gd name="connsiteX67" fmla="*/ 2656114 w 2760849"/>
              <a:gd name="connsiteY67" fmla="*/ 1254034 h 1767840"/>
              <a:gd name="connsiteX68" fmla="*/ 2682240 w 2760849"/>
              <a:gd name="connsiteY68" fmla="*/ 1236617 h 1767840"/>
              <a:gd name="connsiteX69" fmla="*/ 2699657 w 2760849"/>
              <a:gd name="connsiteY69" fmla="*/ 1210491 h 1767840"/>
              <a:gd name="connsiteX70" fmla="*/ 2708366 w 2760849"/>
              <a:gd name="connsiteY70" fmla="*/ 1184365 h 1767840"/>
              <a:gd name="connsiteX71" fmla="*/ 2734491 w 2760849"/>
              <a:gd name="connsiteY71" fmla="*/ 1166948 h 1767840"/>
              <a:gd name="connsiteX72" fmla="*/ 2743200 w 2760849"/>
              <a:gd name="connsiteY72" fmla="*/ 1140823 h 1767840"/>
              <a:gd name="connsiteX73" fmla="*/ 2760617 w 2760849"/>
              <a:gd name="connsiteY73" fmla="*/ 1114697 h 1767840"/>
              <a:gd name="connsiteX74" fmla="*/ 2725783 w 2760849"/>
              <a:gd name="connsiteY74" fmla="*/ 1062445 h 1767840"/>
              <a:gd name="connsiteX75" fmla="*/ 2708366 w 2760849"/>
              <a:gd name="connsiteY75" fmla="*/ 1036320 h 1767840"/>
              <a:gd name="connsiteX76" fmla="*/ 2673531 w 2760849"/>
              <a:gd name="connsiteY76" fmla="*/ 1001485 h 1767840"/>
              <a:gd name="connsiteX77" fmla="*/ 2629988 w 2760849"/>
              <a:gd name="connsiteY77" fmla="*/ 957943 h 1767840"/>
              <a:gd name="connsiteX78" fmla="*/ 2542903 w 2760849"/>
              <a:gd name="connsiteY78" fmla="*/ 853440 h 1767840"/>
              <a:gd name="connsiteX79" fmla="*/ 2516777 w 2760849"/>
              <a:gd name="connsiteY79" fmla="*/ 827314 h 1767840"/>
              <a:gd name="connsiteX80" fmla="*/ 2464526 w 2760849"/>
              <a:gd name="connsiteY80" fmla="*/ 792480 h 1767840"/>
              <a:gd name="connsiteX81" fmla="*/ 2447108 w 2760849"/>
              <a:gd name="connsiteY81" fmla="*/ 775063 h 1767840"/>
              <a:gd name="connsiteX82" fmla="*/ 2386148 w 2760849"/>
              <a:gd name="connsiteY82" fmla="*/ 740228 h 1767840"/>
              <a:gd name="connsiteX83" fmla="*/ 2351314 w 2760849"/>
              <a:gd name="connsiteY83" fmla="*/ 714103 h 1767840"/>
              <a:gd name="connsiteX84" fmla="*/ 2325188 w 2760849"/>
              <a:gd name="connsiteY84" fmla="*/ 705394 h 1767840"/>
              <a:gd name="connsiteX85" fmla="*/ 2299063 w 2760849"/>
              <a:gd name="connsiteY85" fmla="*/ 687977 h 1767840"/>
              <a:gd name="connsiteX86" fmla="*/ 2238103 w 2760849"/>
              <a:gd name="connsiteY86" fmla="*/ 670560 h 1767840"/>
              <a:gd name="connsiteX87" fmla="*/ 2203268 w 2760849"/>
              <a:gd name="connsiteY87" fmla="*/ 653143 h 1767840"/>
              <a:gd name="connsiteX88" fmla="*/ 2168434 w 2760849"/>
              <a:gd name="connsiteY88" fmla="*/ 627017 h 1767840"/>
              <a:gd name="connsiteX89" fmla="*/ 2116183 w 2760849"/>
              <a:gd name="connsiteY89" fmla="*/ 609600 h 1767840"/>
              <a:gd name="connsiteX90" fmla="*/ 2081348 w 2760849"/>
              <a:gd name="connsiteY90" fmla="*/ 592183 h 1767840"/>
              <a:gd name="connsiteX91" fmla="*/ 1985554 w 2760849"/>
              <a:gd name="connsiteY91" fmla="*/ 548640 h 1767840"/>
              <a:gd name="connsiteX92" fmla="*/ 1933303 w 2760849"/>
              <a:gd name="connsiteY92" fmla="*/ 513805 h 1767840"/>
              <a:gd name="connsiteX93" fmla="*/ 1881051 w 2760849"/>
              <a:gd name="connsiteY93" fmla="*/ 461554 h 1767840"/>
              <a:gd name="connsiteX94" fmla="*/ 1854926 w 2760849"/>
              <a:gd name="connsiteY94" fmla="*/ 435428 h 1767840"/>
              <a:gd name="connsiteX95" fmla="*/ 1828800 w 2760849"/>
              <a:gd name="connsiteY95" fmla="*/ 426720 h 1767840"/>
              <a:gd name="connsiteX96" fmla="*/ 1785257 w 2760849"/>
              <a:gd name="connsiteY96" fmla="*/ 383177 h 1767840"/>
              <a:gd name="connsiteX97" fmla="*/ 1715588 w 2760849"/>
              <a:gd name="connsiteY97" fmla="*/ 304800 h 1767840"/>
              <a:gd name="connsiteX98" fmla="*/ 1663337 w 2760849"/>
              <a:gd name="connsiteY98" fmla="*/ 261257 h 1767840"/>
              <a:gd name="connsiteX99" fmla="*/ 1637211 w 2760849"/>
              <a:gd name="connsiteY99" fmla="*/ 243840 h 1767840"/>
              <a:gd name="connsiteX100" fmla="*/ 1593668 w 2760849"/>
              <a:gd name="connsiteY100" fmla="*/ 200297 h 1767840"/>
              <a:gd name="connsiteX101" fmla="*/ 1515291 w 2760849"/>
              <a:gd name="connsiteY101" fmla="*/ 148045 h 1767840"/>
              <a:gd name="connsiteX102" fmla="*/ 1489166 w 2760849"/>
              <a:gd name="connsiteY102" fmla="*/ 130628 h 1767840"/>
              <a:gd name="connsiteX103" fmla="*/ 1463040 w 2760849"/>
              <a:gd name="connsiteY103" fmla="*/ 104503 h 1767840"/>
              <a:gd name="connsiteX104" fmla="*/ 1410788 w 2760849"/>
              <a:gd name="connsiteY104" fmla="*/ 87085 h 1767840"/>
              <a:gd name="connsiteX105" fmla="*/ 1384663 w 2760849"/>
              <a:gd name="connsiteY105" fmla="*/ 78377 h 1767840"/>
              <a:gd name="connsiteX106" fmla="*/ 1166948 w 2760849"/>
              <a:gd name="connsiteY106" fmla="*/ 69668 h 1767840"/>
              <a:gd name="connsiteX107" fmla="*/ 1053737 w 2760849"/>
              <a:gd name="connsiteY107" fmla="*/ 52251 h 1767840"/>
              <a:gd name="connsiteX108" fmla="*/ 1001486 w 2760849"/>
              <a:gd name="connsiteY108" fmla="*/ 34834 h 1767840"/>
              <a:gd name="connsiteX109" fmla="*/ 949234 w 2760849"/>
              <a:gd name="connsiteY109" fmla="*/ 17417 h 1767840"/>
              <a:gd name="connsiteX110" fmla="*/ 923108 w 2760849"/>
              <a:gd name="connsiteY110" fmla="*/ 8708 h 1767840"/>
              <a:gd name="connsiteX111" fmla="*/ 870857 w 2760849"/>
              <a:gd name="connsiteY111" fmla="*/ 0 h 1767840"/>
              <a:gd name="connsiteX112" fmla="*/ 505097 w 2760849"/>
              <a:gd name="connsiteY112" fmla="*/ 8708 h 1767840"/>
              <a:gd name="connsiteX113" fmla="*/ 478971 w 2760849"/>
              <a:gd name="connsiteY113" fmla="*/ 26125 h 1767840"/>
              <a:gd name="connsiteX114" fmla="*/ 452846 w 2760849"/>
              <a:gd name="connsiteY114" fmla="*/ 34834 h 1767840"/>
              <a:gd name="connsiteX115" fmla="*/ 348343 w 2760849"/>
              <a:gd name="connsiteY115" fmla="*/ 52251 h 1767840"/>
              <a:gd name="connsiteX116" fmla="*/ 418011 w 2760849"/>
              <a:gd name="connsiteY116" fmla="*/ 87085 h 1767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2760849" h="1767840">
                <a:moveTo>
                  <a:pt x="418011" y="87085"/>
                </a:moveTo>
                <a:cubicBezTo>
                  <a:pt x="422365" y="94342"/>
                  <a:pt x="388510" y="91113"/>
                  <a:pt x="374468" y="95794"/>
                </a:cubicBezTo>
                <a:cubicBezTo>
                  <a:pt x="347690" y="104720"/>
                  <a:pt x="307257" y="134796"/>
                  <a:pt x="287383" y="148045"/>
                </a:cubicBezTo>
                <a:lnTo>
                  <a:pt x="261257" y="165463"/>
                </a:lnTo>
                <a:cubicBezTo>
                  <a:pt x="252548" y="171269"/>
                  <a:pt x="242532" y="175479"/>
                  <a:pt x="235131" y="182880"/>
                </a:cubicBezTo>
                <a:cubicBezTo>
                  <a:pt x="220617" y="197394"/>
                  <a:pt x="202974" y="209344"/>
                  <a:pt x="191588" y="226423"/>
                </a:cubicBezTo>
                <a:cubicBezTo>
                  <a:pt x="185782" y="235131"/>
                  <a:pt x="181572" y="245147"/>
                  <a:pt x="174171" y="252548"/>
                </a:cubicBezTo>
                <a:cubicBezTo>
                  <a:pt x="166770" y="259949"/>
                  <a:pt x="156219" y="263427"/>
                  <a:pt x="148046" y="269965"/>
                </a:cubicBezTo>
                <a:cubicBezTo>
                  <a:pt x="86002" y="319601"/>
                  <a:pt x="184910" y="251195"/>
                  <a:pt x="104503" y="304800"/>
                </a:cubicBezTo>
                <a:cubicBezTo>
                  <a:pt x="98697" y="313508"/>
                  <a:pt x="93624" y="322752"/>
                  <a:pt x="87086" y="330925"/>
                </a:cubicBezTo>
                <a:cubicBezTo>
                  <a:pt x="81957" y="337337"/>
                  <a:pt x="73340" y="340999"/>
                  <a:pt x="69668" y="348343"/>
                </a:cubicBezTo>
                <a:cubicBezTo>
                  <a:pt x="61457" y="364764"/>
                  <a:pt x="58057" y="383177"/>
                  <a:pt x="52251" y="400594"/>
                </a:cubicBezTo>
                <a:lnTo>
                  <a:pt x="26126" y="478971"/>
                </a:lnTo>
                <a:lnTo>
                  <a:pt x="8708" y="531223"/>
                </a:lnTo>
                <a:lnTo>
                  <a:pt x="0" y="557348"/>
                </a:lnTo>
                <a:cubicBezTo>
                  <a:pt x="2903" y="600891"/>
                  <a:pt x="5084" y="644488"/>
                  <a:pt x="8708" y="687977"/>
                </a:cubicBezTo>
                <a:cubicBezTo>
                  <a:pt x="15189" y="765754"/>
                  <a:pt x="10236" y="744812"/>
                  <a:pt x="26126" y="792480"/>
                </a:cubicBezTo>
                <a:cubicBezTo>
                  <a:pt x="29029" y="812800"/>
                  <a:pt x="30219" y="833439"/>
                  <a:pt x="34834" y="853440"/>
                </a:cubicBezTo>
                <a:cubicBezTo>
                  <a:pt x="38962" y="871329"/>
                  <a:pt x="48650" y="887688"/>
                  <a:pt x="52251" y="905691"/>
                </a:cubicBezTo>
                <a:cubicBezTo>
                  <a:pt x="63013" y="959497"/>
                  <a:pt x="52750" y="936918"/>
                  <a:pt x="78377" y="975360"/>
                </a:cubicBezTo>
                <a:cubicBezTo>
                  <a:pt x="98029" y="1053963"/>
                  <a:pt x="75734" y="958178"/>
                  <a:pt x="95794" y="1088571"/>
                </a:cubicBezTo>
                <a:cubicBezTo>
                  <a:pt x="97614" y="1100401"/>
                  <a:pt x="101600" y="1111794"/>
                  <a:pt x="104503" y="1123405"/>
                </a:cubicBezTo>
                <a:cubicBezTo>
                  <a:pt x="106450" y="1138979"/>
                  <a:pt x="112900" y="1227597"/>
                  <a:pt x="130628" y="1245325"/>
                </a:cubicBezTo>
                <a:cubicBezTo>
                  <a:pt x="155447" y="1270144"/>
                  <a:pt x="143491" y="1255911"/>
                  <a:pt x="165463" y="1288868"/>
                </a:cubicBezTo>
                <a:cubicBezTo>
                  <a:pt x="168366" y="1297577"/>
                  <a:pt x="170066" y="1306783"/>
                  <a:pt x="174171" y="1314994"/>
                </a:cubicBezTo>
                <a:cubicBezTo>
                  <a:pt x="178852" y="1324356"/>
                  <a:pt x="187337" y="1331556"/>
                  <a:pt x="191588" y="1341120"/>
                </a:cubicBezTo>
                <a:cubicBezTo>
                  <a:pt x="199045" y="1357897"/>
                  <a:pt x="209006" y="1393371"/>
                  <a:pt x="209006" y="1393371"/>
                </a:cubicBezTo>
                <a:cubicBezTo>
                  <a:pt x="210669" y="1414992"/>
                  <a:pt x="207624" y="1495110"/>
                  <a:pt x="226423" y="1532708"/>
                </a:cubicBezTo>
                <a:cubicBezTo>
                  <a:pt x="231104" y="1542069"/>
                  <a:pt x="236439" y="1551433"/>
                  <a:pt x="243840" y="1558834"/>
                </a:cubicBezTo>
                <a:cubicBezTo>
                  <a:pt x="251241" y="1566235"/>
                  <a:pt x="260402" y="1572000"/>
                  <a:pt x="269966" y="1576251"/>
                </a:cubicBezTo>
                <a:cubicBezTo>
                  <a:pt x="286743" y="1583707"/>
                  <a:pt x="322217" y="1593668"/>
                  <a:pt x="322217" y="1593668"/>
                </a:cubicBezTo>
                <a:cubicBezTo>
                  <a:pt x="330926" y="1599474"/>
                  <a:pt x="338982" y="1606404"/>
                  <a:pt x="348343" y="1611085"/>
                </a:cubicBezTo>
                <a:cubicBezTo>
                  <a:pt x="395703" y="1634766"/>
                  <a:pt x="527275" y="1628284"/>
                  <a:pt x="531223" y="1628503"/>
                </a:cubicBezTo>
                <a:cubicBezTo>
                  <a:pt x="592471" y="1648918"/>
                  <a:pt x="519059" y="1626476"/>
                  <a:pt x="635726" y="1645920"/>
                </a:cubicBezTo>
                <a:cubicBezTo>
                  <a:pt x="644780" y="1647429"/>
                  <a:pt x="652946" y="1652402"/>
                  <a:pt x="661851" y="1654628"/>
                </a:cubicBezTo>
                <a:cubicBezTo>
                  <a:pt x="676211" y="1658218"/>
                  <a:pt x="691114" y="1659442"/>
                  <a:pt x="705394" y="1663337"/>
                </a:cubicBezTo>
                <a:cubicBezTo>
                  <a:pt x="723107" y="1668168"/>
                  <a:pt x="740229" y="1674948"/>
                  <a:pt x="757646" y="1680754"/>
                </a:cubicBezTo>
                <a:cubicBezTo>
                  <a:pt x="766354" y="1683657"/>
                  <a:pt x="776133" y="1684371"/>
                  <a:pt x="783771" y="1689463"/>
                </a:cubicBezTo>
                <a:cubicBezTo>
                  <a:pt x="817535" y="1711972"/>
                  <a:pt x="799968" y="1703570"/>
                  <a:pt x="836023" y="1715588"/>
                </a:cubicBezTo>
                <a:cubicBezTo>
                  <a:pt x="877423" y="1743188"/>
                  <a:pt x="852221" y="1729697"/>
                  <a:pt x="914400" y="1750423"/>
                </a:cubicBezTo>
                <a:lnTo>
                  <a:pt x="940526" y="1759131"/>
                </a:lnTo>
                <a:lnTo>
                  <a:pt x="966651" y="1767840"/>
                </a:lnTo>
                <a:cubicBezTo>
                  <a:pt x="1013097" y="1764937"/>
                  <a:pt x="1059643" y="1763344"/>
                  <a:pt x="1105988" y="1759131"/>
                </a:cubicBezTo>
                <a:cubicBezTo>
                  <a:pt x="1118197" y="1758021"/>
                  <a:pt x="1186731" y="1745477"/>
                  <a:pt x="1201783" y="1741714"/>
                </a:cubicBezTo>
                <a:cubicBezTo>
                  <a:pt x="1210688" y="1739488"/>
                  <a:pt x="1219082" y="1735527"/>
                  <a:pt x="1227908" y="1733005"/>
                </a:cubicBezTo>
                <a:cubicBezTo>
                  <a:pt x="1304452" y="1711135"/>
                  <a:pt x="1226230" y="1736469"/>
                  <a:pt x="1288868" y="1715588"/>
                </a:cubicBezTo>
                <a:cubicBezTo>
                  <a:pt x="1317834" y="1686623"/>
                  <a:pt x="1292843" y="1706421"/>
                  <a:pt x="1332411" y="1689463"/>
                </a:cubicBezTo>
                <a:cubicBezTo>
                  <a:pt x="1395509" y="1662421"/>
                  <a:pt x="1337386" y="1678017"/>
                  <a:pt x="1410788" y="1663337"/>
                </a:cubicBezTo>
                <a:cubicBezTo>
                  <a:pt x="1489165" y="1666240"/>
                  <a:pt x="1567489" y="1672045"/>
                  <a:pt x="1645920" y="1672045"/>
                </a:cubicBezTo>
                <a:cubicBezTo>
                  <a:pt x="1791730" y="1672045"/>
                  <a:pt x="1691401" y="1676022"/>
                  <a:pt x="1759131" y="1645920"/>
                </a:cubicBezTo>
                <a:cubicBezTo>
                  <a:pt x="1775908" y="1638464"/>
                  <a:pt x="1811383" y="1628503"/>
                  <a:pt x="1811383" y="1628503"/>
                </a:cubicBezTo>
                <a:cubicBezTo>
                  <a:pt x="1850457" y="1589426"/>
                  <a:pt x="1804054" y="1630639"/>
                  <a:pt x="1854926" y="1602377"/>
                </a:cubicBezTo>
                <a:cubicBezTo>
                  <a:pt x="1873224" y="1592211"/>
                  <a:pt x="1907177" y="1567543"/>
                  <a:pt x="1907177" y="1567543"/>
                </a:cubicBezTo>
                <a:cubicBezTo>
                  <a:pt x="1912983" y="1558834"/>
                  <a:pt x="1917193" y="1548818"/>
                  <a:pt x="1924594" y="1541417"/>
                </a:cubicBezTo>
                <a:cubicBezTo>
                  <a:pt x="1938783" y="1527228"/>
                  <a:pt x="1957959" y="1520013"/>
                  <a:pt x="1976846" y="1515291"/>
                </a:cubicBezTo>
                <a:cubicBezTo>
                  <a:pt x="2026584" y="1502857"/>
                  <a:pt x="2010509" y="1511288"/>
                  <a:pt x="2055223" y="1497874"/>
                </a:cubicBezTo>
                <a:cubicBezTo>
                  <a:pt x="2072808" y="1492599"/>
                  <a:pt x="2089663" y="1484910"/>
                  <a:pt x="2107474" y="1480457"/>
                </a:cubicBezTo>
                <a:cubicBezTo>
                  <a:pt x="2156668" y="1468158"/>
                  <a:pt x="2130572" y="1474095"/>
                  <a:pt x="2185851" y="1463040"/>
                </a:cubicBezTo>
                <a:cubicBezTo>
                  <a:pt x="2322138" y="1408526"/>
                  <a:pt x="2151728" y="1474414"/>
                  <a:pt x="2264228" y="1436914"/>
                </a:cubicBezTo>
                <a:cubicBezTo>
                  <a:pt x="2279058" y="1431971"/>
                  <a:pt x="2293080" y="1424839"/>
                  <a:pt x="2307771" y="1419497"/>
                </a:cubicBezTo>
                <a:cubicBezTo>
                  <a:pt x="2354412" y="1402537"/>
                  <a:pt x="2353272" y="1403768"/>
                  <a:pt x="2394857" y="1393371"/>
                </a:cubicBezTo>
                <a:cubicBezTo>
                  <a:pt x="2469732" y="1343456"/>
                  <a:pt x="2374998" y="1403301"/>
                  <a:pt x="2447108" y="1367245"/>
                </a:cubicBezTo>
                <a:cubicBezTo>
                  <a:pt x="2456469" y="1362564"/>
                  <a:pt x="2463670" y="1354079"/>
                  <a:pt x="2473234" y="1349828"/>
                </a:cubicBezTo>
                <a:cubicBezTo>
                  <a:pt x="2490011" y="1342372"/>
                  <a:pt x="2510210" y="1342595"/>
                  <a:pt x="2525486" y="1332411"/>
                </a:cubicBezTo>
                <a:cubicBezTo>
                  <a:pt x="2534194" y="1326605"/>
                  <a:pt x="2542250" y="1319675"/>
                  <a:pt x="2551611" y="1314994"/>
                </a:cubicBezTo>
                <a:cubicBezTo>
                  <a:pt x="2559822" y="1310889"/>
                  <a:pt x="2569712" y="1310743"/>
                  <a:pt x="2577737" y="1306285"/>
                </a:cubicBezTo>
                <a:cubicBezTo>
                  <a:pt x="2596035" y="1296119"/>
                  <a:pt x="2612571" y="1283062"/>
                  <a:pt x="2629988" y="1271451"/>
                </a:cubicBezTo>
                <a:lnTo>
                  <a:pt x="2656114" y="1254034"/>
                </a:lnTo>
                <a:lnTo>
                  <a:pt x="2682240" y="1236617"/>
                </a:lnTo>
                <a:cubicBezTo>
                  <a:pt x="2688046" y="1227908"/>
                  <a:pt x="2694976" y="1219852"/>
                  <a:pt x="2699657" y="1210491"/>
                </a:cubicBezTo>
                <a:cubicBezTo>
                  <a:pt x="2703762" y="1202280"/>
                  <a:pt x="2702631" y="1191533"/>
                  <a:pt x="2708366" y="1184365"/>
                </a:cubicBezTo>
                <a:cubicBezTo>
                  <a:pt x="2714904" y="1176192"/>
                  <a:pt x="2725783" y="1172754"/>
                  <a:pt x="2734491" y="1166948"/>
                </a:cubicBezTo>
                <a:cubicBezTo>
                  <a:pt x="2737394" y="1158240"/>
                  <a:pt x="2739095" y="1149033"/>
                  <a:pt x="2743200" y="1140823"/>
                </a:cubicBezTo>
                <a:cubicBezTo>
                  <a:pt x="2747881" y="1131462"/>
                  <a:pt x="2762887" y="1124914"/>
                  <a:pt x="2760617" y="1114697"/>
                </a:cubicBezTo>
                <a:cubicBezTo>
                  <a:pt x="2756076" y="1094263"/>
                  <a:pt x="2737394" y="1079862"/>
                  <a:pt x="2725783" y="1062445"/>
                </a:cubicBezTo>
                <a:cubicBezTo>
                  <a:pt x="2719977" y="1053737"/>
                  <a:pt x="2715767" y="1043721"/>
                  <a:pt x="2708366" y="1036320"/>
                </a:cubicBezTo>
                <a:cubicBezTo>
                  <a:pt x="2696754" y="1024708"/>
                  <a:pt x="2682640" y="1015148"/>
                  <a:pt x="2673531" y="1001485"/>
                </a:cubicBezTo>
                <a:cubicBezTo>
                  <a:pt x="2650308" y="966651"/>
                  <a:pt x="2664822" y="981166"/>
                  <a:pt x="2629988" y="957943"/>
                </a:cubicBezTo>
                <a:cubicBezTo>
                  <a:pt x="2581491" y="885196"/>
                  <a:pt x="2609956" y="920493"/>
                  <a:pt x="2542903" y="853440"/>
                </a:cubicBezTo>
                <a:cubicBezTo>
                  <a:pt x="2534194" y="844731"/>
                  <a:pt x="2527024" y="834146"/>
                  <a:pt x="2516777" y="827314"/>
                </a:cubicBezTo>
                <a:cubicBezTo>
                  <a:pt x="2499360" y="815703"/>
                  <a:pt x="2479328" y="807281"/>
                  <a:pt x="2464526" y="792480"/>
                </a:cubicBezTo>
                <a:cubicBezTo>
                  <a:pt x="2458720" y="786674"/>
                  <a:pt x="2453519" y="780192"/>
                  <a:pt x="2447108" y="775063"/>
                </a:cubicBezTo>
                <a:cubicBezTo>
                  <a:pt x="2412857" y="747662"/>
                  <a:pt x="2427026" y="765776"/>
                  <a:pt x="2386148" y="740228"/>
                </a:cubicBezTo>
                <a:cubicBezTo>
                  <a:pt x="2373840" y="732536"/>
                  <a:pt x="2363916" y="721304"/>
                  <a:pt x="2351314" y="714103"/>
                </a:cubicBezTo>
                <a:cubicBezTo>
                  <a:pt x="2343344" y="709549"/>
                  <a:pt x="2333399" y="709499"/>
                  <a:pt x="2325188" y="705394"/>
                </a:cubicBezTo>
                <a:cubicBezTo>
                  <a:pt x="2315827" y="700713"/>
                  <a:pt x="2308424" y="692658"/>
                  <a:pt x="2299063" y="687977"/>
                </a:cubicBezTo>
                <a:cubicBezTo>
                  <a:pt x="2286567" y="681729"/>
                  <a:pt x="2249268" y="673351"/>
                  <a:pt x="2238103" y="670560"/>
                </a:cubicBezTo>
                <a:cubicBezTo>
                  <a:pt x="2226491" y="664754"/>
                  <a:pt x="2214277" y="660024"/>
                  <a:pt x="2203268" y="653143"/>
                </a:cubicBezTo>
                <a:cubicBezTo>
                  <a:pt x="2190960" y="645450"/>
                  <a:pt x="2181416" y="633508"/>
                  <a:pt x="2168434" y="627017"/>
                </a:cubicBezTo>
                <a:cubicBezTo>
                  <a:pt x="2152013" y="618806"/>
                  <a:pt x="2132604" y="617810"/>
                  <a:pt x="2116183" y="609600"/>
                </a:cubicBezTo>
                <a:cubicBezTo>
                  <a:pt x="2104571" y="603794"/>
                  <a:pt x="2093280" y="597297"/>
                  <a:pt x="2081348" y="592183"/>
                </a:cubicBezTo>
                <a:cubicBezTo>
                  <a:pt x="2029570" y="569992"/>
                  <a:pt x="2066322" y="602487"/>
                  <a:pt x="1985554" y="548640"/>
                </a:cubicBezTo>
                <a:cubicBezTo>
                  <a:pt x="1968137" y="537028"/>
                  <a:pt x="1948105" y="528607"/>
                  <a:pt x="1933303" y="513805"/>
                </a:cubicBezTo>
                <a:lnTo>
                  <a:pt x="1881051" y="461554"/>
                </a:lnTo>
                <a:cubicBezTo>
                  <a:pt x="1872342" y="452845"/>
                  <a:pt x="1866610" y="439322"/>
                  <a:pt x="1854926" y="435428"/>
                </a:cubicBezTo>
                <a:lnTo>
                  <a:pt x="1828800" y="426720"/>
                </a:lnTo>
                <a:cubicBezTo>
                  <a:pt x="1782355" y="357051"/>
                  <a:pt x="1843314" y="441234"/>
                  <a:pt x="1785257" y="383177"/>
                </a:cubicBezTo>
                <a:cubicBezTo>
                  <a:pt x="1732899" y="330819"/>
                  <a:pt x="1825317" y="377954"/>
                  <a:pt x="1715588" y="304800"/>
                </a:cubicBezTo>
                <a:cubicBezTo>
                  <a:pt x="1650720" y="261554"/>
                  <a:pt x="1730396" y="317139"/>
                  <a:pt x="1663337" y="261257"/>
                </a:cubicBezTo>
                <a:cubicBezTo>
                  <a:pt x="1655296" y="254557"/>
                  <a:pt x="1645088" y="250732"/>
                  <a:pt x="1637211" y="243840"/>
                </a:cubicBezTo>
                <a:cubicBezTo>
                  <a:pt x="1621763" y="230323"/>
                  <a:pt x="1610747" y="211683"/>
                  <a:pt x="1593668" y="200297"/>
                </a:cubicBezTo>
                <a:lnTo>
                  <a:pt x="1515291" y="148045"/>
                </a:lnTo>
                <a:cubicBezTo>
                  <a:pt x="1506583" y="142239"/>
                  <a:pt x="1496567" y="138029"/>
                  <a:pt x="1489166" y="130628"/>
                </a:cubicBezTo>
                <a:cubicBezTo>
                  <a:pt x="1480457" y="121920"/>
                  <a:pt x="1473806" y="110484"/>
                  <a:pt x="1463040" y="104503"/>
                </a:cubicBezTo>
                <a:cubicBezTo>
                  <a:pt x="1446991" y="95587"/>
                  <a:pt x="1428205" y="92891"/>
                  <a:pt x="1410788" y="87085"/>
                </a:cubicBezTo>
                <a:cubicBezTo>
                  <a:pt x="1402080" y="84182"/>
                  <a:pt x="1393835" y="78744"/>
                  <a:pt x="1384663" y="78377"/>
                </a:cubicBezTo>
                <a:lnTo>
                  <a:pt x="1166948" y="69668"/>
                </a:lnTo>
                <a:cubicBezTo>
                  <a:pt x="1154045" y="67825"/>
                  <a:pt x="1069858" y="56281"/>
                  <a:pt x="1053737" y="52251"/>
                </a:cubicBezTo>
                <a:cubicBezTo>
                  <a:pt x="1035926" y="47798"/>
                  <a:pt x="1018903" y="40640"/>
                  <a:pt x="1001486" y="34834"/>
                </a:cubicBezTo>
                <a:lnTo>
                  <a:pt x="949234" y="17417"/>
                </a:lnTo>
                <a:cubicBezTo>
                  <a:pt x="940525" y="14514"/>
                  <a:pt x="932163" y="10217"/>
                  <a:pt x="923108" y="8708"/>
                </a:cubicBezTo>
                <a:lnTo>
                  <a:pt x="870857" y="0"/>
                </a:lnTo>
                <a:cubicBezTo>
                  <a:pt x="748937" y="2903"/>
                  <a:pt x="626781" y="596"/>
                  <a:pt x="505097" y="8708"/>
                </a:cubicBezTo>
                <a:cubicBezTo>
                  <a:pt x="494654" y="9404"/>
                  <a:pt x="488332" y="21444"/>
                  <a:pt x="478971" y="26125"/>
                </a:cubicBezTo>
                <a:cubicBezTo>
                  <a:pt x="470761" y="30230"/>
                  <a:pt x="461672" y="32312"/>
                  <a:pt x="452846" y="34834"/>
                </a:cubicBezTo>
                <a:cubicBezTo>
                  <a:pt x="408094" y="47621"/>
                  <a:pt x="404884" y="45184"/>
                  <a:pt x="348343" y="52251"/>
                </a:cubicBezTo>
                <a:cubicBezTo>
                  <a:pt x="368980" y="83208"/>
                  <a:pt x="413657" y="79828"/>
                  <a:pt x="418011" y="87085"/>
                </a:cubicBezTo>
                <a:close/>
              </a:path>
            </a:pathLst>
          </a:cu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own Arrow Callout 4"/>
          <p:cNvSpPr/>
          <p:nvPr/>
        </p:nvSpPr>
        <p:spPr>
          <a:xfrm>
            <a:off x="5713342" y="3069515"/>
            <a:ext cx="1346808" cy="958788"/>
          </a:xfrm>
          <a:prstGeom prst="downArrowCallou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You are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22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8673" y="1207315"/>
            <a:ext cx="84734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60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At 15:45 h…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GB" sz="6000" b="1" dirty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60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…yes, things can get worse…</a:t>
            </a:r>
            <a:endParaRPr lang="en-GB" sz="6000" b="1" dirty="0">
              <a:solidFill>
                <a:schemeClr val="tx2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91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0776" y="267838"/>
            <a:ext cx="61047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4000" b="1" dirty="0" smtClean="0">
                <a:latin typeface="Palatino Linotype" panose="02040502050505030304" pitchFamily="18" charset="0"/>
              </a:rPr>
              <a:t>Two lessons…</a:t>
            </a:r>
            <a:endParaRPr lang="en-GB" sz="4000" b="1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0776" y="1909403"/>
            <a:ext cx="89132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If something grows exponentially it means really, really fast.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GB" sz="3200" b="1" dirty="0">
              <a:solidFill>
                <a:schemeClr val="tx2"/>
              </a:solidFill>
              <a:latin typeface="Palatino Linotype" panose="0204050205050503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Whatever happens as a consequence it hits up really, really hard in the last moment.</a:t>
            </a:r>
            <a:endParaRPr lang="en-GB" sz="3200" b="1" dirty="0">
              <a:solidFill>
                <a:schemeClr val="tx2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23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9982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8409" y="93666"/>
            <a:ext cx="80947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How does exponential growth looks like?</a:t>
            </a:r>
            <a:endParaRPr lang="en-GB" sz="32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7794" y="1264550"/>
            <a:ext cx="2690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Amount of stuff</a:t>
            </a:r>
            <a:endParaRPr lang="en-GB" sz="2800" b="1" dirty="0">
              <a:solidFill>
                <a:schemeClr val="bg1"/>
              </a:solidFill>
              <a:latin typeface="Bradley Hand ITC" panose="030704020503020302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35189" y="6091188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Time</a:t>
            </a:r>
            <a:endParaRPr lang="en-GB" sz="2800" b="1" dirty="0">
              <a:solidFill>
                <a:schemeClr val="bg1"/>
              </a:solidFill>
              <a:latin typeface="Bradley Hand ITC" panose="03070402050302030203" pitchFamily="66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644162" y="1327638"/>
            <a:ext cx="4114800" cy="4281854"/>
          </a:xfrm>
          <a:custGeom>
            <a:avLst/>
            <a:gdLst>
              <a:gd name="connsiteX0" fmla="*/ 0 w 4114800"/>
              <a:gd name="connsiteY0" fmla="*/ 4281854 h 4281854"/>
              <a:gd name="connsiteX1" fmla="*/ 1081453 w 4114800"/>
              <a:gd name="connsiteY1" fmla="*/ 3719147 h 4281854"/>
              <a:gd name="connsiteX2" fmla="*/ 2558561 w 4114800"/>
              <a:gd name="connsiteY2" fmla="*/ 2382716 h 4281854"/>
              <a:gd name="connsiteX3" fmla="*/ 3341076 w 4114800"/>
              <a:gd name="connsiteY3" fmla="*/ 1274885 h 4281854"/>
              <a:gd name="connsiteX4" fmla="*/ 4114800 w 4114800"/>
              <a:gd name="connsiteY4" fmla="*/ 0 h 428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4281854">
                <a:moveTo>
                  <a:pt x="0" y="4281854"/>
                </a:moveTo>
                <a:cubicBezTo>
                  <a:pt x="327513" y="4158762"/>
                  <a:pt x="655026" y="4035670"/>
                  <a:pt x="1081453" y="3719147"/>
                </a:cubicBezTo>
                <a:cubicBezTo>
                  <a:pt x="1507880" y="3402624"/>
                  <a:pt x="2181957" y="2790093"/>
                  <a:pt x="2558561" y="2382716"/>
                </a:cubicBezTo>
                <a:cubicBezTo>
                  <a:pt x="2935165" y="1975339"/>
                  <a:pt x="3081703" y="1672004"/>
                  <a:pt x="3341076" y="1274885"/>
                </a:cubicBezTo>
                <a:cubicBezTo>
                  <a:pt x="3600449" y="877766"/>
                  <a:pt x="4114800" y="0"/>
                  <a:pt x="4114800" y="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5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6686" y="2135032"/>
            <a:ext cx="78507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4000" b="1" dirty="0" smtClean="0">
                <a:latin typeface="Palatino Linotype" panose="02040502050505030304" pitchFamily="18" charset="0"/>
              </a:rPr>
              <a:t>Let me show you some examples of “stuff” that seems to grow exponentially in this planet.</a:t>
            </a:r>
            <a:endParaRPr lang="en-GB" sz="4000" b="1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58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5006" y="282736"/>
            <a:ext cx="82384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Why </a:t>
            </a:r>
            <a:r>
              <a:rPr lang="en-GB" sz="28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a physicist at CERN would want </a:t>
            </a:r>
            <a:r>
              <a:rPr lang="en-GB" sz="2800" dirty="0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talk </a:t>
            </a:r>
            <a:r>
              <a:rPr lang="en-GB" sz="2800" dirty="0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about </a:t>
            </a:r>
            <a:r>
              <a:rPr lang="en-GB" sz="28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this </a:t>
            </a:r>
            <a:r>
              <a:rPr lang="en-GB" sz="2800" dirty="0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topic?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2661" y="1612555"/>
            <a:ext cx="82384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Exponential  ~ hugely accelerated</a:t>
            </a:r>
            <a:endParaRPr lang="en-GB" dirty="0">
              <a:latin typeface="Palatino Linotype" panose="02040502050505030304" pitchFamily="18" charset="0"/>
            </a:endParaRPr>
          </a:p>
          <a:p>
            <a:pPr algn="ctr"/>
            <a:endParaRPr lang="en-GB" dirty="0" smtClean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974" y="1864311"/>
            <a:ext cx="6192757" cy="342665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665825" y="5373184"/>
            <a:ext cx="7972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At </a:t>
            </a:r>
            <a:r>
              <a:rPr lang="en-GB" dirty="0">
                <a:solidFill>
                  <a:srgbClr val="0C377B"/>
                </a:solidFill>
                <a:latin typeface="Palatino Linotype" panose="02040502050505030304" pitchFamily="18" charset="0"/>
              </a:rPr>
              <a:t>our LHC we accelerate “stuff” pretty </a:t>
            </a:r>
            <a:r>
              <a:rPr lang="en-GB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fast </a:t>
            </a:r>
            <a:r>
              <a:rPr lang="en-GB" dirty="0">
                <a:solidFill>
                  <a:srgbClr val="0C377B"/>
                </a:solidFill>
                <a:latin typeface="Palatino Linotype" panose="02040502050505030304" pitchFamily="18" charset="0"/>
              </a:rPr>
              <a:t>and study what happens </a:t>
            </a:r>
            <a:endParaRPr lang="en-GB" dirty="0" smtClean="0">
              <a:solidFill>
                <a:srgbClr val="0C377B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GB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when </a:t>
            </a:r>
            <a:r>
              <a:rPr lang="en-GB" dirty="0">
                <a:solidFill>
                  <a:srgbClr val="0C377B"/>
                </a:solidFill>
                <a:latin typeface="Palatino Linotype" panose="02040502050505030304" pitchFamily="18" charset="0"/>
              </a:rPr>
              <a:t>this “stuff” </a:t>
            </a:r>
            <a:r>
              <a:rPr lang="en-GB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collides.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55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99" y="1108892"/>
            <a:ext cx="3782715" cy="21219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432" y="969286"/>
            <a:ext cx="4430888" cy="21413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13" y="3809092"/>
            <a:ext cx="4502138" cy="1791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951" y="3466013"/>
            <a:ext cx="4099851" cy="229271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9131" y="5758724"/>
            <a:ext cx="8662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</a:t>
            </a:r>
          </a:p>
          <a:p>
            <a:r>
              <a:rPr lang="en-GB" sz="1100" dirty="0" smtClean="0">
                <a:latin typeface="Palatino Linotype" panose="02040502050505030304" pitchFamily="18" charset="0"/>
              </a:rPr>
              <a:t>“</a:t>
            </a:r>
            <a:r>
              <a:rPr lang="en-GB" sz="1100" dirty="0">
                <a:latin typeface="Palatino Linotype" panose="02040502050505030304" pitchFamily="18" charset="0"/>
              </a:rPr>
              <a:t>Global Change and the Earth System: A Planet Under Pressure” (2004), W. Steffen, </a:t>
            </a:r>
            <a:r>
              <a:rPr lang="en-GB" sz="1100" dirty="0" smtClean="0">
                <a:latin typeface="Palatino Linotype" panose="02040502050505030304" pitchFamily="18" charset="0"/>
              </a:rPr>
              <a:t>et al., Springer-</a:t>
            </a:r>
            <a:r>
              <a:rPr lang="en-GB" sz="1100" dirty="0" err="1" smtClean="0">
                <a:latin typeface="Palatino Linotype" panose="02040502050505030304" pitchFamily="18" charset="0"/>
              </a:rPr>
              <a:t>Verlag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r>
              <a:rPr lang="en-GB" sz="1100" dirty="0">
                <a:latin typeface="Palatino Linotype" panose="02040502050505030304" pitchFamily="18" charset="0"/>
              </a:rPr>
              <a:t>Berlin Heidelberg New </a:t>
            </a:r>
            <a:r>
              <a:rPr lang="en-GB" sz="1100" dirty="0" smtClean="0">
                <a:latin typeface="Palatino Linotype" panose="02040502050505030304" pitchFamily="18" charset="0"/>
              </a:rPr>
              <a:t>York.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3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85" y="431200"/>
            <a:ext cx="4159721" cy="2387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1606" y="524419"/>
            <a:ext cx="4296007" cy="23674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231" y="3161212"/>
            <a:ext cx="4706750" cy="27403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9131" y="5758724"/>
            <a:ext cx="8662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</a:t>
            </a:r>
          </a:p>
          <a:p>
            <a:r>
              <a:rPr lang="en-GB" sz="1100" dirty="0" smtClean="0">
                <a:latin typeface="Palatino Linotype" panose="02040502050505030304" pitchFamily="18" charset="0"/>
              </a:rPr>
              <a:t>“</a:t>
            </a:r>
            <a:r>
              <a:rPr lang="en-GB" sz="1100" dirty="0">
                <a:latin typeface="Palatino Linotype" panose="02040502050505030304" pitchFamily="18" charset="0"/>
              </a:rPr>
              <a:t>Global Change and the Earth System: A Planet Under Pressure” (2004), W. Steffen, </a:t>
            </a:r>
            <a:r>
              <a:rPr lang="en-GB" sz="1100" dirty="0" smtClean="0">
                <a:latin typeface="Palatino Linotype" panose="02040502050505030304" pitchFamily="18" charset="0"/>
              </a:rPr>
              <a:t>et al., Springer-</a:t>
            </a:r>
            <a:r>
              <a:rPr lang="en-GB" sz="1100" dirty="0" err="1" smtClean="0">
                <a:latin typeface="Palatino Linotype" panose="02040502050505030304" pitchFamily="18" charset="0"/>
              </a:rPr>
              <a:t>Verlag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r>
              <a:rPr lang="en-GB" sz="1100" dirty="0">
                <a:latin typeface="Palatino Linotype" panose="02040502050505030304" pitchFamily="18" charset="0"/>
              </a:rPr>
              <a:t>Berlin Heidelberg New </a:t>
            </a:r>
            <a:r>
              <a:rPr lang="en-GB" sz="1100" dirty="0" smtClean="0">
                <a:latin typeface="Palatino Linotype" panose="02040502050505030304" pitchFamily="18" charset="0"/>
              </a:rPr>
              <a:t>York.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28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970" y="105953"/>
            <a:ext cx="3400276" cy="30204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611" y="168002"/>
            <a:ext cx="4051469" cy="29583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34" y="3126376"/>
            <a:ext cx="3722043" cy="28092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5043" y="2993388"/>
            <a:ext cx="3436240" cy="30752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9131" y="5758724"/>
            <a:ext cx="8662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</a:t>
            </a:r>
          </a:p>
          <a:p>
            <a:r>
              <a:rPr lang="en-GB" sz="1100" dirty="0" smtClean="0">
                <a:latin typeface="Palatino Linotype" panose="02040502050505030304" pitchFamily="18" charset="0"/>
              </a:rPr>
              <a:t>“</a:t>
            </a:r>
            <a:r>
              <a:rPr lang="en-GB" sz="1100" dirty="0">
                <a:latin typeface="Palatino Linotype" panose="02040502050505030304" pitchFamily="18" charset="0"/>
              </a:rPr>
              <a:t>Global Change and the Earth System: A Planet Under Pressure” (2004), W. Steffen, </a:t>
            </a:r>
            <a:r>
              <a:rPr lang="en-GB" sz="1100" dirty="0" smtClean="0">
                <a:latin typeface="Palatino Linotype" panose="02040502050505030304" pitchFamily="18" charset="0"/>
              </a:rPr>
              <a:t>et al., Springer-</a:t>
            </a:r>
            <a:r>
              <a:rPr lang="en-GB" sz="1100" dirty="0" err="1" smtClean="0">
                <a:latin typeface="Palatino Linotype" panose="02040502050505030304" pitchFamily="18" charset="0"/>
              </a:rPr>
              <a:t>Verlag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r>
              <a:rPr lang="en-GB" sz="1100" dirty="0">
                <a:latin typeface="Palatino Linotype" panose="02040502050505030304" pitchFamily="18" charset="0"/>
              </a:rPr>
              <a:t>Berlin Heidelberg New </a:t>
            </a:r>
            <a:r>
              <a:rPr lang="en-GB" sz="1100" dirty="0" smtClean="0">
                <a:latin typeface="Palatino Linotype" panose="02040502050505030304" pitchFamily="18" charset="0"/>
              </a:rPr>
              <a:t>York.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90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0147" y="157061"/>
            <a:ext cx="78515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Palatino Linotype" panose="02040502050505030304" pitchFamily="18" charset="0"/>
              </a:rPr>
              <a:t>BE AWARE!!</a:t>
            </a:r>
          </a:p>
          <a:p>
            <a:endParaRPr lang="en-GB" dirty="0" smtClean="0">
              <a:latin typeface="Palatino Linotype" panose="02040502050505030304" pitchFamily="18" charset="0"/>
            </a:endParaRPr>
          </a:p>
          <a:p>
            <a:r>
              <a:rPr lang="en-GB" dirty="0" smtClean="0">
                <a:latin typeface="Palatino Linotype" panose="02040502050505030304" pitchFamily="18" charset="0"/>
              </a:rPr>
              <a:t>Sometimes (global) exponentials hide inequality in wealth distribution.</a:t>
            </a:r>
            <a:endParaRPr lang="en-GB" dirty="0">
              <a:latin typeface="Palatino Linotype" panose="0204050205050503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7788"/>
            <a:ext cx="3466637" cy="265005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534509" y="1504735"/>
            <a:ext cx="5316812" cy="4186208"/>
            <a:chOff x="3783859" y="2447109"/>
            <a:chExt cx="4823620" cy="368554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3859" y="2447109"/>
              <a:ext cx="4823620" cy="368554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9"/>
            <p:cNvSpPr/>
            <p:nvPr/>
          </p:nvSpPr>
          <p:spPr>
            <a:xfrm>
              <a:off x="4023360" y="2447109"/>
              <a:ext cx="3561806" cy="2090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ectangle 7"/>
          <p:cNvSpPr/>
          <p:nvPr/>
        </p:nvSpPr>
        <p:spPr>
          <a:xfrm>
            <a:off x="139130" y="5758724"/>
            <a:ext cx="900486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Purchasing </a:t>
            </a:r>
            <a:r>
              <a:rPr lang="en-GB" sz="1100" dirty="0">
                <a:latin typeface="Palatino Linotype" panose="02040502050505030304" pitchFamily="18" charset="0"/>
              </a:rPr>
              <a:t>Power Parities </a:t>
            </a:r>
            <a:r>
              <a:rPr lang="en-GB" sz="1100" dirty="0" smtClean="0">
                <a:latin typeface="Palatino Linotype" panose="02040502050505030304" pitchFamily="18" charset="0"/>
              </a:rPr>
              <a:t>and Real </a:t>
            </a:r>
            <a:r>
              <a:rPr lang="en-GB" sz="1100" dirty="0">
                <a:latin typeface="Palatino Linotype" panose="02040502050505030304" pitchFamily="18" charset="0"/>
              </a:rPr>
              <a:t>Expenditures of World </a:t>
            </a:r>
            <a:r>
              <a:rPr lang="en-GB" sz="1100" dirty="0" smtClean="0">
                <a:latin typeface="Palatino Linotype" panose="02040502050505030304" pitchFamily="18" charset="0"/>
              </a:rPr>
              <a:t>Economies, </a:t>
            </a:r>
            <a:r>
              <a:rPr lang="en-GB" sz="1100" dirty="0">
                <a:latin typeface="Palatino Linotype" panose="02040502050505030304" pitchFamily="18" charset="0"/>
              </a:rPr>
              <a:t>2014 International Bank for Reconstruction and Development / The World </a:t>
            </a:r>
            <a:r>
              <a:rPr lang="en-GB" sz="1100" dirty="0" smtClean="0">
                <a:latin typeface="Palatino Linotype" panose="02040502050505030304" pitchFamily="18" charset="0"/>
              </a:rPr>
              <a:t>Bank. 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22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0970" y="1528660"/>
            <a:ext cx="785153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800" dirty="0" smtClean="0">
                <a:latin typeface="Palatino Linotype" panose="02040502050505030304" pitchFamily="18" charset="0"/>
              </a:rPr>
              <a:t>Now that we have a feeling about “exponential” allow me to offer you some </a:t>
            </a:r>
          </a:p>
          <a:p>
            <a:pPr algn="ctr"/>
            <a:r>
              <a:rPr lang="en-GB" sz="4800" dirty="0" smtClean="0">
                <a:latin typeface="Palatino Linotype" panose="02040502050505030304" pitchFamily="18" charset="0"/>
              </a:rPr>
              <a:t>food for thought (3 cases).</a:t>
            </a:r>
            <a:endParaRPr lang="en-GB" sz="4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1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7612" y="300763"/>
            <a:ext cx="5116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GB" sz="2800" dirty="0">
              <a:latin typeface="Palatino Linotype" panose="02040502050505030304" pitchFamily="18" charset="0"/>
            </a:endParaRPr>
          </a:p>
          <a:p>
            <a:pPr algn="just"/>
            <a:r>
              <a:rPr lang="en-GB" sz="2800" u="sng" dirty="0" smtClean="0">
                <a:latin typeface="Palatino Linotype" panose="02040502050505030304" pitchFamily="18" charset="0"/>
              </a:rPr>
              <a:t>Case 1</a:t>
            </a:r>
          </a:p>
          <a:p>
            <a:pPr algn="just"/>
            <a:endParaRPr lang="en-GB" sz="2800" dirty="0">
              <a:latin typeface="Palatino Linotype" panose="02040502050505030304" pitchFamily="18" charset="0"/>
            </a:endParaRPr>
          </a:p>
          <a:p>
            <a:pPr algn="just"/>
            <a:r>
              <a:rPr lang="en-GB" sz="2800" dirty="0">
                <a:latin typeface="Palatino Linotype" panose="02040502050505030304" pitchFamily="18" charset="0"/>
              </a:rPr>
              <a:t>W</a:t>
            </a:r>
            <a:r>
              <a:rPr lang="en-GB" sz="2800" dirty="0" smtClean="0">
                <a:latin typeface="Palatino Linotype" panose="02040502050505030304" pitchFamily="18" charset="0"/>
              </a:rPr>
              <a:t>ill science and technology alone save the day?</a:t>
            </a:r>
          </a:p>
          <a:p>
            <a:pPr algn="just"/>
            <a:endParaRPr lang="en-GB" sz="2800" dirty="0">
              <a:latin typeface="Palatino Linotype" panose="02040502050505030304" pitchFamily="18" charset="0"/>
            </a:endParaRPr>
          </a:p>
          <a:p>
            <a:pPr algn="just"/>
            <a:endParaRPr lang="en-GB" sz="2800" dirty="0" smtClean="0">
              <a:latin typeface="Palatino Linotype" panose="02040502050505030304" pitchFamily="18" charset="0"/>
            </a:endParaRPr>
          </a:p>
          <a:p>
            <a:pPr algn="just"/>
            <a:r>
              <a:rPr lang="en-GB" sz="2800" dirty="0" smtClean="0">
                <a:latin typeface="Palatino Linotype" panose="02040502050505030304" pitchFamily="18" charset="0"/>
              </a:rPr>
              <a:t>My answer: I don’t know…</a:t>
            </a:r>
          </a:p>
          <a:p>
            <a:pPr algn="just"/>
            <a:endParaRPr lang="en-GB" sz="2800" dirty="0">
              <a:latin typeface="Palatino Linotype" panose="02040502050505030304" pitchFamily="18" charset="0"/>
            </a:endParaRPr>
          </a:p>
          <a:p>
            <a:pPr algn="just"/>
            <a:r>
              <a:rPr lang="en-GB" sz="2800" dirty="0" smtClean="0">
                <a:latin typeface="Palatino Linotype" panose="02040502050505030304" pitchFamily="18" charset="0"/>
              </a:rPr>
              <a:t>I am just a physicist.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612" y="1175626"/>
            <a:ext cx="3595172" cy="40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8" y="2811808"/>
            <a:ext cx="4451254" cy="258933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147" y="429436"/>
            <a:ext cx="8424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latin typeface="Palatino Linotype" panose="02040502050505030304" pitchFamily="18" charset="0"/>
              </a:rPr>
              <a:t>Technology seems to grow exponentially…</a:t>
            </a:r>
            <a:endParaRPr lang="en-GB" sz="32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412" y="1506654"/>
            <a:ext cx="4338588" cy="29212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0678" y="5677363"/>
            <a:ext cx="90033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Palatino Linotype" panose="02040502050505030304" pitchFamily="18" charset="0"/>
              </a:rPr>
              <a:t>Internet of Things: online guide to the Internet of Things, </a:t>
            </a:r>
            <a:r>
              <a:rPr lang="en-GB" sz="1100" dirty="0">
                <a:latin typeface="Palatino Linotype" panose="02040502050505030304" pitchFamily="18" charset="0"/>
                <a:hlinkClick r:id="rId4"/>
              </a:rPr>
              <a:t>http://www.i-scoop.eu/internet-of-things</a:t>
            </a:r>
            <a:r>
              <a:rPr lang="en-GB" sz="1100" dirty="0" smtClean="0">
                <a:latin typeface="Palatino Linotype" panose="02040502050505030304" pitchFamily="18" charset="0"/>
                <a:hlinkClick r:id="rId4"/>
              </a:rPr>
              <a:t>/</a:t>
            </a:r>
            <a:r>
              <a:rPr lang="en-GB" sz="1100" dirty="0" smtClean="0">
                <a:latin typeface="Palatino Linotype" panose="02040502050505030304" pitchFamily="18" charset="0"/>
              </a:rPr>
              <a:t>  </a:t>
            </a:r>
            <a:r>
              <a:rPr lang="en-GB" sz="1100" dirty="0">
                <a:latin typeface="Palatino Linotype" panose="02040502050505030304" pitchFamily="18" charset="0"/>
              </a:rPr>
              <a:t>and </a:t>
            </a:r>
            <a:r>
              <a:rPr lang="en-GB" sz="1100" dirty="0">
                <a:latin typeface="Palatino Linotype" panose="02040502050505030304" pitchFamily="18" charset="0"/>
                <a:hlinkClick r:id="rId5"/>
              </a:rPr>
              <a:t>https://exponential.singularityu.org</a:t>
            </a:r>
            <a:r>
              <a:rPr lang="en-GB" sz="1100" dirty="0" smtClean="0">
                <a:latin typeface="Palatino Linotype" panose="02040502050505030304" pitchFamily="18" charset="0"/>
                <a:hlinkClick r:id="rId5"/>
              </a:rPr>
              <a:t>/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7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146" y="341727"/>
            <a:ext cx="82312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latin typeface="Palatino Linotype" panose="02040502050505030304" pitchFamily="18" charset="0"/>
              </a:rPr>
              <a:t>As well as the way several technologies are converging, adopted and the possibilities they may bring…</a:t>
            </a:r>
            <a:endParaRPr lang="en-GB" sz="2400" dirty="0">
              <a:latin typeface="Palatino Linotype" panose="0204050205050503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1204191"/>
            <a:ext cx="6968270" cy="49980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68830" y="6103323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Deloitte 4.0 report 2015 </a:t>
            </a:r>
            <a:r>
              <a:rPr lang="en-GB" sz="1100" dirty="0" smtClean="0">
                <a:latin typeface="Palatino Linotype" panose="02040502050505030304" pitchFamily="18" charset="0"/>
                <a:hlinkClick r:id="rId3"/>
              </a:rPr>
              <a:t>https</a:t>
            </a:r>
            <a:r>
              <a:rPr lang="en-GB" sz="1100" dirty="0">
                <a:latin typeface="Palatino Linotype" panose="02040502050505030304" pitchFamily="18" charset="0"/>
                <a:hlinkClick r:id="rId3"/>
              </a:rPr>
              <a:t>://</a:t>
            </a:r>
            <a:r>
              <a:rPr lang="en-GB" sz="1100" dirty="0" smtClean="0">
                <a:latin typeface="Palatino Linotype" panose="02040502050505030304" pitchFamily="18" charset="0"/>
                <a:hlinkClick r:id="rId3"/>
              </a:rPr>
              <a:t>www2.deloitte.com/content/dam/Deloitte/ch/Documents/manufacturing/ch-en-manufacturing-industry-4-0-24102014.pdf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39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147" y="341727"/>
            <a:ext cx="78515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…but this doesn’t come for free…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11435" y="1441939"/>
            <a:ext cx="6525795" cy="3529421"/>
            <a:chOff x="1211435" y="1441939"/>
            <a:chExt cx="6525795" cy="352942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435" y="1441939"/>
              <a:ext cx="6525795" cy="352942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821021" y="1838528"/>
              <a:ext cx="2354094" cy="7782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 1"/>
          <p:cNvSpPr/>
          <p:nvPr/>
        </p:nvSpPr>
        <p:spPr>
          <a:xfrm>
            <a:off x="138223" y="5634668"/>
            <a:ext cx="88888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J. </a:t>
            </a:r>
            <a:r>
              <a:rPr lang="en-GB" sz="1100" dirty="0" err="1" smtClean="0">
                <a:latin typeface="Palatino Linotype" panose="02040502050505030304" pitchFamily="18" charset="0"/>
              </a:rPr>
              <a:t>Annamalai</a:t>
            </a:r>
            <a:r>
              <a:rPr lang="en-GB" sz="1100" i="1" dirty="0">
                <a:latin typeface="Palatino Linotype" panose="02040502050505030304" pitchFamily="18" charset="0"/>
              </a:rPr>
              <a:t>, Occupational health hazards related to informal recycling of E-waste in India: An </a:t>
            </a:r>
            <a:r>
              <a:rPr lang="en-GB" sz="1100" i="1" dirty="0" smtClean="0">
                <a:latin typeface="Palatino Linotype" panose="02040502050505030304" pitchFamily="18" charset="0"/>
              </a:rPr>
              <a:t>overview, Indian </a:t>
            </a:r>
            <a:r>
              <a:rPr lang="en-GB" sz="1100" i="1" dirty="0">
                <a:latin typeface="Palatino Linotype" panose="02040502050505030304" pitchFamily="18" charset="0"/>
              </a:rPr>
              <a:t>Journal of Occupational and Environmental Medicine, Vol. 19, No. 1, </a:t>
            </a:r>
            <a:r>
              <a:rPr lang="en-GB" sz="1100" dirty="0">
                <a:latin typeface="Palatino Linotype" panose="02040502050505030304" pitchFamily="18" charset="0"/>
              </a:rPr>
              <a:t>January-April, 2015, pp. </a:t>
            </a:r>
            <a:r>
              <a:rPr lang="en-GB" sz="1100" dirty="0" smtClean="0">
                <a:latin typeface="Palatino Linotype" panose="02040502050505030304" pitchFamily="18" charset="0"/>
              </a:rPr>
              <a:t>61-65. 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4977" y="4971360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Palatino Linotype" panose="02040502050505030304" pitchFamily="18" charset="0"/>
              </a:rPr>
              <a:t>(India figures)</a:t>
            </a:r>
            <a:endParaRPr lang="en-GB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99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38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5006" y="282736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Why would you be interested in “exponential”?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1943" y="919061"/>
            <a:ext cx="8238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latin typeface="Palatino Linotype" panose="02040502050505030304" pitchFamily="18" charset="0"/>
              </a:rPr>
              <a:t>Because you maybe interested in “sustainability”</a:t>
            </a:r>
          </a:p>
        </p:txBody>
      </p:sp>
      <p:sp>
        <p:nvSpPr>
          <p:cNvPr id="7" name="Rectangle 6"/>
          <p:cNvSpPr/>
          <p:nvPr/>
        </p:nvSpPr>
        <p:spPr>
          <a:xfrm>
            <a:off x="701335" y="5742516"/>
            <a:ext cx="79721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Let’s briefly explore together.</a:t>
            </a: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21" y="1685842"/>
            <a:ext cx="5611871" cy="37454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609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98834" y="261307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8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Case 2: A provocative question….</a:t>
            </a:r>
            <a:endParaRPr lang="en-GB" sz="28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331" y="1119102"/>
            <a:ext cx="6163408" cy="37701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5653" y="5026513"/>
            <a:ext cx="849336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The graph above shows that our environmental problems are growing exponentially…should we advance exponentially towards a “green economy”?</a:t>
            </a:r>
          </a:p>
          <a:p>
            <a:pPr lvl="0" algn="ctr"/>
            <a:endParaRPr lang="en-GB" sz="20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  <a:p>
            <a:pPr lvl="0" algn="ctr"/>
            <a:r>
              <a:rPr lang="en-GB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Any answers? </a:t>
            </a:r>
            <a:endParaRPr lang="en-GB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5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652" y="4515999"/>
            <a:ext cx="84933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What do we do with the people that will loose their jobs in nowadays polluting </a:t>
            </a:r>
            <a:r>
              <a:rPr lang="en-GB" sz="2000" dirty="0">
                <a:solidFill>
                  <a:srgbClr val="0C377B"/>
                </a:solidFill>
                <a:latin typeface="Palatino Linotype" panose="02040502050505030304" pitchFamily="18" charset="0"/>
              </a:rPr>
              <a:t>energy generation </a:t>
            </a:r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sectors?</a:t>
            </a:r>
          </a:p>
          <a:p>
            <a:pPr lvl="0" algn="ctr"/>
            <a:endParaRPr lang="en-GB" sz="20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  <a:p>
            <a:pPr lvl="0" algn="ctr"/>
            <a:r>
              <a:rPr lang="en-GB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My answer: Hell I know!</a:t>
            </a:r>
            <a:endParaRPr lang="en-GB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14" y="310167"/>
            <a:ext cx="7953044" cy="349933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95314" y="3861795"/>
            <a:ext cx="76235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 Source: Green Economy, UNEP Report 2011 http</a:t>
            </a:r>
            <a:r>
              <a:rPr lang="en-GB" sz="1100" dirty="0">
                <a:latin typeface="Palatino Linotype" panose="02040502050505030304" pitchFamily="18" charset="0"/>
              </a:rPr>
              <a:t>://web.unep.org/greeneconomy/resources/green-economy-report</a:t>
            </a:r>
          </a:p>
        </p:txBody>
      </p:sp>
    </p:spTree>
    <p:extLst>
      <p:ext uri="{BB962C8B-B14F-4D97-AF65-F5344CB8AC3E}">
        <p14:creationId xmlns:p14="http://schemas.microsoft.com/office/powerpoint/2010/main" val="4547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21743" y="71452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8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Case 3: Another provocative question….</a:t>
            </a:r>
            <a:endParaRPr lang="en-GB" sz="28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71508" y="5534561"/>
            <a:ext cx="6642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An exponential growth of the capability of our technology will be good or bad?</a:t>
            </a:r>
          </a:p>
          <a:p>
            <a:pPr lvl="0" algn="ctr"/>
            <a:endParaRPr lang="en-GB" sz="20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  <a:p>
            <a:pPr lvl="0" algn="ctr"/>
            <a:r>
              <a:rPr lang="en-GB" sz="20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Any answers? </a:t>
            </a:r>
            <a:endParaRPr lang="en-GB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207" y="594672"/>
            <a:ext cx="5314950" cy="46216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1508" y="5216368"/>
            <a:ext cx="7403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Estimating the Speed of exponential </a:t>
            </a:r>
            <a:r>
              <a:rPr lang="en-GB" sz="1100" dirty="0">
                <a:latin typeface="Palatino Linotype" panose="02040502050505030304" pitchFamily="18" charset="0"/>
              </a:rPr>
              <a:t>technological advancement, </a:t>
            </a:r>
            <a:r>
              <a:rPr lang="en-GB" sz="1100" dirty="0">
                <a:latin typeface="Palatino Linotype" panose="02040502050505030304" pitchFamily="18" charset="0"/>
                <a:hlinkClick r:id="rId3"/>
              </a:rPr>
              <a:t>http://www.theemergingfuture.com</a:t>
            </a:r>
            <a:r>
              <a:rPr lang="en-GB" sz="1100" dirty="0" smtClean="0">
                <a:latin typeface="Palatino Linotype" panose="02040502050505030304" pitchFamily="18" charset="0"/>
                <a:hlinkClick r:id="rId3"/>
              </a:rPr>
              <a:t>/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98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6255" y="5331313"/>
            <a:ext cx="87227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Quite some wise voices are starting to talk about “The Great Decoupling”:  </a:t>
            </a:r>
          </a:p>
          <a:p>
            <a:pPr lvl="0"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productivity </a:t>
            </a:r>
            <a:r>
              <a:rPr lang="en-GB" sz="2000" dirty="0">
                <a:solidFill>
                  <a:srgbClr val="0C377B"/>
                </a:solidFill>
                <a:latin typeface="Palatino Linotype" panose="02040502050505030304" pitchFamily="18" charset="0"/>
              </a:rPr>
              <a:t>is rising, but employment may not. </a:t>
            </a:r>
            <a:endParaRPr lang="en-GB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19" y="479603"/>
            <a:ext cx="6135696" cy="454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6253" y="4980958"/>
            <a:ext cx="87227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“The Great Decoupling”: Breaking most sacred economic dogmas</a:t>
            </a:r>
          </a:p>
          <a:p>
            <a:pPr lvl="0" algn="ctr"/>
            <a:endParaRPr lang="en-GB" sz="2000" dirty="0" smtClean="0">
              <a:solidFill>
                <a:srgbClr val="0C377B"/>
              </a:solidFill>
              <a:latin typeface="Palatino Linotype" panose="02040502050505030304" pitchFamily="18" charset="0"/>
            </a:endParaRPr>
          </a:p>
          <a:p>
            <a:pPr lvl="0"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Rise in productivity = rise in employment = rise in wealth. </a:t>
            </a:r>
            <a:endParaRPr lang="en-GB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176" y="271137"/>
            <a:ext cx="5704923" cy="436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25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5759" y="1704114"/>
            <a:ext cx="83863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For ending my talk let me show you some quick math useful for getting a fast feeling for “exponential”.</a:t>
            </a:r>
          </a:p>
          <a:p>
            <a:pPr algn="just"/>
            <a:endParaRPr lang="en-GB" sz="24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  <a:p>
            <a:pPr algn="just"/>
            <a:endParaRPr lang="en-GB" sz="2400" dirty="0" smtClean="0">
              <a:solidFill>
                <a:srgbClr val="0C377B"/>
              </a:solidFill>
              <a:latin typeface="Palatino Linotype" panose="02040502050505030304" pitchFamily="18" charset="0"/>
            </a:endParaRPr>
          </a:p>
          <a:p>
            <a:pPr algn="just"/>
            <a:r>
              <a:rPr lang="en-GB" sz="2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I know I promised no formulas …but you remained with me… so now I take my chances.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7113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5759" y="318660"/>
            <a:ext cx="83863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The rule of 70</a:t>
            </a:r>
            <a:endParaRPr lang="en-GB" sz="4400" dirty="0"/>
          </a:p>
        </p:txBody>
      </p:sp>
      <p:sp>
        <p:nvSpPr>
          <p:cNvPr id="3" name="Rectangle 2"/>
          <p:cNvSpPr/>
          <p:nvPr/>
        </p:nvSpPr>
        <p:spPr>
          <a:xfrm>
            <a:off x="365758" y="2299860"/>
            <a:ext cx="83863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If something grows exponentially at a constant rate it is interesting to get a feeling about how much time it takes for this something to double (= doubling time).</a:t>
            </a:r>
          </a:p>
          <a:p>
            <a:pPr algn="just"/>
            <a:endParaRPr lang="en-GB" sz="24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  <a:p>
            <a:pPr algn="just"/>
            <a:r>
              <a:rPr lang="en-GB" sz="2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Doubling </a:t>
            </a:r>
            <a:r>
              <a:rPr lang="en-GB" sz="2400" dirty="0">
                <a:solidFill>
                  <a:srgbClr val="0C377B"/>
                </a:solidFill>
                <a:latin typeface="Palatino Linotype" panose="02040502050505030304" pitchFamily="18" charset="0"/>
              </a:rPr>
              <a:t>time is the amount of time it takes for a given quantity to double in </a:t>
            </a:r>
            <a:r>
              <a:rPr lang="en-GB" sz="2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size.</a:t>
            </a:r>
            <a:endParaRPr lang="en-GB" sz="24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93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7245"/>
            <a:ext cx="83863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The rule of 70</a:t>
            </a:r>
            <a:endParaRPr lang="en-GB" sz="4400" dirty="0"/>
          </a:p>
        </p:txBody>
      </p:sp>
      <p:sp>
        <p:nvSpPr>
          <p:cNvPr id="3" name="Rectangle 2"/>
          <p:cNvSpPr/>
          <p:nvPr/>
        </p:nvSpPr>
        <p:spPr>
          <a:xfrm>
            <a:off x="254922" y="1413634"/>
            <a:ext cx="83863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6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Quick math trick</a:t>
            </a:r>
            <a:endParaRPr lang="en-GB" sz="36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69372" y="2442247"/>
                <a:ext cx="6179127" cy="8495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3200" dirty="0">
                    <a:latin typeface="Palatino Linotype" panose="02040502050505030304" pitchFamily="18" charset="0"/>
                  </a:rPr>
                  <a:t>D</a:t>
                </a:r>
                <a:r>
                  <a:rPr lang="en-GB" sz="3200" dirty="0" smtClean="0">
                    <a:latin typeface="Palatino Linotype" panose="02040502050505030304" pitchFamily="18" charset="0"/>
                  </a:rPr>
                  <a:t>oubling time </a:t>
                </a:r>
                <a14:m>
                  <m:oMath xmlns:m="http://schemas.openxmlformats.org/officeDocument/2006/math">
                    <m:r>
                      <a:rPr lang="en-GB" sz="36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70</m:t>
                        </m:r>
                      </m:num>
                      <m:den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%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𝑔𝑟𝑜𝑤𝑡h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𝑟𝑎𝑡𝑒</m:t>
                        </m:r>
                      </m:den>
                    </m:f>
                  </m:oMath>
                </a14:m>
                <a:endParaRPr lang="en-GB" sz="3600" dirty="0"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9372" y="2442247"/>
                <a:ext cx="6179127" cy="849592"/>
              </a:xfrm>
              <a:prstGeom prst="rect">
                <a:avLst/>
              </a:prstGeom>
              <a:blipFill rotWithShape="0">
                <a:blip r:embed="rId2"/>
                <a:stretch>
                  <a:fillRect l="-3945" b="-6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41314" y="4207225"/>
            <a:ext cx="88352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Palatino Linotype" panose="02040502050505030304" pitchFamily="18" charset="0"/>
              </a:rPr>
              <a:t>For example, </a:t>
            </a:r>
            <a:r>
              <a:rPr lang="en-GB" sz="2400" dirty="0" smtClean="0">
                <a:latin typeface="Palatino Linotype" panose="02040502050505030304" pitchFamily="18" charset="0"/>
              </a:rPr>
              <a:t>if somebody tells you </a:t>
            </a:r>
          </a:p>
          <a:p>
            <a:pPr algn="ctr"/>
            <a:r>
              <a:rPr lang="en-GB" sz="2400" dirty="0" smtClean="0">
                <a:latin typeface="Palatino Linotype" panose="02040502050505030304" pitchFamily="18" charset="0"/>
              </a:rPr>
              <a:t>that unemployment in your region </a:t>
            </a:r>
          </a:p>
          <a:p>
            <a:pPr algn="ctr"/>
            <a:r>
              <a:rPr lang="en-GB" sz="2400" dirty="0" smtClean="0">
                <a:latin typeface="Palatino Linotype" panose="02040502050505030304" pitchFamily="18" charset="0"/>
              </a:rPr>
              <a:t>has </a:t>
            </a:r>
            <a:r>
              <a:rPr lang="en-GB" sz="2400" dirty="0">
                <a:latin typeface="Palatino Linotype" panose="02040502050505030304" pitchFamily="18" charset="0"/>
              </a:rPr>
              <a:t>2% annual growth </a:t>
            </a:r>
            <a:r>
              <a:rPr lang="en-GB" sz="2400" dirty="0" smtClean="0">
                <a:latin typeface="Palatino Linotype" panose="02040502050505030304" pitchFamily="18" charset="0"/>
              </a:rPr>
              <a:t>it will double in just 35 </a:t>
            </a:r>
            <a:r>
              <a:rPr lang="en-GB" sz="2400" dirty="0">
                <a:latin typeface="Palatino Linotype" panose="02040502050505030304" pitchFamily="18" charset="0"/>
              </a:rPr>
              <a:t>years.</a:t>
            </a:r>
          </a:p>
        </p:txBody>
      </p:sp>
    </p:spTree>
    <p:extLst>
      <p:ext uri="{BB962C8B-B14F-4D97-AF65-F5344CB8AC3E}">
        <p14:creationId xmlns:p14="http://schemas.microsoft.com/office/powerpoint/2010/main" val="24565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458224" y="1317811"/>
            <a:ext cx="5579639" cy="4566330"/>
            <a:chOff x="2494133" y="1255222"/>
            <a:chExt cx="5535962" cy="4840203"/>
          </a:xfrm>
        </p:grpSpPr>
        <p:sp>
          <p:nvSpPr>
            <p:cNvPr id="4" name="Rectangle 3"/>
            <p:cNvSpPr/>
            <p:nvPr/>
          </p:nvSpPr>
          <p:spPr>
            <a:xfrm>
              <a:off x="3624349" y="1255222"/>
              <a:ext cx="4405746" cy="43974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latin typeface="Palatino Linotype" panose="02040502050505030304" pitchFamily="18" charset="0"/>
              </a:endParaRPr>
            </a:p>
          </p:txBody>
        </p:sp>
        <p:cxnSp>
          <p:nvCxnSpPr>
            <p:cNvPr id="6" name="Straight Connector 5"/>
            <p:cNvCxnSpPr>
              <a:stCxn id="4" idx="1"/>
              <a:endCxn id="4" idx="3"/>
            </p:cNvCxnSpPr>
            <p:nvPr/>
          </p:nvCxnSpPr>
          <p:spPr>
            <a:xfrm>
              <a:off x="3624349" y="3453939"/>
              <a:ext cx="44057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3627120" y="3458095"/>
              <a:ext cx="44057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422371" y="5777344"/>
              <a:ext cx="817813" cy="3180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Palatino Linotype" panose="02040502050505030304" pitchFamily="18" charset="0"/>
                </a:rPr>
                <a:t>Knowns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78386" y="5777345"/>
              <a:ext cx="1022980" cy="3180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Palatino Linotype" panose="02040502050505030304" pitchFamily="18" charset="0"/>
                </a:rPr>
                <a:t>Unknowns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94133" y="2074426"/>
              <a:ext cx="949819" cy="3180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Palatino Linotype" panose="02040502050505030304" pitchFamily="18" charset="0"/>
                </a:rPr>
                <a:t>Unknown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06122" y="4483330"/>
              <a:ext cx="744651" cy="3180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Palatino Linotype" panose="02040502050505030304" pitchFamily="18" charset="0"/>
                </a:rPr>
                <a:t>Known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92868" y="4365476"/>
              <a:ext cx="1268610" cy="5382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Palatino Linotype" panose="02040502050505030304" pitchFamily="18" charset="0"/>
                </a:rPr>
                <a:t>Facts</a:t>
              </a:r>
            </a:p>
            <a:p>
              <a:pPr algn="ctr"/>
              <a:r>
                <a:rPr lang="en-GB" sz="1200" dirty="0">
                  <a:latin typeface="Palatino Linotype" panose="02040502050505030304" pitchFamily="18" charset="0"/>
                </a:rPr>
                <a:t>(No Innovation)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85694" y="4368246"/>
              <a:ext cx="1950534" cy="7340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Palatino Linotype" panose="02040502050505030304" pitchFamily="18" charset="0"/>
                </a:rPr>
                <a:t>Possibles</a:t>
              </a:r>
            </a:p>
            <a:p>
              <a:pPr algn="ctr"/>
              <a:r>
                <a:rPr lang="en-GB" sz="1200" dirty="0">
                  <a:latin typeface="Palatino Linotype" panose="02040502050505030304" pitchFamily="18" charset="0"/>
                </a:rPr>
                <a:t>(Incremental Innovation)</a:t>
              </a:r>
            </a:p>
            <a:p>
              <a:endParaRPr lang="en-GB" sz="1200" dirty="0">
                <a:latin typeface="Palatino Linotype" panose="0204050205050503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964031" y="2031415"/>
              <a:ext cx="1993858" cy="5382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Palatino Linotype" panose="02040502050505030304" pitchFamily="18" charset="0"/>
                </a:rPr>
                <a:t>Potentials</a:t>
              </a:r>
            </a:p>
            <a:p>
              <a:pPr algn="ctr"/>
              <a:r>
                <a:rPr lang="en-GB" sz="1200" dirty="0">
                  <a:latin typeface="Palatino Linotype" panose="02040502050505030304" pitchFamily="18" charset="0"/>
                </a:rPr>
                <a:t>(Breakthrough Innovation)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92076" y="2031414"/>
              <a:ext cx="2088585" cy="5382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Palatino Linotype" panose="02040502050505030304" pitchFamily="18" charset="0"/>
                </a:rPr>
                <a:t>Paradigms</a:t>
              </a:r>
            </a:p>
            <a:p>
              <a:pPr algn="ctr"/>
              <a:r>
                <a:rPr lang="en-GB" sz="1200" dirty="0">
                  <a:latin typeface="Palatino Linotype" panose="02040502050505030304" pitchFamily="18" charset="0"/>
                </a:rPr>
                <a:t>(Transformative Innovation)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-626" y="325807"/>
            <a:ext cx="4500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8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Transformation wanted!</a:t>
            </a:r>
            <a:endParaRPr lang="en-GB" sz="28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1573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0200" y="987134"/>
            <a:ext cx="83863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6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If we meet again my talk will be about</a:t>
            </a:r>
            <a:endParaRPr lang="en-GB" sz="3600" dirty="0"/>
          </a:p>
        </p:txBody>
      </p:sp>
      <p:sp>
        <p:nvSpPr>
          <p:cNvPr id="5" name="Rectangle 4"/>
          <p:cNvSpPr/>
          <p:nvPr/>
        </p:nvSpPr>
        <p:spPr>
          <a:xfrm>
            <a:off x="141314" y="2664905"/>
            <a:ext cx="88352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latin typeface="Palatino Linotype" panose="02040502050505030304" pitchFamily="18" charset="0"/>
              </a:rPr>
              <a:t>Super-exponential…</a:t>
            </a:r>
          </a:p>
          <a:p>
            <a:pPr algn="ctr"/>
            <a:r>
              <a:rPr lang="en-GB" sz="3200" dirty="0" smtClean="0">
                <a:latin typeface="Palatino Linotype" panose="02040502050505030304" pitchFamily="18" charset="0"/>
              </a:rPr>
              <a:t>…when things get really scary</a:t>
            </a:r>
            <a:endParaRPr lang="en-GB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46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5006" y="282736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I will not use equations…because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5759" y="1814950"/>
            <a:ext cx="838635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Editors always warn that </a:t>
            </a:r>
            <a:r>
              <a:rPr lang="en-GB" sz="2400" dirty="0">
                <a:solidFill>
                  <a:srgbClr val="0C377B"/>
                </a:solidFill>
                <a:latin typeface="Palatino Linotype" panose="02040502050505030304" pitchFamily="18" charset="0"/>
              </a:rPr>
              <a:t>for every equation in </a:t>
            </a:r>
            <a:r>
              <a:rPr lang="en-GB" sz="2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a </a:t>
            </a:r>
            <a:r>
              <a:rPr lang="en-GB" sz="2400" dirty="0">
                <a:solidFill>
                  <a:srgbClr val="0C377B"/>
                </a:solidFill>
                <a:latin typeface="Palatino Linotype" panose="02040502050505030304" pitchFamily="18" charset="0"/>
              </a:rPr>
              <a:t>book, the readership </a:t>
            </a:r>
            <a:r>
              <a:rPr lang="en-GB" sz="2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is halved. So I don’t want to end up this presentation talking to myself.</a:t>
            </a:r>
          </a:p>
          <a:p>
            <a:pPr algn="just"/>
            <a:endParaRPr lang="en-GB" sz="24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  <a:p>
            <a:pPr algn="just"/>
            <a:endParaRPr lang="en-GB" sz="2400" dirty="0" smtClean="0">
              <a:solidFill>
                <a:srgbClr val="0C377B"/>
              </a:solidFill>
              <a:latin typeface="Palatino Linotype" panose="02040502050505030304" pitchFamily="18" charset="0"/>
            </a:endParaRPr>
          </a:p>
          <a:p>
            <a:pPr algn="just"/>
            <a:r>
              <a:rPr lang="en-GB" sz="2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I am not the kind of physicist that likes equations too much except when they really tell something (..I say it here at CERN only to very good friends).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3417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5026463" y="1287549"/>
            <a:ext cx="3696590" cy="3801579"/>
            <a:chOff x="256906" y="1672343"/>
            <a:chExt cx="3696590" cy="3801579"/>
          </a:xfrm>
        </p:grpSpPr>
        <p:grpSp>
          <p:nvGrpSpPr>
            <p:cNvPr id="19" name="Group 18"/>
            <p:cNvGrpSpPr/>
            <p:nvPr/>
          </p:nvGrpSpPr>
          <p:grpSpPr>
            <a:xfrm>
              <a:off x="256906" y="1762889"/>
              <a:ext cx="3696590" cy="3491135"/>
              <a:chOff x="442311" y="1029664"/>
              <a:chExt cx="3696590" cy="3491135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729574" y="1400783"/>
                <a:ext cx="2704290" cy="2694562"/>
              </a:xfrm>
              <a:custGeom>
                <a:avLst/>
                <a:gdLst>
                  <a:gd name="connsiteX0" fmla="*/ 2704290 w 2704290"/>
                  <a:gd name="connsiteY0" fmla="*/ 1624519 h 2694562"/>
                  <a:gd name="connsiteX1" fmla="*/ 2645924 w 2704290"/>
                  <a:gd name="connsiteY1" fmla="*/ 0 h 2694562"/>
                  <a:gd name="connsiteX2" fmla="*/ 2276273 w 2704290"/>
                  <a:gd name="connsiteY2" fmla="*/ 593387 h 2694562"/>
                  <a:gd name="connsiteX3" fmla="*/ 1945532 w 2704290"/>
                  <a:gd name="connsiteY3" fmla="*/ 1089498 h 2694562"/>
                  <a:gd name="connsiteX4" fmla="*/ 1498060 w 2704290"/>
                  <a:gd name="connsiteY4" fmla="*/ 1575881 h 2694562"/>
                  <a:gd name="connsiteX5" fmla="*/ 739303 w 2704290"/>
                  <a:gd name="connsiteY5" fmla="*/ 2227634 h 2694562"/>
                  <a:gd name="connsiteX6" fmla="*/ 145915 w 2704290"/>
                  <a:gd name="connsiteY6" fmla="*/ 2607013 h 2694562"/>
                  <a:gd name="connsiteX7" fmla="*/ 0 w 2704290"/>
                  <a:gd name="connsiteY7" fmla="*/ 2694562 h 2694562"/>
                  <a:gd name="connsiteX8" fmla="*/ 330741 w 2704290"/>
                  <a:gd name="connsiteY8" fmla="*/ 2675106 h 2694562"/>
                  <a:gd name="connsiteX9" fmla="*/ 1011677 w 2704290"/>
                  <a:gd name="connsiteY9" fmla="*/ 2509736 h 2694562"/>
                  <a:gd name="connsiteX10" fmla="*/ 1546698 w 2704290"/>
                  <a:gd name="connsiteY10" fmla="*/ 2324911 h 2694562"/>
                  <a:gd name="connsiteX11" fmla="*/ 2344366 w 2704290"/>
                  <a:gd name="connsiteY11" fmla="*/ 1877438 h 2694562"/>
                  <a:gd name="connsiteX12" fmla="*/ 2704290 w 2704290"/>
                  <a:gd name="connsiteY12" fmla="*/ 1624519 h 269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4290" h="2694562">
                    <a:moveTo>
                      <a:pt x="2704290" y="1624519"/>
                    </a:moveTo>
                    <a:lnTo>
                      <a:pt x="2645924" y="0"/>
                    </a:lnTo>
                    <a:lnTo>
                      <a:pt x="2276273" y="593387"/>
                    </a:lnTo>
                    <a:lnTo>
                      <a:pt x="1945532" y="1089498"/>
                    </a:lnTo>
                    <a:lnTo>
                      <a:pt x="1498060" y="1575881"/>
                    </a:lnTo>
                    <a:lnTo>
                      <a:pt x="739303" y="2227634"/>
                    </a:lnTo>
                    <a:lnTo>
                      <a:pt x="145915" y="2607013"/>
                    </a:lnTo>
                    <a:lnTo>
                      <a:pt x="0" y="2694562"/>
                    </a:lnTo>
                    <a:lnTo>
                      <a:pt x="330741" y="2675106"/>
                    </a:lnTo>
                    <a:lnTo>
                      <a:pt x="1011677" y="2509736"/>
                    </a:lnTo>
                    <a:lnTo>
                      <a:pt x="1546698" y="2324911"/>
                    </a:lnTo>
                    <a:lnTo>
                      <a:pt x="2344366" y="1877438"/>
                    </a:lnTo>
                    <a:lnTo>
                      <a:pt x="2704290" y="1624519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442311" y="1029664"/>
                <a:ext cx="3696590" cy="3491135"/>
                <a:chOff x="1634152" y="1022069"/>
                <a:chExt cx="4587984" cy="5086391"/>
              </a:xfrm>
            </p:grpSpPr>
            <p:sp>
              <p:nvSpPr>
                <p:cNvPr id="8" name="Freeform 7"/>
                <p:cNvSpPr/>
                <p:nvPr/>
              </p:nvSpPr>
              <p:spPr>
                <a:xfrm rot="1038034">
                  <a:off x="2086529" y="3330272"/>
                  <a:ext cx="3002283" cy="2778188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" name="Straight Arrow Connector 11"/>
                <p:cNvCxnSpPr/>
                <p:nvPr/>
              </p:nvCxnSpPr>
              <p:spPr>
                <a:xfrm flipV="1">
                  <a:off x="1802536" y="1046285"/>
                  <a:ext cx="0" cy="456320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/>
                <p:cNvCxnSpPr/>
                <p:nvPr/>
              </p:nvCxnSpPr>
              <p:spPr>
                <a:xfrm flipV="1">
                  <a:off x="1802536" y="5538055"/>
                  <a:ext cx="4419600" cy="7327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Freeform 6"/>
                <p:cNvSpPr/>
                <p:nvPr/>
              </p:nvSpPr>
              <p:spPr>
                <a:xfrm rot="21286220">
                  <a:off x="1634152" y="1022069"/>
                  <a:ext cx="4114800" cy="4281855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9" name="TextBox 28"/>
            <p:cNvSpPr txBox="1"/>
            <p:nvPr/>
          </p:nvSpPr>
          <p:spPr>
            <a:xfrm>
              <a:off x="1683096" y="1672343"/>
              <a:ext cx="1455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Solutions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93774" y="4154082"/>
              <a:ext cx="1340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Problem</a:t>
              </a:r>
              <a:r>
                <a:rPr lang="en-GB" sz="2400" b="1" dirty="0" smtClean="0">
                  <a:latin typeface="Bradley Hand ITC" panose="03070402050302030203" pitchFamily="66" charset="0"/>
                </a:rPr>
                <a:t>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67467" y="5073812"/>
              <a:ext cx="30251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latin typeface="Bradley Hand ITC" panose="03070402050302030203" pitchFamily="66" charset="0"/>
                </a:rPr>
                <a:t>Law of increasing wisdom</a:t>
              </a:r>
              <a:endParaRPr lang="en-GB" sz="2000" b="1" dirty="0">
                <a:latin typeface="Bradley Hand ITC" panose="03070402050302030203" pitchFamily="66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24670" y="1362076"/>
            <a:ext cx="3696590" cy="3738201"/>
            <a:chOff x="5063141" y="1735721"/>
            <a:chExt cx="3696590" cy="3738201"/>
          </a:xfrm>
        </p:grpSpPr>
        <p:grpSp>
          <p:nvGrpSpPr>
            <p:cNvPr id="20" name="Group 19"/>
            <p:cNvGrpSpPr/>
            <p:nvPr/>
          </p:nvGrpSpPr>
          <p:grpSpPr>
            <a:xfrm>
              <a:off x="5063141" y="1735721"/>
              <a:ext cx="3696590" cy="3491135"/>
              <a:chOff x="442311" y="1029664"/>
              <a:chExt cx="3696590" cy="3491135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729574" y="1400783"/>
                <a:ext cx="2704290" cy="2694562"/>
              </a:xfrm>
              <a:custGeom>
                <a:avLst/>
                <a:gdLst>
                  <a:gd name="connsiteX0" fmla="*/ 2704290 w 2704290"/>
                  <a:gd name="connsiteY0" fmla="*/ 1624519 h 2694562"/>
                  <a:gd name="connsiteX1" fmla="*/ 2645924 w 2704290"/>
                  <a:gd name="connsiteY1" fmla="*/ 0 h 2694562"/>
                  <a:gd name="connsiteX2" fmla="*/ 2276273 w 2704290"/>
                  <a:gd name="connsiteY2" fmla="*/ 593387 h 2694562"/>
                  <a:gd name="connsiteX3" fmla="*/ 1945532 w 2704290"/>
                  <a:gd name="connsiteY3" fmla="*/ 1089498 h 2694562"/>
                  <a:gd name="connsiteX4" fmla="*/ 1498060 w 2704290"/>
                  <a:gd name="connsiteY4" fmla="*/ 1575881 h 2694562"/>
                  <a:gd name="connsiteX5" fmla="*/ 739303 w 2704290"/>
                  <a:gd name="connsiteY5" fmla="*/ 2227634 h 2694562"/>
                  <a:gd name="connsiteX6" fmla="*/ 145915 w 2704290"/>
                  <a:gd name="connsiteY6" fmla="*/ 2607013 h 2694562"/>
                  <a:gd name="connsiteX7" fmla="*/ 0 w 2704290"/>
                  <a:gd name="connsiteY7" fmla="*/ 2694562 h 2694562"/>
                  <a:gd name="connsiteX8" fmla="*/ 330741 w 2704290"/>
                  <a:gd name="connsiteY8" fmla="*/ 2675106 h 2694562"/>
                  <a:gd name="connsiteX9" fmla="*/ 1011677 w 2704290"/>
                  <a:gd name="connsiteY9" fmla="*/ 2509736 h 2694562"/>
                  <a:gd name="connsiteX10" fmla="*/ 1546698 w 2704290"/>
                  <a:gd name="connsiteY10" fmla="*/ 2324911 h 2694562"/>
                  <a:gd name="connsiteX11" fmla="*/ 2344366 w 2704290"/>
                  <a:gd name="connsiteY11" fmla="*/ 1877438 h 2694562"/>
                  <a:gd name="connsiteX12" fmla="*/ 2704290 w 2704290"/>
                  <a:gd name="connsiteY12" fmla="*/ 1624519 h 269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4290" h="2694562">
                    <a:moveTo>
                      <a:pt x="2704290" y="1624519"/>
                    </a:moveTo>
                    <a:lnTo>
                      <a:pt x="2645924" y="0"/>
                    </a:lnTo>
                    <a:lnTo>
                      <a:pt x="2276273" y="593387"/>
                    </a:lnTo>
                    <a:lnTo>
                      <a:pt x="1945532" y="1089498"/>
                    </a:lnTo>
                    <a:lnTo>
                      <a:pt x="1498060" y="1575881"/>
                    </a:lnTo>
                    <a:lnTo>
                      <a:pt x="739303" y="2227634"/>
                    </a:lnTo>
                    <a:lnTo>
                      <a:pt x="145915" y="2607013"/>
                    </a:lnTo>
                    <a:lnTo>
                      <a:pt x="0" y="2694562"/>
                    </a:lnTo>
                    <a:lnTo>
                      <a:pt x="330741" y="2675106"/>
                    </a:lnTo>
                    <a:lnTo>
                      <a:pt x="1011677" y="2509736"/>
                    </a:lnTo>
                    <a:lnTo>
                      <a:pt x="1546698" y="2324911"/>
                    </a:lnTo>
                    <a:lnTo>
                      <a:pt x="2344366" y="1877438"/>
                    </a:lnTo>
                    <a:lnTo>
                      <a:pt x="2704290" y="1624519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442311" y="1029664"/>
                <a:ext cx="3696590" cy="3491135"/>
                <a:chOff x="1634152" y="1022069"/>
                <a:chExt cx="4587984" cy="5086391"/>
              </a:xfrm>
            </p:grpSpPr>
            <p:sp>
              <p:nvSpPr>
                <p:cNvPr id="23" name="Freeform 22"/>
                <p:cNvSpPr/>
                <p:nvPr/>
              </p:nvSpPr>
              <p:spPr>
                <a:xfrm rot="1038034">
                  <a:off x="2086529" y="3330272"/>
                  <a:ext cx="3002283" cy="2778188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4" name="Straight Arrow Connector 23"/>
                <p:cNvCxnSpPr/>
                <p:nvPr/>
              </p:nvCxnSpPr>
              <p:spPr>
                <a:xfrm flipV="1">
                  <a:off x="1802536" y="1046285"/>
                  <a:ext cx="0" cy="456320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1802536" y="5538055"/>
                  <a:ext cx="4419600" cy="7327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Freeform 25"/>
                <p:cNvSpPr/>
                <p:nvPr/>
              </p:nvSpPr>
              <p:spPr>
                <a:xfrm rot="21286220">
                  <a:off x="1634152" y="1022069"/>
                  <a:ext cx="4114800" cy="4281855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7" name="TextBox 26"/>
            <p:cNvSpPr txBox="1"/>
            <p:nvPr/>
          </p:nvSpPr>
          <p:spPr>
            <a:xfrm>
              <a:off x="6458225" y="1949342"/>
              <a:ext cx="1340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Problem</a:t>
              </a:r>
              <a:r>
                <a:rPr lang="en-GB" sz="2400" b="1" dirty="0" smtClean="0">
                  <a:latin typeface="Bradley Hand ITC" panose="03070402050302030203" pitchFamily="66" charset="0"/>
                </a:rPr>
                <a:t>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75085" y="4156211"/>
              <a:ext cx="1455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Solutions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350404" y="5073812"/>
              <a:ext cx="32736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latin typeface="Bradley Hand ITC" panose="03070402050302030203" pitchFamily="66" charset="0"/>
                </a:rPr>
                <a:t>Law of increasing ignorance</a:t>
              </a:r>
              <a:endParaRPr lang="en-GB" sz="2000" b="1" dirty="0">
                <a:latin typeface="Bradley Hand ITC" panose="03070402050302030203" pitchFamily="66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20761" y="340651"/>
            <a:ext cx="8223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Palatino Linotype" panose="02040502050505030304" pitchFamily="18" charset="0"/>
              </a:rPr>
              <a:t>Conclusion: I hope humankind will follow the right law…</a:t>
            </a:r>
            <a:endParaRPr lang="en-GB" sz="2400" dirty="0">
              <a:latin typeface="Palatino Linotype" panose="0204050205050503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9164" y="5370923"/>
            <a:ext cx="8706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Palatino Linotype" panose="02040502050505030304" pitchFamily="18" charset="0"/>
              </a:rPr>
              <a:t>But it is just hope…after all, I am a physicist working at CERN…</a:t>
            </a:r>
            <a:endParaRPr lang="en-GB" sz="2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9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2870" y="263543"/>
            <a:ext cx="8265984" cy="1826363"/>
          </a:xfrm>
        </p:spPr>
        <p:txBody>
          <a:bodyPr/>
          <a:lstStyle/>
          <a:p>
            <a:pPr algn="ctr"/>
            <a:r>
              <a:rPr lang="en-GB" dirty="0" smtClean="0">
                <a:latin typeface="Palatino Linotype" panose="02040502050505030304" pitchFamily="18" charset="0"/>
              </a:rPr>
              <a:t>Thanks for your attention</a:t>
            </a:r>
            <a:br>
              <a:rPr lang="en-GB" dirty="0" smtClean="0">
                <a:latin typeface="Palatino Linotype" panose="02040502050505030304" pitchFamily="18" charset="0"/>
              </a:rPr>
            </a:br>
            <a:r>
              <a:rPr lang="en-GB" dirty="0" smtClean="0">
                <a:latin typeface="Palatino Linotype" panose="02040502050505030304" pitchFamily="18" charset="0"/>
              </a:rPr>
              <a:t>questions…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69262" y="4987636"/>
            <a:ext cx="572192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 dirty="0" smtClean="0">
                <a:latin typeface="Palatino Linotype" panose="02040502050505030304" pitchFamily="18" charset="0"/>
              </a:rPr>
              <a:t>The </a:t>
            </a:r>
            <a:r>
              <a:rPr lang="en-GB" i="1" dirty="0">
                <a:latin typeface="Palatino Linotype" panose="02040502050505030304" pitchFamily="18" charset="0"/>
              </a:rPr>
              <a:t>greatest shortcoming of the human race is our inability to understand the exponential function</a:t>
            </a:r>
            <a:r>
              <a:rPr lang="en-GB" i="1" dirty="0" smtClean="0">
                <a:latin typeface="Palatino Linotype" panose="02040502050505030304" pitchFamily="18" charset="0"/>
              </a:rPr>
              <a:t>.</a:t>
            </a:r>
          </a:p>
          <a:p>
            <a:pPr algn="ctr"/>
            <a:endParaRPr lang="en-GB" dirty="0" smtClean="0"/>
          </a:p>
          <a:p>
            <a:pPr algn="ctr"/>
            <a:r>
              <a:rPr lang="en-GB" sz="1400" i="1" dirty="0" smtClean="0">
                <a:latin typeface="Palatino Linotype" panose="02040502050505030304" pitchFamily="18" charset="0"/>
              </a:rPr>
              <a:t>Albert </a:t>
            </a:r>
            <a:r>
              <a:rPr lang="en-GB" sz="1400" i="1" dirty="0">
                <a:latin typeface="Palatino Linotype" panose="02040502050505030304" pitchFamily="18" charset="0"/>
              </a:rPr>
              <a:t>A. Bartlett (1923-2013</a:t>
            </a:r>
            <a:r>
              <a:rPr lang="en-GB" sz="1400" i="1" dirty="0" smtClean="0">
                <a:latin typeface="Palatino Linotype" panose="02040502050505030304" pitchFamily="18" charset="0"/>
              </a:rPr>
              <a:t>), Physicist</a:t>
            </a:r>
            <a:endParaRPr lang="en-GB" sz="1400" i="1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696" y="2089906"/>
            <a:ext cx="4076220" cy="42810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212" y="1976723"/>
            <a:ext cx="2695575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8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1885" y="1221633"/>
            <a:ext cx="84734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6600" b="1" dirty="0" smtClean="0">
                <a:latin typeface="Palatino Linotype" panose="02040502050505030304" pitchFamily="18" charset="0"/>
              </a:rPr>
              <a:t>Let’s understand “exponential”…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6600" b="1" dirty="0" smtClean="0">
                <a:latin typeface="Palatino Linotype" panose="02040502050505030304" pitchFamily="18" charset="0"/>
              </a:rPr>
              <a:t>two stories and a quiz for you</a:t>
            </a:r>
            <a:endParaRPr lang="en-GB" sz="66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01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33" y="1012873"/>
            <a:ext cx="7673574" cy="47716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35006" y="282736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First story: The legend of the invention of Chess.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47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5006" y="282736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The legend of the invention of Chess.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1" y="1582424"/>
            <a:ext cx="4524664" cy="33616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91913" y="4600481"/>
            <a:ext cx="64711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Palatino Linotype" panose="02040502050505030304" pitchFamily="18" charset="0"/>
              </a:rPr>
              <a:t>460 </a:t>
            </a:r>
            <a:r>
              <a:rPr lang="en-GB" sz="1600" dirty="0">
                <a:latin typeface="Palatino Linotype" panose="02040502050505030304" pitchFamily="18" charset="0"/>
              </a:rPr>
              <a:t>billion metric </a:t>
            </a:r>
            <a:r>
              <a:rPr lang="en-GB" sz="1600" dirty="0" smtClean="0">
                <a:latin typeface="Palatino Linotype" panose="02040502050505030304" pitchFamily="18" charset="0"/>
              </a:rPr>
              <a:t>tons (rice grain weight ~ 25 mg);</a:t>
            </a:r>
            <a:endParaRPr lang="en-GB" sz="1600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Palatino Linotype" panose="02040502050505030304" pitchFamily="18" charset="0"/>
              </a:rPr>
              <a:t>630 </a:t>
            </a:r>
            <a:r>
              <a:rPr lang="en-GB" sz="1600" dirty="0">
                <a:latin typeface="Palatino Linotype" panose="02040502050505030304" pitchFamily="18" charset="0"/>
              </a:rPr>
              <a:t>years of worldwide rice </a:t>
            </a:r>
            <a:r>
              <a:rPr lang="en-GB" sz="1600" dirty="0" smtClean="0">
                <a:latin typeface="Palatino Linotype" panose="02040502050505030304" pitchFamily="18" charset="0"/>
              </a:rPr>
              <a:t>production;</a:t>
            </a:r>
            <a:endParaRPr lang="en-GB" sz="1600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Palatino Linotype" panose="02040502050505030304" pitchFamily="18" charset="0"/>
              </a:rPr>
              <a:t>10 </a:t>
            </a:r>
            <a:r>
              <a:rPr lang="en-GB" sz="1600" dirty="0">
                <a:latin typeface="Palatino Linotype" panose="02040502050505030304" pitchFamily="18" charset="0"/>
              </a:rPr>
              <a:t>light years of rice laid end to </a:t>
            </a:r>
            <a:r>
              <a:rPr lang="en-GB" sz="1600" dirty="0" smtClean="0">
                <a:latin typeface="Palatino Linotype" panose="02040502050505030304" pitchFamily="18" charset="0"/>
              </a:rPr>
              <a:t>end (rice grain size ~ 5 mm long);</a:t>
            </a:r>
            <a:endParaRPr lang="en-GB" sz="1600" dirty="0"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Palatino Linotype" panose="02040502050505030304" pitchFamily="18" charset="0"/>
              </a:rPr>
              <a:t>A </a:t>
            </a:r>
            <a:r>
              <a:rPr lang="en-GB" sz="1600" dirty="0">
                <a:latin typeface="Palatino Linotype" panose="02040502050505030304" pitchFamily="18" charset="0"/>
              </a:rPr>
              <a:t>tower of rice </a:t>
            </a:r>
            <a:r>
              <a:rPr lang="en-GB" sz="1600" dirty="0" smtClean="0">
                <a:latin typeface="Palatino Linotype" panose="02040502050505030304" pitchFamily="18" charset="0"/>
              </a:rPr>
              <a:t>40 x 40 m</a:t>
            </a:r>
            <a:r>
              <a:rPr lang="en-GB" sz="1600" baseline="30000" dirty="0" smtClean="0">
                <a:latin typeface="Palatino Linotype" panose="02040502050505030304" pitchFamily="18" charset="0"/>
              </a:rPr>
              <a:t>2</a:t>
            </a:r>
            <a:r>
              <a:rPr lang="en-GB" sz="1600" dirty="0" smtClean="0">
                <a:latin typeface="Palatino Linotype" panose="02040502050505030304" pitchFamily="18" charset="0"/>
              </a:rPr>
              <a:t> base rising </a:t>
            </a:r>
            <a:r>
              <a:rPr lang="en-GB" sz="1600" dirty="0">
                <a:latin typeface="Palatino Linotype" panose="02040502050505030304" pitchFamily="18" charset="0"/>
              </a:rPr>
              <a:t>all the way to the M</a:t>
            </a:r>
            <a:r>
              <a:rPr lang="en-GB" sz="1600" dirty="0" smtClean="0">
                <a:latin typeface="Palatino Linotype" panose="02040502050505030304" pitchFamily="18" charset="0"/>
              </a:rPr>
              <a:t>oon.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2391508" y="1404370"/>
            <a:ext cx="2031023" cy="424430"/>
          </a:xfrm>
          <a:custGeom>
            <a:avLst/>
            <a:gdLst>
              <a:gd name="connsiteX0" fmla="*/ 0 w 2031023"/>
              <a:gd name="connsiteY0" fmla="*/ 424430 h 424430"/>
              <a:gd name="connsiteX1" fmla="*/ 984738 w 2031023"/>
              <a:gd name="connsiteY1" fmla="*/ 2399 h 424430"/>
              <a:gd name="connsiteX2" fmla="*/ 2031023 w 2031023"/>
              <a:gd name="connsiteY2" fmla="*/ 283753 h 424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1023" h="424430">
                <a:moveTo>
                  <a:pt x="0" y="424430"/>
                </a:moveTo>
                <a:cubicBezTo>
                  <a:pt x="323117" y="225137"/>
                  <a:pt x="646234" y="25845"/>
                  <a:pt x="984738" y="2399"/>
                </a:cubicBezTo>
                <a:cubicBezTo>
                  <a:pt x="1323242" y="-21047"/>
                  <a:pt x="1677132" y="131353"/>
                  <a:pt x="2031023" y="283753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498458" y="147895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latin typeface="Palatino Linotype" panose="02040502050505030304" pitchFamily="18" charset="0"/>
              </a:rPr>
              <a:t>Please, 2</a:t>
            </a:r>
            <a:r>
              <a:rPr lang="en-GB" baseline="30000" dirty="0" smtClean="0">
                <a:latin typeface="Palatino Linotype" panose="02040502050505030304" pitchFamily="18" charset="0"/>
              </a:rPr>
              <a:t>63</a:t>
            </a:r>
            <a:r>
              <a:rPr lang="en-GB" dirty="0" smtClean="0">
                <a:latin typeface="Palatino Linotype" panose="02040502050505030304" pitchFamily="18" charset="0"/>
              </a:rPr>
              <a:t> rice grains here!!</a:t>
            </a:r>
            <a:endParaRPr lang="en-GB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69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1016" y="366277"/>
            <a:ext cx="88274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Second story: What is the cheapest way to get to the Moon?</a:t>
            </a:r>
            <a:endParaRPr lang="en-GB" sz="24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53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2761" y="366277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What is the cheapest way to get to the Moon?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90620" y="2118877"/>
            <a:ext cx="350813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1. Take a piece of paper.</a:t>
            </a:r>
          </a:p>
          <a:p>
            <a:pPr algn="ctr"/>
            <a:endParaRPr lang="en-GB" sz="2800" dirty="0">
              <a:latin typeface="Palatino Linotype" panose="02040502050505030304" pitchFamily="18" charset="0"/>
            </a:endParaRPr>
          </a:p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2.  Start </a:t>
            </a:r>
            <a:r>
              <a:rPr lang="en-GB" sz="2800" dirty="0">
                <a:latin typeface="Palatino Linotype" panose="02040502050505030304" pitchFamily="18" charset="0"/>
              </a:rPr>
              <a:t>f</a:t>
            </a:r>
            <a:r>
              <a:rPr lang="en-GB" sz="2800" dirty="0" smtClean="0">
                <a:latin typeface="Palatino Linotype" panose="02040502050505030304" pitchFamily="18" charset="0"/>
              </a:rPr>
              <a:t>olding it in half each time.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92" y="1320370"/>
            <a:ext cx="5367528" cy="418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2321</TotalTime>
  <Words>1212</Words>
  <Application>Microsoft Office PowerPoint</Application>
  <PresentationFormat>On-screen Show (4:3)</PresentationFormat>
  <Paragraphs>165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Bradley Hand ITC</vt:lpstr>
      <vt:lpstr>Cambria Math</vt:lpstr>
      <vt:lpstr>Palatino Linotype</vt:lpstr>
      <vt:lpstr>Times New Roman</vt:lpstr>
      <vt:lpstr>PrésentationCERN2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your attention questions…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GIAMPIETRO</dc:creator>
  <cp:lastModifiedBy>Pablo Garcia Tello</cp:lastModifiedBy>
  <cp:revision>195</cp:revision>
  <dcterms:created xsi:type="dcterms:W3CDTF">2012-03-07T13:21:43Z</dcterms:created>
  <dcterms:modified xsi:type="dcterms:W3CDTF">2019-04-18T11:52:21Z</dcterms:modified>
</cp:coreProperties>
</file>