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72" r:id="rId2"/>
  </p:sldMasterIdLst>
  <p:notesMasterIdLst>
    <p:notesMasterId r:id="rId10"/>
  </p:notesMasterIdLst>
  <p:handoutMasterIdLst>
    <p:handoutMasterId r:id="rId11"/>
  </p:handoutMasterIdLst>
  <p:sldIdLst>
    <p:sldId id="280" r:id="rId3"/>
    <p:sldId id="317" r:id="rId4"/>
    <p:sldId id="318" r:id="rId5"/>
    <p:sldId id="319" r:id="rId6"/>
    <p:sldId id="320" r:id="rId7"/>
    <p:sldId id="321" r:id="rId8"/>
    <p:sldId id="322" r:id="rId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1E386B"/>
    <a:srgbClr val="2C669E"/>
    <a:srgbClr val="0157A4"/>
    <a:srgbClr val="F8B1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0" autoAdjust="0"/>
    <p:restoredTop sz="94609" autoAdjust="0"/>
  </p:normalViewPr>
  <p:slideViewPr>
    <p:cSldViewPr snapToObjects="1" showGuides="1">
      <p:cViewPr varScale="1">
        <p:scale>
          <a:sx n="83" d="100"/>
          <a:sy n="83" d="100"/>
        </p:scale>
        <p:origin x="880" y="-32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12/04/2019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2606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12/04/2019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7210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Why</a:t>
            </a:r>
            <a:r>
              <a:rPr lang="fr-CH" dirty="0" smtClean="0"/>
              <a:t> do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ARIES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530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3329145"/>
            <a:ext cx="7924800" cy="603911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6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0" y="5112103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4192035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31242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baseline="0">
                <a:solidFill>
                  <a:schemeClr val="bg1">
                    <a:lumMod val="95000"/>
                  </a:schemeClr>
                </a:solidFill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To edit /remove footer: Insert -&gt; Header &amp; Footer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550223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ARIES </a:t>
            </a:r>
            <a:r>
              <a:rPr lang="fr-FR" sz="1400" dirty="0" err="1" smtClean="0">
                <a:solidFill>
                  <a:srgbClr val="F8B13C"/>
                </a:solidFill>
                <a:latin typeface="Arial"/>
                <a:cs typeface="Arial"/>
              </a:rPr>
              <a:t>is</a:t>
            </a:r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 </a:t>
            </a:r>
            <a:r>
              <a:rPr lang="fr-FR" sz="1400" dirty="0" err="1" smtClean="0">
                <a:solidFill>
                  <a:srgbClr val="F8B13C"/>
                </a:solidFill>
                <a:latin typeface="Arial"/>
                <a:cs typeface="Arial"/>
              </a:rPr>
              <a:t>co-funded</a:t>
            </a:r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 by the </a:t>
            </a:r>
            <a:r>
              <a:rPr lang="fr-FR" sz="1400" dirty="0" err="1" smtClean="0">
                <a:solidFill>
                  <a:srgbClr val="F8B13C"/>
                </a:solidFill>
                <a:latin typeface="Arial"/>
                <a:cs typeface="Arial"/>
              </a:rPr>
              <a:t>European</a:t>
            </a:r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 Commission Grant Agreement </a:t>
            </a:r>
            <a:r>
              <a:rPr lang="fr-FR" sz="1400" dirty="0" err="1" smtClean="0">
                <a:solidFill>
                  <a:srgbClr val="F8B13C"/>
                </a:solidFill>
                <a:latin typeface="Arial"/>
                <a:cs typeface="Arial"/>
              </a:rPr>
              <a:t>number</a:t>
            </a:r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 730871</a:t>
            </a:r>
            <a:endParaRPr lang="en-GB" sz="1400" dirty="0">
              <a:solidFill>
                <a:srgbClr val="F8B13C"/>
              </a:solidFill>
              <a:latin typeface="Arial"/>
              <a:cs typeface="Arial"/>
            </a:endParaRPr>
          </a:p>
        </p:txBody>
      </p:sp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81000"/>
            <a:ext cx="3230988" cy="21306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27584" y="2636912"/>
            <a:ext cx="7924800" cy="1933834"/>
          </a:xfrm>
        </p:spPr>
        <p:txBody>
          <a:bodyPr/>
          <a:lstStyle/>
          <a:p>
            <a:r>
              <a:rPr lang="fr-CH" sz="4000" dirty="0" smtClean="0"/>
              <a:t>WP15 – </a:t>
            </a:r>
            <a:r>
              <a:rPr lang="fr-CH" sz="4000" dirty="0" err="1" smtClean="0"/>
              <a:t>Task</a:t>
            </a:r>
            <a:r>
              <a:rPr lang="fr-CH" sz="4000" dirty="0" smtClean="0"/>
              <a:t> 4 – </a:t>
            </a:r>
            <a:r>
              <a:rPr lang="fr-CH" sz="4000" dirty="0" err="1" smtClean="0"/>
              <a:t>Status</a:t>
            </a:r>
            <a:r>
              <a:rPr lang="fr-CH" sz="4000" dirty="0" smtClean="0"/>
              <a:t> QPR</a:t>
            </a: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827584" y="4653136"/>
            <a:ext cx="7924800" cy="378210"/>
          </a:xfrm>
        </p:spPr>
        <p:txBody>
          <a:bodyPr/>
          <a:lstStyle/>
          <a:p>
            <a:r>
              <a:rPr lang="fr-CH" dirty="0" smtClean="0"/>
              <a:t>Olive Kugeler, Helmholtz </a:t>
            </a:r>
            <a:r>
              <a:rPr lang="fr-CH" dirty="0" err="1" smtClean="0"/>
              <a:t>Zentrum</a:t>
            </a:r>
            <a:r>
              <a:rPr lang="fr-CH" dirty="0" smtClean="0"/>
              <a:t> Berlin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3995" y="402067"/>
            <a:ext cx="2670291" cy="14966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742" y="4221088"/>
            <a:ext cx="3734103" cy="210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57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561974"/>
          </a:xfrm>
        </p:spPr>
        <p:txBody>
          <a:bodyPr/>
          <a:lstStyle/>
          <a:p>
            <a:r>
              <a:rPr lang="fr-CH" sz="3600" dirty="0" smtClean="0"/>
              <a:t>QPR </a:t>
            </a:r>
            <a:r>
              <a:rPr lang="fr-CH" sz="3600" dirty="0" err="1" smtClean="0"/>
              <a:t>status</a:t>
            </a:r>
            <a:endParaRPr lang="en-GB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7035" y="1196752"/>
            <a:ext cx="7848872" cy="407037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dirty="0" smtClean="0"/>
              <a:t>QPR ready to go, cryogenic schedule will be more relaxed in the near future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Cu/</a:t>
            </a:r>
            <a:r>
              <a:rPr lang="en-GB" dirty="0" err="1" smtClean="0"/>
              <a:t>Nb</a:t>
            </a:r>
            <a:r>
              <a:rPr lang="en-GB" dirty="0" smtClean="0"/>
              <a:t> samples at </a:t>
            </a:r>
            <a:r>
              <a:rPr lang="en-GB" dirty="0" err="1" smtClean="0"/>
              <a:t>Legnaro</a:t>
            </a:r>
            <a:endParaRPr lang="en-GB" dirty="0" smtClean="0"/>
          </a:p>
          <a:p>
            <a:pPr>
              <a:spcBef>
                <a:spcPts val="1200"/>
              </a:spcBef>
            </a:pPr>
            <a:r>
              <a:rPr lang="en-GB" dirty="0" smtClean="0"/>
              <a:t>Metal transport frames built, to be shipped to </a:t>
            </a:r>
            <a:r>
              <a:rPr lang="en-GB" dirty="0" err="1" smtClean="0"/>
              <a:t>Legnaro</a:t>
            </a:r>
            <a:endParaRPr lang="en-GB" dirty="0" smtClean="0"/>
          </a:p>
          <a:p>
            <a:pPr>
              <a:spcBef>
                <a:spcPts val="1200"/>
              </a:spcBef>
            </a:pPr>
            <a:r>
              <a:rPr lang="en-GB" dirty="0" err="1" smtClean="0"/>
              <a:t>Nb</a:t>
            </a:r>
            <a:r>
              <a:rPr lang="en-GB" dirty="0" smtClean="0"/>
              <a:t> samples manufactured. Encountered problems, to be finalized at RI</a:t>
            </a:r>
          </a:p>
        </p:txBody>
      </p:sp>
    </p:spTree>
    <p:extLst>
      <p:ext uri="{BB962C8B-B14F-4D97-AF65-F5344CB8AC3E}">
        <p14:creationId xmlns:p14="http://schemas.microsoft.com/office/powerpoint/2010/main" val="247332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Sample </a:t>
            </a:r>
            <a:r>
              <a:rPr lang="de-DE" dirty="0" err="1" smtClean="0"/>
              <a:t>transport</a:t>
            </a:r>
            <a:r>
              <a:rPr lang="de-DE" dirty="0" smtClean="0"/>
              <a:t> box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7335" y="990600"/>
            <a:ext cx="6569330" cy="4525963"/>
          </a:xfrm>
          <a:prstGeom prst="rect">
            <a:avLst/>
          </a:prstGeo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7" name="Textfeld 6"/>
          <p:cNvSpPr txBox="1"/>
          <p:nvPr/>
        </p:nvSpPr>
        <p:spPr>
          <a:xfrm>
            <a:off x="179512" y="2132856"/>
            <a:ext cx="1938351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sz="2800" dirty="0" smtClean="0"/>
              <a:t>QPR sample</a:t>
            </a:r>
            <a:endParaRPr lang="de-DE" sz="2800" dirty="0"/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2195736" y="2492896"/>
            <a:ext cx="2160240" cy="16318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6036344" y="5443244"/>
            <a:ext cx="2639120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sz="2800" dirty="0" smtClean="0"/>
              <a:t>ISO-K160 </a:t>
            </a:r>
            <a:r>
              <a:rPr lang="de-DE" sz="2800" dirty="0" err="1" smtClean="0"/>
              <a:t>flanges</a:t>
            </a:r>
            <a:endParaRPr lang="de-DE" sz="2800" dirty="0"/>
          </a:p>
          <a:p>
            <a:r>
              <a:rPr lang="de-DE" sz="2800" dirty="0" err="1" smtClean="0"/>
              <a:t>chamber</a:t>
            </a:r>
            <a:endParaRPr lang="de-DE" sz="2800" dirty="0"/>
          </a:p>
        </p:txBody>
      </p:sp>
      <p:cxnSp>
        <p:nvCxnSpPr>
          <p:cNvPr id="11" name="Gerade Verbindung mit Pfeil 10"/>
          <p:cNvCxnSpPr>
            <a:stCxn id="10" idx="0"/>
          </p:cNvCxnSpPr>
          <p:nvPr/>
        </p:nvCxnSpPr>
        <p:spPr>
          <a:xfrm flipH="1" flipV="1">
            <a:off x="7092289" y="4797154"/>
            <a:ext cx="263615" cy="64609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1122628" y="5296597"/>
            <a:ext cx="3689793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sz="2800" dirty="0" err="1" smtClean="0"/>
              <a:t>to</a:t>
            </a:r>
            <a:r>
              <a:rPr lang="de-DE" sz="2800" dirty="0" smtClean="0"/>
              <a:t> 6mm </a:t>
            </a:r>
            <a:r>
              <a:rPr lang="de-DE" sz="2800" dirty="0" err="1" smtClean="0"/>
              <a:t>Swagelok</a:t>
            </a:r>
            <a:r>
              <a:rPr lang="de-DE" sz="2800" dirty="0" smtClean="0"/>
              <a:t> </a:t>
            </a:r>
            <a:r>
              <a:rPr lang="de-DE" sz="2800" dirty="0" err="1" smtClean="0"/>
              <a:t>valve</a:t>
            </a:r>
            <a:endParaRPr lang="de-DE" sz="2800" dirty="0" smtClean="0"/>
          </a:p>
          <a:p>
            <a:r>
              <a:rPr lang="de-DE" sz="2800" dirty="0" err="1" smtClean="0"/>
              <a:t>and</a:t>
            </a:r>
            <a:r>
              <a:rPr lang="de-DE" sz="2800" dirty="0" smtClean="0"/>
              <a:t> KF16 pump </a:t>
            </a:r>
            <a:r>
              <a:rPr lang="de-DE" sz="2800" dirty="0" err="1" smtClean="0"/>
              <a:t>adapter</a:t>
            </a:r>
            <a:endParaRPr lang="de-DE" sz="2800" dirty="0"/>
          </a:p>
        </p:txBody>
      </p:sp>
      <p:cxnSp>
        <p:nvCxnSpPr>
          <p:cNvPr id="17" name="Gerade Verbindung mit Pfeil 16"/>
          <p:cNvCxnSpPr/>
          <p:nvPr/>
        </p:nvCxnSpPr>
        <p:spPr>
          <a:xfrm flipH="1" flipV="1">
            <a:off x="1483308" y="4513546"/>
            <a:ext cx="193092" cy="816932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4572000" y="89972"/>
            <a:ext cx="430271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dirty="0" err="1" smtClean="0"/>
              <a:t>Window</a:t>
            </a:r>
            <a:r>
              <a:rPr lang="de-DE" dirty="0" smtClean="0"/>
              <a:t> </a:t>
            </a:r>
            <a:r>
              <a:rPr lang="de-DE" dirty="0" err="1" smtClean="0"/>
              <a:t>flange</a:t>
            </a:r>
            <a:r>
              <a:rPr lang="de-DE" dirty="0" smtClean="0"/>
              <a:t> on top for </a:t>
            </a:r>
            <a:r>
              <a:rPr lang="de-DE" dirty="0" err="1" smtClean="0"/>
              <a:t>optical</a:t>
            </a:r>
            <a:r>
              <a:rPr lang="de-DE" dirty="0" smtClean="0"/>
              <a:t> </a:t>
            </a:r>
            <a:r>
              <a:rPr lang="de-DE" dirty="0" err="1" smtClean="0"/>
              <a:t>inspection</a:t>
            </a:r>
            <a:endParaRPr lang="de-DE" dirty="0" smtClean="0"/>
          </a:p>
          <a:p>
            <a:r>
              <a:rPr lang="de-DE" dirty="0" err="1" smtClean="0"/>
              <a:t>and</a:t>
            </a:r>
            <a:r>
              <a:rPr lang="de-DE" dirty="0" smtClean="0"/>
              <a:t> LASER </a:t>
            </a:r>
            <a:r>
              <a:rPr lang="de-DE" dirty="0" err="1" smtClean="0"/>
              <a:t>irradiation</a:t>
            </a:r>
            <a:r>
              <a:rPr lang="de-DE" dirty="0" smtClean="0"/>
              <a:t> (?)</a:t>
            </a:r>
            <a:endParaRPr lang="de-DE" dirty="0"/>
          </a:p>
        </p:txBody>
      </p:sp>
      <p:cxnSp>
        <p:nvCxnSpPr>
          <p:cNvPr id="20" name="Gerade Verbindung mit Pfeil 19"/>
          <p:cNvCxnSpPr/>
          <p:nvPr/>
        </p:nvCxnSpPr>
        <p:spPr>
          <a:xfrm flipH="1">
            <a:off x="4723649" y="780328"/>
            <a:ext cx="496423" cy="701546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148705" y="930108"/>
            <a:ext cx="2730235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sz="2800" dirty="0" smtClean="0"/>
              <a:t>2 </a:t>
            </a:r>
            <a:r>
              <a:rPr lang="de-DE" sz="2800" dirty="0" err="1" smtClean="0"/>
              <a:t>items</a:t>
            </a:r>
            <a:r>
              <a:rPr lang="de-DE" sz="2800" dirty="0" smtClean="0"/>
              <a:t> </a:t>
            </a:r>
            <a:r>
              <a:rPr lang="de-DE" sz="2800" dirty="0" err="1" smtClean="0"/>
              <a:t>produced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156096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5663" y="192083"/>
            <a:ext cx="8229600" cy="561974"/>
          </a:xfrm>
        </p:spPr>
        <p:txBody>
          <a:bodyPr/>
          <a:lstStyle/>
          <a:p>
            <a:r>
              <a:rPr lang="de-DE" dirty="0" smtClean="0"/>
              <a:t>Top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Nb</a:t>
            </a:r>
            <a:r>
              <a:rPr lang="de-DE" dirty="0" smtClean="0"/>
              <a:t> sample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94" y="1533250"/>
            <a:ext cx="8229600" cy="3930249"/>
          </a:xfr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7" name="Textfeld 6"/>
          <p:cNvSpPr txBox="1"/>
          <p:nvPr/>
        </p:nvSpPr>
        <p:spPr>
          <a:xfrm>
            <a:off x="4984834" y="5532528"/>
            <a:ext cx="269561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sz="2800" dirty="0" err="1" smtClean="0"/>
              <a:t>grain</a:t>
            </a:r>
            <a:r>
              <a:rPr lang="de-DE" sz="2800" dirty="0" smtClean="0"/>
              <a:t> </a:t>
            </a:r>
            <a:r>
              <a:rPr lang="de-DE" sz="2800" dirty="0" err="1" smtClean="0"/>
              <a:t>boundaries</a:t>
            </a:r>
            <a:endParaRPr lang="de-DE" sz="2800" dirty="0"/>
          </a:p>
        </p:txBody>
      </p:sp>
      <p:sp>
        <p:nvSpPr>
          <p:cNvPr id="8" name="Rechteck 7"/>
          <p:cNvSpPr/>
          <p:nvPr/>
        </p:nvSpPr>
        <p:spPr>
          <a:xfrm>
            <a:off x="395536" y="912821"/>
            <a:ext cx="57467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dirty="0"/>
              <a:t>after 150µ BCP </a:t>
            </a:r>
            <a:r>
              <a:rPr lang="de-DE" sz="2400" dirty="0" err="1"/>
              <a:t>and</a:t>
            </a:r>
            <a:r>
              <a:rPr lang="de-DE" sz="2400" dirty="0"/>
              <a:t> 2h@800°C </a:t>
            </a:r>
            <a:r>
              <a:rPr lang="de-DE" sz="2400" dirty="0" err="1"/>
              <a:t>and</a:t>
            </a:r>
            <a:r>
              <a:rPr lang="de-DE" sz="2400" dirty="0"/>
              <a:t> </a:t>
            </a:r>
            <a:r>
              <a:rPr lang="de-DE" sz="2400" dirty="0" err="1"/>
              <a:t>flash</a:t>
            </a:r>
            <a:r>
              <a:rPr lang="de-DE" sz="2400" dirty="0"/>
              <a:t> BCP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46386" y="5532528"/>
            <a:ext cx="3816424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800" dirty="0" err="1" smtClean="0"/>
              <a:t>milling</a:t>
            </a:r>
            <a:r>
              <a:rPr lang="de-DE" sz="2800" dirty="0" smtClean="0"/>
              <a:t> </a:t>
            </a:r>
            <a:r>
              <a:rPr lang="de-DE" sz="2800" dirty="0" err="1" smtClean="0"/>
              <a:t>marks</a:t>
            </a:r>
            <a:r>
              <a:rPr lang="de-DE" sz="2800" dirty="0" smtClean="0"/>
              <a:t> still </a:t>
            </a:r>
            <a:r>
              <a:rPr lang="de-DE" sz="2800" dirty="0" err="1" smtClean="0"/>
              <a:t>visible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4047151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Nb</a:t>
            </a:r>
            <a:r>
              <a:rPr lang="de-DE" dirty="0" smtClean="0"/>
              <a:t> sample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Negotiated</a:t>
            </a:r>
            <a:r>
              <a:rPr lang="de-DE" dirty="0" smtClean="0"/>
              <a:t> additional </a:t>
            </a:r>
            <a:r>
              <a:rPr lang="de-DE" dirty="0" err="1" smtClean="0"/>
              <a:t>treament</a:t>
            </a:r>
            <a:r>
              <a:rPr lang="de-DE" dirty="0" smtClean="0"/>
              <a:t> </a:t>
            </a:r>
            <a:r>
              <a:rPr lang="de-DE" dirty="0" err="1" smtClean="0"/>
              <a:t>steps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100µm BCP</a:t>
            </a:r>
          </a:p>
          <a:p>
            <a:pPr lvl="1"/>
            <a:r>
              <a:rPr lang="de-DE" dirty="0" err="1" smtClean="0"/>
              <a:t>Modification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BCP </a:t>
            </a:r>
            <a:r>
              <a:rPr lang="de-DE" dirty="0" err="1" smtClean="0"/>
              <a:t>setup</a:t>
            </a:r>
            <a:r>
              <a:rPr lang="de-DE" dirty="0" smtClean="0"/>
              <a:t> at RI</a:t>
            </a:r>
          </a:p>
          <a:p>
            <a:pPr lvl="1"/>
            <a:r>
              <a:rPr lang="de-DE" dirty="0" err="1" smtClean="0"/>
              <a:t>Temperature</a:t>
            </a:r>
            <a:r>
              <a:rPr lang="de-DE" dirty="0" smtClean="0"/>
              <a:t> </a:t>
            </a:r>
            <a:r>
              <a:rPr lang="de-DE" dirty="0" err="1" smtClean="0"/>
              <a:t>monitoring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acid</a:t>
            </a:r>
            <a:r>
              <a:rPr lang="de-DE" dirty="0" smtClean="0"/>
              <a:t> &lt;12°C</a:t>
            </a:r>
          </a:p>
          <a:p>
            <a:pPr lvl="1"/>
            <a:r>
              <a:rPr lang="de-DE" dirty="0" smtClean="0"/>
              <a:t>Optional 800°C </a:t>
            </a:r>
            <a:r>
              <a:rPr lang="de-DE" dirty="0" err="1" smtClean="0"/>
              <a:t>bakeout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814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QPR </a:t>
            </a:r>
            <a:r>
              <a:rPr lang="de-DE" dirty="0" err="1" smtClean="0"/>
              <a:t>cross</a:t>
            </a:r>
            <a:r>
              <a:rPr lang="de-DE" dirty="0" smtClean="0"/>
              <a:t>-check CERN - HZB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CERN QPR v2.0 </a:t>
            </a:r>
            <a:r>
              <a:rPr lang="de-DE" dirty="0" err="1" smtClean="0"/>
              <a:t>currently</a:t>
            </a:r>
            <a:r>
              <a:rPr lang="de-DE" dirty="0" smtClean="0"/>
              <a:t> </a:t>
            </a:r>
            <a:r>
              <a:rPr lang="de-DE" dirty="0" err="1" smtClean="0"/>
              <a:t>being</a:t>
            </a:r>
            <a:r>
              <a:rPr lang="de-DE" dirty="0" smtClean="0"/>
              <a:t> </a:t>
            </a:r>
            <a:r>
              <a:rPr lang="de-DE" dirty="0" err="1" smtClean="0"/>
              <a:t>commissioned</a:t>
            </a:r>
            <a:endParaRPr lang="de-DE" dirty="0" smtClean="0"/>
          </a:p>
          <a:p>
            <a:pPr lvl="1"/>
            <a:r>
              <a:rPr lang="de-DE" dirty="0" err="1" smtClean="0"/>
              <a:t>Preliminary</a:t>
            </a:r>
            <a:r>
              <a:rPr lang="de-DE" dirty="0" smtClean="0"/>
              <a:t> </a:t>
            </a:r>
            <a:r>
              <a:rPr lang="de-DE" dirty="0" err="1" smtClean="0"/>
              <a:t>evaluation</a:t>
            </a:r>
            <a:r>
              <a:rPr lang="de-DE" dirty="0" smtClean="0"/>
              <a:t> </a:t>
            </a:r>
            <a:r>
              <a:rPr lang="de-DE" dirty="0" err="1" smtClean="0"/>
              <a:t>indicates</a:t>
            </a:r>
            <a:r>
              <a:rPr lang="de-DE" dirty="0" smtClean="0"/>
              <a:t> an </a:t>
            </a:r>
            <a:r>
              <a:rPr lang="de-DE" dirty="0" err="1" smtClean="0"/>
              <a:t>elevated</a:t>
            </a:r>
            <a:r>
              <a:rPr lang="de-DE" dirty="0" smtClean="0"/>
              <a:t> </a:t>
            </a:r>
            <a:r>
              <a:rPr lang="de-DE" dirty="0" err="1" smtClean="0"/>
              <a:t>measured</a:t>
            </a:r>
            <a:r>
              <a:rPr lang="de-DE" dirty="0" smtClean="0"/>
              <a:t> </a:t>
            </a:r>
            <a:r>
              <a:rPr lang="de-DE" dirty="0" err="1" smtClean="0"/>
              <a:t>surface</a:t>
            </a:r>
            <a:r>
              <a:rPr lang="de-DE" dirty="0" smtClean="0"/>
              <a:t> </a:t>
            </a:r>
            <a:r>
              <a:rPr lang="de-DE" dirty="0" err="1" smtClean="0"/>
              <a:t>resistance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same sample </a:t>
            </a:r>
            <a:r>
              <a:rPr lang="de-DE" dirty="0" err="1" smtClean="0"/>
              <a:t>compared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QPR v1.0</a:t>
            </a:r>
          </a:p>
          <a:p>
            <a:pPr lvl="1"/>
            <a:r>
              <a:rPr lang="de-DE" dirty="0" err="1" smtClean="0"/>
              <a:t>It</a:t>
            </a:r>
            <a:r>
              <a:rPr lang="de-DE" dirty="0" smtClean="0"/>
              <a:t> was </a:t>
            </a:r>
            <a:r>
              <a:rPr lang="de-DE" dirty="0" err="1" smtClean="0"/>
              <a:t>decided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build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sample </a:t>
            </a:r>
            <a:r>
              <a:rPr lang="de-DE" dirty="0" err="1" smtClean="0"/>
              <a:t>adapter</a:t>
            </a:r>
            <a:r>
              <a:rPr lang="de-DE" dirty="0" smtClean="0"/>
              <a:t> </a:t>
            </a:r>
            <a:r>
              <a:rPr lang="de-DE" dirty="0" err="1" smtClean="0"/>
              <a:t>flange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RI </a:t>
            </a:r>
            <a:r>
              <a:rPr lang="de-DE" dirty="0" err="1" smtClean="0"/>
              <a:t>samples</a:t>
            </a:r>
            <a:r>
              <a:rPr lang="de-DE" dirty="0" smtClean="0"/>
              <a:t> at CERN </a:t>
            </a:r>
            <a:r>
              <a:rPr lang="de-DE" dirty="0" err="1" smtClean="0"/>
              <a:t>and</a:t>
            </a:r>
            <a:r>
              <a:rPr lang="de-DE" dirty="0" smtClean="0"/>
              <a:t> HZB</a:t>
            </a:r>
          </a:p>
          <a:p>
            <a:pPr lvl="1"/>
            <a:r>
              <a:rPr lang="de-DE" dirty="0" smtClean="0"/>
              <a:t>Dmitry will </a:t>
            </a:r>
            <a:r>
              <a:rPr lang="de-DE" dirty="0" err="1" smtClean="0"/>
              <a:t>take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in CERN </a:t>
            </a:r>
            <a:r>
              <a:rPr lang="de-DE" dirty="0" err="1" smtClean="0"/>
              <a:t>measurements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393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Publication</a:t>
            </a:r>
            <a:r>
              <a:rPr lang="de-DE" dirty="0" smtClean="0"/>
              <a:t> (Sebastian </a:t>
            </a:r>
            <a:r>
              <a:rPr lang="de-DE" dirty="0" err="1" smtClean="0"/>
              <a:t>Keckert‘s</a:t>
            </a:r>
            <a:r>
              <a:rPr lang="de-DE" dirty="0" smtClean="0"/>
              <a:t> </a:t>
            </a:r>
            <a:r>
              <a:rPr lang="de-DE" dirty="0" err="1" smtClean="0"/>
              <a:t>thesis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4333924"/>
            <a:ext cx="4638675" cy="200977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25" y="1285973"/>
            <a:ext cx="8258175" cy="2867025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755576" y="830460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err="1"/>
              <a:t>accepted</a:t>
            </a:r>
            <a:r>
              <a:rPr lang="de-DE" sz="2400" dirty="0"/>
              <a:t> in </a:t>
            </a:r>
            <a:r>
              <a:rPr lang="de-DE" sz="2400" dirty="0" err="1"/>
              <a:t>Superconductor</a:t>
            </a:r>
            <a:r>
              <a:rPr lang="de-DE" sz="2400" dirty="0"/>
              <a:t> Science </a:t>
            </a:r>
            <a:r>
              <a:rPr lang="de-DE" sz="2400" dirty="0" err="1"/>
              <a:t>and</a:t>
            </a:r>
            <a:r>
              <a:rPr lang="de-DE" sz="2400" dirty="0"/>
              <a:t> Technology</a:t>
            </a:r>
          </a:p>
        </p:txBody>
      </p:sp>
    </p:spTree>
    <p:extLst>
      <p:ext uri="{BB962C8B-B14F-4D97-AF65-F5344CB8AC3E}">
        <p14:creationId xmlns:p14="http://schemas.microsoft.com/office/powerpoint/2010/main" val="35328053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258</Words>
  <Application>Microsoft Office PowerPoint</Application>
  <PresentationFormat>Bildschirmpräsentation (4:3)</PresentationFormat>
  <Paragraphs>46</Paragraphs>
  <Slides>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Thème Office</vt:lpstr>
      <vt:lpstr>Thème Office</vt:lpstr>
      <vt:lpstr>PowerPoint-Präsentation</vt:lpstr>
      <vt:lpstr>QPR status</vt:lpstr>
      <vt:lpstr>Sample transport box</vt:lpstr>
      <vt:lpstr>Top of Nb sample</vt:lpstr>
      <vt:lpstr>Nb sample</vt:lpstr>
      <vt:lpstr>QPR cross-check CERN - HZB</vt:lpstr>
      <vt:lpstr>Publication (Sebastian Keckert‘s thesis)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Kugeler, Oliver</cp:lastModifiedBy>
  <cp:revision>228</cp:revision>
  <dcterms:created xsi:type="dcterms:W3CDTF">2017-04-26T09:15:49Z</dcterms:created>
  <dcterms:modified xsi:type="dcterms:W3CDTF">2019-04-12T08:20:59Z</dcterms:modified>
</cp:coreProperties>
</file>