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5"/>
  </p:notesMasterIdLst>
  <p:handoutMasterIdLst>
    <p:handoutMasterId r:id="rId26"/>
  </p:handoutMasterIdLst>
  <p:sldIdLst>
    <p:sldId id="682" r:id="rId2"/>
    <p:sldId id="749" r:id="rId3"/>
    <p:sldId id="798" r:id="rId4"/>
    <p:sldId id="820" r:id="rId5"/>
    <p:sldId id="811" r:id="rId6"/>
    <p:sldId id="817" r:id="rId7"/>
    <p:sldId id="823" r:id="rId8"/>
    <p:sldId id="822" r:id="rId9"/>
    <p:sldId id="824" r:id="rId10"/>
    <p:sldId id="821" r:id="rId11"/>
    <p:sldId id="828" r:id="rId12"/>
    <p:sldId id="832" r:id="rId13"/>
    <p:sldId id="833" r:id="rId14"/>
    <p:sldId id="839" r:id="rId15"/>
    <p:sldId id="835" r:id="rId16"/>
    <p:sldId id="816" r:id="rId17"/>
    <p:sldId id="837" r:id="rId18"/>
    <p:sldId id="827" r:id="rId19"/>
    <p:sldId id="825" r:id="rId20"/>
    <p:sldId id="826" r:id="rId21"/>
    <p:sldId id="801" r:id="rId22"/>
    <p:sldId id="836" r:id="rId23"/>
    <p:sldId id="838" r:id="rId24"/>
  </p:sldIdLst>
  <p:sldSz cx="9144000" cy="6858000" type="screen4x3"/>
  <p:notesSz cx="6845300" cy="9664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FFFFCC"/>
    <a:srgbClr val="0000CC"/>
    <a:srgbClr val="CCFFFF"/>
    <a:srgbClr val="FFFF00"/>
    <a:srgbClr val="CCECFF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2" autoAdjust="0"/>
    <p:restoredTop sz="95599" autoAdjust="0"/>
  </p:normalViewPr>
  <p:slideViewPr>
    <p:cSldViewPr>
      <p:cViewPr>
        <p:scale>
          <a:sx n="70" d="100"/>
          <a:sy n="70" d="100"/>
        </p:scale>
        <p:origin x="-85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044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589463"/>
            <a:ext cx="54768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…and how we are going to face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4/23/2010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96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295400"/>
            <a:ext cx="7966075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6245225"/>
            <a:ext cx="2971800" cy="476250"/>
          </a:xfrm>
        </p:spPr>
        <p:txBody>
          <a:bodyPr/>
          <a:lstStyle>
            <a:lvl1pPr>
              <a:defRPr/>
            </a:lvl1pPr>
          </a:lstStyle>
          <a:p>
            <a:fld id="{6FB99035-376A-4A6D-BFDD-6C6C2ADB9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19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24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Chart1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4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Linac4_movies\linac4_virtual_tour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05000"/>
            <a:ext cx="7467600" cy="1219200"/>
          </a:xfrm>
        </p:spPr>
        <p:txBody>
          <a:bodyPr/>
          <a:lstStyle/>
          <a:p>
            <a:r>
              <a:rPr lang="en-GB" sz="3600" dirty="0" smtClean="0"/>
              <a:t>Linac4 Summary</a:t>
            </a:r>
            <a:br>
              <a:rPr lang="en-GB" sz="3600" dirty="0" smtClean="0"/>
            </a:br>
            <a:r>
              <a:rPr lang="en-GB" sz="2400" dirty="0" smtClean="0"/>
              <a:t>(including schedule and performance)</a:t>
            </a:r>
            <a:endParaRPr lang="en-US" sz="16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83363" name="Text Box 3"/>
          <p:cNvSpPr txBox="1">
            <a:spLocks noChangeArrowheads="1"/>
          </p:cNvSpPr>
          <p:nvPr/>
        </p:nvSpPr>
        <p:spPr bwMode="auto">
          <a:xfrm>
            <a:off x="762000" y="3657600"/>
            <a:ext cx="662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/>
              <a:t>M. </a:t>
            </a:r>
            <a:r>
              <a:rPr lang="en-GB" sz="2000" dirty="0" smtClean="0"/>
              <a:t>Vretenar, CERN</a:t>
            </a:r>
          </a:p>
        </p:txBody>
      </p:sp>
      <p:sp>
        <p:nvSpPr>
          <p:cNvPr id="783369" name="Text Box 9"/>
          <p:cNvSpPr txBox="1">
            <a:spLocks noChangeArrowheads="1"/>
          </p:cNvSpPr>
          <p:nvPr/>
        </p:nvSpPr>
        <p:spPr bwMode="auto">
          <a:xfrm>
            <a:off x="1676400" y="6096000"/>
            <a:ext cx="57281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CERN Machine Advisory Committee, 26.04.2010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3657600"/>
            <a:ext cx="255037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/>
            <a:r>
              <a:rPr lang="en-US" sz="2000" dirty="0" smtClean="0">
                <a:latin typeface="+mn-lt"/>
              </a:rPr>
              <a:t>Description, motivations</a:t>
            </a:r>
          </a:p>
          <a:p>
            <a:pPr marL="342900" indent="-342900" algn="r"/>
            <a:r>
              <a:rPr lang="en-US" sz="2000" dirty="0" smtClean="0">
                <a:latin typeface="+mn-lt"/>
              </a:rPr>
              <a:t>Main technical issues</a:t>
            </a:r>
          </a:p>
          <a:p>
            <a:pPr marL="342900" indent="-342900" algn="r"/>
            <a:r>
              <a:rPr lang="en-US" sz="2000" dirty="0" smtClean="0">
                <a:latin typeface="+mn-lt"/>
              </a:rPr>
              <a:t>Status</a:t>
            </a:r>
          </a:p>
          <a:p>
            <a:pPr marL="342900" indent="-342900" algn="r"/>
            <a:r>
              <a:rPr lang="en-US" sz="2000" dirty="0" smtClean="0">
                <a:latin typeface="+mn-lt"/>
              </a:rPr>
              <a:t>Expected performance</a:t>
            </a:r>
          </a:p>
          <a:p>
            <a:pPr marL="342900" indent="-342900" algn="r"/>
            <a:r>
              <a:rPr lang="en-US" sz="2000" dirty="0" smtClean="0">
                <a:latin typeface="+mn-lt"/>
              </a:rPr>
              <a:t>Schedule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858000" cy="685800"/>
          </a:xfrm>
        </p:spPr>
        <p:txBody>
          <a:bodyPr/>
          <a:lstStyle/>
          <a:p>
            <a:r>
              <a:rPr lang="en-US" sz="3600" dirty="0" smtClean="0"/>
              <a:t>Linac4 – </a:t>
            </a:r>
            <a:r>
              <a:rPr lang="en-US" sz="3600" dirty="0" smtClean="0"/>
              <a:t>Main </a:t>
            </a:r>
            <a:r>
              <a:rPr lang="en-US" sz="3600" dirty="0" smtClean="0"/>
              <a:t>technical challenges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819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Low-energy section: ion source, RFQ, chopping</a:t>
            </a:r>
          </a:p>
          <a:p>
            <a:r>
              <a:rPr lang="en-US" sz="2800" dirty="0" smtClean="0"/>
              <a:t>Accelerating structures</a:t>
            </a:r>
          </a:p>
          <a:p>
            <a:r>
              <a:rPr lang="en-US" sz="2800" dirty="0" smtClean="0"/>
              <a:t>PSB injection and beam optics</a:t>
            </a:r>
          </a:p>
          <a:p>
            <a:r>
              <a:rPr lang="en-US" sz="2800" dirty="0" smtClean="0"/>
              <a:t>Linac beam </a:t>
            </a:r>
            <a:r>
              <a:rPr lang="en-US" sz="2800" dirty="0" smtClean="0"/>
              <a:t>dynamics</a:t>
            </a:r>
            <a:endParaRPr lang="en-US" sz="2800" dirty="0" smtClean="0"/>
          </a:p>
          <a:p>
            <a:r>
              <a:rPr lang="en-US" sz="2800" dirty="0" smtClean="0"/>
              <a:t>Reliability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</a:t>
            </a:r>
            <a:r>
              <a:rPr lang="en-US" dirty="0" smtClean="0"/>
              <a:t>Low </a:t>
            </a:r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67400" y="1905000"/>
            <a:ext cx="3048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Ion source completed, first beam in July 2009, presently improving current.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Magnetic Low Energy Beam Transport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Radio Frequency Quadrupole being built at CERN, to be delivered in early 2011.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Chopping line built and tested (w/o beam).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LEP klystron (+ modulator) installed and tested in pulsed mode.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Early characterization of the low energy beam is essential for a linac project!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4572000" cy="31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80" name="Picture 4" descr="C:\photos_2009\SL700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19600"/>
            <a:ext cx="2628900" cy="2209800"/>
          </a:xfrm>
          <a:prstGeom prst="rect">
            <a:avLst/>
          </a:prstGeom>
          <a:noFill/>
        </p:spPr>
      </p:pic>
      <p:pic>
        <p:nvPicPr>
          <p:cNvPr id="75781" name="Picture 5" descr="C:\photos_2009\IMG_1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719841"/>
            <a:ext cx="2514600" cy="1885759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953000" y="1371600"/>
            <a:ext cx="419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3 MeV TEST STAND </a:t>
            </a:r>
            <a:r>
              <a:rPr lang="en-US" dirty="0" smtClean="0">
                <a:latin typeface="Comic Sans MS" pitchFamily="66" charset="0"/>
              </a:rPr>
              <a:t>in the PS Hall:</a:t>
            </a:r>
          </a:p>
        </p:txBody>
      </p:sp>
      <p:pic>
        <p:nvPicPr>
          <p:cNvPr id="12" name="Picture 2" descr="C:\photos_2009\DSCF0938-Linac4SourceUnderVacu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828800"/>
            <a:ext cx="1297093" cy="1268896"/>
          </a:xfrm>
          <a:prstGeom prst="rect">
            <a:avLst/>
          </a:prstGeom>
          <a:noFill/>
        </p:spPr>
      </p:pic>
      <p:pic>
        <p:nvPicPr>
          <p:cNvPr id="75778" name="Picture 2" descr="C:\RF_photos\RFQ+BUILDING_03_10\SL7011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124200"/>
            <a:ext cx="2286000" cy="1632857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10800000">
            <a:off x="3352800" y="1981200"/>
            <a:ext cx="10668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2438400" y="2590800"/>
            <a:ext cx="9906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1752600" y="3200400"/>
            <a:ext cx="19050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952500" y="3771900"/>
            <a:ext cx="11430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553200" cy="685800"/>
          </a:xfrm>
        </p:spPr>
        <p:txBody>
          <a:bodyPr/>
          <a:lstStyle/>
          <a:p>
            <a:r>
              <a:rPr lang="en-US" sz="3600" dirty="0" smtClean="0"/>
              <a:t>Linac4 – </a:t>
            </a:r>
            <a:r>
              <a:rPr lang="en-US" sz="3600" dirty="0" smtClean="0"/>
              <a:t>Accelerating </a:t>
            </a:r>
            <a:r>
              <a:rPr lang="en-US" sz="3600" dirty="0" smtClean="0"/>
              <a:t>structures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638800" y="1371600"/>
            <a:ext cx="3505200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Three structures of new design: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DTL (Drift Tube Linac): complete revision of mechanical design </a:t>
            </a:r>
            <a:r>
              <a:rPr lang="en-US" sz="1600" dirty="0" err="1" smtClean="0">
                <a:latin typeface="Comic Sans MS" pitchFamily="66" charset="0"/>
              </a:rPr>
              <a:t>w.r.t</a:t>
            </a:r>
            <a:r>
              <a:rPr lang="en-US" sz="1600" dirty="0" smtClean="0">
                <a:latin typeface="Comic Sans MS" pitchFamily="66" charset="0"/>
              </a:rPr>
              <a:t>. other projects.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CCDTL (Cell-Coupled DTL): new structure, first time built for a linac.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PIMS (Pi-Mode Structure): new structure, first time built for a linac.</a:t>
            </a:r>
          </a:p>
        </p:txBody>
      </p:sp>
      <p:pic>
        <p:nvPicPr>
          <p:cNvPr id="6" name="Picture 2" descr="\\cern.ch\dfs\Users\s\sramberg\Public\DTL\Pictures\IMG_1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3048000" cy="2667000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28600" y="5181600"/>
            <a:ext cx="3505200" cy="152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R&amp;D since 2003.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Prototypes built (and tested at high RF power) for the three structures. 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Construction starting in 2010.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886200"/>
            <a:ext cx="2047740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DTL prototype, 2009</a:t>
            </a:r>
            <a:endParaRPr lang="en-US" sz="1600" dirty="0"/>
          </a:p>
        </p:txBody>
      </p:sp>
      <p:pic>
        <p:nvPicPr>
          <p:cNvPr id="28673" name="Picture 1" descr="C:\photos_2009\arrival_CE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971800"/>
            <a:ext cx="3000906" cy="2362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819400" y="5105400"/>
            <a:ext cx="2342693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CCDTL prototype, </a:t>
            </a:r>
            <a:r>
              <a:rPr lang="en-US" sz="1600" dirty="0" smtClean="0"/>
              <a:t>2008</a:t>
            </a:r>
            <a:endParaRPr lang="en-US" sz="1600" dirty="0"/>
          </a:p>
        </p:txBody>
      </p:sp>
      <p:pic>
        <p:nvPicPr>
          <p:cNvPr id="76802" name="Picture 2" descr="C:\RF_photos\1st_PIMS\SL7009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91000"/>
            <a:ext cx="3200400" cy="24003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00800" y="6324600"/>
            <a:ext cx="2170787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PIMS prototype, 2010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injection and beam optics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603153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324600" y="1295400"/>
            <a:ext cx="2667000" cy="417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Important modifications to the PSB injection region. The PSB is 4 superimposed rings! </a:t>
            </a:r>
          </a:p>
          <a:p>
            <a:pPr marL="36000" indent="-342900">
              <a:spcBef>
                <a:spcPct val="40000"/>
              </a:spcBef>
              <a:buSzPct val="100000"/>
            </a:pPr>
            <a:r>
              <a:rPr lang="en-US" sz="1600" dirty="0" smtClean="0">
                <a:latin typeface="Comic Sans MS" pitchFamily="66" charset="0"/>
              </a:rPr>
              <a:t>- Higher injection energy (new distributor).</a:t>
            </a:r>
          </a:p>
          <a:p>
            <a:pPr marL="36000" indent="-342900">
              <a:spcBef>
                <a:spcPct val="40000"/>
              </a:spcBef>
              <a:buSzPct val="100000"/>
            </a:pPr>
            <a:r>
              <a:rPr lang="en-US" sz="1600" dirty="0" smtClean="0">
                <a:latin typeface="Comic Sans MS" pitchFamily="66" charset="0"/>
              </a:rPr>
              <a:t>- H- charge exchange (4 rotating foil mechanisms, dumps for unstripped beam).</a:t>
            </a:r>
          </a:p>
          <a:p>
            <a:pPr marL="36000" indent="-342900">
              <a:spcBef>
                <a:spcPct val="40000"/>
              </a:spcBef>
              <a:buSzPct val="100000"/>
            </a:pPr>
            <a:r>
              <a:rPr lang="en-US" sz="1600" dirty="0" smtClean="0">
                <a:latin typeface="Comic Sans MS" pitchFamily="66" charset="0"/>
              </a:rPr>
              <a:t>- Some new magnets, improved instrumentation, etc.</a:t>
            </a:r>
          </a:p>
          <a:p>
            <a:pPr marL="36000" indent="-342900">
              <a:spcBef>
                <a:spcPct val="40000"/>
              </a:spcBef>
              <a:buSzPct val="100000"/>
            </a:pPr>
            <a:r>
              <a:rPr lang="en-US" sz="1600" dirty="0" smtClean="0">
                <a:latin typeface="Comic Sans MS" pitchFamily="66" charset="0"/>
              </a:rPr>
              <a:t>All to be installed and tested in 3 months!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5334000"/>
            <a:ext cx="6553200" cy="137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New working point to be determined in PSB with the Linac4 beam.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Preparation of all the operational beams with the new injection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Study of the high intensity beams.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			…all in 3 months!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linac beam dynamics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5715000" y="5788025"/>
            <a:ext cx="2971800" cy="47625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A39008-772D-484C-B8DF-A42F14B6E19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1447800"/>
            <a:ext cx="8382000" cy="136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endParaRPr lang="en-US" sz="1050" dirty="0"/>
          </a:p>
          <a:p>
            <a:pPr marL="1257300" lvl="2" indent="-342900"/>
            <a:r>
              <a:rPr lang="en-US" dirty="0"/>
              <a:t>Beam optics design to minimize beam </a:t>
            </a:r>
            <a:r>
              <a:rPr lang="en-US" dirty="0" smtClean="0"/>
              <a:t>loss and emittance growth for:</a:t>
            </a:r>
            <a:endParaRPr lang="en-US" dirty="0"/>
          </a:p>
          <a:p>
            <a:pPr marL="1257300" lvl="2" indent="-342900">
              <a:buFontTx/>
              <a:buAutoNum type="arabicPeriod"/>
            </a:pPr>
            <a:r>
              <a:rPr lang="en-US" dirty="0" smtClean="0"/>
              <a:t>Low activation (in particular for high duty cycle operation).</a:t>
            </a:r>
          </a:p>
          <a:p>
            <a:pPr marL="1257300" lvl="2" indent="-342900">
              <a:buFontTx/>
              <a:buAutoNum type="arabicPeriod"/>
            </a:pPr>
            <a:r>
              <a:rPr lang="en-US" dirty="0" smtClean="0"/>
              <a:t>Minimum emittance growth for painting into the PSB acceptance.</a:t>
            </a:r>
          </a:p>
          <a:p>
            <a:pPr marL="1257300" lvl="2" indent="-342900">
              <a:buFontTx/>
              <a:buAutoNum type="arabicPeriod"/>
            </a:pPr>
            <a:r>
              <a:rPr lang="en-US" dirty="0" smtClean="0"/>
              <a:t>Losses on concentrated spots (collimation).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52400" y="3124200"/>
            <a:ext cx="8763000" cy="31813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en-GB" sz="1400" dirty="0">
                <a:latin typeface="Comic Sans MS" pitchFamily="66" charset="0"/>
              </a:rPr>
              <a:t>LINAC4 BEAM DYNAMICS DESIGN for beam loss &lt; 1W/m at high beam power:</a:t>
            </a:r>
            <a:endParaRPr lang="en-GB" sz="700" dirty="0">
              <a:latin typeface="Comic Sans MS" pitchFamily="66" charset="0"/>
            </a:endParaRPr>
          </a:p>
          <a:p>
            <a:pPr marL="800100" lvl="1" indent="-342900" eaLnBrk="1" hangingPunct="1">
              <a:buFontTx/>
              <a:buAutoNum type="arabicPeriod"/>
            </a:pPr>
            <a:r>
              <a:rPr lang="en-GB" sz="1400" dirty="0">
                <a:latin typeface="Comic Sans MS" pitchFamily="66" charset="0"/>
              </a:rPr>
              <a:t>Smooth phase advance transitions.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GB" sz="1400" dirty="0">
                <a:latin typeface="Comic Sans MS" pitchFamily="66" charset="0"/>
              </a:rPr>
              <a:t>Operating point far from resonances.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GB" sz="1400" dirty="0">
                <a:latin typeface="Comic Sans MS" pitchFamily="66" charset="0"/>
              </a:rPr>
              <a:t>Longitudinal to transverse phase advance ratio 0.5-08 (no emittance exchange).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GB" sz="1400" dirty="0">
                <a:latin typeface="Comic Sans MS" pitchFamily="66" charset="0"/>
              </a:rPr>
              <a:t>Smooth variation of transverse and longitudinal phase advance.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GB" sz="1400" dirty="0">
                <a:latin typeface="Comic Sans MS" pitchFamily="66" charset="0"/>
              </a:rPr>
              <a:t>Large apertures (&gt; 7 </a:t>
            </a:r>
            <a:r>
              <a:rPr lang="en-GB" sz="1400" dirty="0" err="1">
                <a:latin typeface="Comic Sans MS" pitchFamily="66" charset="0"/>
              </a:rPr>
              <a:t>rms</a:t>
            </a:r>
            <a:r>
              <a:rPr lang="en-GB" sz="1400" dirty="0">
                <a:latin typeface="Comic Sans MS" pitchFamily="66" charset="0"/>
              </a:rPr>
              <a:t> beam size)</a:t>
            </a:r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400" dirty="0">
              <a:latin typeface="Comic Sans MS" pitchFamily="66" charset="0"/>
              <a:sym typeface="Symbol" pitchFamily="18" charset="2"/>
            </a:endParaRPr>
          </a:p>
          <a:p>
            <a:pPr marL="342900" indent="-342900"/>
            <a:endParaRPr lang="en-GB" sz="1200" dirty="0">
              <a:latin typeface="Comic Sans MS" pitchFamily="66" charset="0"/>
            </a:endParaRPr>
          </a:p>
          <a:p>
            <a:pPr marL="342900" indent="-342900"/>
            <a:endParaRPr lang="en-GB" sz="1200" dirty="0">
              <a:latin typeface="Comic Sans MS" pitchFamily="66" charset="0"/>
            </a:endParaRPr>
          </a:p>
          <a:p>
            <a:pPr marL="342900" indent="-342900"/>
            <a:endParaRPr lang="en-GB" sz="1200" dirty="0">
              <a:latin typeface="Comic Sans MS" pitchFamily="66" charset="0"/>
            </a:endParaRPr>
          </a:p>
          <a:p>
            <a:pPr marL="342900" indent="-342900"/>
            <a:endParaRPr lang="en-GB" sz="1200" dirty="0">
              <a:latin typeface="Comic Sans MS" pitchFamily="66" charset="0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95800"/>
            <a:ext cx="563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ph idx="1"/>
          </p:nvPr>
        </p:nvGraphicFramePr>
        <p:xfrm>
          <a:off x="5562600" y="4314825"/>
          <a:ext cx="3354388" cy="2085975"/>
        </p:xfrm>
        <a:graphic>
          <a:graphicData uri="http://schemas.openxmlformats.org/presentationml/2006/ole">
            <p:oleObj spid="_x0000_s82946" name="Chart" r:id="rId4" imgW="4686300" imgH="291465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Linac4 - reliability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5800" y="1600200"/>
            <a:ext cx="7696200" cy="439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2000" dirty="0" smtClean="0">
                <a:latin typeface="Comic Sans MS" pitchFamily="66" charset="0"/>
              </a:rPr>
              <a:t>Reliability (specially in the first years!) will be a challenge for a machine that has to provide beam to all CERN.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2000" dirty="0" smtClean="0">
                <a:latin typeface="Comic Sans MS" pitchFamily="66" charset="0"/>
              </a:rPr>
              <a:t>Linac2: ~</a:t>
            </a:r>
            <a:r>
              <a:rPr lang="en-GB" sz="2000" dirty="0" smtClean="0">
                <a:solidFill>
                  <a:srgbClr val="3333FF"/>
                </a:solidFill>
                <a:latin typeface="Comic Sans MS" pitchFamily="66" charset="0"/>
              </a:rPr>
              <a:t>6000 hours/year</a:t>
            </a:r>
            <a:r>
              <a:rPr lang="en-GB" sz="2000" dirty="0" smtClean="0">
                <a:latin typeface="Comic Sans MS" pitchFamily="66" charset="0"/>
              </a:rPr>
              <a:t> with fault rate 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~</a:t>
            </a:r>
            <a:r>
              <a:rPr lang="en-GB" sz="2000" dirty="0" smtClean="0">
                <a:solidFill>
                  <a:srgbClr val="3333FF"/>
                </a:solidFill>
                <a:latin typeface="Comic Sans MS" pitchFamily="66" charset="0"/>
              </a:rPr>
              <a:t>1.5%</a:t>
            </a:r>
            <a:r>
              <a:rPr lang="en-GB" sz="2000" dirty="0" smtClean="0">
                <a:latin typeface="Comic Sans MS" pitchFamily="66" charset="0"/>
              </a:rPr>
              <a:t>.</a:t>
            </a:r>
            <a:endParaRPr lang="en-US" sz="2000" dirty="0" smtClean="0">
              <a:latin typeface="Comic Sans MS" pitchFamily="66" charset="0"/>
            </a:endParaRPr>
          </a:p>
          <a:p>
            <a:pPr marL="182563" indent="-182563">
              <a:spcBef>
                <a:spcPct val="40000"/>
              </a:spcBef>
              <a:buSzPct val="150000"/>
            </a:pPr>
            <a:endParaRPr lang="en-US" sz="900" dirty="0" smtClean="0">
              <a:latin typeface="Comic Sans MS" pitchFamily="66" charset="0"/>
            </a:endParaRP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2000" dirty="0" smtClean="0">
                <a:latin typeface="Comic Sans MS" pitchFamily="66" charset="0"/>
              </a:rPr>
              <a:t>Main approach: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Prefer simple systems, with minimum number of components.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Standardized equipment (as much as possible). 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Provide safety margins in the design.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Prepare failure </a:t>
            </a:r>
            <a:r>
              <a:rPr lang="en-US" sz="2000" dirty="0" err="1" smtClean="0">
                <a:latin typeface="Comic Sans MS" pitchFamily="66" charset="0"/>
              </a:rPr>
              <a:t>scenarii</a:t>
            </a:r>
            <a:r>
              <a:rPr lang="en-US" sz="2000" dirty="0" smtClean="0">
                <a:latin typeface="Comic Sans MS" pitchFamily="66" charset="0"/>
              </a:rPr>
              <a:t> (to be applied in case of problems).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Foresee a test period before connection to the PS Booster.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Provide a sufficient number of spares.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 4 – </a:t>
            </a:r>
            <a:r>
              <a:rPr lang="en-US" dirty="0" smtClean="0"/>
              <a:t>Status </a:t>
            </a:r>
            <a:r>
              <a:rPr lang="en-US" dirty="0" smtClean="0"/>
              <a:t>April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8305800" cy="485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Ion source built, improving intensity. 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RFQ in construction at the CERN </a:t>
            </a:r>
            <a:r>
              <a:rPr lang="en-US" sz="1600" dirty="0" err="1" smtClean="0">
                <a:latin typeface="Comic Sans MS" pitchFamily="66" charset="0"/>
              </a:rPr>
              <a:t>owrkshop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Chopper line completed, tested without beam.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DTL prototype tested, launching orders for construction (start in June 2010).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CCDTL construction started in Russia (VNIIEF </a:t>
            </a:r>
            <a:r>
              <a:rPr lang="en-US" sz="1600" dirty="0" err="1" smtClean="0">
                <a:latin typeface="Comic Sans MS" pitchFamily="66" charset="0"/>
              </a:rPr>
              <a:t>Snezinsk</a:t>
            </a:r>
            <a:r>
              <a:rPr lang="en-US" sz="1600" dirty="0" smtClean="0">
                <a:latin typeface="Comic Sans MS" pitchFamily="66" charset="0"/>
              </a:rPr>
              <a:t> + BINP </a:t>
            </a:r>
            <a:r>
              <a:rPr lang="en-US" sz="1600" dirty="0" err="1" smtClean="0">
                <a:latin typeface="Comic Sans MS" pitchFamily="66" charset="0"/>
              </a:rPr>
              <a:t>Novossibirsk</a:t>
            </a:r>
            <a:r>
              <a:rPr lang="en-US" sz="1600" dirty="0" smtClean="0">
                <a:latin typeface="Comic Sans MS" pitchFamily="66" charset="0"/>
              </a:rPr>
              <a:t>).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PIMS prototype being completed. High power tests in June, construction will start in January 2011.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Design of dump, measurement lines and transfer line completed.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PSB equipment in construction.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RF layout defined, klystron contract placed, major orders in preparation.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RF modulator prototype1 tested, prototype2 in construction, order in preparation.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Orders for major components placed or in preparation.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endParaRPr lang="en-US" sz="1600" dirty="0" smtClean="0">
              <a:latin typeface="Comic Sans MS" pitchFamily="66" charset="0"/>
            </a:endParaRP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Building almost completed (foreseen delivery in September 2010).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in civil engineering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13" descr="mont_citr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2667000" cy="221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0810013_03-A5-at-72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191000"/>
            <a:ext cx="2604761" cy="2201434"/>
          </a:xfrm>
          <a:prstGeom prst="rect">
            <a:avLst/>
          </a:prstGeom>
          <a:noFill/>
        </p:spPr>
      </p:pic>
      <p:pic>
        <p:nvPicPr>
          <p:cNvPr id="7" name="Picture 4" descr="SL7018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657600"/>
            <a:ext cx="211133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\\cern.ch\dfs\Users\v\vretenar\Documents\LINAC4\building_progress\may_2009\SL7022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4495800"/>
            <a:ext cx="2667000" cy="2000250"/>
          </a:xfrm>
          <a:prstGeom prst="rect">
            <a:avLst/>
          </a:prstGeom>
          <a:noFill/>
        </p:spPr>
      </p:pic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381000" y="2514600"/>
          <a:ext cx="2971800" cy="2245640"/>
        </p:xfrm>
        <a:graphic>
          <a:graphicData uri="http://schemas.openxmlformats.org/presentationml/2006/ole">
            <p:oleObj spid="_x0000_s75778" name="PHOTO-PAINT" r:id="rId7" imgW="8142857" imgH="6152381" progId="">
              <p:embed/>
            </p:oleObj>
          </a:graphicData>
        </a:graphic>
      </p:graphicFrame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533400" y="1066800"/>
          <a:ext cx="2895600" cy="2187978"/>
        </p:xfrm>
        <a:graphic>
          <a:graphicData uri="http://schemas.openxmlformats.org/presentationml/2006/ole">
            <p:oleObj spid="_x0000_s75779" name="PHOTO-PAINT" r:id="rId8" imgW="8142857" imgH="6152381" progId="">
              <p:embed/>
            </p:oleObj>
          </a:graphicData>
        </a:graphic>
      </p:graphicFrame>
      <p:pic>
        <p:nvPicPr>
          <p:cNvPr id="75780" name="Picture 4" descr="C:\RF_photos\RFQ+BUILDING_03_10\SL70114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19400" y="838200"/>
            <a:ext cx="3149600" cy="2362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2400" y="51054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of work:   10/2008</a:t>
            </a:r>
          </a:p>
          <a:p>
            <a:r>
              <a:rPr lang="en-US" dirty="0" smtClean="0"/>
              <a:t>Delivery foreseen: 09/2010</a:t>
            </a:r>
            <a:endParaRPr lang="en-US" dirty="0"/>
          </a:p>
        </p:txBody>
      </p:sp>
      <p:sp>
        <p:nvSpPr>
          <p:cNvPr id="13" name="Arc 12"/>
          <p:cNvSpPr/>
          <p:nvPr/>
        </p:nvSpPr>
        <p:spPr>
          <a:xfrm rot="5400000">
            <a:off x="4016201" y="2290532"/>
            <a:ext cx="1614954" cy="2536260"/>
          </a:xfrm>
          <a:prstGeom prst="arc">
            <a:avLst>
              <a:gd name="adj1" fmla="val 16200000"/>
              <a:gd name="adj2" fmla="val 10757206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15000" y="3276600"/>
            <a:ext cx="1184940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Oct. 2008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2895600"/>
            <a:ext cx="1402948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March 2010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257800" y="2286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5791200" y="4038600"/>
            <a:ext cx="76200" cy="76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3886200" y="4114800"/>
            <a:ext cx="152400" cy="76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3810000" y="2971800"/>
            <a:ext cx="152400" cy="76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553200" cy="685800"/>
          </a:xfrm>
        </p:spPr>
        <p:txBody>
          <a:bodyPr/>
          <a:lstStyle/>
          <a:p>
            <a:r>
              <a:rPr lang="en-US" dirty="0" smtClean="0"/>
              <a:t>Linac4 – External Contributions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2381224" y="3875308"/>
            <a:ext cx="690578" cy="5953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3595670" y="3970548"/>
            <a:ext cx="71438" cy="57150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4519602" y="4027708"/>
            <a:ext cx="76200" cy="4429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5129202" y="4027708"/>
            <a:ext cx="91440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0" descr="MPj036267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92872"/>
            <a:ext cx="604806" cy="401105"/>
          </a:xfrm>
          <a:prstGeom prst="rect">
            <a:avLst/>
          </a:prstGeom>
          <a:noFill/>
        </p:spPr>
      </p:pic>
      <p:pic>
        <p:nvPicPr>
          <p:cNvPr id="9" name="Picture 11" descr="EUUN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19" y="4470614"/>
            <a:ext cx="606121" cy="406186"/>
          </a:xfrm>
          <a:prstGeom prst="rect">
            <a:avLst/>
          </a:prstGeom>
          <a:noFill/>
        </p:spPr>
      </p:pic>
      <p:pic>
        <p:nvPicPr>
          <p:cNvPr id="10" name="Picture 12" descr="RUSS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487" y="4495800"/>
            <a:ext cx="598913" cy="403434"/>
          </a:xfrm>
          <a:prstGeom prst="rect">
            <a:avLst/>
          </a:prstGeom>
          <a:noFill/>
        </p:spPr>
      </p:pic>
      <p:pic>
        <p:nvPicPr>
          <p:cNvPr id="11" name="Picture 13" descr="INDA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1950" y="2176256"/>
            <a:ext cx="576250" cy="386168"/>
          </a:xfrm>
          <a:prstGeom prst="rect">
            <a:avLst/>
          </a:prstGeom>
          <a:noFill/>
        </p:spPr>
      </p:pic>
      <p:grpSp>
        <p:nvGrpSpPr>
          <p:cNvPr id="12" name="Group 14"/>
          <p:cNvGrpSpPr>
            <a:grpSpLocks noChangeAspect="1"/>
          </p:cNvGrpSpPr>
          <p:nvPr/>
        </p:nvGrpSpPr>
        <p:grpSpPr bwMode="auto">
          <a:xfrm>
            <a:off x="2005002" y="3189508"/>
            <a:ext cx="3910013" cy="1117600"/>
            <a:chOff x="1731" y="1053"/>
            <a:chExt cx="2463" cy="704"/>
          </a:xfrm>
        </p:grpSpPr>
        <p:sp>
          <p:nvSpPr>
            <p:cNvPr id="1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731" y="1053"/>
              <a:ext cx="2463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734" y="1283"/>
              <a:ext cx="16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731" y="1281"/>
              <a:ext cx="172" cy="20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7"/>
                </a:cxn>
                <a:cxn ang="0">
                  <a:pos x="1" y="207"/>
                </a:cxn>
                <a:cxn ang="0">
                  <a:pos x="1" y="208"/>
                </a:cxn>
                <a:cxn ang="0">
                  <a:pos x="171" y="208"/>
                </a:cxn>
                <a:cxn ang="0">
                  <a:pos x="171" y="207"/>
                </a:cxn>
                <a:cxn ang="0">
                  <a:pos x="172" y="207"/>
                </a:cxn>
                <a:cxn ang="0">
                  <a:pos x="172" y="1"/>
                </a:cxn>
                <a:cxn ang="0">
                  <a:pos x="171" y="1"/>
                </a:cxn>
                <a:cxn ang="0">
                  <a:pos x="171" y="0"/>
                </a:cxn>
                <a:cxn ang="0">
                  <a:pos x="169" y="0"/>
                </a:cxn>
                <a:cxn ang="0">
                  <a:pos x="3" y="0"/>
                </a:cxn>
                <a:cxn ang="0">
                  <a:pos x="5" y="5"/>
                </a:cxn>
                <a:cxn ang="0">
                  <a:pos x="167" y="5"/>
                </a:cxn>
                <a:cxn ang="0">
                  <a:pos x="167" y="203"/>
                </a:cxn>
                <a:cxn ang="0">
                  <a:pos x="5" y="203"/>
                </a:cxn>
                <a:cxn ang="0">
                  <a:pos x="5" y="5"/>
                </a:cxn>
                <a:cxn ang="0">
                  <a:pos x="3" y="0"/>
                </a:cxn>
              </a:cxnLst>
              <a:rect l="0" t="0" r="r" b="b"/>
              <a:pathLst>
                <a:path w="172" h="208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7"/>
                  </a:lnTo>
                  <a:lnTo>
                    <a:pt x="1" y="207"/>
                  </a:lnTo>
                  <a:lnTo>
                    <a:pt x="1" y="208"/>
                  </a:lnTo>
                  <a:lnTo>
                    <a:pt x="171" y="208"/>
                  </a:lnTo>
                  <a:lnTo>
                    <a:pt x="171" y="207"/>
                  </a:lnTo>
                  <a:lnTo>
                    <a:pt x="172" y="207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167" y="5"/>
                  </a:lnTo>
                  <a:lnTo>
                    <a:pt x="167" y="203"/>
                  </a:lnTo>
                  <a:lnTo>
                    <a:pt x="5" y="203"/>
                  </a:lnTo>
                  <a:lnTo>
                    <a:pt x="5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740" y="1311"/>
              <a:ext cx="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   </a:t>
              </a:r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826" y="1311"/>
              <a:ext cx="2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740" y="1387"/>
              <a:ext cx="14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source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2096" y="1281"/>
              <a:ext cx="223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094" y="1278"/>
              <a:ext cx="230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229" y="210"/>
                </a:cxn>
                <a:cxn ang="0">
                  <a:pos x="229" y="209"/>
                </a:cxn>
                <a:cxn ang="0">
                  <a:pos x="230" y="209"/>
                </a:cxn>
                <a:cxn ang="0">
                  <a:pos x="230" y="1"/>
                </a:cxn>
                <a:cxn ang="0">
                  <a:pos x="229" y="1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225" y="5"/>
                </a:cxn>
                <a:cxn ang="0">
                  <a:pos x="225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230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229" y="210"/>
                  </a:lnTo>
                  <a:lnTo>
                    <a:pt x="229" y="209"/>
                  </a:lnTo>
                  <a:lnTo>
                    <a:pt x="230" y="209"/>
                  </a:lnTo>
                  <a:lnTo>
                    <a:pt x="230" y="1"/>
                  </a:lnTo>
                  <a:lnTo>
                    <a:pt x="229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225" y="5"/>
                  </a:lnTo>
                  <a:lnTo>
                    <a:pt x="225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2112" y="1327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RFQ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655" y="1281"/>
              <a:ext cx="32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653" y="1278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1"/>
                </a:cxn>
                <a:cxn ang="0">
                  <a:pos x="329" y="1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326" y="5"/>
                </a:cxn>
                <a:cxn ang="0">
                  <a:pos x="326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1"/>
                  </a:lnTo>
                  <a:lnTo>
                    <a:pt x="329" y="1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326" y="5"/>
                  </a:lnTo>
                  <a:lnTo>
                    <a:pt x="326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683" y="1327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27" y="1379"/>
              <a:ext cx="26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3" y="5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24" y="1"/>
                </a:cxn>
                <a:cxn ang="0">
                  <a:pos x="23" y="1"/>
                </a:cxn>
                <a:cxn ang="0">
                  <a:pos x="3" y="0"/>
                </a:cxn>
              </a:cxnLst>
              <a:rect l="0" t="0" r="r" b="b"/>
              <a:pathLst>
                <a:path w="26" h="7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833" y="1053"/>
              <a:ext cx="209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</a:rPr>
                <a:t>45 keV             3 MeV               50 MeV      90 MeV      160 MeV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922" y="1162"/>
              <a:ext cx="8" cy="139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9"/>
                </a:cxn>
                <a:cxn ang="0">
                  <a:pos x="6" y="139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5"/>
                </a:cxn>
              </a:cxnLst>
              <a:rect l="0" t="0" r="r" b="b"/>
              <a:pathLst>
                <a:path w="8" h="139">
                  <a:moveTo>
                    <a:pt x="8" y="5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9"/>
                  </a:lnTo>
                  <a:lnTo>
                    <a:pt x="6" y="139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910" y="1260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6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6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907" y="1256"/>
              <a:ext cx="39" cy="45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0"/>
                </a:cxn>
                <a:cxn ang="0">
                  <a:pos x="10" y="9"/>
                </a:cxn>
                <a:cxn ang="0">
                  <a:pos x="29" y="9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5" y="42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7" y="45"/>
                </a:cxn>
                <a:cxn ang="0">
                  <a:pos x="21" y="45"/>
                </a:cxn>
                <a:cxn ang="0">
                  <a:pos x="21" y="43"/>
                </a:cxn>
                <a:cxn ang="0">
                  <a:pos x="23" y="42"/>
                </a:cxn>
                <a:cxn ang="0">
                  <a:pos x="39" y="6"/>
                </a:cxn>
                <a:cxn ang="0">
                  <a:pos x="39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9"/>
                </a:cxn>
              </a:cxnLst>
              <a:rect l="0" t="0" r="r" b="b"/>
              <a:pathLst>
                <a:path w="39" h="45">
                  <a:moveTo>
                    <a:pt x="29" y="9"/>
                  </a:moveTo>
                  <a:lnTo>
                    <a:pt x="19" y="30"/>
                  </a:lnTo>
                  <a:lnTo>
                    <a:pt x="10" y="9"/>
                  </a:lnTo>
                  <a:lnTo>
                    <a:pt x="29" y="9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7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3" y="42"/>
                  </a:lnTo>
                  <a:lnTo>
                    <a:pt x="39" y="6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3352" y="1492"/>
              <a:ext cx="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20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8"/>
                  </a:lnTo>
                  <a:lnTo>
                    <a:pt x="0" y="1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3287" y="1554"/>
              <a:ext cx="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327" y="1540"/>
              <a:ext cx="23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14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23" h="27">
                  <a:moveTo>
                    <a:pt x="0" y="0"/>
                  </a:moveTo>
                  <a:lnTo>
                    <a:pt x="23" y="14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3352" y="1553"/>
              <a:ext cx="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3352" y="1540"/>
              <a:ext cx="24" cy="27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13"/>
                </a:cxn>
                <a:cxn ang="0">
                  <a:pos x="24" y="27"/>
                </a:cxn>
                <a:cxn ang="0">
                  <a:pos x="24" y="0"/>
                </a:cxn>
              </a:cxnLst>
              <a:rect l="0" t="0" r="r" b="b"/>
              <a:pathLst>
                <a:path w="24" h="27">
                  <a:moveTo>
                    <a:pt x="24" y="0"/>
                  </a:moveTo>
                  <a:lnTo>
                    <a:pt x="0" y="13"/>
                  </a:lnTo>
                  <a:lnTo>
                    <a:pt x="24" y="2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337" y="1350"/>
              <a:ext cx="293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2334" y="1347"/>
              <a:ext cx="301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2" y="89"/>
                </a:cxn>
                <a:cxn ang="0">
                  <a:pos x="2" y="91"/>
                </a:cxn>
                <a:cxn ang="0">
                  <a:pos x="300" y="91"/>
                </a:cxn>
                <a:cxn ang="0">
                  <a:pos x="300" y="89"/>
                </a:cxn>
                <a:cxn ang="0">
                  <a:pos x="301" y="89"/>
                </a:cxn>
                <a:cxn ang="0">
                  <a:pos x="301" y="1"/>
                </a:cxn>
                <a:cxn ang="0">
                  <a:pos x="300" y="1"/>
                </a:cxn>
                <a:cxn ang="0">
                  <a:pos x="300" y="0"/>
                </a:cxn>
                <a:cxn ang="0">
                  <a:pos x="298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296" y="6"/>
                </a:cxn>
                <a:cxn ang="0">
                  <a:pos x="296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01" h="91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300" y="91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296" y="6"/>
                  </a:lnTo>
                  <a:lnTo>
                    <a:pt x="296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342" y="1353"/>
              <a:ext cx="28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chopper line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2318" y="1384"/>
              <a:ext cx="19" cy="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18" y="6"/>
                </a:cxn>
                <a:cxn ang="0">
                  <a:pos x="18" y="5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0"/>
                </a:cxn>
              </a:cxnLst>
              <a:rect l="0" t="0" r="r" b="b"/>
              <a:pathLst>
                <a:path w="19" h="6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3713" y="1350"/>
              <a:ext cx="472" cy="69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711" y="1347"/>
              <a:ext cx="479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76"/>
                </a:cxn>
                <a:cxn ang="0">
                  <a:pos x="1" y="76"/>
                </a:cxn>
                <a:cxn ang="0">
                  <a:pos x="1" y="78"/>
                </a:cxn>
                <a:cxn ang="0">
                  <a:pos x="478" y="78"/>
                </a:cxn>
                <a:cxn ang="0">
                  <a:pos x="478" y="76"/>
                </a:cxn>
                <a:cxn ang="0">
                  <a:pos x="479" y="76"/>
                </a:cxn>
                <a:cxn ang="0">
                  <a:pos x="479" y="1"/>
                </a:cxn>
                <a:cxn ang="0">
                  <a:pos x="478" y="1"/>
                </a:cxn>
                <a:cxn ang="0">
                  <a:pos x="478" y="0"/>
                </a:cxn>
                <a:cxn ang="0">
                  <a:pos x="477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474" y="6"/>
                </a:cxn>
                <a:cxn ang="0">
                  <a:pos x="474" y="72"/>
                </a:cxn>
                <a:cxn ang="0">
                  <a:pos x="5" y="72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479" h="78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76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478" y="78"/>
                  </a:lnTo>
                  <a:lnTo>
                    <a:pt x="478" y="76"/>
                  </a:lnTo>
                  <a:lnTo>
                    <a:pt x="479" y="76"/>
                  </a:lnTo>
                  <a:lnTo>
                    <a:pt x="479" y="1"/>
                  </a:lnTo>
                  <a:lnTo>
                    <a:pt x="478" y="1"/>
                  </a:lnTo>
                  <a:lnTo>
                    <a:pt x="478" y="0"/>
                  </a:lnTo>
                  <a:lnTo>
                    <a:pt x="477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474" y="6"/>
                  </a:lnTo>
                  <a:lnTo>
                    <a:pt x="474" y="72"/>
                  </a:lnTo>
                  <a:lnTo>
                    <a:pt x="5" y="72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896" y="1384"/>
              <a:ext cx="25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6"/>
                </a:cxn>
                <a:cxn ang="0">
                  <a:pos x="23" y="6"/>
                </a:cxn>
                <a:cxn ang="0">
                  <a:pos x="23" y="5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3" y="0"/>
                </a:cxn>
              </a:cxnLst>
              <a:rect l="0" t="0" r="r" b="b"/>
              <a:pathLst>
                <a:path w="25" h="6">
                  <a:moveTo>
                    <a:pt x="3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3012" y="1282"/>
              <a:ext cx="323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009" y="1279"/>
              <a:ext cx="331" cy="21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30" y="210"/>
                </a:cxn>
                <a:cxn ang="0">
                  <a:pos x="330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30" y="2"/>
                </a:cxn>
                <a:cxn ang="0">
                  <a:pos x="330" y="0"/>
                </a:cxn>
                <a:cxn ang="0">
                  <a:pos x="329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31" h="210">
                  <a:moveTo>
                    <a:pt x="3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30" y="210"/>
                  </a:lnTo>
                  <a:lnTo>
                    <a:pt x="330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30" y="2"/>
                  </a:lnTo>
                  <a:lnTo>
                    <a:pt x="330" y="0"/>
                  </a:lnTo>
                  <a:lnTo>
                    <a:pt x="329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3000" y="1325"/>
              <a:ext cx="34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CCDTL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3364" y="1282"/>
              <a:ext cx="324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362" y="1279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29" y="2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29" y="2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3376" y="1321"/>
              <a:ext cx="2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PIMS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3338" y="1379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2" y="7"/>
                </a:cxn>
                <a:cxn ang="0">
                  <a:pos x="24" y="7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1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984" y="1377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5" y="6"/>
                </a:cxn>
                <a:cxn ang="0">
                  <a:pos x="25" y="3"/>
                </a:cxn>
                <a:cxn ang="0">
                  <a:pos x="24" y="2"/>
                </a:cxn>
                <a:cxn ang="0">
                  <a:pos x="23" y="2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2" y="6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5" y="6"/>
                  </a:lnTo>
                  <a:lnTo>
                    <a:pt x="25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3728" y="1348"/>
              <a:ext cx="44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transfer line to PSB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3689" y="1379"/>
              <a:ext cx="27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4" y="7"/>
                </a:cxn>
                <a:cxn ang="0">
                  <a:pos x="25" y="7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" y="0"/>
                </a:cxn>
              </a:cxnLst>
              <a:rect l="0" t="0" r="r" b="b"/>
              <a:pathLst>
                <a:path w="27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1921" y="1350"/>
              <a:ext cx="155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918" y="1347"/>
              <a:ext cx="163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1" y="89"/>
                </a:cxn>
                <a:cxn ang="0">
                  <a:pos x="1" y="91"/>
                </a:cxn>
                <a:cxn ang="0">
                  <a:pos x="162" y="91"/>
                </a:cxn>
                <a:cxn ang="0">
                  <a:pos x="162" y="89"/>
                </a:cxn>
                <a:cxn ang="0">
                  <a:pos x="163" y="89"/>
                </a:cxn>
                <a:cxn ang="0">
                  <a:pos x="163" y="1"/>
                </a:cxn>
                <a:cxn ang="0">
                  <a:pos x="162" y="1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158" y="6"/>
                </a:cxn>
                <a:cxn ang="0">
                  <a:pos x="158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163" h="91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1" y="89"/>
                  </a:lnTo>
                  <a:lnTo>
                    <a:pt x="1" y="91"/>
                  </a:lnTo>
                  <a:lnTo>
                    <a:pt x="162" y="91"/>
                  </a:lnTo>
                  <a:lnTo>
                    <a:pt x="162" y="89"/>
                  </a:lnTo>
                  <a:lnTo>
                    <a:pt x="163" y="89"/>
                  </a:lnTo>
                  <a:lnTo>
                    <a:pt x="163" y="1"/>
                  </a:lnTo>
                  <a:lnTo>
                    <a:pt x="162" y="1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158" y="6"/>
                  </a:lnTo>
                  <a:lnTo>
                    <a:pt x="158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1930" y="1355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LEBT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080" y="1384"/>
              <a:ext cx="19" cy="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2"/>
                </a:cxn>
              </a:cxnLst>
              <a:rect l="0" t="0" r="r" b="b"/>
              <a:pathLst>
                <a:path w="19" h="7">
                  <a:moveTo>
                    <a:pt x="2" y="2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337" y="1161"/>
              <a:ext cx="9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34"/>
                </a:cxn>
                <a:cxn ang="0">
                  <a:pos x="1" y="137"/>
                </a:cxn>
                <a:cxn ang="0">
                  <a:pos x="2" y="137"/>
                </a:cxn>
                <a:cxn ang="0">
                  <a:pos x="4" y="138"/>
                </a:cxn>
                <a:cxn ang="0">
                  <a:pos x="8" y="138"/>
                </a:cxn>
                <a:cxn ang="0">
                  <a:pos x="8" y="137"/>
                </a:cxn>
                <a:cxn ang="0">
                  <a:pos x="9" y="135"/>
                </a:cxn>
                <a:cxn ang="0">
                  <a:pos x="9" y="134"/>
                </a:cxn>
                <a:cxn ang="0">
                  <a:pos x="8" y="4"/>
                </a:cxn>
              </a:cxnLst>
              <a:rect l="0" t="0" r="r" b="b"/>
              <a:pathLst>
                <a:path w="9" h="138">
                  <a:moveTo>
                    <a:pt x="8" y="4"/>
                  </a:move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134"/>
                  </a:lnTo>
                  <a:lnTo>
                    <a:pt x="1" y="137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8" y="138"/>
                  </a:lnTo>
                  <a:lnTo>
                    <a:pt x="8" y="137"/>
                  </a:lnTo>
                  <a:lnTo>
                    <a:pt x="9" y="135"/>
                  </a:lnTo>
                  <a:lnTo>
                    <a:pt x="9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325" y="1259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7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7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322" y="1255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20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5"/>
                </a:cxn>
                <a:cxn ang="0">
                  <a:pos x="16" y="41"/>
                </a:cxn>
                <a:cxn ang="0">
                  <a:pos x="19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20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16" y="41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993" y="1154"/>
              <a:ext cx="7" cy="138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7" y="137"/>
                </a:cxn>
                <a:cxn ang="0">
                  <a:pos x="7" y="134"/>
                </a:cxn>
                <a:cxn ang="0">
                  <a:pos x="7" y="4"/>
                </a:cxn>
              </a:cxnLst>
              <a:rect l="0" t="0" r="r" b="b"/>
              <a:pathLst>
                <a:path w="7" h="138">
                  <a:moveTo>
                    <a:pt x="7" y="4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7" y="137"/>
                  </a:lnTo>
                  <a:lnTo>
                    <a:pt x="7" y="13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81" y="1252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977" y="1247"/>
              <a:ext cx="40" cy="45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19" y="31"/>
                </a:cxn>
                <a:cxn ang="0">
                  <a:pos x="10" y="9"/>
                </a:cxn>
                <a:cxn ang="0">
                  <a:pos x="30" y="9"/>
                </a:cxn>
                <a:cxn ang="0">
                  <a:pos x="3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6" y="42"/>
                </a:cxn>
                <a:cxn ang="0">
                  <a:pos x="16" y="44"/>
                </a:cxn>
                <a:cxn ang="0">
                  <a:pos x="17" y="44"/>
                </a:cxn>
                <a:cxn ang="0">
                  <a:pos x="18" y="45"/>
                </a:cxn>
                <a:cxn ang="0">
                  <a:pos x="22" y="45"/>
                </a:cxn>
                <a:cxn ang="0">
                  <a:pos x="22" y="44"/>
                </a:cxn>
                <a:cxn ang="0">
                  <a:pos x="23" y="42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0" y="9"/>
                </a:cxn>
              </a:cxnLst>
              <a:rect l="0" t="0" r="r" b="b"/>
              <a:pathLst>
                <a:path w="40" h="45">
                  <a:moveTo>
                    <a:pt x="30" y="9"/>
                  </a:moveTo>
                  <a:lnTo>
                    <a:pt x="19" y="31"/>
                  </a:lnTo>
                  <a:lnTo>
                    <a:pt x="10" y="9"/>
                  </a:lnTo>
                  <a:lnTo>
                    <a:pt x="30" y="9"/>
                  </a:lnTo>
                  <a:lnTo>
                    <a:pt x="3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3" y="42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350" y="1141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2" y="137"/>
                </a:cxn>
                <a:cxn ang="0">
                  <a:pos x="3" y="138"/>
                </a:cxn>
                <a:cxn ang="0">
                  <a:pos x="7" y="138"/>
                </a:cxn>
                <a:cxn ang="0">
                  <a:pos x="7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7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3" y="138"/>
                  </a:lnTo>
                  <a:lnTo>
                    <a:pt x="7" y="138"/>
                  </a:lnTo>
                  <a:lnTo>
                    <a:pt x="7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3339" y="1237"/>
              <a:ext cx="32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8"/>
                </a:cxn>
                <a:cxn ang="0">
                  <a:pos x="0" y="2"/>
                </a:cxn>
                <a:cxn ang="0">
                  <a:pos x="32" y="0"/>
                </a:cxn>
              </a:cxnLst>
              <a:rect l="0" t="0" r="r" b="b"/>
              <a:pathLst>
                <a:path w="32" h="38">
                  <a:moveTo>
                    <a:pt x="32" y="0"/>
                  </a:moveTo>
                  <a:lnTo>
                    <a:pt x="15" y="38"/>
                  </a:lnTo>
                  <a:lnTo>
                    <a:pt x="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3335" y="1233"/>
              <a:ext cx="39" cy="46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2"/>
                </a:cxn>
                <a:cxn ang="0">
                  <a:pos x="10" y="10"/>
                </a:cxn>
                <a:cxn ang="0">
                  <a:pos x="29" y="9"/>
                </a:cxn>
                <a:cxn ang="0">
                  <a:pos x="36" y="0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5" y="43"/>
                </a:cxn>
                <a:cxn ang="0">
                  <a:pos x="18" y="46"/>
                </a:cxn>
                <a:cxn ang="0">
                  <a:pos x="22" y="46"/>
                </a:cxn>
                <a:cxn ang="0">
                  <a:pos x="22" y="45"/>
                </a:cxn>
                <a:cxn ang="0">
                  <a:pos x="23" y="43"/>
                </a:cxn>
                <a:cxn ang="0">
                  <a:pos x="39" y="6"/>
                </a:cxn>
                <a:cxn ang="0">
                  <a:pos x="39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29" y="9"/>
                </a:cxn>
              </a:cxnLst>
              <a:rect l="0" t="0" r="r" b="b"/>
              <a:pathLst>
                <a:path w="39" h="46">
                  <a:moveTo>
                    <a:pt x="29" y="9"/>
                  </a:moveTo>
                  <a:lnTo>
                    <a:pt x="19" y="32"/>
                  </a:lnTo>
                  <a:lnTo>
                    <a:pt x="10" y="10"/>
                  </a:lnTo>
                  <a:lnTo>
                    <a:pt x="29" y="9"/>
                  </a:lnTo>
                  <a:lnTo>
                    <a:pt x="36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15" y="43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3" y="43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3713" y="1148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3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3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3702" y="1246"/>
              <a:ext cx="31" cy="3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 h="36">
                  <a:moveTo>
                    <a:pt x="31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3698" y="1242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19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15" y="41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8" y="44"/>
                </a:cxn>
                <a:cxn ang="0">
                  <a:pos x="21" y="44"/>
                </a:cxn>
                <a:cxn ang="0">
                  <a:pos x="21" y="43"/>
                </a:cxn>
                <a:cxn ang="0">
                  <a:pos x="23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19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15" y="41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8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3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>
              <a:off x="3036" y="1511"/>
              <a:ext cx="2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Times New Roman" pitchFamily="18" charset="0"/>
                </a:rPr>
                <a:t>352 MHz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9" name="Rectangle 71"/>
            <p:cNvSpPr>
              <a:spLocks noChangeArrowheads="1"/>
            </p:cNvSpPr>
            <p:nvPr/>
          </p:nvSpPr>
          <p:spPr bwMode="auto">
            <a:xfrm>
              <a:off x="3427" y="1515"/>
              <a:ext cx="27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Times New Roman" pitchFamily="18" charset="0"/>
                </a:rPr>
                <a:t>704 MHz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933" y="1641"/>
              <a:ext cx="1765" cy="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5"/>
                </a:cxn>
                <a:cxn ang="0">
                  <a:pos x="1764" y="5"/>
                </a:cxn>
                <a:cxn ang="0">
                  <a:pos x="1764" y="4"/>
                </a:cxn>
                <a:cxn ang="0">
                  <a:pos x="1765" y="4"/>
                </a:cxn>
                <a:cxn ang="0">
                  <a:pos x="1765" y="1"/>
                </a:cxn>
                <a:cxn ang="0">
                  <a:pos x="1764" y="1"/>
                </a:cxn>
                <a:cxn ang="0">
                  <a:pos x="1764" y="0"/>
                </a:cxn>
                <a:cxn ang="0">
                  <a:pos x="1762" y="0"/>
                </a:cxn>
                <a:cxn ang="0">
                  <a:pos x="3" y="0"/>
                </a:cxn>
              </a:cxnLst>
              <a:rect l="0" t="0" r="r" b="b"/>
              <a:pathLst>
                <a:path w="1765" h="5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1764" y="5"/>
                  </a:lnTo>
                  <a:lnTo>
                    <a:pt x="1764" y="4"/>
                  </a:lnTo>
                  <a:lnTo>
                    <a:pt x="1765" y="4"/>
                  </a:lnTo>
                  <a:lnTo>
                    <a:pt x="1765" y="1"/>
                  </a:lnTo>
                  <a:lnTo>
                    <a:pt x="1764" y="1"/>
                  </a:lnTo>
                  <a:lnTo>
                    <a:pt x="1764" y="0"/>
                  </a:lnTo>
                  <a:lnTo>
                    <a:pt x="176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936" y="1629"/>
              <a:ext cx="23" cy="2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5"/>
                </a:cxn>
                <a:cxn ang="0">
                  <a:pos x="23" y="27"/>
                </a:cxn>
                <a:cxn ang="0">
                  <a:pos x="11" y="15"/>
                </a:cxn>
                <a:cxn ang="0">
                  <a:pos x="23" y="0"/>
                </a:cxn>
              </a:cxnLst>
              <a:rect l="0" t="0" r="r" b="b"/>
              <a:pathLst>
                <a:path w="23" h="27">
                  <a:moveTo>
                    <a:pt x="23" y="0"/>
                  </a:moveTo>
                  <a:lnTo>
                    <a:pt x="0" y="15"/>
                  </a:lnTo>
                  <a:lnTo>
                    <a:pt x="23" y="27"/>
                  </a:lnTo>
                  <a:lnTo>
                    <a:pt x="11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933" y="1626"/>
              <a:ext cx="28" cy="33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8" y="5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2" y="19"/>
                </a:cxn>
                <a:cxn ang="0">
                  <a:pos x="2" y="20"/>
                </a:cxn>
                <a:cxn ang="0">
                  <a:pos x="25" y="33"/>
                </a:cxn>
                <a:cxn ang="0">
                  <a:pos x="27" y="33"/>
                </a:cxn>
                <a:cxn ang="0">
                  <a:pos x="28" y="32"/>
                </a:cxn>
                <a:cxn ang="0">
                  <a:pos x="28" y="29"/>
                </a:cxn>
                <a:cxn ang="0">
                  <a:pos x="27" y="29"/>
                </a:cxn>
                <a:cxn ang="0">
                  <a:pos x="18" y="18"/>
                </a:cxn>
                <a:cxn ang="0">
                  <a:pos x="27" y="5"/>
                </a:cxn>
                <a:cxn ang="0">
                  <a:pos x="13" y="15"/>
                </a:cxn>
                <a:cxn ang="0">
                  <a:pos x="13" y="16"/>
                </a:cxn>
                <a:cxn ang="0">
                  <a:pos x="12" y="16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3" y="20"/>
                </a:cxn>
                <a:cxn ang="0">
                  <a:pos x="8" y="18"/>
                </a:cxn>
                <a:cxn ang="0">
                  <a:pos x="13" y="15"/>
                </a:cxn>
                <a:cxn ang="0">
                  <a:pos x="27" y="5"/>
                </a:cxn>
              </a:cxnLst>
              <a:rect l="0" t="0" r="r" b="b"/>
              <a:pathLst>
                <a:path w="28" h="33">
                  <a:moveTo>
                    <a:pt x="27" y="5"/>
                  </a:moveTo>
                  <a:lnTo>
                    <a:pt x="28" y="5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18" y="18"/>
                  </a:lnTo>
                  <a:lnTo>
                    <a:pt x="27" y="5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8" y="18"/>
                  </a:lnTo>
                  <a:lnTo>
                    <a:pt x="13" y="1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93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671" y="1629"/>
              <a:ext cx="2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5"/>
                </a:cxn>
                <a:cxn ang="0">
                  <a:pos x="0" y="27"/>
                </a:cxn>
                <a:cxn ang="0">
                  <a:pos x="13" y="15"/>
                </a:cxn>
                <a:cxn ang="0">
                  <a:pos x="0" y="0"/>
                </a:cxn>
              </a:cxnLst>
              <a:rect l="0" t="0" r="r" b="b"/>
              <a:pathLst>
                <a:path w="24" h="27">
                  <a:moveTo>
                    <a:pt x="0" y="0"/>
                  </a:moveTo>
                  <a:lnTo>
                    <a:pt x="24" y="15"/>
                  </a:lnTo>
                  <a:lnTo>
                    <a:pt x="0" y="27"/>
                  </a:lnTo>
                  <a:lnTo>
                    <a:pt x="13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669" y="1626"/>
              <a:ext cx="29" cy="33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21" y="18"/>
                </a:cxn>
                <a:cxn ang="0">
                  <a:pos x="17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7" y="16"/>
                </a:cxn>
                <a:cxn ang="0">
                  <a:pos x="16" y="16"/>
                </a:cxn>
                <a:cxn ang="0">
                  <a:pos x="16" y="15"/>
                </a:cxn>
                <a:cxn ang="0">
                  <a:pos x="1" y="5"/>
                </a:cxn>
                <a:cxn ang="0">
                  <a:pos x="11" y="18"/>
                </a:cxn>
                <a:cxn ang="0">
                  <a:pos x="1" y="29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3"/>
                </a:cxn>
                <a:cxn ang="0">
                  <a:pos x="3" y="33"/>
                </a:cxn>
                <a:cxn ang="0">
                  <a:pos x="28" y="20"/>
                </a:cxn>
                <a:cxn ang="0">
                  <a:pos x="28" y="19"/>
                </a:cxn>
                <a:cxn ang="0">
                  <a:pos x="29" y="19"/>
                </a:cxn>
                <a:cxn ang="0">
                  <a:pos x="29" y="16"/>
                </a:cxn>
                <a:cxn ang="0">
                  <a:pos x="28" y="16"/>
                </a:cxn>
                <a:cxn ang="0">
                  <a:pos x="28" y="15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6" y="15"/>
                </a:cxn>
              </a:cxnLst>
              <a:rect l="0" t="0" r="r" b="b"/>
              <a:pathLst>
                <a:path w="29" h="33">
                  <a:moveTo>
                    <a:pt x="16" y="15"/>
                  </a:moveTo>
                  <a:lnTo>
                    <a:pt x="21" y="18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" y="5"/>
                  </a:lnTo>
                  <a:lnTo>
                    <a:pt x="11" y="1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9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1" y="32"/>
                </a:cxn>
                <a:cxn ang="0">
                  <a:pos x="1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79"/>
            <p:cNvSpPr>
              <a:spLocks noChangeArrowheads="1"/>
            </p:cNvSpPr>
            <p:nvPr/>
          </p:nvSpPr>
          <p:spPr bwMode="auto">
            <a:xfrm>
              <a:off x="2802" y="1651"/>
              <a:ext cx="17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80 m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</p:grpSp>
      <p:sp>
        <p:nvSpPr>
          <p:cNvPr id="78" name="Line 80"/>
          <p:cNvSpPr>
            <a:spLocks noChangeShapeType="1"/>
          </p:cNvSpPr>
          <p:nvPr/>
        </p:nvSpPr>
        <p:spPr bwMode="auto">
          <a:xfrm flipH="1" flipV="1">
            <a:off x="5662602" y="3799108"/>
            <a:ext cx="68580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9" name="Picture 83" descr="PAKS0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96202" y="3116111"/>
            <a:ext cx="585798" cy="392485"/>
          </a:xfrm>
          <a:prstGeom prst="rect">
            <a:avLst/>
          </a:prstGeom>
          <a:noFill/>
        </p:spPr>
      </p:pic>
      <p:pic>
        <p:nvPicPr>
          <p:cNvPr id="80" name="Picture 84" descr="flagPola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495800"/>
            <a:ext cx="626294" cy="392224"/>
          </a:xfrm>
          <a:prstGeom prst="rect">
            <a:avLst/>
          </a:prstGeom>
          <a:noFill/>
        </p:spPr>
      </p:pic>
      <p:sp>
        <p:nvSpPr>
          <p:cNvPr id="81" name="Text Box 85"/>
          <p:cNvSpPr txBox="1">
            <a:spLocks noChangeArrowheads="1"/>
          </p:cNvSpPr>
          <p:nvPr/>
        </p:nvSpPr>
        <p:spPr bwMode="auto">
          <a:xfrm>
            <a:off x="666712" y="4835749"/>
            <a:ext cx="16430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Chopper line </a:t>
            </a:r>
            <a:r>
              <a:rPr lang="en-US" sz="1600" dirty="0" smtClean="0"/>
              <a:t>built in </a:t>
            </a:r>
            <a:r>
              <a:rPr lang="en-US" sz="1600" dirty="0"/>
              <a:t>a EU Joint Research Activity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2" name="Text Box 86"/>
          <p:cNvSpPr txBox="1">
            <a:spLocks noChangeArrowheads="1"/>
          </p:cNvSpPr>
          <p:nvPr/>
        </p:nvSpPr>
        <p:spPr bwMode="auto">
          <a:xfrm>
            <a:off x="2524100" y="5042118"/>
            <a:ext cx="17859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Participation of ESS-Bilbao in DTL  construction,</a:t>
            </a:r>
          </a:p>
          <a:p>
            <a:pPr eaLnBrk="0" hangingPunct="0"/>
            <a:r>
              <a:rPr lang="en-US" sz="1600" dirty="0" smtClean="0"/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in preparation</a:t>
            </a:r>
            <a:endParaRPr lang="en-US" sz="1600" dirty="0"/>
          </a:p>
        </p:txBody>
      </p:sp>
      <p:pic>
        <p:nvPicPr>
          <p:cNvPr id="83" name="Picture 8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81355" y="4572000"/>
            <a:ext cx="596767" cy="3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 Box 90"/>
          <p:cNvSpPr txBox="1">
            <a:spLocks noChangeArrowheads="1"/>
          </p:cNvSpPr>
          <p:nvPr/>
        </p:nvSpPr>
        <p:spPr bwMode="auto">
          <a:xfrm>
            <a:off x="4238612" y="4970680"/>
            <a:ext cx="14620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Construction of CCDTL in Russia, via an ISTC </a:t>
            </a:r>
            <a:r>
              <a:rPr lang="en-US" sz="1600" dirty="0"/>
              <a:t>Project </a:t>
            </a:r>
            <a:r>
              <a:rPr lang="en-US" sz="1600" dirty="0" smtClean="0"/>
              <a:t>            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a</a:t>
            </a:r>
            <a:r>
              <a:rPr lang="en-US" sz="1600" i="1" dirty="0" smtClean="0">
                <a:solidFill>
                  <a:srgbClr val="FF0000"/>
                </a:solidFill>
              </a:rPr>
              <a:t>greed </a:t>
            </a:r>
            <a:r>
              <a:rPr lang="en-US" sz="1600" i="1" dirty="0" smtClean="0">
                <a:solidFill>
                  <a:srgbClr val="FF0000"/>
                </a:solidFill>
              </a:rPr>
              <a:t>and started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6096000" y="5042118"/>
            <a:ext cx="2286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Collaboration agreement with </a:t>
            </a:r>
            <a:r>
              <a:rPr lang="en-US" sz="1600" dirty="0" err="1" smtClean="0"/>
              <a:t>Soltan</a:t>
            </a:r>
            <a:r>
              <a:rPr lang="en-US" sz="1600" dirty="0" smtClean="0"/>
              <a:t> Institute (Poland) and FZ </a:t>
            </a:r>
            <a:r>
              <a:rPr lang="en-US" sz="1600" dirty="0" err="1" smtClean="0"/>
              <a:t>Julich</a:t>
            </a:r>
            <a:r>
              <a:rPr lang="en-US" sz="1600" dirty="0" smtClean="0"/>
              <a:t> (D) for PIMS construction, </a:t>
            </a:r>
            <a:r>
              <a:rPr lang="en-US" sz="1600" i="1" dirty="0">
                <a:solidFill>
                  <a:srgbClr val="FF0000"/>
                </a:solidFill>
              </a:rPr>
              <a:t>in preparation. </a:t>
            </a:r>
          </a:p>
        </p:txBody>
      </p:sp>
      <p:sp>
        <p:nvSpPr>
          <p:cNvPr id="86" name="Text Box 92"/>
          <p:cNvSpPr txBox="1">
            <a:spLocks noChangeArrowheads="1"/>
          </p:cNvSpPr>
          <p:nvPr/>
        </p:nvSpPr>
        <p:spPr bwMode="auto">
          <a:xfrm>
            <a:off x="6424602" y="3189508"/>
            <a:ext cx="205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Transfer line vacuum chambers and supports from Pakistan, </a:t>
            </a:r>
            <a:r>
              <a:rPr lang="en-US" sz="1600" i="1" dirty="0" smtClean="0">
                <a:solidFill>
                  <a:srgbClr val="FF0000"/>
                </a:solidFill>
              </a:rPr>
              <a:t>a</a:t>
            </a:r>
            <a:r>
              <a:rPr lang="en-US" sz="1600" i="1" dirty="0" smtClean="0">
                <a:solidFill>
                  <a:srgbClr val="FF0000"/>
                </a:solidFill>
              </a:rPr>
              <a:t>greed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7" name="Text Box 93"/>
          <p:cNvSpPr txBox="1">
            <a:spLocks noChangeArrowheads="1"/>
          </p:cNvSpPr>
          <p:nvPr/>
        </p:nvSpPr>
        <p:spPr bwMode="auto">
          <a:xfrm>
            <a:off x="5453058" y="1898846"/>
            <a:ext cx="2438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 smtClean="0"/>
              <a:t>Prototype modulator, RF tuners</a:t>
            </a:r>
            <a:r>
              <a:rPr lang="en-US" sz="1600" dirty="0"/>
              <a:t>, couplers, waveguides from India, </a:t>
            </a:r>
            <a:r>
              <a:rPr lang="en-US" sz="1600" i="1" dirty="0">
                <a:solidFill>
                  <a:srgbClr val="FF0000"/>
                </a:solidFill>
              </a:rPr>
              <a:t>in </a:t>
            </a:r>
            <a:r>
              <a:rPr lang="en-US" sz="1600" i="1" dirty="0" smtClean="0">
                <a:solidFill>
                  <a:srgbClr val="FF0000"/>
                </a:solidFill>
              </a:rPr>
              <a:t>progress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8" name="Line 5"/>
          <p:cNvSpPr>
            <a:spLocks noChangeShapeType="1"/>
          </p:cNvSpPr>
          <p:nvPr/>
        </p:nvSpPr>
        <p:spPr bwMode="auto">
          <a:xfrm flipH="1">
            <a:off x="2809852" y="2898978"/>
            <a:ext cx="0" cy="57944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Text Box 86"/>
          <p:cNvSpPr txBox="1">
            <a:spLocks noChangeArrowheads="1"/>
          </p:cNvSpPr>
          <p:nvPr/>
        </p:nvSpPr>
        <p:spPr bwMode="auto">
          <a:xfrm>
            <a:off x="2238348" y="1827408"/>
            <a:ext cx="31432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RFQ RF design, RF amplifiers, modulator construction from French Special Contribution. </a:t>
            </a:r>
            <a:r>
              <a:rPr lang="en-US" sz="1600" i="1" dirty="0" smtClean="0">
                <a:solidFill>
                  <a:srgbClr val="FF0000"/>
                </a:solidFill>
              </a:rPr>
              <a:t>a</a:t>
            </a:r>
            <a:r>
              <a:rPr lang="en-US" sz="1600" i="1" dirty="0" smtClean="0">
                <a:solidFill>
                  <a:srgbClr val="FF0000"/>
                </a:solidFill>
              </a:rPr>
              <a:t>greed </a:t>
            </a:r>
            <a:r>
              <a:rPr lang="en-US" sz="1600" i="1" dirty="0" smtClean="0">
                <a:solidFill>
                  <a:srgbClr val="FF0000"/>
                </a:solidFill>
              </a:rPr>
              <a:t>and started.</a:t>
            </a:r>
            <a:endParaRPr lang="en-US" sz="1600" dirty="0"/>
          </a:p>
        </p:txBody>
      </p:sp>
      <p:sp>
        <p:nvSpPr>
          <p:cNvPr id="90" name="Line 5"/>
          <p:cNvSpPr>
            <a:spLocks noChangeShapeType="1"/>
          </p:cNvSpPr>
          <p:nvPr/>
        </p:nvSpPr>
        <p:spPr bwMode="auto">
          <a:xfrm>
            <a:off x="3095604" y="2898978"/>
            <a:ext cx="142876" cy="722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>
            <a:off x="3309918" y="2970416"/>
            <a:ext cx="1000132" cy="4365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5"/>
          <p:cNvSpPr>
            <a:spLocks noChangeShapeType="1"/>
          </p:cNvSpPr>
          <p:nvPr/>
        </p:nvSpPr>
        <p:spPr bwMode="auto">
          <a:xfrm flipH="1">
            <a:off x="4452926" y="2613226"/>
            <a:ext cx="928694" cy="71438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7649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0840" y="4495800"/>
            <a:ext cx="537912" cy="403434"/>
          </a:xfrm>
          <a:prstGeom prst="rect">
            <a:avLst/>
          </a:prstGeom>
          <a:noFill/>
        </p:spPr>
      </p:pic>
      <p:sp>
        <p:nvSpPr>
          <p:cNvPr id="94" name="TextBox 93"/>
          <p:cNvSpPr txBox="1"/>
          <p:nvPr/>
        </p:nvSpPr>
        <p:spPr>
          <a:xfrm>
            <a:off x="228600" y="1371600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of agreements to support Linac4 construction </a:t>
            </a:r>
            <a:endParaRPr lang="en-US" dirty="0"/>
          </a:p>
        </p:txBody>
      </p:sp>
      <p:pic>
        <p:nvPicPr>
          <p:cNvPr id="95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2876550"/>
            <a:ext cx="533400" cy="400050"/>
          </a:xfrm>
          <a:prstGeom prst="rect">
            <a:avLst/>
          </a:prstGeom>
          <a:noFill/>
        </p:spPr>
      </p:pic>
      <p:sp>
        <p:nvSpPr>
          <p:cNvPr id="96" name="Text Box 85"/>
          <p:cNvSpPr txBox="1">
            <a:spLocks noChangeArrowheads="1"/>
          </p:cNvSpPr>
          <p:nvPr/>
        </p:nvSpPr>
        <p:spPr bwMode="auto">
          <a:xfrm>
            <a:off x="152400" y="3276600"/>
            <a:ext cx="1752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Agreement with DESY to access drawings of H- source</a:t>
            </a:r>
            <a:endParaRPr lang="en-US" sz="1600" dirty="0"/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7" name="Line 4"/>
          <p:cNvSpPr>
            <a:spLocks noChangeShapeType="1"/>
          </p:cNvSpPr>
          <p:nvPr/>
        </p:nvSpPr>
        <p:spPr bwMode="auto">
          <a:xfrm>
            <a:off x="1676400" y="3505200"/>
            <a:ext cx="304800" cy="152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57912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Performance with Linac4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1905000"/>
            <a:ext cx="6931152" cy="26670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BOTTOM LINE:</a:t>
            </a:r>
          </a:p>
          <a:p>
            <a:r>
              <a:rPr lang="en-US" sz="2000" dirty="0" smtClean="0"/>
              <a:t>Linac4 current 40 </a:t>
            </a:r>
            <a:r>
              <a:rPr lang="en-US" sz="2000" dirty="0" err="1" smtClean="0"/>
              <a:t>mA</a:t>
            </a:r>
            <a:r>
              <a:rPr lang="en-US" sz="2000" dirty="0" smtClean="0"/>
              <a:t> during 400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s (in </a:t>
            </a:r>
            <a:r>
              <a:rPr lang="en-US" sz="2000" dirty="0" smtClean="0">
                <a:latin typeface="Symbol" pitchFamily="18" charset="2"/>
              </a:rPr>
              <a:t>e</a:t>
            </a:r>
            <a:r>
              <a:rPr lang="en-US" sz="2000" dirty="0" smtClean="0"/>
              <a:t>=0.45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dirty="0" smtClean="0"/>
              <a:t> mm </a:t>
            </a:r>
            <a:r>
              <a:rPr lang="en-US" sz="2000" dirty="0" err="1" smtClean="0"/>
              <a:t>mrad</a:t>
            </a:r>
            <a:r>
              <a:rPr lang="en-US" sz="2000" dirty="0" smtClean="0"/>
              <a:t>) =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 </a:t>
            </a:r>
            <a:r>
              <a:rPr lang="en-US" sz="2000" dirty="0" err="1" smtClean="0"/>
              <a:t>ppp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Arial"/>
                <a:cs typeface="Arial"/>
              </a:rPr>
              <a:t>→ </a:t>
            </a:r>
            <a:r>
              <a:rPr lang="en-US" sz="2000" dirty="0" smtClean="0">
                <a:cs typeface="Arial"/>
              </a:rPr>
              <a:t>plenty of margin in intensity. </a:t>
            </a:r>
          </a:p>
          <a:p>
            <a:r>
              <a:rPr lang="en-US" sz="2000" dirty="0" smtClean="0"/>
              <a:t>160 MeV energy chosen in order to double </a:t>
            </a:r>
            <a:r>
              <a:rPr lang="en-US" sz="2000" dirty="0" smtClean="0">
                <a:latin typeface="Symbol" pitchFamily="18" charset="2"/>
              </a:rPr>
              <a:t>bg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and therefore intensity in PSB for same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Q (I/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Q ~ </a:t>
            </a:r>
            <a:r>
              <a:rPr lang="en-US" sz="2000" dirty="0" smtClean="0">
                <a:latin typeface="Symbol" pitchFamily="18" charset="2"/>
              </a:rPr>
              <a:t>bg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 </a:t>
            </a:r>
            <a:r>
              <a:rPr lang="en-US" sz="2000" dirty="0" smtClean="0">
                <a:latin typeface="Arial"/>
                <a:cs typeface="Arial"/>
              </a:rPr>
              <a:t>→</a:t>
            </a:r>
            <a:r>
              <a:rPr lang="en-US" sz="2000" dirty="0" smtClean="0"/>
              <a:t> same performance as now with single batch injection from PSB into PS, increased performance in double batch.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Linac4 - </a:t>
            </a:r>
            <a:r>
              <a:rPr lang="en-GB" dirty="0" smtClean="0"/>
              <a:t>Description</a:t>
            </a:r>
            <a:endParaRPr lang="en-US" sz="36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934A7D1-A180-4572-B97A-7CCCD0569156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676400"/>
            <a:ext cx="2514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Linac4 is a new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160 MeV H</a:t>
            </a:r>
            <a:r>
              <a:rPr lang="en-US" sz="1400" b="1" dirty="0" smtClean="0">
                <a:solidFill>
                  <a:srgbClr val="FF0000"/>
                </a:solidFill>
              </a:rPr>
              <a:t>¯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linear accelerator,</a:t>
            </a:r>
          </a:p>
          <a:p>
            <a:r>
              <a:rPr lang="en-US" dirty="0" smtClean="0"/>
              <a:t>which will inject into the PS Booster (PSB).</a:t>
            </a:r>
          </a:p>
          <a:p>
            <a:endParaRPr lang="en-US" dirty="0" smtClean="0"/>
          </a:p>
          <a:p>
            <a:r>
              <a:rPr lang="en-US" dirty="0" smtClean="0"/>
              <a:t>Project started in 2008, civil engineering well advanced, completion foreseen for 2015.   </a:t>
            </a:r>
          </a:p>
          <a:p>
            <a:endParaRPr lang="en-US" dirty="0" smtClean="0"/>
          </a:p>
          <a:p>
            <a:r>
              <a:rPr lang="en-US" dirty="0" smtClean="0"/>
              <a:t>Linac4 because 4</a:t>
            </a:r>
            <a:r>
              <a:rPr lang="en-US" baseline="30000" dirty="0" smtClean="0"/>
              <a:t>th</a:t>
            </a:r>
            <a:r>
              <a:rPr lang="en-US" dirty="0" smtClean="0"/>
              <a:t> linac built at CERN.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6952" r="2624" b="5944"/>
          <a:stretch>
            <a:fillRect/>
          </a:stretch>
        </p:blipFill>
        <p:spPr bwMode="auto">
          <a:xfrm>
            <a:off x="2705242" y="1524000"/>
            <a:ext cx="599628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667000" y="4419600"/>
            <a:ext cx="762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0"/>
            <a:ext cx="86106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</a:t>
            </a:r>
            <a:r>
              <a:rPr lang="en-US" dirty="0" smtClean="0"/>
              <a:t>Tables </a:t>
            </a:r>
            <a:r>
              <a:rPr lang="en-US" sz="3100" dirty="0" smtClean="0"/>
              <a:t>–</a:t>
            </a:r>
            <a:r>
              <a:rPr lang="en-US" dirty="0" smtClean="0"/>
              <a:t> </a:t>
            </a:r>
            <a:r>
              <a:rPr lang="en-US" sz="3100" dirty="0" smtClean="0"/>
              <a:t>comparison Linac2/Linac4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1447800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Limitations are highlighted in yellow; values to be demonstrated are in italic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Case of 25 ns bunch spacing.</a:t>
            </a:r>
            <a:endParaRPr lang="en-US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838200"/>
          <a:ext cx="4800598" cy="2209799"/>
        </p:xfrm>
        <a:graphic>
          <a:graphicData uri="http://schemas.openxmlformats.org/drawingml/2006/table">
            <a:tbl>
              <a:tblPr/>
              <a:tblGrid>
                <a:gridCol w="1232407"/>
                <a:gridCol w="395726"/>
                <a:gridCol w="1616161"/>
                <a:gridCol w="1556304"/>
              </a:tblGrid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LHC INJECTORS WITH LINAC2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Nominal LHC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Expected Maximum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PSB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2.5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1.62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1.8 x10</a:t>
                      </a:r>
                      <a:r>
                        <a:rPr lang="en-US" sz="1100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0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pulse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9.72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10.8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bunch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3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1.35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1.5 x10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 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0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SPS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1.15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1.27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401" y="3352800"/>
          <a:ext cx="8305800" cy="3200400"/>
        </p:xfrm>
        <a:graphic>
          <a:graphicData uri="http://schemas.openxmlformats.org/drawingml/2006/table">
            <a:tbl>
              <a:tblPr/>
              <a:tblGrid>
                <a:gridCol w="1233568"/>
                <a:gridCol w="397388"/>
                <a:gridCol w="1626948"/>
                <a:gridCol w="1562835"/>
                <a:gridCol w="1622942"/>
                <a:gridCol w="1683050"/>
                <a:gridCol w="179069"/>
              </a:tblGrid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LHC INJECTORS WITH LINAC4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Nominal LHC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Single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Single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Maximum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PSB @ 2 GeV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Double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PSB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2.5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ppr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3.25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(2bunch/ring)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3.6 x10</a:t>
                      </a:r>
                      <a:r>
                        <a:rPr lang="en-US" sz="1100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(2bunch/ring)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2.05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3.2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4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pulse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ppp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9.72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10.8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12.3 x10</a:t>
                      </a:r>
                      <a:r>
                        <a:rPr lang="en-US" sz="1100" i="1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 (scaled 1998 limit, 206ns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19.2 x10</a:t>
                      </a:r>
                      <a:r>
                        <a:rPr lang="en-US" sz="1100" i="1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(PS limit scaled to 2 GeV)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bunch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3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1.35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1.5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&lt;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1.7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20% 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2.7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??</a:t>
                      </a:r>
                      <a:r>
                        <a:rPr lang="en-US" sz="1100" i="1" dirty="0" smtClean="0">
                          <a:latin typeface="Calibri"/>
                          <a:ea typeface="Calibri"/>
                          <a:cs typeface="Times New Roman"/>
                        </a:rPr>
                        <a:t>%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2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SPS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1.15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&gt;1.3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1.37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28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Goal:</a:t>
                      </a: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Nominal intensity in single batch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: shorter filling time, lower losses and emittance growth.</a:t>
                      </a: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Potential for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ultimate intensity out of PS in double batch.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Potential for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&gt;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ultimate with hardware modifications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, as PSB @ 2 GeV.</a:t>
                      </a: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Linac4 schedule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266" y="1371600"/>
            <a:ext cx="854111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6019800" y="3200400"/>
            <a:ext cx="1828800" cy="2438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200400" y="1981200"/>
            <a:ext cx="3733800" cy="2133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848600" y="5410200"/>
            <a:ext cx="762000" cy="533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Line Callout 1 8"/>
          <p:cNvSpPr/>
          <p:nvPr/>
        </p:nvSpPr>
        <p:spPr bwMode="auto">
          <a:xfrm>
            <a:off x="7010400" y="2057400"/>
            <a:ext cx="1752600" cy="381000"/>
          </a:xfrm>
          <a:prstGeom prst="borderCallout1">
            <a:avLst>
              <a:gd name="adj1" fmla="val 52633"/>
              <a:gd name="adj2" fmla="val 237"/>
              <a:gd name="adj3" fmla="val 86735"/>
              <a:gd name="adj4" fmla="val -24552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1. Construction</a:t>
            </a:r>
          </a:p>
        </p:txBody>
      </p:sp>
      <p:sp>
        <p:nvSpPr>
          <p:cNvPr id="10" name="Line Callout 1 9"/>
          <p:cNvSpPr/>
          <p:nvPr/>
        </p:nvSpPr>
        <p:spPr bwMode="auto">
          <a:xfrm>
            <a:off x="7543800" y="2590800"/>
            <a:ext cx="1600200" cy="838200"/>
          </a:xfrm>
          <a:prstGeom prst="borderCallout1">
            <a:avLst>
              <a:gd name="adj1" fmla="val 52633"/>
              <a:gd name="adj2" fmla="val 237"/>
              <a:gd name="adj3" fmla="val 80478"/>
              <a:gd name="adj4" fmla="val -20369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2. Linac installation, commissioning</a:t>
            </a:r>
          </a:p>
        </p:txBody>
      </p:sp>
      <p:sp>
        <p:nvSpPr>
          <p:cNvPr id="11" name="Line Callout 1 10"/>
          <p:cNvSpPr/>
          <p:nvPr/>
        </p:nvSpPr>
        <p:spPr bwMode="auto">
          <a:xfrm>
            <a:off x="4114800" y="5029200"/>
            <a:ext cx="1600200" cy="1066800"/>
          </a:xfrm>
          <a:prstGeom prst="borderCallout1">
            <a:avLst>
              <a:gd name="adj1" fmla="val 66348"/>
              <a:gd name="adj2" fmla="val 99523"/>
              <a:gd name="adj3" fmla="val 75693"/>
              <a:gd name="adj4" fmla="val 235555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 Connection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and PSB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commissioning (7 months)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7543800" y="5181600"/>
            <a:ext cx="533400" cy="533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Line Callout 1 12"/>
          <p:cNvSpPr/>
          <p:nvPr/>
        </p:nvSpPr>
        <p:spPr bwMode="auto">
          <a:xfrm>
            <a:off x="8077200" y="3886200"/>
            <a:ext cx="1066800" cy="1066800"/>
          </a:xfrm>
          <a:prstGeom prst="borderCallout1">
            <a:avLst>
              <a:gd name="adj1" fmla="val 101403"/>
              <a:gd name="adj2" fmla="val 237"/>
              <a:gd name="adj3" fmla="val 123789"/>
              <a:gd name="adj4" fmla="val -13039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Reliability run (6 months)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6248400"/>
            <a:ext cx="642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GOAL: all usual beams available in the PSB at start-up 2015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Tentative time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7400"/>
            <a:ext cx="7696200" cy="17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Line Callout 1 6"/>
          <p:cNvSpPr/>
          <p:nvPr/>
        </p:nvSpPr>
        <p:spPr>
          <a:xfrm>
            <a:off x="5562600" y="4495800"/>
            <a:ext cx="2286000" cy="609600"/>
          </a:xfrm>
          <a:prstGeom prst="borderCallout1">
            <a:avLst>
              <a:gd name="adj1" fmla="val -4779"/>
              <a:gd name="adj2" fmla="val 49624"/>
              <a:gd name="adj3" fmla="val -146324"/>
              <a:gd name="adj4" fmla="val 646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Peak performance out of PS with Linac4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5334000" cy="685800"/>
          </a:xfrm>
        </p:spPr>
        <p:txBody>
          <a:bodyPr/>
          <a:lstStyle/>
          <a:p>
            <a:r>
              <a:rPr lang="en-US" dirty="0" smtClean="0"/>
              <a:t>Linac4 Virtual Tour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linac4_virtual_tou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209675"/>
            <a:ext cx="9144000" cy="5143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4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715000" cy="685800"/>
          </a:xfrm>
        </p:spPr>
        <p:txBody>
          <a:bodyPr/>
          <a:lstStyle/>
          <a:p>
            <a:r>
              <a:rPr lang="en-US" dirty="0" smtClean="0"/>
              <a:t>Linac4 - Motivations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447800"/>
            <a:ext cx="8610600" cy="45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Linac 4 is the 1</a:t>
            </a:r>
            <a:r>
              <a:rPr lang="en-GB" baseline="30000" dirty="0" smtClean="0">
                <a:latin typeface="Comic Sans MS" pitchFamily="66" charset="0"/>
              </a:rPr>
              <a:t>st</a:t>
            </a:r>
            <a:r>
              <a:rPr lang="en-GB" dirty="0" smtClean="0">
                <a:latin typeface="Comic Sans MS" pitchFamily="66" charset="0"/>
              </a:rPr>
              <a:t> step of a programme aiming at increasing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LHC Luminosity</a:t>
            </a:r>
            <a:r>
              <a:rPr lang="en-GB" dirty="0" smtClean="0">
                <a:latin typeface="Comic Sans MS" pitchFamily="66" charset="0"/>
              </a:rPr>
              <a:t>. 	First limitation for increased intensity from the LHC injector chain  	comes from space charge induced tune shift at 50 MeV injection in 	the PSB </a:t>
            </a:r>
            <a:r>
              <a:rPr lang="en-GB" dirty="0" smtClean="0">
                <a:latin typeface="Comic Sans MS" pitchFamily="66" charset="0"/>
                <a:cs typeface="Arial"/>
              </a:rPr>
              <a:t>→ need to increase injection energy! </a:t>
            </a:r>
            <a:r>
              <a:rPr lang="en-GB" dirty="0" smtClean="0">
                <a:latin typeface="Comic Sans MS" pitchFamily="66" charset="0"/>
              </a:rPr>
              <a:t> 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b="1" dirty="0" smtClean="0">
                <a:latin typeface="Comic Sans MS" pitchFamily="66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Linac2</a:t>
            </a:r>
            <a:r>
              <a:rPr lang="en-GB" dirty="0" smtClean="0">
                <a:latin typeface="Comic Sans MS" pitchFamily="66" charset="0"/>
              </a:rPr>
              <a:t> giving serious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reliability/sustainability worries</a:t>
            </a:r>
            <a:r>
              <a:rPr lang="en-GB" dirty="0" smtClean="0">
                <a:latin typeface="Comic Sans MS" pitchFamily="66" charset="0"/>
              </a:rPr>
              <a:t>: persistent 	vacuum problems, obsolete RF tube design </a:t>
            </a:r>
            <a:r>
              <a:rPr lang="en-GB" dirty="0" smtClean="0">
                <a:latin typeface="Comic Sans MS" pitchFamily="66" charset="0"/>
                <a:cs typeface="Arial"/>
              </a:rPr>
              <a:t>→ instead of an intensive 	consolidation program, replace with a new linac.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b="1" dirty="0" smtClean="0">
                <a:latin typeface="Comic Sans MS" pitchFamily="66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Increase intensity </a:t>
            </a:r>
            <a:r>
              <a:rPr lang="en-GB" dirty="0" smtClean="0">
                <a:latin typeface="Comic Sans MS" pitchFamily="66" charset="0"/>
              </a:rPr>
              <a:t>for other PSB (and PS) users: ISOLDE,... 		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Implement at CERN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modern technologies </a:t>
            </a:r>
            <a:r>
              <a:rPr lang="en-GB" dirty="0" smtClean="0">
                <a:latin typeface="Comic Sans MS" pitchFamily="66" charset="0"/>
              </a:rPr>
              <a:t>for better injection and reduced 	losses (chopping, H- charge exchange injection).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Prepare for a possible evolution towards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</a:rPr>
              <a:t>higher intensities </a:t>
            </a:r>
            <a:r>
              <a:rPr lang="en-GB" dirty="0" smtClean="0">
                <a:latin typeface="Comic Sans MS" pitchFamily="66" charset="0"/>
                <a:cs typeface="Arial"/>
              </a:rPr>
              <a:t>→ 		Linac4 is compatible with 50 Hz operation and as injector to a high-	duty cycle SPL (Superconducting Proton Linac)</a:t>
            </a:r>
            <a:r>
              <a:rPr lang="en-GB" dirty="0" smtClean="0">
                <a:latin typeface="Comic Sans MS" pitchFamily="66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10400" cy="685800"/>
          </a:xfrm>
        </p:spPr>
        <p:txBody>
          <a:bodyPr/>
          <a:lstStyle/>
          <a:p>
            <a:r>
              <a:rPr lang="en-US" sz="3200" dirty="0" smtClean="0"/>
              <a:t>Linac4 – Project History and Content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8610600" cy="21236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latin typeface="Comic Sans MS" pitchFamily="66" charset="0"/>
              </a:rPr>
              <a:t>2001</a:t>
            </a:r>
            <a:r>
              <a:rPr lang="en-US" sz="1600" dirty="0">
                <a:latin typeface="Comic Sans MS" pitchFamily="66" charset="0"/>
              </a:rPr>
              <a:t>: proposal to build the </a:t>
            </a:r>
            <a:r>
              <a:rPr lang="en-US" sz="1600" dirty="0" smtClean="0">
                <a:latin typeface="Comic Sans MS" pitchFamily="66" charset="0"/>
              </a:rPr>
              <a:t>120 MeV </a:t>
            </a:r>
            <a:r>
              <a:rPr lang="en-US" sz="1600" dirty="0" smtClean="0">
                <a:solidFill>
                  <a:srgbClr val="0000CC"/>
                </a:solidFill>
                <a:latin typeface="Comic Sans MS" pitchFamily="66" charset="0"/>
              </a:rPr>
              <a:t>warm </a:t>
            </a:r>
            <a:r>
              <a:rPr lang="en-US" sz="1600" dirty="0">
                <a:solidFill>
                  <a:srgbClr val="0000CC"/>
                </a:solidFill>
                <a:latin typeface="Comic Sans MS" pitchFamily="66" charset="0"/>
              </a:rPr>
              <a:t>part of the </a:t>
            </a:r>
            <a:r>
              <a:rPr lang="en-US" sz="1600" dirty="0" smtClean="0">
                <a:solidFill>
                  <a:srgbClr val="0000CC"/>
                </a:solidFill>
                <a:latin typeface="Comic Sans MS" pitchFamily="66" charset="0"/>
              </a:rPr>
              <a:t>proposed Superconducting Proton Linac (SPL)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in the PS South Hall, injecting H</a:t>
            </a:r>
            <a:r>
              <a:rPr lang="en-US" sz="1600" baseline="30000" dirty="0">
                <a:latin typeface="Comic Sans MS" pitchFamily="66" charset="0"/>
              </a:rPr>
              <a:t>−</a:t>
            </a:r>
            <a:r>
              <a:rPr lang="en-US" sz="1600" dirty="0">
                <a:latin typeface="Comic Sans MS" pitchFamily="66" charset="0"/>
              </a:rPr>
              <a:t> into the PSB.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</a:pPr>
            <a:r>
              <a:rPr lang="en-US" sz="1600" dirty="0">
                <a:latin typeface="Comic Sans MS" pitchFamily="66" charset="0"/>
              </a:rPr>
              <a:t>2003: energy up to 160 MeV, called “</a:t>
            </a:r>
            <a:r>
              <a:rPr lang="en-US" sz="1600" dirty="0">
                <a:solidFill>
                  <a:srgbClr val="0000CC"/>
                </a:solidFill>
                <a:latin typeface="Comic Sans MS" pitchFamily="66" charset="0"/>
              </a:rPr>
              <a:t>Linac4</a:t>
            </a:r>
            <a:r>
              <a:rPr lang="en-US" sz="1600" dirty="0" smtClean="0">
                <a:latin typeface="Comic Sans MS" pitchFamily="66" charset="0"/>
              </a:rPr>
              <a:t>”.</a:t>
            </a:r>
            <a:endParaRPr lang="en-US" sz="1600" dirty="0">
              <a:latin typeface="Comic Sans MS" pitchFamily="66" charset="0"/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latin typeface="Comic Sans MS" pitchFamily="66" charset="0"/>
              </a:rPr>
              <a:t>2004-08: Linac4 R&amp;D (EU program + CERN).</a:t>
            </a:r>
            <a:endParaRPr lang="en-US" sz="1600" dirty="0">
              <a:latin typeface="Comic Sans MS" pitchFamily="66" charset="0"/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</a:pPr>
            <a:r>
              <a:rPr lang="en-US" sz="1600" dirty="0">
                <a:latin typeface="Comic Sans MS" pitchFamily="66" charset="0"/>
              </a:rPr>
              <a:t>2007: </a:t>
            </a:r>
            <a:r>
              <a:rPr lang="en-US" sz="1600" dirty="0" smtClean="0">
                <a:latin typeface="Comic Sans MS" pitchFamily="66" charset="0"/>
              </a:rPr>
              <a:t>Linac4 part of </a:t>
            </a:r>
            <a:r>
              <a:rPr lang="en-US" sz="1600" dirty="0" smtClean="0">
                <a:solidFill>
                  <a:srgbClr val="0000CC"/>
                </a:solidFill>
                <a:latin typeface="Comic Sans MS" pitchFamily="66" charset="0"/>
              </a:rPr>
              <a:t>“White Paper”, </a:t>
            </a:r>
            <a:r>
              <a:rPr lang="en-US" sz="1600" dirty="0" smtClean="0">
                <a:latin typeface="Comic Sans MS" pitchFamily="66" charset="0"/>
              </a:rPr>
              <a:t>approved in June Council meeting. New location under </a:t>
            </a:r>
            <a:r>
              <a:rPr lang="en-US" sz="1600" dirty="0">
                <a:latin typeface="Comic Sans MS" pitchFamily="66" charset="0"/>
              </a:rPr>
              <a:t>the “Mont-Citron</a:t>
            </a:r>
            <a:r>
              <a:rPr lang="en-US" sz="1600" dirty="0" smtClean="0">
                <a:latin typeface="Comic Sans MS" pitchFamily="66" charset="0"/>
              </a:rPr>
              <a:t>” (no interference with running machines, extension to SPL).</a:t>
            </a:r>
            <a:endParaRPr lang="en-US" sz="1600" dirty="0">
              <a:latin typeface="Comic Sans MS" pitchFamily="66" charset="0"/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</a:pPr>
            <a:r>
              <a:rPr lang="en-GB" sz="1600" dirty="0">
                <a:latin typeface="Comic Sans MS" pitchFamily="66" charset="0"/>
              </a:rPr>
              <a:t>2008: Official </a:t>
            </a:r>
            <a:r>
              <a:rPr lang="en-GB" sz="1600" dirty="0">
                <a:solidFill>
                  <a:srgbClr val="0000CC"/>
                </a:solidFill>
                <a:latin typeface="Comic Sans MS" pitchFamily="66" charset="0"/>
              </a:rPr>
              <a:t>Project start</a:t>
            </a:r>
            <a:r>
              <a:rPr lang="en-GB" sz="1600" dirty="0">
                <a:latin typeface="Comic Sans MS" pitchFamily="66" charset="0"/>
              </a:rPr>
              <a:t>.</a:t>
            </a: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3484" y="3048001"/>
            <a:ext cx="360671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1000" y="4114800"/>
            <a:ext cx="4724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dirty="0" smtClean="0"/>
              <a:t>The “Linac4 Project” is composed of 3 parts:</a:t>
            </a:r>
          </a:p>
          <a:p>
            <a:pPr marL="342900" indent="-342900"/>
            <a:endParaRPr lang="en-US" sz="300" dirty="0" smtClean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Construction and commissioning of </a:t>
            </a:r>
            <a:r>
              <a:rPr lang="en-US" sz="1600" dirty="0" smtClean="0">
                <a:solidFill>
                  <a:srgbClr val="FF0000"/>
                </a:solidFill>
              </a:rPr>
              <a:t>Linac4</a:t>
            </a:r>
            <a:r>
              <a:rPr lang="en-US" sz="1600" i="1" dirty="0" smtClean="0"/>
              <a:t>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Construction of the </a:t>
            </a:r>
            <a:r>
              <a:rPr lang="en-US" sz="1600" dirty="0" smtClean="0">
                <a:solidFill>
                  <a:srgbClr val="FF0000"/>
                </a:solidFill>
              </a:rPr>
              <a:t>transfer line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connection</a:t>
            </a:r>
            <a:r>
              <a:rPr lang="en-US" sz="1600" dirty="0" smtClean="0"/>
              <a:t> to Linac2 line, </a:t>
            </a:r>
            <a:r>
              <a:rPr lang="en-US" sz="1600" dirty="0" smtClean="0">
                <a:solidFill>
                  <a:srgbClr val="FF0000"/>
                </a:solidFill>
              </a:rPr>
              <a:t>upgrade</a:t>
            </a:r>
            <a:r>
              <a:rPr lang="en-US" sz="1600" dirty="0" smtClean="0"/>
              <a:t> of the measurement lines </a:t>
            </a:r>
            <a:r>
              <a:rPr lang="en-US" sz="1600" i="1" dirty="0" smtClean="0"/>
              <a:t>(up to PSB wall, LBE dump)</a:t>
            </a:r>
            <a:r>
              <a:rPr lang="en-US" sz="1600" dirty="0" smtClean="0"/>
              <a:t>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Modification of </a:t>
            </a:r>
            <a:r>
              <a:rPr lang="en-US" sz="1600" dirty="0" smtClean="0">
                <a:solidFill>
                  <a:srgbClr val="FF0000"/>
                </a:solidFill>
              </a:rPr>
              <a:t>PSB injection region</a:t>
            </a:r>
            <a:r>
              <a:rPr lang="en-US" sz="1600" dirty="0" smtClean="0"/>
              <a:t> for H</a:t>
            </a:r>
            <a:r>
              <a:rPr lang="en-US" sz="1100" dirty="0" smtClean="0"/>
              <a:t>¯</a:t>
            </a:r>
            <a:r>
              <a:rPr lang="en-US" sz="1600" dirty="0" smtClean="0"/>
              <a:t>, 160 MeV </a:t>
            </a:r>
            <a:r>
              <a:rPr lang="en-US" sz="1600" i="1" dirty="0" smtClean="0"/>
              <a:t>(+ commissioning of PSB with Linac4).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400800" cy="685800"/>
          </a:xfrm>
        </p:spPr>
        <p:txBody>
          <a:bodyPr/>
          <a:lstStyle/>
          <a:p>
            <a:r>
              <a:rPr lang="en-US" sz="3600" dirty="0" smtClean="0"/>
              <a:t>Linac4 – Main Parameters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1447800"/>
            <a:ext cx="7772400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dirty="0" smtClean="0">
                <a:latin typeface="Comic Sans MS" pitchFamily="66" charset="0"/>
              </a:rPr>
              <a:t>  Energy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160 MeV </a:t>
            </a:r>
            <a:r>
              <a:rPr lang="en-US" dirty="0" smtClean="0">
                <a:latin typeface="Comic Sans MS" pitchFamily="66" charset="0"/>
              </a:rPr>
              <a:t>giving a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factor 2</a:t>
            </a:r>
            <a:r>
              <a:rPr lang="en-US" dirty="0" smtClean="0">
                <a:latin typeface="Comic Sans MS" pitchFamily="66" charset="0"/>
              </a:rPr>
              <a:t> in </a:t>
            </a:r>
            <a:r>
              <a:rPr lang="en-US" dirty="0" smtClean="0">
                <a:latin typeface="Symbol" pitchFamily="18" charset="2"/>
              </a:rPr>
              <a:t>bg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with respect to Linac2 	(50 MeV) 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 space charge tune shift (limiting accumulated 	intensity in PSB)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D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Q~ N/</a:t>
            </a:r>
            <a:r>
              <a:rPr lang="en-US" dirty="0" smtClean="0">
                <a:latin typeface="Symbol" pitchFamily="18" charset="2"/>
              </a:rPr>
              <a:t>bg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  with twice the energy,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double 	N keeping the same tune shift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RF frequency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352 MHz</a:t>
            </a:r>
            <a:r>
              <a:rPr lang="en-GB" dirty="0" smtClean="0">
                <a:latin typeface="Comic Sans MS" pitchFamily="66" charset="0"/>
              </a:rPr>
              <a:t>, as old LEP </a:t>
            </a:r>
            <a:r>
              <a:rPr lang="en-GB" dirty="0" smtClean="0">
                <a:latin typeface="Comic Sans MS" pitchFamily="66" charset="0"/>
              </a:rPr>
              <a:t>RF system 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 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can </a:t>
            </a:r>
            <a:r>
              <a:rPr lang="en-GB" dirty="0" smtClean="0">
                <a:latin typeface="Comic Sans MS" pitchFamily="66" charset="0"/>
              </a:rPr>
              <a:t>recuperate 	some klystrons </a:t>
            </a:r>
            <a:r>
              <a:rPr lang="en-GB" dirty="0" smtClean="0">
                <a:latin typeface="Comic Sans MS" pitchFamily="66" charset="0"/>
              </a:rPr>
              <a:t>and RF components from the LEP surplus.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Repetition frequency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2 Hz</a:t>
            </a:r>
            <a:r>
              <a:rPr lang="en-GB" dirty="0" smtClean="0">
                <a:latin typeface="Comic Sans MS" pitchFamily="66" charset="0"/>
              </a:rPr>
              <a:t>: 1.1 Hz present PSB limit, margin for 	some upgrade.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</a:t>
            </a:r>
            <a:r>
              <a:rPr lang="en-GB" dirty="0" smtClean="0">
                <a:latin typeface="Comic Sans MS" pitchFamily="66" charset="0"/>
              </a:rPr>
              <a:t>Beam current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40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mA in 400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</a:t>
            </a:r>
            <a:r>
              <a:rPr lang="en-GB" dirty="0" smtClean="0">
                <a:latin typeface="Comic Sans MS" pitchFamily="66" charset="0"/>
              </a:rPr>
              <a:t>: </a:t>
            </a:r>
            <a:r>
              <a:rPr lang="en-GB" dirty="0" smtClean="0">
                <a:latin typeface="Comic Sans MS" pitchFamily="66" charset="0"/>
              </a:rPr>
              <a:t>provide &gt;2 present PSB maximum </a:t>
            </a:r>
            <a:r>
              <a:rPr lang="en-GB" dirty="0" smtClean="0">
                <a:latin typeface="Comic Sans MS" pitchFamily="66" charset="0"/>
              </a:rPr>
              <a:t>	number </a:t>
            </a:r>
            <a:r>
              <a:rPr lang="en-GB" dirty="0" smtClean="0">
                <a:latin typeface="Comic Sans MS" pitchFamily="66" charset="0"/>
              </a:rPr>
              <a:t>of </a:t>
            </a:r>
            <a:r>
              <a:rPr lang="en-GB" dirty="0" smtClean="0">
                <a:latin typeface="Comic Sans MS" pitchFamily="66" charset="0"/>
              </a:rPr>
              <a:t>particles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.</a:t>
            </a:r>
            <a:r>
              <a:rPr lang="en-GB" dirty="0" smtClean="0">
                <a:latin typeface="Comic Sans MS" pitchFamily="66" charset="0"/>
              </a:rPr>
              <a:t> </a:t>
            </a:r>
            <a:endParaRPr lang="en-GB" dirty="0" smtClean="0">
              <a:latin typeface="Comic Sans MS" pitchFamily="66" charset="0"/>
            </a:endParaRPr>
          </a:p>
          <a:p>
            <a:pPr marL="182563" indent="-182563">
              <a:spcBef>
                <a:spcPct val="40000"/>
              </a:spcBef>
              <a:buFont typeface="Wingdings" pitchFamily="2" charset="2"/>
              <a:buNone/>
            </a:pPr>
            <a:endParaRPr lang="en-GB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8664E-ECD0-40A4-924B-AC06AFF30D46}" type="slidenum">
              <a:rPr lang="en-US"/>
              <a:pPr/>
              <a:t>6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Linac4 Parameters</a:t>
            </a:r>
          </a:p>
        </p:txBody>
      </p:sp>
      <p:sp>
        <p:nvSpPr>
          <p:cNvPr id="840707" name="Text Box 3"/>
          <p:cNvSpPr txBox="1">
            <a:spLocks noChangeArrowheads="1"/>
          </p:cNvSpPr>
          <p:nvPr/>
        </p:nvSpPr>
        <p:spPr bwMode="auto">
          <a:xfrm>
            <a:off x="5562600" y="4572000"/>
            <a:ext cx="3429000" cy="156966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en-GB" sz="1600" dirty="0">
                <a:latin typeface="Comic Sans MS" pitchFamily="66" charset="0"/>
              </a:rPr>
              <a:t>Structures and klystrons dimensioned for 50 </a:t>
            </a:r>
            <a:r>
              <a:rPr lang="en-GB" sz="1600" dirty="0" smtClean="0">
                <a:latin typeface="Comic Sans MS" pitchFamily="66" charset="0"/>
              </a:rPr>
              <a:t>Hz. </a:t>
            </a:r>
            <a:endParaRPr lang="en-GB" sz="1600" dirty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sz="1600" dirty="0">
                <a:latin typeface="Comic Sans MS" pitchFamily="66" charset="0"/>
              </a:rPr>
              <a:t>Power supplies and electronics dimensioned for 2 </a:t>
            </a:r>
            <a:r>
              <a:rPr lang="en-GB" sz="1600" dirty="0" smtClean="0">
                <a:latin typeface="Comic Sans MS" pitchFamily="66" charset="0"/>
              </a:rPr>
              <a:t>Hz.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600" dirty="0" smtClean="0">
                <a:latin typeface="Comic Sans MS" pitchFamily="66" charset="0"/>
              </a:rPr>
              <a:t>Infrastructure (cooling, electricity) dimensioned for 2 Hz.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840708" name="Text Box 4"/>
          <p:cNvSpPr txBox="1">
            <a:spLocks noChangeArrowheads="1"/>
          </p:cNvSpPr>
          <p:nvPr/>
        </p:nvSpPr>
        <p:spPr bwMode="auto">
          <a:xfrm>
            <a:off x="5943600" y="2590800"/>
            <a:ext cx="2895600" cy="8445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Re-use 352 MHz LEP RF components: klystrons, waveguides, circulators.</a:t>
            </a:r>
          </a:p>
        </p:txBody>
      </p:sp>
      <p:sp>
        <p:nvSpPr>
          <p:cNvPr id="840709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56324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Ion species		H</a:t>
            </a:r>
            <a:r>
              <a:rPr lang="en-US" baseline="30000"/>
              <a:t>−</a:t>
            </a:r>
          </a:p>
          <a:p>
            <a:r>
              <a:rPr lang="en-US"/>
              <a:t>Output Energy		160	MeV</a:t>
            </a:r>
          </a:p>
          <a:p>
            <a:r>
              <a:rPr lang="en-US"/>
              <a:t>Bunch Frequency		352.2	MHz</a:t>
            </a:r>
          </a:p>
          <a:p>
            <a:r>
              <a:rPr lang="en-US"/>
              <a:t>Max. Rep. Rate		2 	Hz</a:t>
            </a:r>
          </a:p>
          <a:p>
            <a:r>
              <a:rPr lang="en-US"/>
              <a:t>Max. Beam Pulse Length	1.2	ms</a:t>
            </a:r>
          </a:p>
          <a:p>
            <a:r>
              <a:rPr lang="en-US"/>
              <a:t>Max. Beam Duty Cycle	0.24 	%</a:t>
            </a:r>
          </a:p>
          <a:p>
            <a:r>
              <a:rPr lang="en-US"/>
              <a:t>Chopper Beam-on Factor	65 	%</a:t>
            </a:r>
          </a:p>
          <a:p>
            <a:r>
              <a:rPr lang="en-US"/>
              <a:t>Chopping scheme: </a:t>
            </a:r>
          </a:p>
          <a:p>
            <a:r>
              <a:rPr lang="en-US"/>
              <a:t>		222 transmitted /133 empty buckets</a:t>
            </a:r>
          </a:p>
          <a:p>
            <a:r>
              <a:rPr lang="en-US"/>
              <a:t>Source current		80 	mA</a:t>
            </a:r>
            <a:endParaRPr lang="fr-FR"/>
          </a:p>
          <a:p>
            <a:r>
              <a:rPr lang="fr-FR"/>
              <a:t>RFQ output current	70	mA</a:t>
            </a:r>
          </a:p>
          <a:p>
            <a:r>
              <a:rPr lang="fr-FR"/>
              <a:t>Linac pulse current	40	mA</a:t>
            </a:r>
            <a:endParaRPr lang="en-US"/>
          </a:p>
          <a:p>
            <a:r>
              <a:rPr lang="en-US"/>
              <a:t>N. particles per pulse	1.0	× 10</a:t>
            </a:r>
            <a:r>
              <a:rPr lang="en-US" baseline="30000"/>
              <a:t>14</a:t>
            </a:r>
          </a:p>
          <a:p>
            <a:r>
              <a:rPr lang="en-GB"/>
              <a:t>Transverse emittance	0.4	</a:t>
            </a:r>
            <a:r>
              <a:rPr lang="en-GB">
                <a:latin typeface="Symbol" pitchFamily="18" charset="2"/>
              </a:rPr>
              <a:t>p</a:t>
            </a:r>
            <a:r>
              <a:rPr lang="en-GB"/>
              <a:t> mm mrad</a:t>
            </a:r>
          </a:p>
          <a:p>
            <a:endParaRPr lang="en-GB"/>
          </a:p>
          <a:p>
            <a:r>
              <a:rPr lang="en-GB"/>
              <a:t>Max. rep. rate for accelerating structures 	50 Hz </a:t>
            </a:r>
            <a:endParaRPr lang="en-US"/>
          </a:p>
        </p:txBody>
      </p:sp>
      <p:sp>
        <p:nvSpPr>
          <p:cNvPr id="840710" name="Line 6"/>
          <p:cNvSpPr>
            <a:spLocks noChangeShapeType="1"/>
          </p:cNvSpPr>
          <p:nvPr/>
        </p:nvSpPr>
        <p:spPr bwMode="auto">
          <a:xfrm flipH="1" flipV="1">
            <a:off x="4648200" y="2362200"/>
            <a:ext cx="1219200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1" name="Line 7"/>
          <p:cNvSpPr>
            <a:spLocks noChangeShapeType="1"/>
          </p:cNvSpPr>
          <p:nvPr/>
        </p:nvSpPr>
        <p:spPr bwMode="auto">
          <a:xfrm flipH="1" flipV="1">
            <a:off x="4648200" y="3581400"/>
            <a:ext cx="1219200" cy="228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2" name="Line 8"/>
          <p:cNvSpPr>
            <a:spLocks noChangeShapeType="1"/>
          </p:cNvSpPr>
          <p:nvPr/>
        </p:nvSpPr>
        <p:spPr bwMode="auto">
          <a:xfrm flipH="1">
            <a:off x="5257800" y="5410200"/>
            <a:ext cx="2286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3" name="Text Box 9"/>
          <p:cNvSpPr txBox="1">
            <a:spLocks noChangeArrowheads="1"/>
          </p:cNvSpPr>
          <p:nvPr/>
        </p:nvSpPr>
        <p:spPr bwMode="auto">
          <a:xfrm>
            <a:off x="5562600" y="1371600"/>
            <a:ext cx="3352800" cy="10890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H</a:t>
            </a:r>
            <a:r>
              <a:rPr lang="en-GB" sz="1600" baseline="30000">
                <a:latin typeface="Comic Sans MS" pitchFamily="66" charset="0"/>
              </a:rPr>
              <a:t>−</a:t>
            </a:r>
            <a:r>
              <a:rPr lang="en-GB" sz="1600">
                <a:latin typeface="Comic Sans MS" pitchFamily="66" charset="0"/>
              </a:rPr>
              <a:t> particles + higher injection energy (160/50 MeV, factor 2 in </a:t>
            </a:r>
            <a:r>
              <a:rPr lang="en-GB" sz="1600">
                <a:latin typeface="Symbol" pitchFamily="18" charset="2"/>
              </a:rPr>
              <a:t>bg</a:t>
            </a:r>
            <a:r>
              <a:rPr lang="en-GB" sz="1600" baseline="30000">
                <a:latin typeface="Comic Sans MS" pitchFamily="66" charset="0"/>
              </a:rPr>
              <a:t>2</a:t>
            </a:r>
            <a:r>
              <a:rPr lang="en-GB" sz="1600">
                <a:latin typeface="Comic Sans MS" pitchFamily="66" charset="0"/>
              </a:rPr>
              <a:t>) </a:t>
            </a:r>
            <a:r>
              <a:rPr lang="en-GB" sz="1600">
                <a:latin typeface="Comic Sans MS" pitchFamily="66" charset="0"/>
                <a:sym typeface="Symbol" pitchFamily="18" charset="2"/>
              </a:rPr>
              <a:t> same tune shift in PSB with twice the intensity</a:t>
            </a:r>
            <a:r>
              <a:rPr lang="en-GB" sz="1600">
                <a:latin typeface="Comic Sans MS" pitchFamily="66" charset="0"/>
              </a:rPr>
              <a:t>.</a:t>
            </a:r>
          </a:p>
        </p:txBody>
      </p:sp>
      <p:sp>
        <p:nvSpPr>
          <p:cNvPr id="840714" name="Line 10"/>
          <p:cNvSpPr>
            <a:spLocks noChangeShapeType="1"/>
          </p:cNvSpPr>
          <p:nvPr/>
        </p:nvSpPr>
        <p:spPr bwMode="auto">
          <a:xfrm flipH="1">
            <a:off x="4572000" y="1981200"/>
            <a:ext cx="914400" cy="76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5" name="Text Box 11"/>
          <p:cNvSpPr txBox="1">
            <a:spLocks noChangeArrowheads="1"/>
          </p:cNvSpPr>
          <p:nvPr/>
        </p:nvSpPr>
        <p:spPr bwMode="auto">
          <a:xfrm>
            <a:off x="5943600" y="3657600"/>
            <a:ext cx="2895600" cy="6000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Chopping at low energy to reduce beam loss at PSB.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Linac4 layout</a:t>
            </a: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3980804-ED22-429E-A808-09F0220BA21F}" type="slidenum">
              <a:rPr lang="en-US"/>
              <a:pPr/>
              <a:t>7</a:t>
            </a:fld>
            <a:endParaRPr lang="en-US"/>
          </a:p>
        </p:txBody>
      </p:sp>
      <p:pic>
        <p:nvPicPr>
          <p:cNvPr id="787465" name="Picture 9" descr="Linac4-Machine-161008-view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2514600" y="2728913"/>
            <a:ext cx="6477000" cy="3827462"/>
          </a:xfrm>
          <a:prstGeom prst="rect">
            <a:avLst/>
          </a:prstGeom>
          <a:noFill/>
        </p:spPr>
      </p:pic>
      <p:sp>
        <p:nvSpPr>
          <p:cNvPr id="787474" name="Line 18"/>
          <p:cNvSpPr>
            <a:spLocks noChangeShapeType="1"/>
          </p:cNvSpPr>
          <p:nvPr/>
        </p:nvSpPr>
        <p:spPr bwMode="auto">
          <a:xfrm flipV="1">
            <a:off x="5105400" y="3810000"/>
            <a:ext cx="381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5" name="Line 19"/>
          <p:cNvSpPr>
            <a:spLocks noChangeShapeType="1"/>
          </p:cNvSpPr>
          <p:nvPr/>
        </p:nvSpPr>
        <p:spPr bwMode="auto">
          <a:xfrm flipV="1">
            <a:off x="6553200" y="44196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6" name="Line 20"/>
          <p:cNvSpPr>
            <a:spLocks noChangeShapeType="1"/>
          </p:cNvSpPr>
          <p:nvPr/>
        </p:nvSpPr>
        <p:spPr bwMode="auto">
          <a:xfrm flipV="1">
            <a:off x="3733800" y="3276600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7" name="Text Box 21"/>
          <p:cNvSpPr txBox="1">
            <a:spLocks noChangeArrowheads="1"/>
          </p:cNvSpPr>
          <p:nvPr/>
        </p:nvSpPr>
        <p:spPr bwMode="auto">
          <a:xfrm>
            <a:off x="4953000" y="3124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160 MeV</a:t>
            </a:r>
          </a:p>
        </p:txBody>
      </p:sp>
      <p:sp>
        <p:nvSpPr>
          <p:cNvPr id="787478" name="Text Box 22"/>
          <p:cNvSpPr txBox="1">
            <a:spLocks noChangeArrowheads="1"/>
          </p:cNvSpPr>
          <p:nvPr/>
        </p:nvSpPr>
        <p:spPr bwMode="auto">
          <a:xfrm>
            <a:off x="5334000" y="3505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100 MeV</a:t>
            </a:r>
          </a:p>
        </p:txBody>
      </p:sp>
      <p:sp>
        <p:nvSpPr>
          <p:cNvPr id="787479" name="Text Box 23"/>
          <p:cNvSpPr txBox="1">
            <a:spLocks noChangeArrowheads="1"/>
          </p:cNvSpPr>
          <p:nvPr/>
        </p:nvSpPr>
        <p:spPr bwMode="auto">
          <a:xfrm>
            <a:off x="7086600" y="4191000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50 MeV</a:t>
            </a:r>
          </a:p>
        </p:txBody>
      </p:sp>
      <p:sp>
        <p:nvSpPr>
          <p:cNvPr id="787461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8763000" cy="16435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Standard (normal-conducting) linac layout, based on: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pre-injector (source, magnetic LEBT, 3 MeV RFQ, chopper line)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Three different types of accelerating structures, matched to the specific energy range (max. shunt impedance, easy access and maintenance, minimum construction cost).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Beam dump at linac end, switching magnet towards transfer line – PSB.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Beam measurements at linac end and at PSB entrance.</a:t>
            </a:r>
          </a:p>
        </p:txBody>
      </p:sp>
      <p:sp>
        <p:nvSpPr>
          <p:cNvPr id="787481" name="Rectangle 25"/>
          <p:cNvSpPr>
            <a:spLocks noChangeArrowheads="1"/>
          </p:cNvSpPr>
          <p:nvPr/>
        </p:nvSpPr>
        <p:spPr bwMode="auto">
          <a:xfrm>
            <a:off x="6172200" y="3733800"/>
            <a:ext cx="990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7482" name="Text Box 26"/>
          <p:cNvSpPr txBox="1">
            <a:spLocks noChangeArrowheads="1"/>
          </p:cNvSpPr>
          <p:nvPr/>
        </p:nvSpPr>
        <p:spPr bwMode="auto">
          <a:xfrm>
            <a:off x="5715000" y="2743200"/>
            <a:ext cx="177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Transfer line to PSB</a:t>
            </a:r>
          </a:p>
        </p:txBody>
      </p:sp>
      <p:sp>
        <p:nvSpPr>
          <p:cNvPr id="787483" name="Line 27"/>
          <p:cNvSpPr>
            <a:spLocks noChangeShapeType="1"/>
          </p:cNvSpPr>
          <p:nvPr/>
        </p:nvSpPr>
        <p:spPr bwMode="auto">
          <a:xfrm flipV="1">
            <a:off x="4038600" y="2895600"/>
            <a:ext cx="1676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84" name="Rectangle 28"/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7485" name="Rectangle 29"/>
          <p:cNvSpPr>
            <a:spLocks noChangeArrowheads="1"/>
          </p:cNvSpPr>
          <p:nvPr/>
        </p:nvSpPr>
        <p:spPr bwMode="auto">
          <a:xfrm>
            <a:off x="2209800" y="60198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87488" name="Picture 32"/>
          <p:cNvPicPr>
            <a:picLocks noChangeAspect="1" noChangeArrowheads="1"/>
          </p:cNvPicPr>
          <p:nvPr/>
        </p:nvPicPr>
        <p:blipFill>
          <a:blip r:embed="rId3" cstate="print"/>
          <a:srcRect r="17241" b="9624"/>
          <a:stretch>
            <a:fillRect/>
          </a:stretch>
        </p:blipFill>
        <p:spPr bwMode="auto">
          <a:xfrm>
            <a:off x="152400" y="5257800"/>
            <a:ext cx="4876800" cy="1438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533400" y="434340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 length ~ 80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civil engineering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84845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609600" y="5029200"/>
            <a:ext cx="7467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Main </a:t>
            </a:r>
            <a:r>
              <a:rPr lang="en-GB" sz="1600" dirty="0" smtClean="0">
                <a:solidFill>
                  <a:srgbClr val="FF0000"/>
                </a:solidFill>
              </a:rPr>
              <a:t>features of the “Mount Citron” site:</a:t>
            </a:r>
            <a:endParaRPr lang="en-GB" sz="1600" dirty="0"/>
          </a:p>
          <a:p>
            <a:pPr>
              <a:buFontTx/>
              <a:buChar char="•"/>
            </a:pPr>
            <a:r>
              <a:rPr lang="en-GB" sz="1600" dirty="0" smtClean="0"/>
              <a:t> Length ~100m .</a:t>
            </a:r>
          </a:p>
          <a:p>
            <a:pPr>
              <a:buFontTx/>
              <a:buChar char="•"/>
            </a:pPr>
            <a:r>
              <a:rPr lang="en-GB" sz="1600" dirty="0" smtClean="0"/>
              <a:t> Simple connection with the PSB, no interference with operating machines.</a:t>
            </a:r>
          </a:p>
          <a:p>
            <a:pPr>
              <a:buFontTx/>
              <a:buChar char="•"/>
            </a:pPr>
            <a:r>
              <a:rPr lang="en-GB" sz="1600" dirty="0" smtClean="0"/>
              <a:t> Available earth shielding (place of an old spoil dump and shielding for PS) </a:t>
            </a:r>
            <a:endParaRPr lang="en-GB" sz="1600" dirty="0"/>
          </a:p>
          <a:p>
            <a:pPr>
              <a:buFontTx/>
              <a:buChar char="•"/>
            </a:pPr>
            <a:r>
              <a:rPr lang="en-GB" sz="1600" dirty="0"/>
              <a:t> Possible extension to the future </a:t>
            </a:r>
            <a:r>
              <a:rPr lang="en-GB" sz="1600" dirty="0" smtClean="0"/>
              <a:t>SPL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RF and equipment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8850" name="Picture 2" descr="https://project-linac4.web.cern.ch/project-linac4/Integration/linac4_pictures/Niv1/400-1-001-axoh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7590"/>
            <a:ext cx="8534400" cy="27333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981" y="4648200"/>
            <a:ext cx="9106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RF: </a:t>
            </a:r>
          </a:p>
          <a:p>
            <a:r>
              <a:rPr lang="en-US" dirty="0" smtClean="0"/>
              <a:t>13 LEP klystrons (1.25 MW) + 6 new klystrons (2.8 MW, pulsed) feeding 23 cavities.</a:t>
            </a:r>
          </a:p>
          <a:p>
            <a:r>
              <a:rPr lang="en-US" dirty="0" smtClean="0"/>
              <a:t>In the long term, pairs of LEP klystrons will be replaced by new klystrons (at end of life).</a:t>
            </a:r>
          </a:p>
          <a:p>
            <a:r>
              <a:rPr lang="en-US" dirty="0" smtClean="0"/>
              <a:t>Some (and eventually most) of the klystrons will feed 2 cavities.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39985</TotalTime>
  <Words>1851</Words>
  <Application>Microsoft Office PowerPoint</Application>
  <PresentationFormat>On-screen Show (4:3)</PresentationFormat>
  <Paragraphs>316</Paragraphs>
  <Slides>23</Slides>
  <Notes>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Median</vt:lpstr>
      <vt:lpstr>PHOTO-PAINT</vt:lpstr>
      <vt:lpstr>Microsoft Office Excel Chart</vt:lpstr>
      <vt:lpstr>Linac4 Summary (including schedule and performance)</vt:lpstr>
      <vt:lpstr>Linac4 - Description</vt:lpstr>
      <vt:lpstr>Linac4 - Motivations</vt:lpstr>
      <vt:lpstr>Linac4 – Project History and Content</vt:lpstr>
      <vt:lpstr>Linac4 – Main Parameters </vt:lpstr>
      <vt:lpstr>Linac4 Parameters</vt:lpstr>
      <vt:lpstr>Linac4 layout</vt:lpstr>
      <vt:lpstr>Linac4 civil engineering</vt:lpstr>
      <vt:lpstr>Linac4 – RF and equipment </vt:lpstr>
      <vt:lpstr>Linac4 – Main technical challenges</vt:lpstr>
      <vt:lpstr>Linac4 – Low energy</vt:lpstr>
      <vt:lpstr>Linac4 – Accelerating structures</vt:lpstr>
      <vt:lpstr>PSB injection and beam optics</vt:lpstr>
      <vt:lpstr>Linac4 – linac beam dynamics</vt:lpstr>
      <vt:lpstr>Linac4 - reliability</vt:lpstr>
      <vt:lpstr>Linac 4 – Status April 2010</vt:lpstr>
      <vt:lpstr>Progress in civil engineering</vt:lpstr>
      <vt:lpstr>Linac4 – External Contributions</vt:lpstr>
      <vt:lpstr>LHC Performance with Linac4</vt:lpstr>
      <vt:lpstr>Performance Tables – comparison Linac2/Linac4</vt:lpstr>
      <vt:lpstr>New Linac4 schedule</vt:lpstr>
      <vt:lpstr>Tentative time line</vt:lpstr>
      <vt:lpstr>Linac4 Virtual Tour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657</cp:revision>
  <dcterms:created xsi:type="dcterms:W3CDTF">2003-10-13T09:06:55Z</dcterms:created>
  <dcterms:modified xsi:type="dcterms:W3CDTF">2010-04-23T15:39:47Z</dcterms:modified>
</cp:coreProperties>
</file>