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256" r:id="rId2"/>
    <p:sldId id="271" r:id="rId3"/>
    <p:sldId id="277" r:id="rId4"/>
    <p:sldId id="259" r:id="rId5"/>
    <p:sldId id="264" r:id="rId6"/>
    <p:sldId id="267" r:id="rId7"/>
    <p:sldId id="268" r:id="rId8"/>
    <p:sldId id="269" r:id="rId9"/>
    <p:sldId id="286" r:id="rId10"/>
    <p:sldId id="275" r:id="rId11"/>
    <p:sldId id="284" r:id="rId12"/>
    <p:sldId id="287" r:id="rId13"/>
    <p:sldId id="266" r:id="rId14"/>
    <p:sldId id="280" r:id="rId15"/>
    <p:sldId id="283" r:id="rId16"/>
    <p:sldId id="281" r:id="rId17"/>
    <p:sldId id="282" r:id="rId18"/>
    <p:sldId id="270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720"/>
    <p:restoredTop sz="93658"/>
  </p:normalViewPr>
  <p:slideViewPr>
    <p:cSldViewPr snapToGrid="0" snapToObjects="1">
      <p:cViewPr varScale="1">
        <p:scale>
          <a:sx n="74" d="100"/>
          <a:sy n="74" d="100"/>
        </p:scale>
        <p:origin x="1536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883A53D2-5468-0240-83A0-8C4A5670466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E85C447-3B49-EB44-8248-FC8CEF301DA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1BE74E-4708-7849-9856-F53626B71B14}" type="datetimeFigureOut">
              <a:rPr lang="en-GB" smtClean="0"/>
              <a:t>03/04/2019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A05EE43-4C43-A94B-911C-883F5246421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4738B72-70CE-6849-925B-7596D26C121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01D6A6-4DB9-C845-A7B1-E4FBE4754A4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13123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223474-38BD-2844-BC65-004B113170CD}" type="datetimeFigureOut">
              <a:rPr lang="en-GB" smtClean="0"/>
              <a:t>03/04/2019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BEFD65-7DF9-6E4C-8183-5E922D429B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53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98E541-DCAB-8E4A-955B-561A579EA48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43BDADD-5BEE-8B4B-87F2-94179BC8598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15E9AF-0C4E-0343-92A7-F71CC7B7BE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0AD603-07E8-5C47-AA73-3DD3DB4921C7}" type="datetime1">
              <a:rPr lang="en-US" smtClean="0"/>
              <a:t>4/3/19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0B620B-C9AE-124B-80C4-C87A1379EB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ATLAS + CERN Tape German.Cancio@cern.ch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F8DC87-5EC7-B547-8E91-EEA390B6B2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C6436-7DA4-C344-B176-C3C1238975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85665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7D7AB0-FB1B-3247-8A42-33B53873F9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19B7248-3E94-F945-9B61-F403365564D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B47957-0AC1-6E41-BF9E-CEE7ACF5B0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001B4-47A9-6F40-9164-CF5FB86E617C}" type="datetime1">
              <a:rPr lang="en-US" smtClean="0"/>
              <a:t>4/3/19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17458D-AFA5-B545-8109-1489E8F08C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ATLAS + CERN Tape German.Cancio@cern.ch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142730-EAA3-4D4C-B688-F2CADF0F7B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C6436-7DA4-C344-B176-C3C1238975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13936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25E2465-C995-AD45-857E-90AFE87D911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B65C584-AFC0-214A-AF36-B73B5EFAF3C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12F4D9-F62E-6C45-859E-1173F5FDCC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46723-D34F-CF41-B433-401D8D49F567}" type="datetime1">
              <a:rPr lang="en-US" smtClean="0"/>
              <a:t>4/3/19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87C202-E25E-5548-B27E-6D4F660962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ATLAS + CERN Tape German.Cancio@cern.ch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6208AD-967F-754F-8906-6FBE346D59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C6436-7DA4-C344-B176-C3C1238975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78837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FF495E-71A0-7C4B-B57E-3A2BCAE460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5BB50F-34CE-094C-91AC-18C9B3FBED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C5129F-0296-A14A-9055-A22A17602C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E6CDA-B448-1941-92B0-4415A8B9ADF7}" type="datetime1">
              <a:rPr lang="en-US" smtClean="0"/>
              <a:t>4/3/19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376873-F846-E549-9710-B55B1FE572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ATLAS + CERN Tape German.Cancio@cern.ch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6FB6FB-0029-8448-BC0D-CD36759E5F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C6436-7DA4-C344-B176-C3C1238975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18122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435E10-87F1-C349-8CB3-A1E6B3F428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07A4D55-7ADC-BE42-9556-3F8AEF137ED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A31D4CD-9BC3-7F4F-97F9-7A22E69299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2B901-6276-3648-AA3E-C05306333761}" type="datetime1">
              <a:rPr lang="en-US" smtClean="0"/>
              <a:t>4/3/19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D3656A-1C96-DA48-9DA8-8ABDBAC182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ATLAS + CERN Tape German.Cancio@cern.ch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4DA569-2254-214F-9D2C-0A301F2C3B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C6436-7DA4-C344-B176-C3C1238975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88252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D0CF1F-3B8D-2D4A-A836-0F901DA0AB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2EA8B2-BB3F-2342-9D7F-15F1F089D83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CE46AE1-24BA-D44E-8ED5-F76A8D048A0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9549F66-79D6-5449-ADAE-D5167F5040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DD6EA-0721-6A46-A996-C4F9160D6BC8}" type="datetime1">
              <a:rPr lang="en-US" smtClean="0"/>
              <a:t>4/3/19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6489ECB-5964-3C45-990A-9C75BA92E6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ATLAS + CERN Tape German.Cancio@cern.ch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378B8C8-54A4-C04C-8BD7-4DE33298D8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C6436-7DA4-C344-B176-C3C1238975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19100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6DA672-CE66-AF46-9A2F-997AC16368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BBA9FFD-3B13-5A43-AFCB-DE60C6BC71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C7852FB-FD1F-6340-A2AE-F64FA9FD449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3AB5F0E-2362-664C-A54F-36F74670ECA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88EAF92-373F-334D-BD54-10D4C78FE5D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081268A-2D75-E946-A936-E099C8906E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0C6DA-D950-504A-AB03-698DA33E78EF}" type="datetime1">
              <a:rPr lang="en-US" smtClean="0"/>
              <a:t>4/3/19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FF42B90-56FA-C142-B829-109B1EAB4D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ATLAS + CERN Tape German.Cancio@cern.ch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2F755FC-DBE8-7244-9300-F21CA5B8AA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C6436-7DA4-C344-B176-C3C1238975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90513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07DEC4-80A8-A041-AE2B-83924D2D69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D68F95A-8E92-4841-809D-A8DEF1F6C8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0603D8-BED3-A445-BEE6-6FA9AAD0EF05}" type="datetime1">
              <a:rPr lang="en-US" smtClean="0"/>
              <a:t>4/3/19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5DC3F42-073E-E74A-9193-2C30FC66BA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ATLAS + CERN Tape German.Cancio@cern.ch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B3EB9DC-06A5-A94D-88FC-58983C46F9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C6436-7DA4-C344-B176-C3C1238975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58090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C17A152-2342-8843-82E0-B6223D2B32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1BEA7-E26D-914D-84FF-9E940F377BE1}" type="datetime1">
              <a:rPr lang="en-US" smtClean="0"/>
              <a:t>4/3/19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0CA68A7-CD6B-434A-9A32-5FDB7DD95A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ATLAS + CERN Tape German.Cancio@cern.ch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C4DF556-B1E2-4C4D-A495-0CD5A0B327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C6436-7DA4-C344-B176-C3C1238975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09239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E6ADEB-205C-FB41-937C-189F0AE48C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7F9C05-9A45-5848-BBAE-242B7C059E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11B0CE1-AFBA-AF47-B7AD-F195A2D5417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0F63713-B173-CC41-BB00-91B9439091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ED895-F80B-EC4F-9A04-FDB3CE8ED2D8}" type="datetime1">
              <a:rPr lang="en-US" smtClean="0"/>
              <a:t>4/3/19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C0327C6-423E-504A-88DC-68741E114F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ATLAS + CERN Tape German.Cancio@cern.ch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5B59F6B-B1EE-9C4E-BC3A-935C7B05B2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C6436-7DA4-C344-B176-C3C1238975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81321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6F262A-9953-F447-BA9D-91BAFD0DC9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63EE5B8-01C1-1A4E-A098-27504F8394E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0D50D03-2369-5744-860A-D20F5695925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F2DA4A-8CAA-C140-9B33-91517B2947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AAFDD-A557-8C48-94A9-84F877A57732}" type="datetime1">
              <a:rPr lang="en-US" smtClean="0"/>
              <a:t>4/3/19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9ADCE68-26AD-5240-8990-38743BCCDE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ATLAS + CERN Tape German.Cancio@cern.ch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4D9A882-DF72-474B-9E98-442FB2EB57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C6436-7DA4-C344-B176-C3C1238975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80789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30D7308-ED34-E34C-BC18-1DADB586A0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9E86042-45E8-BF45-A457-050060DBD9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219F66-ABE0-9E46-8993-661CBC48B1C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1E7831-2F19-694E-A836-D72D3F7F96F0}" type="datetime1">
              <a:rPr lang="en-US" smtClean="0"/>
              <a:t>4/3/19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9C4E60-5FD6-9B43-B9FA-99C40EE4C0D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ATLAS + CERN Tape German.Cancio@cern.ch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53E94B-33DF-3E45-8416-A55C0620A9F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AC6436-7DA4-C344-B176-C3C1238975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37453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tif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tiff"/><Relationship Id="rId4" Type="http://schemas.openxmlformats.org/officeDocument/2006/relationships/image" Target="../media/image11.tif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tif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tif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8BD54B-DAED-7745-BB5C-30E41DB71B0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ATLAS and CERN Tape</a:t>
            </a:r>
            <a:br>
              <a:rPr lang="en-GB" dirty="0"/>
            </a:br>
            <a:r>
              <a:rPr lang="en-GB" sz="3600" dirty="0"/>
              <a:t>Input from IT/ST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F98C748-97BB-FB40-9A89-2A1FEB496C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22093-3725-584D-B765-887DB1411AA6}" type="datetime1">
              <a:rPr lang="en-US" smtClean="0"/>
              <a:t>4/3/19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6300D10-53AD-1B42-A744-6020BE7288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ATLAS + CERN Tape German.Cancio@cern.ch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F5AAA41-9032-744A-AAD5-88983259AD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C6436-7DA4-C344-B176-C3C123897551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03484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>
            <a:extLst>
              <a:ext uri="{FF2B5EF4-FFF2-40B4-BE49-F238E27FC236}">
                <a16:creationId xmlns:a16="http://schemas.microsoft.com/office/drawing/2014/main" id="{2A984421-17B6-824F-BE22-9C921302C4C6}"/>
              </a:ext>
            </a:extLst>
          </p:cNvPr>
          <p:cNvGrpSpPr/>
          <p:nvPr/>
        </p:nvGrpSpPr>
        <p:grpSpPr>
          <a:xfrm>
            <a:off x="0" y="195609"/>
            <a:ext cx="9040305" cy="14381737"/>
            <a:chOff x="3016577" y="-1732880"/>
            <a:chExt cx="9040305" cy="24767229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7F454D3B-8C29-2547-A0B5-CC6386B6E5EB}"/>
                </a:ext>
              </a:extLst>
            </p:cNvPr>
            <p:cNvGrpSpPr/>
            <p:nvPr/>
          </p:nvGrpSpPr>
          <p:grpSpPr>
            <a:xfrm>
              <a:off x="3053751" y="-1732880"/>
              <a:ext cx="8971472" cy="18908470"/>
              <a:chOff x="3053751" y="-1732880"/>
              <a:chExt cx="8971472" cy="18908470"/>
            </a:xfrm>
          </p:grpSpPr>
          <p:grpSp>
            <p:nvGrpSpPr>
              <p:cNvPr id="8" name="Group 7">
                <a:extLst>
                  <a:ext uri="{FF2B5EF4-FFF2-40B4-BE49-F238E27FC236}">
                    <a16:creationId xmlns:a16="http://schemas.microsoft.com/office/drawing/2014/main" id="{4A02DE00-5702-0142-B06C-1C3B636ECF20}"/>
                  </a:ext>
                </a:extLst>
              </p:cNvPr>
              <p:cNvGrpSpPr/>
              <p:nvPr/>
            </p:nvGrpSpPr>
            <p:grpSpPr>
              <a:xfrm>
                <a:off x="3053751" y="-1732880"/>
                <a:ext cx="8971472" cy="12049044"/>
                <a:chOff x="3053751" y="-2595522"/>
                <a:chExt cx="8971472" cy="12049044"/>
              </a:xfrm>
            </p:grpSpPr>
            <p:pic>
              <p:nvPicPr>
                <p:cNvPr id="5" name="Picture 4">
                  <a:extLst>
                    <a:ext uri="{FF2B5EF4-FFF2-40B4-BE49-F238E27FC236}">
                      <a16:creationId xmlns:a16="http://schemas.microsoft.com/office/drawing/2014/main" id="{B06E8566-A190-5C4C-80E6-67F95D788D50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>
                  <a:off x="3497343" y="4262478"/>
                  <a:ext cx="7889525" cy="5191044"/>
                </a:xfrm>
                <a:prstGeom prst="rect">
                  <a:avLst/>
                </a:prstGeom>
              </p:spPr>
            </p:pic>
            <p:pic>
              <p:nvPicPr>
                <p:cNvPr id="7" name="Picture 6">
                  <a:extLst>
                    <a:ext uri="{FF2B5EF4-FFF2-40B4-BE49-F238E27FC236}">
                      <a16:creationId xmlns:a16="http://schemas.microsoft.com/office/drawing/2014/main" id="{7B971186-82A5-DF4A-81FB-6C54948F719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3053751" y="-2595522"/>
                  <a:ext cx="8971472" cy="6858000"/>
                </a:xfrm>
                <a:prstGeom prst="rect">
                  <a:avLst/>
                </a:prstGeom>
              </p:spPr>
            </p:pic>
          </p:grpSp>
          <p:pic>
            <p:nvPicPr>
              <p:cNvPr id="9" name="Picture 8">
                <a:extLst>
                  <a:ext uri="{FF2B5EF4-FFF2-40B4-BE49-F238E27FC236}">
                    <a16:creationId xmlns:a16="http://schemas.microsoft.com/office/drawing/2014/main" id="{E45B1117-C00B-DD41-BE5C-25A6097FC74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214539" y="10317590"/>
                <a:ext cx="8517385" cy="6858000"/>
              </a:xfrm>
              <a:prstGeom prst="rect">
                <a:avLst/>
              </a:prstGeom>
            </p:spPr>
          </p:pic>
        </p:grpSp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1E1BA05A-0238-F34A-9732-6CD6D9479F1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016577" y="17175590"/>
              <a:ext cx="9040305" cy="5858759"/>
            </a:xfrm>
            <a:prstGeom prst="rect">
              <a:avLst/>
            </a:prstGeom>
          </p:spPr>
        </p:pic>
      </p:grpSp>
      <p:sp>
        <p:nvSpPr>
          <p:cNvPr id="15" name="Title 1">
            <a:extLst>
              <a:ext uri="{FF2B5EF4-FFF2-40B4-BE49-F238E27FC236}">
                <a16:creationId xmlns:a16="http://schemas.microsoft.com/office/drawing/2014/main" id="{53A751BD-F267-0B4F-93A6-E0074581C3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56654" y="-4791"/>
            <a:ext cx="10515600" cy="1325563"/>
          </a:xfrm>
        </p:spPr>
        <p:txBody>
          <a:bodyPr>
            <a:normAutofit/>
          </a:bodyPr>
          <a:lstStyle/>
          <a:p>
            <a:r>
              <a:rPr lang="en-GB" sz="3600" dirty="0"/>
              <a:t>Files/mount and creation time dispersion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EC45A7CA-9FD4-9341-937E-06EE852FFFBD}"/>
              </a:ext>
            </a:extLst>
          </p:cNvPr>
          <p:cNvSpPr/>
          <p:nvPr/>
        </p:nvSpPr>
        <p:spPr>
          <a:xfrm>
            <a:off x="1154624" y="1215123"/>
            <a:ext cx="194751" cy="3780530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8C64754A-59EC-F844-A8E8-DDCE9D5A6B22}"/>
              </a:ext>
            </a:extLst>
          </p:cNvPr>
          <p:cNvSpPr/>
          <p:nvPr/>
        </p:nvSpPr>
        <p:spPr>
          <a:xfrm>
            <a:off x="2482701" y="3397250"/>
            <a:ext cx="91417" cy="1530350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66CA8A2B-7406-EC4E-A1A8-BDC149F682D6}"/>
              </a:ext>
            </a:extLst>
          </p:cNvPr>
          <p:cNvSpPr/>
          <p:nvPr/>
        </p:nvSpPr>
        <p:spPr>
          <a:xfrm>
            <a:off x="3111351" y="3168650"/>
            <a:ext cx="91417" cy="1530350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B1A86C93-E807-CC46-BAFE-0A0050AD212A}"/>
              </a:ext>
            </a:extLst>
          </p:cNvPr>
          <p:cNvSpPr/>
          <p:nvPr/>
        </p:nvSpPr>
        <p:spPr>
          <a:xfrm>
            <a:off x="3375025" y="2714625"/>
            <a:ext cx="79375" cy="1917942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0BB483BB-DE0C-1E45-8253-23E4482E1C62}"/>
              </a:ext>
            </a:extLst>
          </p:cNvPr>
          <p:cNvSpPr/>
          <p:nvPr/>
        </p:nvSpPr>
        <p:spPr>
          <a:xfrm>
            <a:off x="7308850" y="3171825"/>
            <a:ext cx="48572" cy="1530350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FF0FD1B-E9DE-F54B-9B07-337D63F101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01F6F3-5E1D-2043-A566-484AFE8C78FF}" type="datetime1">
              <a:rPr lang="en-US" smtClean="0"/>
              <a:t>4/3/19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E70F556-C0DA-754A-BB6E-8639C80ACD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ATLAS + CERN Tape German.Cancio@cern.ch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829976D-05A3-3144-9508-8A05A58991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C6436-7DA4-C344-B176-C3C123897551}" type="slidenum">
              <a:rPr lang="en-GB" smtClean="0"/>
              <a:t>10</a:t>
            </a:fld>
            <a:endParaRPr lang="en-GB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5ECDFB12-32FB-CB42-A5FF-DD9A2ADEC4CD}"/>
              </a:ext>
            </a:extLst>
          </p:cNvPr>
          <p:cNvSpPr/>
          <p:nvPr/>
        </p:nvSpPr>
        <p:spPr>
          <a:xfrm>
            <a:off x="3541077" y="2885313"/>
            <a:ext cx="79375" cy="1917942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C511216B-148C-034B-9333-FC106CE6D2F9}"/>
              </a:ext>
            </a:extLst>
          </p:cNvPr>
          <p:cNvSpPr/>
          <p:nvPr/>
        </p:nvSpPr>
        <p:spPr>
          <a:xfrm>
            <a:off x="3691238" y="3001992"/>
            <a:ext cx="54893" cy="1917942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4466DAEA-3990-BF47-BBA9-E8C9B719237F}"/>
              </a:ext>
            </a:extLst>
          </p:cNvPr>
          <p:cNvSpPr/>
          <p:nvPr/>
        </p:nvSpPr>
        <p:spPr>
          <a:xfrm>
            <a:off x="5491872" y="3112240"/>
            <a:ext cx="45719" cy="1917942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1234C8B0-06AF-7E4E-B889-6B095D782384}"/>
              </a:ext>
            </a:extLst>
          </p:cNvPr>
          <p:cNvSpPr/>
          <p:nvPr/>
        </p:nvSpPr>
        <p:spPr>
          <a:xfrm>
            <a:off x="5809598" y="3397250"/>
            <a:ext cx="56278" cy="1492204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90324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9" grpId="0" animBg="1"/>
      <p:bldP spid="30" grpId="0" animBg="1"/>
      <p:bldP spid="3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24E684-CBAF-8144-B26B-1EE0DB44B0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ATLAS datasets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EF7869-5860-D14C-984C-76AD8CA6D3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0615" y="2201698"/>
            <a:ext cx="10515600" cy="4351338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Total number of datasets in CASTOR: 12461 (99.6 % RUCIO)</a:t>
            </a:r>
          </a:p>
          <a:p>
            <a:r>
              <a:rPr lang="en-US" dirty="0"/>
              <a:t>Total number of files across all datasets: 14.3 million</a:t>
            </a:r>
          </a:p>
          <a:p>
            <a:r>
              <a:rPr lang="en-US" dirty="0"/>
              <a:t>Total volume across all datasets: 30 PB</a:t>
            </a:r>
          </a:p>
          <a:p>
            <a:r>
              <a:rPr lang="en-US" dirty="0"/>
              <a:t>Average number of files per dataset: 1145; median: 55</a:t>
            </a:r>
          </a:p>
          <a:p>
            <a:pPr lvl="1"/>
            <a:r>
              <a:rPr lang="en-US" dirty="0"/>
              <a:t>The mean and median differ substantially: There are many datasets with just 1-2 files (27.6%) and there is a tail of a few, long datasets</a:t>
            </a:r>
          </a:p>
          <a:p>
            <a:pPr lvl="1"/>
            <a:r>
              <a:rPr lang="en-US" dirty="0"/>
              <a:t>Average volume per dataset: 2.5 TB; median: 0.03 TB.</a:t>
            </a:r>
          </a:p>
          <a:p>
            <a:r>
              <a:rPr lang="en-US" dirty="0"/>
              <a:t>Average spread in time (first to last creation time): 2.5 days, median: ~2 hours</a:t>
            </a:r>
          </a:p>
          <a:p>
            <a:pPr lvl="1"/>
            <a:r>
              <a:rPr lang="en-US" dirty="0"/>
              <a:t>If a file has been re-created (e.g. re-import from T1 following a file loss), the spread will become artificially large</a:t>
            </a:r>
            <a:br>
              <a:rPr lang="en-US" dirty="0"/>
            </a:b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9B84ED-6898-0C47-8927-C15D8A6331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E6CDA-B448-1941-92B0-4415A8B9ADF7}" type="datetime1">
              <a:rPr lang="en-US" smtClean="0"/>
              <a:t>4/3/19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EB6946-5A2D-A94F-ACC8-D751C88702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ATLAS + CERN Tape German.Cancio@cern.ch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F8DD84-DA38-CF42-984B-452E4EE244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C6436-7DA4-C344-B176-C3C123897551}" type="slidenum">
              <a:rPr lang="en-GB" smtClean="0"/>
              <a:t>11</a:t>
            </a:fld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DF2DCA0-99E1-4B41-87E9-974593ADC76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10601" y="-107238"/>
            <a:ext cx="3880448" cy="39343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437228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F7E80-0EFD-5A4E-8E09-920D7E7FBD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Dataset access patterns (2018)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694591-0CCC-D64A-9B99-21DC97E51B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4924245" cy="4351338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default: 9482 datasets accessed in 73.8K mounts, fraction of volume read per dataset: </a:t>
            </a:r>
            <a:r>
              <a:rPr lang="en-US" b="1" dirty="0"/>
              <a:t>13% </a:t>
            </a:r>
            <a:r>
              <a:rPr lang="en-US" dirty="0"/>
              <a:t>(3.7PB)</a:t>
            </a:r>
            <a:br>
              <a:rPr lang="en-US" dirty="0"/>
            </a:br>
            <a:endParaRPr lang="en-US" dirty="0"/>
          </a:p>
          <a:p>
            <a:r>
              <a:rPr lang="en-US" dirty="0"/>
              <a:t>t0atlas: 3214 datasets accessed in 7.6K mounts, fraction of volume read per dataset: </a:t>
            </a:r>
            <a:r>
              <a:rPr lang="en-US" b="1" dirty="0"/>
              <a:t>102% </a:t>
            </a:r>
            <a:r>
              <a:rPr lang="en-US" dirty="0"/>
              <a:t>(4.1PB)</a:t>
            </a:r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r>
              <a:rPr lang="en-US" dirty="0"/>
              <a:t>Average mounts per dataset:</a:t>
            </a:r>
          </a:p>
          <a:p>
            <a:r>
              <a:rPr lang="en-US" dirty="0"/>
              <a:t>default: 7.8 mounts / dataset</a:t>
            </a:r>
          </a:p>
          <a:p>
            <a:r>
              <a:rPr lang="en-US" dirty="0"/>
              <a:t>t0atlas: 2.4 mounts / dataset</a:t>
            </a:r>
          </a:p>
          <a:p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AEA13B9-5C7B-364A-95F0-7A2788B17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E6CDA-B448-1941-92B0-4415A8B9ADF7}" type="datetime1">
              <a:rPr lang="en-US" smtClean="0"/>
              <a:t>4/3/19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804AA9-B2CC-CE4D-A3ED-30330C6115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ATLAS + CERN Tape German.Cancio@cern.ch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C1F458-08AE-3143-B8A6-173DB4C4B4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C6436-7DA4-C344-B176-C3C123897551}" type="slidenum">
              <a:rPr lang="en-GB" smtClean="0"/>
              <a:t>12</a:t>
            </a:fld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DC6BB93-26B9-974E-9647-F0EBFE67E8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1345721"/>
            <a:ext cx="6134819" cy="5010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38661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41217C-89B7-8A45-BBEA-D8FDD1B53A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LTO positioning times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96EC542-36A9-6442-8B6E-23D9C7E1A9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4133" y="1336549"/>
            <a:ext cx="7325783" cy="5352117"/>
          </a:xfrm>
          <a:prstGeom prst="rect">
            <a:avLst/>
          </a:prstGeo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261E2B-7714-6442-83C6-45C9466A76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EC50FF-DD1E-C645-98C9-D02270DB3509}" type="datetime1">
              <a:rPr lang="en-US" smtClean="0"/>
              <a:t>4/3/19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C07CF3-FDCA-E849-9FB6-3F8B9591A4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ATLAS + CERN Tape German.Cancio@cern.ch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362FC7-A59D-2248-867D-042FDC3387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C6436-7DA4-C344-B176-C3C123897551}" type="slidenum">
              <a:rPr lang="en-GB" smtClean="0"/>
              <a:t>13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895E6DC-F341-3247-9214-57E9A8F17BC2}"/>
              </a:ext>
            </a:extLst>
          </p:cNvPr>
          <p:cNvSpPr/>
          <p:nvPr/>
        </p:nvSpPr>
        <p:spPr>
          <a:xfrm>
            <a:off x="6096000" y="477618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LTO positioning is significantly worse than on enterprise tape</a:t>
            </a:r>
          </a:p>
          <a:p>
            <a:endParaRPr lang="en-US" dirty="0"/>
          </a:p>
          <a:p>
            <a:r>
              <a:rPr lang="en-US" dirty="0"/>
              <a:t>Will be addressed at CERN with CTA (“CERN RAO”), but will affect retrieval from other ATLAS sites</a:t>
            </a:r>
          </a:p>
        </p:txBody>
      </p:sp>
    </p:spTree>
    <p:extLst>
      <p:ext uri="{BB962C8B-B14F-4D97-AF65-F5344CB8AC3E}">
        <p14:creationId xmlns:p14="http://schemas.microsoft.com/office/powerpoint/2010/main" val="83197440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CCB96A-E10F-D748-B4B1-AE4EE0C242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1959"/>
            <a:ext cx="10515600" cy="1325563"/>
          </a:xfrm>
        </p:spPr>
        <p:txBody>
          <a:bodyPr/>
          <a:lstStyle/>
          <a:p>
            <a:r>
              <a:rPr lang="en-GB" dirty="0"/>
              <a:t>Discussion - Tape Queueing (1)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79E954E-277A-F34C-A71E-D9389AE088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E6CDA-B448-1941-92B0-4415A8B9ADF7}" type="datetime1">
              <a:rPr lang="en-US" smtClean="0"/>
              <a:t>4/3/19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5E279-0E18-2144-BAC0-D1386F8311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ATLAS + CERN Tape German.Cancio@cern.ch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27262A-8253-E645-AA27-EA5C2E61E4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C6436-7DA4-C344-B176-C3C123897551}" type="slidenum">
              <a:rPr lang="en-GB" smtClean="0"/>
              <a:t>14</a:t>
            </a:fld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2A1F390-FD63-0B44-9FFA-FAC43048B3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1200" y="3860800"/>
            <a:ext cx="8229600" cy="29972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5691762-6F71-E646-9992-EFC670EBC30E}"/>
              </a:ext>
            </a:extLst>
          </p:cNvPr>
          <p:cNvSpPr txBox="1"/>
          <p:nvPr/>
        </p:nvSpPr>
        <p:spPr>
          <a:xfrm>
            <a:off x="166016" y="999614"/>
            <a:ext cx="12025984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Today, in CASTOR, a two-level queueing is used: Tape read requests queue up a) first within the stager and b) then on VDQM.</a:t>
            </a:r>
          </a:p>
          <a:p>
            <a:endParaRPr lang="en-GB" dirty="0"/>
          </a:p>
          <a:p>
            <a:r>
              <a:rPr lang="en-GB" dirty="0"/>
              <a:t>a) the stager sorts requests, and holds back submitting tape mounts to VDQM to not exceed a given number of parallel mounts</a:t>
            </a:r>
          </a:p>
          <a:p>
            <a:pPr marL="285750" indent="-285750">
              <a:buFontTx/>
              <a:buChar char="-"/>
            </a:pPr>
            <a:r>
              <a:rPr lang="en-GB" dirty="0"/>
              <a:t>But it doesn’t distinguish whether submitted jobs are running or just queued (e.g. due to busy library) – tarpit effect</a:t>
            </a:r>
          </a:p>
          <a:p>
            <a:pPr marL="285750" indent="-285750">
              <a:buFontTx/>
              <a:buChar char="-"/>
            </a:pPr>
            <a:r>
              <a:rPr lang="en-GB" dirty="0"/>
              <a:t>Workaround: Jobs are (manually) released to VDQM, sometimes creating “avalanches”</a:t>
            </a:r>
          </a:p>
          <a:p>
            <a:pPr marL="285750" indent="-285750">
              <a:buFontTx/>
              <a:buChar char="-"/>
            </a:pPr>
            <a:endParaRPr lang="en-GB" dirty="0"/>
          </a:p>
          <a:p>
            <a:r>
              <a:rPr lang="en-GB" dirty="0"/>
              <a:t>b) VDQM tape queues processed (per library) in FIFO order across all stagers. </a:t>
            </a:r>
          </a:p>
          <a:p>
            <a:pPr marL="285750" indent="-285750">
              <a:buFontTx/>
              <a:buChar char="-"/>
            </a:pPr>
            <a:r>
              <a:rPr lang="en-GB" dirty="0"/>
              <a:t>First come, first serve, VO’s have all same priority.</a:t>
            </a:r>
          </a:p>
          <a:p>
            <a:pPr marL="285750" indent="-285750">
              <a:buFontTx/>
              <a:buChar char="-"/>
            </a:pPr>
            <a:r>
              <a:rPr lang="en-GB" dirty="0"/>
              <a:t>If stager of VO A submits 10K tape mounts for a given library before VO B submits a single one, VO B will have to wait.</a:t>
            </a:r>
          </a:p>
          <a:p>
            <a:pPr marL="285750" indent="-285750">
              <a:buFontTx/>
              <a:buChar char="-"/>
            </a:pPr>
            <a:r>
              <a:rPr lang="en-GB" dirty="0"/>
              <a:t>Consequence of “split-brain” queueing mechanism between CASTOR stagers and VDQM</a:t>
            </a:r>
          </a:p>
        </p:txBody>
      </p:sp>
    </p:spTree>
    <p:extLst>
      <p:ext uri="{BB962C8B-B14F-4D97-AF65-F5344CB8AC3E}">
        <p14:creationId xmlns:p14="http://schemas.microsoft.com/office/powerpoint/2010/main" val="2527222045"/>
      </p:ext>
    </p:extLst>
  </p:cSld>
  <p:clrMapOvr>
    <a:masterClrMapping/>
  </p:clrMapOvr>
  <p:transition>
    <p:cut thruBlk="1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F6A2EE-5FB5-EE45-AA38-01CB75E648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841966" cy="435133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dirty="0"/>
              <a:t>In CTA, queueing is handled uniformly</a:t>
            </a:r>
          </a:p>
          <a:p>
            <a:r>
              <a:rPr lang="en-GB" dirty="0"/>
              <a:t>Tape mount requests are inserted in a queue, picked up by tape servers</a:t>
            </a:r>
          </a:p>
          <a:p>
            <a:r>
              <a:rPr lang="en-GB" dirty="0"/>
              <a:t>Decision on what tape to be mounted next is done by each tape server, which knows exactly the availability of its library/drive</a:t>
            </a:r>
          </a:p>
          <a:p>
            <a:r>
              <a:rPr lang="en-GB" dirty="0"/>
              <a:t>Configurable policies</a:t>
            </a:r>
          </a:p>
          <a:p>
            <a:pPr lvl="1"/>
            <a:r>
              <a:rPr lang="en-GB" dirty="0"/>
              <a:t>write: max concurrent drives (as function of data throughput), by storage class</a:t>
            </a:r>
          </a:p>
          <a:p>
            <a:pPr lvl="1"/>
            <a:r>
              <a:rPr lang="en-GB" dirty="0"/>
              <a:t>read: priority, max concurrent drives, policy (</a:t>
            </a:r>
            <a:r>
              <a:rPr lang="en-GB" dirty="0" err="1"/>
              <a:t>volume_first|FIFO</a:t>
            </a:r>
            <a:r>
              <a:rPr lang="en-GB" dirty="0"/>
              <a:t>)</a:t>
            </a:r>
          </a:p>
          <a:p>
            <a:r>
              <a:rPr lang="en-GB" dirty="0"/>
              <a:t>Drive allocation across VO’s is </a:t>
            </a:r>
            <a:r>
              <a:rPr lang="en-GB" dirty="0" err="1"/>
              <a:t>fairshare</a:t>
            </a:r>
            <a:r>
              <a:rPr lang="en-GB" dirty="0"/>
              <a:t>-based</a:t>
            </a:r>
          </a:p>
          <a:p>
            <a:pPr lvl="1"/>
            <a:r>
              <a:rPr lang="en-GB" dirty="0"/>
              <a:t>VO B will get its mount through without having to wait for 10K mounts of VO A to complete!</a:t>
            </a:r>
          </a:p>
          <a:p>
            <a:pPr marL="457200" lvl="1" indent="0">
              <a:buNone/>
            </a:pP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823CAA-09C5-4045-9EE0-FE2A149837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E6CDA-B448-1941-92B0-4415A8B9ADF7}" type="datetime1">
              <a:rPr lang="en-US" smtClean="0"/>
              <a:t>4/3/19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F75A98-AA35-FC44-999C-05515E7597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ATLAS + CERN Tape German.Cancio@cern.ch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5FBC65-BB86-C64C-A724-11251FAD64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C6436-7DA4-C344-B176-C3C123897551}" type="slidenum">
              <a:rPr lang="en-GB" smtClean="0"/>
              <a:t>15</a:t>
            </a:fld>
            <a:endParaRPr lang="en-GB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1A2BC11F-2E61-6347-AB9F-81BC675D8D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Discussion - Tape Queueing (2) </a:t>
            </a:r>
          </a:p>
        </p:txBody>
      </p:sp>
    </p:spTree>
    <p:extLst>
      <p:ext uri="{BB962C8B-B14F-4D97-AF65-F5344CB8AC3E}">
        <p14:creationId xmlns:p14="http://schemas.microsoft.com/office/powerpoint/2010/main" val="390776554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55934E-62B4-E24D-AC3D-93CD699DBE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6110" y="320675"/>
            <a:ext cx="10515600" cy="1325563"/>
          </a:xfrm>
        </p:spPr>
        <p:txBody>
          <a:bodyPr/>
          <a:lstStyle/>
          <a:p>
            <a:r>
              <a:rPr lang="en-GB" dirty="0"/>
              <a:t>Discussion - Recall priorities / policies via FTS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DE6E50-BFD9-4C4F-A0E9-CC3D6C5F9C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0771" y="1825625"/>
            <a:ext cx="11835440" cy="4351338"/>
          </a:xfrm>
        </p:spPr>
        <p:txBody>
          <a:bodyPr>
            <a:normAutofit fontScale="92500" lnSpcReduction="20000"/>
          </a:bodyPr>
          <a:lstStyle/>
          <a:p>
            <a:r>
              <a:rPr lang="en-GB" dirty="0"/>
              <a:t>CASTOR mount policy does reorder tape requests taking into account volume</a:t>
            </a:r>
          </a:p>
          <a:p>
            <a:pPr lvl="1"/>
            <a:r>
              <a:rPr lang="en-GB" dirty="0"/>
              <a:t>A tape with few files to be recalled may fall behind others in the queue with more files</a:t>
            </a:r>
          </a:p>
          <a:p>
            <a:r>
              <a:rPr lang="en-GB" dirty="0"/>
              <a:t>ATLAS requests: </a:t>
            </a:r>
          </a:p>
          <a:p>
            <a:pPr lvl="1"/>
            <a:r>
              <a:rPr lang="en-GB" dirty="0"/>
              <a:t>Allow to retrieve tapes in FIFO - ensure that datasets can be retrieved completely before reprocessing</a:t>
            </a:r>
          </a:p>
          <a:p>
            <a:pPr lvl="1"/>
            <a:r>
              <a:rPr lang="en-GB" dirty="0"/>
              <a:t>Allow to set priorities for different workloads (</a:t>
            </a:r>
            <a:r>
              <a:rPr lang="en-GB" dirty="0" err="1"/>
              <a:t>eg.</a:t>
            </a:r>
            <a:r>
              <a:rPr lang="en-GB" dirty="0"/>
              <a:t> T0 jobs &gt;&gt; grid jobs)</a:t>
            </a:r>
          </a:p>
          <a:p>
            <a:r>
              <a:rPr lang="en-GB" dirty="0"/>
              <a:t>CTA/FTS team proposal: </a:t>
            </a:r>
          </a:p>
          <a:p>
            <a:pPr lvl="1"/>
            <a:r>
              <a:rPr lang="en-GB" dirty="0"/>
              <a:t>Mount policy to be (optionally) provided via FTS</a:t>
            </a:r>
          </a:p>
          <a:p>
            <a:pPr lvl="1"/>
            <a:r>
              <a:rPr lang="en-GB" sz="1600" dirty="0" err="1">
                <a:latin typeface="Courier" pitchFamily="2" charset="0"/>
              </a:rPr>
              <a:t>FTS.prepare</a:t>
            </a:r>
            <a:r>
              <a:rPr lang="en-GB" sz="1600" dirty="0">
                <a:latin typeface="Courier" pitchFamily="2" charset="0"/>
              </a:rPr>
              <a:t>(“/atlas/</a:t>
            </a:r>
            <a:r>
              <a:rPr lang="en-GB" sz="1600" dirty="0" err="1">
                <a:latin typeface="Courier" pitchFamily="2" charset="0"/>
              </a:rPr>
              <a:t>mydataset</a:t>
            </a:r>
            <a:r>
              <a:rPr lang="en-GB" sz="1600" dirty="0">
                <a:latin typeface="Courier" pitchFamily="2" charset="0"/>
              </a:rPr>
              <a:t>/</a:t>
            </a:r>
            <a:r>
              <a:rPr lang="en-GB" sz="1600" dirty="0" err="1">
                <a:latin typeface="Courier" pitchFamily="2" charset="0"/>
              </a:rPr>
              <a:t>myfile.RAW?</a:t>
            </a:r>
            <a:r>
              <a:rPr lang="en-GB" sz="1600" dirty="0" err="1">
                <a:solidFill>
                  <a:srgbClr val="FF0000"/>
                </a:solidFill>
                <a:latin typeface="Courier" pitchFamily="2" charset="0"/>
              </a:rPr>
              <a:t>eos.CTAMountPolicy</a:t>
            </a:r>
            <a:r>
              <a:rPr lang="en-GB" sz="1600" dirty="0">
                <a:solidFill>
                  <a:srgbClr val="FF0000"/>
                </a:solidFill>
                <a:latin typeface="Courier" pitchFamily="2" charset="0"/>
              </a:rPr>
              <a:t>=“FIFO”</a:t>
            </a:r>
            <a:r>
              <a:rPr lang="en-GB" sz="1600" dirty="0">
                <a:latin typeface="Courier" pitchFamily="2" charset="0"/>
              </a:rPr>
              <a:t>) (or job </a:t>
            </a:r>
            <a:r>
              <a:rPr lang="en-GB" sz="1600">
                <a:latin typeface="Courier" pitchFamily="2" charset="0"/>
              </a:rPr>
              <a:t>metadata attribute)</a:t>
            </a:r>
            <a:endParaRPr lang="en-GB" sz="1600" dirty="0">
              <a:latin typeface="Courier" pitchFamily="2" charset="0"/>
            </a:endParaRPr>
          </a:p>
          <a:p>
            <a:pPr lvl="1"/>
            <a:r>
              <a:rPr lang="en-GB" dirty="0"/>
              <a:t>Defaults can be set</a:t>
            </a:r>
          </a:p>
          <a:p>
            <a:pPr lvl="1"/>
            <a:r>
              <a:rPr lang="en-GB" dirty="0"/>
              <a:t>Priority to be honoured (already provided by ATLAS to FTS via </a:t>
            </a:r>
            <a:r>
              <a:rPr lang="en-GB" dirty="0" err="1"/>
              <a:t>bringOnline</a:t>
            </a:r>
            <a:r>
              <a:rPr lang="en-GB" dirty="0"/>
              <a:t> job API)</a:t>
            </a:r>
          </a:p>
          <a:p>
            <a:pPr lvl="1"/>
            <a:r>
              <a:rPr lang="en-GB" dirty="0"/>
              <a:t>Open questions: How to protect from abuse / priority inflation? Will there be any non-FTS access?</a:t>
            </a:r>
            <a:endParaRPr lang="en-GB" sz="1600" dirty="0">
              <a:latin typeface="Courier" pitchFamily="2" charset="0"/>
            </a:endParaRPr>
          </a:p>
          <a:p>
            <a:endParaRPr lang="en-GB" sz="1600" dirty="0">
              <a:latin typeface="Courier" pitchFamily="2" charset="0"/>
            </a:endParaRPr>
          </a:p>
          <a:p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A6B2F7-4E4D-B048-8B2F-8640199154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E6CDA-B448-1941-92B0-4415A8B9ADF7}" type="datetime1">
              <a:rPr lang="en-US" smtClean="0"/>
              <a:t>4/3/19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D176EA-6A35-534D-A6BB-E8D956446E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ATLAS + CERN Tape German.Cancio@cern.ch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03F151-B67C-2246-B2C5-405863250F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C6436-7DA4-C344-B176-C3C123897551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111025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CE9891-29BF-2049-BC0F-540313BBB2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6109" y="410368"/>
            <a:ext cx="10515600" cy="1325563"/>
          </a:xfrm>
        </p:spPr>
        <p:txBody>
          <a:bodyPr>
            <a:normAutofit/>
          </a:bodyPr>
          <a:lstStyle/>
          <a:p>
            <a:r>
              <a:rPr lang="en-GB" dirty="0"/>
              <a:t>Discussion - Storage class selection via FTS</a:t>
            </a:r>
            <a:br>
              <a:rPr lang="en-GB" dirty="0"/>
            </a:b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87AC79-93F5-6344-ACCE-E6AC13E187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4132" y="1377050"/>
            <a:ext cx="11342298" cy="4979299"/>
          </a:xfrm>
        </p:spPr>
        <p:txBody>
          <a:bodyPr>
            <a:normAutofit/>
          </a:bodyPr>
          <a:lstStyle/>
          <a:p>
            <a:r>
              <a:rPr lang="en-GB" dirty="0"/>
              <a:t>CASTOR allows for setting a “file class” per directory, which is inherited further down</a:t>
            </a:r>
          </a:p>
          <a:p>
            <a:pPr lvl="1"/>
            <a:r>
              <a:rPr lang="en-GB" dirty="0"/>
              <a:t>this requires using a CASTOR specific command (</a:t>
            </a:r>
            <a:r>
              <a:rPr lang="en-GB" sz="1800" dirty="0" err="1">
                <a:latin typeface="Courier" pitchFamily="2" charset="0"/>
              </a:rPr>
              <a:t>nschclass</a:t>
            </a:r>
            <a:r>
              <a:rPr lang="en-GB" dirty="0"/>
              <a:t>) with specific privileges</a:t>
            </a:r>
          </a:p>
          <a:p>
            <a:r>
              <a:rPr lang="en-GB" dirty="0"/>
              <a:t>ATLAS requests: </a:t>
            </a:r>
          </a:p>
          <a:p>
            <a:pPr lvl="1"/>
            <a:r>
              <a:rPr lang="en-GB" dirty="0"/>
              <a:t>allow setting “storage class” via FTS</a:t>
            </a:r>
          </a:p>
          <a:p>
            <a:pPr lvl="1"/>
            <a:r>
              <a:rPr lang="en-GB" dirty="0"/>
              <a:t>allow setting “storage class” on a per-file level</a:t>
            </a:r>
          </a:p>
          <a:p>
            <a:r>
              <a:rPr lang="en-GB" dirty="0"/>
              <a:t>CTA/FTS team proposal: </a:t>
            </a:r>
          </a:p>
          <a:p>
            <a:pPr lvl="1"/>
            <a:r>
              <a:rPr lang="en-GB" dirty="0"/>
              <a:t>Storage class to be (optionally) provided via FTS using URL (and/or job) parameters</a:t>
            </a:r>
          </a:p>
          <a:p>
            <a:pPr lvl="1"/>
            <a:r>
              <a:rPr lang="en-GB" sz="1600" dirty="0" err="1">
                <a:latin typeface="Courier" pitchFamily="2" charset="0"/>
              </a:rPr>
              <a:t>FTS.destURL</a:t>
            </a:r>
            <a:r>
              <a:rPr lang="en-GB" sz="1600" dirty="0">
                <a:latin typeface="Courier" pitchFamily="2" charset="0"/>
              </a:rPr>
              <a:t>(“/atlas/</a:t>
            </a:r>
            <a:r>
              <a:rPr lang="en-GB" sz="1600" dirty="0" err="1">
                <a:latin typeface="Courier" pitchFamily="2" charset="0"/>
              </a:rPr>
              <a:t>mydataset</a:t>
            </a:r>
            <a:r>
              <a:rPr lang="en-GB" sz="1600" dirty="0">
                <a:latin typeface="Courier" pitchFamily="2" charset="0"/>
              </a:rPr>
              <a:t>/</a:t>
            </a:r>
            <a:r>
              <a:rPr lang="en-GB" sz="1600" dirty="0" err="1">
                <a:latin typeface="Courier" pitchFamily="2" charset="0"/>
              </a:rPr>
              <a:t>myotherfile.AOD?</a:t>
            </a:r>
            <a:r>
              <a:rPr lang="en-GB" sz="1600" dirty="0" err="1">
                <a:solidFill>
                  <a:srgbClr val="00B050"/>
                </a:solidFill>
                <a:latin typeface="Courier" pitchFamily="2" charset="0"/>
              </a:rPr>
              <a:t>eos.CTAStorageClass</a:t>
            </a:r>
            <a:r>
              <a:rPr lang="en-GB" sz="1600" dirty="0">
                <a:solidFill>
                  <a:srgbClr val="00B050"/>
                </a:solidFill>
                <a:latin typeface="Courier" pitchFamily="2" charset="0"/>
              </a:rPr>
              <a:t>=“ATLAS18_AOD”</a:t>
            </a:r>
            <a:r>
              <a:rPr lang="en-GB" sz="1600" dirty="0">
                <a:latin typeface="Courier" pitchFamily="2" charset="0"/>
              </a:rPr>
              <a:t>)</a:t>
            </a:r>
            <a:endParaRPr lang="en-GB" sz="1100" dirty="0">
              <a:latin typeface="Courier" pitchFamily="2" charset="0"/>
            </a:endParaRPr>
          </a:p>
          <a:p>
            <a:pPr lvl="1"/>
            <a:r>
              <a:rPr lang="en-GB" dirty="0"/>
              <a:t>Per-directory defaults can be set</a:t>
            </a:r>
          </a:p>
          <a:p>
            <a:pPr lvl="1"/>
            <a:r>
              <a:rPr lang="en-GB" dirty="0"/>
              <a:t>Storage classes (and their mapping to tape pools) are pre-defined</a:t>
            </a:r>
          </a:p>
          <a:p>
            <a:pPr lvl="1"/>
            <a:r>
              <a:rPr lang="en-GB" dirty="0"/>
              <a:t>Changing storage class of a file is possible, but takes only effect after repack</a:t>
            </a:r>
          </a:p>
          <a:p>
            <a:pPr marL="0" indent="0">
              <a:buNone/>
            </a:pPr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2780AF-481A-314F-B5D1-0B88C7F148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E6CDA-B448-1941-92B0-4415A8B9ADF7}" type="datetime1">
              <a:rPr lang="en-US" smtClean="0"/>
              <a:t>4/3/19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36330A-7282-6742-A912-5C2625071F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ATLAS + CERN Tape German.Cancio@cern.ch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CCBC92-2B53-324D-ACCD-E569C6AA09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C6436-7DA4-C344-B176-C3C123897551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597348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E50C34-27F2-EC45-AB12-485C544059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CTA plans for ATLAS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E3778D-30CA-784C-9476-891AAD8E3D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414732"/>
            <a:ext cx="10910977" cy="4941617"/>
          </a:xfrm>
        </p:spPr>
        <p:txBody>
          <a:bodyPr>
            <a:normAutofit fontScale="92500" lnSpcReduction="20000"/>
          </a:bodyPr>
          <a:lstStyle/>
          <a:p>
            <a:r>
              <a:rPr lang="en-GB" dirty="0"/>
              <a:t>Step 1. Production-quality endpoint for T0 archiving</a:t>
            </a:r>
          </a:p>
          <a:p>
            <a:pPr lvl="1"/>
            <a:r>
              <a:rPr lang="en-GB" dirty="0"/>
              <a:t>In parallel to CASTOR</a:t>
            </a:r>
          </a:p>
          <a:p>
            <a:pPr lvl="1"/>
            <a:r>
              <a:rPr lang="en-GB" dirty="0"/>
              <a:t>Revamped </a:t>
            </a:r>
            <a:r>
              <a:rPr lang="en-GB" dirty="0" err="1"/>
              <a:t>eosctaatlaspps.cern.ch</a:t>
            </a:r>
            <a:r>
              <a:rPr lang="en-GB" dirty="0"/>
              <a:t> instance (Julien)</a:t>
            </a:r>
          </a:p>
          <a:p>
            <a:pPr lvl="2"/>
            <a:r>
              <a:rPr lang="en-GB" dirty="0"/>
              <a:t>SSD-based disk servers, total capacity: ~20 TB, throughput:  40Gb/s (to grow to ~80 TB and 60 Gb/s by EOY 2019, then to ~250 TB and nominal rates (7.5GB/s?) by start of Run-3</a:t>
            </a:r>
          </a:p>
          <a:p>
            <a:pPr lvl="1"/>
            <a:r>
              <a:rPr lang="en-GB" dirty="0"/>
              <a:t>Initially, 20 tape drives (IBM Enterprise, LTO) shared across EOSCTA instances (grow to ~200 by start of Run-3)</a:t>
            </a:r>
          </a:p>
          <a:p>
            <a:pPr lvl="1"/>
            <a:r>
              <a:rPr lang="en-GB" dirty="0"/>
              <a:t>Target: ASAP</a:t>
            </a:r>
          </a:p>
          <a:p>
            <a:r>
              <a:rPr lang="en-GB" dirty="0"/>
              <a:t>Step 2. CASTOR-&gt;CTA switchover for ATLAS</a:t>
            </a:r>
          </a:p>
          <a:p>
            <a:pPr lvl="1"/>
            <a:r>
              <a:rPr lang="en-GB" dirty="0"/>
              <a:t>Working on migration tools and workflow (Michael)</a:t>
            </a:r>
          </a:p>
          <a:p>
            <a:pPr lvl="2"/>
            <a:r>
              <a:rPr lang="en-GB" dirty="0"/>
              <a:t>Will involve switching CASTORATLAS to R/O beforehand and pre-import of metadata from CASTOR</a:t>
            </a:r>
          </a:p>
          <a:p>
            <a:pPr lvl="2"/>
            <a:r>
              <a:rPr lang="en-GB" dirty="0"/>
              <a:t>Switch off CASTORATLAS after CTA fully commissioned</a:t>
            </a:r>
          </a:p>
          <a:p>
            <a:pPr lvl="1"/>
            <a:r>
              <a:rPr lang="en-GB" dirty="0"/>
              <a:t>Setting up operational environment, monitoring (Julien)</a:t>
            </a:r>
          </a:p>
          <a:p>
            <a:pPr lvl="1"/>
            <a:r>
              <a:rPr lang="en-GB" dirty="0"/>
              <a:t>Data Challenges?</a:t>
            </a:r>
          </a:p>
          <a:p>
            <a:pPr lvl="1"/>
            <a:r>
              <a:rPr lang="en-GB" dirty="0"/>
              <a:t>FTS enhancements (file on tape check)</a:t>
            </a:r>
          </a:p>
          <a:p>
            <a:pPr lvl="1"/>
            <a:r>
              <a:rPr lang="en-GB" dirty="0"/>
              <a:t>Target: Q3/Q4 2019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DABFA7-DFB3-4B4D-AFB2-7C9C5778D3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F651AF-F09A-484B-B076-0BBBFF20C604}" type="datetime1">
              <a:rPr lang="en-US" smtClean="0"/>
              <a:t>4/3/19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E55903-136C-5343-8AFB-E12DCD9756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ATLAS + CERN Tape German.Cancio@cern.ch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A34BA7-D2BD-6C46-AF38-8B4BF448BF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C6436-7DA4-C344-B176-C3C123897551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2603706"/>
      </p:ext>
    </p:extLst>
  </p:cSld>
  <p:clrMapOvr>
    <a:masterClrMapping/>
  </p:clrMapOvr>
  <p:transition spd="slow">
    <p:fade thruBlk="1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9E7A71-E3F5-1642-8C9F-DB85FF06DD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Overview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6E96BD-5B7C-0044-9BAC-74EDAF9377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ATLAS 2018 recall analysis</a:t>
            </a:r>
          </a:p>
          <a:p>
            <a:r>
              <a:rPr lang="en-GB" dirty="0"/>
              <a:t>Discussion – fallout from last week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GB" dirty="0"/>
              <a:t>More efficient / fairer queueing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GB" dirty="0"/>
              <a:t>Recall priorities / policies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GB" dirty="0"/>
              <a:t>Storage class selection</a:t>
            </a:r>
          </a:p>
          <a:p>
            <a:r>
              <a:rPr lang="en-GB" dirty="0"/>
              <a:t>CTA deployment plans for ATLAS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6F6151-7C8B-B645-BB1D-AF0E34D803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090CF6-D9FF-0A43-BDFA-C7F121F8C68B}" type="datetime1">
              <a:rPr lang="en-US" smtClean="0"/>
              <a:t>4/3/19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C9E0B8-74F8-CC4D-9570-B0DB268347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ATLAS + CERN Tape German.Cancio@cern.ch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3B32C2-EB79-8B47-A844-250741BC7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C6436-7DA4-C344-B176-C3C123897551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91679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D19CBDEF-CB5A-AF4B-8271-31F80BA334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5017" y="1325563"/>
            <a:ext cx="5996979" cy="4569127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F82FF7E-A765-4F44-8D93-DDEF9BAA01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15F4A-6AEF-3446-82A4-7437B8581C66}" type="datetime1">
              <a:rPr lang="en-US" smtClean="0"/>
              <a:t>4/3/19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9B69CE7-D6D8-F34C-A92F-BD1D174E9A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ATLAS + CERN Tape German.Cancio@cern.ch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4865795-3D6E-BF4C-BD9A-1E882C469D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C6436-7DA4-C344-B176-C3C123897551}" type="slidenum">
              <a:rPr lang="en-GB" smtClean="0"/>
              <a:t>3</a:t>
            </a:fld>
            <a:endParaRPr lang="en-GB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23E8A650-6EA0-BB4C-A5F0-58F507322E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4830" y="0"/>
            <a:ext cx="10515600" cy="1325563"/>
          </a:xfrm>
        </p:spPr>
        <p:txBody>
          <a:bodyPr/>
          <a:lstStyle/>
          <a:p>
            <a:r>
              <a:rPr lang="en-GB" dirty="0"/>
              <a:t>ATLAS recall analysis at CERN, 2018</a:t>
            </a:r>
          </a:p>
        </p:txBody>
      </p:sp>
      <p:sp>
        <p:nvSpPr>
          <p:cNvPr id="7" name="Left Arrow 6">
            <a:extLst>
              <a:ext uri="{FF2B5EF4-FFF2-40B4-BE49-F238E27FC236}">
                <a16:creationId xmlns:a16="http://schemas.microsoft.com/office/drawing/2014/main" id="{ACB4066E-2AB6-4C43-B880-9712987F1B37}"/>
              </a:ext>
            </a:extLst>
          </p:cNvPr>
          <p:cNvSpPr/>
          <p:nvPr/>
        </p:nvSpPr>
        <p:spPr>
          <a:xfrm>
            <a:off x="6125818" y="3533132"/>
            <a:ext cx="978408" cy="317500"/>
          </a:xfrm>
          <a:prstGeom prst="lef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Left Arrow 7">
            <a:extLst>
              <a:ext uri="{FF2B5EF4-FFF2-40B4-BE49-F238E27FC236}">
                <a16:creationId xmlns:a16="http://schemas.microsoft.com/office/drawing/2014/main" id="{1D13C445-D665-874A-A8A0-BAEDEB4FE769}"/>
              </a:ext>
            </a:extLst>
          </p:cNvPr>
          <p:cNvSpPr/>
          <p:nvPr/>
        </p:nvSpPr>
        <p:spPr>
          <a:xfrm>
            <a:off x="6113118" y="3990332"/>
            <a:ext cx="978408" cy="317500"/>
          </a:xfrm>
          <a:prstGeom prst="lef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BB91336-2C92-CC4E-83DA-70C607539D53}"/>
              </a:ext>
            </a:extLst>
          </p:cNvPr>
          <p:cNvSpPr txBox="1"/>
          <p:nvPr/>
        </p:nvSpPr>
        <p:spPr>
          <a:xfrm>
            <a:off x="7078318" y="3511462"/>
            <a:ext cx="23370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Comparable volumes…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7957857-CCDD-BC49-9A8B-A33D47F4F31B}"/>
              </a:ext>
            </a:extLst>
          </p:cNvPr>
          <p:cNvSpPr txBox="1"/>
          <p:nvPr/>
        </p:nvSpPr>
        <p:spPr>
          <a:xfrm>
            <a:off x="7078318" y="3964416"/>
            <a:ext cx="42337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but 100x more mounts on “grid”/default </a:t>
            </a:r>
            <a:r>
              <a:rPr lang="en-GB" dirty="0">
                <a:sym typeface="Wingdings" pitchFamily="2" charset="2"/>
              </a:rPr>
              <a:t>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59152564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700888-64CE-D24B-8307-FB91B545B5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3071" y="0"/>
            <a:ext cx="10515600" cy="1325563"/>
          </a:xfrm>
        </p:spPr>
        <p:txBody>
          <a:bodyPr/>
          <a:lstStyle/>
          <a:p>
            <a:r>
              <a:rPr lang="en-GB" dirty="0"/>
              <a:t>ATLAS recall analysis at CERN, 2018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C08935-54BE-A54B-9CA6-59AE3A03CC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3070" y="1165753"/>
            <a:ext cx="11613029" cy="5503987"/>
          </a:xfrm>
        </p:spPr>
        <p:txBody>
          <a:bodyPr>
            <a:normAutofit lnSpcReduction="10000"/>
          </a:bodyPr>
          <a:lstStyle/>
          <a:p>
            <a:r>
              <a:rPr lang="en-US" dirty="0"/>
              <a:t>~4.2M file retrieves (7.9PB, 81K mounts) across two service classes (“default”, “t0atlas”)</a:t>
            </a:r>
          </a:p>
          <a:p>
            <a:r>
              <a:rPr lang="en-US" dirty="0"/>
              <a:t>ATLAS recall efficiency greatly differs between default and t0atlas</a:t>
            </a:r>
          </a:p>
          <a:p>
            <a:pPr lvl="1"/>
            <a:r>
              <a:rPr lang="en-US" dirty="0"/>
              <a:t>Comparable data volume and files recalled (~55% t0atlas, 45% default)</a:t>
            </a:r>
          </a:p>
          <a:p>
            <a:pPr lvl="1"/>
            <a:r>
              <a:rPr lang="en-US" dirty="0"/>
              <a:t>“default” access required ~10x more library access via read mounts (7.7K vs 73K mounts)</a:t>
            </a:r>
          </a:p>
          <a:p>
            <a:pPr lvl="1"/>
            <a:r>
              <a:rPr lang="en-US" dirty="0"/>
              <a:t>Average per-mount volume and files per mount are an order of magnitude higher on t0atlas</a:t>
            </a:r>
          </a:p>
          <a:p>
            <a:pPr lvl="1"/>
            <a:r>
              <a:rPr lang="en-US" dirty="0"/>
              <a:t>Contiguous file reads: 30% on t0atlas, 18% for default</a:t>
            </a:r>
          </a:p>
          <a:p>
            <a:pPr lvl="2"/>
            <a:r>
              <a:rPr lang="en-US" dirty="0"/>
              <a:t>faster service speeds on t0atlas</a:t>
            </a:r>
          </a:p>
          <a:p>
            <a:pPr lvl="1"/>
            <a:r>
              <a:rPr lang="en-US" dirty="0"/>
              <a:t>“default” handles recall requests for files that have a significant dispersion in terms of creation date</a:t>
            </a:r>
          </a:p>
          <a:p>
            <a:pPr lvl="2"/>
            <a:r>
              <a:rPr lang="en-US" dirty="0"/>
              <a:t>service class handling very heterogeneous requests that are not </a:t>
            </a:r>
            <a:r>
              <a:rPr lang="en-US" dirty="0" err="1"/>
              <a:t>organised</a:t>
            </a:r>
            <a:r>
              <a:rPr lang="en-US" dirty="0"/>
              <a:t> by dataset</a:t>
            </a:r>
          </a:p>
          <a:p>
            <a:pPr lvl="1"/>
            <a:r>
              <a:rPr lang="en-US" dirty="0"/>
              <a:t>t0atlas tape retrieval is active on less days (1/3</a:t>
            </a:r>
            <a:r>
              <a:rPr lang="en-US" baseline="30000" dirty="0"/>
              <a:t>rd </a:t>
            </a:r>
            <a:r>
              <a:rPr lang="en-US" dirty="0"/>
              <a:t>year) while default is continuously active</a:t>
            </a:r>
          </a:p>
          <a:p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788B06-E21B-484A-A532-9F3FD3768B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5FDC3-C88D-8C4E-8652-9675645DF430}" type="datetime1">
              <a:rPr lang="en-US" smtClean="0"/>
              <a:t>4/3/19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F43D42-1568-5245-AF4C-FF7FE58111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ATLAS + CERN Tape German.Cancio@cern.ch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33DBD2-82AA-464F-AA0C-876AD5AE61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C6436-7DA4-C344-B176-C3C123897551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42069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00C0F1-174C-8B4A-BB67-3DD7A1572F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3838" y="150437"/>
            <a:ext cx="10515600" cy="1325563"/>
          </a:xfrm>
        </p:spPr>
        <p:txBody>
          <a:bodyPr/>
          <a:lstStyle/>
          <a:p>
            <a:r>
              <a:rPr lang="en-GB" dirty="0"/>
              <a:t>Daily mounts and volume read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796D183-012B-1B43-8AE1-3918C8C559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0799" y="1557492"/>
            <a:ext cx="6815667" cy="480097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01B93DD-4B2E-DE47-AF20-015CB21C2A1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91638" y="1672850"/>
            <a:ext cx="6660841" cy="4604123"/>
          </a:xfrm>
          <a:prstGeom prst="rect">
            <a:avLst/>
          </a:prstGeo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DC98B00-C0FE-7447-B6D2-5BCB0E69DA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CE0FE-790B-1B43-B0FA-B1DA396F5541}" type="datetime1">
              <a:rPr lang="en-US" smtClean="0"/>
              <a:t>4/3/19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F4285BF-25D0-9F45-8F07-0610E7A4D3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ATLAS + CERN Tape German.Cancio@cern.ch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A0B2BE2-28A5-C244-BB50-E88B736A67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C6436-7DA4-C344-B176-C3C123897551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48860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67A5D4-26A3-7C4E-81EB-7BC53F7B04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3913" y="211402"/>
            <a:ext cx="10515600" cy="1325563"/>
          </a:xfrm>
        </p:spPr>
        <p:txBody>
          <a:bodyPr>
            <a:normAutofit/>
          </a:bodyPr>
          <a:lstStyle/>
          <a:p>
            <a:r>
              <a:rPr lang="en-GB" sz="4000" dirty="0"/>
              <a:t>Daily creation time dispersion of recalled files (</a:t>
            </a:r>
            <a:r>
              <a:rPr lang="en-GB" sz="4000" dirty="0" err="1"/>
              <a:t>stdev</a:t>
            </a:r>
            <a:r>
              <a:rPr lang="en-GB" sz="4000" dirty="0"/>
              <a:t>, mean): default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EACD305-094B-BE48-B1A8-E184ED7BFE1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98133"/>
            <a:ext cx="6129867" cy="42672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09C7481-FCE6-A84D-A45B-610B9198E4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29866" y="1690688"/>
            <a:ext cx="5941483" cy="4708215"/>
          </a:xfrm>
          <a:prstGeom prst="rect">
            <a:avLst/>
          </a:prstGeo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CAA9095-40EA-3E44-9163-29C97F1912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08327-D230-844A-AB23-A06ADFD3CBF9}" type="datetime1">
              <a:rPr lang="en-US" smtClean="0"/>
              <a:t>4/3/19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CA8EF6-49BA-E74A-B060-10EE67BB49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ATLAS + CERN Tape German.Cancio@cern.ch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6562FAF-BCEA-4547-92F6-7EB1D8AF7B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C6436-7DA4-C344-B176-C3C123897551}" type="slidenum">
              <a:rPr lang="en-GB" smtClean="0"/>
              <a:t>6</a:t>
            </a:fld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BA90A55-1017-E64F-85B0-64AC58145404}"/>
              </a:ext>
            </a:extLst>
          </p:cNvPr>
          <p:cNvSpPr txBox="1"/>
          <p:nvPr/>
        </p:nvSpPr>
        <p:spPr>
          <a:xfrm>
            <a:off x="5897263" y="1061292"/>
            <a:ext cx="62947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Mean number of different file creation dates on a given day: 49.6 </a:t>
            </a:r>
          </a:p>
        </p:txBody>
      </p:sp>
    </p:spTree>
    <p:extLst>
      <p:ext uri="{BB962C8B-B14F-4D97-AF65-F5344CB8AC3E}">
        <p14:creationId xmlns:p14="http://schemas.microsoft.com/office/powerpoint/2010/main" val="7771951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A7E58E-1180-824E-94AD-A2CD0A5FE8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4683" y="244355"/>
            <a:ext cx="10515600" cy="1325563"/>
          </a:xfrm>
        </p:spPr>
        <p:txBody>
          <a:bodyPr>
            <a:normAutofit/>
          </a:bodyPr>
          <a:lstStyle/>
          <a:p>
            <a:r>
              <a:rPr lang="en-GB" sz="4000" dirty="0"/>
              <a:t>Daily creation time dispersion of recalled files (</a:t>
            </a:r>
            <a:r>
              <a:rPr lang="en-GB" sz="4000" dirty="0" err="1"/>
              <a:t>stdev</a:t>
            </a:r>
            <a:r>
              <a:rPr lang="en-GB" sz="4000" dirty="0"/>
              <a:t>, mean): t0atlas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564950C-4D19-9E4D-A50A-7F3023DD047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940" y="1826155"/>
            <a:ext cx="6467593" cy="449791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5C5166A-CB33-E44B-B040-A12BAA19B09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95533" y="1826155"/>
            <a:ext cx="5343014" cy="4462462"/>
          </a:xfrm>
          <a:prstGeom prst="rect">
            <a:avLst/>
          </a:prstGeo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686278C-4440-984F-9FC0-5E8AAC2CBF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22103-943B-C840-A24F-819AEB024C2E}" type="datetime1">
              <a:rPr lang="en-US" smtClean="0"/>
              <a:t>4/3/19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50A407A-7FCF-F145-B0F1-C7A8FA9E6D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ATLAS + CERN Tape German.Cancio@cern.ch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D84451D-2940-514D-8BE4-5CC8002156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C6436-7DA4-C344-B176-C3C123897551}" type="slidenum">
              <a:rPr lang="en-GB" smtClean="0"/>
              <a:t>7</a:t>
            </a:fld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52CCA6E-E90C-054B-8C95-FB0E21DEB2A8}"/>
              </a:ext>
            </a:extLst>
          </p:cNvPr>
          <p:cNvSpPr txBox="1"/>
          <p:nvPr/>
        </p:nvSpPr>
        <p:spPr>
          <a:xfrm>
            <a:off x="2870200" y="1689100"/>
            <a:ext cx="1168400" cy="3810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9186477-602E-0B4D-AE03-A8797D77FD36}"/>
              </a:ext>
            </a:extLst>
          </p:cNvPr>
          <p:cNvSpPr txBox="1"/>
          <p:nvPr/>
        </p:nvSpPr>
        <p:spPr>
          <a:xfrm>
            <a:off x="5897263" y="1032059"/>
            <a:ext cx="62947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Mean number of different file creation dates on a given day: 12.2 </a:t>
            </a:r>
          </a:p>
        </p:txBody>
      </p:sp>
    </p:spTree>
    <p:extLst>
      <p:ext uri="{BB962C8B-B14F-4D97-AF65-F5344CB8AC3E}">
        <p14:creationId xmlns:p14="http://schemas.microsoft.com/office/powerpoint/2010/main" val="36824426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E63C8D5C-7E25-3248-A104-654E427024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83080"/>
            <a:ext cx="11924578" cy="6858000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4191C404-99E1-244C-A107-A0C32A98FA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05687" y="-179702"/>
            <a:ext cx="10515600" cy="1325563"/>
          </a:xfrm>
        </p:spPr>
        <p:txBody>
          <a:bodyPr>
            <a:normAutofit/>
          </a:bodyPr>
          <a:lstStyle/>
          <a:p>
            <a:r>
              <a:rPr lang="en-GB" sz="3600" dirty="0"/>
              <a:t>Box plot with file creation spread over time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C0C4925-BFD1-8D46-B127-02FA2D4D9F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234F21-5A3A-8840-854B-CF2AC1A352FF}" type="datetime1">
              <a:rPr lang="en-US" smtClean="0"/>
              <a:t>4/3/19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AD71C01-874C-334E-8777-9AFAE7DB16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ATLAS + CERN Tape German.Cancio@cern.ch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79A2AF-69B9-AF41-98FE-C0E2CEB986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C6436-7DA4-C344-B176-C3C123897551}" type="slidenum">
              <a:rPr lang="en-GB" smtClean="0"/>
              <a:t>8</a:t>
            </a:fld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C24C0FC-FD8B-AE4F-9F84-1D39B5787BD3}"/>
              </a:ext>
            </a:extLst>
          </p:cNvPr>
          <p:cNvSpPr txBox="1"/>
          <p:nvPr/>
        </p:nvSpPr>
        <p:spPr>
          <a:xfrm>
            <a:off x="5767128" y="6741597"/>
            <a:ext cx="6577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date </a:t>
            </a:r>
          </a:p>
        </p:txBody>
      </p:sp>
    </p:spTree>
    <p:extLst>
      <p:ext uri="{BB962C8B-B14F-4D97-AF65-F5344CB8AC3E}">
        <p14:creationId xmlns:p14="http://schemas.microsoft.com/office/powerpoint/2010/main" val="2371224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CF04C8-4FB3-B24E-A27E-7A64ACD0BF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distinct creation time days processed within a day</a:t>
            </a:r>
            <a:br>
              <a:rPr lang="en-US" dirty="0"/>
            </a:b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65C05D-C7D8-2241-8148-4C5C480569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E6CDA-B448-1941-92B0-4415A8B9ADF7}" type="datetime1">
              <a:rPr lang="en-US" smtClean="0"/>
              <a:t>4/3/19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8A6E0D-D9F1-794D-BB77-38B82106E4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ATLAS + CERN Tape German.Cancio@cern.ch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800FDA-25EF-D443-AA6A-67F5355358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C6436-7DA4-C344-B176-C3C123897551}" type="slidenum">
              <a:rPr lang="en-GB" smtClean="0"/>
              <a:t>9</a:t>
            </a:fld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3B2E0D6-8894-1443-8B24-C1C83CAD77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2860" y="1514757"/>
            <a:ext cx="7480540" cy="5343243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E412E348-513D-FA4B-8A12-D63BB9FE513E}"/>
              </a:ext>
            </a:extLst>
          </p:cNvPr>
          <p:cNvSpPr/>
          <p:nvPr/>
        </p:nvSpPr>
        <p:spPr>
          <a:xfrm>
            <a:off x="7188679" y="1951067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>
                <a:solidFill>
                  <a:srgbClr val="333333"/>
                </a:solidFill>
                <a:latin typeface="Helvetica Neue" panose="02000503000000020004" pitchFamily="2" charset="0"/>
              </a:rPr>
              <a:t>how grouped are the files, in addition to the </a:t>
            </a:r>
          </a:p>
          <a:p>
            <a:r>
              <a:rPr lang="en-US" dirty="0">
                <a:solidFill>
                  <a:srgbClr val="333333"/>
                </a:solidFill>
                <a:latin typeface="Helvetica Neue" panose="02000503000000020004" pitchFamily="2" charset="0"/>
              </a:rPr>
              <a:t>overall creation time spread?</a:t>
            </a:r>
            <a:endParaRPr lang="en-GB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994CD41-F2AD-D941-AAD9-4C4F02E51AE7}"/>
              </a:ext>
            </a:extLst>
          </p:cNvPr>
          <p:cNvSpPr txBox="1"/>
          <p:nvPr/>
        </p:nvSpPr>
        <p:spPr>
          <a:xfrm>
            <a:off x="7188679" y="5296495"/>
            <a:ext cx="439184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default: average of 50 different creation days</a:t>
            </a:r>
          </a:p>
          <a:p>
            <a:r>
              <a:rPr lang="en-US" dirty="0"/>
              <a:t>t0atlas: average of 12 different creation days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176774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8428</TotalTime>
  <Words>1460</Words>
  <Application>Microsoft Macintosh PowerPoint</Application>
  <PresentationFormat>Widescreen</PresentationFormat>
  <Paragraphs>170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5" baseType="lpstr">
      <vt:lpstr>Arial</vt:lpstr>
      <vt:lpstr>Calibri</vt:lpstr>
      <vt:lpstr>Calibri Light</vt:lpstr>
      <vt:lpstr>Courier</vt:lpstr>
      <vt:lpstr>Helvetica Neue</vt:lpstr>
      <vt:lpstr>Wingdings</vt:lpstr>
      <vt:lpstr>Office Theme</vt:lpstr>
      <vt:lpstr>ATLAS and CERN Tape Input from IT/ST</vt:lpstr>
      <vt:lpstr>Overview</vt:lpstr>
      <vt:lpstr>ATLAS recall analysis at CERN, 2018</vt:lpstr>
      <vt:lpstr>ATLAS recall analysis at CERN, 2018</vt:lpstr>
      <vt:lpstr>Daily mounts and volume read</vt:lpstr>
      <vt:lpstr>Daily creation time dispersion of recalled files (stdev, mean): default</vt:lpstr>
      <vt:lpstr>Daily creation time dispersion of recalled files (stdev, mean): t0atlas</vt:lpstr>
      <vt:lpstr>Box plot with file creation spread over time</vt:lpstr>
      <vt:lpstr>distinct creation time days processed within a day </vt:lpstr>
      <vt:lpstr>Files/mount and creation time dispersion</vt:lpstr>
      <vt:lpstr>ATLAS datasets</vt:lpstr>
      <vt:lpstr>Dataset access patterns (2018)</vt:lpstr>
      <vt:lpstr>LTO positioning times</vt:lpstr>
      <vt:lpstr>Discussion - Tape Queueing (1) </vt:lpstr>
      <vt:lpstr>Discussion - Tape Queueing (2) </vt:lpstr>
      <vt:lpstr>Discussion - Recall priorities / policies via FTS </vt:lpstr>
      <vt:lpstr>Discussion - Storage class selection via FTS </vt:lpstr>
      <vt:lpstr>CTA plans for ATLAS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ATLAS and CERN Tape</dc:title>
  <dc:creator>German Cancio</dc:creator>
  <cp:lastModifiedBy>German Cancio</cp:lastModifiedBy>
  <cp:revision>301</cp:revision>
  <cp:lastPrinted>2019-03-27T08:14:00Z</cp:lastPrinted>
  <dcterms:created xsi:type="dcterms:W3CDTF">2019-03-26T07:39:23Z</dcterms:created>
  <dcterms:modified xsi:type="dcterms:W3CDTF">2019-04-03T12:00:57Z</dcterms:modified>
</cp:coreProperties>
</file>