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4" r:id="rId1"/>
  </p:sldMasterIdLst>
  <p:notesMasterIdLst>
    <p:notesMasterId r:id="rId49"/>
  </p:notesMasterIdLst>
  <p:sldIdLst>
    <p:sldId id="857" r:id="rId2"/>
    <p:sldId id="1093" r:id="rId3"/>
    <p:sldId id="1094" r:id="rId4"/>
    <p:sldId id="1105" r:id="rId5"/>
    <p:sldId id="942" r:id="rId6"/>
    <p:sldId id="1073" r:id="rId7"/>
    <p:sldId id="1069" r:id="rId8"/>
    <p:sldId id="1070" r:id="rId9"/>
    <p:sldId id="1071" r:id="rId10"/>
    <p:sldId id="1090" r:id="rId11"/>
    <p:sldId id="1095" r:id="rId12"/>
    <p:sldId id="1097" r:id="rId13"/>
    <p:sldId id="1096" r:id="rId14"/>
    <p:sldId id="1098" r:id="rId15"/>
    <p:sldId id="1063" r:id="rId16"/>
    <p:sldId id="1064" r:id="rId17"/>
    <p:sldId id="1074" r:id="rId18"/>
    <p:sldId id="1087" r:id="rId19"/>
    <p:sldId id="1100" r:id="rId20"/>
    <p:sldId id="1104" r:id="rId21"/>
    <p:sldId id="1088" r:id="rId22"/>
    <p:sldId id="1077" r:id="rId23"/>
    <p:sldId id="1057" r:id="rId24"/>
    <p:sldId id="1058" r:id="rId25"/>
    <p:sldId id="1078" r:id="rId26"/>
    <p:sldId id="1079" r:id="rId27"/>
    <p:sldId id="1111" r:id="rId28"/>
    <p:sldId id="1084" r:id="rId29"/>
    <p:sldId id="1081" r:id="rId30"/>
    <p:sldId id="1080" r:id="rId31"/>
    <p:sldId id="1107" r:id="rId32"/>
    <p:sldId id="1101" r:id="rId33"/>
    <p:sldId id="268" r:id="rId34"/>
    <p:sldId id="1106" r:id="rId35"/>
    <p:sldId id="1082" r:id="rId36"/>
    <p:sldId id="1089" r:id="rId37"/>
    <p:sldId id="1103" r:id="rId38"/>
    <p:sldId id="1108" r:id="rId39"/>
    <p:sldId id="256" r:id="rId40"/>
    <p:sldId id="257" r:id="rId41"/>
    <p:sldId id="259" r:id="rId42"/>
    <p:sldId id="1109" r:id="rId43"/>
    <p:sldId id="258" r:id="rId44"/>
    <p:sldId id="1110" r:id="rId45"/>
    <p:sldId id="1091" r:id="rId46"/>
    <p:sldId id="1102" r:id="rId47"/>
    <p:sldId id="1076" r:id="rId4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0"/>
      <p:bold r:id="rId51"/>
      <p:italic r:id="rId52"/>
      <p:boldItalic r:id="rId53"/>
    </p:embeddedFont>
    <p:embeddedFont>
      <p:font typeface="Comic Sans MS" panose="030F0702030302020204" pitchFamily="66" charset="0"/>
      <p:regular r:id="rId54"/>
      <p:bold r:id="rId55"/>
      <p:italic r:id="rId56"/>
      <p:boldItalic r:id="rId57"/>
    </p:embeddedFont>
    <p:embeddedFont>
      <p:font typeface="Consolas" panose="020B0609020204030204" pitchFamily="49" charset="0"/>
      <p:regular r:id="rId58"/>
      <p:bold r:id="rId59"/>
      <p:italic r:id="rId60"/>
      <p:boldItalic r:id="rId61"/>
    </p:embeddedFont>
    <p:embeddedFont>
      <p:font typeface="Marlett" pitchFamily="2" charset="2"/>
      <p:regular r:id="rId62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60036"/>
    <a:srgbClr val="FF9933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81737" autoAdjust="0"/>
  </p:normalViewPr>
  <p:slideViewPr>
    <p:cSldViewPr snapToGrid="0">
      <p:cViewPr varScale="1">
        <p:scale>
          <a:sx n="82" d="100"/>
          <a:sy n="82" d="100"/>
        </p:scale>
        <p:origin x="244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15452"/>
    </p:cViewPr>
  </p:sorterViewPr>
  <p:notesViewPr>
    <p:cSldViewPr snapToGrid="0"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1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7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0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5.fntdata"/><Relationship Id="rId62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8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3.fntdata"/><Relationship Id="rId60" Type="http://schemas.openxmlformats.org/officeDocument/2006/relationships/font" Target="fonts/font11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12978B1-D068-47E8-9D8F-DDBF907F7C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500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43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The following figure shows all of the components of this system and how they interact. The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heavy arrows show the movement of the payload job. This example shows a single submit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machine and single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MareNostrum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 execute node (Worker Node). A typical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MareNostrum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Slurm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Times New Roman" charset="0"/>
              <a:ea typeface="MS PGothic" pitchFamily="34" charset="-128"/>
              <a:cs typeface="ＭＳ Ｐゴシック" charset="0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job would allocate many execute nodes, which having its own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startd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Times New Roman" charset="0"/>
                <a:ea typeface="MS PGothic" pitchFamily="34" charset="-128"/>
                <a:cs typeface="ＭＳ Ｐゴシック" charset="0"/>
              </a:rPr>
              <a:t> representing it at PIC.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009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013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85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DEB4-BAD6-446D-919C-8310BE9C7D1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499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810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Search box! Latest, stable, and PDF/</a:t>
            </a:r>
            <a:r>
              <a:rPr lang="en-US" dirty="0" err="1"/>
              <a:t>Epub</a:t>
            </a:r>
            <a:r>
              <a:rPr lang="en-US" dirty="0"/>
              <a:t> in lower left! Single source of truth for Python API!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008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Search box! Latest, stable, and PDF/</a:t>
            </a:r>
            <a:r>
              <a:rPr lang="en-US" dirty="0" err="1"/>
              <a:t>Epub</a:t>
            </a:r>
            <a:r>
              <a:rPr lang="en-US" dirty="0"/>
              <a:t> in lower left! Single source of truth for Python API! Easily fork on GitHub and contribute via Edit Button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889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1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8" rIns="91435" bIns="45718" anchor="b"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r"/>
            <a:fld id="{7D4A7B70-74BE-4111-986C-B18FDDA06232}" type="slidenum">
              <a:rPr lang="en-US" altLang="en-US" sz="1200">
                <a:cs typeface="Arial" charset="0"/>
              </a:rPr>
              <a:pPr algn="r"/>
              <a:t>23</a:t>
            </a:fld>
            <a:endParaRPr lang="en-US" altLang="en-US" sz="1200">
              <a:cs typeface="Arial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3962" cy="4116388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defTabSz="457200">
              <a:defRPr/>
            </a:pPr>
            <a:endParaRPr lang="en-US" alt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922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9" y="5602288"/>
            <a:ext cx="221138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990" y="5885071"/>
            <a:ext cx="2708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17219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00122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6A0AA-7FD3-4A82-9345-19D2032998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39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045F6-34A2-4511-A3FB-315699BF1E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924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533400" y="6172200"/>
            <a:ext cx="411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9E3F0-957F-4C2E-A4DA-12781F6080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525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172" y="538449"/>
            <a:ext cx="8227457" cy="61414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991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172" y="1604399"/>
            <a:ext cx="955489" cy="1895672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2903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1460663" y="1604399"/>
            <a:ext cx="955489" cy="1895672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6321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172" y="538449"/>
            <a:ext cx="8227457" cy="61414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991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172" y="1604399"/>
            <a:ext cx="1958327" cy="903862"/>
          </a:xfrm>
          <a:prstGeom prst="rect">
            <a:avLst/>
          </a:prstGeom>
        </p:spPr>
        <p:txBody>
          <a:bodyPr lIns="0" tIns="0" rIns="0" bIns="0">
            <a:normAutofit fontScale="73000"/>
          </a:bodyPr>
          <a:lstStyle/>
          <a:p>
            <a:endParaRPr lang="en-US" sz="2903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172" y="2594467"/>
            <a:ext cx="1958327" cy="903862"/>
          </a:xfrm>
          <a:prstGeom prst="rect">
            <a:avLst/>
          </a:prstGeom>
        </p:spPr>
        <p:txBody>
          <a:bodyPr lIns="0" tIns="0" rIns="0" bIns="0">
            <a:normAutofit fontScale="73000"/>
          </a:bodyPr>
          <a:lstStyle/>
          <a:p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8539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172" y="538449"/>
            <a:ext cx="8227457" cy="61414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991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172" y="1604399"/>
            <a:ext cx="1958327" cy="189567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014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776C-14D7-48C6-B1E3-FF145FC109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11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9C8E0-503E-4745-A517-CFD08AC9DC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11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A462B-5250-49FE-8A2E-19B006A292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 userDrawn="1"/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9pPr>
          </a:lstStyle>
          <a:p>
            <a:pPr>
              <a:defRPr/>
            </a:pPr>
            <a:fld id="{671F83BD-2119-406E-B847-CD3D3B269AB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61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DACEB-D72B-4C0B-B940-72A92838F3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49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EE97-0F2E-4B87-BB55-F7FDEEB233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772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A2EA0-71A3-4F83-BC2C-56E5F38A3D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83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79E37-CFA8-442E-BA24-229311A8B4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26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83C2-34A6-4DA9-845D-D15FEE5C68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9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355725"/>
            <a:ext cx="8399462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625475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1F83BD-2119-406E-B847-CD3D3B269A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6181725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40" r:id="rId12"/>
    <p:sldLayoutId id="2147483741" r:id="rId13"/>
    <p:sldLayoutId id="2147483742" r:id="rId14"/>
    <p:sldLayoutId id="2147483743" r:id="rId15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tm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m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tiny.cc/f158cz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Relationship Id="rId5" Type="http://schemas.microsoft.com/office/2007/relationships/hdphoto" Target="../media/hdphoto2.wdp"/><Relationship Id="rId4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tcondor/htcondor-restd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9C4B71-8A2C-43ED-8151-EAC41F9A7E3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9272" y="949091"/>
            <a:ext cx="9162543" cy="495781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9182" y="828736"/>
            <a:ext cx="9034817" cy="2599261"/>
          </a:xfrm>
        </p:spPr>
        <p:txBody>
          <a:bodyPr/>
          <a:lstStyle/>
          <a:p>
            <a:r>
              <a:rPr lang="en-US" dirty="0"/>
              <a:t>What’s new in HTCondor?</a:t>
            </a:r>
            <a:br>
              <a:rPr lang="en-US" dirty="0"/>
            </a:br>
            <a:r>
              <a:rPr lang="en-US" dirty="0"/>
              <a:t>What’s coming?</a:t>
            </a:r>
            <a:br>
              <a:rPr lang="en-US" dirty="0"/>
            </a:br>
            <a:br>
              <a:rPr lang="en-US" dirty="0"/>
            </a:br>
            <a:r>
              <a:rPr lang="en-US" sz="3600" dirty="0" err="1"/>
              <a:t>HEPiX</a:t>
            </a:r>
            <a:r>
              <a:rPr lang="en-US" sz="3600" dirty="0"/>
              <a:t> Autumn 2019 </a:t>
            </a:r>
            <a:br>
              <a:rPr lang="en-US" sz="3600" dirty="0"/>
            </a:br>
            <a:r>
              <a:rPr lang="en-US" sz="3600" dirty="0"/>
              <a:t>Oct 15, 2019 – Amsterdam</a:t>
            </a:r>
            <a:br>
              <a:rPr lang="en-US" sz="3600" dirty="0"/>
            </a:b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838200" y="3544865"/>
            <a:ext cx="7772400" cy="203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2800" kern="0" dirty="0"/>
              <a:t>Todd Tannenbaum</a:t>
            </a:r>
          </a:p>
          <a:p>
            <a:r>
              <a:rPr lang="en-US" sz="2800" kern="0" dirty="0"/>
              <a:t>Center for High Throughput Computing</a:t>
            </a:r>
          </a:p>
          <a:p>
            <a:r>
              <a:rPr lang="en-US" sz="2800" kern="0" dirty="0"/>
              <a:t>Department of Computer Sciences</a:t>
            </a:r>
          </a:p>
          <a:p>
            <a:r>
              <a:rPr lang="en-US" sz="2800" kern="0" dirty="0"/>
              <a:t>University of Wisconsin-Madison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561FE-7C9E-40EC-B888-4C9A7F8892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D9E3F0-957F-4C2E-A4DA-12781F60800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C1AAFA6B-2E74-4A8B-B643-C8637E596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586" y="663114"/>
            <a:ext cx="2917713" cy="47674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EC325B-A2F5-4E33-9DD8-598163C22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0157" y="816823"/>
            <a:ext cx="4514850" cy="25336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A9B451-825E-4A8C-B06C-E2B429CA14DD}"/>
              </a:ext>
            </a:extLst>
          </p:cNvPr>
          <p:cNvSpPr txBox="1"/>
          <p:nvPr/>
        </p:nvSpPr>
        <p:spPr>
          <a:xfrm>
            <a:off x="3760026" y="3350473"/>
            <a:ext cx="5383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/>
              <a:t>"You know nothing, Job Snow!"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1A9751-7612-4C45-B818-3F17F417D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709" y="4196759"/>
            <a:ext cx="3162733" cy="171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168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08BB339-D053-4FD9-B8A0-A99A26DF0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Winter is coming for…</a:t>
            </a:r>
          </a:p>
        </p:txBody>
      </p:sp>
      <p:pic>
        <p:nvPicPr>
          <p:cNvPr id="7" name="Content Placeholder 6" descr="A person standing in front of a building&#10;&#10;Description automatically generated">
            <a:extLst>
              <a:ext uri="{FF2B5EF4-FFF2-40B4-BE49-F238E27FC236}">
                <a16:creationId xmlns:a16="http://schemas.microsoft.com/office/drawing/2014/main" id="{228AAC06-BA44-490D-BA62-320901ABCE7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7485" y="1577515"/>
            <a:ext cx="4334515" cy="2438165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76C7F7B-2300-4BBA-B261-CCC678449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199" y="858559"/>
            <a:ext cx="4439959" cy="4228809"/>
          </a:xfrm>
        </p:spPr>
        <p:txBody>
          <a:bodyPr/>
          <a:lstStyle/>
          <a:p>
            <a:r>
              <a:rPr lang="en-US" dirty="0"/>
              <a:t>SOAP API</a:t>
            </a:r>
          </a:p>
          <a:p>
            <a:pPr lvl="1"/>
            <a:r>
              <a:rPr lang="en-US" dirty="0"/>
              <a:t>Long live House Python!</a:t>
            </a:r>
          </a:p>
          <a:p>
            <a:r>
              <a:rPr lang="en-US" dirty="0"/>
              <a:t>RHEL/Centos 6 Support</a:t>
            </a:r>
          </a:p>
          <a:p>
            <a:r>
              <a:rPr lang="en-US" dirty="0"/>
              <a:t>Quill</a:t>
            </a:r>
          </a:p>
          <a:p>
            <a:r>
              <a:rPr lang="en-US" dirty="0"/>
              <a:t>"Standard" Universe</a:t>
            </a:r>
          </a:p>
          <a:p>
            <a:pPr lvl="1"/>
            <a:r>
              <a:rPr lang="en-US" sz="2000" dirty="0"/>
              <a:t>Instead self-checkpoint vanilla job support [1]</a:t>
            </a:r>
            <a:endParaRPr lang="en-US" dirty="0"/>
          </a:p>
          <a:p>
            <a:r>
              <a:rPr lang="en-US" dirty="0"/>
              <a:t>Non-standard packaging</a:t>
            </a:r>
          </a:p>
          <a:p>
            <a:pPr lvl="1"/>
            <a:r>
              <a:rPr lang="en-US" sz="2000" dirty="0"/>
              <a:t>UW packages and Centos/Debian packages can now be the same</a:t>
            </a:r>
          </a:p>
          <a:p>
            <a:r>
              <a:rPr lang="en-US" sz="2400" dirty="0"/>
              <a:t>HTCondor Manual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A3CAA4-7596-42FB-9DA1-7C522A94FC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D9E3F0-957F-4C2E-A4DA-12781F60800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B640A3-34A1-427E-AE35-79C7BC3EA0ED}"/>
              </a:ext>
            </a:extLst>
          </p:cNvPr>
          <p:cNvSpPr txBox="1"/>
          <p:nvPr/>
        </p:nvSpPr>
        <p:spPr>
          <a:xfrm>
            <a:off x="335047" y="5879068"/>
            <a:ext cx="8533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[1] https://htcondor-wiki.cs.wisc.edu/index.cgi/wiki?p=HowToRunSelfCheckpointingJobs</a:t>
            </a:r>
          </a:p>
        </p:txBody>
      </p:sp>
    </p:spTree>
    <p:extLst>
      <p:ext uri="{BB962C8B-B14F-4D97-AF65-F5344CB8AC3E}">
        <p14:creationId xmlns:p14="http://schemas.microsoft.com/office/powerpoint/2010/main" val="376179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72C14-ADFA-4CED-B8C4-76A8CFC84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60450"/>
          </a:xfrm>
        </p:spPr>
        <p:txBody>
          <a:bodyPr/>
          <a:lstStyle/>
          <a:p>
            <a:r>
              <a:rPr lang="en-US" sz="3200" dirty="0"/>
              <a:t>Manual is now a cheat-sheet "Page790.pdf"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D86FC-8770-4647-9BD8-ED8C28F6A1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462B-5250-49FE-8A2E-19B006A2929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4" name="Picture 3" descr="A close up of a newspaper&#10;&#10;Description automatically generated">
            <a:extLst>
              <a:ext uri="{FF2B5EF4-FFF2-40B4-BE49-F238E27FC236}">
                <a16:creationId xmlns:a16="http://schemas.microsoft.com/office/drawing/2014/main" id="{DBAC5CD6-215C-426A-9253-2D98CCA88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459" y="560450"/>
            <a:ext cx="8061082" cy="629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687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72C14-ADFA-4CED-B8C4-76A8CFC84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0895"/>
          </a:xfrm>
        </p:spPr>
        <p:txBody>
          <a:bodyPr/>
          <a:lstStyle/>
          <a:p>
            <a:r>
              <a:rPr lang="en-US" sz="3200" dirty="0"/>
              <a:t>http://htcondor.readthedocs.io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D86FC-8770-4647-9BD8-ED8C28F6A1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462B-5250-49FE-8A2E-19B006A2929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 descr="Submitting a Job — HTCondor Manual 8.9.2 documentation - Mozilla Firefox">
            <a:extLst>
              <a:ext uri="{FF2B5EF4-FFF2-40B4-BE49-F238E27FC236}">
                <a16:creationId xmlns:a16="http://schemas.microsoft.com/office/drawing/2014/main" id="{EAAC3820-B680-4A1F-8D0E-E80B568562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71" r="24357"/>
          <a:stretch/>
        </p:blipFill>
        <p:spPr>
          <a:xfrm>
            <a:off x="186854" y="703914"/>
            <a:ext cx="8770292" cy="600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173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72C14-ADFA-4CED-B8C4-76A8CFC84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0895"/>
          </a:xfrm>
        </p:spPr>
        <p:txBody>
          <a:bodyPr/>
          <a:lstStyle/>
          <a:p>
            <a:r>
              <a:rPr lang="en-US" sz="3200" dirty="0"/>
              <a:t>http://htcondor.readthedocs.io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D86FC-8770-4647-9BD8-ED8C28F6A1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A462B-5250-49FE-8A2E-19B006A2929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 descr="Submitting a Job — HTCondor Manual 8.9.2 documentation - Mozilla Firefox">
            <a:extLst>
              <a:ext uri="{FF2B5EF4-FFF2-40B4-BE49-F238E27FC236}">
                <a16:creationId xmlns:a16="http://schemas.microsoft.com/office/drawing/2014/main" id="{EAAC3820-B680-4A1F-8D0E-E80B568562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71" r="24357"/>
          <a:stretch/>
        </p:blipFill>
        <p:spPr>
          <a:xfrm>
            <a:off x="186854" y="703914"/>
            <a:ext cx="8770292" cy="600168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F098EE0E-7737-4809-9CB1-F6DBB8088A09}"/>
              </a:ext>
            </a:extLst>
          </p:cNvPr>
          <p:cNvSpPr/>
          <p:nvPr/>
        </p:nvSpPr>
        <p:spPr bwMode="auto">
          <a:xfrm>
            <a:off x="186854" y="879500"/>
            <a:ext cx="2408152" cy="710895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69F099E-332E-4957-93CD-D1B74391ABDB}"/>
              </a:ext>
            </a:extLst>
          </p:cNvPr>
          <p:cNvSpPr/>
          <p:nvPr/>
        </p:nvSpPr>
        <p:spPr bwMode="auto">
          <a:xfrm>
            <a:off x="1437911" y="3638219"/>
            <a:ext cx="1403011" cy="50977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pic>
        <p:nvPicPr>
          <p:cNvPr id="8" name="Picture 7" descr="Submitting a Job — HTCondor Manual 8.9.2 documentation - Mozilla Firefox">
            <a:extLst>
              <a:ext uri="{FF2B5EF4-FFF2-40B4-BE49-F238E27FC236}">
                <a16:creationId xmlns:a16="http://schemas.microsoft.com/office/drawing/2014/main" id="{E77659B6-EB3F-4B19-993B-8642858503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443" t="9689" r="27328" b="83562"/>
          <a:stretch/>
        </p:blipFill>
        <p:spPr>
          <a:xfrm>
            <a:off x="7688977" y="822496"/>
            <a:ext cx="1268169" cy="4572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59E6DB0E-69A0-4F5F-8F7B-E19B6667AAB0}"/>
              </a:ext>
            </a:extLst>
          </p:cNvPr>
          <p:cNvSpPr/>
          <p:nvPr/>
        </p:nvSpPr>
        <p:spPr bwMode="auto">
          <a:xfrm>
            <a:off x="7573465" y="822496"/>
            <a:ext cx="1477107" cy="43604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38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HTCondor Singularity Integration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AutoShape 2" descr="http://singularity.lbl.gov/images/logo/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http://singularity.lbl.gov/images/logo/logo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http://singularity.lbl.gov/images/logo/logo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7975" y="884392"/>
            <a:ext cx="8399462" cy="4227513"/>
          </a:xfrm>
        </p:spPr>
        <p:txBody>
          <a:bodyPr/>
          <a:lstStyle/>
          <a:p>
            <a:r>
              <a:rPr lang="en-US" sz="2800" dirty="0"/>
              <a:t>What is Singularity? </a:t>
            </a:r>
          </a:p>
          <a:p>
            <a:pPr marL="0" indent="0">
              <a:buNone/>
            </a:pPr>
            <a:r>
              <a:rPr lang="en-US" sz="2800" dirty="0"/>
              <a:t>    Like Docker but…</a:t>
            </a:r>
          </a:p>
          <a:p>
            <a:pPr lvl="1"/>
            <a:r>
              <a:rPr lang="en-US" sz="2400" dirty="0"/>
              <a:t>No root owned daemon process, just a </a:t>
            </a:r>
            <a:r>
              <a:rPr lang="en-US" sz="2400" dirty="0" err="1"/>
              <a:t>setuid</a:t>
            </a:r>
            <a:endParaRPr lang="en-US" sz="2400" dirty="0"/>
          </a:p>
          <a:p>
            <a:pPr lvl="1"/>
            <a:r>
              <a:rPr lang="en-US" sz="2400" dirty="0"/>
              <a:t>No </a:t>
            </a:r>
            <a:r>
              <a:rPr lang="en-US" sz="2400" dirty="0" err="1"/>
              <a:t>setuid</a:t>
            </a:r>
            <a:r>
              <a:rPr lang="en-US" sz="2400" dirty="0"/>
              <a:t> required (as of very latest RHEL7)</a:t>
            </a:r>
          </a:p>
          <a:p>
            <a:pPr lvl="1"/>
            <a:r>
              <a:rPr lang="en-US" sz="2400" dirty="0"/>
              <a:t>Easy access to host resources </a:t>
            </a:r>
            <a:r>
              <a:rPr lang="en-US" sz="2400" dirty="0" err="1"/>
              <a:t>incl</a:t>
            </a:r>
            <a:r>
              <a:rPr lang="en-US" sz="2400" dirty="0"/>
              <a:t> GPU, network, file systems</a:t>
            </a:r>
          </a:p>
          <a:p>
            <a:r>
              <a:rPr lang="en-US" sz="2800" dirty="0"/>
              <a:t>HTCondor allows admin to define a policy (with access to job and machine attributes) to control</a:t>
            </a:r>
          </a:p>
          <a:p>
            <a:pPr lvl="1"/>
            <a:r>
              <a:rPr lang="en-US" sz="2400" dirty="0"/>
              <a:t>Singularity image to use</a:t>
            </a:r>
          </a:p>
          <a:p>
            <a:pPr lvl="1"/>
            <a:r>
              <a:rPr lang="en-US" sz="2400" dirty="0"/>
              <a:t>Volume (bind) mounts</a:t>
            </a:r>
          </a:p>
          <a:p>
            <a:pPr lvl="1"/>
            <a:r>
              <a:rPr lang="en-US" sz="2400" dirty="0"/>
              <a:t>Location where HTCondor transfers files</a:t>
            </a:r>
          </a:p>
        </p:txBody>
      </p:sp>
      <p:pic>
        <p:nvPicPr>
          <p:cNvPr id="10" name="Content Placeholder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50100" y="922337"/>
            <a:ext cx="1533332" cy="167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</p:pic>
    </p:spTree>
    <p:extLst>
      <p:ext uri="{BB962C8B-B14F-4D97-AF65-F5344CB8AC3E}">
        <p14:creationId xmlns:p14="http://schemas.microsoft.com/office/powerpoint/2010/main" val="1476839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1989" y="928255"/>
            <a:ext cx="5909700" cy="5015346"/>
          </a:xfrm>
        </p:spPr>
        <p:txBody>
          <a:bodyPr/>
          <a:lstStyle/>
          <a:p>
            <a:r>
              <a:rPr lang="en-US" sz="2800" dirty="0"/>
              <a:t>Docker jobs get usage updates (i.e. network usage) reported in job </a:t>
            </a:r>
            <a:r>
              <a:rPr lang="en-US" sz="2800" dirty="0" err="1"/>
              <a:t>classad</a:t>
            </a:r>
            <a:endParaRPr lang="en-US" sz="2800" dirty="0"/>
          </a:p>
          <a:p>
            <a:r>
              <a:rPr lang="en-US" sz="2800" dirty="0"/>
              <a:t>Admin can add additional volumes</a:t>
            </a:r>
          </a:p>
          <a:p>
            <a:r>
              <a:rPr lang="en-US" sz="2800" dirty="0"/>
              <a:t>Conditionally drop capabilities</a:t>
            </a:r>
          </a:p>
          <a:p>
            <a:r>
              <a:rPr lang="en-US" sz="2800" dirty="0">
                <a:solidFill>
                  <a:srgbClr val="FF0000"/>
                </a:solidFill>
              </a:rPr>
              <a:t>Condor Chirp support</a:t>
            </a:r>
          </a:p>
          <a:p>
            <a:r>
              <a:rPr lang="en-US" sz="2800" dirty="0">
                <a:solidFill>
                  <a:srgbClr val="FF0000"/>
                </a:solidFill>
              </a:rPr>
              <a:t>Support for </a:t>
            </a:r>
            <a:r>
              <a:rPr lang="en-US" sz="2800" dirty="0" err="1">
                <a:solidFill>
                  <a:srgbClr val="FF0000"/>
                </a:solidFill>
              </a:rPr>
              <a:t>condor_ssh_to_job</a:t>
            </a:r>
            <a:endParaRPr lang="en-US" sz="2800" dirty="0">
              <a:solidFill>
                <a:srgbClr val="FF0000"/>
              </a:solidFill>
            </a:endParaRPr>
          </a:p>
          <a:p>
            <a:pPr lvl="1"/>
            <a:r>
              <a:rPr lang="en-US" sz="2400" dirty="0"/>
              <a:t>For both Docker and Singularity</a:t>
            </a:r>
          </a:p>
          <a:p>
            <a:r>
              <a:rPr lang="en-US" sz="2800" dirty="0">
                <a:solidFill>
                  <a:srgbClr val="FF0000"/>
                </a:solidFill>
              </a:rPr>
              <a:t>Soft-kill (SIGTERM) of Docker jobs upon removal, preemption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81484"/>
            <a:ext cx="9144000" cy="914400"/>
          </a:xfrm>
        </p:spPr>
        <p:txBody>
          <a:bodyPr/>
          <a:lstStyle/>
          <a:p>
            <a:r>
              <a:rPr lang="en-US" dirty="0"/>
              <a:t>Docker Job Enhancements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050" name="Picture 2" descr="https://blog.travis-ci.com/images/docker-lego-whal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5" b="27735"/>
          <a:stretch/>
        </p:blipFill>
        <p:spPr bwMode="auto">
          <a:xfrm>
            <a:off x="6051791" y="3157875"/>
            <a:ext cx="2759699" cy="173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ages.mocpages.com/user_images/77862/1493324068m_SPLA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473" y="944611"/>
            <a:ext cx="2951018" cy="221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887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7975" y="1330582"/>
            <a:ext cx="8399462" cy="4695220"/>
          </a:xfrm>
        </p:spPr>
        <p:txBody>
          <a:bodyPr/>
          <a:lstStyle/>
          <a:p>
            <a:r>
              <a:rPr lang="en-US" sz="2800" dirty="0"/>
              <a:t>Two scenarios for interactive sessions</a:t>
            </a:r>
          </a:p>
          <a:p>
            <a:pPr lvl="1"/>
            <a:r>
              <a:rPr lang="en-US" sz="2400" dirty="0"/>
              <a:t>Interactive session alongside a batch job</a:t>
            </a:r>
          </a:p>
          <a:p>
            <a:pPr lvl="2"/>
            <a:r>
              <a:rPr lang="en-US" sz="2000" dirty="0" err="1"/>
              <a:t>condor_ssh_to_job</a:t>
            </a:r>
            <a:r>
              <a:rPr lang="en-US" sz="2000" dirty="0"/>
              <a:t>: Debugging job, monitoring job</a:t>
            </a:r>
          </a:p>
          <a:p>
            <a:pPr lvl="1"/>
            <a:r>
              <a:rPr lang="en-US" sz="2400" dirty="0"/>
              <a:t>Interactive session alone (no batch job)</a:t>
            </a:r>
          </a:p>
          <a:p>
            <a:pPr lvl="2"/>
            <a:r>
              <a:rPr lang="en-US" sz="2000" dirty="0" err="1"/>
              <a:t>condor_submit</a:t>
            </a:r>
            <a:r>
              <a:rPr lang="en-US" sz="2000" dirty="0"/>
              <a:t> –</a:t>
            </a:r>
            <a:r>
              <a:rPr lang="en-US" sz="2000" dirty="0" err="1"/>
              <a:t>i</a:t>
            </a:r>
            <a:r>
              <a:rPr lang="en-US" sz="2000" dirty="0"/>
              <a:t> : </a:t>
            </a:r>
            <a:r>
              <a:rPr lang="en-US" sz="2000" dirty="0" err="1"/>
              <a:t>Juptyer</a:t>
            </a:r>
            <a:r>
              <a:rPr lang="en-US" sz="2000" dirty="0"/>
              <a:t> notebooks, schedule shell access</a:t>
            </a:r>
          </a:p>
          <a:p>
            <a:pPr lvl="2"/>
            <a:r>
              <a:rPr lang="en-US" sz="2000" dirty="0"/>
              <a:t>p.s. </a:t>
            </a:r>
            <a:r>
              <a:rPr lang="en-US" sz="2000" dirty="0" err="1"/>
              <a:t>Jupyter</a:t>
            </a:r>
            <a:r>
              <a:rPr lang="en-US" sz="2000" dirty="0"/>
              <a:t> Hub </a:t>
            </a:r>
            <a:r>
              <a:rPr lang="en-US" sz="2000" dirty="0" err="1"/>
              <a:t>batchspawner</a:t>
            </a:r>
            <a:r>
              <a:rPr lang="en-US" sz="2000" dirty="0"/>
              <a:t> supports HTCondor  </a:t>
            </a:r>
          </a:p>
          <a:p>
            <a:r>
              <a:rPr lang="en-US" sz="2800" dirty="0"/>
              <a:t>Can tell the </a:t>
            </a:r>
            <a:r>
              <a:rPr lang="en-US" sz="2800" dirty="0" err="1"/>
              <a:t>schedd</a:t>
            </a:r>
            <a:r>
              <a:rPr lang="en-US" sz="2800" dirty="0"/>
              <a:t> to run a specified job immediately!  Interactive sessions, test jobs</a:t>
            </a:r>
          </a:p>
          <a:p>
            <a:pPr lvl="1"/>
            <a:r>
              <a:rPr lang="en-US" sz="2400" i="1" dirty="0" err="1"/>
              <a:t>condor_now</a:t>
            </a:r>
            <a:r>
              <a:rPr lang="en-US" sz="2400" i="1" dirty="0"/>
              <a:t> &lt;</a:t>
            </a:r>
            <a:r>
              <a:rPr lang="en-US" sz="2400" i="1" dirty="0" err="1"/>
              <a:t>job_id_to_run</a:t>
            </a:r>
            <a:r>
              <a:rPr lang="en-US" sz="2400" i="1" dirty="0"/>
              <a:t>&gt; &lt;</a:t>
            </a:r>
            <a:r>
              <a:rPr lang="en-US" sz="2400" i="1" dirty="0" err="1"/>
              <a:t>job_ids_to_kill</a:t>
            </a:r>
            <a:r>
              <a:rPr lang="en-US" sz="2400" i="1" dirty="0"/>
              <a:t>&gt;</a:t>
            </a:r>
          </a:p>
          <a:p>
            <a:pPr lvl="1"/>
            <a:r>
              <a:rPr lang="en-US" sz="2400" dirty="0"/>
              <a:t>No waiting for negotiation, scheduling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93963"/>
            <a:ext cx="9144000" cy="914400"/>
          </a:xfrm>
        </p:spPr>
        <p:txBody>
          <a:bodyPr/>
          <a:lstStyle/>
          <a:p>
            <a:r>
              <a:rPr lang="en-US" dirty="0"/>
              <a:t>Not just Batch - </a:t>
            </a:r>
            <a:br>
              <a:rPr lang="en-US" dirty="0"/>
            </a:br>
            <a:r>
              <a:rPr lang="en-US" dirty="0"/>
              <a:t>Interactive Sessions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AutoShape 2" descr="Image result for jupy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jupyter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jupyter log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jupyter logo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Jupyter logo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2" descr="Jupyter logo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4" descr="Jupyter logo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4" name="Picture 16" descr="http://jupyter.org/assets/try/jupy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036" y="769938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035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846" y="790332"/>
            <a:ext cx="8399462" cy="4227513"/>
          </a:xfrm>
        </p:spPr>
        <p:txBody>
          <a:bodyPr/>
          <a:lstStyle/>
          <a:p>
            <a:r>
              <a:rPr lang="en-US" sz="2800" dirty="0"/>
              <a:t>Bring HTC into Python environments incl Jupyter</a:t>
            </a:r>
          </a:p>
          <a:p>
            <a:r>
              <a:rPr lang="en-US" sz="2800" dirty="0"/>
              <a:t>HTCondor Bindings (</a:t>
            </a:r>
            <a:r>
              <a:rPr lang="en-US" sz="2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2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htcondor</a:t>
            </a:r>
            <a:r>
              <a:rPr lang="en-US" sz="2800" dirty="0"/>
              <a:t>) are steeped in the HTCondor ecosystem</a:t>
            </a:r>
          </a:p>
          <a:p>
            <a:pPr lvl="1"/>
            <a:r>
              <a:rPr lang="en-US" sz="2400" dirty="0"/>
              <a:t>Exposed to concepts like </a:t>
            </a:r>
            <a:r>
              <a:rPr lang="en-US" sz="2400" dirty="0" err="1"/>
              <a:t>Schedds</a:t>
            </a:r>
            <a:r>
              <a:rPr lang="en-US" sz="2400" dirty="0"/>
              <a:t>, Collectors, ClassAds, jobs, transactions to the </a:t>
            </a:r>
            <a:r>
              <a:rPr lang="en-US" sz="2400" dirty="0" err="1"/>
              <a:t>Schedd</a:t>
            </a:r>
            <a:r>
              <a:rPr lang="en-US" sz="2400" dirty="0"/>
              <a:t>, </a:t>
            </a:r>
            <a:r>
              <a:rPr lang="en-US" sz="2400" dirty="0" err="1"/>
              <a:t>etc</a:t>
            </a:r>
            <a:endParaRPr lang="en-US" sz="2400" dirty="0"/>
          </a:p>
          <a:p>
            <a:r>
              <a:rPr lang="en-US" sz="2800" dirty="0"/>
              <a:t>Released our </a:t>
            </a:r>
            <a:r>
              <a:rPr lang="en-US" sz="2800" b="1" dirty="0" err="1">
                <a:solidFill>
                  <a:srgbClr val="FF0000"/>
                </a:solidFill>
              </a:rPr>
              <a:t>HTMap</a:t>
            </a:r>
            <a:r>
              <a:rPr lang="en-US" sz="2800" b="1" dirty="0">
                <a:solidFill>
                  <a:srgbClr val="FF0000"/>
                </a:solidFill>
              </a:rPr>
              <a:t> package</a:t>
            </a:r>
          </a:p>
          <a:p>
            <a:pPr lvl="1"/>
            <a:r>
              <a:rPr lang="en-US" sz="2400" dirty="0"/>
              <a:t>No HTCondor concepts to learn, just extensions of familiar Python functionality. Inspired by BNL!</a:t>
            </a:r>
          </a:p>
          <a:p>
            <a:pPr marL="457200" lvl="1" indent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lvl="1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6476"/>
            <a:ext cx="9144000" cy="914400"/>
          </a:xfrm>
        </p:spPr>
        <p:txBody>
          <a:bodyPr/>
          <a:lstStyle/>
          <a:p>
            <a:r>
              <a:rPr lang="en-US" sz="4000" dirty="0"/>
              <a:t>Python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179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DED5FF-1ABF-4CF0-9083-869E1FB1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561585"/>
            <a:ext cx="4369576" cy="712654"/>
          </a:xfrm>
        </p:spPr>
        <p:txBody>
          <a:bodyPr/>
          <a:lstStyle/>
          <a:p>
            <a:r>
              <a:rPr lang="en-US" dirty="0" err="1"/>
              <a:t>htcondor</a:t>
            </a:r>
            <a:br>
              <a:rPr lang="en-US" dirty="0"/>
            </a:br>
            <a:r>
              <a:rPr lang="en-US" dirty="0"/>
              <a:t>package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88488C-DBC9-4B00-8399-FD54816BAB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4EBC01-8183-410E-B9CC-A019DD363FB3}"/>
              </a:ext>
            </a:extLst>
          </p:cNvPr>
          <p:cNvSpPr txBox="1"/>
          <p:nvPr/>
        </p:nvSpPr>
        <p:spPr>
          <a:xfrm>
            <a:off x="209804" y="356327"/>
            <a:ext cx="6955750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htcondor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Describe jobs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sub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htcondor.Submit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('''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executable = my_program.exe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output = 'run$(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).out'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''')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Submit jobs</a:t>
            </a: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htcondor.Schedd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with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schedd.transaction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as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sub.queue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txn,count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10)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Wait for jobs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time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schedd.query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constraint='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=='+str(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attr_list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=['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'])):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time.sleep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2892107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0AC1BA-04DF-431D-8E78-2B8B39E552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A2EA0-71A3-4F83-BC2C-56E5F38A3D0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Picture 5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F1F72275-4CEA-40CB-B5D3-1EF359C02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4306" y="2241866"/>
            <a:ext cx="5035015" cy="3776261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BF3FFE31-7A02-4A62-8FE8-1B99AFA2B3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7706" y="2031600"/>
            <a:ext cx="4035389" cy="4035389"/>
          </a:xfrm>
          <a:prstGeom prst="rect">
            <a:avLst/>
          </a:prstGeom>
        </p:spPr>
      </p:pic>
      <p:pic>
        <p:nvPicPr>
          <p:cNvPr id="10" name="Picture 9" descr="A cellphone on a table&#10;&#10;Description automatically generated">
            <a:extLst>
              <a:ext uri="{FF2B5EF4-FFF2-40B4-BE49-F238E27FC236}">
                <a16:creationId xmlns:a16="http://schemas.microsoft.com/office/drawing/2014/main" id="{41ECA2E6-3890-4B8A-8A61-7022AED76D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0687" y="278418"/>
            <a:ext cx="3984504" cy="3506364"/>
          </a:xfrm>
          <a:prstGeom prst="rect">
            <a:avLst/>
          </a:prstGeom>
        </p:spPr>
      </p:pic>
      <p:pic>
        <p:nvPicPr>
          <p:cNvPr id="12" name="Picture 11" descr="A picture containing monitor, wall, indoor, table&#10;&#10;Description automatically generated">
            <a:extLst>
              <a:ext uri="{FF2B5EF4-FFF2-40B4-BE49-F238E27FC236}">
                <a16:creationId xmlns:a16="http://schemas.microsoft.com/office/drawing/2014/main" id="{8B23F6D1-3850-4FCB-9B38-E4EC8153C4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6754" y="791011"/>
            <a:ext cx="4023360" cy="53583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BF822E-73A2-43B8-BBE5-70B39460E6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3936"/>
            <a:ext cx="4982950" cy="269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4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DECD4B-3727-469E-AD0C-A27B5DAF19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A2EA0-71A3-4F83-BC2C-56E5F38A3D0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4" name="Picture 3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C703E69C-68AA-4682-AFB5-052398B7C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74" y="167389"/>
            <a:ext cx="4866370" cy="35707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0AA043-1B4D-4EFF-8875-90DB0FA9C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316" y="4558974"/>
            <a:ext cx="2868842" cy="1552318"/>
          </a:xfrm>
          <a:prstGeom prst="rect">
            <a:avLst/>
          </a:prstGeom>
        </p:spPr>
      </p:pic>
      <p:pic>
        <p:nvPicPr>
          <p:cNvPr id="7" name="Picture 6" descr="A picture containing person, man, indoor, green&#10;&#10;Description automatically generated">
            <a:extLst>
              <a:ext uri="{FF2B5EF4-FFF2-40B4-BE49-F238E27FC236}">
                <a16:creationId xmlns:a16="http://schemas.microsoft.com/office/drawing/2014/main" id="{4F6E3885-39A3-4279-ACC6-80B9622EC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5409" y="3908013"/>
            <a:ext cx="4762500" cy="2057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895037-0B5B-46EC-A792-DB5E00F97B1B}"/>
              </a:ext>
            </a:extLst>
          </p:cNvPr>
          <p:cNvSpPr txBox="1"/>
          <p:nvPr/>
        </p:nvSpPr>
        <p:spPr>
          <a:xfrm>
            <a:off x="3972870" y="1389049"/>
            <a:ext cx="1326229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Job!</a:t>
            </a:r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0A993EE4-CE38-4E78-9CA1-40FA22BE4391}"/>
              </a:ext>
            </a:extLst>
          </p:cNvPr>
          <p:cNvSpPr/>
          <p:nvPr/>
        </p:nvSpPr>
        <p:spPr bwMode="auto">
          <a:xfrm>
            <a:off x="3580818" y="837618"/>
            <a:ext cx="1102864" cy="670095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5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82172" y="5497744"/>
            <a:ext cx="7391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See https://github.com/htcondor/htmap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B20307-4D67-42D0-A74D-6ABB07DD3FB2}"/>
              </a:ext>
            </a:extLst>
          </p:cNvPr>
          <p:cNvSpPr txBox="1"/>
          <p:nvPr/>
        </p:nvSpPr>
        <p:spPr>
          <a:xfrm>
            <a:off x="293566" y="1160095"/>
            <a:ext cx="603242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htmap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Describe work</a:t>
            </a:r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def double(x): 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2 * x 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Do work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doubled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htmap.map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double,range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(10)) 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Use results!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print(list(doubled)) 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[0, 2, 4, 6, 8, 10, 12, 14, 16, 18] </a:t>
            </a:r>
          </a:p>
          <a:p>
            <a:endParaRPr lang="en-US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2CE1B497-5996-414B-9FE5-EB81628B388E}"/>
              </a:ext>
            </a:extLst>
          </p:cNvPr>
          <p:cNvSpPr txBox="1">
            <a:spLocks/>
          </p:cNvSpPr>
          <p:nvPr/>
        </p:nvSpPr>
        <p:spPr bwMode="auto">
          <a:xfrm>
            <a:off x="4564620" y="1026082"/>
            <a:ext cx="4369576" cy="712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kern="0" dirty="0" err="1"/>
              <a:t>htmap</a:t>
            </a:r>
            <a:endParaRPr lang="en-US" kern="0" dirty="0"/>
          </a:p>
          <a:p>
            <a:r>
              <a:rPr lang="en-US" kern="0" dirty="0"/>
              <a:t> package</a:t>
            </a:r>
            <a:br>
              <a:rPr lang="en-US" kern="0" dirty="0"/>
            </a:b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751762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7976" y="769938"/>
            <a:ext cx="8399462" cy="4227513"/>
          </a:xfrm>
        </p:spPr>
        <p:txBody>
          <a:bodyPr/>
          <a:lstStyle/>
          <a:p>
            <a:r>
              <a:rPr lang="en-US" dirty="0"/>
              <a:t>Instantiate an HTCondor Annex to dynamically add additional execute slots for jobs submitted at your site</a:t>
            </a:r>
          </a:p>
          <a:p>
            <a:pPr lvl="1"/>
            <a:r>
              <a:rPr lang="en-US" dirty="0"/>
              <a:t>Get status on an Annex</a:t>
            </a:r>
          </a:p>
          <a:p>
            <a:pPr lvl="1"/>
            <a:r>
              <a:rPr lang="en-US" dirty="0"/>
              <a:t>Control which jobs (or users, or groups) can use an Annex</a:t>
            </a:r>
          </a:p>
          <a:p>
            <a:r>
              <a:rPr lang="en-US" dirty="0"/>
              <a:t>Want to launch an Annex on</a:t>
            </a:r>
          </a:p>
          <a:p>
            <a:pPr lvl="1"/>
            <a:r>
              <a:rPr lang="en-US" dirty="0"/>
              <a:t>Clouds</a:t>
            </a:r>
          </a:p>
          <a:p>
            <a:pPr lvl="2"/>
            <a:r>
              <a:rPr lang="en-US" dirty="0"/>
              <a:t>Via cloud APIs </a:t>
            </a:r>
          </a:p>
          <a:p>
            <a:pPr lvl="1"/>
            <a:r>
              <a:rPr lang="en-US" dirty="0"/>
              <a:t>HPC  Centers / Supercomputers</a:t>
            </a:r>
          </a:p>
          <a:p>
            <a:pPr lvl="2"/>
            <a:r>
              <a:rPr lang="en-US" dirty="0"/>
              <a:t>Via edge services (i.e. HTCondor-CE)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HTCondor "Annex"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33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52C5ED-877D-425F-B55B-EEBA119C148F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defTabSz="457200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altLang="en-US" dirty="0"/>
              <a:t>Grid Universe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5464" y="482600"/>
            <a:ext cx="8818536" cy="4495800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338138" indent="-338138" defTabSz="457200"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400" dirty="0"/>
              <a:t>Reliable, durable submission of a job to a remote scheduler </a:t>
            </a:r>
          </a:p>
          <a:p>
            <a:pPr marL="338138" indent="-338138" defTabSz="457200"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400" dirty="0"/>
              <a:t>Popular way to send pilot jobs (used by glideinWMS), key component of HTCondor-CE</a:t>
            </a:r>
          </a:p>
          <a:p>
            <a:pPr marL="338138" indent="-338138" defTabSz="457200"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400" dirty="0"/>
              <a:t>Supports many “back end” types: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HTCondor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PBS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LSF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Grid Engine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Google Compute Engine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Amazon AWS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OpenStack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Cream</a:t>
            </a:r>
          </a:p>
          <a:p>
            <a:pPr marL="738188" lvl="1" indent="-280988" defTabSz="457200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 err="1"/>
              <a:t>NorduGrid</a:t>
            </a:r>
            <a:r>
              <a:rPr lang="en-GB" altLang="en-US" sz="2000" dirty="0"/>
              <a:t> ARC</a:t>
            </a:r>
          </a:p>
          <a:p>
            <a:pPr marL="738188" lvl="1" indent="-280988" defTabSz="457200" eaLnBrk="1" hangingPunct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BOINC</a:t>
            </a:r>
          </a:p>
          <a:p>
            <a:pPr marL="738188" lvl="1" indent="-280988" defTabSz="457200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Globus: GT2, GT5</a:t>
            </a:r>
          </a:p>
          <a:p>
            <a:pPr marL="738188" lvl="1" indent="-280988" defTabSz="457200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altLang="en-US" sz="2000" dirty="0"/>
              <a:t>UNICORE</a:t>
            </a:r>
          </a:p>
          <a:p>
            <a:pPr marL="457200" lvl="1" indent="0" defTabSz="457200" eaLnBrk="1" hangingPunct="1">
              <a:lnSpc>
                <a:spcPct val="90000"/>
              </a:lnSpc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altLang="en-US" sz="2000" dirty="0"/>
          </a:p>
          <a:p>
            <a:pPr marL="338138" indent="-338138" defTabSz="457200"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altLang="en-US" sz="2000" dirty="0"/>
          </a:p>
        </p:txBody>
      </p:sp>
      <p:pic>
        <p:nvPicPr>
          <p:cNvPr id="5125" name="Picture 4" descr="globusalliance-nour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743200"/>
            <a:ext cx="16192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logo-ng-sheared-we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925" y="3886200"/>
            <a:ext cx="2286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8" descr="unicore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5543550"/>
            <a:ext cx="14287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0" descr="pbsguy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492" y="4314825"/>
            <a:ext cx="1295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00400"/>
            <a:ext cx="16192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0" descr="logoege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4978400"/>
            <a:ext cx="11620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1" descr="sg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055" y="2288381"/>
            <a:ext cx="156210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2" descr="white_bird_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087" y="1403350"/>
            <a:ext cx="24177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49487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226" y="574099"/>
            <a:ext cx="1916614" cy="309996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445" y="1093181"/>
            <a:ext cx="5433846" cy="2606849"/>
          </a:xfrm>
        </p:spPr>
        <p:txBody>
          <a:bodyPr/>
          <a:lstStyle/>
          <a:p>
            <a:r>
              <a:rPr lang="en-US" sz="2800" dirty="0"/>
              <a:t>Speak to </a:t>
            </a:r>
            <a:r>
              <a:rPr lang="en-US" sz="2800" dirty="0">
                <a:solidFill>
                  <a:srgbClr val="FF0000"/>
                </a:solidFill>
              </a:rPr>
              <a:t>Microsoft Azure</a:t>
            </a:r>
          </a:p>
          <a:p>
            <a:r>
              <a:rPr lang="en-US" sz="2800" dirty="0"/>
              <a:t>Speak </a:t>
            </a:r>
            <a:r>
              <a:rPr lang="en-US" sz="2800" dirty="0">
                <a:solidFill>
                  <a:srgbClr val="FF0000"/>
                </a:solidFill>
              </a:rPr>
              <a:t>native SLURM protocol </a:t>
            </a:r>
          </a:p>
          <a:p>
            <a:r>
              <a:rPr lang="en-US" sz="2800" dirty="0"/>
              <a:t>Speak to </a:t>
            </a:r>
            <a:r>
              <a:rPr lang="en-US" sz="2800" dirty="0">
                <a:solidFill>
                  <a:srgbClr val="FF0000"/>
                </a:solidFill>
              </a:rPr>
              <a:t>Cobalt Scheduler</a:t>
            </a:r>
          </a:p>
          <a:p>
            <a:r>
              <a:rPr lang="en-US" sz="2800" dirty="0"/>
              <a:t>Actively working on </a:t>
            </a:r>
            <a:r>
              <a:rPr lang="en-US" sz="2800" dirty="0">
                <a:solidFill>
                  <a:srgbClr val="FF0000"/>
                </a:solidFill>
              </a:rPr>
              <a:t>Kubernetes!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155119"/>
            <a:ext cx="9143998" cy="914400"/>
          </a:xfrm>
        </p:spPr>
        <p:txBody>
          <a:bodyPr/>
          <a:lstStyle/>
          <a:p>
            <a:r>
              <a:rPr lang="en-US" sz="3600" dirty="0"/>
              <a:t>V8.8 Added Grid Universe support for Azure, SLURM, Cobalt, soon k8s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52E02-9ACB-2D4E-A46C-4D0E08263A2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62792" y="1704109"/>
            <a:ext cx="11192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Jaime: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Grid 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Jedi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 bwMode="auto">
          <a:xfrm>
            <a:off x="0" y="3429000"/>
            <a:ext cx="914399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3600" kern="0" dirty="0"/>
              <a:t>Also HTCondor-CE "native" package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494846" y="4104859"/>
            <a:ext cx="8249106" cy="242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MS PGothic" pitchFamily="34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  <a:cs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r>
              <a:rPr lang="en-US" sz="2400" kern="0" dirty="0"/>
              <a:t>HTCondor-CE started as an OSG package</a:t>
            </a:r>
          </a:p>
          <a:p>
            <a:r>
              <a:rPr lang="en-US" sz="2400" kern="0" dirty="0"/>
              <a:t>European Grid Infrastructure (EGI) wants to adopt HTCondor-CE without all the OSG dependencies….</a:t>
            </a:r>
          </a:p>
          <a:p>
            <a:r>
              <a:rPr lang="en-US" sz="2400" kern="0" dirty="0"/>
              <a:t>Moving HTCondor-CE upstream from OSG to HTCondor Project (plus adding EGI/WLCG accounting support)</a:t>
            </a:r>
          </a:p>
        </p:txBody>
      </p:sp>
      <p:pic>
        <p:nvPicPr>
          <p:cNvPr id="2050" name="Picture 2" descr="Image result for kubernetes">
            <a:extLst>
              <a:ext uri="{FF2B5EF4-FFF2-40B4-BE49-F238E27FC236}">
                <a16:creationId xmlns:a16="http://schemas.microsoft.com/office/drawing/2014/main" id="{71310E7B-1B65-4B15-A5B6-1DCD21324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207" y="2125223"/>
            <a:ext cx="1279585" cy="124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6705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4100" name="Picture 4" descr="See the sourc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443" y="323704"/>
            <a:ext cx="5953125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ultiply 4"/>
          <p:cNvSpPr/>
          <p:nvPr/>
        </p:nvSpPr>
        <p:spPr bwMode="auto">
          <a:xfrm>
            <a:off x="5651398" y="2388778"/>
            <a:ext cx="1743075" cy="985837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96702" y="3345047"/>
            <a:ext cx="222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CPU cores!</a:t>
            </a:r>
          </a:p>
        </p:txBody>
      </p:sp>
      <p:pic>
        <p:nvPicPr>
          <p:cNvPr id="7" name="Picture 6" descr="Grafana - NOvA NERSC - Mozilla Firefo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3" t="48506" r="2969" b="11043"/>
          <a:stretch/>
        </p:blipFill>
        <p:spPr>
          <a:xfrm>
            <a:off x="-28957" y="3581158"/>
            <a:ext cx="5297748" cy="32678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268791" y="4471531"/>
            <a:ext cx="348467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FNAL HEPCloud </a:t>
            </a:r>
          </a:p>
          <a:p>
            <a:r>
              <a:rPr lang="en-US" dirty="0" err="1"/>
              <a:t>NOvA</a:t>
            </a:r>
            <a:r>
              <a:rPr lang="en-US" dirty="0"/>
              <a:t> Run</a:t>
            </a:r>
          </a:p>
          <a:p>
            <a:r>
              <a:rPr lang="en-US" dirty="0"/>
              <a:t>(via Annex at NERSC)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E4728D-920C-4C1B-A7CD-471F31697C36}"/>
              </a:ext>
            </a:extLst>
          </p:cNvPr>
          <p:cNvSpPr txBox="1"/>
          <p:nvPr/>
        </p:nvSpPr>
        <p:spPr>
          <a:xfrm>
            <a:off x="9340" y="40096"/>
            <a:ext cx="9125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http://news.fnal.gov/2018/07/fermilab-computing-experts-bolster-nova-evidence-1-million-cores-consumed/</a:t>
            </a:r>
          </a:p>
        </p:txBody>
      </p:sp>
    </p:spTree>
    <p:extLst>
      <p:ext uri="{BB962C8B-B14F-4D97-AF65-F5344CB8AC3E}">
        <p14:creationId xmlns:p14="http://schemas.microsoft.com/office/powerpoint/2010/main" val="57466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>
            <a:extLst>
              <a:ext uri="{FF2B5EF4-FFF2-40B4-BE49-F238E27FC236}">
                <a16:creationId xmlns:a16="http://schemas.microsoft.com/office/drawing/2014/main" id="{0F8C2F41-063A-0047-BE13-55AF88DBB5E8}"/>
              </a:ext>
            </a:extLst>
          </p:cNvPr>
          <p:cNvSpPr/>
          <p:nvPr/>
        </p:nvSpPr>
        <p:spPr bwMode="auto">
          <a:xfrm>
            <a:off x="2193925" y="1666875"/>
            <a:ext cx="4621213" cy="4110038"/>
          </a:xfrm>
          <a:prstGeom prst="cloud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663ED0-B2BC-A440-A39C-4675C154E49D}"/>
              </a:ext>
            </a:extLst>
          </p:cNvPr>
          <p:cNvSpPr/>
          <p:nvPr/>
        </p:nvSpPr>
        <p:spPr bwMode="auto">
          <a:xfrm>
            <a:off x="3043238" y="2355850"/>
            <a:ext cx="2849562" cy="2519363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5363" name="Slide Number Placeholder 2"/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0BE78E1-594B-4D15-AABB-1FDE7B8BF11C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D5ADCC-3CB5-8547-BAC5-F3192F4E7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0082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/>
              <a:t>No internet access to HPC edge service?</a:t>
            </a:r>
            <a:br>
              <a:rPr lang="en-US" sz="3600" dirty="0"/>
            </a:br>
            <a:r>
              <a:rPr lang="en-US" sz="3600" dirty="0"/>
              <a:t>File-based communication between execute nodes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3138488" y="2919413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request</a:t>
            </a:r>
          </a:p>
        </p:txBody>
      </p:sp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4560888" y="2890838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status.1</a:t>
            </a:r>
          </a:p>
        </p:txBody>
      </p:sp>
      <p:sp>
        <p:nvSpPr>
          <p:cNvPr id="15367" name="TextBox 9"/>
          <p:cNvSpPr txBox="1">
            <a:spLocks noChangeArrowheads="1"/>
          </p:cNvSpPr>
          <p:nvPr/>
        </p:nvSpPr>
        <p:spPr bwMode="auto">
          <a:xfrm>
            <a:off x="4652963" y="3173413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status.2</a:t>
            </a:r>
          </a:p>
        </p:txBody>
      </p:sp>
      <p:sp>
        <p:nvSpPr>
          <p:cNvPr id="15368" name="TextBox 11"/>
          <p:cNvSpPr txBox="1">
            <a:spLocks noChangeArrowheads="1"/>
          </p:cNvSpPr>
          <p:nvPr/>
        </p:nvSpPr>
        <p:spPr bwMode="auto">
          <a:xfrm>
            <a:off x="3378200" y="4171950"/>
            <a:ext cx="977900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input</a:t>
            </a:r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3268663" y="3965575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input</a:t>
            </a:r>
          </a:p>
        </p:txBody>
      </p:sp>
      <p:sp>
        <p:nvSpPr>
          <p:cNvPr id="15370" name="TextBox 10"/>
          <p:cNvSpPr txBox="1">
            <a:spLocks noChangeArrowheads="1"/>
          </p:cNvSpPr>
          <p:nvPr/>
        </p:nvSpPr>
        <p:spPr bwMode="auto">
          <a:xfrm>
            <a:off x="3116263" y="3757613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 dirty="0"/>
              <a:t>input</a:t>
            </a:r>
          </a:p>
        </p:txBody>
      </p:sp>
      <p:sp>
        <p:nvSpPr>
          <p:cNvPr id="15371" name="TextBox 13"/>
          <p:cNvSpPr txBox="1">
            <a:spLocks noChangeArrowheads="1"/>
          </p:cNvSpPr>
          <p:nvPr/>
        </p:nvSpPr>
        <p:spPr bwMode="auto">
          <a:xfrm>
            <a:off x="4799013" y="4327525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output</a:t>
            </a:r>
          </a:p>
        </p:txBody>
      </p:sp>
      <p:sp>
        <p:nvSpPr>
          <p:cNvPr id="15372" name="TextBox 14"/>
          <p:cNvSpPr txBox="1">
            <a:spLocks noChangeArrowheads="1"/>
          </p:cNvSpPr>
          <p:nvPr/>
        </p:nvSpPr>
        <p:spPr bwMode="auto">
          <a:xfrm>
            <a:off x="4689475" y="4121150"/>
            <a:ext cx="979488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output</a:t>
            </a:r>
          </a:p>
        </p:txBody>
      </p:sp>
      <p:sp>
        <p:nvSpPr>
          <p:cNvPr id="15373" name="TextBox 15"/>
          <p:cNvSpPr txBox="1">
            <a:spLocks noChangeArrowheads="1"/>
          </p:cNvSpPr>
          <p:nvPr/>
        </p:nvSpPr>
        <p:spPr bwMode="auto">
          <a:xfrm>
            <a:off x="4537075" y="3913188"/>
            <a:ext cx="979488" cy="4016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output</a:t>
            </a:r>
          </a:p>
        </p:txBody>
      </p:sp>
      <p:sp>
        <p:nvSpPr>
          <p:cNvPr id="15374" name="TextBox 16"/>
          <p:cNvSpPr txBox="1">
            <a:spLocks noChangeArrowheads="1"/>
          </p:cNvSpPr>
          <p:nvPr/>
        </p:nvSpPr>
        <p:spPr bwMode="auto">
          <a:xfrm>
            <a:off x="4819650" y="3462338"/>
            <a:ext cx="979488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status.3</a:t>
            </a:r>
          </a:p>
        </p:txBody>
      </p:sp>
      <p:sp>
        <p:nvSpPr>
          <p:cNvPr id="15376" name="TextBox 19"/>
          <p:cNvSpPr txBox="1">
            <a:spLocks noChangeArrowheads="1"/>
          </p:cNvSpPr>
          <p:nvPr/>
        </p:nvSpPr>
        <p:spPr bwMode="auto">
          <a:xfrm>
            <a:off x="3084513" y="2386013"/>
            <a:ext cx="1420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400"/>
              <a:t>JobXXX</a:t>
            </a:r>
          </a:p>
        </p:txBody>
      </p:sp>
      <p:sp>
        <p:nvSpPr>
          <p:cNvPr id="15377" name="Rounded Rectangle 20"/>
          <p:cNvSpPr>
            <a:spLocks noChangeArrowheads="1"/>
          </p:cNvSpPr>
          <p:nvPr/>
        </p:nvSpPr>
        <p:spPr bwMode="auto">
          <a:xfrm>
            <a:off x="430213" y="2355850"/>
            <a:ext cx="1763712" cy="81756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5378" name="TextBox 21"/>
          <p:cNvSpPr txBox="1">
            <a:spLocks noChangeArrowheads="1"/>
          </p:cNvSpPr>
          <p:nvPr/>
        </p:nvSpPr>
        <p:spPr bwMode="auto">
          <a:xfrm>
            <a:off x="454027" y="2563783"/>
            <a:ext cx="17398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 dirty="0" err="1"/>
              <a:t>condor_starter</a:t>
            </a:r>
            <a:endParaRPr lang="en-US" altLang="en-US" sz="2400" dirty="0"/>
          </a:p>
        </p:txBody>
      </p:sp>
      <p:sp>
        <p:nvSpPr>
          <p:cNvPr id="15379" name="Rounded Rectangle 22"/>
          <p:cNvSpPr>
            <a:spLocks noChangeArrowheads="1"/>
          </p:cNvSpPr>
          <p:nvPr/>
        </p:nvSpPr>
        <p:spPr bwMode="auto">
          <a:xfrm>
            <a:off x="7058025" y="2355850"/>
            <a:ext cx="1763713" cy="81756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D8083CF-6EDD-CB49-BBE7-588A422B636B}"/>
              </a:ext>
            </a:extLst>
          </p:cNvPr>
          <p:cNvCxnSpPr>
            <a:cxnSpLocks/>
            <a:stCxn id="15377" idx="3"/>
          </p:cNvCxnSpPr>
          <p:nvPr/>
        </p:nvCxnSpPr>
        <p:spPr bwMode="auto">
          <a:xfrm>
            <a:off x="2193925" y="2763838"/>
            <a:ext cx="1025525" cy="73977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94F1468-B463-BB40-8889-83B3E2C3BCFD}"/>
              </a:ext>
            </a:extLst>
          </p:cNvPr>
          <p:cNvCxnSpPr>
            <a:cxnSpLocks/>
            <a:endCxn id="15379" idx="1"/>
          </p:cNvCxnSpPr>
          <p:nvPr/>
        </p:nvCxnSpPr>
        <p:spPr bwMode="auto">
          <a:xfrm flipV="1">
            <a:off x="5799138" y="2763838"/>
            <a:ext cx="1258887" cy="698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98B3875-769F-E24B-9A98-1BA43CE41E46}"/>
              </a:ext>
            </a:extLst>
          </p:cNvPr>
          <p:cNvCxnSpPr/>
          <p:nvPr/>
        </p:nvCxnSpPr>
        <p:spPr bwMode="auto">
          <a:xfrm>
            <a:off x="4468813" y="2846388"/>
            <a:ext cx="0" cy="18811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3074" name="Picture 2" descr="Image result for barcelona supercomputer center logo">
            <a:extLst>
              <a:ext uri="{FF2B5EF4-FFF2-40B4-BE49-F238E27FC236}">
                <a16:creationId xmlns:a16="http://schemas.microsoft.com/office/drawing/2014/main" id="{901E9454-C1BE-4466-9B2A-1C4872729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851" y="3828667"/>
            <a:ext cx="1765299" cy="224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9C3F8D-721D-4556-8DE7-F1F49A392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20039"/>
            <a:ext cx="2761349" cy="1262668"/>
          </a:xfrm>
          <a:prstGeom prst="rect">
            <a:avLst/>
          </a:prstGeom>
        </p:spPr>
      </p:pic>
      <p:sp>
        <p:nvSpPr>
          <p:cNvPr id="27" name="TextBox 21">
            <a:extLst>
              <a:ext uri="{FF2B5EF4-FFF2-40B4-BE49-F238E27FC236}">
                <a16:creationId xmlns:a16="http://schemas.microsoft.com/office/drawing/2014/main" id="{47C829B4-4789-49A6-BDE2-AD7D121D1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8025" y="2563783"/>
            <a:ext cx="17398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 dirty="0" err="1"/>
              <a:t>condor_starter</a:t>
            </a:r>
            <a:r>
              <a:rPr lang="en-US" altLang="en-US" sz="2000" dirty="0"/>
              <a:t>'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767860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97BBDFF-7DA1-4F0C-85D6-3BCE65758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Using </a:t>
            </a:r>
            <a:r>
              <a:rPr lang="en-US" kern="1200" dirty="0" err="1">
                <a:solidFill>
                  <a:srgbClr val="FF0000"/>
                </a:solidFill>
                <a:latin typeface="Times New Roman" charset="0"/>
              </a:rPr>
              <a:t>MareNostrum</a:t>
            </a:r>
            <a:r>
              <a:rPr lang="en-US" kern="1200" dirty="0">
                <a:solidFill>
                  <a:srgbClr val="FF0000"/>
                </a:solidFill>
                <a:latin typeface="Times New Roman" charset="0"/>
              </a:rPr>
              <a:t> at BSC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D2625-BB06-48BF-93A4-8C5CDCB33C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6" name="Picture 5" descr="Running CMS Jobs on Barcelona Supercomputer.pdf - Adobe Acrobat Pro DC">
            <a:extLst>
              <a:ext uri="{FF2B5EF4-FFF2-40B4-BE49-F238E27FC236}">
                <a16:creationId xmlns:a16="http://schemas.microsoft.com/office/drawing/2014/main" id="{954D5DE1-06A2-4F74-8977-6D429FE647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17" t="16614" r="23014" b="7230"/>
          <a:stretch/>
        </p:blipFill>
        <p:spPr>
          <a:xfrm>
            <a:off x="945397" y="770332"/>
            <a:ext cx="7508928" cy="54194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8DF12C-338C-4988-B7B6-1175E5B86365}"/>
              </a:ext>
            </a:extLst>
          </p:cNvPr>
          <p:cNvSpPr txBox="1"/>
          <p:nvPr/>
        </p:nvSpPr>
        <p:spPr>
          <a:xfrm>
            <a:off x="255722" y="5235629"/>
            <a:ext cx="5383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more about our current approach at </a:t>
            </a:r>
            <a:r>
              <a:rPr lang="en-US" dirty="0">
                <a:hlinkClick r:id="rId4"/>
              </a:rPr>
              <a:t>http://tiny.cc/f158cz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437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8197" y="738521"/>
            <a:ext cx="8399462" cy="4447165"/>
          </a:xfrm>
        </p:spPr>
        <p:txBody>
          <a:bodyPr/>
          <a:lstStyle/>
          <a:p>
            <a:r>
              <a:rPr lang="en-US" dirty="0"/>
              <a:t>HTCondor has long been able to detect GPU devices and schedule GPU jobs (CUDA/OpenCL)</a:t>
            </a:r>
          </a:p>
          <a:p>
            <a:r>
              <a:rPr lang="en-US" i="1" dirty="0">
                <a:solidFill>
                  <a:srgbClr val="FF0000"/>
                </a:solidFill>
              </a:rPr>
              <a:t>New in v8.8:</a:t>
            </a:r>
          </a:p>
          <a:p>
            <a:pPr lvl="1"/>
            <a:r>
              <a:rPr lang="en-US" dirty="0"/>
              <a:t>Monitor/report job GPU processor utilization </a:t>
            </a:r>
          </a:p>
          <a:p>
            <a:pPr lvl="1"/>
            <a:r>
              <a:rPr lang="en-US" dirty="0"/>
              <a:t>Monitor/report job GPU memory utilization</a:t>
            </a:r>
          </a:p>
          <a:p>
            <a:r>
              <a:rPr lang="en-US" i="1" dirty="0">
                <a:solidFill>
                  <a:srgbClr val="FF0000"/>
                </a:solidFill>
              </a:rPr>
              <a:t>Working on for v8.9.x</a:t>
            </a:r>
            <a:r>
              <a:rPr lang="en-US" dirty="0"/>
              <a:t>: simultaneously run multiple jobs on one GPU device</a:t>
            </a:r>
          </a:p>
          <a:p>
            <a:pPr lvl="1"/>
            <a:r>
              <a:rPr lang="en-US" sz="2400" dirty="0"/>
              <a:t>Specify GPU memory?</a:t>
            </a:r>
          </a:p>
          <a:p>
            <a:pPr lvl="1"/>
            <a:r>
              <a:rPr lang="en-US" sz="2400" dirty="0"/>
              <a:t>Volta hardware-assisted </a:t>
            </a:r>
            <a:r>
              <a:rPr lang="en-US" sz="2400" dirty="0" err="1"/>
              <a:t>Mutli</a:t>
            </a:r>
            <a:r>
              <a:rPr lang="en-US" sz="2400" dirty="0"/>
              <a:t>-Process Service (MPS)?</a:t>
            </a:r>
          </a:p>
          <a:p>
            <a:pPr lvl="1"/>
            <a:r>
              <a:rPr lang="en-US" sz="2400" dirty="0"/>
              <a:t>Working with LIGO on requirements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/>
              <a:t>GPUs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6" name="Picture 5" descr="A circuit board&#10;&#10;Description automatically generated">
            <a:extLst>
              <a:ext uri="{FF2B5EF4-FFF2-40B4-BE49-F238E27FC236}">
                <a16:creationId xmlns:a16="http://schemas.microsoft.com/office/drawing/2014/main" id="{D7B92B20-DC7E-48F5-8097-D66C770EF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714" y="319166"/>
            <a:ext cx="5910427" cy="350595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EC0AC4-2550-4287-AB16-39ABB06D23FD}"/>
              </a:ext>
            </a:extLst>
          </p:cNvPr>
          <p:cNvSpPr txBox="1"/>
          <p:nvPr/>
        </p:nvSpPr>
        <p:spPr>
          <a:xfrm>
            <a:off x="0" y="3825124"/>
            <a:ext cx="9180718" cy="1200329"/>
          </a:xfrm>
          <a:prstGeom prst="rect">
            <a:avLst/>
          </a:prstGeom>
          <a:solidFill>
            <a:schemeClr val="bg1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Nvidia's GeForce 256 was marketed in Oct 1999</a:t>
            </a:r>
          </a:p>
          <a:p>
            <a:pPr algn="ctr"/>
            <a:r>
              <a:rPr lang="en-US" sz="3600" dirty="0"/>
              <a:t>as "the world's first GPU"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4D6113-3CD5-445F-A7B7-89A670E1C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188" y="4725562"/>
            <a:ext cx="2560969" cy="138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2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782519"/>
            <a:ext cx="8399462" cy="4227513"/>
          </a:xfrm>
        </p:spPr>
        <p:txBody>
          <a:bodyPr/>
          <a:lstStyle/>
          <a:p>
            <a:r>
              <a:rPr lang="en-US" dirty="0"/>
              <a:t>Version of HTCondor available that has Federal Processing Standard (</a:t>
            </a:r>
            <a:r>
              <a:rPr lang="en-US" b="1" dirty="0"/>
              <a:t>FIPS</a:t>
            </a:r>
            <a:r>
              <a:rPr lang="en-US" dirty="0"/>
              <a:t>) Compliance</a:t>
            </a:r>
          </a:p>
          <a:p>
            <a:pPr lvl="1"/>
            <a:r>
              <a:rPr lang="en-US" dirty="0"/>
              <a:t>Currently as a separate download</a:t>
            </a:r>
          </a:p>
          <a:p>
            <a:pPr lvl="1"/>
            <a:r>
              <a:rPr lang="en-US" dirty="0"/>
              <a:t>AES has hardware support in most Intel CPUs, </a:t>
            </a:r>
            <a:r>
              <a:rPr lang="en-US" i="1" dirty="0"/>
              <a:t>so investigating at just doing TLS 1.3 all the time by default</a:t>
            </a:r>
          </a:p>
          <a:p>
            <a:r>
              <a:rPr lang="en-US" dirty="0"/>
              <a:t>TLS all the time may motivate us to drop UDP communications in HTCondor</a:t>
            </a:r>
          </a:p>
          <a:p>
            <a:pPr lvl="1"/>
            <a:r>
              <a:rPr lang="en-US" dirty="0"/>
              <a:t>Anyone care if UDP support disappears?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89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0AC1BA-04DF-431D-8E78-2B8B39E552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A2EA0-71A3-4F83-BC2C-56E5F38A3D0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F1F72275-4CEA-40CB-B5D3-1EF359C02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4306" y="2241866"/>
            <a:ext cx="5035015" cy="3776261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BF3FFE31-7A02-4A62-8FE8-1B99AFA2B3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7706" y="2031600"/>
            <a:ext cx="4035389" cy="4035389"/>
          </a:xfrm>
          <a:prstGeom prst="rect">
            <a:avLst/>
          </a:prstGeom>
        </p:spPr>
      </p:pic>
      <p:pic>
        <p:nvPicPr>
          <p:cNvPr id="10" name="Picture 9" descr="A cellphone on a table&#10;&#10;Description automatically generated">
            <a:extLst>
              <a:ext uri="{FF2B5EF4-FFF2-40B4-BE49-F238E27FC236}">
                <a16:creationId xmlns:a16="http://schemas.microsoft.com/office/drawing/2014/main" id="{41ECA2E6-3890-4B8A-8A61-7022AED76D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0687" y="278418"/>
            <a:ext cx="3984504" cy="3506364"/>
          </a:xfrm>
          <a:prstGeom prst="rect">
            <a:avLst/>
          </a:prstGeom>
        </p:spPr>
      </p:pic>
      <p:pic>
        <p:nvPicPr>
          <p:cNvPr id="12" name="Picture 11" descr="A picture containing monitor, wall, indoor, table&#10;&#10;Description automatically generated">
            <a:extLst>
              <a:ext uri="{FF2B5EF4-FFF2-40B4-BE49-F238E27FC236}">
                <a16:creationId xmlns:a16="http://schemas.microsoft.com/office/drawing/2014/main" id="{8B23F6D1-3850-4FCB-9B38-E4EC8153C4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6754" y="791011"/>
            <a:ext cx="4023360" cy="53583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BF822E-73A2-43B8-BBE5-70B39460E6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3936"/>
            <a:ext cx="4982950" cy="269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9" t="18468" r="17504" b="11116"/>
          <a:stretch/>
        </p:blipFill>
        <p:spPr>
          <a:xfrm>
            <a:off x="193963" y="1047068"/>
            <a:ext cx="5309689" cy="298076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9381" y="3836411"/>
            <a:ext cx="8728364" cy="2686050"/>
          </a:xfrm>
        </p:spPr>
        <p:txBody>
          <a:bodyPr/>
          <a:lstStyle/>
          <a:p>
            <a:r>
              <a:rPr lang="en-US" sz="2800" dirty="0"/>
              <a:t>HTCondor has long supported GSI certs</a:t>
            </a:r>
          </a:p>
          <a:p>
            <a:r>
              <a:rPr lang="en-US" sz="2800" dirty="0"/>
              <a:t>Then added Kerberos/AFS tokens for CERN, DESY</a:t>
            </a:r>
          </a:p>
          <a:p>
            <a:r>
              <a:rPr lang="en-US" sz="2800" dirty="0"/>
              <a:t>Now adding standardized token support </a:t>
            </a:r>
          </a:p>
          <a:p>
            <a:pPr lvl="1"/>
            <a:r>
              <a:rPr lang="en-US" sz="2400" dirty="0" err="1"/>
              <a:t>SciTokens</a:t>
            </a:r>
            <a:r>
              <a:rPr lang="en-US" sz="2400" dirty="0"/>
              <a:t> (http://scitokens.org)</a:t>
            </a:r>
          </a:p>
          <a:p>
            <a:pPr lvl="1"/>
            <a:r>
              <a:rPr lang="en-US" sz="2400" dirty="0"/>
              <a:t>OAuth 2.0 Workflow  </a:t>
            </a:r>
            <a:r>
              <a:rPr lang="en-US" sz="2400" dirty="0">
                <a:sym typeface="Wingdings" panose="05000000000000000000" pitchFamily="2" charset="2"/>
              </a:rPr>
              <a:t> Box, Google Drive, AWS S3, …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31618"/>
            <a:ext cx="9144000" cy="914400"/>
          </a:xfrm>
        </p:spPr>
        <p:txBody>
          <a:bodyPr/>
          <a:lstStyle/>
          <a:p>
            <a:r>
              <a:rPr lang="en-US" sz="4000" dirty="0"/>
              <a:t>Security: From identity certs to </a:t>
            </a:r>
            <a:br>
              <a:rPr lang="en-US" sz="4000" dirty="0"/>
            </a:br>
            <a:r>
              <a:rPr lang="en-US" sz="4000" dirty="0"/>
              <a:t>authorization tokens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5122" name="Picture 2" descr="SciToke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85962"/>
            <a:ext cx="3810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0764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7920D8-2678-4708-9194-7CCEAED68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Authentication Methods</a:t>
            </a:r>
          </a:p>
          <a:p>
            <a:pPr lvl="1"/>
            <a:r>
              <a:rPr lang="en-US" dirty="0"/>
              <a:t>File system (FS), SSL, pool password…. </a:t>
            </a:r>
          </a:p>
          <a:p>
            <a:r>
              <a:rPr lang="en-US" dirty="0"/>
              <a:t>Adding a new "tokens" method</a:t>
            </a:r>
          </a:p>
          <a:p>
            <a:pPr lvl="1"/>
            <a:r>
              <a:rPr lang="en-US" dirty="0"/>
              <a:t>Administrator can run a command-line tool to create a token to authenticate a new submit node or execute node</a:t>
            </a:r>
          </a:p>
          <a:p>
            <a:pPr lvl="1"/>
            <a:r>
              <a:rPr lang="en-US" dirty="0"/>
              <a:t>Users can run a command-line tool to create a token to authenticate as themselves</a:t>
            </a:r>
          </a:p>
          <a:p>
            <a:r>
              <a:rPr lang="en-US" dirty="0"/>
              <a:t>"Promiscuous mode"  support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77BA89-5148-4F6A-BF00-0CBB21515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 Authentication Method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1E4AAA-0502-4266-90FB-18B988CCB5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1624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A45737D-A205-496C-A4A3-9A629EDBD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4020" y="349985"/>
            <a:ext cx="4813707" cy="313596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F9C8BD2-1BCE-4029-96D8-ACD91B17D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5842" y="3415040"/>
            <a:ext cx="9144000" cy="914400"/>
          </a:xfrm>
        </p:spPr>
        <p:txBody>
          <a:bodyPr/>
          <a:lstStyle/>
          <a:p>
            <a:r>
              <a:rPr lang="en-US" dirty="0"/>
              <a:t>USB "Thumb Drive" first introduced in </a:t>
            </a:r>
            <a:r>
              <a:rPr lang="en-US" dirty="0" err="1"/>
              <a:t>Yr</a:t>
            </a:r>
            <a:r>
              <a:rPr lang="en-US" dirty="0"/>
              <a:t> 2000</a:t>
            </a:r>
            <a:br>
              <a:rPr lang="en-US" dirty="0"/>
            </a:br>
            <a:r>
              <a:rPr lang="en-US" dirty="0"/>
              <a:t>(8MB for $50)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56948-5587-4067-8221-43669D977A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78137657-2BA5-40E6-A772-8F5B5154C9DF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kern="0"/>
              <a:t>File Transfer Improvements</a:t>
            </a:r>
            <a:endParaRPr lang="en-US" kern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194379-19F2-4E4C-8E48-76C1250FC1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316" y="4558974"/>
            <a:ext cx="2868842" cy="155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504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7054" y="230498"/>
            <a:ext cx="7730430" cy="596050"/>
          </a:xfrm>
          <a:prstGeom prst="rect">
            <a:avLst/>
          </a:prstGeom>
        </p:spPr>
        <p:txBody>
          <a:bodyPr vert="horz" wrap="square" lIns="0" tIns="11609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8929">
              <a:spcBef>
                <a:spcPts val="91"/>
              </a:spcBef>
            </a:pPr>
            <a:r>
              <a:rPr lang="en-US" sz="3797" spc="77" dirty="0"/>
              <a:t>File Transfer Improvements</a:t>
            </a:r>
            <a:endParaRPr sz="3797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2700000" y="9468205"/>
            <a:ext cx="276859" cy="2654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6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45"/>
              </a:spcBef>
            </a:pPr>
            <a:fld id="{81D60167-4931-47E6-BA6A-407CBD079E47}" type="slidenum">
              <a:rPr lang="en-US" spc="-5" smtClean="0"/>
              <a:pPr marL="25400">
                <a:spcBef>
                  <a:spcPts val="45"/>
                </a:spcBef>
              </a:pPr>
              <a:t>33</a:t>
            </a:fld>
            <a:endParaRPr spc="-4" dirty="0"/>
          </a:p>
        </p:txBody>
      </p:sp>
      <p:sp>
        <p:nvSpPr>
          <p:cNvPr id="3" name="object 3"/>
          <p:cNvSpPr txBox="1"/>
          <p:nvPr/>
        </p:nvSpPr>
        <p:spPr>
          <a:xfrm>
            <a:off x="500063" y="876093"/>
            <a:ext cx="8304609" cy="5355788"/>
          </a:xfrm>
          <a:prstGeom prst="rect">
            <a:avLst/>
          </a:prstGeom>
        </p:spPr>
        <p:txBody>
          <a:bodyPr vert="horz" wrap="square" lIns="0" tIns="20092" rIns="0" bIns="0" rtlCol="0">
            <a:spAutoFit/>
          </a:bodyPr>
          <a:lstStyle/>
          <a:p>
            <a:pPr marL="196446" marR="61166" indent="-196446">
              <a:lnSpc>
                <a:spcPts val="1687"/>
              </a:lnSpc>
              <a:buSzPct val="143902"/>
              <a:buFont typeface="Arial"/>
              <a:buChar char="•"/>
              <a:tabLst>
                <a:tab pos="517903" algn="l"/>
                <a:tab pos="6844809" algn="l"/>
              </a:tabLst>
            </a:pPr>
            <a:r>
              <a:rPr sz="1441" b="1" spc="-14" dirty="0">
                <a:latin typeface="Arial"/>
                <a:cs typeface="Arial"/>
              </a:rPr>
              <a:t>Error </a:t>
            </a:r>
            <a:r>
              <a:rPr sz="1441" b="1" dirty="0">
                <a:latin typeface="Arial"/>
                <a:cs typeface="Arial"/>
              </a:rPr>
              <a:t>messages </a:t>
            </a:r>
            <a:r>
              <a:rPr sz="1441" b="1" i="1" spc="-4" dirty="0">
                <a:latin typeface="Arial"/>
                <a:cs typeface="Arial"/>
              </a:rPr>
              <a:t>greatly </a:t>
            </a:r>
            <a:r>
              <a:rPr sz="1441" b="1" spc="-11" dirty="0">
                <a:latin typeface="Arial"/>
                <a:cs typeface="Arial"/>
              </a:rPr>
              <a:t>improved</a:t>
            </a:r>
            <a:r>
              <a:rPr sz="1441" spc="-11" dirty="0">
                <a:latin typeface="Arial"/>
                <a:cs typeface="Arial"/>
              </a:rPr>
              <a:t>: </a:t>
            </a:r>
            <a:r>
              <a:rPr sz="1441" spc="7" dirty="0">
                <a:latin typeface="Arial"/>
                <a:cs typeface="Arial"/>
              </a:rPr>
              <a:t>URL-based </a:t>
            </a:r>
            <a:r>
              <a:rPr sz="1441" dirty="0">
                <a:latin typeface="Arial"/>
                <a:cs typeface="Arial"/>
              </a:rPr>
              <a:t>transfers </a:t>
            </a:r>
            <a:r>
              <a:rPr sz="1441" spc="7" dirty="0">
                <a:latin typeface="Arial"/>
                <a:cs typeface="Arial"/>
              </a:rPr>
              <a:t>can </a:t>
            </a:r>
            <a:r>
              <a:rPr sz="1441" spc="25" dirty="0">
                <a:latin typeface="Arial"/>
                <a:cs typeface="Arial"/>
              </a:rPr>
              <a:t>now </a:t>
            </a:r>
            <a:r>
              <a:rPr sz="1441" spc="7" dirty="0">
                <a:latin typeface="Arial"/>
                <a:cs typeface="Arial"/>
              </a:rPr>
              <a:t>provide </a:t>
            </a:r>
            <a:r>
              <a:rPr sz="1441" spc="-14" dirty="0">
                <a:latin typeface="Arial"/>
                <a:cs typeface="Arial"/>
              </a:rPr>
              <a:t>sane,  </a:t>
            </a:r>
            <a:r>
              <a:rPr sz="1441" spc="11" dirty="0">
                <a:latin typeface="Arial"/>
                <a:cs typeface="Arial"/>
              </a:rPr>
              <a:t>human-</a:t>
            </a:r>
            <a:r>
              <a:rPr sz="1441" spc="-25" dirty="0">
                <a:latin typeface="Arial"/>
                <a:cs typeface="Arial"/>
              </a:rPr>
              <a:t>r</a:t>
            </a:r>
            <a:r>
              <a:rPr sz="1441" spc="-4" dirty="0">
                <a:latin typeface="Arial"/>
                <a:cs typeface="Arial"/>
              </a:rPr>
              <a:t>eadable </a:t>
            </a:r>
            <a:r>
              <a:rPr sz="1441" spc="-14" dirty="0">
                <a:latin typeface="Arial"/>
                <a:cs typeface="Arial"/>
              </a:rPr>
              <a:t>er</a:t>
            </a:r>
            <a:r>
              <a:rPr sz="1441" spc="-39" dirty="0">
                <a:latin typeface="Arial"/>
                <a:cs typeface="Arial"/>
              </a:rPr>
              <a:t>r</a:t>
            </a:r>
            <a:r>
              <a:rPr sz="1441" spc="11" dirty="0">
                <a:latin typeface="Arial"/>
                <a:cs typeface="Arial"/>
              </a:rPr>
              <a:t>or</a:t>
            </a:r>
            <a:r>
              <a:rPr sz="1441" spc="-4" dirty="0">
                <a:latin typeface="Arial"/>
                <a:cs typeface="Arial"/>
              </a:rPr>
              <a:t> </a:t>
            </a:r>
            <a:r>
              <a:rPr sz="1441" spc="-7" dirty="0">
                <a:latin typeface="Arial"/>
                <a:cs typeface="Arial"/>
              </a:rPr>
              <a:t>messages</a:t>
            </a:r>
            <a:r>
              <a:rPr sz="1441" spc="-4" dirty="0">
                <a:latin typeface="Arial"/>
                <a:cs typeface="Arial"/>
              </a:rPr>
              <a:t> </a:t>
            </a:r>
            <a:r>
              <a:rPr sz="1441" spc="4" dirty="0">
                <a:latin typeface="Arial"/>
                <a:cs typeface="Arial"/>
              </a:rPr>
              <a:t>when</a:t>
            </a:r>
            <a:r>
              <a:rPr sz="1441" spc="-4" dirty="0">
                <a:latin typeface="Arial"/>
                <a:cs typeface="Arial"/>
              </a:rPr>
              <a:t> </a:t>
            </a:r>
            <a:r>
              <a:rPr sz="1441" spc="4" dirty="0">
                <a:latin typeface="Arial"/>
                <a:cs typeface="Arial"/>
              </a:rPr>
              <a:t>they</a:t>
            </a:r>
            <a:r>
              <a:rPr sz="1441" spc="-4" dirty="0">
                <a:latin typeface="Arial"/>
                <a:cs typeface="Arial"/>
              </a:rPr>
              <a:t> fail </a:t>
            </a:r>
            <a:r>
              <a:rPr sz="1441" spc="-11" dirty="0">
                <a:latin typeface="Arial"/>
                <a:cs typeface="Arial"/>
              </a:rPr>
              <a:t>(instead</a:t>
            </a:r>
            <a:r>
              <a:rPr sz="1441" spc="-4" dirty="0">
                <a:latin typeface="Arial"/>
                <a:cs typeface="Arial"/>
              </a:rPr>
              <a:t> </a:t>
            </a:r>
            <a:r>
              <a:rPr sz="1441" spc="25" dirty="0">
                <a:latin typeface="Arial"/>
                <a:cs typeface="Arial"/>
              </a:rPr>
              <a:t>of</a:t>
            </a:r>
            <a:r>
              <a:rPr sz="1441" spc="-4" dirty="0">
                <a:latin typeface="Arial"/>
                <a:cs typeface="Arial"/>
              </a:rPr>
              <a:t> </a:t>
            </a:r>
            <a:r>
              <a:rPr sz="1441" spc="11" dirty="0">
                <a:latin typeface="Arial"/>
                <a:cs typeface="Arial"/>
              </a:rPr>
              <a:t>just</a:t>
            </a:r>
            <a:r>
              <a:rPr sz="1441" spc="-4" dirty="0">
                <a:latin typeface="Arial"/>
                <a:cs typeface="Arial"/>
              </a:rPr>
              <a:t> </a:t>
            </a:r>
            <a:r>
              <a:rPr sz="1441" spc="-18" dirty="0">
                <a:latin typeface="Arial"/>
                <a:cs typeface="Arial"/>
              </a:rPr>
              <a:t>an</a:t>
            </a:r>
            <a:r>
              <a:rPr sz="1441" spc="-4" dirty="0">
                <a:latin typeface="Arial"/>
                <a:cs typeface="Arial"/>
              </a:rPr>
              <a:t> </a:t>
            </a:r>
            <a:r>
              <a:rPr sz="1441" spc="11" dirty="0">
                <a:latin typeface="Arial"/>
                <a:cs typeface="Arial"/>
              </a:rPr>
              <a:t>exit</a:t>
            </a:r>
            <a:r>
              <a:rPr sz="1441" spc="-4" dirty="0">
                <a:latin typeface="Arial"/>
                <a:cs typeface="Arial"/>
              </a:rPr>
              <a:t> code).</a:t>
            </a:r>
            <a:r>
              <a:rPr lang="en-US" sz="1441" spc="-4" dirty="0">
                <a:latin typeface="Arial"/>
                <a:cs typeface="Arial"/>
              </a:rPr>
              <a:t> </a:t>
            </a:r>
            <a:r>
              <a:rPr sz="1441" spc="-60" dirty="0">
                <a:latin typeface="Arial"/>
                <a:cs typeface="Arial"/>
              </a:rPr>
              <a:t>A</a:t>
            </a:r>
            <a:r>
              <a:rPr sz="1441" spc="-7" dirty="0">
                <a:latin typeface="Arial"/>
                <a:cs typeface="Arial"/>
              </a:rPr>
              <a:t>vailable  </a:t>
            </a:r>
            <a:r>
              <a:rPr sz="1441" spc="-4" dirty="0">
                <a:latin typeface="Arial"/>
                <a:cs typeface="Arial"/>
              </a:rPr>
              <a:t>in 8.8</a:t>
            </a:r>
            <a:r>
              <a:rPr sz="1441" spc="-7" dirty="0">
                <a:latin typeface="Arial"/>
                <a:cs typeface="Arial"/>
              </a:rPr>
              <a:t> </a:t>
            </a:r>
            <a:r>
              <a:rPr sz="1441" spc="-11" dirty="0">
                <a:latin typeface="Arial"/>
                <a:cs typeface="Arial"/>
              </a:rPr>
              <a:t>series.</a:t>
            </a:r>
            <a:endParaRPr sz="1441" dirty="0">
              <a:latin typeface="Arial"/>
              <a:cs typeface="Arial"/>
            </a:endParaRPr>
          </a:p>
          <a:p>
            <a:pPr lvl="1">
              <a:spcBef>
                <a:spcPts val="28"/>
              </a:spcBef>
              <a:buFont typeface="Arial"/>
              <a:buChar char="•"/>
            </a:pPr>
            <a:endParaRPr sz="1687" dirty="0">
              <a:latin typeface="Times New Roman"/>
              <a:cs typeface="Times New Roman"/>
            </a:endParaRPr>
          </a:p>
          <a:p>
            <a:pPr marL="196446" marR="3572" indent="-196446">
              <a:lnSpc>
                <a:spcPts val="1687"/>
              </a:lnSpc>
              <a:buSzPct val="143902"/>
              <a:buChar char="•"/>
              <a:tabLst>
                <a:tab pos="517903" algn="l"/>
                <a:tab pos="4709796" algn="l"/>
              </a:tabLst>
            </a:pPr>
            <a:r>
              <a:rPr sz="1441" spc="-18" dirty="0">
                <a:latin typeface="Arial"/>
                <a:cs typeface="Arial"/>
              </a:rPr>
              <a:t>URLs </a:t>
            </a:r>
            <a:r>
              <a:rPr sz="1441" spc="14" dirty="0">
                <a:latin typeface="Arial"/>
                <a:cs typeface="Arial"/>
              </a:rPr>
              <a:t>for </a:t>
            </a:r>
            <a:r>
              <a:rPr sz="1441" spc="25" dirty="0">
                <a:latin typeface="Arial"/>
                <a:cs typeface="Arial"/>
              </a:rPr>
              <a:t>output: </a:t>
            </a:r>
            <a:r>
              <a:rPr sz="1441" spc="4" dirty="0">
                <a:latin typeface="Arial"/>
                <a:cs typeface="Arial"/>
              </a:rPr>
              <a:t>Individual </a:t>
            </a:r>
            <a:r>
              <a:rPr sz="1441" b="1" spc="-4" dirty="0">
                <a:latin typeface="Arial"/>
                <a:cs typeface="Arial"/>
              </a:rPr>
              <a:t>output </a:t>
            </a:r>
            <a:r>
              <a:rPr sz="1441" b="1" spc="-7" dirty="0">
                <a:latin typeface="Arial"/>
                <a:cs typeface="Arial"/>
              </a:rPr>
              <a:t>files </a:t>
            </a:r>
            <a:r>
              <a:rPr sz="1441" b="1" spc="7" dirty="0">
                <a:latin typeface="Arial"/>
                <a:cs typeface="Arial"/>
              </a:rPr>
              <a:t>can </a:t>
            </a:r>
            <a:r>
              <a:rPr sz="1441" b="1" spc="11" dirty="0">
                <a:latin typeface="Arial"/>
                <a:cs typeface="Arial"/>
              </a:rPr>
              <a:t>be </a:t>
            </a:r>
            <a:r>
              <a:rPr sz="1441" b="1" spc="-7" dirty="0">
                <a:latin typeface="Arial"/>
                <a:cs typeface="Arial"/>
              </a:rPr>
              <a:t>URLs</a:t>
            </a:r>
            <a:r>
              <a:rPr sz="1441" spc="-7" dirty="0">
                <a:latin typeface="Arial"/>
                <a:cs typeface="Arial"/>
              </a:rPr>
              <a:t>, </a:t>
            </a:r>
            <a:r>
              <a:rPr sz="1441" spc="7" dirty="0">
                <a:latin typeface="Arial"/>
                <a:cs typeface="Arial"/>
              </a:rPr>
              <a:t>allowing </a:t>
            </a:r>
            <a:r>
              <a:rPr sz="1441" spc="28" dirty="0">
                <a:latin typeface="Arial"/>
                <a:cs typeface="Arial"/>
              </a:rPr>
              <a:t>stdout </a:t>
            </a:r>
            <a:r>
              <a:rPr sz="1441" spc="39" dirty="0">
                <a:latin typeface="Arial"/>
                <a:cs typeface="Arial"/>
              </a:rPr>
              <a:t>to </a:t>
            </a:r>
            <a:r>
              <a:rPr sz="1441" spc="11" dirty="0">
                <a:latin typeface="Arial"/>
                <a:cs typeface="Arial"/>
              </a:rPr>
              <a:t>be </a:t>
            </a:r>
            <a:r>
              <a:rPr sz="1441" spc="4" dirty="0">
                <a:latin typeface="Arial"/>
                <a:cs typeface="Arial"/>
              </a:rPr>
              <a:t>sent </a:t>
            </a:r>
            <a:r>
              <a:rPr sz="1441" spc="39" dirty="0">
                <a:latin typeface="Arial"/>
                <a:cs typeface="Arial"/>
              </a:rPr>
              <a:t>to</a:t>
            </a:r>
            <a:r>
              <a:rPr sz="1441" spc="-123" dirty="0">
                <a:latin typeface="Arial"/>
                <a:cs typeface="Arial"/>
              </a:rPr>
              <a:t> </a:t>
            </a:r>
            <a:r>
              <a:rPr sz="1441" spc="7" dirty="0">
                <a:latin typeface="Arial"/>
                <a:cs typeface="Arial"/>
              </a:rPr>
              <a:t>the  </a:t>
            </a:r>
            <a:r>
              <a:rPr sz="1441" spc="21" dirty="0">
                <a:latin typeface="Arial"/>
                <a:cs typeface="Arial"/>
              </a:rPr>
              <a:t>submit </a:t>
            </a:r>
            <a:r>
              <a:rPr sz="1441" spc="18" dirty="0">
                <a:latin typeface="Arial"/>
                <a:cs typeface="Arial"/>
              </a:rPr>
              <a:t>host </a:t>
            </a:r>
            <a:r>
              <a:rPr sz="1441" spc="7" dirty="0">
                <a:latin typeface="Arial"/>
                <a:cs typeface="Arial"/>
              </a:rPr>
              <a:t>and </a:t>
            </a:r>
            <a:r>
              <a:rPr sz="1441" spc="-18" dirty="0">
                <a:latin typeface="Arial"/>
                <a:cs typeface="Arial"/>
              </a:rPr>
              <a:t>large </a:t>
            </a:r>
            <a:r>
              <a:rPr sz="1441" spc="28" dirty="0">
                <a:latin typeface="Arial"/>
                <a:cs typeface="Arial"/>
              </a:rPr>
              <a:t>output </a:t>
            </a:r>
            <a:r>
              <a:rPr sz="1441" spc="11" dirty="0">
                <a:latin typeface="Arial"/>
                <a:cs typeface="Arial"/>
              </a:rPr>
              <a:t>data</a:t>
            </a:r>
            <a:r>
              <a:rPr sz="1441" spc="-35" dirty="0">
                <a:latin typeface="Arial"/>
                <a:cs typeface="Arial"/>
              </a:rPr>
              <a:t> </a:t>
            </a:r>
            <a:r>
              <a:rPr sz="1441" spc="4" dirty="0">
                <a:latin typeface="Arial"/>
                <a:cs typeface="Arial"/>
              </a:rPr>
              <a:t>sent </a:t>
            </a:r>
            <a:r>
              <a:rPr sz="1441" spc="-11" dirty="0">
                <a:latin typeface="Arial"/>
                <a:cs typeface="Arial"/>
              </a:rPr>
              <a:t>elsewhere.</a:t>
            </a:r>
            <a:r>
              <a:rPr lang="en-US" sz="1441" spc="-11" dirty="0">
                <a:latin typeface="Arial"/>
                <a:cs typeface="Arial"/>
              </a:rPr>
              <a:t> </a:t>
            </a:r>
            <a:r>
              <a:rPr sz="1441" spc="-11" dirty="0">
                <a:latin typeface="Arial"/>
                <a:cs typeface="Arial"/>
              </a:rPr>
              <a:t>Available </a:t>
            </a:r>
            <a:r>
              <a:rPr sz="1441" spc="-4" dirty="0">
                <a:latin typeface="Arial"/>
                <a:cs typeface="Arial"/>
              </a:rPr>
              <a:t>in</a:t>
            </a:r>
            <a:r>
              <a:rPr sz="1441" dirty="0">
                <a:latin typeface="Arial"/>
                <a:cs typeface="Arial"/>
              </a:rPr>
              <a:t> </a:t>
            </a:r>
            <a:r>
              <a:rPr sz="1441" spc="-4" dirty="0">
                <a:latin typeface="Arial"/>
                <a:cs typeface="Arial"/>
              </a:rPr>
              <a:t>8.9.1.</a:t>
            </a:r>
            <a:endParaRPr lang="en-US" sz="1441" spc="-4" dirty="0">
              <a:latin typeface="Arial"/>
              <a:cs typeface="Arial"/>
            </a:endParaRPr>
          </a:p>
          <a:p>
            <a:pPr marR="3572">
              <a:lnSpc>
                <a:spcPts val="1687"/>
              </a:lnSpc>
              <a:buSzPct val="143902"/>
              <a:tabLst>
                <a:tab pos="517903" algn="l"/>
                <a:tab pos="4709796" algn="l"/>
              </a:tabLst>
            </a:pPr>
            <a:endParaRPr lang="en-US" sz="1687" dirty="0">
              <a:latin typeface="Times New Roman"/>
              <a:cs typeface="Times New Roman"/>
            </a:endParaRPr>
          </a:p>
          <a:p>
            <a:pPr marL="196446" marR="315206" indent="-196446">
              <a:lnSpc>
                <a:spcPts val="1687"/>
              </a:lnSpc>
              <a:buSzPct val="143902"/>
              <a:buChar char="•"/>
              <a:tabLst>
                <a:tab pos="517903" algn="l"/>
                <a:tab pos="2370301" algn="l"/>
              </a:tabLst>
            </a:pPr>
            <a:r>
              <a:rPr lang="en-US" sz="1441" b="1" spc="-4" dirty="0">
                <a:latin typeface="Arial"/>
                <a:cs typeface="Arial"/>
              </a:rPr>
              <a:t>Smarter retries</a:t>
            </a:r>
            <a:r>
              <a:rPr lang="en-US" sz="1441" spc="-4" dirty="0">
                <a:latin typeface="Arial"/>
                <a:cs typeface="Arial"/>
              </a:rPr>
              <a:t>.  Including retries triggered by low throughput. Available in 8.9.2.</a:t>
            </a:r>
          </a:p>
          <a:p>
            <a:pPr marR="315206">
              <a:lnSpc>
                <a:spcPts val="1687"/>
              </a:lnSpc>
              <a:buSzPct val="143902"/>
              <a:tabLst>
                <a:tab pos="517903" algn="l"/>
                <a:tab pos="2370301" algn="l"/>
              </a:tabLst>
            </a:pPr>
            <a:endParaRPr lang="en-US" sz="1441" spc="-4" dirty="0">
              <a:latin typeface="Arial"/>
              <a:cs typeface="Arial"/>
            </a:endParaRPr>
          </a:p>
          <a:p>
            <a:pPr marL="241093" marR="315206" indent="-241093">
              <a:lnSpc>
                <a:spcPts val="1687"/>
              </a:lnSpc>
              <a:buSzPct val="143902"/>
              <a:buFont typeface="Arial" panose="020B0604020202020204" pitchFamily="34" charset="0"/>
              <a:buChar char="•"/>
              <a:tabLst>
                <a:tab pos="517903" algn="l"/>
                <a:tab pos="2370301" algn="l"/>
              </a:tabLst>
            </a:pPr>
            <a:r>
              <a:rPr lang="en-US" sz="1441" spc="-4" dirty="0">
                <a:latin typeface="Arial"/>
                <a:cs typeface="Arial"/>
              </a:rPr>
              <a:t>Via both job attributes and entries in the job's event log, </a:t>
            </a:r>
            <a:r>
              <a:rPr lang="en-US" sz="1441" b="1" spc="-4" dirty="0">
                <a:latin typeface="Arial"/>
                <a:cs typeface="Arial"/>
              </a:rPr>
              <a:t>HTCondor tells you the time when file transfers are queued, when transfers started, and when transfers completed</a:t>
            </a:r>
            <a:r>
              <a:rPr lang="en-US" sz="1441" spc="-4" dirty="0">
                <a:latin typeface="Arial"/>
                <a:cs typeface="Arial"/>
              </a:rPr>
              <a:t>.</a:t>
            </a:r>
          </a:p>
          <a:p>
            <a:pPr marR="315206">
              <a:lnSpc>
                <a:spcPts val="1687"/>
              </a:lnSpc>
              <a:buSzPct val="143902"/>
              <a:tabLst>
                <a:tab pos="517903" algn="l"/>
                <a:tab pos="2370301" algn="l"/>
              </a:tabLst>
            </a:pPr>
            <a:endParaRPr lang="en-US" sz="1441" spc="-4" dirty="0">
              <a:latin typeface="Arial"/>
              <a:cs typeface="Arial"/>
            </a:endParaRPr>
          </a:p>
          <a:p>
            <a:pPr marL="241093" marR="315206" indent="-241093">
              <a:lnSpc>
                <a:spcPts val="1687"/>
              </a:lnSpc>
              <a:buSzPct val="143902"/>
              <a:buFont typeface="Arial" panose="020B0604020202020204" pitchFamily="34" charset="0"/>
              <a:buChar char="•"/>
              <a:tabLst>
                <a:tab pos="517903" algn="l"/>
                <a:tab pos="2370301" algn="l"/>
              </a:tabLst>
            </a:pPr>
            <a:r>
              <a:rPr lang="en-US" sz="1441" spc="-4" dirty="0">
                <a:latin typeface="Arial"/>
                <a:cs typeface="Arial"/>
              </a:rPr>
              <a:t>If </a:t>
            </a:r>
            <a:r>
              <a:rPr lang="en-US" sz="1441" spc="7" dirty="0">
                <a:latin typeface="Arial"/>
                <a:cs typeface="Arial"/>
              </a:rPr>
              <a:t>you </a:t>
            </a:r>
            <a:r>
              <a:rPr lang="en-US" sz="1441" spc="-11" dirty="0">
                <a:latin typeface="Arial"/>
                <a:cs typeface="Arial"/>
              </a:rPr>
              <a:t>use </a:t>
            </a:r>
            <a:r>
              <a:rPr lang="en-US" sz="1441" spc="4" dirty="0">
                <a:latin typeface="Arial"/>
                <a:cs typeface="Arial"/>
              </a:rPr>
              <a:t>HTCondor </a:t>
            </a:r>
            <a:r>
              <a:rPr lang="en-US" sz="1441" spc="39" dirty="0">
                <a:latin typeface="Arial"/>
                <a:cs typeface="Arial"/>
              </a:rPr>
              <a:t>to </a:t>
            </a:r>
            <a:r>
              <a:rPr lang="en-US" sz="1441" spc="-7" dirty="0">
                <a:latin typeface="Arial"/>
                <a:cs typeface="Arial"/>
              </a:rPr>
              <a:t>manage </a:t>
            </a:r>
            <a:r>
              <a:rPr lang="en-US" sz="1441" dirty="0">
                <a:latin typeface="Arial"/>
                <a:cs typeface="Arial"/>
              </a:rPr>
              <a:t>credentials, </a:t>
            </a:r>
            <a:r>
              <a:rPr lang="en-US" sz="1441" b="1" dirty="0">
                <a:latin typeface="Arial"/>
                <a:cs typeface="Arial"/>
              </a:rPr>
              <a:t>we include </a:t>
            </a:r>
            <a:r>
              <a:rPr lang="en-US" sz="1441" b="1" spc="-4" dirty="0">
                <a:latin typeface="Arial"/>
                <a:cs typeface="Arial"/>
              </a:rPr>
              <a:t>file transfer plugins for Box.com, Google Drive, and MS One Drive cloud storage</a:t>
            </a:r>
            <a:r>
              <a:rPr lang="en-US" sz="1441" spc="-4" dirty="0">
                <a:latin typeface="Arial"/>
                <a:cs typeface="Arial"/>
              </a:rPr>
              <a:t> for both input files and output files, and credentials can also be used with HTTP URL-based transfers. Available in 8.9.4.</a:t>
            </a:r>
            <a:endParaRPr sz="1441" dirty="0">
              <a:latin typeface="Arial"/>
              <a:cs typeface="Arial"/>
            </a:endParaRPr>
          </a:p>
          <a:p>
            <a:pPr lvl="1">
              <a:lnSpc>
                <a:spcPct val="100000"/>
              </a:lnSpc>
            </a:pPr>
            <a:endParaRPr sz="1652" dirty="0">
              <a:latin typeface="Times New Roman"/>
              <a:cs typeface="Times New Roman"/>
            </a:endParaRPr>
          </a:p>
          <a:p>
            <a:pPr marL="196446" marR="291097" indent="-196446" algn="just">
              <a:lnSpc>
                <a:spcPts val="1687"/>
              </a:lnSpc>
              <a:buSzPct val="143902"/>
              <a:buChar char="•"/>
              <a:tabLst>
                <a:tab pos="517903" algn="l"/>
              </a:tabLst>
            </a:pPr>
            <a:r>
              <a:rPr sz="1441" spc="-21" dirty="0">
                <a:latin typeface="Arial"/>
                <a:cs typeface="Arial"/>
              </a:rPr>
              <a:t>File </a:t>
            </a:r>
            <a:r>
              <a:rPr sz="1441" dirty="0">
                <a:latin typeface="Arial"/>
                <a:cs typeface="Arial"/>
              </a:rPr>
              <a:t>transfers </a:t>
            </a:r>
            <a:r>
              <a:rPr sz="1441" spc="-32" dirty="0">
                <a:latin typeface="Arial"/>
                <a:cs typeface="Arial"/>
              </a:rPr>
              <a:t>are </a:t>
            </a:r>
            <a:r>
              <a:rPr sz="1441" spc="25" dirty="0">
                <a:latin typeface="Arial"/>
                <a:cs typeface="Arial"/>
              </a:rPr>
              <a:t>now </a:t>
            </a:r>
            <a:r>
              <a:rPr sz="1441" spc="14" dirty="0">
                <a:latin typeface="Arial"/>
                <a:cs typeface="Arial"/>
              </a:rPr>
              <a:t>sorted </a:t>
            </a:r>
            <a:r>
              <a:rPr sz="1441" spc="25" dirty="0">
                <a:latin typeface="Arial"/>
                <a:cs typeface="Arial"/>
              </a:rPr>
              <a:t>by </a:t>
            </a:r>
            <a:r>
              <a:rPr sz="1441" spc="7" dirty="0">
                <a:latin typeface="Arial"/>
                <a:cs typeface="Arial"/>
              </a:rPr>
              <a:t>the </a:t>
            </a:r>
            <a:r>
              <a:rPr sz="1441" spc="21" dirty="0">
                <a:latin typeface="Arial"/>
                <a:cs typeface="Arial"/>
              </a:rPr>
              <a:t>submit </a:t>
            </a:r>
            <a:r>
              <a:rPr sz="1441" spc="18" dirty="0">
                <a:latin typeface="Arial"/>
                <a:cs typeface="Arial"/>
              </a:rPr>
              <a:t>host </a:t>
            </a:r>
            <a:r>
              <a:rPr sz="1441" spc="7" dirty="0">
                <a:latin typeface="Arial"/>
                <a:cs typeface="Arial"/>
              </a:rPr>
              <a:t>and </a:t>
            </a:r>
            <a:r>
              <a:rPr sz="1441" spc="-18" dirty="0">
                <a:latin typeface="Arial"/>
                <a:cs typeface="Arial"/>
              </a:rPr>
              <a:t>URLs </a:t>
            </a:r>
            <a:r>
              <a:rPr sz="1441" spc="-32" dirty="0">
                <a:latin typeface="Arial"/>
                <a:cs typeface="Arial"/>
              </a:rPr>
              <a:t>are </a:t>
            </a:r>
            <a:r>
              <a:rPr sz="1441" dirty="0">
                <a:latin typeface="Arial"/>
                <a:cs typeface="Arial"/>
              </a:rPr>
              <a:t>transferred </a:t>
            </a:r>
            <a:r>
              <a:rPr sz="1441" spc="4" dirty="0">
                <a:latin typeface="Arial"/>
                <a:cs typeface="Arial"/>
              </a:rPr>
              <a:t>last. </a:t>
            </a:r>
            <a:r>
              <a:rPr sz="1441" spc="-14" dirty="0">
                <a:latin typeface="Arial"/>
                <a:cs typeface="Arial"/>
              </a:rPr>
              <a:t>This  </a:t>
            </a:r>
            <a:r>
              <a:rPr sz="1441" spc="-7" dirty="0">
                <a:latin typeface="Arial"/>
                <a:cs typeface="Arial"/>
              </a:rPr>
              <a:t>means </a:t>
            </a:r>
            <a:r>
              <a:rPr sz="1441" spc="7" dirty="0">
                <a:latin typeface="Arial"/>
                <a:cs typeface="Arial"/>
              </a:rPr>
              <a:t>you can </a:t>
            </a:r>
            <a:r>
              <a:rPr sz="1441" spc="-18" dirty="0">
                <a:latin typeface="Arial"/>
                <a:cs typeface="Arial"/>
              </a:rPr>
              <a:t>ensure </a:t>
            </a:r>
            <a:r>
              <a:rPr sz="1441" spc="4" dirty="0">
                <a:latin typeface="Arial"/>
                <a:cs typeface="Arial"/>
              </a:rPr>
              <a:t>some </a:t>
            </a:r>
            <a:r>
              <a:rPr sz="1441" spc="14" dirty="0">
                <a:latin typeface="Arial"/>
                <a:cs typeface="Arial"/>
              </a:rPr>
              <a:t>inputs </a:t>
            </a:r>
            <a:r>
              <a:rPr sz="1441" spc="-14" dirty="0">
                <a:latin typeface="Arial"/>
                <a:cs typeface="Arial"/>
              </a:rPr>
              <a:t>(such </a:t>
            </a:r>
            <a:r>
              <a:rPr sz="1441" spc="-18" dirty="0">
                <a:latin typeface="Arial"/>
                <a:cs typeface="Arial"/>
              </a:rPr>
              <a:t>as </a:t>
            </a:r>
            <a:r>
              <a:rPr sz="1441" spc="4" dirty="0">
                <a:latin typeface="Arial"/>
                <a:cs typeface="Arial"/>
              </a:rPr>
              <a:t>your </a:t>
            </a:r>
            <a:r>
              <a:rPr sz="1441" spc="-18" dirty="0">
                <a:latin typeface="Arial"/>
                <a:cs typeface="Arial"/>
              </a:rPr>
              <a:t>S3 </a:t>
            </a:r>
            <a:r>
              <a:rPr sz="1441" spc="-11" dirty="0">
                <a:latin typeface="Arial"/>
                <a:cs typeface="Arial"/>
              </a:rPr>
              <a:t>credentials!) </a:t>
            </a:r>
            <a:r>
              <a:rPr sz="1441" spc="-32" dirty="0">
                <a:latin typeface="Arial"/>
                <a:cs typeface="Arial"/>
              </a:rPr>
              <a:t>are </a:t>
            </a:r>
            <a:r>
              <a:rPr sz="1441" spc="11" dirty="0">
                <a:latin typeface="Arial"/>
                <a:cs typeface="Arial"/>
              </a:rPr>
              <a:t>at </a:t>
            </a:r>
            <a:r>
              <a:rPr sz="1441" spc="7" dirty="0">
                <a:latin typeface="Arial"/>
                <a:cs typeface="Arial"/>
              </a:rPr>
              <a:t>the </a:t>
            </a:r>
            <a:r>
              <a:rPr sz="1441" spc="11" dirty="0">
                <a:latin typeface="Arial"/>
                <a:cs typeface="Arial"/>
              </a:rPr>
              <a:t>worker  node </a:t>
            </a:r>
            <a:r>
              <a:rPr sz="1441" dirty="0">
                <a:latin typeface="Arial"/>
                <a:cs typeface="Arial"/>
              </a:rPr>
              <a:t>before </a:t>
            </a:r>
            <a:r>
              <a:rPr sz="1441" spc="-21" dirty="0">
                <a:latin typeface="Arial"/>
                <a:cs typeface="Arial"/>
              </a:rPr>
              <a:t>URL </a:t>
            </a:r>
            <a:r>
              <a:rPr sz="1441" dirty="0">
                <a:latin typeface="Arial"/>
                <a:cs typeface="Arial"/>
              </a:rPr>
              <a:t>transfers </a:t>
            </a:r>
            <a:r>
              <a:rPr sz="1441" spc="-32" dirty="0">
                <a:latin typeface="Arial"/>
                <a:cs typeface="Arial"/>
              </a:rPr>
              <a:t>are </a:t>
            </a:r>
            <a:r>
              <a:rPr sz="1441" spc="7" dirty="0">
                <a:latin typeface="Arial"/>
                <a:cs typeface="Arial"/>
              </a:rPr>
              <a:t>invoked. </a:t>
            </a:r>
            <a:r>
              <a:rPr lang="en-US" sz="1441" spc="7" dirty="0">
                <a:latin typeface="Arial"/>
                <a:cs typeface="Arial"/>
              </a:rPr>
              <a:t>And </a:t>
            </a:r>
            <a:r>
              <a:rPr lang="en-US" sz="1441" b="1" spc="7" dirty="0">
                <a:latin typeface="Arial"/>
                <a:cs typeface="Arial"/>
              </a:rPr>
              <a:t>all transfers to/from the same endpoint happen over the same TCP connection</a:t>
            </a:r>
            <a:r>
              <a:rPr lang="en-US" sz="1441" spc="7" dirty="0">
                <a:latin typeface="Arial"/>
                <a:cs typeface="Arial"/>
              </a:rPr>
              <a:t>. </a:t>
            </a:r>
            <a:r>
              <a:rPr sz="1441" spc="-11" dirty="0">
                <a:latin typeface="Arial"/>
                <a:cs typeface="Arial"/>
              </a:rPr>
              <a:t>Available </a:t>
            </a:r>
            <a:r>
              <a:rPr sz="1441" spc="-4" dirty="0">
                <a:latin typeface="Arial"/>
                <a:cs typeface="Arial"/>
              </a:rPr>
              <a:t>in</a:t>
            </a:r>
            <a:r>
              <a:rPr sz="1441" spc="14" dirty="0">
                <a:latin typeface="Arial"/>
                <a:cs typeface="Arial"/>
              </a:rPr>
              <a:t> </a:t>
            </a:r>
            <a:r>
              <a:rPr sz="1441" spc="-4" dirty="0">
                <a:latin typeface="Arial"/>
                <a:cs typeface="Arial"/>
              </a:rPr>
              <a:t>8.9.1.</a:t>
            </a:r>
            <a:endParaRPr sz="1441" dirty="0">
              <a:latin typeface="Arial"/>
              <a:cs typeface="Arial"/>
            </a:endParaRPr>
          </a:p>
          <a:p>
            <a:pPr lvl="1">
              <a:spcBef>
                <a:spcPts val="7"/>
              </a:spcBef>
              <a:buFont typeface="Arial"/>
              <a:buChar char="•"/>
            </a:pPr>
            <a:endParaRPr sz="1582" dirty="0">
              <a:latin typeface="Times New Roman"/>
              <a:cs typeface="Times New Roman"/>
            </a:endParaRPr>
          </a:p>
          <a:p>
            <a:pPr marL="196446" marR="189749" indent="-196446">
              <a:lnSpc>
                <a:spcPts val="1687"/>
              </a:lnSpc>
              <a:spcBef>
                <a:spcPts val="4"/>
              </a:spcBef>
              <a:buSzPct val="143902"/>
              <a:buChar char="•"/>
              <a:tabLst>
                <a:tab pos="517903" algn="l"/>
                <a:tab pos="2468524" algn="l"/>
                <a:tab pos="3071703" algn="l"/>
              </a:tabLst>
            </a:pPr>
            <a:r>
              <a:rPr lang="en-US" sz="1441" b="1" spc="-18" dirty="0">
                <a:latin typeface="Arial"/>
                <a:cs typeface="Arial"/>
              </a:rPr>
              <a:t>Performance improvements? Edgar? </a:t>
            </a:r>
            <a:r>
              <a:rPr lang="en-US" sz="1441" b="1" spc="-18" dirty="0">
                <a:latin typeface="Arial"/>
                <a:cs typeface="Arial"/>
                <a:sym typeface="Wingdings" panose="05000000000000000000" pitchFamily="2" charset="2"/>
              </a:rPr>
              <a:t></a:t>
            </a:r>
            <a:r>
              <a:rPr lang="en-US" sz="1441" spc="-18" dirty="0">
                <a:latin typeface="Arial"/>
                <a:cs typeface="Arial"/>
              </a:rPr>
              <a:t> No network turn-around between files.  Available v8.9.2</a:t>
            </a:r>
          </a:p>
          <a:p>
            <a:pPr marL="196446" marR="189749" indent="-196446">
              <a:lnSpc>
                <a:spcPts val="1687"/>
              </a:lnSpc>
              <a:spcBef>
                <a:spcPts val="4"/>
              </a:spcBef>
              <a:buSzPct val="143902"/>
              <a:buChar char="•"/>
              <a:tabLst>
                <a:tab pos="517903" algn="l"/>
                <a:tab pos="2468524" algn="l"/>
                <a:tab pos="3071703" algn="l"/>
              </a:tabLst>
            </a:pPr>
            <a:endParaRPr lang="en-US" sz="1441" spc="-18" dirty="0">
              <a:latin typeface="Arial"/>
              <a:cs typeface="Arial"/>
            </a:endParaRPr>
          </a:p>
          <a:p>
            <a:pPr marL="196446" marR="189749" indent="-196446">
              <a:lnSpc>
                <a:spcPts val="1687"/>
              </a:lnSpc>
              <a:spcBef>
                <a:spcPts val="4"/>
              </a:spcBef>
              <a:buSzPct val="143902"/>
              <a:buChar char="•"/>
              <a:tabLst>
                <a:tab pos="517903" algn="l"/>
                <a:tab pos="2468524" algn="l"/>
                <a:tab pos="3071703" algn="l"/>
              </a:tabLst>
            </a:pPr>
            <a:r>
              <a:rPr sz="1441" spc="-18" dirty="0">
                <a:latin typeface="Arial"/>
                <a:cs typeface="Arial"/>
              </a:rPr>
              <a:t>Have an </a:t>
            </a:r>
            <a:r>
              <a:rPr sz="1441" spc="4" dirty="0">
                <a:latin typeface="Arial"/>
                <a:cs typeface="Arial"/>
              </a:rPr>
              <a:t>interesting</a:t>
            </a:r>
            <a:r>
              <a:rPr sz="1441" spc="46" dirty="0">
                <a:latin typeface="Arial"/>
                <a:cs typeface="Arial"/>
              </a:rPr>
              <a:t> </a:t>
            </a:r>
            <a:r>
              <a:rPr sz="1441" spc="-11" dirty="0">
                <a:latin typeface="Arial"/>
                <a:cs typeface="Arial"/>
              </a:rPr>
              <a:t>use</a:t>
            </a:r>
            <a:r>
              <a:rPr sz="1441" spc="4" dirty="0">
                <a:latin typeface="Arial"/>
                <a:cs typeface="Arial"/>
              </a:rPr>
              <a:t> </a:t>
            </a:r>
            <a:r>
              <a:rPr sz="1441" spc="-4" dirty="0">
                <a:latin typeface="Arial"/>
                <a:cs typeface="Arial"/>
              </a:rPr>
              <a:t>case?</a:t>
            </a:r>
            <a:r>
              <a:rPr lang="en-US" sz="1441" spc="-4" dirty="0">
                <a:latin typeface="Arial"/>
                <a:cs typeface="Arial"/>
              </a:rPr>
              <a:t> </a:t>
            </a:r>
            <a:r>
              <a:rPr sz="1441" b="1" spc="25" dirty="0">
                <a:latin typeface="Arial"/>
                <a:cs typeface="Arial"/>
              </a:rPr>
              <a:t>Jobs </a:t>
            </a:r>
            <a:r>
              <a:rPr sz="1441" b="1" spc="7" dirty="0">
                <a:latin typeface="Arial"/>
                <a:cs typeface="Arial"/>
              </a:rPr>
              <a:t>can </a:t>
            </a:r>
            <a:r>
              <a:rPr sz="1441" b="1" spc="25" dirty="0">
                <a:latin typeface="Arial"/>
                <a:cs typeface="Arial"/>
              </a:rPr>
              <a:t>now </a:t>
            </a:r>
            <a:r>
              <a:rPr sz="1441" b="1" spc="14" dirty="0">
                <a:latin typeface="Arial"/>
                <a:cs typeface="Arial"/>
              </a:rPr>
              <a:t>supply </a:t>
            </a:r>
            <a:r>
              <a:rPr sz="1441" b="1" spc="4" dirty="0">
                <a:latin typeface="Arial"/>
                <a:cs typeface="Arial"/>
              </a:rPr>
              <a:t>their </a:t>
            </a:r>
            <a:r>
              <a:rPr sz="1441" b="1" spc="25" dirty="0">
                <a:latin typeface="Arial"/>
                <a:cs typeface="Arial"/>
              </a:rPr>
              <a:t>own </a:t>
            </a:r>
            <a:r>
              <a:rPr sz="1441" b="1" spc="-4" dirty="0">
                <a:latin typeface="Arial"/>
                <a:cs typeface="Arial"/>
              </a:rPr>
              <a:t>file </a:t>
            </a:r>
            <a:r>
              <a:rPr sz="1441" b="1" dirty="0">
                <a:latin typeface="Arial"/>
                <a:cs typeface="Arial"/>
              </a:rPr>
              <a:t>transfer </a:t>
            </a:r>
            <a:r>
              <a:rPr sz="1441" b="1" spc="7" dirty="0">
                <a:latin typeface="Arial"/>
                <a:cs typeface="Arial"/>
              </a:rPr>
              <a:t>plugins</a:t>
            </a:r>
            <a:r>
              <a:rPr sz="1441" spc="-109" dirty="0">
                <a:latin typeface="Arial"/>
                <a:cs typeface="Arial"/>
              </a:rPr>
              <a:t> </a:t>
            </a:r>
            <a:r>
              <a:rPr sz="1441" spc="-4" dirty="0">
                <a:latin typeface="Arial"/>
                <a:cs typeface="Arial"/>
              </a:rPr>
              <a:t>—  great</a:t>
            </a:r>
            <a:r>
              <a:rPr sz="1441" spc="4" dirty="0">
                <a:latin typeface="Arial"/>
                <a:cs typeface="Arial"/>
              </a:rPr>
              <a:t> </a:t>
            </a:r>
            <a:r>
              <a:rPr sz="1441" spc="14" dirty="0">
                <a:latin typeface="Arial"/>
                <a:cs typeface="Arial"/>
              </a:rPr>
              <a:t>for</a:t>
            </a:r>
            <a:r>
              <a:rPr sz="1441" spc="4" dirty="0">
                <a:latin typeface="Arial"/>
                <a:cs typeface="Arial"/>
              </a:rPr>
              <a:t> </a:t>
            </a:r>
            <a:r>
              <a:rPr sz="1441" spc="7" dirty="0">
                <a:latin typeface="Arial"/>
                <a:cs typeface="Arial"/>
              </a:rPr>
              <a:t>development!</a:t>
            </a:r>
            <a:r>
              <a:rPr lang="en-US" sz="1441" spc="7" dirty="0">
                <a:latin typeface="Arial"/>
                <a:cs typeface="Arial"/>
              </a:rPr>
              <a:t>  </a:t>
            </a:r>
            <a:r>
              <a:rPr sz="1441" spc="-11" dirty="0">
                <a:latin typeface="Arial"/>
                <a:cs typeface="Arial"/>
              </a:rPr>
              <a:t>Available </a:t>
            </a:r>
            <a:r>
              <a:rPr sz="1441" spc="-4" dirty="0">
                <a:latin typeface="Arial"/>
                <a:cs typeface="Arial"/>
              </a:rPr>
              <a:t>in</a:t>
            </a:r>
            <a:r>
              <a:rPr sz="1441" dirty="0">
                <a:latin typeface="Arial"/>
                <a:cs typeface="Arial"/>
              </a:rPr>
              <a:t> </a:t>
            </a:r>
            <a:r>
              <a:rPr sz="1441" spc="-4" dirty="0">
                <a:latin typeface="Arial"/>
                <a:cs typeface="Arial"/>
              </a:rPr>
              <a:t>8.9.2.</a:t>
            </a:r>
            <a:endParaRPr sz="1441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70226C-73D6-44B0-9106-97FC888E93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DD9533-92E6-4ABA-9CDA-19E1E7320231}"/>
              </a:ext>
            </a:extLst>
          </p:cNvPr>
          <p:cNvSpPr txBox="1"/>
          <p:nvPr/>
        </p:nvSpPr>
        <p:spPr>
          <a:xfrm>
            <a:off x="244305" y="1570534"/>
            <a:ext cx="88996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myprogram.exe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transfer_input_files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box://htcondor/myinput.dat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use_oauth_services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box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4889487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5910" y="793479"/>
            <a:ext cx="8399462" cy="4227513"/>
          </a:xfrm>
        </p:spPr>
        <p:txBody>
          <a:bodyPr/>
          <a:lstStyle/>
          <a:p>
            <a:r>
              <a:rPr lang="en-US" dirty="0">
                <a:cs typeface="Courier New" panose="02070309020205020404" pitchFamily="49" charset="0"/>
              </a:rPr>
              <a:t>Central manager now manages queries</a:t>
            </a:r>
          </a:p>
          <a:p>
            <a:pPr lvl="1"/>
            <a:r>
              <a:rPr lang="en-US" sz="2400" dirty="0">
                <a:cs typeface="Courier New" panose="02070309020205020404" pitchFamily="49" charset="0"/>
              </a:rPr>
              <a:t>Queries (</a:t>
            </a:r>
            <a:r>
              <a:rPr lang="en-US" sz="2400" dirty="0" err="1">
                <a:cs typeface="Courier New" panose="02070309020205020404" pitchFamily="49" charset="0"/>
              </a:rPr>
              <a:t>ie</a:t>
            </a:r>
            <a:r>
              <a:rPr lang="en-US" sz="2400" dirty="0">
                <a:cs typeface="Courier New" panose="02070309020205020404" pitchFamily="49" charset="0"/>
              </a:rPr>
              <a:t> </a:t>
            </a:r>
            <a:r>
              <a:rPr lang="en-US" sz="2400" dirty="0" err="1">
                <a:cs typeface="Courier New" panose="02070309020205020404" pitchFamily="49" charset="0"/>
              </a:rPr>
              <a:t>condor_status</a:t>
            </a:r>
            <a:r>
              <a:rPr lang="en-US" sz="2400" dirty="0">
                <a:cs typeface="Courier New" panose="02070309020205020404" pitchFamily="49" charset="0"/>
              </a:rPr>
              <a:t> calls) are queued; priority is given to operational queries</a:t>
            </a:r>
            <a:endParaRPr lang="en-US" dirty="0"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More performance metrics (e.g. in collector, DAGMan)</a:t>
            </a:r>
          </a:p>
          <a:p>
            <a:r>
              <a:rPr lang="en-US" i="1" dirty="0">
                <a:solidFill>
                  <a:srgbClr val="FF0000"/>
                </a:solidFill>
              </a:rPr>
              <a:t>In v8.8 late materialization</a:t>
            </a:r>
            <a:r>
              <a:rPr lang="en-US" dirty="0">
                <a:solidFill>
                  <a:srgbClr val="FF0000"/>
                </a:solidFill>
              </a:rPr>
              <a:t> of jobs in the </a:t>
            </a:r>
            <a:r>
              <a:rPr lang="en-US" dirty="0" err="1">
                <a:solidFill>
                  <a:srgbClr val="FF0000"/>
                </a:solidFill>
              </a:rPr>
              <a:t>schedd</a:t>
            </a:r>
            <a:r>
              <a:rPr lang="en-US" dirty="0"/>
              <a:t> to enable submission of very large sets of jobs</a:t>
            </a:r>
          </a:p>
          <a:p>
            <a:pPr lvl="1"/>
            <a:r>
              <a:rPr lang="en-US" sz="2400" dirty="0"/>
              <a:t>Submit / remove millions of jobs in &lt; 1 sec</a:t>
            </a:r>
          </a:p>
          <a:p>
            <a:pPr lvl="1"/>
            <a:r>
              <a:rPr lang="en-US" sz="2400" dirty="0">
                <a:cs typeface="Courier New" panose="02070309020205020404" pitchFamily="49" charset="0"/>
              </a:rPr>
              <a:t>More jobs materialized once number of idle jobs drops below a threshold (like DAGMan throttling)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Scalability Enhancements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7686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 materialization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5130" y="914400"/>
            <a:ext cx="72937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This submit file will stop adding jobs into the queue once 50 jobs are idle:</a:t>
            </a:r>
          </a:p>
          <a:p>
            <a:endParaRPr lang="en-US" sz="4000" dirty="0"/>
          </a:p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foo.exe</a:t>
            </a:r>
          </a:p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arguments = -run $(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ProcessId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r>
              <a:rPr lang="en-US" sz="3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materialize_max_idle</a:t>
            </a:r>
            <a:r>
              <a:rPr lang="en-US" sz="3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50</a:t>
            </a:r>
          </a:p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queue 1000000</a:t>
            </a:r>
          </a:p>
        </p:txBody>
      </p:sp>
    </p:spTree>
    <p:extLst>
      <p:ext uri="{BB962C8B-B14F-4D97-AF65-F5344CB8AC3E}">
        <p14:creationId xmlns:p14="http://schemas.microsoft.com/office/powerpoint/2010/main" val="39135986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0A03A9-08C0-464F-9F27-BD90BE23F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69" y="1102864"/>
            <a:ext cx="8399462" cy="4227513"/>
          </a:xfrm>
        </p:spPr>
        <p:txBody>
          <a:bodyPr/>
          <a:lstStyle/>
          <a:p>
            <a:r>
              <a:rPr lang="en-US" dirty="0"/>
              <a:t>Job "clusters" (even with late materialization) mostly behave as expected</a:t>
            </a:r>
          </a:p>
          <a:p>
            <a:pPr lvl="1"/>
            <a:r>
              <a:rPr lang="en-US" dirty="0"/>
              <a:t>Can remove all jobs in a cluster</a:t>
            </a:r>
          </a:p>
          <a:p>
            <a:pPr lvl="1"/>
            <a:r>
              <a:rPr lang="en-US" dirty="0"/>
              <a:t>Can edit all jobs in a cluster</a:t>
            </a:r>
          </a:p>
          <a:p>
            <a:r>
              <a:rPr lang="en-US" dirty="0"/>
              <a:t>But some operations are missing</a:t>
            </a:r>
          </a:p>
          <a:p>
            <a:pPr lvl="1"/>
            <a:r>
              <a:rPr lang="en-US" dirty="0"/>
              <a:t>Append jobs to a set (in a subsequent submission)</a:t>
            </a:r>
          </a:p>
          <a:p>
            <a:pPr lvl="1"/>
            <a:r>
              <a:rPr lang="en-US" dirty="0"/>
              <a:t>Move an entire set of jobs from one </a:t>
            </a:r>
            <a:r>
              <a:rPr lang="en-US" dirty="0" err="1"/>
              <a:t>schedd</a:t>
            </a:r>
            <a:r>
              <a:rPr lang="en-US" dirty="0"/>
              <a:t> to another</a:t>
            </a:r>
          </a:p>
          <a:p>
            <a:pPr lvl="1"/>
            <a:r>
              <a:rPr lang="en-US" dirty="0"/>
              <a:t>Job set </a:t>
            </a:r>
            <a:r>
              <a:rPr lang="en-US" b="1" dirty="0"/>
              <a:t>aggregates</a:t>
            </a:r>
            <a:r>
              <a:rPr lang="en-US" dirty="0"/>
              <a:t> (for use in polices?)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88464"/>
            <a:ext cx="9144000" cy="914400"/>
          </a:xfrm>
        </p:spPr>
        <p:txBody>
          <a:bodyPr/>
          <a:lstStyle/>
          <a:p>
            <a:r>
              <a:rPr lang="en-US" sz="3600" dirty="0"/>
              <a:t>From Job </a:t>
            </a:r>
            <a:r>
              <a:rPr lang="en-US" sz="3600" i="1" u="sng" dirty="0"/>
              <a:t>Clusters</a:t>
            </a:r>
            <a:r>
              <a:rPr lang="en-US" sz="3600" dirty="0"/>
              <a:t> to Job </a:t>
            </a:r>
            <a:r>
              <a:rPr lang="en-US" sz="3600" i="1" u="sng" dirty="0"/>
              <a:t>Sets</a:t>
            </a:r>
            <a:endParaRPr lang="en-US" sz="4800" i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3195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7AE555-D69B-45C6-8FD4-5B55AA0DF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263" y="1008529"/>
            <a:ext cx="8399462" cy="4574710"/>
          </a:xfrm>
        </p:spPr>
        <p:txBody>
          <a:bodyPr/>
          <a:lstStyle/>
          <a:p>
            <a:r>
              <a:rPr lang="en-US" sz="2800" dirty="0"/>
              <a:t>Users want to think about a set of jobs as it relates to their mental model, e.g.</a:t>
            </a:r>
          </a:p>
          <a:p>
            <a:pPr lvl="1"/>
            <a:r>
              <a:rPr lang="en-US" sz="2400" dirty="0"/>
              <a:t>Set of jobs analyzing genome 52</a:t>
            </a:r>
          </a:p>
          <a:p>
            <a:pPr lvl="1"/>
            <a:r>
              <a:rPr lang="en-US" sz="2400" dirty="0"/>
              <a:t>Set of jobs doing analysis on image captures from date xxx</a:t>
            </a:r>
          </a:p>
          <a:p>
            <a:r>
              <a:rPr lang="en-US" sz="2800" dirty="0"/>
              <a:t>Initial support for sets in v8.9:</a:t>
            </a:r>
          </a:p>
          <a:p>
            <a:pPr lvl="1"/>
            <a:r>
              <a:rPr lang="en-US" sz="2400" dirty="0"/>
              <a:t>User supplies a set name upon submission</a:t>
            </a:r>
          </a:p>
          <a:p>
            <a:pPr lvl="1"/>
            <a:r>
              <a:rPr lang="en-US" sz="2400" dirty="0"/>
              <a:t>All jobs with the same name are in the same set</a:t>
            </a:r>
          </a:p>
          <a:p>
            <a:pPr lvl="1"/>
            <a:r>
              <a:rPr lang="en-US" sz="2400" dirty="0"/>
              <a:t>Aggregate statistics on set written to History file when last job in a set completes</a:t>
            </a:r>
          </a:p>
          <a:p>
            <a:pPr lvl="1"/>
            <a:r>
              <a:rPr lang="en-US" sz="2400" dirty="0"/>
              <a:t>More set operations to come…</a:t>
            </a:r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FF1974-034E-447D-88B0-09EE5DC2D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8429"/>
            <a:ext cx="9144000" cy="914400"/>
          </a:xfrm>
        </p:spPr>
        <p:txBody>
          <a:bodyPr/>
          <a:lstStyle/>
          <a:p>
            <a:r>
              <a:rPr lang="en-US" sz="3600" dirty="0"/>
              <a:t>From Job </a:t>
            </a:r>
            <a:r>
              <a:rPr lang="en-US" sz="3600" i="1" u="sng" dirty="0"/>
              <a:t>Clusters</a:t>
            </a:r>
            <a:r>
              <a:rPr lang="en-US" sz="3600" dirty="0"/>
              <a:t> to Job </a:t>
            </a:r>
            <a:r>
              <a:rPr lang="en-US" sz="3600" i="1" u="sng" dirty="0"/>
              <a:t>Sets</a:t>
            </a:r>
            <a:r>
              <a:rPr lang="en-US" sz="3600" dirty="0"/>
              <a:t>, </a:t>
            </a:r>
            <a:r>
              <a:rPr lang="en-US" sz="3600" dirty="0" err="1"/>
              <a:t>cont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78F21-3752-4ADF-874B-FB2D857CE1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340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2"/>
          <p:cNvSpPr/>
          <p:nvPr/>
        </p:nvSpPr>
        <p:spPr>
          <a:xfrm>
            <a:off x="457172" y="1519518"/>
            <a:ext cx="4848020" cy="35223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95500"/>
          </a:bodyPr>
          <a:lstStyle/>
          <a:p>
            <a:pPr marL="391867" indent="-292594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Python (Flask) </a:t>
            </a:r>
            <a:r>
              <a:rPr lang="en-US" sz="2903" spc="-1" dirty="0" err="1">
                <a:solidFill>
                  <a:srgbClr val="000000"/>
                </a:solidFill>
                <a:latin typeface="Arial"/>
                <a:ea typeface="DejaVu Sans"/>
              </a:rPr>
              <a:t>webapp</a:t>
            </a: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 for querying HTCondor jobs, machines, and config</a:t>
            </a:r>
            <a:endParaRPr lang="en-US" sz="2903" spc="-1" dirty="0">
              <a:latin typeface="Arial"/>
            </a:endParaRPr>
          </a:p>
          <a:p>
            <a:pPr marL="391867" indent="-292594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Runs alongside HTCondor daemons</a:t>
            </a:r>
          </a:p>
          <a:p>
            <a:pPr marL="391867" indent="-292594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Listens to HTTP queries, responds with JSON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EAEE48-A420-4BB1-830B-A4C740493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 API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4266F5-B56B-4E49-A907-973323770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0" y="3429000"/>
            <a:ext cx="4514850" cy="2819400"/>
          </a:xfrm>
          <a:prstGeom prst="rect">
            <a:avLst/>
          </a:prstGeom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69C96ED1-D4CA-4AB0-AE46-E5B62E6A2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610" y="609600"/>
            <a:ext cx="3415302" cy="273224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2550F-0F16-4E2D-9A75-54741BBD47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A2EA0-71A3-4F83-BC2C-56E5F38A3D0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31B21C-94B1-42D0-9528-AA3576756BDE}"/>
              </a:ext>
            </a:extLst>
          </p:cNvPr>
          <p:cNvSpPr/>
          <p:nvPr/>
        </p:nvSpPr>
        <p:spPr>
          <a:xfrm>
            <a:off x="1428596" y="4147813"/>
            <a:ext cx="66928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There are 2 hard problems in computer science: caching, naming, and </a:t>
            </a:r>
            <a:r>
              <a:rPr lang="en-US" sz="4000" i="1" dirty="0"/>
              <a:t>off-by-1 bugs</a:t>
            </a:r>
            <a:r>
              <a:rPr lang="en-US" sz="4000" dirty="0"/>
              <a:t>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E8CD99-72B4-43CF-A260-27A229D41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36"/>
            <a:ext cx="4982950" cy="26962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383236-9366-4975-A1A6-672F1074F4C2}"/>
              </a:ext>
            </a:extLst>
          </p:cNvPr>
          <p:cNvSpPr txBox="1"/>
          <p:nvPr/>
        </p:nvSpPr>
        <p:spPr>
          <a:xfrm>
            <a:off x="984202" y="2813554"/>
            <a:ext cx="56300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So what year was the first </a:t>
            </a:r>
          </a:p>
          <a:p>
            <a:r>
              <a:rPr lang="en-US" sz="4000" dirty="0">
                <a:solidFill>
                  <a:srgbClr val="FF0000"/>
                </a:solidFill>
              </a:rPr>
              <a:t>Condor Week meeting?</a:t>
            </a:r>
          </a:p>
        </p:txBody>
      </p:sp>
    </p:spTree>
    <p:extLst>
      <p:ext uri="{BB962C8B-B14F-4D97-AF65-F5344CB8AC3E}">
        <p14:creationId xmlns:p14="http://schemas.microsoft.com/office/powerpoint/2010/main" val="265311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457172" y="1061907"/>
            <a:ext cx="8227457" cy="8581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2"/>
          <p:cNvSpPr/>
          <p:nvPr/>
        </p:nvSpPr>
        <p:spPr>
          <a:xfrm>
            <a:off x="457172" y="2060501"/>
            <a:ext cx="1958327" cy="29814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3"/>
          <p:cNvSpPr/>
          <p:nvPr/>
        </p:nvSpPr>
        <p:spPr>
          <a:xfrm>
            <a:off x="2514445" y="2060501"/>
            <a:ext cx="1958327" cy="29814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5"/>
          <p:cNvSpPr/>
          <p:nvPr/>
        </p:nvSpPr>
        <p:spPr>
          <a:xfrm>
            <a:off x="2834912" y="1677687"/>
            <a:ext cx="6242068" cy="1087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r>
              <a:rPr lang="en-US" sz="1451" spc="-1" dirty="0">
                <a:latin typeface="Consolas" panose="020B0609020204030204" pitchFamily="49" charset="0"/>
              </a:rPr>
              <a:t>$ curl "http://localhost:9680/v1/status\</a:t>
            </a:r>
            <a:br>
              <a:rPr sz="1451" dirty="0">
                <a:latin typeface="Consolas" panose="020B0609020204030204" pitchFamily="49" charset="0"/>
              </a:rPr>
            </a:br>
            <a:r>
              <a:rPr lang="en-US" sz="1451" spc="-1" dirty="0">
                <a:latin typeface="Consolas" panose="020B0609020204030204" pitchFamily="49" charset="0"/>
              </a:rPr>
              <a:t>?query=</a:t>
            </a:r>
            <a:r>
              <a:rPr lang="en-US" sz="1451" spc="-1" dirty="0" err="1">
                <a:latin typeface="Consolas" panose="020B0609020204030204" pitchFamily="49" charset="0"/>
              </a:rPr>
              <a:t>startd</a:t>
            </a:r>
            <a:r>
              <a:rPr lang="en-US" sz="1451" spc="-1" dirty="0">
                <a:latin typeface="Consolas" panose="020B0609020204030204" pitchFamily="49" charset="0"/>
              </a:rPr>
              <a:t>\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&amp;projection=</a:t>
            </a:r>
            <a:r>
              <a:rPr lang="en-US" sz="1451" spc="-1" dirty="0" err="1">
                <a:latin typeface="Consolas" panose="020B0609020204030204" pitchFamily="49" charset="0"/>
              </a:rPr>
              <a:t>cpus,memory</a:t>
            </a:r>
            <a:r>
              <a:rPr lang="en-US" sz="1451" spc="-1" dirty="0">
                <a:latin typeface="Consolas" panose="020B0609020204030204" pitchFamily="49" charset="0"/>
              </a:rPr>
              <a:t>\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&amp;constraint=memory&gt;1024"</a:t>
            </a:r>
          </a:p>
          <a:p>
            <a:pPr>
              <a:spcBef>
                <a:spcPts val="1285"/>
              </a:spcBef>
            </a:pPr>
            <a:endParaRPr lang="en-US" sz="1451" spc="-1" dirty="0">
              <a:latin typeface="Arial"/>
            </a:endParaRPr>
          </a:p>
        </p:txBody>
      </p:sp>
      <p:sp>
        <p:nvSpPr>
          <p:cNvPr id="86" name="CustomShape 6"/>
          <p:cNvSpPr/>
          <p:nvPr/>
        </p:nvSpPr>
        <p:spPr>
          <a:xfrm>
            <a:off x="457172" y="3618150"/>
            <a:ext cx="1958327" cy="14218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TextShape 7"/>
          <p:cNvSpPr txBox="1"/>
          <p:nvPr/>
        </p:nvSpPr>
        <p:spPr>
          <a:xfrm>
            <a:off x="2834912" y="3033526"/>
            <a:ext cx="6242068" cy="2538364"/>
          </a:xfrm>
          <a:prstGeom prst="rect">
            <a:avLst/>
          </a:prstGeom>
          <a:noFill/>
          <a:ln>
            <a:noFill/>
          </a:ln>
        </p:spPr>
        <p:txBody>
          <a:bodyPr wrap="square" lIns="81638" tIns="40819" rIns="81638" bIns="40819">
            <a:spAutoFit/>
          </a:bodyPr>
          <a:lstStyle/>
          <a:p>
            <a:r>
              <a:rPr lang="en-US" sz="1451" spc="-1" dirty="0">
                <a:latin typeface="Consolas" panose="020B0609020204030204" pitchFamily="49" charset="0"/>
              </a:rPr>
              <a:t>[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{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    "name": "slot4@siren.cs.wisc.edu",</a:t>
            </a:r>
            <a:br>
              <a:rPr sz="1451" dirty="0">
                <a:latin typeface="Consolas" panose="020B0609020204030204" pitchFamily="49" charset="0"/>
              </a:rPr>
            </a:br>
            <a:r>
              <a:rPr lang="en-US" sz="1451" spc="-1" dirty="0">
                <a:latin typeface="Consolas" panose="020B0609020204030204" pitchFamily="49" charset="0"/>
              </a:rPr>
              <a:t>        "type": "Machine",</a:t>
            </a:r>
            <a:br>
              <a:rPr sz="1451" dirty="0">
                <a:latin typeface="Consolas" panose="020B0609020204030204" pitchFamily="49" charset="0"/>
              </a:rPr>
            </a:br>
            <a:r>
              <a:rPr lang="en-US" sz="1451" spc="-1" dirty="0">
                <a:latin typeface="Consolas" panose="020B0609020204030204" pitchFamily="49" charset="0"/>
              </a:rPr>
              <a:t>        "</a:t>
            </a:r>
            <a:r>
              <a:rPr lang="en-US" sz="1451" spc="-1" dirty="0" err="1">
                <a:latin typeface="Consolas" panose="020B0609020204030204" pitchFamily="49" charset="0"/>
              </a:rPr>
              <a:t>classad</a:t>
            </a:r>
            <a:r>
              <a:rPr lang="en-US" sz="1451" spc="-1" dirty="0">
                <a:latin typeface="Consolas" panose="020B0609020204030204" pitchFamily="49" charset="0"/>
              </a:rPr>
              <a:t>": {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        "</a:t>
            </a:r>
            <a:r>
              <a:rPr lang="en-US" sz="1451" spc="-1" dirty="0" err="1">
                <a:latin typeface="Consolas" panose="020B0609020204030204" pitchFamily="49" charset="0"/>
              </a:rPr>
              <a:t>cpus</a:t>
            </a:r>
            <a:r>
              <a:rPr lang="en-US" sz="1451" spc="-1" dirty="0">
                <a:latin typeface="Consolas" panose="020B0609020204030204" pitchFamily="49" charset="0"/>
              </a:rPr>
              <a:t>": 1,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        "memory": 1813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    }        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},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…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]</a:t>
            </a:r>
          </a:p>
        </p:txBody>
      </p:sp>
      <p:sp>
        <p:nvSpPr>
          <p:cNvPr id="88" name="Line 8"/>
          <p:cNvSpPr/>
          <p:nvPr/>
        </p:nvSpPr>
        <p:spPr>
          <a:xfrm>
            <a:off x="1034107" y="2364720"/>
            <a:ext cx="0" cy="515951"/>
          </a:xfrm>
          <a:prstGeom prst="line">
            <a:avLst/>
          </a:prstGeom>
          <a:ln w="18360">
            <a:solidFill>
              <a:srgbClr val="0099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8" name="Group 7"/>
          <p:cNvGrpSpPr/>
          <p:nvPr/>
        </p:nvGrpSpPr>
        <p:grpSpPr>
          <a:xfrm>
            <a:off x="873269" y="1228391"/>
            <a:ext cx="619469" cy="907489"/>
            <a:chOff x="843890" y="946408"/>
            <a:chExt cx="957069" cy="1246768"/>
          </a:xfrm>
        </p:grpSpPr>
        <p:pic>
          <p:nvPicPr>
            <p:cNvPr id="5" name="Picture 4" descr="File:Gnome-laptop.svg - Wikimedia Commons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890" y="946408"/>
              <a:ext cx="957069" cy="95706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43890" y="1836049"/>
              <a:ext cx="957067" cy="3571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089" dirty="0"/>
                <a:t>Client</a:t>
              </a:r>
              <a:endParaRPr lang="en-US" sz="145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54997" y="3081402"/>
            <a:ext cx="1125689" cy="976591"/>
            <a:chOff x="617541" y="2909682"/>
            <a:chExt cx="1531741" cy="1441640"/>
          </a:xfrm>
        </p:grpSpPr>
        <p:pic>
          <p:nvPicPr>
            <p:cNvPr id="3" name="Picture 2" descr="File:Python-logo-notext.svg - Wikimedia Common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466" y="2909682"/>
              <a:ext cx="810488" cy="8104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617541" y="3720170"/>
              <a:ext cx="1531741" cy="631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089" dirty="0" err="1"/>
                <a:t>condor_restd</a:t>
              </a:r>
              <a:endParaRPr lang="en-US" sz="127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75497" y="2385393"/>
            <a:ext cx="606496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70" dirty="0"/>
              <a:t>HTTP GET</a:t>
            </a:r>
          </a:p>
        </p:txBody>
      </p:sp>
      <p:pic>
        <p:nvPicPr>
          <p:cNvPr id="13" name="Picture 12" descr="Tango Database Repository Icon by DarKobra on DeviantArt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4667" b="87333" l="32667" r="6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65" t="43574" r="29961" b="14122"/>
          <a:stretch/>
        </p:blipFill>
        <p:spPr>
          <a:xfrm>
            <a:off x="832533" y="4458286"/>
            <a:ext cx="735183" cy="816872"/>
          </a:xfrm>
          <a:prstGeom prst="rect">
            <a:avLst/>
          </a:prstGeom>
        </p:spPr>
      </p:pic>
      <p:sp>
        <p:nvSpPr>
          <p:cNvPr id="23" name="Line 8"/>
          <p:cNvSpPr/>
          <p:nvPr/>
        </p:nvSpPr>
        <p:spPr>
          <a:xfrm>
            <a:off x="1175001" y="4018224"/>
            <a:ext cx="0" cy="515951"/>
          </a:xfrm>
          <a:prstGeom prst="line">
            <a:avLst/>
          </a:prstGeom>
          <a:ln w="18360">
            <a:solidFill>
              <a:srgbClr val="0099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" name="TextBox 23"/>
          <p:cNvSpPr txBox="1"/>
          <p:nvPr/>
        </p:nvSpPr>
        <p:spPr>
          <a:xfrm>
            <a:off x="171932" y="4087100"/>
            <a:ext cx="842836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70" dirty="0" err="1"/>
              <a:t>Collector.query</a:t>
            </a:r>
            <a:r>
              <a:rPr lang="en-US" sz="1270" dirty="0"/>
              <a:t>()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9557" y="5227215"/>
            <a:ext cx="1485171" cy="287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70" dirty="0" err="1"/>
              <a:t>condor_collector</a:t>
            </a:r>
            <a:endParaRPr lang="en-US" sz="1270" dirty="0"/>
          </a:p>
        </p:txBody>
      </p:sp>
      <p:sp>
        <p:nvSpPr>
          <p:cNvPr id="26" name="Line 8"/>
          <p:cNvSpPr/>
          <p:nvPr/>
        </p:nvSpPr>
        <p:spPr>
          <a:xfrm>
            <a:off x="1363756" y="2380987"/>
            <a:ext cx="0" cy="515951"/>
          </a:xfrm>
          <a:prstGeom prst="line">
            <a:avLst/>
          </a:prstGeom>
          <a:ln w="18360">
            <a:solidFill>
              <a:srgbClr val="009900"/>
            </a:solidFill>
            <a:round/>
            <a:headEnd type="triangl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TextBox 14"/>
          <p:cNvSpPr txBox="1"/>
          <p:nvPr/>
        </p:nvSpPr>
        <p:spPr>
          <a:xfrm>
            <a:off x="1440217" y="2420556"/>
            <a:ext cx="681877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70" dirty="0"/>
              <a:t>JSON</a:t>
            </a:r>
          </a:p>
        </p:txBody>
      </p:sp>
      <p:sp>
        <p:nvSpPr>
          <p:cNvPr id="17" name="Down Arrow 16"/>
          <p:cNvSpPr/>
          <p:nvPr/>
        </p:nvSpPr>
        <p:spPr>
          <a:xfrm>
            <a:off x="5212817" y="2665016"/>
            <a:ext cx="333727" cy="368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5D1B224-5B24-43B6-8505-51B41B959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8646"/>
            <a:ext cx="9144000" cy="677108"/>
          </a:xfrm>
        </p:spPr>
        <p:txBody>
          <a:bodyPr/>
          <a:lstStyle/>
          <a:p>
            <a:r>
              <a:rPr lang="en-US" dirty="0"/>
              <a:t>REST API, </a:t>
            </a:r>
            <a:r>
              <a:rPr lang="en-US" dirty="0" err="1"/>
              <a:t>cont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le:Under construction svg.sv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284" y="4296085"/>
            <a:ext cx="1371850" cy="1371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6994" y="1190065"/>
            <a:ext cx="785763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04" indent="-259204">
              <a:buFont typeface="Arial" panose="020B0604020202020204" pitchFamily="34" charset="0"/>
              <a:buChar char="•"/>
            </a:pPr>
            <a:r>
              <a:rPr lang="en-US" dirty="0"/>
              <a:t>Swagger/</a:t>
            </a:r>
            <a:r>
              <a:rPr lang="en-US" dirty="0" err="1"/>
              <a:t>OpenAPI</a:t>
            </a:r>
            <a:r>
              <a:rPr lang="en-US" dirty="0"/>
              <a:t> spec to generate bindings for Java, Go, etc.</a:t>
            </a:r>
          </a:p>
          <a:p>
            <a:pPr marL="259204" indent="-259204">
              <a:buFont typeface="Arial" panose="020B0604020202020204" pitchFamily="34" charset="0"/>
              <a:buChar char="•"/>
            </a:pPr>
            <a:r>
              <a:rPr lang="en-US" dirty="0"/>
              <a:t>Evolving, but see what we've got so far at</a:t>
            </a:r>
          </a:p>
          <a:p>
            <a:pPr marL="716404" lvl="1" indent="-259204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https://github.com/htcondor/htcondor-restd</a:t>
            </a:r>
            <a:endParaRPr lang="en-US" dirty="0"/>
          </a:p>
          <a:p>
            <a:pPr marL="259204" indent="-259204">
              <a:buFont typeface="Arial" panose="020B0604020202020204" pitchFamily="34" charset="0"/>
              <a:buChar char="•"/>
            </a:pPr>
            <a:endParaRPr lang="en-US" dirty="0"/>
          </a:p>
          <a:p>
            <a:pPr marL="259204" indent="-259204">
              <a:buFont typeface="Arial" panose="020B0604020202020204" pitchFamily="34" charset="0"/>
              <a:buChar char="•"/>
            </a:pPr>
            <a:r>
              <a:rPr lang="en-US" dirty="0"/>
              <a:t>Potential Future improvements</a:t>
            </a:r>
          </a:p>
          <a:p>
            <a:pPr marL="673930" lvl="1" indent="-259204">
              <a:buFont typeface="Arial" panose="020B0604020202020204" pitchFamily="34" charset="0"/>
              <a:buChar char="•"/>
            </a:pPr>
            <a:r>
              <a:rPr lang="en-US" dirty="0"/>
              <a:t>Allow changes (job submission/removal, config editing)</a:t>
            </a:r>
          </a:p>
          <a:p>
            <a:pPr marL="673930" lvl="1" indent="-259204">
              <a:buFont typeface="Arial" panose="020B0604020202020204" pitchFamily="34" charset="0"/>
              <a:buChar char="•"/>
            </a:pPr>
            <a:r>
              <a:rPr lang="en-US" dirty="0"/>
              <a:t>Add auth</a:t>
            </a:r>
          </a:p>
          <a:p>
            <a:pPr marL="673930" lvl="1" indent="-259204">
              <a:buFont typeface="Arial" panose="020B0604020202020204" pitchFamily="34" charset="0"/>
              <a:buChar char="•"/>
            </a:pPr>
            <a:r>
              <a:rPr lang="en-US" dirty="0"/>
              <a:t>Improve scalability</a:t>
            </a:r>
          </a:p>
          <a:p>
            <a:pPr marL="673930" lvl="1" indent="-259204">
              <a:buFont typeface="Arial" panose="020B0604020202020204" pitchFamily="34" charset="0"/>
              <a:buChar char="•"/>
            </a:pPr>
            <a:r>
              <a:rPr lang="en-US" dirty="0"/>
              <a:t>Run under shared port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0D62FE5-F5B0-486B-A8E4-3965A2C2BF8F}"/>
              </a:ext>
            </a:extLst>
          </p:cNvPr>
          <p:cNvSpPr txBox="1">
            <a:spLocks/>
          </p:cNvSpPr>
          <p:nvPr/>
        </p:nvSpPr>
        <p:spPr bwMode="auto">
          <a:xfrm>
            <a:off x="0" y="118646"/>
            <a:ext cx="9144000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kern="0" dirty="0"/>
              <a:t>REST API, </a:t>
            </a:r>
            <a:r>
              <a:rPr lang="en-US" kern="0" dirty="0" err="1"/>
              <a:t>cont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2246936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078C5-EC57-458D-B578-78565B574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0000"/>
                </a:solidFill>
                <a:latin typeface="Arial"/>
                <a:cs typeface="Arial"/>
              </a:rPr>
              <a:t>DAGMan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: Optimizations</a:t>
            </a:r>
            <a:endParaRPr lang="en-US" b="1" dirty="0">
              <a:cs typeface="Calibri Ligh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83F11F-E19A-42F4-BC9C-110756AF850F}"/>
              </a:ext>
            </a:extLst>
          </p:cNvPr>
          <p:cNvSpPr/>
          <p:nvPr/>
        </p:nvSpPr>
        <p:spPr>
          <a:xfrm>
            <a:off x="318782" y="914400"/>
            <a:ext cx="804504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err="1">
                <a:cs typeface="Calibri"/>
              </a:rPr>
              <a:t>DAGMan</a:t>
            </a:r>
            <a:r>
              <a:rPr lang="en-US" sz="2400" b="1" dirty="0">
                <a:cs typeface="Calibri"/>
              </a:rPr>
              <a:t> memory diet</a:t>
            </a:r>
            <a:r>
              <a:rPr lang="en-US" sz="2400" dirty="0">
                <a:cs typeface="Calibri"/>
              </a:rPr>
              <a:t>! </a:t>
            </a:r>
            <a:r>
              <a:rPr lang="en-US" sz="2400" dirty="0" err="1">
                <a:cs typeface="Calibri"/>
              </a:rPr>
              <a:t>Dedup</a:t>
            </a:r>
            <a:r>
              <a:rPr lang="en-US" sz="2400" dirty="0">
                <a:cs typeface="Calibri"/>
              </a:rPr>
              <a:t> node string data, edges are vectors instead of lists, </a:t>
            </a:r>
            <a:r>
              <a:rPr lang="en-US" sz="2400" dirty="0" err="1">
                <a:cs typeface="Calibri"/>
              </a:rPr>
              <a:t>etc</a:t>
            </a:r>
            <a:r>
              <a:rPr lang="en-US" sz="2400" dirty="0">
                <a:cs typeface="Calibri"/>
              </a:rPr>
              <a:t>:</a:t>
            </a:r>
            <a:endParaRPr lang="en-US" sz="2400" dirty="0">
              <a:ea typeface="+mn-lt"/>
              <a:cs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ea typeface="+mn-lt"/>
                <a:cs typeface="+mn-lt"/>
              </a:rPr>
              <a:t>In one DAG, these reduced the memory footprint from 50 GB to 4 GB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ea typeface="+mn-lt"/>
                <a:cs typeface="+mn-lt"/>
              </a:rPr>
              <a:t>Can </a:t>
            </a:r>
            <a:r>
              <a:rPr lang="en-US" sz="2400" b="1" dirty="0">
                <a:ea typeface="+mn-lt"/>
                <a:cs typeface="+mn-lt"/>
              </a:rPr>
              <a:t>now submit jobs directly </a:t>
            </a:r>
            <a:r>
              <a:rPr lang="en-US" sz="2400" dirty="0">
                <a:ea typeface="+mn-lt"/>
                <a:cs typeface="+mn-lt"/>
              </a:rPr>
              <a:t>(and faster!) without forking </a:t>
            </a:r>
            <a:r>
              <a:rPr lang="en-US" sz="2400" dirty="0" err="1">
                <a:latin typeface="Calibri" panose="020F0502020204030204"/>
                <a:ea typeface="+mn-lt"/>
                <a:cs typeface="+mn-lt"/>
              </a:rPr>
              <a:t>condor_submit</a:t>
            </a: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ea typeface="+mn-lt"/>
                <a:cs typeface="+mn-lt"/>
              </a:rPr>
              <a:t>Introduced </a:t>
            </a:r>
            <a:r>
              <a:rPr lang="en-US" sz="2400" b="1" dirty="0">
                <a:ea typeface="+mn-lt"/>
                <a:cs typeface="+mn-lt"/>
              </a:rPr>
              <a:t>join nodes</a:t>
            </a:r>
            <a:r>
              <a:rPr lang="en-US" sz="2400" dirty="0">
                <a:ea typeface="+mn-lt"/>
                <a:cs typeface="+mn-lt"/>
              </a:rPr>
              <a:t>, which dramatically reduce the number of edges in dense DAGs. In one particularly dense DAG with ~300,000 edges, join nodes resulted in the following improvements: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ea typeface="+mn-lt"/>
                <a:cs typeface="+mn-lt"/>
              </a:rPr>
              <a:t>~660M edges reduced to ~1.5M edges.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cs typeface="Calibri"/>
              </a:rPr>
              <a:t>condor_dagman</a:t>
            </a:r>
            <a:r>
              <a:rPr lang="en-US" sz="2400" dirty="0">
                <a:cs typeface="Calibri"/>
              </a:rPr>
              <a:t> memory footprint dropped from 90 GB to 1 GB</a:t>
            </a:r>
            <a:endParaRPr lang="en-US" sz="2400" dirty="0">
              <a:ea typeface="+mn-lt"/>
              <a:cs typeface="+mn-lt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Calibri"/>
              </a:rPr>
              <a:t>Parsing time reduced from 1 hour to 20 seconds</a:t>
            </a:r>
            <a:endParaRPr lang="en-US" dirty="0"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46922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46653-7822-45CF-B846-B8973F2F5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0000"/>
                </a:solidFill>
                <a:latin typeface="Arial"/>
                <a:cs typeface="Arial"/>
              </a:rPr>
              <a:t>Workflows: Provisioner Nodes</a:t>
            </a:r>
            <a:endParaRPr lang="en-US" b="1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4AA1A-6C6A-4E97-844A-87CBB46F0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r>
              <a:rPr lang="en-US">
                <a:cs typeface="Calibri"/>
              </a:rPr>
              <a:t>Working to implement </a:t>
            </a:r>
            <a:r>
              <a:rPr lang="en-US" b="1">
                <a:cs typeface="Calibri"/>
              </a:rPr>
              <a:t>provisioner nodes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</a:rPr>
              <a:t>Special node that runs for the duration of a workflow</a:t>
            </a:r>
            <a:endParaRPr lang="en-US" b="1" dirty="0">
              <a:cs typeface="Calibri"/>
            </a:endParaRPr>
          </a:p>
          <a:p>
            <a:r>
              <a:rPr lang="en-US">
                <a:cs typeface="Calibri"/>
              </a:rPr>
              <a:t>Responsible for provisioning compute resources on remote clusters (Amazon EC2, Microsoft Azure, etc.)</a:t>
            </a:r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Important: also responsible for </a:t>
            </a:r>
            <a:r>
              <a:rPr lang="en-US" b="1">
                <a:cs typeface="Calibri"/>
              </a:rPr>
              <a:t>deprovisioning </a:t>
            </a:r>
            <a:r>
              <a:rPr lang="en-US">
                <a:cs typeface="Calibri"/>
              </a:rPr>
              <a:t>resources after they are no longer needed.</a:t>
            </a:r>
            <a:endParaRPr lang="en-US" dirty="0">
              <a:cs typeface="Calibri"/>
            </a:endParaRPr>
          </a:p>
          <a:p>
            <a:pPr lvl="1"/>
            <a:r>
              <a:rPr lang="en-US">
                <a:cs typeface="Calibri"/>
              </a:rPr>
              <a:t>These resources cost money. </a:t>
            </a:r>
            <a:endParaRPr lang="en-US" dirty="0">
              <a:cs typeface="Calibri"/>
            </a:endParaRPr>
          </a:p>
          <a:p>
            <a:pPr lvl="1"/>
            <a:r>
              <a:rPr lang="en-US">
                <a:cs typeface="Calibri"/>
              </a:rPr>
              <a:t>If we fail to deprovision them, this can incur large costs.</a:t>
            </a:r>
          </a:p>
          <a:p>
            <a:pPr lvl="1"/>
            <a:r>
              <a:rPr lang="en-US">
                <a:cs typeface="Calibri"/>
              </a:rPr>
              <a:t>Recovery from failures is a first class citizen.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pPr lvl="1"/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65191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46653-7822-45CF-B846-B8973F2F5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0000"/>
                </a:solidFill>
                <a:latin typeface="Arial"/>
                <a:cs typeface="Arial"/>
              </a:rPr>
              <a:t>Workflows: What's Coming Next</a:t>
            </a:r>
            <a:endParaRPr lang="en-US" b="1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4AA1A-6C6A-4E97-844A-87CBB46F0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69" y="793663"/>
            <a:ext cx="8399462" cy="4709515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2400" dirty="0">
                <a:cs typeface="Calibri"/>
              </a:rPr>
              <a:t>Sets, Sets, Sets!</a:t>
            </a:r>
            <a:endParaRPr lang="en-US" sz="2400" dirty="0"/>
          </a:p>
          <a:p>
            <a:pPr lvl="1"/>
            <a:r>
              <a:rPr lang="en-US" sz="2400" dirty="0">
                <a:cs typeface="Calibri"/>
              </a:rPr>
              <a:t>New syntax in the </a:t>
            </a:r>
            <a:r>
              <a:rPr lang="en-US" sz="2400" dirty="0" err="1">
                <a:cs typeface="Calibri"/>
              </a:rPr>
              <a:t>DAGMan</a:t>
            </a:r>
            <a:r>
              <a:rPr lang="en-US" sz="2400" dirty="0">
                <a:cs typeface="Calibri"/>
              </a:rPr>
              <a:t> language to describe sets of jobs </a:t>
            </a:r>
          </a:p>
          <a:p>
            <a:r>
              <a:rPr lang="en-US" sz="2400" dirty="0">
                <a:cs typeface="Calibri"/>
              </a:rPr>
              <a:t>Defining ranges in DAG declarations</a:t>
            </a:r>
          </a:p>
          <a:p>
            <a:pPr lvl="1"/>
            <a:r>
              <a:rPr lang="en-US" sz="2400" dirty="0">
                <a:cs typeface="Calibri"/>
              </a:rPr>
              <a:t>New syntax to declare ranges of objects</a:t>
            </a:r>
          </a:p>
          <a:p>
            <a:pPr lvl="1"/>
            <a:r>
              <a:rPr lang="en-US" sz="2400" dirty="0">
                <a:cs typeface="Calibri"/>
              </a:rPr>
              <a:t>No more 10,000 JOB statements to declare 10,000 jobs whose only difference is a numeric </a:t>
            </a:r>
            <a:r>
              <a:rPr lang="en-US" sz="2400" dirty="0" err="1">
                <a:cs typeface="Calibri"/>
              </a:rPr>
              <a:t>suffic</a:t>
            </a:r>
            <a:r>
              <a:rPr lang="en-US" sz="2400" dirty="0">
                <a:cs typeface="Calibri"/>
              </a:rPr>
              <a:t>.</a:t>
            </a:r>
          </a:p>
          <a:p>
            <a:r>
              <a:rPr lang="en-US" sz="2400" dirty="0" err="1">
                <a:cs typeface="Calibri"/>
              </a:rPr>
              <a:t>condor_dagedit</a:t>
            </a:r>
            <a:endParaRPr lang="en-US" sz="2400" dirty="0">
              <a:cs typeface="Calibri"/>
            </a:endParaRPr>
          </a:p>
          <a:p>
            <a:pPr lvl="1"/>
            <a:r>
              <a:rPr lang="en-US" sz="2400" dirty="0">
                <a:cs typeface="Calibri"/>
              </a:rPr>
              <a:t>Ability to edit certain properties of in-progress DAGs (</a:t>
            </a:r>
            <a:r>
              <a:rPr lang="en-US" sz="2400" dirty="0" err="1">
                <a:cs typeface="Calibri"/>
              </a:rPr>
              <a:t>MaxJobs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 err="1">
                <a:cs typeface="Calibri"/>
              </a:rPr>
              <a:t>MaxIdle</a:t>
            </a:r>
            <a:r>
              <a:rPr lang="en-US" sz="2400" dirty="0">
                <a:cs typeface="Calibri"/>
              </a:rPr>
              <a:t>, etc.)</a:t>
            </a:r>
          </a:p>
          <a:p>
            <a:r>
              <a:rPr lang="en-US" sz="2400" dirty="0">
                <a:cs typeface="Calibri"/>
              </a:rPr>
              <a:t>Dataflow mode</a:t>
            </a:r>
          </a:p>
          <a:p>
            <a:pPr lvl="1"/>
            <a:r>
              <a:rPr lang="en-US" sz="2400" dirty="0">
                <a:cs typeface="Calibri"/>
              </a:rPr>
              <a:t>Ability to skip jobs that have already been run (like /</a:t>
            </a:r>
            <a:r>
              <a:rPr lang="en-US" sz="2400" dirty="0" err="1">
                <a:cs typeface="Calibri"/>
              </a:rPr>
              <a:t>usr</a:t>
            </a:r>
            <a:r>
              <a:rPr lang="en-US" sz="2400" dirty="0">
                <a:cs typeface="Calibri"/>
              </a:rPr>
              <a:t>/bin/make!)</a:t>
            </a:r>
          </a:p>
          <a:p>
            <a:endParaRPr lang="en-US" sz="2400" dirty="0">
              <a:cs typeface="Calibri"/>
            </a:endParaRPr>
          </a:p>
          <a:p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8772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546192-E9C6-45C4-97FD-D0A506522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5876" y="1404586"/>
            <a:ext cx="6526442" cy="4227513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Minicondor</a:t>
            </a:r>
            <a:r>
              <a:rPr lang="en-US" dirty="0"/>
              <a:t> package</a:t>
            </a: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yum install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minicondor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apt-get install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minihtcondor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"Personal Condor" = single machine, single user (daemons run as a regular user)</a:t>
            </a:r>
          </a:p>
          <a:p>
            <a:r>
              <a:rPr lang="en-US" dirty="0"/>
              <a:t>"</a:t>
            </a:r>
            <a:r>
              <a:rPr lang="en-US" dirty="0" err="1"/>
              <a:t>Minicondor</a:t>
            </a:r>
            <a:r>
              <a:rPr lang="en-US" dirty="0"/>
              <a:t>" = single machine, multi-user (daemons run as root)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28FE50-0A04-4D5E-A6F2-D84B600C8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"</a:t>
            </a:r>
            <a:r>
              <a:rPr lang="en-US" dirty="0" err="1"/>
              <a:t>Minicondor</a:t>
            </a:r>
            <a:r>
              <a:rPr lang="en-US" dirty="0"/>
              <a:t>" Package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64A97-1F67-4216-9B97-D28F73F4CB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pic>
        <p:nvPicPr>
          <p:cNvPr id="6" name="Picture 5" descr="A close up of a person holding a bird&#10;&#10;Description automatically generated">
            <a:extLst>
              <a:ext uri="{FF2B5EF4-FFF2-40B4-BE49-F238E27FC236}">
                <a16:creationId xmlns:a16="http://schemas.microsoft.com/office/drawing/2014/main" id="{17BCA333-A7FD-4DF5-84C1-AA50C9B64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4762"/>
            <a:ext cx="2450975" cy="367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548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515E2F-B5F3-40F7-99A7-4E409A9E0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3" y="4101774"/>
            <a:ext cx="9144000" cy="914400"/>
          </a:xfrm>
        </p:spPr>
        <p:txBody>
          <a:bodyPr/>
          <a:lstStyle/>
          <a:p>
            <a:r>
              <a:rPr lang="en-US" dirty="0"/>
              <a:t>The "</a:t>
            </a:r>
            <a:r>
              <a:rPr lang="en-US" dirty="0" err="1"/>
              <a:t>iSmell</a:t>
            </a:r>
            <a:r>
              <a:rPr lang="en-US" dirty="0"/>
              <a:t>"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6C065-C10A-4A46-8E78-3D446FEAB7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pic>
        <p:nvPicPr>
          <p:cNvPr id="6" name="Picture 5" descr="A picture containing indoor, remote&#10;&#10;Description automatically generated">
            <a:extLst>
              <a:ext uri="{FF2B5EF4-FFF2-40B4-BE49-F238E27FC236}">
                <a16:creationId xmlns:a16="http://schemas.microsoft.com/office/drawing/2014/main" id="{E0D45216-15DF-4EF9-A6C5-C9CD99AE5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801" y="914400"/>
            <a:ext cx="4016205" cy="31460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4BEECB-5E16-4A48-8A99-13A61C697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316" y="4558974"/>
            <a:ext cx="2868842" cy="155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542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600325"/>
            <a:ext cx="9144000" cy="914400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618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1EE7CA17-3ED9-4FF6-840B-D97D7F9C332B}" type="slidenum">
              <a:rPr lang="en-US" sz="1400" smtClean="0"/>
              <a:pPr/>
              <a:t>5</a:t>
            </a:fld>
            <a:endParaRPr lang="en-US" sz="1400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8416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/>
              <a:t>Release Series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2646" y="721763"/>
            <a:ext cx="7696200" cy="4348163"/>
          </a:xfrm>
        </p:spPr>
        <p:txBody>
          <a:bodyPr/>
          <a:lstStyle/>
          <a:p>
            <a:r>
              <a:rPr lang="en-US" sz="2400" dirty="0"/>
              <a:t>Stable Series (</a:t>
            </a:r>
            <a:r>
              <a:rPr lang="en-US" sz="2400" i="1" dirty="0"/>
              <a:t>bug fixes only</a:t>
            </a:r>
            <a:r>
              <a:rPr lang="en-US" sz="2400" dirty="0"/>
              <a:t>)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HTCondor v8.8.x - introduced Jan 2019</a:t>
            </a:r>
          </a:p>
          <a:p>
            <a:pPr marL="457200" lvl="1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   (Currently at v8.8.5)</a:t>
            </a:r>
            <a:endParaRPr lang="en-US" sz="20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2400" dirty="0"/>
              <a:t>Development Series (</a:t>
            </a:r>
            <a:r>
              <a:rPr lang="en-US" sz="2400" i="1" dirty="0"/>
              <a:t>should be 'new features' series)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HTCondor v8.9.x (Currently at v8.9.3)</a:t>
            </a:r>
            <a:endParaRPr lang="en-US" dirty="0"/>
          </a:p>
          <a:p>
            <a:r>
              <a:rPr lang="en-US" sz="2400" dirty="0"/>
              <a:t>In the past year…</a:t>
            </a:r>
          </a:p>
          <a:p>
            <a:pPr lvl="1"/>
            <a:r>
              <a:rPr lang="en-US" sz="2400" dirty="0"/>
              <a:t>Public Releases: 10</a:t>
            </a:r>
          </a:p>
          <a:p>
            <a:pPr lvl="1"/>
            <a:r>
              <a:rPr lang="en-US" sz="2400" dirty="0"/>
              <a:t>Documented enhancements: ~81</a:t>
            </a:r>
          </a:p>
          <a:p>
            <a:pPr lvl="1"/>
            <a:r>
              <a:rPr lang="en-US" sz="2400" dirty="0"/>
              <a:t>Documented bug fixes: ~78</a:t>
            </a:r>
          </a:p>
          <a:p>
            <a:r>
              <a:rPr lang="en-US" sz="2400" dirty="0"/>
              <a:t>Detailed Version History in the Manual</a:t>
            </a:r>
          </a:p>
          <a:p>
            <a:pPr lvl="1"/>
            <a:r>
              <a:rPr lang="en-US" sz="1600" dirty="0"/>
              <a:t>https://htcondor.readthedocs.io/en/v8_9_3/version-history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4868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D9E3F0-957F-4C2E-A4DA-12781F60800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 descr="Development Release Series 8.7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66" y="131765"/>
            <a:ext cx="8345065" cy="593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64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2662" y="1233303"/>
            <a:ext cx="8130478" cy="4708798"/>
          </a:xfrm>
        </p:spPr>
        <p:txBody>
          <a:bodyPr/>
          <a:lstStyle/>
          <a:p>
            <a:r>
              <a:rPr lang="en-US" sz="2400" dirty="0"/>
              <a:t>Scalability and stability</a:t>
            </a:r>
          </a:p>
          <a:p>
            <a:pPr lvl="1"/>
            <a:r>
              <a:rPr lang="en-US" sz="2000" dirty="0"/>
              <a:t>Goal: 200k slots in one pool, 10 </a:t>
            </a:r>
            <a:r>
              <a:rPr lang="en-US" sz="2000" dirty="0" err="1"/>
              <a:t>schedds</a:t>
            </a:r>
            <a:r>
              <a:rPr lang="en-US" sz="2000" dirty="0"/>
              <a:t> managing 400k jobs</a:t>
            </a:r>
          </a:p>
          <a:p>
            <a:r>
              <a:rPr lang="en-US" sz="2400" dirty="0"/>
              <a:t>Introduced Docker Job Universe</a:t>
            </a:r>
          </a:p>
          <a:p>
            <a:r>
              <a:rPr lang="en-US" sz="2400" dirty="0"/>
              <a:t>IPv6 support</a:t>
            </a:r>
          </a:p>
          <a:p>
            <a:r>
              <a:rPr lang="en-US" sz="2400" dirty="0"/>
              <a:t>Tool improvements, </a:t>
            </a:r>
            <a:r>
              <a:rPr lang="en-US" sz="2400" dirty="0" err="1"/>
              <a:t>esp</a:t>
            </a:r>
            <a:r>
              <a:rPr lang="en-US" sz="2400" dirty="0"/>
              <a:t> </a:t>
            </a:r>
            <a:r>
              <a:rPr lang="en-US" sz="2400" dirty="0" err="1"/>
              <a:t>condor_submit</a:t>
            </a:r>
            <a:endParaRPr lang="en-US" sz="2400" dirty="0"/>
          </a:p>
          <a:p>
            <a:r>
              <a:rPr lang="en-US" sz="2400" dirty="0"/>
              <a:t>Encrypted Job Execute Directory</a:t>
            </a:r>
          </a:p>
          <a:p>
            <a:r>
              <a:rPr lang="en-US" sz="2400" dirty="0"/>
              <a:t>Periodic application-layer checkpoint support in Vanilla Universe</a:t>
            </a:r>
          </a:p>
          <a:p>
            <a:r>
              <a:rPr lang="en-US" sz="2400" dirty="0"/>
              <a:t>Submit requirements</a:t>
            </a:r>
          </a:p>
          <a:p>
            <a:r>
              <a:rPr lang="en-US" sz="2400" dirty="0"/>
              <a:t>New RPM / DEB packaging</a:t>
            </a:r>
          </a:p>
          <a:p>
            <a:r>
              <a:rPr lang="en-US" sz="2400" dirty="0" err="1"/>
              <a:t>Systemd</a:t>
            </a:r>
            <a:r>
              <a:rPr lang="en-US" sz="2400" dirty="0"/>
              <a:t> / </a:t>
            </a:r>
            <a:r>
              <a:rPr lang="en-US" sz="2400" dirty="0" err="1"/>
              <a:t>SELinux</a:t>
            </a:r>
            <a:r>
              <a:rPr lang="en-US" sz="2400" dirty="0"/>
              <a:t> compatibility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30370"/>
            <a:ext cx="9144000" cy="914400"/>
          </a:xfrm>
        </p:spPr>
        <p:txBody>
          <a:bodyPr/>
          <a:lstStyle/>
          <a:p>
            <a:r>
              <a:rPr lang="en-US" dirty="0"/>
              <a:t>Enhancements in HTCondor v8.4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51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Enabled and configured by default</a:t>
            </a:r>
            <a:r>
              <a:rPr lang="en-US" dirty="0"/>
              <a:t>: use single TCP port, </a:t>
            </a:r>
            <a:r>
              <a:rPr lang="en-US" dirty="0" err="1"/>
              <a:t>cgroups</a:t>
            </a:r>
            <a:r>
              <a:rPr lang="en-US" dirty="0"/>
              <a:t>, mixed IPv6 + IPv4, kernel tuning</a:t>
            </a:r>
          </a:p>
          <a:p>
            <a:r>
              <a:rPr lang="en-US" u="sng" dirty="0">
                <a:solidFill>
                  <a:srgbClr val="FF0000"/>
                </a:solidFill>
              </a:rPr>
              <a:t>Made some common tasks easier</a:t>
            </a:r>
          </a:p>
          <a:p>
            <a:r>
              <a:rPr lang="en-US" u="sng" dirty="0" err="1">
                <a:solidFill>
                  <a:srgbClr val="FF0000"/>
                </a:solidFill>
              </a:rPr>
              <a:t>Schedd</a:t>
            </a:r>
            <a:r>
              <a:rPr lang="en-US" u="sng" dirty="0">
                <a:solidFill>
                  <a:srgbClr val="FF0000"/>
                </a:solidFill>
              </a:rPr>
              <a:t> Job Transforms</a:t>
            </a:r>
          </a:p>
          <a:p>
            <a:r>
              <a:rPr lang="en-US" u="sng" dirty="0">
                <a:solidFill>
                  <a:srgbClr val="FF0000"/>
                </a:solidFill>
              </a:rPr>
              <a:t>Docker Universe enhancements</a:t>
            </a:r>
            <a:r>
              <a:rPr lang="en-US" u="sng" dirty="0"/>
              <a:t>:</a:t>
            </a:r>
            <a:r>
              <a:rPr lang="en-US" dirty="0"/>
              <a:t> usage updates, volume mounts, conditionally drop capabilities</a:t>
            </a:r>
          </a:p>
          <a:p>
            <a:r>
              <a:rPr lang="en-US" u="sng" dirty="0">
                <a:solidFill>
                  <a:srgbClr val="FF0000"/>
                </a:solidFill>
              </a:rPr>
              <a:t>Singularity Support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1226"/>
            <a:ext cx="9144000" cy="914400"/>
          </a:xfrm>
        </p:spPr>
        <p:txBody>
          <a:bodyPr/>
          <a:lstStyle/>
          <a:p>
            <a:r>
              <a:rPr lang="en-US" dirty="0"/>
              <a:t>Enhancements in HTCondor v8.6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129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54476"/>
            <a:ext cx="9144000" cy="914400"/>
          </a:xfrm>
        </p:spPr>
        <p:txBody>
          <a:bodyPr/>
          <a:lstStyle/>
          <a:p>
            <a:r>
              <a:rPr lang="en-US" dirty="0"/>
              <a:t>What's new in v8.8 and/or</a:t>
            </a:r>
            <a:br>
              <a:rPr lang="en-US" dirty="0"/>
            </a:br>
            <a:r>
              <a:rPr lang="en-US" dirty="0"/>
              <a:t>cooking for v8.9 and beyond?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5" name="Picture 2" descr="http://www.darkgovernment.com/news/wp-content/uploads/2013/01/crystal-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752" y="2468126"/>
            <a:ext cx="3920623" cy="352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264111"/>
      </p:ext>
    </p:extLst>
  </p:cSld>
  <p:clrMapOvr>
    <a:masterClrMapping/>
  </p:clrMapOvr>
</p:sld>
</file>

<file path=ppt/theme/theme1.xml><?xml version="1.0" encoding="utf-8"?>
<a:theme xmlns:a="http://schemas.openxmlformats.org/drawingml/2006/main" name="tannenba_whatsnew_cw2013_v3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tannenba_whatsnew_cw2013_v3</Template>
  <TotalTime>18459</TotalTime>
  <Words>2286</Words>
  <Application>Microsoft Office PowerPoint</Application>
  <PresentationFormat>On-screen Show (4:3)</PresentationFormat>
  <Paragraphs>400</Paragraphs>
  <Slides>47</Slides>
  <Notes>12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6" baseType="lpstr">
      <vt:lpstr>Consolas</vt:lpstr>
      <vt:lpstr>Calibri</vt:lpstr>
      <vt:lpstr>Arial</vt:lpstr>
      <vt:lpstr>Courier New</vt:lpstr>
      <vt:lpstr>Wingdings</vt:lpstr>
      <vt:lpstr>Comic Sans MS</vt:lpstr>
      <vt:lpstr>Times New Roman</vt:lpstr>
      <vt:lpstr>Marlett</vt:lpstr>
      <vt:lpstr>tannenba_whatsnew_cw2013_v3</vt:lpstr>
      <vt:lpstr>What’s new in HTCondor? What’s coming?  HEPiX Autumn 2019  Oct 15, 2019 – Amsterdam </vt:lpstr>
      <vt:lpstr>PowerPoint Presentation</vt:lpstr>
      <vt:lpstr>PowerPoint Presentation</vt:lpstr>
      <vt:lpstr>PowerPoint Presentation</vt:lpstr>
      <vt:lpstr>Release Series</vt:lpstr>
      <vt:lpstr>PowerPoint Presentation</vt:lpstr>
      <vt:lpstr>Enhancements in HTCondor v8.4</vt:lpstr>
      <vt:lpstr>Enhancements in HTCondor v8.6</vt:lpstr>
      <vt:lpstr>What's new in v8.8 and/or cooking for v8.9 and beyond?</vt:lpstr>
      <vt:lpstr>PowerPoint Presentation</vt:lpstr>
      <vt:lpstr>Winter is coming for…</vt:lpstr>
      <vt:lpstr>Manual is now a cheat-sheet "Page790.pdf"</vt:lpstr>
      <vt:lpstr>http://htcondor.readthedocs.io</vt:lpstr>
      <vt:lpstr>http://htcondor.readthedocs.io</vt:lpstr>
      <vt:lpstr>HTCondor Singularity Integration</vt:lpstr>
      <vt:lpstr>Docker Job Enhancements </vt:lpstr>
      <vt:lpstr>Not just Batch -  Interactive Sessions</vt:lpstr>
      <vt:lpstr>Python</vt:lpstr>
      <vt:lpstr>htcondor package</vt:lpstr>
      <vt:lpstr>PowerPoint Presentation</vt:lpstr>
      <vt:lpstr>PowerPoint Presentation</vt:lpstr>
      <vt:lpstr>HTCondor "Annex"</vt:lpstr>
      <vt:lpstr>Grid Universe</vt:lpstr>
      <vt:lpstr>V8.8 Added Grid Universe support for Azure, SLURM, Cobalt, soon k8s  </vt:lpstr>
      <vt:lpstr>PowerPoint Presentation</vt:lpstr>
      <vt:lpstr>No internet access to HPC edge service? File-based communication between execute nodes </vt:lpstr>
      <vt:lpstr>Using MareNostrum at BSC</vt:lpstr>
      <vt:lpstr>GPUs</vt:lpstr>
      <vt:lpstr>Security</vt:lpstr>
      <vt:lpstr>Security: From identity certs to  authorization tokens</vt:lpstr>
      <vt:lpstr>Token Authentication Method</vt:lpstr>
      <vt:lpstr>USB "Thumb Drive" first introduced in Yr 2000 (8MB for $50)</vt:lpstr>
      <vt:lpstr>File Transfer Improvements</vt:lpstr>
      <vt:lpstr>PowerPoint Presentation</vt:lpstr>
      <vt:lpstr>Scalability Enhancements</vt:lpstr>
      <vt:lpstr>Late materialization</vt:lpstr>
      <vt:lpstr>From Job Clusters to Job Sets</vt:lpstr>
      <vt:lpstr>From Job Clusters to Job Sets, cont</vt:lpstr>
      <vt:lpstr>REST API</vt:lpstr>
      <vt:lpstr>REST API, cont</vt:lpstr>
      <vt:lpstr>PowerPoint Presentation</vt:lpstr>
      <vt:lpstr>DAGMan: Optimizations</vt:lpstr>
      <vt:lpstr>Workflows: Provisioner Nodes</vt:lpstr>
      <vt:lpstr>Workflows: What's Coming Next</vt:lpstr>
      <vt:lpstr>"Minicondor" Package</vt:lpstr>
      <vt:lpstr>The "iSmell"</vt:lpstr>
      <vt:lpstr>Thank you!</vt:lpstr>
    </vt:vector>
  </TitlesOfParts>
  <Company>UW-Madison CHTC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new in HTCondor? What’s coming?  HTCondor Week 2014</dc:title>
  <dc:creator>Todd Tannenbaum</dc:creator>
  <cp:lastModifiedBy>tannenba</cp:lastModifiedBy>
  <cp:revision>502</cp:revision>
  <dcterms:created xsi:type="dcterms:W3CDTF">2014-04-27T20:13:55Z</dcterms:created>
  <dcterms:modified xsi:type="dcterms:W3CDTF">2019-10-15T08:43:35Z</dcterms:modified>
</cp:coreProperties>
</file>