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81" r:id="rId3"/>
  </p:sldMasterIdLst>
  <p:notesMasterIdLst>
    <p:notesMasterId r:id="rId23"/>
  </p:notesMasterIdLst>
  <p:sldIdLst>
    <p:sldId id="256" r:id="rId4"/>
    <p:sldId id="257" r:id="rId5"/>
    <p:sldId id="258" r:id="rId6"/>
    <p:sldId id="271" r:id="rId7"/>
    <p:sldId id="259" r:id="rId8"/>
    <p:sldId id="268" r:id="rId9"/>
    <p:sldId id="260" r:id="rId10"/>
    <p:sldId id="272" r:id="rId11"/>
    <p:sldId id="263" r:id="rId12"/>
    <p:sldId id="262" r:id="rId13"/>
    <p:sldId id="264" r:id="rId14"/>
    <p:sldId id="273" r:id="rId15"/>
    <p:sldId id="261" r:id="rId16"/>
    <p:sldId id="274" r:id="rId17"/>
    <p:sldId id="275" r:id="rId18"/>
    <p:sldId id="276" r:id="rId19"/>
    <p:sldId id="267" r:id="rId20"/>
    <p:sldId id="265" r:id="rId21"/>
    <p:sldId id="26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808" y="48"/>
      </p:cViewPr>
      <p:guideLst>
        <p:guide orient="horz" pos="2160"/>
        <p:guide pos="2880"/>
      </p:guideLst>
    </p:cSldViewPr>
  </p:slideViewPr>
  <p:notesTextViewPr>
    <p:cViewPr>
      <p:scale>
        <a:sx n="1" d="1"/>
        <a:sy n="1" d="1"/>
      </p:scale>
      <p:origin x="0" y="0"/>
    </p:cViewPr>
  </p:notesTextViewPr>
  <p:sorterViewPr>
    <p:cViewPr>
      <p:scale>
        <a:sx n="100" d="100"/>
        <a:sy n="100" d="100"/>
      </p:scale>
      <p:origin x="0" y="-17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E20B81-8B98-48C4-B242-D7826CA2BAFA}" type="datetimeFigureOut">
              <a:rPr lang="en-US" smtClean="0"/>
              <a:t>10/17/2019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BCBD8A-358C-4267-9A21-F11F75F1C16C}" type="slidenum">
              <a:rPr lang="en-US" smtClean="0"/>
              <a:t>‹#›</a:t>
            </a:fld>
            <a:endParaRPr lang="en-US"/>
          </a:p>
        </p:txBody>
      </p:sp>
    </p:spTree>
    <p:extLst>
      <p:ext uri="{BB962C8B-B14F-4D97-AF65-F5344CB8AC3E}">
        <p14:creationId xmlns:p14="http://schemas.microsoft.com/office/powerpoint/2010/main" val="1377432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79B189B-3376-43CB-ABC2-D1295D9A1769}" type="datetime1">
              <a:rPr lang="en-US" smtClean="0"/>
              <a:t>10/17/2019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53F61-62BD-4F9E-87F1-F36CD5C095C9}" type="slidenum">
              <a:rPr lang="en-US" smtClean="0"/>
              <a:t>‹#›</a:t>
            </a:fld>
            <a:endParaRPr lang="en-US"/>
          </a:p>
        </p:txBody>
      </p:sp>
    </p:spTree>
    <p:extLst>
      <p:ext uri="{BB962C8B-B14F-4D97-AF65-F5344CB8AC3E}">
        <p14:creationId xmlns:p14="http://schemas.microsoft.com/office/powerpoint/2010/main" val="2134067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291B37-3860-4D3E-B714-AC8B8F30D556}" type="datetime1">
              <a:rPr lang="en-US" smtClean="0"/>
              <a:t>10/17/2019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53F61-62BD-4F9E-87F1-F36CD5C095C9}" type="slidenum">
              <a:rPr lang="en-US" smtClean="0"/>
              <a:t>‹#›</a:t>
            </a:fld>
            <a:endParaRPr lang="en-US"/>
          </a:p>
        </p:txBody>
      </p:sp>
    </p:spTree>
    <p:extLst>
      <p:ext uri="{BB962C8B-B14F-4D97-AF65-F5344CB8AC3E}">
        <p14:creationId xmlns:p14="http://schemas.microsoft.com/office/powerpoint/2010/main" val="2324609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8C85B1-0884-4189-8F09-0BA7A78646DF}" type="datetime1">
              <a:rPr lang="en-US" smtClean="0"/>
              <a:t>10/17/2019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53F61-62BD-4F9E-87F1-F36CD5C095C9}" type="slidenum">
              <a:rPr lang="en-US" smtClean="0"/>
              <a:t>‹#›</a:t>
            </a:fld>
            <a:endParaRPr lang="en-US"/>
          </a:p>
        </p:txBody>
      </p:sp>
    </p:spTree>
    <p:extLst>
      <p:ext uri="{BB962C8B-B14F-4D97-AF65-F5344CB8AC3E}">
        <p14:creationId xmlns:p14="http://schemas.microsoft.com/office/powerpoint/2010/main" val="3342233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gradFill flip="none" rotWithShape="1">
          <a:gsLst>
            <a:gs pos="0">
              <a:srgbClr val="FFE779"/>
            </a:gs>
            <a:gs pos="50000">
              <a:schemeClr val="tx1"/>
            </a:gs>
          </a:gsLst>
          <a:lin ang="5400000" scaled="1"/>
          <a:tileRect/>
        </a:gradFill>
        <a:effectLst/>
      </p:bgPr>
    </p:bg>
    <p:spTree>
      <p:nvGrpSpPr>
        <p:cNvPr id="1" name=""/>
        <p:cNvGrpSpPr/>
        <p:nvPr/>
      </p:nvGrpSpPr>
      <p:grpSpPr>
        <a:xfrm>
          <a:off x="0" y="0"/>
          <a:ext cx="0" cy="0"/>
          <a:chOff x="0" y="0"/>
          <a:chExt cx="0" cy="0"/>
        </a:xfrm>
      </p:grpSpPr>
      <p:sp>
        <p:nvSpPr>
          <p:cNvPr id="9" name="Rectangle 8"/>
          <p:cNvSpPr/>
          <p:nvPr/>
        </p:nvSpPr>
        <p:spPr bwMode="ltGray">
          <a:xfrm>
            <a:off x="0" y="-2518"/>
            <a:ext cx="9144000" cy="1317689"/>
          </a:xfrm>
          <a:prstGeom prst="rect">
            <a:avLst/>
          </a:prstGeom>
          <a:solidFill>
            <a:schemeClr val="bg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dirty="0">
              <a:solidFill>
                <a:prstClr val="white"/>
              </a:solidFill>
            </a:endParaRPr>
          </a:p>
        </p:txBody>
      </p:sp>
      <p:sp>
        <p:nvSpPr>
          <p:cNvPr id="2" name="Title 1"/>
          <p:cNvSpPr>
            <a:spLocks noGrp="1"/>
          </p:cNvSpPr>
          <p:nvPr>
            <p:ph type="ctrTitle"/>
          </p:nvPr>
        </p:nvSpPr>
        <p:spPr>
          <a:xfrm>
            <a:off x="510241" y="1441951"/>
            <a:ext cx="8158700" cy="2539780"/>
          </a:xfrm>
        </p:spPr>
        <p:txBody>
          <a:bodyPr anchor="b">
            <a:noAutofit/>
          </a:bodyPr>
          <a:lstStyle>
            <a:lvl1pPr algn="l">
              <a:defRPr sz="60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510241" y="4200525"/>
            <a:ext cx="8158700" cy="1311200"/>
          </a:xfrm>
        </p:spPr>
        <p:txBody>
          <a:bodyPr>
            <a:normAutofit/>
          </a:bodyPr>
          <a:lstStyle>
            <a:lvl1pPr marL="0" indent="0" algn="l">
              <a:buNone/>
              <a:defRPr sz="3600" b="1" i="0">
                <a:solidFill>
                  <a:srgbClr val="F14446"/>
                </a:solidFill>
                <a:latin typeface="Arial Narrow" panose="020B0604020202020204" pitchFamily="34" charset="0"/>
                <a:cs typeface="Arial Narrow"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a:xfrm>
            <a:off x="6611541" y="5936188"/>
            <a:ext cx="2057400" cy="365125"/>
          </a:xfrm>
        </p:spPr>
        <p:txBody>
          <a:bodyPr/>
          <a:lstStyle>
            <a:lvl1pPr>
              <a:defRPr>
                <a:solidFill>
                  <a:schemeClr val="bg1"/>
                </a:solidFill>
              </a:defRPr>
            </a:lvl1pPr>
          </a:lstStyle>
          <a:p>
            <a:fld id="{78ABE3C1-DBE1-495D-B57B-2849774B866A}" type="datetimeFigureOut">
              <a:rPr lang="en-US" smtClean="0">
                <a:solidFill>
                  <a:prstClr val="black"/>
                </a:solidFill>
              </a:rPr>
              <a:pPr/>
              <a:t>10/17/2019</a:t>
            </a:fld>
            <a:endParaRPr lang="en-US" dirty="0">
              <a:solidFill>
                <a:prstClr val="black"/>
              </a:solidFill>
            </a:endParaRPr>
          </a:p>
        </p:txBody>
      </p:sp>
      <p:sp>
        <p:nvSpPr>
          <p:cNvPr id="5" name="Footer Placeholder 4"/>
          <p:cNvSpPr>
            <a:spLocks noGrp="1"/>
          </p:cNvSpPr>
          <p:nvPr>
            <p:ph type="ftr" sz="quarter" idx="11"/>
          </p:nvPr>
        </p:nvSpPr>
        <p:spPr>
          <a:xfrm>
            <a:off x="510241" y="5936189"/>
            <a:ext cx="6101300" cy="365125"/>
          </a:xfrm>
        </p:spPr>
        <p:txBody>
          <a:bodyPr/>
          <a:lstStyle>
            <a:lvl1pPr>
              <a:defRPr>
                <a:solidFill>
                  <a:schemeClr val="bg1"/>
                </a:solidFill>
              </a:defRPr>
            </a:lvl1pPr>
          </a:lstStyle>
          <a:p>
            <a:endParaRPr lang="en-US" dirty="0">
              <a:solidFill>
                <a:prstClr val="black"/>
              </a:solidFill>
            </a:endParaRPr>
          </a:p>
        </p:txBody>
      </p:sp>
      <p:pic>
        <p:nvPicPr>
          <p:cNvPr id="10" name="Picture 9">
            <a:extLst>
              <a:ext uri="{FF2B5EF4-FFF2-40B4-BE49-F238E27FC236}">
                <a16:creationId xmlns:a16="http://schemas.microsoft.com/office/drawing/2014/main" id="{82894883-EF91-3D41-A7E1-37F536B25DAC}"/>
              </a:ext>
            </a:extLst>
          </p:cNvPr>
          <p:cNvPicPr>
            <a:picLocks noChangeAspect="1"/>
          </p:cNvPicPr>
          <p:nvPr userDrawn="1"/>
        </p:nvPicPr>
        <p:blipFill>
          <a:blip r:embed="rId2"/>
          <a:stretch>
            <a:fillRect/>
          </a:stretch>
        </p:blipFill>
        <p:spPr>
          <a:xfrm>
            <a:off x="6691936" y="33849"/>
            <a:ext cx="2465165" cy="1281323"/>
          </a:xfrm>
          <a:prstGeom prst="rect">
            <a:avLst/>
          </a:prstGeom>
        </p:spPr>
      </p:pic>
    </p:spTree>
    <p:extLst>
      <p:ext uri="{BB962C8B-B14F-4D97-AF65-F5344CB8AC3E}">
        <p14:creationId xmlns:p14="http://schemas.microsoft.com/office/powerpoint/2010/main" val="4225405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gradFill flip="none" rotWithShape="1">
          <a:gsLst>
            <a:gs pos="0">
              <a:srgbClr val="FFE779"/>
            </a:gs>
            <a:gs pos="100000">
              <a:schemeClr val="tx1"/>
            </a:gs>
          </a:gsLst>
          <a:lin ang="5400000" scaled="1"/>
          <a:tileRect/>
        </a:gradFill>
        <a:effectLst/>
      </p:bgPr>
    </p:bg>
    <p:spTree>
      <p:nvGrpSpPr>
        <p:cNvPr id="1" name=""/>
        <p:cNvGrpSpPr/>
        <p:nvPr/>
      </p:nvGrpSpPr>
      <p:grpSpPr>
        <a:xfrm>
          <a:off x="0" y="0"/>
          <a:ext cx="0" cy="0"/>
          <a:chOff x="0" y="0"/>
          <a:chExt cx="0" cy="0"/>
        </a:xfrm>
      </p:grpSpPr>
      <p:sp>
        <p:nvSpPr>
          <p:cNvPr id="17" name="Rectangle 16"/>
          <p:cNvSpPr/>
          <p:nvPr/>
        </p:nvSpPr>
        <p:spPr bwMode="ltGray">
          <a:xfrm>
            <a:off x="0" y="1"/>
            <a:ext cx="9144000" cy="1315171"/>
          </a:xfrm>
          <a:prstGeom prst="rect">
            <a:avLst/>
          </a:prstGeom>
          <a:solidFill>
            <a:schemeClr val="bg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2" y="143628"/>
            <a:ext cx="6299913" cy="1080938"/>
          </a:xfrm>
        </p:spPr>
        <p:txBody>
          <a:bodyPr>
            <a:normAutofit/>
          </a:bodyPr>
          <a:lstStyle>
            <a:lvl1pPr>
              <a:defRPr sz="48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510241" y="1735779"/>
            <a:ext cx="7210396" cy="4200411"/>
          </a:xfrm>
        </p:spPr>
        <p:txBody>
          <a:bodyPr>
            <a:normAutofit/>
          </a:bodyPr>
          <a:lstStyle>
            <a:lvl1pPr>
              <a:defRPr sz="2800"/>
            </a:lvl1pPr>
            <a:lvl2pPr>
              <a:defRPr sz="2400"/>
            </a:lvl2pPr>
            <a:lvl3pPr>
              <a:defRPr sz="2000"/>
            </a:lvl3pPr>
            <a:lvl4pPr>
              <a:defRPr sz="1800"/>
            </a:lvl4pPr>
            <a:lvl5pPr>
              <a:defRPr sz="18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2DE42F4-6EEF-4EF7-8ED4-2208F0F89A08}" type="datetimeFigureOut">
              <a:rPr lang="en-US" dirty="0">
                <a:solidFill>
                  <a:prstClr val="black"/>
                </a:solidFill>
              </a:rPr>
              <a:pPr/>
              <a:t>10/17/2019</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pic>
        <p:nvPicPr>
          <p:cNvPr id="11" name="Picture 10">
            <a:extLst>
              <a:ext uri="{FF2B5EF4-FFF2-40B4-BE49-F238E27FC236}">
                <a16:creationId xmlns:a16="http://schemas.microsoft.com/office/drawing/2014/main" id="{0055133D-A726-A342-A875-040F7FB90AEF}"/>
              </a:ext>
            </a:extLst>
          </p:cNvPr>
          <p:cNvPicPr>
            <a:picLocks noChangeAspect="1"/>
          </p:cNvPicPr>
          <p:nvPr userDrawn="1"/>
        </p:nvPicPr>
        <p:blipFill>
          <a:blip r:embed="rId2"/>
          <a:stretch>
            <a:fillRect/>
          </a:stretch>
        </p:blipFill>
        <p:spPr>
          <a:xfrm>
            <a:off x="6691936" y="33849"/>
            <a:ext cx="2465165" cy="1281323"/>
          </a:xfrm>
          <a:prstGeom prst="rect">
            <a:avLst/>
          </a:prstGeom>
        </p:spPr>
      </p:pic>
      <p:sp>
        <p:nvSpPr>
          <p:cNvPr id="12" name="Slide Number Placeholder 8">
            <a:extLst>
              <a:ext uri="{FF2B5EF4-FFF2-40B4-BE49-F238E27FC236}">
                <a16:creationId xmlns:a16="http://schemas.microsoft.com/office/drawing/2014/main" id="{E7895811-335D-1F47-822C-F4C3ED4269CE}"/>
              </a:ext>
            </a:extLst>
          </p:cNvPr>
          <p:cNvSpPr>
            <a:spLocks noGrp="1"/>
          </p:cNvSpPr>
          <p:nvPr>
            <p:ph type="sldNum" sz="quarter" idx="12"/>
          </p:nvPr>
        </p:nvSpPr>
        <p:spPr>
          <a:xfrm>
            <a:off x="7939370" y="5201753"/>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9553453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2" y="2726267"/>
            <a:ext cx="9144002" cy="1368198"/>
          </a:xfrm>
          <a:prstGeom prst="rect">
            <a:avLst/>
          </a:prstGeom>
          <a:solidFill>
            <a:schemeClr val="bg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2" y="2869895"/>
            <a:ext cx="5928659" cy="1090788"/>
          </a:xfrm>
        </p:spPr>
        <p:txBody>
          <a:bodyPr anchor="ctr">
            <a:noAutofit/>
          </a:bodyPr>
          <a:lstStyle>
            <a:lvl1pPr algn="l">
              <a:defRPr sz="48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3" name="Text Placeholder 2"/>
          <p:cNvSpPr>
            <a:spLocks noGrp="1"/>
          </p:cNvSpPr>
          <p:nvPr>
            <p:ph type="body" idx="1"/>
          </p:nvPr>
        </p:nvSpPr>
        <p:spPr>
          <a:xfrm>
            <a:off x="510242" y="4232172"/>
            <a:ext cx="7210395" cy="1704017"/>
          </a:xfrm>
        </p:spPr>
        <p:txBody>
          <a:bodyPr>
            <a:normAutofit/>
          </a:bodyPr>
          <a:lstStyle>
            <a:lvl1pPr marL="0" indent="0" algn="r">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solidFill>
                  <a:prstClr val="black"/>
                </a:solidFill>
              </a:rPr>
              <a:pPr/>
              <a:t>10/17/2019</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pic>
        <p:nvPicPr>
          <p:cNvPr id="11" name="Picture 10">
            <a:extLst>
              <a:ext uri="{FF2B5EF4-FFF2-40B4-BE49-F238E27FC236}">
                <a16:creationId xmlns:a16="http://schemas.microsoft.com/office/drawing/2014/main" id="{40357EE7-8754-8F4E-9BA1-C6C7A087879F}"/>
              </a:ext>
            </a:extLst>
          </p:cNvPr>
          <p:cNvPicPr>
            <a:picLocks noChangeAspect="1"/>
          </p:cNvPicPr>
          <p:nvPr userDrawn="1"/>
        </p:nvPicPr>
        <p:blipFill>
          <a:blip r:embed="rId2"/>
          <a:stretch>
            <a:fillRect/>
          </a:stretch>
        </p:blipFill>
        <p:spPr>
          <a:xfrm>
            <a:off x="6618342" y="2775803"/>
            <a:ext cx="2465165" cy="1281323"/>
          </a:xfrm>
          <a:prstGeom prst="rect">
            <a:avLst/>
          </a:prstGeom>
        </p:spPr>
      </p:pic>
    </p:spTree>
    <p:extLst>
      <p:ext uri="{BB962C8B-B14F-4D97-AF65-F5344CB8AC3E}">
        <p14:creationId xmlns:p14="http://schemas.microsoft.com/office/powerpoint/2010/main" val="448666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bwMode="ltGray">
          <a:xfrm>
            <a:off x="0" y="1"/>
            <a:ext cx="9144000" cy="1315171"/>
          </a:xfrm>
          <a:prstGeom prst="rect">
            <a:avLst/>
          </a:prstGeom>
          <a:solidFill>
            <a:schemeClr val="bg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1" y="143628"/>
            <a:ext cx="6272750" cy="1080938"/>
          </a:xfrm>
        </p:spPr>
        <p:txBody>
          <a:bodyPr>
            <a:normAutofit/>
          </a:bodyPr>
          <a:lstStyle>
            <a:lvl1pPr>
              <a:defRPr sz="48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3" name="Content Placeholder 2"/>
          <p:cNvSpPr>
            <a:spLocks noGrp="1"/>
          </p:cNvSpPr>
          <p:nvPr>
            <p:ph sz="half" idx="1"/>
          </p:nvPr>
        </p:nvSpPr>
        <p:spPr>
          <a:xfrm>
            <a:off x="510240" y="1763903"/>
            <a:ext cx="3523769" cy="417228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195592" y="1763903"/>
            <a:ext cx="3525044" cy="417228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E5A6C69-6797-4E8A-BF37-F2C3751466E9}" type="datetimeFigureOut">
              <a:rPr lang="en-US" dirty="0">
                <a:solidFill>
                  <a:prstClr val="black"/>
                </a:solidFill>
              </a:rPr>
              <a:pPr/>
              <a:t>10/17/2019</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13" name="Slide Number Placeholder 8">
            <a:extLst>
              <a:ext uri="{FF2B5EF4-FFF2-40B4-BE49-F238E27FC236}">
                <a16:creationId xmlns:a16="http://schemas.microsoft.com/office/drawing/2014/main" id="{E7919772-C4C1-9845-BC1D-3789DBF49960}"/>
              </a:ext>
            </a:extLst>
          </p:cNvPr>
          <p:cNvSpPr>
            <a:spLocks noGrp="1"/>
          </p:cNvSpPr>
          <p:nvPr>
            <p:ph type="sldNum" sz="quarter" idx="12"/>
          </p:nvPr>
        </p:nvSpPr>
        <p:spPr>
          <a:xfrm>
            <a:off x="7939370" y="5201753"/>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pic>
        <p:nvPicPr>
          <p:cNvPr id="11" name="Picture 10">
            <a:extLst>
              <a:ext uri="{FF2B5EF4-FFF2-40B4-BE49-F238E27FC236}">
                <a16:creationId xmlns:a16="http://schemas.microsoft.com/office/drawing/2014/main" id="{B4105F20-AA43-8F42-9174-A163BF04905E}"/>
              </a:ext>
            </a:extLst>
          </p:cNvPr>
          <p:cNvPicPr>
            <a:picLocks noChangeAspect="1"/>
          </p:cNvPicPr>
          <p:nvPr userDrawn="1"/>
        </p:nvPicPr>
        <p:blipFill>
          <a:blip r:embed="rId2"/>
          <a:stretch>
            <a:fillRect/>
          </a:stretch>
        </p:blipFill>
        <p:spPr>
          <a:xfrm>
            <a:off x="6691936" y="33849"/>
            <a:ext cx="2465165" cy="1281323"/>
          </a:xfrm>
          <a:prstGeom prst="rect">
            <a:avLst/>
          </a:prstGeom>
        </p:spPr>
      </p:pic>
    </p:spTree>
    <p:extLst>
      <p:ext uri="{BB962C8B-B14F-4D97-AF65-F5344CB8AC3E}">
        <p14:creationId xmlns:p14="http://schemas.microsoft.com/office/powerpoint/2010/main" val="40687882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Rectangle 11"/>
          <p:cNvSpPr/>
          <p:nvPr/>
        </p:nvSpPr>
        <p:spPr bwMode="ltGray">
          <a:xfrm>
            <a:off x="0" y="0"/>
            <a:ext cx="9144000" cy="1303620"/>
          </a:xfrm>
          <a:prstGeom prst="rect">
            <a:avLst/>
          </a:prstGeom>
          <a:solidFill>
            <a:schemeClr val="bg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dirty="0">
              <a:solidFill>
                <a:prstClr val="white"/>
              </a:solidFill>
            </a:endParaRPr>
          </a:p>
        </p:txBody>
      </p:sp>
      <p:sp>
        <p:nvSpPr>
          <p:cNvPr id="2" name="Title 1"/>
          <p:cNvSpPr>
            <a:spLocks noGrp="1"/>
          </p:cNvSpPr>
          <p:nvPr>
            <p:ph type="title"/>
          </p:nvPr>
        </p:nvSpPr>
        <p:spPr>
          <a:xfrm>
            <a:off x="510241" y="143630"/>
            <a:ext cx="6272751" cy="1080937"/>
          </a:xfrm>
        </p:spPr>
        <p:txBody>
          <a:bodyPr>
            <a:normAutofit/>
          </a:bodyPr>
          <a:lstStyle>
            <a:lvl1pPr>
              <a:defRPr sz="48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3" name="Text Placeholder 2"/>
          <p:cNvSpPr>
            <a:spLocks noGrp="1"/>
          </p:cNvSpPr>
          <p:nvPr>
            <p:ph type="body" idx="1"/>
          </p:nvPr>
        </p:nvSpPr>
        <p:spPr>
          <a:xfrm>
            <a:off x="679763" y="1668745"/>
            <a:ext cx="3354245"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510242" y="2360822"/>
            <a:ext cx="3523766" cy="357536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365115" y="1668745"/>
            <a:ext cx="3355521"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195593" y="2360823"/>
            <a:ext cx="3525044" cy="357536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D82014A1-A632-4878-A0D3-F52BA7563730}" type="datetimeFigureOut">
              <a:rPr lang="en-US" dirty="0">
                <a:solidFill>
                  <a:prstClr val="black"/>
                </a:solidFill>
              </a:rPr>
              <a:pPr/>
              <a:t>10/17/2019</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a:xfrm>
            <a:off x="7939370" y="5201753"/>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pic>
        <p:nvPicPr>
          <p:cNvPr id="15" name="Picture 14">
            <a:extLst>
              <a:ext uri="{FF2B5EF4-FFF2-40B4-BE49-F238E27FC236}">
                <a16:creationId xmlns:a16="http://schemas.microsoft.com/office/drawing/2014/main" id="{32C39154-D01A-E744-9069-AD955E6A7C85}"/>
              </a:ext>
            </a:extLst>
          </p:cNvPr>
          <p:cNvPicPr>
            <a:picLocks noChangeAspect="1"/>
          </p:cNvPicPr>
          <p:nvPr userDrawn="1"/>
        </p:nvPicPr>
        <p:blipFill>
          <a:blip r:embed="rId2"/>
          <a:stretch>
            <a:fillRect/>
          </a:stretch>
        </p:blipFill>
        <p:spPr>
          <a:xfrm>
            <a:off x="6691936" y="25343"/>
            <a:ext cx="2465165" cy="1281323"/>
          </a:xfrm>
          <a:prstGeom prst="rect">
            <a:avLst/>
          </a:prstGeom>
        </p:spPr>
      </p:pic>
    </p:spTree>
    <p:extLst>
      <p:ext uri="{BB962C8B-B14F-4D97-AF65-F5344CB8AC3E}">
        <p14:creationId xmlns:p14="http://schemas.microsoft.com/office/powerpoint/2010/main" val="10549653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Rectangle 7"/>
          <p:cNvSpPr/>
          <p:nvPr/>
        </p:nvSpPr>
        <p:spPr bwMode="ltGray">
          <a:xfrm>
            <a:off x="0" y="1"/>
            <a:ext cx="9144000" cy="1306665"/>
          </a:xfrm>
          <a:prstGeom prst="rect">
            <a:avLst/>
          </a:prstGeom>
          <a:solidFill>
            <a:schemeClr val="bg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1" y="143628"/>
            <a:ext cx="6258860" cy="1080938"/>
          </a:xfrm>
        </p:spPr>
        <p:txBody>
          <a:bodyPr>
            <a:normAutofit/>
          </a:bodyPr>
          <a:lstStyle>
            <a:lvl1pPr>
              <a:defRPr sz="48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CE99F462-093F-4566-844B-4C71F2739DA5}" type="datetimeFigureOut">
              <a:rPr lang="en-US" dirty="0">
                <a:solidFill>
                  <a:prstClr val="black"/>
                </a:solidFill>
              </a:rPr>
              <a:pPr/>
              <a:t>10/17/2019</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pic>
        <p:nvPicPr>
          <p:cNvPr id="10" name="Picture 9">
            <a:extLst>
              <a:ext uri="{FF2B5EF4-FFF2-40B4-BE49-F238E27FC236}">
                <a16:creationId xmlns:a16="http://schemas.microsoft.com/office/drawing/2014/main" id="{5437AC2F-9C35-EA41-B1E4-89A6048A11F0}"/>
              </a:ext>
            </a:extLst>
          </p:cNvPr>
          <p:cNvPicPr>
            <a:picLocks noChangeAspect="1"/>
          </p:cNvPicPr>
          <p:nvPr userDrawn="1"/>
        </p:nvPicPr>
        <p:blipFill>
          <a:blip r:embed="rId2"/>
          <a:stretch>
            <a:fillRect/>
          </a:stretch>
        </p:blipFill>
        <p:spPr>
          <a:xfrm>
            <a:off x="6691936" y="25343"/>
            <a:ext cx="2465165" cy="1281323"/>
          </a:xfrm>
          <a:prstGeom prst="rect">
            <a:avLst/>
          </a:prstGeom>
        </p:spPr>
      </p:pic>
    </p:spTree>
    <p:extLst>
      <p:ext uri="{BB962C8B-B14F-4D97-AF65-F5344CB8AC3E}">
        <p14:creationId xmlns:p14="http://schemas.microsoft.com/office/powerpoint/2010/main" val="8771556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Rectangle 5"/>
          <p:cNvSpPr/>
          <p:nvPr/>
        </p:nvSpPr>
        <p:spPr>
          <a:xfrm>
            <a:off x="6611542" y="0"/>
            <a:ext cx="2530077" cy="1368198"/>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solidFill>
                  <a:prstClr val="black"/>
                </a:solidFill>
              </a:rPr>
              <a:pPr/>
              <a:t>10/17/2019</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a:xfrm>
            <a:off x="7939370" y="5218684"/>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pic>
        <p:nvPicPr>
          <p:cNvPr id="8" name="Picture 7">
            <a:extLst>
              <a:ext uri="{FF2B5EF4-FFF2-40B4-BE49-F238E27FC236}">
                <a16:creationId xmlns:a16="http://schemas.microsoft.com/office/drawing/2014/main" id="{664F7D66-73B2-764F-9CD6-081781CC3EDF}"/>
              </a:ext>
            </a:extLst>
          </p:cNvPr>
          <p:cNvPicPr>
            <a:picLocks noChangeAspect="1"/>
          </p:cNvPicPr>
          <p:nvPr userDrawn="1"/>
        </p:nvPicPr>
        <p:blipFill>
          <a:blip r:embed="rId2"/>
          <a:stretch>
            <a:fillRect/>
          </a:stretch>
        </p:blipFill>
        <p:spPr>
          <a:xfrm>
            <a:off x="6678835" y="43438"/>
            <a:ext cx="2465165" cy="1281323"/>
          </a:xfrm>
          <a:prstGeom prst="rect">
            <a:avLst/>
          </a:prstGeom>
        </p:spPr>
      </p:pic>
    </p:spTree>
    <p:extLst>
      <p:ext uri="{BB962C8B-B14F-4D97-AF65-F5344CB8AC3E}">
        <p14:creationId xmlns:p14="http://schemas.microsoft.com/office/powerpoint/2010/main" val="1036401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Rectangle 9"/>
          <p:cNvSpPr/>
          <p:nvPr/>
        </p:nvSpPr>
        <p:spPr bwMode="ltGray">
          <a:xfrm>
            <a:off x="0" y="1"/>
            <a:ext cx="9144000" cy="1306665"/>
          </a:xfrm>
          <a:prstGeom prst="rect">
            <a:avLst/>
          </a:prstGeom>
          <a:solidFill>
            <a:schemeClr val="bg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1" y="143627"/>
            <a:ext cx="6181694" cy="1080940"/>
          </a:xfrm>
        </p:spPr>
        <p:txBody>
          <a:bodyPr anchor="ctr">
            <a:normAutofit/>
          </a:bodyPr>
          <a:lstStyle>
            <a:lvl1pPr>
              <a:defRPr sz="48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3514385" y="1735778"/>
            <a:ext cx="4206252" cy="4200409"/>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510241" y="1735779"/>
            <a:ext cx="2842559" cy="4200411"/>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solidFill>
                  <a:prstClr val="black"/>
                </a:solidFill>
              </a:rPr>
              <a:pPr/>
              <a:t>10/17/2019</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7939370" y="5210524"/>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pic>
        <p:nvPicPr>
          <p:cNvPr id="12" name="Picture 11">
            <a:extLst>
              <a:ext uri="{FF2B5EF4-FFF2-40B4-BE49-F238E27FC236}">
                <a16:creationId xmlns:a16="http://schemas.microsoft.com/office/drawing/2014/main" id="{63D2DA04-204A-864C-8209-6CE0A3AF0B6E}"/>
              </a:ext>
            </a:extLst>
          </p:cNvPr>
          <p:cNvPicPr>
            <a:picLocks noChangeAspect="1"/>
          </p:cNvPicPr>
          <p:nvPr userDrawn="1"/>
        </p:nvPicPr>
        <p:blipFill>
          <a:blip r:embed="rId2"/>
          <a:stretch>
            <a:fillRect/>
          </a:stretch>
        </p:blipFill>
        <p:spPr>
          <a:xfrm>
            <a:off x="6691936" y="25343"/>
            <a:ext cx="2465165" cy="1281323"/>
          </a:xfrm>
          <a:prstGeom prst="rect">
            <a:avLst/>
          </a:prstGeom>
        </p:spPr>
      </p:pic>
    </p:spTree>
    <p:extLst>
      <p:ext uri="{BB962C8B-B14F-4D97-AF65-F5344CB8AC3E}">
        <p14:creationId xmlns:p14="http://schemas.microsoft.com/office/powerpoint/2010/main" val="1426687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2"/>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AD5ED8-9F43-4908-BA38-C6C1F4EF8835}" type="datetime1">
              <a:rPr lang="en-US" smtClean="0"/>
              <a:t>10/17/2019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53F61-62BD-4F9E-87F1-F36CD5C095C9}" type="slidenum">
              <a:rPr lang="en-US" smtClean="0"/>
              <a:t>‹#›</a:t>
            </a:fld>
            <a:endParaRPr lang="en-US"/>
          </a:p>
        </p:txBody>
      </p:sp>
      <p:pic>
        <p:nvPicPr>
          <p:cNvPr id="2050" name="Picture 2" descr="SciToken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38800" y="5429250"/>
            <a:ext cx="381000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67129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bwMode="ltGray">
          <a:xfrm>
            <a:off x="0" y="1"/>
            <a:ext cx="9144000" cy="1306665"/>
          </a:xfrm>
          <a:prstGeom prst="rect">
            <a:avLst/>
          </a:prstGeom>
          <a:solidFill>
            <a:schemeClr val="bg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dirty="0">
              <a:solidFill>
                <a:prstClr val="white"/>
              </a:solidFill>
            </a:endParaRPr>
          </a:p>
        </p:txBody>
      </p:sp>
      <p:sp>
        <p:nvSpPr>
          <p:cNvPr id="2" name="Title 1"/>
          <p:cNvSpPr>
            <a:spLocks noGrp="1"/>
          </p:cNvSpPr>
          <p:nvPr>
            <p:ph type="title"/>
          </p:nvPr>
        </p:nvSpPr>
        <p:spPr>
          <a:xfrm>
            <a:off x="510243" y="143628"/>
            <a:ext cx="6168593" cy="1080938"/>
          </a:xfrm>
        </p:spPr>
        <p:txBody>
          <a:bodyPr anchor="ctr">
            <a:normAutofit/>
          </a:bodyPr>
          <a:lstStyle>
            <a:lvl1pPr>
              <a:defRPr sz="48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3651250" y="1735778"/>
            <a:ext cx="4069387" cy="4200408"/>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510242" y="1735779"/>
            <a:ext cx="2907192" cy="4200410"/>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solidFill>
                  <a:prstClr val="black"/>
                </a:solidFill>
              </a:rPr>
              <a:pPr/>
              <a:t>10/17/2019</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7909038" y="5218684"/>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pic>
        <p:nvPicPr>
          <p:cNvPr id="12" name="Picture 11">
            <a:extLst>
              <a:ext uri="{FF2B5EF4-FFF2-40B4-BE49-F238E27FC236}">
                <a16:creationId xmlns:a16="http://schemas.microsoft.com/office/drawing/2014/main" id="{7C614EE9-940C-E94E-A2C9-9F8A460C3252}"/>
              </a:ext>
            </a:extLst>
          </p:cNvPr>
          <p:cNvPicPr>
            <a:picLocks noChangeAspect="1"/>
          </p:cNvPicPr>
          <p:nvPr userDrawn="1"/>
        </p:nvPicPr>
        <p:blipFill>
          <a:blip r:embed="rId2"/>
          <a:stretch>
            <a:fillRect/>
          </a:stretch>
        </p:blipFill>
        <p:spPr>
          <a:xfrm>
            <a:off x="6691936" y="25343"/>
            <a:ext cx="2465165" cy="1281323"/>
          </a:xfrm>
          <a:prstGeom prst="rect">
            <a:avLst/>
          </a:prstGeom>
        </p:spPr>
      </p:pic>
    </p:spTree>
    <p:extLst>
      <p:ext uri="{BB962C8B-B14F-4D97-AF65-F5344CB8AC3E}">
        <p14:creationId xmlns:p14="http://schemas.microsoft.com/office/powerpoint/2010/main" val="1482531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10" name="Rectangle 9"/>
          <p:cNvSpPr/>
          <p:nvPr/>
        </p:nvSpPr>
        <p:spPr bwMode="ltGray">
          <a:xfrm>
            <a:off x="0" y="5489802"/>
            <a:ext cx="914400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dirty="0">
              <a:solidFill>
                <a:prstClr val="white"/>
              </a:solidFill>
            </a:endParaRPr>
          </a:p>
        </p:txBody>
      </p:sp>
      <p:sp>
        <p:nvSpPr>
          <p:cNvPr id="2" name="Title 1"/>
          <p:cNvSpPr>
            <a:spLocks noGrp="1"/>
          </p:cNvSpPr>
          <p:nvPr>
            <p:ph type="title"/>
          </p:nvPr>
        </p:nvSpPr>
        <p:spPr>
          <a:xfrm>
            <a:off x="510242" y="5633431"/>
            <a:ext cx="6186394" cy="544124"/>
          </a:xfrm>
        </p:spPr>
        <p:txBody>
          <a:bodyPr anchor="b">
            <a:noAutofit/>
          </a:bodyPr>
          <a:lstStyle>
            <a:lvl1pPr>
              <a:defRPr sz="36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510242" y="609598"/>
            <a:ext cx="7210394" cy="4260701"/>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510239" y="6230110"/>
            <a:ext cx="6186396" cy="456441"/>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a:xfrm>
            <a:off x="5663234" y="4870300"/>
            <a:ext cx="2057400" cy="365125"/>
          </a:xfrm>
        </p:spPr>
        <p:txBody>
          <a:bodyPr/>
          <a:lstStyle/>
          <a:p>
            <a:fld id="{446C117F-5CCF-4837-BE5F-2B92066CAFAF}" type="datetimeFigureOut">
              <a:rPr lang="en-US" dirty="0">
                <a:solidFill>
                  <a:prstClr val="black"/>
                </a:solidFill>
              </a:rPr>
              <a:pPr/>
              <a:t>10/17/2019</a:t>
            </a:fld>
            <a:endParaRPr lang="en-US" dirty="0">
              <a:solidFill>
                <a:prstClr val="black"/>
              </a:solidFill>
            </a:endParaRPr>
          </a:p>
        </p:txBody>
      </p:sp>
      <p:sp>
        <p:nvSpPr>
          <p:cNvPr id="6" name="Footer Placeholder 5"/>
          <p:cNvSpPr>
            <a:spLocks noGrp="1"/>
          </p:cNvSpPr>
          <p:nvPr>
            <p:ph type="ftr" sz="quarter" idx="11"/>
          </p:nvPr>
        </p:nvSpPr>
        <p:spPr>
          <a:xfrm>
            <a:off x="510239" y="4870301"/>
            <a:ext cx="5152995" cy="365125"/>
          </a:xfr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7939370" y="609598"/>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pic>
        <p:nvPicPr>
          <p:cNvPr id="12" name="Picture 11">
            <a:extLst>
              <a:ext uri="{FF2B5EF4-FFF2-40B4-BE49-F238E27FC236}">
                <a16:creationId xmlns:a16="http://schemas.microsoft.com/office/drawing/2014/main" id="{C3E41031-9B52-6943-BD98-9DE2DBE195E0}"/>
              </a:ext>
            </a:extLst>
          </p:cNvPr>
          <p:cNvPicPr>
            <a:picLocks noChangeAspect="1"/>
          </p:cNvPicPr>
          <p:nvPr userDrawn="1"/>
        </p:nvPicPr>
        <p:blipFill>
          <a:blip r:embed="rId2"/>
          <a:stretch>
            <a:fillRect/>
          </a:stretch>
        </p:blipFill>
        <p:spPr>
          <a:xfrm>
            <a:off x="6595777" y="5533240"/>
            <a:ext cx="2465165" cy="1281323"/>
          </a:xfrm>
          <a:prstGeom prst="rect">
            <a:avLst/>
          </a:prstGeom>
        </p:spPr>
      </p:pic>
    </p:spTree>
    <p:extLst>
      <p:ext uri="{BB962C8B-B14F-4D97-AF65-F5344CB8AC3E}">
        <p14:creationId xmlns:p14="http://schemas.microsoft.com/office/powerpoint/2010/main" val="34814752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10" name="Rectangle 9"/>
          <p:cNvSpPr/>
          <p:nvPr/>
        </p:nvSpPr>
        <p:spPr bwMode="ltGray">
          <a:xfrm>
            <a:off x="0" y="5489802"/>
            <a:ext cx="914400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dirty="0">
              <a:solidFill>
                <a:prstClr val="white"/>
              </a:solidFill>
            </a:endParaRPr>
          </a:p>
        </p:txBody>
      </p:sp>
      <p:sp>
        <p:nvSpPr>
          <p:cNvPr id="2" name="Title 1"/>
          <p:cNvSpPr>
            <a:spLocks noGrp="1"/>
          </p:cNvSpPr>
          <p:nvPr>
            <p:ph type="title"/>
          </p:nvPr>
        </p:nvSpPr>
        <p:spPr>
          <a:xfrm>
            <a:off x="510241" y="609597"/>
            <a:ext cx="7210394" cy="4298530"/>
          </a:xfrm>
        </p:spPr>
        <p:txBody>
          <a:bodyPr anchor="ctr">
            <a:normAutofit/>
          </a:bodyPr>
          <a:lstStyle>
            <a:lvl1pPr>
              <a:defRPr sz="3600"/>
            </a:lvl1pPr>
          </a:lstStyle>
          <a:p>
            <a:r>
              <a:rPr lang="en-US" dirty="0"/>
              <a:t>Click to edit Master title style</a:t>
            </a:r>
          </a:p>
        </p:txBody>
      </p:sp>
      <p:sp>
        <p:nvSpPr>
          <p:cNvPr id="4" name="Text Placeholder 3"/>
          <p:cNvSpPr>
            <a:spLocks noGrp="1"/>
          </p:cNvSpPr>
          <p:nvPr>
            <p:ph type="body" sz="half" idx="2"/>
          </p:nvPr>
        </p:nvSpPr>
        <p:spPr>
          <a:xfrm>
            <a:off x="510242" y="5633430"/>
            <a:ext cx="6182658" cy="1090789"/>
          </a:xfrm>
        </p:spPr>
        <p:txBody>
          <a:bodyPr anchor="ctr">
            <a:normAutofit/>
          </a:bodyPr>
          <a:lstStyle>
            <a:lvl1pPr marL="0" indent="0">
              <a:buNone/>
              <a:defRPr sz="3600" b="0" i="0">
                <a:solidFill>
                  <a:schemeClr val="tx1"/>
                </a:solidFill>
                <a:latin typeface="Arial Narrow" panose="020B0604020202020204" pitchFamily="34" charset="0"/>
                <a:cs typeface="Arial Narrow"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a:xfrm>
            <a:off x="5664200" y="4908129"/>
            <a:ext cx="2057400" cy="365125"/>
          </a:xfrm>
        </p:spPr>
        <p:txBody>
          <a:bodyPr/>
          <a:lstStyle/>
          <a:p>
            <a:fld id="{84EB90BD-B6CE-46B7-997F-7313B992CCDC}" type="datetimeFigureOut">
              <a:rPr lang="en-US" dirty="0">
                <a:solidFill>
                  <a:prstClr val="black"/>
                </a:solidFill>
              </a:rPr>
              <a:pPr/>
              <a:t>10/17/2019</a:t>
            </a:fld>
            <a:endParaRPr lang="en-US" dirty="0">
              <a:solidFill>
                <a:prstClr val="black"/>
              </a:solidFill>
            </a:endParaRPr>
          </a:p>
        </p:txBody>
      </p:sp>
      <p:sp>
        <p:nvSpPr>
          <p:cNvPr id="6" name="Footer Placeholder 5"/>
          <p:cNvSpPr>
            <a:spLocks noGrp="1"/>
          </p:cNvSpPr>
          <p:nvPr>
            <p:ph type="ftr" sz="quarter" idx="11"/>
          </p:nvPr>
        </p:nvSpPr>
        <p:spPr>
          <a:xfrm>
            <a:off x="510240" y="4908130"/>
            <a:ext cx="5152995" cy="365125"/>
          </a:xfr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7945463" y="613746"/>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pic>
        <p:nvPicPr>
          <p:cNvPr id="12" name="Picture 11">
            <a:extLst>
              <a:ext uri="{FF2B5EF4-FFF2-40B4-BE49-F238E27FC236}">
                <a16:creationId xmlns:a16="http://schemas.microsoft.com/office/drawing/2014/main" id="{77819F05-1F41-A34A-B957-FFC7C01882BD}"/>
              </a:ext>
            </a:extLst>
          </p:cNvPr>
          <p:cNvPicPr>
            <a:picLocks noChangeAspect="1"/>
          </p:cNvPicPr>
          <p:nvPr userDrawn="1"/>
        </p:nvPicPr>
        <p:blipFill>
          <a:blip r:embed="rId2"/>
          <a:stretch>
            <a:fillRect/>
          </a:stretch>
        </p:blipFill>
        <p:spPr>
          <a:xfrm>
            <a:off x="6595777" y="5533240"/>
            <a:ext cx="2465165" cy="1281323"/>
          </a:xfrm>
          <a:prstGeom prst="rect">
            <a:avLst/>
          </a:prstGeom>
        </p:spPr>
      </p:pic>
    </p:spTree>
    <p:extLst>
      <p:ext uri="{BB962C8B-B14F-4D97-AF65-F5344CB8AC3E}">
        <p14:creationId xmlns:p14="http://schemas.microsoft.com/office/powerpoint/2010/main" val="2388443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Rectangle 13"/>
          <p:cNvSpPr/>
          <p:nvPr/>
        </p:nvSpPr>
        <p:spPr bwMode="ltGray">
          <a:xfrm>
            <a:off x="0" y="5482185"/>
            <a:ext cx="914400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dirty="0">
              <a:solidFill>
                <a:prstClr val="white"/>
              </a:solidFill>
            </a:endParaRPr>
          </a:p>
        </p:txBody>
      </p:sp>
      <p:sp>
        <p:nvSpPr>
          <p:cNvPr id="2" name="Title 1"/>
          <p:cNvSpPr>
            <a:spLocks noGrp="1"/>
          </p:cNvSpPr>
          <p:nvPr>
            <p:ph type="title"/>
          </p:nvPr>
        </p:nvSpPr>
        <p:spPr>
          <a:xfrm>
            <a:off x="845892" y="609599"/>
            <a:ext cx="6539158" cy="3704117"/>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845892" y="4357153"/>
            <a:ext cx="6539158"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4" name="Text Placeholder 3"/>
          <p:cNvSpPr>
            <a:spLocks noGrp="1"/>
          </p:cNvSpPr>
          <p:nvPr>
            <p:ph type="body" sz="half" idx="2"/>
          </p:nvPr>
        </p:nvSpPr>
        <p:spPr>
          <a:xfrm>
            <a:off x="510242" y="5625813"/>
            <a:ext cx="6195359" cy="1090789"/>
          </a:xfrm>
        </p:spPr>
        <p:txBody>
          <a:bodyPr anchor="ctr">
            <a:normAutofit/>
          </a:bodyPr>
          <a:lstStyle>
            <a:lvl1pPr marL="0" indent="0">
              <a:buNone/>
              <a:defRPr sz="3600" b="0" i="0">
                <a:solidFill>
                  <a:schemeClr val="tx1"/>
                </a:solidFill>
                <a:latin typeface="Arial Narrow" panose="020B0604020202020204" pitchFamily="34" charset="0"/>
                <a:cs typeface="Arial Narrow"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a:xfrm>
            <a:off x="5325666" y="4900941"/>
            <a:ext cx="2057400" cy="365125"/>
          </a:xfrm>
        </p:spPr>
        <p:txBody>
          <a:bodyPr/>
          <a:lstStyle/>
          <a:p>
            <a:fld id="{CDB9D11F-B188-461D-B23F-39381795C052}" type="datetimeFigureOut">
              <a:rPr lang="en-US" dirty="0">
                <a:solidFill>
                  <a:prstClr val="black"/>
                </a:solidFill>
              </a:rPr>
              <a:pPr/>
              <a:t>10/17/2019</a:t>
            </a:fld>
            <a:endParaRPr lang="en-US" dirty="0">
              <a:solidFill>
                <a:prstClr val="black"/>
              </a:solidFill>
            </a:endParaRPr>
          </a:p>
        </p:txBody>
      </p:sp>
      <p:sp>
        <p:nvSpPr>
          <p:cNvPr id="6" name="Footer Placeholder 5"/>
          <p:cNvSpPr>
            <a:spLocks noGrp="1"/>
          </p:cNvSpPr>
          <p:nvPr>
            <p:ph type="ftr" sz="quarter" idx="11"/>
          </p:nvPr>
        </p:nvSpPr>
        <p:spPr>
          <a:xfrm>
            <a:off x="845892" y="4907626"/>
            <a:ext cx="4479774" cy="365125"/>
          </a:xfr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7617473" y="609599"/>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sp>
        <p:nvSpPr>
          <p:cNvPr id="16" name="TextBox 15"/>
          <p:cNvSpPr txBox="1"/>
          <p:nvPr/>
        </p:nvSpPr>
        <p:spPr>
          <a:xfrm>
            <a:off x="437679" y="748116"/>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defTabSz="457200"/>
            <a:r>
              <a:rPr lang="en-US" sz="7200" dirty="0">
                <a:solidFill>
                  <a:prstClr val="white"/>
                </a:solidFill>
                <a:effectLst/>
              </a:rPr>
              <a:t>“</a:t>
            </a:r>
          </a:p>
        </p:txBody>
      </p:sp>
      <p:sp>
        <p:nvSpPr>
          <p:cNvPr id="17" name="TextBox 16"/>
          <p:cNvSpPr txBox="1"/>
          <p:nvPr/>
        </p:nvSpPr>
        <p:spPr>
          <a:xfrm>
            <a:off x="7247107" y="3033524"/>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defTabSz="457200"/>
            <a:r>
              <a:rPr lang="en-US" sz="7200" dirty="0">
                <a:solidFill>
                  <a:prstClr val="white"/>
                </a:solidFill>
                <a:effectLst/>
              </a:rPr>
              <a:t>”</a:t>
            </a:r>
          </a:p>
        </p:txBody>
      </p:sp>
      <p:pic>
        <p:nvPicPr>
          <p:cNvPr id="18" name="Picture 17">
            <a:extLst>
              <a:ext uri="{FF2B5EF4-FFF2-40B4-BE49-F238E27FC236}">
                <a16:creationId xmlns:a16="http://schemas.microsoft.com/office/drawing/2014/main" id="{84DCDDB2-268D-8D48-AA28-3A7FA77B2BE4}"/>
              </a:ext>
            </a:extLst>
          </p:cNvPr>
          <p:cNvPicPr>
            <a:picLocks noChangeAspect="1"/>
          </p:cNvPicPr>
          <p:nvPr userDrawn="1"/>
        </p:nvPicPr>
        <p:blipFill>
          <a:blip r:embed="rId2"/>
          <a:stretch>
            <a:fillRect/>
          </a:stretch>
        </p:blipFill>
        <p:spPr>
          <a:xfrm>
            <a:off x="6595777" y="5525623"/>
            <a:ext cx="2465165" cy="1281323"/>
          </a:xfrm>
          <a:prstGeom prst="rect">
            <a:avLst/>
          </a:prstGeom>
        </p:spPr>
      </p:pic>
    </p:spTree>
    <p:extLst>
      <p:ext uri="{BB962C8B-B14F-4D97-AF65-F5344CB8AC3E}">
        <p14:creationId xmlns:p14="http://schemas.microsoft.com/office/powerpoint/2010/main" val="39328619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11" name="Rectangle 10"/>
          <p:cNvSpPr/>
          <p:nvPr/>
        </p:nvSpPr>
        <p:spPr bwMode="ltGray">
          <a:xfrm>
            <a:off x="0" y="5489802"/>
            <a:ext cx="914400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dirty="0">
              <a:solidFill>
                <a:prstClr val="white"/>
              </a:solidFill>
            </a:endParaRPr>
          </a:p>
        </p:txBody>
      </p:sp>
      <p:sp>
        <p:nvSpPr>
          <p:cNvPr id="2" name="Title 1"/>
          <p:cNvSpPr>
            <a:spLocks noGrp="1"/>
          </p:cNvSpPr>
          <p:nvPr>
            <p:ph type="title"/>
          </p:nvPr>
        </p:nvSpPr>
        <p:spPr>
          <a:xfrm>
            <a:off x="510240" y="5628306"/>
            <a:ext cx="6176311" cy="588535"/>
          </a:xfrm>
        </p:spPr>
        <p:txBody>
          <a:bodyPr anchor="b">
            <a:normAutofit/>
          </a:bodyPr>
          <a:lstStyle>
            <a:lvl1pPr>
              <a:defRPr sz="36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4" name="Text Placeholder 3"/>
          <p:cNvSpPr>
            <a:spLocks noGrp="1"/>
          </p:cNvSpPr>
          <p:nvPr>
            <p:ph type="body" sz="half" idx="2"/>
          </p:nvPr>
        </p:nvSpPr>
        <p:spPr>
          <a:xfrm>
            <a:off x="510240" y="6286085"/>
            <a:ext cx="6176309" cy="502255"/>
          </a:xfrm>
        </p:spPr>
        <p:txBody>
          <a:bodyPr anchor="t"/>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a:xfrm>
            <a:off x="5663234" y="4848642"/>
            <a:ext cx="2057400" cy="365125"/>
          </a:xfrm>
        </p:spPr>
        <p:txBody>
          <a:bodyPr/>
          <a:lstStyle/>
          <a:p>
            <a:fld id="{52E6D8D9-55A2-4063-B0F3-121F44549695}" type="datetimeFigureOut">
              <a:rPr lang="en-US" dirty="0">
                <a:solidFill>
                  <a:prstClr val="black"/>
                </a:solidFill>
              </a:rPr>
              <a:pPr/>
              <a:t>10/17/2019</a:t>
            </a:fld>
            <a:endParaRPr lang="en-US" dirty="0">
              <a:solidFill>
                <a:prstClr val="black"/>
              </a:solidFill>
            </a:endParaRPr>
          </a:p>
        </p:txBody>
      </p:sp>
      <p:sp>
        <p:nvSpPr>
          <p:cNvPr id="6" name="Footer Placeholder 5"/>
          <p:cNvSpPr>
            <a:spLocks noGrp="1"/>
          </p:cNvSpPr>
          <p:nvPr>
            <p:ph type="ftr" sz="quarter" idx="11"/>
          </p:nvPr>
        </p:nvSpPr>
        <p:spPr>
          <a:xfrm>
            <a:off x="510239" y="4848643"/>
            <a:ext cx="5152995" cy="365125"/>
          </a:xfrm>
        </p:spPr>
        <p:txBody>
          <a:bodyPr/>
          <a:lstStyle/>
          <a:p>
            <a:endParaRPr lang="en-US" dirty="0">
              <a:solidFill>
                <a:prstClr val="black"/>
              </a:solidFill>
            </a:endParaRPr>
          </a:p>
        </p:txBody>
      </p:sp>
      <p:sp>
        <p:nvSpPr>
          <p:cNvPr id="7" name="Slide Number Placeholder 6"/>
          <p:cNvSpPr>
            <a:spLocks noGrp="1"/>
          </p:cNvSpPr>
          <p:nvPr>
            <p:ph type="sldNum" sz="quarter" idx="12"/>
          </p:nvPr>
        </p:nvSpPr>
        <p:spPr>
          <a:xfrm>
            <a:off x="7828360" y="374992"/>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pic>
        <p:nvPicPr>
          <p:cNvPr id="13" name="Picture 12">
            <a:extLst>
              <a:ext uri="{FF2B5EF4-FFF2-40B4-BE49-F238E27FC236}">
                <a16:creationId xmlns:a16="http://schemas.microsoft.com/office/drawing/2014/main" id="{A2ACCA0D-75E8-724C-978E-8639B75BE6EB}"/>
              </a:ext>
            </a:extLst>
          </p:cNvPr>
          <p:cNvPicPr>
            <a:picLocks noChangeAspect="1"/>
          </p:cNvPicPr>
          <p:nvPr userDrawn="1"/>
        </p:nvPicPr>
        <p:blipFill>
          <a:blip r:embed="rId2"/>
          <a:stretch>
            <a:fillRect/>
          </a:stretch>
        </p:blipFill>
        <p:spPr>
          <a:xfrm>
            <a:off x="6595777" y="5533240"/>
            <a:ext cx="2465165" cy="1281323"/>
          </a:xfrm>
          <a:prstGeom prst="rect">
            <a:avLst/>
          </a:prstGeom>
        </p:spPr>
      </p:pic>
    </p:spTree>
    <p:extLst>
      <p:ext uri="{BB962C8B-B14F-4D97-AF65-F5344CB8AC3E}">
        <p14:creationId xmlns:p14="http://schemas.microsoft.com/office/powerpoint/2010/main" val="3085424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6" name="Rectangle 15"/>
          <p:cNvSpPr/>
          <p:nvPr/>
        </p:nvSpPr>
        <p:spPr bwMode="ltGray">
          <a:xfrm>
            <a:off x="0" y="1"/>
            <a:ext cx="9144000" cy="1306665"/>
          </a:xfrm>
          <a:prstGeom prst="rect">
            <a:avLst/>
          </a:prstGeom>
          <a:solidFill>
            <a:schemeClr val="bg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dirty="0">
              <a:solidFill>
                <a:prstClr val="white"/>
              </a:solidFill>
            </a:endParaRPr>
          </a:p>
        </p:txBody>
      </p:sp>
      <p:sp>
        <p:nvSpPr>
          <p:cNvPr id="15" name="Title 1"/>
          <p:cNvSpPr>
            <a:spLocks noGrp="1"/>
          </p:cNvSpPr>
          <p:nvPr>
            <p:ph type="title"/>
          </p:nvPr>
        </p:nvSpPr>
        <p:spPr>
          <a:xfrm>
            <a:off x="501916" y="143628"/>
            <a:ext cx="6190019" cy="1080938"/>
          </a:xfrm>
        </p:spPr>
        <p:txBody>
          <a:bodyPr>
            <a:normAutofit/>
          </a:bodyPr>
          <a:lstStyle>
            <a:lvl1pPr>
              <a:defRPr sz="48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7" name="Text Placeholder 2"/>
          <p:cNvSpPr>
            <a:spLocks noGrp="1"/>
          </p:cNvSpPr>
          <p:nvPr>
            <p:ph type="body" idx="1"/>
          </p:nvPr>
        </p:nvSpPr>
        <p:spPr>
          <a:xfrm>
            <a:off x="510241" y="1670015"/>
            <a:ext cx="2302526" cy="841447"/>
          </a:xfrm>
        </p:spPr>
        <p:txBody>
          <a:bodyPr anchor="b">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8" name="Text Placeholder 3"/>
          <p:cNvSpPr>
            <a:spLocks noGrp="1"/>
          </p:cNvSpPr>
          <p:nvPr>
            <p:ph type="body" sz="half" idx="15"/>
          </p:nvPr>
        </p:nvSpPr>
        <p:spPr>
          <a:xfrm>
            <a:off x="510241" y="2585206"/>
            <a:ext cx="2287277" cy="335098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2981550" y="1670015"/>
            <a:ext cx="2297430" cy="841447"/>
          </a:xfrm>
        </p:spPr>
        <p:txBody>
          <a:bodyPr anchor="b">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0" name="Text Placeholder 3"/>
          <p:cNvSpPr>
            <a:spLocks noGrp="1"/>
          </p:cNvSpPr>
          <p:nvPr>
            <p:ph type="body" sz="half" idx="16"/>
          </p:nvPr>
        </p:nvSpPr>
        <p:spPr>
          <a:xfrm>
            <a:off x="2959103" y="2511462"/>
            <a:ext cx="2297430" cy="342472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11" name="Text Placeholder 4"/>
          <p:cNvSpPr>
            <a:spLocks noGrp="1"/>
          </p:cNvSpPr>
          <p:nvPr>
            <p:ph type="body" sz="quarter" idx="13"/>
          </p:nvPr>
        </p:nvSpPr>
        <p:spPr>
          <a:xfrm>
            <a:off x="5432649" y="1670015"/>
            <a:ext cx="2302519" cy="841447"/>
          </a:xfrm>
        </p:spPr>
        <p:txBody>
          <a:bodyPr anchor="b">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12" name="Text Placeholder 3"/>
          <p:cNvSpPr>
            <a:spLocks noGrp="1"/>
          </p:cNvSpPr>
          <p:nvPr>
            <p:ph type="body" sz="half" idx="17"/>
          </p:nvPr>
        </p:nvSpPr>
        <p:spPr>
          <a:xfrm>
            <a:off x="5418117" y="2511462"/>
            <a:ext cx="2302519" cy="342472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solidFill>
                  <a:prstClr val="black"/>
                </a:solidFill>
              </a:rPr>
              <a:pPr/>
              <a:t>10/17/2019</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a:xfrm>
            <a:off x="7965755" y="5201751"/>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pic>
        <p:nvPicPr>
          <p:cNvPr id="18" name="Picture 17">
            <a:extLst>
              <a:ext uri="{FF2B5EF4-FFF2-40B4-BE49-F238E27FC236}">
                <a16:creationId xmlns:a16="http://schemas.microsoft.com/office/drawing/2014/main" id="{0EA940C6-E6CC-4C47-831D-8DB4BA185F74}"/>
              </a:ext>
            </a:extLst>
          </p:cNvPr>
          <p:cNvPicPr>
            <a:picLocks noChangeAspect="1"/>
          </p:cNvPicPr>
          <p:nvPr userDrawn="1"/>
        </p:nvPicPr>
        <p:blipFill>
          <a:blip r:embed="rId2"/>
          <a:stretch>
            <a:fillRect/>
          </a:stretch>
        </p:blipFill>
        <p:spPr>
          <a:xfrm>
            <a:off x="6691936" y="25343"/>
            <a:ext cx="2465165" cy="1281323"/>
          </a:xfrm>
          <a:prstGeom prst="rect">
            <a:avLst/>
          </a:prstGeom>
        </p:spPr>
      </p:pic>
    </p:spTree>
    <p:extLst>
      <p:ext uri="{BB962C8B-B14F-4D97-AF65-F5344CB8AC3E}">
        <p14:creationId xmlns:p14="http://schemas.microsoft.com/office/powerpoint/2010/main" val="25309339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17" name="Rectangle 16"/>
          <p:cNvSpPr/>
          <p:nvPr/>
        </p:nvSpPr>
        <p:spPr bwMode="ltGray">
          <a:xfrm>
            <a:off x="0" y="1"/>
            <a:ext cx="9144000" cy="1306665"/>
          </a:xfrm>
          <a:prstGeom prst="rect">
            <a:avLst/>
          </a:prstGeom>
          <a:solidFill>
            <a:schemeClr val="bg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defTabSz="457200"/>
            <a:endParaRPr lang="en-US" dirty="0">
              <a:solidFill>
                <a:prstClr val="white"/>
              </a:solidFill>
            </a:endParaRPr>
          </a:p>
        </p:txBody>
      </p:sp>
      <p:sp>
        <p:nvSpPr>
          <p:cNvPr id="30" name="Title 1"/>
          <p:cNvSpPr>
            <a:spLocks noGrp="1"/>
          </p:cNvSpPr>
          <p:nvPr>
            <p:ph type="title"/>
          </p:nvPr>
        </p:nvSpPr>
        <p:spPr>
          <a:xfrm>
            <a:off x="510241" y="143628"/>
            <a:ext cx="6195359" cy="1080938"/>
          </a:xfrm>
        </p:spPr>
        <p:txBody>
          <a:bodyPr>
            <a:normAutofit/>
          </a:bodyPr>
          <a:lstStyle>
            <a:lvl1pPr>
              <a:defRPr sz="48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19" name="Text Placeholder 2"/>
          <p:cNvSpPr>
            <a:spLocks noGrp="1"/>
          </p:cNvSpPr>
          <p:nvPr>
            <p:ph type="body" idx="1"/>
          </p:nvPr>
        </p:nvSpPr>
        <p:spPr>
          <a:xfrm>
            <a:off x="510237" y="3171083"/>
            <a:ext cx="2287279" cy="818581"/>
          </a:xfrm>
        </p:spPr>
        <p:txBody>
          <a:bodyPr anchor="b">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20" name="Picture Placeholder 2"/>
          <p:cNvSpPr>
            <a:spLocks noGrp="1" noChangeAspect="1"/>
          </p:cNvSpPr>
          <p:nvPr>
            <p:ph type="pic" idx="15"/>
          </p:nvPr>
        </p:nvSpPr>
        <p:spPr>
          <a:xfrm>
            <a:off x="510238" y="1581570"/>
            <a:ext cx="2287279"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1" name="Text Placeholder 3"/>
          <p:cNvSpPr>
            <a:spLocks noGrp="1"/>
          </p:cNvSpPr>
          <p:nvPr>
            <p:ph type="body" sz="half" idx="18"/>
          </p:nvPr>
        </p:nvSpPr>
        <p:spPr>
          <a:xfrm>
            <a:off x="510239" y="4055177"/>
            <a:ext cx="2287279" cy="1881010"/>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2959102" y="3171083"/>
            <a:ext cx="2297430" cy="818581"/>
          </a:xfrm>
        </p:spPr>
        <p:txBody>
          <a:bodyPr anchor="b">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23" name="Picture Placeholder 2"/>
          <p:cNvSpPr>
            <a:spLocks noGrp="1" noChangeAspect="1"/>
          </p:cNvSpPr>
          <p:nvPr>
            <p:ph type="pic" idx="21"/>
          </p:nvPr>
        </p:nvSpPr>
        <p:spPr>
          <a:xfrm>
            <a:off x="2959102" y="1581570"/>
            <a:ext cx="229743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2958088" y="4055178"/>
            <a:ext cx="2300473" cy="188100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Edit Master text styles</a:t>
            </a:r>
          </a:p>
        </p:txBody>
      </p:sp>
      <p:sp>
        <p:nvSpPr>
          <p:cNvPr id="25" name="Text Placeholder 4"/>
          <p:cNvSpPr>
            <a:spLocks noGrp="1"/>
          </p:cNvSpPr>
          <p:nvPr>
            <p:ph type="body" sz="quarter" idx="13"/>
          </p:nvPr>
        </p:nvSpPr>
        <p:spPr>
          <a:xfrm>
            <a:off x="5423007" y="3171083"/>
            <a:ext cx="2297629" cy="818581"/>
          </a:xfrm>
        </p:spPr>
        <p:txBody>
          <a:bodyPr anchor="b">
            <a:noAutofit/>
          </a:bodyPr>
          <a:lstStyle>
            <a:lvl1pPr marL="0" indent="0">
              <a:buNone/>
              <a:defRPr sz="24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26" name="Picture Placeholder 2"/>
          <p:cNvSpPr>
            <a:spLocks noGrp="1" noChangeAspect="1"/>
          </p:cNvSpPr>
          <p:nvPr>
            <p:ph type="pic" idx="22"/>
          </p:nvPr>
        </p:nvSpPr>
        <p:spPr>
          <a:xfrm>
            <a:off x="5423007" y="1581570"/>
            <a:ext cx="2297629"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422915" y="4055178"/>
            <a:ext cx="2300672" cy="188100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solidFill>
                  <a:prstClr val="black"/>
                </a:solidFill>
              </a:rPr>
              <a:pPr/>
              <a:t>10/17/2019</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a:xfrm>
            <a:off x="7960957" y="5210524"/>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pic>
        <p:nvPicPr>
          <p:cNvPr id="28" name="Picture 27">
            <a:extLst>
              <a:ext uri="{FF2B5EF4-FFF2-40B4-BE49-F238E27FC236}">
                <a16:creationId xmlns:a16="http://schemas.microsoft.com/office/drawing/2014/main" id="{9C249B1C-E063-D844-B793-D9F88AAFEB10}"/>
              </a:ext>
            </a:extLst>
          </p:cNvPr>
          <p:cNvPicPr>
            <a:picLocks noChangeAspect="1"/>
          </p:cNvPicPr>
          <p:nvPr userDrawn="1"/>
        </p:nvPicPr>
        <p:blipFill>
          <a:blip r:embed="rId2"/>
          <a:stretch>
            <a:fillRect/>
          </a:stretch>
        </p:blipFill>
        <p:spPr>
          <a:xfrm>
            <a:off x="6691936" y="25343"/>
            <a:ext cx="2465165" cy="1281323"/>
          </a:xfrm>
          <a:prstGeom prst="rect">
            <a:avLst/>
          </a:prstGeom>
        </p:spPr>
      </p:pic>
    </p:spTree>
    <p:extLst>
      <p:ext uri="{BB962C8B-B14F-4D97-AF65-F5344CB8AC3E}">
        <p14:creationId xmlns:p14="http://schemas.microsoft.com/office/powerpoint/2010/main" val="28100847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Rectangle 8"/>
          <p:cNvSpPr/>
          <p:nvPr/>
        </p:nvSpPr>
        <p:spPr bwMode="ltGray">
          <a:xfrm>
            <a:off x="0" y="1"/>
            <a:ext cx="9144000" cy="1306665"/>
          </a:xfrm>
          <a:prstGeom prst="rect">
            <a:avLst/>
          </a:prstGeom>
          <a:solidFill>
            <a:schemeClr val="bg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2" y="143628"/>
            <a:ext cx="6168594" cy="1080938"/>
          </a:xfrm>
        </p:spPr>
        <p:txBody>
          <a:bodyPr>
            <a:normAutofit/>
          </a:bodyPr>
          <a:lstStyle>
            <a:lvl1pPr algn="l">
              <a:defRPr sz="48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510241" y="1628775"/>
            <a:ext cx="7210396" cy="4307414"/>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FA3F48C-C7C6-4055-9F49-3777875E72AE}" type="datetimeFigureOut">
              <a:rPr lang="en-US" dirty="0">
                <a:solidFill>
                  <a:prstClr val="black"/>
                </a:solidFill>
              </a:rPr>
              <a:pPr/>
              <a:t>10/17/2019</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7939370" y="5235618"/>
            <a:ext cx="865613" cy="1090789"/>
          </a:xfrm>
        </p:spPr>
        <p:txBody>
          <a:bodyPr/>
          <a:lstStyle/>
          <a:p>
            <a:fld id="{6D22F896-40B5-4ADD-8801-0D06FADFA095}" type="slidenum">
              <a:rPr lang="en-US" dirty="0">
                <a:solidFill>
                  <a:prstClr val="black"/>
                </a:solidFill>
              </a:rPr>
              <a:pPr/>
              <a:t>‹#›</a:t>
            </a:fld>
            <a:endParaRPr lang="en-US" dirty="0">
              <a:solidFill>
                <a:prstClr val="black"/>
              </a:solidFill>
            </a:endParaRPr>
          </a:p>
        </p:txBody>
      </p:sp>
      <p:pic>
        <p:nvPicPr>
          <p:cNvPr id="11" name="Picture 10">
            <a:extLst>
              <a:ext uri="{FF2B5EF4-FFF2-40B4-BE49-F238E27FC236}">
                <a16:creationId xmlns:a16="http://schemas.microsoft.com/office/drawing/2014/main" id="{B8A70B36-C16C-1141-AB44-B51B408C8E3A}"/>
              </a:ext>
            </a:extLst>
          </p:cNvPr>
          <p:cNvPicPr>
            <a:picLocks noChangeAspect="1"/>
          </p:cNvPicPr>
          <p:nvPr userDrawn="1"/>
        </p:nvPicPr>
        <p:blipFill>
          <a:blip r:embed="rId2"/>
          <a:stretch>
            <a:fillRect/>
          </a:stretch>
        </p:blipFill>
        <p:spPr>
          <a:xfrm>
            <a:off x="6691936" y="25343"/>
            <a:ext cx="2465165" cy="1281323"/>
          </a:xfrm>
          <a:prstGeom prst="rect">
            <a:avLst/>
          </a:prstGeom>
        </p:spPr>
      </p:pic>
    </p:spTree>
    <p:extLst>
      <p:ext uri="{BB962C8B-B14F-4D97-AF65-F5344CB8AC3E}">
        <p14:creationId xmlns:p14="http://schemas.microsoft.com/office/powerpoint/2010/main" val="29541692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4573276" y="2915926"/>
            <a:ext cx="6858000" cy="1026149"/>
          </a:xfrm>
          <a:prstGeom prst="rect">
            <a:avLst/>
          </a:prstGeom>
          <a:solidFill>
            <a:schemeClr val="bg1">
              <a:lumMod val="85000"/>
              <a:lumOff val="15000"/>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7596923" y="609598"/>
            <a:ext cx="805352" cy="3268136"/>
          </a:xfrm>
        </p:spPr>
        <p:txBody>
          <a:bodyPr vert="eaVert">
            <a:noAutofit/>
          </a:bodyPr>
          <a:lstStyle>
            <a:lvl1pPr>
              <a:defRPr sz="3600" b="0" i="0">
                <a:latin typeface="Arial Narrow" panose="020B0604020202020204" pitchFamily="34" charset="0"/>
                <a:cs typeface="Arial Narrow" panose="020B06040202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510241" y="609598"/>
            <a:ext cx="6652503" cy="5326589"/>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5105344" y="5936188"/>
            <a:ext cx="2057400" cy="365125"/>
          </a:xfrm>
        </p:spPr>
        <p:txBody>
          <a:bodyPr/>
          <a:lstStyle/>
          <a:p>
            <a:fld id="{6178E61D-D431-422C-9764-11DAFE33AB63}" type="datetimeFigureOut">
              <a:rPr lang="en-US" dirty="0">
                <a:solidFill>
                  <a:prstClr val="black"/>
                </a:solidFill>
              </a:rPr>
              <a:pPr/>
              <a:t>10/17/2019</a:t>
            </a:fld>
            <a:endParaRPr lang="en-US" dirty="0">
              <a:solidFill>
                <a:prstClr val="black"/>
              </a:solidFill>
            </a:endParaRPr>
          </a:p>
        </p:txBody>
      </p:sp>
      <p:sp>
        <p:nvSpPr>
          <p:cNvPr id="5" name="Footer Placeholder 4"/>
          <p:cNvSpPr>
            <a:spLocks noGrp="1"/>
          </p:cNvSpPr>
          <p:nvPr>
            <p:ph type="ftr" sz="quarter" idx="11"/>
          </p:nvPr>
        </p:nvSpPr>
        <p:spPr>
          <a:xfrm>
            <a:off x="510241" y="5936189"/>
            <a:ext cx="4595104" cy="365125"/>
          </a:xfrm>
        </p:spPr>
        <p:txBody>
          <a:bodyPr/>
          <a:lstStyle/>
          <a:p>
            <a:endParaRPr lang="en-US" dirty="0">
              <a:solidFill>
                <a:prstClr val="black"/>
              </a:solidFill>
            </a:endParaRPr>
          </a:p>
        </p:txBody>
      </p:sp>
      <p:pic>
        <p:nvPicPr>
          <p:cNvPr id="9" name="Picture 8">
            <a:extLst>
              <a:ext uri="{FF2B5EF4-FFF2-40B4-BE49-F238E27FC236}">
                <a16:creationId xmlns:a16="http://schemas.microsoft.com/office/drawing/2014/main" id="{B9CFFAA2-26E1-8248-90F1-8F11F9390DD7}"/>
              </a:ext>
            </a:extLst>
          </p:cNvPr>
          <p:cNvPicPr>
            <a:picLocks noChangeAspect="1"/>
          </p:cNvPicPr>
          <p:nvPr userDrawn="1"/>
        </p:nvPicPr>
        <p:blipFill>
          <a:blip r:embed="rId2"/>
          <a:stretch>
            <a:fillRect/>
          </a:stretch>
        </p:blipFill>
        <p:spPr>
          <a:xfrm>
            <a:off x="6767017" y="4727206"/>
            <a:ext cx="2465165" cy="1281323"/>
          </a:xfrm>
          <a:prstGeom prst="rect">
            <a:avLst/>
          </a:prstGeom>
          <a:scene3d>
            <a:camera prst="orthographicFront">
              <a:rot lat="0" lon="0" rev="16200000"/>
            </a:camera>
            <a:lightRig rig="threePt" dir="t"/>
          </a:scene3d>
        </p:spPr>
      </p:pic>
    </p:spTree>
    <p:extLst>
      <p:ext uri="{BB962C8B-B14F-4D97-AF65-F5344CB8AC3E}">
        <p14:creationId xmlns:p14="http://schemas.microsoft.com/office/powerpoint/2010/main" val="23142311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solidFill>
                  <a:prstClr val="black"/>
                </a:solidFill>
              </a:rPr>
              <a:pPr/>
              <a:t>‹#›</a:t>
            </a:fld>
            <a:endParaRPr>
              <a:solidFill>
                <a:prstClr val="black"/>
              </a:solidFill>
            </a:endParaRPr>
          </a:p>
        </p:txBody>
      </p:sp>
    </p:spTree>
    <p:extLst>
      <p:ext uri="{BB962C8B-B14F-4D97-AF65-F5344CB8AC3E}">
        <p14:creationId xmlns:p14="http://schemas.microsoft.com/office/powerpoint/2010/main" val="708106658"/>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E83FA2-66ED-4B37-805B-582B86271BF8}" type="datetime1">
              <a:rPr lang="en-US" smtClean="0"/>
              <a:t>10/17/2019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B53F61-62BD-4F9E-87F1-F36CD5C095C9}" type="slidenum">
              <a:rPr lang="en-US" smtClean="0"/>
              <a:t>‹#›</a:t>
            </a:fld>
            <a:endParaRPr lang="en-US"/>
          </a:p>
        </p:txBody>
      </p:sp>
    </p:spTree>
    <p:extLst>
      <p:ext uri="{BB962C8B-B14F-4D97-AF65-F5344CB8AC3E}">
        <p14:creationId xmlns:p14="http://schemas.microsoft.com/office/powerpoint/2010/main" val="27483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4723805" y="1821657"/>
            <a:ext cx="3750469" cy="4420195"/>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669727" y="1821657"/>
            <a:ext cx="3750469" cy="4420195"/>
          </a:xfrm>
          <a:prstGeom prst="rect">
            <a:avLst/>
          </a:prstGeom>
        </p:spPr>
        <p:txBody>
          <a:bodyPr/>
          <a:lstStyle>
            <a:lvl1pPr marL="241093" indent="-241093">
              <a:spcBef>
                <a:spcPts val="2250"/>
              </a:spcBef>
              <a:defRPr sz="1969"/>
            </a:lvl1pPr>
            <a:lvl2pPr marL="482186" indent="-241093">
              <a:spcBef>
                <a:spcPts val="2250"/>
              </a:spcBef>
              <a:defRPr sz="1969"/>
            </a:lvl2pPr>
            <a:lvl3pPr marL="723279" indent="-241093">
              <a:spcBef>
                <a:spcPts val="2250"/>
              </a:spcBef>
              <a:defRPr sz="1969"/>
            </a:lvl3pPr>
            <a:lvl4pPr marL="964372" indent="-241093">
              <a:spcBef>
                <a:spcPts val="2250"/>
              </a:spcBef>
              <a:defRPr sz="1969"/>
            </a:lvl4pPr>
            <a:lvl5pPr marL="1205465" indent="-241093">
              <a:spcBef>
                <a:spcPts val="2250"/>
              </a:spcBef>
              <a:defRPr sz="1969"/>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4449997" y="6536531"/>
            <a:ext cx="239245" cy="241102"/>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rPr>
                <a:solidFill>
                  <a:prstClr val="black"/>
                </a:solidFill>
              </a:rPr>
              <a:pPr/>
              <a:t>‹#›</a:t>
            </a:fld>
            <a:endParaRPr>
              <a:solidFill>
                <a:prstClr val="black"/>
              </a:solidFill>
            </a:endParaRPr>
          </a:p>
        </p:txBody>
      </p:sp>
    </p:spTree>
    <p:extLst>
      <p:ext uri="{BB962C8B-B14F-4D97-AF65-F5344CB8AC3E}">
        <p14:creationId xmlns:p14="http://schemas.microsoft.com/office/powerpoint/2010/main" val="2674140603"/>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892969" y="2268142"/>
            <a:ext cx="7358063" cy="2321719"/>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solidFill>
                  <a:prstClr val="black"/>
                </a:solidFill>
              </a:rPr>
              <a:pPr/>
              <a:t>‹#›</a:t>
            </a:fld>
            <a:endParaRPr>
              <a:solidFill>
                <a:prstClr val="black"/>
              </a:solidFill>
            </a:endParaRPr>
          </a:p>
        </p:txBody>
      </p:sp>
    </p:spTree>
    <p:extLst>
      <p:ext uri="{BB962C8B-B14F-4D97-AF65-F5344CB8AC3E}">
        <p14:creationId xmlns:p14="http://schemas.microsoft.com/office/powerpoint/2010/main" val="2724808196"/>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79B189B-3376-43CB-ABC2-D1295D9A1769}" type="datetime1">
              <a:rPr lang="en-US" smtClean="0">
                <a:solidFill>
                  <a:prstClr val="black">
                    <a:tint val="75000"/>
                  </a:prstClr>
                </a:solidFill>
              </a:rPr>
              <a:pPr/>
              <a:t>10/17/2019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338034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2"/>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AD5ED8-9F43-4908-BA38-C6C1F4EF8835}" type="datetime1">
              <a:rPr lang="en-US" smtClean="0">
                <a:solidFill>
                  <a:prstClr val="black">
                    <a:tint val="75000"/>
                  </a:prstClr>
                </a:solidFill>
              </a:rPr>
              <a:pPr/>
              <a:t>10/17/2019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pic>
        <p:nvPicPr>
          <p:cNvPr id="2050" name="Picture 2" descr="SciToken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38800" y="5429250"/>
            <a:ext cx="381000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9927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E83FA2-66ED-4B37-805B-582B86271BF8}" type="datetime1">
              <a:rPr lang="en-US" smtClean="0">
                <a:solidFill>
                  <a:prstClr val="black">
                    <a:tint val="75000"/>
                  </a:prstClr>
                </a:solidFill>
              </a:rPr>
              <a:pPr/>
              <a:t>10/17/2019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40921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ACD61CE-FE5D-414C-9FFE-1A3A129836B1}" type="datetime1">
              <a:rPr lang="en-US" smtClean="0">
                <a:solidFill>
                  <a:prstClr val="black">
                    <a:tint val="75000"/>
                  </a:prstClr>
                </a:solidFill>
              </a:rPr>
              <a:pPr/>
              <a:t>10/17/2019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2363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839D4BC-0E1C-46E7-B383-61D1DE473B5D}" type="datetime1">
              <a:rPr lang="en-US" smtClean="0">
                <a:solidFill>
                  <a:prstClr val="black">
                    <a:tint val="75000"/>
                  </a:prstClr>
                </a:solidFill>
              </a:rPr>
              <a:pPr/>
              <a:t>10/17/2019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712147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71DF14A-E9F3-4AB4-BE3A-5C1A717C8197}" type="datetime1">
              <a:rPr lang="en-US" smtClean="0">
                <a:solidFill>
                  <a:prstClr val="black">
                    <a:tint val="75000"/>
                  </a:prstClr>
                </a:solidFill>
              </a:rPr>
              <a:pPr/>
              <a:t>10/17/2019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800339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81925B-260A-4832-A8AC-FA982FC10191}" type="datetime1">
              <a:rPr lang="en-US" smtClean="0">
                <a:solidFill>
                  <a:prstClr val="black">
                    <a:tint val="75000"/>
                  </a:prstClr>
                </a:solidFill>
              </a:rPr>
              <a:pPr/>
              <a:t>10/17/2019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756003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4BF47C0-F4A1-4037-AF87-AFFD382178D6}" type="datetime1">
              <a:rPr lang="en-US" smtClean="0">
                <a:solidFill>
                  <a:prstClr val="black">
                    <a:tint val="75000"/>
                  </a:prstClr>
                </a:solidFill>
              </a:rPr>
              <a:pPr/>
              <a:t>10/17/2019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43630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ACD61CE-FE5D-414C-9FFE-1A3A129836B1}" type="datetime1">
              <a:rPr lang="en-US" smtClean="0"/>
              <a:t>10/17/2019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B53F61-62BD-4F9E-87F1-F36CD5C095C9}" type="slidenum">
              <a:rPr lang="en-US" smtClean="0"/>
              <a:t>‹#›</a:t>
            </a:fld>
            <a:endParaRPr lang="en-US"/>
          </a:p>
        </p:txBody>
      </p:sp>
    </p:spTree>
    <p:extLst>
      <p:ext uri="{BB962C8B-B14F-4D97-AF65-F5344CB8AC3E}">
        <p14:creationId xmlns:p14="http://schemas.microsoft.com/office/powerpoint/2010/main" val="10211242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A30EBCF-3602-4384-8911-8B2E460B4016}" type="datetime1">
              <a:rPr lang="en-US" smtClean="0">
                <a:solidFill>
                  <a:prstClr val="black">
                    <a:tint val="75000"/>
                  </a:prstClr>
                </a:solidFill>
              </a:rPr>
              <a:pPr/>
              <a:t>10/17/2019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693044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291B37-3860-4D3E-B714-AC8B8F30D556}" type="datetime1">
              <a:rPr lang="en-US" smtClean="0">
                <a:solidFill>
                  <a:prstClr val="black">
                    <a:tint val="75000"/>
                  </a:prstClr>
                </a:solidFill>
              </a:rPr>
              <a:pPr/>
              <a:t>10/17/2019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56503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8C85B1-0884-4189-8F09-0BA7A78646DF}" type="datetime1">
              <a:rPr lang="en-US" smtClean="0">
                <a:solidFill>
                  <a:prstClr val="black">
                    <a:tint val="75000"/>
                  </a:prstClr>
                </a:solidFill>
              </a:rPr>
              <a:pPr/>
              <a:t>10/17/2019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42068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839D4BC-0E1C-46E7-B383-61D1DE473B5D}" type="datetime1">
              <a:rPr lang="en-US" smtClean="0"/>
              <a:t>10/17/2019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B53F61-62BD-4F9E-87F1-F36CD5C095C9}" type="slidenum">
              <a:rPr lang="en-US" smtClean="0"/>
              <a:t>‹#›</a:t>
            </a:fld>
            <a:endParaRPr lang="en-US"/>
          </a:p>
        </p:txBody>
      </p:sp>
    </p:spTree>
    <p:extLst>
      <p:ext uri="{BB962C8B-B14F-4D97-AF65-F5344CB8AC3E}">
        <p14:creationId xmlns:p14="http://schemas.microsoft.com/office/powerpoint/2010/main" val="2968939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71DF14A-E9F3-4AB4-BE3A-5C1A717C8197}" type="datetime1">
              <a:rPr lang="en-US" smtClean="0"/>
              <a:t>10/17/2019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B53F61-62BD-4F9E-87F1-F36CD5C095C9}" type="slidenum">
              <a:rPr lang="en-US" smtClean="0"/>
              <a:t>‹#›</a:t>
            </a:fld>
            <a:endParaRPr lang="en-US"/>
          </a:p>
        </p:txBody>
      </p:sp>
    </p:spTree>
    <p:extLst>
      <p:ext uri="{BB962C8B-B14F-4D97-AF65-F5344CB8AC3E}">
        <p14:creationId xmlns:p14="http://schemas.microsoft.com/office/powerpoint/2010/main" val="3185519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81925B-260A-4832-A8AC-FA982FC10191}" type="datetime1">
              <a:rPr lang="en-US" smtClean="0"/>
              <a:t>10/17/2019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B53F61-62BD-4F9E-87F1-F36CD5C095C9}" type="slidenum">
              <a:rPr lang="en-US" smtClean="0"/>
              <a:t>‹#›</a:t>
            </a:fld>
            <a:endParaRPr lang="en-US"/>
          </a:p>
        </p:txBody>
      </p:sp>
    </p:spTree>
    <p:extLst>
      <p:ext uri="{BB962C8B-B14F-4D97-AF65-F5344CB8AC3E}">
        <p14:creationId xmlns:p14="http://schemas.microsoft.com/office/powerpoint/2010/main" val="2550790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4BF47C0-F4A1-4037-AF87-AFFD382178D6}" type="datetime1">
              <a:rPr lang="en-US" smtClean="0"/>
              <a:t>10/17/2019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B53F61-62BD-4F9E-87F1-F36CD5C095C9}" type="slidenum">
              <a:rPr lang="en-US" smtClean="0"/>
              <a:t>‹#›</a:t>
            </a:fld>
            <a:endParaRPr lang="en-US"/>
          </a:p>
        </p:txBody>
      </p:sp>
    </p:spTree>
    <p:extLst>
      <p:ext uri="{BB962C8B-B14F-4D97-AF65-F5344CB8AC3E}">
        <p14:creationId xmlns:p14="http://schemas.microsoft.com/office/powerpoint/2010/main" val="1559279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A30EBCF-3602-4384-8911-8B2E460B4016}" type="datetime1">
              <a:rPr lang="en-US" smtClean="0"/>
              <a:t>10/17/2019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B53F61-62BD-4F9E-87F1-F36CD5C095C9}" type="slidenum">
              <a:rPr lang="en-US" smtClean="0"/>
              <a:t>‹#›</a:t>
            </a:fld>
            <a:endParaRPr lang="en-US"/>
          </a:p>
        </p:txBody>
      </p:sp>
    </p:spTree>
    <p:extLst>
      <p:ext uri="{BB962C8B-B14F-4D97-AF65-F5344CB8AC3E}">
        <p14:creationId xmlns:p14="http://schemas.microsoft.com/office/powerpoint/2010/main" val="4153645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005172-F1B5-407B-A3E7-B43890A80C31}" type="datetime1">
              <a:rPr lang="en-US" smtClean="0"/>
              <a:t>10/17/2019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B53F61-62BD-4F9E-87F1-F36CD5C095C9}" type="slidenum">
              <a:rPr lang="en-US" smtClean="0"/>
              <a:t>‹#›</a:t>
            </a:fld>
            <a:endParaRPr lang="en-US"/>
          </a:p>
        </p:txBody>
      </p:sp>
    </p:spTree>
    <p:extLst>
      <p:ext uri="{BB962C8B-B14F-4D97-AF65-F5344CB8AC3E}">
        <p14:creationId xmlns:p14="http://schemas.microsoft.com/office/powerpoint/2010/main" val="3165919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779"/>
            </a:gs>
            <a:gs pos="50000">
              <a:schemeClr val="tx1"/>
            </a:gs>
          </a:gsLst>
          <a:lin ang="5400000" scaled="1"/>
          <a:tileRect/>
        </a:gradFill>
        <a:effectLst/>
      </p:bgPr>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22">
            <a:alphaModFix amt="1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10241" y="753228"/>
            <a:ext cx="7210396" cy="108093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10241" y="2336873"/>
            <a:ext cx="7210396" cy="359931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663236" y="5936188"/>
            <a:ext cx="2057400" cy="365125"/>
          </a:xfrm>
          <a:prstGeom prst="rect">
            <a:avLst/>
          </a:prstGeom>
        </p:spPr>
        <p:txBody>
          <a:bodyPr vert="horz" lIns="91440" tIns="45720" rIns="91440" bIns="45720" rtlCol="0" anchor="ctr"/>
          <a:lstStyle>
            <a:lvl1pPr algn="r">
              <a:defRPr sz="1050">
                <a:solidFill>
                  <a:schemeClr val="bg1"/>
                </a:solidFill>
                <a:latin typeface="Arial" panose="020B0604020202020204" pitchFamily="34" charset="0"/>
                <a:cs typeface="Arial" panose="020B0604020202020204" pitchFamily="34" charset="0"/>
              </a:defRPr>
            </a:lvl1pPr>
          </a:lstStyle>
          <a:p>
            <a:pPr defTabSz="457200"/>
            <a:fld id="{9D6E9DEC-419B-4CC5-A080-3B06BD5A8291}" type="datetimeFigureOut">
              <a:rPr lang="en-US" smtClean="0">
                <a:solidFill>
                  <a:prstClr val="black"/>
                </a:solidFill>
              </a:rPr>
              <a:pPr defTabSz="457200"/>
              <a:t>10/17/2019</a:t>
            </a:fld>
            <a:endParaRPr lang="en-US" dirty="0">
              <a:solidFill>
                <a:prstClr val="black"/>
              </a:solidFill>
            </a:endParaRPr>
          </a:p>
        </p:txBody>
      </p:sp>
      <p:sp>
        <p:nvSpPr>
          <p:cNvPr id="5" name="Footer Placeholder 4"/>
          <p:cNvSpPr>
            <a:spLocks noGrp="1"/>
          </p:cNvSpPr>
          <p:nvPr>
            <p:ph type="ftr" sz="quarter" idx="3"/>
          </p:nvPr>
        </p:nvSpPr>
        <p:spPr>
          <a:xfrm>
            <a:off x="510241" y="5936189"/>
            <a:ext cx="5152995" cy="365125"/>
          </a:xfrm>
          <a:prstGeom prst="rect">
            <a:avLst/>
          </a:prstGeom>
        </p:spPr>
        <p:txBody>
          <a:bodyPr vert="horz" lIns="91440" tIns="45720" rIns="91440" bIns="45720" rtlCol="0" anchor="ctr"/>
          <a:lstStyle>
            <a:lvl1pPr algn="l">
              <a:defRPr sz="1050">
                <a:solidFill>
                  <a:schemeClr val="bg1"/>
                </a:solidFill>
                <a:latin typeface="Arial" panose="020B0604020202020204" pitchFamily="34" charset="0"/>
                <a:cs typeface="Arial" panose="020B0604020202020204" pitchFamily="34" charset="0"/>
              </a:defRPr>
            </a:lvl1pPr>
          </a:lstStyle>
          <a:p>
            <a:pPr defTabSz="457200"/>
            <a:endParaRPr lang="en-US" dirty="0">
              <a:solidFill>
                <a:prstClr val="black"/>
              </a:solidFill>
            </a:endParaRPr>
          </a:p>
        </p:txBody>
      </p:sp>
      <p:sp>
        <p:nvSpPr>
          <p:cNvPr id="6" name="Slide Number Placeholder 5"/>
          <p:cNvSpPr>
            <a:spLocks noGrp="1"/>
          </p:cNvSpPr>
          <p:nvPr>
            <p:ph type="sldNum" sz="quarter" idx="4"/>
          </p:nvPr>
        </p:nvSpPr>
        <p:spPr>
          <a:xfrm>
            <a:off x="8047092" y="753228"/>
            <a:ext cx="865613" cy="1090789"/>
          </a:xfrm>
          <a:prstGeom prst="rect">
            <a:avLst/>
          </a:prstGeom>
        </p:spPr>
        <p:txBody>
          <a:bodyPr vert="horz" lIns="91440" tIns="45720" rIns="91440" bIns="45720" rtlCol="0" anchor="ctr"/>
          <a:lstStyle>
            <a:lvl1pPr algn="l">
              <a:defRPr sz="3600">
                <a:solidFill>
                  <a:schemeClr val="bg1"/>
                </a:solidFill>
                <a:latin typeface="Arial" panose="020B0604020202020204" pitchFamily="34" charset="0"/>
                <a:cs typeface="Arial" panose="020B0604020202020204" pitchFamily="34" charset="0"/>
              </a:defRPr>
            </a:lvl1pPr>
          </a:lstStyle>
          <a:p>
            <a:pPr defTabSz="457200"/>
            <a:fld id="{6D22F896-40B5-4ADD-8801-0D06FADFA095}" type="slidenum">
              <a:rPr lang="en-US" smtClean="0">
                <a:solidFill>
                  <a:prstClr val="black"/>
                </a:solidFill>
              </a:rPr>
              <a:pPr defTabSz="457200"/>
              <a:t>‹#›</a:t>
            </a:fld>
            <a:endParaRPr lang="en-US" dirty="0">
              <a:solidFill>
                <a:prstClr val="black"/>
              </a:solidFill>
            </a:endParaRPr>
          </a:p>
        </p:txBody>
      </p:sp>
    </p:spTree>
    <p:extLst>
      <p:ext uri="{BB962C8B-B14F-4D97-AF65-F5344CB8AC3E}">
        <p14:creationId xmlns:p14="http://schemas.microsoft.com/office/powerpoint/2010/main" val="313532245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hf sldNum="0" hdr="0" ftr="0" dt="0"/>
  <p:txStyles>
    <p:titleStyle>
      <a:lvl1pPr algn="l" defTabSz="914400" rtl="0" eaLnBrk="1" latinLnBrk="0" hangingPunct="1">
        <a:lnSpc>
          <a:spcPct val="90000"/>
        </a:lnSpc>
        <a:spcBef>
          <a:spcPct val="0"/>
        </a:spcBef>
        <a:buNone/>
        <a:defRPr sz="4800" b="0" i="0" kern="1200">
          <a:solidFill>
            <a:srgbClr val="F14446"/>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005172-F1B5-407B-A3E7-B43890A80C31}" type="datetime1">
              <a:rPr lang="en-US" smtClean="0">
                <a:solidFill>
                  <a:prstClr val="black">
                    <a:tint val="75000"/>
                  </a:prstClr>
                </a:solidFill>
              </a:rPr>
              <a:pPr/>
              <a:t>10/17/2019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B53F61-62BD-4F9E-87F1-F36CD5C095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2405119"/>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scitokens.or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9.jpeg"/><Relationship Id="rId7" Type="http://schemas.microsoft.com/office/2007/relationships/hdphoto" Target="../media/hdphoto2.wdp"/><Relationship Id="rId2" Type="http://schemas.openxmlformats.org/officeDocument/2006/relationships/hyperlink" Target="https://scitokens.org/" TargetMode="Externa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10" Type="http://schemas.openxmlformats.org/officeDocument/2006/relationships/image" Target="../media/image1.png"/><Relationship Id="rId4" Type="http://schemas.microsoft.com/office/2007/relationships/hdphoto" Target="../media/hdphoto1.wdp"/><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solidFill>
                  <a:srgbClr val="C00000"/>
                </a:solidFill>
              </a:rPr>
              <a:t>Introduction to SciTokens</a:t>
            </a:r>
            <a:br>
              <a:rPr lang="en-US" dirty="0"/>
            </a:br>
            <a:r>
              <a:rPr lang="en-US" dirty="0" err="1"/>
              <a:t>HEPiX</a:t>
            </a:r>
            <a:r>
              <a:rPr lang="en-US" dirty="0"/>
              <a:t> Fall 2019 </a:t>
            </a:r>
            <a:br>
              <a:rPr lang="en-US" dirty="0"/>
            </a:br>
            <a:r>
              <a:rPr lang="en-US" dirty="0"/>
              <a:t>Amsterdam</a:t>
            </a:r>
          </a:p>
        </p:txBody>
      </p:sp>
      <p:sp>
        <p:nvSpPr>
          <p:cNvPr id="3" name="Subtitle 2"/>
          <p:cNvSpPr>
            <a:spLocks noGrp="1"/>
          </p:cNvSpPr>
          <p:nvPr>
            <p:ph type="subTitle" idx="1"/>
          </p:nvPr>
        </p:nvSpPr>
        <p:spPr>
          <a:xfrm>
            <a:off x="609600" y="3886200"/>
            <a:ext cx="8070574" cy="2209800"/>
          </a:xfrm>
        </p:spPr>
        <p:txBody>
          <a:bodyPr>
            <a:normAutofit fontScale="40000" lnSpcReduction="20000"/>
          </a:bodyPr>
          <a:lstStyle/>
          <a:p>
            <a:r>
              <a:rPr lang="en-US" sz="6000" dirty="0">
                <a:solidFill>
                  <a:schemeClr val="tx1"/>
                </a:solidFill>
              </a:rPr>
              <a:t>Todd Tannenbaum tannenba@cs.wisc.edu</a:t>
            </a:r>
          </a:p>
          <a:p>
            <a:r>
              <a:rPr lang="en-US" sz="6000" dirty="0">
                <a:solidFill>
                  <a:schemeClr val="tx1"/>
                </a:solidFill>
              </a:rPr>
              <a:t>On behalf of the </a:t>
            </a:r>
            <a:r>
              <a:rPr lang="en-US" sz="6000" dirty="0" err="1">
                <a:solidFill>
                  <a:schemeClr val="tx1"/>
                </a:solidFill>
              </a:rPr>
              <a:t>SciTokens</a:t>
            </a:r>
            <a:r>
              <a:rPr lang="en-US" sz="6000" dirty="0">
                <a:solidFill>
                  <a:schemeClr val="tx1"/>
                </a:solidFill>
              </a:rPr>
              <a:t> Team</a:t>
            </a:r>
          </a:p>
          <a:p>
            <a:endParaRPr lang="en-US" sz="6000" dirty="0">
              <a:solidFill>
                <a:schemeClr val="tx1"/>
              </a:solidFill>
            </a:endParaRPr>
          </a:p>
          <a:p>
            <a:r>
              <a:rPr lang="en-US" sz="6000" dirty="0">
                <a:solidFill>
                  <a:schemeClr val="tx1"/>
                </a:solidFill>
                <a:hlinkClick r:id="rId2"/>
              </a:rPr>
              <a:t>https://www.scitokens.org</a:t>
            </a:r>
            <a:endParaRPr lang="en-US" sz="6000" dirty="0">
              <a:solidFill>
                <a:schemeClr val="tx1"/>
              </a:solidFill>
            </a:endParaRPr>
          </a:p>
          <a:p>
            <a:endParaRPr lang="en-US" dirty="0"/>
          </a:p>
          <a:p>
            <a:r>
              <a:rPr lang="en-US" dirty="0"/>
              <a:t>This material is based upon work supported by the National Science Foundation under Grant No. 1738962. Any opinions, findings, and conclusions or recommendations expressed in this material are those of the author(s) and do not necessarily reflect the views of the National Science Foundation.</a:t>
            </a:r>
          </a:p>
        </p:txBody>
      </p:sp>
      <p:pic>
        <p:nvPicPr>
          <p:cNvPr id="4" name="Picture 2" descr="SciToke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533400"/>
            <a:ext cx="381000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1506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89719"/>
            <a:ext cx="3352800" cy="2544762"/>
          </a:xfrm>
        </p:spPr>
        <p:txBody>
          <a:bodyPr>
            <a:normAutofit fontScale="90000"/>
          </a:bodyPr>
          <a:lstStyle/>
          <a:p>
            <a:r>
              <a:rPr lang="en-US" dirty="0" err="1"/>
              <a:t>SciTokens</a:t>
            </a:r>
            <a:r>
              <a:rPr lang="en-US" dirty="0"/>
              <a:t> Project Reference Platform</a:t>
            </a:r>
          </a:p>
        </p:txBody>
      </p:sp>
      <p:sp>
        <p:nvSpPr>
          <p:cNvPr id="3" name="Content Placeholder 2"/>
          <p:cNvSpPr>
            <a:spLocks noGrp="1"/>
          </p:cNvSpPr>
          <p:nvPr>
            <p:ph idx="1"/>
          </p:nvPr>
        </p:nvSpPr>
        <p:spPr>
          <a:xfrm>
            <a:off x="228600" y="3053393"/>
            <a:ext cx="7772400" cy="3763963"/>
          </a:xfrm>
        </p:spPr>
        <p:txBody>
          <a:bodyPr>
            <a:noAutofit/>
          </a:bodyPr>
          <a:lstStyle/>
          <a:p>
            <a:r>
              <a:rPr lang="en-US" sz="2400" dirty="0" err="1"/>
              <a:t>SciTokens</a:t>
            </a:r>
            <a:r>
              <a:rPr lang="en-US" sz="2400" dirty="0"/>
              <a:t> team working to integrate an OAuth2 client into HTCondor submit host, and enhance OAuth2 at </a:t>
            </a:r>
            <a:r>
              <a:rPr lang="en-US" sz="2400" dirty="0" err="1"/>
              <a:t>CILogon</a:t>
            </a:r>
            <a:r>
              <a:rPr lang="en-US" sz="2400" dirty="0"/>
              <a:t>.</a:t>
            </a:r>
          </a:p>
          <a:p>
            <a:r>
              <a:rPr lang="en-US" sz="2400" dirty="0"/>
              <a:t>HTCondor being enhanced to manage the token lifetime (refreshing as needed), possibly attenuating it, and delivering to the job.</a:t>
            </a:r>
          </a:p>
          <a:p>
            <a:r>
              <a:rPr lang="en-US" sz="2400" dirty="0"/>
              <a:t>Data services (CVMFS, </a:t>
            </a:r>
            <a:r>
              <a:rPr lang="en-US" sz="2400" dirty="0" err="1"/>
              <a:t>Xrootd</a:t>
            </a:r>
            <a:r>
              <a:rPr lang="en-US" sz="2400" dirty="0"/>
              <a:t>) are being enhanced to allow read/writes utilizing tokens instead of grid proxy certificates.</a:t>
            </a:r>
          </a:p>
        </p:txBody>
      </p:sp>
      <p:sp>
        <p:nvSpPr>
          <p:cNvPr id="4" name="Slide Number Placeholder 3"/>
          <p:cNvSpPr>
            <a:spLocks noGrp="1"/>
          </p:cNvSpPr>
          <p:nvPr>
            <p:ph type="sldNum" sz="quarter" idx="12"/>
          </p:nvPr>
        </p:nvSpPr>
        <p:spPr/>
        <p:txBody>
          <a:bodyPr/>
          <a:lstStyle/>
          <a:p>
            <a:fld id="{27B53F61-62BD-4F9E-87F1-F36CD5C095C9}" type="slidenum">
              <a:rPr lang="en-US" smtClean="0"/>
              <a:t>10</a:t>
            </a:fld>
            <a:endParaRPr lang="en-US"/>
          </a:p>
        </p:txBody>
      </p:sp>
      <p:pic>
        <p:nvPicPr>
          <p:cNvPr id="3078" name="Picture 6" descr="SciTokens data architec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25030"/>
            <a:ext cx="4800600" cy="3175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8396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204" y="152400"/>
            <a:ext cx="8229600" cy="1143000"/>
          </a:xfrm>
        </p:spPr>
        <p:txBody>
          <a:bodyPr>
            <a:normAutofit/>
          </a:bodyPr>
          <a:lstStyle/>
          <a:p>
            <a:r>
              <a:rPr lang="en-US" dirty="0"/>
              <a:t>End-Goal will look like this</a:t>
            </a:r>
          </a:p>
        </p:txBody>
      </p:sp>
      <p:sp>
        <p:nvSpPr>
          <p:cNvPr id="4" name="Slide Number Placeholder 3"/>
          <p:cNvSpPr>
            <a:spLocks noGrp="1"/>
          </p:cNvSpPr>
          <p:nvPr>
            <p:ph type="sldNum" sz="quarter" idx="12"/>
          </p:nvPr>
        </p:nvSpPr>
        <p:spPr/>
        <p:txBody>
          <a:bodyPr/>
          <a:lstStyle/>
          <a:p>
            <a:fld id="{27B53F61-62BD-4F9E-87F1-F36CD5C095C9}" type="slidenum">
              <a:rPr lang="en-US" smtClean="0"/>
              <a:t>11</a:t>
            </a:fld>
            <a:endParaRPr lang="en-US"/>
          </a:p>
        </p:txBody>
      </p:sp>
      <p:sp>
        <p:nvSpPr>
          <p:cNvPr id="6" name="Content Placeholder 5"/>
          <p:cNvSpPr>
            <a:spLocks noGrp="1"/>
          </p:cNvSpPr>
          <p:nvPr>
            <p:ph idx="1"/>
          </p:nvPr>
        </p:nvSpPr>
        <p:spPr>
          <a:xfrm>
            <a:off x="457200" y="1295400"/>
            <a:ext cx="4114800" cy="4830763"/>
          </a:xfrm>
        </p:spPr>
        <p:txBody>
          <a:bodyPr>
            <a:normAutofit fontScale="77500" lnSpcReduction="20000"/>
          </a:bodyPr>
          <a:lstStyle/>
          <a:p>
            <a:r>
              <a:rPr lang="en-US" dirty="0"/>
              <a:t>The first time you use HTCondor, you navigate to a web interface and setup your desired permissions. </a:t>
            </a:r>
          </a:p>
          <a:p>
            <a:pPr lvl="1"/>
            <a:r>
              <a:rPr lang="en-US" dirty="0"/>
              <a:t>On every subsequent job submission, HTCondor will transparently create the access token for you. </a:t>
            </a:r>
            <a:r>
              <a:rPr lang="en-US" i="1" dirty="0"/>
              <a:t>User sees nothing.</a:t>
            </a:r>
          </a:p>
          <a:p>
            <a:r>
              <a:rPr lang="en-US" dirty="0"/>
              <a:t>Replace LIGO, usernames, permissions as desired.</a:t>
            </a:r>
          </a:p>
          <a:p>
            <a:r>
              <a:rPr lang="en-US" dirty="0"/>
              <a:t>Bonus: Use OAuth to also send job output to cloud Box.com, Google Drive, etc.</a:t>
            </a:r>
          </a:p>
        </p:txBody>
      </p:sp>
      <p:pic>
        <p:nvPicPr>
          <p:cNvPr id="7" name="Content Placeholder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7004" y="990600"/>
            <a:ext cx="4242658" cy="4525963"/>
          </a:xfrm>
          <a:prstGeom prst="rect">
            <a:avLst/>
          </a:prstGeom>
        </p:spPr>
      </p:pic>
      <p:sp>
        <p:nvSpPr>
          <p:cNvPr id="8" name="TextBox 7"/>
          <p:cNvSpPr txBox="1"/>
          <p:nvPr/>
        </p:nvSpPr>
        <p:spPr>
          <a:xfrm>
            <a:off x="4724400" y="1524000"/>
            <a:ext cx="1953933" cy="369332"/>
          </a:xfrm>
          <a:prstGeom prst="rect">
            <a:avLst/>
          </a:prstGeom>
          <a:solidFill>
            <a:schemeClr val="bg2"/>
          </a:solidFill>
        </p:spPr>
        <p:txBody>
          <a:bodyPr wrap="none" rtlCol="0">
            <a:spAutoFit/>
          </a:bodyPr>
          <a:lstStyle/>
          <a:p>
            <a:r>
              <a:rPr lang="en-US" dirty="0"/>
              <a:t>LIGO Collaboration</a:t>
            </a:r>
          </a:p>
        </p:txBody>
      </p:sp>
      <p:sp>
        <p:nvSpPr>
          <p:cNvPr id="9" name="TextBox 8"/>
          <p:cNvSpPr txBox="1"/>
          <p:nvPr/>
        </p:nvSpPr>
        <p:spPr>
          <a:xfrm>
            <a:off x="6781801" y="1566862"/>
            <a:ext cx="2032858" cy="369332"/>
          </a:xfrm>
          <a:prstGeom prst="rect">
            <a:avLst/>
          </a:prstGeom>
          <a:solidFill>
            <a:schemeClr val="bg2"/>
          </a:solidFill>
        </p:spPr>
        <p:txBody>
          <a:bodyPr wrap="square" rtlCol="0">
            <a:spAutoFit/>
          </a:bodyPr>
          <a:lstStyle/>
          <a:p>
            <a:r>
              <a:rPr lang="en-US" dirty="0"/>
              <a:t>AlbertE@ligo.org</a:t>
            </a:r>
          </a:p>
        </p:txBody>
      </p:sp>
    </p:spTree>
    <p:extLst>
      <p:ext uri="{BB962C8B-B14F-4D97-AF65-F5344CB8AC3E}">
        <p14:creationId xmlns:p14="http://schemas.microsoft.com/office/powerpoint/2010/main" val="3947192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Dingbat X"/>
          <p:cNvSpPr/>
          <p:nvPr/>
        </p:nvSpPr>
        <p:spPr>
          <a:xfrm>
            <a:off x="1611267" y="1224813"/>
            <a:ext cx="1724267" cy="2716684"/>
          </a:xfrm>
          <a:custGeom>
            <a:avLst/>
            <a:gdLst/>
            <a:ahLst/>
            <a:cxnLst>
              <a:cxn ang="0">
                <a:pos x="wd2" y="hd2"/>
              </a:cxn>
              <a:cxn ang="5400000">
                <a:pos x="wd2" y="hd2"/>
              </a:cxn>
              <a:cxn ang="10800000">
                <a:pos x="wd2" y="hd2"/>
              </a:cxn>
              <a:cxn ang="16200000">
                <a:pos x="wd2" y="hd2"/>
              </a:cxn>
            </a:cxnLst>
            <a:rect l="0" t="0" r="r" b="b"/>
            <a:pathLst>
              <a:path w="21484" h="21548" extrusionOk="0">
                <a:moveTo>
                  <a:pt x="18655" y="0"/>
                </a:moveTo>
                <a:cubicBezTo>
                  <a:pt x="18494" y="5"/>
                  <a:pt x="18333" y="109"/>
                  <a:pt x="18066" y="314"/>
                </a:cubicBezTo>
                <a:cubicBezTo>
                  <a:pt x="15478" y="2289"/>
                  <a:pt x="13027" y="4381"/>
                  <a:pt x="10727" y="6600"/>
                </a:cubicBezTo>
                <a:cubicBezTo>
                  <a:pt x="10587" y="6735"/>
                  <a:pt x="10434" y="6862"/>
                  <a:pt x="10258" y="7020"/>
                </a:cubicBezTo>
                <a:cubicBezTo>
                  <a:pt x="10102" y="6832"/>
                  <a:pt x="9974" y="6685"/>
                  <a:pt x="9856" y="6533"/>
                </a:cubicBezTo>
                <a:cubicBezTo>
                  <a:pt x="8908" y="5315"/>
                  <a:pt x="7971" y="4091"/>
                  <a:pt x="7009" y="2882"/>
                </a:cubicBezTo>
                <a:cubicBezTo>
                  <a:pt x="6625" y="2399"/>
                  <a:pt x="6178" y="1951"/>
                  <a:pt x="5769" y="1483"/>
                </a:cubicBezTo>
                <a:cubicBezTo>
                  <a:pt x="5573" y="1260"/>
                  <a:pt x="5327" y="1254"/>
                  <a:pt x="5044" y="1314"/>
                </a:cubicBezTo>
                <a:cubicBezTo>
                  <a:pt x="4759" y="1375"/>
                  <a:pt x="4593" y="1540"/>
                  <a:pt x="4590" y="1770"/>
                </a:cubicBezTo>
                <a:cubicBezTo>
                  <a:pt x="4583" y="2129"/>
                  <a:pt x="4349" y="2291"/>
                  <a:pt x="3989" y="2389"/>
                </a:cubicBezTo>
                <a:cubicBezTo>
                  <a:pt x="3741" y="2232"/>
                  <a:pt x="3498" y="2079"/>
                  <a:pt x="3221" y="1904"/>
                </a:cubicBezTo>
                <a:cubicBezTo>
                  <a:pt x="2922" y="2176"/>
                  <a:pt x="2660" y="2427"/>
                  <a:pt x="2382" y="2665"/>
                </a:cubicBezTo>
                <a:cubicBezTo>
                  <a:pt x="2135" y="2876"/>
                  <a:pt x="2125" y="3090"/>
                  <a:pt x="2231" y="3371"/>
                </a:cubicBezTo>
                <a:cubicBezTo>
                  <a:pt x="3179" y="5877"/>
                  <a:pt x="4394" y="8283"/>
                  <a:pt x="5880" y="10593"/>
                </a:cubicBezTo>
                <a:cubicBezTo>
                  <a:pt x="5956" y="10712"/>
                  <a:pt x="6024" y="10835"/>
                  <a:pt x="6094" y="10951"/>
                </a:cubicBezTo>
                <a:cubicBezTo>
                  <a:pt x="4046" y="12991"/>
                  <a:pt x="2019" y="15012"/>
                  <a:pt x="0" y="17024"/>
                </a:cubicBezTo>
                <a:cubicBezTo>
                  <a:pt x="166" y="17359"/>
                  <a:pt x="297" y="17644"/>
                  <a:pt x="450" y="17921"/>
                </a:cubicBezTo>
                <a:cubicBezTo>
                  <a:pt x="559" y="18117"/>
                  <a:pt x="570" y="18299"/>
                  <a:pt x="443" y="18491"/>
                </a:cubicBezTo>
                <a:cubicBezTo>
                  <a:pt x="355" y="18625"/>
                  <a:pt x="277" y="18763"/>
                  <a:pt x="214" y="18906"/>
                </a:cubicBezTo>
                <a:cubicBezTo>
                  <a:pt x="179" y="18986"/>
                  <a:pt x="139" y="19096"/>
                  <a:pt x="175" y="19164"/>
                </a:cubicBezTo>
                <a:cubicBezTo>
                  <a:pt x="462" y="19717"/>
                  <a:pt x="876" y="20186"/>
                  <a:pt x="1406" y="20550"/>
                </a:cubicBezTo>
                <a:cubicBezTo>
                  <a:pt x="1668" y="20457"/>
                  <a:pt x="1862" y="20370"/>
                  <a:pt x="2068" y="20319"/>
                </a:cubicBezTo>
                <a:cubicBezTo>
                  <a:pt x="2305" y="20259"/>
                  <a:pt x="2506" y="20384"/>
                  <a:pt x="2432" y="20567"/>
                </a:cubicBezTo>
                <a:cubicBezTo>
                  <a:pt x="2271" y="20967"/>
                  <a:pt x="2606" y="21165"/>
                  <a:pt x="2838" y="21403"/>
                </a:cubicBezTo>
                <a:cubicBezTo>
                  <a:pt x="3027" y="21596"/>
                  <a:pt x="3335" y="21593"/>
                  <a:pt x="3548" y="21414"/>
                </a:cubicBezTo>
                <a:cubicBezTo>
                  <a:pt x="3624" y="21350"/>
                  <a:pt x="3679" y="21268"/>
                  <a:pt x="3745" y="21195"/>
                </a:cubicBezTo>
                <a:cubicBezTo>
                  <a:pt x="5406" y="19353"/>
                  <a:pt x="7068" y="17510"/>
                  <a:pt x="8732" y="15669"/>
                </a:cubicBezTo>
                <a:cubicBezTo>
                  <a:pt x="8850" y="15538"/>
                  <a:pt x="8982" y="15417"/>
                  <a:pt x="9151" y="15248"/>
                </a:cubicBezTo>
                <a:cubicBezTo>
                  <a:pt x="9312" y="15457"/>
                  <a:pt x="9442" y="15618"/>
                  <a:pt x="9566" y="15782"/>
                </a:cubicBezTo>
                <a:cubicBezTo>
                  <a:pt x="10552" y="17091"/>
                  <a:pt x="11622" y="18348"/>
                  <a:pt x="12799" y="19538"/>
                </a:cubicBezTo>
                <a:cubicBezTo>
                  <a:pt x="13137" y="19880"/>
                  <a:pt x="13363" y="19913"/>
                  <a:pt x="13764" y="19639"/>
                </a:cubicBezTo>
                <a:cubicBezTo>
                  <a:pt x="14071" y="19429"/>
                  <a:pt x="14340" y="19181"/>
                  <a:pt x="14638" y="18942"/>
                </a:cubicBezTo>
                <a:cubicBezTo>
                  <a:pt x="14977" y="19118"/>
                  <a:pt x="15325" y="19299"/>
                  <a:pt x="15670" y="19479"/>
                </a:cubicBezTo>
                <a:cubicBezTo>
                  <a:pt x="15874" y="19336"/>
                  <a:pt x="16024" y="19228"/>
                  <a:pt x="16179" y="19123"/>
                </a:cubicBezTo>
                <a:cubicBezTo>
                  <a:pt x="16407" y="18969"/>
                  <a:pt x="16586" y="18817"/>
                  <a:pt x="16625" y="18532"/>
                </a:cubicBezTo>
                <a:cubicBezTo>
                  <a:pt x="16663" y="18245"/>
                  <a:pt x="16848" y="17980"/>
                  <a:pt x="17238" y="17893"/>
                </a:cubicBezTo>
                <a:cubicBezTo>
                  <a:pt x="17537" y="17826"/>
                  <a:pt x="17736" y="17646"/>
                  <a:pt x="17893" y="17435"/>
                </a:cubicBezTo>
                <a:cubicBezTo>
                  <a:pt x="18144" y="17098"/>
                  <a:pt x="18337" y="16737"/>
                  <a:pt x="18424" y="16377"/>
                </a:cubicBezTo>
                <a:cubicBezTo>
                  <a:pt x="16705" y="14528"/>
                  <a:pt x="15014" y="12708"/>
                  <a:pt x="13308" y="10873"/>
                </a:cubicBezTo>
                <a:cubicBezTo>
                  <a:pt x="13494" y="10665"/>
                  <a:pt x="13612" y="10530"/>
                  <a:pt x="13734" y="10397"/>
                </a:cubicBezTo>
                <a:cubicBezTo>
                  <a:pt x="15805" y="8137"/>
                  <a:pt x="18039" y="6000"/>
                  <a:pt x="20413" y="3968"/>
                </a:cubicBezTo>
                <a:cubicBezTo>
                  <a:pt x="20703" y="3719"/>
                  <a:pt x="20983" y="3471"/>
                  <a:pt x="21190" y="3153"/>
                </a:cubicBezTo>
                <a:cubicBezTo>
                  <a:pt x="21585" y="2544"/>
                  <a:pt x="21600" y="2565"/>
                  <a:pt x="21129" y="2026"/>
                </a:cubicBezTo>
                <a:cubicBezTo>
                  <a:pt x="20955" y="1827"/>
                  <a:pt x="20762" y="1776"/>
                  <a:pt x="20487" y="1772"/>
                </a:cubicBezTo>
                <a:cubicBezTo>
                  <a:pt x="19961" y="1764"/>
                  <a:pt x="19720" y="1486"/>
                  <a:pt x="19806" y="1064"/>
                </a:cubicBezTo>
                <a:cubicBezTo>
                  <a:pt x="19825" y="971"/>
                  <a:pt x="19804" y="847"/>
                  <a:pt x="19743" y="773"/>
                </a:cubicBezTo>
                <a:cubicBezTo>
                  <a:pt x="19597" y="599"/>
                  <a:pt x="19434" y="429"/>
                  <a:pt x="19245" y="289"/>
                </a:cubicBezTo>
                <a:cubicBezTo>
                  <a:pt x="18978" y="92"/>
                  <a:pt x="18816" y="-4"/>
                  <a:pt x="18655" y="0"/>
                </a:cubicBezTo>
                <a:close/>
              </a:path>
            </a:pathLst>
          </a:custGeom>
          <a:solidFill>
            <a:schemeClr val="accent5">
              <a:hueOff val="-82419"/>
              <a:satOff val="-9513"/>
              <a:lumOff val="-16343"/>
              <a:alpha val="57117"/>
            </a:schemeClr>
          </a:solidFill>
          <a:ln w="12700">
            <a:miter lim="400000"/>
          </a:ln>
        </p:spPr>
        <p:txBody>
          <a:bodyPr lIns="35719" tIns="35719" rIns="35719" bIns="35719" anchor="ctr"/>
          <a:lstStyle/>
          <a:p>
            <a:pPr defTabSz="457200">
              <a:defRPr sz="2200" b="0">
                <a:solidFill>
                  <a:srgbClr val="FFFFFF"/>
                </a:solidFill>
                <a:latin typeface="+mn-lt"/>
                <a:ea typeface="+mn-ea"/>
                <a:cs typeface="+mn-cs"/>
                <a:sym typeface="Helvetica Neue Medium"/>
              </a:defRPr>
            </a:pPr>
            <a:endParaRPr sz="1547">
              <a:solidFill>
                <a:prstClr val="black"/>
              </a:solidFill>
              <a:sym typeface="Helvetica Neue Medium"/>
            </a:endParaRPr>
          </a:p>
        </p:txBody>
      </p:sp>
      <p:sp>
        <p:nvSpPr>
          <p:cNvPr id="172" name="Dingbat X"/>
          <p:cNvSpPr/>
          <p:nvPr/>
        </p:nvSpPr>
        <p:spPr>
          <a:xfrm>
            <a:off x="1837884" y="4126961"/>
            <a:ext cx="1724267" cy="2716684"/>
          </a:xfrm>
          <a:custGeom>
            <a:avLst/>
            <a:gdLst/>
            <a:ahLst/>
            <a:cxnLst>
              <a:cxn ang="0">
                <a:pos x="wd2" y="hd2"/>
              </a:cxn>
              <a:cxn ang="5400000">
                <a:pos x="wd2" y="hd2"/>
              </a:cxn>
              <a:cxn ang="10800000">
                <a:pos x="wd2" y="hd2"/>
              </a:cxn>
              <a:cxn ang="16200000">
                <a:pos x="wd2" y="hd2"/>
              </a:cxn>
            </a:cxnLst>
            <a:rect l="0" t="0" r="r" b="b"/>
            <a:pathLst>
              <a:path w="21484" h="21548" extrusionOk="0">
                <a:moveTo>
                  <a:pt x="18655" y="0"/>
                </a:moveTo>
                <a:cubicBezTo>
                  <a:pt x="18494" y="5"/>
                  <a:pt x="18333" y="109"/>
                  <a:pt x="18066" y="314"/>
                </a:cubicBezTo>
                <a:cubicBezTo>
                  <a:pt x="15478" y="2289"/>
                  <a:pt x="13027" y="4381"/>
                  <a:pt x="10727" y="6600"/>
                </a:cubicBezTo>
                <a:cubicBezTo>
                  <a:pt x="10587" y="6735"/>
                  <a:pt x="10434" y="6862"/>
                  <a:pt x="10258" y="7020"/>
                </a:cubicBezTo>
                <a:cubicBezTo>
                  <a:pt x="10102" y="6832"/>
                  <a:pt x="9974" y="6685"/>
                  <a:pt x="9856" y="6533"/>
                </a:cubicBezTo>
                <a:cubicBezTo>
                  <a:pt x="8908" y="5315"/>
                  <a:pt x="7971" y="4091"/>
                  <a:pt x="7009" y="2882"/>
                </a:cubicBezTo>
                <a:cubicBezTo>
                  <a:pt x="6625" y="2399"/>
                  <a:pt x="6178" y="1951"/>
                  <a:pt x="5769" y="1483"/>
                </a:cubicBezTo>
                <a:cubicBezTo>
                  <a:pt x="5573" y="1260"/>
                  <a:pt x="5327" y="1254"/>
                  <a:pt x="5044" y="1314"/>
                </a:cubicBezTo>
                <a:cubicBezTo>
                  <a:pt x="4759" y="1375"/>
                  <a:pt x="4593" y="1540"/>
                  <a:pt x="4590" y="1770"/>
                </a:cubicBezTo>
                <a:cubicBezTo>
                  <a:pt x="4583" y="2129"/>
                  <a:pt x="4349" y="2291"/>
                  <a:pt x="3989" y="2389"/>
                </a:cubicBezTo>
                <a:cubicBezTo>
                  <a:pt x="3741" y="2232"/>
                  <a:pt x="3498" y="2079"/>
                  <a:pt x="3221" y="1904"/>
                </a:cubicBezTo>
                <a:cubicBezTo>
                  <a:pt x="2922" y="2176"/>
                  <a:pt x="2660" y="2427"/>
                  <a:pt x="2382" y="2665"/>
                </a:cubicBezTo>
                <a:cubicBezTo>
                  <a:pt x="2135" y="2876"/>
                  <a:pt x="2125" y="3090"/>
                  <a:pt x="2231" y="3371"/>
                </a:cubicBezTo>
                <a:cubicBezTo>
                  <a:pt x="3179" y="5877"/>
                  <a:pt x="4394" y="8283"/>
                  <a:pt x="5880" y="10593"/>
                </a:cubicBezTo>
                <a:cubicBezTo>
                  <a:pt x="5956" y="10712"/>
                  <a:pt x="6024" y="10835"/>
                  <a:pt x="6094" y="10951"/>
                </a:cubicBezTo>
                <a:cubicBezTo>
                  <a:pt x="4046" y="12991"/>
                  <a:pt x="2019" y="15012"/>
                  <a:pt x="0" y="17024"/>
                </a:cubicBezTo>
                <a:cubicBezTo>
                  <a:pt x="166" y="17359"/>
                  <a:pt x="297" y="17644"/>
                  <a:pt x="450" y="17921"/>
                </a:cubicBezTo>
                <a:cubicBezTo>
                  <a:pt x="559" y="18117"/>
                  <a:pt x="570" y="18299"/>
                  <a:pt x="443" y="18491"/>
                </a:cubicBezTo>
                <a:cubicBezTo>
                  <a:pt x="355" y="18625"/>
                  <a:pt x="277" y="18763"/>
                  <a:pt x="214" y="18906"/>
                </a:cubicBezTo>
                <a:cubicBezTo>
                  <a:pt x="179" y="18986"/>
                  <a:pt x="139" y="19096"/>
                  <a:pt x="175" y="19164"/>
                </a:cubicBezTo>
                <a:cubicBezTo>
                  <a:pt x="462" y="19717"/>
                  <a:pt x="876" y="20186"/>
                  <a:pt x="1406" y="20550"/>
                </a:cubicBezTo>
                <a:cubicBezTo>
                  <a:pt x="1668" y="20457"/>
                  <a:pt x="1862" y="20370"/>
                  <a:pt x="2068" y="20319"/>
                </a:cubicBezTo>
                <a:cubicBezTo>
                  <a:pt x="2305" y="20259"/>
                  <a:pt x="2506" y="20384"/>
                  <a:pt x="2432" y="20567"/>
                </a:cubicBezTo>
                <a:cubicBezTo>
                  <a:pt x="2271" y="20967"/>
                  <a:pt x="2606" y="21165"/>
                  <a:pt x="2838" y="21403"/>
                </a:cubicBezTo>
                <a:cubicBezTo>
                  <a:pt x="3027" y="21596"/>
                  <a:pt x="3335" y="21593"/>
                  <a:pt x="3548" y="21414"/>
                </a:cubicBezTo>
                <a:cubicBezTo>
                  <a:pt x="3624" y="21350"/>
                  <a:pt x="3679" y="21268"/>
                  <a:pt x="3745" y="21195"/>
                </a:cubicBezTo>
                <a:cubicBezTo>
                  <a:pt x="5406" y="19353"/>
                  <a:pt x="7068" y="17510"/>
                  <a:pt x="8732" y="15669"/>
                </a:cubicBezTo>
                <a:cubicBezTo>
                  <a:pt x="8850" y="15538"/>
                  <a:pt x="8982" y="15417"/>
                  <a:pt x="9151" y="15248"/>
                </a:cubicBezTo>
                <a:cubicBezTo>
                  <a:pt x="9312" y="15457"/>
                  <a:pt x="9442" y="15618"/>
                  <a:pt x="9566" y="15782"/>
                </a:cubicBezTo>
                <a:cubicBezTo>
                  <a:pt x="10552" y="17091"/>
                  <a:pt x="11622" y="18348"/>
                  <a:pt x="12799" y="19538"/>
                </a:cubicBezTo>
                <a:cubicBezTo>
                  <a:pt x="13137" y="19880"/>
                  <a:pt x="13363" y="19913"/>
                  <a:pt x="13764" y="19639"/>
                </a:cubicBezTo>
                <a:cubicBezTo>
                  <a:pt x="14071" y="19429"/>
                  <a:pt x="14340" y="19181"/>
                  <a:pt x="14638" y="18942"/>
                </a:cubicBezTo>
                <a:cubicBezTo>
                  <a:pt x="14977" y="19118"/>
                  <a:pt x="15325" y="19299"/>
                  <a:pt x="15670" y="19479"/>
                </a:cubicBezTo>
                <a:cubicBezTo>
                  <a:pt x="15874" y="19336"/>
                  <a:pt x="16024" y="19228"/>
                  <a:pt x="16179" y="19123"/>
                </a:cubicBezTo>
                <a:cubicBezTo>
                  <a:pt x="16407" y="18969"/>
                  <a:pt x="16586" y="18817"/>
                  <a:pt x="16625" y="18532"/>
                </a:cubicBezTo>
                <a:cubicBezTo>
                  <a:pt x="16663" y="18245"/>
                  <a:pt x="16848" y="17980"/>
                  <a:pt x="17238" y="17893"/>
                </a:cubicBezTo>
                <a:cubicBezTo>
                  <a:pt x="17537" y="17826"/>
                  <a:pt x="17736" y="17646"/>
                  <a:pt x="17893" y="17435"/>
                </a:cubicBezTo>
                <a:cubicBezTo>
                  <a:pt x="18144" y="17098"/>
                  <a:pt x="18337" y="16737"/>
                  <a:pt x="18424" y="16377"/>
                </a:cubicBezTo>
                <a:cubicBezTo>
                  <a:pt x="16705" y="14528"/>
                  <a:pt x="15014" y="12708"/>
                  <a:pt x="13308" y="10873"/>
                </a:cubicBezTo>
                <a:cubicBezTo>
                  <a:pt x="13494" y="10665"/>
                  <a:pt x="13612" y="10530"/>
                  <a:pt x="13734" y="10397"/>
                </a:cubicBezTo>
                <a:cubicBezTo>
                  <a:pt x="15805" y="8137"/>
                  <a:pt x="18039" y="6000"/>
                  <a:pt x="20413" y="3968"/>
                </a:cubicBezTo>
                <a:cubicBezTo>
                  <a:pt x="20703" y="3719"/>
                  <a:pt x="20983" y="3471"/>
                  <a:pt x="21190" y="3153"/>
                </a:cubicBezTo>
                <a:cubicBezTo>
                  <a:pt x="21585" y="2544"/>
                  <a:pt x="21600" y="2565"/>
                  <a:pt x="21129" y="2026"/>
                </a:cubicBezTo>
                <a:cubicBezTo>
                  <a:pt x="20955" y="1827"/>
                  <a:pt x="20762" y="1776"/>
                  <a:pt x="20487" y="1772"/>
                </a:cubicBezTo>
                <a:cubicBezTo>
                  <a:pt x="19961" y="1764"/>
                  <a:pt x="19720" y="1486"/>
                  <a:pt x="19806" y="1064"/>
                </a:cubicBezTo>
                <a:cubicBezTo>
                  <a:pt x="19825" y="971"/>
                  <a:pt x="19804" y="847"/>
                  <a:pt x="19743" y="773"/>
                </a:cubicBezTo>
                <a:cubicBezTo>
                  <a:pt x="19597" y="599"/>
                  <a:pt x="19434" y="429"/>
                  <a:pt x="19245" y="289"/>
                </a:cubicBezTo>
                <a:cubicBezTo>
                  <a:pt x="18978" y="92"/>
                  <a:pt x="18816" y="-4"/>
                  <a:pt x="18655" y="0"/>
                </a:cubicBezTo>
                <a:close/>
              </a:path>
            </a:pathLst>
          </a:custGeom>
          <a:solidFill>
            <a:schemeClr val="accent5">
              <a:hueOff val="-82419"/>
              <a:satOff val="-9513"/>
              <a:lumOff val="-16343"/>
              <a:alpha val="57117"/>
            </a:schemeClr>
          </a:solidFill>
          <a:ln w="12700">
            <a:miter lim="400000"/>
          </a:ln>
        </p:spPr>
        <p:txBody>
          <a:bodyPr lIns="35719" tIns="35719" rIns="35719" bIns="35719" anchor="ctr"/>
          <a:lstStyle/>
          <a:p>
            <a:pPr defTabSz="457200">
              <a:defRPr sz="2200" b="0">
                <a:solidFill>
                  <a:srgbClr val="FFFFFF"/>
                </a:solidFill>
                <a:latin typeface="+mn-lt"/>
                <a:ea typeface="+mn-ea"/>
                <a:cs typeface="+mn-cs"/>
                <a:sym typeface="Helvetica Neue Medium"/>
              </a:defRPr>
            </a:pPr>
            <a:endParaRPr sz="1547">
              <a:solidFill>
                <a:prstClr val="black"/>
              </a:solidFill>
              <a:sym typeface="Helvetica Neue Medium"/>
            </a:endParaRPr>
          </a:p>
        </p:txBody>
      </p:sp>
      <p:sp>
        <p:nvSpPr>
          <p:cNvPr id="173" name="SCITOKENS-PROXY-INIT"/>
          <p:cNvSpPr txBox="1"/>
          <p:nvPr/>
        </p:nvSpPr>
        <p:spPr>
          <a:xfrm>
            <a:off x="836781" y="4324447"/>
            <a:ext cx="3407182" cy="2321719"/>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normAutofit/>
          </a:bodyPr>
          <a:lstStyle>
            <a:lvl1pPr>
              <a:defRPr sz="8000" b="0">
                <a:latin typeface="+mn-lt"/>
                <a:ea typeface="+mn-ea"/>
                <a:cs typeface="+mn-cs"/>
                <a:sym typeface="Helvetica Neue Medium"/>
              </a:defRPr>
            </a:lvl1pPr>
          </a:lstStyle>
          <a:p>
            <a:pPr algn="ctr" defTabSz="457200"/>
            <a:r>
              <a:rPr sz="4800" dirty="0">
                <a:solidFill>
                  <a:prstClr val="black"/>
                </a:solidFill>
              </a:rPr>
              <a:t>SCITOKENS-PROXY-INIT</a:t>
            </a:r>
            <a:endParaRPr sz="5625" dirty="0">
              <a:solidFill>
                <a:prstClr val="black"/>
              </a:solidFill>
            </a:endParaRPr>
          </a:p>
        </p:txBody>
      </p:sp>
      <p:sp>
        <p:nvSpPr>
          <p:cNvPr id="174" name="Dingbat X"/>
          <p:cNvSpPr/>
          <p:nvPr/>
        </p:nvSpPr>
        <p:spPr>
          <a:xfrm>
            <a:off x="5932871" y="4126961"/>
            <a:ext cx="1724267" cy="2716684"/>
          </a:xfrm>
          <a:custGeom>
            <a:avLst/>
            <a:gdLst/>
            <a:ahLst/>
            <a:cxnLst>
              <a:cxn ang="0">
                <a:pos x="wd2" y="hd2"/>
              </a:cxn>
              <a:cxn ang="5400000">
                <a:pos x="wd2" y="hd2"/>
              </a:cxn>
              <a:cxn ang="10800000">
                <a:pos x="wd2" y="hd2"/>
              </a:cxn>
              <a:cxn ang="16200000">
                <a:pos x="wd2" y="hd2"/>
              </a:cxn>
            </a:cxnLst>
            <a:rect l="0" t="0" r="r" b="b"/>
            <a:pathLst>
              <a:path w="21484" h="21548" extrusionOk="0">
                <a:moveTo>
                  <a:pt x="18655" y="0"/>
                </a:moveTo>
                <a:cubicBezTo>
                  <a:pt x="18494" y="5"/>
                  <a:pt x="18333" y="109"/>
                  <a:pt x="18066" y="314"/>
                </a:cubicBezTo>
                <a:cubicBezTo>
                  <a:pt x="15478" y="2289"/>
                  <a:pt x="13027" y="4381"/>
                  <a:pt x="10727" y="6600"/>
                </a:cubicBezTo>
                <a:cubicBezTo>
                  <a:pt x="10587" y="6735"/>
                  <a:pt x="10434" y="6862"/>
                  <a:pt x="10258" y="7020"/>
                </a:cubicBezTo>
                <a:cubicBezTo>
                  <a:pt x="10102" y="6832"/>
                  <a:pt x="9974" y="6685"/>
                  <a:pt x="9856" y="6533"/>
                </a:cubicBezTo>
                <a:cubicBezTo>
                  <a:pt x="8908" y="5315"/>
                  <a:pt x="7971" y="4091"/>
                  <a:pt x="7009" y="2882"/>
                </a:cubicBezTo>
                <a:cubicBezTo>
                  <a:pt x="6625" y="2399"/>
                  <a:pt x="6178" y="1951"/>
                  <a:pt x="5769" y="1483"/>
                </a:cubicBezTo>
                <a:cubicBezTo>
                  <a:pt x="5573" y="1260"/>
                  <a:pt x="5327" y="1254"/>
                  <a:pt x="5044" y="1314"/>
                </a:cubicBezTo>
                <a:cubicBezTo>
                  <a:pt x="4759" y="1375"/>
                  <a:pt x="4593" y="1540"/>
                  <a:pt x="4590" y="1770"/>
                </a:cubicBezTo>
                <a:cubicBezTo>
                  <a:pt x="4583" y="2129"/>
                  <a:pt x="4349" y="2291"/>
                  <a:pt x="3989" y="2389"/>
                </a:cubicBezTo>
                <a:cubicBezTo>
                  <a:pt x="3741" y="2232"/>
                  <a:pt x="3498" y="2079"/>
                  <a:pt x="3221" y="1904"/>
                </a:cubicBezTo>
                <a:cubicBezTo>
                  <a:pt x="2922" y="2176"/>
                  <a:pt x="2660" y="2427"/>
                  <a:pt x="2382" y="2665"/>
                </a:cubicBezTo>
                <a:cubicBezTo>
                  <a:pt x="2135" y="2876"/>
                  <a:pt x="2125" y="3090"/>
                  <a:pt x="2231" y="3371"/>
                </a:cubicBezTo>
                <a:cubicBezTo>
                  <a:pt x="3179" y="5877"/>
                  <a:pt x="4394" y="8283"/>
                  <a:pt x="5880" y="10593"/>
                </a:cubicBezTo>
                <a:cubicBezTo>
                  <a:pt x="5956" y="10712"/>
                  <a:pt x="6024" y="10835"/>
                  <a:pt x="6094" y="10951"/>
                </a:cubicBezTo>
                <a:cubicBezTo>
                  <a:pt x="4046" y="12991"/>
                  <a:pt x="2019" y="15012"/>
                  <a:pt x="0" y="17024"/>
                </a:cubicBezTo>
                <a:cubicBezTo>
                  <a:pt x="166" y="17359"/>
                  <a:pt x="297" y="17644"/>
                  <a:pt x="450" y="17921"/>
                </a:cubicBezTo>
                <a:cubicBezTo>
                  <a:pt x="559" y="18117"/>
                  <a:pt x="570" y="18299"/>
                  <a:pt x="443" y="18491"/>
                </a:cubicBezTo>
                <a:cubicBezTo>
                  <a:pt x="355" y="18625"/>
                  <a:pt x="277" y="18763"/>
                  <a:pt x="214" y="18906"/>
                </a:cubicBezTo>
                <a:cubicBezTo>
                  <a:pt x="179" y="18986"/>
                  <a:pt x="139" y="19096"/>
                  <a:pt x="175" y="19164"/>
                </a:cubicBezTo>
                <a:cubicBezTo>
                  <a:pt x="462" y="19717"/>
                  <a:pt x="876" y="20186"/>
                  <a:pt x="1406" y="20550"/>
                </a:cubicBezTo>
                <a:cubicBezTo>
                  <a:pt x="1668" y="20457"/>
                  <a:pt x="1862" y="20370"/>
                  <a:pt x="2068" y="20319"/>
                </a:cubicBezTo>
                <a:cubicBezTo>
                  <a:pt x="2305" y="20259"/>
                  <a:pt x="2506" y="20384"/>
                  <a:pt x="2432" y="20567"/>
                </a:cubicBezTo>
                <a:cubicBezTo>
                  <a:pt x="2271" y="20967"/>
                  <a:pt x="2606" y="21165"/>
                  <a:pt x="2838" y="21403"/>
                </a:cubicBezTo>
                <a:cubicBezTo>
                  <a:pt x="3027" y="21596"/>
                  <a:pt x="3335" y="21593"/>
                  <a:pt x="3548" y="21414"/>
                </a:cubicBezTo>
                <a:cubicBezTo>
                  <a:pt x="3624" y="21350"/>
                  <a:pt x="3679" y="21268"/>
                  <a:pt x="3745" y="21195"/>
                </a:cubicBezTo>
                <a:cubicBezTo>
                  <a:pt x="5406" y="19353"/>
                  <a:pt x="7068" y="17510"/>
                  <a:pt x="8732" y="15669"/>
                </a:cubicBezTo>
                <a:cubicBezTo>
                  <a:pt x="8850" y="15538"/>
                  <a:pt x="8982" y="15417"/>
                  <a:pt x="9151" y="15248"/>
                </a:cubicBezTo>
                <a:cubicBezTo>
                  <a:pt x="9312" y="15457"/>
                  <a:pt x="9442" y="15618"/>
                  <a:pt x="9566" y="15782"/>
                </a:cubicBezTo>
                <a:cubicBezTo>
                  <a:pt x="10552" y="17091"/>
                  <a:pt x="11622" y="18348"/>
                  <a:pt x="12799" y="19538"/>
                </a:cubicBezTo>
                <a:cubicBezTo>
                  <a:pt x="13137" y="19880"/>
                  <a:pt x="13363" y="19913"/>
                  <a:pt x="13764" y="19639"/>
                </a:cubicBezTo>
                <a:cubicBezTo>
                  <a:pt x="14071" y="19429"/>
                  <a:pt x="14340" y="19181"/>
                  <a:pt x="14638" y="18942"/>
                </a:cubicBezTo>
                <a:cubicBezTo>
                  <a:pt x="14977" y="19118"/>
                  <a:pt x="15325" y="19299"/>
                  <a:pt x="15670" y="19479"/>
                </a:cubicBezTo>
                <a:cubicBezTo>
                  <a:pt x="15874" y="19336"/>
                  <a:pt x="16024" y="19228"/>
                  <a:pt x="16179" y="19123"/>
                </a:cubicBezTo>
                <a:cubicBezTo>
                  <a:pt x="16407" y="18969"/>
                  <a:pt x="16586" y="18817"/>
                  <a:pt x="16625" y="18532"/>
                </a:cubicBezTo>
                <a:cubicBezTo>
                  <a:pt x="16663" y="18245"/>
                  <a:pt x="16848" y="17980"/>
                  <a:pt x="17238" y="17893"/>
                </a:cubicBezTo>
                <a:cubicBezTo>
                  <a:pt x="17537" y="17826"/>
                  <a:pt x="17736" y="17646"/>
                  <a:pt x="17893" y="17435"/>
                </a:cubicBezTo>
                <a:cubicBezTo>
                  <a:pt x="18144" y="17098"/>
                  <a:pt x="18337" y="16737"/>
                  <a:pt x="18424" y="16377"/>
                </a:cubicBezTo>
                <a:cubicBezTo>
                  <a:pt x="16705" y="14528"/>
                  <a:pt x="15014" y="12708"/>
                  <a:pt x="13308" y="10873"/>
                </a:cubicBezTo>
                <a:cubicBezTo>
                  <a:pt x="13494" y="10665"/>
                  <a:pt x="13612" y="10530"/>
                  <a:pt x="13734" y="10397"/>
                </a:cubicBezTo>
                <a:cubicBezTo>
                  <a:pt x="15805" y="8137"/>
                  <a:pt x="18039" y="6000"/>
                  <a:pt x="20413" y="3968"/>
                </a:cubicBezTo>
                <a:cubicBezTo>
                  <a:pt x="20703" y="3719"/>
                  <a:pt x="20983" y="3471"/>
                  <a:pt x="21190" y="3153"/>
                </a:cubicBezTo>
                <a:cubicBezTo>
                  <a:pt x="21585" y="2544"/>
                  <a:pt x="21600" y="2565"/>
                  <a:pt x="21129" y="2026"/>
                </a:cubicBezTo>
                <a:cubicBezTo>
                  <a:pt x="20955" y="1827"/>
                  <a:pt x="20762" y="1776"/>
                  <a:pt x="20487" y="1772"/>
                </a:cubicBezTo>
                <a:cubicBezTo>
                  <a:pt x="19961" y="1764"/>
                  <a:pt x="19720" y="1486"/>
                  <a:pt x="19806" y="1064"/>
                </a:cubicBezTo>
                <a:cubicBezTo>
                  <a:pt x="19825" y="971"/>
                  <a:pt x="19804" y="847"/>
                  <a:pt x="19743" y="773"/>
                </a:cubicBezTo>
                <a:cubicBezTo>
                  <a:pt x="19597" y="599"/>
                  <a:pt x="19434" y="429"/>
                  <a:pt x="19245" y="289"/>
                </a:cubicBezTo>
                <a:cubicBezTo>
                  <a:pt x="18978" y="92"/>
                  <a:pt x="18816" y="-4"/>
                  <a:pt x="18655" y="0"/>
                </a:cubicBezTo>
                <a:close/>
              </a:path>
            </a:pathLst>
          </a:custGeom>
          <a:solidFill>
            <a:schemeClr val="accent5">
              <a:hueOff val="-82419"/>
              <a:satOff val="-9513"/>
              <a:lumOff val="-16343"/>
              <a:alpha val="57117"/>
            </a:schemeClr>
          </a:solidFill>
          <a:ln w="12700">
            <a:miter lim="400000"/>
          </a:ln>
        </p:spPr>
        <p:txBody>
          <a:bodyPr lIns="35719" tIns="35719" rIns="35719" bIns="35719" anchor="ctr"/>
          <a:lstStyle/>
          <a:p>
            <a:pPr defTabSz="457200">
              <a:defRPr sz="2200" b="0">
                <a:solidFill>
                  <a:srgbClr val="FFFFFF"/>
                </a:solidFill>
                <a:latin typeface="+mn-lt"/>
                <a:ea typeface="+mn-ea"/>
                <a:cs typeface="+mn-cs"/>
                <a:sym typeface="Helvetica Neue Medium"/>
              </a:defRPr>
            </a:pPr>
            <a:endParaRPr sz="1547">
              <a:solidFill>
                <a:prstClr val="black"/>
              </a:solidFill>
              <a:sym typeface="Helvetica Neue Medium"/>
            </a:endParaRPr>
          </a:p>
        </p:txBody>
      </p:sp>
      <p:sp>
        <p:nvSpPr>
          <p:cNvPr id="175" name="PASSWORD IN TERMINAL"/>
          <p:cNvSpPr txBox="1"/>
          <p:nvPr/>
        </p:nvSpPr>
        <p:spPr>
          <a:xfrm>
            <a:off x="4898283" y="1422299"/>
            <a:ext cx="3407182" cy="2321719"/>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normAutofit/>
          </a:bodyPr>
          <a:lstStyle>
            <a:lvl1pPr defTabSz="572516">
              <a:defRPr sz="7840" b="0">
                <a:latin typeface="+mn-lt"/>
                <a:ea typeface="+mn-ea"/>
                <a:cs typeface="+mn-cs"/>
                <a:sym typeface="Helvetica Neue Medium"/>
              </a:defRPr>
            </a:lvl1pPr>
          </a:lstStyle>
          <a:p>
            <a:pPr algn="ctr"/>
            <a:r>
              <a:rPr sz="4800" dirty="0">
                <a:solidFill>
                  <a:prstClr val="black"/>
                </a:solidFill>
              </a:rPr>
              <a:t>PASSWORD IN TERMINAL</a:t>
            </a:r>
          </a:p>
        </p:txBody>
      </p:sp>
      <p:sp>
        <p:nvSpPr>
          <p:cNvPr id="176" name="Dingbat X"/>
          <p:cNvSpPr/>
          <p:nvPr/>
        </p:nvSpPr>
        <p:spPr>
          <a:xfrm>
            <a:off x="6066816" y="1314110"/>
            <a:ext cx="1724267" cy="2716684"/>
          </a:xfrm>
          <a:custGeom>
            <a:avLst/>
            <a:gdLst/>
            <a:ahLst/>
            <a:cxnLst>
              <a:cxn ang="0">
                <a:pos x="wd2" y="hd2"/>
              </a:cxn>
              <a:cxn ang="5400000">
                <a:pos x="wd2" y="hd2"/>
              </a:cxn>
              <a:cxn ang="10800000">
                <a:pos x="wd2" y="hd2"/>
              </a:cxn>
              <a:cxn ang="16200000">
                <a:pos x="wd2" y="hd2"/>
              </a:cxn>
            </a:cxnLst>
            <a:rect l="0" t="0" r="r" b="b"/>
            <a:pathLst>
              <a:path w="21484" h="21548" extrusionOk="0">
                <a:moveTo>
                  <a:pt x="18655" y="0"/>
                </a:moveTo>
                <a:cubicBezTo>
                  <a:pt x="18494" y="5"/>
                  <a:pt x="18333" y="109"/>
                  <a:pt x="18066" y="314"/>
                </a:cubicBezTo>
                <a:cubicBezTo>
                  <a:pt x="15478" y="2289"/>
                  <a:pt x="13027" y="4381"/>
                  <a:pt x="10727" y="6600"/>
                </a:cubicBezTo>
                <a:cubicBezTo>
                  <a:pt x="10587" y="6735"/>
                  <a:pt x="10434" y="6862"/>
                  <a:pt x="10258" y="7020"/>
                </a:cubicBezTo>
                <a:cubicBezTo>
                  <a:pt x="10102" y="6832"/>
                  <a:pt x="9974" y="6685"/>
                  <a:pt x="9856" y="6533"/>
                </a:cubicBezTo>
                <a:cubicBezTo>
                  <a:pt x="8908" y="5315"/>
                  <a:pt x="7971" y="4091"/>
                  <a:pt x="7009" y="2882"/>
                </a:cubicBezTo>
                <a:cubicBezTo>
                  <a:pt x="6625" y="2399"/>
                  <a:pt x="6178" y="1951"/>
                  <a:pt x="5769" y="1483"/>
                </a:cubicBezTo>
                <a:cubicBezTo>
                  <a:pt x="5573" y="1260"/>
                  <a:pt x="5327" y="1254"/>
                  <a:pt x="5044" y="1314"/>
                </a:cubicBezTo>
                <a:cubicBezTo>
                  <a:pt x="4759" y="1375"/>
                  <a:pt x="4593" y="1540"/>
                  <a:pt x="4590" y="1770"/>
                </a:cubicBezTo>
                <a:cubicBezTo>
                  <a:pt x="4583" y="2129"/>
                  <a:pt x="4349" y="2291"/>
                  <a:pt x="3989" y="2389"/>
                </a:cubicBezTo>
                <a:cubicBezTo>
                  <a:pt x="3741" y="2232"/>
                  <a:pt x="3498" y="2079"/>
                  <a:pt x="3221" y="1904"/>
                </a:cubicBezTo>
                <a:cubicBezTo>
                  <a:pt x="2922" y="2176"/>
                  <a:pt x="2660" y="2427"/>
                  <a:pt x="2382" y="2665"/>
                </a:cubicBezTo>
                <a:cubicBezTo>
                  <a:pt x="2135" y="2876"/>
                  <a:pt x="2125" y="3090"/>
                  <a:pt x="2231" y="3371"/>
                </a:cubicBezTo>
                <a:cubicBezTo>
                  <a:pt x="3179" y="5877"/>
                  <a:pt x="4394" y="8283"/>
                  <a:pt x="5880" y="10593"/>
                </a:cubicBezTo>
                <a:cubicBezTo>
                  <a:pt x="5956" y="10712"/>
                  <a:pt x="6024" y="10835"/>
                  <a:pt x="6094" y="10951"/>
                </a:cubicBezTo>
                <a:cubicBezTo>
                  <a:pt x="4046" y="12991"/>
                  <a:pt x="2019" y="15012"/>
                  <a:pt x="0" y="17024"/>
                </a:cubicBezTo>
                <a:cubicBezTo>
                  <a:pt x="166" y="17359"/>
                  <a:pt x="297" y="17644"/>
                  <a:pt x="450" y="17921"/>
                </a:cubicBezTo>
                <a:cubicBezTo>
                  <a:pt x="559" y="18117"/>
                  <a:pt x="570" y="18299"/>
                  <a:pt x="443" y="18491"/>
                </a:cubicBezTo>
                <a:cubicBezTo>
                  <a:pt x="355" y="18625"/>
                  <a:pt x="277" y="18763"/>
                  <a:pt x="214" y="18906"/>
                </a:cubicBezTo>
                <a:cubicBezTo>
                  <a:pt x="179" y="18986"/>
                  <a:pt x="139" y="19096"/>
                  <a:pt x="175" y="19164"/>
                </a:cubicBezTo>
                <a:cubicBezTo>
                  <a:pt x="462" y="19717"/>
                  <a:pt x="876" y="20186"/>
                  <a:pt x="1406" y="20550"/>
                </a:cubicBezTo>
                <a:cubicBezTo>
                  <a:pt x="1668" y="20457"/>
                  <a:pt x="1862" y="20370"/>
                  <a:pt x="2068" y="20319"/>
                </a:cubicBezTo>
                <a:cubicBezTo>
                  <a:pt x="2305" y="20259"/>
                  <a:pt x="2506" y="20384"/>
                  <a:pt x="2432" y="20567"/>
                </a:cubicBezTo>
                <a:cubicBezTo>
                  <a:pt x="2271" y="20967"/>
                  <a:pt x="2606" y="21165"/>
                  <a:pt x="2838" y="21403"/>
                </a:cubicBezTo>
                <a:cubicBezTo>
                  <a:pt x="3027" y="21596"/>
                  <a:pt x="3335" y="21593"/>
                  <a:pt x="3548" y="21414"/>
                </a:cubicBezTo>
                <a:cubicBezTo>
                  <a:pt x="3624" y="21350"/>
                  <a:pt x="3679" y="21268"/>
                  <a:pt x="3745" y="21195"/>
                </a:cubicBezTo>
                <a:cubicBezTo>
                  <a:pt x="5406" y="19353"/>
                  <a:pt x="7068" y="17510"/>
                  <a:pt x="8732" y="15669"/>
                </a:cubicBezTo>
                <a:cubicBezTo>
                  <a:pt x="8850" y="15538"/>
                  <a:pt x="8982" y="15417"/>
                  <a:pt x="9151" y="15248"/>
                </a:cubicBezTo>
                <a:cubicBezTo>
                  <a:pt x="9312" y="15457"/>
                  <a:pt x="9442" y="15618"/>
                  <a:pt x="9566" y="15782"/>
                </a:cubicBezTo>
                <a:cubicBezTo>
                  <a:pt x="10552" y="17091"/>
                  <a:pt x="11622" y="18348"/>
                  <a:pt x="12799" y="19538"/>
                </a:cubicBezTo>
                <a:cubicBezTo>
                  <a:pt x="13137" y="19880"/>
                  <a:pt x="13363" y="19913"/>
                  <a:pt x="13764" y="19639"/>
                </a:cubicBezTo>
                <a:cubicBezTo>
                  <a:pt x="14071" y="19429"/>
                  <a:pt x="14340" y="19181"/>
                  <a:pt x="14638" y="18942"/>
                </a:cubicBezTo>
                <a:cubicBezTo>
                  <a:pt x="14977" y="19118"/>
                  <a:pt x="15325" y="19299"/>
                  <a:pt x="15670" y="19479"/>
                </a:cubicBezTo>
                <a:cubicBezTo>
                  <a:pt x="15874" y="19336"/>
                  <a:pt x="16024" y="19228"/>
                  <a:pt x="16179" y="19123"/>
                </a:cubicBezTo>
                <a:cubicBezTo>
                  <a:pt x="16407" y="18969"/>
                  <a:pt x="16586" y="18817"/>
                  <a:pt x="16625" y="18532"/>
                </a:cubicBezTo>
                <a:cubicBezTo>
                  <a:pt x="16663" y="18245"/>
                  <a:pt x="16848" y="17980"/>
                  <a:pt x="17238" y="17893"/>
                </a:cubicBezTo>
                <a:cubicBezTo>
                  <a:pt x="17537" y="17826"/>
                  <a:pt x="17736" y="17646"/>
                  <a:pt x="17893" y="17435"/>
                </a:cubicBezTo>
                <a:cubicBezTo>
                  <a:pt x="18144" y="17098"/>
                  <a:pt x="18337" y="16737"/>
                  <a:pt x="18424" y="16377"/>
                </a:cubicBezTo>
                <a:cubicBezTo>
                  <a:pt x="16705" y="14528"/>
                  <a:pt x="15014" y="12708"/>
                  <a:pt x="13308" y="10873"/>
                </a:cubicBezTo>
                <a:cubicBezTo>
                  <a:pt x="13494" y="10665"/>
                  <a:pt x="13612" y="10530"/>
                  <a:pt x="13734" y="10397"/>
                </a:cubicBezTo>
                <a:cubicBezTo>
                  <a:pt x="15805" y="8137"/>
                  <a:pt x="18039" y="6000"/>
                  <a:pt x="20413" y="3968"/>
                </a:cubicBezTo>
                <a:cubicBezTo>
                  <a:pt x="20703" y="3719"/>
                  <a:pt x="20983" y="3471"/>
                  <a:pt x="21190" y="3153"/>
                </a:cubicBezTo>
                <a:cubicBezTo>
                  <a:pt x="21585" y="2544"/>
                  <a:pt x="21600" y="2565"/>
                  <a:pt x="21129" y="2026"/>
                </a:cubicBezTo>
                <a:cubicBezTo>
                  <a:pt x="20955" y="1827"/>
                  <a:pt x="20762" y="1776"/>
                  <a:pt x="20487" y="1772"/>
                </a:cubicBezTo>
                <a:cubicBezTo>
                  <a:pt x="19961" y="1764"/>
                  <a:pt x="19720" y="1486"/>
                  <a:pt x="19806" y="1064"/>
                </a:cubicBezTo>
                <a:cubicBezTo>
                  <a:pt x="19825" y="971"/>
                  <a:pt x="19804" y="847"/>
                  <a:pt x="19743" y="773"/>
                </a:cubicBezTo>
                <a:cubicBezTo>
                  <a:pt x="19597" y="599"/>
                  <a:pt x="19434" y="429"/>
                  <a:pt x="19245" y="289"/>
                </a:cubicBezTo>
                <a:cubicBezTo>
                  <a:pt x="18978" y="92"/>
                  <a:pt x="18816" y="-4"/>
                  <a:pt x="18655" y="0"/>
                </a:cubicBezTo>
                <a:close/>
              </a:path>
            </a:pathLst>
          </a:custGeom>
          <a:solidFill>
            <a:schemeClr val="accent5">
              <a:hueOff val="-82419"/>
              <a:satOff val="-9513"/>
              <a:lumOff val="-16343"/>
              <a:alpha val="57117"/>
            </a:schemeClr>
          </a:solidFill>
          <a:ln w="12700">
            <a:miter lim="400000"/>
          </a:ln>
        </p:spPr>
        <p:txBody>
          <a:bodyPr lIns="35719" tIns="35719" rIns="35719" bIns="35719" anchor="ctr"/>
          <a:lstStyle/>
          <a:p>
            <a:pPr defTabSz="457200">
              <a:defRPr sz="2200" b="0">
                <a:solidFill>
                  <a:srgbClr val="FFFFFF"/>
                </a:solidFill>
                <a:latin typeface="+mn-lt"/>
                <a:ea typeface="+mn-ea"/>
                <a:cs typeface="+mn-cs"/>
                <a:sym typeface="Helvetica Neue Medium"/>
              </a:defRPr>
            </a:pPr>
            <a:endParaRPr sz="1547">
              <a:solidFill>
                <a:prstClr val="black"/>
              </a:solidFill>
              <a:sym typeface="Helvetica Neue Medium"/>
            </a:endParaRPr>
          </a:p>
        </p:txBody>
      </p:sp>
      <p:sp>
        <p:nvSpPr>
          <p:cNvPr id="177" name="COPY/PASTE"/>
          <p:cNvSpPr txBox="1"/>
          <p:nvPr/>
        </p:nvSpPr>
        <p:spPr>
          <a:xfrm>
            <a:off x="4898283" y="4413744"/>
            <a:ext cx="3407182" cy="2321719"/>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normAutofit/>
          </a:bodyPr>
          <a:lstStyle>
            <a:lvl1pPr>
              <a:defRPr sz="8000" b="0">
                <a:latin typeface="+mn-lt"/>
                <a:ea typeface="+mn-ea"/>
                <a:cs typeface="+mn-cs"/>
                <a:sym typeface="Helvetica Neue Medium"/>
              </a:defRPr>
            </a:lvl1pPr>
          </a:lstStyle>
          <a:p>
            <a:pPr algn="ctr" defTabSz="457200"/>
            <a:r>
              <a:rPr sz="4400" dirty="0">
                <a:solidFill>
                  <a:prstClr val="black"/>
                </a:solidFill>
              </a:rPr>
              <a:t>COPY/PASTE</a:t>
            </a:r>
          </a:p>
        </p:txBody>
      </p:sp>
      <p:sp>
        <p:nvSpPr>
          <p:cNvPr id="11" name="PASSWORD IN TERMINAL">
            <a:extLst>
              <a:ext uri="{FF2B5EF4-FFF2-40B4-BE49-F238E27FC236}">
                <a16:creationId xmlns:a16="http://schemas.microsoft.com/office/drawing/2014/main" id="{1FF51300-F802-4994-A7F3-DD4F8201F1C4}"/>
              </a:ext>
            </a:extLst>
          </p:cNvPr>
          <p:cNvSpPr txBox="1"/>
          <p:nvPr/>
        </p:nvSpPr>
        <p:spPr>
          <a:xfrm>
            <a:off x="990360" y="1706503"/>
            <a:ext cx="3407182" cy="2321719"/>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normAutofit/>
          </a:bodyPr>
          <a:lstStyle>
            <a:lvl1pPr defTabSz="572516">
              <a:defRPr sz="7840" b="0">
                <a:latin typeface="+mn-lt"/>
                <a:ea typeface="+mn-ea"/>
                <a:cs typeface="+mn-cs"/>
                <a:sym typeface="Helvetica Neue Medium"/>
              </a:defRPr>
            </a:lvl1pPr>
          </a:lstStyle>
          <a:p>
            <a:pPr algn="ctr"/>
            <a:r>
              <a:rPr lang="en-US" sz="4000" dirty="0">
                <a:solidFill>
                  <a:prstClr val="black"/>
                </a:solidFill>
              </a:rPr>
              <a:t>USER MANAGEMENT OF FILES</a:t>
            </a:r>
            <a:endParaRPr sz="4000" dirty="0">
              <a:solidFill>
                <a:prstClr val="black"/>
              </a:solidFill>
            </a:endParaRPr>
          </a:p>
        </p:txBody>
      </p:sp>
    </p:spTree>
    <p:extLst>
      <p:ext uri="{BB962C8B-B14F-4D97-AF65-F5344CB8AC3E}">
        <p14:creationId xmlns:p14="http://schemas.microsoft.com/office/powerpoint/2010/main" val="1945514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845"/>
            <a:ext cx="8229600" cy="1143000"/>
          </a:xfrm>
        </p:spPr>
        <p:txBody>
          <a:bodyPr/>
          <a:lstStyle/>
          <a:p>
            <a:r>
              <a:rPr lang="en-US" dirty="0"/>
              <a:t>Leverage Relevant RFC Standards</a:t>
            </a:r>
          </a:p>
        </p:txBody>
      </p:sp>
      <p:sp>
        <p:nvSpPr>
          <p:cNvPr id="3" name="Content Placeholder 2"/>
          <p:cNvSpPr>
            <a:spLocks noGrp="1"/>
          </p:cNvSpPr>
          <p:nvPr>
            <p:ph idx="1"/>
          </p:nvPr>
        </p:nvSpPr>
        <p:spPr>
          <a:xfrm>
            <a:off x="152400" y="914400"/>
            <a:ext cx="8839200" cy="5105400"/>
          </a:xfrm>
        </p:spPr>
        <p:txBody>
          <a:bodyPr>
            <a:noAutofit/>
          </a:bodyPr>
          <a:lstStyle/>
          <a:p>
            <a:r>
              <a:rPr lang="en-US" sz="2800" dirty="0"/>
              <a:t>We don’t exist in a vacuum, we'd rather adopt existing industry standards than create new ones.</a:t>
            </a:r>
          </a:p>
          <a:p>
            <a:r>
              <a:rPr lang="en-US" sz="2800" dirty="0"/>
              <a:t> Workflows for acquiring/using tokens: </a:t>
            </a:r>
            <a:r>
              <a:rPr lang="en-US" sz="2800" b="1" dirty="0"/>
              <a:t>OAuth 2.0</a:t>
            </a:r>
            <a:r>
              <a:rPr lang="en-US" sz="2800" dirty="0"/>
              <a:t>.</a:t>
            </a:r>
          </a:p>
          <a:p>
            <a:pPr lvl="1"/>
            <a:r>
              <a:rPr lang="en-US" sz="2400" dirty="0"/>
              <a:t>Think of OAuth2 as describing how the various parties should interact</a:t>
            </a:r>
          </a:p>
          <a:p>
            <a:r>
              <a:rPr lang="en-US" sz="2800" dirty="0"/>
              <a:t>Access Tokens: </a:t>
            </a:r>
            <a:r>
              <a:rPr lang="en-US" sz="2800" b="1" dirty="0"/>
              <a:t>JWT bearer tokens.</a:t>
            </a:r>
          </a:p>
          <a:p>
            <a:pPr lvl="1"/>
            <a:r>
              <a:rPr lang="en-US" sz="2400" dirty="0"/>
              <a:t>The contents (</a:t>
            </a:r>
            <a:r>
              <a:rPr lang="en-US" sz="2400" i="1" dirty="0"/>
              <a:t>claims</a:t>
            </a:r>
            <a:r>
              <a:rPr lang="en-US" sz="2400" dirty="0"/>
              <a:t>) of JWT tokens are not standardized, so we will provide a </a:t>
            </a:r>
            <a:r>
              <a:rPr lang="en-US" sz="2400" dirty="0" err="1">
                <a:solidFill>
                  <a:srgbClr val="FF0000"/>
                </a:solidFill>
              </a:rPr>
              <a:t>SciTokens</a:t>
            </a:r>
            <a:r>
              <a:rPr lang="en-US" sz="2400" dirty="0">
                <a:solidFill>
                  <a:srgbClr val="FF0000"/>
                </a:solidFill>
              </a:rPr>
              <a:t> Claims specification and reference library implementation</a:t>
            </a:r>
            <a:r>
              <a:rPr lang="en-US" sz="2400" dirty="0"/>
              <a:t> so tokens issued by an organization are understood by a wide variety of resources.  </a:t>
            </a:r>
            <a:r>
              <a:rPr lang="en-US" sz="2400" dirty="0" err="1"/>
              <a:t>SciTokens</a:t>
            </a:r>
            <a:r>
              <a:rPr lang="en-US" sz="2400" dirty="0"/>
              <a:t> Library also supports</a:t>
            </a:r>
          </a:p>
          <a:p>
            <a:pPr lvl="2"/>
            <a:r>
              <a:rPr lang="en-US" sz="2000" dirty="0">
                <a:solidFill>
                  <a:srgbClr val="FF0000"/>
                </a:solidFill>
              </a:rPr>
              <a:t>Distributed verification</a:t>
            </a:r>
          </a:p>
          <a:p>
            <a:pPr lvl="2"/>
            <a:r>
              <a:rPr lang="en-US" sz="2000" dirty="0">
                <a:solidFill>
                  <a:srgbClr val="FF0000"/>
                </a:solidFill>
              </a:rPr>
              <a:t>Privacy preservation</a:t>
            </a:r>
          </a:p>
        </p:txBody>
      </p:sp>
      <p:sp>
        <p:nvSpPr>
          <p:cNvPr id="4" name="Slide Number Placeholder 3"/>
          <p:cNvSpPr>
            <a:spLocks noGrp="1"/>
          </p:cNvSpPr>
          <p:nvPr>
            <p:ph type="sldNum" sz="quarter" idx="12"/>
          </p:nvPr>
        </p:nvSpPr>
        <p:spPr/>
        <p:txBody>
          <a:bodyPr/>
          <a:lstStyle/>
          <a:p>
            <a:fld id="{27B53F61-62BD-4F9E-87F1-F36CD5C095C9}" type="slidenum">
              <a:rPr lang="en-US" smtClean="0"/>
              <a:t>13</a:t>
            </a:fld>
            <a:endParaRPr lang="en-US"/>
          </a:p>
        </p:txBody>
      </p:sp>
    </p:spTree>
    <p:extLst>
      <p:ext uri="{BB962C8B-B14F-4D97-AF65-F5344CB8AC3E}">
        <p14:creationId xmlns:p14="http://schemas.microsoft.com/office/powerpoint/2010/main" val="4148737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7B53F61-62BD-4F9E-87F1-F36CD5C095C9}" type="slidenum">
              <a:rPr lang="en-US" smtClean="0">
                <a:solidFill>
                  <a:prstClr val="black">
                    <a:tint val="75000"/>
                  </a:prstClr>
                </a:solidFill>
              </a:rPr>
              <a:pPr/>
              <a:t>14</a:t>
            </a:fld>
            <a:endParaRPr lang="en-US">
              <a:solidFill>
                <a:prstClr val="black">
                  <a:tint val="75000"/>
                </a:prstClr>
              </a:solidFill>
            </a:endParaRPr>
          </a:p>
        </p:txBody>
      </p:sp>
      <p:sp>
        <p:nvSpPr>
          <p:cNvPr id="5" name="Title 4"/>
          <p:cNvSpPr>
            <a:spLocks noGrp="1"/>
          </p:cNvSpPr>
          <p:nvPr>
            <p:ph type="title"/>
          </p:nvPr>
        </p:nvSpPr>
        <p:spPr>
          <a:xfrm>
            <a:off x="457200" y="152400"/>
            <a:ext cx="8229600" cy="1143000"/>
          </a:xfrm>
        </p:spPr>
        <p:txBody>
          <a:bodyPr/>
          <a:lstStyle/>
          <a:p>
            <a:r>
              <a:rPr lang="en-US" dirty="0"/>
              <a:t>Architecture</a:t>
            </a:r>
          </a:p>
        </p:txBody>
      </p:sp>
      <p:pic>
        <p:nvPicPr>
          <p:cNvPr id="52" name="Picture 51" descr="SciTokens_RAL_2018.pptx - Microsoft PowerPoint"/>
          <p:cNvPicPr>
            <a:picLocks noChangeAspect="1"/>
          </p:cNvPicPr>
          <p:nvPr/>
        </p:nvPicPr>
        <p:blipFill rotWithShape="1">
          <a:blip r:embed="rId2">
            <a:extLst>
              <a:ext uri="{28A0092B-C50C-407E-A947-70E740481C1C}">
                <a14:useLocalDpi xmlns:a14="http://schemas.microsoft.com/office/drawing/2010/main" val="0"/>
              </a:ext>
            </a:extLst>
          </a:blip>
          <a:srcRect l="24627" t="33771" r="7015" b="7066"/>
          <a:stretch/>
        </p:blipFill>
        <p:spPr>
          <a:xfrm>
            <a:off x="228600" y="1452348"/>
            <a:ext cx="8563325" cy="4186451"/>
          </a:xfrm>
          <a:prstGeom prst="rect">
            <a:avLst/>
          </a:prstGeom>
        </p:spPr>
      </p:pic>
    </p:spTree>
    <p:extLst>
      <p:ext uri="{BB962C8B-B14F-4D97-AF65-F5344CB8AC3E}">
        <p14:creationId xmlns:p14="http://schemas.microsoft.com/office/powerpoint/2010/main" val="2769447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t>Early results on OSG</a:t>
            </a:r>
          </a:p>
        </p:txBody>
      </p:sp>
      <p:sp>
        <p:nvSpPr>
          <p:cNvPr id="4" name="Slide Number Placeholder 3"/>
          <p:cNvSpPr>
            <a:spLocks noGrp="1"/>
          </p:cNvSpPr>
          <p:nvPr>
            <p:ph type="sldNum" sz="quarter" idx="12"/>
          </p:nvPr>
        </p:nvSpPr>
        <p:spPr/>
        <p:txBody>
          <a:bodyPr/>
          <a:lstStyle/>
          <a:p>
            <a:fld id="{27B53F61-62BD-4F9E-87F1-F36CD5C095C9}" type="slidenum">
              <a:rPr lang="en-US" smtClean="0">
                <a:solidFill>
                  <a:prstClr val="black">
                    <a:tint val="75000"/>
                  </a:prstClr>
                </a:solidFill>
              </a:rPr>
              <a:pPr/>
              <a:t>15</a:t>
            </a:fld>
            <a:endParaRPr lang="en-US">
              <a:solidFill>
                <a:prstClr val="black">
                  <a:tint val="75000"/>
                </a:prstClr>
              </a:solidFill>
            </a:endParaRPr>
          </a:p>
        </p:txBody>
      </p:sp>
      <p:pic>
        <p:nvPicPr>
          <p:cNvPr id="5" name="Picture 4" descr="scitokens.github.io/SciTokens-PEARC18.pdf at master · scitokens/scitokens.github.io - Mozilla Firefox"/>
          <p:cNvPicPr>
            <a:picLocks noChangeAspect="1"/>
          </p:cNvPicPr>
          <p:nvPr/>
        </p:nvPicPr>
        <p:blipFill rotWithShape="1">
          <a:blip r:embed="rId2">
            <a:extLst>
              <a:ext uri="{28A0092B-C50C-407E-A947-70E740481C1C}">
                <a14:useLocalDpi xmlns:a14="http://schemas.microsoft.com/office/drawing/2010/main" val="0"/>
              </a:ext>
            </a:extLst>
          </a:blip>
          <a:srcRect l="8806" t="30930" r="5821" b="2295"/>
          <a:stretch/>
        </p:blipFill>
        <p:spPr>
          <a:xfrm>
            <a:off x="201304" y="838200"/>
            <a:ext cx="8841369" cy="4648200"/>
          </a:xfrm>
          <a:prstGeom prst="rect">
            <a:avLst/>
          </a:prstGeom>
        </p:spPr>
      </p:pic>
    </p:spTree>
    <p:extLst>
      <p:ext uri="{BB962C8B-B14F-4D97-AF65-F5344CB8AC3E}">
        <p14:creationId xmlns:p14="http://schemas.microsoft.com/office/powerpoint/2010/main" val="27014016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Status</a:t>
            </a:r>
          </a:p>
        </p:txBody>
      </p:sp>
      <p:sp>
        <p:nvSpPr>
          <p:cNvPr id="4" name="Slide Number Placeholder 3"/>
          <p:cNvSpPr>
            <a:spLocks noGrp="1"/>
          </p:cNvSpPr>
          <p:nvPr>
            <p:ph type="sldNum" sz="quarter" idx="12"/>
          </p:nvPr>
        </p:nvSpPr>
        <p:spPr/>
        <p:txBody>
          <a:bodyPr/>
          <a:lstStyle/>
          <a:p>
            <a:fld id="{27B53F61-62BD-4F9E-87F1-F36CD5C095C9}" type="slidenum">
              <a:rPr lang="en-US" smtClean="0">
                <a:solidFill>
                  <a:prstClr val="black">
                    <a:tint val="75000"/>
                  </a:prstClr>
                </a:solidFill>
              </a:rPr>
              <a:pPr/>
              <a:t>16</a:t>
            </a:fld>
            <a:endParaRPr lang="en-US">
              <a:solidFill>
                <a:prstClr val="black">
                  <a:tint val="75000"/>
                </a:prstClr>
              </a:solidFill>
            </a:endParaRPr>
          </a:p>
        </p:txBody>
      </p:sp>
      <p:sp>
        <p:nvSpPr>
          <p:cNvPr id="5" name="By the end of the calendar year, we aim to:…"/>
          <p:cNvSpPr txBox="1">
            <a:spLocks noGrp="1"/>
          </p:cNvSpPr>
          <p:nvPr>
            <p:ph idx="1"/>
          </p:nvPr>
        </p:nvSpPr>
        <p:spPr>
          <a:xfrm>
            <a:off x="457200" y="1219200"/>
            <a:ext cx="8229600" cy="4525963"/>
          </a:xfrm>
        </p:spPr>
        <p:txBody>
          <a:bodyPr>
            <a:normAutofit fontScale="77500" lnSpcReduction="20000"/>
          </a:bodyPr>
          <a:lstStyle/>
          <a:p>
            <a:r>
              <a:rPr lang="en-US" dirty="0"/>
              <a:t>Some accomplishments so far:</a:t>
            </a:r>
          </a:p>
          <a:p>
            <a:pPr lvl="1"/>
            <a:r>
              <a:rPr lang="en-US" dirty="0"/>
              <a:t>Python, Java, and C++ libraries</a:t>
            </a:r>
          </a:p>
          <a:p>
            <a:pPr lvl="1"/>
            <a:r>
              <a:rPr lang="en-US" dirty="0" err="1"/>
              <a:t>XRootD</a:t>
            </a:r>
            <a:r>
              <a:rPr lang="en-US" dirty="0"/>
              <a:t> token validation plugins</a:t>
            </a:r>
          </a:p>
          <a:p>
            <a:pPr lvl="1"/>
            <a:r>
              <a:rPr lang="en-US" dirty="0"/>
              <a:t>Token-based CVMFS access</a:t>
            </a:r>
          </a:p>
          <a:p>
            <a:pPr lvl="1"/>
            <a:r>
              <a:rPr lang="en-US" dirty="0"/>
              <a:t>Token-based NGINX plugin for https get/put</a:t>
            </a:r>
          </a:p>
          <a:p>
            <a:pPr lvl="1"/>
            <a:r>
              <a:rPr lang="en-US" dirty="0"/>
              <a:t>X509-to-SciToken translation service</a:t>
            </a:r>
          </a:p>
          <a:p>
            <a:pPr lvl="1"/>
            <a:r>
              <a:rPr lang="en-US" dirty="0"/>
              <a:t>3rd-party HTTPS FTS transfers authorized with SciTokens</a:t>
            </a:r>
          </a:p>
          <a:p>
            <a:pPr lvl="1"/>
            <a:r>
              <a:rPr lang="en-US" dirty="0"/>
              <a:t>SciTokens authentication method in HTCondor (for HTCondor-CE)</a:t>
            </a:r>
          </a:p>
          <a:p>
            <a:pPr lvl="1"/>
            <a:r>
              <a:rPr lang="en-US" dirty="0"/>
              <a:t>OSG aims to have all current software using GSI provide a “demo-quality” GSI-free configuration by January 2021</a:t>
            </a:r>
          </a:p>
          <a:p>
            <a:pPr lvl="1"/>
            <a:r>
              <a:rPr lang="en-US" i="1" dirty="0">
                <a:solidFill>
                  <a:schemeClr val="accent2"/>
                </a:solidFill>
              </a:rPr>
              <a:t>Enhanced HTCondor token support with OAuth flows… demo!</a:t>
            </a:r>
          </a:p>
        </p:txBody>
      </p:sp>
    </p:spTree>
    <p:extLst>
      <p:ext uri="{BB962C8B-B14F-4D97-AF65-F5344CB8AC3E}">
        <p14:creationId xmlns:p14="http://schemas.microsoft.com/office/powerpoint/2010/main" val="903783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1143000"/>
          </a:xfrm>
        </p:spPr>
        <p:txBody>
          <a:bodyPr>
            <a:normAutofit/>
          </a:bodyPr>
          <a:lstStyle/>
          <a:p>
            <a:r>
              <a:rPr lang="en-US" dirty="0"/>
              <a:t>TL;DR</a:t>
            </a:r>
          </a:p>
        </p:txBody>
      </p:sp>
      <p:sp>
        <p:nvSpPr>
          <p:cNvPr id="3" name="Content Placeholder 2"/>
          <p:cNvSpPr>
            <a:spLocks noGrp="1"/>
          </p:cNvSpPr>
          <p:nvPr>
            <p:ph idx="1"/>
          </p:nvPr>
        </p:nvSpPr>
        <p:spPr>
          <a:xfrm>
            <a:off x="381000" y="1371600"/>
            <a:ext cx="8229600" cy="4525963"/>
          </a:xfrm>
        </p:spPr>
        <p:txBody>
          <a:bodyPr>
            <a:normAutofit fontScale="85000" lnSpcReduction="10000"/>
          </a:bodyPr>
          <a:lstStyle/>
          <a:p>
            <a:r>
              <a:rPr lang="en-US" dirty="0"/>
              <a:t>The </a:t>
            </a:r>
            <a:r>
              <a:rPr lang="en-US" dirty="0" err="1"/>
              <a:t>SciTokens</a:t>
            </a:r>
            <a:r>
              <a:rPr lang="en-US" dirty="0"/>
              <a:t> project aims to:</a:t>
            </a:r>
          </a:p>
          <a:p>
            <a:pPr lvl="1"/>
            <a:r>
              <a:rPr lang="en-US" dirty="0"/>
              <a:t>Introduce a </a:t>
            </a:r>
            <a:r>
              <a:rPr lang="en-US" b="1" i="1" dirty="0"/>
              <a:t>capabilities-based </a:t>
            </a:r>
            <a:r>
              <a:rPr lang="en-US" b="1" dirty="0"/>
              <a:t>authorization infrastructure </a:t>
            </a:r>
            <a:r>
              <a:rPr lang="en-US" dirty="0"/>
              <a:t>for distributed scientific computing,</a:t>
            </a:r>
          </a:p>
          <a:p>
            <a:pPr lvl="1"/>
            <a:r>
              <a:rPr lang="en-US" dirty="0"/>
              <a:t>provide a </a:t>
            </a:r>
            <a:r>
              <a:rPr lang="en-US" b="1" dirty="0"/>
              <a:t>reference platform</a:t>
            </a:r>
            <a:r>
              <a:rPr lang="en-US" dirty="0"/>
              <a:t>, combining a token library with </a:t>
            </a:r>
            <a:r>
              <a:rPr lang="en-US" dirty="0" err="1"/>
              <a:t>CILogon</a:t>
            </a:r>
            <a:r>
              <a:rPr lang="en-US" dirty="0"/>
              <a:t>, HTCondor, CVMFS, NGINX, and </a:t>
            </a:r>
            <a:r>
              <a:rPr lang="en-US" dirty="0" err="1"/>
              <a:t>Xrootd</a:t>
            </a:r>
            <a:r>
              <a:rPr lang="en-US" dirty="0"/>
              <a:t>, AND</a:t>
            </a:r>
          </a:p>
          <a:p>
            <a:pPr lvl="1"/>
            <a:r>
              <a:rPr lang="en-US" b="1" dirty="0"/>
              <a:t>Deploy this technology </a:t>
            </a:r>
            <a:r>
              <a:rPr lang="en-US" dirty="0"/>
              <a:t>to help our science stakeholders (LIGO and LSST) better achieve their scientific aims.</a:t>
            </a:r>
          </a:p>
          <a:p>
            <a:pPr marL="457200" lvl="1" indent="0">
              <a:buNone/>
            </a:pPr>
            <a:endParaRPr lang="en-US" dirty="0"/>
          </a:p>
          <a:p>
            <a:r>
              <a:rPr lang="en-US" sz="2100" dirty="0"/>
              <a:t>Note: </a:t>
            </a:r>
            <a:r>
              <a:rPr lang="en-US" sz="2100" dirty="0" err="1"/>
              <a:t>SciTokens</a:t>
            </a:r>
            <a:r>
              <a:rPr lang="en-US" sz="2100" dirty="0"/>
              <a:t> does not do everything… e.g. </a:t>
            </a:r>
            <a:r>
              <a:rPr lang="en-US" sz="2100" dirty="0" err="1"/>
              <a:t>SciTokens</a:t>
            </a:r>
            <a:r>
              <a:rPr lang="en-US" sz="2100" dirty="0"/>
              <a:t> does not manage your identity (still need an identity management solution), nor does </a:t>
            </a:r>
            <a:r>
              <a:rPr lang="en-US" sz="2100" dirty="0" err="1"/>
              <a:t>SciTokens</a:t>
            </a:r>
            <a:r>
              <a:rPr lang="en-US" sz="2100" dirty="0"/>
              <a:t> provide an authorization service.  But it will enable taking existing solutions and scale them out of distributed grid infrastructure.</a:t>
            </a:r>
          </a:p>
        </p:txBody>
      </p:sp>
      <p:sp>
        <p:nvSpPr>
          <p:cNvPr id="4" name="Slide Number Placeholder 3"/>
          <p:cNvSpPr>
            <a:spLocks noGrp="1"/>
          </p:cNvSpPr>
          <p:nvPr>
            <p:ph type="sldNum" sz="quarter" idx="12"/>
          </p:nvPr>
        </p:nvSpPr>
        <p:spPr/>
        <p:txBody>
          <a:bodyPr/>
          <a:lstStyle/>
          <a:p>
            <a:fld id="{27B53F61-62BD-4F9E-87F1-F36CD5C095C9}" type="slidenum">
              <a:rPr lang="en-US" smtClean="0"/>
              <a:t>17</a:t>
            </a:fld>
            <a:endParaRPr lang="en-US"/>
          </a:p>
        </p:txBody>
      </p:sp>
    </p:spTree>
    <p:extLst>
      <p:ext uri="{BB962C8B-B14F-4D97-AF65-F5344CB8AC3E}">
        <p14:creationId xmlns:p14="http://schemas.microsoft.com/office/powerpoint/2010/main" val="1305139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 are working with a lot of people</a:t>
            </a:r>
          </a:p>
        </p:txBody>
      </p:sp>
      <p:sp>
        <p:nvSpPr>
          <p:cNvPr id="3" name="Content Placeholder 2"/>
          <p:cNvSpPr>
            <a:spLocks noGrp="1"/>
          </p:cNvSpPr>
          <p:nvPr>
            <p:ph idx="1"/>
          </p:nvPr>
        </p:nvSpPr>
        <p:spPr/>
        <p:txBody>
          <a:bodyPr/>
          <a:lstStyle/>
          <a:p>
            <a:r>
              <a:rPr lang="en-US" dirty="0"/>
              <a:t>Stakeholders: LIGO, LSST</a:t>
            </a:r>
          </a:p>
          <a:p>
            <a:r>
              <a:rPr lang="en-US" dirty="0"/>
              <a:t>Technologies: HTCondor, </a:t>
            </a:r>
            <a:r>
              <a:rPr lang="en-US" dirty="0" err="1"/>
              <a:t>CILogin</a:t>
            </a:r>
            <a:r>
              <a:rPr lang="en-US" dirty="0"/>
              <a:t>, CVMFS, </a:t>
            </a:r>
            <a:r>
              <a:rPr lang="en-US" dirty="0" err="1"/>
              <a:t>XRootD</a:t>
            </a:r>
            <a:r>
              <a:rPr lang="en-US" dirty="0"/>
              <a:t>, FTS</a:t>
            </a:r>
          </a:p>
          <a:p>
            <a:r>
              <a:rPr lang="en-US" dirty="0"/>
              <a:t>Discussions and Interest from Open Science Grid (OSG), LHC WLCG (Worldwide LHC Computing Grid), CMS, CERN IT</a:t>
            </a:r>
          </a:p>
          <a:p>
            <a:r>
              <a:rPr lang="en-US" dirty="0"/>
              <a:t>You?</a:t>
            </a:r>
          </a:p>
        </p:txBody>
      </p:sp>
      <p:sp>
        <p:nvSpPr>
          <p:cNvPr id="4" name="Slide Number Placeholder 3"/>
          <p:cNvSpPr>
            <a:spLocks noGrp="1"/>
          </p:cNvSpPr>
          <p:nvPr>
            <p:ph type="sldNum" sz="quarter" idx="12"/>
          </p:nvPr>
        </p:nvSpPr>
        <p:spPr/>
        <p:txBody>
          <a:bodyPr/>
          <a:lstStyle/>
          <a:p>
            <a:fld id="{27B53F61-62BD-4F9E-87F1-F36CD5C095C9}" type="slidenum">
              <a:rPr lang="en-US" smtClean="0"/>
              <a:t>18</a:t>
            </a:fld>
            <a:endParaRPr lang="en-US"/>
          </a:p>
        </p:txBody>
      </p:sp>
    </p:spTree>
    <p:extLst>
      <p:ext uri="{BB962C8B-B14F-4D97-AF65-F5344CB8AC3E}">
        <p14:creationId xmlns:p14="http://schemas.microsoft.com/office/powerpoint/2010/main" val="1632948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3453" y="768114"/>
            <a:ext cx="8229600" cy="1143000"/>
          </a:xfrm>
        </p:spPr>
        <p:txBody>
          <a:bodyPr/>
          <a:lstStyle/>
          <a:p>
            <a:r>
              <a:rPr lang="en-US" dirty="0"/>
              <a:t>Feel free to contact us</a:t>
            </a:r>
          </a:p>
        </p:txBody>
      </p:sp>
      <p:sp>
        <p:nvSpPr>
          <p:cNvPr id="3" name="Content Placeholder 2"/>
          <p:cNvSpPr>
            <a:spLocks noGrp="1"/>
          </p:cNvSpPr>
          <p:nvPr>
            <p:ph idx="1"/>
          </p:nvPr>
        </p:nvSpPr>
        <p:spPr>
          <a:xfrm>
            <a:off x="605345" y="1701233"/>
            <a:ext cx="8229600" cy="2449843"/>
          </a:xfrm>
        </p:spPr>
        <p:txBody>
          <a:bodyPr>
            <a:normAutofit/>
          </a:bodyPr>
          <a:lstStyle/>
          <a:p>
            <a:r>
              <a:rPr lang="en-US" dirty="0"/>
              <a:t>Web Site (includes email lists): </a:t>
            </a:r>
          </a:p>
          <a:p>
            <a:pPr marL="0" indent="0">
              <a:buNone/>
            </a:pPr>
            <a:r>
              <a:rPr lang="en-US" dirty="0"/>
              <a:t>    </a:t>
            </a:r>
            <a:r>
              <a:rPr lang="en-US" dirty="0">
                <a:hlinkClick r:id="rId2"/>
              </a:rPr>
              <a:t>https://scitokens.org</a:t>
            </a:r>
            <a:endParaRPr lang="en-US" dirty="0"/>
          </a:p>
          <a:p>
            <a:r>
              <a:rPr lang="en-US" dirty="0"/>
              <a:t>PI/co-PI contact info appears below</a:t>
            </a:r>
          </a:p>
          <a:p>
            <a:r>
              <a:rPr lang="en-US" dirty="0"/>
              <a:t>Questions and Thank You!</a:t>
            </a:r>
          </a:p>
        </p:txBody>
      </p:sp>
      <p:sp>
        <p:nvSpPr>
          <p:cNvPr id="4" name="Slide Number Placeholder 3"/>
          <p:cNvSpPr>
            <a:spLocks noGrp="1"/>
          </p:cNvSpPr>
          <p:nvPr>
            <p:ph type="sldNum" sz="quarter" idx="12"/>
          </p:nvPr>
        </p:nvSpPr>
        <p:spPr/>
        <p:txBody>
          <a:bodyPr/>
          <a:lstStyle/>
          <a:p>
            <a:fld id="{27B53F61-62BD-4F9E-87F1-F36CD5C095C9}" type="slidenum">
              <a:rPr lang="en-US" smtClean="0"/>
              <a:t>19</a:t>
            </a:fld>
            <a:endParaRPr lang="en-US"/>
          </a:p>
        </p:txBody>
      </p:sp>
      <p:grpSp>
        <p:nvGrpSpPr>
          <p:cNvPr id="5" name="Group 4"/>
          <p:cNvGrpSpPr/>
          <p:nvPr/>
        </p:nvGrpSpPr>
        <p:grpSpPr>
          <a:xfrm>
            <a:off x="5246309" y="4072711"/>
            <a:ext cx="1630224" cy="2537000"/>
            <a:chOff x="5246309" y="4072711"/>
            <a:chExt cx="1630224" cy="2537000"/>
          </a:xfrm>
        </p:grpSpPr>
        <p:sp>
          <p:nvSpPr>
            <p:cNvPr id="6" name="TextBox 25">
              <a:extLst>
                <a:ext uri="{FF2B5EF4-FFF2-40B4-BE49-F238E27FC236}">
                  <a16:creationId xmlns:a16="http://schemas.microsoft.com/office/drawing/2014/main" id="{D6AFDAA6-36D6-4DC6-B0F4-F84C7C678F18}"/>
                </a:ext>
              </a:extLst>
            </p:cNvPr>
            <p:cNvSpPr txBox="1"/>
            <p:nvPr/>
          </p:nvSpPr>
          <p:spPr>
            <a:xfrm>
              <a:off x="5246309" y="5347827"/>
              <a:ext cx="1630224" cy="126188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400" b="1" dirty="0">
                <a:solidFill>
                  <a:schemeClr val="accent1">
                    <a:lumMod val="75000"/>
                  </a:schemeClr>
                </a:solidFill>
              </a:endParaRPr>
            </a:p>
            <a:p>
              <a:r>
                <a:rPr lang="en-US" sz="1400" b="1" dirty="0">
                  <a:solidFill>
                    <a:schemeClr val="accent1">
                      <a:lumMod val="75000"/>
                    </a:schemeClr>
                  </a:solidFill>
                </a:rPr>
                <a:t>Todd Tannenbaum</a:t>
              </a:r>
            </a:p>
            <a:p>
              <a:r>
                <a:rPr lang="en-US" sz="1200" dirty="0"/>
                <a:t>Researcher, HTCondor Technical Lead</a:t>
              </a:r>
            </a:p>
            <a:p>
              <a:r>
                <a:rPr lang="en-US" sz="1200" dirty="0"/>
                <a:t>UW-Madison</a:t>
              </a:r>
              <a:endParaRPr lang="en-US" sz="1200" i="1" dirty="0"/>
            </a:p>
            <a:p>
              <a:r>
                <a:rPr lang="en-US" sz="1200" i="1" dirty="0"/>
                <a:t>tannenba@cs.wisc.edu</a:t>
              </a:r>
              <a:endParaRPr lang="en-US" sz="1200" dirty="0"/>
            </a:p>
          </p:txBody>
        </p:sp>
        <p:pic>
          <p:nvPicPr>
            <p:cNvPr id="7" name="Picture 2" descr="C:\download\IMG_2801.JP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5335186" y="4072711"/>
              <a:ext cx="1269958" cy="154569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Group 7"/>
          <p:cNvGrpSpPr/>
          <p:nvPr/>
        </p:nvGrpSpPr>
        <p:grpSpPr>
          <a:xfrm>
            <a:off x="543453" y="4106558"/>
            <a:ext cx="1630224" cy="2510734"/>
            <a:chOff x="426915" y="3915015"/>
            <a:chExt cx="1630224" cy="2510734"/>
          </a:xfrm>
        </p:grpSpPr>
        <p:pic>
          <p:nvPicPr>
            <p:cNvPr id="9" name="Picture 4" descr="http://www.ncsa.illinois.edu/People/jbasney/xBasney.jpeg.pagespeed.ic.w2ZlPqlAB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297" y="3915015"/>
              <a:ext cx="1139575" cy="1519433"/>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5">
              <a:extLst>
                <a:ext uri="{FF2B5EF4-FFF2-40B4-BE49-F238E27FC236}">
                  <a16:creationId xmlns:a16="http://schemas.microsoft.com/office/drawing/2014/main" id="{D6AFDAA6-36D6-4DC6-B0F4-F84C7C678F18}"/>
                </a:ext>
              </a:extLst>
            </p:cNvPr>
            <p:cNvSpPr txBox="1"/>
            <p:nvPr/>
          </p:nvSpPr>
          <p:spPr>
            <a:xfrm>
              <a:off x="426915" y="5163865"/>
              <a:ext cx="1630224" cy="126188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400" b="1" dirty="0">
                <a:solidFill>
                  <a:schemeClr val="accent1">
                    <a:lumMod val="75000"/>
                  </a:schemeClr>
                </a:solidFill>
              </a:endParaRPr>
            </a:p>
            <a:p>
              <a:r>
                <a:rPr lang="en-US" sz="1400" b="1" dirty="0">
                  <a:solidFill>
                    <a:schemeClr val="accent1">
                      <a:lumMod val="75000"/>
                    </a:schemeClr>
                  </a:solidFill>
                </a:rPr>
                <a:t>Jim Basney</a:t>
              </a:r>
            </a:p>
            <a:p>
              <a:r>
                <a:rPr lang="en-US" sz="1200" dirty="0"/>
                <a:t>Senior Research Scientist</a:t>
              </a:r>
            </a:p>
            <a:p>
              <a:r>
                <a:rPr lang="en-US" sz="1200" dirty="0"/>
                <a:t>NCSA / UIUC</a:t>
              </a:r>
            </a:p>
            <a:p>
              <a:r>
                <a:rPr lang="en-US" sz="1200" i="1" dirty="0"/>
                <a:t>jbasney@illinois.edu</a:t>
              </a:r>
              <a:endParaRPr lang="en-US" sz="1200" dirty="0"/>
            </a:p>
          </p:txBody>
        </p:sp>
      </p:grpSp>
      <p:grpSp>
        <p:nvGrpSpPr>
          <p:cNvPr id="11" name="Group 10"/>
          <p:cNvGrpSpPr/>
          <p:nvPr/>
        </p:nvGrpSpPr>
        <p:grpSpPr>
          <a:xfrm>
            <a:off x="2074738" y="4098977"/>
            <a:ext cx="1630224" cy="2510734"/>
            <a:chOff x="1942196" y="3915015"/>
            <a:chExt cx="1630224" cy="2510734"/>
          </a:xfrm>
        </p:grpSpPr>
        <p:pic>
          <p:nvPicPr>
            <p:cNvPr id="12" name="Picture 11" descr="Photo - Google Photos - Mozilla Firefox"/>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l="1167" t="11992" r="66143" b="40039"/>
            <a:stretch/>
          </p:blipFill>
          <p:spPr>
            <a:xfrm>
              <a:off x="2057139" y="3915015"/>
              <a:ext cx="1226851" cy="1519433"/>
            </a:xfrm>
            <a:prstGeom prst="rect">
              <a:avLst/>
            </a:prstGeom>
          </p:spPr>
        </p:pic>
        <p:sp>
          <p:nvSpPr>
            <p:cNvPr id="13" name="TextBox 25">
              <a:extLst>
                <a:ext uri="{FF2B5EF4-FFF2-40B4-BE49-F238E27FC236}">
                  <a16:creationId xmlns:a16="http://schemas.microsoft.com/office/drawing/2014/main" id="{D6AFDAA6-36D6-4DC6-B0F4-F84C7C678F18}"/>
                </a:ext>
              </a:extLst>
            </p:cNvPr>
            <p:cNvSpPr txBox="1"/>
            <p:nvPr/>
          </p:nvSpPr>
          <p:spPr>
            <a:xfrm>
              <a:off x="1942196" y="5163865"/>
              <a:ext cx="1630224" cy="126188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400" b="1" dirty="0">
                <a:solidFill>
                  <a:schemeClr val="accent1">
                    <a:lumMod val="75000"/>
                  </a:schemeClr>
                </a:solidFill>
              </a:endParaRPr>
            </a:p>
            <a:p>
              <a:r>
                <a:rPr lang="en-US" sz="1400" b="1" dirty="0">
                  <a:solidFill>
                    <a:schemeClr val="accent1">
                      <a:lumMod val="75000"/>
                    </a:schemeClr>
                  </a:solidFill>
                </a:rPr>
                <a:t>Brian Bockelman</a:t>
              </a:r>
            </a:p>
            <a:p>
              <a:r>
                <a:rPr lang="en-US" sz="1200" dirty="0"/>
                <a:t>Asst. Research Professor, OSG </a:t>
              </a:r>
              <a:r>
                <a:rPr lang="en-US" sz="1200" dirty="0" err="1"/>
                <a:t>Coord</a:t>
              </a:r>
              <a:r>
                <a:rPr lang="en-US" sz="1200" dirty="0"/>
                <a:t>.</a:t>
              </a:r>
            </a:p>
            <a:p>
              <a:r>
                <a:rPr lang="en-US" sz="1200" dirty="0"/>
                <a:t>U of Nebraska-Lincoln</a:t>
              </a:r>
              <a:endParaRPr lang="en-US" sz="1200" i="1" dirty="0"/>
            </a:p>
            <a:p>
              <a:r>
                <a:rPr lang="en-US" sz="1200" i="1" dirty="0"/>
                <a:t>bbockelm@cse.unl.edu</a:t>
              </a:r>
              <a:endParaRPr lang="en-US" sz="1200" dirty="0"/>
            </a:p>
          </p:txBody>
        </p:sp>
      </p:grpSp>
      <p:grpSp>
        <p:nvGrpSpPr>
          <p:cNvPr id="14" name="Group 13"/>
          <p:cNvGrpSpPr/>
          <p:nvPr/>
        </p:nvGrpSpPr>
        <p:grpSpPr>
          <a:xfrm>
            <a:off x="3704962" y="4122643"/>
            <a:ext cx="1630224" cy="2494649"/>
            <a:chOff x="6819345" y="3931100"/>
            <a:chExt cx="1630224" cy="2494649"/>
          </a:xfrm>
        </p:grpSpPr>
        <p:pic>
          <p:nvPicPr>
            <p:cNvPr id="15" name="Picture 8" descr="Related imag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08222" y="3931100"/>
              <a:ext cx="1127511" cy="150334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25">
              <a:extLst>
                <a:ext uri="{FF2B5EF4-FFF2-40B4-BE49-F238E27FC236}">
                  <a16:creationId xmlns:a16="http://schemas.microsoft.com/office/drawing/2014/main" id="{D6AFDAA6-36D6-4DC6-B0F4-F84C7C678F18}"/>
                </a:ext>
              </a:extLst>
            </p:cNvPr>
            <p:cNvSpPr txBox="1"/>
            <p:nvPr/>
          </p:nvSpPr>
          <p:spPr>
            <a:xfrm>
              <a:off x="6819345" y="5163865"/>
              <a:ext cx="1630224" cy="126188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400" b="1" dirty="0">
                <a:solidFill>
                  <a:schemeClr val="accent1">
                    <a:lumMod val="75000"/>
                  </a:schemeClr>
                </a:solidFill>
              </a:endParaRPr>
            </a:p>
            <a:p>
              <a:r>
                <a:rPr lang="en-US" sz="1400" b="1" dirty="0">
                  <a:solidFill>
                    <a:schemeClr val="accent1">
                      <a:lumMod val="75000"/>
                    </a:schemeClr>
                  </a:solidFill>
                </a:rPr>
                <a:t>Duncan Brown</a:t>
              </a:r>
            </a:p>
            <a:p>
              <a:r>
                <a:rPr lang="en-US" sz="1200" dirty="0"/>
                <a:t>Charles Brightman Professor of Physics</a:t>
              </a:r>
            </a:p>
            <a:p>
              <a:r>
                <a:rPr lang="en-US" sz="1200" dirty="0"/>
                <a:t>Syracuse University</a:t>
              </a:r>
              <a:endParaRPr lang="en-US" sz="1200" i="1" dirty="0"/>
            </a:p>
            <a:p>
              <a:r>
                <a:rPr lang="en-US" sz="1200" i="1" dirty="0"/>
                <a:t>dabrown@syr.edu</a:t>
              </a:r>
              <a:endParaRPr lang="en-US" sz="1200" dirty="0"/>
            </a:p>
          </p:txBody>
        </p:sp>
      </p:grpSp>
      <p:sp>
        <p:nvSpPr>
          <p:cNvPr id="17" name="TextBox 25">
            <a:extLst>
              <a:ext uri="{FF2B5EF4-FFF2-40B4-BE49-F238E27FC236}">
                <a16:creationId xmlns:a16="http://schemas.microsoft.com/office/drawing/2014/main" id="{D6AFDAA6-36D6-4DC6-B0F4-F84C7C678F18}"/>
              </a:ext>
            </a:extLst>
          </p:cNvPr>
          <p:cNvSpPr txBox="1"/>
          <p:nvPr/>
        </p:nvSpPr>
        <p:spPr>
          <a:xfrm>
            <a:off x="6852773" y="5347827"/>
            <a:ext cx="1630224" cy="126188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400" b="1" dirty="0">
              <a:solidFill>
                <a:schemeClr val="accent1">
                  <a:lumMod val="75000"/>
                </a:schemeClr>
              </a:solidFill>
            </a:endParaRPr>
          </a:p>
          <a:p>
            <a:r>
              <a:rPr lang="en-US" sz="1400" b="1" dirty="0">
                <a:solidFill>
                  <a:schemeClr val="accent1">
                    <a:lumMod val="75000"/>
                  </a:schemeClr>
                </a:solidFill>
              </a:rPr>
              <a:t>Alexander Withers</a:t>
            </a:r>
          </a:p>
          <a:p>
            <a:r>
              <a:rPr lang="en-US" sz="1200" dirty="0"/>
              <a:t>Senior Security Engineer</a:t>
            </a:r>
          </a:p>
          <a:p>
            <a:r>
              <a:rPr lang="en-US" sz="1200" dirty="0"/>
              <a:t>NCSA / UIUC</a:t>
            </a:r>
            <a:endParaRPr lang="en-US" sz="1200" i="1" dirty="0"/>
          </a:p>
          <a:p>
            <a:r>
              <a:rPr lang="en-US" sz="1200" i="1" dirty="0"/>
              <a:t>alexw1@illinois.edu</a:t>
            </a:r>
            <a:endParaRPr lang="en-US" sz="1200" dirty="0"/>
          </a:p>
        </p:txBody>
      </p:sp>
      <p:pic>
        <p:nvPicPr>
          <p:cNvPr id="18" name="Picture 2"/>
          <p:cNvPicPr>
            <a:picLocks noChangeAspect="1" noChangeArrowheads="1"/>
          </p:cNvPicPr>
          <p:nvPr/>
        </p:nvPicPr>
        <p:blipFill rotWithShape="1">
          <a:blip r:embed="rId9">
            <a:extLst>
              <a:ext uri="{28A0092B-C50C-407E-A947-70E740481C1C}">
                <a14:useLocalDpi xmlns:a14="http://schemas.microsoft.com/office/drawing/2010/main" val="0"/>
              </a:ext>
            </a:extLst>
          </a:blip>
          <a:srcRect l="5551" t="3558" r="3376" b="16491"/>
          <a:stretch/>
        </p:blipFill>
        <p:spPr bwMode="auto">
          <a:xfrm>
            <a:off x="6958940" y="4104990"/>
            <a:ext cx="1294034" cy="1507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 descr="SciToken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15074" y="-152400"/>
            <a:ext cx="381000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718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1143000"/>
          </a:xfrm>
        </p:spPr>
        <p:txBody>
          <a:bodyPr>
            <a:normAutofit fontScale="90000"/>
          </a:bodyPr>
          <a:lstStyle/>
          <a:p>
            <a:r>
              <a:rPr lang="en-US" dirty="0" err="1"/>
              <a:t>SciTokens</a:t>
            </a:r>
            <a:r>
              <a:rPr lang="en-US" dirty="0"/>
              <a:t>: Federated Authorization</a:t>
            </a:r>
            <a:br>
              <a:rPr lang="en-US" dirty="0"/>
            </a:br>
            <a:r>
              <a:rPr lang="en-US" dirty="0"/>
              <a:t>Ecosystem for Distributed Scientific</a:t>
            </a:r>
            <a:br>
              <a:rPr lang="en-US" dirty="0"/>
            </a:br>
            <a:r>
              <a:rPr lang="en-US" dirty="0"/>
              <a:t>Computing</a:t>
            </a:r>
          </a:p>
        </p:txBody>
      </p:sp>
      <p:sp>
        <p:nvSpPr>
          <p:cNvPr id="3" name="Content Placeholder 2"/>
          <p:cNvSpPr>
            <a:spLocks noGrp="1"/>
          </p:cNvSpPr>
          <p:nvPr>
            <p:ph idx="1"/>
          </p:nvPr>
        </p:nvSpPr>
        <p:spPr>
          <a:xfrm>
            <a:off x="457200" y="1905000"/>
            <a:ext cx="8229600" cy="4525963"/>
          </a:xfrm>
        </p:spPr>
        <p:txBody>
          <a:bodyPr>
            <a:normAutofit fontScale="92500" lnSpcReduction="10000"/>
          </a:bodyPr>
          <a:lstStyle/>
          <a:p>
            <a:r>
              <a:rPr lang="en-US" dirty="0"/>
              <a:t>The SciTokens project aims to:</a:t>
            </a:r>
          </a:p>
          <a:p>
            <a:pPr lvl="1"/>
            <a:r>
              <a:rPr lang="en-US" dirty="0"/>
              <a:t>Introduce a </a:t>
            </a:r>
            <a:r>
              <a:rPr lang="en-US" b="1" i="1" dirty="0"/>
              <a:t>capabilities-based </a:t>
            </a:r>
            <a:r>
              <a:rPr lang="en-US" b="1" dirty="0"/>
              <a:t>authorization infrastructure </a:t>
            </a:r>
            <a:r>
              <a:rPr lang="en-US" dirty="0"/>
              <a:t>for distributed scientific computing,</a:t>
            </a:r>
          </a:p>
          <a:p>
            <a:pPr lvl="1"/>
            <a:r>
              <a:rPr lang="en-US" dirty="0"/>
              <a:t>provide a </a:t>
            </a:r>
            <a:r>
              <a:rPr lang="en-US" b="1" dirty="0"/>
              <a:t>reference platform</a:t>
            </a:r>
            <a:r>
              <a:rPr lang="en-US" dirty="0"/>
              <a:t>, combining a token library with </a:t>
            </a:r>
            <a:r>
              <a:rPr lang="en-US" dirty="0" err="1"/>
              <a:t>CILogon</a:t>
            </a:r>
            <a:r>
              <a:rPr lang="en-US" dirty="0"/>
              <a:t>, HTCondor, CVMFS, and </a:t>
            </a:r>
            <a:r>
              <a:rPr lang="en-US" dirty="0" err="1"/>
              <a:t>Xrootd</a:t>
            </a:r>
            <a:r>
              <a:rPr lang="en-US" dirty="0"/>
              <a:t>, AND</a:t>
            </a:r>
          </a:p>
          <a:p>
            <a:pPr lvl="1"/>
            <a:r>
              <a:rPr lang="en-US" b="1" dirty="0"/>
              <a:t>Deploy this service </a:t>
            </a:r>
            <a:r>
              <a:rPr lang="en-US" dirty="0"/>
              <a:t>to help our science stakeholders (LIGO and LSST) better achieve their scientific aims.</a:t>
            </a:r>
          </a:p>
          <a:p>
            <a:r>
              <a:rPr lang="en-US" dirty="0"/>
              <a:t>In this presentation, I’d like to unpack what this means</a:t>
            </a:r>
          </a:p>
        </p:txBody>
      </p:sp>
      <p:sp>
        <p:nvSpPr>
          <p:cNvPr id="4" name="Slide Number Placeholder 3"/>
          <p:cNvSpPr>
            <a:spLocks noGrp="1"/>
          </p:cNvSpPr>
          <p:nvPr>
            <p:ph type="sldNum" sz="quarter" idx="12"/>
          </p:nvPr>
        </p:nvSpPr>
        <p:spPr/>
        <p:txBody>
          <a:bodyPr/>
          <a:lstStyle/>
          <a:p>
            <a:fld id="{27B53F61-62BD-4F9E-87F1-F36CD5C095C9}" type="slidenum">
              <a:rPr lang="en-US" smtClean="0"/>
              <a:t>2</a:t>
            </a:fld>
            <a:endParaRPr lang="en-US"/>
          </a:p>
        </p:txBody>
      </p:sp>
    </p:spTree>
    <p:extLst>
      <p:ext uri="{BB962C8B-B14F-4D97-AF65-F5344CB8AC3E}">
        <p14:creationId xmlns:p14="http://schemas.microsoft.com/office/powerpoint/2010/main" val="1070449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common grid computing scenario</a:t>
            </a:r>
          </a:p>
        </p:txBody>
      </p:sp>
      <p:sp>
        <p:nvSpPr>
          <p:cNvPr id="3" name="Content Placeholder 2"/>
          <p:cNvSpPr>
            <a:spLocks noGrp="1"/>
          </p:cNvSpPr>
          <p:nvPr>
            <p:ph idx="1"/>
          </p:nvPr>
        </p:nvSpPr>
        <p:spPr/>
        <p:txBody>
          <a:bodyPr/>
          <a:lstStyle/>
          <a:p>
            <a:r>
              <a:rPr lang="en-US" dirty="0"/>
              <a:t>Scientist submits a compute job</a:t>
            </a:r>
          </a:p>
          <a:p>
            <a:r>
              <a:rPr lang="en-US" dirty="0"/>
              <a:t>This compute job is scheduled and ultimately starts running on some server out in the grid (or cloud, or HPC center)</a:t>
            </a:r>
          </a:p>
          <a:p>
            <a:r>
              <a:rPr lang="en-US" dirty="0"/>
              <a:t>The job requests to read (and/or write) data from some remote data storage service </a:t>
            </a:r>
          </a:p>
          <a:p>
            <a:pPr marL="0" indent="0">
              <a:buNone/>
            </a:pPr>
            <a:r>
              <a:rPr lang="en-US" dirty="0"/>
              <a:t>How should the storage service validate the job's request to access the data?</a:t>
            </a:r>
          </a:p>
        </p:txBody>
      </p:sp>
      <p:sp>
        <p:nvSpPr>
          <p:cNvPr id="4" name="Slide Number Placeholder 3"/>
          <p:cNvSpPr>
            <a:spLocks noGrp="1"/>
          </p:cNvSpPr>
          <p:nvPr>
            <p:ph type="sldNum" sz="quarter" idx="12"/>
          </p:nvPr>
        </p:nvSpPr>
        <p:spPr/>
        <p:txBody>
          <a:bodyPr/>
          <a:lstStyle/>
          <a:p>
            <a:fld id="{27B53F61-62BD-4F9E-87F1-F36CD5C095C9}" type="slidenum">
              <a:rPr lang="en-US" smtClean="0"/>
              <a:t>3</a:t>
            </a:fld>
            <a:endParaRPr lang="en-US"/>
          </a:p>
        </p:txBody>
      </p:sp>
    </p:spTree>
    <p:extLst>
      <p:ext uri="{BB962C8B-B14F-4D97-AF65-F5344CB8AC3E}">
        <p14:creationId xmlns:p14="http://schemas.microsoft.com/office/powerpoint/2010/main" val="165682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41521" y="5314784"/>
            <a:ext cx="22098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27B53F61-62BD-4F9E-87F1-F36CD5C095C9}" type="slidenum">
              <a:rPr lang="en-US" smtClean="0"/>
              <a:t>4</a:t>
            </a:fld>
            <a:endParaRPr lang="en-US"/>
          </a:p>
        </p:txBody>
      </p:sp>
      <p:sp>
        <p:nvSpPr>
          <p:cNvPr id="5" name="Oval 4"/>
          <p:cNvSpPr/>
          <p:nvPr/>
        </p:nvSpPr>
        <p:spPr>
          <a:xfrm>
            <a:off x="432021" y="5410200"/>
            <a:ext cx="1584960" cy="990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Job</a:t>
            </a:r>
          </a:p>
        </p:txBody>
      </p:sp>
      <p:pic>
        <p:nvPicPr>
          <p:cNvPr id="1026" name="Picture 2" descr="Image result for network clo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514600"/>
            <a:ext cx="3953828" cy="2667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32021" y="4876800"/>
            <a:ext cx="1828800" cy="369332"/>
          </a:xfrm>
          <a:prstGeom prst="rect">
            <a:avLst/>
          </a:prstGeom>
          <a:noFill/>
        </p:spPr>
        <p:txBody>
          <a:bodyPr wrap="square" rtlCol="0">
            <a:spAutoFit/>
          </a:bodyPr>
          <a:lstStyle/>
          <a:p>
            <a:r>
              <a:rPr lang="en-US" dirty="0"/>
              <a:t>Submit Server</a:t>
            </a:r>
          </a:p>
        </p:txBody>
      </p:sp>
      <p:sp>
        <p:nvSpPr>
          <p:cNvPr id="9" name="Rounded Rectangle 8"/>
          <p:cNvSpPr/>
          <p:nvPr/>
        </p:nvSpPr>
        <p:spPr>
          <a:xfrm>
            <a:off x="5058728" y="1047916"/>
            <a:ext cx="22098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371148" y="1162216"/>
            <a:ext cx="1584960" cy="990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Job</a:t>
            </a:r>
          </a:p>
        </p:txBody>
      </p:sp>
      <p:sp>
        <p:nvSpPr>
          <p:cNvPr id="11" name="TextBox 10"/>
          <p:cNvSpPr txBox="1"/>
          <p:nvPr/>
        </p:nvSpPr>
        <p:spPr>
          <a:xfrm>
            <a:off x="5249228" y="628816"/>
            <a:ext cx="1828800" cy="369332"/>
          </a:xfrm>
          <a:prstGeom prst="rect">
            <a:avLst/>
          </a:prstGeom>
          <a:noFill/>
        </p:spPr>
        <p:txBody>
          <a:bodyPr wrap="square" rtlCol="0">
            <a:spAutoFit/>
          </a:bodyPr>
          <a:lstStyle/>
          <a:p>
            <a:r>
              <a:rPr lang="en-US" dirty="0"/>
              <a:t>Compute Server</a:t>
            </a:r>
          </a:p>
        </p:txBody>
      </p:sp>
      <p:sp>
        <p:nvSpPr>
          <p:cNvPr id="12" name="Rounded Rectangle 11"/>
          <p:cNvSpPr/>
          <p:nvPr/>
        </p:nvSpPr>
        <p:spPr>
          <a:xfrm>
            <a:off x="7360257" y="2628900"/>
            <a:ext cx="15240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207857" y="2259568"/>
            <a:ext cx="1828800" cy="369332"/>
          </a:xfrm>
          <a:prstGeom prst="rect">
            <a:avLst/>
          </a:prstGeom>
          <a:noFill/>
        </p:spPr>
        <p:txBody>
          <a:bodyPr wrap="square" rtlCol="0">
            <a:spAutoFit/>
          </a:bodyPr>
          <a:lstStyle/>
          <a:p>
            <a:r>
              <a:rPr lang="en-US" dirty="0"/>
              <a:t>Data Server </a:t>
            </a:r>
          </a:p>
        </p:txBody>
      </p:sp>
      <p:cxnSp>
        <p:nvCxnSpPr>
          <p:cNvPr id="17" name="Straight Arrow Connector 16"/>
          <p:cNvCxnSpPr/>
          <p:nvPr/>
        </p:nvCxnSpPr>
        <p:spPr>
          <a:xfrm flipV="1">
            <a:off x="1905000" y="1977657"/>
            <a:ext cx="3863713" cy="3584943"/>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6036581" y="2152816"/>
            <a:ext cx="860686" cy="841742"/>
          </a:xfrm>
          <a:prstGeom prst="straightConnector1">
            <a:avLst/>
          </a:prstGeom>
          <a:ln w="381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929788" y="2853779"/>
            <a:ext cx="445956" cy="769441"/>
          </a:xfrm>
          <a:prstGeom prst="rect">
            <a:avLst/>
          </a:prstGeom>
          <a:noFill/>
        </p:spPr>
        <p:txBody>
          <a:bodyPr wrap="none" rtlCol="0">
            <a:spAutoFit/>
          </a:bodyPr>
          <a:lstStyle/>
          <a:p>
            <a:r>
              <a:rPr lang="en-US" sz="4400" b="1" dirty="0"/>
              <a:t>?</a:t>
            </a:r>
          </a:p>
        </p:txBody>
      </p:sp>
    </p:spTree>
    <p:extLst>
      <p:ext uri="{BB962C8B-B14F-4D97-AF65-F5344CB8AC3E}">
        <p14:creationId xmlns:p14="http://schemas.microsoft.com/office/powerpoint/2010/main" val="3722485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a:t>Identity &amp; Impersonation</a:t>
            </a:r>
            <a:r>
              <a:rPr lang="en-US" dirty="0"/>
              <a:t>-based Authorization Infrastructure w/ Certs</a:t>
            </a:r>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r>
              <a:rPr lang="en-US" dirty="0"/>
              <a:t>Common grid solution used today: </a:t>
            </a:r>
            <a:r>
              <a:rPr lang="en-US" i="1" dirty="0"/>
              <a:t>identity </a:t>
            </a:r>
            <a:r>
              <a:rPr lang="en-US" dirty="0"/>
              <a:t>and </a:t>
            </a:r>
            <a:r>
              <a:rPr lang="en-US" i="1" dirty="0"/>
              <a:t>impersonation </a:t>
            </a:r>
            <a:r>
              <a:rPr lang="en-US" dirty="0"/>
              <a:t>via X.509 certificates.</a:t>
            </a:r>
          </a:p>
          <a:p>
            <a:pPr lvl="1"/>
            <a:r>
              <a:rPr lang="en-US" dirty="0"/>
              <a:t>Each user is assigned a grid certificate providing you with a globally-recognized identification.</a:t>
            </a:r>
          </a:p>
          <a:p>
            <a:pPr lvl="1"/>
            <a:r>
              <a:rPr lang="en-US" dirty="0"/>
              <a:t>The grid proxy, shipped with the job, allows a third party to impersonate you, (ideally) on your behalf.</a:t>
            </a:r>
          </a:p>
          <a:p>
            <a:pPr lvl="1"/>
            <a:r>
              <a:rPr lang="en-US" dirty="0"/>
              <a:t>The remote service maps your identity to some set of locally defined authorizations.</a:t>
            </a:r>
          </a:p>
          <a:p>
            <a:r>
              <a:rPr lang="en-US" dirty="0"/>
              <a:t>Not ideal for a few reasons: Not least privilege (what if identity is stolen?), global identity complicates life…</a:t>
            </a:r>
          </a:p>
        </p:txBody>
      </p:sp>
      <p:sp>
        <p:nvSpPr>
          <p:cNvPr id="4" name="Slide Number Placeholder 3"/>
          <p:cNvSpPr>
            <a:spLocks noGrp="1"/>
          </p:cNvSpPr>
          <p:nvPr>
            <p:ph type="sldNum" sz="quarter" idx="12"/>
          </p:nvPr>
        </p:nvSpPr>
        <p:spPr/>
        <p:txBody>
          <a:bodyPr/>
          <a:lstStyle/>
          <a:p>
            <a:fld id="{27B53F61-62BD-4F9E-87F1-F36CD5C095C9}" type="slidenum">
              <a:rPr lang="en-US" smtClean="0"/>
              <a:t>5</a:t>
            </a:fld>
            <a:endParaRPr lang="en-US" dirty="0"/>
          </a:p>
        </p:txBody>
      </p:sp>
    </p:spTree>
    <p:extLst>
      <p:ext uri="{BB962C8B-B14F-4D97-AF65-F5344CB8AC3E}">
        <p14:creationId xmlns:p14="http://schemas.microsoft.com/office/powerpoint/2010/main" val="3677316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41521" y="5314784"/>
            <a:ext cx="22098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27B53F61-62BD-4F9E-87F1-F36CD5C095C9}" type="slidenum">
              <a:rPr lang="en-US" smtClean="0"/>
              <a:t>6</a:t>
            </a:fld>
            <a:endParaRPr lang="en-US"/>
          </a:p>
        </p:txBody>
      </p:sp>
      <p:sp>
        <p:nvSpPr>
          <p:cNvPr id="5" name="Oval 4"/>
          <p:cNvSpPr/>
          <p:nvPr/>
        </p:nvSpPr>
        <p:spPr>
          <a:xfrm>
            <a:off x="432021" y="5410200"/>
            <a:ext cx="1584960" cy="990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Job</a:t>
            </a:r>
          </a:p>
        </p:txBody>
      </p:sp>
      <p:pic>
        <p:nvPicPr>
          <p:cNvPr id="1026" name="Picture 2" descr="Image result for network clo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514600"/>
            <a:ext cx="3953828" cy="2667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32021" y="4876800"/>
            <a:ext cx="1828800" cy="369332"/>
          </a:xfrm>
          <a:prstGeom prst="rect">
            <a:avLst/>
          </a:prstGeom>
          <a:noFill/>
        </p:spPr>
        <p:txBody>
          <a:bodyPr wrap="square" rtlCol="0">
            <a:spAutoFit/>
          </a:bodyPr>
          <a:lstStyle/>
          <a:p>
            <a:r>
              <a:rPr lang="en-US" dirty="0"/>
              <a:t>Submit Server</a:t>
            </a:r>
          </a:p>
        </p:txBody>
      </p:sp>
      <p:sp>
        <p:nvSpPr>
          <p:cNvPr id="9" name="Rounded Rectangle 8"/>
          <p:cNvSpPr/>
          <p:nvPr/>
        </p:nvSpPr>
        <p:spPr>
          <a:xfrm>
            <a:off x="5058728" y="1047916"/>
            <a:ext cx="22098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371148" y="1162216"/>
            <a:ext cx="1584960" cy="990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Job</a:t>
            </a:r>
          </a:p>
        </p:txBody>
      </p:sp>
      <p:sp>
        <p:nvSpPr>
          <p:cNvPr id="11" name="TextBox 10"/>
          <p:cNvSpPr txBox="1"/>
          <p:nvPr/>
        </p:nvSpPr>
        <p:spPr>
          <a:xfrm>
            <a:off x="5249228" y="628816"/>
            <a:ext cx="1828800" cy="369332"/>
          </a:xfrm>
          <a:prstGeom prst="rect">
            <a:avLst/>
          </a:prstGeom>
          <a:noFill/>
        </p:spPr>
        <p:txBody>
          <a:bodyPr wrap="square" rtlCol="0">
            <a:spAutoFit/>
          </a:bodyPr>
          <a:lstStyle/>
          <a:p>
            <a:r>
              <a:rPr lang="en-US" dirty="0"/>
              <a:t>Compute Server</a:t>
            </a:r>
          </a:p>
        </p:txBody>
      </p:sp>
      <p:sp>
        <p:nvSpPr>
          <p:cNvPr id="12" name="Rounded Rectangle 11"/>
          <p:cNvSpPr/>
          <p:nvPr/>
        </p:nvSpPr>
        <p:spPr>
          <a:xfrm>
            <a:off x="7360257" y="2628900"/>
            <a:ext cx="15240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207857" y="2259568"/>
            <a:ext cx="1828800" cy="369332"/>
          </a:xfrm>
          <a:prstGeom prst="rect">
            <a:avLst/>
          </a:prstGeom>
          <a:noFill/>
        </p:spPr>
        <p:txBody>
          <a:bodyPr wrap="square" rtlCol="0">
            <a:spAutoFit/>
          </a:bodyPr>
          <a:lstStyle/>
          <a:p>
            <a:r>
              <a:rPr lang="en-US" dirty="0"/>
              <a:t>Data Server </a:t>
            </a:r>
          </a:p>
        </p:txBody>
      </p:sp>
      <p:cxnSp>
        <p:nvCxnSpPr>
          <p:cNvPr id="17" name="Straight Arrow Connector 16"/>
          <p:cNvCxnSpPr/>
          <p:nvPr/>
        </p:nvCxnSpPr>
        <p:spPr>
          <a:xfrm flipV="1">
            <a:off x="1905000" y="1977657"/>
            <a:ext cx="3863713" cy="3584943"/>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6036581" y="2152816"/>
            <a:ext cx="860686" cy="841742"/>
          </a:xfrm>
          <a:prstGeom prst="straightConnector1">
            <a:avLst/>
          </a:prstGeom>
          <a:ln w="381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520188" y="6031468"/>
            <a:ext cx="1379224" cy="369332"/>
          </a:xfrm>
          <a:prstGeom prst="rect">
            <a:avLst/>
          </a:prstGeom>
          <a:solidFill>
            <a:srgbClr val="FFFF00"/>
          </a:solidFill>
        </p:spPr>
        <p:txBody>
          <a:bodyPr wrap="none" rtlCol="0">
            <a:spAutoFit/>
          </a:bodyPr>
          <a:lstStyle/>
          <a:p>
            <a:r>
              <a:rPr lang="en-US" dirty="0"/>
              <a:t>ID: I'm Todd!</a:t>
            </a:r>
          </a:p>
        </p:txBody>
      </p:sp>
      <p:sp>
        <p:nvSpPr>
          <p:cNvPr id="25" name="TextBox 24"/>
          <p:cNvSpPr txBox="1"/>
          <p:nvPr/>
        </p:nvSpPr>
        <p:spPr>
          <a:xfrm>
            <a:off x="6240176" y="1798564"/>
            <a:ext cx="1379224" cy="369332"/>
          </a:xfrm>
          <a:prstGeom prst="rect">
            <a:avLst/>
          </a:prstGeom>
          <a:solidFill>
            <a:srgbClr val="FFFF00"/>
          </a:solidFill>
        </p:spPr>
        <p:txBody>
          <a:bodyPr wrap="none" rtlCol="0">
            <a:spAutoFit/>
          </a:bodyPr>
          <a:lstStyle/>
          <a:p>
            <a:r>
              <a:rPr lang="en-US" dirty="0"/>
              <a:t>ID: I'm Todd!</a:t>
            </a:r>
          </a:p>
        </p:txBody>
      </p:sp>
      <p:sp>
        <p:nvSpPr>
          <p:cNvPr id="26" name="TextBox 25"/>
          <p:cNvSpPr txBox="1"/>
          <p:nvPr/>
        </p:nvSpPr>
        <p:spPr>
          <a:xfrm>
            <a:off x="6388416" y="3053834"/>
            <a:ext cx="1379224" cy="369332"/>
          </a:xfrm>
          <a:prstGeom prst="rect">
            <a:avLst/>
          </a:prstGeom>
          <a:solidFill>
            <a:srgbClr val="FFFF00"/>
          </a:solidFill>
        </p:spPr>
        <p:txBody>
          <a:bodyPr wrap="none" rtlCol="0">
            <a:spAutoFit/>
          </a:bodyPr>
          <a:lstStyle/>
          <a:p>
            <a:r>
              <a:rPr lang="en-US" dirty="0"/>
              <a:t>ID: I'm Todd!</a:t>
            </a:r>
          </a:p>
        </p:txBody>
      </p:sp>
    </p:spTree>
    <p:extLst>
      <p:ext uri="{BB962C8B-B14F-4D97-AF65-F5344CB8AC3E}">
        <p14:creationId xmlns:p14="http://schemas.microsoft.com/office/powerpoint/2010/main" val="642189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i="1" dirty="0"/>
              <a:t>Capabilities-based</a:t>
            </a:r>
            <a:r>
              <a:rPr lang="en-US" dirty="0"/>
              <a:t> </a:t>
            </a:r>
            <a:br>
              <a:rPr lang="en-US" dirty="0"/>
            </a:br>
            <a:r>
              <a:rPr lang="en-US" dirty="0"/>
              <a:t>Authorization Infrastructure w/ tokens</a:t>
            </a:r>
          </a:p>
        </p:txBody>
      </p:sp>
      <p:sp>
        <p:nvSpPr>
          <p:cNvPr id="3" name="Content Placeholder 2"/>
          <p:cNvSpPr>
            <a:spLocks noGrp="1"/>
          </p:cNvSpPr>
          <p:nvPr>
            <p:ph idx="1"/>
          </p:nvPr>
        </p:nvSpPr>
        <p:spPr>
          <a:xfrm>
            <a:off x="228600" y="1981200"/>
            <a:ext cx="8229600" cy="4525963"/>
          </a:xfrm>
        </p:spPr>
        <p:txBody>
          <a:bodyPr>
            <a:normAutofit fontScale="92500" lnSpcReduction="20000"/>
          </a:bodyPr>
          <a:lstStyle/>
          <a:p>
            <a:r>
              <a:rPr lang="en-US" dirty="0"/>
              <a:t>We want to change the infrastructure to focus on </a:t>
            </a:r>
            <a:r>
              <a:rPr lang="en-US" i="1" dirty="0"/>
              <a:t>capabilities</a:t>
            </a:r>
            <a:r>
              <a:rPr lang="en-US" dirty="0"/>
              <a:t>!</a:t>
            </a:r>
          </a:p>
          <a:p>
            <a:pPr lvl="1"/>
            <a:r>
              <a:rPr lang="en-US" dirty="0"/>
              <a:t>The tokens passed to the remote service describe what authorizations the bearer has.</a:t>
            </a:r>
          </a:p>
          <a:p>
            <a:pPr lvl="1"/>
            <a:r>
              <a:rPr lang="en-US" dirty="0"/>
              <a:t>For traceability purposes, there may be an identifier that allows tracing of the token bearer back to an identity.</a:t>
            </a:r>
          </a:p>
          <a:p>
            <a:pPr lvl="1"/>
            <a:r>
              <a:rPr lang="en-US" dirty="0"/>
              <a:t>Identifier != identity. It may be privacy-preserving, requiring the issuer (VO) to provide help in mapping.</a:t>
            </a:r>
          </a:p>
          <a:p>
            <a:r>
              <a:rPr lang="en-US" dirty="0"/>
              <a:t>Example: “The bearer of this piece of paper is entitled to read image files from /LSST/datasets/</a:t>
            </a:r>
            <a:r>
              <a:rPr lang="en-US" dirty="0" err="1"/>
              <a:t>DecemberImages</a:t>
            </a:r>
            <a:r>
              <a:rPr lang="en-US" dirty="0"/>
              <a:t>".</a:t>
            </a:r>
          </a:p>
        </p:txBody>
      </p:sp>
      <p:sp>
        <p:nvSpPr>
          <p:cNvPr id="4" name="Slide Number Placeholder 3"/>
          <p:cNvSpPr>
            <a:spLocks noGrp="1"/>
          </p:cNvSpPr>
          <p:nvPr>
            <p:ph type="sldNum" sz="quarter" idx="12"/>
          </p:nvPr>
        </p:nvSpPr>
        <p:spPr/>
        <p:txBody>
          <a:bodyPr/>
          <a:lstStyle/>
          <a:p>
            <a:fld id="{27B53F61-62BD-4F9E-87F1-F36CD5C095C9}" type="slidenum">
              <a:rPr lang="en-US" smtClean="0"/>
              <a:t>7</a:t>
            </a:fld>
            <a:endParaRPr lang="en-US"/>
          </a:p>
        </p:txBody>
      </p:sp>
    </p:spTree>
    <p:extLst>
      <p:ext uri="{BB962C8B-B14F-4D97-AF65-F5344CB8AC3E}">
        <p14:creationId xmlns:p14="http://schemas.microsoft.com/office/powerpoint/2010/main" val="1323826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41521" y="5314784"/>
            <a:ext cx="22098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27B53F61-62BD-4F9E-87F1-F36CD5C095C9}" type="slidenum">
              <a:rPr lang="en-US" smtClean="0"/>
              <a:t>8</a:t>
            </a:fld>
            <a:endParaRPr lang="en-US"/>
          </a:p>
        </p:txBody>
      </p:sp>
      <p:sp>
        <p:nvSpPr>
          <p:cNvPr id="5" name="Oval 4"/>
          <p:cNvSpPr/>
          <p:nvPr/>
        </p:nvSpPr>
        <p:spPr>
          <a:xfrm>
            <a:off x="432021" y="5410200"/>
            <a:ext cx="1584960" cy="990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Job</a:t>
            </a:r>
          </a:p>
        </p:txBody>
      </p:sp>
      <p:pic>
        <p:nvPicPr>
          <p:cNvPr id="1026" name="Picture 2" descr="Image result for network clo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514600"/>
            <a:ext cx="3953828" cy="2667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32021" y="4876800"/>
            <a:ext cx="1828800" cy="369332"/>
          </a:xfrm>
          <a:prstGeom prst="rect">
            <a:avLst/>
          </a:prstGeom>
          <a:noFill/>
        </p:spPr>
        <p:txBody>
          <a:bodyPr wrap="square" rtlCol="0">
            <a:spAutoFit/>
          </a:bodyPr>
          <a:lstStyle/>
          <a:p>
            <a:r>
              <a:rPr lang="en-US" dirty="0"/>
              <a:t>Submit Server</a:t>
            </a:r>
          </a:p>
        </p:txBody>
      </p:sp>
      <p:sp>
        <p:nvSpPr>
          <p:cNvPr id="9" name="Rounded Rectangle 8"/>
          <p:cNvSpPr/>
          <p:nvPr/>
        </p:nvSpPr>
        <p:spPr>
          <a:xfrm>
            <a:off x="5058728" y="1047916"/>
            <a:ext cx="22098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371148" y="1162216"/>
            <a:ext cx="1584960" cy="990600"/>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Job</a:t>
            </a:r>
          </a:p>
        </p:txBody>
      </p:sp>
      <p:sp>
        <p:nvSpPr>
          <p:cNvPr id="11" name="TextBox 10"/>
          <p:cNvSpPr txBox="1"/>
          <p:nvPr/>
        </p:nvSpPr>
        <p:spPr>
          <a:xfrm>
            <a:off x="5249228" y="628816"/>
            <a:ext cx="1828800" cy="369332"/>
          </a:xfrm>
          <a:prstGeom prst="rect">
            <a:avLst/>
          </a:prstGeom>
          <a:noFill/>
        </p:spPr>
        <p:txBody>
          <a:bodyPr wrap="square" rtlCol="0">
            <a:spAutoFit/>
          </a:bodyPr>
          <a:lstStyle/>
          <a:p>
            <a:r>
              <a:rPr lang="en-US" dirty="0"/>
              <a:t>Compute Server</a:t>
            </a:r>
          </a:p>
        </p:txBody>
      </p:sp>
      <p:sp>
        <p:nvSpPr>
          <p:cNvPr id="12" name="Rounded Rectangle 11"/>
          <p:cNvSpPr/>
          <p:nvPr/>
        </p:nvSpPr>
        <p:spPr>
          <a:xfrm>
            <a:off x="7360257" y="2628900"/>
            <a:ext cx="1524000" cy="1219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207857" y="2259568"/>
            <a:ext cx="1828800" cy="369332"/>
          </a:xfrm>
          <a:prstGeom prst="rect">
            <a:avLst/>
          </a:prstGeom>
          <a:noFill/>
        </p:spPr>
        <p:txBody>
          <a:bodyPr wrap="square" rtlCol="0">
            <a:spAutoFit/>
          </a:bodyPr>
          <a:lstStyle/>
          <a:p>
            <a:r>
              <a:rPr lang="en-US" dirty="0"/>
              <a:t>Data Server </a:t>
            </a:r>
          </a:p>
        </p:txBody>
      </p:sp>
      <p:cxnSp>
        <p:nvCxnSpPr>
          <p:cNvPr id="17" name="Straight Arrow Connector 16"/>
          <p:cNvCxnSpPr/>
          <p:nvPr/>
        </p:nvCxnSpPr>
        <p:spPr>
          <a:xfrm flipV="1">
            <a:off x="1905000" y="1977657"/>
            <a:ext cx="3863713" cy="3584943"/>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6036581" y="2152816"/>
            <a:ext cx="860686" cy="841742"/>
          </a:xfrm>
          <a:prstGeom prst="straightConnector1">
            <a:avLst/>
          </a:prstGeom>
          <a:ln w="381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520188" y="6031468"/>
            <a:ext cx="3164008" cy="369332"/>
          </a:xfrm>
          <a:prstGeom prst="rect">
            <a:avLst/>
          </a:prstGeom>
          <a:solidFill>
            <a:srgbClr val="FFFF00"/>
          </a:solidFill>
        </p:spPr>
        <p:txBody>
          <a:bodyPr wrap="none" rtlCol="0">
            <a:spAutoFit/>
          </a:bodyPr>
          <a:lstStyle/>
          <a:p>
            <a:r>
              <a:rPr lang="en-US" dirty="0"/>
              <a:t>Token: Allow read from /Images</a:t>
            </a:r>
          </a:p>
        </p:txBody>
      </p:sp>
      <p:sp>
        <p:nvSpPr>
          <p:cNvPr id="18" name="TextBox 17"/>
          <p:cNvSpPr txBox="1"/>
          <p:nvPr/>
        </p:nvSpPr>
        <p:spPr>
          <a:xfrm>
            <a:off x="5872649" y="1783484"/>
            <a:ext cx="3164008" cy="369332"/>
          </a:xfrm>
          <a:prstGeom prst="rect">
            <a:avLst/>
          </a:prstGeom>
          <a:solidFill>
            <a:srgbClr val="FFFF00"/>
          </a:solidFill>
        </p:spPr>
        <p:txBody>
          <a:bodyPr wrap="none" rtlCol="0">
            <a:spAutoFit/>
          </a:bodyPr>
          <a:lstStyle/>
          <a:p>
            <a:r>
              <a:rPr lang="en-US" dirty="0"/>
              <a:t>Token: Allow read from /Images</a:t>
            </a:r>
          </a:p>
        </p:txBody>
      </p:sp>
      <p:sp>
        <p:nvSpPr>
          <p:cNvPr id="20" name="TextBox 19"/>
          <p:cNvSpPr txBox="1"/>
          <p:nvPr/>
        </p:nvSpPr>
        <p:spPr>
          <a:xfrm>
            <a:off x="6036581" y="3002245"/>
            <a:ext cx="3164008" cy="369332"/>
          </a:xfrm>
          <a:prstGeom prst="rect">
            <a:avLst/>
          </a:prstGeom>
          <a:solidFill>
            <a:srgbClr val="FFFF00"/>
          </a:solidFill>
        </p:spPr>
        <p:txBody>
          <a:bodyPr wrap="none" rtlCol="0">
            <a:spAutoFit/>
          </a:bodyPr>
          <a:lstStyle/>
          <a:p>
            <a:r>
              <a:rPr lang="en-US" dirty="0"/>
              <a:t>Token: Allow read from /Images</a:t>
            </a:r>
          </a:p>
        </p:txBody>
      </p:sp>
    </p:spTree>
    <p:extLst>
      <p:ext uri="{BB962C8B-B14F-4D97-AF65-F5344CB8AC3E}">
        <p14:creationId xmlns:p14="http://schemas.microsoft.com/office/powerpoint/2010/main" val="1357315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580490"/>
            <a:ext cx="8881888" cy="4667909"/>
          </a:xfrm>
        </p:spPr>
      </p:pic>
      <p:sp>
        <p:nvSpPr>
          <p:cNvPr id="2" name="Title 1"/>
          <p:cNvSpPr>
            <a:spLocks noGrp="1"/>
          </p:cNvSpPr>
          <p:nvPr>
            <p:ph type="title"/>
          </p:nvPr>
        </p:nvSpPr>
        <p:spPr/>
        <p:txBody>
          <a:bodyPr>
            <a:normAutofit fontScale="90000"/>
          </a:bodyPr>
          <a:lstStyle/>
          <a:p>
            <a:r>
              <a:rPr lang="en-US" dirty="0"/>
              <a:t>The rest of the world uses capabilities! </a:t>
            </a:r>
          </a:p>
        </p:txBody>
      </p:sp>
      <p:sp>
        <p:nvSpPr>
          <p:cNvPr id="4" name="Slide Number Placeholder 3"/>
          <p:cNvSpPr>
            <a:spLocks noGrp="1"/>
          </p:cNvSpPr>
          <p:nvPr>
            <p:ph type="sldNum" sz="quarter" idx="12"/>
          </p:nvPr>
        </p:nvSpPr>
        <p:spPr/>
        <p:txBody>
          <a:bodyPr/>
          <a:lstStyle/>
          <a:p>
            <a:fld id="{27B53F61-62BD-4F9E-87F1-F36CD5C095C9}" type="slidenum">
              <a:rPr lang="en-US" smtClean="0"/>
              <a:t>9</a:t>
            </a:fld>
            <a:endParaRPr lang="en-US"/>
          </a:p>
        </p:txBody>
      </p:sp>
    </p:spTree>
    <p:extLst>
      <p:ext uri="{BB962C8B-B14F-4D97-AF65-F5344CB8AC3E}">
        <p14:creationId xmlns:p14="http://schemas.microsoft.com/office/powerpoint/2010/main" val="30862471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529</TotalTime>
  <Words>1091</Words>
  <Application>Microsoft Office PowerPoint</Application>
  <PresentationFormat>On-screen Show (4:3)</PresentationFormat>
  <Paragraphs>148</Paragraphs>
  <Slides>19</Slides>
  <Notes>0</Notes>
  <HiddenSlides>1</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19</vt:i4>
      </vt:variant>
    </vt:vector>
  </HeadingPairs>
  <TitlesOfParts>
    <vt:vector size="27" baseType="lpstr">
      <vt:lpstr>Arial</vt:lpstr>
      <vt:lpstr>Arial Narrow</vt:lpstr>
      <vt:lpstr>Calibri</vt:lpstr>
      <vt:lpstr>Helvetica Light</vt:lpstr>
      <vt:lpstr>Trebuchet MS</vt:lpstr>
      <vt:lpstr>Office Theme</vt:lpstr>
      <vt:lpstr>Berlin</vt:lpstr>
      <vt:lpstr>1_Office Theme</vt:lpstr>
      <vt:lpstr>Introduction to SciTokens HEPiX Fall 2019  Amsterdam</vt:lpstr>
      <vt:lpstr>SciTokens: Federated Authorization Ecosystem for Distributed Scientific Computing</vt:lpstr>
      <vt:lpstr>A common grid computing scenario</vt:lpstr>
      <vt:lpstr>PowerPoint Presentation</vt:lpstr>
      <vt:lpstr>Identity &amp; Impersonation-based Authorization Infrastructure w/ Certs</vt:lpstr>
      <vt:lpstr>PowerPoint Presentation</vt:lpstr>
      <vt:lpstr>Capabilities-based  Authorization Infrastructure w/ tokens</vt:lpstr>
      <vt:lpstr>PowerPoint Presentation</vt:lpstr>
      <vt:lpstr>The rest of the world uses capabilities! </vt:lpstr>
      <vt:lpstr>SciTokens Project Reference Platform</vt:lpstr>
      <vt:lpstr>End-Goal will look like this</vt:lpstr>
      <vt:lpstr>PowerPoint Presentation</vt:lpstr>
      <vt:lpstr>Leverage Relevant RFC Standards</vt:lpstr>
      <vt:lpstr>Architecture</vt:lpstr>
      <vt:lpstr>Early results on OSG</vt:lpstr>
      <vt:lpstr>Status</vt:lpstr>
      <vt:lpstr>TL;DR</vt:lpstr>
      <vt:lpstr>We are working with a lot of people</vt:lpstr>
      <vt:lpstr>Feel free to contact us</vt:lpstr>
    </vt:vector>
  </TitlesOfParts>
  <Company>UW-Madison CHTC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SciTokens MAGIC Meeting SC17 Nov 2017</dc:title>
  <dc:creator>Todd Tannenbaum</dc:creator>
  <cp:lastModifiedBy>tannenba</cp:lastModifiedBy>
  <cp:revision>50</cp:revision>
  <dcterms:created xsi:type="dcterms:W3CDTF">2017-11-15T13:27:33Z</dcterms:created>
  <dcterms:modified xsi:type="dcterms:W3CDTF">2019-10-17T07:30:25Z</dcterms:modified>
</cp:coreProperties>
</file>