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sldIdLst>
    <p:sldId id="256" r:id="rId2"/>
    <p:sldId id="257" r:id="rId3"/>
    <p:sldId id="259" r:id="rId4"/>
    <p:sldId id="258" r:id="rId5"/>
    <p:sldId id="260" r:id="rId6"/>
    <p:sldId id="279" r:id="rId7"/>
    <p:sldId id="272" r:id="rId8"/>
    <p:sldId id="261" r:id="rId9"/>
    <p:sldId id="262" r:id="rId10"/>
    <p:sldId id="263" r:id="rId11"/>
    <p:sldId id="275" r:id="rId12"/>
    <p:sldId id="277" r:id="rId13"/>
    <p:sldId id="292" r:id="rId14"/>
    <p:sldId id="265" r:id="rId15"/>
    <p:sldId id="293" r:id="rId16"/>
    <p:sldId id="294" r:id="rId17"/>
    <p:sldId id="269" r:id="rId18"/>
    <p:sldId id="264" r:id="rId19"/>
    <p:sldId id="268" r:id="rId20"/>
    <p:sldId id="267" r:id="rId21"/>
    <p:sldId id="286" r:id="rId22"/>
    <p:sldId id="281" r:id="rId23"/>
    <p:sldId id="289" r:id="rId24"/>
    <p:sldId id="288" r:id="rId25"/>
    <p:sldId id="291" r:id="rId26"/>
    <p:sldId id="290" r:id="rId27"/>
    <p:sldId id="283" r:id="rId28"/>
    <p:sldId id="280" r:id="rId29"/>
    <p:sldId id="27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42"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843"/>
    <p:restoredTop sz="86423"/>
  </p:normalViewPr>
  <p:slideViewPr>
    <p:cSldViewPr snapToGrid="0" snapToObjects="1">
      <p:cViewPr varScale="1">
        <p:scale>
          <a:sx n="118" d="100"/>
          <a:sy n="118" d="100"/>
        </p:scale>
        <p:origin x="376" y="208"/>
      </p:cViewPr>
      <p:guideLst>
        <p:guide orient="horz" pos="2160"/>
        <p:guide pos="2880"/>
      </p:guideLst>
    </p:cSldViewPr>
  </p:slideViewPr>
  <p:outlineViewPr>
    <p:cViewPr>
      <p:scale>
        <a:sx n="33" d="100"/>
        <a:sy n="33" d="100"/>
      </p:scale>
      <p:origin x="0" y="-164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0-08T23:37:48.942" idx="4">
    <p:pos x="10" y="10"/>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FFC7CD-8286-FA43-97FD-C1A16E8EBDB2}" type="datetimeFigureOut">
              <a:rPr lang="en-US" smtClean="0"/>
              <a:t>10/16/19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EFB6A4-9DD8-6747-A9CD-967F1E4232C9}" type="slidenum">
              <a:rPr lang="en-US" smtClean="0"/>
              <a:t>‹#›</a:t>
            </a:fld>
            <a:endParaRPr lang="en-US"/>
          </a:p>
        </p:txBody>
      </p:sp>
    </p:spTree>
    <p:extLst>
      <p:ext uri="{BB962C8B-B14F-4D97-AF65-F5344CB8AC3E}">
        <p14:creationId xmlns:p14="http://schemas.microsoft.com/office/powerpoint/2010/main" val="2726801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409715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291231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649148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371194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747866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698810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682654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53125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687961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505234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420147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4837467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702184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556817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505635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9917977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225677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152080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125853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932507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041929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206796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277574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691620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0052239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10/16/19</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10/16/19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10/16/19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10/16/19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10/16/19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10/16/19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10/16/19</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10/16/19</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emf"/><Relationship Id="rId7"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2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mc:AlternateContent xmlns:mc="http://schemas.openxmlformats.org/markup-compatibility/2006" xmlns:p14="http://schemas.microsoft.com/office/powerpoint/2010/main">
    <mc:Choice Requires="p14">
      <p:transition spd="slow" p14:dur="2000" advTm="4336"/>
    </mc:Choice>
    <mc:Fallback xmlns="">
      <p:transition spd="slow" advTm="433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3A974-462F-B246-A561-77F04CC98266}"/>
              </a:ext>
            </a:extLst>
          </p:cNvPr>
          <p:cNvSpPr>
            <a:spLocks noGrp="1"/>
          </p:cNvSpPr>
          <p:nvPr>
            <p:ph type="title"/>
          </p:nvPr>
        </p:nvSpPr>
        <p:spPr>
          <a:xfrm>
            <a:off x="457200" y="390704"/>
            <a:ext cx="3578935" cy="940443"/>
          </a:xfrm>
        </p:spPr>
        <p:txBody>
          <a:bodyPr>
            <a:normAutofit fontScale="90000"/>
          </a:bodyPr>
          <a:lstStyle/>
          <a:p>
            <a:pPr marL="685800" indent="-685800">
              <a:buFont typeface="Wingdings" pitchFamily="2" charset="2"/>
              <a:buChar char="Ø"/>
            </a:pPr>
            <a:r>
              <a:rPr lang="en-US" dirty="0"/>
              <a:t>Rack layout</a:t>
            </a:r>
          </a:p>
        </p:txBody>
      </p:sp>
      <p:sp>
        <p:nvSpPr>
          <p:cNvPr id="4" name="Date Placeholder 3">
            <a:extLst>
              <a:ext uri="{FF2B5EF4-FFF2-40B4-BE49-F238E27FC236}">
                <a16:creationId xmlns:a16="http://schemas.microsoft.com/office/drawing/2014/main" id="{F948BC8C-AB31-0E45-870E-279B6E4C9463}"/>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2D8ACAF9-E792-FE44-B990-C088628C95C5}"/>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8525EF37-578B-1643-A30C-C3F094664FB8}"/>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9" name="TextBox 8">
            <a:extLst>
              <a:ext uri="{FF2B5EF4-FFF2-40B4-BE49-F238E27FC236}">
                <a16:creationId xmlns:a16="http://schemas.microsoft.com/office/drawing/2014/main" id="{7830527C-652B-4748-BE6B-C18FB42B5319}"/>
              </a:ext>
            </a:extLst>
          </p:cNvPr>
          <p:cNvSpPr txBox="1"/>
          <p:nvPr/>
        </p:nvSpPr>
        <p:spPr>
          <a:xfrm>
            <a:off x="58450" y="2131656"/>
            <a:ext cx="4226478" cy="1200329"/>
          </a:xfrm>
          <a:prstGeom prst="rect">
            <a:avLst/>
          </a:prstGeom>
          <a:noFill/>
        </p:spPr>
        <p:txBody>
          <a:bodyPr wrap="none" rtlCol="0">
            <a:spAutoFit/>
          </a:bodyPr>
          <a:lstStyle/>
          <a:p>
            <a:pPr marL="285750" indent="-285750">
              <a:buFont typeface="Courier New" panose="02070309020205020404" pitchFamily="49" charset="0"/>
              <a:buChar char="o"/>
            </a:pPr>
            <a:r>
              <a:rPr lang="en-US" dirty="0"/>
              <a:t>2x Management switches – HP 2920</a:t>
            </a:r>
          </a:p>
          <a:p>
            <a:pPr marL="285750" indent="-285750">
              <a:buFont typeface="Courier New" panose="02070309020205020404" pitchFamily="49" charset="0"/>
              <a:buChar char="o"/>
            </a:pPr>
            <a:r>
              <a:rPr lang="en-US" dirty="0"/>
              <a:t>2x Data switches – Ruckus ICX </a:t>
            </a:r>
            <a:br>
              <a:rPr lang="en-US" dirty="0"/>
            </a:br>
            <a:r>
              <a:rPr lang="en-US" dirty="0"/>
              <a:t>7750-48C</a:t>
            </a:r>
          </a:p>
          <a:p>
            <a:pPr marL="285750" indent="-285750">
              <a:buFont typeface="Courier New" panose="02070309020205020404" pitchFamily="49" charset="0"/>
              <a:buChar char="o"/>
            </a:pPr>
            <a:r>
              <a:rPr lang="en-US" dirty="0"/>
              <a:t>20x Quad CPU 2U</a:t>
            </a:r>
          </a:p>
        </p:txBody>
      </p:sp>
      <p:sp>
        <p:nvSpPr>
          <p:cNvPr id="10" name="TextBox 9">
            <a:extLst>
              <a:ext uri="{FF2B5EF4-FFF2-40B4-BE49-F238E27FC236}">
                <a16:creationId xmlns:a16="http://schemas.microsoft.com/office/drawing/2014/main" id="{17F2E872-5628-1F42-950A-A751ED49D802}"/>
              </a:ext>
            </a:extLst>
          </p:cNvPr>
          <p:cNvSpPr txBox="1"/>
          <p:nvPr/>
        </p:nvSpPr>
        <p:spPr>
          <a:xfrm>
            <a:off x="37578" y="3864269"/>
            <a:ext cx="4489006" cy="1200329"/>
          </a:xfrm>
          <a:prstGeom prst="rect">
            <a:avLst/>
          </a:prstGeom>
          <a:noFill/>
        </p:spPr>
        <p:txBody>
          <a:bodyPr wrap="square" rtlCol="0">
            <a:spAutoFit/>
          </a:bodyPr>
          <a:lstStyle/>
          <a:p>
            <a:pPr marL="285750" indent="-285750">
              <a:buFont typeface="Courier New" panose="02070309020205020404" pitchFamily="49" charset="0"/>
              <a:buChar char="o"/>
            </a:pPr>
            <a:r>
              <a:rPr lang="en-US" dirty="0"/>
              <a:t>1x Management router - Ruckus ICX 7750-48C</a:t>
            </a:r>
          </a:p>
          <a:p>
            <a:pPr marL="285750" indent="-285750">
              <a:buFont typeface="Courier New" panose="02070309020205020404" pitchFamily="49" charset="0"/>
              <a:buChar char="o"/>
            </a:pPr>
            <a:r>
              <a:rPr lang="en-US" dirty="0"/>
              <a:t>1X Data router – Juniper QFX10008</a:t>
            </a:r>
          </a:p>
          <a:p>
            <a:pPr marL="285750" indent="-285750">
              <a:buFont typeface="Courier New" panose="02070309020205020404" pitchFamily="49" charset="0"/>
              <a:buChar char="o"/>
            </a:pPr>
            <a:r>
              <a:rPr lang="en-US" dirty="0"/>
              <a:t>4 line-cards 30x100G</a:t>
            </a:r>
          </a:p>
        </p:txBody>
      </p:sp>
      <p:sp>
        <p:nvSpPr>
          <p:cNvPr id="12" name="TextBox 11">
            <a:extLst>
              <a:ext uri="{FF2B5EF4-FFF2-40B4-BE49-F238E27FC236}">
                <a16:creationId xmlns:a16="http://schemas.microsoft.com/office/drawing/2014/main" id="{DF547E01-E95B-8C49-B487-0AF3A6F07639}"/>
              </a:ext>
            </a:extLst>
          </p:cNvPr>
          <p:cNvSpPr txBox="1"/>
          <p:nvPr/>
        </p:nvSpPr>
        <p:spPr>
          <a:xfrm>
            <a:off x="165128" y="1765817"/>
            <a:ext cx="3518912" cy="369332"/>
          </a:xfrm>
          <a:prstGeom prst="rect">
            <a:avLst/>
          </a:prstGeom>
          <a:noFill/>
        </p:spPr>
        <p:txBody>
          <a:bodyPr wrap="none" rtlCol="0">
            <a:spAutoFit/>
          </a:bodyPr>
          <a:lstStyle/>
          <a:p>
            <a:r>
              <a:rPr lang="en-US" b="1" dirty="0"/>
              <a:t>Server rack (23 per container):</a:t>
            </a:r>
          </a:p>
        </p:txBody>
      </p:sp>
      <p:sp>
        <p:nvSpPr>
          <p:cNvPr id="13" name="TextBox 12">
            <a:extLst>
              <a:ext uri="{FF2B5EF4-FFF2-40B4-BE49-F238E27FC236}">
                <a16:creationId xmlns:a16="http://schemas.microsoft.com/office/drawing/2014/main" id="{EF705907-06D3-2C4D-8838-7E20EEE6FD66}"/>
              </a:ext>
            </a:extLst>
          </p:cNvPr>
          <p:cNvSpPr txBox="1"/>
          <p:nvPr/>
        </p:nvSpPr>
        <p:spPr>
          <a:xfrm>
            <a:off x="165128" y="3494937"/>
            <a:ext cx="3583032" cy="369332"/>
          </a:xfrm>
          <a:prstGeom prst="rect">
            <a:avLst/>
          </a:prstGeom>
          <a:noFill/>
        </p:spPr>
        <p:txBody>
          <a:bodyPr wrap="none" rtlCol="0">
            <a:spAutoFit/>
          </a:bodyPr>
          <a:lstStyle/>
          <a:p>
            <a:r>
              <a:rPr lang="en-US" b="1" dirty="0"/>
              <a:t>Network rack (1 per container):</a:t>
            </a:r>
          </a:p>
        </p:txBody>
      </p:sp>
      <p:pic>
        <p:nvPicPr>
          <p:cNvPr id="11" name="Picture 10">
            <a:extLst>
              <a:ext uri="{FF2B5EF4-FFF2-40B4-BE49-F238E27FC236}">
                <a16:creationId xmlns:a16="http://schemas.microsoft.com/office/drawing/2014/main" id="{C73F3793-85FE-754A-AB49-790C3D28EB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0398" y="100013"/>
            <a:ext cx="4424901" cy="6000750"/>
          </a:xfrm>
          <a:prstGeom prst="rect">
            <a:avLst/>
          </a:prstGeom>
        </p:spPr>
      </p:pic>
    </p:spTree>
    <p:extLst>
      <p:ext uri="{BB962C8B-B14F-4D97-AF65-F5344CB8AC3E}">
        <p14:creationId xmlns:p14="http://schemas.microsoft.com/office/powerpoint/2010/main" val="1109185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1C52C-B312-5C48-BC87-1D75109FB376}"/>
              </a:ext>
            </a:extLst>
          </p:cNvPr>
          <p:cNvSpPr>
            <a:spLocks noGrp="1"/>
          </p:cNvSpPr>
          <p:nvPr>
            <p:ph type="title"/>
          </p:nvPr>
        </p:nvSpPr>
        <p:spPr>
          <a:xfrm>
            <a:off x="209234" y="141881"/>
            <a:ext cx="8226854" cy="940443"/>
          </a:xfrm>
        </p:spPr>
        <p:txBody>
          <a:bodyPr/>
          <a:lstStyle/>
          <a:p>
            <a:pPr marL="914400" indent="-914400">
              <a:buFont typeface="Wingdings" pitchFamily="2" charset="2"/>
              <a:buChar char="Ø"/>
            </a:pPr>
            <a:r>
              <a:rPr lang="en-US" dirty="0"/>
              <a:t>Cabling and Optics</a:t>
            </a:r>
          </a:p>
        </p:txBody>
      </p:sp>
      <p:sp>
        <p:nvSpPr>
          <p:cNvPr id="3" name="Date Placeholder 2">
            <a:extLst>
              <a:ext uri="{FF2B5EF4-FFF2-40B4-BE49-F238E27FC236}">
                <a16:creationId xmlns:a16="http://schemas.microsoft.com/office/drawing/2014/main" id="{F8542930-3059-6A4F-AB31-3586D03583C5}"/>
              </a:ext>
            </a:extLst>
          </p:cNvPr>
          <p:cNvSpPr>
            <a:spLocks noGrp="1"/>
          </p:cNvSpPr>
          <p:nvPr>
            <p:ph type="dt" sz="half" idx="2"/>
          </p:nvPr>
        </p:nvSpPr>
        <p:spPr/>
        <p:txBody>
          <a:bodyPr/>
          <a:lstStyle/>
          <a:p>
            <a:r>
              <a:rPr lang="en-US" dirty="0"/>
              <a:t>16/10/2019</a:t>
            </a:r>
          </a:p>
        </p:txBody>
      </p:sp>
      <p:sp>
        <p:nvSpPr>
          <p:cNvPr id="4" name="Footer Placeholder 3">
            <a:extLst>
              <a:ext uri="{FF2B5EF4-FFF2-40B4-BE49-F238E27FC236}">
                <a16:creationId xmlns:a16="http://schemas.microsoft.com/office/drawing/2014/main" id="{FCECBDFE-A475-8941-9FDD-A1F1B8DE520C}"/>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5" name="Slide Number Placeholder 4">
            <a:extLst>
              <a:ext uri="{FF2B5EF4-FFF2-40B4-BE49-F238E27FC236}">
                <a16:creationId xmlns:a16="http://schemas.microsoft.com/office/drawing/2014/main" id="{773C6915-3C23-9D42-A4FF-D1EAB9E8EBC3}"/>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7" name="TextBox 6">
            <a:extLst>
              <a:ext uri="{FF2B5EF4-FFF2-40B4-BE49-F238E27FC236}">
                <a16:creationId xmlns:a16="http://schemas.microsoft.com/office/drawing/2014/main" id="{9418EF30-6A8D-0248-BF7C-50E78EDB4B8B}"/>
              </a:ext>
            </a:extLst>
          </p:cNvPr>
          <p:cNvSpPr txBox="1"/>
          <p:nvPr/>
        </p:nvSpPr>
        <p:spPr>
          <a:xfrm>
            <a:off x="704502" y="1285724"/>
            <a:ext cx="6663266" cy="4247317"/>
          </a:xfrm>
          <a:prstGeom prst="rect">
            <a:avLst/>
          </a:prstGeom>
          <a:noFill/>
        </p:spPr>
        <p:txBody>
          <a:bodyPr wrap="square" rtlCol="0">
            <a:spAutoFit/>
          </a:bodyPr>
          <a:lstStyle/>
          <a:p>
            <a:pPr marL="285750" indent="-285750">
              <a:buFont typeface="Courier New" panose="02070309020205020404" pitchFamily="49" charset="0"/>
              <a:buChar char="o"/>
            </a:pPr>
            <a:r>
              <a:rPr lang="en-US" dirty="0"/>
              <a:t>Data switches to LCG/ITS distribution router: 	</a:t>
            </a:r>
          </a:p>
          <a:p>
            <a:pPr marL="742950" lvl="1" indent="-285750">
              <a:buFont typeface="Wingdings" pitchFamily="2" charset="2"/>
              <a:buChar char="§"/>
            </a:pPr>
            <a:r>
              <a:rPr lang="en-US" dirty="0"/>
              <a:t>	Multimode Fiber OM4 LC-LC </a:t>
            </a:r>
          </a:p>
          <a:p>
            <a:pPr marL="742950" lvl="1" indent="-285750">
              <a:buFont typeface="Wingdings" pitchFamily="2" charset="2"/>
              <a:buChar char="§"/>
            </a:pPr>
            <a:r>
              <a:rPr lang="en-US" dirty="0"/>
              <a:t>	40GBidi Optics </a:t>
            </a:r>
          </a:p>
          <a:p>
            <a:endParaRPr lang="en-US" dirty="0"/>
          </a:p>
          <a:p>
            <a:pPr marL="285750" indent="-285750">
              <a:buFont typeface="Courier New" panose="02070309020205020404" pitchFamily="49" charset="0"/>
              <a:buChar char="o"/>
            </a:pPr>
            <a:r>
              <a:rPr lang="en-US" dirty="0"/>
              <a:t>MGMT switches to MGMT distribution router: 	</a:t>
            </a:r>
          </a:p>
          <a:p>
            <a:pPr marL="742950" lvl="1" indent="-285750">
              <a:buFont typeface="Wingdings" pitchFamily="2" charset="2"/>
              <a:buChar char="§"/>
            </a:pPr>
            <a:r>
              <a:rPr lang="en-US" dirty="0"/>
              <a:t>	UTP Cat. 5E</a:t>
            </a:r>
          </a:p>
          <a:p>
            <a:endParaRPr lang="en-US" dirty="0"/>
          </a:p>
          <a:p>
            <a:pPr marL="285750" indent="-285750">
              <a:buFont typeface="Courier New" panose="02070309020205020404" pitchFamily="49" charset="0"/>
              <a:buChar char="o"/>
            </a:pPr>
            <a:r>
              <a:rPr lang="en-US" dirty="0"/>
              <a:t>Data Router to CORE LCG/ITS routers:</a:t>
            </a:r>
          </a:p>
          <a:p>
            <a:pPr marL="742950" lvl="1" indent="-285750">
              <a:buFont typeface="Wingdings" pitchFamily="2" charset="2"/>
              <a:buChar char="§"/>
            </a:pPr>
            <a:r>
              <a:rPr lang="en-US" dirty="0"/>
              <a:t>	 Single-mode fibers LC-PC</a:t>
            </a:r>
          </a:p>
          <a:p>
            <a:pPr marL="742950" lvl="1" indent="-285750">
              <a:buFont typeface="Wingdings" pitchFamily="2" charset="2"/>
              <a:buChar char="§"/>
            </a:pPr>
            <a:r>
              <a:rPr lang="en-US" dirty="0"/>
              <a:t>	100G-LR4 Optics</a:t>
            </a:r>
          </a:p>
          <a:p>
            <a:endParaRPr lang="en-US" dirty="0"/>
          </a:p>
          <a:p>
            <a:pPr marL="285750" indent="-285750">
              <a:buFont typeface="Courier New" panose="02070309020205020404" pitchFamily="49" charset="0"/>
              <a:buChar char="o"/>
            </a:pPr>
            <a:r>
              <a:rPr lang="en-US" dirty="0"/>
              <a:t>MGMT Router to MGMT core routers:</a:t>
            </a:r>
          </a:p>
          <a:p>
            <a:pPr marL="742950" lvl="1" indent="-285750">
              <a:buFont typeface="Wingdings" pitchFamily="2" charset="2"/>
              <a:buChar char="§"/>
            </a:pPr>
            <a:r>
              <a:rPr lang="en-US" dirty="0"/>
              <a:t>	Single-mode fibers LC-PC</a:t>
            </a:r>
          </a:p>
          <a:p>
            <a:pPr marL="742950" lvl="1" indent="-285750">
              <a:buFont typeface="Wingdings" pitchFamily="2" charset="2"/>
              <a:buChar char="§"/>
            </a:pPr>
            <a:r>
              <a:rPr lang="en-US" dirty="0"/>
              <a:t>	10G-LR Optics</a:t>
            </a:r>
          </a:p>
          <a:p>
            <a:endParaRPr lang="en-US" dirty="0"/>
          </a:p>
        </p:txBody>
      </p:sp>
    </p:spTree>
    <p:extLst>
      <p:ext uri="{BB962C8B-B14F-4D97-AF65-F5344CB8AC3E}">
        <p14:creationId xmlns:p14="http://schemas.microsoft.com/office/powerpoint/2010/main" val="2304134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0A2408D-9B89-C043-A9CA-89930C9417BB}"/>
              </a:ext>
            </a:extLst>
          </p:cNvPr>
          <p:cNvSpPr>
            <a:spLocks noGrp="1"/>
          </p:cNvSpPr>
          <p:nvPr>
            <p:ph type="dt" sz="half" idx="2"/>
          </p:nvPr>
        </p:nvSpPr>
        <p:spPr/>
        <p:txBody>
          <a:bodyPr/>
          <a:lstStyle/>
          <a:p>
            <a:r>
              <a:rPr lang="en-US" dirty="0"/>
              <a:t>16/10/2019</a:t>
            </a:r>
          </a:p>
        </p:txBody>
      </p:sp>
      <p:sp>
        <p:nvSpPr>
          <p:cNvPr id="4" name="Footer Placeholder 3">
            <a:extLst>
              <a:ext uri="{FF2B5EF4-FFF2-40B4-BE49-F238E27FC236}">
                <a16:creationId xmlns:a16="http://schemas.microsoft.com/office/drawing/2014/main" id="{0A18207B-9CAA-4049-9B60-99955F081058}"/>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5" name="Slide Number Placeholder 4">
            <a:extLst>
              <a:ext uri="{FF2B5EF4-FFF2-40B4-BE49-F238E27FC236}">
                <a16:creationId xmlns:a16="http://schemas.microsoft.com/office/drawing/2014/main" id="{DC878FAF-EDC7-D44A-ABF3-4F76DDF8DE76}"/>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TextBox 6">
            <a:extLst>
              <a:ext uri="{FF2B5EF4-FFF2-40B4-BE49-F238E27FC236}">
                <a16:creationId xmlns:a16="http://schemas.microsoft.com/office/drawing/2014/main" id="{97788DEA-A64B-964E-BF0C-F4560A42E1B5}"/>
              </a:ext>
            </a:extLst>
          </p:cNvPr>
          <p:cNvSpPr txBox="1"/>
          <p:nvPr/>
        </p:nvSpPr>
        <p:spPr>
          <a:xfrm>
            <a:off x="52205" y="1415741"/>
            <a:ext cx="9035226" cy="4062651"/>
          </a:xfrm>
          <a:prstGeom prst="rect">
            <a:avLst/>
          </a:prstGeom>
          <a:noFill/>
        </p:spPr>
        <p:txBody>
          <a:bodyPr wrap="square" rtlCol="0">
            <a:spAutoFit/>
          </a:bodyPr>
          <a:lstStyle/>
          <a:p>
            <a:pPr marL="285750" indent="-285750">
              <a:buFont typeface="Courier New" panose="02070309020205020404" pitchFamily="49" charset="0"/>
              <a:buChar char="o"/>
            </a:pPr>
            <a:r>
              <a:rPr lang="en-US" sz="2000" dirty="0"/>
              <a:t>The setup is exactly the same as the one currently used at Wigner</a:t>
            </a:r>
          </a:p>
          <a:p>
            <a:pPr marL="800100" lvl="1" indent="-342900">
              <a:buFont typeface="Wingdings" pitchFamily="2" charset="2"/>
              <a:buChar char="§"/>
            </a:pPr>
            <a:r>
              <a:rPr lang="en-US" sz="2000" dirty="0"/>
              <a:t>The only difference is on the switch uplink (2x40Gbps, instead of 2x10Gbps)</a:t>
            </a:r>
          </a:p>
          <a:p>
            <a:pPr marL="285750" indent="-285750">
              <a:buFont typeface="Wingdings" pitchFamily="2" charset="2"/>
              <a:buChar char="Ø"/>
            </a:pPr>
            <a:endParaRPr lang="en-US" sz="2000" dirty="0"/>
          </a:p>
          <a:p>
            <a:pPr marL="285750" indent="-285750">
              <a:buFont typeface="Courier New" panose="02070309020205020404" pitchFamily="49" charset="0"/>
              <a:buChar char="o"/>
            </a:pPr>
            <a:r>
              <a:rPr lang="en-GB" sz="2000" dirty="0"/>
              <a:t>8 new broadcast domain, each of them having:</a:t>
            </a:r>
          </a:p>
          <a:p>
            <a:pPr marL="800100" lvl="1" indent="-342900">
              <a:buFont typeface="Wingdings" pitchFamily="2" charset="2"/>
              <a:buChar char="§"/>
            </a:pPr>
            <a:r>
              <a:rPr lang="en-GB" sz="2000" dirty="0"/>
              <a:t>6 switches </a:t>
            </a:r>
            <a:r>
              <a:rPr lang="en-GB" sz="1600" dirty="0"/>
              <a:t>(except the last one with 4 switches only)</a:t>
            </a:r>
          </a:p>
          <a:p>
            <a:pPr marL="800100" lvl="1" indent="-342900">
              <a:buFont typeface="Wingdings" pitchFamily="2" charset="2"/>
              <a:buChar char="§"/>
            </a:pPr>
            <a:r>
              <a:rPr lang="en-GB" sz="2000" dirty="0"/>
              <a:t>240 physical servers - 40 per switch </a:t>
            </a:r>
            <a:r>
              <a:rPr lang="en-GB" sz="1600" dirty="0"/>
              <a:t>(except the last one with 160 servers)</a:t>
            </a:r>
          </a:p>
          <a:p>
            <a:pPr marL="800100" lvl="1" indent="-342900">
              <a:buFont typeface="Wingdings" pitchFamily="2" charset="2"/>
              <a:buChar char="§"/>
            </a:pPr>
            <a:r>
              <a:rPr lang="en-GB" sz="2000" dirty="0"/>
              <a:t>960 Virtual Machines - 4 per node </a:t>
            </a:r>
            <a:r>
              <a:rPr lang="en-GB" sz="1600" dirty="0"/>
              <a:t>(except the last one with 640 VMs)</a:t>
            </a:r>
            <a:br>
              <a:rPr lang="en-GB" sz="2000" dirty="0"/>
            </a:br>
            <a:endParaRPr lang="en-GB" sz="2000" dirty="0"/>
          </a:p>
          <a:p>
            <a:pPr marL="285750" indent="-285750">
              <a:buFont typeface="Courier New" panose="02070309020205020404" pitchFamily="49" charset="0"/>
              <a:buChar char="o"/>
            </a:pPr>
            <a:r>
              <a:rPr lang="en-GB" sz="2000" dirty="0"/>
              <a:t>Each switch connect 40 servers (40x10Gbps) and 2x40Gbps uplink</a:t>
            </a:r>
          </a:p>
          <a:p>
            <a:pPr marL="800100" lvl="1" indent="-342900">
              <a:buFont typeface="Wingdings" pitchFamily="2" charset="2"/>
              <a:buChar char="§"/>
            </a:pPr>
            <a:r>
              <a:rPr lang="en-GB" sz="2000" dirty="0"/>
              <a:t>Switch Blocking factor = 1:5 (compare to 1:20 on Wigner current setup).</a:t>
            </a:r>
          </a:p>
          <a:p>
            <a:pPr marL="800100" lvl="1" indent="-342900">
              <a:buFont typeface="Wingdings" pitchFamily="2" charset="2"/>
              <a:buChar char="§"/>
            </a:pPr>
            <a:r>
              <a:rPr lang="en-GB" sz="2000" dirty="0"/>
              <a:t>Initial uplink of the router (to go out of the container) is 4X100G</a:t>
            </a:r>
          </a:p>
          <a:p>
            <a:endParaRPr lang="en-US" dirty="0"/>
          </a:p>
        </p:txBody>
      </p:sp>
      <p:sp>
        <p:nvSpPr>
          <p:cNvPr id="2" name="Title 1">
            <a:extLst>
              <a:ext uri="{FF2B5EF4-FFF2-40B4-BE49-F238E27FC236}">
                <a16:creationId xmlns:a16="http://schemas.microsoft.com/office/drawing/2014/main" id="{30C0ED43-3AD3-DC48-B0D9-EDBA8A08909E}"/>
              </a:ext>
            </a:extLst>
          </p:cNvPr>
          <p:cNvSpPr>
            <a:spLocks noGrp="1"/>
          </p:cNvSpPr>
          <p:nvPr>
            <p:ph type="title"/>
          </p:nvPr>
        </p:nvSpPr>
        <p:spPr>
          <a:xfrm>
            <a:off x="95873" y="335074"/>
            <a:ext cx="9048127" cy="374587"/>
          </a:xfrm>
        </p:spPr>
        <p:txBody>
          <a:bodyPr>
            <a:normAutofit fontScale="90000"/>
          </a:bodyPr>
          <a:lstStyle/>
          <a:p>
            <a:pPr marL="685800" indent="-685800">
              <a:buFont typeface="Wingdings" pitchFamily="2" charset="2"/>
              <a:buChar char="v"/>
            </a:pPr>
            <a:r>
              <a:rPr lang="en-US" sz="4800" dirty="0"/>
              <a:t>Network topology</a:t>
            </a:r>
            <a:endParaRPr lang="en-US" dirty="0"/>
          </a:p>
        </p:txBody>
      </p:sp>
    </p:spTree>
    <p:extLst>
      <p:ext uri="{BB962C8B-B14F-4D97-AF65-F5344CB8AC3E}">
        <p14:creationId xmlns:p14="http://schemas.microsoft.com/office/powerpoint/2010/main" val="1145227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15FEFF6-79B1-7045-B2DD-5D89E82E01F9}"/>
              </a:ext>
            </a:extLst>
          </p:cNvPr>
          <p:cNvSpPr>
            <a:spLocks noGrp="1"/>
          </p:cNvSpPr>
          <p:nvPr>
            <p:ph type="dt" sz="half" idx="2"/>
          </p:nvPr>
        </p:nvSpPr>
        <p:spPr/>
        <p:txBody>
          <a:bodyPr/>
          <a:lstStyle/>
          <a:p>
            <a:fld id="{B4BFD808-6B56-4447-9401-2398D08EE3C0}" type="datetime1">
              <a:rPr lang="en-US" smtClean="0"/>
              <a:pPr/>
              <a:t>10/16/19</a:t>
            </a:fld>
            <a:endParaRPr lang="en-US" dirty="0"/>
          </a:p>
        </p:txBody>
      </p:sp>
      <p:sp>
        <p:nvSpPr>
          <p:cNvPr id="5" name="Footer Placeholder 4">
            <a:extLst>
              <a:ext uri="{FF2B5EF4-FFF2-40B4-BE49-F238E27FC236}">
                <a16:creationId xmlns:a16="http://schemas.microsoft.com/office/drawing/2014/main" id="{3D6718F9-2EFF-2344-9F0D-BB50C177AAFF}"/>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62254393-5D08-AC49-8E36-3986D96B142B}"/>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8" name="Picture 7">
            <a:extLst>
              <a:ext uri="{FF2B5EF4-FFF2-40B4-BE49-F238E27FC236}">
                <a16:creationId xmlns:a16="http://schemas.microsoft.com/office/drawing/2014/main" id="{24248399-21C5-714B-ADEF-F9883448DE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1" cy="6858000"/>
          </a:xfrm>
          <a:prstGeom prst="rect">
            <a:avLst/>
          </a:prstGeom>
        </p:spPr>
      </p:pic>
    </p:spTree>
    <p:extLst>
      <p:ext uri="{BB962C8B-B14F-4D97-AF65-F5344CB8AC3E}">
        <p14:creationId xmlns:p14="http://schemas.microsoft.com/office/powerpoint/2010/main" val="3208141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D3B9DD-292A-9C4A-B5E6-E143D56C830E}"/>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C51C9C45-7567-9B42-8997-AC962D8A2BBC}"/>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792AC709-1EA9-BA43-BCC1-001AB0084A2A}"/>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12" name="Picture 11">
            <a:extLst>
              <a:ext uri="{FF2B5EF4-FFF2-40B4-BE49-F238E27FC236}">
                <a16:creationId xmlns:a16="http://schemas.microsoft.com/office/drawing/2014/main" id="{79975D7A-ECE0-8342-BD3C-3F3836DC89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321" y="1007863"/>
            <a:ext cx="4141483" cy="4202090"/>
          </a:xfrm>
          <a:prstGeom prst="rect">
            <a:avLst/>
          </a:prstGeom>
        </p:spPr>
      </p:pic>
      <p:pic>
        <p:nvPicPr>
          <p:cNvPr id="9" name="Picture 8">
            <a:extLst>
              <a:ext uri="{FF2B5EF4-FFF2-40B4-BE49-F238E27FC236}">
                <a16:creationId xmlns:a16="http://schemas.microsoft.com/office/drawing/2014/main" id="{6B7B9C4A-B771-304D-A74F-82E52F9EA4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3596" y="1100132"/>
            <a:ext cx="4164178" cy="3753239"/>
          </a:xfrm>
          <a:prstGeom prst="rect">
            <a:avLst/>
          </a:prstGeom>
        </p:spPr>
      </p:pic>
      <p:sp>
        <p:nvSpPr>
          <p:cNvPr id="2" name="Title 1">
            <a:extLst>
              <a:ext uri="{FF2B5EF4-FFF2-40B4-BE49-F238E27FC236}">
                <a16:creationId xmlns:a16="http://schemas.microsoft.com/office/drawing/2014/main" id="{1BC89892-BE70-6F45-B657-51BA040CE98D}"/>
              </a:ext>
            </a:extLst>
          </p:cNvPr>
          <p:cNvSpPr>
            <a:spLocks noGrp="1"/>
          </p:cNvSpPr>
          <p:nvPr>
            <p:ph type="title"/>
          </p:nvPr>
        </p:nvSpPr>
        <p:spPr>
          <a:xfrm>
            <a:off x="356992" y="57875"/>
            <a:ext cx="8226854" cy="940443"/>
          </a:xfrm>
        </p:spPr>
        <p:txBody>
          <a:bodyPr>
            <a:normAutofit fontScale="90000"/>
          </a:bodyPr>
          <a:lstStyle/>
          <a:p>
            <a:pPr marL="685800" indent="-685800">
              <a:buFont typeface="Wingdings" pitchFamily="2" charset="2"/>
              <a:buChar char="Ø"/>
            </a:pPr>
            <a:r>
              <a:rPr lang="en-US" dirty="0"/>
              <a:t>Data and Management routers</a:t>
            </a:r>
          </a:p>
        </p:txBody>
      </p:sp>
      <p:sp>
        <p:nvSpPr>
          <p:cNvPr id="15" name="Cloud 14">
            <a:extLst>
              <a:ext uri="{FF2B5EF4-FFF2-40B4-BE49-F238E27FC236}">
                <a16:creationId xmlns:a16="http://schemas.microsoft.com/office/drawing/2014/main" id="{BB563347-B039-3146-A22B-5F1DC7FF6E71}"/>
              </a:ext>
            </a:extLst>
          </p:cNvPr>
          <p:cNvSpPr/>
          <p:nvPr/>
        </p:nvSpPr>
        <p:spPr>
          <a:xfrm>
            <a:off x="5775189" y="4819403"/>
            <a:ext cx="2449925" cy="1139869"/>
          </a:xfrm>
          <a:prstGeom prst="cloud">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MGMT </a:t>
            </a:r>
          </a:p>
          <a:p>
            <a:pPr algn="ctr"/>
            <a:r>
              <a:rPr lang="en-US" dirty="0"/>
              <a:t>NETWORK</a:t>
            </a:r>
          </a:p>
        </p:txBody>
      </p:sp>
      <p:sp>
        <p:nvSpPr>
          <p:cNvPr id="17" name="Cloud 16">
            <a:extLst>
              <a:ext uri="{FF2B5EF4-FFF2-40B4-BE49-F238E27FC236}">
                <a16:creationId xmlns:a16="http://schemas.microsoft.com/office/drawing/2014/main" id="{284B4C25-902F-0F4E-BC50-5887E125FB64}"/>
              </a:ext>
            </a:extLst>
          </p:cNvPr>
          <p:cNvSpPr/>
          <p:nvPr/>
        </p:nvSpPr>
        <p:spPr>
          <a:xfrm>
            <a:off x="2405796" y="4878452"/>
            <a:ext cx="2297800" cy="1139869"/>
          </a:xfrm>
          <a:prstGeom prst="cloud">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CORE</a:t>
            </a:r>
          </a:p>
          <a:p>
            <a:pPr algn="ctr"/>
            <a:r>
              <a:rPr lang="en-US" dirty="0"/>
              <a:t>NETWORK</a:t>
            </a:r>
          </a:p>
        </p:txBody>
      </p:sp>
      <p:sp>
        <p:nvSpPr>
          <p:cNvPr id="14" name="TextBox 13">
            <a:extLst>
              <a:ext uri="{FF2B5EF4-FFF2-40B4-BE49-F238E27FC236}">
                <a16:creationId xmlns:a16="http://schemas.microsoft.com/office/drawing/2014/main" id="{FF85C392-292D-7049-8EE8-A54B8AC4038E}"/>
              </a:ext>
            </a:extLst>
          </p:cNvPr>
          <p:cNvSpPr txBox="1"/>
          <p:nvPr/>
        </p:nvSpPr>
        <p:spPr>
          <a:xfrm>
            <a:off x="7366714" y="3025842"/>
            <a:ext cx="902811" cy="369332"/>
          </a:xfrm>
          <a:prstGeom prst="rect">
            <a:avLst/>
          </a:prstGeom>
          <a:noFill/>
        </p:spPr>
        <p:txBody>
          <a:bodyPr wrap="none" rtlCol="0">
            <a:spAutoFit/>
          </a:bodyPr>
          <a:lstStyle/>
          <a:p>
            <a:r>
              <a:rPr lang="en-US" b="1" dirty="0"/>
              <a:t>1X10G</a:t>
            </a:r>
          </a:p>
        </p:txBody>
      </p:sp>
      <p:sp>
        <p:nvSpPr>
          <p:cNvPr id="16" name="TextBox 15">
            <a:extLst>
              <a:ext uri="{FF2B5EF4-FFF2-40B4-BE49-F238E27FC236}">
                <a16:creationId xmlns:a16="http://schemas.microsoft.com/office/drawing/2014/main" id="{E97D32D1-6EF3-0F47-AD3D-35EBC9D6CEA2}"/>
              </a:ext>
            </a:extLst>
          </p:cNvPr>
          <p:cNvSpPr txBox="1"/>
          <p:nvPr/>
        </p:nvSpPr>
        <p:spPr>
          <a:xfrm>
            <a:off x="5216867" y="3025842"/>
            <a:ext cx="902811" cy="369332"/>
          </a:xfrm>
          <a:prstGeom prst="rect">
            <a:avLst/>
          </a:prstGeom>
          <a:noFill/>
        </p:spPr>
        <p:txBody>
          <a:bodyPr wrap="none" rtlCol="0">
            <a:spAutoFit/>
          </a:bodyPr>
          <a:lstStyle/>
          <a:p>
            <a:r>
              <a:rPr lang="en-US" b="1" dirty="0"/>
              <a:t>1X10G</a:t>
            </a:r>
          </a:p>
        </p:txBody>
      </p:sp>
      <p:sp>
        <p:nvSpPr>
          <p:cNvPr id="18" name="TextBox 17">
            <a:extLst>
              <a:ext uri="{FF2B5EF4-FFF2-40B4-BE49-F238E27FC236}">
                <a16:creationId xmlns:a16="http://schemas.microsoft.com/office/drawing/2014/main" id="{58993FDE-D908-9049-8820-BCD26578455D}"/>
              </a:ext>
            </a:extLst>
          </p:cNvPr>
          <p:cNvSpPr txBox="1"/>
          <p:nvPr/>
        </p:nvSpPr>
        <p:spPr>
          <a:xfrm>
            <a:off x="721626" y="915466"/>
            <a:ext cx="1791965" cy="369332"/>
          </a:xfrm>
          <a:prstGeom prst="rect">
            <a:avLst/>
          </a:prstGeom>
          <a:noFill/>
        </p:spPr>
        <p:txBody>
          <a:bodyPr wrap="none" rtlCol="0">
            <a:spAutoFit/>
          </a:bodyPr>
          <a:lstStyle/>
          <a:p>
            <a:r>
              <a:rPr lang="en-US" dirty="0"/>
              <a:t>DATA ROUTER</a:t>
            </a:r>
          </a:p>
        </p:txBody>
      </p:sp>
      <p:sp>
        <p:nvSpPr>
          <p:cNvPr id="19" name="TextBox 18">
            <a:extLst>
              <a:ext uri="{FF2B5EF4-FFF2-40B4-BE49-F238E27FC236}">
                <a16:creationId xmlns:a16="http://schemas.microsoft.com/office/drawing/2014/main" id="{E6FD40AC-9CF9-DE46-8B26-5369E9E00809}"/>
              </a:ext>
            </a:extLst>
          </p:cNvPr>
          <p:cNvSpPr txBox="1"/>
          <p:nvPr/>
        </p:nvSpPr>
        <p:spPr>
          <a:xfrm>
            <a:off x="5668273" y="1339154"/>
            <a:ext cx="1924566" cy="369332"/>
          </a:xfrm>
          <a:prstGeom prst="rect">
            <a:avLst/>
          </a:prstGeom>
          <a:noFill/>
        </p:spPr>
        <p:txBody>
          <a:bodyPr wrap="none" rtlCol="0">
            <a:spAutoFit/>
          </a:bodyPr>
          <a:lstStyle/>
          <a:p>
            <a:r>
              <a:rPr lang="en-US" dirty="0"/>
              <a:t>MGMT ROUTER</a:t>
            </a:r>
          </a:p>
        </p:txBody>
      </p:sp>
      <p:sp>
        <p:nvSpPr>
          <p:cNvPr id="21" name="TextBox 20">
            <a:extLst>
              <a:ext uri="{FF2B5EF4-FFF2-40B4-BE49-F238E27FC236}">
                <a16:creationId xmlns:a16="http://schemas.microsoft.com/office/drawing/2014/main" id="{A1F07341-4671-B949-8E1A-F3D0F2669026}"/>
              </a:ext>
            </a:extLst>
          </p:cNvPr>
          <p:cNvSpPr txBox="1"/>
          <p:nvPr/>
        </p:nvSpPr>
        <p:spPr>
          <a:xfrm>
            <a:off x="1843347" y="3356696"/>
            <a:ext cx="1031051" cy="369332"/>
          </a:xfrm>
          <a:prstGeom prst="rect">
            <a:avLst/>
          </a:prstGeom>
          <a:noFill/>
        </p:spPr>
        <p:txBody>
          <a:bodyPr wrap="none" rtlCol="0">
            <a:spAutoFit/>
          </a:bodyPr>
          <a:lstStyle/>
          <a:p>
            <a:r>
              <a:rPr lang="en-US" b="1" dirty="0"/>
              <a:t>1X100G</a:t>
            </a:r>
          </a:p>
        </p:txBody>
      </p:sp>
      <p:sp>
        <p:nvSpPr>
          <p:cNvPr id="22" name="TextBox 21">
            <a:extLst>
              <a:ext uri="{FF2B5EF4-FFF2-40B4-BE49-F238E27FC236}">
                <a16:creationId xmlns:a16="http://schemas.microsoft.com/office/drawing/2014/main" id="{2AB993B1-A891-504F-8935-2DCFD6BF4F75}"/>
              </a:ext>
            </a:extLst>
          </p:cNvPr>
          <p:cNvSpPr txBox="1"/>
          <p:nvPr/>
        </p:nvSpPr>
        <p:spPr>
          <a:xfrm>
            <a:off x="2905749" y="3356696"/>
            <a:ext cx="1031051" cy="369332"/>
          </a:xfrm>
          <a:prstGeom prst="rect">
            <a:avLst/>
          </a:prstGeom>
          <a:noFill/>
        </p:spPr>
        <p:txBody>
          <a:bodyPr wrap="none" rtlCol="0">
            <a:spAutoFit/>
          </a:bodyPr>
          <a:lstStyle/>
          <a:p>
            <a:r>
              <a:rPr lang="en-US" b="1" dirty="0"/>
              <a:t>1X100G</a:t>
            </a:r>
          </a:p>
        </p:txBody>
      </p:sp>
      <p:sp>
        <p:nvSpPr>
          <p:cNvPr id="23" name="TextBox 22">
            <a:extLst>
              <a:ext uri="{FF2B5EF4-FFF2-40B4-BE49-F238E27FC236}">
                <a16:creationId xmlns:a16="http://schemas.microsoft.com/office/drawing/2014/main" id="{58628467-B882-F441-A313-30C0263C2902}"/>
              </a:ext>
            </a:extLst>
          </p:cNvPr>
          <p:cNvSpPr txBox="1"/>
          <p:nvPr/>
        </p:nvSpPr>
        <p:spPr>
          <a:xfrm>
            <a:off x="3158678" y="2515086"/>
            <a:ext cx="1031051" cy="369332"/>
          </a:xfrm>
          <a:prstGeom prst="rect">
            <a:avLst/>
          </a:prstGeom>
          <a:noFill/>
        </p:spPr>
        <p:txBody>
          <a:bodyPr wrap="none" rtlCol="0">
            <a:spAutoFit/>
          </a:bodyPr>
          <a:lstStyle/>
          <a:p>
            <a:r>
              <a:rPr lang="en-US" b="1" dirty="0"/>
              <a:t>1X100G</a:t>
            </a:r>
          </a:p>
        </p:txBody>
      </p:sp>
      <p:sp>
        <p:nvSpPr>
          <p:cNvPr id="24" name="TextBox 23">
            <a:extLst>
              <a:ext uri="{FF2B5EF4-FFF2-40B4-BE49-F238E27FC236}">
                <a16:creationId xmlns:a16="http://schemas.microsoft.com/office/drawing/2014/main" id="{DC3C3254-6DFE-DA4D-A27E-F5C0F349C9AE}"/>
              </a:ext>
            </a:extLst>
          </p:cNvPr>
          <p:cNvSpPr txBox="1"/>
          <p:nvPr/>
        </p:nvSpPr>
        <p:spPr>
          <a:xfrm>
            <a:off x="4245987" y="2515086"/>
            <a:ext cx="1031051" cy="369332"/>
          </a:xfrm>
          <a:prstGeom prst="rect">
            <a:avLst/>
          </a:prstGeom>
          <a:noFill/>
        </p:spPr>
        <p:txBody>
          <a:bodyPr wrap="none" rtlCol="0">
            <a:spAutoFit/>
          </a:bodyPr>
          <a:lstStyle/>
          <a:p>
            <a:r>
              <a:rPr lang="en-US" b="1" dirty="0"/>
              <a:t>1X100G</a:t>
            </a:r>
          </a:p>
        </p:txBody>
      </p:sp>
      <p:cxnSp>
        <p:nvCxnSpPr>
          <p:cNvPr id="26" name="Straight Connector 25">
            <a:extLst>
              <a:ext uri="{FF2B5EF4-FFF2-40B4-BE49-F238E27FC236}">
                <a16:creationId xmlns:a16="http://schemas.microsoft.com/office/drawing/2014/main" id="{9B147EC5-A4B2-FA44-9AB2-E86E1D9B35A9}"/>
              </a:ext>
            </a:extLst>
          </p:cNvPr>
          <p:cNvCxnSpPr>
            <a:cxnSpLocks/>
          </p:cNvCxnSpPr>
          <p:nvPr/>
        </p:nvCxnSpPr>
        <p:spPr>
          <a:xfrm flipH="1" flipV="1">
            <a:off x="2905749" y="4743451"/>
            <a:ext cx="252929" cy="262889"/>
          </a:xfrm>
          <a:prstGeom prst="line">
            <a:avLst/>
          </a:prstGeom>
        </p:spPr>
        <p:style>
          <a:lnRef idx="2">
            <a:schemeClr val="dk1"/>
          </a:lnRef>
          <a:fillRef idx="0">
            <a:schemeClr val="dk1"/>
          </a:fillRef>
          <a:effectRef idx="1">
            <a:schemeClr val="dk1"/>
          </a:effectRef>
          <a:fontRef idx="minor">
            <a:schemeClr val="tx1"/>
          </a:fontRef>
        </p:style>
      </p:cxnSp>
      <p:cxnSp>
        <p:nvCxnSpPr>
          <p:cNvPr id="32" name="Straight Connector 31">
            <a:extLst>
              <a:ext uri="{FF2B5EF4-FFF2-40B4-BE49-F238E27FC236}">
                <a16:creationId xmlns:a16="http://schemas.microsoft.com/office/drawing/2014/main" id="{E8CC7F51-5242-F143-82BC-0C1B9556817B}"/>
              </a:ext>
            </a:extLst>
          </p:cNvPr>
          <p:cNvCxnSpPr/>
          <p:nvPr/>
        </p:nvCxnSpPr>
        <p:spPr>
          <a:xfrm flipH="1">
            <a:off x="4014242" y="4743451"/>
            <a:ext cx="44267" cy="194309"/>
          </a:xfrm>
          <a:prstGeom prst="line">
            <a:avLst/>
          </a:prstGeom>
        </p:spPr>
        <p:style>
          <a:lnRef idx="2">
            <a:schemeClr val="dk1"/>
          </a:lnRef>
          <a:fillRef idx="0">
            <a:schemeClr val="dk1"/>
          </a:fillRef>
          <a:effectRef idx="1">
            <a:schemeClr val="dk1"/>
          </a:effectRef>
          <a:fontRef idx="minor">
            <a:schemeClr val="tx1"/>
          </a:fontRef>
        </p:style>
      </p:cxnSp>
      <p:cxnSp>
        <p:nvCxnSpPr>
          <p:cNvPr id="34" name="Straight Connector 33">
            <a:extLst>
              <a:ext uri="{FF2B5EF4-FFF2-40B4-BE49-F238E27FC236}">
                <a16:creationId xmlns:a16="http://schemas.microsoft.com/office/drawing/2014/main" id="{CB80475B-2E3B-7746-9936-D7D0BC2075EF}"/>
              </a:ext>
            </a:extLst>
          </p:cNvPr>
          <p:cNvCxnSpPr/>
          <p:nvPr/>
        </p:nvCxnSpPr>
        <p:spPr>
          <a:xfrm>
            <a:off x="5869305" y="4349115"/>
            <a:ext cx="720090" cy="588645"/>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1FFF4E9E-C548-2546-818B-E92F5095374B}"/>
              </a:ext>
            </a:extLst>
          </p:cNvPr>
          <p:cNvCxnSpPr/>
          <p:nvPr/>
        </p:nvCxnSpPr>
        <p:spPr>
          <a:xfrm flipH="1">
            <a:off x="7469505" y="4349115"/>
            <a:ext cx="348615" cy="52578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75629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087624-6EB2-7348-9427-3C843230EBE4}"/>
              </a:ext>
            </a:extLst>
          </p:cNvPr>
          <p:cNvSpPr>
            <a:spLocks noGrp="1"/>
          </p:cNvSpPr>
          <p:nvPr>
            <p:ph type="dt" sz="half" idx="2"/>
          </p:nvPr>
        </p:nvSpPr>
        <p:spPr/>
        <p:txBody>
          <a:bodyPr/>
          <a:lstStyle/>
          <a:p>
            <a:fld id="{B4BFD808-6B56-4447-9401-2398D08EE3C0}" type="datetime1">
              <a:rPr lang="en-US" smtClean="0"/>
              <a:pPr/>
              <a:t>10/16/19</a:t>
            </a:fld>
            <a:endParaRPr lang="en-US" dirty="0"/>
          </a:p>
        </p:txBody>
      </p:sp>
      <p:sp>
        <p:nvSpPr>
          <p:cNvPr id="3" name="Footer Placeholder 2">
            <a:extLst>
              <a:ext uri="{FF2B5EF4-FFF2-40B4-BE49-F238E27FC236}">
                <a16:creationId xmlns:a16="http://schemas.microsoft.com/office/drawing/2014/main" id="{74EDE4E8-615B-B144-9538-3519ACA4F45D}"/>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4CBB05C4-DC75-6643-8132-6615FC4FF14F}"/>
              </a:ext>
            </a:extLst>
          </p:cNvPr>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6" name="Picture 5">
            <a:extLst>
              <a:ext uri="{FF2B5EF4-FFF2-40B4-BE49-F238E27FC236}">
                <a16:creationId xmlns:a16="http://schemas.microsoft.com/office/drawing/2014/main" id="{91A02FC6-64DD-6B4B-9156-1319E69926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61245" y="-1631243"/>
            <a:ext cx="8421510" cy="9144001"/>
          </a:xfrm>
          <a:prstGeom prst="rect">
            <a:avLst/>
          </a:prstGeom>
        </p:spPr>
      </p:pic>
    </p:spTree>
    <p:extLst>
      <p:ext uri="{BB962C8B-B14F-4D97-AF65-F5344CB8AC3E}">
        <p14:creationId xmlns:p14="http://schemas.microsoft.com/office/powerpoint/2010/main" val="640863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AAFE19-69BF-6949-ABB4-E730A484AE7F}"/>
              </a:ext>
            </a:extLst>
          </p:cNvPr>
          <p:cNvSpPr>
            <a:spLocks noGrp="1"/>
          </p:cNvSpPr>
          <p:nvPr>
            <p:ph type="dt" sz="half" idx="2"/>
          </p:nvPr>
        </p:nvSpPr>
        <p:spPr/>
        <p:txBody>
          <a:bodyPr/>
          <a:lstStyle/>
          <a:p>
            <a:fld id="{B4BFD808-6B56-4447-9401-2398D08EE3C0}" type="datetime1">
              <a:rPr lang="en-US" smtClean="0"/>
              <a:pPr/>
              <a:t>10/16/19</a:t>
            </a:fld>
            <a:endParaRPr lang="en-US" dirty="0"/>
          </a:p>
        </p:txBody>
      </p:sp>
      <p:sp>
        <p:nvSpPr>
          <p:cNvPr id="3" name="Footer Placeholder 2">
            <a:extLst>
              <a:ext uri="{FF2B5EF4-FFF2-40B4-BE49-F238E27FC236}">
                <a16:creationId xmlns:a16="http://schemas.microsoft.com/office/drawing/2014/main" id="{D845BE24-CC89-8343-89E5-1FF4A3D2DB70}"/>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782F5F22-99FF-0A42-B446-CF44AEA74B3C}"/>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6" name="Picture 5">
            <a:extLst>
              <a:ext uri="{FF2B5EF4-FFF2-40B4-BE49-F238E27FC236}">
                <a16:creationId xmlns:a16="http://schemas.microsoft.com/office/drawing/2014/main" id="{5D87DA04-66F8-FF4F-A24C-E9E221CB4A07}"/>
              </a:ext>
            </a:extLst>
          </p:cNvPr>
          <p:cNvPicPr>
            <a:picLocks noChangeAspect="1"/>
          </p:cNvPicPr>
          <p:nvPr/>
        </p:nvPicPr>
        <p:blipFill rotWithShape="1">
          <a:blip r:embed="rId2">
            <a:extLst>
              <a:ext uri="{28A0092B-C50C-407E-A947-70E740481C1C}">
                <a14:useLocalDpi xmlns:a14="http://schemas.microsoft.com/office/drawing/2010/main" val="0"/>
              </a:ext>
            </a:extLst>
          </a:blip>
          <a:srcRect t="23868"/>
          <a:stretch/>
        </p:blipFill>
        <p:spPr>
          <a:xfrm>
            <a:off x="0" y="0"/>
            <a:ext cx="9144000" cy="6857999"/>
          </a:xfrm>
          <a:prstGeom prst="rect">
            <a:avLst/>
          </a:prstGeom>
        </p:spPr>
      </p:pic>
    </p:spTree>
    <p:extLst>
      <p:ext uri="{BB962C8B-B14F-4D97-AF65-F5344CB8AC3E}">
        <p14:creationId xmlns:p14="http://schemas.microsoft.com/office/powerpoint/2010/main" val="1556085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FE4FED-E3D2-764B-B8CA-5B9F3CA07696}"/>
              </a:ext>
            </a:extLst>
          </p:cNvPr>
          <p:cNvSpPr>
            <a:spLocks noGrp="1"/>
          </p:cNvSpPr>
          <p:nvPr>
            <p:ph type="dt" sz="half" idx="2"/>
          </p:nvPr>
        </p:nvSpPr>
        <p:spPr/>
        <p:txBody>
          <a:bodyPr/>
          <a:lstStyle/>
          <a:p>
            <a:r>
              <a:rPr lang="en-US" dirty="0"/>
              <a:t>16/10/2019</a:t>
            </a:r>
          </a:p>
        </p:txBody>
      </p:sp>
      <p:sp>
        <p:nvSpPr>
          <p:cNvPr id="3" name="Footer Placeholder 2">
            <a:extLst>
              <a:ext uri="{FF2B5EF4-FFF2-40B4-BE49-F238E27FC236}">
                <a16:creationId xmlns:a16="http://schemas.microsoft.com/office/drawing/2014/main" id="{F3388B53-DC94-5449-B238-6DE9D3F438A5}"/>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4" name="Slide Number Placeholder 3">
            <a:extLst>
              <a:ext uri="{FF2B5EF4-FFF2-40B4-BE49-F238E27FC236}">
                <a16:creationId xmlns:a16="http://schemas.microsoft.com/office/drawing/2014/main" id="{7A09C0AE-7C16-6244-B930-7583EE15B534}"/>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5" name="Picture 4">
            <a:extLst>
              <a:ext uri="{FF2B5EF4-FFF2-40B4-BE49-F238E27FC236}">
                <a16:creationId xmlns:a16="http://schemas.microsoft.com/office/drawing/2014/main" id="{2944D90D-2067-F44D-84BB-1B35438C83DE}"/>
              </a:ext>
            </a:extLst>
          </p:cNvPr>
          <p:cNvPicPr>
            <a:picLocks noChangeAspect="1"/>
          </p:cNvPicPr>
          <p:nvPr/>
        </p:nvPicPr>
        <p:blipFill>
          <a:blip r:embed="rId3">
            <a:alphaModFix amt="45000"/>
            <a:extLst>
              <a:ext uri="{28A0092B-C50C-407E-A947-70E740481C1C}">
                <a14:useLocalDpi xmlns:a14="http://schemas.microsoft.com/office/drawing/2010/main" val="0"/>
              </a:ext>
            </a:extLst>
          </a:blip>
          <a:stretch>
            <a:fillRect/>
          </a:stretch>
        </p:blipFill>
        <p:spPr>
          <a:xfrm>
            <a:off x="-1" y="-6185"/>
            <a:ext cx="9144001" cy="6183086"/>
          </a:xfrm>
          <a:prstGeom prst="rect">
            <a:avLst/>
          </a:prstGeom>
          <a:solidFill>
            <a:schemeClr val="bg1"/>
          </a:solidFill>
          <a:ln>
            <a:noFill/>
          </a:ln>
        </p:spPr>
      </p:pic>
      <p:sp>
        <p:nvSpPr>
          <p:cNvPr id="6" name="Oval 5">
            <a:extLst>
              <a:ext uri="{FF2B5EF4-FFF2-40B4-BE49-F238E27FC236}">
                <a16:creationId xmlns:a16="http://schemas.microsoft.com/office/drawing/2014/main" id="{72284D0E-F1C9-6545-AA55-C55D8F4808D3}"/>
              </a:ext>
            </a:extLst>
          </p:cNvPr>
          <p:cNvSpPr/>
          <p:nvPr/>
        </p:nvSpPr>
        <p:spPr>
          <a:xfrm>
            <a:off x="122675" y="4599237"/>
            <a:ext cx="3012373" cy="1363344"/>
          </a:xfrm>
          <a:prstGeom prst="ellipse">
            <a:avLst/>
          </a:prstGeom>
          <a:solidFill>
            <a:srgbClr val="0055A0">
              <a:alpha val="27000"/>
            </a:srgbClr>
          </a:solidFill>
          <a:ln>
            <a:solidFill>
              <a:schemeClr val="accent1">
                <a:shade val="60000"/>
                <a:satMod val="30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31A9ADAE-B32F-C946-8BAA-BFE1F9746309}"/>
              </a:ext>
            </a:extLst>
          </p:cNvPr>
          <p:cNvSpPr/>
          <p:nvPr/>
        </p:nvSpPr>
        <p:spPr>
          <a:xfrm>
            <a:off x="6569100" y="3585532"/>
            <a:ext cx="2229849" cy="1455542"/>
          </a:xfrm>
          <a:prstGeom prst="ellipse">
            <a:avLst/>
          </a:prstGeom>
          <a:solidFill>
            <a:srgbClr val="0055A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D83726E8-672E-374D-B224-3D84119543F1}"/>
              </a:ext>
            </a:extLst>
          </p:cNvPr>
          <p:cNvSpPr/>
          <p:nvPr/>
        </p:nvSpPr>
        <p:spPr>
          <a:xfrm>
            <a:off x="29545" y="849924"/>
            <a:ext cx="3609474" cy="1775210"/>
          </a:xfrm>
          <a:prstGeom prst="ellipse">
            <a:avLst/>
          </a:prstGeom>
          <a:solidFill>
            <a:srgbClr val="0055A0">
              <a:alpha val="26000"/>
            </a:srgbClr>
          </a:solidFill>
          <a:ln>
            <a:solidFill>
              <a:schemeClr val="accent1">
                <a:shade val="60000"/>
                <a:satMod val="300000"/>
                <a:alpha val="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65AA2471-717C-7D40-AF42-EFE202581B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9896" y="1306471"/>
            <a:ext cx="539282" cy="539282"/>
          </a:xfrm>
          <a:prstGeom prst="rect">
            <a:avLst/>
          </a:prstGeom>
        </p:spPr>
      </p:pic>
      <p:sp>
        <p:nvSpPr>
          <p:cNvPr id="16" name="TextBox 15">
            <a:extLst>
              <a:ext uri="{FF2B5EF4-FFF2-40B4-BE49-F238E27FC236}">
                <a16:creationId xmlns:a16="http://schemas.microsoft.com/office/drawing/2014/main" id="{BED7B86E-8A6C-8549-B310-D498D3D04ECE}"/>
              </a:ext>
            </a:extLst>
          </p:cNvPr>
          <p:cNvSpPr txBox="1"/>
          <p:nvPr/>
        </p:nvSpPr>
        <p:spPr>
          <a:xfrm>
            <a:off x="87678" y="5672704"/>
            <a:ext cx="1826141" cy="369332"/>
          </a:xfrm>
          <a:prstGeom prst="rect">
            <a:avLst/>
          </a:prstGeom>
          <a:noFill/>
        </p:spPr>
        <p:txBody>
          <a:bodyPr wrap="none" rtlCol="0">
            <a:spAutoFit/>
          </a:bodyPr>
          <a:lstStyle/>
          <a:p>
            <a:r>
              <a:rPr lang="en-US" b="1" dirty="0">
                <a:solidFill>
                  <a:schemeClr val="bg2">
                    <a:lumMod val="10000"/>
                  </a:schemeClr>
                </a:solidFill>
              </a:rPr>
              <a:t>LCG/ITS CORE</a:t>
            </a:r>
            <a:endParaRPr lang="en-US" dirty="0">
              <a:solidFill>
                <a:schemeClr val="bg2">
                  <a:lumMod val="10000"/>
                </a:schemeClr>
              </a:solidFill>
            </a:endParaRPr>
          </a:p>
        </p:txBody>
      </p:sp>
      <p:sp>
        <p:nvSpPr>
          <p:cNvPr id="18" name="TextBox 17">
            <a:extLst>
              <a:ext uri="{FF2B5EF4-FFF2-40B4-BE49-F238E27FC236}">
                <a16:creationId xmlns:a16="http://schemas.microsoft.com/office/drawing/2014/main" id="{404F47ED-7415-7847-8F07-136CECF33D91}"/>
              </a:ext>
            </a:extLst>
          </p:cNvPr>
          <p:cNvSpPr txBox="1"/>
          <p:nvPr/>
        </p:nvSpPr>
        <p:spPr>
          <a:xfrm>
            <a:off x="1297812" y="1382487"/>
            <a:ext cx="312906" cy="369332"/>
          </a:xfrm>
          <a:prstGeom prst="rect">
            <a:avLst/>
          </a:prstGeom>
          <a:noFill/>
        </p:spPr>
        <p:txBody>
          <a:bodyPr wrap="none" rtlCol="0">
            <a:spAutoFit/>
          </a:bodyPr>
          <a:lstStyle/>
          <a:p>
            <a:r>
              <a:rPr lang="en-US" b="1" dirty="0">
                <a:solidFill>
                  <a:schemeClr val="bg2">
                    <a:lumMod val="10000"/>
                  </a:schemeClr>
                </a:solidFill>
              </a:rPr>
              <a:t>3</a:t>
            </a:r>
            <a:endParaRPr lang="en-US" dirty="0">
              <a:solidFill>
                <a:schemeClr val="bg2">
                  <a:lumMod val="10000"/>
                </a:schemeClr>
              </a:solidFill>
            </a:endParaRPr>
          </a:p>
        </p:txBody>
      </p:sp>
      <p:sp>
        <p:nvSpPr>
          <p:cNvPr id="43" name="TextBox 42">
            <a:extLst>
              <a:ext uri="{FF2B5EF4-FFF2-40B4-BE49-F238E27FC236}">
                <a16:creationId xmlns:a16="http://schemas.microsoft.com/office/drawing/2014/main" id="{4206E1DC-A2EA-8C47-9863-1F670B872202}"/>
              </a:ext>
            </a:extLst>
          </p:cNvPr>
          <p:cNvSpPr txBox="1"/>
          <p:nvPr/>
        </p:nvSpPr>
        <p:spPr>
          <a:xfrm>
            <a:off x="1832915" y="5680954"/>
            <a:ext cx="1415772" cy="369332"/>
          </a:xfrm>
          <a:prstGeom prst="rect">
            <a:avLst/>
          </a:prstGeom>
          <a:noFill/>
        </p:spPr>
        <p:txBody>
          <a:bodyPr wrap="none" rtlCol="0">
            <a:spAutoFit/>
          </a:bodyPr>
          <a:lstStyle/>
          <a:p>
            <a:r>
              <a:rPr lang="en-US" b="1" dirty="0">
                <a:solidFill>
                  <a:srgbClr val="FF0000"/>
                </a:solidFill>
              </a:rPr>
              <a:t>GPN CORE</a:t>
            </a:r>
            <a:endParaRPr lang="en-US" dirty="0">
              <a:solidFill>
                <a:srgbClr val="FF0000"/>
              </a:solidFill>
            </a:endParaRPr>
          </a:p>
        </p:txBody>
      </p:sp>
      <p:sp>
        <p:nvSpPr>
          <p:cNvPr id="44" name="TextBox 43">
            <a:extLst>
              <a:ext uri="{FF2B5EF4-FFF2-40B4-BE49-F238E27FC236}">
                <a16:creationId xmlns:a16="http://schemas.microsoft.com/office/drawing/2014/main" id="{64A75A11-8C28-F740-8444-984CD854527B}"/>
              </a:ext>
            </a:extLst>
          </p:cNvPr>
          <p:cNvSpPr txBox="1"/>
          <p:nvPr/>
        </p:nvSpPr>
        <p:spPr>
          <a:xfrm>
            <a:off x="264153" y="1820051"/>
            <a:ext cx="1826141" cy="369332"/>
          </a:xfrm>
          <a:prstGeom prst="rect">
            <a:avLst/>
          </a:prstGeom>
          <a:noFill/>
        </p:spPr>
        <p:txBody>
          <a:bodyPr wrap="none" rtlCol="0">
            <a:spAutoFit/>
          </a:bodyPr>
          <a:lstStyle/>
          <a:p>
            <a:r>
              <a:rPr lang="en-US" b="1" dirty="0">
                <a:solidFill>
                  <a:schemeClr val="bg2">
                    <a:lumMod val="10000"/>
                  </a:schemeClr>
                </a:solidFill>
              </a:rPr>
              <a:t>LCG/ITS CORE</a:t>
            </a:r>
            <a:endParaRPr lang="en-US" dirty="0">
              <a:solidFill>
                <a:schemeClr val="bg2">
                  <a:lumMod val="10000"/>
                </a:schemeClr>
              </a:solidFill>
            </a:endParaRPr>
          </a:p>
        </p:txBody>
      </p:sp>
      <p:sp>
        <p:nvSpPr>
          <p:cNvPr id="46" name="TextBox 45">
            <a:extLst>
              <a:ext uri="{FF2B5EF4-FFF2-40B4-BE49-F238E27FC236}">
                <a16:creationId xmlns:a16="http://schemas.microsoft.com/office/drawing/2014/main" id="{88345313-7DE4-EF44-B04A-084CB546ACB0}"/>
              </a:ext>
            </a:extLst>
          </p:cNvPr>
          <p:cNvSpPr txBox="1"/>
          <p:nvPr/>
        </p:nvSpPr>
        <p:spPr>
          <a:xfrm>
            <a:off x="1484947" y="994759"/>
            <a:ext cx="1351652" cy="369332"/>
          </a:xfrm>
          <a:prstGeom prst="rect">
            <a:avLst/>
          </a:prstGeom>
          <a:noFill/>
        </p:spPr>
        <p:txBody>
          <a:bodyPr wrap="none" rtlCol="0">
            <a:spAutoFit/>
          </a:bodyPr>
          <a:lstStyle/>
          <a:p>
            <a:r>
              <a:rPr lang="en-US" b="1" dirty="0">
                <a:solidFill>
                  <a:srgbClr val="FF0000"/>
                </a:solidFill>
              </a:rPr>
              <a:t>GPNCORE</a:t>
            </a:r>
            <a:endParaRPr lang="en-US" dirty="0">
              <a:solidFill>
                <a:srgbClr val="FF0000"/>
              </a:solidFill>
            </a:endParaRPr>
          </a:p>
        </p:txBody>
      </p:sp>
      <p:sp>
        <p:nvSpPr>
          <p:cNvPr id="51" name="TextBox 50">
            <a:extLst>
              <a:ext uri="{FF2B5EF4-FFF2-40B4-BE49-F238E27FC236}">
                <a16:creationId xmlns:a16="http://schemas.microsoft.com/office/drawing/2014/main" id="{A65900CF-B06C-A349-83B4-17E652D0F67E}"/>
              </a:ext>
            </a:extLst>
          </p:cNvPr>
          <p:cNvSpPr txBox="1"/>
          <p:nvPr/>
        </p:nvSpPr>
        <p:spPr>
          <a:xfrm>
            <a:off x="348412" y="503722"/>
            <a:ext cx="3118161" cy="369332"/>
          </a:xfrm>
          <a:prstGeom prst="rect">
            <a:avLst/>
          </a:prstGeom>
          <a:noFill/>
        </p:spPr>
        <p:txBody>
          <a:bodyPr wrap="none" rtlCol="0">
            <a:spAutoFit/>
          </a:bodyPr>
          <a:lstStyle/>
          <a:p>
            <a:r>
              <a:rPr lang="en-US" b="1" dirty="0" err="1">
                <a:solidFill>
                  <a:schemeClr val="accent1">
                    <a:lumMod val="10000"/>
                  </a:schemeClr>
                </a:solidFill>
              </a:rPr>
              <a:t>Prevessin</a:t>
            </a:r>
            <a:r>
              <a:rPr lang="en-US" b="1" dirty="0">
                <a:solidFill>
                  <a:schemeClr val="accent1">
                    <a:lumMod val="10000"/>
                  </a:schemeClr>
                </a:solidFill>
              </a:rPr>
              <a:t> 2</a:t>
            </a:r>
            <a:r>
              <a:rPr lang="en-US" b="1" baseline="30000" dirty="0">
                <a:solidFill>
                  <a:schemeClr val="accent1">
                    <a:lumMod val="10000"/>
                  </a:schemeClr>
                </a:solidFill>
              </a:rPr>
              <a:t>nd</a:t>
            </a:r>
            <a:r>
              <a:rPr lang="en-US" b="1" dirty="0">
                <a:solidFill>
                  <a:schemeClr val="accent1">
                    <a:lumMod val="10000"/>
                  </a:schemeClr>
                </a:solidFill>
              </a:rPr>
              <a:t> Network hub</a:t>
            </a:r>
            <a:endParaRPr lang="en-US" dirty="0">
              <a:solidFill>
                <a:schemeClr val="accent1">
                  <a:lumMod val="10000"/>
                </a:schemeClr>
              </a:solidFill>
            </a:endParaRPr>
          </a:p>
        </p:txBody>
      </p:sp>
      <p:sp>
        <p:nvSpPr>
          <p:cNvPr id="52" name="TextBox 51">
            <a:extLst>
              <a:ext uri="{FF2B5EF4-FFF2-40B4-BE49-F238E27FC236}">
                <a16:creationId xmlns:a16="http://schemas.microsoft.com/office/drawing/2014/main" id="{8C12BECE-439E-A64F-9B5B-E4C2E8A9602B}"/>
              </a:ext>
            </a:extLst>
          </p:cNvPr>
          <p:cNvSpPr txBox="1"/>
          <p:nvPr/>
        </p:nvSpPr>
        <p:spPr>
          <a:xfrm>
            <a:off x="124418" y="4185606"/>
            <a:ext cx="2877711" cy="369332"/>
          </a:xfrm>
          <a:prstGeom prst="rect">
            <a:avLst/>
          </a:prstGeom>
          <a:noFill/>
        </p:spPr>
        <p:txBody>
          <a:bodyPr wrap="none" rtlCol="0">
            <a:spAutoFit/>
          </a:bodyPr>
          <a:lstStyle/>
          <a:p>
            <a:r>
              <a:rPr lang="en-US" b="1" dirty="0" err="1">
                <a:solidFill>
                  <a:schemeClr val="accent1">
                    <a:lumMod val="10000"/>
                  </a:schemeClr>
                </a:solidFill>
              </a:rPr>
              <a:t>Meyrin</a:t>
            </a:r>
            <a:r>
              <a:rPr lang="en-US" b="1" dirty="0">
                <a:solidFill>
                  <a:schemeClr val="accent1">
                    <a:lumMod val="10000"/>
                  </a:schemeClr>
                </a:solidFill>
              </a:rPr>
              <a:t> Computer Center</a:t>
            </a:r>
            <a:endParaRPr lang="en-US" dirty="0">
              <a:solidFill>
                <a:schemeClr val="accent1">
                  <a:lumMod val="10000"/>
                </a:schemeClr>
              </a:solidFill>
            </a:endParaRPr>
          </a:p>
        </p:txBody>
      </p:sp>
      <p:sp>
        <p:nvSpPr>
          <p:cNvPr id="53" name="TextBox 52">
            <a:extLst>
              <a:ext uri="{FF2B5EF4-FFF2-40B4-BE49-F238E27FC236}">
                <a16:creationId xmlns:a16="http://schemas.microsoft.com/office/drawing/2014/main" id="{32F217E0-9A28-5A4C-82F7-275A3800404F}"/>
              </a:ext>
            </a:extLst>
          </p:cNvPr>
          <p:cNvSpPr txBox="1"/>
          <p:nvPr/>
        </p:nvSpPr>
        <p:spPr>
          <a:xfrm>
            <a:off x="6861907" y="3147181"/>
            <a:ext cx="2069797" cy="369332"/>
          </a:xfrm>
          <a:prstGeom prst="rect">
            <a:avLst/>
          </a:prstGeom>
          <a:noFill/>
        </p:spPr>
        <p:txBody>
          <a:bodyPr wrap="none" rtlCol="0">
            <a:spAutoFit/>
          </a:bodyPr>
          <a:lstStyle/>
          <a:p>
            <a:r>
              <a:rPr lang="en-US" b="1" dirty="0" err="1">
                <a:solidFill>
                  <a:schemeClr val="accent1">
                    <a:lumMod val="10000"/>
                  </a:schemeClr>
                </a:solidFill>
              </a:rPr>
              <a:t>LHCb</a:t>
            </a:r>
            <a:r>
              <a:rPr lang="en-US" b="1" dirty="0">
                <a:solidFill>
                  <a:schemeClr val="accent1">
                    <a:lumMod val="10000"/>
                  </a:schemeClr>
                </a:solidFill>
              </a:rPr>
              <a:t> Containers</a:t>
            </a:r>
          </a:p>
        </p:txBody>
      </p:sp>
      <p:cxnSp>
        <p:nvCxnSpPr>
          <p:cNvPr id="17" name="Straight Connector 16">
            <a:extLst>
              <a:ext uri="{FF2B5EF4-FFF2-40B4-BE49-F238E27FC236}">
                <a16:creationId xmlns:a16="http://schemas.microsoft.com/office/drawing/2014/main" id="{67D4310B-F5C6-C344-8C9D-5709808E77B4}"/>
              </a:ext>
            </a:extLst>
          </p:cNvPr>
          <p:cNvCxnSpPr>
            <a:cxnSpLocks/>
          </p:cNvCxnSpPr>
          <p:nvPr/>
        </p:nvCxnSpPr>
        <p:spPr>
          <a:xfrm>
            <a:off x="2515278" y="1693408"/>
            <a:ext cx="5381527" cy="2211681"/>
          </a:xfrm>
          <a:prstGeom prst="line">
            <a:avLst/>
          </a:prstGeom>
          <a:ln>
            <a:solidFill>
              <a:srgbClr val="C00000"/>
            </a:solidFill>
          </a:ln>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F945347B-8C2F-3347-B2F5-9D6A3E0421DB}"/>
              </a:ext>
            </a:extLst>
          </p:cNvPr>
          <p:cNvCxnSpPr>
            <a:cxnSpLocks/>
          </p:cNvCxnSpPr>
          <p:nvPr/>
        </p:nvCxnSpPr>
        <p:spPr>
          <a:xfrm flipH="1">
            <a:off x="817316" y="3861727"/>
            <a:ext cx="6291741" cy="1489910"/>
          </a:xfrm>
          <a:prstGeom prst="line">
            <a:avLst/>
          </a:prstGeom>
        </p:spPr>
        <p:style>
          <a:lnRef idx="2">
            <a:schemeClr val="dk1"/>
          </a:lnRef>
          <a:fillRef idx="0">
            <a:schemeClr val="dk1"/>
          </a:fillRef>
          <a:effectRef idx="1">
            <a:schemeClr val="dk1"/>
          </a:effectRef>
          <a:fontRef idx="minor">
            <a:schemeClr val="tx1"/>
          </a:fontRef>
        </p:style>
      </p:cxnSp>
      <p:cxnSp>
        <p:nvCxnSpPr>
          <p:cNvPr id="27" name="Straight Connector 26">
            <a:extLst>
              <a:ext uri="{FF2B5EF4-FFF2-40B4-BE49-F238E27FC236}">
                <a16:creationId xmlns:a16="http://schemas.microsoft.com/office/drawing/2014/main" id="{8860FE22-2418-9E4C-8224-032B78410539}"/>
              </a:ext>
            </a:extLst>
          </p:cNvPr>
          <p:cNvCxnSpPr>
            <a:cxnSpLocks/>
          </p:cNvCxnSpPr>
          <p:nvPr/>
        </p:nvCxnSpPr>
        <p:spPr>
          <a:xfrm flipH="1">
            <a:off x="1670664" y="4051205"/>
            <a:ext cx="5438393" cy="1259816"/>
          </a:xfrm>
          <a:prstGeom prst="line">
            <a:avLst/>
          </a:prstGeom>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BF4796E3-7CA9-C041-A696-1FE19835F834}"/>
              </a:ext>
            </a:extLst>
          </p:cNvPr>
          <p:cNvCxnSpPr>
            <a:cxnSpLocks/>
          </p:cNvCxnSpPr>
          <p:nvPr/>
        </p:nvCxnSpPr>
        <p:spPr>
          <a:xfrm flipH="1">
            <a:off x="2445865" y="4126481"/>
            <a:ext cx="5604902" cy="1352365"/>
          </a:xfrm>
          <a:prstGeom prst="line">
            <a:avLst/>
          </a:prstGeom>
          <a:ln>
            <a:solidFill>
              <a:srgbClr val="C00000"/>
            </a:solidFill>
          </a:ln>
        </p:spPr>
        <p:style>
          <a:lnRef idx="2">
            <a:schemeClr val="dk1"/>
          </a:lnRef>
          <a:fillRef idx="0">
            <a:schemeClr val="dk1"/>
          </a:fillRef>
          <a:effectRef idx="1">
            <a:schemeClr val="dk1"/>
          </a:effectRef>
          <a:fontRef idx="minor">
            <a:schemeClr val="tx1"/>
          </a:fontRef>
        </p:style>
      </p:cxnSp>
      <p:pic>
        <p:nvPicPr>
          <p:cNvPr id="14" name="Picture 13">
            <a:extLst>
              <a:ext uri="{FF2B5EF4-FFF2-40B4-BE49-F238E27FC236}">
                <a16:creationId xmlns:a16="http://schemas.microsoft.com/office/drawing/2014/main" id="{9DEFC33D-DEA8-5A4B-B69C-D647B30315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884" y="5232022"/>
            <a:ext cx="539282" cy="539282"/>
          </a:xfrm>
          <a:prstGeom prst="rect">
            <a:avLst/>
          </a:prstGeom>
        </p:spPr>
      </p:pic>
      <p:pic>
        <p:nvPicPr>
          <p:cNvPr id="15" name="Picture 14">
            <a:extLst>
              <a:ext uri="{FF2B5EF4-FFF2-40B4-BE49-F238E27FC236}">
                <a16:creationId xmlns:a16="http://schemas.microsoft.com/office/drawing/2014/main" id="{8C0BB556-E822-E64D-9D2C-FDA7035B9F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3633" y="5232022"/>
            <a:ext cx="539282" cy="539282"/>
          </a:xfrm>
          <a:prstGeom prst="rect">
            <a:avLst/>
          </a:prstGeom>
        </p:spPr>
      </p:pic>
      <p:pic>
        <p:nvPicPr>
          <p:cNvPr id="23" name="Picture 22">
            <a:extLst>
              <a:ext uri="{FF2B5EF4-FFF2-40B4-BE49-F238E27FC236}">
                <a16:creationId xmlns:a16="http://schemas.microsoft.com/office/drawing/2014/main" id="{068184F6-0361-AF44-98F9-535F1EA95A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5996" y="5218203"/>
            <a:ext cx="539282" cy="539282"/>
          </a:xfrm>
          <a:prstGeom prst="rect">
            <a:avLst/>
          </a:prstGeom>
        </p:spPr>
      </p:pic>
      <p:pic>
        <p:nvPicPr>
          <p:cNvPr id="10" name="Picture 9">
            <a:extLst>
              <a:ext uri="{FF2B5EF4-FFF2-40B4-BE49-F238E27FC236}">
                <a16:creationId xmlns:a16="http://schemas.microsoft.com/office/drawing/2014/main" id="{7B09453E-DF46-DC4E-805D-FD9CC6AE7E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0703" y="3731917"/>
            <a:ext cx="539282" cy="539282"/>
          </a:xfrm>
          <a:prstGeom prst="rect">
            <a:avLst/>
          </a:prstGeom>
        </p:spPr>
      </p:pic>
      <p:pic>
        <p:nvPicPr>
          <p:cNvPr id="11" name="Picture 10">
            <a:extLst>
              <a:ext uri="{FF2B5EF4-FFF2-40B4-BE49-F238E27FC236}">
                <a16:creationId xmlns:a16="http://schemas.microsoft.com/office/drawing/2014/main" id="{3F3369EC-DE4F-3840-B34F-34DC374496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6228" y="3731917"/>
            <a:ext cx="539282" cy="539282"/>
          </a:xfrm>
          <a:prstGeom prst="rect">
            <a:avLst/>
          </a:prstGeom>
        </p:spPr>
      </p:pic>
      <p:pic>
        <p:nvPicPr>
          <p:cNvPr id="13" name="Picture 12">
            <a:extLst>
              <a:ext uri="{FF2B5EF4-FFF2-40B4-BE49-F238E27FC236}">
                <a16:creationId xmlns:a16="http://schemas.microsoft.com/office/drawing/2014/main" id="{CB032D62-4078-154D-81C3-4FBFE05E69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0561" y="1332741"/>
            <a:ext cx="539282" cy="539282"/>
          </a:xfrm>
          <a:prstGeom prst="rect">
            <a:avLst/>
          </a:prstGeom>
        </p:spPr>
      </p:pic>
      <p:sp>
        <p:nvSpPr>
          <p:cNvPr id="20" name="TextBox 19">
            <a:extLst>
              <a:ext uri="{FF2B5EF4-FFF2-40B4-BE49-F238E27FC236}">
                <a16:creationId xmlns:a16="http://schemas.microsoft.com/office/drawing/2014/main" id="{EA3C4B97-16A1-C24B-A6F7-3175770645BC}"/>
              </a:ext>
            </a:extLst>
          </p:cNvPr>
          <p:cNvSpPr txBox="1"/>
          <p:nvPr/>
        </p:nvSpPr>
        <p:spPr>
          <a:xfrm>
            <a:off x="7661653" y="3796457"/>
            <a:ext cx="889987" cy="369332"/>
          </a:xfrm>
          <a:prstGeom prst="rect">
            <a:avLst/>
          </a:prstGeom>
          <a:noFill/>
        </p:spPr>
        <p:txBody>
          <a:bodyPr wrap="none" rtlCol="0">
            <a:spAutoFit/>
          </a:bodyPr>
          <a:lstStyle/>
          <a:p>
            <a:r>
              <a:rPr lang="en-US" b="1" dirty="0">
                <a:solidFill>
                  <a:srgbClr val="FF0000"/>
                </a:solidFill>
              </a:rPr>
              <a:t>MGMT</a:t>
            </a:r>
            <a:endParaRPr lang="en-US" dirty="0">
              <a:solidFill>
                <a:srgbClr val="FF0000"/>
              </a:solidFill>
            </a:endParaRPr>
          </a:p>
        </p:txBody>
      </p:sp>
      <p:sp>
        <p:nvSpPr>
          <p:cNvPr id="19" name="TextBox 18">
            <a:extLst>
              <a:ext uri="{FF2B5EF4-FFF2-40B4-BE49-F238E27FC236}">
                <a16:creationId xmlns:a16="http://schemas.microsoft.com/office/drawing/2014/main" id="{85FCC940-74F3-F54D-B2F1-41BA444CC694}"/>
              </a:ext>
            </a:extLst>
          </p:cNvPr>
          <p:cNvSpPr txBox="1"/>
          <p:nvPr/>
        </p:nvSpPr>
        <p:spPr>
          <a:xfrm>
            <a:off x="6816309" y="3805662"/>
            <a:ext cx="791627" cy="369332"/>
          </a:xfrm>
          <a:prstGeom prst="rect">
            <a:avLst/>
          </a:prstGeom>
          <a:noFill/>
        </p:spPr>
        <p:txBody>
          <a:bodyPr wrap="none" rtlCol="0">
            <a:spAutoFit/>
          </a:bodyPr>
          <a:lstStyle/>
          <a:p>
            <a:r>
              <a:rPr lang="en-US" b="1" dirty="0">
                <a:solidFill>
                  <a:schemeClr val="bg2">
                    <a:lumMod val="10000"/>
                  </a:schemeClr>
                </a:solidFill>
              </a:rPr>
              <a:t>DATA</a:t>
            </a:r>
            <a:endParaRPr lang="en-US" dirty="0">
              <a:solidFill>
                <a:schemeClr val="bg2">
                  <a:lumMod val="10000"/>
                </a:schemeClr>
              </a:solidFill>
            </a:endParaRPr>
          </a:p>
        </p:txBody>
      </p:sp>
      <p:sp>
        <p:nvSpPr>
          <p:cNvPr id="21" name="TextBox 20">
            <a:extLst>
              <a:ext uri="{FF2B5EF4-FFF2-40B4-BE49-F238E27FC236}">
                <a16:creationId xmlns:a16="http://schemas.microsoft.com/office/drawing/2014/main" id="{7FC4755B-0068-CD4F-86E0-799BCBD905F0}"/>
              </a:ext>
            </a:extLst>
          </p:cNvPr>
          <p:cNvSpPr txBox="1"/>
          <p:nvPr/>
        </p:nvSpPr>
        <p:spPr>
          <a:xfrm>
            <a:off x="2193711" y="1400817"/>
            <a:ext cx="312906" cy="369332"/>
          </a:xfrm>
          <a:prstGeom prst="rect">
            <a:avLst/>
          </a:prstGeom>
          <a:noFill/>
        </p:spPr>
        <p:txBody>
          <a:bodyPr wrap="none" rtlCol="0">
            <a:spAutoFit/>
          </a:bodyPr>
          <a:lstStyle/>
          <a:p>
            <a:r>
              <a:rPr lang="en-US" b="1" dirty="0">
                <a:solidFill>
                  <a:srgbClr val="FF0000"/>
                </a:solidFill>
              </a:rPr>
              <a:t>2</a:t>
            </a:r>
            <a:endParaRPr lang="en-US" dirty="0">
              <a:solidFill>
                <a:srgbClr val="FF0000"/>
              </a:solidFill>
            </a:endParaRPr>
          </a:p>
        </p:txBody>
      </p:sp>
      <p:sp>
        <p:nvSpPr>
          <p:cNvPr id="69" name="TextBox 68">
            <a:extLst>
              <a:ext uri="{FF2B5EF4-FFF2-40B4-BE49-F238E27FC236}">
                <a16:creationId xmlns:a16="http://schemas.microsoft.com/office/drawing/2014/main" id="{D03D2650-C267-8346-9E99-85114628E59F}"/>
              </a:ext>
            </a:extLst>
          </p:cNvPr>
          <p:cNvSpPr txBox="1"/>
          <p:nvPr/>
        </p:nvSpPr>
        <p:spPr>
          <a:xfrm rot="20880602">
            <a:off x="2993614" y="4684444"/>
            <a:ext cx="1031051" cy="369332"/>
          </a:xfrm>
          <a:prstGeom prst="rect">
            <a:avLst/>
          </a:prstGeom>
          <a:noFill/>
        </p:spPr>
        <p:txBody>
          <a:bodyPr wrap="none" rtlCol="0">
            <a:spAutoFit/>
          </a:bodyPr>
          <a:lstStyle/>
          <a:p>
            <a:r>
              <a:rPr lang="en-US" b="1" dirty="0">
                <a:solidFill>
                  <a:schemeClr val="tx2"/>
                </a:solidFill>
              </a:rPr>
              <a:t>2X100G</a:t>
            </a:r>
            <a:endParaRPr lang="en-US" dirty="0">
              <a:solidFill>
                <a:schemeClr val="tx2"/>
              </a:solidFill>
            </a:endParaRPr>
          </a:p>
        </p:txBody>
      </p:sp>
      <p:sp>
        <p:nvSpPr>
          <p:cNvPr id="48" name="TextBox 47">
            <a:extLst>
              <a:ext uri="{FF2B5EF4-FFF2-40B4-BE49-F238E27FC236}">
                <a16:creationId xmlns:a16="http://schemas.microsoft.com/office/drawing/2014/main" id="{7A34EA48-C189-4141-8225-28E026B37F15}"/>
              </a:ext>
            </a:extLst>
          </p:cNvPr>
          <p:cNvSpPr txBox="1"/>
          <p:nvPr/>
        </p:nvSpPr>
        <p:spPr>
          <a:xfrm rot="20880602">
            <a:off x="2952523" y="4496447"/>
            <a:ext cx="1031051" cy="369332"/>
          </a:xfrm>
          <a:prstGeom prst="rect">
            <a:avLst/>
          </a:prstGeom>
          <a:noFill/>
        </p:spPr>
        <p:txBody>
          <a:bodyPr wrap="none" rtlCol="0">
            <a:spAutoFit/>
          </a:bodyPr>
          <a:lstStyle/>
          <a:p>
            <a:r>
              <a:rPr lang="en-US" b="1" dirty="0">
                <a:solidFill>
                  <a:schemeClr val="tx2"/>
                </a:solidFill>
              </a:rPr>
              <a:t>2X100G</a:t>
            </a:r>
            <a:endParaRPr lang="en-US" dirty="0">
              <a:solidFill>
                <a:schemeClr val="tx2"/>
              </a:solidFill>
            </a:endParaRPr>
          </a:p>
        </p:txBody>
      </p:sp>
      <p:sp>
        <p:nvSpPr>
          <p:cNvPr id="42" name="TextBox 41">
            <a:extLst>
              <a:ext uri="{FF2B5EF4-FFF2-40B4-BE49-F238E27FC236}">
                <a16:creationId xmlns:a16="http://schemas.microsoft.com/office/drawing/2014/main" id="{784AA535-009E-914A-92DB-E70F00B5835B}"/>
              </a:ext>
            </a:extLst>
          </p:cNvPr>
          <p:cNvSpPr txBox="1"/>
          <p:nvPr/>
        </p:nvSpPr>
        <p:spPr>
          <a:xfrm>
            <a:off x="2099675" y="5311021"/>
            <a:ext cx="312906" cy="369332"/>
          </a:xfrm>
          <a:prstGeom prst="rect">
            <a:avLst/>
          </a:prstGeom>
          <a:noFill/>
        </p:spPr>
        <p:txBody>
          <a:bodyPr wrap="none" rtlCol="0">
            <a:spAutoFit/>
          </a:bodyPr>
          <a:lstStyle/>
          <a:p>
            <a:r>
              <a:rPr lang="en-US" b="1" dirty="0">
                <a:solidFill>
                  <a:srgbClr val="FF0000"/>
                </a:solidFill>
              </a:rPr>
              <a:t>1</a:t>
            </a:r>
            <a:endParaRPr lang="en-US" dirty="0">
              <a:solidFill>
                <a:srgbClr val="FF0000"/>
              </a:solidFill>
            </a:endParaRPr>
          </a:p>
        </p:txBody>
      </p:sp>
      <p:sp>
        <p:nvSpPr>
          <p:cNvPr id="41" name="TextBox 40">
            <a:extLst>
              <a:ext uri="{FF2B5EF4-FFF2-40B4-BE49-F238E27FC236}">
                <a16:creationId xmlns:a16="http://schemas.microsoft.com/office/drawing/2014/main" id="{AF7ABB1E-19D2-CE4E-8555-4E52526885BD}"/>
              </a:ext>
            </a:extLst>
          </p:cNvPr>
          <p:cNvSpPr txBox="1"/>
          <p:nvPr/>
        </p:nvSpPr>
        <p:spPr>
          <a:xfrm>
            <a:off x="1417587" y="5311021"/>
            <a:ext cx="312906" cy="369332"/>
          </a:xfrm>
          <a:prstGeom prst="rect">
            <a:avLst/>
          </a:prstGeom>
          <a:noFill/>
        </p:spPr>
        <p:txBody>
          <a:bodyPr wrap="none" rtlCol="0">
            <a:spAutoFit/>
          </a:bodyPr>
          <a:lstStyle/>
          <a:p>
            <a:r>
              <a:rPr lang="en-US" b="1" dirty="0">
                <a:solidFill>
                  <a:schemeClr val="bg2">
                    <a:lumMod val="10000"/>
                  </a:schemeClr>
                </a:solidFill>
              </a:rPr>
              <a:t>2</a:t>
            </a:r>
            <a:endParaRPr lang="en-US" dirty="0">
              <a:solidFill>
                <a:schemeClr val="bg2">
                  <a:lumMod val="10000"/>
                </a:schemeClr>
              </a:solidFill>
            </a:endParaRPr>
          </a:p>
        </p:txBody>
      </p:sp>
      <p:sp>
        <p:nvSpPr>
          <p:cNvPr id="40" name="TextBox 39">
            <a:extLst>
              <a:ext uri="{FF2B5EF4-FFF2-40B4-BE49-F238E27FC236}">
                <a16:creationId xmlns:a16="http://schemas.microsoft.com/office/drawing/2014/main" id="{3702D6E0-1C61-9845-BEE0-58D4A83C063D}"/>
              </a:ext>
            </a:extLst>
          </p:cNvPr>
          <p:cNvSpPr txBox="1"/>
          <p:nvPr/>
        </p:nvSpPr>
        <p:spPr>
          <a:xfrm>
            <a:off x="728954" y="5311547"/>
            <a:ext cx="312906" cy="369332"/>
          </a:xfrm>
          <a:prstGeom prst="rect">
            <a:avLst/>
          </a:prstGeom>
          <a:noFill/>
        </p:spPr>
        <p:txBody>
          <a:bodyPr wrap="none" rtlCol="0">
            <a:spAutoFit/>
          </a:bodyPr>
          <a:lstStyle/>
          <a:p>
            <a:r>
              <a:rPr lang="en-US" b="1" dirty="0">
                <a:solidFill>
                  <a:schemeClr val="bg2">
                    <a:lumMod val="10000"/>
                  </a:schemeClr>
                </a:solidFill>
              </a:rPr>
              <a:t>1</a:t>
            </a:r>
            <a:endParaRPr lang="en-US" dirty="0">
              <a:solidFill>
                <a:schemeClr val="bg2">
                  <a:lumMod val="10000"/>
                </a:schemeClr>
              </a:solidFill>
            </a:endParaRPr>
          </a:p>
        </p:txBody>
      </p:sp>
      <p:sp>
        <p:nvSpPr>
          <p:cNvPr id="49" name="TextBox 48">
            <a:extLst>
              <a:ext uri="{FF2B5EF4-FFF2-40B4-BE49-F238E27FC236}">
                <a16:creationId xmlns:a16="http://schemas.microsoft.com/office/drawing/2014/main" id="{4B991A66-D0CA-3448-A0D0-1C65C931BB7D}"/>
              </a:ext>
            </a:extLst>
          </p:cNvPr>
          <p:cNvSpPr txBox="1"/>
          <p:nvPr/>
        </p:nvSpPr>
        <p:spPr>
          <a:xfrm rot="1282469">
            <a:off x="3824512" y="2196690"/>
            <a:ext cx="902811" cy="369332"/>
          </a:xfrm>
          <a:prstGeom prst="rect">
            <a:avLst/>
          </a:prstGeom>
          <a:noFill/>
        </p:spPr>
        <p:txBody>
          <a:bodyPr wrap="none" rtlCol="0">
            <a:spAutoFit/>
          </a:bodyPr>
          <a:lstStyle/>
          <a:p>
            <a:r>
              <a:rPr lang="en-US" b="1" dirty="0">
                <a:solidFill>
                  <a:srgbClr val="FF0000"/>
                </a:solidFill>
              </a:rPr>
              <a:t>1X10G</a:t>
            </a:r>
            <a:endParaRPr lang="en-US" dirty="0">
              <a:solidFill>
                <a:srgbClr val="FF0000"/>
              </a:solidFill>
            </a:endParaRPr>
          </a:p>
        </p:txBody>
      </p:sp>
      <p:sp>
        <p:nvSpPr>
          <p:cNvPr id="50" name="TextBox 49">
            <a:extLst>
              <a:ext uri="{FF2B5EF4-FFF2-40B4-BE49-F238E27FC236}">
                <a16:creationId xmlns:a16="http://schemas.microsoft.com/office/drawing/2014/main" id="{697DEA35-4537-CB43-95C4-7DFB4895BE3A}"/>
              </a:ext>
            </a:extLst>
          </p:cNvPr>
          <p:cNvSpPr txBox="1"/>
          <p:nvPr/>
        </p:nvSpPr>
        <p:spPr>
          <a:xfrm rot="20788623">
            <a:off x="3955854" y="4822879"/>
            <a:ext cx="877163" cy="369332"/>
          </a:xfrm>
          <a:prstGeom prst="rect">
            <a:avLst/>
          </a:prstGeom>
          <a:noFill/>
        </p:spPr>
        <p:txBody>
          <a:bodyPr wrap="square" rtlCol="0">
            <a:spAutoFit/>
          </a:bodyPr>
          <a:lstStyle/>
          <a:p>
            <a:r>
              <a:rPr lang="en-US" b="1" dirty="0">
                <a:solidFill>
                  <a:srgbClr val="FF0000"/>
                </a:solidFill>
              </a:rPr>
              <a:t>1x10G</a:t>
            </a:r>
            <a:endParaRPr lang="en-US" dirty="0">
              <a:solidFill>
                <a:srgbClr val="FF0000"/>
              </a:solidFill>
            </a:endParaRPr>
          </a:p>
        </p:txBody>
      </p:sp>
      <p:cxnSp>
        <p:nvCxnSpPr>
          <p:cNvPr id="22" name="Straight Arrow Connector 21">
            <a:extLst>
              <a:ext uri="{FF2B5EF4-FFF2-40B4-BE49-F238E27FC236}">
                <a16:creationId xmlns:a16="http://schemas.microsoft.com/office/drawing/2014/main" id="{97BC9FEC-E931-A24F-A7CB-DA3CB4A92EC9}"/>
              </a:ext>
            </a:extLst>
          </p:cNvPr>
          <p:cNvCxnSpPr/>
          <p:nvPr/>
        </p:nvCxnSpPr>
        <p:spPr>
          <a:xfrm flipV="1">
            <a:off x="3022810" y="4768391"/>
            <a:ext cx="3814180" cy="862324"/>
          </a:xfrm>
          <a:prstGeom prst="straightConnector1">
            <a:avLst/>
          </a:prstGeom>
          <a:ln>
            <a:solidFill>
              <a:srgbClr val="00B050"/>
            </a:solidFill>
            <a:headEnd type="triangle"/>
            <a:tailEnd type="triangle"/>
          </a:ln>
        </p:spPr>
        <p:style>
          <a:lnRef idx="3">
            <a:schemeClr val="dk1"/>
          </a:lnRef>
          <a:fillRef idx="0">
            <a:schemeClr val="dk1"/>
          </a:fillRef>
          <a:effectRef idx="2">
            <a:schemeClr val="dk1"/>
          </a:effectRef>
          <a:fontRef idx="minor">
            <a:schemeClr val="tx1"/>
          </a:fontRef>
        </p:style>
      </p:cxnSp>
      <p:cxnSp>
        <p:nvCxnSpPr>
          <p:cNvPr id="45" name="Straight Arrow Connector 44">
            <a:extLst>
              <a:ext uri="{FF2B5EF4-FFF2-40B4-BE49-F238E27FC236}">
                <a16:creationId xmlns:a16="http://schemas.microsoft.com/office/drawing/2014/main" id="{B5647CC6-A6C1-D74C-A2B4-E953354EDA78}"/>
              </a:ext>
            </a:extLst>
          </p:cNvPr>
          <p:cNvCxnSpPr>
            <a:cxnSpLocks/>
            <a:stCxn id="8" idx="5"/>
          </p:cNvCxnSpPr>
          <p:nvPr/>
        </p:nvCxnSpPr>
        <p:spPr>
          <a:xfrm>
            <a:off x="3110424" y="2365161"/>
            <a:ext cx="3726566" cy="1440501"/>
          </a:xfrm>
          <a:prstGeom prst="straightConnector1">
            <a:avLst/>
          </a:prstGeom>
          <a:ln>
            <a:solidFill>
              <a:srgbClr val="00B050"/>
            </a:solidFill>
            <a:headEnd type="triangle"/>
            <a:tailEnd type="triangle"/>
          </a:ln>
        </p:spPr>
        <p:style>
          <a:lnRef idx="3">
            <a:schemeClr val="dk1"/>
          </a:lnRef>
          <a:fillRef idx="0">
            <a:schemeClr val="dk1"/>
          </a:fillRef>
          <a:effectRef idx="2">
            <a:schemeClr val="dk1"/>
          </a:effectRef>
          <a:fontRef idx="minor">
            <a:schemeClr val="tx1"/>
          </a:fontRef>
        </p:style>
      </p:cxnSp>
      <p:cxnSp>
        <p:nvCxnSpPr>
          <p:cNvPr id="47" name="Straight Arrow Connector 46">
            <a:extLst>
              <a:ext uri="{FF2B5EF4-FFF2-40B4-BE49-F238E27FC236}">
                <a16:creationId xmlns:a16="http://schemas.microsoft.com/office/drawing/2014/main" id="{3EE2A93A-CA18-BB48-8EF4-BFDD8BBB1257}"/>
              </a:ext>
            </a:extLst>
          </p:cNvPr>
          <p:cNvCxnSpPr>
            <a:cxnSpLocks/>
            <a:stCxn id="8" idx="4"/>
            <a:endCxn id="6" idx="0"/>
          </p:cNvCxnSpPr>
          <p:nvPr/>
        </p:nvCxnSpPr>
        <p:spPr>
          <a:xfrm flipH="1">
            <a:off x="1628862" y="2625134"/>
            <a:ext cx="205420" cy="1974103"/>
          </a:xfrm>
          <a:prstGeom prst="straightConnector1">
            <a:avLst/>
          </a:prstGeom>
          <a:ln>
            <a:solidFill>
              <a:srgbClr val="00B050"/>
            </a:solidFill>
            <a:headEnd type="triangle"/>
            <a:tailEnd type="triangle"/>
          </a:ln>
        </p:spPr>
        <p:style>
          <a:lnRef idx="3">
            <a:schemeClr val="dk1"/>
          </a:lnRef>
          <a:fillRef idx="0">
            <a:schemeClr val="dk1"/>
          </a:fillRef>
          <a:effectRef idx="2">
            <a:schemeClr val="dk1"/>
          </a:effectRef>
          <a:fontRef idx="minor">
            <a:schemeClr val="tx1"/>
          </a:fontRef>
        </p:style>
      </p:cxnSp>
      <p:sp>
        <p:nvSpPr>
          <p:cNvPr id="55" name="TextBox 54">
            <a:extLst>
              <a:ext uri="{FF2B5EF4-FFF2-40B4-BE49-F238E27FC236}">
                <a16:creationId xmlns:a16="http://schemas.microsoft.com/office/drawing/2014/main" id="{B3558D1C-2DDC-2E47-B1A3-39A8661271DC}"/>
              </a:ext>
            </a:extLst>
          </p:cNvPr>
          <p:cNvSpPr txBox="1"/>
          <p:nvPr/>
        </p:nvSpPr>
        <p:spPr>
          <a:xfrm rot="20776956">
            <a:off x="4533915" y="5177658"/>
            <a:ext cx="1063112" cy="369332"/>
          </a:xfrm>
          <a:prstGeom prst="rect">
            <a:avLst/>
          </a:prstGeom>
          <a:noFill/>
        </p:spPr>
        <p:txBody>
          <a:bodyPr wrap="none" rtlCol="0">
            <a:spAutoFit/>
          </a:bodyPr>
          <a:lstStyle/>
          <a:p>
            <a:r>
              <a:rPr lang="en-US" b="1" dirty="0">
                <a:solidFill>
                  <a:srgbClr val="00B050"/>
                </a:solidFill>
              </a:rPr>
              <a:t>~ 8.4KM</a:t>
            </a:r>
            <a:endParaRPr lang="en-US" dirty="0">
              <a:solidFill>
                <a:srgbClr val="00B050"/>
              </a:solidFill>
            </a:endParaRPr>
          </a:p>
        </p:txBody>
      </p:sp>
      <p:sp>
        <p:nvSpPr>
          <p:cNvPr id="56" name="TextBox 55">
            <a:extLst>
              <a:ext uri="{FF2B5EF4-FFF2-40B4-BE49-F238E27FC236}">
                <a16:creationId xmlns:a16="http://schemas.microsoft.com/office/drawing/2014/main" id="{D412FF48-610F-3447-990D-C0304B78505C}"/>
              </a:ext>
            </a:extLst>
          </p:cNvPr>
          <p:cNvSpPr txBox="1"/>
          <p:nvPr/>
        </p:nvSpPr>
        <p:spPr>
          <a:xfrm rot="1059378">
            <a:off x="4264199" y="3016715"/>
            <a:ext cx="1063112" cy="369332"/>
          </a:xfrm>
          <a:prstGeom prst="rect">
            <a:avLst/>
          </a:prstGeom>
          <a:noFill/>
        </p:spPr>
        <p:txBody>
          <a:bodyPr wrap="none" rtlCol="0">
            <a:spAutoFit/>
          </a:bodyPr>
          <a:lstStyle/>
          <a:p>
            <a:r>
              <a:rPr lang="en-US" b="1" dirty="0">
                <a:solidFill>
                  <a:srgbClr val="00B050"/>
                </a:solidFill>
              </a:rPr>
              <a:t>~ 5.3KM</a:t>
            </a:r>
            <a:endParaRPr lang="en-US" dirty="0">
              <a:solidFill>
                <a:srgbClr val="00B050"/>
              </a:solidFill>
            </a:endParaRPr>
          </a:p>
        </p:txBody>
      </p:sp>
      <p:sp>
        <p:nvSpPr>
          <p:cNvPr id="57" name="TextBox 56">
            <a:extLst>
              <a:ext uri="{FF2B5EF4-FFF2-40B4-BE49-F238E27FC236}">
                <a16:creationId xmlns:a16="http://schemas.microsoft.com/office/drawing/2014/main" id="{FF84D7C7-C49F-674E-8422-32F8A86AA8DD}"/>
              </a:ext>
            </a:extLst>
          </p:cNvPr>
          <p:cNvSpPr txBox="1"/>
          <p:nvPr/>
        </p:nvSpPr>
        <p:spPr>
          <a:xfrm rot="16604866">
            <a:off x="1416312" y="3401141"/>
            <a:ext cx="1063112" cy="369332"/>
          </a:xfrm>
          <a:prstGeom prst="rect">
            <a:avLst/>
          </a:prstGeom>
          <a:noFill/>
        </p:spPr>
        <p:txBody>
          <a:bodyPr wrap="none" rtlCol="0">
            <a:spAutoFit/>
          </a:bodyPr>
          <a:lstStyle/>
          <a:p>
            <a:r>
              <a:rPr lang="en-US" b="1" dirty="0">
                <a:solidFill>
                  <a:srgbClr val="00B050"/>
                </a:solidFill>
              </a:rPr>
              <a:t>~ 3.7KM</a:t>
            </a:r>
            <a:endParaRPr lang="en-US" dirty="0">
              <a:solidFill>
                <a:srgbClr val="00B050"/>
              </a:solidFill>
            </a:endParaRPr>
          </a:p>
        </p:txBody>
      </p:sp>
    </p:spTree>
    <p:extLst>
      <p:ext uri="{BB962C8B-B14F-4D97-AF65-F5344CB8AC3E}">
        <p14:creationId xmlns:p14="http://schemas.microsoft.com/office/powerpoint/2010/main" val="287741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p:cTn id="18" dur="500" fill="hold"/>
                                        <p:tgtEl>
                                          <p:spTgt spid="50"/>
                                        </p:tgtEl>
                                        <p:attrNameLst>
                                          <p:attrName>ppt_w</p:attrName>
                                        </p:attrNameLst>
                                      </p:cBhvr>
                                      <p:tavLst>
                                        <p:tav tm="0">
                                          <p:val>
                                            <p:fltVal val="0"/>
                                          </p:val>
                                        </p:tav>
                                        <p:tav tm="100000">
                                          <p:val>
                                            <p:strVal val="#ppt_w"/>
                                          </p:val>
                                        </p:tav>
                                      </p:tavLst>
                                    </p:anim>
                                    <p:anim calcmode="lin" valueType="num">
                                      <p:cBhvr>
                                        <p:cTn id="19" dur="500" fill="hold"/>
                                        <p:tgtEl>
                                          <p:spTgt spid="50"/>
                                        </p:tgtEl>
                                        <p:attrNameLst>
                                          <p:attrName>ppt_h</p:attrName>
                                        </p:attrNameLst>
                                      </p:cBhvr>
                                      <p:tavLst>
                                        <p:tav tm="0">
                                          <p:val>
                                            <p:fltVal val="0"/>
                                          </p:val>
                                        </p:tav>
                                        <p:tav tm="100000">
                                          <p:val>
                                            <p:strVal val="#ppt_h"/>
                                          </p:val>
                                        </p:tav>
                                      </p:tavLst>
                                    </p:anim>
                                    <p:animEffect transition="in" filter="fade">
                                      <p:cBhvr>
                                        <p:cTn id="20" dur="500"/>
                                        <p:tgtEl>
                                          <p:spTgt spid="5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p:cTn id="23" dur="500" fill="hold"/>
                                        <p:tgtEl>
                                          <p:spTgt spid="69"/>
                                        </p:tgtEl>
                                        <p:attrNameLst>
                                          <p:attrName>ppt_w</p:attrName>
                                        </p:attrNameLst>
                                      </p:cBhvr>
                                      <p:tavLst>
                                        <p:tav tm="0">
                                          <p:val>
                                            <p:fltVal val="0"/>
                                          </p:val>
                                        </p:tav>
                                        <p:tav tm="100000">
                                          <p:val>
                                            <p:strVal val="#ppt_w"/>
                                          </p:val>
                                        </p:tav>
                                      </p:tavLst>
                                    </p:anim>
                                    <p:anim calcmode="lin" valueType="num">
                                      <p:cBhvr>
                                        <p:cTn id="24" dur="500" fill="hold"/>
                                        <p:tgtEl>
                                          <p:spTgt spid="69"/>
                                        </p:tgtEl>
                                        <p:attrNameLst>
                                          <p:attrName>ppt_h</p:attrName>
                                        </p:attrNameLst>
                                      </p:cBhvr>
                                      <p:tavLst>
                                        <p:tav tm="0">
                                          <p:val>
                                            <p:fltVal val="0"/>
                                          </p:val>
                                        </p:tav>
                                        <p:tav tm="100000">
                                          <p:val>
                                            <p:strVal val="#ppt_h"/>
                                          </p:val>
                                        </p:tav>
                                      </p:tavLst>
                                    </p:anim>
                                    <p:animEffect transition="in" filter="fade">
                                      <p:cBhvr>
                                        <p:cTn id="25" dur="500"/>
                                        <p:tgtEl>
                                          <p:spTgt spid="69"/>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p:cTn id="29" dur="500" fill="hold"/>
                                        <p:tgtEl>
                                          <p:spTgt spid="55"/>
                                        </p:tgtEl>
                                        <p:attrNameLst>
                                          <p:attrName>ppt_w</p:attrName>
                                        </p:attrNameLst>
                                      </p:cBhvr>
                                      <p:tavLst>
                                        <p:tav tm="0">
                                          <p:val>
                                            <p:fltVal val="0"/>
                                          </p:val>
                                        </p:tav>
                                        <p:tav tm="100000">
                                          <p:val>
                                            <p:strVal val="#ppt_w"/>
                                          </p:val>
                                        </p:tav>
                                      </p:tavLst>
                                    </p:anim>
                                    <p:anim calcmode="lin" valueType="num">
                                      <p:cBhvr>
                                        <p:cTn id="30" dur="500" fill="hold"/>
                                        <p:tgtEl>
                                          <p:spTgt spid="55"/>
                                        </p:tgtEl>
                                        <p:attrNameLst>
                                          <p:attrName>ppt_h</p:attrName>
                                        </p:attrNameLst>
                                      </p:cBhvr>
                                      <p:tavLst>
                                        <p:tav tm="0">
                                          <p:val>
                                            <p:fltVal val="0"/>
                                          </p:val>
                                        </p:tav>
                                        <p:tav tm="100000">
                                          <p:val>
                                            <p:strVal val="#ppt_h"/>
                                          </p:val>
                                        </p:tav>
                                      </p:tavLst>
                                    </p:anim>
                                    <p:animEffect transition="in" filter="fade">
                                      <p:cBhvr>
                                        <p:cTn id="31" dur="500"/>
                                        <p:tgtEl>
                                          <p:spTgt spid="55"/>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p:cTn id="41" dur="500" fill="hold"/>
                                        <p:tgtEl>
                                          <p:spTgt spid="57"/>
                                        </p:tgtEl>
                                        <p:attrNameLst>
                                          <p:attrName>ppt_w</p:attrName>
                                        </p:attrNameLst>
                                      </p:cBhvr>
                                      <p:tavLst>
                                        <p:tav tm="0">
                                          <p:val>
                                            <p:fltVal val="0"/>
                                          </p:val>
                                        </p:tav>
                                        <p:tav tm="100000">
                                          <p:val>
                                            <p:strVal val="#ppt_w"/>
                                          </p:val>
                                        </p:tav>
                                      </p:tavLst>
                                    </p:anim>
                                    <p:anim calcmode="lin" valueType="num">
                                      <p:cBhvr>
                                        <p:cTn id="42" dur="500" fill="hold"/>
                                        <p:tgtEl>
                                          <p:spTgt spid="57"/>
                                        </p:tgtEl>
                                        <p:attrNameLst>
                                          <p:attrName>ppt_h</p:attrName>
                                        </p:attrNameLst>
                                      </p:cBhvr>
                                      <p:tavLst>
                                        <p:tav tm="0">
                                          <p:val>
                                            <p:fltVal val="0"/>
                                          </p:val>
                                        </p:tav>
                                        <p:tav tm="100000">
                                          <p:val>
                                            <p:strVal val="#ppt_h"/>
                                          </p:val>
                                        </p:tav>
                                      </p:tavLst>
                                    </p:anim>
                                    <p:animEffect transition="in" filter="fade">
                                      <p:cBhvr>
                                        <p:cTn id="4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48" grpId="0"/>
      <p:bldP spid="49" grpId="0"/>
      <p:bldP spid="50" grpId="0"/>
      <p:bldP spid="55" grpId="0"/>
      <p:bldP spid="56"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0C7AFC7-B5B1-5248-B09B-DEC94848C8A9}"/>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3641D178-4AD4-6648-B096-5D925E4F6F81}"/>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1904C431-2DAE-8C43-94E5-E4946935236F}"/>
              </a:ext>
            </a:extLst>
          </p:cNvPr>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7" name="Picture 6">
            <a:extLst>
              <a:ext uri="{FF2B5EF4-FFF2-40B4-BE49-F238E27FC236}">
                <a16:creationId xmlns:a16="http://schemas.microsoft.com/office/drawing/2014/main" id="{F03AB02B-D298-544C-A220-DC1D797154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2721" y="198655"/>
            <a:ext cx="3606800" cy="4572000"/>
          </a:xfrm>
          <a:prstGeom prst="rect">
            <a:avLst/>
          </a:prstGeom>
        </p:spPr>
      </p:pic>
      <p:pic>
        <p:nvPicPr>
          <p:cNvPr id="8" name="Picture 7">
            <a:extLst>
              <a:ext uri="{FF2B5EF4-FFF2-40B4-BE49-F238E27FC236}">
                <a16:creationId xmlns:a16="http://schemas.microsoft.com/office/drawing/2014/main" id="{AD9B9096-254B-914F-8CB1-339CF44999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9159" y="198655"/>
            <a:ext cx="3543300" cy="4572000"/>
          </a:xfrm>
          <a:prstGeom prst="rect">
            <a:avLst/>
          </a:prstGeom>
        </p:spPr>
      </p:pic>
      <p:sp>
        <p:nvSpPr>
          <p:cNvPr id="9" name="TextBox 8">
            <a:extLst>
              <a:ext uri="{FF2B5EF4-FFF2-40B4-BE49-F238E27FC236}">
                <a16:creationId xmlns:a16="http://schemas.microsoft.com/office/drawing/2014/main" id="{F62B4F22-91A7-494E-A3FB-09C8DA8C980E}"/>
              </a:ext>
            </a:extLst>
          </p:cNvPr>
          <p:cNvSpPr txBox="1"/>
          <p:nvPr/>
        </p:nvSpPr>
        <p:spPr>
          <a:xfrm>
            <a:off x="231006" y="5012518"/>
            <a:ext cx="1749197" cy="369332"/>
          </a:xfrm>
          <a:prstGeom prst="rect">
            <a:avLst/>
          </a:prstGeom>
          <a:noFill/>
        </p:spPr>
        <p:txBody>
          <a:bodyPr wrap="none" rtlCol="0">
            <a:spAutoFit/>
          </a:bodyPr>
          <a:lstStyle/>
          <a:p>
            <a:r>
              <a:rPr lang="en-US" b="1" dirty="0"/>
              <a:t>Rack units: </a:t>
            </a:r>
            <a:r>
              <a:rPr lang="en-US" dirty="0"/>
              <a:t>13</a:t>
            </a:r>
          </a:p>
        </p:txBody>
      </p:sp>
      <p:sp>
        <p:nvSpPr>
          <p:cNvPr id="10" name="TextBox 9">
            <a:extLst>
              <a:ext uri="{FF2B5EF4-FFF2-40B4-BE49-F238E27FC236}">
                <a16:creationId xmlns:a16="http://schemas.microsoft.com/office/drawing/2014/main" id="{EF55B088-09A9-474E-922E-CCBEA5990895}"/>
              </a:ext>
            </a:extLst>
          </p:cNvPr>
          <p:cNvSpPr txBox="1"/>
          <p:nvPr/>
        </p:nvSpPr>
        <p:spPr>
          <a:xfrm>
            <a:off x="2310063" y="5012518"/>
            <a:ext cx="2493055" cy="369332"/>
          </a:xfrm>
          <a:prstGeom prst="rect">
            <a:avLst/>
          </a:prstGeom>
          <a:noFill/>
        </p:spPr>
        <p:txBody>
          <a:bodyPr wrap="none" rtlCol="0">
            <a:spAutoFit/>
          </a:bodyPr>
          <a:lstStyle/>
          <a:p>
            <a:r>
              <a:rPr lang="en-US" b="1" dirty="0"/>
              <a:t>PSUs:</a:t>
            </a:r>
            <a:r>
              <a:rPr lang="en-US" dirty="0"/>
              <a:t> 6 16200 W AC </a:t>
            </a:r>
          </a:p>
        </p:txBody>
      </p:sp>
      <p:sp>
        <p:nvSpPr>
          <p:cNvPr id="17" name="TextBox 16">
            <a:extLst>
              <a:ext uri="{FF2B5EF4-FFF2-40B4-BE49-F238E27FC236}">
                <a16:creationId xmlns:a16="http://schemas.microsoft.com/office/drawing/2014/main" id="{C14B5B7D-E9D8-2042-BDB7-3ABFD81216E5}"/>
              </a:ext>
            </a:extLst>
          </p:cNvPr>
          <p:cNvSpPr txBox="1"/>
          <p:nvPr/>
        </p:nvSpPr>
        <p:spPr>
          <a:xfrm>
            <a:off x="4803118" y="5012518"/>
            <a:ext cx="3352200" cy="369332"/>
          </a:xfrm>
          <a:prstGeom prst="rect">
            <a:avLst/>
          </a:prstGeom>
          <a:noFill/>
        </p:spPr>
        <p:txBody>
          <a:bodyPr wrap="none" rtlCol="0">
            <a:spAutoFit/>
          </a:bodyPr>
          <a:lstStyle/>
          <a:p>
            <a:r>
              <a:rPr lang="en-US" b="1" dirty="0"/>
              <a:t>Cooling:</a:t>
            </a:r>
            <a:r>
              <a:rPr lang="en-US" dirty="0"/>
              <a:t> Front-to-back airflow </a:t>
            </a:r>
          </a:p>
        </p:txBody>
      </p:sp>
      <p:sp>
        <p:nvSpPr>
          <p:cNvPr id="18" name="TextBox 17">
            <a:extLst>
              <a:ext uri="{FF2B5EF4-FFF2-40B4-BE49-F238E27FC236}">
                <a16:creationId xmlns:a16="http://schemas.microsoft.com/office/drawing/2014/main" id="{75EC544D-3FE3-C24A-9329-4E4A737BD21A}"/>
              </a:ext>
            </a:extLst>
          </p:cNvPr>
          <p:cNvSpPr txBox="1"/>
          <p:nvPr/>
        </p:nvSpPr>
        <p:spPr>
          <a:xfrm>
            <a:off x="231038" y="5529268"/>
            <a:ext cx="1821974" cy="369332"/>
          </a:xfrm>
          <a:prstGeom prst="rect">
            <a:avLst/>
          </a:prstGeom>
          <a:noFill/>
        </p:spPr>
        <p:txBody>
          <a:bodyPr wrap="none" rtlCol="0">
            <a:spAutoFit/>
          </a:bodyPr>
          <a:lstStyle/>
          <a:p>
            <a:r>
              <a:rPr lang="en-US" b="1" dirty="0"/>
              <a:t>Weight:</a:t>
            </a:r>
            <a:r>
              <a:rPr lang="en-US" dirty="0"/>
              <a:t> 146Kg</a:t>
            </a:r>
          </a:p>
        </p:txBody>
      </p:sp>
      <p:sp>
        <p:nvSpPr>
          <p:cNvPr id="20" name="TextBox 19">
            <a:extLst>
              <a:ext uri="{FF2B5EF4-FFF2-40B4-BE49-F238E27FC236}">
                <a16:creationId xmlns:a16="http://schemas.microsoft.com/office/drawing/2014/main" id="{414B775F-B4E6-8F41-9BD4-5540EE313490}"/>
              </a:ext>
            </a:extLst>
          </p:cNvPr>
          <p:cNvSpPr txBox="1"/>
          <p:nvPr/>
        </p:nvSpPr>
        <p:spPr>
          <a:xfrm>
            <a:off x="2310063" y="5529268"/>
            <a:ext cx="3784049" cy="369332"/>
          </a:xfrm>
          <a:prstGeom prst="rect">
            <a:avLst/>
          </a:prstGeom>
          <a:noFill/>
        </p:spPr>
        <p:txBody>
          <a:bodyPr wrap="none" rtlCol="0">
            <a:spAutoFit/>
          </a:bodyPr>
          <a:lstStyle/>
          <a:p>
            <a:r>
              <a:rPr lang="en-US" b="1" dirty="0"/>
              <a:t>System throughput: </a:t>
            </a:r>
            <a:r>
              <a:rPr lang="en-US" dirty="0"/>
              <a:t>Up to 48 TBs</a:t>
            </a:r>
          </a:p>
        </p:txBody>
      </p:sp>
    </p:spTree>
    <p:extLst>
      <p:ext uri="{BB962C8B-B14F-4D97-AF65-F5344CB8AC3E}">
        <p14:creationId xmlns:p14="http://schemas.microsoft.com/office/powerpoint/2010/main" val="16800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B24C77-D98E-6B43-A551-1D44023A6F94}"/>
              </a:ext>
            </a:extLst>
          </p:cNvPr>
          <p:cNvSpPr>
            <a:spLocks noGrp="1"/>
          </p:cNvSpPr>
          <p:nvPr>
            <p:ph type="dt" sz="half" idx="2"/>
          </p:nvPr>
        </p:nvSpPr>
        <p:spPr/>
        <p:txBody>
          <a:bodyPr/>
          <a:lstStyle/>
          <a:p>
            <a:r>
              <a:rPr lang="en-US" dirty="0"/>
              <a:t>16/10/2019</a:t>
            </a:r>
          </a:p>
        </p:txBody>
      </p:sp>
      <p:sp>
        <p:nvSpPr>
          <p:cNvPr id="3" name="Footer Placeholder 2">
            <a:extLst>
              <a:ext uri="{FF2B5EF4-FFF2-40B4-BE49-F238E27FC236}">
                <a16:creationId xmlns:a16="http://schemas.microsoft.com/office/drawing/2014/main" id="{6675CEE2-4D06-C948-9BB8-50C9CA90F99A}"/>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4" name="Slide Number Placeholder 3">
            <a:extLst>
              <a:ext uri="{FF2B5EF4-FFF2-40B4-BE49-F238E27FC236}">
                <a16:creationId xmlns:a16="http://schemas.microsoft.com/office/drawing/2014/main" id="{F07EB958-1941-BA42-9078-12F01563AEB2}"/>
              </a:ext>
            </a:extLst>
          </p:cNvPr>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5" name="Picture 4">
            <a:extLst>
              <a:ext uri="{FF2B5EF4-FFF2-40B4-BE49-F238E27FC236}">
                <a16:creationId xmlns:a16="http://schemas.microsoft.com/office/drawing/2014/main" id="{4EAAE7ED-5095-BC49-B9F3-9ECFD528C9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4610501" cy="6147335"/>
          </a:xfrm>
          <a:prstGeom prst="rect">
            <a:avLst/>
          </a:prstGeom>
        </p:spPr>
      </p:pic>
      <p:pic>
        <p:nvPicPr>
          <p:cNvPr id="7" name="Picture 6">
            <a:extLst>
              <a:ext uri="{FF2B5EF4-FFF2-40B4-BE49-F238E27FC236}">
                <a16:creationId xmlns:a16="http://schemas.microsoft.com/office/drawing/2014/main" id="{F9154604-A4A2-7549-A6E1-8FA37FD904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499" y="-1"/>
            <a:ext cx="4537865" cy="6147335"/>
          </a:xfrm>
          <a:prstGeom prst="rect">
            <a:avLst/>
          </a:prstGeom>
        </p:spPr>
      </p:pic>
    </p:spTree>
    <p:extLst>
      <p:ext uri="{BB962C8B-B14F-4D97-AF65-F5344CB8AC3E}">
        <p14:creationId xmlns:p14="http://schemas.microsoft.com/office/powerpoint/2010/main" val="211089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16523-9D88-7B4D-AC95-57DF8AFEBC82}"/>
              </a:ext>
            </a:extLst>
          </p:cNvPr>
          <p:cNvSpPr>
            <a:spLocks noGrp="1"/>
          </p:cNvSpPr>
          <p:nvPr>
            <p:ph type="title"/>
          </p:nvPr>
        </p:nvSpPr>
        <p:spPr>
          <a:xfrm>
            <a:off x="256075" y="31036"/>
            <a:ext cx="8226854" cy="940443"/>
          </a:xfrm>
        </p:spPr>
        <p:txBody>
          <a:bodyPr/>
          <a:lstStyle/>
          <a:p>
            <a:r>
              <a:rPr lang="en-US" dirty="0"/>
              <a:t>Agenda</a:t>
            </a:r>
          </a:p>
        </p:txBody>
      </p:sp>
      <p:sp>
        <p:nvSpPr>
          <p:cNvPr id="3" name="Content Placeholder 2">
            <a:extLst>
              <a:ext uri="{FF2B5EF4-FFF2-40B4-BE49-F238E27FC236}">
                <a16:creationId xmlns:a16="http://schemas.microsoft.com/office/drawing/2014/main" id="{D3500B2F-39CC-FA4A-A8F6-312D7A5529A5}"/>
              </a:ext>
            </a:extLst>
          </p:cNvPr>
          <p:cNvSpPr>
            <a:spLocks noGrp="1"/>
          </p:cNvSpPr>
          <p:nvPr>
            <p:ph idx="1"/>
          </p:nvPr>
        </p:nvSpPr>
        <p:spPr>
          <a:xfrm>
            <a:off x="209234" y="1033577"/>
            <a:ext cx="8226854" cy="5109040"/>
          </a:xfrm>
        </p:spPr>
        <p:txBody>
          <a:bodyPr>
            <a:normAutofit/>
          </a:bodyPr>
          <a:lstStyle/>
          <a:p>
            <a:pPr>
              <a:buFont typeface="Wingdings" pitchFamily="2" charset="2"/>
              <a:buChar char="q"/>
            </a:pPr>
            <a:r>
              <a:rPr lang="en-US" sz="2900" b="1" dirty="0" err="1"/>
              <a:t>LHCb</a:t>
            </a:r>
            <a:r>
              <a:rPr lang="en-US" sz="2900" b="1" dirty="0"/>
              <a:t> Containers Network overview</a:t>
            </a:r>
          </a:p>
          <a:p>
            <a:pPr lvl="1">
              <a:buFont typeface="Wingdings" pitchFamily="2" charset="2"/>
              <a:buChar char="v"/>
            </a:pPr>
            <a:r>
              <a:rPr lang="en-US" sz="2900" dirty="0" err="1"/>
              <a:t>LHCb</a:t>
            </a:r>
            <a:r>
              <a:rPr lang="en-US" sz="2900" dirty="0"/>
              <a:t> Containers: why?</a:t>
            </a:r>
          </a:p>
          <a:p>
            <a:pPr lvl="1">
              <a:buFont typeface="Wingdings" pitchFamily="2" charset="2"/>
              <a:buChar char="v"/>
            </a:pPr>
            <a:r>
              <a:rPr lang="en-US" sz="2900" dirty="0"/>
              <a:t>Physical infrastructure overview</a:t>
            </a:r>
          </a:p>
          <a:p>
            <a:pPr lvl="1">
              <a:buFont typeface="Wingdings" pitchFamily="2" charset="2"/>
              <a:buChar char="v"/>
            </a:pPr>
            <a:r>
              <a:rPr lang="en-US" sz="2900" dirty="0"/>
              <a:t>Network topology</a:t>
            </a:r>
          </a:p>
          <a:p>
            <a:pPr>
              <a:buFont typeface="Wingdings" pitchFamily="2" charset="2"/>
              <a:buChar char="q"/>
            </a:pPr>
            <a:r>
              <a:rPr lang="en-US" sz="2900" b="1" dirty="0"/>
              <a:t>DWDM setup using PAM4 optics</a:t>
            </a:r>
          </a:p>
          <a:p>
            <a:pPr lvl="1">
              <a:buFont typeface="Wingdings" pitchFamily="2" charset="2"/>
              <a:buChar char="v"/>
            </a:pPr>
            <a:r>
              <a:rPr lang="en-US" sz="2900" dirty="0"/>
              <a:t>Feasibility test for shared HLT</a:t>
            </a:r>
          </a:p>
          <a:p>
            <a:pPr lvl="1">
              <a:buFont typeface="Wingdings" pitchFamily="2" charset="2"/>
              <a:buChar char="v"/>
            </a:pPr>
            <a:r>
              <a:rPr lang="en-US" sz="2900" dirty="0"/>
              <a:t>DWDM and PAM4 optics</a:t>
            </a:r>
          </a:p>
          <a:p>
            <a:pPr lvl="1">
              <a:buFont typeface="Wingdings" pitchFamily="2" charset="2"/>
              <a:buChar char="v"/>
            </a:pPr>
            <a:r>
              <a:rPr lang="en-US" sz="2900" dirty="0"/>
              <a:t>DWDM setup for experiments</a:t>
            </a:r>
          </a:p>
          <a:p>
            <a:pPr>
              <a:buFont typeface="Wingdings" pitchFamily="2" charset="2"/>
              <a:buChar char="q"/>
            </a:pPr>
            <a:r>
              <a:rPr lang="en-US" sz="2900" b="1" dirty="0"/>
              <a:t>Q&amp;A</a:t>
            </a:r>
            <a:endParaRPr lang="en-US" dirty="0"/>
          </a:p>
          <a:p>
            <a:endParaRPr lang="en-US" dirty="0"/>
          </a:p>
        </p:txBody>
      </p:sp>
      <p:sp>
        <p:nvSpPr>
          <p:cNvPr id="4" name="Date Placeholder 3">
            <a:extLst>
              <a:ext uri="{FF2B5EF4-FFF2-40B4-BE49-F238E27FC236}">
                <a16:creationId xmlns:a16="http://schemas.microsoft.com/office/drawing/2014/main" id="{0E1F785C-10FD-594A-8DE2-D2A6B79E06AD}"/>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61096545-73D1-3C4D-80BF-EC4721E6703F}"/>
              </a:ext>
            </a:extLst>
          </p:cNvPr>
          <p:cNvSpPr>
            <a:spLocks noGrp="1"/>
          </p:cNvSpPr>
          <p:nvPr>
            <p:ph type="ftr" sz="quarter" idx="3"/>
          </p:nvPr>
        </p:nvSpPr>
        <p:spPr/>
        <p:txBody>
          <a:bodyPr/>
          <a:lstStyle/>
          <a:p>
            <a:r>
              <a:rPr lang="en-US" dirty="0"/>
              <a:t>v</a:t>
            </a:r>
          </a:p>
        </p:txBody>
      </p:sp>
      <p:sp>
        <p:nvSpPr>
          <p:cNvPr id="6" name="Slide Number Placeholder 5">
            <a:extLst>
              <a:ext uri="{FF2B5EF4-FFF2-40B4-BE49-F238E27FC236}">
                <a16:creationId xmlns:a16="http://schemas.microsoft.com/office/drawing/2014/main" id="{900096B3-0634-BD4F-919E-324B01647E11}"/>
              </a:ext>
            </a:extLst>
          </p:cNvPr>
          <p:cNvSpPr>
            <a:spLocks noGrp="1"/>
          </p:cNvSpPr>
          <p:nvPr>
            <p:ph type="sldNum" sz="quarter" idx="4"/>
          </p:nvPr>
        </p:nvSpPr>
        <p:spPr/>
        <p:txBody>
          <a:bodyPr/>
          <a:lstStyle/>
          <a:p>
            <a:fld id="{17918391-D411-FE40-AAD7-861AE5233E0E}" type="slidenum">
              <a:rPr lang="en-US" smtClean="0"/>
              <a:pPr/>
              <a:t>2</a:t>
            </a:fld>
            <a:endParaRPr lang="en-US" dirty="0"/>
          </a:p>
        </p:txBody>
      </p:sp>
      <p:pic>
        <p:nvPicPr>
          <p:cNvPr id="8" name="Picture 7">
            <a:extLst>
              <a:ext uri="{FF2B5EF4-FFF2-40B4-BE49-F238E27FC236}">
                <a16:creationId xmlns:a16="http://schemas.microsoft.com/office/drawing/2014/main" id="{7B6E64D0-3F4E-6B47-A813-187821D865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756" y="6266812"/>
            <a:ext cx="573858" cy="501650"/>
          </a:xfrm>
          <a:prstGeom prst="rect">
            <a:avLst/>
          </a:prstGeom>
        </p:spPr>
      </p:pic>
    </p:spTree>
    <p:extLst>
      <p:ext uri="{BB962C8B-B14F-4D97-AF65-F5344CB8AC3E}">
        <p14:creationId xmlns:p14="http://schemas.microsoft.com/office/powerpoint/2010/main" val="24276452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D5895-CF90-F14C-8B22-7C1131BB8964}"/>
              </a:ext>
            </a:extLst>
          </p:cNvPr>
          <p:cNvSpPr>
            <a:spLocks noGrp="1"/>
          </p:cNvSpPr>
          <p:nvPr>
            <p:ph type="title"/>
          </p:nvPr>
        </p:nvSpPr>
        <p:spPr>
          <a:xfrm>
            <a:off x="209234" y="103447"/>
            <a:ext cx="8226854" cy="940443"/>
          </a:xfrm>
        </p:spPr>
        <p:txBody>
          <a:bodyPr/>
          <a:lstStyle/>
          <a:p>
            <a:pPr marL="685800" indent="-685800">
              <a:buFont typeface="Wingdings" pitchFamily="2" charset="2"/>
              <a:buChar char="Ø"/>
            </a:pPr>
            <a:r>
              <a:rPr lang="en-US" dirty="0"/>
              <a:t>Looking at the stats …</a:t>
            </a:r>
          </a:p>
        </p:txBody>
      </p:sp>
      <p:sp>
        <p:nvSpPr>
          <p:cNvPr id="3" name="Date Placeholder 2">
            <a:extLst>
              <a:ext uri="{FF2B5EF4-FFF2-40B4-BE49-F238E27FC236}">
                <a16:creationId xmlns:a16="http://schemas.microsoft.com/office/drawing/2014/main" id="{8D3F291D-8D9C-7A43-8188-7C046F127FC6}"/>
              </a:ext>
            </a:extLst>
          </p:cNvPr>
          <p:cNvSpPr>
            <a:spLocks noGrp="1"/>
          </p:cNvSpPr>
          <p:nvPr>
            <p:ph type="dt" sz="half" idx="2"/>
          </p:nvPr>
        </p:nvSpPr>
        <p:spPr/>
        <p:txBody>
          <a:bodyPr/>
          <a:lstStyle/>
          <a:p>
            <a:r>
              <a:rPr lang="en-US" dirty="0"/>
              <a:t>16/10/2019</a:t>
            </a:r>
          </a:p>
        </p:txBody>
      </p:sp>
      <p:sp>
        <p:nvSpPr>
          <p:cNvPr id="4" name="Footer Placeholder 3">
            <a:extLst>
              <a:ext uri="{FF2B5EF4-FFF2-40B4-BE49-F238E27FC236}">
                <a16:creationId xmlns:a16="http://schemas.microsoft.com/office/drawing/2014/main" id="{59583D39-1B2A-3F4C-A60C-4F1962BCD3C8}"/>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5" name="Slide Number Placeholder 4">
            <a:extLst>
              <a:ext uri="{FF2B5EF4-FFF2-40B4-BE49-F238E27FC236}">
                <a16:creationId xmlns:a16="http://schemas.microsoft.com/office/drawing/2014/main" id="{32835C89-9750-1C42-AA80-C1212BA5D948}"/>
              </a:ext>
            </a:extLst>
          </p:cNvPr>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10" name="Picture 9">
            <a:extLst>
              <a:ext uri="{FF2B5EF4-FFF2-40B4-BE49-F238E27FC236}">
                <a16:creationId xmlns:a16="http://schemas.microsoft.com/office/drawing/2014/main" id="{5B3CAF10-F688-E14A-A738-00729A0F68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394" y="1215932"/>
            <a:ext cx="7908533" cy="4876624"/>
          </a:xfrm>
          <a:prstGeom prst="rect">
            <a:avLst/>
          </a:prstGeom>
        </p:spPr>
      </p:pic>
      <p:sp>
        <p:nvSpPr>
          <p:cNvPr id="11" name="TextBox 10">
            <a:extLst>
              <a:ext uri="{FF2B5EF4-FFF2-40B4-BE49-F238E27FC236}">
                <a16:creationId xmlns:a16="http://schemas.microsoft.com/office/drawing/2014/main" id="{0D7B1909-760C-8F47-99A5-83408AE66E6A}"/>
              </a:ext>
            </a:extLst>
          </p:cNvPr>
          <p:cNvSpPr txBox="1"/>
          <p:nvPr/>
        </p:nvSpPr>
        <p:spPr>
          <a:xfrm>
            <a:off x="841773" y="926827"/>
            <a:ext cx="7673896" cy="369332"/>
          </a:xfrm>
          <a:prstGeom prst="rect">
            <a:avLst/>
          </a:prstGeom>
          <a:noFill/>
        </p:spPr>
        <p:txBody>
          <a:bodyPr wrap="none" rtlCol="0">
            <a:spAutoFit/>
          </a:bodyPr>
          <a:lstStyle/>
          <a:p>
            <a:r>
              <a:rPr lang="en-US" dirty="0" err="1"/>
              <a:t>LHCb</a:t>
            </a:r>
            <a:r>
              <a:rPr lang="en-US" dirty="0"/>
              <a:t> Container data router to datacenter core router #1 [LCG-ITS </a:t>
            </a:r>
            <a:r>
              <a:rPr lang="en-US" dirty="0" err="1"/>
              <a:t>vlans</a:t>
            </a:r>
            <a:r>
              <a:rPr lang="en-US" dirty="0"/>
              <a:t>] </a:t>
            </a:r>
          </a:p>
        </p:txBody>
      </p:sp>
      <p:sp>
        <p:nvSpPr>
          <p:cNvPr id="12" name="TextBox 11">
            <a:extLst>
              <a:ext uri="{FF2B5EF4-FFF2-40B4-BE49-F238E27FC236}">
                <a16:creationId xmlns:a16="http://schemas.microsoft.com/office/drawing/2014/main" id="{0F4D5336-0FE8-1544-B616-DCEC3DF198D8}"/>
              </a:ext>
            </a:extLst>
          </p:cNvPr>
          <p:cNvSpPr txBox="1"/>
          <p:nvPr/>
        </p:nvSpPr>
        <p:spPr>
          <a:xfrm>
            <a:off x="800664" y="3467808"/>
            <a:ext cx="7635424" cy="369332"/>
          </a:xfrm>
          <a:prstGeom prst="rect">
            <a:avLst/>
          </a:prstGeom>
          <a:noFill/>
        </p:spPr>
        <p:txBody>
          <a:bodyPr wrap="none" rtlCol="0">
            <a:spAutoFit/>
          </a:bodyPr>
          <a:lstStyle/>
          <a:p>
            <a:r>
              <a:rPr lang="en-US" dirty="0" err="1"/>
              <a:t>LHCb</a:t>
            </a:r>
            <a:r>
              <a:rPr lang="en-US" dirty="0"/>
              <a:t> Container data router to datacenter core router #2 [LCG-ITS </a:t>
            </a:r>
            <a:r>
              <a:rPr lang="en-US" dirty="0" err="1"/>
              <a:t>vlans</a:t>
            </a:r>
            <a:r>
              <a:rPr lang="en-US" dirty="0"/>
              <a:t>] </a:t>
            </a:r>
          </a:p>
        </p:txBody>
      </p:sp>
      <p:cxnSp>
        <p:nvCxnSpPr>
          <p:cNvPr id="14" name="Straight Arrow Connector 13">
            <a:extLst>
              <a:ext uri="{FF2B5EF4-FFF2-40B4-BE49-F238E27FC236}">
                <a16:creationId xmlns:a16="http://schemas.microsoft.com/office/drawing/2014/main" id="{D4DA782C-106F-2349-9C6D-DDA7930FCFBD}"/>
              </a:ext>
            </a:extLst>
          </p:cNvPr>
          <p:cNvCxnSpPr/>
          <p:nvPr/>
        </p:nvCxnSpPr>
        <p:spPr>
          <a:xfrm>
            <a:off x="8305502" y="1296159"/>
            <a:ext cx="0" cy="1347028"/>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5" name="TextBox 14">
            <a:extLst>
              <a:ext uri="{FF2B5EF4-FFF2-40B4-BE49-F238E27FC236}">
                <a16:creationId xmlns:a16="http://schemas.microsoft.com/office/drawing/2014/main" id="{186987F6-0414-A341-B349-71FA84866A43}"/>
              </a:ext>
            </a:extLst>
          </p:cNvPr>
          <p:cNvSpPr txBox="1"/>
          <p:nvPr/>
        </p:nvSpPr>
        <p:spPr>
          <a:xfrm>
            <a:off x="8334078" y="1785007"/>
            <a:ext cx="748923" cy="369332"/>
          </a:xfrm>
          <a:prstGeom prst="rect">
            <a:avLst/>
          </a:prstGeom>
          <a:noFill/>
        </p:spPr>
        <p:txBody>
          <a:bodyPr wrap="none" rtlCol="0">
            <a:spAutoFit/>
          </a:bodyPr>
          <a:lstStyle/>
          <a:p>
            <a:r>
              <a:rPr lang="en-US" dirty="0"/>
              <a:t>200G</a:t>
            </a:r>
          </a:p>
        </p:txBody>
      </p:sp>
      <p:cxnSp>
        <p:nvCxnSpPr>
          <p:cNvPr id="16" name="Straight Arrow Connector 15">
            <a:extLst>
              <a:ext uri="{FF2B5EF4-FFF2-40B4-BE49-F238E27FC236}">
                <a16:creationId xmlns:a16="http://schemas.microsoft.com/office/drawing/2014/main" id="{F35DF21F-5DCD-7545-BA7E-E8E0A02285DB}"/>
              </a:ext>
            </a:extLst>
          </p:cNvPr>
          <p:cNvCxnSpPr/>
          <p:nvPr/>
        </p:nvCxnSpPr>
        <p:spPr>
          <a:xfrm>
            <a:off x="8305502" y="3826255"/>
            <a:ext cx="0" cy="1347028"/>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7" name="TextBox 16">
            <a:extLst>
              <a:ext uri="{FF2B5EF4-FFF2-40B4-BE49-F238E27FC236}">
                <a16:creationId xmlns:a16="http://schemas.microsoft.com/office/drawing/2014/main" id="{76FB383F-6EA8-6B45-966E-0CDCFF088C8E}"/>
              </a:ext>
            </a:extLst>
          </p:cNvPr>
          <p:cNvSpPr txBox="1"/>
          <p:nvPr/>
        </p:nvSpPr>
        <p:spPr>
          <a:xfrm>
            <a:off x="8334078" y="4315103"/>
            <a:ext cx="748923" cy="369332"/>
          </a:xfrm>
          <a:prstGeom prst="rect">
            <a:avLst/>
          </a:prstGeom>
          <a:noFill/>
        </p:spPr>
        <p:txBody>
          <a:bodyPr wrap="none" rtlCol="0">
            <a:spAutoFit/>
          </a:bodyPr>
          <a:lstStyle/>
          <a:p>
            <a:r>
              <a:rPr lang="en-US" dirty="0"/>
              <a:t>200G</a:t>
            </a:r>
          </a:p>
        </p:txBody>
      </p:sp>
    </p:spTree>
    <p:extLst>
      <p:ext uri="{BB962C8B-B14F-4D97-AF65-F5344CB8AC3E}">
        <p14:creationId xmlns:p14="http://schemas.microsoft.com/office/powerpoint/2010/main" val="2612947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2703B-5443-774B-8175-E27EBC69D1B7}"/>
              </a:ext>
            </a:extLst>
          </p:cNvPr>
          <p:cNvSpPr>
            <a:spLocks noGrp="1"/>
          </p:cNvSpPr>
          <p:nvPr>
            <p:ph type="title"/>
          </p:nvPr>
        </p:nvSpPr>
        <p:spPr/>
        <p:txBody>
          <a:bodyPr/>
          <a:lstStyle/>
          <a:p>
            <a:r>
              <a:rPr lang="en-US" dirty="0"/>
              <a:t>DWDM Setup</a:t>
            </a:r>
          </a:p>
        </p:txBody>
      </p:sp>
      <p:sp>
        <p:nvSpPr>
          <p:cNvPr id="3" name="Date Placeholder 2">
            <a:extLst>
              <a:ext uri="{FF2B5EF4-FFF2-40B4-BE49-F238E27FC236}">
                <a16:creationId xmlns:a16="http://schemas.microsoft.com/office/drawing/2014/main" id="{F137BBCB-5E7A-B94A-AC47-9F58519652E3}"/>
              </a:ext>
            </a:extLst>
          </p:cNvPr>
          <p:cNvSpPr>
            <a:spLocks noGrp="1"/>
          </p:cNvSpPr>
          <p:nvPr>
            <p:ph type="dt" sz="half" idx="2"/>
          </p:nvPr>
        </p:nvSpPr>
        <p:spPr/>
        <p:txBody>
          <a:bodyPr/>
          <a:lstStyle/>
          <a:p>
            <a:r>
              <a:rPr lang="en-US" dirty="0"/>
              <a:t>16/10/2019</a:t>
            </a:r>
          </a:p>
        </p:txBody>
      </p:sp>
      <p:sp>
        <p:nvSpPr>
          <p:cNvPr id="4" name="Footer Placeholder 3">
            <a:extLst>
              <a:ext uri="{FF2B5EF4-FFF2-40B4-BE49-F238E27FC236}">
                <a16:creationId xmlns:a16="http://schemas.microsoft.com/office/drawing/2014/main" id="{6AF25248-8C26-1943-84A6-9C5FE0A0BDBE}"/>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5" name="Slide Number Placeholder 4">
            <a:extLst>
              <a:ext uri="{FF2B5EF4-FFF2-40B4-BE49-F238E27FC236}">
                <a16:creationId xmlns:a16="http://schemas.microsoft.com/office/drawing/2014/main" id="{77D1F01C-F609-C346-AF4D-5D05BD7BCD3D}"/>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
        <p:nvSpPr>
          <p:cNvPr id="6" name="Text Placeholder 5">
            <a:extLst>
              <a:ext uri="{FF2B5EF4-FFF2-40B4-BE49-F238E27FC236}">
                <a16:creationId xmlns:a16="http://schemas.microsoft.com/office/drawing/2014/main" id="{A8F1280F-7CF8-4E44-BA6B-8D8DA3E35EEF}"/>
              </a:ext>
            </a:extLst>
          </p:cNvPr>
          <p:cNvSpPr>
            <a:spLocks noGrp="1"/>
          </p:cNvSpPr>
          <p:nvPr>
            <p:ph type="body" idx="10"/>
          </p:nvPr>
        </p:nvSpPr>
        <p:spPr>
          <a:xfrm>
            <a:off x="457200" y="3130971"/>
            <a:ext cx="3662979" cy="419653"/>
          </a:xfrm>
        </p:spPr>
        <p:txBody>
          <a:bodyPr>
            <a:normAutofit/>
          </a:bodyPr>
          <a:lstStyle/>
          <a:p>
            <a:r>
              <a:rPr lang="en-US" dirty="0">
                <a:latin typeface="Noto Sans" pitchFamily="34"/>
                <a:ea typeface="DejaVu Sans" pitchFamily="2"/>
                <a:cs typeface="Tahoma" pitchFamily="2"/>
              </a:rPr>
              <a:t>PAM4 technology for </a:t>
            </a:r>
            <a:r>
              <a:rPr lang="en-US" dirty="0" err="1">
                <a:latin typeface="Noto Sans" pitchFamily="34"/>
                <a:ea typeface="DejaVu Sans" pitchFamily="2"/>
                <a:cs typeface="Tahoma" pitchFamily="2"/>
              </a:rPr>
              <a:t>Tbps</a:t>
            </a:r>
            <a:r>
              <a:rPr lang="en-US" dirty="0">
                <a:latin typeface="Noto Sans" pitchFamily="34"/>
                <a:ea typeface="DejaVu Sans" pitchFamily="2"/>
                <a:cs typeface="Tahoma" pitchFamily="2"/>
              </a:rPr>
              <a:t> transmission lines </a:t>
            </a:r>
            <a:endParaRPr lang="en-US" dirty="0"/>
          </a:p>
        </p:txBody>
      </p:sp>
      <p:pic>
        <p:nvPicPr>
          <p:cNvPr id="7" name="Picture 6">
            <a:extLst>
              <a:ext uri="{FF2B5EF4-FFF2-40B4-BE49-F238E27FC236}">
                <a16:creationId xmlns:a16="http://schemas.microsoft.com/office/drawing/2014/main" id="{F1DFC2B4-EC0B-2C4A-9865-C5241D49B5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0627" y="2444814"/>
            <a:ext cx="1454149" cy="1271177"/>
          </a:xfrm>
          <a:prstGeom prst="rect">
            <a:avLst/>
          </a:prstGeom>
        </p:spPr>
      </p:pic>
    </p:spTree>
    <p:extLst>
      <p:ext uri="{BB962C8B-B14F-4D97-AF65-F5344CB8AC3E}">
        <p14:creationId xmlns:p14="http://schemas.microsoft.com/office/powerpoint/2010/main" val="31107660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2A426-7A35-C646-A8F8-F1715C9ADFDD}"/>
              </a:ext>
            </a:extLst>
          </p:cNvPr>
          <p:cNvSpPr>
            <a:spLocks noGrp="1"/>
          </p:cNvSpPr>
          <p:nvPr>
            <p:ph type="title"/>
          </p:nvPr>
        </p:nvSpPr>
        <p:spPr/>
        <p:txBody>
          <a:bodyPr>
            <a:normAutofit fontScale="90000"/>
          </a:bodyPr>
          <a:lstStyle/>
          <a:p>
            <a:pPr marL="685800" indent="-685800">
              <a:buFont typeface="Wingdings" pitchFamily="2" charset="2"/>
              <a:buChar char="v"/>
            </a:pPr>
            <a:r>
              <a:rPr lang="en-US" dirty="0"/>
              <a:t>Feasibility test for shared HLT</a:t>
            </a:r>
          </a:p>
        </p:txBody>
      </p:sp>
      <p:sp>
        <p:nvSpPr>
          <p:cNvPr id="3" name="Content Placeholder 2">
            <a:extLst>
              <a:ext uri="{FF2B5EF4-FFF2-40B4-BE49-F238E27FC236}">
                <a16:creationId xmlns:a16="http://schemas.microsoft.com/office/drawing/2014/main" id="{926E6E42-07D7-0A4C-A7B7-F031C1A0FF9C}"/>
              </a:ext>
            </a:extLst>
          </p:cNvPr>
          <p:cNvSpPr>
            <a:spLocks noGrp="1"/>
          </p:cNvSpPr>
          <p:nvPr>
            <p:ph idx="1"/>
          </p:nvPr>
        </p:nvSpPr>
        <p:spPr>
          <a:xfrm>
            <a:off x="610729" y="1173935"/>
            <a:ext cx="7919796" cy="4667421"/>
          </a:xfrm>
        </p:spPr>
        <p:txBody>
          <a:bodyPr>
            <a:normAutofit fontScale="62500" lnSpcReduction="20000"/>
          </a:bodyPr>
          <a:lstStyle/>
          <a:p>
            <a:pPr marL="36576" indent="0">
              <a:buNone/>
            </a:pPr>
            <a:r>
              <a:rPr lang="en-US" dirty="0"/>
              <a:t>Feasibility of a shared facility for the </a:t>
            </a:r>
            <a:r>
              <a:rPr lang="en-US" b="1" dirty="0"/>
              <a:t>High Level Trigger</a:t>
            </a:r>
            <a:r>
              <a:rPr lang="en-US" dirty="0"/>
              <a:t> farms of the four LHC experiments was reviewed in 2017 </a:t>
            </a:r>
          </a:p>
          <a:p>
            <a:pPr marL="36576" indent="0">
              <a:buNone/>
            </a:pPr>
            <a:endParaRPr lang="en-US" dirty="0"/>
          </a:p>
          <a:p>
            <a:pPr marL="36576" indent="0">
              <a:buNone/>
            </a:pPr>
            <a:r>
              <a:rPr lang="en-US" b="1" dirty="0"/>
              <a:t>Advantages: </a:t>
            </a:r>
          </a:p>
          <a:p>
            <a:pPr>
              <a:buFont typeface="Courier New" panose="02070309020205020404" pitchFamily="49" charset="0"/>
              <a:buChar char="o"/>
            </a:pPr>
            <a:r>
              <a:rPr lang="en-US" dirty="0"/>
              <a:t>re-purpose of servers when no data taking </a:t>
            </a:r>
          </a:p>
          <a:p>
            <a:pPr>
              <a:buFont typeface="Courier New" panose="02070309020205020404" pitchFamily="49" charset="0"/>
              <a:buChar char="o"/>
            </a:pPr>
            <a:r>
              <a:rPr lang="en-US" dirty="0"/>
              <a:t>shared cost of infrastructure and operations </a:t>
            </a:r>
          </a:p>
          <a:p>
            <a:pPr>
              <a:buFont typeface="Wingdings" pitchFamily="2" charset="2"/>
              <a:buChar char="Ø"/>
            </a:pPr>
            <a:endParaRPr lang="en-US" dirty="0"/>
          </a:p>
          <a:p>
            <a:pPr marL="36576" indent="0">
              <a:buNone/>
            </a:pPr>
            <a:r>
              <a:rPr lang="en-US" b="1" dirty="0"/>
              <a:t>Challenges:</a:t>
            </a:r>
          </a:p>
          <a:p>
            <a:pPr>
              <a:buFont typeface="Courier New" panose="02070309020205020404" pitchFamily="49" charset="0"/>
              <a:buChar char="o"/>
            </a:pPr>
            <a:r>
              <a:rPr lang="en-US" dirty="0"/>
              <a:t>Very high data rates from detectors to HLTs:</a:t>
            </a:r>
            <a:br>
              <a:rPr lang="en-US" dirty="0"/>
            </a:br>
            <a:endParaRPr lang="en-US" dirty="0"/>
          </a:p>
          <a:p>
            <a:pPr marL="448056" lvl="1" indent="0">
              <a:buNone/>
            </a:pPr>
            <a:r>
              <a:rPr lang="en-US" dirty="0"/>
              <a:t> </a:t>
            </a:r>
            <a:r>
              <a:rPr lang="en-US" b="1" dirty="0"/>
              <a:t>RUN 3</a:t>
            </a:r>
          </a:p>
          <a:p>
            <a:pPr lvl="1">
              <a:buFont typeface="Wingdings" pitchFamily="2" charset="2"/>
              <a:buChar char="§"/>
            </a:pPr>
            <a:r>
              <a:rPr lang="en-US" dirty="0"/>
              <a:t>ALICE: 4Tbps </a:t>
            </a:r>
          </a:p>
          <a:p>
            <a:pPr lvl="1">
              <a:buFont typeface="Wingdings" pitchFamily="2" charset="2"/>
              <a:buChar char="§"/>
            </a:pPr>
            <a:r>
              <a:rPr lang="en-US" dirty="0" err="1"/>
              <a:t>LHCb</a:t>
            </a:r>
            <a:r>
              <a:rPr lang="en-US" dirty="0"/>
              <a:t>: 40Tbps </a:t>
            </a:r>
          </a:p>
          <a:p>
            <a:pPr lvl="1">
              <a:buFont typeface="Wingdings" pitchFamily="2" charset="2"/>
              <a:buChar char="Ø"/>
            </a:pPr>
            <a:endParaRPr lang="en-US" dirty="0"/>
          </a:p>
          <a:p>
            <a:pPr marL="448056" lvl="1" indent="0">
              <a:buNone/>
            </a:pPr>
            <a:r>
              <a:rPr lang="en-US" b="1" dirty="0"/>
              <a:t>RUN 4</a:t>
            </a:r>
          </a:p>
          <a:p>
            <a:pPr lvl="1">
              <a:buFont typeface="Wingdings" pitchFamily="2" charset="2"/>
              <a:buChar char="§"/>
            </a:pPr>
            <a:r>
              <a:rPr lang="en-US" dirty="0"/>
              <a:t>ATLAS: 40Tbps </a:t>
            </a:r>
          </a:p>
          <a:p>
            <a:pPr lvl="1">
              <a:buFont typeface="Wingdings" pitchFamily="2" charset="2"/>
              <a:buChar char="§"/>
            </a:pPr>
            <a:r>
              <a:rPr lang="en-US" dirty="0"/>
              <a:t>CMS: 40Tbps </a:t>
            </a:r>
          </a:p>
          <a:p>
            <a:pPr marL="36576" indent="0">
              <a:buNone/>
            </a:pPr>
            <a:endParaRPr lang="en-US" dirty="0"/>
          </a:p>
          <a:p>
            <a:endParaRPr lang="en-US" dirty="0"/>
          </a:p>
        </p:txBody>
      </p:sp>
      <p:sp>
        <p:nvSpPr>
          <p:cNvPr id="4" name="Date Placeholder 3">
            <a:extLst>
              <a:ext uri="{FF2B5EF4-FFF2-40B4-BE49-F238E27FC236}">
                <a16:creationId xmlns:a16="http://schemas.microsoft.com/office/drawing/2014/main" id="{9A605FB4-3884-FA42-BC22-172E7C7C21A3}"/>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20434AD6-C0A0-9043-B181-C5009A8EA5F6}"/>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7E116B8A-8C0F-B44E-96AD-6493EBCA9700}"/>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779112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385E46-6B84-0147-9B5B-85374DB18A1D}"/>
              </a:ext>
            </a:extLst>
          </p:cNvPr>
          <p:cNvSpPr>
            <a:spLocks noGrp="1"/>
          </p:cNvSpPr>
          <p:nvPr>
            <p:ph type="dt" sz="half" idx="2"/>
          </p:nvPr>
        </p:nvSpPr>
        <p:spPr/>
        <p:txBody>
          <a:bodyPr/>
          <a:lstStyle/>
          <a:p>
            <a:r>
              <a:rPr lang="en-US" dirty="0"/>
              <a:t>16/10/2019</a:t>
            </a:r>
          </a:p>
        </p:txBody>
      </p:sp>
      <p:sp>
        <p:nvSpPr>
          <p:cNvPr id="3" name="Footer Placeholder 2">
            <a:extLst>
              <a:ext uri="{FF2B5EF4-FFF2-40B4-BE49-F238E27FC236}">
                <a16:creationId xmlns:a16="http://schemas.microsoft.com/office/drawing/2014/main" id="{774059A1-D020-C247-BD0D-C2795224D92C}"/>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4" name="Slide Number Placeholder 3">
            <a:extLst>
              <a:ext uri="{FF2B5EF4-FFF2-40B4-BE49-F238E27FC236}">
                <a16:creationId xmlns:a16="http://schemas.microsoft.com/office/drawing/2014/main" id="{95DDC313-7472-3545-BE40-5B445438F105}"/>
              </a:ext>
            </a:extLst>
          </p:cNvPr>
          <p:cNvSpPr>
            <a:spLocks noGrp="1"/>
          </p:cNvSpPr>
          <p:nvPr>
            <p:ph type="sldNum" sz="quarter" idx="4"/>
          </p:nvPr>
        </p:nvSpPr>
        <p:spPr/>
        <p:txBody>
          <a:bodyPr/>
          <a:lstStyle/>
          <a:p>
            <a:fld id="{17918391-D411-FE40-AAD7-861AE5233E0E}" type="slidenum">
              <a:rPr lang="en-US" smtClean="0"/>
              <a:pPr/>
              <a:t>23</a:t>
            </a:fld>
            <a:endParaRPr lang="en-US" dirty="0"/>
          </a:p>
        </p:txBody>
      </p:sp>
      <p:sp>
        <p:nvSpPr>
          <p:cNvPr id="6" name="Freeform 5">
            <a:extLst>
              <a:ext uri="{FF2B5EF4-FFF2-40B4-BE49-F238E27FC236}">
                <a16:creationId xmlns:a16="http://schemas.microsoft.com/office/drawing/2014/main" id="{B7D33353-521D-BB49-8D9A-8B64A53CCD5F}"/>
              </a:ext>
            </a:extLst>
          </p:cNvPr>
          <p:cNvSpPr/>
          <p:nvPr/>
        </p:nvSpPr>
        <p:spPr>
          <a:xfrm>
            <a:off x="4274640" y="1001632"/>
            <a:ext cx="4652640" cy="4992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a:noFill/>
            <a:prstDash val="solid"/>
          </a:ln>
        </p:spPr>
        <p:txBody>
          <a:bodyPr wrap="square" lIns="90000" tIns="45000" rIns="90000" bIns="45000" anchor="ctr" anchorCtr="0" compatLnSpc="0">
            <a:spAutoFit/>
          </a:bodyPr>
          <a:lstStyle/>
          <a:p>
            <a:pPr marL="0" marR="0" lvl="0" indent="0" hangingPunct="0">
              <a:lnSpc>
                <a:spcPct val="100000"/>
              </a:lnSpc>
              <a:spcBef>
                <a:spcPts val="0"/>
              </a:spcBef>
              <a:spcAft>
                <a:spcPts val="0"/>
              </a:spcAft>
              <a:buNone/>
              <a:tabLst/>
            </a:pPr>
            <a:endParaRPr lang="en-US" sz="1800" b="0" i="0" u="none" strike="noStrike" kern="1200">
              <a:ln>
                <a:noFill/>
              </a:ln>
              <a:latin typeface="Noto Sans" pitchFamily="34"/>
              <a:ea typeface="DejaVu Sans" pitchFamily="2"/>
              <a:cs typeface="Tahoma" pitchFamily="2"/>
            </a:endParaRPr>
          </a:p>
        </p:txBody>
      </p:sp>
      <p:sp>
        <p:nvSpPr>
          <p:cNvPr id="7" name="Freeform 6">
            <a:extLst>
              <a:ext uri="{FF2B5EF4-FFF2-40B4-BE49-F238E27FC236}">
                <a16:creationId xmlns:a16="http://schemas.microsoft.com/office/drawing/2014/main" id="{D524B883-A595-404A-8458-F9303164FDDB}"/>
              </a:ext>
            </a:extLst>
          </p:cNvPr>
          <p:cNvSpPr/>
          <p:nvPr/>
        </p:nvSpPr>
        <p:spPr>
          <a:xfrm>
            <a:off x="228600" y="1001632"/>
            <a:ext cx="2943000" cy="49827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a:noFill/>
            <a:prstDash val="solid"/>
          </a:ln>
        </p:spPr>
        <p:txBody>
          <a:bodyPr wrap="none" lIns="90000" tIns="45000" rIns="90000" bIns="45000" anchor="ctr" anchorCtr="0" compatLnSpc="0">
            <a:spAutoFit/>
          </a:bodyPr>
          <a:lstStyle/>
          <a:p>
            <a:pPr marL="0" marR="0" lvl="0" indent="0" hangingPunct="0">
              <a:lnSpc>
                <a:spcPct val="100000"/>
              </a:lnSpc>
              <a:spcBef>
                <a:spcPts val="0"/>
              </a:spcBef>
              <a:spcAft>
                <a:spcPts val="0"/>
              </a:spcAft>
              <a:buNone/>
              <a:tabLst/>
            </a:pPr>
            <a:endParaRPr lang="en-US" sz="1800" b="0" i="0" u="none" strike="noStrike" kern="1200">
              <a:ln>
                <a:noFill/>
              </a:ln>
              <a:latin typeface="Noto Sans" pitchFamily="34"/>
              <a:ea typeface="DejaVu Sans" pitchFamily="2"/>
              <a:cs typeface="Tahoma" pitchFamily="2"/>
            </a:endParaRPr>
          </a:p>
        </p:txBody>
      </p:sp>
      <p:sp>
        <p:nvSpPr>
          <p:cNvPr id="8" name="Freeform 7">
            <a:extLst>
              <a:ext uri="{FF2B5EF4-FFF2-40B4-BE49-F238E27FC236}">
                <a16:creationId xmlns:a16="http://schemas.microsoft.com/office/drawing/2014/main" id="{6B6D97CA-F591-0C4D-991F-EFAF58F6B8A2}"/>
              </a:ext>
            </a:extLst>
          </p:cNvPr>
          <p:cNvSpPr/>
          <p:nvPr/>
        </p:nvSpPr>
        <p:spPr>
          <a:xfrm>
            <a:off x="925559" y="3137873"/>
            <a:ext cx="671040" cy="49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4400">
            <a:solidFill>
              <a:srgbClr val="3465A4"/>
            </a:solidFill>
            <a:prstDash val="solid"/>
          </a:ln>
        </p:spPr>
        <p:txBody>
          <a:bodyPr wrap="none" lIns="97200" tIns="52200" rIns="97200" bIns="52200" anchor="ctr" anchorCtr="0" compatLnSpc="0">
            <a:spAutoFit/>
          </a:bodyPr>
          <a:lstStyle/>
          <a:p>
            <a:pPr marL="0" marR="0" lvl="0" indent="0" hangingPunct="0">
              <a:lnSpc>
                <a:spcPct val="100000"/>
              </a:lnSpc>
              <a:spcBef>
                <a:spcPts val="0"/>
              </a:spcBef>
              <a:spcAft>
                <a:spcPts val="0"/>
              </a:spcAft>
              <a:buNone/>
              <a:tabLst/>
            </a:pPr>
            <a:endParaRPr lang="en-US" sz="1800" b="0" i="0" u="none" strike="noStrike" kern="1200">
              <a:ln>
                <a:noFill/>
              </a:ln>
              <a:latin typeface="Noto Sans" pitchFamily="34"/>
              <a:ea typeface="DejaVu Sans" pitchFamily="2"/>
              <a:cs typeface="Tahoma" pitchFamily="2"/>
            </a:endParaRPr>
          </a:p>
        </p:txBody>
      </p:sp>
      <p:pic>
        <p:nvPicPr>
          <p:cNvPr id="9" name="Picture 8">
            <a:extLst>
              <a:ext uri="{FF2B5EF4-FFF2-40B4-BE49-F238E27FC236}">
                <a16:creationId xmlns:a16="http://schemas.microsoft.com/office/drawing/2014/main" id="{B4619166-5292-4A45-A1BA-CE1DA6F1707A}"/>
              </a:ext>
            </a:extLst>
          </p:cNvPr>
          <p:cNvPicPr>
            <a:picLocks noChangeAspect="1"/>
          </p:cNvPicPr>
          <p:nvPr/>
        </p:nvPicPr>
        <p:blipFill>
          <a:blip r:embed="rId3">
            <a:lum/>
            <a:alphaModFix/>
          </a:blip>
          <a:srcRect/>
          <a:stretch>
            <a:fillRect/>
          </a:stretch>
        </p:blipFill>
        <p:spPr>
          <a:xfrm>
            <a:off x="877319" y="3109793"/>
            <a:ext cx="761759" cy="546840"/>
          </a:xfrm>
          <a:prstGeom prst="rect">
            <a:avLst/>
          </a:prstGeom>
          <a:noFill/>
          <a:ln>
            <a:noFill/>
          </a:ln>
        </p:spPr>
      </p:pic>
      <p:sp>
        <p:nvSpPr>
          <p:cNvPr id="10" name="TextBox 9">
            <a:extLst>
              <a:ext uri="{FF2B5EF4-FFF2-40B4-BE49-F238E27FC236}">
                <a16:creationId xmlns:a16="http://schemas.microsoft.com/office/drawing/2014/main" id="{FDF4DE36-B7F7-6E41-A6F6-531DFB5461C8}"/>
              </a:ext>
            </a:extLst>
          </p:cNvPr>
          <p:cNvSpPr txBox="1"/>
          <p:nvPr/>
        </p:nvSpPr>
        <p:spPr>
          <a:xfrm>
            <a:off x="322920" y="3753472"/>
            <a:ext cx="1047599" cy="262800"/>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1000" b="0" i="0" u="none" strike="noStrike" kern="1200">
                <a:ln>
                  <a:noFill/>
                </a:ln>
                <a:latin typeface="Noto Sans" pitchFamily="34"/>
                <a:ea typeface="DejaVu Sans" pitchFamily="2"/>
                <a:cs typeface="Tahoma" pitchFamily="2"/>
              </a:rPr>
              <a:t>20x 10G-SR</a:t>
            </a:r>
          </a:p>
        </p:txBody>
      </p:sp>
      <p:cxnSp>
        <p:nvCxnSpPr>
          <p:cNvPr id="11" name="Straight Arrow Connector 10">
            <a:extLst>
              <a:ext uri="{FF2B5EF4-FFF2-40B4-BE49-F238E27FC236}">
                <a16:creationId xmlns:a16="http://schemas.microsoft.com/office/drawing/2014/main" id="{52543507-0A13-F644-A620-0E0FAA77A792}"/>
              </a:ext>
            </a:extLst>
          </p:cNvPr>
          <p:cNvCxnSpPr>
            <a:endCxn id="8" idx="2"/>
          </p:cNvCxnSpPr>
          <p:nvPr/>
        </p:nvCxnSpPr>
        <p:spPr>
          <a:xfrm flipH="1" flipV="1">
            <a:off x="1261080" y="3635393"/>
            <a:ext cx="4320" cy="504720"/>
          </a:xfrm>
          <a:prstGeom prst="straightConnector1">
            <a:avLst/>
          </a:prstGeom>
          <a:noFill/>
          <a:ln w="108000">
            <a:solidFill>
              <a:srgbClr val="000000"/>
            </a:solidFill>
            <a:prstDash val="solid"/>
          </a:ln>
        </p:spPr>
      </p:cxnSp>
      <p:sp>
        <p:nvSpPr>
          <p:cNvPr id="12" name="Freeform 11">
            <a:extLst>
              <a:ext uri="{FF2B5EF4-FFF2-40B4-BE49-F238E27FC236}">
                <a16:creationId xmlns:a16="http://schemas.microsoft.com/office/drawing/2014/main" id="{8C9736FF-2A2E-9D42-A78E-07D439BE6C38}"/>
              </a:ext>
            </a:extLst>
          </p:cNvPr>
          <p:cNvSpPr/>
          <p:nvPr/>
        </p:nvSpPr>
        <p:spPr>
          <a:xfrm>
            <a:off x="4500360" y="4110952"/>
            <a:ext cx="1178640" cy="358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4400">
            <a:solidFill>
              <a:srgbClr val="3465A4"/>
            </a:solidFill>
            <a:prstDash val="solid"/>
          </a:ln>
        </p:spPr>
        <p:txBody>
          <a:bodyPr wrap="none" lIns="97200" tIns="52200" rIns="97200" bIns="52200" anchor="ctr" anchorCtr="0" compatLnSpc="0">
            <a:spAutoFit/>
          </a:bodyPr>
          <a:lstStyle/>
          <a:p>
            <a:pPr marL="0" marR="0" lvl="0" indent="0" algn="ctr" hangingPunct="0">
              <a:lnSpc>
                <a:spcPct val="100000"/>
              </a:lnSpc>
              <a:spcBef>
                <a:spcPts val="0"/>
              </a:spcBef>
              <a:spcAft>
                <a:spcPts val="0"/>
              </a:spcAft>
              <a:buNone/>
              <a:tabLst/>
            </a:pPr>
            <a:r>
              <a:rPr lang="en-US" sz="1000" b="0" i="0" u="none" strike="noStrike" kern="1200">
                <a:ln>
                  <a:noFill/>
                </a:ln>
                <a:latin typeface="Noto Sans" pitchFamily="34"/>
                <a:ea typeface="DejaVu Sans" pitchFamily="2"/>
                <a:cs typeface="Tahoma" pitchFamily="2"/>
              </a:rPr>
              <a:t>Juniper</a:t>
            </a:r>
          </a:p>
          <a:p>
            <a:pPr marL="0" marR="0" lvl="0" indent="0" algn="ctr" hangingPunct="0">
              <a:lnSpc>
                <a:spcPct val="100000"/>
              </a:lnSpc>
              <a:spcBef>
                <a:spcPts val="0"/>
              </a:spcBef>
              <a:spcAft>
                <a:spcPts val="0"/>
              </a:spcAft>
              <a:buNone/>
              <a:tabLst/>
            </a:pPr>
            <a:r>
              <a:rPr lang="en-US" sz="1000" b="0" i="0" u="none" strike="noStrike" kern="1200">
                <a:ln>
                  <a:noFill/>
                </a:ln>
                <a:latin typeface="Noto Sans" pitchFamily="34"/>
                <a:ea typeface="DejaVu Sans" pitchFamily="2"/>
                <a:cs typeface="Tahoma" pitchFamily="2"/>
              </a:rPr>
              <a:t>QFX5200-32C</a:t>
            </a:r>
          </a:p>
        </p:txBody>
      </p:sp>
      <p:cxnSp>
        <p:nvCxnSpPr>
          <p:cNvPr id="13" name="Straight Arrow Connector 12">
            <a:extLst>
              <a:ext uri="{FF2B5EF4-FFF2-40B4-BE49-F238E27FC236}">
                <a16:creationId xmlns:a16="http://schemas.microsoft.com/office/drawing/2014/main" id="{B400210E-B516-E344-B014-2F475F40D060}"/>
              </a:ext>
            </a:extLst>
          </p:cNvPr>
          <p:cNvCxnSpPr>
            <a:stCxn id="33" idx="1"/>
          </p:cNvCxnSpPr>
          <p:nvPr/>
        </p:nvCxnSpPr>
        <p:spPr>
          <a:xfrm flipV="1">
            <a:off x="2293920" y="4290233"/>
            <a:ext cx="2206440" cy="18719"/>
          </a:xfrm>
          <a:prstGeom prst="straightConnector1">
            <a:avLst/>
          </a:prstGeom>
          <a:noFill/>
          <a:ln w="72000">
            <a:solidFill>
              <a:srgbClr val="000000"/>
            </a:solidFill>
            <a:prstDash val="solid"/>
          </a:ln>
        </p:spPr>
      </p:cxnSp>
      <p:sp>
        <p:nvSpPr>
          <p:cNvPr id="14" name="TextBox 13">
            <a:extLst>
              <a:ext uri="{FF2B5EF4-FFF2-40B4-BE49-F238E27FC236}">
                <a16:creationId xmlns:a16="http://schemas.microsoft.com/office/drawing/2014/main" id="{FE034268-F838-8645-B41D-93A2962F58A7}"/>
              </a:ext>
            </a:extLst>
          </p:cNvPr>
          <p:cNvSpPr txBox="1"/>
          <p:nvPr/>
        </p:nvSpPr>
        <p:spPr>
          <a:xfrm>
            <a:off x="3294360" y="4030673"/>
            <a:ext cx="1047599" cy="262800"/>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1000" b="0" i="0" u="none" strike="noStrike" kern="1200">
                <a:ln>
                  <a:noFill/>
                </a:ln>
                <a:latin typeface="Noto Sans" pitchFamily="34"/>
                <a:ea typeface="DejaVu Sans" pitchFamily="2"/>
                <a:cs typeface="Tahoma" pitchFamily="2"/>
              </a:rPr>
              <a:t>4x 100G-LR4</a:t>
            </a:r>
          </a:p>
        </p:txBody>
      </p:sp>
      <p:sp>
        <p:nvSpPr>
          <p:cNvPr id="15" name="TextBox 14">
            <a:extLst>
              <a:ext uri="{FF2B5EF4-FFF2-40B4-BE49-F238E27FC236}">
                <a16:creationId xmlns:a16="http://schemas.microsoft.com/office/drawing/2014/main" id="{01E84BB2-08C3-3042-845B-FBA814CE43E7}"/>
              </a:ext>
            </a:extLst>
          </p:cNvPr>
          <p:cNvSpPr txBox="1"/>
          <p:nvPr/>
        </p:nvSpPr>
        <p:spPr>
          <a:xfrm>
            <a:off x="228600" y="933232"/>
            <a:ext cx="2615950" cy="372687"/>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1800" b="1" i="0" u="none" strike="noStrike" kern="1200" dirty="0" err="1">
                <a:ln>
                  <a:noFill/>
                </a:ln>
                <a:solidFill>
                  <a:srgbClr val="000000"/>
                </a:solidFill>
                <a:latin typeface="Noto Sans" pitchFamily="34"/>
                <a:ea typeface="DejaVu Sans" pitchFamily="2"/>
                <a:cs typeface="Tahoma" pitchFamily="2"/>
              </a:rPr>
              <a:t>LHCb</a:t>
            </a:r>
            <a:r>
              <a:rPr lang="en-US" sz="1800" b="1" i="0" u="none" strike="noStrike" kern="1200" dirty="0">
                <a:ln>
                  <a:noFill/>
                </a:ln>
                <a:solidFill>
                  <a:srgbClr val="000000"/>
                </a:solidFill>
                <a:latin typeface="Noto Sans" pitchFamily="34"/>
                <a:ea typeface="DejaVu Sans" pitchFamily="2"/>
                <a:cs typeface="Tahoma" pitchFamily="2"/>
              </a:rPr>
              <a:t> detector - </a:t>
            </a:r>
            <a:r>
              <a:rPr lang="en-US" sz="1800" b="1" i="0" u="none" strike="noStrike" kern="1200" dirty="0" err="1">
                <a:ln>
                  <a:noFill/>
                </a:ln>
                <a:solidFill>
                  <a:srgbClr val="000000"/>
                </a:solidFill>
                <a:latin typeface="Noto Sans" pitchFamily="34"/>
                <a:ea typeface="DejaVu Sans" pitchFamily="2"/>
                <a:cs typeface="Tahoma" pitchFamily="2"/>
              </a:rPr>
              <a:t>Prevessin</a:t>
            </a:r>
            <a:endParaRPr lang="en-US" sz="1800" b="1" i="0" u="none" strike="noStrike" kern="1200" dirty="0">
              <a:ln>
                <a:noFill/>
              </a:ln>
              <a:solidFill>
                <a:srgbClr val="000000"/>
              </a:solidFill>
              <a:latin typeface="Noto Sans" pitchFamily="34"/>
              <a:ea typeface="DejaVu Sans" pitchFamily="2"/>
              <a:cs typeface="Tahoma" pitchFamily="2"/>
            </a:endParaRPr>
          </a:p>
        </p:txBody>
      </p:sp>
      <p:sp>
        <p:nvSpPr>
          <p:cNvPr id="16" name="TextBox 15">
            <a:extLst>
              <a:ext uri="{FF2B5EF4-FFF2-40B4-BE49-F238E27FC236}">
                <a16:creationId xmlns:a16="http://schemas.microsoft.com/office/drawing/2014/main" id="{662659A0-D3DE-B54E-A25D-5D3ECE4BCCBA}"/>
              </a:ext>
            </a:extLst>
          </p:cNvPr>
          <p:cNvSpPr txBox="1"/>
          <p:nvPr/>
        </p:nvSpPr>
        <p:spPr>
          <a:xfrm>
            <a:off x="4303440" y="978592"/>
            <a:ext cx="2310226" cy="372687"/>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1800" b="1" i="0" u="none" strike="noStrike" kern="1200" dirty="0">
                <a:ln>
                  <a:noFill/>
                </a:ln>
                <a:solidFill>
                  <a:srgbClr val="000000"/>
                </a:solidFill>
                <a:latin typeface="Noto Sans" pitchFamily="34"/>
                <a:ea typeface="DejaVu Sans" pitchFamily="2"/>
                <a:cs typeface="Tahoma" pitchFamily="2"/>
              </a:rPr>
              <a:t>IT </a:t>
            </a:r>
            <a:r>
              <a:rPr lang="en-US" sz="1800" b="1" i="0" u="none" strike="noStrike" kern="1200" dirty="0" err="1">
                <a:ln>
                  <a:noFill/>
                </a:ln>
                <a:solidFill>
                  <a:srgbClr val="000000"/>
                </a:solidFill>
                <a:latin typeface="Noto Sans" pitchFamily="34"/>
                <a:ea typeface="DejaVu Sans" pitchFamily="2"/>
                <a:cs typeface="Tahoma" pitchFamily="2"/>
              </a:rPr>
              <a:t>datacentre</a:t>
            </a:r>
            <a:r>
              <a:rPr lang="en-US" sz="1800" b="1" i="0" u="none" strike="noStrike" kern="1200" dirty="0">
                <a:ln>
                  <a:noFill/>
                </a:ln>
                <a:solidFill>
                  <a:srgbClr val="000000"/>
                </a:solidFill>
                <a:latin typeface="Noto Sans" pitchFamily="34"/>
                <a:ea typeface="DejaVu Sans" pitchFamily="2"/>
                <a:cs typeface="Tahoma" pitchFamily="2"/>
              </a:rPr>
              <a:t> - </a:t>
            </a:r>
            <a:r>
              <a:rPr lang="en-US" b="1" dirty="0" err="1">
                <a:solidFill>
                  <a:srgbClr val="000000"/>
                </a:solidFill>
                <a:latin typeface="Noto Sans" pitchFamily="34"/>
                <a:ea typeface="DejaVu Sans" pitchFamily="2"/>
                <a:cs typeface="Tahoma" pitchFamily="2"/>
              </a:rPr>
              <a:t>Meyrin</a:t>
            </a:r>
            <a:endParaRPr lang="en-US" sz="1800" b="1" i="0" u="none" strike="noStrike" kern="1200" dirty="0">
              <a:ln>
                <a:noFill/>
              </a:ln>
              <a:solidFill>
                <a:srgbClr val="000000"/>
              </a:solidFill>
              <a:latin typeface="Noto Sans" pitchFamily="34"/>
              <a:ea typeface="DejaVu Sans" pitchFamily="2"/>
              <a:cs typeface="Tahoma" pitchFamily="2"/>
            </a:endParaRPr>
          </a:p>
        </p:txBody>
      </p:sp>
      <p:sp>
        <p:nvSpPr>
          <p:cNvPr id="17" name="Freeform 16">
            <a:extLst>
              <a:ext uri="{FF2B5EF4-FFF2-40B4-BE49-F238E27FC236}">
                <a16:creationId xmlns:a16="http://schemas.microsoft.com/office/drawing/2014/main" id="{9949072C-F581-E840-895D-87B4DE8009EA}"/>
              </a:ext>
            </a:extLst>
          </p:cNvPr>
          <p:cNvSpPr/>
          <p:nvPr/>
        </p:nvSpPr>
        <p:spPr>
          <a:xfrm>
            <a:off x="7183440" y="3890273"/>
            <a:ext cx="963720" cy="2041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9999"/>
          </a:solidFill>
          <a:ln w="14400">
            <a:solidFill>
              <a:srgbClr val="666666"/>
            </a:solidFill>
            <a:prstDash val="solid"/>
          </a:ln>
        </p:spPr>
        <p:txBody>
          <a:bodyPr wrap="none" lIns="97200" tIns="52200" rIns="97200" bIns="52200" anchor="ctr" anchorCtr="0" compatLnSpc="0">
            <a:spAutoFit/>
          </a:bodyPr>
          <a:lstStyle/>
          <a:p>
            <a:pPr marL="0" marR="0" lvl="0" indent="0" hangingPunct="0">
              <a:lnSpc>
                <a:spcPct val="100000"/>
              </a:lnSpc>
              <a:spcBef>
                <a:spcPts val="0"/>
              </a:spcBef>
              <a:spcAft>
                <a:spcPts val="0"/>
              </a:spcAft>
              <a:buNone/>
              <a:tabLst/>
            </a:pPr>
            <a:endParaRPr lang="en-US" sz="1800" b="0" i="0" u="none" strike="noStrike" kern="1200">
              <a:ln>
                <a:noFill/>
              </a:ln>
              <a:latin typeface="Noto Sans" pitchFamily="34"/>
              <a:ea typeface="DejaVu Sans" pitchFamily="2"/>
              <a:cs typeface="Tahoma" pitchFamily="2"/>
            </a:endParaRPr>
          </a:p>
        </p:txBody>
      </p:sp>
      <p:sp>
        <p:nvSpPr>
          <p:cNvPr id="18" name="Freeform 17">
            <a:extLst>
              <a:ext uri="{FF2B5EF4-FFF2-40B4-BE49-F238E27FC236}">
                <a16:creationId xmlns:a16="http://schemas.microsoft.com/office/drawing/2014/main" id="{BE86F8CB-75CB-6F46-A46A-CE6E8855A23C}"/>
              </a:ext>
            </a:extLst>
          </p:cNvPr>
          <p:cNvSpPr/>
          <p:nvPr/>
        </p:nvSpPr>
        <p:spPr>
          <a:xfrm>
            <a:off x="7225200" y="4149112"/>
            <a:ext cx="87479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800" b="1" i="0" u="none" strike="noStrike" kern="1200">
                <a:ln>
                  <a:noFill/>
                </a:ln>
                <a:solidFill>
                  <a:srgbClr val="000000"/>
                </a:solidFill>
                <a:latin typeface="Noto Sans" pitchFamily="34"/>
                <a:ea typeface="DejaVu Sans" pitchFamily="2"/>
                <a:cs typeface="Tahoma" pitchFamily="2"/>
              </a:rPr>
              <a:t>nb-n044-01</a:t>
            </a:r>
          </a:p>
        </p:txBody>
      </p:sp>
      <p:sp>
        <p:nvSpPr>
          <p:cNvPr id="19" name="Freeform 18">
            <a:extLst>
              <a:ext uri="{FF2B5EF4-FFF2-40B4-BE49-F238E27FC236}">
                <a16:creationId xmlns:a16="http://schemas.microsoft.com/office/drawing/2014/main" id="{0240982F-18F0-0147-BA6E-763BE72E0041}"/>
              </a:ext>
            </a:extLst>
          </p:cNvPr>
          <p:cNvSpPr/>
          <p:nvPr/>
        </p:nvSpPr>
        <p:spPr>
          <a:xfrm>
            <a:off x="7225560" y="3944992"/>
            <a:ext cx="87011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729FCF"/>
          </a:solidFill>
          <a:ln w="7200">
            <a:solidFill>
              <a:srgbClr val="3465A4"/>
            </a:solidFill>
            <a:prstDash val="solid"/>
          </a:ln>
        </p:spPr>
        <p:txBody>
          <a:bodyPr wrap="none" lIns="93600" tIns="48600" rIns="93600" bIns="48600" anchor="ctr" anchorCtr="0" compatLnSpc="0">
            <a:spAutoFit/>
          </a:bodyPr>
          <a:lstStyle/>
          <a:p>
            <a:pPr marL="0" marR="0" lvl="0" indent="0" algn="ctr" hangingPunct="0">
              <a:lnSpc>
                <a:spcPct val="100000"/>
              </a:lnSpc>
              <a:spcBef>
                <a:spcPts val="0"/>
              </a:spcBef>
              <a:spcAft>
                <a:spcPts val="0"/>
              </a:spcAft>
              <a:buNone/>
              <a:tabLst/>
            </a:pPr>
            <a:r>
              <a:rPr lang="en-US" sz="800" b="1" i="0" u="none" strike="noStrike" kern="1200">
                <a:ln>
                  <a:noFill/>
                </a:ln>
                <a:solidFill>
                  <a:srgbClr val="000000"/>
                </a:solidFill>
                <a:latin typeface="Noto Sans" pitchFamily="34"/>
                <a:ea typeface="DejaVu Sans" pitchFamily="2"/>
                <a:cs typeface="Tahoma" pitchFamily="2"/>
              </a:rPr>
              <a:t>Ruckus ICX 7750</a:t>
            </a:r>
          </a:p>
        </p:txBody>
      </p:sp>
      <p:sp>
        <p:nvSpPr>
          <p:cNvPr id="20" name="Freeform 19">
            <a:extLst>
              <a:ext uri="{FF2B5EF4-FFF2-40B4-BE49-F238E27FC236}">
                <a16:creationId xmlns:a16="http://schemas.microsoft.com/office/drawing/2014/main" id="{CDE3C19A-2492-D340-BFB1-B4B2283B5CDD}"/>
              </a:ext>
            </a:extLst>
          </p:cNvPr>
          <p:cNvSpPr/>
          <p:nvPr/>
        </p:nvSpPr>
        <p:spPr>
          <a:xfrm>
            <a:off x="7225560" y="4343513"/>
            <a:ext cx="87551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800" b="1" i="0" u="none" strike="noStrike" kern="1200">
                <a:ln>
                  <a:noFill/>
                </a:ln>
                <a:solidFill>
                  <a:srgbClr val="000000"/>
                </a:solidFill>
                <a:latin typeface="Noto Sans" pitchFamily="34"/>
                <a:ea typeface="DejaVu Sans" pitchFamily="2"/>
                <a:cs typeface="Tahoma" pitchFamily="2"/>
              </a:rPr>
              <a:t>nb-n044-02</a:t>
            </a:r>
          </a:p>
        </p:txBody>
      </p:sp>
      <p:sp>
        <p:nvSpPr>
          <p:cNvPr id="21" name="Freeform 20">
            <a:extLst>
              <a:ext uri="{FF2B5EF4-FFF2-40B4-BE49-F238E27FC236}">
                <a16:creationId xmlns:a16="http://schemas.microsoft.com/office/drawing/2014/main" id="{5FF04F13-481D-7949-A6D9-C69FEA0708B9}"/>
              </a:ext>
            </a:extLst>
          </p:cNvPr>
          <p:cNvSpPr/>
          <p:nvPr/>
        </p:nvSpPr>
        <p:spPr>
          <a:xfrm>
            <a:off x="7226280" y="4538273"/>
            <a:ext cx="875519" cy="160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22" name="Freeform 21">
            <a:extLst>
              <a:ext uri="{FF2B5EF4-FFF2-40B4-BE49-F238E27FC236}">
                <a16:creationId xmlns:a16="http://schemas.microsoft.com/office/drawing/2014/main" id="{0242A87A-75D8-2643-AD6C-15ABC668B301}"/>
              </a:ext>
            </a:extLst>
          </p:cNvPr>
          <p:cNvSpPr/>
          <p:nvPr/>
        </p:nvSpPr>
        <p:spPr>
          <a:xfrm>
            <a:off x="7222319" y="4733393"/>
            <a:ext cx="875519" cy="160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23" name="Freeform 22">
            <a:extLst>
              <a:ext uri="{FF2B5EF4-FFF2-40B4-BE49-F238E27FC236}">
                <a16:creationId xmlns:a16="http://schemas.microsoft.com/office/drawing/2014/main" id="{0858ED45-EF4C-6E4F-AB31-C39C8878FDFD}"/>
              </a:ext>
            </a:extLst>
          </p:cNvPr>
          <p:cNvSpPr/>
          <p:nvPr/>
        </p:nvSpPr>
        <p:spPr>
          <a:xfrm>
            <a:off x="7227720" y="4933193"/>
            <a:ext cx="875519" cy="160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24" name="Freeform 23">
            <a:extLst>
              <a:ext uri="{FF2B5EF4-FFF2-40B4-BE49-F238E27FC236}">
                <a16:creationId xmlns:a16="http://schemas.microsoft.com/office/drawing/2014/main" id="{7DA8CBA3-DF44-B748-B284-AD64DCB98846}"/>
              </a:ext>
            </a:extLst>
          </p:cNvPr>
          <p:cNvSpPr/>
          <p:nvPr/>
        </p:nvSpPr>
        <p:spPr>
          <a:xfrm>
            <a:off x="7228799" y="5126513"/>
            <a:ext cx="87551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25" name="Freeform 24">
            <a:extLst>
              <a:ext uri="{FF2B5EF4-FFF2-40B4-BE49-F238E27FC236}">
                <a16:creationId xmlns:a16="http://schemas.microsoft.com/office/drawing/2014/main" id="{507732D8-C5D1-864A-B013-1ED0C7F7A960}"/>
              </a:ext>
            </a:extLst>
          </p:cNvPr>
          <p:cNvSpPr/>
          <p:nvPr/>
        </p:nvSpPr>
        <p:spPr>
          <a:xfrm>
            <a:off x="7229519" y="5327033"/>
            <a:ext cx="875519" cy="1616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26" name="Freeform 25">
            <a:extLst>
              <a:ext uri="{FF2B5EF4-FFF2-40B4-BE49-F238E27FC236}">
                <a16:creationId xmlns:a16="http://schemas.microsoft.com/office/drawing/2014/main" id="{B5DB679D-1B45-824B-A0AD-B01C39E46778}"/>
              </a:ext>
            </a:extLst>
          </p:cNvPr>
          <p:cNvSpPr/>
          <p:nvPr/>
        </p:nvSpPr>
        <p:spPr>
          <a:xfrm>
            <a:off x="7230599" y="5516033"/>
            <a:ext cx="87479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27" name="Freeform 26">
            <a:extLst>
              <a:ext uri="{FF2B5EF4-FFF2-40B4-BE49-F238E27FC236}">
                <a16:creationId xmlns:a16="http://schemas.microsoft.com/office/drawing/2014/main" id="{AFB80283-7D62-1844-9F30-0D4D2B76738B}"/>
              </a:ext>
            </a:extLst>
          </p:cNvPr>
          <p:cNvSpPr/>
          <p:nvPr/>
        </p:nvSpPr>
        <p:spPr>
          <a:xfrm>
            <a:off x="7230959" y="5705753"/>
            <a:ext cx="875519" cy="1616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800" b="1" i="0" u="none" strike="noStrike" kern="1200">
                <a:ln>
                  <a:noFill/>
                </a:ln>
                <a:solidFill>
                  <a:srgbClr val="000000"/>
                </a:solidFill>
                <a:latin typeface="Noto Sans" pitchFamily="34"/>
                <a:ea typeface="DejaVu Sans" pitchFamily="2"/>
                <a:cs typeface="Tahoma" pitchFamily="2"/>
              </a:rPr>
              <a:t>nb-n044-12</a:t>
            </a:r>
          </a:p>
        </p:txBody>
      </p:sp>
      <p:cxnSp>
        <p:nvCxnSpPr>
          <p:cNvPr id="28" name="Curved Connector 27">
            <a:extLst>
              <a:ext uri="{FF2B5EF4-FFF2-40B4-BE49-F238E27FC236}">
                <a16:creationId xmlns:a16="http://schemas.microsoft.com/office/drawing/2014/main" id="{1492F190-AE92-E74D-AB63-9D8367044AEC}"/>
              </a:ext>
            </a:extLst>
          </p:cNvPr>
          <p:cNvCxnSpPr>
            <a:stCxn id="12" idx="1"/>
            <a:endCxn id="18" idx="3"/>
          </p:cNvCxnSpPr>
          <p:nvPr/>
        </p:nvCxnSpPr>
        <p:spPr>
          <a:xfrm flipV="1">
            <a:off x="5679000" y="4229752"/>
            <a:ext cx="1546200" cy="60480"/>
          </a:xfrm>
          <a:prstGeom prst="curvedConnector3">
            <a:avLst>
              <a:gd name="adj1" fmla="val 50000"/>
            </a:avLst>
          </a:prstGeom>
          <a:noFill/>
          <a:ln w="36000">
            <a:solidFill>
              <a:srgbClr val="000000"/>
            </a:solidFill>
            <a:prstDash val="solid"/>
          </a:ln>
        </p:spPr>
      </p:cxnSp>
      <p:sp>
        <p:nvSpPr>
          <p:cNvPr id="29" name="Freeform 28">
            <a:extLst>
              <a:ext uri="{FF2B5EF4-FFF2-40B4-BE49-F238E27FC236}">
                <a16:creationId xmlns:a16="http://schemas.microsoft.com/office/drawing/2014/main" id="{75F3EC85-389E-3441-B01C-F19576CFCED0}"/>
              </a:ext>
            </a:extLst>
          </p:cNvPr>
          <p:cNvSpPr/>
          <p:nvPr/>
        </p:nvSpPr>
        <p:spPr>
          <a:xfrm>
            <a:off x="1802160" y="3137873"/>
            <a:ext cx="671040" cy="49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4400">
            <a:solidFill>
              <a:srgbClr val="3465A4"/>
            </a:solidFill>
            <a:prstDash val="solid"/>
          </a:ln>
        </p:spPr>
        <p:txBody>
          <a:bodyPr wrap="none" lIns="97200" tIns="52200" rIns="97200" bIns="52200" anchor="ctr" anchorCtr="0" compatLnSpc="0">
            <a:spAutoFit/>
          </a:bodyPr>
          <a:lstStyle/>
          <a:p>
            <a:pPr marL="0" marR="0" lvl="0" indent="0" hangingPunct="0">
              <a:lnSpc>
                <a:spcPct val="100000"/>
              </a:lnSpc>
              <a:spcBef>
                <a:spcPts val="0"/>
              </a:spcBef>
              <a:spcAft>
                <a:spcPts val="0"/>
              </a:spcAft>
              <a:buNone/>
              <a:tabLst/>
            </a:pPr>
            <a:endParaRPr lang="en-US" sz="1800" b="0" i="0" u="none" strike="noStrike" kern="1200">
              <a:ln>
                <a:noFill/>
              </a:ln>
              <a:latin typeface="Noto Sans" pitchFamily="34"/>
              <a:ea typeface="DejaVu Sans" pitchFamily="2"/>
              <a:cs typeface="Tahoma" pitchFamily="2"/>
            </a:endParaRPr>
          </a:p>
        </p:txBody>
      </p:sp>
      <p:pic>
        <p:nvPicPr>
          <p:cNvPr id="30" name="Picture 29">
            <a:extLst>
              <a:ext uri="{FF2B5EF4-FFF2-40B4-BE49-F238E27FC236}">
                <a16:creationId xmlns:a16="http://schemas.microsoft.com/office/drawing/2014/main" id="{F5FE1462-33C5-0B4F-96D1-8A2A386493CB}"/>
              </a:ext>
            </a:extLst>
          </p:cNvPr>
          <p:cNvPicPr>
            <a:picLocks noChangeAspect="1"/>
          </p:cNvPicPr>
          <p:nvPr/>
        </p:nvPicPr>
        <p:blipFill>
          <a:blip r:embed="rId3">
            <a:lum/>
            <a:alphaModFix/>
          </a:blip>
          <a:srcRect/>
          <a:stretch>
            <a:fillRect/>
          </a:stretch>
        </p:blipFill>
        <p:spPr>
          <a:xfrm>
            <a:off x="1753560" y="3109793"/>
            <a:ext cx="761759" cy="546840"/>
          </a:xfrm>
          <a:prstGeom prst="rect">
            <a:avLst/>
          </a:prstGeom>
          <a:noFill/>
          <a:ln>
            <a:noFill/>
          </a:ln>
        </p:spPr>
      </p:pic>
      <p:sp>
        <p:nvSpPr>
          <p:cNvPr id="31" name="Straight Connector 30">
            <a:extLst>
              <a:ext uri="{FF2B5EF4-FFF2-40B4-BE49-F238E27FC236}">
                <a16:creationId xmlns:a16="http://schemas.microsoft.com/office/drawing/2014/main" id="{55BF963B-9522-9442-90A5-114B6C5CCBE9}"/>
              </a:ext>
            </a:extLst>
          </p:cNvPr>
          <p:cNvSpPr/>
          <p:nvPr/>
        </p:nvSpPr>
        <p:spPr>
          <a:xfrm flipV="1">
            <a:off x="1265400" y="4135433"/>
            <a:ext cx="866520" cy="9360"/>
          </a:xfrm>
          <a:prstGeom prst="line">
            <a:avLst/>
          </a:prstGeom>
          <a:noFill/>
          <a:ln w="0">
            <a:solidFill>
              <a:srgbClr val="000000"/>
            </a:solidFill>
            <a:prstDash val="solid"/>
          </a:ln>
        </p:spPr>
        <p:txBody>
          <a:bodyPr wrap="none" lIns="90000" tIns="45000" rIns="90000" bIns="45000" anchor="ctr" compatLnSpc="0"/>
          <a:lstStyle/>
          <a:p>
            <a:pPr marL="0" marR="0" lvl="0" indent="0" hangingPunct="0">
              <a:lnSpc>
                <a:spcPct val="100000"/>
              </a:lnSpc>
              <a:spcBef>
                <a:spcPts val="0"/>
              </a:spcBef>
              <a:spcAft>
                <a:spcPts val="0"/>
              </a:spcAft>
              <a:buNone/>
              <a:tabLst/>
            </a:pPr>
            <a:endParaRPr lang="en-US" sz="1800" b="0" i="0" u="none" strike="noStrike" kern="1200">
              <a:ln>
                <a:noFill/>
              </a:ln>
              <a:latin typeface="Tahoma" pitchFamily="34"/>
              <a:ea typeface="DejaVu Sans" pitchFamily="2"/>
              <a:cs typeface="Tahoma" pitchFamily="2"/>
            </a:endParaRPr>
          </a:p>
        </p:txBody>
      </p:sp>
      <p:cxnSp>
        <p:nvCxnSpPr>
          <p:cNvPr id="32" name="Straight Arrow Connector 31">
            <a:extLst>
              <a:ext uri="{FF2B5EF4-FFF2-40B4-BE49-F238E27FC236}">
                <a16:creationId xmlns:a16="http://schemas.microsoft.com/office/drawing/2014/main" id="{8055F106-7751-E545-9908-7DA321418B08}"/>
              </a:ext>
            </a:extLst>
          </p:cNvPr>
          <p:cNvCxnSpPr>
            <a:stCxn id="31" idx="1"/>
            <a:endCxn id="29" idx="2"/>
          </p:cNvCxnSpPr>
          <p:nvPr/>
        </p:nvCxnSpPr>
        <p:spPr>
          <a:xfrm flipV="1">
            <a:off x="2131920" y="3635393"/>
            <a:ext cx="5760" cy="500040"/>
          </a:xfrm>
          <a:prstGeom prst="straightConnector1">
            <a:avLst/>
          </a:prstGeom>
          <a:noFill/>
          <a:ln w="108000">
            <a:solidFill>
              <a:srgbClr val="000000"/>
            </a:solidFill>
            <a:prstDash val="solid"/>
          </a:ln>
        </p:spPr>
      </p:cxnSp>
      <p:sp>
        <p:nvSpPr>
          <p:cNvPr id="33" name="Freeform 32">
            <a:extLst>
              <a:ext uri="{FF2B5EF4-FFF2-40B4-BE49-F238E27FC236}">
                <a16:creationId xmlns:a16="http://schemas.microsoft.com/office/drawing/2014/main" id="{B9096365-8647-2646-BA88-8DC9C199A5C5}"/>
              </a:ext>
            </a:extLst>
          </p:cNvPr>
          <p:cNvSpPr/>
          <p:nvPr/>
        </p:nvSpPr>
        <p:spPr>
          <a:xfrm>
            <a:off x="1115280" y="4129672"/>
            <a:ext cx="1178640" cy="358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4400">
            <a:solidFill>
              <a:srgbClr val="3465A4"/>
            </a:solidFill>
            <a:prstDash val="solid"/>
          </a:ln>
        </p:spPr>
        <p:txBody>
          <a:bodyPr wrap="none" lIns="97200" tIns="52200" rIns="97200" bIns="52200" anchor="ctr" anchorCtr="0" compatLnSpc="0">
            <a:spAutoFit/>
          </a:bodyPr>
          <a:lstStyle/>
          <a:p>
            <a:pPr marL="0" marR="0" lvl="0" indent="0" algn="ctr" hangingPunct="0">
              <a:lnSpc>
                <a:spcPct val="100000"/>
              </a:lnSpc>
              <a:spcBef>
                <a:spcPts val="0"/>
              </a:spcBef>
              <a:spcAft>
                <a:spcPts val="0"/>
              </a:spcAft>
              <a:buNone/>
              <a:tabLst/>
            </a:pPr>
            <a:r>
              <a:rPr lang="en-US" sz="1000" b="0" i="0" u="none" strike="noStrike" kern="1200">
                <a:ln>
                  <a:noFill/>
                </a:ln>
                <a:latin typeface="Noto Sans" pitchFamily="34"/>
                <a:ea typeface="DejaVu Sans" pitchFamily="2"/>
                <a:cs typeface="Tahoma" pitchFamily="2"/>
              </a:rPr>
              <a:t>Juniper</a:t>
            </a:r>
          </a:p>
          <a:p>
            <a:pPr marL="0" marR="0" lvl="0" indent="0" algn="ctr" hangingPunct="0">
              <a:lnSpc>
                <a:spcPct val="100000"/>
              </a:lnSpc>
              <a:spcBef>
                <a:spcPts val="0"/>
              </a:spcBef>
              <a:spcAft>
                <a:spcPts val="0"/>
              </a:spcAft>
              <a:buNone/>
              <a:tabLst/>
            </a:pPr>
            <a:r>
              <a:rPr lang="en-US" sz="1000" b="0" i="0" u="none" strike="noStrike" kern="1200">
                <a:ln>
                  <a:noFill/>
                </a:ln>
                <a:latin typeface="Noto Sans" pitchFamily="34"/>
                <a:ea typeface="DejaVu Sans" pitchFamily="2"/>
                <a:cs typeface="Tahoma" pitchFamily="2"/>
              </a:rPr>
              <a:t>QFX5110-48S</a:t>
            </a:r>
          </a:p>
        </p:txBody>
      </p:sp>
      <p:sp>
        <p:nvSpPr>
          <p:cNvPr id="34" name="TextBox 33">
            <a:extLst>
              <a:ext uri="{FF2B5EF4-FFF2-40B4-BE49-F238E27FC236}">
                <a16:creationId xmlns:a16="http://schemas.microsoft.com/office/drawing/2014/main" id="{2782C469-4F9C-BA40-A9EC-D767AC7B6221}"/>
              </a:ext>
            </a:extLst>
          </p:cNvPr>
          <p:cNvSpPr txBox="1"/>
          <p:nvPr/>
        </p:nvSpPr>
        <p:spPr>
          <a:xfrm>
            <a:off x="2189520" y="3735112"/>
            <a:ext cx="1047599" cy="262800"/>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1000" b="0" i="0" u="none" strike="noStrike" kern="1200">
                <a:ln>
                  <a:noFill/>
                </a:ln>
                <a:latin typeface="Noto Sans" pitchFamily="34"/>
                <a:ea typeface="DejaVu Sans" pitchFamily="2"/>
                <a:cs typeface="Tahoma" pitchFamily="2"/>
              </a:rPr>
              <a:t>20x 10G-SR</a:t>
            </a:r>
          </a:p>
        </p:txBody>
      </p:sp>
      <p:sp>
        <p:nvSpPr>
          <p:cNvPr id="35" name="Freeform 34">
            <a:extLst>
              <a:ext uri="{FF2B5EF4-FFF2-40B4-BE49-F238E27FC236}">
                <a16:creationId xmlns:a16="http://schemas.microsoft.com/office/drawing/2014/main" id="{D960FB33-4818-FB41-BD57-7D7E20779FA0}"/>
              </a:ext>
            </a:extLst>
          </p:cNvPr>
          <p:cNvSpPr/>
          <p:nvPr/>
        </p:nvSpPr>
        <p:spPr>
          <a:xfrm>
            <a:off x="7205760" y="1537134"/>
            <a:ext cx="963720" cy="2041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9999"/>
          </a:solidFill>
          <a:ln w="14400">
            <a:solidFill>
              <a:srgbClr val="666666"/>
            </a:solidFill>
            <a:prstDash val="solid"/>
          </a:ln>
        </p:spPr>
        <p:txBody>
          <a:bodyPr wrap="none" lIns="97200" tIns="52200" rIns="97200" bIns="52200" anchor="ctr" anchorCtr="0" compatLnSpc="0">
            <a:spAutoFit/>
          </a:bodyPr>
          <a:lstStyle/>
          <a:p>
            <a:pPr marL="0" marR="0" lvl="0" indent="0" hangingPunct="0">
              <a:lnSpc>
                <a:spcPct val="100000"/>
              </a:lnSpc>
              <a:spcBef>
                <a:spcPts val="0"/>
              </a:spcBef>
              <a:spcAft>
                <a:spcPts val="0"/>
              </a:spcAft>
              <a:buNone/>
              <a:tabLst/>
            </a:pPr>
            <a:endParaRPr lang="en-US" sz="1800" b="0" i="0" u="none" strike="noStrike" kern="1200">
              <a:ln>
                <a:noFill/>
              </a:ln>
              <a:latin typeface="Noto Sans" pitchFamily="34"/>
              <a:ea typeface="DejaVu Sans" pitchFamily="2"/>
              <a:cs typeface="Tahoma" pitchFamily="2"/>
            </a:endParaRPr>
          </a:p>
        </p:txBody>
      </p:sp>
      <p:sp>
        <p:nvSpPr>
          <p:cNvPr id="36" name="Freeform 35">
            <a:extLst>
              <a:ext uri="{FF2B5EF4-FFF2-40B4-BE49-F238E27FC236}">
                <a16:creationId xmlns:a16="http://schemas.microsoft.com/office/drawing/2014/main" id="{930B62D9-38F0-EB40-8823-3EE22D013DBC}"/>
              </a:ext>
            </a:extLst>
          </p:cNvPr>
          <p:cNvSpPr/>
          <p:nvPr/>
        </p:nvSpPr>
        <p:spPr>
          <a:xfrm>
            <a:off x="7247520" y="1795973"/>
            <a:ext cx="87479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800" b="1" i="0" u="none" strike="noStrike" kern="1200">
                <a:ln>
                  <a:noFill/>
                </a:ln>
                <a:solidFill>
                  <a:srgbClr val="000000"/>
                </a:solidFill>
                <a:latin typeface="Noto Sans" pitchFamily="34"/>
                <a:ea typeface="DejaVu Sans" pitchFamily="2"/>
                <a:cs typeface="Tahoma" pitchFamily="2"/>
              </a:rPr>
              <a:t>nb-n040-01</a:t>
            </a:r>
          </a:p>
        </p:txBody>
      </p:sp>
      <p:sp>
        <p:nvSpPr>
          <p:cNvPr id="37" name="Freeform 36">
            <a:extLst>
              <a:ext uri="{FF2B5EF4-FFF2-40B4-BE49-F238E27FC236}">
                <a16:creationId xmlns:a16="http://schemas.microsoft.com/office/drawing/2014/main" id="{35543E9C-F716-8841-8309-46F705902D40}"/>
              </a:ext>
            </a:extLst>
          </p:cNvPr>
          <p:cNvSpPr/>
          <p:nvPr/>
        </p:nvSpPr>
        <p:spPr>
          <a:xfrm>
            <a:off x="7247880" y="1591854"/>
            <a:ext cx="87011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729FCF"/>
          </a:solidFill>
          <a:ln w="7200">
            <a:solidFill>
              <a:srgbClr val="3465A4"/>
            </a:solidFill>
            <a:prstDash val="solid"/>
          </a:ln>
        </p:spPr>
        <p:txBody>
          <a:bodyPr wrap="none" lIns="93600" tIns="48600" rIns="93600" bIns="48600" anchor="ctr" anchorCtr="0" compatLnSpc="0">
            <a:spAutoFit/>
          </a:bodyPr>
          <a:lstStyle/>
          <a:p>
            <a:pPr marL="0" marR="0" lvl="0" indent="0" algn="ctr" hangingPunct="0">
              <a:lnSpc>
                <a:spcPct val="100000"/>
              </a:lnSpc>
              <a:spcBef>
                <a:spcPts val="0"/>
              </a:spcBef>
              <a:spcAft>
                <a:spcPts val="0"/>
              </a:spcAft>
              <a:buNone/>
              <a:tabLst/>
            </a:pPr>
            <a:r>
              <a:rPr lang="en-US" sz="800" b="1" i="0" u="none" strike="noStrike" kern="1200">
                <a:ln>
                  <a:noFill/>
                </a:ln>
                <a:solidFill>
                  <a:srgbClr val="000000"/>
                </a:solidFill>
                <a:latin typeface="Noto Sans" pitchFamily="34"/>
                <a:ea typeface="DejaVu Sans" pitchFamily="2"/>
                <a:cs typeface="Tahoma" pitchFamily="2"/>
              </a:rPr>
              <a:t>Ruckus ICX 7750</a:t>
            </a:r>
          </a:p>
        </p:txBody>
      </p:sp>
      <p:sp>
        <p:nvSpPr>
          <p:cNvPr id="38" name="Freeform 37">
            <a:extLst>
              <a:ext uri="{FF2B5EF4-FFF2-40B4-BE49-F238E27FC236}">
                <a16:creationId xmlns:a16="http://schemas.microsoft.com/office/drawing/2014/main" id="{9164E8C1-5402-2F4F-AEB4-1C3ADE1ED54A}"/>
              </a:ext>
            </a:extLst>
          </p:cNvPr>
          <p:cNvSpPr/>
          <p:nvPr/>
        </p:nvSpPr>
        <p:spPr>
          <a:xfrm>
            <a:off x="7247880" y="1990373"/>
            <a:ext cx="87551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800" b="1" i="0" u="none" strike="noStrike" kern="1200">
                <a:ln>
                  <a:noFill/>
                </a:ln>
                <a:solidFill>
                  <a:srgbClr val="000000"/>
                </a:solidFill>
                <a:latin typeface="Noto Sans" pitchFamily="34"/>
                <a:ea typeface="DejaVu Sans" pitchFamily="2"/>
                <a:cs typeface="Tahoma" pitchFamily="2"/>
              </a:rPr>
              <a:t>nb-n040-02</a:t>
            </a:r>
          </a:p>
        </p:txBody>
      </p:sp>
      <p:sp>
        <p:nvSpPr>
          <p:cNvPr id="39" name="Freeform 38">
            <a:extLst>
              <a:ext uri="{FF2B5EF4-FFF2-40B4-BE49-F238E27FC236}">
                <a16:creationId xmlns:a16="http://schemas.microsoft.com/office/drawing/2014/main" id="{166D11F5-EC15-6042-A898-A193B7AA55C7}"/>
              </a:ext>
            </a:extLst>
          </p:cNvPr>
          <p:cNvSpPr/>
          <p:nvPr/>
        </p:nvSpPr>
        <p:spPr>
          <a:xfrm>
            <a:off x="7248600" y="2185134"/>
            <a:ext cx="875519" cy="160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40" name="Freeform 39">
            <a:extLst>
              <a:ext uri="{FF2B5EF4-FFF2-40B4-BE49-F238E27FC236}">
                <a16:creationId xmlns:a16="http://schemas.microsoft.com/office/drawing/2014/main" id="{6D81EB77-BEAF-6747-85E5-0493B59B5066}"/>
              </a:ext>
            </a:extLst>
          </p:cNvPr>
          <p:cNvSpPr/>
          <p:nvPr/>
        </p:nvSpPr>
        <p:spPr>
          <a:xfrm>
            <a:off x="7244640" y="2380254"/>
            <a:ext cx="875519" cy="160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41" name="Freeform 40">
            <a:extLst>
              <a:ext uri="{FF2B5EF4-FFF2-40B4-BE49-F238E27FC236}">
                <a16:creationId xmlns:a16="http://schemas.microsoft.com/office/drawing/2014/main" id="{9554C29B-DBE4-0248-9A13-E6059D92E1E3}"/>
              </a:ext>
            </a:extLst>
          </p:cNvPr>
          <p:cNvSpPr/>
          <p:nvPr/>
        </p:nvSpPr>
        <p:spPr>
          <a:xfrm>
            <a:off x="7250040" y="2580054"/>
            <a:ext cx="875519" cy="160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42" name="Freeform 41">
            <a:extLst>
              <a:ext uri="{FF2B5EF4-FFF2-40B4-BE49-F238E27FC236}">
                <a16:creationId xmlns:a16="http://schemas.microsoft.com/office/drawing/2014/main" id="{8D245D4C-657C-AD49-A78C-833C3D6059C7}"/>
              </a:ext>
            </a:extLst>
          </p:cNvPr>
          <p:cNvSpPr/>
          <p:nvPr/>
        </p:nvSpPr>
        <p:spPr>
          <a:xfrm>
            <a:off x="7251120" y="2773374"/>
            <a:ext cx="87551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43" name="Freeform 42">
            <a:extLst>
              <a:ext uri="{FF2B5EF4-FFF2-40B4-BE49-F238E27FC236}">
                <a16:creationId xmlns:a16="http://schemas.microsoft.com/office/drawing/2014/main" id="{246DDC3B-E20F-FA43-9B12-EDB9E9A469AB}"/>
              </a:ext>
            </a:extLst>
          </p:cNvPr>
          <p:cNvSpPr/>
          <p:nvPr/>
        </p:nvSpPr>
        <p:spPr>
          <a:xfrm>
            <a:off x="7251840" y="2973894"/>
            <a:ext cx="875519" cy="1616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44" name="Freeform 43">
            <a:extLst>
              <a:ext uri="{FF2B5EF4-FFF2-40B4-BE49-F238E27FC236}">
                <a16:creationId xmlns:a16="http://schemas.microsoft.com/office/drawing/2014/main" id="{02E5CCF7-50F4-2A4D-928B-B3B20816AC42}"/>
              </a:ext>
            </a:extLst>
          </p:cNvPr>
          <p:cNvSpPr/>
          <p:nvPr/>
        </p:nvSpPr>
        <p:spPr>
          <a:xfrm>
            <a:off x="7252920" y="3162893"/>
            <a:ext cx="874799" cy="161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600" b="1" i="0" u="none" strike="noStrike" kern="1200">
                <a:ln>
                  <a:noFill/>
                </a:ln>
                <a:solidFill>
                  <a:srgbClr val="0066CC"/>
                </a:solidFill>
                <a:latin typeface="Noto Sans" pitchFamily="34"/>
                <a:ea typeface="DejaVu Sans" pitchFamily="2"/>
                <a:cs typeface="Tahoma" pitchFamily="2"/>
              </a:rPr>
              <a:t>=</a:t>
            </a:r>
          </a:p>
        </p:txBody>
      </p:sp>
      <p:sp>
        <p:nvSpPr>
          <p:cNvPr id="45" name="Freeform 44">
            <a:extLst>
              <a:ext uri="{FF2B5EF4-FFF2-40B4-BE49-F238E27FC236}">
                <a16:creationId xmlns:a16="http://schemas.microsoft.com/office/drawing/2014/main" id="{9038CED7-39DE-3648-8220-8DAD3FDD32B3}"/>
              </a:ext>
            </a:extLst>
          </p:cNvPr>
          <p:cNvSpPr/>
          <p:nvPr/>
        </p:nvSpPr>
        <p:spPr>
          <a:xfrm>
            <a:off x="7253280" y="3352613"/>
            <a:ext cx="875519" cy="1616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79D1C"/>
          </a:solidFill>
          <a:ln w="7200">
            <a:solidFill>
              <a:srgbClr val="3465A4"/>
            </a:solidFill>
            <a:prstDash val="solid"/>
          </a:ln>
        </p:spPr>
        <p:txBody>
          <a:bodyPr wrap="none" lIns="93600" tIns="48600" rIns="93600" bIns="48600" anchor="ctr" anchorCtr="0" compatLnSpc="0">
            <a:spAutoFit/>
          </a:bodyPr>
          <a:lstStyle/>
          <a:p>
            <a:pPr marL="0" marR="0" lvl="0" indent="0" algn="l" hangingPunct="0">
              <a:lnSpc>
                <a:spcPct val="100000"/>
              </a:lnSpc>
              <a:spcBef>
                <a:spcPts val="0"/>
              </a:spcBef>
              <a:spcAft>
                <a:spcPts val="0"/>
              </a:spcAft>
              <a:buNone/>
              <a:tabLst/>
            </a:pPr>
            <a:r>
              <a:rPr lang="en-US" sz="800" b="1" i="0" u="none" strike="noStrike" kern="1200">
                <a:ln>
                  <a:noFill/>
                </a:ln>
                <a:solidFill>
                  <a:srgbClr val="000000"/>
                </a:solidFill>
                <a:latin typeface="Noto Sans" pitchFamily="34"/>
                <a:ea typeface="DejaVu Sans" pitchFamily="2"/>
                <a:cs typeface="Tahoma" pitchFamily="2"/>
              </a:rPr>
              <a:t>nb-n040-12</a:t>
            </a:r>
          </a:p>
        </p:txBody>
      </p:sp>
      <p:sp>
        <p:nvSpPr>
          <p:cNvPr id="46" name="TextBox 45">
            <a:extLst>
              <a:ext uri="{FF2B5EF4-FFF2-40B4-BE49-F238E27FC236}">
                <a16:creationId xmlns:a16="http://schemas.microsoft.com/office/drawing/2014/main" id="{DEBB442F-0EFB-5C4B-AD02-ECE36C77394B}"/>
              </a:ext>
            </a:extLst>
          </p:cNvPr>
          <p:cNvSpPr txBox="1"/>
          <p:nvPr/>
        </p:nvSpPr>
        <p:spPr>
          <a:xfrm>
            <a:off x="7138440" y="3653393"/>
            <a:ext cx="1047599" cy="262800"/>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1000" b="0" i="0" u="none" strike="noStrike" kern="1200">
                <a:ln>
                  <a:noFill/>
                </a:ln>
                <a:latin typeface="Noto Sans" pitchFamily="34"/>
                <a:ea typeface="DejaVu Sans" pitchFamily="2"/>
                <a:cs typeface="Tahoma" pitchFamily="2"/>
              </a:rPr>
              <a:t>Rack N044</a:t>
            </a:r>
          </a:p>
        </p:txBody>
      </p:sp>
      <p:sp>
        <p:nvSpPr>
          <p:cNvPr id="47" name="TextBox 46">
            <a:extLst>
              <a:ext uri="{FF2B5EF4-FFF2-40B4-BE49-F238E27FC236}">
                <a16:creationId xmlns:a16="http://schemas.microsoft.com/office/drawing/2014/main" id="{B963A832-5326-9146-9CD8-1D1F08B4DD95}"/>
              </a:ext>
            </a:extLst>
          </p:cNvPr>
          <p:cNvSpPr txBox="1"/>
          <p:nvPr/>
        </p:nvSpPr>
        <p:spPr>
          <a:xfrm>
            <a:off x="7311960" y="1320773"/>
            <a:ext cx="1047599" cy="262800"/>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1000" b="0" i="0" u="none" strike="noStrike" kern="1200" dirty="0">
                <a:ln>
                  <a:noFill/>
                </a:ln>
                <a:latin typeface="Noto Sans" pitchFamily="34"/>
                <a:ea typeface="DejaVu Sans" pitchFamily="2"/>
                <a:cs typeface="Tahoma" pitchFamily="2"/>
              </a:rPr>
              <a:t>Rack N040</a:t>
            </a:r>
          </a:p>
        </p:txBody>
      </p:sp>
      <p:cxnSp>
        <p:nvCxnSpPr>
          <p:cNvPr id="48" name="Curved Connector 47">
            <a:extLst>
              <a:ext uri="{FF2B5EF4-FFF2-40B4-BE49-F238E27FC236}">
                <a16:creationId xmlns:a16="http://schemas.microsoft.com/office/drawing/2014/main" id="{0A108063-26FF-E243-8B87-1A56177BC3D1}"/>
              </a:ext>
            </a:extLst>
          </p:cNvPr>
          <p:cNvCxnSpPr>
            <a:stCxn id="12" idx="1"/>
            <a:endCxn id="36" idx="3"/>
          </p:cNvCxnSpPr>
          <p:nvPr/>
        </p:nvCxnSpPr>
        <p:spPr>
          <a:xfrm flipV="1">
            <a:off x="5679000" y="1876613"/>
            <a:ext cx="1568520" cy="2413619"/>
          </a:xfrm>
          <a:prstGeom prst="curvedConnector3">
            <a:avLst>
              <a:gd name="adj1" fmla="val 50000"/>
            </a:avLst>
          </a:prstGeom>
          <a:noFill/>
          <a:ln w="36000">
            <a:solidFill>
              <a:srgbClr val="000000"/>
            </a:solidFill>
            <a:prstDash val="solid"/>
          </a:ln>
        </p:spPr>
      </p:cxnSp>
      <p:sp>
        <p:nvSpPr>
          <p:cNvPr id="49" name="TextBox 48">
            <a:extLst>
              <a:ext uri="{FF2B5EF4-FFF2-40B4-BE49-F238E27FC236}">
                <a16:creationId xmlns:a16="http://schemas.microsoft.com/office/drawing/2014/main" id="{529CFA95-9B95-8F49-9553-B750D374D40D}"/>
              </a:ext>
            </a:extLst>
          </p:cNvPr>
          <p:cNvSpPr txBox="1"/>
          <p:nvPr/>
        </p:nvSpPr>
        <p:spPr>
          <a:xfrm>
            <a:off x="2927520" y="4317593"/>
            <a:ext cx="1828800" cy="319320"/>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a:ln>
                  <a:noFill/>
                </a:ln>
                <a:solidFill>
                  <a:srgbClr val="579D1C"/>
                </a:solidFill>
                <a:latin typeface="Noto Sans" pitchFamily="34"/>
                <a:ea typeface="DejaVu Sans" pitchFamily="2"/>
                <a:cs typeface="Tahoma" pitchFamily="2"/>
              </a:rPr>
              <a:t>DATA</a:t>
            </a:r>
            <a:r>
              <a:rPr lang="en-US" sz="800" b="1" i="0" u="none" strike="noStrike" kern="1200">
                <a:ln>
                  <a:noFill/>
                </a:ln>
                <a:solidFill>
                  <a:srgbClr val="000000"/>
                </a:solidFill>
                <a:latin typeface="Noto Sans" pitchFamily="34"/>
                <a:ea typeface="DejaVu Sans" pitchFamily="2"/>
                <a:cs typeface="Tahoma" pitchFamily="2"/>
              </a:rPr>
              <a:t> </a:t>
            </a:r>
            <a:r>
              <a:rPr lang="en-US" sz="800" b="0" i="0" u="none" strike="noStrike" kern="1200">
                <a:ln>
                  <a:noFill/>
                </a:ln>
                <a:solidFill>
                  <a:srgbClr val="000000"/>
                </a:solidFill>
                <a:latin typeface="Noto Sans" pitchFamily="34"/>
                <a:ea typeface="DejaVu Sans" pitchFamily="2"/>
                <a:cs typeface="Tahoma" pitchFamily="2"/>
              </a:rPr>
              <a:t>+ </a:t>
            </a:r>
            <a:r>
              <a:rPr lang="en-US" sz="800" b="1" i="0" u="none" strike="noStrike" kern="1200">
                <a:ln>
                  <a:noFill/>
                </a:ln>
                <a:solidFill>
                  <a:srgbClr val="CE181E"/>
                </a:solidFill>
                <a:latin typeface="Noto Sans" pitchFamily="34"/>
                <a:ea typeface="DejaVu Sans" pitchFamily="2"/>
                <a:cs typeface="Tahoma" pitchFamily="2"/>
              </a:rPr>
              <a:t>MGMT </a:t>
            </a:r>
            <a:r>
              <a:rPr lang="en-US" sz="800" b="1" i="0" u="none" strike="noStrike" kern="1200">
                <a:ln>
                  <a:noFill/>
                </a:ln>
                <a:solidFill>
                  <a:srgbClr val="000000"/>
                </a:solidFill>
                <a:latin typeface="Noto Sans" pitchFamily="34"/>
                <a:ea typeface="DejaVu Sans" pitchFamily="2"/>
                <a:cs typeface="Tahoma" pitchFamily="2"/>
              </a:rPr>
              <a:t>VLANs</a:t>
            </a:r>
          </a:p>
        </p:txBody>
      </p:sp>
      <p:sp>
        <p:nvSpPr>
          <p:cNvPr id="50" name="TextBox 49">
            <a:extLst>
              <a:ext uri="{FF2B5EF4-FFF2-40B4-BE49-F238E27FC236}">
                <a16:creationId xmlns:a16="http://schemas.microsoft.com/office/drawing/2014/main" id="{95FAC6AA-3AF5-FB48-AC98-0DE81CD43E10}"/>
              </a:ext>
            </a:extLst>
          </p:cNvPr>
          <p:cNvSpPr txBox="1"/>
          <p:nvPr/>
        </p:nvSpPr>
        <p:spPr>
          <a:xfrm>
            <a:off x="6725933" y="2155614"/>
            <a:ext cx="1129320" cy="371159"/>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a:ln>
                  <a:noFill/>
                </a:ln>
                <a:solidFill>
                  <a:srgbClr val="CE181E"/>
                </a:solidFill>
                <a:latin typeface="Noto Sans" pitchFamily="34"/>
                <a:ea typeface="DejaVu Sans" pitchFamily="2"/>
                <a:cs typeface="Tahoma" pitchFamily="2"/>
              </a:rPr>
              <a:t>DATA</a:t>
            </a:r>
          </a:p>
          <a:p>
            <a:pPr marL="0" marR="0" lvl="0" indent="0" hangingPunct="0">
              <a:lnSpc>
                <a:spcPct val="100000"/>
              </a:lnSpc>
              <a:spcBef>
                <a:spcPts val="0"/>
              </a:spcBef>
              <a:spcAft>
                <a:spcPts val="0"/>
              </a:spcAft>
              <a:buNone/>
              <a:tabLst/>
            </a:pPr>
            <a:r>
              <a:rPr lang="en-US" sz="800" b="0" i="0" u="none" strike="noStrike" kern="1200">
                <a:ln>
                  <a:noFill/>
                </a:ln>
                <a:solidFill>
                  <a:srgbClr val="000000"/>
                </a:solidFill>
                <a:latin typeface="Noto Sans" pitchFamily="34"/>
                <a:ea typeface="DejaVu Sans" pitchFamily="2"/>
                <a:cs typeface="Tahoma" pitchFamily="2"/>
              </a:rPr>
              <a:t>12x 40G</a:t>
            </a:r>
          </a:p>
        </p:txBody>
      </p:sp>
      <p:cxnSp>
        <p:nvCxnSpPr>
          <p:cNvPr id="51" name="Curved Connector 50">
            <a:extLst>
              <a:ext uri="{FF2B5EF4-FFF2-40B4-BE49-F238E27FC236}">
                <a16:creationId xmlns:a16="http://schemas.microsoft.com/office/drawing/2014/main" id="{4F58F25C-FA6D-6044-B6F8-C52CDA1DE525}"/>
              </a:ext>
            </a:extLst>
          </p:cNvPr>
          <p:cNvCxnSpPr>
            <a:stCxn id="12" idx="1"/>
            <a:endCxn id="37" idx="3"/>
          </p:cNvCxnSpPr>
          <p:nvPr/>
        </p:nvCxnSpPr>
        <p:spPr>
          <a:xfrm flipV="1">
            <a:off x="5679000" y="1672494"/>
            <a:ext cx="1568880" cy="2617738"/>
          </a:xfrm>
          <a:prstGeom prst="curvedConnector3">
            <a:avLst>
              <a:gd name="adj1" fmla="val 50000"/>
            </a:avLst>
          </a:prstGeom>
          <a:noFill/>
          <a:ln w="36000">
            <a:solidFill>
              <a:srgbClr val="000000"/>
            </a:solidFill>
            <a:prstDash val="solid"/>
          </a:ln>
        </p:spPr>
      </p:cxnSp>
      <p:cxnSp>
        <p:nvCxnSpPr>
          <p:cNvPr id="52" name="Curved Connector 51">
            <a:extLst>
              <a:ext uri="{FF2B5EF4-FFF2-40B4-BE49-F238E27FC236}">
                <a16:creationId xmlns:a16="http://schemas.microsoft.com/office/drawing/2014/main" id="{267A6E7C-EC05-5241-B3FF-3D0E95B3B6D0}"/>
              </a:ext>
            </a:extLst>
          </p:cNvPr>
          <p:cNvCxnSpPr>
            <a:stCxn id="37" idx="1"/>
            <a:endCxn id="36" idx="1"/>
          </p:cNvCxnSpPr>
          <p:nvPr/>
        </p:nvCxnSpPr>
        <p:spPr>
          <a:xfrm>
            <a:off x="8117999" y="1672494"/>
            <a:ext cx="4320" cy="204119"/>
          </a:xfrm>
          <a:prstGeom prst="curvedConnector3">
            <a:avLst>
              <a:gd name="adj1" fmla="val 5391667"/>
            </a:avLst>
          </a:prstGeom>
          <a:noFill/>
          <a:ln w="36000">
            <a:solidFill>
              <a:srgbClr val="000000"/>
            </a:solidFill>
            <a:prstDash val="solid"/>
          </a:ln>
        </p:spPr>
      </p:cxnSp>
      <p:cxnSp>
        <p:nvCxnSpPr>
          <p:cNvPr id="53" name="Curved Connector 52">
            <a:extLst>
              <a:ext uri="{FF2B5EF4-FFF2-40B4-BE49-F238E27FC236}">
                <a16:creationId xmlns:a16="http://schemas.microsoft.com/office/drawing/2014/main" id="{9ED4A817-E5C2-A845-97BF-58ABFA17107B}"/>
              </a:ext>
            </a:extLst>
          </p:cNvPr>
          <p:cNvCxnSpPr/>
          <p:nvPr/>
        </p:nvCxnSpPr>
        <p:spPr>
          <a:xfrm>
            <a:off x="8092440" y="4043633"/>
            <a:ext cx="4320" cy="204120"/>
          </a:xfrm>
          <a:prstGeom prst="curvedConnector3">
            <a:avLst/>
          </a:prstGeom>
          <a:noFill/>
          <a:ln w="36000">
            <a:solidFill>
              <a:srgbClr val="000000"/>
            </a:solidFill>
            <a:prstDash val="solid"/>
          </a:ln>
        </p:spPr>
      </p:cxnSp>
      <p:cxnSp>
        <p:nvCxnSpPr>
          <p:cNvPr id="54" name="Curved Connector 53">
            <a:extLst>
              <a:ext uri="{FF2B5EF4-FFF2-40B4-BE49-F238E27FC236}">
                <a16:creationId xmlns:a16="http://schemas.microsoft.com/office/drawing/2014/main" id="{0E129B2C-8816-504E-A541-C6185733FEC9}"/>
              </a:ext>
            </a:extLst>
          </p:cNvPr>
          <p:cNvCxnSpPr>
            <a:endCxn id="19" idx="3"/>
          </p:cNvCxnSpPr>
          <p:nvPr/>
        </p:nvCxnSpPr>
        <p:spPr>
          <a:xfrm flipV="1">
            <a:off x="5679000" y="4025633"/>
            <a:ext cx="1546560" cy="264599"/>
          </a:xfrm>
          <a:prstGeom prst="curvedConnector3">
            <a:avLst/>
          </a:prstGeom>
          <a:noFill/>
          <a:ln w="36000">
            <a:solidFill>
              <a:srgbClr val="000000"/>
            </a:solidFill>
            <a:prstDash val="solid"/>
          </a:ln>
        </p:spPr>
      </p:cxnSp>
      <p:sp>
        <p:nvSpPr>
          <p:cNvPr id="55" name="TextBox 54">
            <a:extLst>
              <a:ext uri="{FF2B5EF4-FFF2-40B4-BE49-F238E27FC236}">
                <a16:creationId xmlns:a16="http://schemas.microsoft.com/office/drawing/2014/main" id="{FE64F38D-801F-294D-A77F-99D668BD282D}"/>
              </a:ext>
            </a:extLst>
          </p:cNvPr>
          <p:cNvSpPr txBox="1"/>
          <p:nvPr/>
        </p:nvSpPr>
        <p:spPr>
          <a:xfrm>
            <a:off x="6629738" y="1409694"/>
            <a:ext cx="595800" cy="341332"/>
          </a:xfrm>
          <a:prstGeom prst="rect">
            <a:avLst/>
          </a:prstGeom>
          <a:noFill/>
          <a:ln>
            <a:noFill/>
          </a:ln>
        </p:spPr>
        <p:txBody>
          <a:bodyPr wrap="squar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dirty="0">
                <a:ln>
                  <a:noFill/>
                </a:ln>
                <a:solidFill>
                  <a:srgbClr val="CE181E"/>
                </a:solidFill>
                <a:latin typeface="Noto Sans" pitchFamily="34"/>
                <a:ea typeface="DejaVu Sans" pitchFamily="2"/>
                <a:cs typeface="Tahoma" pitchFamily="2"/>
              </a:rPr>
              <a:t>MGMT</a:t>
            </a:r>
          </a:p>
          <a:p>
            <a:pPr marL="0" marR="0" lvl="0" indent="0" hangingPunct="0">
              <a:lnSpc>
                <a:spcPct val="100000"/>
              </a:lnSpc>
              <a:spcBef>
                <a:spcPts val="0"/>
              </a:spcBef>
              <a:spcAft>
                <a:spcPts val="0"/>
              </a:spcAft>
              <a:buNone/>
              <a:tabLst/>
            </a:pPr>
            <a:r>
              <a:rPr lang="en-US" sz="800" b="0" i="0" u="none" strike="noStrike" kern="1200" dirty="0">
                <a:ln>
                  <a:noFill/>
                </a:ln>
                <a:solidFill>
                  <a:srgbClr val="000000"/>
                </a:solidFill>
                <a:latin typeface="Noto Sans" pitchFamily="34"/>
                <a:ea typeface="DejaVu Sans" pitchFamily="2"/>
                <a:cs typeface="Tahoma" pitchFamily="2"/>
              </a:rPr>
              <a:t>1x 40G</a:t>
            </a:r>
          </a:p>
        </p:txBody>
      </p:sp>
      <p:sp>
        <p:nvSpPr>
          <p:cNvPr id="56" name="TextBox 55">
            <a:extLst>
              <a:ext uri="{FF2B5EF4-FFF2-40B4-BE49-F238E27FC236}">
                <a16:creationId xmlns:a16="http://schemas.microsoft.com/office/drawing/2014/main" id="{1CE52AD9-519B-CC4D-B921-5883F8ECCDE8}"/>
              </a:ext>
            </a:extLst>
          </p:cNvPr>
          <p:cNvSpPr txBox="1"/>
          <p:nvPr/>
        </p:nvSpPr>
        <p:spPr>
          <a:xfrm>
            <a:off x="8177710" y="1351554"/>
            <a:ext cx="697680" cy="371159"/>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a:ln>
                  <a:noFill/>
                </a:ln>
                <a:solidFill>
                  <a:srgbClr val="CE181E"/>
                </a:solidFill>
                <a:latin typeface="Noto Sans" pitchFamily="34"/>
                <a:ea typeface="DejaVu Sans" pitchFamily="2"/>
                <a:cs typeface="Tahoma" pitchFamily="2"/>
              </a:rPr>
              <a:t>MGMT</a:t>
            </a:r>
          </a:p>
          <a:p>
            <a:pPr marL="0" marR="0" lvl="0" indent="0" hangingPunct="0">
              <a:lnSpc>
                <a:spcPct val="100000"/>
              </a:lnSpc>
              <a:spcBef>
                <a:spcPts val="0"/>
              </a:spcBef>
              <a:spcAft>
                <a:spcPts val="0"/>
              </a:spcAft>
              <a:buNone/>
              <a:tabLst/>
            </a:pPr>
            <a:r>
              <a:rPr lang="en-US" sz="800" b="0" i="0" u="none" strike="noStrike" kern="1200">
                <a:ln>
                  <a:noFill/>
                </a:ln>
                <a:solidFill>
                  <a:srgbClr val="000000"/>
                </a:solidFill>
                <a:latin typeface="Noto Sans" pitchFamily="34"/>
                <a:ea typeface="DejaVu Sans" pitchFamily="2"/>
                <a:cs typeface="Tahoma" pitchFamily="2"/>
              </a:rPr>
              <a:t>12x 10G</a:t>
            </a:r>
          </a:p>
        </p:txBody>
      </p:sp>
      <p:sp>
        <p:nvSpPr>
          <p:cNvPr id="57" name="TextBox 56">
            <a:extLst>
              <a:ext uri="{FF2B5EF4-FFF2-40B4-BE49-F238E27FC236}">
                <a16:creationId xmlns:a16="http://schemas.microsoft.com/office/drawing/2014/main" id="{660A67B9-F03B-1442-B778-D1944E13FF2E}"/>
              </a:ext>
            </a:extLst>
          </p:cNvPr>
          <p:cNvSpPr txBox="1"/>
          <p:nvPr/>
        </p:nvSpPr>
        <p:spPr>
          <a:xfrm>
            <a:off x="6585119" y="4235153"/>
            <a:ext cx="1129320" cy="371159"/>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a:ln>
                  <a:noFill/>
                </a:ln>
                <a:solidFill>
                  <a:srgbClr val="579D1C"/>
                </a:solidFill>
                <a:latin typeface="Noto Sans" pitchFamily="34"/>
                <a:ea typeface="DejaVu Sans" pitchFamily="2"/>
                <a:cs typeface="Tahoma" pitchFamily="2"/>
              </a:rPr>
              <a:t>DATA</a:t>
            </a:r>
          </a:p>
          <a:p>
            <a:pPr marL="0" marR="0" lvl="0" indent="0" hangingPunct="0">
              <a:lnSpc>
                <a:spcPct val="100000"/>
              </a:lnSpc>
              <a:spcBef>
                <a:spcPts val="0"/>
              </a:spcBef>
              <a:spcAft>
                <a:spcPts val="0"/>
              </a:spcAft>
              <a:buNone/>
              <a:tabLst/>
            </a:pPr>
            <a:r>
              <a:rPr lang="en-US" sz="800" b="0" i="0" u="none" strike="noStrike" kern="1200">
                <a:ln>
                  <a:noFill/>
                </a:ln>
                <a:solidFill>
                  <a:srgbClr val="000000"/>
                </a:solidFill>
                <a:latin typeface="Noto Sans" pitchFamily="34"/>
                <a:ea typeface="DejaVu Sans" pitchFamily="2"/>
                <a:cs typeface="Tahoma" pitchFamily="2"/>
              </a:rPr>
              <a:t>12x 40G</a:t>
            </a:r>
          </a:p>
        </p:txBody>
      </p:sp>
      <p:sp>
        <p:nvSpPr>
          <p:cNvPr id="58" name="TextBox 57">
            <a:extLst>
              <a:ext uri="{FF2B5EF4-FFF2-40B4-BE49-F238E27FC236}">
                <a16:creationId xmlns:a16="http://schemas.microsoft.com/office/drawing/2014/main" id="{3AA106FB-2AC0-EB47-BB4E-263DE0ED63F8}"/>
              </a:ext>
            </a:extLst>
          </p:cNvPr>
          <p:cNvSpPr txBox="1"/>
          <p:nvPr/>
        </p:nvSpPr>
        <p:spPr>
          <a:xfrm>
            <a:off x="6720840" y="3671033"/>
            <a:ext cx="1129320" cy="371159"/>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a:ln>
                  <a:noFill/>
                </a:ln>
                <a:solidFill>
                  <a:srgbClr val="CE181E"/>
                </a:solidFill>
                <a:latin typeface="Noto Sans" pitchFamily="34"/>
                <a:ea typeface="DejaVu Sans" pitchFamily="2"/>
                <a:cs typeface="Tahoma" pitchFamily="2"/>
              </a:rPr>
              <a:t>VMGMT</a:t>
            </a:r>
          </a:p>
          <a:p>
            <a:pPr marL="0" marR="0" lvl="0" indent="0" hangingPunct="0">
              <a:lnSpc>
                <a:spcPct val="100000"/>
              </a:lnSpc>
              <a:spcBef>
                <a:spcPts val="0"/>
              </a:spcBef>
              <a:spcAft>
                <a:spcPts val="0"/>
              </a:spcAft>
              <a:buNone/>
              <a:tabLst/>
            </a:pPr>
            <a:r>
              <a:rPr lang="en-US" sz="800" b="0" i="0" u="none" strike="noStrike" kern="1200">
                <a:ln>
                  <a:noFill/>
                </a:ln>
                <a:solidFill>
                  <a:srgbClr val="000000"/>
                </a:solidFill>
                <a:latin typeface="Noto Sans" pitchFamily="34"/>
                <a:ea typeface="DejaVu Sans" pitchFamily="2"/>
                <a:cs typeface="Tahoma" pitchFamily="2"/>
              </a:rPr>
              <a:t>1x 40G</a:t>
            </a:r>
          </a:p>
        </p:txBody>
      </p:sp>
      <p:sp>
        <p:nvSpPr>
          <p:cNvPr id="59" name="TextBox 58">
            <a:extLst>
              <a:ext uri="{FF2B5EF4-FFF2-40B4-BE49-F238E27FC236}">
                <a16:creationId xmlns:a16="http://schemas.microsoft.com/office/drawing/2014/main" id="{B67DB075-3ADD-B044-BDC0-8683FD3C63B9}"/>
              </a:ext>
            </a:extLst>
          </p:cNvPr>
          <p:cNvSpPr txBox="1"/>
          <p:nvPr/>
        </p:nvSpPr>
        <p:spPr>
          <a:xfrm>
            <a:off x="8229600" y="3997912"/>
            <a:ext cx="582119" cy="341332"/>
          </a:xfrm>
          <a:prstGeom prst="rect">
            <a:avLst/>
          </a:prstGeom>
          <a:noFill/>
          <a:ln>
            <a:noFill/>
          </a:ln>
        </p:spPr>
        <p:txBody>
          <a:bodyPr wrap="squar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dirty="0">
                <a:ln>
                  <a:noFill/>
                </a:ln>
                <a:solidFill>
                  <a:srgbClr val="CE181E"/>
                </a:solidFill>
                <a:latin typeface="Noto Sans" pitchFamily="34"/>
                <a:ea typeface="DejaVu Sans" pitchFamily="2"/>
                <a:cs typeface="Tahoma" pitchFamily="2"/>
              </a:rPr>
              <a:t>MGMT</a:t>
            </a:r>
          </a:p>
          <a:p>
            <a:pPr marL="0" marR="0" lvl="0" indent="0" hangingPunct="0">
              <a:lnSpc>
                <a:spcPct val="100000"/>
              </a:lnSpc>
              <a:spcBef>
                <a:spcPts val="0"/>
              </a:spcBef>
              <a:spcAft>
                <a:spcPts val="0"/>
              </a:spcAft>
              <a:buNone/>
              <a:tabLst/>
            </a:pPr>
            <a:r>
              <a:rPr lang="en-US" sz="800" b="0" i="0" u="none" strike="noStrike" kern="1200" dirty="0">
                <a:ln>
                  <a:noFill/>
                </a:ln>
                <a:solidFill>
                  <a:srgbClr val="000000"/>
                </a:solidFill>
                <a:latin typeface="Noto Sans" pitchFamily="34"/>
                <a:ea typeface="DejaVu Sans" pitchFamily="2"/>
                <a:cs typeface="Tahoma" pitchFamily="2"/>
              </a:rPr>
              <a:t>12x 10G</a:t>
            </a:r>
          </a:p>
        </p:txBody>
      </p:sp>
      <p:pic>
        <p:nvPicPr>
          <p:cNvPr id="60" name="Picture 59">
            <a:extLst>
              <a:ext uri="{FF2B5EF4-FFF2-40B4-BE49-F238E27FC236}">
                <a16:creationId xmlns:a16="http://schemas.microsoft.com/office/drawing/2014/main" id="{4FFAC85E-A8EF-984E-8979-DF8798821075}"/>
              </a:ext>
            </a:extLst>
          </p:cNvPr>
          <p:cNvPicPr>
            <a:picLocks noChangeAspect="1"/>
          </p:cNvPicPr>
          <p:nvPr/>
        </p:nvPicPr>
        <p:blipFill>
          <a:blip r:embed="rId4">
            <a:lum/>
            <a:alphaModFix/>
          </a:blip>
          <a:srcRect/>
          <a:stretch>
            <a:fillRect/>
          </a:stretch>
        </p:blipFill>
        <p:spPr>
          <a:xfrm>
            <a:off x="396720" y="1680233"/>
            <a:ext cx="2597760" cy="1447560"/>
          </a:xfrm>
          <a:prstGeom prst="rect">
            <a:avLst/>
          </a:prstGeom>
          <a:noFill/>
          <a:ln w="0">
            <a:solidFill>
              <a:srgbClr val="000000"/>
            </a:solidFill>
            <a:prstDash val="solid"/>
          </a:ln>
        </p:spPr>
      </p:pic>
      <p:cxnSp>
        <p:nvCxnSpPr>
          <p:cNvPr id="61" name="Curved Connector 60">
            <a:extLst>
              <a:ext uri="{FF2B5EF4-FFF2-40B4-BE49-F238E27FC236}">
                <a16:creationId xmlns:a16="http://schemas.microsoft.com/office/drawing/2014/main" id="{86CCB5A7-BAA3-BD4D-92FE-8A79BAA53D5A}"/>
              </a:ext>
            </a:extLst>
          </p:cNvPr>
          <p:cNvCxnSpPr>
            <a:endCxn id="38" idx="1"/>
          </p:cNvCxnSpPr>
          <p:nvPr/>
        </p:nvCxnSpPr>
        <p:spPr>
          <a:xfrm>
            <a:off x="8118360" y="1672854"/>
            <a:ext cx="5040" cy="398160"/>
          </a:xfrm>
          <a:prstGeom prst="curvedConnector3">
            <a:avLst/>
          </a:prstGeom>
          <a:noFill/>
          <a:ln w="36000">
            <a:solidFill>
              <a:srgbClr val="000000"/>
            </a:solidFill>
            <a:prstDash val="solid"/>
          </a:ln>
        </p:spPr>
      </p:cxnSp>
      <p:cxnSp>
        <p:nvCxnSpPr>
          <p:cNvPr id="62" name="Curved Connector 61">
            <a:extLst>
              <a:ext uri="{FF2B5EF4-FFF2-40B4-BE49-F238E27FC236}">
                <a16:creationId xmlns:a16="http://schemas.microsoft.com/office/drawing/2014/main" id="{68053A50-40F4-BA4C-90CA-F8254DAC175D}"/>
              </a:ext>
            </a:extLst>
          </p:cNvPr>
          <p:cNvCxnSpPr>
            <a:endCxn id="20" idx="1"/>
          </p:cNvCxnSpPr>
          <p:nvPr/>
        </p:nvCxnSpPr>
        <p:spPr>
          <a:xfrm>
            <a:off x="8096039" y="4025993"/>
            <a:ext cx="5041" cy="398160"/>
          </a:xfrm>
          <a:prstGeom prst="curvedConnector3">
            <a:avLst/>
          </a:prstGeom>
          <a:noFill/>
          <a:ln w="36000">
            <a:solidFill>
              <a:srgbClr val="000000"/>
            </a:solidFill>
            <a:prstDash val="solid"/>
          </a:ln>
        </p:spPr>
      </p:cxnSp>
      <p:sp>
        <p:nvSpPr>
          <p:cNvPr id="63" name="Freeform 62">
            <a:extLst>
              <a:ext uri="{FF2B5EF4-FFF2-40B4-BE49-F238E27FC236}">
                <a16:creationId xmlns:a16="http://schemas.microsoft.com/office/drawing/2014/main" id="{8A02940D-655C-514E-AEF4-0907D468472B}"/>
              </a:ext>
            </a:extLst>
          </p:cNvPr>
          <p:cNvSpPr/>
          <p:nvPr/>
        </p:nvSpPr>
        <p:spPr>
          <a:xfrm>
            <a:off x="923040" y="5139473"/>
            <a:ext cx="1554479" cy="497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729FCF"/>
          </a:solidFill>
          <a:ln w="14400">
            <a:solidFill>
              <a:srgbClr val="3465A4"/>
            </a:solidFill>
            <a:prstDash val="solid"/>
          </a:ln>
        </p:spPr>
        <p:txBody>
          <a:bodyPr wrap="none" lIns="97200" tIns="52200" rIns="97200" bIns="52200" anchor="ctr" anchorCtr="0" compatLnSpc="0">
            <a:spAutoFit/>
          </a:bodyPr>
          <a:lstStyle/>
          <a:p>
            <a:pPr marL="0" marR="0" lvl="0" indent="0" algn="ctr" hangingPunct="0">
              <a:lnSpc>
                <a:spcPct val="100000"/>
              </a:lnSpc>
              <a:spcBef>
                <a:spcPts val="0"/>
              </a:spcBef>
              <a:spcAft>
                <a:spcPts val="0"/>
              </a:spcAft>
              <a:buNone/>
              <a:tabLst/>
            </a:pPr>
            <a:r>
              <a:rPr lang="en-US" sz="1300" b="0" i="0" u="none" strike="noStrike" kern="1200">
                <a:ln>
                  <a:noFill/>
                </a:ln>
                <a:latin typeface="Noto Sans" pitchFamily="34"/>
                <a:ea typeface="DejaVu Sans" pitchFamily="2"/>
                <a:cs typeface="Tahoma" pitchFamily="2"/>
              </a:rPr>
              <a:t>LHCb online</a:t>
            </a:r>
          </a:p>
          <a:p>
            <a:pPr marL="0" marR="0" lvl="0" indent="0" algn="ctr" hangingPunct="0">
              <a:lnSpc>
                <a:spcPct val="100000"/>
              </a:lnSpc>
              <a:spcBef>
                <a:spcPts val="0"/>
              </a:spcBef>
              <a:spcAft>
                <a:spcPts val="0"/>
              </a:spcAft>
              <a:buNone/>
              <a:tabLst/>
            </a:pPr>
            <a:r>
              <a:rPr lang="en-US" sz="1300" b="0" i="0" u="none" strike="noStrike" kern="1200">
                <a:ln>
                  <a:noFill/>
                </a:ln>
                <a:latin typeface="Noto Sans" pitchFamily="34"/>
                <a:ea typeface="DejaVu Sans" pitchFamily="2"/>
                <a:cs typeface="Tahoma" pitchFamily="2"/>
              </a:rPr>
              <a:t>system</a:t>
            </a:r>
          </a:p>
        </p:txBody>
      </p:sp>
      <p:cxnSp>
        <p:nvCxnSpPr>
          <p:cNvPr id="64" name="Straight Arrow Connector 63">
            <a:extLst>
              <a:ext uri="{FF2B5EF4-FFF2-40B4-BE49-F238E27FC236}">
                <a16:creationId xmlns:a16="http://schemas.microsoft.com/office/drawing/2014/main" id="{90548D57-8E7F-A343-AAD9-3C1C7D84F6AF}"/>
              </a:ext>
            </a:extLst>
          </p:cNvPr>
          <p:cNvCxnSpPr>
            <a:stCxn id="33" idx="2"/>
            <a:endCxn id="63" idx="0"/>
          </p:cNvCxnSpPr>
          <p:nvPr/>
        </p:nvCxnSpPr>
        <p:spPr>
          <a:xfrm flipH="1">
            <a:off x="1700280" y="4488232"/>
            <a:ext cx="4320" cy="651241"/>
          </a:xfrm>
          <a:prstGeom prst="straightConnector1">
            <a:avLst/>
          </a:prstGeom>
          <a:noFill/>
          <a:ln w="36000">
            <a:solidFill>
              <a:srgbClr val="000000"/>
            </a:solidFill>
            <a:prstDash val="solid"/>
          </a:ln>
        </p:spPr>
      </p:cxnSp>
      <p:sp>
        <p:nvSpPr>
          <p:cNvPr id="65" name="TextBox 64">
            <a:extLst>
              <a:ext uri="{FF2B5EF4-FFF2-40B4-BE49-F238E27FC236}">
                <a16:creationId xmlns:a16="http://schemas.microsoft.com/office/drawing/2014/main" id="{B0650A03-0AB6-C14E-8714-614E65C8A170}"/>
              </a:ext>
            </a:extLst>
          </p:cNvPr>
          <p:cNvSpPr txBox="1"/>
          <p:nvPr/>
        </p:nvSpPr>
        <p:spPr>
          <a:xfrm>
            <a:off x="1348560" y="3881993"/>
            <a:ext cx="1828800" cy="319320"/>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a:ln>
                  <a:noFill/>
                </a:ln>
                <a:solidFill>
                  <a:srgbClr val="579D1C"/>
                </a:solidFill>
                <a:latin typeface="Noto Sans" pitchFamily="34"/>
                <a:ea typeface="DejaVu Sans" pitchFamily="2"/>
                <a:cs typeface="Tahoma" pitchFamily="2"/>
              </a:rPr>
              <a:t>DATA-VLANs</a:t>
            </a:r>
          </a:p>
        </p:txBody>
      </p:sp>
      <p:sp>
        <p:nvSpPr>
          <p:cNvPr id="66" name="TextBox 65">
            <a:extLst>
              <a:ext uri="{FF2B5EF4-FFF2-40B4-BE49-F238E27FC236}">
                <a16:creationId xmlns:a16="http://schemas.microsoft.com/office/drawing/2014/main" id="{E5250488-ADE4-4243-B729-17C3114D1343}"/>
              </a:ext>
            </a:extLst>
          </p:cNvPr>
          <p:cNvSpPr txBox="1"/>
          <p:nvPr/>
        </p:nvSpPr>
        <p:spPr>
          <a:xfrm>
            <a:off x="1668600" y="4751393"/>
            <a:ext cx="1828800" cy="319320"/>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800" b="1" i="0" u="none" strike="noStrike" kern="1200">
                <a:ln>
                  <a:noFill/>
                </a:ln>
                <a:solidFill>
                  <a:srgbClr val="CE181E"/>
                </a:solidFill>
                <a:latin typeface="Noto Sans" pitchFamily="34"/>
                <a:ea typeface="DejaVu Sans" pitchFamily="2"/>
                <a:cs typeface="Tahoma" pitchFamily="2"/>
              </a:rPr>
              <a:t>MGMT VLANs</a:t>
            </a:r>
          </a:p>
        </p:txBody>
      </p:sp>
      <p:sp>
        <p:nvSpPr>
          <p:cNvPr id="75" name="TextBox 74">
            <a:extLst>
              <a:ext uri="{FF2B5EF4-FFF2-40B4-BE49-F238E27FC236}">
                <a16:creationId xmlns:a16="http://schemas.microsoft.com/office/drawing/2014/main" id="{293904FD-3469-474E-8A65-3F3DDC771D93}"/>
              </a:ext>
            </a:extLst>
          </p:cNvPr>
          <p:cNvSpPr txBox="1"/>
          <p:nvPr/>
        </p:nvSpPr>
        <p:spPr>
          <a:xfrm>
            <a:off x="4341959" y="5716753"/>
            <a:ext cx="2367956" cy="276999"/>
          </a:xfrm>
          <a:prstGeom prst="rect">
            <a:avLst/>
          </a:prstGeom>
          <a:noFill/>
        </p:spPr>
        <p:txBody>
          <a:bodyPr wrap="none" rtlCol="0">
            <a:spAutoFit/>
          </a:bodyPr>
          <a:lstStyle/>
          <a:p>
            <a:r>
              <a:rPr lang="en-US" sz="1200" dirty="0">
                <a:solidFill>
                  <a:schemeClr val="accent1">
                    <a:lumMod val="10000"/>
                  </a:schemeClr>
                </a:solidFill>
              </a:rPr>
              <a:t>Credit: </a:t>
            </a:r>
            <a:r>
              <a:rPr lang="en-US" sz="1200" dirty="0" err="1">
                <a:solidFill>
                  <a:schemeClr val="accent1">
                    <a:lumMod val="10000"/>
                  </a:schemeClr>
                </a:solidFill>
              </a:rPr>
              <a:t>Edoardo</a:t>
            </a:r>
            <a:r>
              <a:rPr lang="en-US" sz="1200" dirty="0">
                <a:solidFill>
                  <a:schemeClr val="accent1">
                    <a:lumMod val="10000"/>
                  </a:schemeClr>
                </a:solidFill>
              </a:rPr>
              <a:t> </a:t>
            </a:r>
            <a:r>
              <a:rPr lang="en-US" sz="1200" dirty="0" err="1">
                <a:solidFill>
                  <a:schemeClr val="accent1">
                    <a:lumMod val="10000"/>
                  </a:schemeClr>
                </a:solidFill>
              </a:rPr>
              <a:t>Martelli</a:t>
            </a:r>
            <a:r>
              <a:rPr lang="en-US" sz="1200" dirty="0">
                <a:solidFill>
                  <a:schemeClr val="accent1">
                    <a:lumMod val="10000"/>
                  </a:schemeClr>
                </a:solidFill>
              </a:rPr>
              <a:t> - CERN</a:t>
            </a:r>
          </a:p>
        </p:txBody>
      </p:sp>
      <p:sp>
        <p:nvSpPr>
          <p:cNvPr id="76" name="Title 1">
            <a:extLst>
              <a:ext uri="{FF2B5EF4-FFF2-40B4-BE49-F238E27FC236}">
                <a16:creationId xmlns:a16="http://schemas.microsoft.com/office/drawing/2014/main" id="{B1236705-016B-DB4C-99FE-98258F939DA2}"/>
              </a:ext>
            </a:extLst>
          </p:cNvPr>
          <p:cNvSpPr txBox="1">
            <a:spLocks/>
          </p:cNvSpPr>
          <p:nvPr/>
        </p:nvSpPr>
        <p:spPr>
          <a:xfrm>
            <a:off x="149082" y="61190"/>
            <a:ext cx="6696635" cy="864122"/>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685800" indent="-685800">
              <a:buFont typeface="Wingdings" pitchFamily="2" charset="2"/>
              <a:buChar char="Ø"/>
            </a:pPr>
            <a:r>
              <a:rPr lang="en-US" dirty="0"/>
              <a:t>Logical test-setup</a:t>
            </a:r>
          </a:p>
        </p:txBody>
      </p:sp>
    </p:spTree>
    <p:extLst>
      <p:ext uri="{BB962C8B-B14F-4D97-AF65-F5344CB8AC3E}">
        <p14:creationId xmlns:p14="http://schemas.microsoft.com/office/powerpoint/2010/main" val="573923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9B208-EF50-F041-B5D8-1621032540C8}"/>
              </a:ext>
            </a:extLst>
          </p:cNvPr>
          <p:cNvSpPr>
            <a:spLocks noGrp="1"/>
          </p:cNvSpPr>
          <p:nvPr>
            <p:ph type="title"/>
          </p:nvPr>
        </p:nvSpPr>
        <p:spPr>
          <a:xfrm>
            <a:off x="209234" y="195516"/>
            <a:ext cx="8226854" cy="940443"/>
          </a:xfrm>
        </p:spPr>
        <p:txBody>
          <a:bodyPr/>
          <a:lstStyle/>
          <a:p>
            <a:pPr marL="685800" indent="-685800">
              <a:buFont typeface="Wingdings" pitchFamily="2" charset="2"/>
              <a:buChar char="Ø"/>
            </a:pPr>
            <a:r>
              <a:rPr lang="en-US" dirty="0"/>
              <a:t>Transmission results </a:t>
            </a:r>
          </a:p>
        </p:txBody>
      </p:sp>
      <p:sp>
        <p:nvSpPr>
          <p:cNvPr id="3" name="Content Placeholder 2">
            <a:extLst>
              <a:ext uri="{FF2B5EF4-FFF2-40B4-BE49-F238E27FC236}">
                <a16:creationId xmlns:a16="http://schemas.microsoft.com/office/drawing/2014/main" id="{1878DBE5-6254-B74B-9A37-8B66290009A2}"/>
              </a:ext>
            </a:extLst>
          </p:cNvPr>
          <p:cNvSpPr>
            <a:spLocks noGrp="1"/>
          </p:cNvSpPr>
          <p:nvPr>
            <p:ph idx="1"/>
          </p:nvPr>
        </p:nvSpPr>
        <p:spPr>
          <a:xfrm>
            <a:off x="457200" y="1325606"/>
            <a:ext cx="8226854" cy="1008803"/>
          </a:xfrm>
        </p:spPr>
        <p:txBody>
          <a:bodyPr>
            <a:normAutofit fontScale="77500" lnSpcReduction="20000"/>
          </a:bodyPr>
          <a:lstStyle/>
          <a:p>
            <a:pPr>
              <a:buFont typeface="Wingdings" pitchFamily="2" charset="2"/>
              <a:buChar char="ü"/>
            </a:pPr>
            <a:r>
              <a:rPr lang="en-US" sz="3200" dirty="0" err="1">
                <a:latin typeface="Noto Sans" pitchFamily="34"/>
                <a:ea typeface="DejaVu Sans" pitchFamily="2"/>
                <a:cs typeface="Tahoma" pitchFamily="2"/>
              </a:rPr>
              <a:t>LHCb</a:t>
            </a:r>
            <a:r>
              <a:rPr lang="en-US" sz="3200" dirty="0">
                <a:latin typeface="Noto Sans" pitchFamily="34"/>
                <a:ea typeface="DejaVu Sans" pitchFamily="2"/>
                <a:cs typeface="Tahoma" pitchFamily="2"/>
              </a:rPr>
              <a:t> online commented: “Operationally and performance-wise, it seems to be the same as running a sub-farm at Point 8” [</a:t>
            </a:r>
            <a:r>
              <a:rPr lang="en-US" sz="3200" dirty="0" err="1">
                <a:latin typeface="Noto Sans" pitchFamily="34"/>
                <a:ea typeface="DejaVu Sans" pitchFamily="2"/>
                <a:cs typeface="Tahoma" pitchFamily="2"/>
              </a:rPr>
              <a:t>LHCb</a:t>
            </a:r>
            <a:r>
              <a:rPr lang="en-US" sz="3200" dirty="0">
                <a:latin typeface="Noto Sans" pitchFamily="34"/>
                <a:ea typeface="DejaVu Sans" pitchFamily="2"/>
                <a:cs typeface="Tahoma" pitchFamily="2"/>
              </a:rPr>
              <a:t> pit]</a:t>
            </a:r>
          </a:p>
          <a:p>
            <a:endParaRPr lang="en-US" dirty="0"/>
          </a:p>
        </p:txBody>
      </p:sp>
      <p:sp>
        <p:nvSpPr>
          <p:cNvPr id="4" name="Date Placeholder 3">
            <a:extLst>
              <a:ext uri="{FF2B5EF4-FFF2-40B4-BE49-F238E27FC236}">
                <a16:creationId xmlns:a16="http://schemas.microsoft.com/office/drawing/2014/main" id="{7E41441F-B5D4-D545-AB5E-39C122DBE2DA}"/>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0F20BD27-3109-E747-9C98-7B1E861AB169}"/>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DB58859F-3B1B-3F43-A17C-D13793614863}"/>
              </a:ext>
            </a:extLst>
          </p:cNvPr>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7" name="Picture 6">
            <a:extLst>
              <a:ext uri="{FF2B5EF4-FFF2-40B4-BE49-F238E27FC236}">
                <a16:creationId xmlns:a16="http://schemas.microsoft.com/office/drawing/2014/main" id="{947EBE82-A03F-4C47-BF55-B0ACDFEE004F}"/>
              </a:ext>
            </a:extLst>
          </p:cNvPr>
          <p:cNvPicPr>
            <a:picLocks noChangeAspect="1"/>
          </p:cNvPicPr>
          <p:nvPr/>
        </p:nvPicPr>
        <p:blipFill>
          <a:blip r:embed="rId3">
            <a:lum/>
            <a:alphaModFix/>
          </a:blip>
          <a:srcRect/>
          <a:stretch>
            <a:fillRect/>
          </a:stretch>
        </p:blipFill>
        <p:spPr>
          <a:xfrm>
            <a:off x="-8129" y="2875939"/>
            <a:ext cx="4560840" cy="3063240"/>
          </a:xfrm>
          <a:prstGeom prst="rect">
            <a:avLst/>
          </a:prstGeom>
          <a:noFill/>
          <a:ln>
            <a:noFill/>
          </a:ln>
        </p:spPr>
      </p:pic>
      <p:pic>
        <p:nvPicPr>
          <p:cNvPr id="8" name="Picture 7">
            <a:extLst>
              <a:ext uri="{FF2B5EF4-FFF2-40B4-BE49-F238E27FC236}">
                <a16:creationId xmlns:a16="http://schemas.microsoft.com/office/drawing/2014/main" id="{3CF5A753-3D72-754A-AB82-8B65E676CF7D}"/>
              </a:ext>
            </a:extLst>
          </p:cNvPr>
          <p:cNvPicPr>
            <a:picLocks noChangeAspect="1"/>
          </p:cNvPicPr>
          <p:nvPr/>
        </p:nvPicPr>
        <p:blipFill>
          <a:blip r:embed="rId4">
            <a:lum/>
            <a:alphaModFix/>
          </a:blip>
          <a:srcRect/>
          <a:stretch>
            <a:fillRect/>
          </a:stretch>
        </p:blipFill>
        <p:spPr>
          <a:xfrm>
            <a:off x="4552711" y="2865181"/>
            <a:ext cx="4572000" cy="3086280"/>
          </a:xfrm>
          <a:prstGeom prst="rect">
            <a:avLst/>
          </a:prstGeom>
          <a:noFill/>
          <a:ln>
            <a:noFill/>
          </a:ln>
        </p:spPr>
      </p:pic>
      <p:sp>
        <p:nvSpPr>
          <p:cNvPr id="9" name="Rectangle 8">
            <a:extLst>
              <a:ext uri="{FF2B5EF4-FFF2-40B4-BE49-F238E27FC236}">
                <a16:creationId xmlns:a16="http://schemas.microsoft.com/office/drawing/2014/main" id="{E9ED072C-5EBE-E74D-A2DA-EE094EA72CF9}"/>
              </a:ext>
            </a:extLst>
          </p:cNvPr>
          <p:cNvSpPr/>
          <p:nvPr/>
        </p:nvSpPr>
        <p:spPr>
          <a:xfrm>
            <a:off x="1841244" y="2568106"/>
            <a:ext cx="862095" cy="307777"/>
          </a:xfrm>
          <a:prstGeom prst="rect">
            <a:avLst/>
          </a:prstGeom>
        </p:spPr>
        <p:txBody>
          <a:bodyPr wrap="none">
            <a:spAutoFit/>
          </a:bodyPr>
          <a:lstStyle/>
          <a:p>
            <a:pPr lvl="0" hangingPunct="0"/>
            <a:r>
              <a:rPr lang="en-US" sz="1400" i="1" dirty="0">
                <a:solidFill>
                  <a:srgbClr val="3465A4"/>
                </a:solidFill>
                <a:latin typeface="Noto Sans" pitchFamily="34"/>
                <a:ea typeface="DejaVu Sans" pitchFamily="2"/>
                <a:cs typeface="Tahoma" pitchFamily="2"/>
              </a:rPr>
              <a:t>Local HLT</a:t>
            </a:r>
          </a:p>
        </p:txBody>
      </p:sp>
      <p:sp>
        <p:nvSpPr>
          <p:cNvPr id="10" name="TextBox 9">
            <a:extLst>
              <a:ext uri="{FF2B5EF4-FFF2-40B4-BE49-F238E27FC236}">
                <a16:creationId xmlns:a16="http://schemas.microsoft.com/office/drawing/2014/main" id="{6FB1EA54-46E4-684C-A900-DB56D802A9B8}"/>
              </a:ext>
            </a:extLst>
          </p:cNvPr>
          <p:cNvSpPr txBox="1"/>
          <p:nvPr/>
        </p:nvSpPr>
        <p:spPr>
          <a:xfrm>
            <a:off x="5951556" y="2565842"/>
            <a:ext cx="1774310" cy="310041"/>
          </a:xfrm>
          <a:prstGeom prst="rect">
            <a:avLst/>
          </a:prstGeom>
          <a:noFill/>
          <a:ln>
            <a:noFill/>
          </a:ln>
        </p:spPr>
        <p:txBody>
          <a:bodyPr wrap="none" lIns="90000" tIns="45000" rIns="90000" bIns="45000" compatLnSpc="0">
            <a:spAutoFit/>
          </a:bodyPr>
          <a:lstStyle/>
          <a:p>
            <a:pPr marL="0" marR="0" lvl="0" indent="0" hangingPunct="0">
              <a:lnSpc>
                <a:spcPct val="100000"/>
              </a:lnSpc>
              <a:spcBef>
                <a:spcPts val="0"/>
              </a:spcBef>
              <a:spcAft>
                <a:spcPts val="0"/>
              </a:spcAft>
              <a:buNone/>
              <a:tabLst/>
            </a:pPr>
            <a:r>
              <a:rPr lang="en-US" sz="1400" b="0" i="1" u="none" strike="noStrike" kern="1200" dirty="0">
                <a:ln>
                  <a:noFill/>
                </a:ln>
                <a:solidFill>
                  <a:srgbClr val="3465A4"/>
                </a:solidFill>
                <a:latin typeface="Noto Sans" pitchFamily="34"/>
                <a:ea typeface="DejaVu Sans" pitchFamily="2"/>
                <a:cs typeface="Tahoma" pitchFamily="2"/>
              </a:rPr>
              <a:t>Local and Remote HLT</a:t>
            </a:r>
          </a:p>
        </p:txBody>
      </p:sp>
    </p:spTree>
    <p:extLst>
      <p:ext uri="{BB962C8B-B14F-4D97-AF65-F5344CB8AC3E}">
        <p14:creationId xmlns:p14="http://schemas.microsoft.com/office/powerpoint/2010/main" val="21686121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6E4EA-3499-034F-97AF-CC53660D25FB}"/>
              </a:ext>
            </a:extLst>
          </p:cNvPr>
          <p:cNvSpPr>
            <a:spLocks noGrp="1"/>
          </p:cNvSpPr>
          <p:nvPr>
            <p:ph type="title"/>
          </p:nvPr>
        </p:nvSpPr>
        <p:spPr>
          <a:xfrm>
            <a:off x="191529" y="227394"/>
            <a:ext cx="8226854" cy="940443"/>
          </a:xfrm>
        </p:spPr>
        <p:txBody>
          <a:bodyPr/>
          <a:lstStyle/>
          <a:p>
            <a:pPr marL="685800" indent="-685800">
              <a:buFont typeface="Wingdings" pitchFamily="2" charset="2"/>
              <a:buChar char="v"/>
            </a:pPr>
            <a:r>
              <a:rPr lang="en-US" dirty="0"/>
              <a:t>DWDM using PAM4 optics</a:t>
            </a:r>
          </a:p>
        </p:txBody>
      </p:sp>
      <p:sp>
        <p:nvSpPr>
          <p:cNvPr id="3" name="Date Placeholder 2">
            <a:extLst>
              <a:ext uri="{FF2B5EF4-FFF2-40B4-BE49-F238E27FC236}">
                <a16:creationId xmlns:a16="http://schemas.microsoft.com/office/drawing/2014/main" id="{E57A5F97-1E44-214A-941E-EFDB49DF5586}"/>
              </a:ext>
            </a:extLst>
          </p:cNvPr>
          <p:cNvSpPr>
            <a:spLocks noGrp="1"/>
          </p:cNvSpPr>
          <p:nvPr>
            <p:ph type="dt" sz="half" idx="2"/>
          </p:nvPr>
        </p:nvSpPr>
        <p:spPr/>
        <p:txBody>
          <a:bodyPr/>
          <a:lstStyle/>
          <a:p>
            <a:r>
              <a:rPr lang="en-US" dirty="0"/>
              <a:t>16/10/2019</a:t>
            </a:r>
          </a:p>
        </p:txBody>
      </p:sp>
      <p:sp>
        <p:nvSpPr>
          <p:cNvPr id="4" name="Footer Placeholder 3">
            <a:extLst>
              <a:ext uri="{FF2B5EF4-FFF2-40B4-BE49-F238E27FC236}">
                <a16:creationId xmlns:a16="http://schemas.microsoft.com/office/drawing/2014/main" id="{A5F46608-A684-5C43-8D67-E71D51369DE9}"/>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5" name="Slide Number Placeholder 4">
            <a:extLst>
              <a:ext uri="{FF2B5EF4-FFF2-40B4-BE49-F238E27FC236}">
                <a16:creationId xmlns:a16="http://schemas.microsoft.com/office/drawing/2014/main" id="{B71B09B3-AC7F-4F4B-93F1-4983EE2F9D30}"/>
              </a:ext>
            </a:extLst>
          </p:cNvPr>
          <p:cNvSpPr>
            <a:spLocks noGrp="1"/>
          </p:cNvSpPr>
          <p:nvPr>
            <p:ph type="sldNum" sz="quarter" idx="4"/>
          </p:nvPr>
        </p:nvSpPr>
        <p:spPr/>
        <p:txBody>
          <a:bodyPr/>
          <a:lstStyle/>
          <a:p>
            <a:fld id="{17918391-D411-FE40-AAD7-861AE5233E0E}" type="slidenum">
              <a:rPr lang="en-US" smtClean="0"/>
              <a:pPr/>
              <a:t>25</a:t>
            </a:fld>
            <a:endParaRPr lang="en-US" dirty="0"/>
          </a:p>
        </p:txBody>
      </p:sp>
      <p:sp>
        <p:nvSpPr>
          <p:cNvPr id="7" name="Rectangle 6">
            <a:extLst>
              <a:ext uri="{FF2B5EF4-FFF2-40B4-BE49-F238E27FC236}">
                <a16:creationId xmlns:a16="http://schemas.microsoft.com/office/drawing/2014/main" id="{F98E2D27-2C8C-014B-9F1D-7250D1648D40}"/>
              </a:ext>
            </a:extLst>
          </p:cNvPr>
          <p:cNvSpPr/>
          <p:nvPr/>
        </p:nvSpPr>
        <p:spPr>
          <a:xfrm>
            <a:off x="233007" y="1210352"/>
            <a:ext cx="8185376" cy="4811574"/>
          </a:xfrm>
          <a:prstGeom prst="rect">
            <a:avLst/>
          </a:prstGeom>
        </p:spPr>
        <p:txBody>
          <a:bodyPr wrap="square">
            <a:spAutoFit/>
          </a:bodyPr>
          <a:lstStyle/>
          <a:p>
            <a:pPr marL="742950" marR="0" lvl="0" indent="-285750" hangingPunct="0">
              <a:lnSpc>
                <a:spcPct val="100000"/>
              </a:lnSpc>
              <a:spcBef>
                <a:spcPts val="0"/>
              </a:spcBef>
              <a:spcAft>
                <a:spcPts val="431"/>
              </a:spcAft>
              <a:buFont typeface="Courier New" panose="02070309020205020404" pitchFamily="49" charset="0"/>
              <a:buChar char="o"/>
              <a:tabLst/>
            </a:pPr>
            <a:endParaRPr lang="en-US" dirty="0">
              <a:ea typeface="DejaVu Sans" pitchFamily="2"/>
              <a:cs typeface="Tahoma" pitchFamily="2"/>
            </a:endParaRPr>
          </a:p>
          <a:p>
            <a:pPr marL="742950" indent="-285750" hangingPunct="0">
              <a:spcAft>
                <a:spcPts val="431"/>
              </a:spcAft>
              <a:buFont typeface="Courier New" panose="02070309020205020404" pitchFamily="49" charset="0"/>
              <a:buChar char="o"/>
            </a:pPr>
            <a:r>
              <a:rPr lang="en-US" dirty="0">
                <a:ea typeface="DejaVu Sans" pitchFamily="2"/>
                <a:cs typeface="Tahoma" pitchFamily="2"/>
              </a:rPr>
              <a:t>The PAM4 optics are not tunable </a:t>
            </a:r>
            <a:br>
              <a:rPr lang="en-US" dirty="0">
                <a:ea typeface="DejaVu Sans" pitchFamily="2"/>
                <a:cs typeface="Tahoma" pitchFamily="2"/>
              </a:rPr>
            </a:br>
            <a:r>
              <a:rPr lang="en-US" dirty="0">
                <a:ea typeface="DejaVu Sans" pitchFamily="2"/>
                <a:cs typeface="Tahoma" pitchFamily="2"/>
              </a:rPr>
              <a:t>1</a:t>
            </a:r>
            <a:r>
              <a:rPr lang="en-US" dirty="0"/>
              <a:t> wavelength = 1 optic </a:t>
            </a:r>
            <a:endParaRPr lang="en-US" dirty="0">
              <a:ea typeface="DejaVu Sans" pitchFamily="2"/>
              <a:cs typeface="Tahoma" pitchFamily="2"/>
            </a:endParaRPr>
          </a:p>
          <a:p>
            <a:pPr marL="742950" indent="-285750" hangingPunct="0">
              <a:spcAft>
                <a:spcPts val="431"/>
              </a:spcAft>
              <a:buFont typeface="Courier New" panose="02070309020205020404" pitchFamily="49" charset="0"/>
              <a:buChar char="o"/>
            </a:pPr>
            <a:endParaRPr lang="en-US" dirty="0">
              <a:ea typeface="DejaVu Sans" pitchFamily="2"/>
              <a:cs typeface="Tahoma" pitchFamily="2"/>
            </a:endParaRPr>
          </a:p>
          <a:p>
            <a:pPr marL="742950" indent="-285750" hangingPunct="0">
              <a:spcAft>
                <a:spcPts val="431"/>
              </a:spcAft>
              <a:buFont typeface="Courier New" panose="02070309020205020404" pitchFamily="49" charset="0"/>
              <a:buChar char="o"/>
            </a:pPr>
            <a:r>
              <a:rPr lang="en-US" dirty="0">
                <a:ea typeface="DejaVu Sans" pitchFamily="2"/>
                <a:cs typeface="Tahoma" pitchFamily="2"/>
              </a:rPr>
              <a:t>Support for high power consumption optics is mandatory </a:t>
            </a:r>
            <a:br>
              <a:rPr lang="en-US" dirty="0">
                <a:ea typeface="DejaVu Sans" pitchFamily="2"/>
                <a:cs typeface="Tahoma" pitchFamily="2"/>
              </a:rPr>
            </a:br>
            <a:r>
              <a:rPr lang="en-US" dirty="0">
                <a:ea typeface="DejaVu Sans" pitchFamily="2"/>
                <a:cs typeface="Tahoma" pitchFamily="2"/>
              </a:rPr>
              <a:t>(similar case to ER4)</a:t>
            </a:r>
          </a:p>
          <a:p>
            <a:pPr marL="457200" hangingPunct="0">
              <a:spcAft>
                <a:spcPts val="431"/>
              </a:spcAft>
            </a:pPr>
            <a:endParaRPr lang="en-US" dirty="0">
              <a:ea typeface="DejaVu Sans" pitchFamily="2"/>
              <a:cs typeface="Tahoma" pitchFamily="2"/>
            </a:endParaRPr>
          </a:p>
          <a:p>
            <a:pPr marL="742950" indent="-285750" hangingPunct="0">
              <a:spcAft>
                <a:spcPts val="431"/>
              </a:spcAft>
              <a:buFont typeface="Courier New" panose="02070309020205020404" pitchFamily="49" charset="0"/>
              <a:buChar char="o"/>
            </a:pPr>
            <a:r>
              <a:rPr lang="en-US" dirty="0">
                <a:ea typeface="DejaVu Sans" pitchFamily="2"/>
                <a:cs typeface="Tahoma" pitchFamily="2"/>
              </a:rPr>
              <a:t>PAM4 lines were loaded with sustained 150Gbps traffic for several hours with no transmission errors</a:t>
            </a:r>
          </a:p>
          <a:p>
            <a:pPr marL="742950" indent="-285750" hangingPunct="0">
              <a:spcAft>
                <a:spcPts val="431"/>
              </a:spcAft>
              <a:buFont typeface="Courier New" panose="02070309020205020404" pitchFamily="49" charset="0"/>
              <a:buChar char="o"/>
            </a:pPr>
            <a:endParaRPr lang="en-US" dirty="0">
              <a:ea typeface="DejaVu Sans" pitchFamily="2"/>
              <a:cs typeface="Tahoma" pitchFamily="2"/>
            </a:endParaRPr>
          </a:p>
          <a:p>
            <a:pPr marL="742950" indent="-285750" hangingPunct="0">
              <a:spcAft>
                <a:spcPts val="431"/>
              </a:spcAft>
              <a:buFont typeface="Wingdings" pitchFamily="2" charset="2"/>
              <a:buChar char="Ø"/>
            </a:pPr>
            <a:endParaRPr lang="en-US" dirty="0">
              <a:ea typeface="DejaVu Sans" pitchFamily="2"/>
              <a:cs typeface="Tahoma" pitchFamily="2"/>
            </a:endParaRPr>
          </a:p>
          <a:p>
            <a:pPr marL="457200" marR="0" lvl="0" hangingPunct="0">
              <a:lnSpc>
                <a:spcPct val="100000"/>
              </a:lnSpc>
              <a:spcBef>
                <a:spcPts val="0"/>
              </a:spcBef>
              <a:spcAft>
                <a:spcPts val="431"/>
              </a:spcAft>
              <a:tabLst/>
            </a:pPr>
            <a:endParaRPr lang="en-US" dirty="0">
              <a:ea typeface="DejaVu Sans" pitchFamily="2"/>
              <a:cs typeface="Tahoma" pitchFamily="2"/>
            </a:endParaRPr>
          </a:p>
          <a:p>
            <a:pPr marL="457200" marR="0" lvl="0" hangingPunct="0">
              <a:lnSpc>
                <a:spcPct val="100000"/>
              </a:lnSpc>
              <a:spcBef>
                <a:spcPts val="0"/>
              </a:spcBef>
              <a:spcAft>
                <a:spcPts val="431"/>
              </a:spcAft>
              <a:buFont typeface="Wingdings" pitchFamily="2" charset="2"/>
              <a:buChar char="Ø"/>
              <a:tabLst/>
            </a:pPr>
            <a:endParaRPr lang="en-US" dirty="0">
              <a:ea typeface="DejaVu Sans" pitchFamily="2"/>
              <a:cs typeface="Tahoma" pitchFamily="2"/>
            </a:endParaRPr>
          </a:p>
          <a:p>
            <a:pPr marL="457200" marR="0" lvl="0" hangingPunct="0">
              <a:lnSpc>
                <a:spcPct val="100000"/>
              </a:lnSpc>
              <a:spcBef>
                <a:spcPts val="0"/>
              </a:spcBef>
              <a:spcAft>
                <a:spcPts val="431"/>
              </a:spcAft>
              <a:buFont typeface="Wingdings" pitchFamily="2" charset="2"/>
              <a:buChar char="Ø"/>
              <a:tabLst/>
            </a:pPr>
            <a:endParaRPr lang="en-US" dirty="0">
              <a:ea typeface="DejaVu Sans" pitchFamily="2"/>
              <a:cs typeface="Tahoma" pitchFamily="2"/>
            </a:endParaRPr>
          </a:p>
          <a:p>
            <a:pPr marL="457200" marR="0" lvl="0" hangingPunct="0">
              <a:lnSpc>
                <a:spcPct val="100000"/>
              </a:lnSpc>
              <a:spcBef>
                <a:spcPts val="0"/>
              </a:spcBef>
              <a:spcAft>
                <a:spcPts val="431"/>
              </a:spcAft>
              <a:buFont typeface="Wingdings" pitchFamily="2" charset="2"/>
              <a:buChar char="Ø"/>
              <a:tabLst/>
            </a:pPr>
            <a:endParaRPr lang="en-US" dirty="0">
              <a:ea typeface="DejaVu Sans" pitchFamily="2"/>
              <a:cs typeface="Tahoma" pitchFamily="2"/>
            </a:endParaRPr>
          </a:p>
        </p:txBody>
      </p:sp>
      <p:pic>
        <p:nvPicPr>
          <p:cNvPr id="8" name="Picture 7">
            <a:extLst>
              <a:ext uri="{FF2B5EF4-FFF2-40B4-BE49-F238E27FC236}">
                <a16:creationId xmlns:a16="http://schemas.microsoft.com/office/drawing/2014/main" id="{8036B43F-72A8-7942-AB2E-14CFE92129A0}"/>
              </a:ext>
            </a:extLst>
          </p:cNvPr>
          <p:cNvPicPr>
            <a:picLocks noChangeAspect="1"/>
          </p:cNvPicPr>
          <p:nvPr/>
        </p:nvPicPr>
        <p:blipFill>
          <a:blip r:embed="rId3"/>
          <a:stretch>
            <a:fillRect/>
          </a:stretch>
        </p:blipFill>
        <p:spPr>
          <a:xfrm>
            <a:off x="714678" y="4162918"/>
            <a:ext cx="7623695" cy="1362438"/>
          </a:xfrm>
          <a:prstGeom prst="rect">
            <a:avLst/>
          </a:prstGeom>
        </p:spPr>
      </p:pic>
    </p:spTree>
    <p:extLst>
      <p:ext uri="{BB962C8B-B14F-4D97-AF65-F5344CB8AC3E}">
        <p14:creationId xmlns:p14="http://schemas.microsoft.com/office/powerpoint/2010/main" val="19994556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9AD9240-A918-0C42-8329-F8777EF2330F}"/>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C5A13844-037C-7649-9CEF-FC2CA74F2C02}"/>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21375B11-6219-B142-B5DD-3080A1EFC928}"/>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42" name="Content Placeholder 2">
            <a:extLst>
              <a:ext uri="{FF2B5EF4-FFF2-40B4-BE49-F238E27FC236}">
                <a16:creationId xmlns:a16="http://schemas.microsoft.com/office/drawing/2014/main" id="{49E1995C-48FA-BA40-9A22-2BFE2B1F9EFC}"/>
              </a:ext>
            </a:extLst>
          </p:cNvPr>
          <p:cNvSpPr>
            <a:spLocks noGrp="1"/>
          </p:cNvSpPr>
          <p:nvPr>
            <p:ph idx="1"/>
          </p:nvPr>
        </p:nvSpPr>
        <p:spPr>
          <a:xfrm>
            <a:off x="247996" y="1041297"/>
            <a:ext cx="8621709" cy="4948024"/>
          </a:xfrm>
        </p:spPr>
        <p:txBody>
          <a:bodyPr>
            <a:normAutofit lnSpcReduction="10000"/>
          </a:bodyPr>
          <a:lstStyle/>
          <a:p>
            <a:pPr>
              <a:buFont typeface="Courier New" panose="02070309020205020404" pitchFamily="49" charset="0"/>
              <a:buChar char="o"/>
            </a:pPr>
            <a:r>
              <a:rPr lang="en-GB" sz="2400" dirty="0"/>
              <a:t>High throughput link using WDM (PAM 4 system)</a:t>
            </a:r>
          </a:p>
          <a:p>
            <a:endParaRPr lang="en-GB" sz="2400" dirty="0"/>
          </a:p>
          <a:p>
            <a:endParaRPr lang="en-GB" sz="2400" dirty="0"/>
          </a:p>
          <a:p>
            <a:pPr marL="36576" indent="0">
              <a:buNone/>
            </a:pPr>
            <a:endParaRPr lang="en-GB" sz="2400" dirty="0"/>
          </a:p>
          <a:p>
            <a:endParaRPr lang="en-GB" sz="2400" dirty="0"/>
          </a:p>
          <a:p>
            <a:endParaRPr lang="en-GB" sz="2400" dirty="0"/>
          </a:p>
          <a:p>
            <a:endParaRPr lang="en-GB" sz="1600" dirty="0"/>
          </a:p>
          <a:p>
            <a:endParaRPr lang="en-GB" sz="1600" dirty="0"/>
          </a:p>
          <a:p>
            <a:pPr marL="36576" indent="0">
              <a:buNone/>
            </a:pPr>
            <a:endParaRPr lang="en-GB" sz="1600" dirty="0"/>
          </a:p>
          <a:p>
            <a:pPr>
              <a:buFont typeface="Wingdings" pitchFamily="2" charset="2"/>
              <a:buChar char="ü"/>
            </a:pPr>
            <a:r>
              <a:rPr lang="en-GB" sz="1600" dirty="0"/>
              <a:t>Up to 40 channels (40x100G) transported over a single pair of fiber (up to 40Km)</a:t>
            </a:r>
          </a:p>
          <a:p>
            <a:pPr>
              <a:buFont typeface="Wingdings" pitchFamily="2" charset="2"/>
              <a:buChar char="ü"/>
            </a:pPr>
            <a:r>
              <a:rPr lang="fr-FR" sz="1600" dirty="0"/>
              <a:t>QSFP28 PAM4 (Pulse Amplitude Modulation) </a:t>
            </a:r>
            <a:r>
              <a:rPr lang="en-GB" sz="1600" dirty="0"/>
              <a:t>100G optics used directly on Juniper devices </a:t>
            </a:r>
            <a:r>
              <a:rPr lang="en-GB" sz="1300" dirty="0"/>
              <a:t>(small specific configuration required)</a:t>
            </a:r>
            <a:endParaRPr lang="en-GB" sz="1600" dirty="0"/>
          </a:p>
          <a:p>
            <a:endParaRPr lang="en-GB" sz="1600" dirty="0"/>
          </a:p>
          <a:p>
            <a:pPr>
              <a:buFont typeface="Wingdings" pitchFamily="2" charset="2"/>
              <a:buChar char="ü"/>
            </a:pPr>
            <a:r>
              <a:rPr lang="en-GB" sz="1600" dirty="0"/>
              <a:t>4x100G installed between ALICE and Cern Computer Centre (will evolve to 1Tbps)</a:t>
            </a:r>
          </a:p>
          <a:p>
            <a:pPr>
              <a:buFont typeface="Wingdings" pitchFamily="2" charset="2"/>
              <a:buChar char="ü"/>
            </a:pPr>
            <a:r>
              <a:rPr lang="en-GB" sz="1600" dirty="0"/>
              <a:t>On-going installation between LHCb and Cern Computer Centre </a:t>
            </a:r>
          </a:p>
        </p:txBody>
      </p:sp>
      <p:cxnSp>
        <p:nvCxnSpPr>
          <p:cNvPr id="43" name="Straight Connector 42">
            <a:extLst>
              <a:ext uri="{FF2B5EF4-FFF2-40B4-BE49-F238E27FC236}">
                <a16:creationId xmlns:a16="http://schemas.microsoft.com/office/drawing/2014/main" id="{0872609A-47A1-AF44-AB04-7DD17587BE08}"/>
              </a:ext>
            </a:extLst>
          </p:cNvPr>
          <p:cNvCxnSpPr>
            <a:cxnSpLocks/>
          </p:cNvCxnSpPr>
          <p:nvPr/>
        </p:nvCxnSpPr>
        <p:spPr>
          <a:xfrm>
            <a:off x="2318910" y="2380899"/>
            <a:ext cx="958215" cy="223065"/>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D38EFB2E-E166-0541-8D7E-55BF6DCB75E9}"/>
              </a:ext>
            </a:extLst>
          </p:cNvPr>
          <p:cNvCxnSpPr>
            <a:cxnSpLocks/>
          </p:cNvCxnSpPr>
          <p:nvPr/>
        </p:nvCxnSpPr>
        <p:spPr>
          <a:xfrm>
            <a:off x="2318910" y="2420904"/>
            <a:ext cx="958215" cy="223065"/>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FB5B8E85-0310-8C49-AAB8-2B686AE06B16}"/>
              </a:ext>
            </a:extLst>
          </p:cNvPr>
          <p:cNvCxnSpPr>
            <a:cxnSpLocks/>
          </p:cNvCxnSpPr>
          <p:nvPr/>
        </p:nvCxnSpPr>
        <p:spPr>
          <a:xfrm>
            <a:off x="2318910" y="2466624"/>
            <a:ext cx="958215" cy="223065"/>
          </a:xfrm>
          <a:prstGeom prst="line">
            <a:avLst/>
          </a:prstGeom>
          <a:ln>
            <a:solidFill>
              <a:srgbClr val="FFFF0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FE1ED6B7-6FFB-DB48-84DC-22A1000749F2}"/>
              </a:ext>
            </a:extLst>
          </p:cNvPr>
          <p:cNvCxnSpPr>
            <a:cxnSpLocks/>
          </p:cNvCxnSpPr>
          <p:nvPr/>
        </p:nvCxnSpPr>
        <p:spPr>
          <a:xfrm>
            <a:off x="2318910" y="2512344"/>
            <a:ext cx="958215" cy="223065"/>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sp>
        <p:nvSpPr>
          <p:cNvPr id="47" name="Title 1">
            <a:extLst>
              <a:ext uri="{FF2B5EF4-FFF2-40B4-BE49-F238E27FC236}">
                <a16:creationId xmlns:a16="http://schemas.microsoft.com/office/drawing/2014/main" id="{54D54387-C595-FF4E-A89A-010F951725D2}"/>
              </a:ext>
            </a:extLst>
          </p:cNvPr>
          <p:cNvSpPr>
            <a:spLocks noGrp="1"/>
          </p:cNvSpPr>
          <p:nvPr>
            <p:ph type="title"/>
          </p:nvPr>
        </p:nvSpPr>
        <p:spPr>
          <a:xfrm>
            <a:off x="445423" y="67741"/>
            <a:ext cx="8226854" cy="914849"/>
          </a:xfrm>
        </p:spPr>
        <p:txBody>
          <a:bodyPr>
            <a:normAutofit fontScale="90000"/>
          </a:bodyPr>
          <a:lstStyle/>
          <a:p>
            <a:pPr marL="685800" indent="-685800">
              <a:buFont typeface="Wingdings" pitchFamily="2" charset="2"/>
              <a:buChar char="v"/>
            </a:pPr>
            <a:r>
              <a:rPr lang="en-GB" sz="4800" dirty="0"/>
              <a:t>DWDM setup for experiments</a:t>
            </a:r>
          </a:p>
        </p:txBody>
      </p:sp>
      <p:pic>
        <p:nvPicPr>
          <p:cNvPr id="48" name="Picture 47">
            <a:extLst>
              <a:ext uri="{FF2B5EF4-FFF2-40B4-BE49-F238E27FC236}">
                <a16:creationId xmlns:a16="http://schemas.microsoft.com/office/drawing/2014/main" id="{7FAAD2FF-A421-2E4A-BDED-53A659514633}"/>
              </a:ext>
            </a:extLst>
          </p:cNvPr>
          <p:cNvPicPr>
            <a:picLocks noChangeAspect="1"/>
          </p:cNvPicPr>
          <p:nvPr/>
        </p:nvPicPr>
        <p:blipFill>
          <a:blip r:embed="rId3"/>
          <a:stretch>
            <a:fillRect/>
          </a:stretch>
        </p:blipFill>
        <p:spPr>
          <a:xfrm>
            <a:off x="1845079" y="2104402"/>
            <a:ext cx="493151" cy="728407"/>
          </a:xfrm>
          <a:prstGeom prst="rect">
            <a:avLst/>
          </a:prstGeom>
        </p:spPr>
      </p:pic>
      <p:sp>
        <p:nvSpPr>
          <p:cNvPr id="49" name="TextBox 48">
            <a:extLst>
              <a:ext uri="{FF2B5EF4-FFF2-40B4-BE49-F238E27FC236}">
                <a16:creationId xmlns:a16="http://schemas.microsoft.com/office/drawing/2014/main" id="{2CE64546-3877-3549-99CD-4ACB45E3CC26}"/>
              </a:ext>
            </a:extLst>
          </p:cNvPr>
          <p:cNvSpPr txBox="1"/>
          <p:nvPr/>
        </p:nvSpPr>
        <p:spPr>
          <a:xfrm>
            <a:off x="722625" y="2470193"/>
            <a:ext cx="1158647" cy="523220"/>
          </a:xfrm>
          <a:prstGeom prst="rect">
            <a:avLst/>
          </a:prstGeom>
          <a:noFill/>
        </p:spPr>
        <p:txBody>
          <a:bodyPr wrap="square" rtlCol="0">
            <a:spAutoFit/>
          </a:bodyPr>
          <a:lstStyle>
            <a:defPPr>
              <a:defRPr lang="en-US"/>
            </a:defPPr>
            <a:lvl1pPr>
              <a:defRPr sz="1400"/>
            </a:lvl1pPr>
          </a:lstStyle>
          <a:p>
            <a:r>
              <a:rPr lang="en-US" dirty="0"/>
              <a:t>Experiment</a:t>
            </a:r>
          </a:p>
          <a:p>
            <a:r>
              <a:rPr lang="en-US" dirty="0"/>
              <a:t>network</a:t>
            </a:r>
          </a:p>
        </p:txBody>
      </p:sp>
      <p:sp>
        <p:nvSpPr>
          <p:cNvPr id="50" name="TextBox 49">
            <a:extLst>
              <a:ext uri="{FF2B5EF4-FFF2-40B4-BE49-F238E27FC236}">
                <a16:creationId xmlns:a16="http://schemas.microsoft.com/office/drawing/2014/main" id="{EF8B03FF-4222-BF43-8ED1-A0663C7ABBBF}"/>
              </a:ext>
            </a:extLst>
          </p:cNvPr>
          <p:cNvSpPr txBox="1"/>
          <p:nvPr/>
        </p:nvSpPr>
        <p:spPr>
          <a:xfrm>
            <a:off x="7578815" y="2380899"/>
            <a:ext cx="1101696" cy="523220"/>
          </a:xfrm>
          <a:prstGeom prst="rect">
            <a:avLst/>
          </a:prstGeom>
          <a:noFill/>
        </p:spPr>
        <p:txBody>
          <a:bodyPr wrap="square" rtlCol="0">
            <a:spAutoFit/>
          </a:bodyPr>
          <a:lstStyle/>
          <a:p>
            <a:r>
              <a:rPr lang="en-GB" sz="1400" dirty="0"/>
              <a:t>Datacentre </a:t>
            </a:r>
            <a:r>
              <a:rPr lang="en-US" sz="1400" dirty="0"/>
              <a:t>Network</a:t>
            </a:r>
          </a:p>
        </p:txBody>
      </p:sp>
      <p:cxnSp>
        <p:nvCxnSpPr>
          <p:cNvPr id="51" name="Straight Connector 50">
            <a:extLst>
              <a:ext uri="{FF2B5EF4-FFF2-40B4-BE49-F238E27FC236}">
                <a16:creationId xmlns:a16="http://schemas.microsoft.com/office/drawing/2014/main" id="{509121E7-F408-3E47-A2EC-F2505CE9492F}"/>
              </a:ext>
            </a:extLst>
          </p:cNvPr>
          <p:cNvCxnSpPr>
            <a:cxnSpLocks/>
          </p:cNvCxnSpPr>
          <p:nvPr/>
        </p:nvCxnSpPr>
        <p:spPr>
          <a:xfrm flipV="1">
            <a:off x="2319036" y="2959257"/>
            <a:ext cx="972000" cy="121558"/>
          </a:xfrm>
          <a:prstGeom prst="line">
            <a:avLst/>
          </a:prstGeom>
          <a:ln>
            <a:solidFill>
              <a:srgbClr val="00B050"/>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278131EF-93B9-9F4E-AB17-FE5F8E3D0FED}"/>
              </a:ext>
            </a:extLst>
          </p:cNvPr>
          <p:cNvCxnSpPr>
            <a:cxnSpLocks/>
          </p:cNvCxnSpPr>
          <p:nvPr/>
        </p:nvCxnSpPr>
        <p:spPr>
          <a:xfrm flipV="1">
            <a:off x="2319036" y="3011068"/>
            <a:ext cx="972000" cy="121558"/>
          </a:xfrm>
          <a:prstGeom prst="line">
            <a:avLst/>
          </a:prstGeom>
          <a:ln>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92BD5AFF-CBD5-3E4E-A44E-186B97F5F3B5}"/>
              </a:ext>
            </a:extLst>
          </p:cNvPr>
          <p:cNvCxnSpPr>
            <a:cxnSpLocks/>
          </p:cNvCxnSpPr>
          <p:nvPr/>
        </p:nvCxnSpPr>
        <p:spPr>
          <a:xfrm flipV="1">
            <a:off x="2319037" y="3062879"/>
            <a:ext cx="972000" cy="121558"/>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F91D11F9-F61C-3741-948B-0EC2BB80DA0F}"/>
              </a:ext>
            </a:extLst>
          </p:cNvPr>
          <p:cNvCxnSpPr>
            <a:cxnSpLocks/>
          </p:cNvCxnSpPr>
          <p:nvPr/>
        </p:nvCxnSpPr>
        <p:spPr>
          <a:xfrm flipV="1">
            <a:off x="2319036" y="3114690"/>
            <a:ext cx="972000" cy="121558"/>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pic>
        <p:nvPicPr>
          <p:cNvPr id="55" name="Picture 54">
            <a:extLst>
              <a:ext uri="{FF2B5EF4-FFF2-40B4-BE49-F238E27FC236}">
                <a16:creationId xmlns:a16="http://schemas.microsoft.com/office/drawing/2014/main" id="{C6109E4B-0CE0-9F4C-9C9E-9B1CA25BE9E8}"/>
              </a:ext>
            </a:extLst>
          </p:cNvPr>
          <p:cNvPicPr>
            <a:picLocks noChangeAspect="1"/>
          </p:cNvPicPr>
          <p:nvPr/>
        </p:nvPicPr>
        <p:blipFill>
          <a:blip r:embed="rId3"/>
          <a:stretch>
            <a:fillRect/>
          </a:stretch>
        </p:blipFill>
        <p:spPr>
          <a:xfrm>
            <a:off x="1835309" y="2882014"/>
            <a:ext cx="493151" cy="728407"/>
          </a:xfrm>
          <a:prstGeom prst="rect">
            <a:avLst/>
          </a:prstGeom>
        </p:spPr>
      </p:pic>
      <p:cxnSp>
        <p:nvCxnSpPr>
          <p:cNvPr id="56" name="Straight Connector 55">
            <a:extLst>
              <a:ext uri="{FF2B5EF4-FFF2-40B4-BE49-F238E27FC236}">
                <a16:creationId xmlns:a16="http://schemas.microsoft.com/office/drawing/2014/main" id="{B5108C66-AD9E-1C48-BD28-AC2824367457}"/>
              </a:ext>
            </a:extLst>
          </p:cNvPr>
          <p:cNvCxnSpPr>
            <a:cxnSpLocks/>
          </p:cNvCxnSpPr>
          <p:nvPr/>
        </p:nvCxnSpPr>
        <p:spPr>
          <a:xfrm>
            <a:off x="3778772" y="2967157"/>
            <a:ext cx="1916092" cy="13745"/>
          </a:xfrm>
          <a:prstGeom prst="line">
            <a:avLst/>
          </a:prstGeom>
          <a:ln w="66675">
            <a:gradFill>
              <a:gsLst>
                <a:gs pos="16000">
                  <a:srgbClr val="C00000"/>
                </a:gs>
                <a:gs pos="50000">
                  <a:srgbClr val="00B050"/>
                </a:gs>
                <a:gs pos="33000">
                  <a:srgbClr val="FFFF00"/>
                </a:gs>
                <a:gs pos="67000">
                  <a:srgbClr val="0070C0"/>
                </a:gs>
                <a:gs pos="84000">
                  <a:srgbClr val="7030A0"/>
                </a:gs>
              </a:gsLst>
              <a:lin ang="4800000" scaled="0"/>
            </a:gradFill>
          </a:ln>
          <a:effectLst/>
        </p:spPr>
        <p:style>
          <a:lnRef idx="2">
            <a:schemeClr val="accent1"/>
          </a:lnRef>
          <a:fillRef idx="0">
            <a:schemeClr val="accent1"/>
          </a:fillRef>
          <a:effectRef idx="1">
            <a:schemeClr val="accent1"/>
          </a:effectRef>
          <a:fontRef idx="minor">
            <a:schemeClr val="tx1"/>
          </a:fontRef>
        </p:style>
      </p:cxnSp>
      <p:pic>
        <p:nvPicPr>
          <p:cNvPr id="57" name="Picture 56">
            <a:extLst>
              <a:ext uri="{FF2B5EF4-FFF2-40B4-BE49-F238E27FC236}">
                <a16:creationId xmlns:a16="http://schemas.microsoft.com/office/drawing/2014/main" id="{55C82EE2-D05F-9C40-AC77-CC9455DCEA20}"/>
              </a:ext>
            </a:extLst>
          </p:cNvPr>
          <p:cNvPicPr>
            <a:picLocks noChangeAspect="1"/>
          </p:cNvPicPr>
          <p:nvPr/>
        </p:nvPicPr>
        <p:blipFill>
          <a:blip r:embed="rId4"/>
          <a:stretch>
            <a:fillRect/>
          </a:stretch>
        </p:blipFill>
        <p:spPr>
          <a:xfrm>
            <a:off x="3197135" y="2301333"/>
            <a:ext cx="641959" cy="1062952"/>
          </a:xfrm>
          <a:prstGeom prst="rect">
            <a:avLst/>
          </a:prstGeom>
        </p:spPr>
      </p:pic>
      <p:cxnSp>
        <p:nvCxnSpPr>
          <p:cNvPr id="58" name="Straight Connector 57">
            <a:extLst>
              <a:ext uri="{FF2B5EF4-FFF2-40B4-BE49-F238E27FC236}">
                <a16:creationId xmlns:a16="http://schemas.microsoft.com/office/drawing/2014/main" id="{69356F18-8967-B142-9D53-295BC36D36F8}"/>
              </a:ext>
            </a:extLst>
          </p:cNvPr>
          <p:cNvCxnSpPr>
            <a:cxnSpLocks/>
          </p:cNvCxnSpPr>
          <p:nvPr/>
        </p:nvCxnSpPr>
        <p:spPr>
          <a:xfrm flipV="1">
            <a:off x="6103002" y="2407366"/>
            <a:ext cx="891683" cy="27411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360F4C51-9DC0-4945-97AA-4D04A87ACA8A}"/>
              </a:ext>
            </a:extLst>
          </p:cNvPr>
          <p:cNvCxnSpPr>
            <a:cxnSpLocks/>
          </p:cNvCxnSpPr>
          <p:nvPr/>
        </p:nvCxnSpPr>
        <p:spPr>
          <a:xfrm>
            <a:off x="6066089" y="3000710"/>
            <a:ext cx="958215" cy="223065"/>
          </a:xfrm>
          <a:prstGeom prst="line">
            <a:avLst/>
          </a:prstGeom>
          <a:ln>
            <a:solidFill>
              <a:srgbClr val="FFFF00"/>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BCBC5756-0B49-824E-971D-D8595AD646F1}"/>
              </a:ext>
            </a:extLst>
          </p:cNvPr>
          <p:cNvCxnSpPr>
            <a:cxnSpLocks/>
          </p:cNvCxnSpPr>
          <p:nvPr/>
        </p:nvCxnSpPr>
        <p:spPr>
          <a:xfrm>
            <a:off x="6066089" y="3046396"/>
            <a:ext cx="958215" cy="223065"/>
          </a:xfrm>
          <a:prstGeom prst="line">
            <a:avLst/>
          </a:prstGeom>
          <a:ln>
            <a:solidFill>
              <a:srgbClr val="92D050"/>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id="{EEBACE10-A5F9-094D-9DC3-1FB4478041B8}"/>
              </a:ext>
            </a:extLst>
          </p:cNvPr>
          <p:cNvCxnSpPr>
            <a:cxnSpLocks/>
          </p:cNvCxnSpPr>
          <p:nvPr/>
        </p:nvCxnSpPr>
        <p:spPr>
          <a:xfrm>
            <a:off x="6066089" y="3092082"/>
            <a:ext cx="958215" cy="223065"/>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5FBB940D-DF74-9445-845B-88F3C435E28F}"/>
              </a:ext>
            </a:extLst>
          </p:cNvPr>
          <p:cNvCxnSpPr>
            <a:cxnSpLocks/>
          </p:cNvCxnSpPr>
          <p:nvPr/>
        </p:nvCxnSpPr>
        <p:spPr>
          <a:xfrm>
            <a:off x="6036793" y="3134686"/>
            <a:ext cx="958215" cy="223065"/>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D107DA33-464C-4F4E-BBA2-D038E9D3212D}"/>
              </a:ext>
            </a:extLst>
          </p:cNvPr>
          <p:cNvCxnSpPr>
            <a:cxnSpLocks/>
          </p:cNvCxnSpPr>
          <p:nvPr/>
        </p:nvCxnSpPr>
        <p:spPr>
          <a:xfrm flipV="1">
            <a:off x="6103002" y="2456134"/>
            <a:ext cx="891683" cy="274118"/>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58DA7FF9-E51A-A34B-AD83-17C4051BAAB9}"/>
              </a:ext>
            </a:extLst>
          </p:cNvPr>
          <p:cNvCxnSpPr>
            <a:cxnSpLocks/>
          </p:cNvCxnSpPr>
          <p:nvPr/>
        </p:nvCxnSpPr>
        <p:spPr>
          <a:xfrm flipV="1">
            <a:off x="6103002" y="2504902"/>
            <a:ext cx="891683" cy="274118"/>
          </a:xfrm>
          <a:prstGeom prst="line">
            <a:avLst/>
          </a:prstGeom>
          <a:ln>
            <a:solidFill>
              <a:srgbClr val="00B05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5606214B-1D30-6446-B7D5-429864625C31}"/>
              </a:ext>
            </a:extLst>
          </p:cNvPr>
          <p:cNvCxnSpPr>
            <a:cxnSpLocks/>
          </p:cNvCxnSpPr>
          <p:nvPr/>
        </p:nvCxnSpPr>
        <p:spPr>
          <a:xfrm flipV="1">
            <a:off x="6103002" y="2553670"/>
            <a:ext cx="891683" cy="274118"/>
          </a:xfrm>
          <a:prstGeom prst="line">
            <a:avLst/>
          </a:prstGeom>
          <a:ln>
            <a:solidFill>
              <a:srgbClr val="00B0F0"/>
            </a:solidFill>
          </a:ln>
          <a:effectLst/>
        </p:spPr>
        <p:style>
          <a:lnRef idx="2">
            <a:schemeClr val="accent1"/>
          </a:lnRef>
          <a:fillRef idx="0">
            <a:schemeClr val="accent1"/>
          </a:fillRef>
          <a:effectRef idx="1">
            <a:schemeClr val="accent1"/>
          </a:effectRef>
          <a:fontRef idx="minor">
            <a:schemeClr val="tx1"/>
          </a:fontRef>
        </p:style>
      </p:cxnSp>
      <p:pic>
        <p:nvPicPr>
          <p:cNvPr id="66" name="Picture 65">
            <a:extLst>
              <a:ext uri="{FF2B5EF4-FFF2-40B4-BE49-F238E27FC236}">
                <a16:creationId xmlns:a16="http://schemas.microsoft.com/office/drawing/2014/main" id="{F4E7F2DB-D15B-9E43-A8A6-E87059E4396E}"/>
              </a:ext>
            </a:extLst>
          </p:cNvPr>
          <p:cNvPicPr>
            <a:picLocks noChangeAspect="1"/>
          </p:cNvPicPr>
          <p:nvPr/>
        </p:nvPicPr>
        <p:blipFill>
          <a:blip r:embed="rId5">
            <a:duotone>
              <a:prstClr val="black"/>
              <a:schemeClr val="tx2">
                <a:tint val="45000"/>
                <a:satMod val="400000"/>
              </a:schemeClr>
            </a:duotone>
          </a:blip>
          <a:stretch>
            <a:fillRect/>
          </a:stretch>
        </p:blipFill>
        <p:spPr>
          <a:xfrm>
            <a:off x="6844727" y="1732608"/>
            <a:ext cx="676873" cy="999404"/>
          </a:xfrm>
          <a:prstGeom prst="rect">
            <a:avLst/>
          </a:prstGeom>
        </p:spPr>
      </p:pic>
      <p:pic>
        <p:nvPicPr>
          <p:cNvPr id="67" name="Picture 66">
            <a:extLst>
              <a:ext uri="{FF2B5EF4-FFF2-40B4-BE49-F238E27FC236}">
                <a16:creationId xmlns:a16="http://schemas.microsoft.com/office/drawing/2014/main" id="{A158852A-FA3B-AE44-B167-357DEC2DB809}"/>
              </a:ext>
            </a:extLst>
          </p:cNvPr>
          <p:cNvPicPr>
            <a:picLocks noChangeAspect="1"/>
          </p:cNvPicPr>
          <p:nvPr/>
        </p:nvPicPr>
        <p:blipFill>
          <a:blip r:embed="rId5">
            <a:duotone>
              <a:prstClr val="black"/>
              <a:schemeClr val="tx2">
                <a:tint val="45000"/>
                <a:satMod val="400000"/>
              </a:schemeClr>
            </a:duotone>
          </a:blip>
          <a:stretch>
            <a:fillRect/>
          </a:stretch>
        </p:blipFill>
        <p:spPr>
          <a:xfrm>
            <a:off x="6870878" y="2782539"/>
            <a:ext cx="676873" cy="999404"/>
          </a:xfrm>
          <a:prstGeom prst="rect">
            <a:avLst/>
          </a:prstGeom>
        </p:spPr>
      </p:pic>
      <p:pic>
        <p:nvPicPr>
          <p:cNvPr id="68" name="Picture 67">
            <a:extLst>
              <a:ext uri="{FF2B5EF4-FFF2-40B4-BE49-F238E27FC236}">
                <a16:creationId xmlns:a16="http://schemas.microsoft.com/office/drawing/2014/main" id="{6F9CF70C-BF0B-484E-871A-9015E9EE1A1A}"/>
              </a:ext>
            </a:extLst>
          </p:cNvPr>
          <p:cNvPicPr>
            <a:picLocks noChangeAspect="1"/>
          </p:cNvPicPr>
          <p:nvPr/>
        </p:nvPicPr>
        <p:blipFill>
          <a:blip r:embed="rId6"/>
          <a:stretch>
            <a:fillRect/>
          </a:stretch>
        </p:blipFill>
        <p:spPr>
          <a:xfrm>
            <a:off x="5484050" y="2373189"/>
            <a:ext cx="641960" cy="1062952"/>
          </a:xfrm>
          <a:prstGeom prst="rect">
            <a:avLst/>
          </a:prstGeom>
        </p:spPr>
      </p:pic>
      <p:grpSp>
        <p:nvGrpSpPr>
          <p:cNvPr id="69" name="Group 68">
            <a:extLst>
              <a:ext uri="{FF2B5EF4-FFF2-40B4-BE49-F238E27FC236}">
                <a16:creationId xmlns:a16="http://schemas.microsoft.com/office/drawing/2014/main" id="{4DB2564F-3810-3A41-830F-81AF742C5EB9}"/>
              </a:ext>
            </a:extLst>
          </p:cNvPr>
          <p:cNvGrpSpPr/>
          <p:nvPr/>
        </p:nvGrpSpPr>
        <p:grpSpPr>
          <a:xfrm>
            <a:off x="3352955" y="1651030"/>
            <a:ext cx="2577939" cy="1038660"/>
            <a:chOff x="2891680" y="1307995"/>
            <a:chExt cx="2577939" cy="703545"/>
          </a:xfrm>
        </p:grpSpPr>
        <p:pic>
          <p:nvPicPr>
            <p:cNvPr id="70" name="Picture 69">
              <a:extLst>
                <a:ext uri="{FF2B5EF4-FFF2-40B4-BE49-F238E27FC236}">
                  <a16:creationId xmlns:a16="http://schemas.microsoft.com/office/drawing/2014/main" id="{2B756635-C744-C241-93E1-56EC4E5053D6}"/>
                </a:ext>
              </a:extLst>
            </p:cNvPr>
            <p:cNvPicPr>
              <a:picLocks noChangeAspect="1"/>
            </p:cNvPicPr>
            <p:nvPr/>
          </p:nvPicPr>
          <p:blipFill>
            <a:blip r:embed="rId7"/>
            <a:stretch>
              <a:fillRect/>
            </a:stretch>
          </p:blipFill>
          <p:spPr>
            <a:xfrm>
              <a:off x="2891680" y="1307995"/>
              <a:ext cx="2577939" cy="471201"/>
            </a:xfrm>
            <a:prstGeom prst="rect">
              <a:avLst/>
            </a:prstGeom>
          </p:spPr>
        </p:pic>
        <p:cxnSp>
          <p:nvCxnSpPr>
            <p:cNvPr id="71" name="Straight Arrow Connector 70">
              <a:extLst>
                <a:ext uri="{FF2B5EF4-FFF2-40B4-BE49-F238E27FC236}">
                  <a16:creationId xmlns:a16="http://schemas.microsoft.com/office/drawing/2014/main" id="{4B317C5B-81BA-3444-84BC-05613237A793}"/>
                </a:ext>
              </a:extLst>
            </p:cNvPr>
            <p:cNvCxnSpPr>
              <a:cxnSpLocks/>
            </p:cNvCxnSpPr>
            <p:nvPr/>
          </p:nvCxnSpPr>
          <p:spPr>
            <a:xfrm flipH="1">
              <a:off x="3301171" y="1802569"/>
              <a:ext cx="504164" cy="20490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4BECE5E7-7892-8C43-ACA9-8720D9D3C545}"/>
                </a:ext>
              </a:extLst>
            </p:cNvPr>
            <p:cNvCxnSpPr>
              <a:cxnSpLocks/>
            </p:cNvCxnSpPr>
            <p:nvPr/>
          </p:nvCxnSpPr>
          <p:spPr>
            <a:xfrm>
              <a:off x="4599368" y="1806631"/>
              <a:ext cx="504164" cy="204909"/>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pic>
        <p:nvPicPr>
          <p:cNvPr id="73" name="Picture 2" descr="https://www.smartoptics.com/wp-content/uploads/2019/10/32G-IR-D670-BR-300x220.png">
            <a:extLst>
              <a:ext uri="{FF2B5EF4-FFF2-40B4-BE49-F238E27FC236}">
                <a16:creationId xmlns:a16="http://schemas.microsoft.com/office/drawing/2014/main" id="{DC2B8F61-AAC0-BA4E-A020-A1848D0CD815}"/>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73121" y="3364285"/>
            <a:ext cx="538436" cy="582930"/>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2" descr="https://www.smartoptics.com/wp-content/uploads/2019/10/32G-IR-D670-BR-300x220.png">
            <a:extLst>
              <a:ext uri="{FF2B5EF4-FFF2-40B4-BE49-F238E27FC236}">
                <a16:creationId xmlns:a16="http://schemas.microsoft.com/office/drawing/2014/main" id="{F559E10B-EB65-6F44-AFA5-C56FB4A4D510}"/>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97714" y="1911387"/>
            <a:ext cx="538436" cy="582930"/>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2" descr="https://www.smartoptics.com/wp-content/uploads/2019/10/32G-IR-D670-BR-300x220.png">
            <a:extLst>
              <a:ext uri="{FF2B5EF4-FFF2-40B4-BE49-F238E27FC236}">
                <a16:creationId xmlns:a16="http://schemas.microsoft.com/office/drawing/2014/main" id="{2EAF84CB-7395-3C4F-A274-4BB0E81CADD1}"/>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2391114" y="3357751"/>
            <a:ext cx="538436" cy="582930"/>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2" descr="https://www.smartoptics.com/wp-content/uploads/2019/10/32G-IR-D670-BR-300x220.png">
            <a:extLst>
              <a:ext uri="{FF2B5EF4-FFF2-40B4-BE49-F238E27FC236}">
                <a16:creationId xmlns:a16="http://schemas.microsoft.com/office/drawing/2014/main" id="{7F48C32F-F317-D344-A18B-093991653A34}"/>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2201890" y="1726228"/>
            <a:ext cx="538436" cy="582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77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2000"/>
                                        <p:tgtEl>
                                          <p:spTgt spid="69"/>
                                        </p:tgtEl>
                                      </p:cBhvr>
                                    </p:animEffect>
                                  </p:childTnLst>
                                </p:cTn>
                              </p:par>
                              <p:par>
                                <p:cTn id="8" presetID="10" presetClass="entr" presetSubtype="0" fill="hold"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fade">
                                      <p:cBhvr>
                                        <p:cTn id="10" dur="2000"/>
                                        <p:tgtEl>
                                          <p:spTgt spid="76"/>
                                        </p:tgtEl>
                                      </p:cBhvr>
                                    </p:animEffect>
                                  </p:childTnLst>
                                </p:cTn>
                              </p:par>
                              <p:par>
                                <p:cTn id="11" presetID="10" presetClass="entr" presetSubtype="0" fill="hold"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2000"/>
                                        <p:tgtEl>
                                          <p:spTgt spid="75"/>
                                        </p:tgtEl>
                                      </p:cBhvr>
                                    </p:animEffect>
                                  </p:childTnLst>
                                </p:cTn>
                              </p:par>
                              <p:par>
                                <p:cTn id="14" presetID="10" presetClass="entr" presetSubtype="0" fill="hold" nodeType="with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2000"/>
                                        <p:tgtEl>
                                          <p:spTgt spid="74"/>
                                        </p:tgtEl>
                                      </p:cBhvr>
                                    </p:animEffect>
                                  </p:childTnLst>
                                </p:cTn>
                              </p:par>
                              <p:par>
                                <p:cTn id="17" presetID="10" presetClass="entr" presetSubtype="0" fill="hold" nodeType="with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2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9D33B2-32F3-6D4E-8F0E-66701C0A11AE}"/>
              </a:ext>
            </a:extLst>
          </p:cNvPr>
          <p:cNvSpPr>
            <a:spLocks noGrp="1"/>
          </p:cNvSpPr>
          <p:nvPr>
            <p:ph type="dt" sz="half" idx="2"/>
          </p:nvPr>
        </p:nvSpPr>
        <p:spPr/>
        <p:txBody>
          <a:bodyPr/>
          <a:lstStyle/>
          <a:p>
            <a:r>
              <a:rPr lang="en-US" dirty="0"/>
              <a:t>16/10/2019</a:t>
            </a:r>
          </a:p>
        </p:txBody>
      </p:sp>
      <p:sp>
        <p:nvSpPr>
          <p:cNvPr id="3" name="Footer Placeholder 2">
            <a:extLst>
              <a:ext uri="{FF2B5EF4-FFF2-40B4-BE49-F238E27FC236}">
                <a16:creationId xmlns:a16="http://schemas.microsoft.com/office/drawing/2014/main" id="{F26A9F1B-467F-C741-933F-BBD8C4EC647D}"/>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4" name="Slide Number Placeholder 3">
            <a:extLst>
              <a:ext uri="{FF2B5EF4-FFF2-40B4-BE49-F238E27FC236}">
                <a16:creationId xmlns:a16="http://schemas.microsoft.com/office/drawing/2014/main" id="{17F3862D-F90E-8141-8470-3BC21A629E48}"/>
              </a:ext>
            </a:extLst>
          </p:cNvPr>
          <p:cNvSpPr>
            <a:spLocks noGrp="1"/>
          </p:cNvSpPr>
          <p:nvPr>
            <p:ph type="sldNum" sz="quarter" idx="4"/>
          </p:nvPr>
        </p:nvSpPr>
        <p:spPr/>
        <p:txBody>
          <a:bodyPr/>
          <a:lstStyle/>
          <a:p>
            <a:fld id="{17918391-D411-FE40-AAD7-861AE5233E0E}" type="slidenum">
              <a:rPr lang="en-US" smtClean="0"/>
              <a:pPr/>
              <a:t>27</a:t>
            </a:fld>
            <a:endParaRPr lang="en-US" dirty="0"/>
          </a:p>
        </p:txBody>
      </p:sp>
      <p:sp>
        <p:nvSpPr>
          <p:cNvPr id="7" name="Title 1">
            <a:extLst>
              <a:ext uri="{FF2B5EF4-FFF2-40B4-BE49-F238E27FC236}">
                <a16:creationId xmlns:a16="http://schemas.microsoft.com/office/drawing/2014/main" id="{AC475091-B00D-3146-8FC9-EA538D20B631}"/>
              </a:ext>
            </a:extLst>
          </p:cNvPr>
          <p:cNvSpPr txBox="1">
            <a:spLocks/>
          </p:cNvSpPr>
          <p:nvPr/>
        </p:nvSpPr>
        <p:spPr>
          <a:xfrm>
            <a:off x="268941" y="103860"/>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pPr marL="685800" indent="-685800">
              <a:buFont typeface="Wingdings" pitchFamily="2" charset="2"/>
              <a:buChar char="Ø"/>
            </a:pPr>
            <a:r>
              <a:rPr lang="en-US" dirty="0"/>
              <a:t>DWDM Physical setup</a:t>
            </a:r>
          </a:p>
        </p:txBody>
      </p:sp>
      <p:pic>
        <p:nvPicPr>
          <p:cNvPr id="8" name="Picture 7">
            <a:extLst>
              <a:ext uri="{FF2B5EF4-FFF2-40B4-BE49-F238E27FC236}">
                <a16:creationId xmlns:a16="http://schemas.microsoft.com/office/drawing/2014/main" id="{64CCB34A-6BE4-394B-BDE9-2F6817A49E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3526" y="1044303"/>
            <a:ext cx="7121850" cy="4904190"/>
          </a:xfrm>
          <a:prstGeom prst="rect">
            <a:avLst/>
          </a:prstGeom>
        </p:spPr>
      </p:pic>
      <p:sp>
        <p:nvSpPr>
          <p:cNvPr id="13" name="Up Arrow Callout 12">
            <a:extLst>
              <a:ext uri="{FF2B5EF4-FFF2-40B4-BE49-F238E27FC236}">
                <a16:creationId xmlns:a16="http://schemas.microsoft.com/office/drawing/2014/main" id="{AD8A8487-6EC4-0148-BD3A-24371DC9D702}"/>
              </a:ext>
            </a:extLst>
          </p:cNvPr>
          <p:cNvSpPr/>
          <p:nvPr/>
        </p:nvSpPr>
        <p:spPr>
          <a:xfrm>
            <a:off x="5182756" y="3681534"/>
            <a:ext cx="1678193" cy="1301946"/>
          </a:xfrm>
          <a:prstGeom prst="upArrowCallout">
            <a:avLst>
              <a:gd name="adj1" fmla="val 15995"/>
              <a:gd name="adj2" fmla="val 21297"/>
              <a:gd name="adj3" fmla="val 16854"/>
              <a:gd name="adj4" fmla="val 66822"/>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DWDM PAM4 channels to QFX5200</a:t>
            </a:r>
          </a:p>
        </p:txBody>
      </p:sp>
      <p:sp>
        <p:nvSpPr>
          <p:cNvPr id="12" name="Down Arrow Callout 11">
            <a:extLst>
              <a:ext uri="{FF2B5EF4-FFF2-40B4-BE49-F238E27FC236}">
                <a16:creationId xmlns:a16="http://schemas.microsoft.com/office/drawing/2014/main" id="{D1ECF548-94F6-B447-90F2-7A01E3EEF3B7}"/>
              </a:ext>
            </a:extLst>
          </p:cNvPr>
          <p:cNvSpPr/>
          <p:nvPr/>
        </p:nvSpPr>
        <p:spPr>
          <a:xfrm>
            <a:off x="3515320" y="1984746"/>
            <a:ext cx="2506532" cy="839096"/>
          </a:xfrm>
          <a:prstGeom prst="downArrowCallou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DCP-M-PAM4</a:t>
            </a:r>
          </a:p>
        </p:txBody>
      </p:sp>
      <p:sp>
        <p:nvSpPr>
          <p:cNvPr id="14" name="Up Arrow Callout 13">
            <a:extLst>
              <a:ext uri="{FF2B5EF4-FFF2-40B4-BE49-F238E27FC236}">
                <a16:creationId xmlns:a16="http://schemas.microsoft.com/office/drawing/2014/main" id="{CA0B2E78-2785-8B49-8CEB-924664220F29}"/>
              </a:ext>
            </a:extLst>
          </p:cNvPr>
          <p:cNvSpPr/>
          <p:nvPr/>
        </p:nvSpPr>
        <p:spPr>
          <a:xfrm>
            <a:off x="1444948" y="3496398"/>
            <a:ext cx="1678193" cy="1301946"/>
          </a:xfrm>
          <a:prstGeom prst="upArrowCallout">
            <a:avLst>
              <a:gd name="adj1" fmla="val 15995"/>
              <a:gd name="adj2" fmla="val 21297"/>
              <a:gd name="adj3" fmla="val 16854"/>
              <a:gd name="adj4" fmla="val 66822"/>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Fiber to ALICE</a:t>
            </a:r>
          </a:p>
        </p:txBody>
      </p:sp>
    </p:spTree>
    <p:extLst>
      <p:ext uri="{BB962C8B-B14F-4D97-AF65-F5344CB8AC3E}">
        <p14:creationId xmlns:p14="http://schemas.microsoft.com/office/powerpoint/2010/main" val="21736587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1813A-F0C1-6A49-84D2-56BECBB08760}"/>
              </a:ext>
            </a:extLst>
          </p:cNvPr>
          <p:cNvSpPr>
            <a:spLocks noGrp="1"/>
          </p:cNvSpPr>
          <p:nvPr>
            <p:ph type="title"/>
          </p:nvPr>
        </p:nvSpPr>
        <p:spPr>
          <a:xfrm>
            <a:off x="457199" y="233492"/>
            <a:ext cx="6696635" cy="940443"/>
          </a:xfrm>
        </p:spPr>
        <p:txBody>
          <a:bodyPr>
            <a:normAutofit/>
          </a:bodyPr>
          <a:lstStyle/>
          <a:p>
            <a:pPr marL="685800" indent="-685800">
              <a:buFont typeface="Wingdings" pitchFamily="2" charset="2"/>
              <a:buChar char="Ø"/>
            </a:pPr>
            <a:r>
              <a:rPr lang="en-US" dirty="0"/>
              <a:t>DWDM Conclusion</a:t>
            </a:r>
          </a:p>
        </p:txBody>
      </p:sp>
      <p:sp>
        <p:nvSpPr>
          <p:cNvPr id="4" name="Date Placeholder 3">
            <a:extLst>
              <a:ext uri="{FF2B5EF4-FFF2-40B4-BE49-F238E27FC236}">
                <a16:creationId xmlns:a16="http://schemas.microsoft.com/office/drawing/2014/main" id="{FE8D66E2-2873-734E-BDE7-90C681E2C446}"/>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47F35A4E-E788-A74B-8544-0C1DFDA9E19F}"/>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A134B439-4EEE-2E4B-A746-20E126E371D6}"/>
              </a:ext>
            </a:extLst>
          </p:cNvPr>
          <p:cNvSpPr>
            <a:spLocks noGrp="1"/>
          </p:cNvSpPr>
          <p:nvPr>
            <p:ph type="sldNum" sz="quarter" idx="4"/>
          </p:nvPr>
        </p:nvSpPr>
        <p:spPr/>
        <p:txBody>
          <a:bodyPr/>
          <a:lstStyle/>
          <a:p>
            <a:fld id="{17918391-D411-FE40-AAD7-861AE5233E0E}" type="slidenum">
              <a:rPr lang="en-US" smtClean="0"/>
              <a:pPr/>
              <a:t>28</a:t>
            </a:fld>
            <a:endParaRPr lang="en-US" dirty="0"/>
          </a:p>
        </p:txBody>
      </p:sp>
      <p:sp>
        <p:nvSpPr>
          <p:cNvPr id="13" name="Content Placeholder 12">
            <a:extLst>
              <a:ext uri="{FF2B5EF4-FFF2-40B4-BE49-F238E27FC236}">
                <a16:creationId xmlns:a16="http://schemas.microsoft.com/office/drawing/2014/main" id="{0FBF8EA8-7A91-1449-A711-8295AE5718BC}"/>
              </a:ext>
            </a:extLst>
          </p:cNvPr>
          <p:cNvSpPr>
            <a:spLocks noGrp="1"/>
          </p:cNvSpPr>
          <p:nvPr>
            <p:ph idx="1"/>
          </p:nvPr>
        </p:nvSpPr>
        <p:spPr>
          <a:xfrm>
            <a:off x="459946" y="1478007"/>
            <a:ext cx="8226854" cy="4194131"/>
          </a:xfrm>
        </p:spPr>
        <p:txBody>
          <a:bodyPr>
            <a:normAutofit fontScale="70000" lnSpcReduction="20000"/>
          </a:bodyPr>
          <a:lstStyle/>
          <a:p>
            <a:pPr marL="457200" hangingPunct="0">
              <a:spcBef>
                <a:spcPts val="0"/>
              </a:spcBef>
              <a:spcAft>
                <a:spcPts val="431"/>
              </a:spcAft>
              <a:buFont typeface="Wingdings" pitchFamily="2" charset="2"/>
              <a:buChar char="ü"/>
            </a:pPr>
            <a:r>
              <a:rPr lang="en-US" sz="3200" dirty="0">
                <a:ea typeface="DejaVu Sans" pitchFamily="2"/>
                <a:cs typeface="Tahoma" pitchFamily="2"/>
              </a:rPr>
              <a:t>WDM PAM4 is an affordable and ready to use technology for </a:t>
            </a:r>
            <a:r>
              <a:rPr lang="en-US" sz="3200" dirty="0" err="1">
                <a:ea typeface="DejaVu Sans" pitchFamily="2"/>
                <a:cs typeface="Tahoma" pitchFamily="2"/>
              </a:rPr>
              <a:t>Tbps</a:t>
            </a:r>
            <a:r>
              <a:rPr lang="en-US" sz="3200" dirty="0">
                <a:ea typeface="DejaVu Sans" pitchFamily="2"/>
                <a:cs typeface="Tahoma" pitchFamily="2"/>
              </a:rPr>
              <a:t> transmission lines</a:t>
            </a:r>
          </a:p>
          <a:p>
            <a:pPr marL="0" indent="0" hangingPunct="0">
              <a:spcBef>
                <a:spcPts val="0"/>
              </a:spcBef>
              <a:spcAft>
                <a:spcPts val="431"/>
              </a:spcAft>
              <a:buNone/>
            </a:pPr>
            <a:endParaRPr lang="en-US" sz="3200" dirty="0">
              <a:ea typeface="DejaVu Sans" pitchFamily="2"/>
              <a:cs typeface="Tahoma" pitchFamily="2"/>
            </a:endParaRPr>
          </a:p>
          <a:p>
            <a:pPr marL="457200" hangingPunct="0">
              <a:spcBef>
                <a:spcPts val="0"/>
              </a:spcBef>
              <a:spcAft>
                <a:spcPts val="431"/>
              </a:spcAft>
              <a:buFont typeface="Wingdings" pitchFamily="2" charset="2"/>
              <a:buChar char="ü"/>
            </a:pPr>
            <a:r>
              <a:rPr lang="en-US" sz="3200" dirty="0">
                <a:ea typeface="DejaVu Sans" pitchFamily="2"/>
                <a:cs typeface="Tahoma" pitchFamily="2"/>
              </a:rPr>
              <a:t>Taking into account that during RUN 3/4 we expect a substantial increase in the data sent by the experiments up to 40Tbps we believe that this technology can be a very valid solution to increase the bandwidth between the CERN data centers and the experiments sub-farm.</a:t>
            </a:r>
          </a:p>
          <a:p>
            <a:pPr marL="0" indent="0" hangingPunct="0">
              <a:spcBef>
                <a:spcPts val="0"/>
              </a:spcBef>
              <a:spcAft>
                <a:spcPts val="431"/>
              </a:spcAft>
              <a:buNone/>
            </a:pPr>
            <a:endParaRPr lang="en-US" sz="3200" dirty="0">
              <a:ea typeface="DejaVu Sans" pitchFamily="2"/>
              <a:cs typeface="Tahoma" pitchFamily="2"/>
            </a:endParaRPr>
          </a:p>
          <a:p>
            <a:pPr marL="457200" hangingPunct="0">
              <a:spcBef>
                <a:spcPts val="0"/>
              </a:spcBef>
              <a:spcAft>
                <a:spcPts val="431"/>
              </a:spcAft>
              <a:buFont typeface="Wingdings" pitchFamily="2" charset="2"/>
              <a:buChar char="ü"/>
            </a:pPr>
            <a:r>
              <a:rPr lang="en-US" sz="3200" dirty="0">
                <a:ea typeface="DejaVu Sans" pitchFamily="2"/>
                <a:cs typeface="Tahoma" pitchFamily="2"/>
              </a:rPr>
              <a:t>According with the vendor this technology will be ready to support 400G channels using the same equipment (PAM4 optics have to be developed in the coming years). This would allow transmission of up to 16 </a:t>
            </a:r>
            <a:r>
              <a:rPr lang="en-US" sz="3200" dirty="0" err="1">
                <a:ea typeface="DejaVu Sans" pitchFamily="2"/>
                <a:cs typeface="Tahoma" pitchFamily="2"/>
              </a:rPr>
              <a:t>Tbps</a:t>
            </a:r>
            <a:r>
              <a:rPr lang="en-US" sz="3200" dirty="0">
                <a:ea typeface="DejaVu Sans" pitchFamily="2"/>
                <a:cs typeface="Tahoma" pitchFamily="2"/>
              </a:rPr>
              <a:t> using a single pair of fibers.</a:t>
            </a:r>
          </a:p>
          <a:p>
            <a:pPr marL="457200" hangingPunct="0">
              <a:spcBef>
                <a:spcPts val="0"/>
              </a:spcBef>
              <a:spcAft>
                <a:spcPts val="431"/>
              </a:spcAft>
              <a:buFont typeface="Wingdings" pitchFamily="2" charset="2"/>
              <a:buChar char="ü"/>
            </a:pPr>
            <a:endParaRPr lang="en-US" sz="3200" dirty="0">
              <a:ea typeface="DejaVu Sans" pitchFamily="2"/>
              <a:cs typeface="Tahoma" pitchFamily="2"/>
            </a:endParaRPr>
          </a:p>
        </p:txBody>
      </p:sp>
    </p:spTree>
    <p:extLst>
      <p:ext uri="{BB962C8B-B14F-4D97-AF65-F5344CB8AC3E}">
        <p14:creationId xmlns:p14="http://schemas.microsoft.com/office/powerpoint/2010/main" val="585547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F0079-FB2F-2642-9BEA-638C13AE56DA}"/>
              </a:ext>
            </a:extLst>
          </p:cNvPr>
          <p:cNvSpPr>
            <a:spLocks noGrp="1"/>
          </p:cNvSpPr>
          <p:nvPr>
            <p:ph type="title"/>
          </p:nvPr>
        </p:nvSpPr>
        <p:spPr>
          <a:xfrm>
            <a:off x="542757" y="2070089"/>
            <a:ext cx="8226854" cy="940443"/>
          </a:xfrm>
        </p:spPr>
        <p:txBody>
          <a:bodyPr/>
          <a:lstStyle/>
          <a:p>
            <a:r>
              <a:rPr lang="en-US" dirty="0"/>
              <a:t>Questions?</a:t>
            </a:r>
          </a:p>
        </p:txBody>
      </p:sp>
      <p:sp>
        <p:nvSpPr>
          <p:cNvPr id="3" name="Date Placeholder 2">
            <a:extLst>
              <a:ext uri="{FF2B5EF4-FFF2-40B4-BE49-F238E27FC236}">
                <a16:creationId xmlns:a16="http://schemas.microsoft.com/office/drawing/2014/main" id="{B45204A1-2C31-E344-AA35-B5B8AA2861D2}"/>
              </a:ext>
            </a:extLst>
          </p:cNvPr>
          <p:cNvSpPr>
            <a:spLocks noGrp="1"/>
          </p:cNvSpPr>
          <p:nvPr>
            <p:ph type="dt" sz="half" idx="2"/>
          </p:nvPr>
        </p:nvSpPr>
        <p:spPr/>
        <p:txBody>
          <a:bodyPr/>
          <a:lstStyle/>
          <a:p>
            <a:r>
              <a:rPr lang="en-US"/>
              <a:t>16/10/2019</a:t>
            </a:r>
          </a:p>
        </p:txBody>
      </p:sp>
      <p:sp>
        <p:nvSpPr>
          <p:cNvPr id="4" name="Footer Placeholder 3">
            <a:extLst>
              <a:ext uri="{FF2B5EF4-FFF2-40B4-BE49-F238E27FC236}">
                <a16:creationId xmlns:a16="http://schemas.microsoft.com/office/drawing/2014/main" id="{F0960F12-900E-C643-9F09-EF0F9184DD6B}"/>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5" name="Slide Number Placeholder 4">
            <a:extLst>
              <a:ext uri="{FF2B5EF4-FFF2-40B4-BE49-F238E27FC236}">
                <a16:creationId xmlns:a16="http://schemas.microsoft.com/office/drawing/2014/main" id="{9C8335E8-02FB-DB42-BFEF-81265A7B5BBB}"/>
              </a:ext>
            </a:extLst>
          </p:cNvPr>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7" name="Picture 6">
            <a:extLst>
              <a:ext uri="{FF2B5EF4-FFF2-40B4-BE49-F238E27FC236}">
                <a16:creationId xmlns:a16="http://schemas.microsoft.com/office/drawing/2014/main" id="{3917727B-D4F3-BC43-A274-CE15D29021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6135" y="2310487"/>
            <a:ext cx="1454149" cy="1271177"/>
          </a:xfrm>
          <a:prstGeom prst="rect">
            <a:avLst/>
          </a:prstGeom>
        </p:spPr>
      </p:pic>
      <p:sp>
        <p:nvSpPr>
          <p:cNvPr id="8" name="Text Placeholder 5">
            <a:extLst>
              <a:ext uri="{FF2B5EF4-FFF2-40B4-BE49-F238E27FC236}">
                <a16:creationId xmlns:a16="http://schemas.microsoft.com/office/drawing/2014/main" id="{E8AF8EDC-3B8E-C644-9412-AF03EFB8ACA4}"/>
              </a:ext>
            </a:extLst>
          </p:cNvPr>
          <p:cNvSpPr txBox="1">
            <a:spLocks/>
          </p:cNvSpPr>
          <p:nvPr/>
        </p:nvSpPr>
        <p:spPr>
          <a:xfrm>
            <a:off x="542757" y="3010532"/>
            <a:ext cx="3493378" cy="624922"/>
          </a:xfrm>
          <a:prstGeom prst="rect">
            <a:avLst/>
          </a:prstGeom>
        </p:spPr>
        <p:txBody>
          <a:bodyPr vert="horz" lIns="45720" tIns="0" rIns="45720" bIns="0" anchor="b">
            <a:normAutofit fontScale="77500" lnSpcReduction="20000"/>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a:t>Daniele </a:t>
            </a:r>
            <a:r>
              <a:rPr lang="en-US" sz="1800" dirty="0" err="1"/>
              <a:t>Pomponi</a:t>
            </a:r>
            <a:r>
              <a:rPr lang="en-US" sz="1800" dirty="0"/>
              <a:t> – </a:t>
            </a:r>
            <a:r>
              <a:rPr lang="en-US" sz="1800" dirty="0" err="1"/>
              <a:t>d.pomponi@cern.ch</a:t>
            </a:r>
            <a:endParaRPr lang="en-US" sz="1800" dirty="0"/>
          </a:p>
          <a:p>
            <a:r>
              <a:rPr lang="en-US" sz="1800" dirty="0"/>
              <a:t>Communication Systems Group</a:t>
            </a:r>
          </a:p>
          <a:p>
            <a:r>
              <a:rPr lang="en-US" sz="1800" dirty="0"/>
              <a:t>Information Technology Department</a:t>
            </a:r>
          </a:p>
        </p:txBody>
      </p:sp>
    </p:spTree>
    <p:extLst>
      <p:ext uri="{BB962C8B-B14F-4D97-AF65-F5344CB8AC3E}">
        <p14:creationId xmlns:p14="http://schemas.microsoft.com/office/powerpoint/2010/main" val="778323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7186F-A38E-2A42-9AFB-CA3844282512}"/>
              </a:ext>
            </a:extLst>
          </p:cNvPr>
          <p:cNvSpPr>
            <a:spLocks noGrp="1"/>
          </p:cNvSpPr>
          <p:nvPr>
            <p:ph type="title"/>
          </p:nvPr>
        </p:nvSpPr>
        <p:spPr>
          <a:xfrm>
            <a:off x="459946" y="2363596"/>
            <a:ext cx="8226854" cy="940443"/>
          </a:xfrm>
        </p:spPr>
        <p:txBody>
          <a:bodyPr>
            <a:normAutofit fontScale="90000"/>
          </a:bodyPr>
          <a:lstStyle/>
          <a:p>
            <a:r>
              <a:rPr lang="en-US" dirty="0" err="1"/>
              <a:t>LHCb</a:t>
            </a:r>
            <a:r>
              <a:rPr lang="en-US" dirty="0"/>
              <a:t> Containers </a:t>
            </a:r>
            <a:br>
              <a:rPr lang="en-US" dirty="0"/>
            </a:br>
            <a:r>
              <a:rPr lang="en-US" dirty="0"/>
              <a:t>Network overview</a:t>
            </a:r>
          </a:p>
        </p:txBody>
      </p:sp>
      <p:sp>
        <p:nvSpPr>
          <p:cNvPr id="3" name="Date Placeholder 2">
            <a:extLst>
              <a:ext uri="{FF2B5EF4-FFF2-40B4-BE49-F238E27FC236}">
                <a16:creationId xmlns:a16="http://schemas.microsoft.com/office/drawing/2014/main" id="{412285DA-7A02-F14A-B188-71CD947C4E45}"/>
              </a:ext>
            </a:extLst>
          </p:cNvPr>
          <p:cNvSpPr>
            <a:spLocks noGrp="1"/>
          </p:cNvSpPr>
          <p:nvPr>
            <p:ph type="dt" sz="half" idx="2"/>
          </p:nvPr>
        </p:nvSpPr>
        <p:spPr/>
        <p:txBody>
          <a:bodyPr/>
          <a:lstStyle/>
          <a:p>
            <a:r>
              <a:rPr lang="en-US" dirty="0"/>
              <a:t>16/10/2019</a:t>
            </a:r>
          </a:p>
        </p:txBody>
      </p:sp>
      <p:sp>
        <p:nvSpPr>
          <p:cNvPr id="4" name="Footer Placeholder 3">
            <a:extLst>
              <a:ext uri="{FF2B5EF4-FFF2-40B4-BE49-F238E27FC236}">
                <a16:creationId xmlns:a16="http://schemas.microsoft.com/office/drawing/2014/main" id="{5D081C6B-3232-8249-827F-6DBBB71C1617}"/>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5" name="Slide Number Placeholder 4">
            <a:extLst>
              <a:ext uri="{FF2B5EF4-FFF2-40B4-BE49-F238E27FC236}">
                <a16:creationId xmlns:a16="http://schemas.microsoft.com/office/drawing/2014/main" id="{978BCE5C-8473-8147-8C14-C13ADEADC5F3}"/>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Text Placeholder 5">
            <a:extLst>
              <a:ext uri="{FF2B5EF4-FFF2-40B4-BE49-F238E27FC236}">
                <a16:creationId xmlns:a16="http://schemas.microsoft.com/office/drawing/2014/main" id="{A8B2EAB9-02C5-7E48-86FC-7AE0C9478DE7}"/>
              </a:ext>
            </a:extLst>
          </p:cNvPr>
          <p:cNvSpPr>
            <a:spLocks noGrp="1"/>
          </p:cNvSpPr>
          <p:nvPr>
            <p:ph type="body" idx="10"/>
          </p:nvPr>
        </p:nvSpPr>
        <p:spPr>
          <a:xfrm>
            <a:off x="459947" y="3639412"/>
            <a:ext cx="4158343" cy="624922"/>
          </a:xfrm>
        </p:spPr>
        <p:txBody>
          <a:bodyPr>
            <a:normAutofit fontScale="77500" lnSpcReduction="20000"/>
          </a:bodyPr>
          <a:lstStyle/>
          <a:p>
            <a:r>
              <a:rPr lang="en-US" sz="1800" dirty="0"/>
              <a:t>Daniele </a:t>
            </a:r>
            <a:r>
              <a:rPr lang="en-US" sz="1800" dirty="0" err="1"/>
              <a:t>Pomponi</a:t>
            </a:r>
            <a:endParaRPr lang="en-US" sz="1800" dirty="0"/>
          </a:p>
          <a:p>
            <a:r>
              <a:rPr lang="en-US" sz="1800" dirty="0"/>
              <a:t>Communication Systems Group</a:t>
            </a:r>
          </a:p>
          <a:p>
            <a:r>
              <a:rPr lang="en-US" sz="1800" dirty="0"/>
              <a:t>Information Technology Department</a:t>
            </a:r>
          </a:p>
        </p:txBody>
      </p:sp>
      <p:pic>
        <p:nvPicPr>
          <p:cNvPr id="9" name="Picture 8">
            <a:extLst>
              <a:ext uri="{FF2B5EF4-FFF2-40B4-BE49-F238E27FC236}">
                <a16:creationId xmlns:a16="http://schemas.microsoft.com/office/drawing/2014/main" id="{D9CED068-5932-E444-987F-33951173A7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7200" y="2274430"/>
            <a:ext cx="1454149" cy="1271177"/>
          </a:xfrm>
          <a:prstGeom prst="rect">
            <a:avLst/>
          </a:prstGeom>
        </p:spPr>
      </p:pic>
    </p:spTree>
    <p:extLst>
      <p:ext uri="{BB962C8B-B14F-4D97-AF65-F5344CB8AC3E}">
        <p14:creationId xmlns:p14="http://schemas.microsoft.com/office/powerpoint/2010/main" val="3354942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392DE-9827-CF46-99C3-8CE68E022E03}"/>
              </a:ext>
            </a:extLst>
          </p:cNvPr>
          <p:cNvSpPr>
            <a:spLocks noGrp="1"/>
          </p:cNvSpPr>
          <p:nvPr>
            <p:ph type="title"/>
          </p:nvPr>
        </p:nvSpPr>
        <p:spPr>
          <a:xfrm>
            <a:off x="457199" y="233492"/>
            <a:ext cx="8571297" cy="940443"/>
          </a:xfrm>
        </p:spPr>
        <p:txBody>
          <a:bodyPr>
            <a:normAutofit/>
          </a:bodyPr>
          <a:lstStyle/>
          <a:p>
            <a:pPr marL="685800" indent="-685800">
              <a:buFont typeface="Wingdings" pitchFamily="2" charset="2"/>
              <a:buChar char="v"/>
            </a:pPr>
            <a:r>
              <a:rPr lang="en-US" dirty="0" err="1"/>
              <a:t>LHCb</a:t>
            </a:r>
            <a:r>
              <a:rPr lang="en-US" dirty="0"/>
              <a:t> containers: why?</a:t>
            </a:r>
          </a:p>
        </p:txBody>
      </p:sp>
      <p:sp>
        <p:nvSpPr>
          <p:cNvPr id="3" name="Content Placeholder 2">
            <a:extLst>
              <a:ext uri="{FF2B5EF4-FFF2-40B4-BE49-F238E27FC236}">
                <a16:creationId xmlns:a16="http://schemas.microsoft.com/office/drawing/2014/main" id="{04044087-EE0B-4940-80DF-39779579EC82}"/>
              </a:ext>
            </a:extLst>
          </p:cNvPr>
          <p:cNvSpPr>
            <a:spLocks noGrp="1"/>
          </p:cNvSpPr>
          <p:nvPr>
            <p:ph idx="1"/>
          </p:nvPr>
        </p:nvSpPr>
        <p:spPr>
          <a:xfrm>
            <a:off x="459946" y="1275700"/>
            <a:ext cx="8226854" cy="869202"/>
          </a:xfrm>
        </p:spPr>
        <p:txBody>
          <a:bodyPr>
            <a:normAutofit fontScale="85000" lnSpcReduction="20000"/>
          </a:bodyPr>
          <a:lstStyle/>
          <a:p>
            <a:pPr marL="36576" indent="0" algn="ctr">
              <a:buNone/>
            </a:pPr>
            <a:endParaRPr lang="en-US" dirty="0"/>
          </a:p>
          <a:p>
            <a:pPr marL="36576" indent="0" algn="ctr">
              <a:buNone/>
            </a:pPr>
            <a:r>
              <a:rPr lang="en-US" dirty="0"/>
              <a:t>End of Wigner contract </a:t>
            </a:r>
          </a:p>
        </p:txBody>
      </p:sp>
      <p:sp>
        <p:nvSpPr>
          <p:cNvPr id="4" name="Date Placeholder 3">
            <a:extLst>
              <a:ext uri="{FF2B5EF4-FFF2-40B4-BE49-F238E27FC236}">
                <a16:creationId xmlns:a16="http://schemas.microsoft.com/office/drawing/2014/main" id="{6C306DA2-CE53-484C-A6D7-5A2378179947}"/>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19798BBB-CA89-434B-828C-CC03F0B5D220}"/>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D5EE7655-F934-474D-B7A8-44946CA48D0A}"/>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Rectangle 6">
            <a:extLst>
              <a:ext uri="{FF2B5EF4-FFF2-40B4-BE49-F238E27FC236}">
                <a16:creationId xmlns:a16="http://schemas.microsoft.com/office/drawing/2014/main" id="{BF4E1F03-1C27-9B4B-B07D-051630A4B8C7}"/>
              </a:ext>
            </a:extLst>
          </p:cNvPr>
          <p:cNvSpPr/>
          <p:nvPr/>
        </p:nvSpPr>
        <p:spPr>
          <a:xfrm>
            <a:off x="5115126" y="4522617"/>
            <a:ext cx="3571674" cy="1021404"/>
          </a:xfrm>
          <a:prstGeom prst="rect">
            <a:avLst/>
          </a:prstGeom>
          <a:solidFill>
            <a:srgbClr val="0055A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err="1"/>
              <a:t>LHCb</a:t>
            </a:r>
            <a:r>
              <a:rPr lang="en-US" dirty="0"/>
              <a:t> Containers</a:t>
            </a:r>
          </a:p>
          <a:p>
            <a:pPr algn="ctr"/>
            <a:r>
              <a:rPr lang="en-US" dirty="0"/>
              <a:t>5 and 6</a:t>
            </a:r>
          </a:p>
        </p:txBody>
      </p:sp>
      <p:sp>
        <p:nvSpPr>
          <p:cNvPr id="8" name="Rectangle 7">
            <a:extLst>
              <a:ext uri="{FF2B5EF4-FFF2-40B4-BE49-F238E27FC236}">
                <a16:creationId xmlns:a16="http://schemas.microsoft.com/office/drawing/2014/main" id="{EF7801C7-8308-9949-B32B-A82E2888DD11}"/>
              </a:ext>
            </a:extLst>
          </p:cNvPr>
          <p:cNvSpPr/>
          <p:nvPr/>
        </p:nvSpPr>
        <p:spPr>
          <a:xfrm>
            <a:off x="5115126" y="3484572"/>
            <a:ext cx="3571674" cy="1021404"/>
          </a:xfrm>
          <a:prstGeom prst="rect">
            <a:avLst/>
          </a:prstGeom>
          <a:solidFill>
            <a:srgbClr val="0055A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a:t>2</a:t>
            </a:r>
            <a:r>
              <a:rPr lang="en-US" baseline="30000" dirty="0"/>
              <a:t>nd</a:t>
            </a:r>
            <a:r>
              <a:rPr lang="en-US" dirty="0"/>
              <a:t> Network HUB </a:t>
            </a:r>
            <a:r>
              <a:rPr lang="en-US" dirty="0" err="1"/>
              <a:t>Prevessin</a:t>
            </a:r>
            <a:r>
              <a:rPr lang="en-US" dirty="0"/>
              <a:t> site</a:t>
            </a:r>
          </a:p>
        </p:txBody>
      </p:sp>
      <p:sp>
        <p:nvSpPr>
          <p:cNvPr id="9" name="Down Arrow 8">
            <a:extLst>
              <a:ext uri="{FF2B5EF4-FFF2-40B4-BE49-F238E27FC236}">
                <a16:creationId xmlns:a16="http://schemas.microsoft.com/office/drawing/2014/main" id="{CBB67FEF-A2A5-5D43-AD92-0EC24D84CE8E}"/>
              </a:ext>
            </a:extLst>
          </p:cNvPr>
          <p:cNvSpPr/>
          <p:nvPr/>
        </p:nvSpPr>
        <p:spPr>
          <a:xfrm rot="16200000">
            <a:off x="4523974" y="2734657"/>
            <a:ext cx="437745" cy="457200"/>
          </a:xfrm>
          <a:prstGeom prst="down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12" name="Rectangle 11">
            <a:extLst>
              <a:ext uri="{FF2B5EF4-FFF2-40B4-BE49-F238E27FC236}">
                <a16:creationId xmlns:a16="http://schemas.microsoft.com/office/drawing/2014/main" id="{9EFCD094-AEC2-C840-AB04-32869CB0B5EF}"/>
              </a:ext>
            </a:extLst>
          </p:cNvPr>
          <p:cNvSpPr/>
          <p:nvPr/>
        </p:nvSpPr>
        <p:spPr>
          <a:xfrm>
            <a:off x="5115126" y="2446527"/>
            <a:ext cx="3571674" cy="1021404"/>
          </a:xfrm>
          <a:prstGeom prst="rect">
            <a:avLst/>
          </a:prstGeom>
          <a:solidFill>
            <a:srgbClr val="0055A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a:t>Computer  Center </a:t>
            </a:r>
            <a:r>
              <a:rPr lang="en-US" dirty="0" err="1"/>
              <a:t>Meyrin</a:t>
            </a:r>
            <a:r>
              <a:rPr lang="en-US" dirty="0"/>
              <a:t> site</a:t>
            </a:r>
          </a:p>
        </p:txBody>
      </p:sp>
      <p:sp>
        <p:nvSpPr>
          <p:cNvPr id="13" name="Rectangle 12">
            <a:extLst>
              <a:ext uri="{FF2B5EF4-FFF2-40B4-BE49-F238E27FC236}">
                <a16:creationId xmlns:a16="http://schemas.microsoft.com/office/drawing/2014/main" id="{2DBF4352-8B21-CA45-9303-4FB98B061255}"/>
              </a:ext>
            </a:extLst>
          </p:cNvPr>
          <p:cNvSpPr/>
          <p:nvPr/>
        </p:nvSpPr>
        <p:spPr>
          <a:xfrm>
            <a:off x="259628" y="2442231"/>
            <a:ext cx="4007796" cy="3101790"/>
          </a:xfrm>
          <a:prstGeom prst="rect">
            <a:avLst/>
          </a:prstGeom>
          <a:solidFill>
            <a:srgbClr val="0055A0"/>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a:t>WIGNER CAPACITY</a:t>
            </a:r>
          </a:p>
        </p:txBody>
      </p:sp>
      <p:pic>
        <p:nvPicPr>
          <p:cNvPr id="15" name="Picture 14">
            <a:extLst>
              <a:ext uri="{FF2B5EF4-FFF2-40B4-BE49-F238E27FC236}">
                <a16:creationId xmlns:a16="http://schemas.microsoft.com/office/drawing/2014/main" id="{0FC92510-762F-9B4E-9131-122DB68637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693050">
            <a:off x="7958511" y="4693286"/>
            <a:ext cx="698883" cy="634788"/>
          </a:xfrm>
          <a:prstGeom prst="rect">
            <a:avLst/>
          </a:prstGeom>
        </p:spPr>
      </p:pic>
      <p:sp>
        <p:nvSpPr>
          <p:cNvPr id="16" name="Down Arrow 15">
            <a:extLst>
              <a:ext uri="{FF2B5EF4-FFF2-40B4-BE49-F238E27FC236}">
                <a16:creationId xmlns:a16="http://schemas.microsoft.com/office/drawing/2014/main" id="{429DB631-1969-EC46-A1BC-B94414995426}"/>
              </a:ext>
            </a:extLst>
          </p:cNvPr>
          <p:cNvSpPr/>
          <p:nvPr/>
        </p:nvSpPr>
        <p:spPr>
          <a:xfrm rot="16200000">
            <a:off x="4523975" y="3771884"/>
            <a:ext cx="437745" cy="457200"/>
          </a:xfrm>
          <a:prstGeom prst="down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
        <p:nvSpPr>
          <p:cNvPr id="17" name="Down Arrow 16">
            <a:extLst>
              <a:ext uri="{FF2B5EF4-FFF2-40B4-BE49-F238E27FC236}">
                <a16:creationId xmlns:a16="http://schemas.microsoft.com/office/drawing/2014/main" id="{8D130A00-6323-5447-9EAE-F38D34379D55}"/>
              </a:ext>
            </a:extLst>
          </p:cNvPr>
          <p:cNvSpPr/>
          <p:nvPr/>
        </p:nvSpPr>
        <p:spPr>
          <a:xfrm rot="16200000">
            <a:off x="4523975" y="4804718"/>
            <a:ext cx="437745" cy="457200"/>
          </a:xfrm>
          <a:prstGeom prst="down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367906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1+#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35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55" presetClass="entr" presetSubtype="0" fill="hold"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strVal val="#ppt_w*0.70"/>
                                          </p:val>
                                        </p:tav>
                                        <p:tav tm="100000">
                                          <p:val>
                                            <p:strVal val="#ppt_w"/>
                                          </p:val>
                                        </p:tav>
                                      </p:tavLst>
                                    </p:anim>
                                    <p:anim calcmode="lin" valueType="num">
                                      <p:cBhvr>
                                        <p:cTn id="25" dur="1000" fill="hold"/>
                                        <p:tgtEl>
                                          <p:spTgt spid="15"/>
                                        </p:tgtEl>
                                        <p:attrNameLst>
                                          <p:attrName>ppt_h</p:attrName>
                                        </p:attrNameLst>
                                      </p:cBhvr>
                                      <p:tavLst>
                                        <p:tav tm="0">
                                          <p:val>
                                            <p:strVal val="#ppt_h"/>
                                          </p:val>
                                        </p:tav>
                                        <p:tav tm="100000">
                                          <p:val>
                                            <p:strVal val="#ppt_h"/>
                                          </p:val>
                                        </p:tav>
                                      </p:tavLst>
                                    </p:anim>
                                    <p:animEffect transition="in" filter="fade">
                                      <p:cBhvr>
                                        <p:cTn id="2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AEE37F-8950-294C-9A58-1F5AD941046D}"/>
              </a:ext>
            </a:extLst>
          </p:cNvPr>
          <p:cNvSpPr>
            <a:spLocks noGrp="1"/>
          </p:cNvSpPr>
          <p:nvPr>
            <p:ph type="dt" sz="half" idx="2"/>
          </p:nvPr>
        </p:nvSpPr>
        <p:spPr/>
        <p:txBody>
          <a:bodyPr/>
          <a:lstStyle/>
          <a:p>
            <a:r>
              <a:rPr lang="en-US" dirty="0"/>
              <a:t>16/10/2019</a:t>
            </a:r>
          </a:p>
        </p:txBody>
      </p:sp>
      <p:sp>
        <p:nvSpPr>
          <p:cNvPr id="3" name="Footer Placeholder 2">
            <a:extLst>
              <a:ext uri="{FF2B5EF4-FFF2-40B4-BE49-F238E27FC236}">
                <a16:creationId xmlns:a16="http://schemas.microsoft.com/office/drawing/2014/main" id="{58EF2061-B593-9140-9E8E-3A6DE60E6585}"/>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4" name="Slide Number Placeholder 3">
            <a:extLst>
              <a:ext uri="{FF2B5EF4-FFF2-40B4-BE49-F238E27FC236}">
                <a16:creationId xmlns:a16="http://schemas.microsoft.com/office/drawing/2014/main" id="{DB681D85-B7C1-3240-AAE3-4DA5D1F88FB0}"/>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6" name="Picture 5">
            <a:extLst>
              <a:ext uri="{FF2B5EF4-FFF2-40B4-BE49-F238E27FC236}">
                <a16:creationId xmlns:a16="http://schemas.microsoft.com/office/drawing/2014/main" id="{06AD24C1-5F43-B349-BE03-F928CEBFB4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906"/>
            <a:ext cx="9144001" cy="6183086"/>
          </a:xfrm>
          <a:prstGeom prst="rect">
            <a:avLst/>
          </a:prstGeom>
        </p:spPr>
      </p:pic>
      <p:sp>
        <p:nvSpPr>
          <p:cNvPr id="7" name="Oval 6">
            <a:extLst>
              <a:ext uri="{FF2B5EF4-FFF2-40B4-BE49-F238E27FC236}">
                <a16:creationId xmlns:a16="http://schemas.microsoft.com/office/drawing/2014/main" id="{E01B443E-715D-E345-8AB2-E97283275B81}"/>
              </a:ext>
            </a:extLst>
          </p:cNvPr>
          <p:cNvSpPr/>
          <p:nvPr/>
        </p:nvSpPr>
        <p:spPr>
          <a:xfrm>
            <a:off x="779647" y="4594906"/>
            <a:ext cx="1722922" cy="1106906"/>
          </a:xfrm>
          <a:prstGeom prst="ellipse">
            <a:avLst/>
          </a:prstGeom>
          <a:solidFill>
            <a:srgbClr val="0055A0">
              <a:alpha val="3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Computer </a:t>
            </a:r>
          </a:p>
          <a:p>
            <a:pPr algn="ctr"/>
            <a:r>
              <a:rPr lang="en-US" dirty="0"/>
              <a:t>Center</a:t>
            </a:r>
          </a:p>
        </p:txBody>
      </p:sp>
      <p:sp>
        <p:nvSpPr>
          <p:cNvPr id="8" name="Oval 7">
            <a:extLst>
              <a:ext uri="{FF2B5EF4-FFF2-40B4-BE49-F238E27FC236}">
                <a16:creationId xmlns:a16="http://schemas.microsoft.com/office/drawing/2014/main" id="{E5F71B87-3BDB-FD4C-9C96-C656E8009E6B}"/>
              </a:ext>
            </a:extLst>
          </p:cNvPr>
          <p:cNvSpPr/>
          <p:nvPr/>
        </p:nvSpPr>
        <p:spPr>
          <a:xfrm>
            <a:off x="6755684" y="3139670"/>
            <a:ext cx="1844842" cy="1567084"/>
          </a:xfrm>
          <a:prstGeom prst="ellipse">
            <a:avLst/>
          </a:prstGeom>
          <a:solidFill>
            <a:srgbClr val="0055A0">
              <a:alpha val="3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Containers</a:t>
            </a:r>
          </a:p>
        </p:txBody>
      </p:sp>
      <p:sp>
        <p:nvSpPr>
          <p:cNvPr id="9" name="Oval 8">
            <a:extLst>
              <a:ext uri="{FF2B5EF4-FFF2-40B4-BE49-F238E27FC236}">
                <a16:creationId xmlns:a16="http://schemas.microsoft.com/office/drawing/2014/main" id="{54963FBC-84E5-8648-94C2-6DFAC121449A}"/>
              </a:ext>
            </a:extLst>
          </p:cNvPr>
          <p:cNvSpPr/>
          <p:nvPr/>
        </p:nvSpPr>
        <p:spPr>
          <a:xfrm>
            <a:off x="1925054" y="1108718"/>
            <a:ext cx="1674795" cy="1220595"/>
          </a:xfrm>
          <a:prstGeom prst="ellipse">
            <a:avLst/>
          </a:prstGeom>
          <a:solidFill>
            <a:srgbClr val="0055A0">
              <a:alpha val="3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a:t>
            </a:r>
            <a:r>
              <a:rPr lang="en-US" baseline="30000" dirty="0"/>
              <a:t>nd</a:t>
            </a:r>
            <a:r>
              <a:rPr lang="en-US" dirty="0"/>
              <a:t> Network HUB</a:t>
            </a:r>
          </a:p>
        </p:txBody>
      </p:sp>
    </p:spTree>
    <p:extLst>
      <p:ext uri="{BB962C8B-B14F-4D97-AF65-F5344CB8AC3E}">
        <p14:creationId xmlns:p14="http://schemas.microsoft.com/office/powerpoint/2010/main" val="266802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B89DB67-A8BD-B84A-AAA0-A92D56599B2F}"/>
              </a:ext>
            </a:extLst>
          </p:cNvPr>
          <p:cNvSpPr>
            <a:spLocks noGrp="1"/>
          </p:cNvSpPr>
          <p:nvPr>
            <p:ph type="dt" sz="half" idx="2"/>
          </p:nvPr>
        </p:nvSpPr>
        <p:spPr/>
        <p:txBody>
          <a:bodyPr/>
          <a:lstStyle/>
          <a:p>
            <a:r>
              <a:rPr lang="en-US" dirty="0"/>
              <a:t>16/10/2019</a:t>
            </a:r>
          </a:p>
        </p:txBody>
      </p:sp>
      <p:sp>
        <p:nvSpPr>
          <p:cNvPr id="4" name="Footer Placeholder 3">
            <a:extLst>
              <a:ext uri="{FF2B5EF4-FFF2-40B4-BE49-F238E27FC236}">
                <a16:creationId xmlns:a16="http://schemas.microsoft.com/office/drawing/2014/main" id="{A89234B1-5146-B841-B74F-A230202EA11F}"/>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5" name="Slide Number Placeholder 4">
            <a:extLst>
              <a:ext uri="{FF2B5EF4-FFF2-40B4-BE49-F238E27FC236}">
                <a16:creationId xmlns:a16="http://schemas.microsoft.com/office/drawing/2014/main" id="{AC425861-E7CD-B94A-9279-F81AA2DFE406}"/>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11" name="Title 1">
            <a:extLst>
              <a:ext uri="{FF2B5EF4-FFF2-40B4-BE49-F238E27FC236}">
                <a16:creationId xmlns:a16="http://schemas.microsoft.com/office/drawing/2014/main" id="{6AC6F303-DCA2-F140-B008-E12BB74E5153}"/>
              </a:ext>
            </a:extLst>
          </p:cNvPr>
          <p:cNvSpPr>
            <a:spLocks noGrp="1"/>
          </p:cNvSpPr>
          <p:nvPr/>
        </p:nvSpPr>
        <p:spPr>
          <a:xfrm>
            <a:off x="433763" y="0"/>
            <a:ext cx="8477566" cy="940443"/>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US" dirty="0"/>
          </a:p>
        </p:txBody>
      </p:sp>
      <p:pic>
        <p:nvPicPr>
          <p:cNvPr id="9" name="Picture 8">
            <a:extLst>
              <a:ext uri="{FF2B5EF4-FFF2-40B4-BE49-F238E27FC236}">
                <a16:creationId xmlns:a16="http://schemas.microsoft.com/office/drawing/2014/main" id="{15748A90-5E61-C841-87ED-4104E3D7FD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64132"/>
          </a:xfrm>
          <a:prstGeom prst="rect">
            <a:avLst/>
          </a:prstGeom>
        </p:spPr>
      </p:pic>
      <p:sp>
        <p:nvSpPr>
          <p:cNvPr id="10" name="Down Arrow 9">
            <a:extLst>
              <a:ext uri="{FF2B5EF4-FFF2-40B4-BE49-F238E27FC236}">
                <a16:creationId xmlns:a16="http://schemas.microsoft.com/office/drawing/2014/main" id="{73533A6D-1BE8-C54B-8D7F-6CD8210BB6A5}"/>
              </a:ext>
            </a:extLst>
          </p:cNvPr>
          <p:cNvSpPr/>
          <p:nvPr/>
        </p:nvSpPr>
        <p:spPr>
          <a:xfrm>
            <a:off x="4070118" y="940443"/>
            <a:ext cx="602428" cy="1032734"/>
          </a:xfrm>
          <a:prstGeom prst="down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Down Arrow 11">
            <a:extLst>
              <a:ext uri="{FF2B5EF4-FFF2-40B4-BE49-F238E27FC236}">
                <a16:creationId xmlns:a16="http://schemas.microsoft.com/office/drawing/2014/main" id="{C485F5A0-3DA5-9C44-9776-697209311B8C}"/>
              </a:ext>
            </a:extLst>
          </p:cNvPr>
          <p:cNvSpPr/>
          <p:nvPr/>
        </p:nvSpPr>
        <p:spPr>
          <a:xfrm>
            <a:off x="5373586" y="424076"/>
            <a:ext cx="602428" cy="1032734"/>
          </a:xfrm>
          <a:prstGeom prst="down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1501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6B896F-9D50-9748-B0C2-D3E3B5A98C74}"/>
              </a:ext>
            </a:extLst>
          </p:cNvPr>
          <p:cNvSpPr>
            <a:spLocks noGrp="1"/>
          </p:cNvSpPr>
          <p:nvPr>
            <p:ph type="dt" sz="half" idx="2"/>
          </p:nvPr>
        </p:nvSpPr>
        <p:spPr/>
        <p:txBody>
          <a:bodyPr/>
          <a:lstStyle/>
          <a:p>
            <a:r>
              <a:rPr lang="en-US" dirty="0"/>
              <a:t>16/10/2019</a:t>
            </a:r>
          </a:p>
        </p:txBody>
      </p:sp>
      <p:sp>
        <p:nvSpPr>
          <p:cNvPr id="3" name="Footer Placeholder 2">
            <a:extLst>
              <a:ext uri="{FF2B5EF4-FFF2-40B4-BE49-F238E27FC236}">
                <a16:creationId xmlns:a16="http://schemas.microsoft.com/office/drawing/2014/main" id="{60511EBA-23B3-F04A-B714-7A3C6EE191AA}"/>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4" name="Slide Number Placeholder 3">
            <a:extLst>
              <a:ext uri="{FF2B5EF4-FFF2-40B4-BE49-F238E27FC236}">
                <a16:creationId xmlns:a16="http://schemas.microsoft.com/office/drawing/2014/main" id="{F7006167-EAAB-7B4D-B566-0C5F257CE14C}"/>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Rectangle 4">
            <a:extLst>
              <a:ext uri="{FF2B5EF4-FFF2-40B4-BE49-F238E27FC236}">
                <a16:creationId xmlns:a16="http://schemas.microsoft.com/office/drawing/2014/main" id="{D191EAD4-BE04-4949-8E06-C89B5B5ED919}"/>
              </a:ext>
            </a:extLst>
          </p:cNvPr>
          <p:cNvSpPr/>
          <p:nvPr/>
        </p:nvSpPr>
        <p:spPr>
          <a:xfrm>
            <a:off x="442729" y="2127769"/>
            <a:ext cx="8335511" cy="3046988"/>
          </a:xfrm>
          <a:prstGeom prst="rect">
            <a:avLst/>
          </a:prstGeom>
        </p:spPr>
        <p:txBody>
          <a:bodyPr wrap="square">
            <a:spAutoFit/>
          </a:bodyPr>
          <a:lstStyle/>
          <a:p>
            <a:pPr marL="342900" indent="-342900">
              <a:buFont typeface="Courier New" panose="02070309020205020404" pitchFamily="49" charset="0"/>
              <a:buChar char="o"/>
            </a:pPr>
            <a:r>
              <a:rPr lang="en-US" sz="2400" b="1" dirty="0"/>
              <a:t>4 Routers providing</a:t>
            </a:r>
          </a:p>
          <a:p>
            <a:pPr marL="800100" lvl="1" indent="-342900">
              <a:buFont typeface="Wingdings" pitchFamily="2" charset="2"/>
              <a:buChar char="§"/>
            </a:pPr>
            <a:r>
              <a:rPr lang="en-US" sz="2400" dirty="0"/>
              <a:t>161 broadcast domains for LCG domain </a:t>
            </a:r>
          </a:p>
          <a:p>
            <a:pPr marL="800100" lvl="1" indent="-342900">
              <a:buFont typeface="Wingdings" pitchFamily="2" charset="2"/>
              <a:buChar char="§"/>
            </a:pPr>
            <a:r>
              <a:rPr lang="en-US" sz="2400" dirty="0"/>
              <a:t>24 broadcast domains for management</a:t>
            </a:r>
          </a:p>
          <a:p>
            <a:pPr marL="800100" lvl="1" indent="-342900">
              <a:buFont typeface="Wingdings" pitchFamily="2" charset="2"/>
              <a:buChar char="§"/>
            </a:pPr>
            <a:r>
              <a:rPr lang="en-US" sz="2400" dirty="0"/>
              <a:t>19 broadcast domains for intelligent PDUs</a:t>
            </a:r>
          </a:p>
          <a:p>
            <a:pPr lvl="1">
              <a:buFont typeface="Wingdings" pitchFamily="2" charset="2"/>
              <a:buChar char="Ø"/>
            </a:pPr>
            <a:endParaRPr lang="en-US" sz="2400" dirty="0"/>
          </a:p>
          <a:p>
            <a:pPr marL="342900" indent="-342900">
              <a:buFont typeface="Courier New" panose="02070309020205020404" pitchFamily="49" charset="0"/>
              <a:buChar char="o"/>
            </a:pPr>
            <a:r>
              <a:rPr lang="en-US" sz="2400" b="1" dirty="0"/>
              <a:t>364 Switches attached to the routers</a:t>
            </a:r>
          </a:p>
          <a:p>
            <a:pPr marL="800100" lvl="1" indent="-342900">
              <a:buFont typeface="Wingdings" pitchFamily="2" charset="2"/>
              <a:buChar char="§"/>
            </a:pPr>
            <a:r>
              <a:rPr lang="en-US" sz="2400" dirty="0"/>
              <a:t>185 data switches (LCG)</a:t>
            </a:r>
          </a:p>
          <a:p>
            <a:pPr marL="800100" lvl="1" indent="-342900">
              <a:buFont typeface="Wingdings" pitchFamily="2" charset="2"/>
              <a:buChar char="§"/>
            </a:pPr>
            <a:r>
              <a:rPr lang="en-US" sz="2400" dirty="0"/>
              <a:t>179 management switches</a:t>
            </a:r>
          </a:p>
        </p:txBody>
      </p:sp>
      <p:sp>
        <p:nvSpPr>
          <p:cNvPr id="8" name="Title 1">
            <a:extLst>
              <a:ext uri="{FF2B5EF4-FFF2-40B4-BE49-F238E27FC236}">
                <a16:creationId xmlns:a16="http://schemas.microsoft.com/office/drawing/2014/main" id="{CD8EC759-DD78-7046-BA12-FA88211DF7BC}"/>
              </a:ext>
            </a:extLst>
          </p:cNvPr>
          <p:cNvSpPr txBox="1">
            <a:spLocks/>
          </p:cNvSpPr>
          <p:nvPr/>
        </p:nvSpPr>
        <p:spPr>
          <a:xfrm>
            <a:off x="308123" y="494890"/>
            <a:ext cx="8571297"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685800" indent="-685800">
              <a:buFont typeface="Wingdings" pitchFamily="2" charset="2"/>
              <a:buChar char="v"/>
            </a:pPr>
            <a:r>
              <a:rPr lang="en-US" dirty="0"/>
              <a:t>What do we have at Wigner?</a:t>
            </a:r>
          </a:p>
        </p:txBody>
      </p:sp>
    </p:spTree>
    <p:extLst>
      <p:ext uri="{BB962C8B-B14F-4D97-AF65-F5344CB8AC3E}">
        <p14:creationId xmlns:p14="http://schemas.microsoft.com/office/powerpoint/2010/main" val="3928885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D44D0B-4A15-A540-8431-FDF51D1AF5B6}"/>
              </a:ext>
            </a:extLst>
          </p:cNvPr>
          <p:cNvSpPr>
            <a:spLocks noGrp="1"/>
          </p:cNvSpPr>
          <p:nvPr>
            <p:ph type="dt" sz="half" idx="2"/>
          </p:nvPr>
        </p:nvSpPr>
        <p:spPr/>
        <p:txBody>
          <a:bodyPr/>
          <a:lstStyle/>
          <a:p>
            <a:r>
              <a:rPr lang="en-US" dirty="0"/>
              <a:t>16/10/2019</a:t>
            </a:r>
          </a:p>
        </p:txBody>
      </p:sp>
      <p:sp>
        <p:nvSpPr>
          <p:cNvPr id="3" name="Footer Placeholder 2">
            <a:extLst>
              <a:ext uri="{FF2B5EF4-FFF2-40B4-BE49-F238E27FC236}">
                <a16:creationId xmlns:a16="http://schemas.microsoft.com/office/drawing/2014/main" id="{FFE6B51D-9B27-D241-86EC-D13922554CA6}"/>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4" name="Slide Number Placeholder 3">
            <a:extLst>
              <a:ext uri="{FF2B5EF4-FFF2-40B4-BE49-F238E27FC236}">
                <a16:creationId xmlns:a16="http://schemas.microsoft.com/office/drawing/2014/main" id="{D0E959A0-7072-2543-A8C5-9C21BC7E74A5}"/>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10" name="Title 1">
            <a:extLst>
              <a:ext uri="{FF2B5EF4-FFF2-40B4-BE49-F238E27FC236}">
                <a16:creationId xmlns:a16="http://schemas.microsoft.com/office/drawing/2014/main" id="{D3869BF7-5DF2-0D4F-B7B1-C1085A2231E2}"/>
              </a:ext>
            </a:extLst>
          </p:cNvPr>
          <p:cNvSpPr txBox="1">
            <a:spLocks/>
          </p:cNvSpPr>
          <p:nvPr/>
        </p:nvSpPr>
        <p:spPr>
          <a:xfrm>
            <a:off x="459946" y="434503"/>
            <a:ext cx="8226854" cy="940443"/>
          </a:xfrm>
          <a:prstGeom prst="rect">
            <a:avLst/>
          </a:prstGeom>
        </p:spPr>
        <p:txBody>
          <a:bodyPr>
            <a:normAutofit fontScale="90000"/>
          </a:bodyPr>
          <a:lstStyle>
            <a:lvl1pPr algn="l" rtl="0" eaLnBrk="1" latinLnBrk="0" hangingPunct="1">
              <a:spcBef>
                <a:spcPct val="0"/>
              </a:spcBef>
              <a:buNone/>
              <a:defRPr kumimoji="0" sz="4600" kern="1200">
                <a:solidFill>
                  <a:schemeClr val="tx1"/>
                </a:solidFill>
                <a:latin typeface="+mj-lt"/>
                <a:ea typeface="+mj-ea"/>
                <a:cs typeface="+mj-cs"/>
              </a:defRPr>
            </a:lvl1pPr>
          </a:lstStyle>
          <a:p>
            <a:pPr marL="685800" indent="-685800">
              <a:buFont typeface="Wingdings" pitchFamily="2" charset="2"/>
              <a:buChar char="v"/>
            </a:pPr>
            <a:r>
              <a:rPr lang="en-US" dirty="0"/>
              <a:t>What do we migrate to CERN?</a:t>
            </a:r>
          </a:p>
        </p:txBody>
      </p:sp>
      <p:graphicFrame>
        <p:nvGraphicFramePr>
          <p:cNvPr id="7" name="Table 6">
            <a:extLst>
              <a:ext uri="{FF2B5EF4-FFF2-40B4-BE49-F238E27FC236}">
                <a16:creationId xmlns:a16="http://schemas.microsoft.com/office/drawing/2014/main" id="{A57D9786-DEA2-8340-AACA-3CF56D27093E}"/>
              </a:ext>
            </a:extLst>
          </p:cNvPr>
          <p:cNvGraphicFramePr>
            <a:graphicFrameLocks noGrp="1"/>
          </p:cNvGraphicFramePr>
          <p:nvPr>
            <p:extLst>
              <p:ext uri="{D42A27DB-BD31-4B8C-83A1-F6EECF244321}">
                <p14:modId xmlns:p14="http://schemas.microsoft.com/office/powerpoint/2010/main" val="877457164"/>
              </p:ext>
            </p:extLst>
          </p:nvPr>
        </p:nvGraphicFramePr>
        <p:xfrm>
          <a:off x="252546" y="1250907"/>
          <a:ext cx="8725990" cy="4540578"/>
        </p:xfrm>
        <a:graphic>
          <a:graphicData uri="http://schemas.openxmlformats.org/drawingml/2006/table">
            <a:tbl>
              <a:tblPr firstRow="1" bandRow="1">
                <a:tableStyleId>{5C22544A-7EE6-4342-B048-85BDC9FD1C3A}</a:tableStyleId>
              </a:tblPr>
              <a:tblGrid>
                <a:gridCol w="536014">
                  <a:extLst>
                    <a:ext uri="{9D8B030D-6E8A-4147-A177-3AD203B41FA5}">
                      <a16:colId xmlns:a16="http://schemas.microsoft.com/office/drawing/2014/main" val="4064641131"/>
                    </a:ext>
                  </a:extLst>
                </a:gridCol>
                <a:gridCol w="2062224">
                  <a:extLst>
                    <a:ext uri="{9D8B030D-6E8A-4147-A177-3AD203B41FA5}">
                      <a16:colId xmlns:a16="http://schemas.microsoft.com/office/drawing/2014/main" val="3526448439"/>
                    </a:ext>
                  </a:extLst>
                </a:gridCol>
                <a:gridCol w="1393418">
                  <a:extLst>
                    <a:ext uri="{9D8B030D-6E8A-4147-A177-3AD203B41FA5}">
                      <a16:colId xmlns:a16="http://schemas.microsoft.com/office/drawing/2014/main" val="2414265829"/>
                    </a:ext>
                  </a:extLst>
                </a:gridCol>
                <a:gridCol w="1057683">
                  <a:extLst>
                    <a:ext uri="{9D8B030D-6E8A-4147-A177-3AD203B41FA5}">
                      <a16:colId xmlns:a16="http://schemas.microsoft.com/office/drawing/2014/main" val="2945965212"/>
                    </a:ext>
                  </a:extLst>
                </a:gridCol>
                <a:gridCol w="1479733">
                  <a:extLst>
                    <a:ext uri="{9D8B030D-6E8A-4147-A177-3AD203B41FA5}">
                      <a16:colId xmlns:a16="http://schemas.microsoft.com/office/drawing/2014/main" val="3774869897"/>
                    </a:ext>
                  </a:extLst>
                </a:gridCol>
                <a:gridCol w="971368">
                  <a:extLst>
                    <a:ext uri="{9D8B030D-6E8A-4147-A177-3AD203B41FA5}">
                      <a16:colId xmlns:a16="http://schemas.microsoft.com/office/drawing/2014/main" val="281213509"/>
                    </a:ext>
                  </a:extLst>
                </a:gridCol>
                <a:gridCol w="1225550">
                  <a:extLst>
                    <a:ext uri="{9D8B030D-6E8A-4147-A177-3AD203B41FA5}">
                      <a16:colId xmlns:a16="http://schemas.microsoft.com/office/drawing/2014/main" val="2110361719"/>
                    </a:ext>
                  </a:extLst>
                </a:gridCol>
              </a:tblGrid>
              <a:tr h="281487">
                <a:tc rowSpan="2" gridSpan="2">
                  <a:txBody>
                    <a:bodyPr/>
                    <a:lstStyle/>
                    <a:p>
                      <a:endParaRPr lang="en-GB" dirty="0"/>
                    </a:p>
                  </a:txBody>
                  <a:tcPr/>
                </a:tc>
                <a:tc rowSpan="2" hMerge="1">
                  <a:txBody>
                    <a:bodyPr/>
                    <a:lstStyle/>
                    <a:p>
                      <a:endParaRPr lang="en-GB" dirty="0"/>
                    </a:p>
                  </a:txBody>
                  <a:tcPr/>
                </a:tc>
                <a:tc gridSpan="2">
                  <a:txBody>
                    <a:bodyPr/>
                    <a:lstStyle/>
                    <a:p>
                      <a:r>
                        <a:rPr lang="en-US" dirty="0">
                          <a:solidFill>
                            <a:schemeClr val="tx1"/>
                          </a:solidFill>
                        </a:rPr>
                        <a:t>Quad</a:t>
                      </a:r>
                      <a:r>
                        <a:rPr lang="en-US" baseline="0" dirty="0">
                          <a:solidFill>
                            <a:schemeClr val="tx1"/>
                          </a:solidFill>
                        </a:rPr>
                        <a:t> servers (CPU)</a:t>
                      </a:r>
                      <a:endParaRPr lang="en-GB" dirty="0">
                        <a:solidFill>
                          <a:schemeClr val="tx1"/>
                        </a:solidFill>
                      </a:endParaRPr>
                    </a:p>
                  </a:txBody>
                  <a:tcPr/>
                </a:tc>
                <a:tc hMerge="1">
                  <a:txBody>
                    <a:bodyPr/>
                    <a:lstStyle/>
                    <a:p>
                      <a:endParaRPr lang="en-GB"/>
                    </a:p>
                  </a:txBody>
                  <a:tcPr/>
                </a:tc>
                <a:tc gridSpan="2">
                  <a:txBody>
                    <a:bodyPr/>
                    <a:lstStyle/>
                    <a:p>
                      <a:r>
                        <a:rPr lang="en-US" dirty="0">
                          <a:solidFill>
                            <a:schemeClr val="tx1"/>
                          </a:solidFill>
                        </a:rPr>
                        <a:t>JBODs (Disk)</a:t>
                      </a:r>
                      <a:endParaRPr lang="en-GB" dirty="0">
                        <a:solidFill>
                          <a:schemeClr val="tx1"/>
                        </a:solidFill>
                      </a:endParaRPr>
                    </a:p>
                  </a:txBody>
                  <a:tcPr/>
                </a:tc>
                <a:tc hMerge="1">
                  <a:txBody>
                    <a:bodyPr/>
                    <a:lstStyle/>
                    <a:p>
                      <a:endParaRPr lang="en-GB"/>
                    </a:p>
                  </a:txBody>
                  <a:tcPr/>
                </a:tc>
                <a:tc>
                  <a:txBody>
                    <a:bodyPr/>
                    <a:lstStyle/>
                    <a:p>
                      <a:endParaRPr lang="en-GB" dirty="0"/>
                    </a:p>
                  </a:txBody>
                  <a:tcPr/>
                </a:tc>
                <a:extLst>
                  <a:ext uri="{0D108BD9-81ED-4DB2-BD59-A6C34878D82A}">
                    <a16:rowId xmlns:a16="http://schemas.microsoft.com/office/drawing/2014/main" val="1828448378"/>
                  </a:ext>
                </a:extLst>
              </a:tr>
              <a:tr h="492603">
                <a:tc gridSpan="2" vMerge="1">
                  <a:txBody>
                    <a:bodyPr/>
                    <a:lstStyle/>
                    <a:p>
                      <a:endParaRPr lang="en-GB" dirty="0"/>
                    </a:p>
                  </a:txBody>
                  <a:tcPr/>
                </a:tc>
                <a:tc hMerge="1" vMerge="1">
                  <a:txBody>
                    <a:bodyPr/>
                    <a:lstStyle/>
                    <a:p>
                      <a:endParaRPr lang="en-GB" dirty="0"/>
                    </a:p>
                  </a:txBody>
                  <a:tcPr/>
                </a:tc>
                <a:tc>
                  <a:txBody>
                    <a:bodyPr/>
                    <a:lstStyle/>
                    <a:p>
                      <a:r>
                        <a:rPr lang="en-US" dirty="0"/>
                        <a:t>Units</a:t>
                      </a:r>
                      <a:endParaRPr lang="en-GB" dirty="0"/>
                    </a:p>
                  </a:txBody>
                  <a:tcPr/>
                </a:tc>
                <a:tc>
                  <a:txBody>
                    <a:bodyPr/>
                    <a:lstStyle/>
                    <a:p>
                      <a:r>
                        <a:rPr lang="en-US" dirty="0">
                          <a:solidFill>
                            <a:schemeClr val="tx2">
                              <a:lumMod val="60000"/>
                              <a:lumOff val="40000"/>
                            </a:schemeClr>
                          </a:solidFill>
                        </a:rPr>
                        <a:t>Pallets</a:t>
                      </a:r>
                    </a:p>
                  </a:txBody>
                  <a:tcPr/>
                </a:tc>
                <a:tc>
                  <a:txBody>
                    <a:bodyPr/>
                    <a:lstStyle/>
                    <a:p>
                      <a:r>
                        <a:rPr lang="en-US" dirty="0"/>
                        <a:t>Units</a:t>
                      </a:r>
                      <a:endParaRPr lang="en-GB" dirty="0"/>
                    </a:p>
                  </a:txBody>
                  <a:tcPr/>
                </a:tc>
                <a:tc>
                  <a:txBody>
                    <a:bodyPr/>
                    <a:lstStyle/>
                    <a:p>
                      <a:r>
                        <a:rPr lang="en-US" dirty="0">
                          <a:solidFill>
                            <a:schemeClr val="tx2">
                              <a:lumMod val="60000"/>
                              <a:lumOff val="40000"/>
                            </a:schemeClr>
                          </a:solidFill>
                        </a:rPr>
                        <a:t>Pallets</a:t>
                      </a:r>
                      <a:endParaRPr lang="en-GB" dirty="0">
                        <a:solidFill>
                          <a:schemeClr val="tx2">
                            <a:lumMod val="60000"/>
                            <a:lumOff val="40000"/>
                          </a:schemeClr>
                        </a:solidFill>
                      </a:endParaRPr>
                    </a:p>
                  </a:txBody>
                  <a:tcPr/>
                </a:tc>
                <a:tc>
                  <a:txBody>
                    <a:bodyPr/>
                    <a:lstStyle/>
                    <a:p>
                      <a:r>
                        <a:rPr lang="en-US" dirty="0">
                          <a:solidFill>
                            <a:schemeClr val="tx2">
                              <a:lumMod val="60000"/>
                              <a:lumOff val="40000"/>
                            </a:schemeClr>
                          </a:solidFill>
                        </a:rPr>
                        <a:t>Total pallets</a:t>
                      </a:r>
                      <a:endParaRPr lang="en-GB" dirty="0">
                        <a:solidFill>
                          <a:schemeClr val="tx2">
                            <a:lumMod val="60000"/>
                            <a:lumOff val="40000"/>
                          </a:schemeClr>
                        </a:solidFill>
                      </a:endParaRPr>
                    </a:p>
                  </a:txBody>
                  <a:tcPr/>
                </a:tc>
                <a:extLst>
                  <a:ext uri="{0D108BD9-81ED-4DB2-BD59-A6C34878D82A}">
                    <a16:rowId xmlns:a16="http://schemas.microsoft.com/office/drawing/2014/main" val="2922834541"/>
                  </a:ext>
                </a:extLst>
              </a:tr>
              <a:tr h="492603">
                <a:tc>
                  <a:txBody>
                    <a:bodyPr/>
                    <a:lstStyle/>
                    <a:p>
                      <a:pPr marL="0" indent="0">
                        <a:buFont typeface="Calibri" panose="020F0502020204030204" pitchFamily="34" charset="0"/>
                        <a:buNone/>
                      </a:pPr>
                      <a:r>
                        <a:rPr lang="en-US" baseline="0" dirty="0">
                          <a:solidFill>
                            <a:srgbClr val="00B050"/>
                          </a:solidFill>
                        </a:rPr>
                        <a:t>#1</a:t>
                      </a:r>
                      <a:endParaRPr lang="en-GB" dirty="0">
                        <a:solidFill>
                          <a:srgbClr val="00B050"/>
                        </a:solidFill>
                      </a:endParaRPr>
                    </a:p>
                  </a:txBody>
                  <a:tcPr/>
                </a:tc>
                <a:tc>
                  <a:txBody>
                    <a:bodyPr/>
                    <a:lstStyle/>
                    <a:p>
                      <a:pPr marL="285750" indent="-285750">
                        <a:buFont typeface="Wingdings" panose="05000000000000000000" pitchFamily="2" charset="2"/>
                        <a:buChar char="ü"/>
                      </a:pPr>
                      <a:r>
                        <a:rPr lang="en-US" dirty="0"/>
                        <a:t>February</a:t>
                      </a:r>
                      <a:endParaRPr lang="en-GB" dirty="0"/>
                    </a:p>
                  </a:txBody>
                  <a:tcPr/>
                </a:tc>
                <a:tc>
                  <a:txBody>
                    <a:bodyPr/>
                    <a:lstStyle/>
                    <a:p>
                      <a:r>
                        <a:rPr lang="en-US" dirty="0"/>
                        <a:t>150</a:t>
                      </a:r>
                      <a:endParaRPr lang="en-GB" dirty="0"/>
                    </a:p>
                  </a:txBody>
                  <a:tcPr/>
                </a:tc>
                <a:tc>
                  <a:txBody>
                    <a:bodyPr/>
                    <a:lstStyle/>
                    <a:p>
                      <a:r>
                        <a:rPr lang="en-US" dirty="0">
                          <a:solidFill>
                            <a:schemeClr val="tx2">
                              <a:lumMod val="60000"/>
                              <a:lumOff val="40000"/>
                            </a:schemeClr>
                          </a:solidFill>
                        </a:rPr>
                        <a:t>12</a:t>
                      </a:r>
                      <a:endParaRPr lang="en-GB" dirty="0">
                        <a:solidFill>
                          <a:schemeClr val="tx2">
                            <a:lumMod val="60000"/>
                            <a:lumOff val="40000"/>
                          </a:schemeClr>
                        </a:solidFill>
                      </a:endParaRPr>
                    </a:p>
                  </a:txBody>
                  <a:tcPr/>
                </a:tc>
                <a:tc>
                  <a:txBody>
                    <a:bodyPr/>
                    <a:lstStyle/>
                    <a:p>
                      <a:r>
                        <a:rPr lang="en-US" dirty="0"/>
                        <a:t>0</a:t>
                      </a:r>
                      <a:endParaRPr lang="en-GB" dirty="0"/>
                    </a:p>
                  </a:txBody>
                  <a:tcPr/>
                </a:tc>
                <a:tc>
                  <a:txBody>
                    <a:bodyPr/>
                    <a:lstStyle/>
                    <a:p>
                      <a:r>
                        <a:rPr lang="en-US" dirty="0">
                          <a:solidFill>
                            <a:schemeClr val="tx2">
                              <a:lumMod val="60000"/>
                              <a:lumOff val="40000"/>
                            </a:schemeClr>
                          </a:solidFill>
                        </a:rPr>
                        <a:t>0</a:t>
                      </a:r>
                      <a:endParaRPr lang="en-GB" dirty="0">
                        <a:solidFill>
                          <a:schemeClr val="tx2">
                            <a:lumMod val="60000"/>
                            <a:lumOff val="40000"/>
                          </a:schemeClr>
                        </a:solidFill>
                      </a:endParaRPr>
                    </a:p>
                  </a:txBody>
                  <a:tcPr/>
                </a:tc>
                <a:tc>
                  <a:txBody>
                    <a:bodyPr/>
                    <a:lstStyle/>
                    <a:p>
                      <a:r>
                        <a:rPr lang="en-US" dirty="0">
                          <a:solidFill>
                            <a:schemeClr val="tx2">
                              <a:lumMod val="60000"/>
                              <a:lumOff val="40000"/>
                            </a:schemeClr>
                          </a:solidFill>
                        </a:rPr>
                        <a:t>15</a:t>
                      </a:r>
                      <a:endParaRPr lang="en-GB" dirty="0">
                        <a:solidFill>
                          <a:schemeClr val="tx2">
                            <a:lumMod val="60000"/>
                            <a:lumOff val="40000"/>
                          </a:schemeClr>
                        </a:solidFill>
                      </a:endParaRPr>
                    </a:p>
                  </a:txBody>
                  <a:tcPr/>
                </a:tc>
                <a:extLst>
                  <a:ext uri="{0D108BD9-81ED-4DB2-BD59-A6C34878D82A}">
                    <a16:rowId xmlns:a16="http://schemas.microsoft.com/office/drawing/2014/main" val="717714430"/>
                  </a:ext>
                </a:extLst>
              </a:tr>
              <a:tr h="492603">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dirty="0">
                          <a:solidFill>
                            <a:srgbClr val="00B050"/>
                          </a:solidFill>
                        </a:rPr>
                        <a:t>#2</a:t>
                      </a:r>
                      <a:endParaRPr lang="en-GB" dirty="0">
                        <a:solidFill>
                          <a:srgbClr val="00B050"/>
                        </a:solidFill>
                      </a:endParaRPr>
                    </a:p>
                  </a:txBody>
                  <a:tcPr/>
                </a:tc>
                <a:tc>
                  <a:txBody>
                    <a:bodyPr/>
                    <a:lstStyle/>
                    <a:p>
                      <a:pPr marL="285750" indent="-285750">
                        <a:buFont typeface="Wingdings" panose="05000000000000000000" pitchFamily="2" charset="2"/>
                        <a:buChar char="ü"/>
                      </a:pPr>
                      <a:r>
                        <a:rPr lang="en-US" dirty="0"/>
                        <a:t>April</a:t>
                      </a:r>
                      <a:endParaRPr lang="en-GB" dirty="0"/>
                    </a:p>
                  </a:txBody>
                  <a:tcPr/>
                </a:tc>
                <a:tc>
                  <a:txBody>
                    <a:bodyPr/>
                    <a:lstStyle/>
                    <a:p>
                      <a:r>
                        <a:rPr lang="en-US" dirty="0"/>
                        <a:t>54</a:t>
                      </a:r>
                      <a:endParaRPr lang="en-GB" dirty="0"/>
                    </a:p>
                  </a:txBody>
                  <a:tcPr/>
                </a:tc>
                <a:tc>
                  <a:txBody>
                    <a:bodyPr/>
                    <a:lstStyle/>
                    <a:p>
                      <a:r>
                        <a:rPr lang="en-US" dirty="0">
                          <a:solidFill>
                            <a:schemeClr val="tx2">
                              <a:lumMod val="60000"/>
                              <a:lumOff val="40000"/>
                            </a:schemeClr>
                          </a:solidFill>
                        </a:rPr>
                        <a:t>5</a:t>
                      </a:r>
                      <a:endParaRPr lang="en-GB" dirty="0">
                        <a:solidFill>
                          <a:schemeClr val="tx2">
                            <a:lumMod val="60000"/>
                            <a:lumOff val="40000"/>
                          </a:schemeClr>
                        </a:solidFill>
                      </a:endParaRPr>
                    </a:p>
                  </a:txBody>
                  <a:tcPr/>
                </a:tc>
                <a:tc>
                  <a:txBody>
                    <a:bodyPr/>
                    <a:lstStyle/>
                    <a:p>
                      <a:r>
                        <a:rPr lang="en-US" dirty="0"/>
                        <a:t>72</a:t>
                      </a:r>
                      <a:endParaRPr lang="en-GB" dirty="0"/>
                    </a:p>
                  </a:txBody>
                  <a:tcPr/>
                </a:tc>
                <a:tc>
                  <a:txBody>
                    <a:bodyPr/>
                    <a:lstStyle/>
                    <a:p>
                      <a:r>
                        <a:rPr lang="en-US" dirty="0">
                          <a:solidFill>
                            <a:schemeClr val="tx2">
                              <a:lumMod val="60000"/>
                              <a:lumOff val="40000"/>
                            </a:schemeClr>
                          </a:solidFill>
                        </a:rPr>
                        <a:t>12</a:t>
                      </a:r>
                      <a:endParaRPr lang="en-GB" dirty="0">
                        <a:solidFill>
                          <a:schemeClr val="tx2">
                            <a:lumMod val="60000"/>
                            <a:lumOff val="40000"/>
                          </a:schemeClr>
                        </a:solidFill>
                      </a:endParaRPr>
                    </a:p>
                  </a:txBody>
                  <a:tcPr/>
                </a:tc>
                <a:tc>
                  <a:txBody>
                    <a:bodyPr/>
                    <a:lstStyle/>
                    <a:p>
                      <a:r>
                        <a:rPr lang="en-US" dirty="0">
                          <a:solidFill>
                            <a:schemeClr val="tx2">
                              <a:lumMod val="60000"/>
                              <a:lumOff val="40000"/>
                            </a:schemeClr>
                          </a:solidFill>
                        </a:rPr>
                        <a:t>19</a:t>
                      </a:r>
                      <a:endParaRPr lang="en-GB" dirty="0">
                        <a:solidFill>
                          <a:schemeClr val="tx2">
                            <a:lumMod val="60000"/>
                            <a:lumOff val="40000"/>
                          </a:schemeClr>
                        </a:solidFill>
                      </a:endParaRPr>
                    </a:p>
                  </a:txBody>
                  <a:tcPr/>
                </a:tc>
                <a:extLst>
                  <a:ext uri="{0D108BD9-81ED-4DB2-BD59-A6C34878D82A}">
                    <a16:rowId xmlns:a16="http://schemas.microsoft.com/office/drawing/2014/main" val="1969408819"/>
                  </a:ext>
                </a:extLst>
              </a:tr>
              <a:tr h="492603">
                <a:tc>
                  <a:txBody>
                    <a:bodyPr/>
                    <a:lstStyle/>
                    <a:p>
                      <a:r>
                        <a:rPr lang="en-US" dirty="0">
                          <a:solidFill>
                            <a:srgbClr val="00B050"/>
                          </a:solidFill>
                        </a:rPr>
                        <a:t>#3</a:t>
                      </a:r>
                      <a:endParaRPr lang="en-GB" dirty="0">
                        <a:solidFill>
                          <a:srgbClr val="00B050"/>
                        </a:solidFill>
                      </a:endParaRPr>
                    </a:p>
                  </a:txBody>
                  <a:tcPr/>
                </a:tc>
                <a:tc>
                  <a:txBody>
                    <a:bodyPr/>
                    <a:lstStyle/>
                    <a:p>
                      <a:pPr marL="285750" indent="-285750">
                        <a:buFont typeface="Wingdings" pitchFamily="2" charset="2"/>
                        <a:buChar char="ü"/>
                      </a:pPr>
                      <a:r>
                        <a:rPr lang="en-US" dirty="0"/>
                        <a:t>May</a:t>
                      </a:r>
                      <a:endParaRPr lang="en-GB" dirty="0"/>
                    </a:p>
                  </a:txBody>
                  <a:tcPr/>
                </a:tc>
                <a:tc>
                  <a:txBody>
                    <a:bodyPr/>
                    <a:lstStyle/>
                    <a:p>
                      <a:r>
                        <a:rPr lang="en-US" dirty="0"/>
                        <a:t>129</a:t>
                      </a:r>
                      <a:endParaRPr lang="en-GB" dirty="0"/>
                    </a:p>
                  </a:txBody>
                  <a:tcPr/>
                </a:tc>
                <a:tc>
                  <a:txBody>
                    <a:bodyPr/>
                    <a:lstStyle/>
                    <a:p>
                      <a:r>
                        <a:rPr lang="en-US" dirty="0">
                          <a:solidFill>
                            <a:schemeClr val="tx2">
                              <a:lumMod val="60000"/>
                              <a:lumOff val="40000"/>
                            </a:schemeClr>
                          </a:solidFill>
                        </a:rPr>
                        <a:t>11</a:t>
                      </a:r>
                      <a:endParaRPr lang="en-GB" dirty="0">
                        <a:solidFill>
                          <a:schemeClr val="tx2">
                            <a:lumMod val="60000"/>
                            <a:lumOff val="40000"/>
                          </a:schemeClr>
                        </a:solidFill>
                      </a:endParaRPr>
                    </a:p>
                  </a:txBody>
                  <a:tcPr/>
                </a:tc>
                <a:tc>
                  <a:txBody>
                    <a:bodyPr/>
                    <a:lstStyle/>
                    <a:p>
                      <a:r>
                        <a:rPr lang="en-US" dirty="0"/>
                        <a:t>144</a:t>
                      </a:r>
                      <a:endParaRPr lang="en-GB" dirty="0"/>
                    </a:p>
                  </a:txBody>
                  <a:tcPr/>
                </a:tc>
                <a:tc>
                  <a:txBody>
                    <a:bodyPr/>
                    <a:lstStyle/>
                    <a:p>
                      <a:r>
                        <a:rPr lang="en-US" dirty="0">
                          <a:solidFill>
                            <a:schemeClr val="tx2">
                              <a:lumMod val="60000"/>
                              <a:lumOff val="40000"/>
                            </a:schemeClr>
                          </a:solidFill>
                        </a:rPr>
                        <a:t>18</a:t>
                      </a:r>
                      <a:endParaRPr lang="en-GB" dirty="0">
                        <a:solidFill>
                          <a:schemeClr val="tx2">
                            <a:lumMod val="60000"/>
                            <a:lumOff val="40000"/>
                          </a:schemeClr>
                        </a:solidFill>
                      </a:endParaRPr>
                    </a:p>
                  </a:txBody>
                  <a:tcPr/>
                </a:tc>
                <a:tc>
                  <a:txBody>
                    <a:bodyPr/>
                    <a:lstStyle/>
                    <a:p>
                      <a:r>
                        <a:rPr lang="en-US" dirty="0">
                          <a:solidFill>
                            <a:schemeClr val="tx2">
                              <a:lumMod val="60000"/>
                              <a:lumOff val="40000"/>
                            </a:schemeClr>
                          </a:solidFill>
                        </a:rPr>
                        <a:t>~33</a:t>
                      </a:r>
                      <a:endParaRPr lang="en-GB" dirty="0">
                        <a:solidFill>
                          <a:schemeClr val="tx2">
                            <a:lumMod val="60000"/>
                            <a:lumOff val="40000"/>
                          </a:schemeClr>
                        </a:solidFill>
                      </a:endParaRPr>
                    </a:p>
                  </a:txBody>
                  <a:tcPr/>
                </a:tc>
                <a:extLst>
                  <a:ext uri="{0D108BD9-81ED-4DB2-BD59-A6C34878D82A}">
                    <a16:rowId xmlns:a16="http://schemas.microsoft.com/office/drawing/2014/main" val="452623112"/>
                  </a:ext>
                </a:extLst>
              </a:tr>
              <a:tr h="492603">
                <a:tc>
                  <a:txBody>
                    <a:bodyPr/>
                    <a:lstStyle/>
                    <a:p>
                      <a:r>
                        <a:rPr lang="en-US" dirty="0">
                          <a:solidFill>
                            <a:srgbClr val="00B050"/>
                          </a:solidFill>
                        </a:rPr>
                        <a:t>#4</a:t>
                      </a:r>
                      <a:endParaRPr lang="en-GB" dirty="0">
                        <a:solidFill>
                          <a:srgbClr val="00B050"/>
                        </a:solidFill>
                      </a:endParaRPr>
                    </a:p>
                  </a:txBody>
                  <a:tcPr/>
                </a:tc>
                <a:tc>
                  <a:txBody>
                    <a:bodyPr/>
                    <a:lstStyle/>
                    <a:p>
                      <a:pPr marL="285750" indent="-285750">
                        <a:buFont typeface="Wingdings" pitchFamily="2" charset="2"/>
                        <a:buChar char="ü"/>
                      </a:pPr>
                      <a:r>
                        <a:rPr lang="en-US" dirty="0"/>
                        <a:t>June</a:t>
                      </a:r>
                      <a:endParaRPr lang="en-GB" dirty="0"/>
                    </a:p>
                  </a:txBody>
                  <a:tcPr/>
                </a:tc>
                <a:tc>
                  <a:txBody>
                    <a:bodyPr/>
                    <a:lstStyle/>
                    <a:p>
                      <a:r>
                        <a:rPr lang="en-US" dirty="0"/>
                        <a:t>150</a:t>
                      </a:r>
                      <a:endParaRPr lang="en-GB" dirty="0"/>
                    </a:p>
                  </a:txBody>
                  <a:tcPr/>
                </a:tc>
                <a:tc>
                  <a:txBody>
                    <a:bodyPr/>
                    <a:lstStyle/>
                    <a:p>
                      <a:r>
                        <a:rPr lang="en-US" dirty="0">
                          <a:solidFill>
                            <a:schemeClr val="tx2">
                              <a:lumMod val="60000"/>
                              <a:lumOff val="40000"/>
                            </a:schemeClr>
                          </a:solidFill>
                        </a:rPr>
                        <a:t>13</a:t>
                      </a:r>
                      <a:endParaRPr lang="en-GB" dirty="0">
                        <a:solidFill>
                          <a:schemeClr val="tx2">
                            <a:lumMod val="60000"/>
                            <a:lumOff val="40000"/>
                          </a:schemeClr>
                        </a:solidFill>
                      </a:endParaRPr>
                    </a:p>
                  </a:txBody>
                  <a:tcPr/>
                </a:tc>
                <a:tc>
                  <a:txBody>
                    <a:bodyPr/>
                    <a:lstStyle/>
                    <a:p>
                      <a:r>
                        <a:rPr lang="en-US" dirty="0"/>
                        <a:t>104</a:t>
                      </a:r>
                      <a:endParaRPr lang="en-GB" dirty="0"/>
                    </a:p>
                  </a:txBody>
                  <a:tcPr/>
                </a:tc>
                <a:tc>
                  <a:txBody>
                    <a:bodyPr/>
                    <a:lstStyle/>
                    <a:p>
                      <a:r>
                        <a:rPr lang="en-US" dirty="0">
                          <a:solidFill>
                            <a:schemeClr val="tx2">
                              <a:lumMod val="60000"/>
                              <a:lumOff val="40000"/>
                            </a:schemeClr>
                          </a:solidFill>
                        </a:rPr>
                        <a:t>13</a:t>
                      </a:r>
                      <a:endParaRPr lang="en-GB" dirty="0">
                        <a:solidFill>
                          <a:schemeClr val="tx2">
                            <a:lumMod val="60000"/>
                            <a:lumOff val="40000"/>
                          </a:schemeClr>
                        </a:solidFill>
                      </a:endParaRPr>
                    </a:p>
                  </a:txBody>
                  <a:tcPr/>
                </a:tc>
                <a:tc>
                  <a:txBody>
                    <a:bodyPr/>
                    <a:lstStyle/>
                    <a:p>
                      <a:r>
                        <a:rPr lang="en-US" dirty="0">
                          <a:solidFill>
                            <a:schemeClr val="tx2">
                              <a:lumMod val="60000"/>
                              <a:lumOff val="40000"/>
                            </a:schemeClr>
                          </a:solidFill>
                        </a:rPr>
                        <a:t>~29</a:t>
                      </a:r>
                      <a:endParaRPr lang="en-GB" dirty="0">
                        <a:solidFill>
                          <a:schemeClr val="tx2">
                            <a:lumMod val="60000"/>
                            <a:lumOff val="40000"/>
                          </a:schemeClr>
                        </a:solidFill>
                      </a:endParaRPr>
                    </a:p>
                  </a:txBody>
                  <a:tcPr/>
                </a:tc>
                <a:extLst>
                  <a:ext uri="{0D108BD9-81ED-4DB2-BD59-A6C34878D82A}">
                    <a16:rowId xmlns:a16="http://schemas.microsoft.com/office/drawing/2014/main" val="2862669040"/>
                  </a:ext>
                </a:extLst>
              </a:tr>
              <a:tr h="492603">
                <a:tc>
                  <a:txBody>
                    <a:bodyPr/>
                    <a:lstStyle/>
                    <a:p>
                      <a:r>
                        <a:rPr lang="en-US" dirty="0">
                          <a:solidFill>
                            <a:srgbClr val="FFC000"/>
                          </a:solidFill>
                        </a:rPr>
                        <a:t>#5</a:t>
                      </a:r>
                      <a:endParaRPr lang="en-GB" dirty="0">
                        <a:solidFill>
                          <a:srgbClr val="FFC000"/>
                        </a:solidFill>
                      </a:endParaRPr>
                    </a:p>
                  </a:txBody>
                  <a:tcPr/>
                </a:tc>
                <a:tc>
                  <a:txBody>
                    <a:bodyPr/>
                    <a:lstStyle/>
                    <a:p>
                      <a:pPr marL="285750" indent="-285750">
                        <a:buFont typeface="Wingdings" pitchFamily="2" charset="2"/>
                        <a:buChar char="Ø"/>
                      </a:pPr>
                      <a:r>
                        <a:rPr lang="en-US" dirty="0"/>
                        <a:t>October</a:t>
                      </a:r>
                      <a:endParaRPr lang="en-GB" dirty="0"/>
                    </a:p>
                  </a:txBody>
                  <a:tcPr/>
                </a:tc>
                <a:tc>
                  <a:txBody>
                    <a:bodyPr/>
                    <a:lstStyle/>
                    <a:p>
                      <a:r>
                        <a:rPr lang="en-US" dirty="0"/>
                        <a:t>174</a:t>
                      </a:r>
                      <a:endParaRPr lang="en-GB" dirty="0"/>
                    </a:p>
                  </a:txBody>
                  <a:tcPr/>
                </a:tc>
                <a:tc>
                  <a:txBody>
                    <a:bodyPr/>
                    <a:lstStyle/>
                    <a:p>
                      <a:r>
                        <a:rPr lang="en-US" dirty="0">
                          <a:solidFill>
                            <a:schemeClr val="tx2">
                              <a:lumMod val="60000"/>
                              <a:lumOff val="40000"/>
                            </a:schemeClr>
                          </a:solidFill>
                        </a:rPr>
                        <a:t>14</a:t>
                      </a:r>
                      <a:endParaRPr lang="en-GB" dirty="0">
                        <a:solidFill>
                          <a:schemeClr val="tx2">
                            <a:lumMod val="60000"/>
                            <a:lumOff val="40000"/>
                          </a:schemeClr>
                        </a:solidFill>
                      </a:endParaRPr>
                    </a:p>
                  </a:txBody>
                  <a:tcPr/>
                </a:tc>
                <a:tc>
                  <a:txBody>
                    <a:bodyPr/>
                    <a:lstStyle/>
                    <a:p>
                      <a:r>
                        <a:rPr lang="en-US" dirty="0"/>
                        <a:t>120</a:t>
                      </a:r>
                      <a:endParaRPr lang="en-GB" dirty="0"/>
                    </a:p>
                  </a:txBody>
                  <a:tcPr/>
                </a:tc>
                <a:tc>
                  <a:txBody>
                    <a:bodyPr/>
                    <a:lstStyle/>
                    <a:p>
                      <a:r>
                        <a:rPr lang="en-US" dirty="0">
                          <a:solidFill>
                            <a:schemeClr val="tx2">
                              <a:lumMod val="60000"/>
                              <a:lumOff val="40000"/>
                            </a:schemeClr>
                          </a:solidFill>
                        </a:rPr>
                        <a:t>15</a:t>
                      </a:r>
                      <a:endParaRPr lang="en-GB" dirty="0">
                        <a:solidFill>
                          <a:schemeClr val="tx2">
                            <a:lumMod val="60000"/>
                            <a:lumOff val="40000"/>
                          </a:schemeClr>
                        </a:solidFill>
                      </a:endParaRPr>
                    </a:p>
                  </a:txBody>
                  <a:tcPr/>
                </a:tc>
                <a:tc>
                  <a:txBody>
                    <a:bodyPr/>
                    <a:lstStyle/>
                    <a:p>
                      <a:r>
                        <a:rPr lang="en-US" dirty="0">
                          <a:solidFill>
                            <a:schemeClr val="tx2">
                              <a:lumMod val="60000"/>
                              <a:lumOff val="40000"/>
                            </a:schemeClr>
                          </a:solidFill>
                        </a:rPr>
                        <a:t>~33</a:t>
                      </a:r>
                      <a:endParaRPr lang="en-GB" dirty="0">
                        <a:solidFill>
                          <a:schemeClr val="tx2">
                            <a:lumMod val="60000"/>
                            <a:lumOff val="40000"/>
                          </a:schemeClr>
                        </a:solidFill>
                      </a:endParaRPr>
                    </a:p>
                  </a:txBody>
                  <a:tcPr/>
                </a:tc>
                <a:extLst>
                  <a:ext uri="{0D108BD9-81ED-4DB2-BD59-A6C34878D82A}">
                    <a16:rowId xmlns:a16="http://schemas.microsoft.com/office/drawing/2014/main" val="1268276617"/>
                  </a:ext>
                </a:extLst>
              </a:tr>
              <a:tr h="492603">
                <a:tc>
                  <a:txBody>
                    <a:bodyPr/>
                    <a:lstStyle/>
                    <a:p>
                      <a:r>
                        <a:rPr lang="en-US" dirty="0">
                          <a:solidFill>
                            <a:srgbClr val="FF0000"/>
                          </a:solidFill>
                        </a:rPr>
                        <a:t>#6</a:t>
                      </a:r>
                      <a:endParaRPr lang="en-GB" dirty="0">
                        <a:solidFill>
                          <a:srgbClr val="FF0000"/>
                        </a:solidFill>
                      </a:endParaRPr>
                    </a:p>
                  </a:txBody>
                  <a:tcPr/>
                </a:tc>
                <a:tc>
                  <a:txBody>
                    <a:bodyPr/>
                    <a:lstStyle/>
                    <a:p>
                      <a:pPr marL="285750" indent="-285750">
                        <a:buFont typeface="Courier New" panose="02070309020205020404" pitchFamily="49" charset="0"/>
                        <a:buChar char="o"/>
                      </a:pPr>
                      <a:r>
                        <a:rPr lang="en-US" dirty="0"/>
                        <a:t>December</a:t>
                      </a:r>
                      <a:endParaRPr lang="en-GB" dirty="0"/>
                    </a:p>
                  </a:txBody>
                  <a:tcPr/>
                </a:tc>
                <a:tc>
                  <a:txBody>
                    <a:bodyPr/>
                    <a:lstStyle/>
                    <a:p>
                      <a:r>
                        <a:rPr lang="en-US" dirty="0"/>
                        <a:t>~183</a:t>
                      </a:r>
                      <a:endParaRPr lang="en-GB" dirty="0"/>
                    </a:p>
                  </a:txBody>
                  <a:tcPr/>
                </a:tc>
                <a:tc>
                  <a:txBody>
                    <a:bodyPr/>
                    <a:lstStyle/>
                    <a:p>
                      <a:r>
                        <a:rPr lang="en-US" dirty="0">
                          <a:solidFill>
                            <a:schemeClr val="tx2">
                              <a:lumMod val="60000"/>
                              <a:lumOff val="40000"/>
                            </a:schemeClr>
                          </a:solidFill>
                        </a:rPr>
                        <a:t>16</a:t>
                      </a:r>
                      <a:endParaRPr lang="en-GB" dirty="0">
                        <a:solidFill>
                          <a:schemeClr val="tx2">
                            <a:lumMod val="60000"/>
                            <a:lumOff val="40000"/>
                          </a:schemeClr>
                        </a:solidFill>
                      </a:endParaRPr>
                    </a:p>
                  </a:txBody>
                  <a:tcPr/>
                </a:tc>
                <a:tc>
                  <a:txBody>
                    <a:bodyPr/>
                    <a:lstStyle/>
                    <a:p>
                      <a:r>
                        <a:rPr lang="en-US" dirty="0"/>
                        <a:t>0</a:t>
                      </a:r>
                      <a:endParaRPr lang="en-GB" dirty="0"/>
                    </a:p>
                  </a:txBody>
                  <a:tcPr/>
                </a:tc>
                <a:tc>
                  <a:txBody>
                    <a:bodyPr/>
                    <a:lstStyle/>
                    <a:p>
                      <a:r>
                        <a:rPr lang="en-US" dirty="0">
                          <a:solidFill>
                            <a:schemeClr val="tx2">
                              <a:lumMod val="60000"/>
                              <a:lumOff val="40000"/>
                            </a:schemeClr>
                          </a:solidFill>
                        </a:rPr>
                        <a:t>0</a:t>
                      </a:r>
                      <a:endParaRPr lang="en-GB" dirty="0">
                        <a:solidFill>
                          <a:schemeClr val="tx2">
                            <a:lumMod val="60000"/>
                            <a:lumOff val="40000"/>
                          </a:schemeClr>
                        </a:solidFill>
                      </a:endParaRPr>
                    </a:p>
                  </a:txBody>
                  <a:tcPr/>
                </a:tc>
                <a:tc>
                  <a:txBody>
                    <a:bodyPr/>
                    <a:lstStyle/>
                    <a:p>
                      <a:r>
                        <a:rPr lang="en-US" dirty="0">
                          <a:solidFill>
                            <a:schemeClr val="tx2">
                              <a:lumMod val="60000"/>
                              <a:lumOff val="40000"/>
                            </a:schemeClr>
                          </a:solidFill>
                        </a:rPr>
                        <a:t>~20</a:t>
                      </a:r>
                      <a:endParaRPr lang="en-GB" dirty="0">
                        <a:solidFill>
                          <a:schemeClr val="tx2">
                            <a:lumMod val="60000"/>
                            <a:lumOff val="40000"/>
                          </a:schemeClr>
                        </a:solidFill>
                      </a:endParaRPr>
                    </a:p>
                  </a:txBody>
                  <a:tcPr/>
                </a:tc>
                <a:extLst>
                  <a:ext uri="{0D108BD9-81ED-4DB2-BD59-A6C34878D82A}">
                    <a16:rowId xmlns:a16="http://schemas.microsoft.com/office/drawing/2014/main" val="3799994049"/>
                  </a:ext>
                </a:extLst>
              </a:tr>
              <a:tr h="492603">
                <a:tc gridSpan="2">
                  <a:txBody>
                    <a:bodyPr/>
                    <a:lstStyle/>
                    <a:p>
                      <a:pPr marL="0" indent="0" algn="r">
                        <a:buFont typeface="Courier New" panose="02070309020205020404" pitchFamily="49" charset="0"/>
                        <a:buNone/>
                      </a:pPr>
                      <a:r>
                        <a:rPr lang="en-GB" b="1" dirty="0"/>
                        <a:t>TOTAL</a:t>
                      </a:r>
                    </a:p>
                  </a:txBody>
                  <a:tcPr>
                    <a:solidFill>
                      <a:schemeClr val="accent2"/>
                    </a:solidFill>
                  </a:tcPr>
                </a:tc>
                <a:tc hMerge="1">
                  <a:txBody>
                    <a:bodyPr/>
                    <a:lstStyle/>
                    <a:p>
                      <a:pPr marL="0" indent="0">
                        <a:buFont typeface="Courier New" panose="02070309020205020404" pitchFamily="49" charset="0"/>
                        <a:buNone/>
                      </a:pPr>
                      <a:endParaRPr lang="en-GB" dirty="0"/>
                    </a:p>
                  </a:txBody>
                  <a:tcPr/>
                </a:tc>
                <a:tc>
                  <a:txBody>
                    <a:bodyPr/>
                    <a:lstStyle/>
                    <a:p>
                      <a:r>
                        <a:rPr lang="en-GB" b="1" dirty="0"/>
                        <a:t>840 quads</a:t>
                      </a:r>
                    </a:p>
                    <a:p>
                      <a:r>
                        <a:rPr lang="en-GB" sz="1400" b="1" dirty="0"/>
                        <a:t>(3360 nodes)</a:t>
                      </a:r>
                    </a:p>
                  </a:txBody>
                  <a:tcPr>
                    <a:solidFill>
                      <a:schemeClr val="accent2"/>
                    </a:solidFill>
                  </a:tcPr>
                </a:tc>
                <a:tc>
                  <a:txBody>
                    <a:bodyPr/>
                    <a:lstStyle/>
                    <a:p>
                      <a:endParaRPr lang="en-GB" b="1" dirty="0"/>
                    </a:p>
                  </a:txBody>
                  <a:tcPr>
                    <a:solidFill>
                      <a:schemeClr val="accent2"/>
                    </a:solidFill>
                  </a:tcPr>
                </a:tc>
                <a:tc>
                  <a:txBody>
                    <a:bodyPr/>
                    <a:lstStyle/>
                    <a:p>
                      <a:r>
                        <a:rPr lang="en-GB" b="1" dirty="0"/>
                        <a:t>440 JBODs</a:t>
                      </a:r>
                    </a:p>
                  </a:txBody>
                  <a:tcPr>
                    <a:solidFill>
                      <a:schemeClr val="accent2"/>
                    </a:solidFill>
                  </a:tcPr>
                </a:tc>
                <a:tc>
                  <a:txBody>
                    <a:bodyPr/>
                    <a:lstStyle/>
                    <a:p>
                      <a:endParaRPr lang="en-GB" dirty="0"/>
                    </a:p>
                  </a:txBody>
                  <a:tcPr>
                    <a:solidFill>
                      <a:schemeClr val="accent2"/>
                    </a:solidFill>
                  </a:tcPr>
                </a:tc>
                <a:tc>
                  <a:txBody>
                    <a:bodyPr/>
                    <a:lstStyle/>
                    <a:p>
                      <a:endParaRPr lang="en-GB" dirty="0"/>
                    </a:p>
                  </a:txBody>
                  <a:tcPr>
                    <a:solidFill>
                      <a:schemeClr val="accent2"/>
                    </a:solidFill>
                  </a:tcPr>
                </a:tc>
                <a:extLst>
                  <a:ext uri="{0D108BD9-81ED-4DB2-BD59-A6C34878D82A}">
                    <a16:rowId xmlns:a16="http://schemas.microsoft.com/office/drawing/2014/main" val="692717381"/>
                  </a:ext>
                </a:extLst>
              </a:tr>
            </a:tbl>
          </a:graphicData>
        </a:graphic>
      </p:graphicFrame>
    </p:spTree>
    <p:extLst>
      <p:ext uri="{BB962C8B-B14F-4D97-AF65-F5344CB8AC3E}">
        <p14:creationId xmlns:p14="http://schemas.microsoft.com/office/powerpoint/2010/main" val="957288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F435C-AEC1-114D-9518-CB2AB3A5FADE}"/>
              </a:ext>
            </a:extLst>
          </p:cNvPr>
          <p:cNvSpPr>
            <a:spLocks noGrp="1"/>
          </p:cNvSpPr>
          <p:nvPr>
            <p:ph type="title"/>
          </p:nvPr>
        </p:nvSpPr>
        <p:spPr/>
        <p:txBody>
          <a:bodyPr>
            <a:normAutofit fontScale="90000"/>
          </a:bodyPr>
          <a:lstStyle/>
          <a:p>
            <a:pPr marL="685800" indent="-685800">
              <a:buFont typeface="Wingdings" pitchFamily="2" charset="2"/>
              <a:buChar char="v"/>
            </a:pPr>
            <a:r>
              <a:rPr lang="en-US" dirty="0"/>
              <a:t>Physical infrastructure overview</a:t>
            </a:r>
          </a:p>
        </p:txBody>
      </p:sp>
      <p:sp>
        <p:nvSpPr>
          <p:cNvPr id="4" name="Date Placeholder 3">
            <a:extLst>
              <a:ext uri="{FF2B5EF4-FFF2-40B4-BE49-F238E27FC236}">
                <a16:creationId xmlns:a16="http://schemas.microsoft.com/office/drawing/2014/main" id="{924BE4E5-5F79-014E-A6B3-46628E1265A9}"/>
              </a:ext>
            </a:extLst>
          </p:cNvPr>
          <p:cNvSpPr>
            <a:spLocks noGrp="1"/>
          </p:cNvSpPr>
          <p:nvPr>
            <p:ph type="dt" sz="half" idx="2"/>
          </p:nvPr>
        </p:nvSpPr>
        <p:spPr/>
        <p:txBody>
          <a:bodyPr/>
          <a:lstStyle/>
          <a:p>
            <a:r>
              <a:rPr lang="en-US" dirty="0"/>
              <a:t>16/10/2019</a:t>
            </a:r>
          </a:p>
        </p:txBody>
      </p:sp>
      <p:sp>
        <p:nvSpPr>
          <p:cNvPr id="5" name="Footer Placeholder 4">
            <a:extLst>
              <a:ext uri="{FF2B5EF4-FFF2-40B4-BE49-F238E27FC236}">
                <a16:creationId xmlns:a16="http://schemas.microsoft.com/office/drawing/2014/main" id="{0AB67ED6-EACC-1149-8051-1A807BC93A7E}"/>
              </a:ext>
            </a:extLst>
          </p:cNvPr>
          <p:cNvSpPr>
            <a:spLocks noGrp="1"/>
          </p:cNvSpPr>
          <p:nvPr>
            <p:ph type="ftr" sz="quarter" idx="3"/>
          </p:nvPr>
        </p:nvSpPr>
        <p:spPr/>
        <p:txBody>
          <a:bodyPr/>
          <a:lstStyle/>
          <a:p>
            <a:r>
              <a:rPr lang="en-US" dirty="0"/>
              <a:t>HEPIX Fall 2019 – Daniele </a:t>
            </a:r>
            <a:r>
              <a:rPr lang="en-US" dirty="0" err="1"/>
              <a:t>Pomponi</a:t>
            </a:r>
            <a:endParaRPr lang="en-US" dirty="0"/>
          </a:p>
        </p:txBody>
      </p:sp>
      <p:sp>
        <p:nvSpPr>
          <p:cNvPr id="6" name="Slide Number Placeholder 5">
            <a:extLst>
              <a:ext uri="{FF2B5EF4-FFF2-40B4-BE49-F238E27FC236}">
                <a16:creationId xmlns:a16="http://schemas.microsoft.com/office/drawing/2014/main" id="{BA6685FE-562E-5D40-8509-EE5C68D4D881}"/>
              </a:ext>
            </a:extLst>
          </p:cNvPr>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6">
            <a:extLst>
              <a:ext uri="{FF2B5EF4-FFF2-40B4-BE49-F238E27FC236}">
                <a16:creationId xmlns:a16="http://schemas.microsoft.com/office/drawing/2014/main" id="{5006CC93-D947-894A-B3E3-7D34B978A973}"/>
              </a:ext>
            </a:extLst>
          </p:cNvPr>
          <p:cNvPicPr>
            <a:picLocks noChangeAspect="1"/>
          </p:cNvPicPr>
          <p:nvPr/>
        </p:nvPicPr>
        <p:blipFill>
          <a:blip r:embed="rId3"/>
          <a:stretch>
            <a:fillRect/>
          </a:stretch>
        </p:blipFill>
        <p:spPr>
          <a:xfrm>
            <a:off x="154947" y="1258580"/>
            <a:ext cx="8529107" cy="2052552"/>
          </a:xfrm>
          <a:prstGeom prst="rect">
            <a:avLst/>
          </a:prstGeom>
        </p:spPr>
      </p:pic>
      <p:pic>
        <p:nvPicPr>
          <p:cNvPr id="8" name="Picture 7">
            <a:extLst>
              <a:ext uri="{FF2B5EF4-FFF2-40B4-BE49-F238E27FC236}">
                <a16:creationId xmlns:a16="http://schemas.microsoft.com/office/drawing/2014/main" id="{5256A1C7-01C6-8348-B577-E1A91054C046}"/>
              </a:ext>
            </a:extLst>
          </p:cNvPr>
          <p:cNvPicPr>
            <a:picLocks noChangeAspect="1"/>
          </p:cNvPicPr>
          <p:nvPr/>
        </p:nvPicPr>
        <p:blipFill>
          <a:blip r:embed="rId4"/>
          <a:stretch>
            <a:fillRect/>
          </a:stretch>
        </p:blipFill>
        <p:spPr>
          <a:xfrm>
            <a:off x="154947" y="3623941"/>
            <a:ext cx="8901664" cy="2032730"/>
          </a:xfrm>
          <a:prstGeom prst="rect">
            <a:avLst/>
          </a:prstGeom>
        </p:spPr>
      </p:pic>
    </p:spTree>
    <p:extLst>
      <p:ext uri="{BB962C8B-B14F-4D97-AF65-F5344CB8AC3E}">
        <p14:creationId xmlns:p14="http://schemas.microsoft.com/office/powerpoint/2010/main" val="1284670590"/>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_4-3" id="{B3FD1B4A-E9E9-3F41-A96E-AD5959AE754A}" vid="{DC9517BF-101B-6942-8804-D1BE3BA67D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Template>
  <TotalTime>6345</TotalTime>
  <Words>1070</Words>
  <Application>Microsoft Macintosh PowerPoint</Application>
  <PresentationFormat>On-screen Show (4:3)</PresentationFormat>
  <Paragraphs>368</Paragraphs>
  <Slides>29</Slides>
  <Notes>25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Calibri</vt:lpstr>
      <vt:lpstr>Courier New</vt:lpstr>
      <vt:lpstr>DejaVu Sans</vt:lpstr>
      <vt:lpstr>Noto Sans</vt:lpstr>
      <vt:lpstr>Optima</vt:lpstr>
      <vt:lpstr>Tahoma</vt:lpstr>
      <vt:lpstr>Wingdings</vt:lpstr>
      <vt:lpstr>CERNCorporate4-3</vt:lpstr>
      <vt:lpstr>PowerPoint Presentation</vt:lpstr>
      <vt:lpstr>Agenda</vt:lpstr>
      <vt:lpstr>LHCb Containers  Network overview</vt:lpstr>
      <vt:lpstr>LHCb containers: why?</vt:lpstr>
      <vt:lpstr>PowerPoint Presentation</vt:lpstr>
      <vt:lpstr>PowerPoint Presentation</vt:lpstr>
      <vt:lpstr>PowerPoint Presentation</vt:lpstr>
      <vt:lpstr>PowerPoint Presentation</vt:lpstr>
      <vt:lpstr>Physical infrastructure overview</vt:lpstr>
      <vt:lpstr>Rack layout</vt:lpstr>
      <vt:lpstr>Cabling and Optics</vt:lpstr>
      <vt:lpstr>Network topology</vt:lpstr>
      <vt:lpstr>PowerPoint Presentation</vt:lpstr>
      <vt:lpstr>Data and Management routers</vt:lpstr>
      <vt:lpstr>PowerPoint Presentation</vt:lpstr>
      <vt:lpstr>PowerPoint Presentation</vt:lpstr>
      <vt:lpstr>PowerPoint Presentation</vt:lpstr>
      <vt:lpstr>PowerPoint Presentation</vt:lpstr>
      <vt:lpstr>PowerPoint Presentation</vt:lpstr>
      <vt:lpstr>Looking at the stats …</vt:lpstr>
      <vt:lpstr>DWDM Setup</vt:lpstr>
      <vt:lpstr>Feasibility test for shared HLT</vt:lpstr>
      <vt:lpstr>PowerPoint Presentation</vt:lpstr>
      <vt:lpstr>Transmission results </vt:lpstr>
      <vt:lpstr>DWDM using PAM4 optics</vt:lpstr>
      <vt:lpstr>DWDM setup for experiments</vt:lpstr>
      <vt:lpstr>PowerPoint Presentation</vt:lpstr>
      <vt:lpstr>DWDM Conclusion</vt:lpstr>
      <vt:lpstr>Questions?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112</cp:revision>
  <cp:lastPrinted>2019-10-16T07:04:14Z</cp:lastPrinted>
  <dcterms:created xsi:type="dcterms:W3CDTF">2019-10-07T07:38:57Z</dcterms:created>
  <dcterms:modified xsi:type="dcterms:W3CDTF">2019-10-16T07:11:20Z</dcterms:modified>
</cp:coreProperties>
</file>