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Default Extension="pict" ContentType="image/pict"/>
  <Override PartName="/ppt/slides/slide9.xml" ContentType="application/vnd.openxmlformats-officedocument.presentationml.slide+xml"/>
  <Override PartName="/ppt/embeddings/oleObject4.bin" ContentType="application/vnd.openxmlformats-officedocument.oleObject"/>
  <Default Extension="emf" ContentType="image/x-emf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.xml" ContentType="application/vnd.openxmlformats-officedocument.presentationml.slideLayout+xml"/>
  <Override PartName="/ppt/embeddings/Microsoft_Formel-Editor6.bin" ContentType="application/vnd.openxmlformats-officedocument.oleObject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embeddings/Microsoft_Formel-Editor2.bin" ContentType="application/vnd.openxmlformats-officedocument.oleObject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embeddings/oleObject5.bin" ContentType="application/vnd.openxmlformats-officedocument.oleObject"/>
  <Override PartName="/ppt/slides/slide15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6.xml" ContentType="application/vnd.openxmlformats-officedocument.presentationml.slide+xml"/>
  <Override PartName="/ppt/embeddings/oleObject1.bin" ContentType="application/vnd.openxmlformats-officedocument.oleObject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theme/theme3.xml" ContentType="application/vnd.openxmlformats-officedocument.theme+xml"/>
  <Override PartName="/ppt/slideLayouts/slideLayout2.xml" ContentType="application/vnd.openxmlformats-officedocument.presentationml.slideLayout+xml"/>
  <Default Extension="png" ContentType="image/png"/>
  <Override PartName="/ppt/embeddings/Microsoft_Formel-Editor3.bin" ContentType="application/vnd.openxmlformats-officedocument.oleObject"/>
  <Override PartName="/ppt/slides/slide16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7.xml" ContentType="application/vnd.openxmlformats-officedocument.presentationml.slide+xml"/>
  <Override PartName="/ppt/embeddings/oleObject2.bin" ContentType="application/vnd.openxmlformats-officedocument.oleObject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Default Extension="vml" ContentType="application/vnd.openxmlformats-officedocument.vmlDrawing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embeddings/Microsoft_Formel-Editor4.bin" ContentType="application/vnd.openxmlformats-officedocument.oleObject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8.xml" ContentType="application/vnd.openxmlformats-officedocument.presentationml.slide+xml"/>
  <Override PartName="/ppt/embeddings/oleObject3.bin" ContentType="application/vnd.openxmlformats-officedocument.oleObject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Default Extension="wmf" ContentType="image/x-wmf"/>
  <Override PartName="/ppt/slideLayouts/slideLayout4.xml" ContentType="application/vnd.openxmlformats-officedocument.presentationml.slideLayout+xml"/>
  <Override PartName="/ppt/embeddings/Microsoft_Formel-Editor5.bin" ContentType="application/vnd.openxmlformats-officedocument.oleObject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embeddings/Microsoft_Formel-Editor1.bin" ContentType="application/vnd.openxmlformats-officedocument.oleObject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 autoCompressPictures="0">
  <p:sldMasterIdLst>
    <p:sldMasterId id="2147483810" r:id="rId1"/>
  </p:sldMasterIdLst>
  <p:notesMasterIdLst>
    <p:notesMasterId r:id="rId22"/>
  </p:notesMasterIdLst>
  <p:handoutMasterIdLst>
    <p:handoutMasterId r:id="rId23"/>
  </p:handoutMasterIdLst>
  <p:sldIdLst>
    <p:sldId id="256" r:id="rId2"/>
    <p:sldId id="257" r:id="rId3"/>
    <p:sldId id="275" r:id="rId4"/>
    <p:sldId id="271" r:id="rId5"/>
    <p:sldId id="274" r:id="rId6"/>
    <p:sldId id="273" r:id="rId7"/>
    <p:sldId id="268" r:id="rId8"/>
    <p:sldId id="269" r:id="rId9"/>
    <p:sldId id="270" r:id="rId10"/>
    <p:sldId id="272" r:id="rId11"/>
    <p:sldId id="262" r:id="rId12"/>
    <p:sldId id="276" r:id="rId13"/>
    <p:sldId id="277" r:id="rId14"/>
    <p:sldId id="263" r:id="rId15"/>
    <p:sldId id="278" r:id="rId16"/>
    <p:sldId id="279" r:id="rId17"/>
    <p:sldId id="264" r:id="rId18"/>
    <p:sldId id="280" r:id="rId19"/>
    <p:sldId id="265" r:id="rId20"/>
    <p:sldId id="266" r:id="rId21"/>
  </p:sldIdLst>
  <p:sldSz cx="9144000" cy="6858000" type="screen4x3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6020" autoAdjust="0"/>
    <p:restoredTop sz="90486" autoAdjust="0"/>
  </p:normalViewPr>
  <p:slideViewPr>
    <p:cSldViewPr snapToGrid="0" snapToObjects="1">
      <p:cViewPr varScale="1">
        <p:scale>
          <a:sx n="88" d="100"/>
          <a:sy n="88" d="100"/>
        </p:scale>
        <p:origin x="-77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notesMaster" Target="notesMasters/notesMaster1.xml"/><Relationship Id="rId23" Type="http://schemas.openxmlformats.org/officeDocument/2006/relationships/handoutMaster" Target="handoutMasters/handout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Relationship Id="rId2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4" Type="http://schemas.openxmlformats.org/officeDocument/2006/relationships/image" Target="../media/image13.wmf"/><Relationship Id="rId1" Type="http://schemas.openxmlformats.org/officeDocument/2006/relationships/image" Target="../media/image10.pict"/><Relationship Id="rId2" Type="http://schemas.openxmlformats.org/officeDocument/2006/relationships/image" Target="../media/image11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4" Type="http://schemas.openxmlformats.org/officeDocument/2006/relationships/image" Target="../media/image20.wmf"/><Relationship Id="rId1" Type="http://schemas.openxmlformats.org/officeDocument/2006/relationships/image" Target="../media/image17.wmf"/><Relationship Id="rId2" Type="http://schemas.openxmlformats.org/officeDocument/2006/relationships/image" Target="../media/image1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59AAC9-5776-A042-814D-70C1BF5308B9}" type="datetimeFigureOut">
              <a:rPr lang="de-DE" smtClean="0"/>
              <a:t>03.03.2010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B5CC1C-63A7-8F45-9541-01D2C006F66F}" type="slidenum">
              <a:rPr lang="en-US" smtClean="0"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281637-A00B-EE42-91A8-F78CF2CA154A}" type="datetimeFigureOut">
              <a:rPr lang="de-DE" smtClean="0"/>
              <a:t>03.03.2010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395A3D-8D2D-D240-B955-D58CD50B1261}" type="slidenum">
              <a:rPr lang="en-US" smtClean="0"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hteck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hteck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hteck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hteck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hteck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Abgerundetes Rechteck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Abgerundetes Rechteck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hteck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eck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eck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hteck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457200" y="1972456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de-DE" smtClean="0"/>
              <a:t>Mastertitelformat bearbeiten</a:t>
            </a:r>
            <a:endParaRPr kumimoji="0" lang="en-US"/>
          </a:p>
        </p:txBody>
      </p:sp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smtClean="0"/>
              <a:t>Master-Untertitelformat bearbeiten</a:t>
            </a:r>
            <a:endParaRPr kumimoji="0" lang="en-US"/>
          </a:p>
        </p:txBody>
      </p:sp>
      <p:sp>
        <p:nvSpPr>
          <p:cNvPr id="28" name="Datumsplatzhalt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r>
              <a:rPr lang="de-DE" smtClean="0"/>
              <a:t>05.03.2010</a:t>
            </a:r>
            <a:endParaRPr lang="en-US"/>
          </a:p>
        </p:txBody>
      </p:sp>
      <p:sp>
        <p:nvSpPr>
          <p:cNvPr id="17" name="Fußzeilenplatzhalt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r>
              <a:rPr lang="de-DE" smtClean="0"/>
              <a:t>T. Flick, Temperature Stabilized Measurements of Laser Spectra</a:t>
            </a:r>
            <a:endParaRPr lang="en-US" dirty="0"/>
          </a:p>
        </p:txBody>
      </p:sp>
      <p:sp>
        <p:nvSpPr>
          <p:cNvPr id="29" name="Foliennummernplatzhalt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8AF02B71-8991-4516-A01E-F1A9ACD28BD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Mastertitelformat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de-DE" smtClean="0"/>
              <a:t>Mastertextformat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05.03.2010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T. Flick, Temperature Stabilized Measurements of Laser Spectra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56BA9-B5CF-824D-8C54-1AECC5453587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781800" y="689009"/>
            <a:ext cx="1905000" cy="5940391"/>
          </a:xfrm>
        </p:spPr>
        <p:txBody>
          <a:bodyPr vert="eaVert"/>
          <a:lstStyle/>
          <a:p>
            <a:r>
              <a:rPr kumimoji="0" lang="de-DE" smtClean="0"/>
              <a:t>Mastertitelformat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689009"/>
            <a:ext cx="6248400" cy="5940391"/>
          </a:xfrm>
        </p:spPr>
        <p:txBody>
          <a:bodyPr vert="eaVert"/>
          <a:lstStyle/>
          <a:p>
            <a:pPr lvl="0" eaLnBrk="1" latinLnBrk="0" hangingPunct="1"/>
            <a:r>
              <a:rPr lang="de-DE" smtClean="0"/>
              <a:t>Mastertextformat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05.03.2010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T. Flick, Temperature Stabilized Measurements of Laser Spectra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56BA9-B5CF-824D-8C54-1AECC5453587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TwoObj">
  <p:cSld name="Titel, Tex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3400" y="-228600"/>
            <a:ext cx="7315200" cy="1143000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990600" y="914400"/>
            <a:ext cx="3924300" cy="4876800"/>
          </a:xfr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5067300" y="914400"/>
            <a:ext cx="3924300" cy="2362200"/>
          </a:xfr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5067300" y="3429000"/>
            <a:ext cx="3924300" cy="2362200"/>
          </a:xfr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0"/>
          </p:nvPr>
        </p:nvSpPr>
        <p:spPr>
          <a:xfrm>
            <a:off x="533400" y="6553200"/>
            <a:ext cx="19812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T. Flick, Temperature Stabilized Measurements of Laser Spectra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fourObj">
  <p:cSld name="Titel und vier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sz="quarter"/>
          </p:nvPr>
        </p:nvSpPr>
        <p:spPr>
          <a:xfrm>
            <a:off x="533400" y="-228600"/>
            <a:ext cx="7315200" cy="1143000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>
          <a:xfrm>
            <a:off x="990600" y="914400"/>
            <a:ext cx="3924300" cy="2362200"/>
          </a:xfr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5067300" y="914400"/>
            <a:ext cx="3924300" cy="2362200"/>
          </a:xfr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990600" y="3429000"/>
            <a:ext cx="3924300" cy="2362200"/>
          </a:xfr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5067300" y="3429000"/>
            <a:ext cx="3924300" cy="2362200"/>
          </a:xfr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0"/>
          </p:nvPr>
        </p:nvSpPr>
        <p:spPr>
          <a:xfrm>
            <a:off x="533400" y="6553200"/>
            <a:ext cx="19812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T. Flick, Temperature Stabilized Measurements of Laser Spectra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AndTwoObj">
  <p:cSld name="Titel, Inhal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3400" y="-228600"/>
            <a:ext cx="7315200" cy="1143000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990600" y="914400"/>
            <a:ext cx="3924300" cy="4876800"/>
          </a:xfr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5067300" y="914400"/>
            <a:ext cx="3924300" cy="2362200"/>
          </a:xfr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5067300" y="3429000"/>
            <a:ext cx="3924300" cy="2362200"/>
          </a:xfr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0"/>
          </p:nvPr>
        </p:nvSpPr>
        <p:spPr>
          <a:xfrm>
            <a:off x="533400" y="6553200"/>
            <a:ext cx="19812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T. Flick, Temperature Stabilized Measurements of Laser Spectra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Mastertitelformat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de-DE" smtClean="0"/>
              <a:t>Mastertextformat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05.03.2010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T. Flick, Temperature Stabilized Measurements of Laser Spectra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56BA9-B5CF-824D-8C54-1AECC5453587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de-DE" smtClean="0"/>
              <a:t>Mastertitelformat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de-DE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05.03.2010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T. Flick, Temperature Stabilized Measurements of Laser Spectra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56BA9-B5CF-824D-8C54-1AECC5453587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Mastertitelformat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29698" y="1864376"/>
            <a:ext cx="4266102" cy="4911011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Mastertextformat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199" y="1864376"/>
            <a:ext cx="4225275" cy="4911011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Mastertextformat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05.03.2010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T. Flick, Temperature Stabilized Measurements of Laser Spectra</a:t>
            </a:r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56BA9-B5CF-824D-8C54-1AECC5453587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1000" y="608076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de-DE" smtClean="0"/>
              <a:t>Mastertitelformat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81000" y="171808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dirty="0" smtClean="0"/>
              <a:t>Mastertextformat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4721225" y="171808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dirty="0" smtClean="0"/>
              <a:t>Mastertextformat bearbeiten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2"/>
          </p:nvPr>
        </p:nvSpPr>
        <p:spPr>
          <a:xfrm>
            <a:off x="381000" y="2175280"/>
            <a:ext cx="4041648" cy="4419439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 smtClean="0"/>
              <a:t>Mastertextformat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718304" y="2175280"/>
            <a:ext cx="4041775" cy="4419439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 smtClean="0"/>
              <a:t>Mastertextformat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26" name="Datumsplatzhalt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r>
              <a:rPr lang="de-DE" smtClean="0"/>
              <a:t>05.03.2010</a:t>
            </a:r>
            <a:endParaRPr lang="en-US"/>
          </a:p>
        </p:txBody>
      </p:sp>
      <p:sp>
        <p:nvSpPr>
          <p:cNvPr id="27" name="Foliennummernplatzhalt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5056BA9-B5CF-824D-8C54-1AECC5453587}" type="slidenum">
              <a:rPr lang="en-US" smtClean="0"/>
              <a:t>‹Nr.›</a:t>
            </a:fld>
            <a:endParaRPr lang="en-US"/>
          </a:p>
        </p:txBody>
      </p:sp>
      <p:sp>
        <p:nvSpPr>
          <p:cNvPr id="28" name="Fußzeilenplatzhalt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de-DE" smtClean="0"/>
              <a:t>T. Flick, Temperature Stabilized Measurements of Laser Spectra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de-DE" smtClean="0"/>
              <a:t>Mastertitelformat bearbeiten</a:t>
            </a:r>
            <a:endParaRPr kumimoji="0"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r>
              <a:rPr lang="de-DE" smtClean="0"/>
              <a:t>05.03.2010</a:t>
            </a:r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r>
              <a:rPr lang="de-DE" smtClean="0"/>
              <a:t>T. Flick, Temperature Stabilized Measurements of Laser Spectra</a:t>
            </a: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D5056BA9-B5CF-824D-8C54-1AECC5453587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05.03.2010</a:t>
            </a:r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T. Flick, Temperature Stabilized Measurements of Laser Spectra</a:t>
            </a:r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56BA9-B5CF-824D-8C54-1AECC5453587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de-DE" smtClean="0"/>
              <a:t>Mastertitelformat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de-DE" smtClean="0"/>
              <a:t>Mastertextformat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05.03.2010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T. Flick, Temperature Stabilized Measurements of Laser Spectra</a:t>
            </a:r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56BA9-B5CF-824D-8C54-1AECC5453587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de-DE" smtClean="0"/>
              <a:t>Mastertitelformat bearbeiten</a:t>
            </a:r>
            <a:endParaRPr kumimoji="0"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05.03.2010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T. Flick, Temperature Stabilized Measurements of Laser Spectra</a:t>
            </a:r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56BA9-B5CF-824D-8C54-1AECC5453587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hteck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hteck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hteck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hteck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hteck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Abgerundetes Rechteck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Abgerundetes Rechteck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hteck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hteck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hteck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hteck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hteck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hteck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elplatzhalter 21"/>
          <p:cNvSpPr>
            <a:spLocks noGrp="1"/>
          </p:cNvSpPr>
          <p:nvPr>
            <p:ph type="title"/>
          </p:nvPr>
        </p:nvSpPr>
        <p:spPr>
          <a:xfrm>
            <a:off x="229698" y="625519"/>
            <a:ext cx="8643777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de-DE" smtClean="0"/>
              <a:t>Mastertitelformat bearbeiten</a:t>
            </a:r>
            <a:endParaRPr kumimoji="0" lang="en-US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229699" y="1864376"/>
            <a:ext cx="8643776" cy="4710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smtClean="0"/>
              <a:t>Mastertextformat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14" name="Datumsplatzhalter 13"/>
          <p:cNvSpPr>
            <a:spLocks noGrp="1"/>
          </p:cNvSpPr>
          <p:nvPr>
            <p:ph type="dt" sz="half" idx="2"/>
          </p:nvPr>
        </p:nvSpPr>
        <p:spPr>
          <a:xfrm>
            <a:off x="-1" y="2272"/>
            <a:ext cx="1824071" cy="306004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100"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05.03.2010</a:t>
            </a:r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2080791" y="-17088"/>
            <a:ext cx="5701911" cy="32775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r>
              <a:rPr lang="de-DE" smtClean="0"/>
              <a:t>T. Flick, Temperature Stabilized Measurements of Laser Spectra</a:t>
            </a:r>
            <a:endParaRPr lang="en-US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D5056BA9-B5CF-824D-8C54-1AECC5453587}" type="slidenum">
              <a:rPr lang="en-US" smtClean="0"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1" r:id="rId11"/>
    <p:sldLayoutId id="2147483822" r:id="rId12"/>
    <p:sldLayoutId id="2147483823" r:id="rId13"/>
    <p:sldLayoutId id="2147483824" r:id="rId14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4" Type="http://schemas.openxmlformats.org/officeDocument/2006/relationships/image" Target="../media/image22.wmf"/><Relationship Id="rId5" Type="http://schemas.openxmlformats.org/officeDocument/2006/relationships/oleObject" Target="../embeddings/oleObject2.bin"/><Relationship Id="rId6" Type="http://schemas.openxmlformats.org/officeDocument/2006/relationships/oleObject" Target="../embeddings/oleObject3.bin"/><Relationship Id="rId7" Type="http://schemas.openxmlformats.org/officeDocument/2006/relationships/oleObject" Target="../embeddings/oleObject4.bin"/><Relationship Id="rId8" Type="http://schemas.openxmlformats.org/officeDocument/2006/relationships/oleObject" Target="../embeddings/oleObject5.bin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Relationship Id="rId3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Relationship Id="rId3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4" Type="http://schemas.openxmlformats.org/officeDocument/2006/relationships/image" Target="../media/image31.png"/><Relationship Id="rId5" Type="http://schemas.openxmlformats.org/officeDocument/2006/relationships/image" Target="../media/image32.png"/><Relationship Id="rId6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wmf"/><Relationship Id="rId3" Type="http://schemas.openxmlformats.org/officeDocument/2006/relationships/image" Target="../media/image3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6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4" Type="http://schemas.openxmlformats.org/officeDocument/2006/relationships/oleObject" Target="../embeddings/Microsoft_Formel-Editor1.bin"/><Relationship Id="rId5" Type="http://schemas.openxmlformats.org/officeDocument/2006/relationships/oleObject" Target="../embeddings/Microsoft_Formel-Editor2.bin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4" Type="http://schemas.openxmlformats.org/officeDocument/2006/relationships/oleObject" Target="../embeddings/Microsoft_Formel-Editor3.bin"/><Relationship Id="rId5" Type="http://schemas.openxmlformats.org/officeDocument/2006/relationships/oleObject" Target="../embeddings/Microsoft_Formel-Editor4.bin"/><Relationship Id="rId6" Type="http://schemas.openxmlformats.org/officeDocument/2006/relationships/oleObject" Target="../embeddings/Microsoft_Formel-Editor5.bin"/><Relationship Id="rId7" Type="http://schemas.openxmlformats.org/officeDocument/2006/relationships/oleObject" Target="../embeddings/Microsoft_Formel-Editor6.bin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4" Type="http://schemas.openxmlformats.org/officeDocument/2006/relationships/image" Target="../media/image16.w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wm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57200" y="2146090"/>
            <a:ext cx="8458200" cy="1470025"/>
          </a:xfrm>
        </p:spPr>
        <p:txBody>
          <a:bodyPr/>
          <a:lstStyle/>
          <a:p>
            <a:r>
              <a:rPr lang="de-DE" dirty="0" err="1" smtClean="0"/>
              <a:t>Temperature</a:t>
            </a:r>
            <a:r>
              <a:rPr lang="de-DE" dirty="0" smtClean="0"/>
              <a:t> </a:t>
            </a:r>
            <a:r>
              <a:rPr lang="de-DE" dirty="0" err="1" smtClean="0"/>
              <a:t>Stabilized</a:t>
            </a:r>
            <a:r>
              <a:rPr lang="de-DE" dirty="0" smtClean="0"/>
              <a:t> </a:t>
            </a:r>
            <a:r>
              <a:rPr lang="de-DE" dirty="0" err="1" smtClean="0"/>
              <a:t>Measurements</a:t>
            </a:r>
            <a:r>
              <a:rPr lang="de-DE" dirty="0" smtClean="0"/>
              <a:t> of Laser </a:t>
            </a:r>
            <a:r>
              <a:rPr lang="de-DE" dirty="0" err="1" smtClean="0"/>
              <a:t>Spectra</a:t>
            </a:r>
            <a:endParaRPr lang="en-US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T. Flick, Wuppertal University</a:t>
            </a:r>
          </a:p>
          <a:p>
            <a:r>
              <a:rPr lang="en-US" dirty="0" smtClean="0"/>
              <a:t>Mini </a:t>
            </a:r>
            <a:r>
              <a:rPr lang="en-US" dirty="0" err="1" smtClean="0"/>
              <a:t>Opto</a:t>
            </a:r>
            <a:r>
              <a:rPr lang="en-US" dirty="0" smtClean="0"/>
              <a:t> Workshop</a:t>
            </a:r>
          </a:p>
          <a:p>
            <a:r>
              <a:rPr lang="en-US" dirty="0" smtClean="0"/>
              <a:t>4.-5. March 2010</a:t>
            </a:r>
          </a:p>
          <a:p>
            <a:r>
              <a:rPr lang="en-US" dirty="0" smtClean="0"/>
              <a:t>CERN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ußzeilenplatzhalt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T. Flick, Temperature Stabilized Measurements of Laser Spectra</a:t>
            </a:r>
            <a:endParaRPr lang="en-US"/>
          </a:p>
        </p:txBody>
      </p:sp>
      <p:sp>
        <p:nvSpPr>
          <p:cNvPr id="1053698" name="Rectangle 2"/>
          <p:cNvSpPr>
            <a:spLocks noChangeArrowheads="1"/>
          </p:cNvSpPr>
          <p:nvPr/>
        </p:nvSpPr>
        <p:spPr bwMode="auto">
          <a:xfrm>
            <a:off x="2743200" y="1923990"/>
            <a:ext cx="295275" cy="609600"/>
          </a:xfrm>
          <a:prstGeom prst="rect">
            <a:avLst/>
          </a:prstGeom>
          <a:solidFill>
            <a:srgbClr val="FFFF99"/>
          </a:solidFill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3699" name="Rectangle 3"/>
          <p:cNvSpPr>
            <a:spLocks noChangeArrowheads="1"/>
          </p:cNvSpPr>
          <p:nvPr/>
        </p:nvSpPr>
        <p:spPr bwMode="auto">
          <a:xfrm>
            <a:off x="7083425" y="1923990"/>
            <a:ext cx="609600" cy="609600"/>
          </a:xfrm>
          <a:prstGeom prst="rect">
            <a:avLst/>
          </a:prstGeom>
          <a:solidFill>
            <a:srgbClr val="FFFF99"/>
          </a:solidFill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3700" name="Rectangle 4"/>
          <p:cNvSpPr>
            <a:spLocks noChangeArrowheads="1"/>
          </p:cNvSpPr>
          <p:nvPr/>
        </p:nvSpPr>
        <p:spPr bwMode="auto">
          <a:xfrm>
            <a:off x="990600" y="2438400"/>
            <a:ext cx="8077200" cy="4038600"/>
          </a:xfrm>
          <a:prstGeom prst="rect">
            <a:avLst/>
          </a:prstGeom>
          <a:solidFill>
            <a:schemeClr val="bg1"/>
          </a:solidFill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3701" name="Rectangle 5"/>
          <p:cNvSpPr>
            <a:spLocks noGrp="1" noChangeArrowheads="1"/>
          </p:cNvSpPr>
          <p:nvPr>
            <p:ph type="title" sz="quarter"/>
          </p:nvPr>
        </p:nvSpPr>
        <p:spPr>
          <a:xfrm>
            <a:off x="533400" y="247590"/>
            <a:ext cx="73152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Thermal Effects during Irradiation</a:t>
            </a:r>
          </a:p>
        </p:txBody>
      </p:sp>
      <p:pic>
        <p:nvPicPr>
          <p:cNvPr id="1053702" name="Picture 6"/>
          <p:cNvPicPr>
            <a:picLocks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421313" y="2895600"/>
            <a:ext cx="3494087" cy="3505200"/>
          </a:xfrm>
          <a:solidFill>
            <a:schemeClr val="bg1"/>
          </a:solidFill>
          <a:ln/>
        </p:spPr>
      </p:pic>
      <p:pic>
        <p:nvPicPr>
          <p:cNvPr id="1053703" name="Picture 7"/>
          <p:cNvPicPr>
            <a:picLocks noChangeAspect="1" noChangeArrowheads="1"/>
          </p:cNvPicPr>
          <p:nvPr>
            <p:ph sz="quarter" idx="3"/>
          </p:nvPr>
        </p:nvPicPr>
        <p:blipFill>
          <a:blip r:embed="rId4"/>
          <a:srcRect/>
          <a:stretch>
            <a:fillRect/>
          </a:stretch>
        </p:blipFill>
        <p:spPr>
          <a:xfrm>
            <a:off x="1066800" y="2954338"/>
            <a:ext cx="3505200" cy="3446462"/>
          </a:xfrm>
          <a:solidFill>
            <a:schemeClr val="bg1"/>
          </a:solidFill>
          <a:ln/>
        </p:spPr>
      </p:pic>
      <p:graphicFrame>
        <p:nvGraphicFramePr>
          <p:cNvPr id="1053704" name="Object 8"/>
          <p:cNvGraphicFramePr>
            <a:graphicFrameLocks noChangeAspect="1"/>
          </p:cNvGraphicFramePr>
          <p:nvPr/>
        </p:nvGraphicFramePr>
        <p:xfrm>
          <a:off x="2768600" y="1923990"/>
          <a:ext cx="2913063" cy="633413"/>
        </p:xfrm>
        <a:graphic>
          <a:graphicData uri="http://schemas.openxmlformats.org/presentationml/2006/ole">
            <p:oleObj spid="_x0000_s198658" name="Equation" r:id="rId5" imgW="3466800" imgH="749160" progId="Equation.DSMT4">
              <p:embed/>
            </p:oleObj>
          </a:graphicData>
        </a:graphic>
      </p:graphicFrame>
      <p:sp>
        <p:nvSpPr>
          <p:cNvPr id="1053705" name="Rectangle 9"/>
          <p:cNvSpPr>
            <a:spLocks noChangeArrowheads="1"/>
          </p:cNvSpPr>
          <p:nvPr/>
        </p:nvSpPr>
        <p:spPr bwMode="auto">
          <a:xfrm>
            <a:off x="228600" y="3190875"/>
            <a:ext cx="9144000" cy="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53706" name="Line 10"/>
          <p:cNvSpPr>
            <a:spLocks noChangeShapeType="1"/>
          </p:cNvSpPr>
          <p:nvPr/>
        </p:nvSpPr>
        <p:spPr bwMode="auto">
          <a:xfrm flipH="1">
            <a:off x="2692400" y="4660900"/>
            <a:ext cx="336550" cy="1289050"/>
          </a:xfrm>
          <a:prstGeom prst="line">
            <a:avLst/>
          </a:prstGeom>
          <a:noFill/>
          <a:ln w="9525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3707" name="Rectangle 11"/>
          <p:cNvSpPr>
            <a:spLocks noChangeArrowheads="1"/>
          </p:cNvSpPr>
          <p:nvPr/>
        </p:nvSpPr>
        <p:spPr bwMode="auto">
          <a:xfrm>
            <a:off x="1143000" y="1285530"/>
            <a:ext cx="7772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1600" b="0" dirty="0">
                <a:latin typeface="Arial Unicode MS" charset="0"/>
              </a:rPr>
              <a:t>A parameter that describes the de</a:t>
            </a:r>
            <a:r>
              <a:rPr lang="en-GB" sz="1600" b="0" dirty="0">
                <a:latin typeface="Arial Unicode MS" charset="0"/>
              </a:rPr>
              <a:t>vice’s efficiency to release heat generated inside the laser is called </a:t>
            </a:r>
            <a:r>
              <a:rPr lang="en-GB" sz="1600" b="0" dirty="0">
                <a:solidFill>
                  <a:srgbClr val="000099"/>
                </a:solidFill>
                <a:latin typeface="Arial Unicode MS" charset="0"/>
              </a:rPr>
              <a:t>Thermal Resistance </a:t>
            </a:r>
            <a:r>
              <a:rPr lang="en-GB" sz="1600" b="0" dirty="0" err="1">
                <a:solidFill>
                  <a:srgbClr val="000099"/>
                </a:solidFill>
                <a:latin typeface="Arial Unicode MS" charset="0"/>
              </a:rPr>
              <a:t>R</a:t>
            </a:r>
            <a:r>
              <a:rPr lang="en-GB" sz="1600" b="0" baseline="-25000" dirty="0" err="1">
                <a:solidFill>
                  <a:srgbClr val="000099"/>
                </a:solidFill>
                <a:latin typeface="Arial Unicode MS" charset="0"/>
              </a:rPr>
              <a:t>th</a:t>
            </a:r>
            <a:endParaRPr lang="en-GB" sz="1600" b="0" dirty="0">
              <a:solidFill>
                <a:srgbClr val="000099"/>
              </a:solidFill>
              <a:latin typeface="Arial Unicode MS" charset="0"/>
            </a:endParaRP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</a:pPr>
            <a:endParaRPr lang="en-GB" sz="1600" b="0" baseline="-25000" dirty="0">
              <a:latin typeface="Arial Unicode MS" charset="0"/>
            </a:endParaRPr>
          </a:p>
        </p:txBody>
      </p:sp>
      <p:graphicFrame>
        <p:nvGraphicFramePr>
          <p:cNvPr id="1053708" name="Object 12"/>
          <p:cNvGraphicFramePr>
            <a:graphicFrameLocks noChangeAspect="1"/>
          </p:cNvGraphicFramePr>
          <p:nvPr/>
        </p:nvGraphicFramePr>
        <p:xfrm>
          <a:off x="3062288" y="5029200"/>
          <a:ext cx="1509712" cy="200025"/>
        </p:xfrm>
        <a:graphic>
          <a:graphicData uri="http://schemas.openxmlformats.org/presentationml/2006/ole">
            <p:oleObj spid="_x0000_s198659" name="Equation" r:id="rId6" imgW="2489040" imgH="330120" progId="Equation.DSMT4">
              <p:embed/>
            </p:oleObj>
          </a:graphicData>
        </a:graphic>
      </p:graphicFrame>
      <p:sp>
        <p:nvSpPr>
          <p:cNvPr id="1053709" name="Rectangle 13"/>
          <p:cNvSpPr>
            <a:spLocks noChangeArrowheads="1"/>
          </p:cNvSpPr>
          <p:nvPr/>
        </p:nvSpPr>
        <p:spPr bwMode="auto">
          <a:xfrm>
            <a:off x="5257800" y="2514600"/>
            <a:ext cx="381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marL="342900" indent="-342900" eaLnBrk="1" hangingPunct="1">
              <a:spcBef>
                <a:spcPct val="20000"/>
              </a:spcBef>
              <a:buFontTx/>
              <a:buChar char="•"/>
            </a:pPr>
            <a:r>
              <a:rPr lang="de-DE" sz="1400" b="0">
                <a:latin typeface="Arial Unicode MS" charset="0"/>
              </a:rPr>
              <a:t> </a:t>
            </a:r>
            <a:r>
              <a:rPr lang="de-DE" sz="1400" b="0">
                <a:latin typeface="Symbol" charset="2"/>
              </a:rPr>
              <a:t>Dl</a:t>
            </a:r>
            <a:r>
              <a:rPr lang="de-DE" sz="1400" b="0">
                <a:latin typeface="Arial Unicode MS" charset="0"/>
              </a:rPr>
              <a:t>/</a:t>
            </a:r>
            <a:r>
              <a:rPr lang="de-DE" sz="1400" b="0">
                <a:latin typeface="Symbol" charset="2"/>
              </a:rPr>
              <a:t>D</a:t>
            </a:r>
            <a:r>
              <a:rPr lang="de-DE" sz="1400" b="0">
                <a:latin typeface="Arial Unicode MS" charset="0"/>
              </a:rPr>
              <a:t>P</a:t>
            </a:r>
            <a:r>
              <a:rPr lang="de-DE" sz="1400" b="0" baseline="-25000">
                <a:latin typeface="Arial Unicode MS" charset="0"/>
              </a:rPr>
              <a:t>in</a:t>
            </a:r>
            <a:r>
              <a:rPr lang="de-DE" sz="1400" b="0">
                <a:latin typeface="Arial Unicode MS" charset="0"/>
              </a:rPr>
              <a:t> monitored during irradiation:</a:t>
            </a:r>
            <a:endParaRPr lang="en-US" sz="1400" b="0" baseline="-25000">
              <a:latin typeface="Arial Unicode MS" charset="0"/>
            </a:endParaRPr>
          </a:p>
        </p:txBody>
      </p:sp>
      <p:graphicFrame>
        <p:nvGraphicFramePr>
          <p:cNvPr id="1053710" name="Object 14"/>
          <p:cNvGraphicFramePr>
            <a:graphicFrameLocks noChangeAspect="1"/>
          </p:cNvGraphicFramePr>
          <p:nvPr/>
        </p:nvGraphicFramePr>
        <p:xfrm>
          <a:off x="7696200" y="5029200"/>
          <a:ext cx="1143000" cy="415925"/>
        </p:xfrm>
        <a:graphic>
          <a:graphicData uri="http://schemas.openxmlformats.org/presentationml/2006/ole">
            <p:oleObj spid="_x0000_s198660" name="Equation" r:id="rId7" imgW="1815840" imgH="660240" progId="Equation.DSMT4">
              <p:embed/>
            </p:oleObj>
          </a:graphicData>
        </a:graphic>
      </p:graphicFrame>
      <p:sp>
        <p:nvSpPr>
          <p:cNvPr id="1053711" name="Line 15"/>
          <p:cNvSpPr>
            <a:spLocks noChangeShapeType="1"/>
          </p:cNvSpPr>
          <p:nvPr/>
        </p:nvSpPr>
        <p:spPr bwMode="auto">
          <a:xfrm flipH="1">
            <a:off x="7124700" y="4622800"/>
            <a:ext cx="533400" cy="1292225"/>
          </a:xfrm>
          <a:prstGeom prst="line">
            <a:avLst/>
          </a:prstGeom>
          <a:noFill/>
          <a:ln w="9525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aphicFrame>
        <p:nvGraphicFramePr>
          <p:cNvPr id="1053712" name="Object 16"/>
          <p:cNvGraphicFramePr>
            <a:graphicFrameLocks noChangeAspect="1"/>
          </p:cNvGraphicFramePr>
          <p:nvPr>
            <p:ph sz="quarter" idx="4"/>
          </p:nvPr>
        </p:nvGraphicFramePr>
        <p:xfrm>
          <a:off x="5711825" y="1962090"/>
          <a:ext cx="1984375" cy="503238"/>
        </p:xfrm>
        <a:graphic>
          <a:graphicData uri="http://schemas.openxmlformats.org/presentationml/2006/ole">
            <p:oleObj spid="_x0000_s198661" name="Equation" r:id="rId8" imgW="2412720" imgH="609480" progId="Equation.DSMT4">
              <p:embed/>
            </p:oleObj>
          </a:graphicData>
        </a:graphic>
      </p:graphicFrame>
      <p:sp>
        <p:nvSpPr>
          <p:cNvPr id="1053713" name="Rectangle 17"/>
          <p:cNvSpPr>
            <a:spLocks noChangeArrowheads="1"/>
          </p:cNvSpPr>
          <p:nvPr/>
        </p:nvSpPr>
        <p:spPr bwMode="auto">
          <a:xfrm>
            <a:off x="990600" y="2514600"/>
            <a:ext cx="3810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marL="342900" indent="-342900" eaLnBrk="1" hangingPunct="1">
              <a:spcBef>
                <a:spcPct val="20000"/>
              </a:spcBef>
              <a:buFontTx/>
              <a:buChar char="•"/>
            </a:pPr>
            <a:r>
              <a:rPr lang="de-DE" sz="1400" b="0">
                <a:latin typeface="Arial Unicode MS" charset="0"/>
              </a:rPr>
              <a:t> </a:t>
            </a:r>
            <a:r>
              <a:rPr lang="de-DE" sz="1400" b="0">
                <a:latin typeface="Symbol" charset="2"/>
              </a:rPr>
              <a:t>Dl</a:t>
            </a:r>
            <a:r>
              <a:rPr lang="de-DE" sz="1400" b="0">
                <a:latin typeface="Arial Unicode MS" charset="0"/>
              </a:rPr>
              <a:t>/</a:t>
            </a:r>
            <a:r>
              <a:rPr lang="de-DE" sz="1400" b="0">
                <a:latin typeface="Symbol" charset="2"/>
              </a:rPr>
              <a:t>D</a:t>
            </a:r>
            <a:r>
              <a:rPr lang="de-DE" sz="1400" b="0">
                <a:latin typeface="Arial Unicode MS" charset="0"/>
              </a:rPr>
              <a:t>T</a:t>
            </a:r>
            <a:r>
              <a:rPr lang="de-DE" sz="1400" b="0" baseline="-25000">
                <a:latin typeface="Arial Unicode MS" charset="0"/>
              </a:rPr>
              <a:t>amb </a:t>
            </a:r>
            <a:r>
              <a:rPr lang="de-DE" sz="1400" b="0">
                <a:latin typeface="Arial Unicode MS" charset="0"/>
              </a:rPr>
              <a:t>measured in an oven:</a:t>
            </a:r>
            <a:endParaRPr lang="en-US" sz="1400" b="0">
              <a:latin typeface="Arial Unicode M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Measurement Setup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 dirty="0" smtClean="0"/>
              <a:t>In Wuppertal a similar setup as used by Markus has been realized: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DUT is kept in a thermally isolated box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Cooling and heating capabilities are realized using a </a:t>
            </a:r>
            <a:r>
              <a:rPr lang="en-US" dirty="0" err="1" smtClean="0"/>
              <a:t>Peltier</a:t>
            </a:r>
            <a:r>
              <a:rPr lang="en-US" dirty="0" smtClean="0"/>
              <a:t> element and a temperature control / regulation circuit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Optical </a:t>
            </a:r>
            <a:r>
              <a:rPr lang="en-US" dirty="0" err="1" smtClean="0"/>
              <a:t>fibres</a:t>
            </a:r>
            <a:r>
              <a:rPr lang="en-US" dirty="0" smtClean="0"/>
              <a:t> connected to an OSA </a:t>
            </a:r>
            <a:br>
              <a:rPr lang="en-US" dirty="0" smtClean="0"/>
            </a:br>
            <a:r>
              <a:rPr lang="en-US" dirty="0" smtClean="0"/>
              <a:t>(Yokogawa A6319)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Laser driving using external </a:t>
            </a:r>
            <a:r>
              <a:rPr lang="en-US" dirty="0" err="1" smtClean="0"/>
              <a:t>pulser</a:t>
            </a:r>
            <a:r>
              <a:rPr lang="en-US" dirty="0" smtClean="0"/>
              <a:t> / waveform generator and current source.</a:t>
            </a:r>
          </a:p>
          <a:p>
            <a:pPr lvl="1">
              <a:spcAft>
                <a:spcPts val="600"/>
              </a:spcAft>
            </a:pP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05.03.2010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T. Flick, Temperature Stabilized Measurements of Laser Spectra</a:t>
            </a: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56BA9-B5CF-824D-8C54-1AECC5453587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Setup Schematic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05.03.2010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T. Flick, Temperature Stabilized Measurements of Laser Spectra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56BA9-B5CF-824D-8C54-1AECC5453587}" type="slidenum">
              <a:rPr lang="en-US" smtClean="0"/>
              <a:t>12</a:t>
            </a:fld>
            <a:endParaRPr lang="en-US"/>
          </a:p>
        </p:txBody>
      </p:sp>
      <p:sp>
        <p:nvSpPr>
          <p:cNvPr id="8" name="Abgerundetes Rechteck 7"/>
          <p:cNvSpPr/>
          <p:nvPr/>
        </p:nvSpPr>
        <p:spPr>
          <a:xfrm>
            <a:off x="669755" y="4481794"/>
            <a:ext cx="1284941" cy="9144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Current Source</a:t>
            </a:r>
            <a:endParaRPr lang="en-US" dirty="0"/>
          </a:p>
        </p:txBody>
      </p:sp>
      <p:sp>
        <p:nvSpPr>
          <p:cNvPr id="9" name="Abgerundetes Rechteck 8"/>
          <p:cNvSpPr/>
          <p:nvPr/>
        </p:nvSpPr>
        <p:spPr>
          <a:xfrm>
            <a:off x="550227" y="3174483"/>
            <a:ext cx="1530564" cy="9144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Waveform Generator</a:t>
            </a:r>
            <a:endParaRPr lang="en-US" dirty="0"/>
          </a:p>
        </p:txBody>
      </p:sp>
      <p:sp>
        <p:nvSpPr>
          <p:cNvPr id="10" name="Abgerundetes Rechteck 9"/>
          <p:cNvSpPr/>
          <p:nvPr/>
        </p:nvSpPr>
        <p:spPr>
          <a:xfrm>
            <a:off x="6633884" y="3466353"/>
            <a:ext cx="1837763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Temperature Regulation</a:t>
            </a:r>
            <a:endParaRPr lang="en-US" dirty="0"/>
          </a:p>
        </p:txBody>
      </p:sp>
      <p:sp>
        <p:nvSpPr>
          <p:cNvPr id="13" name="Abgerundetes Rechteck 12"/>
          <p:cNvSpPr/>
          <p:nvPr/>
        </p:nvSpPr>
        <p:spPr>
          <a:xfrm>
            <a:off x="3350044" y="1692319"/>
            <a:ext cx="1998897" cy="148216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PC</a:t>
            </a:r>
            <a:endParaRPr lang="en-US" dirty="0" smtClean="0"/>
          </a:p>
          <a:p>
            <a:pPr algn="ctr"/>
            <a:r>
              <a:rPr lang="en-US" dirty="0" err="1" smtClean="0"/>
              <a:t>LabView</a:t>
            </a:r>
            <a:r>
              <a:rPr lang="en-US" dirty="0" smtClean="0"/>
              <a:t> Control Program</a:t>
            </a:r>
          </a:p>
        </p:txBody>
      </p:sp>
      <p:sp>
        <p:nvSpPr>
          <p:cNvPr id="15" name="Abgerundetes Rechteck 14"/>
          <p:cNvSpPr/>
          <p:nvPr/>
        </p:nvSpPr>
        <p:spPr>
          <a:xfrm>
            <a:off x="6593698" y="4586381"/>
            <a:ext cx="1877949" cy="914400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OSA</a:t>
            </a:r>
            <a:endParaRPr lang="en-US" dirty="0"/>
          </a:p>
        </p:txBody>
      </p:sp>
      <p:sp>
        <p:nvSpPr>
          <p:cNvPr id="16" name="Abgerundetes Rechteck 15"/>
          <p:cNvSpPr/>
          <p:nvPr/>
        </p:nvSpPr>
        <p:spPr>
          <a:xfrm>
            <a:off x="2669241" y="3466353"/>
            <a:ext cx="3148104" cy="224117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dirty="0" smtClean="0"/>
              <a:t>Thermal Enclosure</a:t>
            </a:r>
            <a:endParaRPr lang="en-US" dirty="0"/>
          </a:p>
        </p:txBody>
      </p:sp>
      <p:sp>
        <p:nvSpPr>
          <p:cNvPr id="17" name="Rechteck 16"/>
          <p:cNvSpPr/>
          <p:nvPr/>
        </p:nvSpPr>
        <p:spPr>
          <a:xfrm>
            <a:off x="3350044" y="4088883"/>
            <a:ext cx="1998897" cy="1411898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err="1" smtClean="0"/>
              <a:t>Peltier</a:t>
            </a:r>
            <a:endParaRPr lang="en-US" dirty="0"/>
          </a:p>
        </p:txBody>
      </p:sp>
      <p:sp>
        <p:nvSpPr>
          <p:cNvPr id="18" name="Oval 17"/>
          <p:cNvSpPr/>
          <p:nvPr/>
        </p:nvSpPr>
        <p:spPr>
          <a:xfrm>
            <a:off x="3974354" y="4575548"/>
            <a:ext cx="732118" cy="719605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DUT</a:t>
            </a:r>
            <a:endParaRPr lang="en-US" sz="1200" dirty="0"/>
          </a:p>
        </p:txBody>
      </p:sp>
      <p:cxnSp>
        <p:nvCxnSpPr>
          <p:cNvPr id="20" name="Gewinkelte Verbindung 19"/>
          <p:cNvCxnSpPr>
            <a:stCxn id="13" idx="3"/>
            <a:endCxn id="10" idx="0"/>
          </p:cNvCxnSpPr>
          <p:nvPr/>
        </p:nvCxnSpPr>
        <p:spPr>
          <a:xfrm>
            <a:off x="5348941" y="2433401"/>
            <a:ext cx="2203825" cy="1032952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2" name="Gewinkelte Verbindung 19"/>
          <p:cNvCxnSpPr>
            <a:stCxn id="10" idx="1"/>
            <a:endCxn id="17" idx="3"/>
          </p:cNvCxnSpPr>
          <p:nvPr/>
        </p:nvCxnSpPr>
        <p:spPr>
          <a:xfrm rot="10800000" flipV="1">
            <a:off x="5348942" y="3923552"/>
            <a:ext cx="1284943" cy="871279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6" name="Gekrümmte Verbindung 25"/>
          <p:cNvCxnSpPr>
            <a:stCxn id="18" idx="4"/>
            <a:endCxn id="15" idx="2"/>
          </p:cNvCxnSpPr>
          <p:nvPr/>
        </p:nvCxnSpPr>
        <p:spPr>
          <a:xfrm rot="16200000" flipH="1">
            <a:off x="5833729" y="3801837"/>
            <a:ext cx="205628" cy="3192260"/>
          </a:xfrm>
          <a:prstGeom prst="curvedConnector3">
            <a:avLst>
              <a:gd name="adj1" fmla="val 538148"/>
            </a:avLst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9" name="Gewinkelte Verbindung 28"/>
          <p:cNvCxnSpPr>
            <a:stCxn id="13" idx="3"/>
            <a:endCxn id="15" idx="3"/>
          </p:cNvCxnSpPr>
          <p:nvPr/>
        </p:nvCxnSpPr>
        <p:spPr>
          <a:xfrm>
            <a:off x="5348941" y="2433401"/>
            <a:ext cx="3122706" cy="2610180"/>
          </a:xfrm>
          <a:prstGeom prst="bentConnector3">
            <a:avLst>
              <a:gd name="adj1" fmla="val 107321"/>
            </a:avLst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2" name="Gewinkelte Verbindung 31"/>
          <p:cNvCxnSpPr>
            <a:stCxn id="13" idx="1"/>
            <a:endCxn id="9" idx="0"/>
          </p:cNvCxnSpPr>
          <p:nvPr/>
        </p:nvCxnSpPr>
        <p:spPr>
          <a:xfrm rot="10800000" flipV="1">
            <a:off x="1315510" y="2433401"/>
            <a:ext cx="2034535" cy="741082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4" name="Gewinkelte Verbindung 31"/>
          <p:cNvCxnSpPr>
            <a:stCxn id="9" idx="2"/>
            <a:endCxn id="8" idx="0"/>
          </p:cNvCxnSpPr>
          <p:nvPr/>
        </p:nvCxnSpPr>
        <p:spPr>
          <a:xfrm rot="5400000">
            <a:off x="1117413" y="4283697"/>
            <a:ext cx="392911" cy="3283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7" name="Gewinkelte Verbindung 31"/>
          <p:cNvCxnSpPr>
            <a:stCxn id="8" idx="3"/>
            <a:endCxn id="18" idx="2"/>
          </p:cNvCxnSpPr>
          <p:nvPr/>
        </p:nvCxnSpPr>
        <p:spPr>
          <a:xfrm flipV="1">
            <a:off x="1954696" y="4935351"/>
            <a:ext cx="2019658" cy="3643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42" name="Textfeld 41"/>
          <p:cNvSpPr txBox="1"/>
          <p:nvPr/>
        </p:nvSpPr>
        <p:spPr>
          <a:xfrm>
            <a:off x="1857839" y="1876985"/>
            <a:ext cx="1460556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Data Stream</a:t>
            </a:r>
            <a:endParaRPr lang="en-US" dirty="0"/>
          </a:p>
        </p:txBody>
      </p:sp>
      <p:sp>
        <p:nvSpPr>
          <p:cNvPr id="43" name="Textfeld 42"/>
          <p:cNvSpPr txBox="1"/>
          <p:nvPr/>
        </p:nvSpPr>
        <p:spPr>
          <a:xfrm>
            <a:off x="5348941" y="2620485"/>
            <a:ext cx="969361" cy="369332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Cooling</a:t>
            </a:r>
            <a:endParaRPr lang="en-US" dirty="0"/>
          </a:p>
        </p:txBody>
      </p:sp>
      <p:sp>
        <p:nvSpPr>
          <p:cNvPr id="44" name="Textfeld 43"/>
          <p:cNvSpPr txBox="1"/>
          <p:nvPr/>
        </p:nvSpPr>
        <p:spPr>
          <a:xfrm>
            <a:off x="5348941" y="1876985"/>
            <a:ext cx="2420292" cy="36933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Spectra </a:t>
            </a:r>
            <a:r>
              <a:rPr lang="en-US" dirty="0" err="1" smtClean="0"/>
              <a:t>Mesaurement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Setup Pictures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85793" y="1892127"/>
            <a:ext cx="8643776" cy="471016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05.03.2010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T. Flick, Temperature Stabilized Measurements of Laser Spectra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56BA9-B5CF-824D-8C54-1AECC5453587}" type="slidenum">
              <a:rPr lang="en-US" smtClean="0"/>
              <a:t>13</a:t>
            </a:fld>
            <a:endParaRPr lang="en-US"/>
          </a:p>
        </p:txBody>
      </p:sp>
      <p:pic>
        <p:nvPicPr>
          <p:cNvPr id="10" name="Bild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7171" y="1875536"/>
            <a:ext cx="7112000" cy="4699000"/>
          </a:xfrm>
          <a:prstGeom prst="rect">
            <a:avLst/>
          </a:prstGeom>
        </p:spPr>
      </p:pic>
      <p:sp>
        <p:nvSpPr>
          <p:cNvPr id="12" name="Abgerundetes Rechteck 11"/>
          <p:cNvSpPr/>
          <p:nvPr/>
        </p:nvSpPr>
        <p:spPr>
          <a:xfrm>
            <a:off x="89985" y="2943410"/>
            <a:ext cx="1594371" cy="717177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Thermal</a:t>
            </a:r>
          </a:p>
          <a:p>
            <a:pPr algn="ctr"/>
            <a:r>
              <a:rPr lang="en-US" dirty="0" smtClean="0"/>
              <a:t>Enclosure</a:t>
            </a:r>
            <a:endParaRPr lang="en-US" dirty="0"/>
          </a:p>
        </p:txBody>
      </p:sp>
      <p:sp>
        <p:nvSpPr>
          <p:cNvPr id="13" name="Abgerundetes Rechteck 12"/>
          <p:cNvSpPr/>
          <p:nvPr/>
        </p:nvSpPr>
        <p:spPr>
          <a:xfrm>
            <a:off x="6188331" y="1516947"/>
            <a:ext cx="1594371" cy="717177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Waveform Generator</a:t>
            </a:r>
            <a:endParaRPr lang="en-US" dirty="0"/>
          </a:p>
        </p:txBody>
      </p:sp>
      <p:sp>
        <p:nvSpPr>
          <p:cNvPr id="14" name="Abgerundetes Rechteck 13"/>
          <p:cNvSpPr/>
          <p:nvPr/>
        </p:nvSpPr>
        <p:spPr>
          <a:xfrm>
            <a:off x="6580365" y="5857359"/>
            <a:ext cx="1594371" cy="717177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Spectrum </a:t>
            </a:r>
            <a:r>
              <a:rPr lang="en-US" dirty="0" err="1" smtClean="0"/>
              <a:t>Analyser</a:t>
            </a:r>
            <a:endParaRPr lang="en-US" dirty="0" smtClean="0"/>
          </a:p>
        </p:txBody>
      </p:sp>
      <p:sp>
        <p:nvSpPr>
          <p:cNvPr id="15" name="Abgerundetes Rechteck 14"/>
          <p:cNvSpPr/>
          <p:nvPr/>
        </p:nvSpPr>
        <p:spPr>
          <a:xfrm>
            <a:off x="1824070" y="5857359"/>
            <a:ext cx="1594371" cy="94129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Current Source for Laser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Temperature Studies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29700" y="1864376"/>
            <a:ext cx="3445854" cy="471016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Different regulation algorithms have been studied</a:t>
            </a:r>
          </a:p>
          <a:p>
            <a:r>
              <a:rPr lang="en-US" sz="2000" dirty="0" smtClean="0"/>
              <a:t>PID algorithm has been chosen to control the </a:t>
            </a:r>
            <a:r>
              <a:rPr lang="en-US" sz="2000" dirty="0" err="1" smtClean="0"/>
              <a:t>Peltier</a:t>
            </a:r>
            <a:r>
              <a:rPr lang="en-US" sz="2000" dirty="0" smtClean="0"/>
              <a:t> element</a:t>
            </a:r>
          </a:p>
          <a:p>
            <a:endParaRPr lang="en-US" sz="2000" dirty="0" smtClean="0"/>
          </a:p>
          <a:p>
            <a:r>
              <a:rPr lang="en-US" sz="2000" dirty="0" smtClean="0"/>
              <a:t>Temperature regulation is very fast</a:t>
            </a:r>
          </a:p>
          <a:p>
            <a:pPr lvl="1"/>
            <a:r>
              <a:rPr lang="en-US" sz="1800" dirty="0" err="1" smtClean="0"/>
              <a:t>O(few</a:t>
            </a:r>
            <a:r>
              <a:rPr lang="en-US" sz="1800" dirty="0" smtClean="0"/>
              <a:t> </a:t>
            </a:r>
            <a:r>
              <a:rPr lang="en-US" sz="1800" dirty="0" err="1" smtClean="0"/>
              <a:t>mins</a:t>
            </a:r>
            <a:r>
              <a:rPr lang="en-US" sz="1800" dirty="0" smtClean="0"/>
              <a:t>)</a:t>
            </a:r>
          </a:p>
          <a:p>
            <a:r>
              <a:rPr lang="en-US" sz="2000" dirty="0" smtClean="0"/>
              <a:t>Temperature remains very stable </a:t>
            </a:r>
          </a:p>
          <a:p>
            <a:pPr lvl="1"/>
            <a:r>
              <a:rPr lang="en-US" sz="1800" dirty="0" smtClean="0"/>
              <a:t>&lt; ±0.05 °C</a:t>
            </a:r>
            <a:endParaRPr lang="en-US" sz="18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05.03.2010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T. Flick, Temperature Stabilized Measurements of Laser Spectra</a:t>
            </a: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56BA9-B5CF-824D-8C54-1AECC5453587}" type="slidenum">
              <a:rPr lang="en-US" smtClean="0"/>
              <a:t>14</a:t>
            </a:fld>
            <a:endParaRPr lang="en-US"/>
          </a:p>
        </p:txBody>
      </p:sp>
      <p:pic>
        <p:nvPicPr>
          <p:cNvPr id="8" name="Bild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5553" y="3340437"/>
            <a:ext cx="4837828" cy="3517563"/>
          </a:xfrm>
          <a:prstGeom prst="rect">
            <a:avLst/>
          </a:prstGeom>
        </p:spPr>
      </p:pic>
      <p:sp useBgFill="1">
        <p:nvSpPr>
          <p:cNvPr id="11" name="Rechteck 10"/>
          <p:cNvSpPr/>
          <p:nvPr/>
        </p:nvSpPr>
        <p:spPr>
          <a:xfrm>
            <a:off x="5040889" y="1377950"/>
            <a:ext cx="4103111" cy="3398479"/>
          </a:xfrm>
          <a:prstGeom prst="rect">
            <a:avLst/>
          </a:prstGeom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uppierung 9"/>
          <p:cNvGrpSpPr/>
          <p:nvPr/>
        </p:nvGrpSpPr>
        <p:grpSpPr>
          <a:xfrm>
            <a:off x="5040889" y="1226574"/>
            <a:ext cx="4071862" cy="3549855"/>
            <a:chOff x="5040889" y="1226574"/>
            <a:chExt cx="4071862" cy="3549855"/>
          </a:xfrm>
        </p:grpSpPr>
        <p:pic>
          <p:nvPicPr>
            <p:cNvPr id="7" name="Bild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040889" y="1377950"/>
              <a:ext cx="4071862" cy="3398479"/>
            </a:xfrm>
            <a:prstGeom prst="rect">
              <a:avLst/>
            </a:prstGeom>
          </p:spPr>
        </p:pic>
        <p:sp useBgFill="1">
          <p:nvSpPr>
            <p:cNvPr id="9" name="Rechteck 8"/>
            <p:cNvSpPr/>
            <p:nvPr/>
          </p:nvSpPr>
          <p:spPr>
            <a:xfrm>
              <a:off x="6277593" y="1226574"/>
              <a:ext cx="1897143" cy="709952"/>
            </a:xfrm>
            <a:prstGeom prst="rect">
              <a:avLst/>
            </a:prstGeom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Textfeld 11"/>
          <p:cNvSpPr txBox="1"/>
          <p:nvPr/>
        </p:nvSpPr>
        <p:spPr>
          <a:xfrm>
            <a:off x="6277593" y="5699968"/>
            <a:ext cx="905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22 min</a:t>
            </a:r>
            <a:endParaRPr lang="en-US" dirty="0"/>
          </a:p>
        </p:txBody>
      </p:sp>
      <p:cxnSp>
        <p:nvCxnSpPr>
          <p:cNvPr id="14" name="Gerade Verbindung mit Pfeil 13"/>
          <p:cNvCxnSpPr>
            <a:stCxn id="12" idx="3"/>
          </p:cNvCxnSpPr>
          <p:nvPr/>
        </p:nvCxnSpPr>
        <p:spPr>
          <a:xfrm>
            <a:off x="7183159" y="5884634"/>
            <a:ext cx="1330222" cy="292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mit Pfeil 14"/>
          <p:cNvCxnSpPr>
            <a:stCxn id="12" idx="1"/>
          </p:cNvCxnSpPr>
          <p:nvPr/>
        </p:nvCxnSpPr>
        <p:spPr>
          <a:xfrm rot="10800000" flipV="1">
            <a:off x="5040889" y="5884634"/>
            <a:ext cx="1236704" cy="292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Optical Measurements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29699" y="1864376"/>
            <a:ext cx="4672501" cy="471016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OSA measurement time is depending on the </a:t>
            </a:r>
            <a:r>
              <a:rPr lang="en-US" dirty="0" err="1" smtClean="0"/>
              <a:t>resulotion</a:t>
            </a:r>
            <a:r>
              <a:rPr lang="en-US" dirty="0" smtClean="0"/>
              <a:t> and span:</a:t>
            </a:r>
          </a:p>
          <a:p>
            <a:pPr lvl="1"/>
            <a:r>
              <a:rPr lang="en-US" dirty="0" smtClean="0"/>
              <a:t> 1.5 - 25 </a:t>
            </a:r>
            <a:r>
              <a:rPr lang="en-US" dirty="0" err="1" smtClean="0"/>
              <a:t>s</a:t>
            </a:r>
            <a:r>
              <a:rPr lang="en-US" dirty="0" smtClean="0"/>
              <a:t> per measurement (10 pm resolution)</a:t>
            </a:r>
          </a:p>
          <a:p>
            <a:r>
              <a:rPr lang="en-US" dirty="0" smtClean="0"/>
              <a:t>Different analysis possible, directly in the OSA or offline on the raw data</a:t>
            </a:r>
          </a:p>
          <a:p>
            <a:r>
              <a:rPr lang="en-US" dirty="0" smtClean="0"/>
              <a:t>Scan of temperature dependent spectra shows the wished behavior</a:t>
            </a:r>
          </a:p>
          <a:p>
            <a:r>
              <a:rPr lang="en-US" dirty="0" smtClean="0"/>
              <a:t>Red shift of the spectrum while warming the laser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05.03.2010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T. Flick, Temperature Stabilized Measurements of Laser Spectra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56BA9-B5CF-824D-8C54-1AECC5453587}" type="slidenum">
              <a:rPr lang="en-US" smtClean="0"/>
              <a:t>15</a:t>
            </a:fld>
            <a:endParaRPr lang="en-US"/>
          </a:p>
        </p:txBody>
      </p:sp>
      <p:pic>
        <p:nvPicPr>
          <p:cNvPr id="9" name="Bild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02200" y="2233395"/>
            <a:ext cx="4241800" cy="363220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Red Shift </a:t>
            </a:r>
            <a:r>
              <a:rPr lang="en-US" dirty="0" err="1" smtClean="0"/>
              <a:t>vs</a:t>
            </a:r>
            <a:r>
              <a:rPr lang="en-US" dirty="0" smtClean="0"/>
              <a:t> Temperature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29699" y="1864376"/>
            <a:ext cx="5138576" cy="471016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Monitoring 3 peaks from the spectrum under temperature change</a:t>
            </a:r>
          </a:p>
          <a:p>
            <a:r>
              <a:rPr lang="en-US" dirty="0" smtClean="0"/>
              <a:t>Temperature range 10-30°C in 1°C steps</a:t>
            </a:r>
          </a:p>
          <a:p>
            <a:r>
              <a:rPr lang="en-US" dirty="0" smtClean="0"/>
              <a:t>Spectrum peaks change by  </a:t>
            </a:r>
          </a:p>
          <a:p>
            <a:pPr lvl="1"/>
            <a:r>
              <a:rPr lang="en-US" dirty="0" smtClean="0"/>
              <a:t>0.0780 nm/K</a:t>
            </a:r>
          </a:p>
          <a:p>
            <a:pPr lvl="1"/>
            <a:r>
              <a:rPr lang="en-US" dirty="0" smtClean="0"/>
              <a:t>0.0779 </a:t>
            </a:r>
            <a:r>
              <a:rPr lang="en-US" dirty="0" smtClean="0"/>
              <a:t>nm/K</a:t>
            </a:r>
            <a:endParaRPr lang="en-US" dirty="0" smtClean="0"/>
          </a:p>
          <a:p>
            <a:pPr lvl="1"/>
            <a:r>
              <a:rPr lang="en-US" dirty="0" smtClean="0"/>
              <a:t>0.0786 </a:t>
            </a:r>
            <a:r>
              <a:rPr lang="en-US" dirty="0" smtClean="0"/>
              <a:t>nm/</a:t>
            </a:r>
            <a:r>
              <a:rPr lang="en-US" dirty="0" smtClean="0"/>
              <a:t>K</a:t>
            </a:r>
          </a:p>
          <a:p>
            <a:r>
              <a:rPr lang="en-US" dirty="0" smtClean="0"/>
              <a:t>Zooming into the range of 16-18°C measured in 0.1°C steps shows a jump</a:t>
            </a:r>
          </a:p>
          <a:p>
            <a:r>
              <a:rPr lang="en-US" dirty="0" smtClean="0"/>
              <a:t>It is not yet fully understood and needs further investigation</a:t>
            </a:r>
            <a:endParaRPr lang="en-US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05.03.2010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T. Flick, Temperature Stabilized Measurements of Laser Spectra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56BA9-B5CF-824D-8C54-1AECC5453587}" type="slidenum">
              <a:rPr lang="en-US" smtClean="0"/>
              <a:t>16</a:t>
            </a:fld>
            <a:endParaRPr lang="en-US"/>
          </a:p>
        </p:txBody>
      </p:sp>
      <p:sp useBgFill="1">
        <p:nvSpPr>
          <p:cNvPr id="9" name="Textfeld 8"/>
          <p:cNvSpPr txBox="1"/>
          <p:nvPr/>
        </p:nvSpPr>
        <p:spPr>
          <a:xfrm>
            <a:off x="6603779" y="3834574"/>
            <a:ext cx="1788671" cy="33855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Temperature [°C]</a:t>
            </a:r>
          </a:p>
        </p:txBody>
      </p:sp>
      <p:sp useBgFill="1">
        <p:nvSpPr>
          <p:cNvPr id="10" name="Textfeld 9"/>
          <p:cNvSpPr txBox="1"/>
          <p:nvPr/>
        </p:nvSpPr>
        <p:spPr>
          <a:xfrm>
            <a:off x="6560486" y="6308132"/>
            <a:ext cx="1788671" cy="33855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Temperature [°C]</a:t>
            </a:r>
          </a:p>
        </p:txBody>
      </p:sp>
      <p:sp useBgFill="1">
        <p:nvSpPr>
          <p:cNvPr id="11" name="Textfeld 10"/>
          <p:cNvSpPr txBox="1"/>
          <p:nvPr/>
        </p:nvSpPr>
        <p:spPr>
          <a:xfrm rot="16200000">
            <a:off x="4620347" y="4841930"/>
            <a:ext cx="1788671" cy="33855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Wavelength [nm]</a:t>
            </a:r>
          </a:p>
        </p:txBody>
      </p:sp>
      <p:pic>
        <p:nvPicPr>
          <p:cNvPr id="8" name="Bild 7"/>
          <p:cNvPicPr>
            <a:picLocks noChangeAspect="1"/>
          </p:cNvPicPr>
          <p:nvPr/>
        </p:nvPicPr>
        <p:blipFill>
          <a:blip r:embed="rId2"/>
          <a:srcRect l="6186" b="7511"/>
          <a:stretch>
            <a:fillRect/>
          </a:stretch>
        </p:blipFill>
        <p:spPr>
          <a:xfrm>
            <a:off x="5613756" y="4152516"/>
            <a:ext cx="3530243" cy="2240107"/>
          </a:xfrm>
          <a:prstGeom prst="rect">
            <a:avLst/>
          </a:prstGeom>
        </p:spPr>
      </p:pic>
      <p:sp useBgFill="1">
        <p:nvSpPr>
          <p:cNvPr id="12" name="Textfeld 11"/>
          <p:cNvSpPr txBox="1"/>
          <p:nvPr/>
        </p:nvSpPr>
        <p:spPr>
          <a:xfrm rot="16200000">
            <a:off x="4614355" y="2589434"/>
            <a:ext cx="1788671" cy="33855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Wavelength [nm]</a:t>
            </a:r>
          </a:p>
        </p:txBody>
      </p:sp>
      <p:pic>
        <p:nvPicPr>
          <p:cNvPr id="7" name="Bild 6"/>
          <p:cNvPicPr>
            <a:picLocks noChangeAspect="1"/>
          </p:cNvPicPr>
          <p:nvPr/>
        </p:nvPicPr>
        <p:blipFill>
          <a:blip r:embed="rId3"/>
          <a:srcRect l="9885" b="8930"/>
          <a:stretch>
            <a:fillRect/>
          </a:stretch>
        </p:blipFill>
        <p:spPr>
          <a:xfrm>
            <a:off x="5613756" y="1561716"/>
            <a:ext cx="3158698" cy="2359438"/>
          </a:xfrm>
          <a:prstGeom prst="rect">
            <a:avLst/>
          </a:prstGeom>
        </p:spPr>
      </p:pic>
      <p:sp>
        <p:nvSpPr>
          <p:cNvPr id="13" name="Rechteck 12"/>
          <p:cNvSpPr/>
          <p:nvPr/>
        </p:nvSpPr>
        <p:spPr>
          <a:xfrm>
            <a:off x="6811549" y="1634599"/>
            <a:ext cx="432938" cy="2142255"/>
          </a:xfrm>
          <a:prstGeom prst="rect">
            <a:avLst/>
          </a:prstGeom>
          <a:solidFill>
            <a:schemeClr val="bg2">
              <a:alpha val="2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Gerade Verbindung mit Pfeil 15"/>
          <p:cNvCxnSpPr>
            <a:stCxn id="13" idx="2"/>
          </p:cNvCxnSpPr>
          <p:nvPr/>
        </p:nvCxnSpPr>
        <p:spPr>
          <a:xfrm rot="5400000">
            <a:off x="6607591" y="3980813"/>
            <a:ext cx="624387" cy="21646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9698" y="625519"/>
            <a:ext cx="8643777" cy="846329"/>
          </a:xfrm>
        </p:spPr>
        <p:txBody>
          <a:bodyPr>
            <a:normAutofit/>
          </a:bodyPr>
          <a:lstStyle/>
          <a:p>
            <a:r>
              <a:rPr lang="en-US" dirty="0" smtClean="0"/>
              <a:t>Interesting Topic to Look at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29699" y="1471848"/>
            <a:ext cx="4296300" cy="139975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Peak does not shift, but more transforms into another</a:t>
            </a:r>
          </a:p>
          <a:p>
            <a:r>
              <a:rPr lang="en-US" dirty="0" smtClean="0"/>
              <a:t>Polarization effect?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05.03.2010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T. Flick, Temperature Stabilized Measurements of Laser Spectra</a:t>
            </a: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56BA9-B5CF-824D-8C54-1AECC5453587}" type="slidenum">
              <a:rPr lang="en-US" smtClean="0"/>
              <a:t>17</a:t>
            </a:fld>
            <a:endParaRPr lang="en-US"/>
          </a:p>
        </p:txBody>
      </p:sp>
      <p:pic>
        <p:nvPicPr>
          <p:cNvPr id="8" name="Bild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25999" y="1203406"/>
            <a:ext cx="4618001" cy="3420026"/>
          </a:xfrm>
          <a:prstGeom prst="rect">
            <a:avLst/>
          </a:prstGeom>
        </p:spPr>
      </p:pic>
      <p:pic>
        <p:nvPicPr>
          <p:cNvPr id="9" name="Bild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5742" y="4866619"/>
            <a:ext cx="3048258" cy="1991381"/>
          </a:xfrm>
          <a:prstGeom prst="rect">
            <a:avLst/>
          </a:prstGeom>
        </p:spPr>
      </p:pic>
      <p:pic>
        <p:nvPicPr>
          <p:cNvPr id="10" name="Bild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53400" y="4872874"/>
            <a:ext cx="3051925" cy="1985126"/>
          </a:xfrm>
          <a:prstGeom prst="rect">
            <a:avLst/>
          </a:prstGeom>
        </p:spPr>
      </p:pic>
      <p:pic>
        <p:nvPicPr>
          <p:cNvPr id="11" name="Bild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" y="4880979"/>
            <a:ext cx="3053401" cy="1977022"/>
          </a:xfrm>
          <a:prstGeom prst="rect">
            <a:avLst/>
          </a:prstGeom>
        </p:spPr>
      </p:pic>
      <p:pic>
        <p:nvPicPr>
          <p:cNvPr id="12" name="Bild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74" y="2913419"/>
            <a:ext cx="3045426" cy="1978455"/>
          </a:xfrm>
          <a:prstGeom prst="rect">
            <a:avLst/>
          </a:prstGeom>
        </p:spPr>
      </p:pic>
      <p:sp useBgFill="1">
        <p:nvSpPr>
          <p:cNvPr id="13" name="Textfeld 12"/>
          <p:cNvSpPr txBox="1"/>
          <p:nvPr/>
        </p:nvSpPr>
        <p:spPr>
          <a:xfrm>
            <a:off x="5739992" y="4284878"/>
            <a:ext cx="1788671" cy="33855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Wavelength [nm]</a:t>
            </a:r>
          </a:p>
        </p:txBody>
      </p:sp>
      <p:sp useBgFill="1">
        <p:nvSpPr>
          <p:cNvPr id="14" name="Textfeld 13"/>
          <p:cNvSpPr txBox="1"/>
          <p:nvPr/>
        </p:nvSpPr>
        <p:spPr>
          <a:xfrm rot="16200000">
            <a:off x="3829211" y="2729689"/>
            <a:ext cx="1788671" cy="33855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Intensity [</a:t>
            </a:r>
            <a:r>
              <a:rPr lang="en-US" sz="1600" dirty="0" err="1" smtClean="0"/>
              <a:t>dBm</a:t>
            </a:r>
            <a:r>
              <a:rPr lang="en-US" sz="1600" dirty="0" smtClean="0"/>
              <a:t>]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Duty Cycle Dependency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0" y="1864376"/>
            <a:ext cx="3929529" cy="4710160"/>
          </a:xfrm>
        </p:spPr>
        <p:txBody>
          <a:bodyPr>
            <a:normAutofit fontScale="85000" lnSpcReduction="20000"/>
          </a:bodyPr>
          <a:lstStyle/>
          <a:p>
            <a:pPr>
              <a:spcAft>
                <a:spcPts val="600"/>
              </a:spcAft>
            </a:pPr>
            <a:r>
              <a:rPr lang="en-US" dirty="0" smtClean="0"/>
              <a:t>First DC measurements performed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Increase of wavelength with introduced power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Error is RMS of the peak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Careful handling of the peak error needed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I</a:t>
            </a:r>
            <a:r>
              <a:rPr lang="en-US" dirty="0" smtClean="0"/>
              <a:t>nclusion of this measurement into the Paoli Method to be done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This measurement shows the working principle only</a:t>
            </a:r>
          </a:p>
          <a:p>
            <a:pPr>
              <a:spcAft>
                <a:spcPts val="600"/>
              </a:spcAft>
            </a:pPr>
            <a:endParaRPr lang="en-US" dirty="0" smtClean="0"/>
          </a:p>
          <a:p>
            <a:pPr>
              <a:spcAft>
                <a:spcPts val="600"/>
              </a:spcAft>
            </a:pPr>
            <a:endParaRPr lang="en-US" dirty="0" smtClean="0"/>
          </a:p>
          <a:p>
            <a:pPr>
              <a:spcAft>
                <a:spcPts val="600"/>
              </a:spcAft>
            </a:pP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05.03.2010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T. Flick, Temperature Stabilized Measurements of Laser Spectra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56BA9-B5CF-824D-8C54-1AECC5453587}" type="slidenum">
              <a:rPr lang="en-US" smtClean="0"/>
              <a:t>18</a:t>
            </a:fld>
            <a:endParaRPr lang="en-US"/>
          </a:p>
        </p:txBody>
      </p:sp>
      <p:pic>
        <p:nvPicPr>
          <p:cNvPr id="7" name="Bild 6"/>
          <p:cNvPicPr>
            <a:picLocks noChangeAspect="1"/>
          </p:cNvPicPr>
          <p:nvPr/>
        </p:nvPicPr>
        <p:blipFill>
          <a:blip r:embed="rId2"/>
          <a:srcRect l="3315" t="9275" r="11878" b="4750"/>
          <a:stretch>
            <a:fillRect/>
          </a:stretch>
        </p:blipFill>
        <p:spPr>
          <a:xfrm>
            <a:off x="3929529" y="1608543"/>
            <a:ext cx="5214471" cy="37367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50800" dist="38100" dir="2700000" algn="br">
              <a:srgbClr val="000000">
                <a:alpha val="43000"/>
              </a:srgbClr>
            </a:outerShdw>
            <a:reflection blurRad="12700" stA="38000" endPos="28000" dist="5000" dir="5400000" sy="-100000" algn="bl" rotWithShape="0"/>
          </a:effectLst>
        </p:spPr>
      </p:pic>
      <p:sp useBgFill="1">
        <p:nvSpPr>
          <p:cNvPr id="8" name="Rechteck 7"/>
          <p:cNvSpPr/>
          <p:nvPr/>
        </p:nvSpPr>
        <p:spPr>
          <a:xfrm>
            <a:off x="4895454" y="1692319"/>
            <a:ext cx="2089270" cy="989389"/>
          </a:xfrm>
          <a:prstGeom prst="rect">
            <a:avLst/>
          </a:prstGeom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Status of the Setup and Further Plans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29699" y="1692319"/>
            <a:ext cx="8643776" cy="4882217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The measurement itself (Paoli Method) is </a:t>
            </a:r>
            <a:r>
              <a:rPr lang="en-US" dirty="0" err="1" smtClean="0"/>
              <a:t>automized</a:t>
            </a:r>
            <a:endParaRPr lang="en-US" dirty="0" smtClean="0"/>
          </a:p>
          <a:p>
            <a:r>
              <a:rPr lang="en-US" dirty="0" smtClean="0"/>
              <a:t>Temperature depending spectra and duty cycle (power) depending spectra </a:t>
            </a:r>
            <a:r>
              <a:rPr lang="en-US" dirty="0" smtClean="0"/>
              <a:t>are taken automatically</a:t>
            </a:r>
            <a:r>
              <a:rPr lang="en-US" dirty="0" smtClean="0"/>
              <a:t> </a:t>
            </a:r>
          </a:p>
          <a:p>
            <a:r>
              <a:rPr lang="en-US" dirty="0" smtClean="0"/>
              <a:t>Analysis tools are under investigation:</a:t>
            </a:r>
          </a:p>
          <a:p>
            <a:pPr lvl="1"/>
            <a:r>
              <a:rPr lang="en-US" dirty="0" smtClean="0"/>
              <a:t>Evaluate peaks</a:t>
            </a:r>
          </a:p>
          <a:p>
            <a:pPr lvl="1"/>
            <a:r>
              <a:rPr lang="en-US" dirty="0" smtClean="0"/>
              <a:t>Fit the Gaussian</a:t>
            </a:r>
          </a:p>
          <a:p>
            <a:pPr lvl="1"/>
            <a:r>
              <a:rPr lang="en-US" dirty="0" smtClean="0"/>
              <a:t>Extract the </a:t>
            </a:r>
            <a:r>
              <a:rPr lang="en-US" dirty="0" err="1" smtClean="0"/>
              <a:t>l</a:t>
            </a:r>
            <a:r>
              <a:rPr lang="en-US" dirty="0" smtClean="0"/>
              <a:t> shift and the gain curve</a:t>
            </a:r>
          </a:p>
          <a:p>
            <a:pPr lvl="1"/>
            <a:r>
              <a:rPr lang="en-US" dirty="0" smtClean="0"/>
              <a:t>Conclude for thermal resistance</a:t>
            </a:r>
          </a:p>
          <a:p>
            <a:pPr lvl="1"/>
            <a:r>
              <a:rPr lang="en-US" dirty="0" smtClean="0"/>
              <a:t>…</a:t>
            </a:r>
          </a:p>
          <a:p>
            <a:r>
              <a:rPr lang="en-US" dirty="0" smtClean="0"/>
              <a:t>Different types of optical components (simple diode, transmitter board, …) need to be implemented, but this is prepared already.</a:t>
            </a:r>
          </a:p>
          <a:p>
            <a:r>
              <a:rPr lang="en-US" dirty="0" smtClean="0"/>
              <a:t>Planned:</a:t>
            </a:r>
          </a:p>
          <a:p>
            <a:pPr lvl="1"/>
            <a:r>
              <a:rPr lang="en-US" dirty="0" smtClean="0"/>
              <a:t>Laser package optimization studies</a:t>
            </a:r>
          </a:p>
          <a:p>
            <a:pPr lvl="1"/>
            <a:r>
              <a:rPr lang="en-US" dirty="0" smtClean="0"/>
              <a:t>Test several different laser diodes (</a:t>
            </a:r>
            <a:r>
              <a:rPr lang="en-US" dirty="0" smtClean="0"/>
              <a:t>different </a:t>
            </a:r>
            <a:r>
              <a:rPr lang="en-US" dirty="0" smtClean="0"/>
              <a:t>materials, speed, wavelength … </a:t>
            </a:r>
            <a:r>
              <a:rPr lang="en-US" dirty="0" smtClean="0"/>
              <a:t>compare properties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Package optimization studies (heat coupling)</a:t>
            </a:r>
          </a:p>
          <a:p>
            <a:pPr lvl="1"/>
            <a:r>
              <a:rPr lang="en-US" dirty="0" smtClean="0"/>
              <a:t>Irradiation</a:t>
            </a:r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05.03.2010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T. Flick, Temperature Stabilized Measurements of Laser Spectra</a:t>
            </a: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56BA9-B5CF-824D-8C54-1AECC5453587}" type="slidenum">
              <a:rPr lang="en-US" smtClean="0"/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</a:p>
          <a:p>
            <a:pPr lvl="1"/>
            <a:r>
              <a:rPr lang="en-US" dirty="0" smtClean="0"/>
              <a:t>Measurement purpose</a:t>
            </a:r>
          </a:p>
          <a:p>
            <a:pPr lvl="1"/>
            <a:r>
              <a:rPr lang="en-US" dirty="0" smtClean="0"/>
              <a:t>Measurement principle</a:t>
            </a:r>
          </a:p>
          <a:p>
            <a:r>
              <a:rPr lang="en-US" dirty="0" smtClean="0"/>
              <a:t>Setup</a:t>
            </a:r>
          </a:p>
          <a:p>
            <a:r>
              <a:rPr lang="en-US" dirty="0" smtClean="0"/>
              <a:t>Performed measurements </a:t>
            </a:r>
          </a:p>
          <a:p>
            <a:pPr lvl="1"/>
            <a:r>
              <a:rPr lang="en-US" dirty="0" smtClean="0"/>
              <a:t>Temperature behavior</a:t>
            </a:r>
          </a:p>
          <a:p>
            <a:pPr lvl="1"/>
            <a:r>
              <a:rPr lang="en-US" dirty="0" smtClean="0"/>
              <a:t>Spectra </a:t>
            </a:r>
          </a:p>
          <a:p>
            <a:r>
              <a:rPr lang="en-US" dirty="0" smtClean="0"/>
              <a:t>Status and future plans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05.03.2010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T. Flick, Temperature Stabilized Measurements of Laser Spectra</a:t>
            </a: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56BA9-B5CF-824D-8C54-1AECC5453587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and Outlook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spcAft>
                <a:spcPts val="600"/>
              </a:spcAft>
            </a:pPr>
            <a:r>
              <a:rPr lang="en-US" dirty="0" smtClean="0"/>
              <a:t>The setup used at CERN for CMS studies has been reproduced in Wuppertal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First measurements have been taken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Spectra measured in dependence on temperature and power have been performed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Measurement can be run automatically</a:t>
            </a:r>
          </a:p>
          <a:p>
            <a:pPr>
              <a:spcAft>
                <a:spcPts val="600"/>
              </a:spcAft>
            </a:pPr>
            <a:endParaRPr lang="en-US" dirty="0" smtClean="0"/>
          </a:p>
          <a:p>
            <a:pPr>
              <a:spcAft>
                <a:spcPts val="600"/>
              </a:spcAft>
            </a:pPr>
            <a:r>
              <a:rPr lang="en-US" dirty="0" smtClean="0"/>
              <a:t>Analysis software is under way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More devices will be tested and the setup will be qualified further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Will be used to qualify lasers afterwards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05.03.2010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T. Flick, Temperature Stabilized Measurements of Laser Spectra</a:t>
            </a: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56BA9-B5CF-824D-8C54-1AECC5453587}" type="slidenum">
              <a:rPr lang="en-US" smtClean="0"/>
              <a:t>20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29699" y="1500751"/>
            <a:ext cx="8643776" cy="5073785"/>
          </a:xfrm>
        </p:spPr>
        <p:txBody>
          <a:bodyPr>
            <a:normAutofit fontScale="77500" lnSpcReduction="20000"/>
          </a:bodyPr>
          <a:lstStyle/>
          <a:p>
            <a:pPr>
              <a:spcAft>
                <a:spcPts val="600"/>
              </a:spcAft>
            </a:pPr>
            <a:r>
              <a:rPr lang="en-US" dirty="0" smtClean="0"/>
              <a:t>In the innermost of the existing HEP detectors VCSEL need to stand severe radiation environments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This will get worse with future experiments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Main damaging effects for lasers: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Radiation Damages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Temperature effects inside the semiconductor material (at the junction)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Mostly both effects come along together, but heat can be cooled away.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This study is investigating the possibility to quantify a measure and prepare an improvement possibility for the cooling.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Similar work has been investigated by Markus </a:t>
            </a:r>
            <a:r>
              <a:rPr lang="en-US" dirty="0" err="1" smtClean="0"/>
              <a:t>Axer</a:t>
            </a:r>
            <a:r>
              <a:rPr lang="en-US" dirty="0" smtClean="0"/>
              <a:t> (Jan</a:t>
            </a:r>
            <a:r>
              <a:rPr lang="en-US" smtClean="0"/>
              <a:t>, Francois) </a:t>
            </a:r>
            <a:r>
              <a:rPr lang="en-US" dirty="0" smtClean="0"/>
              <a:t>for the CMS experiment and we inherit a lot from this work.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I will use several slides from him to explain the principle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05.03.2010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T. Flick, Temperature Stabilized Measurements of Laser Spectra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56BA9-B5CF-824D-8C54-1AECC5453587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6370" name="Rectangle 2"/>
          <p:cNvSpPr>
            <a:spLocks noGrp="1" noChangeArrowheads="1"/>
          </p:cNvSpPr>
          <p:nvPr>
            <p:ph type="title"/>
          </p:nvPr>
        </p:nvSpPr>
        <p:spPr>
          <a:xfrm>
            <a:off x="229698" y="357199"/>
            <a:ext cx="8643777" cy="1066800"/>
          </a:xfrm>
        </p:spPr>
        <p:txBody>
          <a:bodyPr/>
          <a:lstStyle/>
          <a:p>
            <a:r>
              <a:rPr lang="en-US" dirty="0" smtClean="0"/>
              <a:t>Wavelength Spectrum</a:t>
            </a:r>
            <a:endParaRPr lang="en-US" dirty="0"/>
          </a:p>
        </p:txBody>
      </p:sp>
      <p:sp>
        <p:nvSpPr>
          <p:cNvPr id="826371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107926" y="1195892"/>
            <a:ext cx="8684604" cy="1295049"/>
          </a:xfrm>
        </p:spPr>
        <p:txBody>
          <a:bodyPr>
            <a:noAutofit/>
          </a:bodyPr>
          <a:lstStyle/>
          <a:p>
            <a:r>
              <a:rPr lang="en-US" sz="1400" dirty="0"/>
              <a:t>The wavelength spectrum emitted by a laser diode is a perfect </a:t>
            </a:r>
            <a:r>
              <a:rPr lang="en-US" sz="1400" dirty="0">
                <a:solidFill>
                  <a:srgbClr val="000099"/>
                </a:solidFill>
              </a:rPr>
              <a:t>indicator of the device’s internal temperature – the junction temperature </a:t>
            </a:r>
            <a:r>
              <a:rPr lang="en-US" sz="1400" dirty="0" err="1" smtClean="0">
                <a:solidFill>
                  <a:srgbClr val="000099"/>
                </a:solidFill>
              </a:rPr>
              <a:t>T</a:t>
            </a:r>
            <a:r>
              <a:rPr lang="en-US" sz="1400" baseline="-25000" dirty="0" err="1" smtClean="0">
                <a:solidFill>
                  <a:srgbClr val="000099"/>
                </a:solidFill>
              </a:rPr>
              <a:t>j</a:t>
            </a:r>
            <a:endParaRPr lang="en-US" sz="1400" baseline="-25000" dirty="0" smtClean="0">
              <a:solidFill>
                <a:srgbClr val="000099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1400" dirty="0"/>
              <a:t>The wavelength spectrum is red-shifted when the device is heated by increasing the ambient temperature or the input power</a:t>
            </a:r>
          </a:p>
        </p:txBody>
      </p:sp>
      <p:sp>
        <p:nvSpPr>
          <p:cNvPr id="18" name="Inhaltsplatzhalter 17"/>
          <p:cNvSpPr>
            <a:spLocks noGrp="1"/>
          </p:cNvSpPr>
          <p:nvPr>
            <p:ph sz="half" idx="2"/>
          </p:nvPr>
        </p:nvSpPr>
        <p:spPr>
          <a:xfrm>
            <a:off x="142719" y="2195226"/>
            <a:ext cx="3123102" cy="4396588"/>
          </a:xfr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GB" sz="1400" dirty="0" smtClean="0">
                <a:latin typeface="Georgia"/>
                <a:cs typeface="Georgia"/>
              </a:rPr>
              <a:t>If a given cavity mode remains at the same wavelength, the junction temperature </a:t>
            </a:r>
            <a:r>
              <a:rPr lang="en-GB" sz="1400" dirty="0" err="1" smtClean="0">
                <a:latin typeface="Georgia"/>
                <a:cs typeface="Georgia"/>
              </a:rPr>
              <a:t>T</a:t>
            </a:r>
            <a:r>
              <a:rPr lang="en-GB" sz="1400" baseline="-25000" dirty="0" err="1" smtClean="0">
                <a:latin typeface="Georgia"/>
                <a:cs typeface="Georgia"/>
              </a:rPr>
              <a:t>j</a:t>
            </a:r>
            <a:r>
              <a:rPr lang="en-GB" sz="1400" dirty="0" smtClean="0">
                <a:latin typeface="Georgia"/>
                <a:cs typeface="Georgia"/>
              </a:rPr>
              <a:t> must be constant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GB" sz="1400" dirty="0" smtClean="0">
              <a:latin typeface="Georgia"/>
              <a:cs typeface="Georgia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GB" sz="1400" dirty="0" smtClean="0">
                <a:latin typeface="Georgia"/>
                <a:cs typeface="Georgia"/>
              </a:rPr>
              <a:t>The change in junction temperature due to varying the input power P</a:t>
            </a:r>
            <a:r>
              <a:rPr lang="en-GB" sz="1400" baseline="-25000" dirty="0" smtClean="0">
                <a:latin typeface="Georgia"/>
                <a:cs typeface="Georgia"/>
              </a:rPr>
              <a:t>in</a:t>
            </a:r>
            <a:r>
              <a:rPr lang="en-GB" sz="1400" dirty="0" smtClean="0">
                <a:latin typeface="Georgia"/>
                <a:cs typeface="Georgia"/>
              </a:rPr>
              <a:t> to the laser can be cancelled by a change in the heat sink temperature, so as to keep the selected mode fixed in wavelength (</a:t>
            </a:r>
            <a:r>
              <a:rPr lang="en-GB" sz="1400" dirty="0" err="1" smtClean="0">
                <a:latin typeface="Georgia"/>
                <a:cs typeface="Georgia"/>
              </a:rPr>
              <a:t>nulling</a:t>
            </a:r>
            <a:r>
              <a:rPr lang="en-GB" sz="1400" dirty="0" smtClean="0">
                <a:latin typeface="Georgia"/>
                <a:cs typeface="Georgia"/>
              </a:rPr>
              <a:t> method </a:t>
            </a:r>
            <a:r>
              <a:rPr lang="en-GB" sz="1400" dirty="0" err="1" smtClean="0">
                <a:latin typeface="Georgia"/>
                <a:cs typeface="Georgia"/>
                <a:sym typeface="Wingdings" charset="2"/>
              </a:rPr>
              <a:t></a:t>
            </a:r>
            <a:r>
              <a:rPr lang="en-GB" sz="1400" dirty="0" smtClean="0">
                <a:latin typeface="Georgia"/>
                <a:cs typeface="Georgia"/>
                <a:sym typeface="Wingdings" charset="2"/>
              </a:rPr>
              <a:t> </a:t>
            </a:r>
            <a:r>
              <a:rPr lang="en-GB" sz="1400" dirty="0" smtClean="0">
                <a:solidFill>
                  <a:srgbClr val="0000CC"/>
                </a:solidFill>
                <a:latin typeface="Georgia"/>
                <a:cs typeface="Georgia"/>
                <a:sym typeface="Wingdings" charset="2"/>
              </a:rPr>
              <a:t>Paoli method</a:t>
            </a:r>
            <a:r>
              <a:rPr lang="en-GB" sz="1400" dirty="0" smtClean="0">
                <a:latin typeface="Georgia"/>
                <a:cs typeface="Georgia"/>
              </a:rPr>
              <a:t>) 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GB" sz="1400" dirty="0" smtClean="0">
              <a:latin typeface="Georgia"/>
              <a:cs typeface="Georgia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GB" sz="1400" dirty="0" smtClean="0">
                <a:latin typeface="Georgia"/>
                <a:cs typeface="Georgia"/>
              </a:rPr>
              <a:t>The thermal resistance is found from the ratio of the change in heat sink temperature to the change in input power.</a:t>
            </a:r>
            <a:endParaRPr lang="en-US" sz="1400" baseline="-25000" dirty="0" smtClean="0">
              <a:solidFill>
                <a:srgbClr val="000099"/>
              </a:solidFill>
              <a:latin typeface="Georgia"/>
              <a:cs typeface="Georgia"/>
            </a:endParaRPr>
          </a:p>
          <a:p>
            <a:endParaRPr lang="en-US" sz="1400" dirty="0">
              <a:latin typeface="Georgia"/>
              <a:cs typeface="Georgia"/>
            </a:endParaRPr>
          </a:p>
        </p:txBody>
      </p:sp>
      <p:sp>
        <p:nvSpPr>
          <p:cNvPr id="13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T. Flick, Temperature Stabilized Measurements of Laser Spectra</a:t>
            </a:r>
            <a:endParaRPr lang="en-US" dirty="0"/>
          </a:p>
        </p:txBody>
      </p:sp>
      <p:sp>
        <p:nvSpPr>
          <p:cNvPr id="826375" name="Rectangle 7"/>
          <p:cNvSpPr>
            <a:spLocks noChangeArrowheads="1"/>
          </p:cNvSpPr>
          <p:nvPr/>
        </p:nvSpPr>
        <p:spPr bwMode="auto">
          <a:xfrm>
            <a:off x="0" y="3190875"/>
            <a:ext cx="9144000" cy="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26423" name="Rectangle 55"/>
          <p:cNvSpPr>
            <a:spLocks noChangeArrowheads="1"/>
          </p:cNvSpPr>
          <p:nvPr/>
        </p:nvSpPr>
        <p:spPr bwMode="auto">
          <a:xfrm>
            <a:off x="3352800" y="1305860"/>
            <a:ext cx="22860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marL="342900" indent="-342900" eaLnBrk="1" hangingPunct="1">
              <a:spcBef>
                <a:spcPct val="20000"/>
              </a:spcBef>
              <a:buFontTx/>
              <a:buChar char="•"/>
            </a:pPr>
            <a:endParaRPr lang="en-US" sz="1200" b="0" baseline="-25000" dirty="0">
              <a:solidFill>
                <a:srgbClr val="000099"/>
              </a:solidFill>
              <a:latin typeface="Arial Unicode MS" charset="0"/>
            </a:endParaRPr>
          </a:p>
        </p:txBody>
      </p:sp>
      <p:grpSp>
        <p:nvGrpSpPr>
          <p:cNvPr id="19" name="Gruppierung 18"/>
          <p:cNvGrpSpPr/>
          <p:nvPr/>
        </p:nvGrpSpPr>
        <p:grpSpPr>
          <a:xfrm>
            <a:off x="3294486" y="2057400"/>
            <a:ext cx="5715000" cy="4419600"/>
            <a:chOff x="3276600" y="2057400"/>
            <a:chExt cx="5715000" cy="4419600"/>
          </a:xfrm>
        </p:grpSpPr>
        <p:sp>
          <p:nvSpPr>
            <p:cNvPr id="20" name="Rectangle 48"/>
            <p:cNvSpPr>
              <a:spLocks noChangeArrowheads="1"/>
            </p:cNvSpPr>
            <p:nvPr/>
          </p:nvSpPr>
          <p:spPr bwMode="auto">
            <a:xfrm>
              <a:off x="3276600" y="2057400"/>
              <a:ext cx="5715000" cy="4419600"/>
            </a:xfrm>
            <a:prstGeom prst="rect">
              <a:avLst/>
            </a:prstGeom>
            <a:solidFill>
              <a:schemeClr val="bg1"/>
            </a:solidFill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21" name="Picture 42"/>
            <p:cNvPicPr>
              <a:picLocks noChangeAspect="1" noChangeArrowheads="1"/>
            </p:cNvPicPr>
            <p:nvPr/>
          </p:nvPicPr>
          <p:blipFill>
            <a:blip r:embed="rId2">
              <a:alphaModFix amt="30000"/>
            </a:blip>
            <a:srcRect/>
            <a:stretch>
              <a:fillRect/>
            </a:stretch>
          </p:blipFill>
          <p:spPr>
            <a:xfrm>
              <a:off x="4267200" y="4343400"/>
              <a:ext cx="3886200" cy="2051050"/>
            </a:xfrm>
            <a:prstGeom prst="rect">
              <a:avLst/>
            </a:prstGeom>
            <a:solidFill>
              <a:srgbClr val="CCFFFF">
                <a:alpha val="30000"/>
              </a:srgbClr>
            </a:solidFill>
            <a:ln w="3175" cap="rnd">
              <a:solidFill>
                <a:schemeClr val="tx1"/>
              </a:solidFill>
              <a:prstDash val="sysDot"/>
              <a:headEnd type="none" w="sm" len="sm"/>
              <a:tailEnd type="none" w="sm" len="sm"/>
            </a:ln>
          </p:spPr>
        </p:pic>
        <p:pic>
          <p:nvPicPr>
            <p:cNvPr id="22" name="Picture 4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276600" y="2133600"/>
              <a:ext cx="3886200" cy="2051050"/>
            </a:xfrm>
            <a:prstGeom prst="rect">
              <a:avLst/>
            </a:prstGeom>
            <a:solidFill>
              <a:schemeClr val="bg1"/>
            </a:solidFill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</p:pic>
        <p:grpSp>
          <p:nvGrpSpPr>
            <p:cNvPr id="23" name="Group 52"/>
            <p:cNvGrpSpPr>
              <a:grpSpLocks/>
            </p:cNvGrpSpPr>
            <p:nvPr/>
          </p:nvGrpSpPr>
          <p:grpSpPr bwMode="auto">
            <a:xfrm>
              <a:off x="4267200" y="2286000"/>
              <a:ext cx="3886200" cy="2057400"/>
              <a:chOff x="1392" y="1200"/>
              <a:chExt cx="2448" cy="1296"/>
            </a:xfrm>
          </p:grpSpPr>
          <p:sp>
            <p:nvSpPr>
              <p:cNvPr id="25" name="Rectangle 49"/>
              <p:cNvSpPr>
                <a:spLocks noChangeArrowheads="1"/>
              </p:cNvSpPr>
              <p:nvPr/>
            </p:nvSpPr>
            <p:spPr bwMode="auto">
              <a:xfrm>
                <a:off x="2040" y="1200"/>
                <a:ext cx="114" cy="774"/>
              </a:xfrm>
              <a:prstGeom prst="rect">
                <a:avLst/>
              </a:prstGeom>
              <a:solidFill>
                <a:srgbClr val="CCFFFF">
                  <a:alpha val="30000"/>
                </a:srgbClr>
              </a:solidFill>
              <a:ln w="3175" cap="rnd">
                <a:solidFill>
                  <a:schemeClr val="tx1"/>
                </a:solidFill>
                <a:prstDash val="sysDot"/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Freeform 51"/>
              <p:cNvSpPr>
                <a:spLocks/>
              </p:cNvSpPr>
              <p:nvPr/>
            </p:nvSpPr>
            <p:spPr bwMode="auto">
              <a:xfrm>
                <a:off x="1392" y="1968"/>
                <a:ext cx="2448" cy="528"/>
              </a:xfrm>
              <a:custGeom>
                <a:avLst/>
                <a:gdLst/>
                <a:ahLst/>
                <a:cxnLst>
                  <a:cxn ang="0">
                    <a:pos x="672" y="0"/>
                  </a:cxn>
                  <a:cxn ang="0">
                    <a:pos x="0" y="528"/>
                  </a:cxn>
                  <a:cxn ang="0">
                    <a:pos x="2448" y="528"/>
                  </a:cxn>
                  <a:cxn ang="0">
                    <a:pos x="768" y="0"/>
                  </a:cxn>
                  <a:cxn ang="0">
                    <a:pos x="672" y="0"/>
                  </a:cxn>
                </a:cxnLst>
                <a:rect l="0" t="0" r="r" b="b"/>
                <a:pathLst>
                  <a:path w="2448" h="528">
                    <a:moveTo>
                      <a:pt x="672" y="0"/>
                    </a:moveTo>
                    <a:lnTo>
                      <a:pt x="0" y="528"/>
                    </a:lnTo>
                    <a:lnTo>
                      <a:pt x="2448" y="528"/>
                    </a:lnTo>
                    <a:lnTo>
                      <a:pt x="768" y="0"/>
                    </a:lnTo>
                    <a:lnTo>
                      <a:pt x="672" y="0"/>
                    </a:lnTo>
                    <a:close/>
                  </a:path>
                </a:pathLst>
              </a:custGeom>
              <a:solidFill>
                <a:srgbClr val="CCFFFF">
                  <a:alpha val="30000"/>
                </a:srgbClr>
              </a:solidFill>
              <a:ln w="12700" cap="sq" cmpd="sng">
                <a:noFill/>
                <a:prstDash val="solid"/>
                <a:miter lim="800000"/>
                <a:headEnd type="none" w="sm" len="sm"/>
                <a:tailEnd type="none" w="sm" len="sm"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4" name="Rectangle 53"/>
            <p:cNvSpPr>
              <a:spLocks noChangeArrowheads="1"/>
            </p:cNvSpPr>
            <p:nvPr/>
          </p:nvSpPr>
          <p:spPr bwMode="auto">
            <a:xfrm>
              <a:off x="6705600" y="2514600"/>
              <a:ext cx="2057400" cy="1828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 marL="342900" indent="-342900" eaLnBrk="1" hangingPunct="1">
                <a:lnSpc>
                  <a:spcPct val="90000"/>
                </a:lnSpc>
                <a:spcBef>
                  <a:spcPct val="20000"/>
                </a:spcBef>
              </a:pPr>
              <a:r>
                <a:rPr lang="en-US" sz="1400" b="0">
                  <a:latin typeface="Arial Unicode MS" charset="0"/>
                </a:rPr>
                <a:t>	Typical wavelength spectrum of a Fabry-Perot type laser measured with an Optical Spectrum Analyzer</a:t>
              </a:r>
            </a:p>
          </p:txBody>
        </p:sp>
      </p:grpSp>
      <p:sp>
        <p:nvSpPr>
          <p:cNvPr id="27" name="Datumsplatzhalter 2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05.03.2010</a:t>
            </a:r>
            <a:endParaRPr lang="en-US"/>
          </a:p>
        </p:txBody>
      </p:sp>
      <p:sp>
        <p:nvSpPr>
          <p:cNvPr id="28" name="Foliennummernplatzhalter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56BA9-B5CF-824D-8C54-1AECC5453587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8675" name="Picture 83" descr="test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-635" b="-635"/>
          <a:stretch>
            <a:fillRect/>
          </a:stretch>
        </p:blipFill>
        <p:spPr>
          <a:xfrm>
            <a:off x="3014591" y="1495921"/>
            <a:ext cx="6033020" cy="3287509"/>
          </a:xfrm>
          <a:solidFill>
            <a:schemeClr val="bg1"/>
          </a:solidFill>
          <a:ln/>
        </p:spPr>
      </p:pic>
      <p:sp>
        <p:nvSpPr>
          <p:cNvPr id="87859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L-I Characteristic</a:t>
            </a:r>
          </a:p>
        </p:txBody>
      </p:sp>
      <p:sp>
        <p:nvSpPr>
          <p:cNvPr id="18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T. Flick, Temperature Stabilized Measurements of Laser Spectra</a:t>
            </a:r>
            <a:endParaRPr lang="en-US"/>
          </a:p>
        </p:txBody>
      </p:sp>
      <p:sp>
        <p:nvSpPr>
          <p:cNvPr id="878599" name="Rectangle 7"/>
          <p:cNvSpPr>
            <a:spLocks noChangeArrowheads="1"/>
          </p:cNvSpPr>
          <p:nvPr/>
        </p:nvSpPr>
        <p:spPr bwMode="auto">
          <a:xfrm>
            <a:off x="4660144" y="914399"/>
            <a:ext cx="3896672" cy="777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</a:pPr>
            <a:r>
              <a:rPr lang="en-US" sz="1600" b="0" dirty="0">
                <a:latin typeface="Arial Unicode MS" charset="0"/>
              </a:rPr>
              <a:t>Light-Current (L-I) characteristic of a non-irradiated laser at </a:t>
            </a:r>
            <a:r>
              <a:rPr lang="en-US" sz="1600" b="0" dirty="0" err="1">
                <a:latin typeface="Arial Unicode MS" charset="0"/>
              </a:rPr>
              <a:t>T</a:t>
            </a:r>
            <a:r>
              <a:rPr lang="en-US" sz="1600" b="0" baseline="-25000" dirty="0" err="1">
                <a:latin typeface="Arial Unicode MS" charset="0"/>
              </a:rPr>
              <a:t>amb</a:t>
            </a:r>
            <a:r>
              <a:rPr lang="en-US" sz="1600" b="0" dirty="0">
                <a:latin typeface="Arial Unicode MS" charset="0"/>
              </a:rPr>
              <a:t>=20°C</a:t>
            </a:r>
          </a:p>
        </p:txBody>
      </p:sp>
      <p:sp>
        <p:nvSpPr>
          <p:cNvPr id="878612" name="Text Box 20"/>
          <p:cNvSpPr txBox="1">
            <a:spLocks noChangeArrowheads="1"/>
          </p:cNvSpPr>
          <p:nvPr/>
        </p:nvSpPr>
        <p:spPr bwMode="auto">
          <a:xfrm>
            <a:off x="4561528" y="2791702"/>
            <a:ext cx="457200" cy="3048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400" b="0">
                <a:solidFill>
                  <a:srgbClr val="000099"/>
                </a:solidFill>
              </a:rPr>
              <a:t>I</a:t>
            </a:r>
            <a:r>
              <a:rPr lang="de-DE" sz="1400" b="0" baseline="-25000">
                <a:solidFill>
                  <a:srgbClr val="000099"/>
                </a:solidFill>
              </a:rPr>
              <a:t>th</a:t>
            </a:r>
            <a:endParaRPr lang="en-US" sz="1400" b="0" baseline="-25000">
              <a:solidFill>
                <a:srgbClr val="000099"/>
              </a:solidFill>
            </a:endParaRPr>
          </a:p>
        </p:txBody>
      </p:sp>
      <p:sp>
        <p:nvSpPr>
          <p:cNvPr id="878614" name="Line 22"/>
          <p:cNvSpPr>
            <a:spLocks noChangeShapeType="1"/>
          </p:cNvSpPr>
          <p:nvPr/>
        </p:nvSpPr>
        <p:spPr bwMode="auto">
          <a:xfrm flipV="1">
            <a:off x="4561528" y="1692319"/>
            <a:ext cx="0" cy="2270958"/>
          </a:xfrm>
          <a:prstGeom prst="line">
            <a:avLst/>
          </a:prstGeom>
          <a:noFill/>
          <a:ln w="12700">
            <a:solidFill>
              <a:srgbClr val="000099"/>
            </a:solidFill>
            <a:prstDash val="dash"/>
            <a:miter lim="800000"/>
            <a:headEnd type="none" w="sm" len="sm"/>
            <a:tailEnd type="none" w="sm" len="sm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" name="Group 94"/>
          <p:cNvGrpSpPr>
            <a:grpSpLocks/>
          </p:cNvGrpSpPr>
          <p:nvPr/>
        </p:nvGrpSpPr>
        <p:grpSpPr bwMode="auto">
          <a:xfrm>
            <a:off x="4980628" y="2944102"/>
            <a:ext cx="1447800" cy="838200"/>
            <a:chOff x="2784" y="1428"/>
            <a:chExt cx="912" cy="528"/>
          </a:xfrm>
        </p:grpSpPr>
        <p:sp>
          <p:nvSpPr>
            <p:cNvPr id="878615" name="Line 23"/>
            <p:cNvSpPr>
              <a:spLocks noChangeShapeType="1"/>
            </p:cNvSpPr>
            <p:nvPr/>
          </p:nvSpPr>
          <p:spPr bwMode="auto">
            <a:xfrm flipV="1">
              <a:off x="3120" y="1428"/>
              <a:ext cx="0" cy="336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prstDash val="dash"/>
              <a:miter lim="800000"/>
              <a:headEnd type="none" w="sm" len="sm"/>
              <a:tailEnd type="none" w="sm" len="sm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8616" name="Line 24"/>
            <p:cNvSpPr>
              <a:spLocks noChangeShapeType="1"/>
            </p:cNvSpPr>
            <p:nvPr/>
          </p:nvSpPr>
          <p:spPr bwMode="auto">
            <a:xfrm flipV="1">
              <a:off x="2784" y="1764"/>
              <a:ext cx="336" cy="0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prstDash val="dash"/>
              <a:miter lim="800000"/>
              <a:headEnd type="none" w="sm" len="sm"/>
              <a:tailEnd type="none" w="sm" len="sm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8617" name="Text Box 25"/>
            <p:cNvSpPr txBox="1">
              <a:spLocks noChangeArrowheads="1"/>
            </p:cNvSpPr>
            <p:nvPr/>
          </p:nvSpPr>
          <p:spPr bwMode="auto">
            <a:xfrm>
              <a:off x="3084" y="1476"/>
              <a:ext cx="288" cy="192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de-DE" sz="1400" b="0">
                  <a:solidFill>
                    <a:srgbClr val="008000"/>
                  </a:solidFill>
                  <a:latin typeface="Symbol" charset="2"/>
                </a:rPr>
                <a:t>D</a:t>
              </a:r>
              <a:r>
                <a:rPr lang="de-DE" sz="1400" b="0">
                  <a:solidFill>
                    <a:srgbClr val="008000"/>
                  </a:solidFill>
                </a:rPr>
                <a:t>L</a:t>
              </a:r>
              <a:endParaRPr lang="en-US" sz="1400" b="0" baseline="-25000">
                <a:solidFill>
                  <a:srgbClr val="008000"/>
                </a:solidFill>
              </a:endParaRPr>
            </a:p>
          </p:txBody>
        </p:sp>
        <p:sp>
          <p:nvSpPr>
            <p:cNvPr id="878618" name="Text Box 26"/>
            <p:cNvSpPr txBox="1">
              <a:spLocks noChangeArrowheads="1"/>
            </p:cNvSpPr>
            <p:nvPr/>
          </p:nvSpPr>
          <p:spPr bwMode="auto">
            <a:xfrm>
              <a:off x="2832" y="1725"/>
              <a:ext cx="288" cy="192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de-DE" sz="1400" b="0">
                  <a:solidFill>
                    <a:srgbClr val="008000"/>
                  </a:solidFill>
                  <a:latin typeface="Symbol" charset="2"/>
                </a:rPr>
                <a:t>D</a:t>
              </a:r>
              <a:r>
                <a:rPr lang="de-DE" sz="1400" b="0">
                  <a:solidFill>
                    <a:srgbClr val="008000"/>
                  </a:solidFill>
                </a:rPr>
                <a:t>I</a:t>
              </a:r>
              <a:endParaRPr lang="en-US" sz="1400" b="0" baseline="-25000">
                <a:solidFill>
                  <a:srgbClr val="008000"/>
                </a:solidFill>
              </a:endParaRPr>
            </a:p>
          </p:txBody>
        </p:sp>
        <p:sp>
          <p:nvSpPr>
            <p:cNvPr id="878619" name="Text Box 27"/>
            <p:cNvSpPr txBox="1">
              <a:spLocks noChangeArrowheads="1"/>
            </p:cNvSpPr>
            <p:nvPr/>
          </p:nvSpPr>
          <p:spPr bwMode="auto">
            <a:xfrm>
              <a:off x="3072" y="1764"/>
              <a:ext cx="624" cy="192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de-DE" sz="1400" b="0">
                  <a:solidFill>
                    <a:srgbClr val="008000"/>
                  </a:solidFill>
                  <a:latin typeface="Arial Unicode MS" charset="0"/>
                </a:rPr>
                <a:t>Eff</a:t>
              </a:r>
              <a:r>
                <a:rPr lang="de-DE" sz="1400" b="0">
                  <a:solidFill>
                    <a:srgbClr val="008000"/>
                  </a:solidFill>
                  <a:latin typeface="Symbol" charset="2"/>
                </a:rPr>
                <a:t>=D</a:t>
              </a:r>
              <a:r>
                <a:rPr lang="de-DE" sz="1400" b="0">
                  <a:solidFill>
                    <a:srgbClr val="008000"/>
                  </a:solidFill>
                </a:rPr>
                <a:t>L/</a:t>
              </a:r>
              <a:r>
                <a:rPr lang="de-DE" sz="1400" b="0">
                  <a:solidFill>
                    <a:srgbClr val="008000"/>
                  </a:solidFill>
                  <a:latin typeface="Symbol" charset="2"/>
                </a:rPr>
                <a:t>D</a:t>
              </a:r>
              <a:r>
                <a:rPr lang="de-DE" sz="1400" b="0">
                  <a:solidFill>
                    <a:srgbClr val="008000"/>
                  </a:solidFill>
                </a:rPr>
                <a:t>I</a:t>
              </a:r>
              <a:endParaRPr lang="en-US" sz="1400" b="0" baseline="-25000">
                <a:solidFill>
                  <a:srgbClr val="008000"/>
                </a:solidFill>
              </a:endParaRPr>
            </a:p>
          </p:txBody>
        </p:sp>
      </p:grpSp>
      <p:sp>
        <p:nvSpPr>
          <p:cNvPr id="878620" name="Text Box 28"/>
          <p:cNvSpPr txBox="1">
            <a:spLocks noChangeArrowheads="1"/>
          </p:cNvSpPr>
          <p:nvPr/>
        </p:nvSpPr>
        <p:spPr bwMode="auto">
          <a:xfrm>
            <a:off x="6771328" y="1893177"/>
            <a:ext cx="1219200" cy="5175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400" b="0" dirty="0">
                <a:solidFill>
                  <a:srgbClr val="FF0000"/>
                </a:solidFill>
              </a:rPr>
              <a:t>Thermal   </a:t>
            </a:r>
            <a:br>
              <a:rPr lang="de-DE" sz="1400" b="0" dirty="0">
                <a:solidFill>
                  <a:srgbClr val="FF0000"/>
                </a:solidFill>
              </a:rPr>
            </a:br>
            <a:r>
              <a:rPr lang="de-DE" sz="1400" b="0" dirty="0">
                <a:solidFill>
                  <a:srgbClr val="FF0000"/>
                </a:solidFill>
              </a:rPr>
              <a:t>     </a:t>
            </a:r>
            <a:r>
              <a:rPr lang="de-DE" sz="1400" b="0" dirty="0" err="1">
                <a:solidFill>
                  <a:srgbClr val="FF0000"/>
                </a:solidFill>
              </a:rPr>
              <a:t>rollover</a:t>
            </a:r>
            <a:endParaRPr lang="en-US" sz="1400" b="0" baseline="-25000" dirty="0">
              <a:solidFill>
                <a:srgbClr val="FF0000"/>
              </a:solidFill>
            </a:endParaRPr>
          </a:p>
        </p:txBody>
      </p:sp>
      <p:sp>
        <p:nvSpPr>
          <p:cNvPr id="878621" name="Rectangle 29"/>
          <p:cNvSpPr>
            <a:spLocks noChangeArrowheads="1"/>
          </p:cNvSpPr>
          <p:nvPr/>
        </p:nvSpPr>
        <p:spPr bwMode="auto">
          <a:xfrm>
            <a:off x="229698" y="4310528"/>
            <a:ext cx="5208130" cy="733425"/>
          </a:xfrm>
          <a:prstGeom prst="rect">
            <a:avLst/>
          </a:prstGeom>
          <a:solidFill>
            <a:schemeClr val="bg1"/>
          </a:solidFill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lvl="1">
              <a:buFont typeface="Wingdings" charset="2"/>
              <a:buChar char="Ø"/>
            </a:pPr>
            <a:r>
              <a:rPr lang="de-DE" sz="1600" dirty="0">
                <a:solidFill>
                  <a:srgbClr val="000099"/>
                </a:solidFill>
                <a:latin typeface="Arial Unicode MS" charset="0"/>
              </a:rPr>
              <a:t>  </a:t>
            </a:r>
            <a:r>
              <a:rPr lang="de-DE" sz="1600" dirty="0" err="1">
                <a:solidFill>
                  <a:srgbClr val="000099"/>
                </a:solidFill>
                <a:latin typeface="Arial Unicode MS" charset="0"/>
              </a:rPr>
              <a:t>Threshold</a:t>
            </a:r>
            <a:r>
              <a:rPr lang="de-DE" sz="1600" dirty="0">
                <a:solidFill>
                  <a:srgbClr val="000099"/>
                </a:solidFill>
                <a:latin typeface="Arial Unicode MS" charset="0"/>
              </a:rPr>
              <a:t> </a:t>
            </a:r>
            <a:r>
              <a:rPr lang="de-DE" sz="1600" dirty="0" err="1">
                <a:solidFill>
                  <a:srgbClr val="000099"/>
                </a:solidFill>
                <a:latin typeface="Arial Unicode MS" charset="0"/>
              </a:rPr>
              <a:t>current</a:t>
            </a:r>
            <a:r>
              <a:rPr lang="de-DE" sz="1600" dirty="0">
                <a:solidFill>
                  <a:srgbClr val="000099"/>
                </a:solidFill>
                <a:latin typeface="Arial Unicode MS" charset="0"/>
              </a:rPr>
              <a:t> I</a:t>
            </a:r>
            <a:r>
              <a:rPr lang="de-DE" sz="1600" baseline="-25000" dirty="0">
                <a:solidFill>
                  <a:srgbClr val="000099"/>
                </a:solidFill>
                <a:latin typeface="Arial Unicode MS" charset="0"/>
              </a:rPr>
              <a:t>th</a:t>
            </a:r>
            <a:r>
              <a:rPr lang="de-DE" sz="1600" dirty="0">
                <a:solidFill>
                  <a:srgbClr val="000099"/>
                </a:solidFill>
                <a:latin typeface="Arial Unicode MS" charset="0"/>
              </a:rPr>
              <a:t/>
            </a:r>
            <a:br>
              <a:rPr lang="de-DE" sz="1600" dirty="0">
                <a:solidFill>
                  <a:srgbClr val="000099"/>
                </a:solidFill>
                <a:latin typeface="Arial Unicode MS" charset="0"/>
              </a:rPr>
            </a:br>
            <a:r>
              <a:rPr lang="de-DE" sz="1600" dirty="0">
                <a:solidFill>
                  <a:srgbClr val="000099"/>
                </a:solidFill>
                <a:latin typeface="Arial Unicode MS" charset="0"/>
              </a:rPr>
              <a:t>     </a:t>
            </a:r>
            <a:r>
              <a:rPr lang="de-DE" sz="1600" dirty="0" err="1">
                <a:latin typeface="Arial Unicode MS" charset="0"/>
              </a:rPr>
              <a:t>laser</a:t>
            </a:r>
            <a:r>
              <a:rPr lang="de-DE" sz="1600" dirty="0">
                <a:latin typeface="Arial Unicode MS" charset="0"/>
              </a:rPr>
              <a:t> </a:t>
            </a:r>
            <a:r>
              <a:rPr lang="de-DE" sz="1600" dirty="0" err="1">
                <a:latin typeface="Arial Unicode MS" charset="0"/>
              </a:rPr>
              <a:t>starts</a:t>
            </a:r>
            <a:r>
              <a:rPr lang="de-DE" sz="1600" dirty="0">
                <a:latin typeface="Arial Unicode MS" charset="0"/>
              </a:rPr>
              <a:t> to </a:t>
            </a:r>
            <a:r>
              <a:rPr lang="de-DE" sz="1600" dirty="0" err="1">
                <a:latin typeface="Arial Unicode MS" charset="0"/>
              </a:rPr>
              <a:t>emit</a:t>
            </a:r>
            <a:r>
              <a:rPr lang="de-DE" sz="1600" dirty="0">
                <a:latin typeface="Arial Unicode MS" charset="0"/>
              </a:rPr>
              <a:t> </a:t>
            </a:r>
            <a:r>
              <a:rPr lang="de-DE" sz="1600" dirty="0" err="1">
                <a:latin typeface="Arial Unicode MS" charset="0"/>
              </a:rPr>
              <a:t>coherent</a:t>
            </a:r>
            <a:r>
              <a:rPr lang="de-DE" sz="1600" dirty="0">
                <a:latin typeface="Arial Unicode MS" charset="0"/>
              </a:rPr>
              <a:t> light</a:t>
            </a:r>
          </a:p>
          <a:p>
            <a:pPr lvl="1">
              <a:buFont typeface="Wingdings" charset="2"/>
              <a:buChar char="Ø"/>
            </a:pPr>
            <a:endParaRPr lang="en-US" sz="1000" dirty="0">
              <a:latin typeface="Arial Unicode MS" charset="0"/>
            </a:endParaRPr>
          </a:p>
        </p:txBody>
      </p:sp>
      <p:sp>
        <p:nvSpPr>
          <p:cNvPr id="878622" name="Rectangle 30"/>
          <p:cNvSpPr>
            <a:spLocks noChangeArrowheads="1"/>
          </p:cNvSpPr>
          <p:nvPr/>
        </p:nvSpPr>
        <p:spPr bwMode="auto">
          <a:xfrm>
            <a:off x="229698" y="4996328"/>
            <a:ext cx="5715000" cy="700088"/>
          </a:xfrm>
          <a:prstGeom prst="rect">
            <a:avLst/>
          </a:prstGeom>
          <a:solidFill>
            <a:schemeClr val="bg1"/>
          </a:solidFill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lvl="1" eaLnBrk="1" hangingPunct="1">
              <a:lnSpc>
                <a:spcPct val="90000"/>
              </a:lnSpc>
              <a:spcBef>
                <a:spcPct val="20000"/>
              </a:spcBef>
              <a:buFont typeface="Wingdings" charset="2"/>
              <a:buChar char="Ø"/>
            </a:pPr>
            <a:r>
              <a:rPr lang="de-DE" sz="1400" b="0" dirty="0">
                <a:solidFill>
                  <a:srgbClr val="008000"/>
                </a:solidFill>
                <a:latin typeface="Arial Unicode MS" charset="0"/>
              </a:rPr>
              <a:t>   </a:t>
            </a:r>
            <a:r>
              <a:rPr lang="de-DE" sz="1600" b="0" dirty="0" err="1">
                <a:solidFill>
                  <a:srgbClr val="008000"/>
                </a:solidFill>
                <a:latin typeface="Arial Unicode MS" charset="0"/>
              </a:rPr>
              <a:t>Efficiency</a:t>
            </a:r>
            <a:r>
              <a:rPr lang="de-DE" sz="1600" b="0" dirty="0">
                <a:solidFill>
                  <a:srgbClr val="008000"/>
                </a:solidFill>
                <a:latin typeface="Symbol" charset="2"/>
              </a:rPr>
              <a:t> </a:t>
            </a:r>
            <a:r>
              <a:rPr lang="de-DE" sz="1600" b="0" dirty="0" err="1">
                <a:solidFill>
                  <a:srgbClr val="008000"/>
                </a:solidFill>
                <a:latin typeface="Arial Unicode MS" charset="0"/>
              </a:rPr>
              <a:t>Eff</a:t>
            </a:r>
            <a:r>
              <a:rPr lang="de-DE" sz="1600" b="0" dirty="0">
                <a:solidFill>
                  <a:srgbClr val="008000"/>
                </a:solidFill>
                <a:latin typeface="Arial Unicode MS" charset="0"/>
              </a:rPr>
              <a:t/>
            </a:r>
            <a:br>
              <a:rPr lang="de-DE" sz="1600" b="0" dirty="0">
                <a:solidFill>
                  <a:srgbClr val="008000"/>
                </a:solidFill>
                <a:latin typeface="Arial Unicode MS" charset="0"/>
              </a:rPr>
            </a:br>
            <a:r>
              <a:rPr lang="de-DE" sz="1600" b="0" dirty="0">
                <a:solidFill>
                  <a:srgbClr val="008000"/>
                </a:solidFill>
                <a:latin typeface="Arial Unicode MS" charset="0"/>
              </a:rPr>
              <a:t>     </a:t>
            </a:r>
            <a:r>
              <a:rPr lang="de-DE" sz="1600" b="0" dirty="0" err="1">
                <a:latin typeface="Arial Unicode MS" charset="0"/>
              </a:rPr>
              <a:t>slope</a:t>
            </a:r>
            <a:r>
              <a:rPr lang="de-DE" sz="1600" b="0" dirty="0">
                <a:latin typeface="Arial Unicode MS" charset="0"/>
              </a:rPr>
              <a:t> of L-I </a:t>
            </a:r>
            <a:r>
              <a:rPr lang="de-DE" sz="1600" b="0" dirty="0" err="1">
                <a:latin typeface="Arial Unicode MS" charset="0"/>
              </a:rPr>
              <a:t>curve</a:t>
            </a:r>
            <a:r>
              <a:rPr lang="de-DE" sz="1600" b="0" dirty="0">
                <a:latin typeface="Arial Unicode MS" charset="0"/>
              </a:rPr>
              <a:t> in linear </a:t>
            </a:r>
            <a:r>
              <a:rPr lang="de-DE" sz="1600" b="0" dirty="0" err="1">
                <a:latin typeface="Arial Unicode MS" charset="0"/>
              </a:rPr>
              <a:t>part</a:t>
            </a:r>
            <a:endParaRPr lang="de-DE" sz="1600" b="0" dirty="0">
              <a:latin typeface="Arial Unicode MS" charset="0"/>
            </a:endParaRP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Font typeface="Wingdings" charset="2"/>
              <a:buChar char="Ø"/>
            </a:pPr>
            <a:endParaRPr lang="de-DE" sz="1000" b="0" dirty="0">
              <a:latin typeface="Arial Unicode MS" charset="0"/>
            </a:endParaRPr>
          </a:p>
        </p:txBody>
      </p:sp>
      <p:sp>
        <p:nvSpPr>
          <p:cNvPr id="878623" name="Rectangle 31"/>
          <p:cNvSpPr>
            <a:spLocks noChangeArrowheads="1"/>
          </p:cNvSpPr>
          <p:nvPr/>
        </p:nvSpPr>
        <p:spPr bwMode="auto">
          <a:xfrm>
            <a:off x="229698" y="5621803"/>
            <a:ext cx="5715000" cy="974725"/>
          </a:xfrm>
          <a:prstGeom prst="rect">
            <a:avLst/>
          </a:prstGeom>
          <a:solidFill>
            <a:schemeClr val="bg1"/>
          </a:solidFill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lvl="1" eaLnBrk="1" hangingPunct="1">
              <a:lnSpc>
                <a:spcPct val="90000"/>
              </a:lnSpc>
              <a:spcBef>
                <a:spcPct val="20000"/>
              </a:spcBef>
              <a:buFont typeface="Wingdings" charset="2"/>
              <a:buChar char="Ø"/>
            </a:pPr>
            <a:r>
              <a:rPr lang="de-DE" sz="1400" b="0" dirty="0">
                <a:solidFill>
                  <a:srgbClr val="FF0000"/>
                </a:solidFill>
                <a:latin typeface="Arial Unicode MS" charset="0"/>
              </a:rPr>
              <a:t>  </a:t>
            </a:r>
            <a:r>
              <a:rPr lang="de-DE" sz="1600" b="0" dirty="0">
                <a:solidFill>
                  <a:srgbClr val="FF0000"/>
                </a:solidFill>
                <a:latin typeface="Arial Unicode MS" charset="0"/>
              </a:rPr>
              <a:t>Thermal </a:t>
            </a:r>
            <a:r>
              <a:rPr lang="de-DE" sz="1600" b="0" dirty="0" err="1">
                <a:solidFill>
                  <a:srgbClr val="FF0000"/>
                </a:solidFill>
                <a:latin typeface="Arial Unicode MS" charset="0"/>
              </a:rPr>
              <a:t>rollover</a:t>
            </a:r>
            <a:r>
              <a:rPr lang="de-DE" sz="1600" b="0" dirty="0">
                <a:solidFill>
                  <a:srgbClr val="FF0000"/>
                </a:solidFill>
                <a:latin typeface="Arial Unicode MS" charset="0"/>
              </a:rPr>
              <a:t/>
            </a:r>
            <a:br>
              <a:rPr lang="de-DE" sz="1600" b="0" dirty="0">
                <a:solidFill>
                  <a:srgbClr val="FF0000"/>
                </a:solidFill>
                <a:latin typeface="Arial Unicode MS" charset="0"/>
              </a:rPr>
            </a:br>
            <a:r>
              <a:rPr lang="de-DE" sz="1600" b="0" dirty="0">
                <a:solidFill>
                  <a:srgbClr val="FF0000"/>
                </a:solidFill>
                <a:latin typeface="Arial Unicode MS" charset="0"/>
              </a:rPr>
              <a:t>     </a:t>
            </a:r>
            <a:r>
              <a:rPr lang="de-DE" sz="1600" b="0" dirty="0" err="1">
                <a:latin typeface="Arial Unicode MS" charset="0"/>
              </a:rPr>
              <a:t>non-linear</a:t>
            </a:r>
            <a:r>
              <a:rPr lang="de-DE" sz="1600" b="0" dirty="0">
                <a:latin typeface="Arial Unicode MS" charset="0"/>
              </a:rPr>
              <a:t> </a:t>
            </a:r>
            <a:r>
              <a:rPr lang="de-DE" sz="1600" b="0" dirty="0" err="1">
                <a:latin typeface="Arial Unicode MS" charset="0"/>
              </a:rPr>
              <a:t>part</a:t>
            </a:r>
            <a:r>
              <a:rPr lang="de-DE" sz="1600" b="0" dirty="0">
                <a:latin typeface="Arial Unicode MS" charset="0"/>
              </a:rPr>
              <a:t> of L-I </a:t>
            </a:r>
            <a:r>
              <a:rPr lang="de-DE" sz="1600" b="0" dirty="0" err="1">
                <a:latin typeface="Arial Unicode MS" charset="0"/>
              </a:rPr>
              <a:t>curve</a:t>
            </a:r>
            <a:r>
              <a:rPr lang="de-DE" sz="1600" b="0" dirty="0">
                <a:latin typeface="Arial Unicode MS" charset="0"/>
              </a:rPr>
              <a:t> </a:t>
            </a:r>
            <a:r>
              <a:rPr lang="de-DE" sz="1600" b="0" dirty="0" err="1">
                <a:latin typeface="Arial Unicode MS" charset="0"/>
              </a:rPr>
              <a:t>where</a:t>
            </a:r>
            <a:r>
              <a:rPr lang="de-DE" sz="1600" b="0" dirty="0">
                <a:latin typeface="Arial Unicode MS" charset="0"/>
              </a:rPr>
              <a:t> </a:t>
            </a:r>
            <a:r>
              <a:rPr lang="de-DE" sz="1600" b="0" dirty="0" err="1">
                <a:latin typeface="Arial Unicode MS" charset="0"/>
              </a:rPr>
              <a:t>non-radiative</a:t>
            </a:r>
            <a:r>
              <a:rPr lang="de-DE" sz="1600" b="0" dirty="0">
                <a:latin typeface="Arial Unicode MS" charset="0"/>
              </a:rPr>
              <a:t> </a:t>
            </a:r>
            <a:br>
              <a:rPr lang="de-DE" sz="1600" b="0" dirty="0">
                <a:latin typeface="Arial Unicode MS" charset="0"/>
              </a:rPr>
            </a:br>
            <a:r>
              <a:rPr lang="de-DE" sz="1600" b="0" dirty="0">
                <a:latin typeface="Arial Unicode MS" charset="0"/>
              </a:rPr>
              <a:t>     </a:t>
            </a:r>
            <a:r>
              <a:rPr lang="de-DE" sz="1600" b="0" dirty="0" err="1">
                <a:latin typeface="Arial Unicode MS" charset="0"/>
              </a:rPr>
              <a:t>recombination</a:t>
            </a:r>
            <a:r>
              <a:rPr lang="de-DE" sz="1600" b="0" dirty="0">
                <a:latin typeface="Arial Unicode MS" charset="0"/>
              </a:rPr>
              <a:t> </a:t>
            </a:r>
            <a:r>
              <a:rPr lang="de-DE" sz="1600" b="0" dirty="0" err="1">
                <a:latin typeface="Arial Unicode MS" charset="0"/>
              </a:rPr>
              <a:t>mechanisms</a:t>
            </a:r>
            <a:r>
              <a:rPr lang="de-DE" sz="1600" b="0" dirty="0">
                <a:latin typeface="Arial Unicode MS" charset="0"/>
              </a:rPr>
              <a:t> (</a:t>
            </a:r>
            <a:r>
              <a:rPr lang="de-DE" sz="1600" b="0" dirty="0" err="1">
                <a:latin typeface="Arial Unicode MS" charset="0"/>
              </a:rPr>
              <a:t>Auger</a:t>
            </a:r>
            <a:r>
              <a:rPr lang="de-DE" sz="1600" b="0" dirty="0">
                <a:latin typeface="Arial Unicode MS" charset="0"/>
              </a:rPr>
              <a:t>) </a:t>
            </a:r>
            <a:r>
              <a:rPr lang="de-DE" sz="1600" b="0" dirty="0" err="1">
                <a:latin typeface="Arial Unicode MS" charset="0"/>
              </a:rPr>
              <a:t>become</a:t>
            </a:r>
            <a:r>
              <a:rPr lang="de-DE" sz="1600" b="0" dirty="0">
                <a:latin typeface="Arial Unicode MS" charset="0"/>
              </a:rPr>
              <a:t> </a:t>
            </a:r>
            <a:br>
              <a:rPr lang="de-DE" sz="1600" b="0" dirty="0">
                <a:latin typeface="Arial Unicode MS" charset="0"/>
              </a:rPr>
            </a:br>
            <a:r>
              <a:rPr lang="de-DE" sz="1600" b="0" dirty="0">
                <a:latin typeface="Arial Unicode MS" charset="0"/>
              </a:rPr>
              <a:t>     dominant </a:t>
            </a:r>
            <a:r>
              <a:rPr lang="de-DE" sz="1600" b="0" dirty="0" err="1">
                <a:latin typeface="Arial Unicode MS" charset="0"/>
              </a:rPr>
              <a:t>due</a:t>
            </a:r>
            <a:r>
              <a:rPr lang="de-DE" sz="1600" b="0" dirty="0">
                <a:latin typeface="Arial Unicode MS" charset="0"/>
              </a:rPr>
              <a:t> to </a:t>
            </a:r>
            <a:r>
              <a:rPr lang="de-DE" sz="1600" b="0" dirty="0" err="1">
                <a:latin typeface="Arial Unicode MS" charset="0"/>
              </a:rPr>
              <a:t>internal</a:t>
            </a:r>
            <a:r>
              <a:rPr lang="de-DE" sz="1600" b="0" dirty="0">
                <a:latin typeface="Arial Unicode MS" charset="0"/>
              </a:rPr>
              <a:t> </a:t>
            </a:r>
            <a:r>
              <a:rPr lang="de-DE" sz="1600" b="0" dirty="0" err="1">
                <a:latin typeface="Arial Unicode MS" charset="0"/>
              </a:rPr>
              <a:t>temperature</a:t>
            </a:r>
            <a:endParaRPr lang="en-US" sz="1600" b="0" dirty="0">
              <a:latin typeface="Arial Unicode MS" charset="0"/>
            </a:endParaRPr>
          </a:p>
        </p:txBody>
      </p:sp>
      <p:sp>
        <p:nvSpPr>
          <p:cNvPr id="20" name="Datumsplatzhalter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05.03.2010</a:t>
            </a:r>
            <a:endParaRPr lang="en-US"/>
          </a:p>
        </p:txBody>
      </p:sp>
      <p:sp>
        <p:nvSpPr>
          <p:cNvPr id="21" name="Foliennummernplatzhalt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56BA9-B5CF-824D-8C54-1AECC5453587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8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78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8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78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8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8786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8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8786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8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8786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8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8786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8612" grpId="0"/>
      <p:bldP spid="878614" grpId="0" animBg="1"/>
      <p:bldP spid="878620" grpId="0"/>
      <p:bldP spid="878621" grpId="0" animBg="1"/>
      <p:bldP spid="878622" grpId="0" animBg="1"/>
      <p:bldP spid="87862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1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Spectral Behavior during Irradiation</a:t>
            </a:r>
          </a:p>
        </p:txBody>
      </p:sp>
      <p:graphicFrame>
        <p:nvGraphicFramePr>
          <p:cNvPr id="762238" name="Object 382"/>
          <p:cNvGraphicFramePr>
            <a:graphicFrameLocks noChangeAspect="1"/>
          </p:cNvGraphicFramePr>
          <p:nvPr>
            <p:ph idx="1"/>
          </p:nvPr>
        </p:nvGraphicFramePr>
        <p:xfrm>
          <a:off x="2294904" y="4209333"/>
          <a:ext cx="5724408" cy="1223696"/>
        </p:xfrm>
        <a:graphic>
          <a:graphicData uri="http://schemas.openxmlformats.org/presentationml/2006/ole">
            <p:oleObj spid="_x0000_s199682" name="Equation" r:id="rId3" imgW="3504960" imgH="749160" progId="Equation.DSMT4">
              <p:embed/>
            </p:oleObj>
          </a:graphicData>
        </a:graphic>
      </p:graphicFrame>
      <p:sp>
        <p:nvSpPr>
          <p:cNvPr id="17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T. Flick, Temperature Stabilized Measurements of Laser Spectra</a:t>
            </a:r>
            <a:endParaRPr lang="en-US"/>
          </a:p>
        </p:txBody>
      </p:sp>
      <p:pic>
        <p:nvPicPr>
          <p:cNvPr id="762231" name="Picture 375"/>
          <p:cNvPicPr>
            <a:picLocks noChangeAspect="1" noChangeArrowheads="1"/>
          </p:cNvPicPr>
          <p:nvPr>
            <p:ph sz="half" idx="4294967295"/>
          </p:nvPr>
        </p:nvPicPr>
        <p:blipFill>
          <a:blip r:embed="rId4"/>
          <a:srcRect/>
          <a:stretch>
            <a:fillRect/>
          </a:stretch>
        </p:blipFill>
        <p:spPr>
          <a:xfrm>
            <a:off x="0" y="1540480"/>
            <a:ext cx="4724400" cy="2493963"/>
          </a:xfrm>
          <a:solidFill>
            <a:schemeClr val="bg1"/>
          </a:solidFill>
          <a:ln/>
        </p:spPr>
      </p:pic>
      <p:sp>
        <p:nvSpPr>
          <p:cNvPr id="761864" name="Text Box 8"/>
          <p:cNvSpPr txBox="1">
            <a:spLocks noChangeArrowheads="1"/>
          </p:cNvSpPr>
          <p:nvPr/>
        </p:nvSpPr>
        <p:spPr bwMode="auto">
          <a:xfrm>
            <a:off x="5486400" y="1616076"/>
            <a:ext cx="3505200" cy="193899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dirty="0">
                <a:latin typeface="Bookman Old Style" charset="0"/>
              </a:rPr>
              <a:t>The behavior of certain mode peaks is unique for all LDs:</a:t>
            </a:r>
          </a:p>
          <a:p>
            <a:pPr lvl="1">
              <a:spcBef>
                <a:spcPct val="50000"/>
              </a:spcBef>
              <a:buFontTx/>
              <a:buChar char="•"/>
            </a:pPr>
            <a:r>
              <a:rPr lang="en-US" sz="1400" b="0" dirty="0">
                <a:solidFill>
                  <a:srgbClr val="A50021"/>
                </a:solidFill>
                <a:latin typeface="Bookman Old Style" charset="0"/>
              </a:rPr>
              <a:t> “Slight” </a:t>
            </a:r>
            <a:r>
              <a:rPr lang="en-US" sz="1400" b="0" dirty="0" err="1">
                <a:solidFill>
                  <a:srgbClr val="A50021"/>
                </a:solidFill>
                <a:latin typeface="Symbol" charset="2"/>
              </a:rPr>
              <a:t>l</a:t>
            </a:r>
            <a:r>
              <a:rPr lang="en-US" sz="1400" b="0" dirty="0">
                <a:solidFill>
                  <a:srgbClr val="A50021"/>
                </a:solidFill>
                <a:latin typeface="Symbol" charset="2"/>
              </a:rPr>
              <a:t> </a:t>
            </a:r>
            <a:r>
              <a:rPr lang="en-US" sz="1400" b="0" dirty="0">
                <a:solidFill>
                  <a:srgbClr val="A50021"/>
                </a:solidFill>
                <a:latin typeface="Bookman Old Style" charset="0"/>
              </a:rPr>
              <a:t>red-shift with</a:t>
            </a:r>
            <a:br>
              <a:rPr lang="en-US" sz="1400" b="0" dirty="0">
                <a:solidFill>
                  <a:srgbClr val="A50021"/>
                </a:solidFill>
                <a:latin typeface="Bookman Old Style" charset="0"/>
              </a:rPr>
            </a:br>
            <a:r>
              <a:rPr lang="en-US" sz="1400" b="0" dirty="0">
                <a:solidFill>
                  <a:srgbClr val="A50021"/>
                </a:solidFill>
                <a:latin typeface="Bookman Old Style" charset="0"/>
              </a:rPr>
              <a:t>   increasing </a:t>
            </a:r>
            <a:r>
              <a:rPr lang="en-US" sz="1400" b="0" dirty="0" err="1">
                <a:solidFill>
                  <a:srgbClr val="A50021"/>
                </a:solidFill>
                <a:latin typeface="Bookman Old Style" charset="0"/>
              </a:rPr>
              <a:t>fluence</a:t>
            </a:r>
            <a:r>
              <a:rPr lang="en-US" sz="1400" b="0" dirty="0">
                <a:solidFill>
                  <a:srgbClr val="A50021"/>
                </a:solidFill>
                <a:latin typeface="Bookman Old Style" charset="0"/>
              </a:rPr>
              <a:t> at the</a:t>
            </a:r>
            <a:br>
              <a:rPr lang="en-US" sz="1400" b="0" dirty="0">
                <a:solidFill>
                  <a:srgbClr val="A50021"/>
                </a:solidFill>
                <a:latin typeface="Bookman Old Style" charset="0"/>
              </a:rPr>
            </a:br>
            <a:r>
              <a:rPr lang="en-US" sz="1400" b="0" dirty="0">
                <a:solidFill>
                  <a:srgbClr val="A50021"/>
                </a:solidFill>
                <a:latin typeface="Bookman Old Style" charset="0"/>
              </a:rPr>
              <a:t>   same input current level</a:t>
            </a:r>
          </a:p>
          <a:p>
            <a:pPr lvl="1">
              <a:spcBef>
                <a:spcPct val="50000"/>
              </a:spcBef>
              <a:buFontTx/>
              <a:buChar char="•"/>
            </a:pPr>
            <a:r>
              <a:rPr lang="en-US" sz="1400" b="0" dirty="0">
                <a:solidFill>
                  <a:srgbClr val="A50021"/>
                </a:solidFill>
                <a:latin typeface="Bookman Old Style" charset="0"/>
              </a:rPr>
              <a:t> “Large” </a:t>
            </a:r>
            <a:r>
              <a:rPr lang="en-US" sz="1400" b="0" dirty="0" err="1">
                <a:solidFill>
                  <a:srgbClr val="A50021"/>
                </a:solidFill>
                <a:latin typeface="Symbol" charset="2"/>
              </a:rPr>
              <a:t>l</a:t>
            </a:r>
            <a:r>
              <a:rPr lang="en-US" sz="1400" b="0" dirty="0">
                <a:solidFill>
                  <a:srgbClr val="A50021"/>
                </a:solidFill>
                <a:latin typeface="Bookman Old Style" charset="0"/>
              </a:rPr>
              <a:t> red-shift when </a:t>
            </a:r>
            <a:br>
              <a:rPr lang="en-US" sz="1400" b="0" dirty="0">
                <a:solidFill>
                  <a:srgbClr val="A50021"/>
                </a:solidFill>
                <a:latin typeface="Bookman Old Style" charset="0"/>
              </a:rPr>
            </a:br>
            <a:r>
              <a:rPr lang="en-US" sz="1400" b="0" dirty="0">
                <a:solidFill>
                  <a:srgbClr val="A50021"/>
                </a:solidFill>
                <a:latin typeface="Bookman Old Style" charset="0"/>
              </a:rPr>
              <a:t>   increasing the input current </a:t>
            </a:r>
          </a:p>
        </p:txBody>
      </p:sp>
      <p:sp>
        <p:nvSpPr>
          <p:cNvPr id="762232" name="Text Box 376"/>
          <p:cNvSpPr txBox="1">
            <a:spLocks noChangeArrowheads="1"/>
          </p:cNvSpPr>
          <p:nvPr/>
        </p:nvSpPr>
        <p:spPr bwMode="auto">
          <a:xfrm>
            <a:off x="1378470" y="3312981"/>
            <a:ext cx="609600" cy="2444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0">
                <a:latin typeface="Bookman Old Style" charset="0"/>
              </a:rPr>
              <a:t>10mA</a:t>
            </a:r>
          </a:p>
        </p:txBody>
      </p:sp>
      <p:sp>
        <p:nvSpPr>
          <p:cNvPr id="762233" name="Text Box 377"/>
          <p:cNvSpPr txBox="1">
            <a:spLocks noChangeArrowheads="1"/>
          </p:cNvSpPr>
          <p:nvPr/>
        </p:nvSpPr>
        <p:spPr bwMode="auto">
          <a:xfrm>
            <a:off x="2673870" y="2779581"/>
            <a:ext cx="609600" cy="2444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0">
                <a:latin typeface="Bookman Old Style" charset="0"/>
              </a:rPr>
              <a:t>25mA</a:t>
            </a:r>
          </a:p>
        </p:txBody>
      </p:sp>
      <p:sp>
        <p:nvSpPr>
          <p:cNvPr id="762234" name="Text Box 378"/>
          <p:cNvSpPr txBox="1">
            <a:spLocks noChangeArrowheads="1"/>
          </p:cNvSpPr>
          <p:nvPr/>
        </p:nvSpPr>
        <p:spPr bwMode="auto">
          <a:xfrm>
            <a:off x="3893070" y="2033456"/>
            <a:ext cx="609600" cy="2444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0">
                <a:latin typeface="Bookman Old Style" charset="0"/>
              </a:rPr>
              <a:t>45mA</a:t>
            </a:r>
          </a:p>
        </p:txBody>
      </p:sp>
      <p:sp>
        <p:nvSpPr>
          <p:cNvPr id="762235" name="Text Box 379"/>
          <p:cNvSpPr txBox="1">
            <a:spLocks noChangeArrowheads="1"/>
          </p:cNvSpPr>
          <p:nvPr/>
        </p:nvSpPr>
        <p:spPr bwMode="auto">
          <a:xfrm>
            <a:off x="3435870" y="1636581"/>
            <a:ext cx="609600" cy="2444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0">
                <a:latin typeface="Bookman Old Style" charset="0"/>
              </a:rPr>
              <a:t>55mA</a:t>
            </a:r>
          </a:p>
        </p:txBody>
      </p:sp>
      <p:sp>
        <p:nvSpPr>
          <p:cNvPr id="762245" name="Line 389"/>
          <p:cNvSpPr>
            <a:spLocks noChangeShapeType="1"/>
          </p:cNvSpPr>
          <p:nvPr/>
        </p:nvSpPr>
        <p:spPr bwMode="auto">
          <a:xfrm flipH="1">
            <a:off x="2324098" y="5257800"/>
            <a:ext cx="3703340" cy="433958"/>
          </a:xfrm>
          <a:prstGeom prst="line">
            <a:avLst/>
          </a:prstGeom>
          <a:noFill/>
          <a:ln w="12700" cap="sq">
            <a:solidFill>
              <a:schemeClr val="tx1"/>
            </a:solidFill>
            <a:miter lim="800000"/>
            <a:headEnd type="none" w="sm" len="sm"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62246" name="Line 390"/>
          <p:cNvSpPr>
            <a:spLocks noChangeShapeType="1"/>
          </p:cNvSpPr>
          <p:nvPr/>
        </p:nvSpPr>
        <p:spPr bwMode="auto">
          <a:xfrm flipH="1">
            <a:off x="5087592" y="5257800"/>
            <a:ext cx="1803089" cy="433959"/>
          </a:xfrm>
          <a:prstGeom prst="line">
            <a:avLst/>
          </a:prstGeom>
          <a:noFill/>
          <a:ln w="12700" cap="sq">
            <a:solidFill>
              <a:schemeClr val="tx1"/>
            </a:solidFill>
            <a:miter lim="800000"/>
            <a:headEnd type="none" w="sm" len="sm"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62247" name="Line 391"/>
          <p:cNvSpPr>
            <a:spLocks noChangeShapeType="1"/>
          </p:cNvSpPr>
          <p:nvPr/>
        </p:nvSpPr>
        <p:spPr bwMode="auto">
          <a:xfrm>
            <a:off x="7709712" y="5257800"/>
            <a:ext cx="102186" cy="433960"/>
          </a:xfrm>
          <a:prstGeom prst="line">
            <a:avLst/>
          </a:prstGeom>
          <a:noFill/>
          <a:ln w="12700" cap="sq">
            <a:solidFill>
              <a:schemeClr val="tx1"/>
            </a:solidFill>
            <a:miter lim="800000"/>
            <a:headEnd type="none" w="sm" len="sm"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62248" name="Text Box 392"/>
          <p:cNvSpPr txBox="1">
            <a:spLocks noChangeArrowheads="1"/>
          </p:cNvSpPr>
          <p:nvPr/>
        </p:nvSpPr>
        <p:spPr bwMode="auto">
          <a:xfrm>
            <a:off x="990600" y="5696523"/>
            <a:ext cx="2514600" cy="1062037"/>
          </a:xfrm>
          <a:prstGeom prst="rect">
            <a:avLst/>
          </a:prstGeom>
          <a:solidFill>
            <a:schemeClr val="bg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sz="1400" b="0">
                <a:latin typeface="Bookman Old Style" charset="0"/>
              </a:rPr>
              <a:t>R</a:t>
            </a:r>
            <a:r>
              <a:rPr lang="en-US" sz="1400" b="0" baseline="-25000">
                <a:latin typeface="Bookman Old Style" charset="0"/>
              </a:rPr>
              <a:t>s</a:t>
            </a:r>
            <a:r>
              <a:rPr lang="en-US" sz="1400" b="0">
                <a:latin typeface="Bookman Old Style" charset="0"/>
              </a:rPr>
              <a:t> is constant during irradiation</a:t>
            </a:r>
          </a:p>
          <a:p>
            <a:pPr>
              <a:spcBef>
                <a:spcPct val="50000"/>
              </a:spcBef>
            </a:pPr>
            <a:r>
              <a:rPr lang="en-US" sz="1400" b="0">
                <a:solidFill>
                  <a:srgbClr val="003399"/>
                </a:solidFill>
                <a:latin typeface="Bookman Old Style" charset="0"/>
                <a:sym typeface="Wingdings" charset="2"/>
              </a:rPr>
              <a:t> term is mainly affected by I</a:t>
            </a:r>
            <a:endParaRPr lang="en-US" b="0">
              <a:solidFill>
                <a:srgbClr val="003399"/>
              </a:solidFill>
              <a:latin typeface="Bookman Old Style" charset="0"/>
            </a:endParaRPr>
          </a:p>
        </p:txBody>
      </p:sp>
      <p:sp>
        <p:nvSpPr>
          <p:cNvPr id="762250" name="Text Box 394"/>
          <p:cNvSpPr txBox="1">
            <a:spLocks noChangeArrowheads="1"/>
          </p:cNvSpPr>
          <p:nvPr/>
        </p:nvSpPr>
        <p:spPr bwMode="auto">
          <a:xfrm>
            <a:off x="3733800" y="5696523"/>
            <a:ext cx="2590800" cy="1062037"/>
          </a:xfrm>
          <a:prstGeom prst="rect">
            <a:avLst/>
          </a:prstGeom>
          <a:solidFill>
            <a:schemeClr val="bg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sz="1400" b="0">
                <a:latin typeface="Bookman Old Style" charset="0"/>
              </a:rPr>
              <a:t>I</a:t>
            </a:r>
            <a:r>
              <a:rPr lang="en-US" sz="1400" b="0" baseline="-25000">
                <a:latin typeface="Bookman Old Style" charset="0"/>
              </a:rPr>
              <a:t>th</a:t>
            </a:r>
            <a:r>
              <a:rPr lang="en-US" sz="1400" b="0">
                <a:latin typeface="Bookman Old Style" charset="0"/>
              </a:rPr>
              <a:t> increases during irradiation</a:t>
            </a:r>
          </a:p>
          <a:p>
            <a:pPr>
              <a:spcBef>
                <a:spcPct val="50000"/>
              </a:spcBef>
            </a:pPr>
            <a:r>
              <a:rPr lang="en-US" sz="1400" b="0">
                <a:solidFill>
                  <a:srgbClr val="003399"/>
                </a:solidFill>
                <a:latin typeface="Bookman Old Style" charset="0"/>
                <a:sym typeface="Wingdings" charset="2"/>
              </a:rPr>
              <a:t> term is mainly affected by irradiation</a:t>
            </a:r>
            <a:endParaRPr lang="en-US" b="0">
              <a:solidFill>
                <a:srgbClr val="003399"/>
              </a:solidFill>
              <a:latin typeface="Bookman Old Style" charset="0"/>
            </a:endParaRPr>
          </a:p>
        </p:txBody>
      </p:sp>
      <p:sp>
        <p:nvSpPr>
          <p:cNvPr id="762252" name="Text Box 396"/>
          <p:cNvSpPr txBox="1">
            <a:spLocks noChangeArrowheads="1"/>
          </p:cNvSpPr>
          <p:nvPr/>
        </p:nvSpPr>
        <p:spPr bwMode="auto">
          <a:xfrm>
            <a:off x="6553200" y="5691760"/>
            <a:ext cx="2438400" cy="530225"/>
          </a:xfrm>
          <a:prstGeom prst="rect">
            <a:avLst/>
          </a:prstGeom>
          <a:solidFill>
            <a:schemeClr val="bg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0" dirty="0" err="1">
                <a:solidFill>
                  <a:srgbClr val="003399"/>
                </a:solidFill>
                <a:latin typeface="Bookman Old Style" charset="0"/>
                <a:sym typeface="Wingdings" charset="2"/>
              </a:rPr>
              <a:t></a:t>
            </a:r>
            <a:r>
              <a:rPr lang="en-US" sz="1400" b="0" dirty="0">
                <a:solidFill>
                  <a:srgbClr val="003399"/>
                </a:solidFill>
                <a:latin typeface="Bookman Old Style" charset="0"/>
                <a:sym typeface="Wingdings" charset="2"/>
              </a:rPr>
              <a:t> </a:t>
            </a:r>
            <a:r>
              <a:rPr lang="en-US" sz="1400" b="0" dirty="0" err="1">
                <a:solidFill>
                  <a:srgbClr val="003399"/>
                </a:solidFill>
                <a:latin typeface="Bookman Old Style" charset="0"/>
                <a:sym typeface="Wingdings" charset="2"/>
              </a:rPr>
              <a:t>P</a:t>
            </a:r>
            <a:r>
              <a:rPr lang="en-US" sz="1400" b="0" baseline="-25000" dirty="0" err="1">
                <a:solidFill>
                  <a:srgbClr val="003399"/>
                </a:solidFill>
                <a:latin typeface="Bookman Old Style" charset="0"/>
                <a:sym typeface="Wingdings" charset="2"/>
              </a:rPr>
              <a:t>opt</a:t>
            </a:r>
            <a:r>
              <a:rPr lang="en-US" sz="1400" b="0" dirty="0">
                <a:solidFill>
                  <a:srgbClr val="003399"/>
                </a:solidFill>
                <a:latin typeface="Bookman Old Style" charset="0"/>
                <a:sym typeface="Wingdings" charset="2"/>
              </a:rPr>
              <a:t> is affected by I and  </a:t>
            </a:r>
            <a:br>
              <a:rPr lang="en-US" sz="1400" b="0" dirty="0">
                <a:solidFill>
                  <a:srgbClr val="003399"/>
                </a:solidFill>
                <a:latin typeface="Bookman Old Style" charset="0"/>
                <a:sym typeface="Wingdings" charset="2"/>
              </a:rPr>
            </a:br>
            <a:r>
              <a:rPr lang="en-US" sz="1400" b="0" dirty="0">
                <a:solidFill>
                  <a:srgbClr val="003399"/>
                </a:solidFill>
                <a:latin typeface="Bookman Old Style" charset="0"/>
                <a:sym typeface="Wingdings" charset="2"/>
              </a:rPr>
              <a:t>    by irradiation</a:t>
            </a:r>
            <a:endParaRPr lang="en-US" b="0" dirty="0">
              <a:solidFill>
                <a:srgbClr val="003399"/>
              </a:solidFill>
              <a:latin typeface="Bookman Old Style" charset="0"/>
            </a:endParaRPr>
          </a:p>
        </p:txBody>
      </p:sp>
      <p:sp>
        <p:nvSpPr>
          <p:cNvPr id="18" name="Datumsplatzhalter 1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05.03.2010</a:t>
            </a:r>
            <a:endParaRPr lang="en-US"/>
          </a:p>
        </p:txBody>
      </p:sp>
      <p:sp>
        <p:nvSpPr>
          <p:cNvPr id="19" name="Foliennummernplatzhalt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56BA9-B5CF-824D-8C54-1AECC5453587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9781" name="Rectangle 5"/>
          <p:cNvSpPr>
            <a:spLocks noGrp="1" noChangeArrowheads="1"/>
          </p:cNvSpPr>
          <p:nvPr>
            <p:ph type="title"/>
          </p:nvPr>
        </p:nvSpPr>
        <p:spPr>
          <a:xfrm>
            <a:off x="278336" y="237078"/>
            <a:ext cx="8643777" cy="1066800"/>
          </a:xfrm>
        </p:spPr>
        <p:txBody>
          <a:bodyPr/>
          <a:lstStyle/>
          <a:p>
            <a:r>
              <a:rPr lang="en-US" dirty="0"/>
              <a:t>Paoli Method</a:t>
            </a:r>
          </a:p>
        </p:txBody>
      </p:sp>
      <p:pic>
        <p:nvPicPr>
          <p:cNvPr id="1099780" name="Picture 4" descr="PaoliMethod_Scheme_LECC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062625" y="1386348"/>
            <a:ext cx="6023975" cy="5101765"/>
          </a:xfrm>
          <a:solidFill>
            <a:schemeClr val="bg1"/>
          </a:solidFill>
          <a:ln/>
        </p:spPr>
      </p:pic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05.03.2010</a:t>
            </a:r>
            <a:endParaRPr lang="en-US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T. Flick, Temperature Stabilized Measurements of Laser Spectra</a:t>
            </a:r>
            <a:endParaRPr lang="en-US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56BA9-B5CF-824D-8C54-1AECC5453587}" type="slidenum">
              <a:rPr lang="en-US" smtClean="0"/>
              <a:t>7</a:t>
            </a:fld>
            <a:endParaRPr lang="en-US"/>
          </a:p>
        </p:txBody>
      </p:sp>
      <p:graphicFrame>
        <p:nvGraphicFramePr>
          <p:cNvPr id="1099785" name="Object 9"/>
          <p:cNvGraphicFramePr>
            <a:graphicFrameLocks noChangeAspect="1"/>
          </p:cNvGraphicFramePr>
          <p:nvPr>
            <p:ph sz="half" idx="4294967295"/>
          </p:nvPr>
        </p:nvGraphicFramePr>
        <p:xfrm>
          <a:off x="7086600" y="1981200"/>
          <a:ext cx="2057400" cy="269875"/>
        </p:xfrm>
        <a:graphic>
          <a:graphicData uri="http://schemas.openxmlformats.org/presentationml/2006/ole">
            <p:oleObj spid="_x0000_s25603" name="Formel" r:id="rId4" imgW="2425680" imgH="317160" progId="Equation.3">
              <p:embed/>
            </p:oleObj>
          </a:graphicData>
        </a:graphic>
      </p:graphicFrame>
      <p:graphicFrame>
        <p:nvGraphicFramePr>
          <p:cNvPr id="1099784" name="Object 8"/>
          <p:cNvGraphicFramePr>
            <a:graphicFrameLocks noChangeAspect="1"/>
          </p:cNvGraphicFramePr>
          <p:nvPr/>
        </p:nvGraphicFramePr>
        <p:xfrm>
          <a:off x="6781800" y="909638"/>
          <a:ext cx="2133600" cy="1071562"/>
        </p:xfrm>
        <a:graphic>
          <a:graphicData uri="http://schemas.openxmlformats.org/presentationml/2006/ole">
            <p:oleObj spid="_x0000_s25602" name="Equation" r:id="rId5" imgW="1714320" imgH="8762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Paoli</a:t>
            </a:r>
            <a:r>
              <a:rPr lang="de-DE" dirty="0"/>
              <a:t> </a:t>
            </a:r>
            <a:r>
              <a:rPr lang="de-DE" dirty="0" err="1"/>
              <a:t>Method</a:t>
            </a:r>
            <a:endParaRPr lang="en-US" dirty="0"/>
          </a:p>
        </p:txBody>
      </p:sp>
      <p:pic>
        <p:nvPicPr>
          <p:cNvPr id="1075203" name="Picture 3" descr="PaoliMethod_Scheme_LECC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 l="-1918" r="-1828"/>
          <a:stretch>
            <a:fillRect/>
          </a:stretch>
        </p:blipFill>
        <p:spPr>
          <a:xfrm>
            <a:off x="4470185" y="351565"/>
            <a:ext cx="4437689" cy="362300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2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05.03.2010</a:t>
            </a:r>
            <a:endParaRPr lang="en-US"/>
          </a:p>
        </p:txBody>
      </p:sp>
      <p:sp>
        <p:nvSpPr>
          <p:cNvPr id="11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T. Flick, Temperature Stabilized Measurements of Laser Spectra</a:t>
            </a:r>
            <a:endParaRPr lang="en-US"/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56BA9-B5CF-824D-8C54-1AECC5453587}" type="slidenum">
              <a:rPr lang="en-US" smtClean="0"/>
              <a:t>8</a:t>
            </a:fld>
            <a:endParaRPr lang="en-US"/>
          </a:p>
        </p:txBody>
      </p:sp>
      <p:graphicFrame>
        <p:nvGraphicFramePr>
          <p:cNvPr id="1075205" name="Object 5"/>
          <p:cNvGraphicFramePr>
            <a:graphicFrameLocks noChangeAspect="1"/>
          </p:cNvGraphicFramePr>
          <p:nvPr/>
        </p:nvGraphicFramePr>
        <p:xfrm>
          <a:off x="229698" y="2276002"/>
          <a:ext cx="3653113" cy="942083"/>
        </p:xfrm>
        <a:graphic>
          <a:graphicData uri="http://schemas.openxmlformats.org/presentationml/2006/ole">
            <p:oleObj spid="_x0000_s1026" name="Formel" r:id="rId4" imgW="1714500" imgH="444500" progId="Equation.3">
              <p:embed/>
            </p:oleObj>
          </a:graphicData>
        </a:graphic>
      </p:graphicFrame>
      <p:sp>
        <p:nvSpPr>
          <p:cNvPr id="1075206" name="Line 6"/>
          <p:cNvSpPr>
            <a:spLocks noChangeShapeType="1"/>
          </p:cNvSpPr>
          <p:nvPr/>
        </p:nvSpPr>
        <p:spPr bwMode="auto">
          <a:xfrm flipV="1">
            <a:off x="3962400" y="1478580"/>
            <a:ext cx="1600200" cy="1264620"/>
          </a:xfrm>
          <a:prstGeom prst="line">
            <a:avLst/>
          </a:prstGeom>
          <a:noFill/>
          <a:ln w="9525" cap="sq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aphicFrame>
        <p:nvGraphicFramePr>
          <p:cNvPr id="1075208" name="Object 8"/>
          <p:cNvGraphicFramePr>
            <a:graphicFrameLocks noChangeAspect="1"/>
          </p:cNvGraphicFramePr>
          <p:nvPr/>
        </p:nvGraphicFramePr>
        <p:xfrm>
          <a:off x="5562600" y="4419600"/>
          <a:ext cx="3228975" cy="965200"/>
        </p:xfrm>
        <a:graphic>
          <a:graphicData uri="http://schemas.openxmlformats.org/presentationml/2006/ole">
            <p:oleObj spid="_x0000_s1027" name="Formel" r:id="rId5" imgW="1955520" imgH="583920" progId="Equation.3">
              <p:embed/>
            </p:oleObj>
          </a:graphicData>
        </a:graphic>
      </p:graphicFrame>
      <p:sp>
        <p:nvSpPr>
          <p:cNvPr id="1075209" name="Line 9"/>
          <p:cNvSpPr>
            <a:spLocks noChangeShapeType="1"/>
          </p:cNvSpPr>
          <p:nvPr/>
        </p:nvSpPr>
        <p:spPr bwMode="auto">
          <a:xfrm flipH="1">
            <a:off x="5562599" y="3218085"/>
            <a:ext cx="1378577" cy="1201515"/>
          </a:xfrm>
          <a:prstGeom prst="line">
            <a:avLst/>
          </a:prstGeom>
          <a:noFill/>
          <a:ln w="9525" cap="sq">
            <a:solidFill>
              <a:schemeClr val="tx1"/>
            </a:solidFill>
            <a:miter lim="800000"/>
            <a:headEnd type="triangle" w="med" len="med"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1295400" y="5486400"/>
            <a:ext cx="7497763" cy="1044575"/>
            <a:chOff x="839" y="3182"/>
            <a:chExt cx="4723" cy="658"/>
          </a:xfrm>
        </p:grpSpPr>
        <p:graphicFrame>
          <p:nvGraphicFramePr>
            <p:cNvPr id="1075211" name="Object 11"/>
            <p:cNvGraphicFramePr>
              <a:graphicFrameLocks noChangeAspect="1"/>
            </p:cNvGraphicFramePr>
            <p:nvPr/>
          </p:nvGraphicFramePr>
          <p:xfrm>
            <a:off x="839" y="3182"/>
            <a:ext cx="4723" cy="386"/>
          </p:xfrm>
          <a:graphic>
            <a:graphicData uri="http://schemas.openxmlformats.org/presentationml/2006/ole">
              <p:oleObj spid="_x0000_s1028" name="Equation" r:id="rId6" imgW="3822480" imgH="317160" progId="Equation.3">
                <p:embed/>
              </p:oleObj>
            </a:graphicData>
          </a:graphic>
        </p:graphicFrame>
        <p:graphicFrame>
          <p:nvGraphicFramePr>
            <p:cNvPr id="1075212" name="Object 12"/>
            <p:cNvGraphicFramePr>
              <a:graphicFrameLocks noChangeAspect="1"/>
            </p:cNvGraphicFramePr>
            <p:nvPr/>
          </p:nvGraphicFramePr>
          <p:xfrm>
            <a:off x="4080" y="3613"/>
            <a:ext cx="1473" cy="227"/>
          </p:xfrm>
          <a:graphic>
            <a:graphicData uri="http://schemas.openxmlformats.org/presentationml/2006/ole">
              <p:oleObj spid="_x0000_s1029" name="Formel" r:id="rId7" imgW="2552400" imgH="393480" progId="Equation.3">
                <p:embed/>
              </p:oleObj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T. Flick, Temperature Stabilized Measurements of Laser Spectra</a:t>
            </a:r>
            <a:endParaRPr lang="en-US"/>
          </a:p>
        </p:txBody>
      </p:sp>
      <p:pic>
        <p:nvPicPr>
          <p:cNvPr id="108237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0" y="1275540"/>
            <a:ext cx="5181600" cy="27352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1082373" name="Rectangle 5"/>
          <p:cNvSpPr>
            <a:spLocks noChangeArrowheads="1"/>
          </p:cNvSpPr>
          <p:nvPr/>
        </p:nvSpPr>
        <p:spPr bwMode="auto">
          <a:xfrm>
            <a:off x="914400" y="1275540"/>
            <a:ext cx="2209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marL="342900" indent="-342900" eaLnBrk="1" hangingPunct="1">
              <a:spcBef>
                <a:spcPct val="20000"/>
              </a:spcBef>
              <a:buFontTx/>
              <a:buChar char="•"/>
            </a:pPr>
            <a:r>
              <a:rPr lang="en-US" sz="1400" b="0">
                <a:latin typeface="Arial Unicode MS" charset="0"/>
              </a:rPr>
              <a:t>Extraction of spectrum properties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5029200" y="1397710"/>
            <a:ext cx="4076700" cy="4543425"/>
            <a:chOff x="3168" y="720"/>
            <a:chExt cx="2568" cy="2862"/>
          </a:xfrm>
        </p:grpSpPr>
        <p:sp>
          <p:nvSpPr>
            <p:cNvPr id="1082375" name="Rectangle 7"/>
            <p:cNvSpPr>
              <a:spLocks noChangeArrowheads="1"/>
            </p:cNvSpPr>
            <p:nvPr/>
          </p:nvSpPr>
          <p:spPr bwMode="auto">
            <a:xfrm>
              <a:off x="3648" y="720"/>
              <a:ext cx="170" cy="1228"/>
            </a:xfrm>
            <a:prstGeom prst="rect">
              <a:avLst/>
            </a:prstGeom>
            <a:solidFill>
              <a:srgbClr val="C0C0C0">
                <a:alpha val="39999"/>
              </a:srgbClr>
            </a:solidFill>
            <a:ln w="12700">
              <a:solidFill>
                <a:schemeClr val="accent2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2376" name="Line 8"/>
            <p:cNvSpPr>
              <a:spLocks noChangeShapeType="1"/>
            </p:cNvSpPr>
            <p:nvPr/>
          </p:nvSpPr>
          <p:spPr bwMode="auto">
            <a:xfrm>
              <a:off x="3818" y="1948"/>
              <a:ext cx="454" cy="308"/>
            </a:xfrm>
            <a:prstGeom prst="line">
              <a:avLst/>
            </a:prstGeom>
            <a:noFill/>
            <a:ln w="12700">
              <a:solidFill>
                <a:schemeClr val="accent2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1082377" name="Picture 9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168" y="2268"/>
              <a:ext cx="2501" cy="1273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</p:pic>
        <p:sp>
          <p:nvSpPr>
            <p:cNvPr id="1082378" name="Rectangle 10"/>
            <p:cNvSpPr>
              <a:spLocks noChangeArrowheads="1"/>
            </p:cNvSpPr>
            <p:nvPr/>
          </p:nvSpPr>
          <p:spPr bwMode="auto">
            <a:xfrm>
              <a:off x="4920" y="3390"/>
              <a:ext cx="81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 marL="342900" indent="-342900" eaLnBrk="1" hangingPunct="1">
                <a:spcBef>
                  <a:spcPct val="20000"/>
                </a:spcBef>
              </a:pPr>
              <a:r>
                <a:rPr lang="en-US" sz="1000" b="0">
                  <a:solidFill>
                    <a:srgbClr val="FF0000"/>
                  </a:solidFill>
                  <a:latin typeface="Arial Unicode MS" charset="0"/>
                </a:rPr>
                <a:t>Cavity Mode</a:t>
              </a:r>
            </a:p>
          </p:txBody>
        </p:sp>
      </p:grpSp>
      <p:grpSp>
        <p:nvGrpSpPr>
          <p:cNvPr id="3" name="Group 11"/>
          <p:cNvGrpSpPr>
            <a:grpSpLocks/>
          </p:cNvGrpSpPr>
          <p:nvPr/>
        </p:nvGrpSpPr>
        <p:grpSpPr bwMode="auto">
          <a:xfrm>
            <a:off x="1057275" y="3942540"/>
            <a:ext cx="6105525" cy="2505075"/>
            <a:chOff x="624" y="2352"/>
            <a:chExt cx="3846" cy="1578"/>
          </a:xfrm>
        </p:grpSpPr>
        <p:sp>
          <p:nvSpPr>
            <p:cNvPr id="1082380" name="Line 12"/>
            <p:cNvSpPr>
              <a:spLocks noChangeShapeType="1"/>
            </p:cNvSpPr>
            <p:nvPr/>
          </p:nvSpPr>
          <p:spPr bwMode="auto">
            <a:xfrm>
              <a:off x="4470" y="2352"/>
              <a:ext cx="0" cy="960"/>
            </a:xfrm>
            <a:prstGeom prst="line">
              <a:avLst/>
            </a:prstGeom>
            <a:noFill/>
            <a:ln w="12700">
              <a:solidFill>
                <a:schemeClr val="accent2"/>
              </a:solidFill>
              <a:prstDash val="dash"/>
              <a:miter lim="800000"/>
              <a:headEnd type="none" w="lg" len="lg"/>
              <a:tailEnd type="none" w="lg" len="lg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1082381" name="Picture 13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624" y="2400"/>
              <a:ext cx="2856" cy="150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</p:pic>
        <p:sp>
          <p:nvSpPr>
            <p:cNvPr id="1082382" name="Line 14"/>
            <p:cNvSpPr>
              <a:spLocks noChangeShapeType="1"/>
            </p:cNvSpPr>
            <p:nvPr/>
          </p:nvSpPr>
          <p:spPr bwMode="auto">
            <a:xfrm flipH="1">
              <a:off x="2352" y="2496"/>
              <a:ext cx="2112" cy="0"/>
            </a:xfrm>
            <a:prstGeom prst="line">
              <a:avLst/>
            </a:prstGeom>
            <a:noFill/>
            <a:ln w="12700">
              <a:solidFill>
                <a:schemeClr val="accent2"/>
              </a:solidFill>
              <a:prstDash val="dash"/>
              <a:miter lim="800000"/>
              <a:headEnd type="none" w="lg" len="lg"/>
              <a:tailEnd type="stealth" w="lg" len="lg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2383" name="Rectangle 15"/>
            <p:cNvSpPr>
              <a:spLocks noChangeArrowheads="1"/>
            </p:cNvSpPr>
            <p:nvPr/>
          </p:nvSpPr>
          <p:spPr bwMode="auto">
            <a:xfrm>
              <a:off x="2208" y="2400"/>
              <a:ext cx="144" cy="144"/>
            </a:xfrm>
            <a:prstGeom prst="rect">
              <a:avLst/>
            </a:prstGeom>
            <a:solidFill>
              <a:srgbClr val="C0C0C0">
                <a:alpha val="39999"/>
              </a:srgbClr>
            </a:solidFill>
            <a:ln w="12700" cap="sq">
              <a:solidFill>
                <a:schemeClr val="accent2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2384" name="Rectangle 16"/>
            <p:cNvSpPr>
              <a:spLocks noChangeArrowheads="1"/>
            </p:cNvSpPr>
            <p:nvPr/>
          </p:nvSpPr>
          <p:spPr bwMode="auto">
            <a:xfrm>
              <a:off x="3102" y="3738"/>
              <a:ext cx="43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 marL="342900" indent="-342900" eaLnBrk="1" hangingPunct="1">
                <a:spcBef>
                  <a:spcPct val="20000"/>
                </a:spcBef>
              </a:pPr>
              <a:r>
                <a:rPr lang="en-US" sz="1000" b="0">
                  <a:solidFill>
                    <a:srgbClr val="FF0000"/>
                  </a:solidFill>
                  <a:latin typeface="Arial Unicode MS" charset="0"/>
                </a:rPr>
                <a:t>Gain </a:t>
              </a:r>
            </a:p>
          </p:txBody>
        </p:sp>
      </p:grpSp>
      <p:sp>
        <p:nvSpPr>
          <p:cNvPr id="1082386" name="Rectangle 18"/>
          <p:cNvSpPr>
            <a:spLocks noGrp="1" noChangeArrowheads="1"/>
          </p:cNvSpPr>
          <p:nvPr>
            <p:ph type="title"/>
          </p:nvPr>
        </p:nvSpPr>
        <p:spPr>
          <a:xfrm>
            <a:off x="229698" y="242829"/>
            <a:ext cx="8643777" cy="1066800"/>
          </a:xfrm>
          <a:noFill/>
          <a:ln/>
        </p:spPr>
        <p:txBody>
          <a:bodyPr/>
          <a:lstStyle/>
          <a:p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Paoli</a:t>
            </a:r>
            <a:r>
              <a:rPr lang="de-DE" dirty="0"/>
              <a:t> </a:t>
            </a:r>
            <a:r>
              <a:rPr lang="de-DE" dirty="0" err="1"/>
              <a:t>Method</a:t>
            </a:r>
            <a:r>
              <a:rPr lang="de-DE" dirty="0"/>
              <a:t> </a:t>
            </a:r>
            <a:r>
              <a:rPr lang="de-DE" dirty="0" err="1"/>
              <a:t>Step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Step</a:t>
            </a:r>
            <a:endParaRPr lang="en-US" dirty="0"/>
          </a:p>
        </p:txBody>
      </p:sp>
      <p:sp>
        <p:nvSpPr>
          <p:cNvPr id="17" name="Datumsplatzhalt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05.03.2010</a:t>
            </a:r>
            <a:endParaRPr lang="en-US"/>
          </a:p>
        </p:txBody>
      </p:sp>
      <p:sp>
        <p:nvSpPr>
          <p:cNvPr id="18" name="Foliennummernplatzhalt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56BA9-B5CF-824D-8C54-1AECC5453587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Rhea">
  <a:themeElements>
    <a:clrScheme name="Rhea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Rhea">
      <a:majorFont>
        <a:latin typeface="Trebuchet MS"/>
        <a:ea typeface=""/>
        <a:cs typeface=""/>
        <a:font script="Jpan" typeface="ＭＳ ゴシック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Rhea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Rhea.thmx</Template>
  <TotalTime>1860</TotalTime>
  <Words>1288</Words>
  <Application>Microsoft Macintosh PowerPoint</Application>
  <PresentationFormat>Bildschirmpräsentation (4:3)</PresentationFormat>
  <Paragraphs>211</Paragraphs>
  <Slides>20</Slides>
  <Notes>0</Notes>
  <HiddenSlides>0</HiddenSlides>
  <MMClips>0</MMClips>
  <ScaleCrop>false</ScaleCrop>
  <HeadingPairs>
    <vt:vector size="6" baseType="variant">
      <vt:variant>
        <vt:lpstr>Entwurfsvorlage</vt:lpstr>
      </vt:variant>
      <vt:variant>
        <vt:i4>1</vt:i4>
      </vt:variant>
      <vt:variant>
        <vt:lpstr>Eingebettete OLE-Server</vt:lpstr>
      </vt:variant>
      <vt:variant>
        <vt:i4>3</vt:i4>
      </vt:variant>
      <vt:variant>
        <vt:lpstr>Folientitel</vt:lpstr>
      </vt:variant>
      <vt:variant>
        <vt:i4>20</vt:i4>
      </vt:variant>
    </vt:vector>
  </HeadingPairs>
  <TitlesOfParts>
    <vt:vector size="24" baseType="lpstr">
      <vt:lpstr>Rhea</vt:lpstr>
      <vt:lpstr>Microsoft Equation 3.0</vt:lpstr>
      <vt:lpstr>Microsoft Formel-Editor</vt:lpstr>
      <vt:lpstr>MathType 5.0 Equation</vt:lpstr>
      <vt:lpstr>Temperature Stabilized Measurements of Laser Spectra</vt:lpstr>
      <vt:lpstr>Overview</vt:lpstr>
      <vt:lpstr>Introduction</vt:lpstr>
      <vt:lpstr>Wavelength Spectrum</vt:lpstr>
      <vt:lpstr>L-I Characteristic</vt:lpstr>
      <vt:lpstr>Spectral Behavior during Irradiation</vt:lpstr>
      <vt:lpstr>Paoli Method</vt:lpstr>
      <vt:lpstr>The Paoli Method</vt:lpstr>
      <vt:lpstr>The Paoli Method Step by Step</vt:lpstr>
      <vt:lpstr>Thermal Effects during Irradiation</vt:lpstr>
      <vt:lpstr>Measurement Setup</vt:lpstr>
      <vt:lpstr>Setup Schematic</vt:lpstr>
      <vt:lpstr>Setup Pictures</vt:lpstr>
      <vt:lpstr>Temperature Studies</vt:lpstr>
      <vt:lpstr>Optical Measurements</vt:lpstr>
      <vt:lpstr>Red Shift vs Temperature</vt:lpstr>
      <vt:lpstr>Interesting Topic to Look at</vt:lpstr>
      <vt:lpstr>Duty Cycle Dependency</vt:lpstr>
      <vt:lpstr>Status of the Setup and Further Plans</vt:lpstr>
      <vt:lpstr>Summary and Outlook</vt:lpstr>
    </vt:vector>
  </TitlesOfParts>
  <Company>Bergische Universität Wuppertal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Optical Spectra Studies under Thermal Stabilized Conditions </dc:title>
  <dc:creator>Tobias Flick</dc:creator>
  <cp:lastModifiedBy>Tobias Flick</cp:lastModifiedBy>
  <cp:revision>12</cp:revision>
  <cp:lastPrinted>2010-03-04T14:23:03Z</cp:lastPrinted>
  <dcterms:created xsi:type="dcterms:W3CDTF">2010-03-03T07:50:02Z</dcterms:created>
  <dcterms:modified xsi:type="dcterms:W3CDTF">2010-03-04T14:50:46Z</dcterms:modified>
</cp:coreProperties>
</file>