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s/slide22.xml" ContentType="application/vnd.openxmlformats-officedocument.presentationml.slide+xml"/>
  <Override PartName="/ppt/slides/slide28.xml" ContentType="application/vnd.openxmlformats-officedocument.presentationml.slide+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18.xml" ContentType="application/vnd.openxmlformats-officedocument.presentationml.slide+xml"/>
  <Override PartName="/ppt/slideLayouts/slideLayout3.xml" ContentType="application/vnd.openxmlformats-officedocument.presentationml.slideLayout+xml"/>
  <Override PartName="/ppt/slides/slide21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23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slides/slide26.xml" ContentType="application/vnd.openxmlformats-officedocument.presentationml.slide+xml"/>
  <Override PartName="/ppt/slideMasters/slideMaster1.xml" ContentType="application/vnd.openxmlformats-officedocument.presentationml.slideMaster+xml"/>
  <Override PartName="/ppt/viewProps.xml" ContentType="application/vnd.openxmlformats-officedocument.presentationml.viewProps+xml"/>
  <Default Extension="wmf" ContentType="image/x-wmf"/>
  <Override PartName="/ppt/slides/slide25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Default Extension="pict" ContentType="image/pict"/>
  <Override PartName="/ppt/slides/slide20.xml" ContentType="application/vnd.openxmlformats-officedocument.presentationml.slide+xml"/>
  <Override PartName="/ppt/slides/slide1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5.xml" ContentType="application/vnd.openxmlformats-officedocument.presentationml.slide+xml"/>
  <Override PartName="/ppt/slides/slide10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vml" ContentType="application/vnd.openxmlformats-officedocument.vmlDrawing"/>
  <Default Extension="jpeg" ContentType="image/jpeg"/>
  <Default Extension="png" ContentType="image/png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embeddings/Microsoft_Equation1.bin" ContentType="application/vnd.openxmlformats-officedocument.oleObject"/>
  <Override PartName="/ppt/slides/slide27.xml" ContentType="application/vnd.openxmlformats-officedocument.presentationml.slide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ppt/slides/slide8.xml" ContentType="application/vnd.openxmlformats-officedocument.presentationml.slide+xml"/>
  <Override PartName="/ppt/slides/slide15.xml" ContentType="application/vnd.openxmlformats-officedocument.presentationml.slide+xml"/>
  <Default Extension="bin" ContentType="application/vnd.openxmlformats-officedocument.presentationml.printerSettings"/>
  <Default Extension="rels" ContentType="application/vnd.openxmlformats-package.relationships+xml"/>
  <Override PartName="/ppt/slides/slide9.xml" ContentType="application/vnd.openxmlformats-officedocument.presentationml.slide+xml"/>
  <Override PartName="/ppt/slides/slide24.xml" ContentType="application/vnd.openxmlformats-officedocument.presentationml.slide+xml"/>
  <Override PartName="/ppt/slides/slide6.xml" ContentType="application/vnd.openxmlformats-officedocument.presentationml.slide+xml"/>
  <Override PartName="/ppt/slides/slide16.xml" ContentType="application/vnd.openxmlformats-officedocument.presentationml.slide+xml"/>
  <Override PartName="/ppt/slides/slide19.xml" ContentType="application/vnd.openxmlformats-officedocument.presentationml.slide+xml"/>
  <Override PartName="/ppt/slides/slide12.xml" ContentType="application/vnd.openxmlformats-officedocument.presentationml.slide+xml"/>
  <Override PartName="/ppt/slides/slide29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62" r:id="rId5"/>
    <p:sldId id="293" r:id="rId6"/>
    <p:sldId id="271" r:id="rId7"/>
    <p:sldId id="272" r:id="rId8"/>
    <p:sldId id="263" r:id="rId9"/>
    <p:sldId id="273" r:id="rId10"/>
    <p:sldId id="295" r:id="rId11"/>
    <p:sldId id="294" r:id="rId12"/>
    <p:sldId id="269" r:id="rId13"/>
    <p:sldId id="296" r:id="rId14"/>
    <p:sldId id="260" r:id="rId15"/>
    <p:sldId id="280" r:id="rId16"/>
    <p:sldId id="297" r:id="rId17"/>
    <p:sldId id="281" r:id="rId18"/>
    <p:sldId id="282" r:id="rId19"/>
    <p:sldId id="266" r:id="rId20"/>
    <p:sldId id="290" r:id="rId21"/>
    <p:sldId id="286" r:id="rId22"/>
    <p:sldId id="298" r:id="rId23"/>
    <p:sldId id="289" r:id="rId24"/>
    <p:sldId id="291" r:id="rId25"/>
    <p:sldId id="285" r:id="rId26"/>
    <p:sldId id="288" r:id="rId27"/>
    <p:sldId id="267" r:id="rId28"/>
    <p:sldId id="292" r:id="rId29"/>
    <p:sldId id="268" r:id="rId3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23237" autoAdjust="0"/>
    <p:restoredTop sz="94660"/>
  </p:normalViewPr>
  <p:slideViewPr>
    <p:cSldViewPr snapToGrid="0" snapToObjects="1">
      <p:cViewPr>
        <p:scale>
          <a:sx n="100" d="100"/>
          <a:sy n="100" d="100"/>
        </p:scale>
        <p:origin x="-656" y="-8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5" Type="http://schemas.openxmlformats.org/officeDocument/2006/relationships/tableStyles" Target="tableStyles.xml"/><Relationship Id="rId31" Type="http://schemas.openxmlformats.org/officeDocument/2006/relationships/printerSettings" Target="printerSettings/printerSettings1.bin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" Type="http://schemas.openxmlformats.org/officeDocument/2006/relationships/slideMaster" Target="slideMasters/slideMaster1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0" Type="http://schemas.openxmlformats.org/officeDocument/2006/relationships/slide" Target="slides/slide9.xml"/><Relationship Id="rId32" Type="http://schemas.openxmlformats.org/officeDocument/2006/relationships/presProps" Target="presProps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9" Type="http://schemas.openxmlformats.org/officeDocument/2006/relationships/slide" Target="slides/slide8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7" Type="http://schemas.openxmlformats.org/officeDocument/2006/relationships/slide" Target="slides/slide26.xml"/><Relationship Id="rId14" Type="http://schemas.openxmlformats.org/officeDocument/2006/relationships/slide" Target="slides/slide13.xml"/><Relationship Id="rId23" Type="http://schemas.openxmlformats.org/officeDocument/2006/relationships/slide" Target="slides/slide22.xml"/><Relationship Id="rId4" Type="http://schemas.openxmlformats.org/officeDocument/2006/relationships/slide" Target="slides/slide3.xml"/><Relationship Id="rId28" Type="http://schemas.openxmlformats.org/officeDocument/2006/relationships/slide" Target="slides/slide27.xml"/><Relationship Id="rId26" Type="http://schemas.openxmlformats.org/officeDocument/2006/relationships/slide" Target="slides/slide25.xml"/><Relationship Id="rId30" Type="http://schemas.openxmlformats.org/officeDocument/2006/relationships/slide" Target="slides/slide29.xml"/><Relationship Id="rId11" Type="http://schemas.openxmlformats.org/officeDocument/2006/relationships/slide" Target="slides/slide10.xml"/><Relationship Id="rId29" Type="http://schemas.openxmlformats.org/officeDocument/2006/relationships/slide" Target="slides/slide28.xml"/><Relationship Id="rId6" Type="http://schemas.openxmlformats.org/officeDocument/2006/relationships/slide" Target="slides/slide5.xml"/><Relationship Id="rId16" Type="http://schemas.openxmlformats.org/officeDocument/2006/relationships/slide" Target="slides/slide15.xml"/><Relationship Id="rId33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9" Type="http://schemas.openxmlformats.org/officeDocument/2006/relationships/slide" Target="slides/slide18.xml"/><Relationship Id="rId20" Type="http://schemas.openxmlformats.org/officeDocument/2006/relationships/slide" Target="slides/slide19.xml"/><Relationship Id="rId22" Type="http://schemas.openxmlformats.org/officeDocument/2006/relationships/slide" Target="slides/slide21.xml"/><Relationship Id="rId21" Type="http://schemas.openxmlformats.org/officeDocument/2006/relationships/slide" Target="slides/slide20.xml"/><Relationship Id="rId2" Type="http://schemas.openxmlformats.org/officeDocument/2006/relationships/slide" Target="slides/slid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pict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0877E5-FDE8-8245-96CB-7893ADD6E2F2}" type="datetimeFigureOut">
              <a:rPr lang="en-US" smtClean="0"/>
              <a:t>3/2/10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8D924C-F933-8540-8291-C36BAED6E1A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0877E5-FDE8-8245-96CB-7893ADD6E2F2}" type="datetimeFigureOut">
              <a:rPr lang="en-US" smtClean="0"/>
              <a:t>3/2/10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8D924C-F933-8540-8291-C36BAED6E1A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0877E5-FDE8-8245-96CB-7893ADD6E2F2}" type="datetimeFigureOut">
              <a:rPr lang="en-US" smtClean="0"/>
              <a:t>3/2/10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8D924C-F933-8540-8291-C36BAED6E1A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0877E5-FDE8-8245-96CB-7893ADD6E2F2}" type="datetimeFigureOut">
              <a:rPr lang="en-US" smtClean="0"/>
              <a:t>3/2/10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8D924C-F933-8540-8291-C36BAED6E1A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0877E5-FDE8-8245-96CB-7893ADD6E2F2}" type="datetimeFigureOut">
              <a:rPr lang="en-US" smtClean="0"/>
              <a:t>3/2/10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8D924C-F933-8540-8291-C36BAED6E1A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0877E5-FDE8-8245-96CB-7893ADD6E2F2}" type="datetimeFigureOut">
              <a:rPr lang="en-US" smtClean="0"/>
              <a:t>3/2/10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8D924C-F933-8540-8291-C36BAED6E1A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0877E5-FDE8-8245-96CB-7893ADD6E2F2}" type="datetimeFigureOut">
              <a:rPr lang="en-US" smtClean="0"/>
              <a:t>3/2/10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8D924C-F933-8540-8291-C36BAED6E1A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0877E5-FDE8-8245-96CB-7893ADD6E2F2}" type="datetimeFigureOut">
              <a:rPr lang="en-US" smtClean="0"/>
              <a:t>3/2/10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8D924C-F933-8540-8291-C36BAED6E1A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0877E5-FDE8-8245-96CB-7893ADD6E2F2}" type="datetimeFigureOut">
              <a:rPr lang="en-US" smtClean="0"/>
              <a:t>3/2/10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8D924C-F933-8540-8291-C36BAED6E1A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0877E5-FDE8-8245-96CB-7893ADD6E2F2}" type="datetimeFigureOut">
              <a:rPr lang="en-US" smtClean="0"/>
              <a:t>3/2/10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8D924C-F933-8540-8291-C36BAED6E1A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0877E5-FDE8-8245-96CB-7893ADD6E2F2}" type="datetimeFigureOut">
              <a:rPr lang="en-US" smtClean="0"/>
              <a:t>3/2/10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8D924C-F933-8540-8291-C36BAED6E1A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0877E5-FDE8-8245-96CB-7893ADD6E2F2}" type="datetimeFigureOut">
              <a:rPr lang="en-US" smtClean="0"/>
              <a:t>3/2/10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8D924C-F933-8540-8291-C36BAED6E1A1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3" Type="http://schemas.openxmlformats.org/officeDocument/2006/relationships/oleObject" Target="Macintosh%20HD:Users:gill:Desktop:Downloads:Traker_Monitoring_and_Trending_v1.doc!OLE_LINK6" TargetMode="External"/><Relationship Id="rId1" Type="http://schemas.openxmlformats.org/officeDocument/2006/relationships/vmlDrawing" Target="../drawings/vmlDrawing1.v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4" Type="http://schemas.openxmlformats.org/officeDocument/2006/relationships/image" Target="../media/image8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6.png"/><Relationship Id="rId3" Type="http://schemas.openxmlformats.org/officeDocument/2006/relationships/image" Target="../media/image7.png"/><Relationship Id="rId5" Type="http://schemas.openxmlformats.org/officeDocument/2006/relationships/image" Target="../media/image9.png"/></Relationships>
</file>

<file path=ppt/slides/_rels/slide17.xml.rels><?xml version="1.0" encoding="UTF-8" standalone="yes"?>
<Relationships xmlns="http://schemas.openxmlformats.org/package/2006/relationships"><Relationship Id="rId4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Relationship Id="rId3" Type="http://schemas.openxmlformats.org/officeDocument/2006/relationships/image" Target="../media/image11.png"/><Relationship Id="rId5" Type="http://schemas.openxmlformats.org/officeDocument/2006/relationships/image" Target="../media/image13.png"/></Relationships>
</file>

<file path=ppt/slides/_rels/slide18.xml.rels><?xml version="1.0" encoding="UTF-8" standalone="yes"?>
<Relationships xmlns="http://schemas.openxmlformats.org/package/2006/relationships"><Relationship Id="rId4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Relationship Id="rId3" Type="http://schemas.openxmlformats.org/officeDocument/2006/relationships/image" Target="../media/image11.png"/><Relationship Id="rId5" Type="http://schemas.openxmlformats.org/officeDocument/2006/relationships/image" Target="../media/image13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3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4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png"/><Relationship Id="rId3" Type="http://schemas.openxmlformats.org/officeDocument/2006/relationships/image" Target="../media/image18.png"/><Relationship Id="rId5" Type="http://schemas.openxmlformats.org/officeDocument/2006/relationships/image" Target="../media/image20.png"/></Relationships>
</file>

<file path=ppt/slides/_rels/slide22.xml.rels><?xml version="1.0" encoding="UTF-8" standalone="yes"?>
<Relationships xmlns="http://schemas.openxmlformats.org/package/2006/relationships"><Relationship Id="rId4" Type="http://schemas.openxmlformats.org/officeDocument/2006/relationships/image" Target="../media/image22.png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2.xml"/><Relationship Id="rId3" Type="http://schemas.openxmlformats.org/officeDocument/2006/relationships/oleObject" Target="../embeddings/Microsoft_Equation1.bin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3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4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5.png"/><Relationship Id="rId3" Type="http://schemas.openxmlformats.org/officeDocument/2006/relationships/image" Target="../media/image26.png"/><Relationship Id="rId5" Type="http://schemas.openxmlformats.org/officeDocument/2006/relationships/image" Target="../media/image24.png"/></Relationships>
</file>

<file path=ppt/slides/_rels/slide25.xml.rels><?xml version="1.0" encoding="UTF-8" standalone="yes"?>
<Relationships xmlns="http://schemas.openxmlformats.org/package/2006/relationships"><Relationship Id="rId4" Type="http://schemas.openxmlformats.org/officeDocument/2006/relationships/image" Target="../media/image26.png"/><Relationship Id="rId5" Type="http://schemas.openxmlformats.org/officeDocument/2006/relationships/image" Target="../media/image28.png"/><Relationship Id="rId7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5.png"/><Relationship Id="rId3" Type="http://schemas.openxmlformats.org/officeDocument/2006/relationships/image" Target="../media/image27.png"/><Relationship Id="rId6" Type="http://schemas.openxmlformats.org/officeDocument/2006/relationships/image" Target="../media/image23.png"/></Relationships>
</file>

<file path=ppt/slides/_rels/slide26.xml.rels><?xml version="1.0" encoding="UTF-8" standalone="yes"?>
<Relationships xmlns="http://schemas.openxmlformats.org/package/2006/relationships"><Relationship Id="rId4" Type="http://schemas.openxmlformats.org/officeDocument/2006/relationships/image" Target="../media/image26.png"/><Relationship Id="rId5" Type="http://schemas.openxmlformats.org/officeDocument/2006/relationships/image" Target="../media/image28.png"/><Relationship Id="rId7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5.png"/><Relationship Id="rId3" Type="http://schemas.openxmlformats.org/officeDocument/2006/relationships/image" Target="../media/image27.png"/><Relationship Id="rId6" Type="http://schemas.openxmlformats.org/officeDocument/2006/relationships/image" Target="../media/image23.pn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3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3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CMS strip-Tracker </a:t>
            </a:r>
            <a:br>
              <a:rPr lang="en-US" dirty="0" smtClean="0"/>
            </a:br>
            <a:r>
              <a:rPr lang="en-US" dirty="0" smtClean="0"/>
              <a:t>Recent </a:t>
            </a:r>
            <a:r>
              <a:rPr lang="en-US" dirty="0" err="1" smtClean="0"/>
              <a:t>optolinks</a:t>
            </a:r>
            <a:r>
              <a:rPr lang="en-US" dirty="0" smtClean="0"/>
              <a:t> experience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3886200"/>
            <a:ext cx="7543800" cy="1587500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Karl Gill, Francesco </a:t>
            </a:r>
            <a:r>
              <a:rPr lang="en-US" dirty="0" err="1" smtClean="0"/>
              <a:t>Palmonari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Thanks also to strip-TK commissioning team </a:t>
            </a:r>
          </a:p>
          <a:p>
            <a:r>
              <a:rPr lang="en-US" dirty="0" smtClean="0"/>
              <a:t>(and specifically Erik </a:t>
            </a:r>
            <a:r>
              <a:rPr lang="en-US" dirty="0" err="1" smtClean="0"/>
              <a:t>Butz</a:t>
            </a:r>
            <a:r>
              <a:rPr lang="en-US" dirty="0" smtClean="0"/>
              <a:t>, Steven </a:t>
            </a:r>
            <a:r>
              <a:rPr lang="en-US" dirty="0" err="1" smtClean="0"/>
              <a:t>Lowette</a:t>
            </a:r>
            <a:r>
              <a:rPr lang="en-US" dirty="0" smtClean="0"/>
              <a:t>, Stefano </a:t>
            </a:r>
            <a:r>
              <a:rPr lang="en-US" dirty="0" err="1" smtClean="0"/>
              <a:t>Mersi</a:t>
            </a:r>
            <a:r>
              <a:rPr lang="en-US" dirty="0" smtClean="0"/>
              <a:t>) 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86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Readout l</a:t>
            </a:r>
            <a:r>
              <a:rPr lang="en-US" dirty="0" smtClean="0"/>
              <a:t>inks ‘monitoring’ - 2008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5900" y="1003300"/>
            <a:ext cx="8928100" cy="5511800"/>
          </a:xfrm>
        </p:spPr>
        <p:txBody>
          <a:bodyPr>
            <a:noAutofit/>
          </a:bodyPr>
          <a:lstStyle/>
          <a:p>
            <a:r>
              <a:rPr lang="en-US" sz="2400" dirty="0"/>
              <a:t>A</a:t>
            </a:r>
            <a:r>
              <a:rPr lang="en-US" sz="2400" dirty="0" smtClean="0"/>
              <a:t>fter first commissioning of detector (7/2008) very good situation. </a:t>
            </a:r>
            <a:endParaRPr lang="en-US" sz="2400" dirty="0"/>
          </a:p>
          <a:p>
            <a:pPr lvl="1"/>
            <a:r>
              <a:rPr lang="en-US" sz="2000" dirty="0" smtClean="0"/>
              <a:t>Almost all links functioning with good signal size.</a:t>
            </a:r>
          </a:p>
          <a:p>
            <a:pPr lvl="1"/>
            <a:r>
              <a:rPr lang="en-US" sz="1800" dirty="0" smtClean="0"/>
              <a:t>2-3 attempts to recover the ~1% l</a:t>
            </a:r>
            <a:r>
              <a:rPr lang="en-US" sz="1800" dirty="0" smtClean="0"/>
              <a:t>ow output (gain setting=3) channels </a:t>
            </a:r>
          </a:p>
          <a:p>
            <a:pPr lvl="1"/>
            <a:r>
              <a:rPr lang="en-US" sz="1800" dirty="0" smtClean="0"/>
              <a:t>Cleaning only MPO connections at back-end </a:t>
            </a:r>
          </a:p>
          <a:p>
            <a:pPr lvl="2"/>
            <a:r>
              <a:rPr lang="en-US" sz="1400" dirty="0" smtClean="0"/>
              <a:t>10% of 340 connections significantly improved </a:t>
            </a:r>
          </a:p>
          <a:p>
            <a:r>
              <a:rPr lang="en-US" sz="2200" dirty="0" smtClean="0"/>
              <a:t>12/08: First comparison made of DAQ output and earlier OTDR </a:t>
            </a:r>
            <a:r>
              <a:rPr lang="en-US" sz="2200" dirty="0" smtClean="0"/>
              <a:t>tests</a:t>
            </a:r>
            <a:endParaRPr lang="en-US" sz="2200" dirty="0" smtClean="0"/>
          </a:p>
          <a:p>
            <a:pPr lvl="1"/>
            <a:r>
              <a:rPr lang="en-US" sz="1800" dirty="0" smtClean="0"/>
              <a:t>3.7% of channels flagged </a:t>
            </a:r>
            <a:r>
              <a:rPr lang="en-US" sz="1800" dirty="0" smtClean="0"/>
              <a:t>with anomalous peaks/losses with </a:t>
            </a:r>
            <a:r>
              <a:rPr lang="en-US" sz="1800" dirty="0" smtClean="0"/>
              <a:t>OTDR</a:t>
            </a:r>
          </a:p>
          <a:p>
            <a:pPr lvl="2"/>
            <a:r>
              <a:rPr lang="en-US" sz="1400" dirty="0" smtClean="0"/>
              <a:t>Small but clear correlation between OTDR comments and gain measured with DAQ (see next slide)</a:t>
            </a:r>
            <a:endParaRPr lang="en-US" sz="1400" dirty="0" smtClean="0"/>
          </a:p>
          <a:p>
            <a:r>
              <a:rPr lang="en-US" sz="2200" dirty="0" smtClean="0"/>
              <a:t>Additional </a:t>
            </a:r>
            <a:r>
              <a:rPr lang="en-US" sz="2200" dirty="0" smtClean="0"/>
              <a:t>targeted </a:t>
            </a:r>
            <a:r>
              <a:rPr lang="en-US" sz="2200" dirty="0" smtClean="0"/>
              <a:t>microscope inspection and OTDR measurements in 08/09 shutdown</a:t>
            </a:r>
          </a:p>
          <a:p>
            <a:pPr lvl="1"/>
            <a:r>
              <a:rPr lang="en-US" sz="1800" dirty="0" smtClean="0"/>
              <a:t>Besides 11 known bad, additionally 40 bad connections identified inside detector plus 18 at PP1, not all fatal but unrecoverable for time being</a:t>
            </a:r>
            <a:endParaRPr lang="en-US" sz="1800" dirty="0" smtClean="0"/>
          </a:p>
          <a:p>
            <a:r>
              <a:rPr lang="en-US" sz="2400" dirty="0" smtClean="0"/>
              <a:t>Main issue was difficulty to have good access to system for intervention </a:t>
            </a:r>
            <a:r>
              <a:rPr lang="en-US" sz="2400" u="sng" dirty="0" smtClean="0"/>
              <a:t>and</a:t>
            </a:r>
            <a:r>
              <a:rPr lang="en-US" sz="2400" dirty="0" smtClean="0"/>
              <a:t> rapid reiteration of </a:t>
            </a:r>
            <a:r>
              <a:rPr lang="en-US" sz="2400" dirty="0" err="1" smtClean="0"/>
              <a:t>opto</a:t>
            </a:r>
            <a:r>
              <a:rPr lang="en-US" sz="2400" dirty="0" smtClean="0"/>
              <a:t>-scan measurement</a:t>
            </a:r>
            <a:endParaRPr lang="en-US" sz="1800" dirty="0" smtClean="0"/>
          </a:p>
          <a:p>
            <a:pPr lvl="1"/>
            <a:r>
              <a:rPr lang="en-US" sz="1800" dirty="0" smtClean="0"/>
              <a:t>Low priority during operations as these are considered refinements on 1% of complex system with other bigger concerns (particularly cooling in 2008).</a:t>
            </a:r>
          </a:p>
          <a:p>
            <a:pPr lvl="1"/>
            <a:r>
              <a:rPr lang="en-US" sz="1800" dirty="0" smtClean="0"/>
              <a:t>No DAQ feedback during 08/09 shutdown due to cooling plant refurbishment</a:t>
            </a:r>
            <a:endParaRPr lang="en-US" dirty="0" smtClean="0"/>
          </a:p>
          <a:p>
            <a:endParaRPr lang="en-US" sz="2400" dirty="0" smtClean="0"/>
          </a:p>
          <a:p>
            <a:pPr lvl="1"/>
            <a:endParaRPr lang="en-US" sz="1800" dirty="0" smtClean="0"/>
          </a:p>
          <a:p>
            <a:endParaRPr lang="en-US" sz="2400" dirty="0" smtClean="0"/>
          </a:p>
          <a:p>
            <a:pPr lvl="2"/>
            <a:endParaRPr lang="en-US" sz="1600" dirty="0" smtClean="0"/>
          </a:p>
          <a:p>
            <a:pPr lvl="3"/>
            <a:endParaRPr lang="en-US" sz="1400" dirty="0" smtClean="0"/>
          </a:p>
          <a:p>
            <a:pPr lvl="3">
              <a:buNone/>
            </a:pPr>
            <a:endParaRPr lang="en-US" sz="1400" dirty="0" smtClean="0"/>
          </a:p>
          <a:p>
            <a:pPr lvl="2"/>
            <a:endParaRPr lang="en-US" sz="1600" dirty="0" smtClean="0"/>
          </a:p>
          <a:p>
            <a:pPr lvl="2"/>
            <a:endParaRPr lang="en-US" sz="1600" dirty="0" smtClean="0"/>
          </a:p>
          <a:p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First comparison OTDR and DAQ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600200"/>
            <a:ext cx="3706544" cy="5016500"/>
          </a:xfrm>
        </p:spPr>
        <p:txBody>
          <a:bodyPr>
            <a:normAutofit fontScale="47500" lnSpcReduction="20000"/>
          </a:bodyPr>
          <a:lstStyle/>
          <a:p>
            <a:r>
              <a:rPr lang="en-US" sz="4000" dirty="0" smtClean="0"/>
              <a:t>OTDR comment classes (refers to size of reflection and losses observed):</a:t>
            </a:r>
          </a:p>
          <a:p>
            <a:endParaRPr lang="en-US" sz="2400" dirty="0" smtClean="0"/>
          </a:p>
          <a:p>
            <a:pPr lvl="0"/>
            <a:r>
              <a:rPr lang="en-US" sz="2400" dirty="0"/>
              <a:t>MFS Small no loss – 98 instances</a:t>
            </a:r>
          </a:p>
          <a:p>
            <a:pPr lvl="0"/>
            <a:r>
              <a:rPr lang="en-US" sz="2400" dirty="0"/>
              <a:t>MFS Medium no loss – 30 instances</a:t>
            </a:r>
          </a:p>
          <a:p>
            <a:pPr lvl="0"/>
            <a:r>
              <a:rPr lang="en-US" sz="2400" dirty="0"/>
              <a:t>MFS Big no loss – 15 instances</a:t>
            </a:r>
          </a:p>
          <a:p>
            <a:pPr lvl="0"/>
            <a:r>
              <a:rPr lang="en-US" sz="2400" dirty="0"/>
              <a:t>MFS very Big no loss – 3 instances</a:t>
            </a:r>
          </a:p>
          <a:p>
            <a:pPr lvl="0"/>
            <a:r>
              <a:rPr lang="en-US" sz="2400" dirty="0"/>
              <a:t>MFS small loss – no instances</a:t>
            </a:r>
            <a:r>
              <a:rPr lang="en-US" sz="2400" baseline="30000" dirty="0"/>
              <a:t> </a:t>
            </a:r>
            <a:endParaRPr lang="en-US" sz="2400" dirty="0"/>
          </a:p>
          <a:p>
            <a:pPr lvl="0"/>
            <a:r>
              <a:rPr lang="en-US" sz="2400" dirty="0"/>
              <a:t>MFS medium loss – no instances</a:t>
            </a:r>
            <a:r>
              <a:rPr lang="en-US" sz="2400" baseline="30000" dirty="0"/>
              <a:t> 2</a:t>
            </a:r>
            <a:endParaRPr lang="en-US" sz="2400" dirty="0"/>
          </a:p>
          <a:p>
            <a:pPr lvl="0"/>
            <a:r>
              <a:rPr lang="en-US" sz="2400" dirty="0"/>
              <a:t>MFS Big  loss – no instances</a:t>
            </a:r>
            <a:r>
              <a:rPr lang="en-US" sz="2400" baseline="30000" dirty="0"/>
              <a:t> 2</a:t>
            </a:r>
            <a:endParaRPr lang="en-US" sz="2400" dirty="0"/>
          </a:p>
          <a:p>
            <a:pPr lvl="0"/>
            <a:r>
              <a:rPr lang="en-US" sz="2400" dirty="0"/>
              <a:t>MFS Very Big  loss – no instances</a:t>
            </a:r>
            <a:r>
              <a:rPr lang="en-US" sz="2400" baseline="30000" dirty="0"/>
              <a:t> </a:t>
            </a:r>
            <a:r>
              <a:rPr lang="en-US" sz="2400" baseline="30000" dirty="0" smtClean="0"/>
              <a:t>2</a:t>
            </a:r>
          </a:p>
          <a:p>
            <a:pPr lvl="0">
              <a:buNone/>
            </a:pPr>
            <a:endParaRPr lang="en-US" sz="2400" dirty="0" smtClean="0"/>
          </a:p>
          <a:p>
            <a:pPr lvl="0"/>
            <a:r>
              <a:rPr lang="en-US" sz="2400" dirty="0"/>
              <a:t>MU Small no loss – 9 instances</a:t>
            </a:r>
          </a:p>
          <a:p>
            <a:pPr lvl="0"/>
            <a:r>
              <a:rPr lang="en-US" sz="2400" dirty="0"/>
              <a:t>MU Medium no loss – 13 instances</a:t>
            </a:r>
          </a:p>
          <a:p>
            <a:pPr lvl="0"/>
            <a:r>
              <a:rPr lang="en-US" sz="2400" dirty="0"/>
              <a:t>MU Big no loss – 319 instances</a:t>
            </a:r>
          </a:p>
          <a:p>
            <a:pPr lvl="0"/>
            <a:r>
              <a:rPr lang="en-US" sz="2400" dirty="0"/>
              <a:t>MU Very Big no loss -  185 instances</a:t>
            </a:r>
          </a:p>
          <a:p>
            <a:pPr lvl="0"/>
            <a:r>
              <a:rPr lang="en-US" sz="2400" dirty="0"/>
              <a:t>MU Small with loss – 1 instances</a:t>
            </a:r>
          </a:p>
          <a:p>
            <a:pPr lvl="0"/>
            <a:r>
              <a:rPr lang="en-US" sz="2400" dirty="0"/>
              <a:t>MU Medium with loss – 3 instances </a:t>
            </a:r>
          </a:p>
          <a:p>
            <a:pPr lvl="0"/>
            <a:r>
              <a:rPr lang="en-US" sz="2400" dirty="0"/>
              <a:t>MU Big with loss – 168 instances</a:t>
            </a:r>
          </a:p>
          <a:p>
            <a:pPr lvl="0"/>
            <a:r>
              <a:rPr lang="en-US" sz="2400" dirty="0"/>
              <a:t>MU Very Big with loss – 549 instances</a:t>
            </a:r>
            <a:endParaRPr lang="en-US" sz="2400" dirty="0" smtClean="0"/>
          </a:p>
          <a:p>
            <a:endParaRPr lang="en-US" sz="2400" dirty="0" smtClean="0"/>
          </a:p>
          <a:p>
            <a:pPr>
              <a:buNone/>
            </a:pPr>
            <a:r>
              <a:rPr lang="en-US" sz="2400" dirty="0" smtClean="0"/>
              <a:t>	2) This </a:t>
            </a:r>
            <a:r>
              <a:rPr lang="en-US" sz="2400" dirty="0"/>
              <a:t>kind of problem</a:t>
            </a:r>
            <a:r>
              <a:rPr lang="en-US" sz="2400" dirty="0" smtClean="0"/>
              <a:t> with MFS peak &gt;18dB was </a:t>
            </a:r>
            <a:r>
              <a:rPr lang="en-US" sz="2400" dirty="0"/>
              <a:t>object of a repairing campaign (connector cleaning) during fiber connection activity.</a:t>
            </a:r>
          </a:p>
          <a:p>
            <a:endParaRPr lang="en-US" sz="2400" dirty="0" smtClean="0"/>
          </a:p>
          <a:p>
            <a:endParaRPr lang="en-US" sz="2400" dirty="0"/>
          </a:p>
        </p:txBody>
      </p:sp>
      <p:graphicFrame>
        <p:nvGraphicFramePr>
          <p:cNvPr id="57346" name="Object 2"/>
          <p:cNvGraphicFramePr>
            <a:graphicFrameLocks noChangeAspect="1"/>
          </p:cNvGraphicFramePr>
          <p:nvPr/>
        </p:nvGraphicFramePr>
        <p:xfrm>
          <a:off x="3706544" y="1417638"/>
          <a:ext cx="4980255" cy="4576762"/>
        </p:xfrm>
        <a:graphic>
          <a:graphicData uri="http://schemas.openxmlformats.org/presentationml/2006/ole">
            <p:oleObj spid="_x0000_s57346" name="Document" r:id="rId3" imgW="5486400" imgH="5041900" progId="Word.Document.12">
              <p:link updateAutomatic="1"/>
            </p:oleObj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Readout l</a:t>
            </a:r>
            <a:r>
              <a:rPr lang="en-US" dirty="0" smtClean="0"/>
              <a:t>inks monitoring - 2009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417638"/>
            <a:ext cx="8839200" cy="4914900"/>
          </a:xfrm>
        </p:spPr>
        <p:txBody>
          <a:bodyPr>
            <a:noAutofit/>
          </a:bodyPr>
          <a:lstStyle/>
          <a:p>
            <a:r>
              <a:rPr lang="en-US" sz="2400" dirty="0" smtClean="0"/>
              <a:t>In 2009, during operation 7/09 onwards, full readout and control system always under close surveillance</a:t>
            </a:r>
          </a:p>
          <a:p>
            <a:pPr lvl="1"/>
            <a:r>
              <a:rPr lang="en-US" sz="1800" dirty="0" smtClean="0"/>
              <a:t>Degradation/anomalies are reported/followed up</a:t>
            </a:r>
            <a:endParaRPr lang="en-US" sz="2400" dirty="0" smtClean="0"/>
          </a:p>
          <a:p>
            <a:r>
              <a:rPr lang="en-US" sz="2400" dirty="0" smtClean="0"/>
              <a:t>System was very stable from point of view of optical links </a:t>
            </a:r>
          </a:p>
          <a:p>
            <a:pPr lvl="1"/>
            <a:r>
              <a:rPr lang="en-US" sz="2000" dirty="0" smtClean="0"/>
              <a:t>(see later slides)</a:t>
            </a:r>
            <a:endParaRPr lang="en-US" sz="1800" dirty="0" smtClean="0"/>
          </a:p>
          <a:p>
            <a:r>
              <a:rPr lang="en-US" sz="2400" dirty="0" smtClean="0"/>
              <a:t>Some S/N losses seen where wrong </a:t>
            </a:r>
            <a:r>
              <a:rPr lang="en-US" sz="2400" dirty="0" err="1" smtClean="0"/>
              <a:t>fibre</a:t>
            </a:r>
            <a:r>
              <a:rPr lang="en-US" sz="2400" dirty="0" smtClean="0"/>
              <a:t> lengths provided/used, affecting tracker synchronization</a:t>
            </a:r>
          </a:p>
          <a:p>
            <a:pPr lvl="1"/>
            <a:r>
              <a:rPr lang="en-US" sz="1800" dirty="0" smtClean="0"/>
              <a:t>Length/connection DB problems in 2008. Fixed. </a:t>
            </a:r>
          </a:p>
          <a:p>
            <a:pPr lvl="1"/>
            <a:r>
              <a:rPr lang="en-US" sz="1800" dirty="0" smtClean="0"/>
              <a:t>All good in 2009 besides TEC -.</a:t>
            </a:r>
          </a:p>
          <a:p>
            <a:pPr lvl="2"/>
            <a:r>
              <a:rPr lang="en-US" sz="1400" dirty="0" smtClean="0"/>
              <a:t> ~50 modules with wrong </a:t>
            </a:r>
            <a:r>
              <a:rPr lang="en-US" sz="1400" dirty="0" err="1" smtClean="0"/>
              <a:t>fibre</a:t>
            </a:r>
            <a:r>
              <a:rPr lang="en-US" sz="1400" dirty="0" smtClean="0"/>
              <a:t> length. Now fixed.</a:t>
            </a:r>
          </a:p>
          <a:p>
            <a:pPr lvl="2"/>
            <a:r>
              <a:rPr lang="en-US" sz="1400" dirty="0" smtClean="0"/>
              <a:t>(new issue in full TEC - partition with ~20% effect still under investigation)</a:t>
            </a:r>
            <a:endParaRPr lang="en-US" sz="1800" dirty="0" smtClean="0"/>
          </a:p>
          <a:p>
            <a:pPr lvl="1"/>
            <a:endParaRPr lang="en-US" sz="1800" dirty="0" smtClean="0"/>
          </a:p>
          <a:p>
            <a:endParaRPr lang="en-US" sz="2400" dirty="0" smtClean="0"/>
          </a:p>
          <a:p>
            <a:pPr lvl="2"/>
            <a:endParaRPr lang="en-US" sz="1600" dirty="0" smtClean="0"/>
          </a:p>
          <a:p>
            <a:pPr lvl="3"/>
            <a:endParaRPr lang="en-US" sz="1400" dirty="0" smtClean="0"/>
          </a:p>
          <a:p>
            <a:pPr lvl="3">
              <a:buNone/>
            </a:pPr>
            <a:endParaRPr lang="en-US" sz="1400" dirty="0" smtClean="0"/>
          </a:p>
          <a:p>
            <a:pPr lvl="2"/>
            <a:endParaRPr lang="en-US" sz="1600" dirty="0" smtClean="0"/>
          </a:p>
          <a:p>
            <a:pPr lvl="2"/>
            <a:endParaRPr lang="en-US" sz="1600" dirty="0" smtClean="0"/>
          </a:p>
          <a:p>
            <a:endParaRPr lang="en-US" sz="2400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Readout l</a:t>
            </a:r>
            <a:r>
              <a:rPr lang="en-US" dirty="0" smtClean="0"/>
              <a:t>inks monitoring - 2010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417638"/>
            <a:ext cx="8839200" cy="4914900"/>
          </a:xfrm>
        </p:spPr>
        <p:txBody>
          <a:bodyPr>
            <a:noAutofit/>
          </a:bodyPr>
          <a:lstStyle/>
          <a:p>
            <a:r>
              <a:rPr lang="en-US" sz="2400" dirty="0" smtClean="0"/>
              <a:t>Recent </a:t>
            </a:r>
            <a:r>
              <a:rPr lang="en-US" sz="2400" dirty="0" err="1" smtClean="0"/>
              <a:t>recommissioning</a:t>
            </a:r>
            <a:r>
              <a:rPr lang="en-US" sz="2400" dirty="0" smtClean="0"/>
              <a:t> of TIB/TID</a:t>
            </a:r>
          </a:p>
          <a:p>
            <a:pPr lvl="1"/>
            <a:r>
              <a:rPr lang="en-US" sz="2000" dirty="0" smtClean="0"/>
              <a:t>See next slides</a:t>
            </a:r>
            <a:endParaRPr lang="en-US" sz="2000" dirty="0" smtClean="0"/>
          </a:p>
          <a:p>
            <a:endParaRPr lang="en-US" sz="2400" dirty="0"/>
          </a:p>
          <a:p>
            <a:r>
              <a:rPr lang="en-US" sz="2400" dirty="0" smtClean="0"/>
              <a:t>Efforts being made to have ~continuous monitoring of readout through DAQ “spy channel” </a:t>
            </a:r>
          </a:p>
          <a:p>
            <a:endParaRPr lang="en-US" sz="2400" dirty="0" smtClean="0"/>
          </a:p>
          <a:p>
            <a:r>
              <a:rPr lang="en-US" sz="2400" dirty="0" smtClean="0"/>
              <a:t>C</a:t>
            </a:r>
            <a:r>
              <a:rPr lang="en-US" sz="2400" dirty="0" smtClean="0"/>
              <a:t>onsidering more regular (~2-3 </a:t>
            </a:r>
            <a:r>
              <a:rPr lang="en-US" sz="2400" dirty="0" smtClean="0"/>
              <a:t>per year</a:t>
            </a:r>
            <a:r>
              <a:rPr lang="en-US" sz="2400" dirty="0" smtClean="0"/>
              <a:t>) periodic calibration</a:t>
            </a:r>
          </a:p>
          <a:p>
            <a:pPr lvl="1"/>
            <a:endParaRPr lang="en-US" sz="1800" dirty="0" smtClean="0"/>
          </a:p>
          <a:p>
            <a:endParaRPr lang="en-US" sz="2400" dirty="0" smtClean="0"/>
          </a:p>
          <a:p>
            <a:pPr lvl="2"/>
            <a:endParaRPr lang="en-US" sz="1600" dirty="0" smtClean="0"/>
          </a:p>
          <a:p>
            <a:pPr lvl="3"/>
            <a:endParaRPr lang="en-US" sz="1400" dirty="0" smtClean="0"/>
          </a:p>
          <a:p>
            <a:pPr lvl="3">
              <a:buNone/>
            </a:pPr>
            <a:endParaRPr lang="en-US" sz="1400" dirty="0" smtClean="0"/>
          </a:p>
          <a:p>
            <a:pPr lvl="2"/>
            <a:endParaRPr lang="en-US" sz="1600" dirty="0" smtClean="0"/>
          </a:p>
          <a:p>
            <a:pPr lvl="2"/>
            <a:endParaRPr lang="en-US" sz="1600" dirty="0" smtClean="0"/>
          </a:p>
          <a:p>
            <a:endParaRPr lang="en-US" sz="2400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 smtClean="0"/>
              <a:t>Example results from TIB/TID </a:t>
            </a:r>
            <a:r>
              <a:rPr lang="en-US" sz="3200" dirty="0" err="1" smtClean="0"/>
              <a:t>recommissioning</a:t>
            </a:r>
            <a:r>
              <a:rPr lang="en-US" sz="3200" dirty="0" smtClean="0"/>
              <a:t> 2010 and comparison with full Tracker in 2009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TIB/TID </a:t>
            </a:r>
            <a:r>
              <a:rPr lang="en-US" dirty="0" err="1" smtClean="0"/>
              <a:t>recommissioned</a:t>
            </a:r>
            <a:r>
              <a:rPr lang="en-US" dirty="0" smtClean="0"/>
              <a:t> in last month after re-inclusion of some parts suffering leaks in cooling lines </a:t>
            </a:r>
          </a:p>
          <a:p>
            <a:pPr lvl="1"/>
            <a:r>
              <a:rPr lang="en-US" dirty="0" smtClean="0"/>
              <a:t>Now run ‘</a:t>
            </a:r>
            <a:r>
              <a:rPr lang="en-US" dirty="0" err="1" smtClean="0"/>
              <a:t>uncooled</a:t>
            </a:r>
            <a:r>
              <a:rPr lang="en-US" dirty="0" smtClean="0"/>
              <a:t>’ (2/56 cooling loops, ~3% of TIB/TID)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Will cover here only link gain spectrum, laser thresholds, link noise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Note: calibration measurement not a lightweight activity</a:t>
            </a:r>
          </a:p>
          <a:p>
            <a:pPr lvl="1"/>
            <a:r>
              <a:rPr lang="en-US" dirty="0" smtClean="0"/>
              <a:t>several </a:t>
            </a:r>
            <a:r>
              <a:rPr lang="en-US" dirty="0" smtClean="0"/>
              <a:t>days of expert effort per partition (TIB/TID, TOB, TEC+, TEC-) to go into good detail </a:t>
            </a:r>
          </a:p>
          <a:p>
            <a:pPr lvl="1">
              <a:buNone/>
            </a:pPr>
            <a:endParaRPr lang="en-US" dirty="0" smtClean="0"/>
          </a:p>
          <a:p>
            <a:pPr lvl="1">
              <a:buNone/>
            </a:pPr>
            <a:r>
              <a:rPr lang="en-US" dirty="0" smtClean="0"/>
              <a:t>(… with thanks to people </a:t>
            </a:r>
            <a:r>
              <a:rPr lang="en-US" dirty="0" smtClean="0"/>
              <a:t>who do this work…)</a:t>
            </a:r>
          </a:p>
          <a:p>
            <a:pPr lvl="1">
              <a:buNone/>
            </a:pPr>
            <a:endParaRPr lang="en-US" dirty="0" smtClean="0"/>
          </a:p>
          <a:p>
            <a:pPr lvl="1">
              <a:buNone/>
            </a:pPr>
            <a:r>
              <a:rPr lang="en-US" u="sng" dirty="0" smtClean="0"/>
              <a:t>Warning: What follows is fresh and quite preliminary… </a:t>
            </a:r>
          </a:p>
          <a:p>
            <a:pPr lvl="1">
              <a:buNone/>
            </a:pPr>
            <a:r>
              <a:rPr lang="en-US" u="sng" dirty="0" smtClean="0"/>
              <a:t>…. </a:t>
            </a:r>
            <a:r>
              <a:rPr lang="en-US" u="sng" dirty="0" smtClean="0"/>
              <a:t>but it gives  a </a:t>
            </a:r>
            <a:r>
              <a:rPr lang="en-US" u="sng" dirty="0" err="1" smtClean="0"/>
              <a:t>flavour</a:t>
            </a:r>
            <a:r>
              <a:rPr lang="en-US" u="sng" dirty="0" smtClean="0"/>
              <a:t> of monitoring capabilities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2374900" cy="1143000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en-US" sz="2800" dirty="0" smtClean="0"/>
              <a:t>Gain measurement</a:t>
            </a:r>
            <a:endParaRPr lang="en-US" sz="2800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46666" y="203200"/>
            <a:ext cx="6850374" cy="65047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Content Placeholder 2"/>
          <p:cNvSpPr txBox="1">
            <a:spLocks/>
          </p:cNvSpPr>
          <p:nvPr/>
        </p:nvSpPr>
        <p:spPr>
          <a:xfrm>
            <a:off x="177800" y="3909170"/>
            <a:ext cx="4165600" cy="27987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Measure size of tick at output in order to estimate gain of the link for each gain setting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Oval 4"/>
          <p:cNvSpPr/>
          <p:nvPr/>
        </p:nvSpPr>
        <p:spPr>
          <a:xfrm>
            <a:off x="2171700" y="927100"/>
            <a:ext cx="876300" cy="2133600"/>
          </a:xfrm>
          <a:prstGeom prst="ellipse">
            <a:avLst/>
          </a:prstGeom>
          <a:noFill/>
          <a:ln w="34925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cxnSp>
        <p:nvCxnSpPr>
          <p:cNvPr id="7" name="Straight Connector 6"/>
          <p:cNvCxnSpPr/>
          <p:nvPr/>
        </p:nvCxnSpPr>
        <p:spPr>
          <a:xfrm rot="5400000" flipH="1" flipV="1">
            <a:off x="1823041" y="3285545"/>
            <a:ext cx="848470" cy="398780"/>
          </a:xfrm>
          <a:prstGeom prst="line">
            <a:avLst/>
          </a:prstGeom>
          <a:ln>
            <a:solidFill>
              <a:srgbClr val="FF0000"/>
            </a:solidFill>
            <a:tailEnd type="triangle" w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77800" y="274638"/>
            <a:ext cx="8801100" cy="652462"/>
          </a:xfrm>
        </p:spPr>
        <p:txBody>
          <a:bodyPr>
            <a:noAutofit/>
          </a:bodyPr>
          <a:lstStyle/>
          <a:p>
            <a:r>
              <a:rPr lang="en-US" sz="3600" dirty="0" smtClean="0"/>
              <a:t>Measured tick height </a:t>
            </a:r>
            <a:br>
              <a:rPr lang="en-US" sz="3600" dirty="0" smtClean="0"/>
            </a:br>
            <a:r>
              <a:rPr lang="en-US" sz="3600" dirty="0" smtClean="0"/>
              <a:t>(</a:t>
            </a:r>
            <a:r>
              <a:rPr lang="en-US" sz="3600" dirty="0" smtClean="0"/>
              <a:t>gain spectrum </a:t>
            </a:r>
            <a:r>
              <a:rPr lang="en-US" sz="3600" dirty="0" smtClean="0"/>
              <a:t>after gain setting optimization)</a:t>
            </a:r>
            <a:endParaRPr lang="en-US" sz="3600" dirty="0"/>
          </a:p>
        </p:txBody>
      </p:sp>
      <p:pic>
        <p:nvPicPr>
          <p:cNvPr id="5" name="Picture 4" descr="tick-TECminus-Jun09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60900" y="4081962"/>
            <a:ext cx="4038600" cy="2649038"/>
          </a:xfrm>
          <a:prstGeom prst="rect">
            <a:avLst/>
          </a:prstGeom>
        </p:spPr>
      </p:pic>
      <p:pic>
        <p:nvPicPr>
          <p:cNvPr id="7" name="Picture 6" descr="tick-TECplus-Jun09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63125" y="1419677"/>
            <a:ext cx="4023675" cy="2646999"/>
          </a:xfrm>
          <a:prstGeom prst="rect">
            <a:avLst/>
          </a:prstGeom>
        </p:spPr>
      </p:pic>
      <p:pic>
        <p:nvPicPr>
          <p:cNvPr id="9" name="Picture 8" descr="tick-TIB-Jun09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7800" y="4041276"/>
            <a:ext cx="4038599" cy="2636967"/>
          </a:xfrm>
          <a:prstGeom prst="rect">
            <a:avLst/>
          </a:prstGeom>
        </p:spPr>
      </p:pic>
      <p:pic>
        <p:nvPicPr>
          <p:cNvPr id="11" name="Picture 10" descr="tick-TOB-Jun09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77800" y="1419677"/>
            <a:ext cx="4023675" cy="2621574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805567" y="1779072"/>
            <a:ext cx="1061333" cy="369332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TOB 6/09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5250567" y="1824038"/>
            <a:ext cx="1141809" cy="369332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TECP 6/09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5275967" y="4445749"/>
            <a:ext cx="1219918" cy="369332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TECM 6/09</a:t>
            </a:r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805567" y="4407649"/>
            <a:ext cx="1375008" cy="369332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TIB/TID 6/09</a:t>
            </a:r>
            <a:endParaRPr lang="en-US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77900"/>
          </a:xfrm>
        </p:spPr>
        <p:txBody>
          <a:bodyPr>
            <a:noAutofit/>
          </a:bodyPr>
          <a:lstStyle/>
          <a:p>
            <a:r>
              <a:rPr lang="en-US" sz="3200" dirty="0" smtClean="0"/>
              <a:t>Link gain setting spectrum (+ missing channels)</a:t>
            </a:r>
            <a:endParaRPr lang="en-US" sz="3200" dirty="0"/>
          </a:p>
        </p:txBody>
      </p:sp>
      <p:pic>
        <p:nvPicPr>
          <p:cNvPr id="4" name="Content Placeholder 3" descr="run101792-spectrum-gain0-TOB.png"/>
          <p:cNvPicPr>
            <a:picLocks noGrp="1" noChangeAspect="1"/>
          </p:cNvPicPr>
          <p:nvPr>
            <p:ph idx="1"/>
          </p:nvPr>
        </p:nvPicPr>
        <p:blipFill>
          <a:blip r:embed="rId2"/>
          <a:srcRect l="-40119" r="-40119"/>
          <a:stretch>
            <a:fillRect/>
          </a:stretch>
        </p:blipFill>
        <p:spPr>
          <a:xfrm>
            <a:off x="126999" y="1132404"/>
            <a:ext cx="4770597" cy="2623644"/>
          </a:xfrm>
        </p:spPr>
      </p:pic>
      <p:sp>
        <p:nvSpPr>
          <p:cNvPr id="5" name="TextBox 4"/>
          <p:cNvSpPr txBox="1"/>
          <p:nvPr/>
        </p:nvSpPr>
        <p:spPr>
          <a:xfrm>
            <a:off x="399167" y="826572"/>
            <a:ext cx="29546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TOB 6/09 11969/12066 </a:t>
            </a:r>
            <a:r>
              <a:rPr lang="en-US" dirty="0" err="1" smtClean="0"/>
              <a:t>fibres</a:t>
            </a:r>
            <a:endParaRPr lang="en-US" dirty="0"/>
          </a:p>
        </p:txBody>
      </p:sp>
      <p:pic>
        <p:nvPicPr>
          <p:cNvPr id="7" name="Picture 6" descr="run99780-TECplus-gain-spectru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18100" y="1119704"/>
            <a:ext cx="2683590" cy="2636344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463167" y="839272"/>
            <a:ext cx="28007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TECP 6/09 7502/7552 </a:t>
            </a:r>
            <a:r>
              <a:rPr lang="en-US" dirty="0" err="1" smtClean="0"/>
              <a:t>fibres</a:t>
            </a:r>
            <a:endParaRPr lang="en-US" dirty="0"/>
          </a:p>
        </p:txBody>
      </p:sp>
      <p:pic>
        <p:nvPicPr>
          <p:cNvPr id="9" name="Picture 8" descr="run99711-spectrum-gain0-TECminus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18100" y="4002281"/>
            <a:ext cx="2683590" cy="270269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4463167" y="3766815"/>
            <a:ext cx="28777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TECM 6/09 7545/7552 </a:t>
            </a:r>
            <a:r>
              <a:rPr lang="en-US" dirty="0" err="1" smtClean="0"/>
              <a:t>fibres</a:t>
            </a:r>
            <a:endParaRPr lang="en-US" dirty="0"/>
          </a:p>
        </p:txBody>
      </p:sp>
      <p:pic>
        <p:nvPicPr>
          <p:cNvPr id="11" name="Picture 10" descr="run100587-gain-spectrum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10239" y="3996447"/>
            <a:ext cx="2599761" cy="2544052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399167" y="3734549"/>
            <a:ext cx="29803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TIB/TID6/09 9083/9192 </a:t>
            </a:r>
            <a:r>
              <a:rPr lang="en-US" dirty="0" err="1" smtClean="0"/>
              <a:t>fibres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7263934" y="4655739"/>
            <a:ext cx="159641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History</a:t>
            </a:r>
            <a:endParaRPr lang="en-US" sz="1600" dirty="0" smtClean="0"/>
          </a:p>
          <a:p>
            <a:r>
              <a:rPr lang="en-US" sz="1600" dirty="0" smtClean="0"/>
              <a:t>8/08: 7543 </a:t>
            </a:r>
          </a:p>
          <a:p>
            <a:r>
              <a:rPr lang="en-US" sz="1600" dirty="0" smtClean="0"/>
              <a:t>(9 missing </a:t>
            </a:r>
            <a:r>
              <a:rPr lang="en-US" sz="1600" dirty="0" err="1" smtClean="0"/>
              <a:t>fibres</a:t>
            </a:r>
            <a:r>
              <a:rPr lang="en-US" sz="1600" dirty="0" smtClean="0"/>
              <a:t>)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7310296" y="1904136"/>
            <a:ext cx="1596411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History</a:t>
            </a:r>
          </a:p>
          <a:p>
            <a:r>
              <a:rPr lang="en-US" sz="1600" dirty="0" smtClean="0"/>
              <a:t>8/08: 7524 </a:t>
            </a:r>
          </a:p>
          <a:p>
            <a:r>
              <a:rPr lang="en-US" sz="1600" dirty="0" smtClean="0"/>
              <a:t>(4 missing </a:t>
            </a:r>
            <a:r>
              <a:rPr lang="en-US" sz="1600" dirty="0" err="1" smtClean="0"/>
              <a:t>fibres</a:t>
            </a:r>
            <a:r>
              <a:rPr lang="en-US" sz="1600" dirty="0" smtClean="0"/>
              <a:t>)</a:t>
            </a:r>
          </a:p>
          <a:p>
            <a:endParaRPr lang="en-US" sz="1600" dirty="0"/>
          </a:p>
        </p:txBody>
      </p:sp>
      <p:sp>
        <p:nvSpPr>
          <p:cNvPr id="15" name="TextBox 14"/>
          <p:cNvSpPr txBox="1"/>
          <p:nvPr/>
        </p:nvSpPr>
        <p:spPr>
          <a:xfrm>
            <a:off x="3228227" y="4725073"/>
            <a:ext cx="1700405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History</a:t>
            </a:r>
          </a:p>
          <a:p>
            <a:r>
              <a:rPr lang="en-US" sz="1600" dirty="0" smtClean="0"/>
              <a:t>8/08: 9053 </a:t>
            </a:r>
          </a:p>
          <a:p>
            <a:r>
              <a:rPr lang="en-US" sz="1600" dirty="0" smtClean="0"/>
              <a:t>(17 missing </a:t>
            </a:r>
            <a:r>
              <a:rPr lang="en-US" sz="1600" dirty="0" err="1" smtClean="0"/>
              <a:t>fibres</a:t>
            </a:r>
            <a:r>
              <a:rPr lang="en-US" sz="1600" dirty="0" smtClean="0"/>
              <a:t>)</a:t>
            </a:r>
          </a:p>
          <a:p>
            <a:endParaRPr lang="en-US" sz="1600" dirty="0"/>
          </a:p>
        </p:txBody>
      </p:sp>
      <p:sp>
        <p:nvSpPr>
          <p:cNvPr id="16" name="TextBox 15"/>
          <p:cNvSpPr txBox="1"/>
          <p:nvPr/>
        </p:nvSpPr>
        <p:spPr>
          <a:xfrm>
            <a:off x="3228227" y="1904136"/>
            <a:ext cx="1700405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History</a:t>
            </a:r>
          </a:p>
          <a:p>
            <a:r>
              <a:rPr lang="en-US" sz="1600" dirty="0" smtClean="0"/>
              <a:t>8/08:12066 </a:t>
            </a:r>
          </a:p>
          <a:p>
            <a:r>
              <a:rPr lang="en-US" sz="1600" dirty="0" smtClean="0"/>
              <a:t>(20 missing </a:t>
            </a:r>
            <a:r>
              <a:rPr lang="en-US" sz="1600" dirty="0" err="1" smtClean="0"/>
              <a:t>fibres</a:t>
            </a:r>
            <a:r>
              <a:rPr lang="en-US" sz="1600" dirty="0" smtClean="0"/>
              <a:t>)</a:t>
            </a:r>
          </a:p>
          <a:p>
            <a:endParaRPr lang="en-US" sz="1600" dirty="0"/>
          </a:p>
        </p:txBody>
      </p:sp>
      <p:sp>
        <p:nvSpPr>
          <p:cNvPr id="17" name="TextBox 16"/>
          <p:cNvSpPr txBox="1"/>
          <p:nvPr/>
        </p:nvSpPr>
        <p:spPr>
          <a:xfrm>
            <a:off x="126999" y="6539583"/>
            <a:ext cx="6344505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“missing </a:t>
            </a:r>
            <a:r>
              <a:rPr lang="en-US" sz="1600" dirty="0" err="1" smtClean="0"/>
              <a:t>fibres</a:t>
            </a:r>
            <a:r>
              <a:rPr lang="en-US" sz="1600" dirty="0" smtClean="0"/>
              <a:t>” means problems not  attributed to electrical/other causes</a:t>
            </a:r>
          </a:p>
          <a:p>
            <a:endParaRPr lang="en-US" sz="1600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77900"/>
          </a:xfrm>
        </p:spPr>
        <p:txBody>
          <a:bodyPr>
            <a:noAutofit/>
          </a:bodyPr>
          <a:lstStyle/>
          <a:p>
            <a:r>
              <a:rPr lang="en-US" sz="3200" dirty="0" smtClean="0"/>
              <a:t>Link gain setting spectrum (+ missing channels)</a:t>
            </a:r>
            <a:endParaRPr lang="en-US" sz="3200" dirty="0"/>
          </a:p>
        </p:txBody>
      </p:sp>
      <p:pic>
        <p:nvPicPr>
          <p:cNvPr id="4" name="Content Placeholder 3" descr="run101792-spectrum-gain0-TOB.png"/>
          <p:cNvPicPr>
            <a:picLocks noGrp="1" noChangeAspect="1"/>
          </p:cNvPicPr>
          <p:nvPr>
            <p:ph idx="1"/>
          </p:nvPr>
        </p:nvPicPr>
        <p:blipFill>
          <a:blip r:embed="rId2"/>
          <a:srcRect l="-40119" r="-40119"/>
          <a:stretch>
            <a:fillRect/>
          </a:stretch>
        </p:blipFill>
        <p:spPr>
          <a:xfrm>
            <a:off x="126999" y="1132404"/>
            <a:ext cx="4770597" cy="2623644"/>
          </a:xfrm>
        </p:spPr>
      </p:pic>
      <p:sp>
        <p:nvSpPr>
          <p:cNvPr id="5" name="TextBox 4"/>
          <p:cNvSpPr txBox="1"/>
          <p:nvPr/>
        </p:nvSpPr>
        <p:spPr>
          <a:xfrm>
            <a:off x="399167" y="826572"/>
            <a:ext cx="29546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TOB 6/09 11969/12066 </a:t>
            </a:r>
            <a:r>
              <a:rPr lang="en-US" dirty="0" err="1" smtClean="0"/>
              <a:t>fibres</a:t>
            </a:r>
            <a:endParaRPr lang="en-US" dirty="0"/>
          </a:p>
        </p:txBody>
      </p:sp>
      <p:pic>
        <p:nvPicPr>
          <p:cNvPr id="7" name="Picture 6" descr="run99780-TECplus-gain-spectru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18100" y="1119704"/>
            <a:ext cx="2683590" cy="2636344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463167" y="839272"/>
            <a:ext cx="28007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TECP 6/09 7502/7552 </a:t>
            </a:r>
            <a:r>
              <a:rPr lang="en-US" dirty="0" err="1" smtClean="0"/>
              <a:t>fibres</a:t>
            </a:r>
            <a:endParaRPr lang="en-US" dirty="0"/>
          </a:p>
        </p:txBody>
      </p:sp>
      <p:pic>
        <p:nvPicPr>
          <p:cNvPr id="9" name="Picture 8" descr="run99711-spectrum-gain0-TECminus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18100" y="4002281"/>
            <a:ext cx="2683590" cy="270269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4463167" y="3766815"/>
            <a:ext cx="28777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TECM 6/09 7545/7552 </a:t>
            </a:r>
            <a:r>
              <a:rPr lang="en-US" dirty="0" err="1" smtClean="0"/>
              <a:t>fibres</a:t>
            </a:r>
            <a:endParaRPr lang="en-US" dirty="0"/>
          </a:p>
        </p:txBody>
      </p:sp>
      <p:pic>
        <p:nvPicPr>
          <p:cNvPr id="11" name="Picture 10" descr="run100587-gain-spectrum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10239" y="3996447"/>
            <a:ext cx="2599761" cy="2544052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399167" y="3734549"/>
            <a:ext cx="29803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TIB/TID6/09 9083/9192 </a:t>
            </a:r>
            <a:r>
              <a:rPr lang="en-US" dirty="0" err="1" smtClean="0"/>
              <a:t>fibres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7263934" y="4655739"/>
            <a:ext cx="159641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History</a:t>
            </a:r>
            <a:endParaRPr lang="en-US" sz="1600" dirty="0" smtClean="0"/>
          </a:p>
          <a:p>
            <a:r>
              <a:rPr lang="en-US" sz="1600" dirty="0" smtClean="0"/>
              <a:t>8/08: 7543 </a:t>
            </a:r>
          </a:p>
          <a:p>
            <a:r>
              <a:rPr lang="en-US" sz="1600" dirty="0" smtClean="0"/>
              <a:t>(9 missing </a:t>
            </a:r>
            <a:r>
              <a:rPr lang="en-US" sz="1600" dirty="0" err="1" smtClean="0"/>
              <a:t>fibres</a:t>
            </a:r>
            <a:r>
              <a:rPr lang="en-US" sz="1600" dirty="0" smtClean="0"/>
              <a:t>)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7310296" y="1904136"/>
            <a:ext cx="1596411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History</a:t>
            </a:r>
          </a:p>
          <a:p>
            <a:r>
              <a:rPr lang="en-US" sz="1600" dirty="0" smtClean="0"/>
              <a:t>8/08: 7524 </a:t>
            </a:r>
          </a:p>
          <a:p>
            <a:r>
              <a:rPr lang="en-US" sz="1600" dirty="0" smtClean="0"/>
              <a:t>(4 missing </a:t>
            </a:r>
            <a:r>
              <a:rPr lang="en-US" sz="1600" dirty="0" err="1" smtClean="0"/>
              <a:t>fibres</a:t>
            </a:r>
            <a:r>
              <a:rPr lang="en-US" sz="1600" dirty="0" smtClean="0"/>
              <a:t>)</a:t>
            </a:r>
          </a:p>
          <a:p>
            <a:endParaRPr lang="en-US" sz="1600" dirty="0"/>
          </a:p>
        </p:txBody>
      </p:sp>
      <p:sp>
        <p:nvSpPr>
          <p:cNvPr id="15" name="TextBox 14"/>
          <p:cNvSpPr txBox="1"/>
          <p:nvPr/>
        </p:nvSpPr>
        <p:spPr>
          <a:xfrm>
            <a:off x="3228227" y="4725073"/>
            <a:ext cx="1700405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History</a:t>
            </a:r>
          </a:p>
          <a:p>
            <a:r>
              <a:rPr lang="en-US" sz="1600" dirty="0" smtClean="0"/>
              <a:t>8/08: 9053 </a:t>
            </a:r>
          </a:p>
          <a:p>
            <a:r>
              <a:rPr lang="en-US" sz="1600" dirty="0" smtClean="0"/>
              <a:t>(17 missing </a:t>
            </a:r>
            <a:r>
              <a:rPr lang="en-US" sz="1600" dirty="0" err="1" smtClean="0"/>
              <a:t>fibres</a:t>
            </a:r>
            <a:r>
              <a:rPr lang="en-US" sz="1600" dirty="0" smtClean="0"/>
              <a:t>)</a:t>
            </a:r>
          </a:p>
          <a:p>
            <a:endParaRPr lang="en-US" sz="1600" dirty="0"/>
          </a:p>
        </p:txBody>
      </p:sp>
      <p:sp>
        <p:nvSpPr>
          <p:cNvPr id="16" name="TextBox 15"/>
          <p:cNvSpPr txBox="1"/>
          <p:nvPr/>
        </p:nvSpPr>
        <p:spPr>
          <a:xfrm>
            <a:off x="3228227" y="1904136"/>
            <a:ext cx="1700405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History</a:t>
            </a:r>
          </a:p>
          <a:p>
            <a:r>
              <a:rPr lang="en-US" sz="1600" dirty="0" smtClean="0"/>
              <a:t>8/08:12066 </a:t>
            </a:r>
          </a:p>
          <a:p>
            <a:r>
              <a:rPr lang="en-US" sz="1600" dirty="0" smtClean="0"/>
              <a:t>(20 missing </a:t>
            </a:r>
            <a:r>
              <a:rPr lang="en-US" sz="1600" dirty="0" err="1" smtClean="0"/>
              <a:t>fibres</a:t>
            </a:r>
            <a:r>
              <a:rPr lang="en-US" sz="1600" dirty="0" smtClean="0"/>
              <a:t>)</a:t>
            </a:r>
          </a:p>
          <a:p>
            <a:endParaRPr lang="en-US" sz="1600" dirty="0"/>
          </a:p>
        </p:txBody>
      </p:sp>
      <p:sp>
        <p:nvSpPr>
          <p:cNvPr id="17" name="TextBox 16"/>
          <p:cNvSpPr txBox="1"/>
          <p:nvPr/>
        </p:nvSpPr>
        <p:spPr>
          <a:xfrm>
            <a:off x="126999" y="6539583"/>
            <a:ext cx="6443190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“missing </a:t>
            </a:r>
            <a:r>
              <a:rPr lang="en-US" sz="1600" dirty="0" err="1" smtClean="0"/>
              <a:t>fibres</a:t>
            </a:r>
            <a:r>
              <a:rPr lang="en-US" sz="1600" dirty="0" smtClean="0"/>
              <a:t>” means problems not attributable to electrical/other causes</a:t>
            </a:r>
          </a:p>
          <a:p>
            <a:endParaRPr lang="en-US" sz="1600" dirty="0"/>
          </a:p>
        </p:txBody>
      </p:sp>
      <p:sp>
        <p:nvSpPr>
          <p:cNvPr id="18" name="TextBox 17"/>
          <p:cNvSpPr txBox="1"/>
          <p:nvPr/>
        </p:nvSpPr>
        <p:spPr>
          <a:xfrm rot="21156471">
            <a:off x="513536" y="2650125"/>
            <a:ext cx="7951716" cy="1631216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sz="2000" dirty="0" smtClean="0"/>
              <a:t>Main fraction of bad channels are not due to failed optical links </a:t>
            </a:r>
          </a:p>
          <a:p>
            <a:r>
              <a:rPr lang="en-US" sz="2000" dirty="0" smtClean="0"/>
              <a:t>e.g. control ring problem in TOB, electrical connection problems elsewhere</a:t>
            </a:r>
          </a:p>
          <a:p>
            <a:endParaRPr lang="en-US" sz="2000" dirty="0" smtClean="0"/>
          </a:p>
          <a:p>
            <a:r>
              <a:rPr lang="en-US" sz="2000" dirty="0" smtClean="0"/>
              <a:t>Effort ongoing to correctly record long-standing problems in a database </a:t>
            </a:r>
          </a:p>
          <a:p>
            <a:r>
              <a:rPr lang="en-US" sz="2000" dirty="0" smtClean="0"/>
              <a:t>allowing identification and focus on new problems</a:t>
            </a:r>
            <a:endParaRPr lang="en-US" sz="2000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 TIB/TID 10/09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600200"/>
            <a:ext cx="3177151" cy="4525963"/>
          </a:xfrm>
        </p:spPr>
        <p:txBody>
          <a:bodyPr>
            <a:normAutofit/>
          </a:bodyPr>
          <a:lstStyle/>
          <a:p>
            <a:r>
              <a:rPr lang="en-US" sz="2400" dirty="0" smtClean="0"/>
              <a:t>Recovery of 2 leaking cooling loops</a:t>
            </a:r>
          </a:p>
          <a:p>
            <a:pPr lvl="1"/>
            <a:r>
              <a:rPr lang="en-US" sz="2000" dirty="0" smtClean="0"/>
              <a:t>Run now </a:t>
            </a:r>
            <a:r>
              <a:rPr lang="en-US" sz="2000" dirty="0" err="1" smtClean="0"/>
              <a:t>uncooled</a:t>
            </a:r>
            <a:endParaRPr lang="en-US" sz="2000" dirty="0" smtClean="0"/>
          </a:p>
          <a:p>
            <a:pPr lvl="1"/>
            <a:endParaRPr lang="en-US" sz="2000" dirty="0" smtClean="0"/>
          </a:p>
          <a:p>
            <a:r>
              <a:rPr lang="en-US" sz="2400" dirty="0" smtClean="0"/>
              <a:t>Now 9082 links back in measurement</a:t>
            </a:r>
            <a:endParaRPr lang="en-US" sz="2400" dirty="0"/>
          </a:p>
        </p:txBody>
      </p:sp>
      <p:pic>
        <p:nvPicPr>
          <p:cNvPr id="7" name="Picture 6" descr="TIB_tickheight_feb10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34351" y="1789098"/>
            <a:ext cx="4506350" cy="4818974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15902" y="4826675"/>
            <a:ext cx="341844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earlier TIB/TID # </a:t>
            </a:r>
            <a:r>
              <a:rPr lang="en-US" dirty="0" err="1" smtClean="0"/>
              <a:t>fibres</a:t>
            </a:r>
            <a:r>
              <a:rPr lang="en-US" dirty="0" smtClean="0"/>
              <a:t> in plot</a:t>
            </a:r>
          </a:p>
          <a:p>
            <a:r>
              <a:rPr lang="en-US" dirty="0" smtClean="0"/>
              <a:t>Out of 9192:</a:t>
            </a:r>
            <a:endParaRPr lang="en-US" dirty="0" smtClean="0"/>
          </a:p>
          <a:p>
            <a:r>
              <a:rPr lang="en-US" dirty="0" smtClean="0"/>
              <a:t>8/08: 9053</a:t>
            </a:r>
          </a:p>
          <a:p>
            <a:r>
              <a:rPr lang="en-US" dirty="0" smtClean="0"/>
              <a:t>6/09: 9063</a:t>
            </a:r>
          </a:p>
          <a:p>
            <a:r>
              <a:rPr lang="en-US" dirty="0" smtClean="0"/>
              <a:t>10/09: 8693</a:t>
            </a:r>
          </a:p>
          <a:p>
            <a:endParaRPr lang="en-US" dirty="0" smtClean="0"/>
          </a:p>
          <a:p>
            <a:r>
              <a:rPr lang="en-US" dirty="0" smtClean="0"/>
              <a:t>  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6700" y="1600200"/>
            <a:ext cx="8420100" cy="4525963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Very brief recap of system in CMS Tracker</a:t>
            </a:r>
          </a:p>
          <a:p>
            <a:pPr lvl="1"/>
            <a:r>
              <a:rPr lang="en-US" dirty="0" smtClean="0"/>
              <a:t>4/2008 </a:t>
            </a:r>
            <a:r>
              <a:rPr lang="en-US" dirty="0" err="1" smtClean="0"/>
              <a:t>o</a:t>
            </a:r>
            <a:r>
              <a:rPr lang="en-US" dirty="0" smtClean="0"/>
              <a:t>-links workshop describes integration, connection and test experience</a:t>
            </a:r>
          </a:p>
          <a:p>
            <a:pPr lvl="2"/>
            <a:r>
              <a:rPr lang="en-US" dirty="0" smtClean="0"/>
              <a:t>http://</a:t>
            </a:r>
            <a:r>
              <a:rPr lang="en-US" dirty="0" err="1" smtClean="0"/>
              <a:t>indico.cern.ch/conferenceDisplay.py?confId</a:t>
            </a:r>
            <a:r>
              <a:rPr lang="en-US" dirty="0" smtClean="0"/>
              <a:t>=29674</a:t>
            </a:r>
            <a:endParaRPr lang="en-US" dirty="0" smtClean="0"/>
          </a:p>
          <a:p>
            <a:r>
              <a:rPr lang="en-US" dirty="0" smtClean="0"/>
              <a:t>Cover here more recent (2009) Experience </a:t>
            </a:r>
          </a:p>
          <a:p>
            <a:pPr lvl="1"/>
            <a:r>
              <a:rPr lang="en-US" dirty="0" smtClean="0"/>
              <a:t>Digital control links</a:t>
            </a:r>
          </a:p>
          <a:p>
            <a:pPr lvl="1"/>
            <a:r>
              <a:rPr lang="en-US" dirty="0" smtClean="0"/>
              <a:t>Analogue readout links</a:t>
            </a:r>
          </a:p>
          <a:p>
            <a:r>
              <a:rPr lang="en-US" dirty="0" smtClean="0"/>
              <a:t>Examples of recent calibration (‘monitoring’) measurements</a:t>
            </a:r>
          </a:p>
          <a:p>
            <a:pPr lvl="1"/>
            <a:r>
              <a:rPr lang="en-US" dirty="0" smtClean="0"/>
              <a:t>More a </a:t>
            </a:r>
            <a:r>
              <a:rPr lang="en-US" dirty="0" err="1" smtClean="0"/>
              <a:t>flavour</a:t>
            </a:r>
            <a:r>
              <a:rPr lang="en-US" dirty="0" smtClean="0"/>
              <a:t> of ‘work in progress’ than concrete results</a:t>
            </a:r>
          </a:p>
          <a:p>
            <a:r>
              <a:rPr lang="en-US" dirty="0" smtClean="0"/>
              <a:t>Conclusion/outlook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Going deeper – look at recent stability</a:t>
            </a:r>
            <a:endParaRPr lang="en-US" sz="3600" dirty="0"/>
          </a:p>
        </p:txBody>
      </p:sp>
      <p:pic>
        <p:nvPicPr>
          <p:cNvPr id="5" name="Picture 4" descr="run126252-measgain0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8147" y="1612900"/>
            <a:ext cx="4112905" cy="4076700"/>
          </a:xfrm>
          <a:prstGeom prst="rect">
            <a:avLst/>
          </a:prstGeom>
        </p:spPr>
      </p:pic>
      <p:pic>
        <p:nvPicPr>
          <p:cNvPr id="7" name="Picture 6" descr="run116751-126252-DiffMeasGain-gain0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30800" y="2285999"/>
            <a:ext cx="3091297" cy="3242501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57200" y="1377434"/>
            <a:ext cx="1596824" cy="369332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TIB/TID Feb/10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965700" y="1738868"/>
            <a:ext cx="3682994" cy="369332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TIB/TID difference Feb/10 and Oct/09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4728008" y="5504934"/>
            <a:ext cx="4414039" cy="369332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Over 5 months very little difference observed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1003300" y="6108700"/>
            <a:ext cx="43100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Looking at gain measured for gain setting ‘0’</a:t>
            </a:r>
            <a:endParaRPr lang="en-US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Another deeper point: Laser thresholds</a:t>
            </a:r>
            <a:endParaRPr lang="en-US" sz="3600" dirty="0"/>
          </a:p>
        </p:txBody>
      </p:sp>
      <p:pic>
        <p:nvPicPr>
          <p:cNvPr id="4" name="Content Placeholder 3" descr="run99780-Threshold-gain0-TECplus.png"/>
          <p:cNvPicPr>
            <a:picLocks noGrp="1" noChangeAspect="1"/>
          </p:cNvPicPr>
          <p:nvPr>
            <p:ph idx="1"/>
          </p:nvPr>
        </p:nvPicPr>
        <p:blipFill>
          <a:blip r:embed="rId2"/>
          <a:srcRect l="-40272" r="-40272"/>
          <a:stretch>
            <a:fillRect/>
          </a:stretch>
        </p:blipFill>
        <p:spPr>
          <a:xfrm>
            <a:off x="2514600" y="1392238"/>
            <a:ext cx="4546600" cy="2500455"/>
          </a:xfrm>
        </p:spPr>
      </p:pic>
      <p:pic>
        <p:nvPicPr>
          <p:cNvPr id="9" name="Picture 8" descr="run99711-Threshold-gain0-TECminus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24957" y="4078737"/>
            <a:ext cx="2510914" cy="2792219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3155067" y="1392238"/>
            <a:ext cx="1141809" cy="369332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TECP 6/09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3180467" y="3894071"/>
            <a:ext cx="1219918" cy="369332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TECM 6/09</a:t>
            </a:r>
            <a:endParaRPr lang="en-US" dirty="0"/>
          </a:p>
        </p:txBody>
      </p:sp>
      <p:pic>
        <p:nvPicPr>
          <p:cNvPr id="14" name="Picture 13" descr="run116751-threshold-gain0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8445" y="3946519"/>
            <a:ext cx="2578755" cy="2784482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157867" y="3892693"/>
            <a:ext cx="1492003" cy="369332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TIB/TID 10/09</a:t>
            </a:r>
            <a:endParaRPr lang="en-US" dirty="0"/>
          </a:p>
        </p:txBody>
      </p:sp>
      <p:pic>
        <p:nvPicPr>
          <p:cNvPr id="16" name="Picture 15" descr="TOB_threshold0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2487" y="1413714"/>
            <a:ext cx="2524713" cy="2431205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157867" y="1417638"/>
            <a:ext cx="1061333" cy="369332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TOB 6/09</a:t>
            </a:r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6291937" y="2630268"/>
            <a:ext cx="2598063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Looking for any increases  since like efficiency loss,</a:t>
            </a:r>
          </a:p>
          <a:p>
            <a:r>
              <a:rPr lang="en-US" sz="2400" dirty="0"/>
              <a:t>t</a:t>
            </a:r>
            <a:r>
              <a:rPr lang="en-US" sz="2400" dirty="0" smtClean="0"/>
              <a:t>hreshold increase is a main symptom of laser </a:t>
            </a:r>
            <a:r>
              <a:rPr lang="en-US" sz="2400" dirty="0" err="1" smtClean="0"/>
              <a:t>wearout</a:t>
            </a:r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Temperature dependence</a:t>
            </a:r>
            <a:endParaRPr lang="en-US" sz="3600" dirty="0"/>
          </a:p>
        </p:txBody>
      </p:sp>
      <p:sp>
        <p:nvSpPr>
          <p:cNvPr id="19" name="TextBox 18"/>
          <p:cNvSpPr txBox="1"/>
          <p:nvPr/>
        </p:nvSpPr>
        <p:spPr>
          <a:xfrm>
            <a:off x="6291937" y="2630268"/>
            <a:ext cx="2598063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Complicated by temperature dependence</a:t>
            </a:r>
          </a:p>
          <a:p>
            <a:r>
              <a:rPr lang="en-US" sz="2400" dirty="0"/>
              <a:t>(</a:t>
            </a:r>
            <a:r>
              <a:rPr lang="en-US" sz="2400" dirty="0" smtClean="0"/>
              <a:t>laser is a good thermometer!)</a:t>
            </a:r>
          </a:p>
          <a:p>
            <a:endParaRPr lang="en-US" sz="2400" dirty="0" smtClean="0"/>
          </a:p>
          <a:p>
            <a:r>
              <a:rPr lang="en-US" sz="2400" dirty="0" smtClean="0"/>
              <a:t>And production lot which is largely responsible mainly for the double peak</a:t>
            </a:r>
          </a:p>
          <a:p>
            <a:endParaRPr lang="en-US" sz="2400" dirty="0" smtClean="0"/>
          </a:p>
          <a:p>
            <a:endParaRPr lang="en-US" sz="2400" dirty="0" smtClean="0"/>
          </a:p>
        </p:txBody>
      </p:sp>
      <p:graphicFrame>
        <p:nvGraphicFramePr>
          <p:cNvPr id="61442" name="Object 2"/>
          <p:cNvGraphicFramePr>
            <a:graphicFrameLocks noChangeAspect="1"/>
          </p:cNvGraphicFramePr>
          <p:nvPr/>
        </p:nvGraphicFramePr>
        <p:xfrm>
          <a:off x="6240462" y="1747618"/>
          <a:ext cx="2649538" cy="882650"/>
        </p:xfrm>
        <a:graphic>
          <a:graphicData uri="http://schemas.openxmlformats.org/presentationml/2006/ole">
            <p:oleObj spid="_x0000_s61442" name="Equation" r:id="rId3" imgW="1333440" imgH="444240" progId="Equation.3">
              <p:embed/>
            </p:oleObj>
          </a:graphicData>
        </a:graphic>
      </p:graphicFrame>
      <p:pic>
        <p:nvPicPr>
          <p:cNvPr id="20" name="Picture 9" descr="final_plot_Laser_Th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-1" y="1747618"/>
            <a:ext cx="5943601" cy="398797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2239"/>
            <a:ext cx="8229600" cy="7032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TIB threshold increases</a:t>
            </a:r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3657600" y="1784879"/>
            <a:ext cx="1515767" cy="104839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3803815" y="1316089"/>
            <a:ext cx="930905" cy="214369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18" name="Picture 17" descr="run126252-100587-threshold0-diff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7241" y="1316089"/>
            <a:ext cx="3056574" cy="3230116"/>
          </a:xfrm>
          <a:prstGeom prst="rect">
            <a:avLst/>
          </a:prstGeom>
        </p:spPr>
      </p:pic>
      <p:pic>
        <p:nvPicPr>
          <p:cNvPr id="20" name="Content Placeholder 3" descr="run126252-threshold-gain0.png"/>
          <p:cNvPicPr>
            <a:picLocks noChangeAspect="1"/>
          </p:cNvPicPr>
          <p:nvPr/>
        </p:nvPicPr>
        <p:blipFill>
          <a:blip r:embed="rId3"/>
          <a:srcRect l="-45354" r="-45354"/>
          <a:stretch>
            <a:fillRect/>
          </a:stretch>
        </p:blipFill>
        <p:spPr>
          <a:xfrm>
            <a:off x="3036716" y="2057442"/>
            <a:ext cx="7112341" cy="3911515"/>
          </a:xfrm>
          <a:prstGeom prst="rect">
            <a:avLst/>
          </a:prstGeom>
        </p:spPr>
      </p:pic>
      <p:sp>
        <p:nvSpPr>
          <p:cNvPr id="22" name="TextBox 21"/>
          <p:cNvSpPr txBox="1"/>
          <p:nvPr/>
        </p:nvSpPr>
        <p:spPr>
          <a:xfrm>
            <a:off x="1162215" y="912162"/>
            <a:ext cx="1284276" cy="646331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Difference </a:t>
            </a:r>
          </a:p>
          <a:p>
            <a:r>
              <a:rPr lang="en-US" dirty="0" smtClean="0"/>
              <a:t>2/10 – 6/09</a:t>
            </a:r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3937944" y="2868136"/>
            <a:ext cx="1700856" cy="369332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Thresholds 2/10</a:t>
            </a:r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457200" y="5113635"/>
            <a:ext cx="3873500" cy="1200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Recall we are looking for </a:t>
            </a:r>
          </a:p>
          <a:p>
            <a:r>
              <a:rPr lang="en-US" sz="2400" dirty="0" smtClean="0"/>
              <a:t>Differences, particularly increase in thresholds</a:t>
            </a:r>
            <a:endParaRPr lang="en-US" sz="2400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2239"/>
            <a:ext cx="8229600" cy="7032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TIB outliers 2/10</a:t>
            </a:r>
            <a:endParaRPr lang="en-US" dirty="0"/>
          </a:p>
        </p:txBody>
      </p:sp>
      <p:pic>
        <p:nvPicPr>
          <p:cNvPr id="5" name="Picture 4" descr="run126252-threshold-gain0-detailed-map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28944" y="3650626"/>
            <a:ext cx="3606800" cy="2977922"/>
          </a:xfrm>
          <a:prstGeom prst="rect">
            <a:avLst/>
          </a:prstGeom>
        </p:spPr>
      </p:pic>
      <p:pic>
        <p:nvPicPr>
          <p:cNvPr id="7" name="Picture 6" descr="run126252-threshold-gain0-full-map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57428" y="1316090"/>
            <a:ext cx="4724316" cy="1967793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921012" y="2072962"/>
            <a:ext cx="546281" cy="338554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TOB</a:t>
            </a:r>
            <a:endParaRPr lang="en-US" sz="1600" dirty="0"/>
          </a:p>
        </p:txBody>
      </p:sp>
      <p:sp>
        <p:nvSpPr>
          <p:cNvPr id="9" name="TextBox 8"/>
          <p:cNvSpPr txBox="1"/>
          <p:nvPr/>
        </p:nvSpPr>
        <p:spPr>
          <a:xfrm>
            <a:off x="6794087" y="1316090"/>
            <a:ext cx="620102" cy="338554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TEC+</a:t>
            </a:r>
            <a:endParaRPr lang="en-US" sz="1600" dirty="0"/>
          </a:p>
        </p:txBody>
      </p:sp>
      <p:sp>
        <p:nvSpPr>
          <p:cNvPr id="10" name="TextBox 9"/>
          <p:cNvSpPr txBox="1"/>
          <p:nvPr/>
        </p:nvSpPr>
        <p:spPr>
          <a:xfrm>
            <a:off x="6940302" y="2942845"/>
            <a:ext cx="576522" cy="338554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TEC-</a:t>
            </a:r>
            <a:endParaRPr lang="en-US" sz="1600" dirty="0"/>
          </a:p>
        </p:txBody>
      </p:sp>
      <p:sp>
        <p:nvSpPr>
          <p:cNvPr id="11" name="TextBox 10"/>
          <p:cNvSpPr txBox="1"/>
          <p:nvPr/>
        </p:nvSpPr>
        <p:spPr>
          <a:xfrm>
            <a:off x="5575625" y="2072962"/>
            <a:ext cx="461357" cy="338554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TIB</a:t>
            </a:r>
            <a:endParaRPr lang="en-US" sz="1600" dirty="0"/>
          </a:p>
        </p:txBody>
      </p:sp>
      <p:sp>
        <p:nvSpPr>
          <p:cNvPr id="12" name="TextBox 11"/>
          <p:cNvSpPr txBox="1"/>
          <p:nvPr/>
        </p:nvSpPr>
        <p:spPr>
          <a:xfrm>
            <a:off x="5089899" y="3118751"/>
            <a:ext cx="544947" cy="338554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TID-</a:t>
            </a:r>
            <a:endParaRPr lang="en-US" sz="1600" dirty="0"/>
          </a:p>
        </p:txBody>
      </p:sp>
      <p:sp>
        <p:nvSpPr>
          <p:cNvPr id="13" name="TextBox 12"/>
          <p:cNvSpPr txBox="1"/>
          <p:nvPr/>
        </p:nvSpPr>
        <p:spPr>
          <a:xfrm>
            <a:off x="5030678" y="1163639"/>
            <a:ext cx="587444" cy="338554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TID+</a:t>
            </a:r>
            <a:endParaRPr lang="en-US" sz="1600" dirty="0"/>
          </a:p>
        </p:txBody>
      </p:sp>
      <p:sp>
        <p:nvSpPr>
          <p:cNvPr id="14" name="Rectangle 13"/>
          <p:cNvSpPr/>
          <p:nvPr/>
        </p:nvSpPr>
        <p:spPr>
          <a:xfrm>
            <a:off x="3657600" y="1784879"/>
            <a:ext cx="1515767" cy="104839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3803815" y="1316089"/>
            <a:ext cx="930905" cy="214369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18" name="Picture 17" descr="run126252-100587-threshold0-diff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58739"/>
            <a:ext cx="2091076" cy="2209800"/>
          </a:xfrm>
          <a:prstGeom prst="rect">
            <a:avLst/>
          </a:prstGeom>
        </p:spPr>
      </p:pic>
      <p:pic>
        <p:nvPicPr>
          <p:cNvPr id="20" name="Content Placeholder 3" descr="run126252-threshold-gain0.png"/>
          <p:cNvPicPr>
            <a:picLocks noChangeAspect="1"/>
          </p:cNvPicPr>
          <p:nvPr/>
        </p:nvPicPr>
        <p:blipFill>
          <a:blip r:embed="rId5"/>
          <a:srcRect l="-45354" r="-45354"/>
          <a:stretch>
            <a:fillRect/>
          </a:stretch>
        </p:blipFill>
        <p:spPr>
          <a:xfrm>
            <a:off x="798830" y="973139"/>
            <a:ext cx="4914899" cy="2703006"/>
          </a:xfrm>
          <a:prstGeom prst="rect">
            <a:avLst/>
          </a:prstGeom>
        </p:spPr>
      </p:pic>
      <p:sp>
        <p:nvSpPr>
          <p:cNvPr id="22" name="TextBox 21"/>
          <p:cNvSpPr txBox="1"/>
          <p:nvPr/>
        </p:nvSpPr>
        <p:spPr>
          <a:xfrm>
            <a:off x="457200" y="2411516"/>
            <a:ext cx="1284276" cy="646331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Difference </a:t>
            </a:r>
          </a:p>
          <a:p>
            <a:r>
              <a:rPr lang="en-US" dirty="0" smtClean="0"/>
              <a:t>2/10 – 6/09</a:t>
            </a:r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457200" y="5113635"/>
            <a:ext cx="38735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Can dig into outliers with</a:t>
            </a:r>
          </a:p>
          <a:p>
            <a:r>
              <a:rPr lang="en-US" sz="2400" dirty="0" smtClean="0"/>
              <a:t>‘TK commissioner’ tool</a:t>
            </a:r>
            <a:endParaRPr lang="en-US" sz="2400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2239"/>
            <a:ext cx="8229600" cy="7032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TIB outliers 2/10</a:t>
            </a:r>
            <a:endParaRPr lang="en-US" dirty="0"/>
          </a:p>
        </p:txBody>
      </p:sp>
      <p:pic>
        <p:nvPicPr>
          <p:cNvPr id="5" name="Picture 4" descr="run126252-threshold-gain0-detailed-map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28944" y="3650626"/>
            <a:ext cx="3606800" cy="2977922"/>
          </a:xfrm>
          <a:prstGeom prst="rect">
            <a:avLst/>
          </a:prstGeom>
        </p:spPr>
      </p:pic>
      <p:pic>
        <p:nvPicPr>
          <p:cNvPr id="6" name="Picture 5" descr="run126252-THybrid-detail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87780" y="3981450"/>
            <a:ext cx="3058925" cy="2876550"/>
          </a:xfrm>
          <a:prstGeom prst="rect">
            <a:avLst/>
          </a:prstGeom>
        </p:spPr>
      </p:pic>
      <p:pic>
        <p:nvPicPr>
          <p:cNvPr id="7" name="Picture 6" descr="run126252-threshold-gain0-full-map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57428" y="1316090"/>
            <a:ext cx="4724316" cy="1967793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921012" y="2072962"/>
            <a:ext cx="546281" cy="338554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TOB</a:t>
            </a:r>
            <a:endParaRPr lang="en-US" sz="1600" dirty="0"/>
          </a:p>
        </p:txBody>
      </p:sp>
      <p:sp>
        <p:nvSpPr>
          <p:cNvPr id="9" name="TextBox 8"/>
          <p:cNvSpPr txBox="1"/>
          <p:nvPr/>
        </p:nvSpPr>
        <p:spPr>
          <a:xfrm>
            <a:off x="6794087" y="1316090"/>
            <a:ext cx="620102" cy="338554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TEC+</a:t>
            </a:r>
            <a:endParaRPr lang="en-US" sz="1600" dirty="0"/>
          </a:p>
        </p:txBody>
      </p:sp>
      <p:sp>
        <p:nvSpPr>
          <p:cNvPr id="10" name="TextBox 9"/>
          <p:cNvSpPr txBox="1"/>
          <p:nvPr/>
        </p:nvSpPr>
        <p:spPr>
          <a:xfrm>
            <a:off x="6940302" y="2942845"/>
            <a:ext cx="576522" cy="338554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TEC-</a:t>
            </a:r>
            <a:endParaRPr lang="en-US" sz="1600" dirty="0"/>
          </a:p>
        </p:txBody>
      </p:sp>
      <p:sp>
        <p:nvSpPr>
          <p:cNvPr id="11" name="TextBox 10"/>
          <p:cNvSpPr txBox="1"/>
          <p:nvPr/>
        </p:nvSpPr>
        <p:spPr>
          <a:xfrm>
            <a:off x="5575625" y="2072962"/>
            <a:ext cx="461357" cy="338554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TIB</a:t>
            </a:r>
            <a:endParaRPr lang="en-US" sz="1600" dirty="0"/>
          </a:p>
        </p:txBody>
      </p:sp>
      <p:sp>
        <p:nvSpPr>
          <p:cNvPr id="12" name="TextBox 11"/>
          <p:cNvSpPr txBox="1"/>
          <p:nvPr/>
        </p:nvSpPr>
        <p:spPr>
          <a:xfrm>
            <a:off x="5089899" y="3118751"/>
            <a:ext cx="544947" cy="338554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TID-</a:t>
            </a:r>
            <a:endParaRPr lang="en-US" sz="1600" dirty="0"/>
          </a:p>
        </p:txBody>
      </p:sp>
      <p:sp>
        <p:nvSpPr>
          <p:cNvPr id="13" name="TextBox 12"/>
          <p:cNvSpPr txBox="1"/>
          <p:nvPr/>
        </p:nvSpPr>
        <p:spPr>
          <a:xfrm>
            <a:off x="5030678" y="1163639"/>
            <a:ext cx="587444" cy="338554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TID+</a:t>
            </a:r>
            <a:endParaRPr lang="en-US" sz="1600" dirty="0"/>
          </a:p>
        </p:txBody>
      </p:sp>
      <p:sp>
        <p:nvSpPr>
          <p:cNvPr id="14" name="Rectangle 13"/>
          <p:cNvSpPr/>
          <p:nvPr/>
        </p:nvSpPr>
        <p:spPr>
          <a:xfrm>
            <a:off x="3657600" y="1784879"/>
            <a:ext cx="1515767" cy="104839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3803815" y="1316089"/>
            <a:ext cx="930905" cy="214369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393250" y="3739189"/>
            <a:ext cx="364700" cy="3118811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0" y="4278868"/>
            <a:ext cx="1460218" cy="646331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hybrid (DCU)</a:t>
            </a:r>
          </a:p>
          <a:p>
            <a:r>
              <a:rPr lang="en-US" dirty="0" smtClean="0"/>
              <a:t>temperatures</a:t>
            </a:r>
            <a:endParaRPr lang="en-US" dirty="0"/>
          </a:p>
        </p:txBody>
      </p:sp>
      <p:pic>
        <p:nvPicPr>
          <p:cNvPr id="18" name="Picture 17" descr="run126252-100587-threshold0-diff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58739"/>
            <a:ext cx="2091076" cy="2209800"/>
          </a:xfrm>
          <a:prstGeom prst="rect">
            <a:avLst/>
          </a:prstGeom>
        </p:spPr>
      </p:pic>
      <p:pic>
        <p:nvPicPr>
          <p:cNvPr id="20" name="Content Placeholder 3" descr="run126252-threshold-gain0.png"/>
          <p:cNvPicPr>
            <a:picLocks noChangeAspect="1"/>
          </p:cNvPicPr>
          <p:nvPr/>
        </p:nvPicPr>
        <p:blipFill>
          <a:blip r:embed="rId7"/>
          <a:srcRect l="-45354" r="-45354"/>
          <a:stretch>
            <a:fillRect/>
          </a:stretch>
        </p:blipFill>
        <p:spPr>
          <a:xfrm>
            <a:off x="798830" y="973139"/>
            <a:ext cx="4914899" cy="2703006"/>
          </a:xfrm>
          <a:prstGeom prst="rect">
            <a:avLst/>
          </a:prstGeom>
        </p:spPr>
      </p:pic>
      <p:sp>
        <p:nvSpPr>
          <p:cNvPr id="22" name="TextBox 21"/>
          <p:cNvSpPr txBox="1"/>
          <p:nvPr/>
        </p:nvSpPr>
        <p:spPr>
          <a:xfrm>
            <a:off x="457200" y="2411516"/>
            <a:ext cx="1284276" cy="646331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Difference </a:t>
            </a:r>
          </a:p>
          <a:p>
            <a:r>
              <a:rPr lang="en-US" dirty="0" smtClean="0"/>
              <a:t>2/10 – 6/09</a:t>
            </a:r>
            <a:endParaRPr lang="en-US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60600" y="122239"/>
            <a:ext cx="6575144" cy="703262"/>
          </a:xfrm>
        </p:spPr>
        <p:txBody>
          <a:bodyPr>
            <a:normAutofit/>
          </a:bodyPr>
          <a:lstStyle/>
          <a:p>
            <a:r>
              <a:rPr lang="en-US" sz="3600" dirty="0" smtClean="0"/>
              <a:t>TIB outliers 2/10 – cooling related</a:t>
            </a:r>
            <a:endParaRPr lang="en-US" sz="3600" dirty="0"/>
          </a:p>
        </p:txBody>
      </p:sp>
      <p:pic>
        <p:nvPicPr>
          <p:cNvPr id="5" name="Picture 4" descr="run126252-threshold-gain0-detailed-map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28944" y="3650626"/>
            <a:ext cx="3606800" cy="2977922"/>
          </a:xfrm>
          <a:prstGeom prst="rect">
            <a:avLst/>
          </a:prstGeom>
        </p:spPr>
      </p:pic>
      <p:pic>
        <p:nvPicPr>
          <p:cNvPr id="6" name="Picture 5" descr="run126252-THybrid-detail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87780" y="3981450"/>
            <a:ext cx="3058925" cy="2876550"/>
          </a:xfrm>
          <a:prstGeom prst="rect">
            <a:avLst/>
          </a:prstGeom>
        </p:spPr>
      </p:pic>
      <p:pic>
        <p:nvPicPr>
          <p:cNvPr id="7" name="Picture 6" descr="run126252-threshold-gain0-full-map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57428" y="1316090"/>
            <a:ext cx="4724316" cy="1967793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921012" y="2072962"/>
            <a:ext cx="546281" cy="338554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TOB</a:t>
            </a:r>
            <a:endParaRPr lang="en-US" sz="1600" dirty="0"/>
          </a:p>
        </p:txBody>
      </p:sp>
      <p:sp>
        <p:nvSpPr>
          <p:cNvPr id="9" name="TextBox 8"/>
          <p:cNvSpPr txBox="1"/>
          <p:nvPr/>
        </p:nvSpPr>
        <p:spPr>
          <a:xfrm>
            <a:off x="6794087" y="1316090"/>
            <a:ext cx="620102" cy="338554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TEC+</a:t>
            </a:r>
            <a:endParaRPr lang="en-US" sz="1600" dirty="0"/>
          </a:p>
        </p:txBody>
      </p:sp>
      <p:sp>
        <p:nvSpPr>
          <p:cNvPr id="10" name="TextBox 9"/>
          <p:cNvSpPr txBox="1"/>
          <p:nvPr/>
        </p:nvSpPr>
        <p:spPr>
          <a:xfrm>
            <a:off x="6940302" y="2942845"/>
            <a:ext cx="576522" cy="338554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TEC-</a:t>
            </a:r>
            <a:endParaRPr lang="en-US" sz="1600" dirty="0"/>
          </a:p>
        </p:txBody>
      </p:sp>
      <p:sp>
        <p:nvSpPr>
          <p:cNvPr id="11" name="TextBox 10"/>
          <p:cNvSpPr txBox="1"/>
          <p:nvPr/>
        </p:nvSpPr>
        <p:spPr>
          <a:xfrm>
            <a:off x="5575625" y="2072962"/>
            <a:ext cx="461357" cy="338554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TIB</a:t>
            </a:r>
            <a:endParaRPr lang="en-US" sz="1600" dirty="0"/>
          </a:p>
        </p:txBody>
      </p:sp>
      <p:sp>
        <p:nvSpPr>
          <p:cNvPr id="12" name="TextBox 11"/>
          <p:cNvSpPr txBox="1"/>
          <p:nvPr/>
        </p:nvSpPr>
        <p:spPr>
          <a:xfrm>
            <a:off x="5089899" y="3118751"/>
            <a:ext cx="544947" cy="338554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TID-</a:t>
            </a:r>
            <a:endParaRPr lang="en-US" sz="1600" dirty="0"/>
          </a:p>
        </p:txBody>
      </p:sp>
      <p:sp>
        <p:nvSpPr>
          <p:cNvPr id="13" name="TextBox 12"/>
          <p:cNvSpPr txBox="1"/>
          <p:nvPr/>
        </p:nvSpPr>
        <p:spPr>
          <a:xfrm>
            <a:off x="5030678" y="1163639"/>
            <a:ext cx="587444" cy="338554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TID+</a:t>
            </a:r>
            <a:endParaRPr lang="en-US" sz="1600" dirty="0"/>
          </a:p>
        </p:txBody>
      </p:sp>
      <p:sp>
        <p:nvSpPr>
          <p:cNvPr id="14" name="Rectangle 13"/>
          <p:cNvSpPr/>
          <p:nvPr/>
        </p:nvSpPr>
        <p:spPr>
          <a:xfrm>
            <a:off x="3657600" y="1784879"/>
            <a:ext cx="1515767" cy="104839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3803815" y="1316089"/>
            <a:ext cx="930905" cy="214369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393250" y="3739189"/>
            <a:ext cx="364700" cy="3118811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0" y="4278868"/>
            <a:ext cx="1460218" cy="646331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hybrid (DCU)</a:t>
            </a:r>
          </a:p>
          <a:p>
            <a:r>
              <a:rPr lang="en-US" dirty="0" smtClean="0"/>
              <a:t>temperatures</a:t>
            </a:r>
            <a:endParaRPr lang="en-US" dirty="0"/>
          </a:p>
        </p:txBody>
      </p:sp>
      <p:pic>
        <p:nvPicPr>
          <p:cNvPr id="18" name="Picture 17" descr="run126252-100587-threshold0-diff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58739"/>
            <a:ext cx="2091076" cy="2209800"/>
          </a:xfrm>
          <a:prstGeom prst="rect">
            <a:avLst/>
          </a:prstGeom>
        </p:spPr>
      </p:pic>
      <p:pic>
        <p:nvPicPr>
          <p:cNvPr id="20" name="Content Placeholder 3" descr="run126252-threshold-gain0.png"/>
          <p:cNvPicPr>
            <a:picLocks noChangeAspect="1"/>
          </p:cNvPicPr>
          <p:nvPr/>
        </p:nvPicPr>
        <p:blipFill>
          <a:blip r:embed="rId7"/>
          <a:srcRect l="-45354" r="-45354"/>
          <a:stretch>
            <a:fillRect/>
          </a:stretch>
        </p:blipFill>
        <p:spPr>
          <a:xfrm>
            <a:off x="798830" y="973139"/>
            <a:ext cx="4914899" cy="2703006"/>
          </a:xfrm>
          <a:prstGeom prst="rect">
            <a:avLst/>
          </a:prstGeom>
        </p:spPr>
      </p:pic>
      <p:sp>
        <p:nvSpPr>
          <p:cNvPr id="22" name="TextBox 21"/>
          <p:cNvSpPr txBox="1"/>
          <p:nvPr/>
        </p:nvSpPr>
        <p:spPr>
          <a:xfrm>
            <a:off x="457200" y="2411516"/>
            <a:ext cx="1284276" cy="646331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Difference </a:t>
            </a:r>
          </a:p>
          <a:p>
            <a:r>
              <a:rPr lang="en-US" dirty="0" smtClean="0"/>
              <a:t>2/10 – 6/09</a:t>
            </a:r>
            <a:endParaRPr lang="en-US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540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Link noise contribution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4000" y="1295401"/>
            <a:ext cx="8724900" cy="1806924"/>
          </a:xfrm>
        </p:spPr>
        <p:txBody>
          <a:bodyPr>
            <a:normAutofit fontScale="85000" lnSpcReduction="20000"/>
          </a:bodyPr>
          <a:lstStyle/>
          <a:p>
            <a:r>
              <a:rPr lang="en-US" sz="2400" dirty="0" smtClean="0"/>
              <a:t>Preliminary point (TIB/TID again as example) </a:t>
            </a:r>
          </a:p>
          <a:p>
            <a:pPr lvl="1"/>
            <a:endParaRPr lang="en-US" sz="2000" dirty="0" smtClean="0"/>
          </a:p>
          <a:p>
            <a:r>
              <a:rPr lang="en-US" sz="2400" dirty="0" smtClean="0"/>
              <a:t>Link Noise </a:t>
            </a:r>
          </a:p>
          <a:p>
            <a:pPr lvl="1"/>
            <a:r>
              <a:rPr lang="en-US" sz="2000" dirty="0" smtClean="0"/>
              <a:t>(measured at readout chip pedestal level, not over full working range) </a:t>
            </a:r>
          </a:p>
          <a:p>
            <a:pPr lvl="1"/>
            <a:r>
              <a:rPr lang="en-US" sz="2000" dirty="0" smtClean="0"/>
              <a:t>~20% of amplitude of front-end noise (ADC counts</a:t>
            </a:r>
          </a:p>
          <a:p>
            <a:pPr lvl="1"/>
            <a:r>
              <a:rPr lang="en-US" sz="2000" dirty="0" smtClean="0"/>
              <a:t>Compare with MIP most-probable signal size of 100ADC counts in 320um thick silicon </a:t>
            </a:r>
          </a:p>
          <a:p>
            <a:pPr lvl="1"/>
            <a:endParaRPr lang="en-US" sz="2000" dirty="0"/>
          </a:p>
        </p:txBody>
      </p:sp>
      <p:pic>
        <p:nvPicPr>
          <p:cNvPr id="4" name="Picture 3" descr="run116751-linknoise-gain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0901" y="3270950"/>
            <a:ext cx="3157849" cy="33909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4769628" y="3225731"/>
            <a:ext cx="3069874" cy="3465113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781800" y="4406900"/>
            <a:ext cx="2197100" cy="646331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Full front-end noise measurement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840358" y="4420800"/>
            <a:ext cx="1168392" cy="369332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Links only</a:t>
            </a:r>
            <a:endParaRPr lang="en-US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 points (for 2010)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9400" y="1600200"/>
            <a:ext cx="8864600" cy="4711700"/>
          </a:xfrm>
        </p:spPr>
        <p:txBody>
          <a:bodyPr>
            <a:normAutofit fontScale="62500" lnSpcReduction="20000"/>
          </a:bodyPr>
          <a:lstStyle/>
          <a:p>
            <a:r>
              <a:rPr lang="en-US" dirty="0" smtClean="0"/>
              <a:t>Complete and include all partitions (TOB, </a:t>
            </a:r>
            <a:r>
              <a:rPr lang="en-US" dirty="0" err="1" smtClean="0"/>
              <a:t>TECs</a:t>
            </a:r>
            <a:r>
              <a:rPr lang="en-US" dirty="0" smtClean="0"/>
              <a:t>) and re-run 2008, 2009 analyses with new calibration code</a:t>
            </a:r>
          </a:p>
          <a:p>
            <a:endParaRPr lang="en-US" dirty="0" smtClean="0"/>
          </a:p>
          <a:p>
            <a:r>
              <a:rPr lang="en-US" dirty="0" smtClean="0"/>
              <a:t>Dig for any changes in threshold where </a:t>
            </a:r>
            <a:r>
              <a:rPr lang="en-US" dirty="0" err="1" smtClean="0"/>
              <a:t>dT</a:t>
            </a:r>
            <a:r>
              <a:rPr lang="en-US" dirty="0" smtClean="0"/>
              <a:t> small</a:t>
            </a:r>
          </a:p>
          <a:p>
            <a:endParaRPr lang="en-US" dirty="0" smtClean="0"/>
          </a:p>
          <a:p>
            <a:r>
              <a:rPr lang="en-US" dirty="0" smtClean="0"/>
              <a:t>Check link gain dependence on RX temperatures</a:t>
            </a:r>
          </a:p>
          <a:p>
            <a:endParaRPr lang="en-US" dirty="0" smtClean="0"/>
          </a:p>
          <a:p>
            <a:r>
              <a:rPr lang="en-US" dirty="0" smtClean="0"/>
              <a:t>Standardize analyses for link monitoring and </a:t>
            </a:r>
            <a:r>
              <a:rPr lang="en-US" dirty="0"/>
              <a:t>e</a:t>
            </a:r>
            <a:r>
              <a:rPr lang="en-US" dirty="0" smtClean="0"/>
              <a:t>stablish periodic testing</a:t>
            </a:r>
          </a:p>
          <a:p>
            <a:endParaRPr lang="en-US" dirty="0" smtClean="0"/>
          </a:p>
          <a:p>
            <a:r>
              <a:rPr lang="en-US" dirty="0" smtClean="0"/>
              <a:t>Include spy channel measurements</a:t>
            </a:r>
          </a:p>
          <a:p>
            <a:endParaRPr lang="en-US" dirty="0" smtClean="0"/>
          </a:p>
          <a:p>
            <a:r>
              <a:rPr lang="en-US" dirty="0" smtClean="0"/>
              <a:t>Measure digital link margins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Usual question of resources/priorities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270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01700"/>
            <a:ext cx="8407400" cy="5689600"/>
          </a:xfrm>
        </p:spPr>
        <p:txBody>
          <a:bodyPr>
            <a:noAutofit/>
          </a:bodyPr>
          <a:lstStyle/>
          <a:p>
            <a:r>
              <a:rPr lang="en-US" sz="1600" dirty="0" smtClean="0"/>
              <a:t>Readout optical link system still in great shape. </a:t>
            </a:r>
          </a:p>
          <a:p>
            <a:pPr lvl="1"/>
            <a:r>
              <a:rPr lang="en-US" sz="1400" dirty="0" smtClean="0"/>
              <a:t>Very few bad channels. System well </a:t>
            </a:r>
            <a:r>
              <a:rPr lang="en-US" sz="1400" dirty="0" err="1" smtClean="0"/>
              <a:t>optimised</a:t>
            </a:r>
            <a:r>
              <a:rPr lang="en-US" sz="1400" dirty="0" smtClean="0"/>
              <a:t> with respect to link margins/set points</a:t>
            </a:r>
          </a:p>
          <a:p>
            <a:pPr lvl="2"/>
            <a:r>
              <a:rPr lang="en-US" sz="1200" dirty="0" smtClean="0"/>
              <a:t>Most links have gain ‘1’ i.e. some range to compensate decreases/increases in light output</a:t>
            </a:r>
            <a:endParaRPr lang="en-US" sz="1200" dirty="0" smtClean="0"/>
          </a:p>
          <a:p>
            <a:pPr lvl="2"/>
            <a:r>
              <a:rPr lang="en-US" sz="1200" dirty="0" smtClean="0"/>
              <a:t>Small noise contribution</a:t>
            </a:r>
            <a:endParaRPr lang="en-US" sz="1000" dirty="0" smtClean="0"/>
          </a:p>
          <a:p>
            <a:r>
              <a:rPr lang="en-US" sz="1600" dirty="0" smtClean="0"/>
              <a:t>No obvious degradation specific to the links in terms of light yield</a:t>
            </a:r>
          </a:p>
          <a:p>
            <a:pPr lvl="1"/>
            <a:r>
              <a:rPr lang="en-US" sz="1200" dirty="0" smtClean="0"/>
              <a:t> though we </a:t>
            </a:r>
            <a:r>
              <a:rPr lang="en-US" sz="1200" dirty="0" smtClean="0"/>
              <a:t>cannot easily isolate the changes of efficiency from temperature changes</a:t>
            </a:r>
          </a:p>
          <a:p>
            <a:endParaRPr lang="en-US" sz="1600" dirty="0" smtClean="0"/>
          </a:p>
          <a:p>
            <a:r>
              <a:rPr lang="en-US" sz="1600" dirty="0" smtClean="0"/>
              <a:t>Digital link system seems also in great shape.</a:t>
            </a:r>
          </a:p>
          <a:p>
            <a:pPr lvl="1"/>
            <a:r>
              <a:rPr lang="en-US" sz="1400" dirty="0" smtClean="0"/>
              <a:t>N</a:t>
            </a:r>
            <a:r>
              <a:rPr lang="en-US" sz="1400" dirty="0" smtClean="0"/>
              <a:t>o recent issues with digital control links, though margin remains to be quantified</a:t>
            </a:r>
            <a:endParaRPr lang="en-US" sz="1600" dirty="0" smtClean="0"/>
          </a:p>
          <a:p>
            <a:endParaRPr lang="en-US" sz="1600" dirty="0" smtClean="0"/>
          </a:p>
          <a:p>
            <a:r>
              <a:rPr lang="en-US" sz="1600" dirty="0" smtClean="0"/>
              <a:t>Monitoring can be improved with some more effort</a:t>
            </a:r>
          </a:p>
          <a:p>
            <a:pPr lvl="1"/>
            <a:r>
              <a:rPr lang="en-US" sz="1400" dirty="0" smtClean="0"/>
              <a:t>Regularize monitoring frequency and </a:t>
            </a:r>
            <a:r>
              <a:rPr lang="en-US" sz="1400" dirty="0" smtClean="0"/>
              <a:t>standardize </a:t>
            </a:r>
            <a:r>
              <a:rPr lang="en-US" sz="1400" dirty="0" smtClean="0"/>
              <a:t>procedure</a:t>
            </a:r>
          </a:p>
          <a:p>
            <a:pPr lvl="1"/>
            <a:r>
              <a:rPr lang="en-US" sz="1400" dirty="0" smtClean="0"/>
              <a:t>Try to move away from intense calibration/commissioning periods. </a:t>
            </a:r>
            <a:endParaRPr lang="en-US" sz="1600" dirty="0" smtClean="0"/>
          </a:p>
          <a:p>
            <a:r>
              <a:rPr lang="en-US" sz="1600" dirty="0" smtClean="0"/>
              <a:t>Very powerful monitoring tools and software available in CMS (TK Commissioner, TK-WBM, Spy channel and DQM)</a:t>
            </a:r>
          </a:p>
          <a:p>
            <a:endParaRPr lang="en-US" sz="1600" dirty="0" smtClean="0"/>
          </a:p>
          <a:p>
            <a:r>
              <a:rPr lang="en-US" sz="1600" dirty="0" smtClean="0"/>
              <a:t>Expect some difficulties will continue</a:t>
            </a:r>
          </a:p>
          <a:p>
            <a:pPr lvl="1"/>
            <a:r>
              <a:rPr lang="en-US" sz="1400" dirty="0" smtClean="0"/>
              <a:t>Access to system for intervention and retest/calibration</a:t>
            </a:r>
          </a:p>
          <a:p>
            <a:pPr lvl="1"/>
            <a:r>
              <a:rPr lang="en-US" sz="1400" dirty="0" smtClean="0"/>
              <a:t>Continuity not guaranteed in operation conditions</a:t>
            </a:r>
          </a:p>
          <a:p>
            <a:pPr lvl="2"/>
            <a:r>
              <a:rPr lang="en-US" sz="1200" dirty="0" smtClean="0"/>
              <a:t>Temperature should go down in future years</a:t>
            </a:r>
          </a:p>
          <a:p>
            <a:pPr lvl="2"/>
            <a:r>
              <a:rPr lang="en-US" sz="1200" dirty="0" smtClean="0"/>
              <a:t>Events leading to parts included/excluded</a:t>
            </a:r>
          </a:p>
          <a:p>
            <a:pPr lvl="1"/>
            <a:endParaRPr lang="en-US" sz="1400" dirty="0" smtClean="0"/>
          </a:p>
          <a:p>
            <a:pPr lvl="1"/>
            <a:endParaRPr lang="en-US" sz="14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5410200" cy="6397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CMS TK link </a:t>
            </a:r>
            <a:r>
              <a:rPr lang="en-US" dirty="0" err="1" smtClean="0"/>
              <a:t>system(s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600200"/>
            <a:ext cx="2616200" cy="5250180"/>
          </a:xfrm>
        </p:spPr>
        <p:txBody>
          <a:bodyPr>
            <a:normAutofit/>
          </a:bodyPr>
          <a:lstStyle/>
          <a:p>
            <a:r>
              <a:rPr lang="en-US" sz="2000" dirty="0" smtClean="0"/>
              <a:t>Si-strips </a:t>
            </a:r>
          </a:p>
          <a:p>
            <a:pPr lvl="1"/>
            <a:endParaRPr lang="en-US" sz="1800" dirty="0" smtClean="0"/>
          </a:p>
          <a:p>
            <a:r>
              <a:rPr lang="en-US" sz="2200" dirty="0" smtClean="0"/>
              <a:t>Readout links</a:t>
            </a:r>
          </a:p>
          <a:p>
            <a:pPr lvl="1"/>
            <a:r>
              <a:rPr lang="en-US" sz="1800" dirty="0" smtClean="0"/>
              <a:t>36234 lit </a:t>
            </a:r>
            <a:r>
              <a:rPr lang="en-US" sz="1800" dirty="0" err="1" smtClean="0"/>
              <a:t>fibres</a:t>
            </a:r>
            <a:endParaRPr lang="en-US" sz="1800" dirty="0" smtClean="0"/>
          </a:p>
          <a:p>
            <a:pPr lvl="1"/>
            <a:r>
              <a:rPr lang="en-US" sz="1800" dirty="0" smtClean="0"/>
              <a:t>40MSamples/s</a:t>
            </a:r>
          </a:p>
          <a:p>
            <a:pPr lvl="1"/>
            <a:r>
              <a:rPr lang="en-US" sz="1800" dirty="0" smtClean="0"/>
              <a:t>8 bit range</a:t>
            </a:r>
          </a:p>
          <a:p>
            <a:pPr lvl="1"/>
            <a:endParaRPr lang="en-US" sz="1800" dirty="0" smtClean="0"/>
          </a:p>
          <a:p>
            <a:r>
              <a:rPr lang="en-US" sz="2200" dirty="0" smtClean="0"/>
              <a:t>Control links</a:t>
            </a:r>
          </a:p>
          <a:p>
            <a:pPr lvl="1"/>
            <a:r>
              <a:rPr lang="en-US" sz="1800" dirty="0" smtClean="0"/>
              <a:t>I2C configuration, trigger, clock, reset</a:t>
            </a:r>
          </a:p>
          <a:p>
            <a:pPr lvl="1"/>
            <a:r>
              <a:rPr lang="en-US" sz="1800" dirty="0" smtClean="0"/>
              <a:t>80Mbit/s</a:t>
            </a:r>
          </a:p>
          <a:p>
            <a:pPr lvl="1"/>
            <a:r>
              <a:rPr lang="en-US" sz="1800" dirty="0" smtClean="0"/>
              <a:t>2848 lit </a:t>
            </a:r>
            <a:r>
              <a:rPr lang="en-US" sz="1800" dirty="0" err="1" smtClean="0"/>
              <a:t>fibres</a:t>
            </a:r>
            <a:endParaRPr lang="en-US" sz="1800" dirty="0" smtClean="0"/>
          </a:p>
          <a:p>
            <a:pPr lvl="1"/>
            <a:endParaRPr lang="en-US" sz="1800" dirty="0" smtClean="0"/>
          </a:p>
          <a:p>
            <a:endParaRPr lang="en-US" sz="2200" dirty="0" smtClean="0"/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sz="2000" dirty="0" smtClean="0"/>
          </a:p>
          <a:p>
            <a:pPr>
              <a:buNone/>
            </a:pPr>
            <a:endParaRPr lang="en-US" sz="2000" dirty="0" smtClean="0"/>
          </a:p>
        </p:txBody>
      </p:sp>
      <p:sp>
        <p:nvSpPr>
          <p:cNvPr id="6" name="Rectangle 5"/>
          <p:cNvSpPr/>
          <p:nvPr/>
        </p:nvSpPr>
        <p:spPr>
          <a:xfrm>
            <a:off x="2446020" y="6692900"/>
            <a:ext cx="5872480" cy="15748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7" name="Picture 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30130" y="1600200"/>
            <a:ext cx="6529720" cy="3670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577509" y="274638"/>
            <a:ext cx="8229600" cy="7413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Timeline/activities</a:t>
            </a:r>
            <a:endParaRPr lang="en-US" dirty="0"/>
          </a:p>
        </p:txBody>
      </p:sp>
      <p:cxnSp>
        <p:nvCxnSpPr>
          <p:cNvPr id="12" name="Straight Connector 11"/>
          <p:cNvCxnSpPr/>
          <p:nvPr/>
        </p:nvCxnSpPr>
        <p:spPr>
          <a:xfrm>
            <a:off x="1206500" y="5270500"/>
            <a:ext cx="7811599" cy="1292"/>
          </a:xfrm>
          <a:prstGeom prst="line">
            <a:avLst/>
          </a:prstGeom>
          <a:ln w="34925" cap="flat" cmpd="sng" algn="ctr">
            <a:solidFill>
              <a:schemeClr val="accent1"/>
            </a:solidFill>
            <a:prstDash val="solid"/>
            <a:round/>
            <a:headEnd type="none" w="med" len="med"/>
            <a:tailEnd type="triangle" w="lg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rot="16200000" flipH="1">
            <a:off x="1785115" y="5314967"/>
            <a:ext cx="88932" cy="2"/>
          </a:xfrm>
          <a:prstGeom prst="line">
            <a:avLst/>
          </a:prstGeom>
          <a:ln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rot="16200000" flipH="1">
            <a:off x="2835370" y="5314968"/>
            <a:ext cx="88932" cy="2"/>
          </a:xfrm>
          <a:prstGeom prst="line">
            <a:avLst/>
          </a:prstGeom>
          <a:ln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 rot="16200000" flipH="1">
            <a:off x="3360496" y="5314968"/>
            <a:ext cx="88932" cy="2"/>
          </a:xfrm>
          <a:prstGeom prst="line">
            <a:avLst/>
          </a:prstGeom>
          <a:ln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 rot="16200000" flipH="1">
            <a:off x="2043928" y="5325303"/>
            <a:ext cx="88932" cy="2"/>
          </a:xfrm>
          <a:prstGeom prst="line">
            <a:avLst/>
          </a:prstGeom>
          <a:ln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 rot="16200000" flipH="1">
            <a:off x="2569055" y="5325303"/>
            <a:ext cx="88932" cy="2"/>
          </a:xfrm>
          <a:prstGeom prst="line">
            <a:avLst/>
          </a:prstGeom>
          <a:ln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 rot="16200000" flipH="1">
            <a:off x="3619309" y="5325303"/>
            <a:ext cx="88932" cy="2"/>
          </a:xfrm>
          <a:prstGeom prst="line">
            <a:avLst/>
          </a:prstGeom>
          <a:ln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/>
          <p:nvPr/>
        </p:nvCxnSpPr>
        <p:spPr>
          <a:xfrm rot="16200000" flipH="1">
            <a:off x="4407890" y="5314967"/>
            <a:ext cx="88932" cy="2"/>
          </a:xfrm>
          <a:prstGeom prst="line">
            <a:avLst/>
          </a:prstGeom>
          <a:ln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/>
          <p:nvPr/>
        </p:nvCxnSpPr>
        <p:spPr>
          <a:xfrm rot="16200000" flipH="1">
            <a:off x="4933017" y="5314968"/>
            <a:ext cx="88932" cy="2"/>
          </a:xfrm>
          <a:prstGeom prst="line">
            <a:avLst/>
          </a:prstGeom>
          <a:ln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 rot="16200000" flipH="1">
            <a:off x="4141575" y="5325303"/>
            <a:ext cx="88932" cy="2"/>
          </a:xfrm>
          <a:prstGeom prst="line">
            <a:avLst/>
          </a:prstGeom>
          <a:ln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 rot="5400000">
            <a:off x="4450661" y="5542694"/>
            <a:ext cx="522421" cy="1588"/>
          </a:xfrm>
          <a:prstGeom prst="line">
            <a:avLst/>
          </a:prstGeom>
          <a:ln w="34925" cap="flat" cmpd="sng" algn="ctr">
            <a:solidFill>
              <a:schemeClr val="accent1"/>
            </a:solidFill>
            <a:prstDash val="solid"/>
            <a:round/>
            <a:headEnd type="none" w="med" len="med"/>
            <a:tailEnd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/>
          <p:nvPr/>
        </p:nvCxnSpPr>
        <p:spPr>
          <a:xfrm rot="16200000" flipH="1">
            <a:off x="5191829" y="5325303"/>
            <a:ext cx="88932" cy="2"/>
          </a:xfrm>
          <a:prstGeom prst="line">
            <a:avLst/>
          </a:prstGeom>
          <a:ln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 rot="16200000" flipH="1">
            <a:off x="5716956" y="5325303"/>
            <a:ext cx="88932" cy="2"/>
          </a:xfrm>
          <a:prstGeom prst="line">
            <a:avLst/>
          </a:prstGeom>
          <a:ln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/>
          <p:cNvCxnSpPr/>
          <p:nvPr/>
        </p:nvCxnSpPr>
        <p:spPr>
          <a:xfrm rot="16200000" flipH="1">
            <a:off x="5980409" y="5314967"/>
            <a:ext cx="88932" cy="2"/>
          </a:xfrm>
          <a:prstGeom prst="line">
            <a:avLst/>
          </a:prstGeom>
          <a:ln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/>
          <p:cNvCxnSpPr/>
          <p:nvPr/>
        </p:nvCxnSpPr>
        <p:spPr>
          <a:xfrm rot="16200000" flipH="1">
            <a:off x="6505536" y="5314967"/>
            <a:ext cx="88932" cy="2"/>
          </a:xfrm>
          <a:prstGeom prst="line">
            <a:avLst/>
          </a:prstGeom>
          <a:ln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/>
          <p:cNvCxnSpPr/>
          <p:nvPr/>
        </p:nvCxnSpPr>
        <p:spPr>
          <a:xfrm rot="16200000" flipH="1">
            <a:off x="7030663" y="5314968"/>
            <a:ext cx="88932" cy="2"/>
          </a:xfrm>
          <a:prstGeom prst="line">
            <a:avLst/>
          </a:prstGeom>
          <a:ln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/>
          <p:cNvCxnSpPr/>
          <p:nvPr/>
        </p:nvCxnSpPr>
        <p:spPr>
          <a:xfrm rot="16200000" flipH="1">
            <a:off x="7555789" y="5314968"/>
            <a:ext cx="88932" cy="2"/>
          </a:xfrm>
          <a:prstGeom prst="line">
            <a:avLst/>
          </a:prstGeom>
          <a:ln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/>
          <p:cNvCxnSpPr/>
          <p:nvPr/>
        </p:nvCxnSpPr>
        <p:spPr>
          <a:xfrm rot="16200000" flipH="1">
            <a:off x="6764348" y="5325303"/>
            <a:ext cx="88932" cy="2"/>
          </a:xfrm>
          <a:prstGeom prst="line">
            <a:avLst/>
          </a:prstGeom>
          <a:ln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/>
          <p:cNvCxnSpPr/>
          <p:nvPr/>
        </p:nvCxnSpPr>
        <p:spPr>
          <a:xfrm rot="16200000" flipH="1">
            <a:off x="7289476" y="5325303"/>
            <a:ext cx="88932" cy="2"/>
          </a:xfrm>
          <a:prstGeom prst="line">
            <a:avLst/>
          </a:prstGeom>
          <a:ln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/>
          <p:cNvCxnSpPr/>
          <p:nvPr/>
        </p:nvCxnSpPr>
        <p:spPr>
          <a:xfrm rot="16200000" flipH="1">
            <a:off x="7814602" y="5325303"/>
            <a:ext cx="88932" cy="2"/>
          </a:xfrm>
          <a:prstGeom prst="line">
            <a:avLst/>
          </a:prstGeom>
          <a:ln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7" name="Straight Connector 66"/>
          <p:cNvCxnSpPr/>
          <p:nvPr/>
        </p:nvCxnSpPr>
        <p:spPr>
          <a:xfrm rot="16200000" flipH="1">
            <a:off x="6505538" y="5325303"/>
            <a:ext cx="88932" cy="2"/>
          </a:xfrm>
          <a:prstGeom prst="line">
            <a:avLst/>
          </a:prstGeom>
          <a:ln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9" name="Straight Connector 68"/>
          <p:cNvCxnSpPr/>
          <p:nvPr/>
        </p:nvCxnSpPr>
        <p:spPr>
          <a:xfrm rot="16200000" flipH="1">
            <a:off x="7555792" y="5325304"/>
            <a:ext cx="88932" cy="2"/>
          </a:xfrm>
          <a:prstGeom prst="line">
            <a:avLst/>
          </a:prstGeom>
          <a:ln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0" name="Straight Connector 69"/>
          <p:cNvCxnSpPr/>
          <p:nvPr/>
        </p:nvCxnSpPr>
        <p:spPr>
          <a:xfrm rot="16200000" flipH="1">
            <a:off x="8080918" y="5325304"/>
            <a:ext cx="88932" cy="2"/>
          </a:xfrm>
          <a:prstGeom prst="line">
            <a:avLst/>
          </a:prstGeom>
          <a:ln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62"/>
          <p:cNvCxnSpPr/>
          <p:nvPr/>
        </p:nvCxnSpPr>
        <p:spPr>
          <a:xfrm rot="16200000" flipH="1">
            <a:off x="6764350" y="5335639"/>
            <a:ext cx="88932" cy="2"/>
          </a:xfrm>
          <a:prstGeom prst="line">
            <a:avLst/>
          </a:prstGeom>
          <a:ln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/>
          <p:cNvCxnSpPr/>
          <p:nvPr/>
        </p:nvCxnSpPr>
        <p:spPr>
          <a:xfrm rot="16200000" flipH="1">
            <a:off x="7289477" y="5335639"/>
            <a:ext cx="88932" cy="2"/>
          </a:xfrm>
          <a:prstGeom prst="line">
            <a:avLst/>
          </a:prstGeom>
          <a:ln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64"/>
          <p:cNvCxnSpPr/>
          <p:nvPr/>
        </p:nvCxnSpPr>
        <p:spPr>
          <a:xfrm rot="16200000" flipH="1">
            <a:off x="7602708" y="5547536"/>
            <a:ext cx="512729" cy="4"/>
          </a:xfrm>
          <a:prstGeom prst="line">
            <a:avLst/>
          </a:prstGeom>
          <a:ln w="34925" cap="flat" cmpd="sng" algn="ctr">
            <a:solidFill>
              <a:schemeClr val="accent1"/>
            </a:solidFill>
            <a:prstDash val="solid"/>
            <a:round/>
            <a:headEnd type="none" w="med" len="med"/>
            <a:tailEnd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6" name="Straight Connector 65"/>
          <p:cNvCxnSpPr/>
          <p:nvPr/>
        </p:nvCxnSpPr>
        <p:spPr>
          <a:xfrm rot="16200000" flipH="1">
            <a:off x="8339731" y="5335640"/>
            <a:ext cx="88932" cy="2"/>
          </a:xfrm>
          <a:prstGeom prst="line">
            <a:avLst/>
          </a:prstGeom>
          <a:ln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94" name="Group 93"/>
          <p:cNvGrpSpPr/>
          <p:nvPr/>
        </p:nvGrpSpPr>
        <p:grpSpPr>
          <a:xfrm>
            <a:off x="2354004" y="5271146"/>
            <a:ext cx="6247747" cy="219469"/>
            <a:chOff x="1622796" y="5708119"/>
            <a:chExt cx="7051307" cy="418838"/>
          </a:xfrm>
        </p:grpSpPr>
        <p:cxnSp>
          <p:nvCxnSpPr>
            <p:cNvPr id="22" name="Straight Connector 21"/>
            <p:cNvCxnSpPr/>
            <p:nvPr/>
          </p:nvCxnSpPr>
          <p:spPr>
            <a:xfrm rot="5400000">
              <a:off x="1414172" y="5916745"/>
              <a:ext cx="418836" cy="1588"/>
            </a:xfrm>
            <a:prstGeom prst="line">
              <a:avLst/>
            </a:prstGeom>
            <a:ln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 rot="5400000">
              <a:off x="2317937" y="5904786"/>
              <a:ext cx="375180" cy="7253"/>
            </a:xfrm>
            <a:prstGeom prst="line">
              <a:avLst/>
            </a:prstGeom>
            <a:ln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/>
            <p:nvPr/>
          </p:nvCxnSpPr>
          <p:spPr>
            <a:xfrm rot="5400000">
              <a:off x="3204023" y="5901664"/>
              <a:ext cx="388677" cy="1588"/>
            </a:xfrm>
            <a:prstGeom prst="line">
              <a:avLst/>
            </a:prstGeom>
            <a:ln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/>
            <p:cNvCxnSpPr/>
            <p:nvPr/>
          </p:nvCxnSpPr>
          <p:spPr>
            <a:xfrm rot="5400000">
              <a:off x="4981627" y="5902062"/>
              <a:ext cx="389469" cy="1588"/>
            </a:xfrm>
            <a:prstGeom prst="line">
              <a:avLst/>
            </a:prstGeom>
            <a:ln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/>
            <p:cNvCxnSpPr/>
            <p:nvPr/>
          </p:nvCxnSpPr>
          <p:spPr>
            <a:xfrm rot="5400000">
              <a:off x="5869910" y="5908015"/>
              <a:ext cx="375976" cy="1588"/>
            </a:xfrm>
            <a:prstGeom prst="line">
              <a:avLst/>
            </a:prstGeom>
            <a:ln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/>
            <p:cNvCxnSpPr/>
            <p:nvPr/>
          </p:nvCxnSpPr>
          <p:spPr>
            <a:xfrm rot="16200000" flipH="1">
              <a:off x="6747671" y="5923491"/>
              <a:ext cx="406929" cy="2"/>
            </a:xfrm>
            <a:prstGeom prst="line">
              <a:avLst/>
            </a:prstGeom>
            <a:ln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Connector 85"/>
            <p:cNvCxnSpPr/>
            <p:nvPr/>
          </p:nvCxnSpPr>
          <p:spPr>
            <a:xfrm rot="16200000" flipH="1">
              <a:off x="8492465" y="5901665"/>
              <a:ext cx="363274" cy="2"/>
            </a:xfrm>
            <a:prstGeom prst="line">
              <a:avLst/>
            </a:prstGeom>
            <a:ln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5" name="TextBox 94"/>
          <p:cNvSpPr txBox="1"/>
          <p:nvPr/>
        </p:nvSpPr>
        <p:spPr>
          <a:xfrm>
            <a:off x="2826692" y="5643241"/>
            <a:ext cx="1099831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dirty="0" smtClean="0"/>
              <a:t>2008</a:t>
            </a:r>
            <a:endParaRPr lang="en-US" sz="2600" dirty="0"/>
          </a:p>
        </p:txBody>
      </p:sp>
      <p:sp>
        <p:nvSpPr>
          <p:cNvPr id="96" name="TextBox 95"/>
          <p:cNvSpPr txBox="1"/>
          <p:nvPr/>
        </p:nvSpPr>
        <p:spPr>
          <a:xfrm>
            <a:off x="6024874" y="5643241"/>
            <a:ext cx="1050253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dirty="0" smtClean="0"/>
              <a:t>2009</a:t>
            </a:r>
            <a:endParaRPr lang="en-US" sz="2600" dirty="0"/>
          </a:p>
        </p:txBody>
      </p:sp>
      <p:sp>
        <p:nvSpPr>
          <p:cNvPr id="97" name="TextBox 96"/>
          <p:cNvSpPr txBox="1"/>
          <p:nvPr/>
        </p:nvSpPr>
        <p:spPr>
          <a:xfrm>
            <a:off x="8389030" y="5643241"/>
            <a:ext cx="93277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dirty="0" smtClean="0"/>
              <a:t>2010</a:t>
            </a:r>
            <a:endParaRPr lang="en-US" sz="2600" dirty="0"/>
          </a:p>
        </p:txBody>
      </p:sp>
      <p:sp>
        <p:nvSpPr>
          <p:cNvPr id="102" name="TextBox 101"/>
          <p:cNvSpPr txBox="1"/>
          <p:nvPr/>
        </p:nvSpPr>
        <p:spPr>
          <a:xfrm>
            <a:off x="38100" y="4525963"/>
            <a:ext cx="9105900" cy="584776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Connection</a:t>
            </a:r>
          </a:p>
          <a:p>
            <a:r>
              <a:rPr lang="en-US" sz="1600" dirty="0" smtClean="0"/>
              <a:t>+ Test</a:t>
            </a:r>
            <a:endParaRPr lang="en-US" sz="1600" dirty="0"/>
          </a:p>
        </p:txBody>
      </p:sp>
      <p:sp>
        <p:nvSpPr>
          <p:cNvPr id="103" name="TextBox 102"/>
          <p:cNvSpPr txBox="1"/>
          <p:nvPr/>
        </p:nvSpPr>
        <p:spPr>
          <a:xfrm>
            <a:off x="38099" y="3730798"/>
            <a:ext cx="9105901" cy="584776"/>
          </a:xfrm>
          <a:prstGeom prst="rect">
            <a:avLst/>
          </a:prstGeom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600" dirty="0" smtClean="0"/>
              <a:t>Debug</a:t>
            </a:r>
          </a:p>
          <a:p>
            <a:r>
              <a:rPr lang="en-US" sz="1600" dirty="0" smtClean="0"/>
              <a:t>+ Retest</a:t>
            </a:r>
            <a:endParaRPr lang="en-US" sz="1600" dirty="0"/>
          </a:p>
        </p:txBody>
      </p:sp>
      <p:sp>
        <p:nvSpPr>
          <p:cNvPr id="104" name="TextBox 103"/>
          <p:cNvSpPr txBox="1"/>
          <p:nvPr/>
        </p:nvSpPr>
        <p:spPr>
          <a:xfrm>
            <a:off x="38100" y="2935632"/>
            <a:ext cx="9105900" cy="584776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(</a:t>
            </a:r>
            <a:r>
              <a:rPr lang="en-US" sz="1600" dirty="0" err="1" smtClean="0"/>
              <a:t>Re)commissioning</a:t>
            </a:r>
            <a:endParaRPr lang="en-US" sz="1600" dirty="0" smtClean="0"/>
          </a:p>
          <a:p>
            <a:r>
              <a:rPr lang="en-US" sz="1600" dirty="0"/>
              <a:t>f</a:t>
            </a:r>
            <a:r>
              <a:rPr lang="en-US" sz="1600" dirty="0" smtClean="0"/>
              <a:t>or operation </a:t>
            </a:r>
            <a:endParaRPr lang="en-US" sz="1600" dirty="0"/>
          </a:p>
        </p:txBody>
      </p:sp>
      <p:sp>
        <p:nvSpPr>
          <p:cNvPr id="105" name="TextBox 104"/>
          <p:cNvSpPr txBox="1"/>
          <p:nvPr/>
        </p:nvSpPr>
        <p:spPr>
          <a:xfrm>
            <a:off x="38099" y="2140466"/>
            <a:ext cx="9105901" cy="584776"/>
          </a:xfrm>
          <a:prstGeom prst="rect">
            <a:avLst/>
          </a:prstGeom>
          <a:solidFill>
            <a:srgbClr val="CCFFCC"/>
          </a:solidFill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Operations</a:t>
            </a:r>
          </a:p>
          <a:p>
            <a:r>
              <a:rPr lang="en-US" sz="1600" dirty="0" smtClean="0"/>
              <a:t>Cosmic + LHC</a:t>
            </a:r>
            <a:endParaRPr lang="en-US" sz="1600" dirty="0"/>
          </a:p>
        </p:txBody>
      </p:sp>
      <p:sp>
        <p:nvSpPr>
          <p:cNvPr id="106" name="Rectangle 105"/>
          <p:cNvSpPr/>
          <p:nvPr/>
        </p:nvSpPr>
        <p:spPr>
          <a:xfrm>
            <a:off x="1620520" y="4538662"/>
            <a:ext cx="993000" cy="559117"/>
          </a:xfrm>
          <a:prstGeom prst="rect">
            <a:avLst/>
          </a:prstGeom>
          <a:solidFill>
            <a:schemeClr val="tx1"/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8" name="Rectangle 107"/>
          <p:cNvSpPr/>
          <p:nvPr/>
        </p:nvSpPr>
        <p:spPr>
          <a:xfrm>
            <a:off x="1829581" y="3738562"/>
            <a:ext cx="1575379" cy="559117"/>
          </a:xfrm>
          <a:prstGeom prst="rect">
            <a:avLst/>
          </a:prstGeom>
          <a:solidFill>
            <a:schemeClr val="tx1"/>
          </a:solidFill>
          <a:ln>
            <a:solidFill>
              <a:srgbClr val="3366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9" name="Rectangle 108"/>
          <p:cNvSpPr/>
          <p:nvPr/>
        </p:nvSpPr>
        <p:spPr>
          <a:xfrm>
            <a:off x="3048000" y="2948332"/>
            <a:ext cx="615773" cy="559117"/>
          </a:xfrm>
          <a:prstGeom prst="rect">
            <a:avLst/>
          </a:prstGeom>
          <a:solidFill>
            <a:schemeClr val="tx1"/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10" name="Rectangle 109"/>
          <p:cNvSpPr/>
          <p:nvPr/>
        </p:nvSpPr>
        <p:spPr>
          <a:xfrm>
            <a:off x="3657600" y="2128481"/>
            <a:ext cx="381000" cy="559117"/>
          </a:xfrm>
          <a:prstGeom prst="rect">
            <a:avLst/>
          </a:prstGeom>
          <a:solidFill>
            <a:schemeClr val="tx1"/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11" name="Rectangle 110"/>
          <p:cNvSpPr/>
          <p:nvPr/>
        </p:nvSpPr>
        <p:spPr>
          <a:xfrm>
            <a:off x="4191577" y="2128481"/>
            <a:ext cx="521560" cy="559117"/>
          </a:xfrm>
          <a:prstGeom prst="rect">
            <a:avLst/>
          </a:prstGeom>
          <a:solidFill>
            <a:schemeClr val="tx1"/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12" name="Rectangle 111"/>
          <p:cNvSpPr/>
          <p:nvPr/>
        </p:nvSpPr>
        <p:spPr>
          <a:xfrm>
            <a:off x="4800600" y="3738562"/>
            <a:ext cx="361464" cy="559117"/>
          </a:xfrm>
          <a:prstGeom prst="rect">
            <a:avLst/>
          </a:prstGeom>
          <a:solidFill>
            <a:schemeClr val="tx1"/>
          </a:solidFill>
          <a:ln>
            <a:solidFill>
              <a:srgbClr val="3366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13" name="Rectangle 112"/>
          <p:cNvSpPr/>
          <p:nvPr/>
        </p:nvSpPr>
        <p:spPr>
          <a:xfrm>
            <a:off x="6295683" y="2948332"/>
            <a:ext cx="194018" cy="559117"/>
          </a:xfrm>
          <a:prstGeom prst="rect">
            <a:avLst/>
          </a:prstGeom>
          <a:solidFill>
            <a:schemeClr val="tx1"/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14" name="Rectangle 113"/>
          <p:cNvSpPr/>
          <p:nvPr/>
        </p:nvSpPr>
        <p:spPr>
          <a:xfrm>
            <a:off x="6541077" y="2127607"/>
            <a:ext cx="521560" cy="559117"/>
          </a:xfrm>
          <a:prstGeom prst="rect">
            <a:avLst/>
          </a:prstGeom>
          <a:solidFill>
            <a:schemeClr val="tx1"/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15" name="Rectangle 114"/>
          <p:cNvSpPr/>
          <p:nvPr/>
        </p:nvSpPr>
        <p:spPr>
          <a:xfrm>
            <a:off x="7290377" y="2127607"/>
            <a:ext cx="521560" cy="559117"/>
          </a:xfrm>
          <a:prstGeom prst="rect">
            <a:avLst/>
          </a:prstGeom>
          <a:solidFill>
            <a:schemeClr val="tx1"/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16" name="Rectangle 115"/>
          <p:cNvSpPr/>
          <p:nvPr/>
        </p:nvSpPr>
        <p:spPr>
          <a:xfrm>
            <a:off x="7991875" y="2127607"/>
            <a:ext cx="609876" cy="559117"/>
          </a:xfrm>
          <a:prstGeom prst="rect">
            <a:avLst/>
          </a:prstGeom>
          <a:solidFill>
            <a:schemeClr val="tx1"/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17" name="Rectangle 116"/>
          <p:cNvSpPr/>
          <p:nvPr/>
        </p:nvSpPr>
        <p:spPr>
          <a:xfrm>
            <a:off x="8191500" y="2948332"/>
            <a:ext cx="114300" cy="559117"/>
          </a:xfrm>
          <a:prstGeom prst="rect">
            <a:avLst/>
          </a:prstGeom>
          <a:solidFill>
            <a:schemeClr val="tx1"/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18" name="Rectangle 117"/>
          <p:cNvSpPr/>
          <p:nvPr/>
        </p:nvSpPr>
        <p:spPr>
          <a:xfrm>
            <a:off x="7162800" y="2961032"/>
            <a:ext cx="114300" cy="559117"/>
          </a:xfrm>
          <a:prstGeom prst="rect">
            <a:avLst/>
          </a:prstGeom>
          <a:solidFill>
            <a:schemeClr val="tx1"/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cxnSp>
        <p:nvCxnSpPr>
          <p:cNvPr id="119" name="Straight Connector 118"/>
          <p:cNvCxnSpPr/>
          <p:nvPr/>
        </p:nvCxnSpPr>
        <p:spPr>
          <a:xfrm rot="5400000" flipH="1" flipV="1">
            <a:off x="-508140" y="3695398"/>
            <a:ext cx="4217200" cy="1407"/>
          </a:xfrm>
          <a:prstGeom prst="line">
            <a:avLst/>
          </a:prstGeom>
          <a:ln w="34925" cap="flat" cmpd="sng" algn="ctr">
            <a:solidFill>
              <a:schemeClr val="accent1"/>
            </a:solidFill>
            <a:prstDash val="solid"/>
            <a:round/>
            <a:headEnd type="none" w="med" len="med"/>
            <a:tailEnd type="triangle" w="lg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0" name="TextBox 119"/>
          <p:cNvSpPr txBox="1"/>
          <p:nvPr/>
        </p:nvSpPr>
        <p:spPr>
          <a:xfrm>
            <a:off x="5198807" y="3760411"/>
            <a:ext cx="161000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DAQ analysis +  </a:t>
            </a:r>
          </a:p>
          <a:p>
            <a:r>
              <a:rPr lang="en-US" sz="1400" dirty="0" smtClean="0"/>
              <a:t>Low gain</a:t>
            </a:r>
            <a:endParaRPr lang="en-US" sz="1400" dirty="0"/>
          </a:p>
        </p:txBody>
      </p:sp>
      <p:sp>
        <p:nvSpPr>
          <p:cNvPr id="121" name="TextBox 120"/>
          <p:cNvSpPr txBox="1"/>
          <p:nvPr/>
        </p:nvSpPr>
        <p:spPr>
          <a:xfrm>
            <a:off x="3595461" y="3024532"/>
            <a:ext cx="85689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10°C</a:t>
            </a:r>
            <a:endParaRPr lang="en-US" sz="1400" dirty="0"/>
          </a:p>
        </p:txBody>
      </p:sp>
      <p:sp>
        <p:nvSpPr>
          <p:cNvPr id="122" name="TextBox 121"/>
          <p:cNvSpPr txBox="1"/>
          <p:nvPr/>
        </p:nvSpPr>
        <p:spPr>
          <a:xfrm>
            <a:off x="6458377" y="3004509"/>
            <a:ext cx="54991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4</a:t>
            </a:r>
            <a:r>
              <a:rPr lang="en-US" sz="1400" dirty="0" smtClean="0"/>
              <a:t>°</a:t>
            </a:r>
            <a:r>
              <a:rPr lang="en-US" sz="1400" dirty="0" smtClean="0"/>
              <a:t>C</a:t>
            </a:r>
            <a:endParaRPr lang="en-US" sz="1400" dirty="0"/>
          </a:p>
        </p:txBody>
      </p:sp>
      <p:sp>
        <p:nvSpPr>
          <p:cNvPr id="124" name="TextBox 123"/>
          <p:cNvSpPr txBox="1"/>
          <p:nvPr/>
        </p:nvSpPr>
        <p:spPr>
          <a:xfrm>
            <a:off x="7277677" y="2864809"/>
            <a:ext cx="549913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TIB/TID</a:t>
            </a:r>
          </a:p>
          <a:p>
            <a:r>
              <a:rPr lang="en-US" sz="1400" dirty="0" smtClean="0"/>
              <a:t>only</a:t>
            </a:r>
            <a:endParaRPr lang="en-US" sz="1400" dirty="0"/>
          </a:p>
        </p:txBody>
      </p:sp>
      <p:sp>
        <p:nvSpPr>
          <p:cNvPr id="125" name="TextBox 124"/>
          <p:cNvSpPr txBox="1"/>
          <p:nvPr/>
        </p:nvSpPr>
        <p:spPr>
          <a:xfrm>
            <a:off x="8295296" y="2866754"/>
            <a:ext cx="549913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TIB/TID</a:t>
            </a:r>
          </a:p>
          <a:p>
            <a:r>
              <a:rPr lang="en-US" sz="1400" dirty="0" smtClean="0"/>
              <a:t>only</a:t>
            </a:r>
            <a:endParaRPr lang="en-US" sz="1400" dirty="0"/>
          </a:p>
        </p:txBody>
      </p:sp>
      <p:sp>
        <p:nvSpPr>
          <p:cNvPr id="129" name="Rectangle 128"/>
          <p:cNvSpPr/>
          <p:nvPr/>
        </p:nvSpPr>
        <p:spPr>
          <a:xfrm>
            <a:off x="8077200" y="3724514"/>
            <a:ext cx="48182" cy="559117"/>
          </a:xfrm>
          <a:prstGeom prst="rect">
            <a:avLst/>
          </a:prstGeom>
          <a:solidFill>
            <a:schemeClr val="tx1"/>
          </a:solidFill>
          <a:ln>
            <a:solidFill>
              <a:srgbClr val="3366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31" name="TextBox 130"/>
          <p:cNvSpPr txBox="1"/>
          <p:nvPr/>
        </p:nvSpPr>
        <p:spPr>
          <a:xfrm>
            <a:off x="8087285" y="3800714"/>
            <a:ext cx="93081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Lengths</a:t>
            </a:r>
          </a:p>
          <a:p>
            <a:r>
              <a:rPr lang="en-US" sz="1400" dirty="0" smtClean="0"/>
              <a:t>X-check</a:t>
            </a:r>
            <a:endParaRPr lang="en-US" sz="1400" dirty="0"/>
          </a:p>
        </p:txBody>
      </p:sp>
      <p:sp>
        <p:nvSpPr>
          <p:cNvPr id="133" name="TextBox 132"/>
          <p:cNvSpPr txBox="1"/>
          <p:nvPr/>
        </p:nvSpPr>
        <p:spPr>
          <a:xfrm>
            <a:off x="3387087" y="3738562"/>
            <a:ext cx="54991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Low gain</a:t>
            </a:r>
            <a:endParaRPr lang="en-US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1829580" y="274638"/>
            <a:ext cx="6977528" cy="7413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Timeline/activities/</a:t>
            </a:r>
            <a:r>
              <a:rPr lang="en-US" dirty="0" smtClean="0">
                <a:solidFill>
                  <a:srgbClr val="FF0000"/>
                </a:solidFill>
              </a:rPr>
              <a:t>effort</a:t>
            </a:r>
            <a:endParaRPr lang="en-US" dirty="0">
              <a:solidFill>
                <a:srgbClr val="FF0000"/>
              </a:solidFill>
            </a:endParaRPr>
          </a:p>
        </p:txBody>
      </p:sp>
      <p:cxnSp>
        <p:nvCxnSpPr>
          <p:cNvPr id="12" name="Straight Connector 11"/>
          <p:cNvCxnSpPr/>
          <p:nvPr/>
        </p:nvCxnSpPr>
        <p:spPr>
          <a:xfrm>
            <a:off x="1206500" y="5270500"/>
            <a:ext cx="7811599" cy="1292"/>
          </a:xfrm>
          <a:prstGeom prst="line">
            <a:avLst/>
          </a:prstGeom>
          <a:ln w="34925" cap="flat" cmpd="sng" algn="ctr">
            <a:solidFill>
              <a:schemeClr val="accent1"/>
            </a:solidFill>
            <a:prstDash val="solid"/>
            <a:round/>
            <a:headEnd type="none" w="med" len="med"/>
            <a:tailEnd type="triangle" w="lg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rot="16200000" flipH="1">
            <a:off x="1785115" y="5314967"/>
            <a:ext cx="88932" cy="2"/>
          </a:xfrm>
          <a:prstGeom prst="line">
            <a:avLst/>
          </a:prstGeom>
          <a:ln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rot="16200000" flipH="1">
            <a:off x="2835370" y="5314968"/>
            <a:ext cx="88932" cy="2"/>
          </a:xfrm>
          <a:prstGeom prst="line">
            <a:avLst/>
          </a:prstGeom>
          <a:ln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 rot="16200000" flipH="1">
            <a:off x="3360496" y="5314968"/>
            <a:ext cx="88932" cy="2"/>
          </a:xfrm>
          <a:prstGeom prst="line">
            <a:avLst/>
          </a:prstGeom>
          <a:ln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 rot="16200000" flipH="1">
            <a:off x="2043928" y="5325303"/>
            <a:ext cx="88932" cy="2"/>
          </a:xfrm>
          <a:prstGeom prst="line">
            <a:avLst/>
          </a:prstGeom>
          <a:ln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 rot="16200000" flipH="1">
            <a:off x="2569055" y="5325303"/>
            <a:ext cx="88932" cy="2"/>
          </a:xfrm>
          <a:prstGeom prst="line">
            <a:avLst/>
          </a:prstGeom>
          <a:ln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 rot="16200000" flipH="1">
            <a:off x="3619309" y="5325303"/>
            <a:ext cx="88932" cy="2"/>
          </a:xfrm>
          <a:prstGeom prst="line">
            <a:avLst/>
          </a:prstGeom>
          <a:ln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/>
          <p:nvPr/>
        </p:nvCxnSpPr>
        <p:spPr>
          <a:xfrm rot="16200000" flipH="1">
            <a:off x="4407890" y="5314967"/>
            <a:ext cx="88932" cy="2"/>
          </a:xfrm>
          <a:prstGeom prst="line">
            <a:avLst/>
          </a:prstGeom>
          <a:ln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/>
          <p:nvPr/>
        </p:nvCxnSpPr>
        <p:spPr>
          <a:xfrm rot="16200000" flipH="1">
            <a:off x="4933017" y="5314968"/>
            <a:ext cx="88932" cy="2"/>
          </a:xfrm>
          <a:prstGeom prst="line">
            <a:avLst/>
          </a:prstGeom>
          <a:ln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 rot="16200000" flipH="1">
            <a:off x="4141575" y="5325303"/>
            <a:ext cx="88932" cy="2"/>
          </a:xfrm>
          <a:prstGeom prst="line">
            <a:avLst/>
          </a:prstGeom>
          <a:ln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 rot="5400000">
            <a:off x="4450661" y="5542694"/>
            <a:ext cx="522421" cy="1588"/>
          </a:xfrm>
          <a:prstGeom prst="line">
            <a:avLst/>
          </a:prstGeom>
          <a:ln w="34925" cap="flat" cmpd="sng" algn="ctr">
            <a:solidFill>
              <a:schemeClr val="accent1"/>
            </a:solidFill>
            <a:prstDash val="solid"/>
            <a:round/>
            <a:headEnd type="none" w="med" len="med"/>
            <a:tailEnd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/>
          <p:nvPr/>
        </p:nvCxnSpPr>
        <p:spPr>
          <a:xfrm rot="16200000" flipH="1">
            <a:off x="5191829" y="5325303"/>
            <a:ext cx="88932" cy="2"/>
          </a:xfrm>
          <a:prstGeom prst="line">
            <a:avLst/>
          </a:prstGeom>
          <a:ln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 rot="16200000" flipH="1">
            <a:off x="5716956" y="5325303"/>
            <a:ext cx="88932" cy="2"/>
          </a:xfrm>
          <a:prstGeom prst="line">
            <a:avLst/>
          </a:prstGeom>
          <a:ln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/>
          <p:cNvCxnSpPr/>
          <p:nvPr/>
        </p:nvCxnSpPr>
        <p:spPr>
          <a:xfrm rot="16200000" flipH="1">
            <a:off x="5980409" y="5314967"/>
            <a:ext cx="88932" cy="2"/>
          </a:xfrm>
          <a:prstGeom prst="line">
            <a:avLst/>
          </a:prstGeom>
          <a:ln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/>
          <p:cNvCxnSpPr/>
          <p:nvPr/>
        </p:nvCxnSpPr>
        <p:spPr>
          <a:xfrm rot="16200000" flipH="1">
            <a:off x="6505536" y="5314967"/>
            <a:ext cx="88932" cy="2"/>
          </a:xfrm>
          <a:prstGeom prst="line">
            <a:avLst/>
          </a:prstGeom>
          <a:ln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/>
          <p:cNvCxnSpPr/>
          <p:nvPr/>
        </p:nvCxnSpPr>
        <p:spPr>
          <a:xfrm rot="16200000" flipH="1">
            <a:off x="7030663" y="5314968"/>
            <a:ext cx="88932" cy="2"/>
          </a:xfrm>
          <a:prstGeom prst="line">
            <a:avLst/>
          </a:prstGeom>
          <a:ln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/>
          <p:cNvCxnSpPr/>
          <p:nvPr/>
        </p:nvCxnSpPr>
        <p:spPr>
          <a:xfrm rot="16200000" flipH="1">
            <a:off x="7555789" y="5314968"/>
            <a:ext cx="88932" cy="2"/>
          </a:xfrm>
          <a:prstGeom prst="line">
            <a:avLst/>
          </a:prstGeom>
          <a:ln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/>
          <p:cNvCxnSpPr/>
          <p:nvPr/>
        </p:nvCxnSpPr>
        <p:spPr>
          <a:xfrm rot="16200000" flipH="1">
            <a:off x="6764348" y="5325303"/>
            <a:ext cx="88932" cy="2"/>
          </a:xfrm>
          <a:prstGeom prst="line">
            <a:avLst/>
          </a:prstGeom>
          <a:ln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/>
          <p:cNvCxnSpPr/>
          <p:nvPr/>
        </p:nvCxnSpPr>
        <p:spPr>
          <a:xfrm rot="16200000" flipH="1">
            <a:off x="7289476" y="5325303"/>
            <a:ext cx="88932" cy="2"/>
          </a:xfrm>
          <a:prstGeom prst="line">
            <a:avLst/>
          </a:prstGeom>
          <a:ln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/>
          <p:cNvCxnSpPr/>
          <p:nvPr/>
        </p:nvCxnSpPr>
        <p:spPr>
          <a:xfrm rot="16200000" flipH="1">
            <a:off x="7814602" y="5325303"/>
            <a:ext cx="88932" cy="2"/>
          </a:xfrm>
          <a:prstGeom prst="line">
            <a:avLst/>
          </a:prstGeom>
          <a:ln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7" name="Straight Connector 66"/>
          <p:cNvCxnSpPr/>
          <p:nvPr/>
        </p:nvCxnSpPr>
        <p:spPr>
          <a:xfrm rot="16200000" flipH="1">
            <a:off x="6505538" y="5325303"/>
            <a:ext cx="88932" cy="2"/>
          </a:xfrm>
          <a:prstGeom prst="line">
            <a:avLst/>
          </a:prstGeom>
          <a:ln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9" name="Straight Connector 68"/>
          <p:cNvCxnSpPr/>
          <p:nvPr/>
        </p:nvCxnSpPr>
        <p:spPr>
          <a:xfrm rot="16200000" flipH="1">
            <a:off x="7555792" y="5325304"/>
            <a:ext cx="88932" cy="2"/>
          </a:xfrm>
          <a:prstGeom prst="line">
            <a:avLst/>
          </a:prstGeom>
          <a:ln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0" name="Straight Connector 69"/>
          <p:cNvCxnSpPr/>
          <p:nvPr/>
        </p:nvCxnSpPr>
        <p:spPr>
          <a:xfrm rot="16200000" flipH="1">
            <a:off x="8080918" y="5325304"/>
            <a:ext cx="88932" cy="2"/>
          </a:xfrm>
          <a:prstGeom prst="line">
            <a:avLst/>
          </a:prstGeom>
          <a:ln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62"/>
          <p:cNvCxnSpPr/>
          <p:nvPr/>
        </p:nvCxnSpPr>
        <p:spPr>
          <a:xfrm rot="16200000" flipH="1">
            <a:off x="6764350" y="5335639"/>
            <a:ext cx="88932" cy="2"/>
          </a:xfrm>
          <a:prstGeom prst="line">
            <a:avLst/>
          </a:prstGeom>
          <a:ln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/>
          <p:cNvCxnSpPr/>
          <p:nvPr/>
        </p:nvCxnSpPr>
        <p:spPr>
          <a:xfrm rot="16200000" flipH="1">
            <a:off x="7289477" y="5335639"/>
            <a:ext cx="88932" cy="2"/>
          </a:xfrm>
          <a:prstGeom prst="line">
            <a:avLst/>
          </a:prstGeom>
          <a:ln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64"/>
          <p:cNvCxnSpPr/>
          <p:nvPr/>
        </p:nvCxnSpPr>
        <p:spPr>
          <a:xfrm rot="16200000" flipH="1">
            <a:off x="7602708" y="5547536"/>
            <a:ext cx="512729" cy="4"/>
          </a:xfrm>
          <a:prstGeom prst="line">
            <a:avLst/>
          </a:prstGeom>
          <a:ln w="34925" cap="flat" cmpd="sng" algn="ctr">
            <a:solidFill>
              <a:schemeClr val="accent1"/>
            </a:solidFill>
            <a:prstDash val="solid"/>
            <a:round/>
            <a:headEnd type="none" w="med" len="med"/>
            <a:tailEnd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6" name="Straight Connector 65"/>
          <p:cNvCxnSpPr/>
          <p:nvPr/>
        </p:nvCxnSpPr>
        <p:spPr>
          <a:xfrm rot="16200000" flipH="1">
            <a:off x="8339731" y="5335640"/>
            <a:ext cx="88932" cy="2"/>
          </a:xfrm>
          <a:prstGeom prst="line">
            <a:avLst/>
          </a:prstGeom>
          <a:ln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2" name="Group 93"/>
          <p:cNvGrpSpPr/>
          <p:nvPr/>
        </p:nvGrpSpPr>
        <p:grpSpPr>
          <a:xfrm>
            <a:off x="2354004" y="5271146"/>
            <a:ext cx="6247747" cy="219469"/>
            <a:chOff x="1622796" y="5708119"/>
            <a:chExt cx="7051307" cy="418838"/>
          </a:xfrm>
        </p:grpSpPr>
        <p:cxnSp>
          <p:nvCxnSpPr>
            <p:cNvPr id="22" name="Straight Connector 21"/>
            <p:cNvCxnSpPr/>
            <p:nvPr/>
          </p:nvCxnSpPr>
          <p:spPr>
            <a:xfrm rot="5400000">
              <a:off x="1414172" y="5916745"/>
              <a:ext cx="418836" cy="1588"/>
            </a:xfrm>
            <a:prstGeom prst="line">
              <a:avLst/>
            </a:prstGeom>
            <a:ln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 rot="5400000">
              <a:off x="2317937" y="5904786"/>
              <a:ext cx="375180" cy="7253"/>
            </a:xfrm>
            <a:prstGeom prst="line">
              <a:avLst/>
            </a:prstGeom>
            <a:ln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/>
            <p:nvPr/>
          </p:nvCxnSpPr>
          <p:spPr>
            <a:xfrm rot="5400000">
              <a:off x="3204023" y="5901664"/>
              <a:ext cx="388677" cy="1588"/>
            </a:xfrm>
            <a:prstGeom prst="line">
              <a:avLst/>
            </a:prstGeom>
            <a:ln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/>
            <p:cNvCxnSpPr/>
            <p:nvPr/>
          </p:nvCxnSpPr>
          <p:spPr>
            <a:xfrm rot="5400000">
              <a:off x="4981627" y="5902062"/>
              <a:ext cx="389469" cy="1588"/>
            </a:xfrm>
            <a:prstGeom prst="line">
              <a:avLst/>
            </a:prstGeom>
            <a:ln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/>
            <p:cNvCxnSpPr/>
            <p:nvPr/>
          </p:nvCxnSpPr>
          <p:spPr>
            <a:xfrm rot="5400000">
              <a:off x="5869910" y="5908015"/>
              <a:ext cx="375976" cy="1588"/>
            </a:xfrm>
            <a:prstGeom prst="line">
              <a:avLst/>
            </a:prstGeom>
            <a:ln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/>
            <p:cNvCxnSpPr/>
            <p:nvPr/>
          </p:nvCxnSpPr>
          <p:spPr>
            <a:xfrm rot="16200000" flipH="1">
              <a:off x="6747671" y="5923491"/>
              <a:ext cx="406929" cy="2"/>
            </a:xfrm>
            <a:prstGeom prst="line">
              <a:avLst/>
            </a:prstGeom>
            <a:ln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Connector 85"/>
            <p:cNvCxnSpPr/>
            <p:nvPr/>
          </p:nvCxnSpPr>
          <p:spPr>
            <a:xfrm rot="16200000" flipH="1">
              <a:off x="8492465" y="5901665"/>
              <a:ext cx="363274" cy="2"/>
            </a:xfrm>
            <a:prstGeom prst="line">
              <a:avLst/>
            </a:prstGeom>
            <a:ln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5" name="TextBox 94"/>
          <p:cNvSpPr txBox="1"/>
          <p:nvPr/>
        </p:nvSpPr>
        <p:spPr>
          <a:xfrm>
            <a:off x="2826692" y="5643241"/>
            <a:ext cx="1099831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dirty="0" smtClean="0"/>
              <a:t>2008</a:t>
            </a:r>
            <a:endParaRPr lang="en-US" sz="2600" dirty="0"/>
          </a:p>
        </p:txBody>
      </p:sp>
      <p:sp>
        <p:nvSpPr>
          <p:cNvPr id="96" name="TextBox 95"/>
          <p:cNvSpPr txBox="1"/>
          <p:nvPr/>
        </p:nvSpPr>
        <p:spPr>
          <a:xfrm>
            <a:off x="6024874" y="5643241"/>
            <a:ext cx="1050253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dirty="0" smtClean="0"/>
              <a:t>2009</a:t>
            </a:r>
            <a:endParaRPr lang="en-US" sz="2600" dirty="0"/>
          </a:p>
        </p:txBody>
      </p:sp>
      <p:sp>
        <p:nvSpPr>
          <p:cNvPr id="97" name="TextBox 96"/>
          <p:cNvSpPr txBox="1"/>
          <p:nvPr/>
        </p:nvSpPr>
        <p:spPr>
          <a:xfrm>
            <a:off x="8389030" y="5643241"/>
            <a:ext cx="93277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dirty="0" smtClean="0"/>
              <a:t>2010</a:t>
            </a:r>
            <a:endParaRPr lang="en-US" sz="2600" dirty="0"/>
          </a:p>
        </p:txBody>
      </p:sp>
      <p:sp>
        <p:nvSpPr>
          <p:cNvPr id="102" name="TextBox 101"/>
          <p:cNvSpPr txBox="1"/>
          <p:nvPr/>
        </p:nvSpPr>
        <p:spPr>
          <a:xfrm>
            <a:off x="38100" y="4525963"/>
            <a:ext cx="9105900" cy="584776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Connection</a:t>
            </a:r>
          </a:p>
          <a:p>
            <a:r>
              <a:rPr lang="en-US" sz="1600" dirty="0" smtClean="0"/>
              <a:t>+ Test</a:t>
            </a:r>
            <a:endParaRPr lang="en-US" sz="1600" dirty="0"/>
          </a:p>
        </p:txBody>
      </p:sp>
      <p:sp>
        <p:nvSpPr>
          <p:cNvPr id="103" name="TextBox 102"/>
          <p:cNvSpPr txBox="1"/>
          <p:nvPr/>
        </p:nvSpPr>
        <p:spPr>
          <a:xfrm>
            <a:off x="38099" y="3730798"/>
            <a:ext cx="9105901" cy="584776"/>
          </a:xfrm>
          <a:prstGeom prst="rect">
            <a:avLst/>
          </a:prstGeom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600" dirty="0" smtClean="0"/>
              <a:t>Debug</a:t>
            </a:r>
          </a:p>
          <a:p>
            <a:r>
              <a:rPr lang="en-US" sz="1600" dirty="0" smtClean="0"/>
              <a:t>+ Retest</a:t>
            </a:r>
            <a:endParaRPr lang="en-US" sz="1600" dirty="0"/>
          </a:p>
        </p:txBody>
      </p:sp>
      <p:sp>
        <p:nvSpPr>
          <p:cNvPr id="104" name="TextBox 103"/>
          <p:cNvSpPr txBox="1"/>
          <p:nvPr/>
        </p:nvSpPr>
        <p:spPr>
          <a:xfrm>
            <a:off x="38100" y="2935632"/>
            <a:ext cx="9105900" cy="584776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(</a:t>
            </a:r>
            <a:r>
              <a:rPr lang="en-US" sz="1600" dirty="0" err="1" smtClean="0"/>
              <a:t>Re)commissioning</a:t>
            </a:r>
            <a:endParaRPr lang="en-US" sz="1600" dirty="0" smtClean="0"/>
          </a:p>
          <a:p>
            <a:r>
              <a:rPr lang="en-US" sz="1600" dirty="0"/>
              <a:t>f</a:t>
            </a:r>
            <a:r>
              <a:rPr lang="en-US" sz="1600" dirty="0" smtClean="0"/>
              <a:t>or operation </a:t>
            </a:r>
            <a:endParaRPr lang="en-US" sz="1600" dirty="0"/>
          </a:p>
        </p:txBody>
      </p:sp>
      <p:sp>
        <p:nvSpPr>
          <p:cNvPr id="105" name="TextBox 104"/>
          <p:cNvSpPr txBox="1"/>
          <p:nvPr/>
        </p:nvSpPr>
        <p:spPr>
          <a:xfrm>
            <a:off x="38099" y="2140466"/>
            <a:ext cx="9105901" cy="584776"/>
          </a:xfrm>
          <a:prstGeom prst="rect">
            <a:avLst/>
          </a:prstGeom>
          <a:solidFill>
            <a:srgbClr val="CCFFCC"/>
          </a:solidFill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Operations</a:t>
            </a:r>
          </a:p>
          <a:p>
            <a:r>
              <a:rPr lang="en-US" sz="1600" dirty="0" smtClean="0"/>
              <a:t>Cosmic + LHC</a:t>
            </a:r>
            <a:endParaRPr lang="en-US" sz="1600" dirty="0"/>
          </a:p>
        </p:txBody>
      </p:sp>
      <p:sp>
        <p:nvSpPr>
          <p:cNvPr id="106" name="Rectangle 105"/>
          <p:cNvSpPr/>
          <p:nvPr/>
        </p:nvSpPr>
        <p:spPr>
          <a:xfrm>
            <a:off x="1620520" y="4538662"/>
            <a:ext cx="993000" cy="559117"/>
          </a:xfrm>
          <a:prstGeom prst="rect">
            <a:avLst/>
          </a:prstGeom>
          <a:solidFill>
            <a:schemeClr val="tx1"/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8" name="Rectangle 107"/>
          <p:cNvSpPr/>
          <p:nvPr/>
        </p:nvSpPr>
        <p:spPr>
          <a:xfrm>
            <a:off x="1829581" y="3738562"/>
            <a:ext cx="1575379" cy="559117"/>
          </a:xfrm>
          <a:prstGeom prst="rect">
            <a:avLst/>
          </a:prstGeom>
          <a:solidFill>
            <a:schemeClr val="tx1"/>
          </a:solidFill>
          <a:ln>
            <a:solidFill>
              <a:srgbClr val="3366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9" name="Rectangle 108"/>
          <p:cNvSpPr/>
          <p:nvPr/>
        </p:nvSpPr>
        <p:spPr>
          <a:xfrm>
            <a:off x="3048000" y="2948332"/>
            <a:ext cx="615773" cy="559117"/>
          </a:xfrm>
          <a:prstGeom prst="rect">
            <a:avLst/>
          </a:prstGeom>
          <a:solidFill>
            <a:schemeClr val="tx1"/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10" name="Rectangle 109"/>
          <p:cNvSpPr/>
          <p:nvPr/>
        </p:nvSpPr>
        <p:spPr>
          <a:xfrm>
            <a:off x="3657600" y="2128481"/>
            <a:ext cx="381000" cy="559117"/>
          </a:xfrm>
          <a:prstGeom prst="rect">
            <a:avLst/>
          </a:prstGeom>
          <a:solidFill>
            <a:schemeClr val="tx1"/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11" name="Rectangle 110"/>
          <p:cNvSpPr/>
          <p:nvPr/>
        </p:nvSpPr>
        <p:spPr>
          <a:xfrm>
            <a:off x="4191577" y="2128481"/>
            <a:ext cx="521560" cy="559117"/>
          </a:xfrm>
          <a:prstGeom prst="rect">
            <a:avLst/>
          </a:prstGeom>
          <a:solidFill>
            <a:schemeClr val="tx1"/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12" name="Rectangle 111"/>
          <p:cNvSpPr/>
          <p:nvPr/>
        </p:nvSpPr>
        <p:spPr>
          <a:xfrm>
            <a:off x="4800600" y="3738562"/>
            <a:ext cx="361464" cy="559117"/>
          </a:xfrm>
          <a:prstGeom prst="rect">
            <a:avLst/>
          </a:prstGeom>
          <a:solidFill>
            <a:schemeClr val="tx1"/>
          </a:solidFill>
          <a:ln>
            <a:solidFill>
              <a:srgbClr val="3366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13" name="Rectangle 112"/>
          <p:cNvSpPr/>
          <p:nvPr/>
        </p:nvSpPr>
        <p:spPr>
          <a:xfrm>
            <a:off x="6295683" y="2948332"/>
            <a:ext cx="194018" cy="559117"/>
          </a:xfrm>
          <a:prstGeom prst="rect">
            <a:avLst/>
          </a:prstGeom>
          <a:solidFill>
            <a:schemeClr val="tx1"/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14" name="Rectangle 113"/>
          <p:cNvSpPr/>
          <p:nvPr/>
        </p:nvSpPr>
        <p:spPr>
          <a:xfrm>
            <a:off x="6541077" y="2127607"/>
            <a:ext cx="521560" cy="559117"/>
          </a:xfrm>
          <a:prstGeom prst="rect">
            <a:avLst/>
          </a:prstGeom>
          <a:solidFill>
            <a:schemeClr val="tx1"/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15" name="Rectangle 114"/>
          <p:cNvSpPr/>
          <p:nvPr/>
        </p:nvSpPr>
        <p:spPr>
          <a:xfrm>
            <a:off x="7290377" y="2127607"/>
            <a:ext cx="521560" cy="559117"/>
          </a:xfrm>
          <a:prstGeom prst="rect">
            <a:avLst/>
          </a:prstGeom>
          <a:solidFill>
            <a:schemeClr val="tx1"/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16" name="Rectangle 115"/>
          <p:cNvSpPr/>
          <p:nvPr/>
        </p:nvSpPr>
        <p:spPr>
          <a:xfrm>
            <a:off x="7991875" y="2127607"/>
            <a:ext cx="609876" cy="559117"/>
          </a:xfrm>
          <a:prstGeom prst="rect">
            <a:avLst/>
          </a:prstGeom>
          <a:solidFill>
            <a:schemeClr val="tx1"/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17" name="Rectangle 116"/>
          <p:cNvSpPr/>
          <p:nvPr/>
        </p:nvSpPr>
        <p:spPr>
          <a:xfrm>
            <a:off x="8191500" y="2948332"/>
            <a:ext cx="114300" cy="559117"/>
          </a:xfrm>
          <a:prstGeom prst="rect">
            <a:avLst/>
          </a:prstGeom>
          <a:solidFill>
            <a:schemeClr val="tx1"/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18" name="Rectangle 117"/>
          <p:cNvSpPr/>
          <p:nvPr/>
        </p:nvSpPr>
        <p:spPr>
          <a:xfrm>
            <a:off x="7162800" y="2961032"/>
            <a:ext cx="114300" cy="559117"/>
          </a:xfrm>
          <a:prstGeom prst="rect">
            <a:avLst/>
          </a:prstGeom>
          <a:solidFill>
            <a:schemeClr val="tx1"/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cxnSp>
        <p:nvCxnSpPr>
          <p:cNvPr id="119" name="Straight Connector 118"/>
          <p:cNvCxnSpPr/>
          <p:nvPr/>
        </p:nvCxnSpPr>
        <p:spPr>
          <a:xfrm rot="5400000" flipH="1" flipV="1">
            <a:off x="-508140" y="3695398"/>
            <a:ext cx="4217200" cy="1407"/>
          </a:xfrm>
          <a:prstGeom prst="line">
            <a:avLst/>
          </a:prstGeom>
          <a:ln w="34925" cap="flat" cmpd="sng" algn="ctr">
            <a:solidFill>
              <a:schemeClr val="accent1"/>
            </a:solidFill>
            <a:prstDash val="solid"/>
            <a:round/>
            <a:headEnd type="none" w="med" len="med"/>
            <a:tailEnd type="triangle" w="lg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1" name="TextBox 120"/>
          <p:cNvSpPr txBox="1"/>
          <p:nvPr/>
        </p:nvSpPr>
        <p:spPr>
          <a:xfrm>
            <a:off x="3595461" y="3024532"/>
            <a:ext cx="85689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10°C</a:t>
            </a:r>
            <a:endParaRPr lang="en-US" sz="1400" dirty="0"/>
          </a:p>
        </p:txBody>
      </p:sp>
      <p:sp>
        <p:nvSpPr>
          <p:cNvPr id="122" name="TextBox 121"/>
          <p:cNvSpPr txBox="1"/>
          <p:nvPr/>
        </p:nvSpPr>
        <p:spPr>
          <a:xfrm>
            <a:off x="6458377" y="3004509"/>
            <a:ext cx="54991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4</a:t>
            </a:r>
            <a:r>
              <a:rPr lang="en-US" sz="1400" dirty="0" smtClean="0"/>
              <a:t>°</a:t>
            </a:r>
            <a:r>
              <a:rPr lang="en-US" sz="1400" dirty="0" smtClean="0"/>
              <a:t>C</a:t>
            </a:r>
            <a:endParaRPr lang="en-US" sz="1400" dirty="0"/>
          </a:p>
        </p:txBody>
      </p:sp>
      <p:sp>
        <p:nvSpPr>
          <p:cNvPr id="124" name="TextBox 123"/>
          <p:cNvSpPr txBox="1"/>
          <p:nvPr/>
        </p:nvSpPr>
        <p:spPr>
          <a:xfrm>
            <a:off x="7277677" y="2864809"/>
            <a:ext cx="549913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TIB/TID</a:t>
            </a:r>
          </a:p>
          <a:p>
            <a:r>
              <a:rPr lang="en-US" sz="1400" dirty="0" smtClean="0"/>
              <a:t>only</a:t>
            </a:r>
            <a:endParaRPr lang="en-US" sz="1400" dirty="0"/>
          </a:p>
        </p:txBody>
      </p:sp>
      <p:sp>
        <p:nvSpPr>
          <p:cNvPr id="125" name="TextBox 124"/>
          <p:cNvSpPr txBox="1"/>
          <p:nvPr/>
        </p:nvSpPr>
        <p:spPr>
          <a:xfrm>
            <a:off x="8295296" y="2866754"/>
            <a:ext cx="549913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TIB/TID</a:t>
            </a:r>
          </a:p>
          <a:p>
            <a:r>
              <a:rPr lang="en-US" sz="1400" dirty="0" smtClean="0"/>
              <a:t>only</a:t>
            </a:r>
            <a:endParaRPr lang="en-US" sz="1400" dirty="0"/>
          </a:p>
        </p:txBody>
      </p:sp>
      <p:sp>
        <p:nvSpPr>
          <p:cNvPr id="129" name="Rectangle 128"/>
          <p:cNvSpPr/>
          <p:nvPr/>
        </p:nvSpPr>
        <p:spPr>
          <a:xfrm>
            <a:off x="8077200" y="3724514"/>
            <a:ext cx="48182" cy="559117"/>
          </a:xfrm>
          <a:prstGeom prst="rect">
            <a:avLst/>
          </a:prstGeom>
          <a:solidFill>
            <a:schemeClr val="tx1"/>
          </a:solidFill>
          <a:ln>
            <a:solidFill>
              <a:srgbClr val="3366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31" name="TextBox 130"/>
          <p:cNvSpPr txBox="1"/>
          <p:nvPr/>
        </p:nvSpPr>
        <p:spPr>
          <a:xfrm>
            <a:off x="8087285" y="3800714"/>
            <a:ext cx="93081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Lengths</a:t>
            </a:r>
          </a:p>
          <a:p>
            <a:r>
              <a:rPr lang="en-US" sz="1400" dirty="0" smtClean="0"/>
              <a:t>X-check</a:t>
            </a:r>
            <a:endParaRPr lang="en-US" sz="1400" dirty="0"/>
          </a:p>
        </p:txBody>
      </p:sp>
      <p:sp>
        <p:nvSpPr>
          <p:cNvPr id="133" name="TextBox 132"/>
          <p:cNvSpPr txBox="1"/>
          <p:nvPr/>
        </p:nvSpPr>
        <p:spPr>
          <a:xfrm>
            <a:off x="3387087" y="3738562"/>
            <a:ext cx="54991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Low gain</a:t>
            </a:r>
            <a:endParaRPr lang="en-US" sz="1400" dirty="0"/>
          </a:p>
        </p:txBody>
      </p:sp>
      <p:sp>
        <p:nvSpPr>
          <p:cNvPr id="71" name="TextBox 70"/>
          <p:cNvSpPr txBox="1"/>
          <p:nvPr/>
        </p:nvSpPr>
        <p:spPr>
          <a:xfrm>
            <a:off x="249447" y="1016000"/>
            <a:ext cx="3207504" cy="52322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sz="2800" dirty="0" smtClean="0"/>
              <a:t>For info: Approx. FTE</a:t>
            </a:r>
            <a:endParaRPr lang="en-US" sz="2800" dirty="0"/>
          </a:p>
        </p:txBody>
      </p:sp>
      <p:sp>
        <p:nvSpPr>
          <p:cNvPr id="72" name="Freeform 71"/>
          <p:cNvSpPr/>
          <p:nvPr/>
        </p:nvSpPr>
        <p:spPr>
          <a:xfrm>
            <a:off x="1651000" y="2006599"/>
            <a:ext cx="7048500" cy="3104139"/>
          </a:xfrm>
          <a:custGeom>
            <a:avLst/>
            <a:gdLst>
              <a:gd name="connsiteX0" fmla="*/ 0 w 7048500"/>
              <a:gd name="connsiteY0" fmla="*/ 0 h 2971800"/>
              <a:gd name="connsiteX1" fmla="*/ 876300 w 7048500"/>
              <a:gd name="connsiteY1" fmla="*/ 12700 h 2971800"/>
              <a:gd name="connsiteX2" fmla="*/ 2247900 w 7048500"/>
              <a:gd name="connsiteY2" fmla="*/ 2438400 h 2971800"/>
              <a:gd name="connsiteX3" fmla="*/ 3517900 w 7048500"/>
              <a:gd name="connsiteY3" fmla="*/ 2451100 h 2971800"/>
              <a:gd name="connsiteX4" fmla="*/ 3886200 w 7048500"/>
              <a:gd name="connsiteY4" fmla="*/ 2971800 h 2971800"/>
              <a:gd name="connsiteX5" fmla="*/ 7048500 w 7048500"/>
              <a:gd name="connsiteY5" fmla="*/ 2946400 h 2971800"/>
              <a:gd name="connsiteX6" fmla="*/ 7048500 w 7048500"/>
              <a:gd name="connsiteY6" fmla="*/ 2946400 h 2971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048500" h="2971800">
                <a:moveTo>
                  <a:pt x="0" y="0"/>
                </a:moveTo>
                <a:lnTo>
                  <a:pt x="876300" y="12700"/>
                </a:lnTo>
                <a:lnTo>
                  <a:pt x="2247900" y="2438400"/>
                </a:lnTo>
                <a:lnTo>
                  <a:pt x="3517900" y="2451100"/>
                </a:lnTo>
                <a:lnTo>
                  <a:pt x="3886200" y="2971800"/>
                </a:lnTo>
                <a:lnTo>
                  <a:pt x="7048500" y="2946400"/>
                </a:lnTo>
                <a:lnTo>
                  <a:pt x="7048500" y="2946400"/>
                </a:lnTo>
              </a:path>
            </a:pathLst>
          </a:cu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TextBox 72"/>
          <p:cNvSpPr txBox="1"/>
          <p:nvPr/>
        </p:nvSpPr>
        <p:spPr>
          <a:xfrm>
            <a:off x="1905066" y="1744989"/>
            <a:ext cx="727483" cy="52322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sz="2800" dirty="0" smtClean="0"/>
              <a:t>~10</a:t>
            </a:r>
            <a:endParaRPr lang="en-US" sz="2800" dirty="0"/>
          </a:p>
        </p:txBody>
      </p:sp>
      <p:sp>
        <p:nvSpPr>
          <p:cNvPr id="74" name="TextBox 73"/>
          <p:cNvSpPr txBox="1"/>
          <p:nvPr/>
        </p:nvSpPr>
        <p:spPr>
          <a:xfrm>
            <a:off x="4251952" y="4323934"/>
            <a:ext cx="545492" cy="52322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sz="2800" dirty="0" smtClean="0"/>
              <a:t>~2</a:t>
            </a:r>
            <a:endParaRPr lang="en-US" sz="2800" dirty="0"/>
          </a:p>
        </p:txBody>
      </p:sp>
      <p:sp>
        <p:nvSpPr>
          <p:cNvPr id="75" name="TextBox 74"/>
          <p:cNvSpPr txBox="1"/>
          <p:nvPr/>
        </p:nvSpPr>
        <p:spPr>
          <a:xfrm>
            <a:off x="6890054" y="4587519"/>
            <a:ext cx="818128" cy="52322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sz="2800" dirty="0" smtClean="0"/>
              <a:t>~0.1</a:t>
            </a:r>
            <a:endParaRPr lang="en-US" sz="2800" dirty="0"/>
          </a:p>
        </p:txBody>
      </p:sp>
      <p:sp>
        <p:nvSpPr>
          <p:cNvPr id="76" name="TextBox 75"/>
          <p:cNvSpPr txBox="1"/>
          <p:nvPr/>
        </p:nvSpPr>
        <p:spPr>
          <a:xfrm>
            <a:off x="5198807" y="3760411"/>
            <a:ext cx="161000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DAQ analysis +  </a:t>
            </a:r>
          </a:p>
          <a:p>
            <a:r>
              <a:rPr lang="en-US" sz="1400" dirty="0" smtClean="0"/>
              <a:t>Low gain</a:t>
            </a:r>
            <a:endParaRPr lang="en-US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Digital links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Little to report for digital control/trigger/timing links in token rings</a:t>
            </a:r>
          </a:p>
          <a:p>
            <a:endParaRPr lang="en-US" dirty="0" smtClean="0"/>
          </a:p>
          <a:p>
            <a:r>
              <a:rPr lang="en-US" dirty="0" smtClean="0"/>
              <a:t>5/356 rings failed to work properly in 2008</a:t>
            </a:r>
          </a:p>
          <a:p>
            <a:pPr lvl="1"/>
            <a:r>
              <a:rPr lang="en-US" dirty="0" smtClean="0"/>
              <a:t>2 recovered changing </a:t>
            </a:r>
            <a:r>
              <a:rPr lang="en-US" dirty="0" err="1" smtClean="0"/>
              <a:t>TRx</a:t>
            </a:r>
            <a:r>
              <a:rPr lang="en-US" dirty="0" smtClean="0"/>
              <a:t> parts at FEC</a:t>
            </a:r>
          </a:p>
          <a:p>
            <a:pPr lvl="1"/>
            <a:r>
              <a:rPr lang="en-US" dirty="0" smtClean="0"/>
              <a:t>1 using redundant </a:t>
            </a:r>
            <a:r>
              <a:rPr lang="en-US" dirty="0" err="1" smtClean="0"/>
              <a:t>optohybrid</a:t>
            </a:r>
            <a:r>
              <a:rPr lang="en-US" dirty="0" smtClean="0"/>
              <a:t> at front-end</a:t>
            </a:r>
          </a:p>
          <a:p>
            <a:pPr lvl="1"/>
            <a:r>
              <a:rPr lang="en-US" dirty="0" smtClean="0"/>
              <a:t>2 unrecoverable so far </a:t>
            </a:r>
          </a:p>
          <a:p>
            <a:pPr lvl="2"/>
            <a:r>
              <a:rPr lang="en-US" dirty="0" smtClean="0"/>
              <a:t>(power supply cabling problems suspected in patch panel within CMS magnet)</a:t>
            </a:r>
          </a:p>
          <a:p>
            <a:pPr lvl="3"/>
            <a:r>
              <a:rPr lang="en-US" dirty="0" smtClean="0"/>
              <a:t>Take a look at next shutdown 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Did not yet measure power margins</a:t>
            </a:r>
          </a:p>
          <a:p>
            <a:pPr lvl="1"/>
            <a:r>
              <a:rPr lang="en-US" dirty="0" smtClean="0"/>
              <a:t>Would be useful thing to do to have a reference for future </a:t>
            </a:r>
            <a:r>
              <a:rPr lang="en-US" dirty="0" err="1" smtClean="0"/>
              <a:t>behaviour</a:t>
            </a:r>
            <a:endParaRPr lang="en-US" dirty="0" smtClean="0"/>
          </a:p>
          <a:p>
            <a:pPr lvl="2"/>
            <a:r>
              <a:rPr lang="en-US" dirty="0" smtClean="0"/>
              <a:t>To be discussed with other </a:t>
            </a:r>
            <a:r>
              <a:rPr lang="en-US" dirty="0" err="1" smtClean="0"/>
              <a:t>subdetectors</a:t>
            </a:r>
            <a:r>
              <a:rPr lang="en-US" dirty="0" smtClean="0"/>
              <a:t> with same links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38481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Analogue readout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7500" y="1600200"/>
            <a:ext cx="3848100" cy="4525963"/>
          </a:xfrm>
        </p:spPr>
        <p:txBody>
          <a:bodyPr>
            <a:normAutofit/>
          </a:bodyPr>
          <a:lstStyle/>
          <a:p>
            <a:r>
              <a:rPr lang="en-US" sz="2400" dirty="0" smtClean="0"/>
              <a:t>Data transfer:</a:t>
            </a:r>
          </a:p>
          <a:p>
            <a:pPr lvl="1"/>
            <a:r>
              <a:rPr lang="en-US" sz="2000" dirty="0" smtClean="0"/>
              <a:t>2 APV chip outputs multiplexed to 40Msamples/s</a:t>
            </a:r>
          </a:p>
          <a:p>
            <a:pPr lvl="1"/>
            <a:r>
              <a:rPr lang="en-US" sz="2000" dirty="0" smtClean="0"/>
              <a:t> digital header/trailer plus 256 strips input to </a:t>
            </a:r>
            <a:r>
              <a:rPr lang="en-US" sz="2000" dirty="0" err="1" smtClean="0"/>
              <a:t>optolink</a:t>
            </a:r>
            <a:endParaRPr lang="en-US" sz="2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2665" y="4170362"/>
            <a:ext cx="3653535" cy="2430463"/>
          </a:xfrm>
          <a:prstGeom prst="rect">
            <a:avLst/>
          </a:prstGeom>
        </p:spPr>
      </p:pic>
      <p:pic>
        <p:nvPicPr>
          <p:cNvPr id="3277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40104" y="274638"/>
            <a:ext cx="5103896" cy="6164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86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Readout l</a:t>
            </a:r>
            <a:r>
              <a:rPr lang="en-US" dirty="0" smtClean="0"/>
              <a:t>inks monitoring - 1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5900" y="1371600"/>
            <a:ext cx="8470900" cy="5143500"/>
          </a:xfrm>
        </p:spPr>
        <p:txBody>
          <a:bodyPr>
            <a:noAutofit/>
          </a:bodyPr>
          <a:lstStyle/>
          <a:p>
            <a:r>
              <a:rPr lang="en-US" sz="2800" dirty="0" err="1" smtClean="0"/>
              <a:t>Optolinks</a:t>
            </a:r>
            <a:r>
              <a:rPr lang="en-US" sz="2800" dirty="0" smtClean="0"/>
              <a:t> </a:t>
            </a:r>
            <a:r>
              <a:rPr lang="en-US" sz="2800" u="sng" dirty="0" smtClean="0"/>
              <a:t>not</a:t>
            </a:r>
            <a:r>
              <a:rPr lang="en-US" sz="2800" dirty="0" smtClean="0"/>
              <a:t> (yet) monitored directly at regular or fixed intervals </a:t>
            </a:r>
          </a:p>
          <a:p>
            <a:pPr lvl="1"/>
            <a:r>
              <a:rPr lang="en-US" sz="2400" dirty="0" smtClean="0"/>
              <a:t>Instead, checks made when calibrations (</a:t>
            </a:r>
            <a:r>
              <a:rPr lang="en-US" sz="2400" dirty="0" err="1" smtClean="0"/>
              <a:t>re)done</a:t>
            </a:r>
            <a:r>
              <a:rPr lang="en-US" sz="2400" dirty="0" smtClean="0"/>
              <a:t> </a:t>
            </a:r>
          </a:p>
          <a:p>
            <a:pPr lvl="2"/>
            <a:r>
              <a:rPr lang="en-US" sz="1800" dirty="0" smtClean="0"/>
              <a:t>Typically during long breaks in operation, or done after serious problems/change of temperature inside Tracker</a:t>
            </a:r>
          </a:p>
          <a:p>
            <a:r>
              <a:rPr lang="en-US" sz="2400" dirty="0" smtClean="0"/>
              <a:t>Bias, gain, noise contribution measured. </a:t>
            </a:r>
          </a:p>
          <a:p>
            <a:pPr lvl="1"/>
            <a:r>
              <a:rPr lang="en-US" sz="2000" dirty="0" smtClean="0"/>
              <a:t>(</a:t>
            </a:r>
            <a:r>
              <a:rPr lang="en-US" sz="1800" dirty="0" smtClean="0"/>
              <a:t>related to laser threshold and efficiency (but laser driver, MUX and readout chip performance also partly entangled in the results…)</a:t>
            </a:r>
            <a:endParaRPr lang="en-US" sz="2000" dirty="0" smtClean="0"/>
          </a:p>
          <a:p>
            <a:pPr lvl="1"/>
            <a:r>
              <a:rPr lang="en-US" sz="2000" dirty="0" smtClean="0"/>
              <a:t>Main parameters are T-dependent (and will be affected later by irradiation, </a:t>
            </a:r>
            <a:r>
              <a:rPr lang="en-US" sz="2000" dirty="0" err="1" smtClean="0"/>
              <a:t>wearout</a:t>
            </a:r>
            <a:r>
              <a:rPr lang="en-US" sz="2000" dirty="0" smtClean="0"/>
              <a:t>)</a:t>
            </a:r>
            <a:endParaRPr lang="en-US" sz="3200" dirty="0" smtClean="0"/>
          </a:p>
          <a:p>
            <a:endParaRPr lang="en-US" sz="2800" dirty="0" smtClean="0"/>
          </a:p>
          <a:p>
            <a:pPr lvl="2"/>
            <a:endParaRPr lang="en-US" sz="1800" dirty="0" smtClean="0"/>
          </a:p>
          <a:p>
            <a:pPr lvl="3"/>
            <a:endParaRPr lang="en-US" sz="1600" dirty="0" smtClean="0"/>
          </a:p>
          <a:p>
            <a:pPr lvl="3">
              <a:buNone/>
            </a:pPr>
            <a:endParaRPr lang="en-US" sz="1600" dirty="0" smtClean="0"/>
          </a:p>
          <a:p>
            <a:pPr lvl="2"/>
            <a:endParaRPr lang="en-US" sz="1800" dirty="0" smtClean="0"/>
          </a:p>
          <a:p>
            <a:pPr lvl="2"/>
            <a:endParaRPr lang="en-US" sz="1800" dirty="0" smtClean="0"/>
          </a:p>
          <a:p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2374900" cy="1143000"/>
          </a:xfrm>
        </p:spPr>
        <p:txBody>
          <a:bodyPr>
            <a:noAutofit/>
          </a:bodyPr>
          <a:lstStyle/>
          <a:p>
            <a:r>
              <a:rPr lang="en-US" sz="2800" dirty="0" smtClean="0"/>
              <a:t>Analogue Link Characteristics</a:t>
            </a:r>
            <a:endParaRPr lang="en-US" sz="2800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46666" y="203200"/>
            <a:ext cx="6850374" cy="65047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Content Placeholder 2"/>
          <p:cNvSpPr txBox="1">
            <a:spLocks/>
          </p:cNvSpPr>
          <p:nvPr/>
        </p:nvSpPr>
        <p:spPr>
          <a:xfrm>
            <a:off x="177800" y="3124200"/>
            <a:ext cx="4927600" cy="3583733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/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I2C Programmable on analogue </a:t>
            </a:r>
            <a:r>
              <a:rPr kumimoji="0" lang="en-US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optohybrid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:</a:t>
            </a:r>
          </a:p>
          <a:p>
            <a:pPr marL="800100" lvl="1" indent="-342900">
              <a:spcBef>
                <a:spcPct val="20000"/>
              </a:spcBef>
              <a:buFont typeface="Arial"/>
              <a:buChar char="•"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Bias-point (0-127)</a:t>
            </a:r>
          </a:p>
          <a:p>
            <a:pPr marL="1257300" lvl="2" indent="-342900">
              <a:spcBef>
                <a:spcPct val="20000"/>
              </a:spcBef>
              <a:buFont typeface="Arial"/>
              <a:buChar char="•"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0.45 I2C counts/</a:t>
            </a:r>
            <a:r>
              <a:rPr kumimoji="0" lang="en-US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</a:t>
            </a: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800100" lvl="1" indent="-342900">
              <a:spcBef>
                <a:spcPct val="20000"/>
              </a:spcBef>
              <a:buFont typeface="Arial"/>
              <a:buChar char="•"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Gain settings (0,</a:t>
            </a:r>
            <a:r>
              <a:rPr kumimoji="0" lang="en-US" sz="20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1, 2, 3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</a:t>
            </a:r>
          </a:p>
          <a:p>
            <a:pPr marL="1257300" lvl="2" indent="-342900">
              <a:spcBef>
                <a:spcPct val="20000"/>
              </a:spcBef>
              <a:buFont typeface="Arial"/>
              <a:buChar char="•"/>
            </a:pPr>
            <a:r>
              <a:rPr lang="en-US" sz="2000" dirty="0" smtClean="0"/>
              <a:t>(‘0’) 5, (‘1’) 7.5, </a:t>
            </a:r>
          </a:p>
          <a:p>
            <a:pPr marL="1257300" lvl="2" indent="-342900">
              <a:spcBef>
                <a:spcPct val="20000"/>
              </a:spcBef>
            </a:pPr>
            <a:r>
              <a:rPr lang="en-US" sz="2000" dirty="0"/>
              <a:t>	</a:t>
            </a:r>
            <a:r>
              <a:rPr lang="en-US" sz="2000" dirty="0" smtClean="0"/>
              <a:t>(‘2’) 10, (‘3’) 12.5 </a:t>
            </a:r>
            <a:r>
              <a:rPr lang="en-US" sz="2000" dirty="0" err="1" smtClean="0"/>
              <a:t>mA</a:t>
            </a:r>
            <a:r>
              <a:rPr lang="en-US" sz="2000" dirty="0" smtClean="0"/>
              <a:t>/V</a:t>
            </a:r>
          </a:p>
          <a:p>
            <a:pPr marL="1257300" lvl="2" indent="-342900">
              <a:spcBef>
                <a:spcPct val="20000"/>
              </a:spcBef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</a:p>
          <a:p>
            <a:pPr marL="342900" indent="-342900">
              <a:spcBef>
                <a:spcPct val="20000"/>
              </a:spcBef>
              <a:buFont typeface="Arial"/>
              <a:buChar char="•"/>
            </a:pPr>
            <a:r>
              <a:rPr lang="en-US" sz="2000" dirty="0" smtClean="0"/>
              <a:t>Calibration procedure</a:t>
            </a:r>
          </a:p>
          <a:p>
            <a:pPr marL="800100" lvl="1" indent="-342900">
              <a:spcBef>
                <a:spcPct val="20000"/>
              </a:spcBef>
              <a:buFont typeface="Arial"/>
              <a:buChar char="•"/>
            </a:pPr>
            <a:r>
              <a:rPr lang="en-US" sz="2000" dirty="0" smtClean="0"/>
              <a:t>Loop over gains 0 to 3, ramping Bias</a:t>
            </a:r>
            <a:r>
              <a:rPr lang="en-US" sz="2000" dirty="0"/>
              <a:t>-point</a:t>
            </a:r>
            <a:r>
              <a:rPr lang="en-US" sz="2000" dirty="0" smtClean="0"/>
              <a:t> 0</a:t>
            </a:r>
            <a:r>
              <a:rPr lang="en-US" sz="2000" dirty="0"/>
              <a:t>-</a:t>
            </a:r>
            <a:r>
              <a:rPr lang="en-US" sz="2000" dirty="0" smtClean="0"/>
              <a:t>50 for each laser. </a:t>
            </a:r>
          </a:p>
          <a:p>
            <a:pPr marL="800100" lvl="1" indent="-342900">
              <a:spcBef>
                <a:spcPct val="20000"/>
              </a:spcBef>
              <a:buFont typeface="Arial"/>
              <a:buChar char="•"/>
            </a:pPr>
            <a:r>
              <a:rPr lang="en-US" sz="2000" dirty="0" smtClean="0"/>
              <a:t>Check output and select optimal bias point (+2 I2C counts above zero light) and gain setting (nearest 0.88).</a:t>
            </a:r>
          </a:p>
          <a:p>
            <a:pPr marL="800100" lvl="1" indent="-342900">
              <a:spcBef>
                <a:spcPct val="20000"/>
              </a:spcBef>
              <a:buFont typeface="Arial"/>
              <a:buChar char="•"/>
            </a:pPr>
            <a:r>
              <a:rPr lang="en-US" sz="2000" dirty="0" smtClean="0"/>
              <a:t>Noise is </a:t>
            </a:r>
            <a:r>
              <a:rPr lang="en-US" sz="2000" dirty="0" err="1" smtClean="0"/>
              <a:t>rms</a:t>
            </a:r>
            <a:r>
              <a:rPr lang="en-US" sz="2000" dirty="0" smtClean="0"/>
              <a:t> of signal at given bias point</a:t>
            </a:r>
          </a:p>
          <a:p>
            <a:pPr marL="1257300" lvl="2" indent="-342900">
              <a:spcBef>
                <a:spcPct val="20000"/>
              </a:spcBef>
              <a:buFont typeface="Arial"/>
              <a:buChar char="•"/>
            </a:pPr>
            <a:r>
              <a:rPr lang="en-US" sz="2000" dirty="0" smtClean="0"/>
              <a:t>Store noise at analogue pedestal level</a:t>
            </a:r>
          </a:p>
          <a:p>
            <a:pPr marL="1257300" lvl="2" indent="-342900">
              <a:spcBef>
                <a:spcPct val="20000"/>
              </a:spcBef>
            </a:pP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409700" y="2044700"/>
            <a:ext cx="979755" cy="369332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dirty="0" smtClean="0"/>
              <a:t>OUTPUT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7594600" y="5015468"/>
            <a:ext cx="774571" cy="369332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dirty="0" smtClean="0"/>
              <a:t>INPUT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3860</TotalTime>
  <Words>2127</Words>
  <Application>Microsoft Macintosh PowerPoint</Application>
  <PresentationFormat>On-screen Show (4:3)</PresentationFormat>
  <Paragraphs>375</Paragraphs>
  <Slides>29</Slides>
  <Notes>0</Notes>
  <HiddenSlides>0</HiddenSlides>
  <MMClips>0</MMClips>
  <ScaleCrop>false</ScaleCrop>
  <HeadingPairs>
    <vt:vector size="8" baseType="variant">
      <vt:variant>
        <vt:lpstr>Design Template</vt:lpstr>
      </vt:variant>
      <vt:variant>
        <vt:i4>1</vt:i4>
      </vt:variant>
      <vt:variant>
        <vt:lpstr>Links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2" baseType="lpstr">
      <vt:lpstr>Office Theme</vt:lpstr>
      <vt:lpstr>Macintosh HD:Users:gill:Desktop:Downloads:Traker_Monitoring_and_Trending_v1.doc!OLE_LINK6</vt:lpstr>
      <vt:lpstr>Microsoft Equation</vt:lpstr>
      <vt:lpstr>CMS strip-Tracker  Recent optolinks experience</vt:lpstr>
      <vt:lpstr>Outline</vt:lpstr>
      <vt:lpstr>CMS TK link system(s)</vt:lpstr>
      <vt:lpstr>Timeline/activities</vt:lpstr>
      <vt:lpstr>Timeline/activities/effort</vt:lpstr>
      <vt:lpstr>Digital links</vt:lpstr>
      <vt:lpstr>Analogue readout</vt:lpstr>
      <vt:lpstr>Readout links monitoring - 1</vt:lpstr>
      <vt:lpstr>Analogue Link Characteristics</vt:lpstr>
      <vt:lpstr>Readout links ‘monitoring’ - 2008</vt:lpstr>
      <vt:lpstr>First comparison OTDR and DAQ</vt:lpstr>
      <vt:lpstr>Readout links monitoring - 2009</vt:lpstr>
      <vt:lpstr>Readout links monitoring - 2010</vt:lpstr>
      <vt:lpstr>Example results from TIB/TID recommissioning 2010 and comparison with full Tracker in 2009</vt:lpstr>
      <vt:lpstr>Gain measurement</vt:lpstr>
      <vt:lpstr>Measured tick height  (gain spectrum after gain setting optimization)</vt:lpstr>
      <vt:lpstr>Link gain setting spectrum (+ missing channels)</vt:lpstr>
      <vt:lpstr>Link gain setting spectrum (+ missing channels)</vt:lpstr>
      <vt:lpstr>New TIB/TID 10/09</vt:lpstr>
      <vt:lpstr>Going deeper – look at recent stability</vt:lpstr>
      <vt:lpstr>Another deeper point: Laser thresholds</vt:lpstr>
      <vt:lpstr>Temperature dependence</vt:lpstr>
      <vt:lpstr>TIB threshold increases</vt:lpstr>
      <vt:lpstr>TIB outliers 2/10</vt:lpstr>
      <vt:lpstr>TIB outliers 2/10</vt:lpstr>
      <vt:lpstr>TIB outliers 2/10 – cooling related</vt:lpstr>
      <vt:lpstr>Link noise contribution</vt:lpstr>
      <vt:lpstr>Other points (for 2010)</vt:lpstr>
      <vt:lpstr>Summary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CMS Tracker Optolinks</dc:title>
  <dc:creator>karl gill</dc:creator>
  <cp:lastModifiedBy>karl gill</cp:lastModifiedBy>
  <cp:revision>11</cp:revision>
  <dcterms:created xsi:type="dcterms:W3CDTF">2010-03-02T21:28:24Z</dcterms:created>
  <dcterms:modified xsi:type="dcterms:W3CDTF">2010-03-05T13:48:52Z</dcterms:modified>
</cp:coreProperties>
</file>