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4" r:id="rId4"/>
    <p:sldId id="283" r:id="rId5"/>
    <p:sldId id="282" r:id="rId6"/>
    <p:sldId id="287" r:id="rId7"/>
    <p:sldId id="286" r:id="rId8"/>
    <p:sldId id="285" r:id="rId9"/>
    <p:sldId id="288" r:id="rId10"/>
    <p:sldId id="293" r:id="rId11"/>
    <p:sldId id="289" r:id="rId12"/>
    <p:sldId id="290" r:id="rId13"/>
    <p:sldId id="291" r:id="rId14"/>
    <p:sldId id="29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3" autoAdjust="0"/>
    <p:restoredTop sz="94660"/>
  </p:normalViewPr>
  <p:slideViewPr>
    <p:cSldViewPr snapToGrid="0">
      <p:cViewPr varScale="1">
        <p:scale>
          <a:sx n="87" d="100"/>
          <a:sy n="87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969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75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10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6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069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602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67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537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79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73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809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8BD42-B4E7-49A2-8050-AB6AF4068622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B4295-1D18-4EF5-A52F-1A483EB25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23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OD2019-safety@cern.ch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Open </a:t>
            </a:r>
            <a:r>
              <a:rPr lang="fr-CH" dirty="0" err="1" smtClean="0"/>
              <a:t>Days</a:t>
            </a:r>
            <a:r>
              <a:rPr lang="fr-CH" dirty="0" smtClean="0"/>
              <a:t> 2019</a:t>
            </a:r>
            <a:br>
              <a:rPr lang="fr-CH" dirty="0" smtClean="0"/>
            </a:br>
            <a:r>
              <a:rPr lang="fr-CH" dirty="0" smtClean="0"/>
              <a:t>DT </a:t>
            </a:r>
            <a:r>
              <a:rPr lang="fr-CH" dirty="0" err="1" smtClean="0"/>
              <a:t>activities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367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722075"/>
          </a:xfrm>
        </p:spPr>
        <p:txBody>
          <a:bodyPr>
            <a:normAutofit/>
          </a:bodyPr>
          <a:lstStyle/>
          <a:p>
            <a:r>
              <a:rPr lang="fr-CH" dirty="0" smtClean="0"/>
              <a:t>BAT 154</a:t>
            </a:r>
            <a:br>
              <a:rPr lang="fr-CH" dirty="0" smtClean="0"/>
            </a:br>
            <a:r>
              <a:rPr lang="fr-CH" dirty="0"/>
              <a:t/>
            </a:r>
            <a:br>
              <a:rPr lang="fr-CH" dirty="0"/>
            </a:br>
            <a:r>
              <a:rPr lang="fr-CH" dirty="0" err="1" smtClean="0"/>
              <a:t>Preparation</a:t>
            </a:r>
            <a:r>
              <a:rPr lang="fr-CH" dirty="0" smtClean="0"/>
              <a:t> for Open </a:t>
            </a:r>
            <a:r>
              <a:rPr lang="fr-CH" dirty="0" err="1" smtClean="0"/>
              <a:t>Days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an </a:t>
            </a:r>
            <a:r>
              <a:rPr lang="fr-CH" dirty="0" err="1" smtClean="0"/>
              <a:t>opportunity</a:t>
            </a:r>
            <a:r>
              <a:rPr lang="fr-CH" dirty="0" smtClean="0"/>
              <a:t> for a clean </a:t>
            </a:r>
            <a:r>
              <a:rPr lang="fr-CH" dirty="0" err="1" smtClean="0"/>
              <a:t>start</a:t>
            </a:r>
            <a:r>
              <a:rPr lang="fr-CH" dirty="0" smtClean="0"/>
              <a:t>.</a:t>
            </a:r>
            <a:br>
              <a:rPr lang="fr-CH" dirty="0" smtClean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982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Activities</a:t>
            </a:r>
            <a:r>
              <a:rPr lang="fr-CH" dirty="0" smtClean="0"/>
              <a:t> / Suggestions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0339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fr-CH" dirty="0" err="1" smtClean="0"/>
              <a:t>Scintillators</a:t>
            </a:r>
            <a:r>
              <a:rPr lang="fr-CH" dirty="0" smtClean="0"/>
              <a:t> / Fibres 					Sune/Thomas</a:t>
            </a:r>
          </a:p>
          <a:p>
            <a:r>
              <a:rPr lang="fr-CH" dirty="0" smtClean="0"/>
              <a:t>NA62 </a:t>
            </a:r>
            <a:r>
              <a:rPr lang="fr-CH" dirty="0" err="1" smtClean="0"/>
              <a:t>Straw</a:t>
            </a:r>
            <a:r>
              <a:rPr lang="fr-CH" dirty="0" smtClean="0"/>
              <a:t> </a:t>
            </a:r>
            <a:r>
              <a:rPr lang="fr-CH" dirty="0" err="1" smtClean="0"/>
              <a:t>tracker</a:t>
            </a:r>
            <a:r>
              <a:rPr lang="fr-CH" dirty="0" smtClean="0"/>
              <a:t> 					Hans/Neil</a:t>
            </a:r>
          </a:p>
          <a:p>
            <a:r>
              <a:rPr lang="fr-CH" dirty="0" smtClean="0"/>
              <a:t>GTK </a:t>
            </a:r>
            <a:r>
              <a:rPr lang="fr-CH" dirty="0" err="1" smtClean="0"/>
              <a:t>exploded</a:t>
            </a:r>
            <a:r>
              <a:rPr lang="fr-CH" dirty="0" smtClean="0"/>
              <a:t>						Alessandro</a:t>
            </a:r>
          </a:p>
          <a:p>
            <a:r>
              <a:rPr lang="fr-CH" dirty="0" err="1" smtClean="0"/>
              <a:t>Silicon</a:t>
            </a:r>
            <a:r>
              <a:rPr lang="fr-CH" dirty="0" smtClean="0"/>
              <a:t> Detector 					Isidre/Nicola</a:t>
            </a:r>
          </a:p>
          <a:p>
            <a:r>
              <a:rPr lang="fr-CH" dirty="0" err="1" smtClean="0"/>
              <a:t>Microfabrication</a:t>
            </a:r>
            <a:r>
              <a:rPr lang="fr-CH" dirty="0" smtClean="0"/>
              <a:t>/</a:t>
            </a:r>
            <a:r>
              <a:rPr lang="fr-CH" dirty="0" err="1" smtClean="0"/>
              <a:t>cooling</a:t>
            </a:r>
            <a:r>
              <a:rPr lang="fr-CH" dirty="0" smtClean="0"/>
              <a:t>				Alessandro</a:t>
            </a:r>
          </a:p>
          <a:p>
            <a:r>
              <a:rPr lang="fr-CH" dirty="0" err="1" smtClean="0"/>
              <a:t>Carbon</a:t>
            </a:r>
            <a:r>
              <a:rPr lang="fr-CH" dirty="0" smtClean="0"/>
              <a:t> composites					François/Francisco</a:t>
            </a:r>
          </a:p>
          <a:p>
            <a:r>
              <a:rPr lang="fr-CH" dirty="0" smtClean="0"/>
              <a:t>Engineering Office					François</a:t>
            </a:r>
          </a:p>
          <a:p>
            <a:r>
              <a:rPr lang="fr-CH" dirty="0" smtClean="0"/>
              <a:t>3D </a:t>
            </a:r>
            <a:r>
              <a:rPr lang="fr-CH" dirty="0" err="1" smtClean="0"/>
              <a:t>Printed</a:t>
            </a:r>
            <a:r>
              <a:rPr lang="fr-CH" dirty="0" smtClean="0"/>
              <a:t> detectors 					Florian</a:t>
            </a:r>
          </a:p>
          <a:p>
            <a:r>
              <a:rPr lang="fr-CH" dirty="0" smtClean="0"/>
              <a:t>X-ray station						Florian</a:t>
            </a:r>
          </a:p>
          <a:p>
            <a:r>
              <a:rPr lang="fr-CH" dirty="0" smtClean="0"/>
              <a:t>USB microscopes (to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allocated</a:t>
            </a:r>
            <a:r>
              <a:rPr lang="fr-CH" dirty="0" smtClean="0"/>
              <a:t> to stands)</a:t>
            </a:r>
          </a:p>
          <a:p>
            <a:r>
              <a:rPr lang="fr-CH" dirty="0" err="1" smtClean="0"/>
              <a:t>Compass</a:t>
            </a:r>
            <a:r>
              <a:rPr lang="fr-CH" dirty="0" smtClean="0"/>
              <a:t>/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coils</a:t>
            </a:r>
            <a:r>
              <a:rPr lang="fr-CH" dirty="0" smtClean="0"/>
              <a:t>				Nicola</a:t>
            </a:r>
          </a:p>
          <a:p>
            <a:r>
              <a:rPr lang="fr-CH" dirty="0" err="1" smtClean="0"/>
              <a:t>Cooling</a:t>
            </a:r>
            <a:r>
              <a:rPr lang="fr-CH" dirty="0" smtClean="0"/>
              <a:t>						Paolo (if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space</a:t>
            </a:r>
            <a:r>
              <a:rPr lang="fr-CH" dirty="0" smtClean="0"/>
              <a:t>)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05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41" y="0"/>
            <a:ext cx="8640591" cy="645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71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0698001"/>
              </p:ext>
            </p:extLst>
          </p:nvPr>
        </p:nvGraphicFramePr>
        <p:xfrm>
          <a:off x="2390273" y="24714"/>
          <a:ext cx="7495128" cy="6678177"/>
        </p:xfrm>
        <a:graphic>
          <a:graphicData uri="http://schemas.openxmlformats.org/drawingml/2006/table">
            <a:tbl>
              <a:tblPr/>
              <a:tblGrid>
                <a:gridCol w="1040089">
                  <a:extLst>
                    <a:ext uri="{9D8B030D-6E8A-4147-A177-3AD203B41FA5}">
                      <a16:colId xmlns:a16="http://schemas.microsoft.com/office/drawing/2014/main" val="2166329196"/>
                    </a:ext>
                  </a:extLst>
                </a:gridCol>
                <a:gridCol w="952529">
                  <a:extLst>
                    <a:ext uri="{9D8B030D-6E8A-4147-A177-3AD203B41FA5}">
                      <a16:colId xmlns:a16="http://schemas.microsoft.com/office/drawing/2014/main" val="2279121791"/>
                    </a:ext>
                  </a:extLst>
                </a:gridCol>
                <a:gridCol w="833333">
                  <a:extLst>
                    <a:ext uri="{9D8B030D-6E8A-4147-A177-3AD203B41FA5}">
                      <a16:colId xmlns:a16="http://schemas.microsoft.com/office/drawing/2014/main" val="348069695"/>
                    </a:ext>
                  </a:extLst>
                </a:gridCol>
                <a:gridCol w="369145">
                  <a:extLst>
                    <a:ext uri="{9D8B030D-6E8A-4147-A177-3AD203B41FA5}">
                      <a16:colId xmlns:a16="http://schemas.microsoft.com/office/drawing/2014/main" val="3502691367"/>
                    </a:ext>
                  </a:extLst>
                </a:gridCol>
                <a:gridCol w="588636">
                  <a:extLst>
                    <a:ext uri="{9D8B030D-6E8A-4147-A177-3AD203B41FA5}">
                      <a16:colId xmlns:a16="http://schemas.microsoft.com/office/drawing/2014/main" val="2640073545"/>
                    </a:ext>
                  </a:extLst>
                </a:gridCol>
                <a:gridCol w="927849">
                  <a:extLst>
                    <a:ext uri="{9D8B030D-6E8A-4147-A177-3AD203B41FA5}">
                      <a16:colId xmlns:a16="http://schemas.microsoft.com/office/drawing/2014/main" val="4192045860"/>
                    </a:ext>
                  </a:extLst>
                </a:gridCol>
                <a:gridCol w="927849">
                  <a:extLst>
                    <a:ext uri="{9D8B030D-6E8A-4147-A177-3AD203B41FA5}">
                      <a16:colId xmlns:a16="http://schemas.microsoft.com/office/drawing/2014/main" val="3407082655"/>
                    </a:ext>
                  </a:extLst>
                </a:gridCol>
                <a:gridCol w="927849">
                  <a:extLst>
                    <a:ext uri="{9D8B030D-6E8A-4147-A177-3AD203B41FA5}">
                      <a16:colId xmlns:a16="http://schemas.microsoft.com/office/drawing/2014/main" val="363520253"/>
                    </a:ext>
                  </a:extLst>
                </a:gridCol>
                <a:gridCol w="927849">
                  <a:extLst>
                    <a:ext uri="{9D8B030D-6E8A-4147-A177-3AD203B41FA5}">
                      <a16:colId xmlns:a16="http://schemas.microsoft.com/office/drawing/2014/main" val="525197965"/>
                    </a:ext>
                  </a:extLst>
                </a:gridCol>
              </a:tblGrid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DAYS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17285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 DAYS 09:00 - 20:00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 DAYS 09:00 - 20:00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490783"/>
                  </a:ext>
                </a:extLst>
              </a:tr>
              <a:tr h="21796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index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Name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Id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 Number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 september 08:00 - 14:00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 september 14:00 - 21:00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september 08:00 - 14:00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 september 14:00 -21:00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887832"/>
                  </a:ext>
                </a:extLst>
              </a:tr>
              <a:tr h="1756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Barinjaka</a:t>
                      </a:r>
                    </a:p>
                  </a:txBody>
                  <a:tcPr marL="4445" marR="4445" marT="44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Rakotomiaramanana</a:t>
                      </a:r>
                    </a:p>
                  </a:txBody>
                  <a:tcPr marL="4445" marR="4445" marT="44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534882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Casella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Chiara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278463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Dupertuis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Frederic Gullaume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epfl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353946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GIANI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Sebastiana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100367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HAEFELI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Guido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epfl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749533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HELLER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Matthieu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103753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169019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413726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Jakobsen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168853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594963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JORAM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Christian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39507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160414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316698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Medvedeva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Tatiana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800109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Rouvinet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Julien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688689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SCHNEIDER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 Hans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48183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164532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836178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379306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Bianco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Michele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191549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GUIDA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Roberto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50387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162146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644849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Iengo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Paolo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971453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KUGER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Fabian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317210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MANDELLI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Beatrice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117447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161831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845614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MERLIN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Jeremie Alexandre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166322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295947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OLIVERI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Eraldo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99820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166126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8481388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ROPELEWSKI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Leszek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26720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163289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571692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THUINER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Patrik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126769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165918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192960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838986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BERRUTI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Gaia Maria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117567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161456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476651"/>
                  </a:ext>
                </a:extLst>
              </a:tr>
              <a:tr h="20330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MAODDI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Pietro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121125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744569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MAPELLI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Alessandro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52614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169605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384577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Matthew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574975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ROMAGNOLI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Giulia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120834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181803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WEDLAKE 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Veronique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207710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866789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BAULT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Christophe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58177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162536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753198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CATINACCIO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Andrea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39335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163625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369737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DEGRANGE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Jordan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124019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320397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LENOIR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Philippe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45975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233518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NUIRY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Francois-Xavier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116344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169640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383288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ZWALINSKI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Lukasz Krzysztof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97940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162008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093477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6963172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BLANC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Pascal Herve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88038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165330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8353580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BRUNEL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Bernard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22923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163283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631681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BENDOTTI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Jerome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160748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658411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CAPEANS GARRIDO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Maria Del Mar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36682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164590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336111"/>
                  </a:ext>
                </a:extLst>
              </a:tr>
              <a:tr h="2537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DANIELSSON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Hans Olof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31924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163654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8822991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DIXON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Neil David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36025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163451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288362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HAHN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Ferdinand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29072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163838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520133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KRISTIC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Robert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50113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160905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854677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53176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164756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244927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MORANT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Johan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164878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837031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PALLADINO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Vito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161450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777773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PEREZ GOMEZ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Francisco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39044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163716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828091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PONS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Xavier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58703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164723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093732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RAVAT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Sylvain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53832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163402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843034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4445" marR="4445" marT="4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VERGAIN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Maurice Marcel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30185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165555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182524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009210"/>
                  </a:ext>
                </a:extLst>
              </a:tr>
              <a:tr h="112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4445" marR="4445" marT="4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374857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415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946949"/>
              </p:ext>
            </p:extLst>
          </p:nvPr>
        </p:nvGraphicFramePr>
        <p:xfrm>
          <a:off x="1136820" y="-6"/>
          <a:ext cx="9045156" cy="6858009"/>
        </p:xfrm>
        <a:graphic>
          <a:graphicData uri="http://schemas.openxmlformats.org/drawingml/2006/table">
            <a:tbl>
              <a:tblPr/>
              <a:tblGrid>
                <a:gridCol w="532068">
                  <a:extLst>
                    <a:ext uri="{9D8B030D-6E8A-4147-A177-3AD203B41FA5}">
                      <a16:colId xmlns:a16="http://schemas.microsoft.com/office/drawing/2014/main" val="154616523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399243898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1710190784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2680977649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4019018386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2105025164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870851887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2039334781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2369972864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1858919354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1158895307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4289683361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1290474374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1205087644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502577094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224825711"/>
                    </a:ext>
                  </a:extLst>
                </a:gridCol>
                <a:gridCol w="532068">
                  <a:extLst>
                    <a:ext uri="{9D8B030D-6E8A-4147-A177-3AD203B41FA5}">
                      <a16:colId xmlns:a16="http://schemas.microsoft.com/office/drawing/2014/main" val="2029410628"/>
                    </a:ext>
                  </a:extLst>
                </a:gridCol>
              </a:tblGrid>
              <a:tr h="26894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Name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Coordinator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Deputy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TSO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People/hour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Int. volunteers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Ext. volunteers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Cabled Network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TETRAS 2 way radio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Video Proj.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Laptops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Audio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Proj. Screen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LCD Screen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198472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55673"/>
                  </a:ext>
                </a:extLst>
              </a:tr>
              <a:tr h="26894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Virginie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Virginie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Gyorgy Balazs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Gyorgy Balazs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 Baron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Mick Draper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Mick Draper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 Baron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 Baron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 Baron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368230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8064170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047322"/>
                  </a:ext>
                </a:extLst>
              </a:tr>
              <a:tr h="4034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DETECTOR TECHNOLOGIES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Neil Dixon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Hans Danielsson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Neil Dixon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(46")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543520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614612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8201328"/>
                  </a:ext>
                </a:extLst>
              </a:tr>
              <a:tr h="403412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Tents 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Decking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Lights/tents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extinguishers/tents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Floor covering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Barriers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 barriers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Elect. Instal.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Elect. Exts.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Multi-plugs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Panels for posters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Posters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960656"/>
                  </a:ext>
                </a:extLst>
              </a:tr>
              <a:tr h="26894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Tents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Size of Tents (m)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Vauban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Heras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Airport type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988263"/>
                  </a:ext>
                </a:extLst>
              </a:tr>
              <a:tr h="26894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Mick Draper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Mick Draper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Mick Draper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Gilles Collin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Maureen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Marie &amp;Juliette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Dominique Bertola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Alan Favre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Alan Favre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Alan Favre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Dominique Bertola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Maureen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Marie &amp;Juliette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Marie&amp;Juliette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Marie&amp;Juliette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Martine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20817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855426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972550"/>
                  </a:ext>
                </a:extLst>
              </a:tr>
              <a:tr h="672354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x 13 x 3.5 m (min 10x5m)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x 4 m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 of 20 metres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min. 24 outlets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 per language, but several prints of each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840357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080704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664497"/>
                  </a:ext>
                </a:extLst>
              </a:tr>
              <a:tr h="26894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Podiums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Umbrella box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Chairs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Tables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Benches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 toilets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Extra toilets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Access Invalids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EXIT signs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Emergency exit sign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 limit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Posts with chain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Plastic chain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ribbon rolls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Painting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6422339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 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322894"/>
                  </a:ext>
                </a:extLst>
              </a:tr>
              <a:tr h="26894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I. Pascu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Kathy&amp;Ale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Kathy&amp;Ale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Maureen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Maureen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Maureen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Morton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Alain Bertrand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Hermann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622260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573121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5217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4613478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439575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9473398"/>
                  </a:ext>
                </a:extLst>
              </a:tr>
              <a:tr h="403412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Extra cleaning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specific needs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comments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OVERSHOES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234136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URGENT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793641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5399545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1453765"/>
                  </a:ext>
                </a:extLst>
              </a:tr>
              <a:tr h="134471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493917"/>
                  </a:ext>
                </a:extLst>
              </a:tr>
              <a:tr h="806824"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 before and  after the event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special anti-dust barriers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Special poster 12x1.5 m + 2 x 1.5x1.5m on canvas with photo?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Several boxes of overshoes 1000 pieces</a:t>
                      </a:r>
                    </a:p>
                  </a:txBody>
                  <a:tcPr marL="4266" marR="4266" marT="42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6" marR="4266" marT="42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249547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590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0065"/>
            <a:ext cx="12192000" cy="6339016"/>
          </a:xfrm>
        </p:spPr>
        <p:txBody>
          <a:bodyPr>
            <a:normAutofit fontScale="90000"/>
          </a:bodyPr>
          <a:lstStyle/>
          <a:p>
            <a:r>
              <a:rPr lang="en-GB" dirty="0"/>
              <a:t>13 Sept family Day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14–15 Sept General  </a:t>
            </a:r>
            <a:r>
              <a:rPr lang="en-GB" dirty="0" smtClean="0"/>
              <a:t>public</a:t>
            </a:r>
            <a:br>
              <a:rPr lang="en-GB" dirty="0" smtClean="0"/>
            </a:br>
            <a:r>
              <a:rPr lang="fr-CH" dirty="0"/>
              <a:t/>
            </a:r>
            <a:br>
              <a:rPr lang="fr-CH" dirty="0"/>
            </a:br>
            <a:r>
              <a:rPr lang="en-GB" dirty="0"/>
              <a:t>Opening hours 8:30-19:00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Activities start-end 9:00-18:00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Visitor registration begins in June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96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5550286"/>
          </a:xfrm>
        </p:spPr>
        <p:txBody>
          <a:bodyPr>
            <a:normAutofit fontScale="90000"/>
          </a:bodyPr>
          <a:lstStyle/>
          <a:p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Approximately 50 surface visit points and 6 LHC  visit points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269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2362"/>
            <a:ext cx="12192000" cy="5340221"/>
          </a:xfrm>
        </p:spPr>
        <p:txBody>
          <a:bodyPr>
            <a:normAutofit fontScale="90000"/>
          </a:bodyPr>
          <a:lstStyle/>
          <a:p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BEFORE END March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5300" dirty="0" smtClean="0"/>
              <a:t>we </a:t>
            </a:r>
            <a:r>
              <a:rPr lang="en-GB" sz="5300" dirty="0"/>
              <a:t>must </a:t>
            </a:r>
            <a:r>
              <a:rPr lang="en-GB" sz="5300" dirty="0" smtClean="0"/>
              <a:t>complete </a:t>
            </a:r>
            <a:r>
              <a:rPr lang="en-GB" sz="5300" dirty="0"/>
              <a:t>the “Point Information Sheet</a:t>
            </a:r>
            <a:r>
              <a:rPr lang="en-GB" sz="5300" dirty="0" smtClean="0"/>
              <a:t>”</a:t>
            </a:r>
            <a:br>
              <a:rPr lang="en-GB" sz="5300" dirty="0" smtClean="0"/>
            </a:br>
            <a:r>
              <a:rPr lang="fr-CH" dirty="0"/>
              <a:t/>
            </a:r>
            <a:br>
              <a:rPr lang="fr-CH" dirty="0"/>
            </a:br>
            <a:r>
              <a:rPr lang="en-GB" dirty="0"/>
              <a:t>BEFORE </a:t>
            </a:r>
            <a:r>
              <a:rPr lang="en-GB" dirty="0" smtClean="0"/>
              <a:t>END March </a:t>
            </a:r>
            <a:br>
              <a:rPr lang="en-GB" dirty="0" smtClean="0"/>
            </a:br>
            <a:r>
              <a:rPr lang="en-GB" sz="5300" dirty="0" smtClean="0"/>
              <a:t>any </a:t>
            </a:r>
            <a:r>
              <a:rPr lang="en-GB" sz="5300" dirty="0"/>
              <a:t>budget </a:t>
            </a:r>
            <a:r>
              <a:rPr lang="en-GB" sz="5300" dirty="0" smtClean="0"/>
              <a:t>requests </a:t>
            </a:r>
            <a:r>
              <a:rPr lang="en-GB" sz="5300" dirty="0"/>
              <a:t>must be made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89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172995"/>
            <a:ext cx="12294973" cy="7179276"/>
          </a:xfrm>
        </p:spPr>
        <p:txBody>
          <a:bodyPr>
            <a:normAutofit/>
          </a:bodyPr>
          <a:lstStyle/>
          <a:p>
            <a:r>
              <a:rPr lang="en-GB" dirty="0" smtClean="0"/>
              <a:t>BEFORE </a:t>
            </a:r>
            <a:r>
              <a:rPr lang="en-GB" dirty="0"/>
              <a:t>END </a:t>
            </a:r>
            <a:r>
              <a:rPr lang="en-GB" dirty="0" smtClean="0"/>
              <a:t>May </a:t>
            </a:r>
            <a:br>
              <a:rPr lang="en-GB" dirty="0" smtClean="0"/>
            </a:br>
            <a:r>
              <a:rPr lang="en-GB" sz="5300" dirty="0" smtClean="0"/>
              <a:t>We </a:t>
            </a:r>
            <a:r>
              <a:rPr lang="en-GB" sz="5300" dirty="0"/>
              <a:t>need to compile a list of volunteers</a:t>
            </a:r>
            <a:r>
              <a:rPr lang="en-GB" sz="5300" dirty="0" smtClean="0"/>
              <a:t>.</a:t>
            </a:r>
            <a:br>
              <a:rPr lang="en-GB" sz="5300" dirty="0" smtClean="0"/>
            </a:br>
            <a:r>
              <a:rPr lang="fr-CH" sz="5300" dirty="0"/>
              <a:t/>
            </a:r>
            <a:br>
              <a:rPr lang="fr-CH" sz="5300" dirty="0"/>
            </a:br>
            <a:r>
              <a:rPr lang="fr-CH" dirty="0"/>
              <a:t/>
            </a:r>
            <a:br>
              <a:rPr lang="fr-CH" dirty="0"/>
            </a:br>
            <a:r>
              <a:rPr lang="en-GB" sz="3600" dirty="0"/>
              <a:t>Should we need extra help, this must be flagged with the organisation</a:t>
            </a:r>
            <a:r>
              <a:rPr lang="en-GB" dirty="0"/>
              <a:t>.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5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497" y="0"/>
            <a:ext cx="12105503" cy="6857999"/>
          </a:xfrm>
        </p:spPr>
        <p:txBody>
          <a:bodyPr>
            <a:normAutofit fontScale="90000"/>
          </a:bodyPr>
          <a:lstStyle/>
          <a:p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Feeding volunteers</a:t>
            </a:r>
            <a:r>
              <a:rPr lang="en-GB" dirty="0" smtClean="0"/>
              <a:t>.</a:t>
            </a:r>
            <a:br>
              <a:rPr lang="en-GB" dirty="0" smtClean="0"/>
            </a:b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5300" dirty="0" smtClean="0"/>
              <a:t>No </a:t>
            </a:r>
            <a:r>
              <a:rPr lang="en-GB" sz="5300" dirty="0"/>
              <a:t>food </a:t>
            </a:r>
            <a:r>
              <a:rPr lang="en-GB" sz="5300" dirty="0" smtClean="0"/>
              <a:t>provided </a:t>
            </a:r>
            <a:r>
              <a:rPr lang="en-GB" sz="5300" dirty="0"/>
              <a:t>by the organisation however a 33 CHF subsidy for the volunteers. </a:t>
            </a:r>
            <a:r>
              <a:rPr lang="en-GB" sz="5300" dirty="0" smtClean="0"/>
              <a:t/>
            </a:r>
            <a:br>
              <a:rPr lang="en-GB" sz="5300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5300" dirty="0" smtClean="0"/>
              <a:t>( </a:t>
            </a:r>
            <a:r>
              <a:rPr lang="en-GB" sz="5300" dirty="0"/>
              <a:t>I have no idea how this works for half days !)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020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883021"/>
          </a:xfrm>
        </p:spPr>
        <p:txBody>
          <a:bodyPr>
            <a:normAutofit fontScale="90000"/>
          </a:bodyPr>
          <a:lstStyle/>
          <a:p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END </a:t>
            </a:r>
            <a:r>
              <a:rPr lang="en-GB" dirty="0" smtClean="0"/>
              <a:t>MAY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5300" dirty="0" smtClean="0"/>
              <a:t>safety </a:t>
            </a:r>
            <a:r>
              <a:rPr lang="en-GB" sz="5300" dirty="0"/>
              <a:t>document </a:t>
            </a:r>
            <a:r>
              <a:rPr lang="en-GB" sz="5300" u="sng" dirty="0">
                <a:hlinkClick r:id="rId2"/>
              </a:rPr>
              <a:t>OD2019-safety@cern.ch</a:t>
            </a:r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40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211" y="148282"/>
            <a:ext cx="12171405" cy="6709718"/>
          </a:xfrm>
        </p:spPr>
        <p:txBody>
          <a:bodyPr>
            <a:normAutofit/>
          </a:bodyPr>
          <a:lstStyle/>
          <a:p>
            <a:r>
              <a:rPr lang="en-GB" dirty="0" smtClean="0"/>
              <a:t>POSTER(s</a:t>
            </a:r>
            <a:r>
              <a:rPr lang="en-GB" dirty="0"/>
              <a:t>) we need to make a  draft of what we want.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smtClean="0"/>
              <a:t/>
            </a:r>
            <a:br>
              <a:rPr lang="en-GB" i="1" dirty="0" smtClean="0"/>
            </a:br>
            <a:r>
              <a:rPr lang="en-GB" sz="3600" i="1" dirty="0" smtClean="0"/>
              <a:t>I </a:t>
            </a:r>
            <a:r>
              <a:rPr lang="en-GB" sz="3600" i="1" dirty="0"/>
              <a:t>would suggest possibly a plan of the floor layout, that would be completed with the activities on show. </a:t>
            </a:r>
            <a:r>
              <a:rPr lang="en-GB" sz="3600" i="1" dirty="0" smtClean="0"/>
              <a:t/>
            </a:r>
            <a:br>
              <a:rPr lang="en-GB" sz="3600" i="1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Open </a:t>
            </a:r>
            <a:r>
              <a:rPr lang="en-GB" dirty="0"/>
              <a:t>to suggestions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358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722075"/>
          </a:xfrm>
        </p:spPr>
        <p:txBody>
          <a:bodyPr>
            <a:normAutofit fontScale="90000"/>
          </a:bodyPr>
          <a:lstStyle/>
          <a:p>
            <a:r>
              <a:rPr lang="fr-CH" dirty="0"/>
              <a:t/>
            </a:r>
            <a:br>
              <a:rPr lang="fr-CH" dirty="0"/>
            </a:br>
            <a:r>
              <a:rPr lang="en-GB" dirty="0"/>
              <a:t> </a:t>
            </a:r>
            <a:r>
              <a:rPr lang="fr-CH" dirty="0"/>
              <a:t/>
            </a:r>
            <a:br>
              <a:rPr lang="fr-CH" dirty="0"/>
            </a:br>
            <a:r>
              <a:rPr lang="en-GB" sz="5300" dirty="0"/>
              <a:t>Closer to the event</a:t>
            </a:r>
            <a:r>
              <a:rPr lang="fr-CH" sz="5300" dirty="0"/>
              <a:t/>
            </a:r>
            <a:br>
              <a:rPr lang="fr-CH" sz="5300" dirty="0"/>
            </a:br>
            <a:r>
              <a:rPr lang="en-GB" sz="5300" dirty="0"/>
              <a:t>Last tents will be installed on </a:t>
            </a:r>
            <a:r>
              <a:rPr lang="en-GB" sz="5300" dirty="0" smtClean="0"/>
              <a:t/>
            </a:r>
            <a:br>
              <a:rPr lang="en-GB" sz="5300" dirty="0" smtClean="0"/>
            </a:br>
            <a:r>
              <a:rPr lang="en-GB" sz="5300" dirty="0"/>
              <a:t/>
            </a:r>
            <a:br>
              <a:rPr lang="en-GB" sz="5300" dirty="0"/>
            </a:br>
            <a:r>
              <a:rPr lang="en-GB" dirty="0" smtClean="0"/>
              <a:t>Wednesday </a:t>
            </a:r>
            <a:r>
              <a:rPr lang="en-GB" dirty="0"/>
              <a:t>11 </a:t>
            </a:r>
            <a:r>
              <a:rPr lang="en-GB" dirty="0" smtClean="0"/>
              <a:t>September</a:t>
            </a:r>
            <a:br>
              <a:rPr lang="en-GB" dirty="0" smtClean="0"/>
            </a:br>
            <a:r>
              <a:rPr lang="fr-CH" dirty="0"/>
              <a:t/>
            </a:r>
            <a:br>
              <a:rPr lang="fr-CH" dirty="0"/>
            </a:br>
            <a:r>
              <a:rPr lang="en-GB" sz="4000" dirty="0"/>
              <a:t>THIS LEAVE ONE DAY TO INSTALL LIGHTS; COMPUTERS AND OUR EXHIBITION STANDS</a:t>
            </a:r>
            <a:r>
              <a:rPr lang="fr-CH" sz="4000" dirty="0"/>
              <a:t/>
            </a:r>
            <a:br>
              <a:rPr lang="fr-CH" sz="4000" dirty="0"/>
            </a:br>
            <a:r>
              <a:rPr lang="en-GB" dirty="0"/>
              <a:t>A little too tight in my opinion.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38" y="6039960"/>
            <a:ext cx="1819662" cy="81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8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698</Words>
  <Application>Microsoft Office PowerPoint</Application>
  <PresentationFormat>Widescreen</PresentationFormat>
  <Paragraphs>836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Verdana</vt:lpstr>
      <vt:lpstr>Office Theme</vt:lpstr>
      <vt:lpstr>Open Days 2019 DT activities</vt:lpstr>
      <vt:lpstr>13 Sept family Day 14–15 Sept General  public  Opening hours 8:30-19:00 Activities start-end 9:00-18:00   Visitor registration begins in June </vt:lpstr>
      <vt:lpstr>   Approximately 50 surface visit points and 6 LHC  visit points      </vt:lpstr>
      <vt:lpstr>   BEFORE END March  we must complete the “Point Information Sheet”  BEFORE END March  any budget requests must be made   </vt:lpstr>
      <vt:lpstr>BEFORE END May  We need to compile a list of volunteers.   Should we need extra help, this must be flagged with the organisation. </vt:lpstr>
      <vt:lpstr>   Feeding volunteers.   No food provided by the organisation however a 33 CHF subsidy for the volunteers.   ( I have no idea how this works for half days !)   </vt:lpstr>
      <vt:lpstr>   END MAY  safety document OD2019-safety@cern.ch   </vt:lpstr>
      <vt:lpstr>POSTER(s) we need to make a  draft of what we want.   I would suggest possibly a plan of the floor layout, that would be completed with the activities on show.   Open to suggestions </vt:lpstr>
      <vt:lpstr>   Closer to the event Last tents will be installed on   Wednesday 11 September  THIS LEAVE ONE DAY TO INSTALL LIGHTS; COMPUTERS AND OUR EXHIBITION STANDS A little too tight in my opinion. </vt:lpstr>
      <vt:lpstr>BAT 154  Preparation for Open Days  an opportunity for a clean start. </vt:lpstr>
      <vt:lpstr>Activities / Suggestions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Days 2019 DT activities</dc:title>
  <dc:creator>Neil Dixon</dc:creator>
  <cp:lastModifiedBy>Veronique Wedlake</cp:lastModifiedBy>
  <cp:revision>9</cp:revision>
  <dcterms:created xsi:type="dcterms:W3CDTF">2019-03-28T13:03:44Z</dcterms:created>
  <dcterms:modified xsi:type="dcterms:W3CDTF">2019-04-01T12:03:54Z</dcterms:modified>
</cp:coreProperties>
</file>