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notesSlides/notesSlide18.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7" r:id="rId5"/>
    <p:sldMasterId id="2147483721" r:id="rId6"/>
    <p:sldMasterId id="2147483745" r:id="rId7"/>
    <p:sldMasterId id="2147483757" r:id="rId8"/>
    <p:sldMasterId id="2147483769" r:id="rId9"/>
    <p:sldMasterId id="2147483781" r:id="rId10"/>
    <p:sldMasterId id="2147483793" r:id="rId11"/>
    <p:sldMasterId id="2147483805" r:id="rId12"/>
  </p:sldMasterIdLst>
  <p:notesMasterIdLst>
    <p:notesMasterId r:id="rId45"/>
  </p:notesMasterIdLst>
  <p:handoutMasterIdLst>
    <p:handoutMasterId r:id="rId46"/>
  </p:handoutMasterIdLst>
  <p:sldIdLst>
    <p:sldId id="259" r:id="rId13"/>
    <p:sldId id="256" r:id="rId14"/>
    <p:sldId id="287" r:id="rId15"/>
    <p:sldId id="267" r:id="rId16"/>
    <p:sldId id="265" r:id="rId17"/>
    <p:sldId id="292" r:id="rId18"/>
    <p:sldId id="293" r:id="rId19"/>
    <p:sldId id="263" r:id="rId20"/>
    <p:sldId id="291" r:id="rId21"/>
    <p:sldId id="257" r:id="rId22"/>
    <p:sldId id="260" r:id="rId23"/>
    <p:sldId id="288" r:id="rId24"/>
    <p:sldId id="261" r:id="rId25"/>
    <p:sldId id="286" r:id="rId26"/>
    <p:sldId id="299" r:id="rId27"/>
    <p:sldId id="297" r:id="rId28"/>
    <p:sldId id="294" r:id="rId29"/>
    <p:sldId id="258" r:id="rId30"/>
    <p:sldId id="269" r:id="rId31"/>
    <p:sldId id="304" r:id="rId32"/>
    <p:sldId id="289" r:id="rId33"/>
    <p:sldId id="275" r:id="rId34"/>
    <p:sldId id="305" r:id="rId35"/>
    <p:sldId id="283" r:id="rId36"/>
    <p:sldId id="279" r:id="rId37"/>
    <p:sldId id="300" r:id="rId38"/>
    <p:sldId id="301" r:id="rId39"/>
    <p:sldId id="302" r:id="rId40"/>
    <p:sldId id="306" r:id="rId41"/>
    <p:sldId id="271" r:id="rId42"/>
    <p:sldId id="272" r:id="rId43"/>
    <p:sldId id="29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viewProps" Target="viewProps.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70A4185-D370-4DE4-9236-722445381956}" type="datetimeFigureOut">
              <a:rPr lang="en-US" smtClean="0"/>
              <a:pPr/>
              <a:t>2/2/2010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FFA9DE-B815-4DAA-A19D-96387CFD3B3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2C7A07-6928-4821-B8E9-97958720BD20}" type="datetimeFigureOut">
              <a:rPr lang="en-US" smtClean="0"/>
              <a:pPr/>
              <a:t>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A5F973-9BFF-4084-A35E-A4A298AFF59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000FF0C-345C-4C4D-81BA-308B3489B523}" type="slidenum">
              <a:rPr lang="en-US">
                <a:solidFill>
                  <a:prstClr val="black"/>
                </a:solidFill>
              </a:rPr>
              <a:pPr/>
              <a:t>13</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9D8D9DF-4324-4C80-BF34-464F5E07F19B}" type="slidenum">
              <a:rPr lang="en-US">
                <a:solidFill>
                  <a:prstClr val="black"/>
                </a:solidFill>
              </a:rPr>
              <a:pPr/>
              <a:t>16</a:t>
            </a:fld>
            <a:endParaRPr 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91EE9A4-C442-4716-A083-F07AA1EE1D07}"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A9E9AA-2991-4D97-A1C9-3EF82B397EE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83D62B-7FAE-4082-9F99-BD39C0978493}" type="slidenum">
              <a:rPr lang="en-US">
                <a:solidFill>
                  <a:prstClr val="black"/>
                </a:solidFill>
              </a:rPr>
              <a:pPr/>
              <a:t>22</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eaLnBrk="1" hangingPunct="1"/>
            <a:endParaRPr lang="en-US" smtClean="0"/>
          </a:p>
        </p:txBody>
      </p:sp>
      <p:sp>
        <p:nvSpPr>
          <p:cNvPr id="73732" name="Slide Number Placeholder 3"/>
          <p:cNvSpPr>
            <a:spLocks noGrp="1"/>
          </p:cNvSpPr>
          <p:nvPr>
            <p:ph type="sldNum" sz="quarter" idx="5"/>
          </p:nvPr>
        </p:nvSpPr>
        <p:spPr>
          <a:noFill/>
        </p:spPr>
        <p:txBody>
          <a:bodyPr/>
          <a:lstStyle/>
          <a:p>
            <a:fld id="{C324C2CF-3708-41CE-A8A6-E96F1CE8B85A}" type="slidenum">
              <a:rPr lang="en-US">
                <a:solidFill>
                  <a:prstClr val="black"/>
                </a:solidFill>
              </a:rPr>
              <a:pPr/>
              <a:t>23</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83D62B-7FAE-4082-9F99-BD39C0978493}" type="slidenum">
              <a:rPr lang="en-US">
                <a:solidFill>
                  <a:prstClr val="black"/>
                </a:solidFill>
              </a:rPr>
              <a:pPr/>
              <a:t>24</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83D62B-7FAE-4082-9F99-BD39C0978493}" type="slidenum">
              <a:rPr lang="en-US">
                <a:solidFill>
                  <a:prstClr val="black"/>
                </a:solidFill>
              </a:rPr>
              <a:pPr/>
              <a:t>25</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6AA4C3-72DD-4A0F-AE74-0C41E4417ED6}" type="slidenum">
              <a:rPr lang="en-US">
                <a:solidFill>
                  <a:prstClr val="black"/>
                </a:solidFill>
              </a:rPr>
              <a:pPr/>
              <a:t>26</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6AA4C3-72DD-4A0F-AE74-0C41E4417ED6}" type="slidenum">
              <a:rPr lang="en-US">
                <a:solidFill>
                  <a:prstClr val="black"/>
                </a:solidFill>
              </a:rPr>
              <a:pPr/>
              <a:t>27</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6AA4C3-72DD-4A0F-AE74-0C41E4417ED6}" type="slidenum">
              <a:rPr lang="en-US">
                <a:solidFill>
                  <a:prstClr val="black"/>
                </a:solidFill>
              </a:rPr>
              <a:pPr/>
              <a:t>28</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759FC58-76F6-4E6B-B89F-645EF8F6407B}" type="slidenum">
              <a:rPr lang="en-US">
                <a:solidFill>
                  <a:prstClr val="black"/>
                </a:solidFill>
              </a:rPr>
              <a:pPr>
                <a:defRPr/>
              </a:pPr>
              <a:t>29</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D914A66-46A3-4A16-96DC-35C893591580}"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D01E2BD-895D-4515-BDB9-D99EF150777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D01E2BD-895D-4515-BDB9-D99EF150777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15B3A9-3E2F-44CA-921B-D1259480425E}" type="slidenum">
              <a:rPr lang="ja-JP" altLang="en-US" smtClean="0">
                <a:solidFill>
                  <a:prstClr val="black"/>
                </a:solidFill>
              </a:rPr>
              <a:pPr/>
              <a:t>8</a:t>
            </a:fld>
            <a:endParaRPr lang="ja-JP"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A5F973-9BFF-4084-A35E-A4A298AFF59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jpeg"/><Relationship Id="rId1" Type="http://schemas.openxmlformats.org/officeDocument/2006/relationships/slideMaster" Target="../slideMasters/slideMaster11.xml"/><Relationship Id="rId4" Type="http://schemas.openxmlformats.org/officeDocument/2006/relationships/image" Target="../media/image5.png"/></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5.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jpeg"/><Relationship Id="rId1" Type="http://schemas.openxmlformats.org/officeDocument/2006/relationships/slideMaster" Target="../slideMasters/slideMaster6.xml"/><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jpeg"/><Relationship Id="rId1" Type="http://schemas.openxmlformats.org/officeDocument/2006/relationships/slideMaster" Target="../slideMasters/slideMaster7.xml"/><Relationship Id="rId4" Type="http://schemas.openxmlformats.org/officeDocument/2006/relationships/image" Target="../media/image5.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EC9BB0-E64B-4DB2-8245-6461B9D96DAF}"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EC9BB0-E64B-4DB2-8245-6461B9D96DAF}"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9320B41-2759-41FE-A39E-FAA08C51B3F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EC9BB0-E64B-4DB2-8245-6461B9D96DAF}"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C:\CLIC\CTF3 dba\background.jpg"/>
          <p:cNvPicPr>
            <a:picLocks noChangeAspect="1" noChangeArrowheads="1"/>
          </p:cNvPicPr>
          <p:nvPr userDrawn="1"/>
        </p:nvPicPr>
        <p:blipFill>
          <a:blip r:embed="rId2" cstate="print"/>
          <a:srcRect/>
          <a:stretch>
            <a:fillRect/>
          </a:stretch>
        </p:blipFill>
        <p:spPr bwMode="auto">
          <a:xfrm>
            <a:off x="161925" y="452438"/>
            <a:ext cx="8820150" cy="5953125"/>
          </a:xfrm>
          <a:prstGeom prst="rect">
            <a:avLst/>
          </a:prstGeom>
          <a:noFill/>
          <a:ln w="9525">
            <a:noFill/>
            <a:miter lim="800000"/>
            <a:headEnd/>
            <a:tailEnd/>
          </a:ln>
        </p:spPr>
      </p:pic>
      <p:pic>
        <p:nvPicPr>
          <p:cNvPr id="5" name="Picture 20"/>
          <p:cNvPicPr>
            <a:picLocks noChangeArrowheads="1"/>
          </p:cNvPicPr>
          <p:nvPr userDrawn="1"/>
        </p:nvPicPr>
        <p:blipFill>
          <a:blip r:embed="rId3" cstate="print"/>
          <a:srcRect/>
          <a:stretch>
            <a:fillRect/>
          </a:stretch>
        </p:blipFill>
        <p:spPr bwMode="auto">
          <a:xfrm>
            <a:off x="0" y="84138"/>
            <a:ext cx="8167688" cy="719137"/>
          </a:xfrm>
          <a:prstGeom prst="rect">
            <a:avLst/>
          </a:prstGeom>
          <a:noFill/>
          <a:ln w="9525">
            <a:noFill/>
            <a:miter lim="800000"/>
            <a:headEnd/>
            <a:tailEnd/>
          </a:ln>
        </p:spPr>
      </p:pic>
      <p:pic>
        <p:nvPicPr>
          <p:cNvPr id="6" name="Picture 21" descr="C:\CLIC\CTF3 dba\logo1css.gif"/>
          <p:cNvPicPr>
            <a:picLocks noChangeAspect="1" noChangeArrowheads="1"/>
          </p:cNvPicPr>
          <p:nvPr userDrawn="1"/>
        </p:nvPicPr>
        <p:blipFill>
          <a:blip r:embed="rId4" cstate="print"/>
          <a:srcRect/>
          <a:stretch>
            <a:fillRect/>
          </a:stretch>
        </p:blipFill>
        <p:spPr bwMode="auto">
          <a:xfrm>
            <a:off x="7935913" y="104775"/>
            <a:ext cx="1103312" cy="819150"/>
          </a:xfrm>
          <a:prstGeom prst="rect">
            <a:avLst/>
          </a:prstGeom>
          <a:noFill/>
          <a:ln w="9525">
            <a:noFill/>
            <a:miter lim="800000"/>
            <a:headEnd/>
            <a:tailEnd/>
          </a:ln>
        </p:spPr>
      </p:pic>
      <p:sp>
        <p:nvSpPr>
          <p:cNvPr id="9218" name="Rectangle 2"/>
          <p:cNvSpPr>
            <a:spLocks noGrp="1" noChangeArrowheads="1"/>
          </p:cNvSpPr>
          <p:nvPr>
            <p:ph type="ctrTitle"/>
          </p:nvPr>
        </p:nvSpPr>
        <p:spPr>
          <a:xfrm>
            <a:off x="685800" y="1219200"/>
            <a:ext cx="7772400" cy="1143000"/>
          </a:xfrm>
        </p:spPr>
        <p:txBody>
          <a:bodyPr anchorCtr="1"/>
          <a:lstStyle>
            <a:lvl1pPr>
              <a:defRPr sz="2800"/>
            </a:lvl1pPr>
          </a:lstStyle>
          <a:p>
            <a:r>
              <a:rPr lang="en-US"/>
              <a:t>Click to edit Master title style</a:t>
            </a:r>
          </a:p>
        </p:txBody>
      </p:sp>
      <p:sp>
        <p:nvSpPr>
          <p:cNvPr id="9219" name="Rectangle 3"/>
          <p:cNvSpPr>
            <a:spLocks noGrp="1" noChangeArrowheads="1"/>
          </p:cNvSpPr>
          <p:nvPr>
            <p:ph type="subTitle" idx="1"/>
          </p:nvPr>
        </p:nvSpPr>
        <p:spPr>
          <a:xfrm>
            <a:off x="1371600" y="2667000"/>
            <a:ext cx="6400800" cy="1752600"/>
          </a:xfrm>
        </p:spPr>
        <p:txBody>
          <a:bodyPr/>
          <a:lstStyle>
            <a:lvl1pPr marL="0" indent="0" algn="ctr">
              <a:buFontTx/>
              <a:buNone/>
              <a:defRPr sz="2000"/>
            </a:lvl1pPr>
          </a:lstStyle>
          <a:p>
            <a:r>
              <a:rPr lang="en-US"/>
              <a:t>Click to edit Master subtitle style</a:t>
            </a:r>
          </a:p>
        </p:txBody>
      </p:sp>
      <p:sp>
        <p:nvSpPr>
          <p:cNvPr id="7" name="Rectangle 16"/>
          <p:cNvSpPr>
            <a:spLocks noGrp="1" noChangeArrowheads="1"/>
          </p:cNvSpPr>
          <p:nvPr>
            <p:ph type="dt" sz="half" idx="10"/>
          </p:nvPr>
        </p:nvSpPr>
        <p:spPr bwMode="auto">
          <a:xfrm>
            <a:off x="7053263" y="6221413"/>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400" smtClean="0">
                <a:solidFill>
                  <a:schemeClr val="bg2"/>
                </a:solidFill>
              </a:defRPr>
            </a:lvl1pPr>
          </a:lstStyle>
          <a:p>
            <a:pPr fontAlgn="base">
              <a:spcBef>
                <a:spcPct val="0"/>
              </a:spcBef>
              <a:spcAft>
                <a:spcPct val="0"/>
              </a:spcAft>
              <a:defRPr/>
            </a:pPr>
            <a:r>
              <a:rPr lang="en-US">
                <a:solidFill>
                  <a:srgbClr val="808080"/>
                </a:solidFill>
              </a:rPr>
              <a:t>26/09/02</a:t>
            </a:r>
          </a:p>
        </p:txBody>
      </p:sp>
      <p:sp>
        <p:nvSpPr>
          <p:cNvPr id="8" name="Rectangle 17"/>
          <p:cNvSpPr>
            <a:spLocks noGrp="1" noChangeArrowheads="1"/>
          </p:cNvSpPr>
          <p:nvPr>
            <p:ph type="ftr" sz="quarter" idx="11"/>
          </p:nvPr>
        </p:nvSpPr>
        <p:spPr>
          <a:xfrm>
            <a:off x="2492375" y="6221413"/>
            <a:ext cx="4206875" cy="457200"/>
          </a:xfrm>
        </p:spPr>
        <p:txBody>
          <a:bodyPr/>
          <a:lstStyle>
            <a:lvl1pPr algn="ctr">
              <a:defRPr sz="1400" smtClean="0"/>
            </a:lvl1pPr>
          </a:lstStyle>
          <a:p>
            <a:pPr>
              <a:defRPr/>
            </a:pPr>
            <a:r>
              <a:rPr lang="en-US">
                <a:solidFill>
                  <a:srgbClr val="808080"/>
                </a:solidFill>
              </a:rPr>
              <a:t>PS Seminar</a:t>
            </a:r>
          </a:p>
        </p:txBody>
      </p:sp>
      <p:sp>
        <p:nvSpPr>
          <p:cNvPr id="9" name="Rectangle 18"/>
          <p:cNvSpPr>
            <a:spLocks noGrp="1" noChangeArrowheads="1"/>
          </p:cNvSpPr>
          <p:nvPr>
            <p:ph type="sldNum" sz="quarter" idx="12"/>
          </p:nvPr>
        </p:nvSpPr>
        <p:spPr bwMode="auto">
          <a:xfrm>
            <a:off x="182563" y="6221413"/>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defRPr sz="1400" smtClean="0">
                <a:solidFill>
                  <a:schemeClr val="bg2"/>
                </a:solidFill>
              </a:defRPr>
            </a:lvl1pPr>
          </a:lstStyle>
          <a:p>
            <a:pPr fontAlgn="base">
              <a:spcBef>
                <a:spcPct val="0"/>
              </a:spcBef>
              <a:spcAft>
                <a:spcPct val="0"/>
              </a:spcAft>
              <a:defRPr/>
            </a:pPr>
            <a:fld id="{4A738590-EE1B-4355-8AFD-7A9697EDE99A}" type="slidenum">
              <a:rPr lang="en-US">
                <a:solidFill>
                  <a:srgbClr val="808080"/>
                </a:solidFill>
              </a:rPr>
              <a:pPr fontAlgn="base">
                <a:spcBef>
                  <a:spcPct val="0"/>
                </a:spcBef>
                <a:spcAft>
                  <a:spcPct val="0"/>
                </a:spcAft>
                <a:defRPr/>
              </a:pPr>
              <a:t>‹#›</a:t>
            </a:fld>
            <a:endParaRPr lang="en-US">
              <a:solidFill>
                <a:srgbClr val="808080"/>
              </a:solidFil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35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9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88EA69C-45BC-42E6-A535-9D74AE37215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5" y="12065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3575" y="12065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a:solidFill>
                  <a:srgbClr val="808080"/>
                </a:solidFill>
              </a:rPr>
              <a:t>PS Seminar 26 Sep. ‘02</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CCDA771B-02CA-4EC5-96E2-F13962678EFB}" type="slidenum">
              <a:rPr lang="en-US">
                <a:solidFill>
                  <a:srgbClr val="000000"/>
                </a:solidFill>
              </a:rPr>
              <a:pPr>
                <a:defRPr/>
              </a:pPr>
              <a:t>‹#›</a:t>
            </a:fld>
            <a:endParaRPr lang="en-US" sz="140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F10EDF6A-9B32-4DD1-8EE3-D09C6A1829FC}" type="slidenum">
              <a:rPr lang="en-US">
                <a:solidFill>
                  <a:srgbClr val="000000"/>
                </a:solidFill>
              </a:rPr>
              <a:pPr>
                <a:defRPr/>
              </a:pPr>
              <a:t>‹#›</a:t>
            </a:fld>
            <a:endParaRPr lang="en-US" sz="140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07FB5FE4-7626-48E5-BFFF-CF2FD692FDE5}" type="slidenum">
              <a:rPr lang="en-US">
                <a:solidFill>
                  <a:srgbClr val="000000"/>
                </a:solidFill>
              </a:rPr>
              <a:pPr>
                <a:defRPr/>
              </a:pPr>
              <a:t>‹#›</a:t>
            </a:fld>
            <a:endParaRPr lang="en-US" sz="140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E693EACD-F2D4-4C76-A77A-79BDB574948F}" type="slidenum">
              <a:rPr lang="en-US">
                <a:solidFill>
                  <a:srgbClr val="000000"/>
                </a:solidFill>
              </a:rPr>
              <a:pPr>
                <a:defRPr/>
              </a:pPr>
              <a:t>‹#›</a:t>
            </a:fld>
            <a:endParaRPr lang="en-US" sz="140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F89AC55A-491F-4774-B410-3E8C146BC1E4}" type="slidenum">
              <a:rPr lang="en-US">
                <a:solidFill>
                  <a:srgbClr val="000000"/>
                </a:solidFill>
              </a:rPr>
              <a:pPr>
                <a:defRPr/>
              </a:pPr>
              <a:t>‹#›</a:t>
            </a:fld>
            <a:endParaRPr lang="en-US" sz="1400">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8473141A-8F46-46B6-8630-AE32D02CE7D3}" type="slidenum">
              <a:rPr lang="en-US">
                <a:solidFill>
                  <a:srgbClr val="000000"/>
                </a:solidFill>
              </a:rPr>
              <a:pPr>
                <a:defRPr/>
              </a:pPr>
              <a:t>‹#›</a:t>
            </a:fld>
            <a:endParaRPr lang="en-US" sz="1400">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448708ED-A319-405E-A7C1-837806E73DD8}" type="slidenum">
              <a:rPr lang="en-US">
                <a:solidFill>
                  <a:srgbClr val="000000"/>
                </a:solidFill>
              </a:rPr>
              <a:pPr>
                <a:defRPr/>
              </a:pPr>
              <a:t>‹#›</a:t>
            </a:fld>
            <a:endParaRPr lang="en-US" sz="1400">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48365B4-BBD1-4AF3-BFAC-4A1DAD27172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307D0A12-A9C7-461B-AB34-B7F720DF3521}" type="slidenum">
              <a:rPr lang="en-US">
                <a:solidFill>
                  <a:srgbClr val="000000"/>
                </a:solidFill>
              </a:rPr>
              <a:pPr>
                <a:defRPr/>
              </a:pPr>
              <a:t>‹#›</a:t>
            </a:fld>
            <a:endParaRPr lang="en-US" sz="140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6541A611-A011-48EB-AB47-D5631AF66F60}" type="slidenum">
              <a:rPr lang="en-US">
                <a:solidFill>
                  <a:srgbClr val="000000"/>
                </a:solidFill>
              </a:rPr>
              <a:pPr>
                <a:defRPr/>
              </a:pPr>
              <a:t>‹#›</a:t>
            </a:fld>
            <a:endParaRPr lang="en-US" sz="140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E8B56B29-5E2E-4FBA-9E72-4DFD6B408C7A}" type="slidenum">
              <a:rPr lang="en-US">
                <a:solidFill>
                  <a:srgbClr val="000000"/>
                </a:solidFill>
              </a:rPr>
              <a:pPr>
                <a:defRPr/>
              </a:pPr>
              <a:t>‹#›</a:t>
            </a:fld>
            <a:endParaRPr lang="en-US" sz="140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7150"/>
            <a:ext cx="2057400" cy="60690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7150"/>
            <a:ext cx="6019800" cy="60690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567C3FFA-EBB6-423D-85F8-AE79CA457531}" type="slidenum">
              <a:rPr lang="en-US">
                <a:solidFill>
                  <a:srgbClr val="000000"/>
                </a:solidFill>
              </a:rPr>
              <a:pPr>
                <a:defRPr/>
              </a:pPr>
              <a:t>‹#›</a:t>
            </a:fld>
            <a:endParaRPr lang="en-US" sz="140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7921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19200"/>
            <a:ext cx="40386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solidFill>
                  <a:srgbClr val="000000"/>
                </a:solidFill>
              </a:rPr>
              <a:t>Page </a:t>
            </a:r>
            <a:fld id="{476C3529-2AF5-4AAF-B2D6-CF674A89FA62}" type="slidenum">
              <a:rPr lang="en-US">
                <a:solidFill>
                  <a:srgbClr val="000000"/>
                </a:solidFill>
              </a:rPr>
              <a:pPr>
                <a:defRPr/>
              </a:pPr>
              <a:t>‹#›</a:t>
            </a:fld>
            <a:endParaRPr lang="en-US" sz="140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dt" sz="half" idx="12"/>
          </p:nvPr>
        </p:nvSpPr>
        <p:spPr>
          <a:ln/>
        </p:spPr>
        <p:txBody>
          <a:bodyPr/>
          <a:lstStyle>
            <a:lvl1pPr>
              <a:defRPr/>
            </a:lvl1pPr>
          </a:lstStyle>
          <a:p>
            <a:pPr>
              <a:defRPr/>
            </a:pPr>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2059220-E0FF-4B0F-AAD2-2F38A343CA9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204DD9A-AF5A-458E-AB96-799027BB763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D8D7A359-D40F-4DC7-B0D2-CAA783EF0FF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C377630-3612-41F9-B875-03DE26E7728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0FBF0B1-B7F2-4BCE-874D-0C332256DA4C}"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2"/>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15EB4EE-A0DE-438A-BAED-56E48D0A590D}"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EC9BB0-E64B-4DB2-8245-6461B9D96DAF}"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E6BE382-59BB-4B9D-9E34-5FB84A58ED3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B7AE79E-B943-4F2A-85E9-6ECE8CAC785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9"/>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1A78174-20F5-4915-8459-B0AD2107547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EC9BB0-E64B-4DB2-8245-6461B9D96DAF}" type="datetimeFigureOut">
              <a:rPr lang="en-US" smtClean="0"/>
              <a:pPr/>
              <a:t>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9"/>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79A46AA1-0E4B-471D-B578-E786356DE6F3}" type="datetimeFigureOut">
              <a:rPr lang="ja-JP" altLang="en-US" smtClean="0">
                <a:solidFill>
                  <a:prstClr val="black">
                    <a:tint val="75000"/>
                  </a:prstClr>
                </a:solidFill>
              </a:rPr>
              <a:pPr/>
              <a:t>2010/2/2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7BF06367-F252-4533-90DF-1F9112B97B77}"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2"/>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EC9BB0-E64B-4DB2-8245-6461B9D96DAF}"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5252"/>
            <a:ext cx="2057400" cy="6030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5252"/>
            <a:ext cx="6019800" cy="603091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971801" y="95250"/>
            <a:ext cx="5548313" cy="4699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2"/>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2"/>
            <a:ext cx="4038600" cy="4525963"/>
          </a:xfrm>
          <a:prstGeom prst="rect">
            <a:avLst/>
          </a:prstGeom>
        </p:spPr>
        <p:txBody>
          <a:bodyPr/>
          <a:lstStyle/>
          <a:p>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239" name="Picture 23" descr="C:\CLIC\CTF3 dba\background.jpg"/>
          <p:cNvPicPr>
            <a:picLocks noChangeAspect="1" noChangeArrowheads="1"/>
          </p:cNvPicPr>
          <p:nvPr userDrawn="1"/>
        </p:nvPicPr>
        <p:blipFill>
          <a:blip r:embed="rId2" cstate="print"/>
          <a:srcRect/>
          <a:stretch>
            <a:fillRect/>
          </a:stretch>
        </p:blipFill>
        <p:spPr bwMode="auto">
          <a:xfrm>
            <a:off x="161926" y="452438"/>
            <a:ext cx="8820150" cy="5953125"/>
          </a:xfrm>
          <a:prstGeom prst="rect">
            <a:avLst/>
          </a:prstGeom>
          <a:noFill/>
        </p:spPr>
      </p:pic>
      <p:pic>
        <p:nvPicPr>
          <p:cNvPr id="9236" name="Picture 20"/>
          <p:cNvPicPr>
            <a:picLocks noChangeArrowheads="1"/>
          </p:cNvPicPr>
          <p:nvPr userDrawn="1"/>
        </p:nvPicPr>
        <p:blipFill>
          <a:blip r:embed="rId3" cstate="print"/>
          <a:srcRect/>
          <a:stretch>
            <a:fillRect/>
          </a:stretch>
        </p:blipFill>
        <p:spPr bwMode="auto">
          <a:xfrm>
            <a:off x="1" y="84139"/>
            <a:ext cx="8167688" cy="719137"/>
          </a:xfrm>
          <a:prstGeom prst="rect">
            <a:avLst/>
          </a:prstGeom>
          <a:noFill/>
          <a:ln w="9525">
            <a:noFill/>
            <a:miter lim="800000"/>
            <a:headEnd/>
            <a:tailEnd/>
          </a:ln>
          <a:effectLst/>
        </p:spPr>
      </p:pic>
      <p:sp>
        <p:nvSpPr>
          <p:cNvPr id="9218" name="Rectangle 2"/>
          <p:cNvSpPr>
            <a:spLocks noGrp="1" noChangeArrowheads="1"/>
          </p:cNvSpPr>
          <p:nvPr>
            <p:ph type="ctrTitle"/>
          </p:nvPr>
        </p:nvSpPr>
        <p:spPr>
          <a:xfrm>
            <a:off x="685800" y="1219200"/>
            <a:ext cx="7772400" cy="1143000"/>
          </a:xfrm>
        </p:spPr>
        <p:txBody>
          <a:bodyPr anchorCtr="1"/>
          <a:lstStyle>
            <a:lvl1pPr>
              <a:defRPr sz="2800"/>
            </a:lvl1pPr>
          </a:lstStyle>
          <a:p>
            <a:r>
              <a:rPr lang="en-US"/>
              <a:t>Click to edit Master title style</a:t>
            </a:r>
          </a:p>
        </p:txBody>
      </p:sp>
      <p:sp>
        <p:nvSpPr>
          <p:cNvPr id="9219" name="Rectangle 3"/>
          <p:cNvSpPr>
            <a:spLocks noGrp="1" noChangeArrowheads="1"/>
          </p:cNvSpPr>
          <p:nvPr>
            <p:ph type="subTitle" idx="1"/>
          </p:nvPr>
        </p:nvSpPr>
        <p:spPr>
          <a:xfrm>
            <a:off x="1371600" y="2667000"/>
            <a:ext cx="6400800" cy="1752600"/>
          </a:xfrm>
        </p:spPr>
        <p:txBody>
          <a:bodyPr/>
          <a:lstStyle>
            <a:lvl1pPr marL="0" indent="0" algn="ctr">
              <a:buFontTx/>
              <a:buNone/>
              <a:defRPr sz="2000"/>
            </a:lvl1pPr>
          </a:lstStyle>
          <a:p>
            <a:r>
              <a:rPr lang="en-US"/>
              <a:t>Click to edit Master subtitle style</a:t>
            </a:r>
          </a:p>
        </p:txBody>
      </p:sp>
      <p:sp>
        <p:nvSpPr>
          <p:cNvPr id="9232" name="Rectangle 16"/>
          <p:cNvSpPr>
            <a:spLocks noGrp="1" noChangeArrowheads="1"/>
          </p:cNvSpPr>
          <p:nvPr>
            <p:ph type="dt" sz="half" idx="2"/>
          </p:nvPr>
        </p:nvSpPr>
        <p:spPr bwMode="auto">
          <a:xfrm>
            <a:off x="70532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a:solidFill>
                  <a:schemeClr val="bg2"/>
                </a:solidFill>
              </a:defRPr>
            </a:lvl1pPr>
          </a:lstStyle>
          <a:p>
            <a:pPr fontAlgn="base">
              <a:spcBef>
                <a:spcPct val="0"/>
              </a:spcBef>
              <a:spcAft>
                <a:spcPct val="0"/>
              </a:spcAft>
            </a:pPr>
            <a:r>
              <a:rPr lang="en-US" smtClean="0">
                <a:solidFill>
                  <a:srgbClr val="808080"/>
                </a:solidFill>
              </a:rPr>
              <a:t>26/09/02</a:t>
            </a:r>
          </a:p>
        </p:txBody>
      </p:sp>
      <p:sp>
        <p:nvSpPr>
          <p:cNvPr id="9233" name="Rectangle 17"/>
          <p:cNvSpPr>
            <a:spLocks noGrp="1" noChangeArrowheads="1"/>
          </p:cNvSpPr>
          <p:nvPr>
            <p:ph type="ftr" sz="quarter" idx="3"/>
          </p:nvPr>
        </p:nvSpPr>
        <p:spPr>
          <a:xfrm>
            <a:off x="2492375" y="6221413"/>
            <a:ext cx="4206875" cy="457200"/>
          </a:xfrm>
        </p:spPr>
        <p:txBody>
          <a:bodyPr/>
          <a:lstStyle>
            <a:lvl1pPr algn="ctr">
              <a:defRPr sz="1400"/>
            </a:lvl1pPr>
          </a:lstStyle>
          <a:p>
            <a:r>
              <a:rPr lang="en-US">
                <a:solidFill>
                  <a:srgbClr val="808080"/>
                </a:solidFill>
              </a:rPr>
              <a:t>PS Seminar</a:t>
            </a:r>
          </a:p>
        </p:txBody>
      </p:sp>
      <p:sp>
        <p:nvSpPr>
          <p:cNvPr id="9234" name="Rectangle 18"/>
          <p:cNvSpPr>
            <a:spLocks noGrp="1" noChangeArrowheads="1"/>
          </p:cNvSpPr>
          <p:nvPr>
            <p:ph type="sldNum" sz="quarter" idx="4"/>
          </p:nvPr>
        </p:nvSpPr>
        <p:spPr bwMode="auto">
          <a:xfrm>
            <a:off x="1825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a:solidFill>
                  <a:schemeClr val="bg2"/>
                </a:solidFill>
              </a:defRPr>
            </a:lvl1pPr>
          </a:lstStyle>
          <a:p>
            <a:pPr fontAlgn="base">
              <a:spcBef>
                <a:spcPct val="0"/>
              </a:spcBef>
              <a:spcAft>
                <a:spcPct val="0"/>
              </a:spcAft>
            </a:pPr>
            <a:fld id="{61D77D81-4D74-4555-A698-DDA5E0A9AE3C}" type="slidenum">
              <a:rPr lang="en-US" smtClean="0">
                <a:solidFill>
                  <a:srgbClr val="808080"/>
                </a:solidFill>
              </a:rPr>
              <a:pPr fontAlgn="base">
                <a:spcBef>
                  <a:spcPct val="0"/>
                </a:spcBef>
                <a:spcAft>
                  <a:spcPct val="0"/>
                </a:spcAft>
              </a:pPr>
              <a:t>‹#›</a:t>
            </a:fld>
            <a:endParaRPr lang="en-US" smtClean="0">
              <a:solidFill>
                <a:srgbClr val="808080"/>
              </a:solidFill>
            </a:endParaRPr>
          </a:p>
        </p:txBody>
      </p:sp>
      <p:pic>
        <p:nvPicPr>
          <p:cNvPr id="9237" name="Picture 21" descr="C:\CLIC\CTF3 dba\logo1css.gif"/>
          <p:cNvPicPr>
            <a:picLocks noChangeAspect="1" noChangeArrowheads="1"/>
          </p:cNvPicPr>
          <p:nvPr userDrawn="1"/>
        </p:nvPicPr>
        <p:blipFill>
          <a:blip r:embed="rId4" cstate="print"/>
          <a:srcRect/>
          <a:stretch>
            <a:fillRect/>
          </a:stretch>
        </p:blipFill>
        <p:spPr bwMode="auto">
          <a:xfrm>
            <a:off x="7935914" y="104775"/>
            <a:ext cx="1103312" cy="819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ssolve">
                                      <p:cBhvr>
                                        <p:cTn id="7" dur="500"/>
                                        <p:tgtEl>
                                          <p:spTgt spid="921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dissolve">
                                      <p:cBhvr>
                                        <p:cTn id="11" dur="5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9219"/>
                        </p:tgtEl>
                        <p:attrNameLst>
                          <p:attrName>style.visibility</p:attrName>
                        </p:attrNameLst>
                      </p:cBhvr>
                      <p:to>
                        <p:strVal val="visible"/>
                      </p:to>
                    </p:set>
                    <p:animEffect transition="in" filter="dissolve">
                      <p:cBhvr>
                        <p:cTn dur="500"/>
                        <p:tgtEl>
                          <p:spTgt spid="9219"/>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35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9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EC9BB0-E64B-4DB2-8245-6461B9D96DAF}" type="datetimeFigureOut">
              <a:rPr lang="en-US" smtClean="0"/>
              <a:pPr/>
              <a:t>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6" y="12065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3576" y="12065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239" name="Picture 23" descr="C:\CLIC\CTF3 dba\background.jpg"/>
          <p:cNvPicPr>
            <a:picLocks noChangeAspect="1" noChangeArrowheads="1"/>
          </p:cNvPicPr>
          <p:nvPr userDrawn="1"/>
        </p:nvPicPr>
        <p:blipFill>
          <a:blip r:embed="rId2" cstate="print"/>
          <a:srcRect/>
          <a:stretch>
            <a:fillRect/>
          </a:stretch>
        </p:blipFill>
        <p:spPr bwMode="auto">
          <a:xfrm>
            <a:off x="161926" y="452438"/>
            <a:ext cx="8820150" cy="5953125"/>
          </a:xfrm>
          <a:prstGeom prst="rect">
            <a:avLst/>
          </a:prstGeom>
          <a:noFill/>
        </p:spPr>
      </p:pic>
      <p:pic>
        <p:nvPicPr>
          <p:cNvPr id="9236" name="Picture 20"/>
          <p:cNvPicPr>
            <a:picLocks noChangeArrowheads="1"/>
          </p:cNvPicPr>
          <p:nvPr userDrawn="1"/>
        </p:nvPicPr>
        <p:blipFill>
          <a:blip r:embed="rId3" cstate="print"/>
          <a:srcRect/>
          <a:stretch>
            <a:fillRect/>
          </a:stretch>
        </p:blipFill>
        <p:spPr bwMode="auto">
          <a:xfrm>
            <a:off x="1" y="84139"/>
            <a:ext cx="8167688" cy="719137"/>
          </a:xfrm>
          <a:prstGeom prst="rect">
            <a:avLst/>
          </a:prstGeom>
          <a:noFill/>
          <a:ln w="9525">
            <a:noFill/>
            <a:miter lim="800000"/>
            <a:headEnd/>
            <a:tailEnd/>
          </a:ln>
          <a:effectLst/>
        </p:spPr>
      </p:pic>
      <p:sp>
        <p:nvSpPr>
          <p:cNvPr id="9218" name="Rectangle 2"/>
          <p:cNvSpPr>
            <a:spLocks noGrp="1" noChangeArrowheads="1"/>
          </p:cNvSpPr>
          <p:nvPr>
            <p:ph type="ctrTitle"/>
          </p:nvPr>
        </p:nvSpPr>
        <p:spPr>
          <a:xfrm>
            <a:off x="685800" y="1219200"/>
            <a:ext cx="7772400" cy="1143000"/>
          </a:xfrm>
        </p:spPr>
        <p:txBody>
          <a:bodyPr anchorCtr="1"/>
          <a:lstStyle>
            <a:lvl1pPr>
              <a:defRPr sz="2800"/>
            </a:lvl1pPr>
          </a:lstStyle>
          <a:p>
            <a:r>
              <a:rPr lang="en-US"/>
              <a:t>Click to edit Master title style</a:t>
            </a:r>
          </a:p>
        </p:txBody>
      </p:sp>
      <p:sp>
        <p:nvSpPr>
          <p:cNvPr id="9219" name="Rectangle 3"/>
          <p:cNvSpPr>
            <a:spLocks noGrp="1" noChangeArrowheads="1"/>
          </p:cNvSpPr>
          <p:nvPr>
            <p:ph type="subTitle" idx="1"/>
          </p:nvPr>
        </p:nvSpPr>
        <p:spPr>
          <a:xfrm>
            <a:off x="1371600" y="2667000"/>
            <a:ext cx="6400800" cy="1752600"/>
          </a:xfrm>
        </p:spPr>
        <p:txBody>
          <a:bodyPr/>
          <a:lstStyle>
            <a:lvl1pPr marL="0" indent="0" algn="ctr">
              <a:buFontTx/>
              <a:buNone/>
              <a:defRPr sz="2000"/>
            </a:lvl1pPr>
          </a:lstStyle>
          <a:p>
            <a:r>
              <a:rPr lang="en-US"/>
              <a:t>Click to edit Master subtitle style</a:t>
            </a:r>
          </a:p>
        </p:txBody>
      </p:sp>
      <p:sp>
        <p:nvSpPr>
          <p:cNvPr id="9232" name="Rectangle 16"/>
          <p:cNvSpPr>
            <a:spLocks noGrp="1" noChangeArrowheads="1"/>
          </p:cNvSpPr>
          <p:nvPr>
            <p:ph type="dt" sz="half" idx="2"/>
          </p:nvPr>
        </p:nvSpPr>
        <p:spPr bwMode="auto">
          <a:xfrm>
            <a:off x="70532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a:solidFill>
                  <a:schemeClr val="bg2"/>
                </a:solidFill>
              </a:defRPr>
            </a:lvl1pPr>
          </a:lstStyle>
          <a:p>
            <a:pPr fontAlgn="base">
              <a:spcBef>
                <a:spcPct val="0"/>
              </a:spcBef>
              <a:spcAft>
                <a:spcPct val="0"/>
              </a:spcAft>
            </a:pPr>
            <a:r>
              <a:rPr lang="en-US" smtClean="0">
                <a:solidFill>
                  <a:srgbClr val="808080"/>
                </a:solidFill>
              </a:rPr>
              <a:t>26/09/02</a:t>
            </a:r>
          </a:p>
        </p:txBody>
      </p:sp>
      <p:sp>
        <p:nvSpPr>
          <p:cNvPr id="9233" name="Rectangle 17"/>
          <p:cNvSpPr>
            <a:spLocks noGrp="1" noChangeArrowheads="1"/>
          </p:cNvSpPr>
          <p:nvPr>
            <p:ph type="ftr" sz="quarter" idx="3"/>
          </p:nvPr>
        </p:nvSpPr>
        <p:spPr>
          <a:xfrm>
            <a:off x="2492375" y="6221413"/>
            <a:ext cx="4206875" cy="457200"/>
          </a:xfrm>
        </p:spPr>
        <p:txBody>
          <a:bodyPr/>
          <a:lstStyle>
            <a:lvl1pPr algn="ctr">
              <a:defRPr sz="1400"/>
            </a:lvl1pPr>
          </a:lstStyle>
          <a:p>
            <a:r>
              <a:rPr lang="en-US">
                <a:solidFill>
                  <a:srgbClr val="808080"/>
                </a:solidFill>
              </a:rPr>
              <a:t>PS Seminar</a:t>
            </a:r>
          </a:p>
        </p:txBody>
      </p:sp>
      <p:sp>
        <p:nvSpPr>
          <p:cNvPr id="9234" name="Rectangle 18"/>
          <p:cNvSpPr>
            <a:spLocks noGrp="1" noChangeArrowheads="1"/>
          </p:cNvSpPr>
          <p:nvPr>
            <p:ph type="sldNum" sz="quarter" idx="4"/>
          </p:nvPr>
        </p:nvSpPr>
        <p:spPr bwMode="auto">
          <a:xfrm>
            <a:off x="1825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a:solidFill>
                  <a:schemeClr val="bg2"/>
                </a:solidFill>
              </a:defRPr>
            </a:lvl1pPr>
          </a:lstStyle>
          <a:p>
            <a:pPr fontAlgn="base">
              <a:spcBef>
                <a:spcPct val="0"/>
              </a:spcBef>
              <a:spcAft>
                <a:spcPct val="0"/>
              </a:spcAft>
            </a:pPr>
            <a:fld id="{61D77D81-4D74-4555-A698-DDA5E0A9AE3C}" type="slidenum">
              <a:rPr lang="en-US" smtClean="0">
                <a:solidFill>
                  <a:srgbClr val="808080"/>
                </a:solidFill>
              </a:rPr>
              <a:pPr fontAlgn="base">
                <a:spcBef>
                  <a:spcPct val="0"/>
                </a:spcBef>
                <a:spcAft>
                  <a:spcPct val="0"/>
                </a:spcAft>
              </a:pPr>
              <a:t>‹#›</a:t>
            </a:fld>
            <a:endParaRPr lang="en-US" smtClean="0">
              <a:solidFill>
                <a:srgbClr val="808080"/>
              </a:solidFill>
            </a:endParaRPr>
          </a:p>
        </p:txBody>
      </p:sp>
      <p:pic>
        <p:nvPicPr>
          <p:cNvPr id="9237" name="Picture 21" descr="C:\CLIC\CTF3 dba\logo1css.gif"/>
          <p:cNvPicPr>
            <a:picLocks noChangeAspect="1" noChangeArrowheads="1"/>
          </p:cNvPicPr>
          <p:nvPr userDrawn="1"/>
        </p:nvPicPr>
        <p:blipFill>
          <a:blip r:embed="rId4" cstate="print"/>
          <a:srcRect/>
          <a:stretch>
            <a:fillRect/>
          </a:stretch>
        </p:blipFill>
        <p:spPr bwMode="auto">
          <a:xfrm>
            <a:off x="7935914" y="104775"/>
            <a:ext cx="1103312" cy="819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ssolve">
                                      <p:cBhvr>
                                        <p:cTn id="7" dur="500"/>
                                        <p:tgtEl>
                                          <p:spTgt spid="921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dissolve">
                                      <p:cBhvr>
                                        <p:cTn id="11" dur="5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9219"/>
                        </p:tgtEl>
                        <p:attrNameLst>
                          <p:attrName>style.visibility</p:attrName>
                        </p:attrNameLst>
                      </p:cBhvr>
                      <p:to>
                        <p:strVal val="visible"/>
                      </p:to>
                    </p:set>
                    <p:animEffect transition="in" filter="dissolve">
                      <p:cBhvr>
                        <p:cTn dur="500"/>
                        <p:tgtEl>
                          <p:spTgt spid="9219"/>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EC9BB0-E64B-4DB2-8245-6461B9D96DAF}" type="datetimeFigureOut">
              <a:rPr lang="en-US" smtClean="0"/>
              <a:pPr/>
              <a:t>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35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9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6" y="12065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3576" y="12065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239" name="Picture 23" descr="C:\CLIC\CTF3 dba\background.jpg"/>
          <p:cNvPicPr>
            <a:picLocks noChangeAspect="1" noChangeArrowheads="1"/>
          </p:cNvPicPr>
          <p:nvPr userDrawn="1"/>
        </p:nvPicPr>
        <p:blipFill>
          <a:blip r:embed="rId2" cstate="print"/>
          <a:srcRect/>
          <a:stretch>
            <a:fillRect/>
          </a:stretch>
        </p:blipFill>
        <p:spPr bwMode="auto">
          <a:xfrm>
            <a:off x="161926" y="452438"/>
            <a:ext cx="8820150" cy="5953125"/>
          </a:xfrm>
          <a:prstGeom prst="rect">
            <a:avLst/>
          </a:prstGeom>
          <a:noFill/>
        </p:spPr>
      </p:pic>
      <p:pic>
        <p:nvPicPr>
          <p:cNvPr id="9236" name="Picture 20"/>
          <p:cNvPicPr>
            <a:picLocks noChangeArrowheads="1"/>
          </p:cNvPicPr>
          <p:nvPr userDrawn="1"/>
        </p:nvPicPr>
        <p:blipFill>
          <a:blip r:embed="rId3" cstate="print"/>
          <a:srcRect/>
          <a:stretch>
            <a:fillRect/>
          </a:stretch>
        </p:blipFill>
        <p:spPr bwMode="auto">
          <a:xfrm>
            <a:off x="1" y="84139"/>
            <a:ext cx="8167688" cy="719137"/>
          </a:xfrm>
          <a:prstGeom prst="rect">
            <a:avLst/>
          </a:prstGeom>
          <a:noFill/>
          <a:ln w="9525">
            <a:noFill/>
            <a:miter lim="800000"/>
            <a:headEnd/>
            <a:tailEnd/>
          </a:ln>
          <a:effectLst/>
        </p:spPr>
      </p:pic>
      <p:sp>
        <p:nvSpPr>
          <p:cNvPr id="9218" name="Rectangle 2"/>
          <p:cNvSpPr>
            <a:spLocks noGrp="1" noChangeArrowheads="1"/>
          </p:cNvSpPr>
          <p:nvPr>
            <p:ph type="ctrTitle"/>
          </p:nvPr>
        </p:nvSpPr>
        <p:spPr>
          <a:xfrm>
            <a:off x="685800" y="1219200"/>
            <a:ext cx="7772400" cy="1143000"/>
          </a:xfrm>
        </p:spPr>
        <p:txBody>
          <a:bodyPr anchorCtr="1"/>
          <a:lstStyle>
            <a:lvl1pPr>
              <a:defRPr sz="2800"/>
            </a:lvl1pPr>
          </a:lstStyle>
          <a:p>
            <a:r>
              <a:rPr lang="en-US"/>
              <a:t>Click to edit Master title style</a:t>
            </a:r>
          </a:p>
        </p:txBody>
      </p:sp>
      <p:sp>
        <p:nvSpPr>
          <p:cNvPr id="9219" name="Rectangle 3"/>
          <p:cNvSpPr>
            <a:spLocks noGrp="1" noChangeArrowheads="1"/>
          </p:cNvSpPr>
          <p:nvPr>
            <p:ph type="subTitle" idx="1"/>
          </p:nvPr>
        </p:nvSpPr>
        <p:spPr>
          <a:xfrm>
            <a:off x="1371600" y="2667000"/>
            <a:ext cx="6400800" cy="1752600"/>
          </a:xfrm>
        </p:spPr>
        <p:txBody>
          <a:bodyPr/>
          <a:lstStyle>
            <a:lvl1pPr marL="0" indent="0" algn="ctr">
              <a:buFontTx/>
              <a:buNone/>
              <a:defRPr sz="2000"/>
            </a:lvl1pPr>
          </a:lstStyle>
          <a:p>
            <a:r>
              <a:rPr lang="en-US"/>
              <a:t>Click to edit Master subtitle style</a:t>
            </a:r>
          </a:p>
        </p:txBody>
      </p:sp>
      <p:sp>
        <p:nvSpPr>
          <p:cNvPr id="9232" name="Rectangle 16"/>
          <p:cNvSpPr>
            <a:spLocks noGrp="1" noChangeArrowheads="1"/>
          </p:cNvSpPr>
          <p:nvPr>
            <p:ph type="dt" sz="half" idx="2"/>
          </p:nvPr>
        </p:nvSpPr>
        <p:spPr bwMode="auto">
          <a:xfrm>
            <a:off x="70532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a:solidFill>
                  <a:schemeClr val="bg2"/>
                </a:solidFill>
              </a:defRPr>
            </a:lvl1pPr>
          </a:lstStyle>
          <a:p>
            <a:pPr fontAlgn="base">
              <a:spcBef>
                <a:spcPct val="0"/>
              </a:spcBef>
              <a:spcAft>
                <a:spcPct val="0"/>
              </a:spcAft>
            </a:pPr>
            <a:r>
              <a:rPr lang="en-US" smtClean="0">
                <a:solidFill>
                  <a:srgbClr val="808080"/>
                </a:solidFill>
              </a:rPr>
              <a:t>26/09/02</a:t>
            </a:r>
          </a:p>
        </p:txBody>
      </p:sp>
      <p:sp>
        <p:nvSpPr>
          <p:cNvPr id="9233" name="Rectangle 17"/>
          <p:cNvSpPr>
            <a:spLocks noGrp="1" noChangeArrowheads="1"/>
          </p:cNvSpPr>
          <p:nvPr>
            <p:ph type="ftr" sz="quarter" idx="3"/>
          </p:nvPr>
        </p:nvSpPr>
        <p:spPr>
          <a:xfrm>
            <a:off x="2492375" y="6221413"/>
            <a:ext cx="4206875" cy="457200"/>
          </a:xfrm>
        </p:spPr>
        <p:txBody>
          <a:bodyPr/>
          <a:lstStyle>
            <a:lvl1pPr algn="ctr">
              <a:defRPr sz="1400"/>
            </a:lvl1pPr>
          </a:lstStyle>
          <a:p>
            <a:r>
              <a:rPr lang="en-US">
                <a:solidFill>
                  <a:srgbClr val="808080"/>
                </a:solidFill>
              </a:rPr>
              <a:t>PS Seminar</a:t>
            </a:r>
          </a:p>
        </p:txBody>
      </p:sp>
      <p:sp>
        <p:nvSpPr>
          <p:cNvPr id="9234" name="Rectangle 18"/>
          <p:cNvSpPr>
            <a:spLocks noGrp="1" noChangeArrowheads="1"/>
          </p:cNvSpPr>
          <p:nvPr>
            <p:ph type="sldNum" sz="quarter" idx="4"/>
          </p:nvPr>
        </p:nvSpPr>
        <p:spPr bwMode="auto">
          <a:xfrm>
            <a:off x="182563" y="6221413"/>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a:solidFill>
                  <a:schemeClr val="bg2"/>
                </a:solidFill>
              </a:defRPr>
            </a:lvl1pPr>
          </a:lstStyle>
          <a:p>
            <a:pPr fontAlgn="base">
              <a:spcBef>
                <a:spcPct val="0"/>
              </a:spcBef>
              <a:spcAft>
                <a:spcPct val="0"/>
              </a:spcAft>
            </a:pPr>
            <a:fld id="{61D77D81-4D74-4555-A698-DDA5E0A9AE3C}" type="slidenum">
              <a:rPr lang="en-US" smtClean="0">
                <a:solidFill>
                  <a:srgbClr val="808080"/>
                </a:solidFill>
              </a:rPr>
              <a:pPr fontAlgn="base">
                <a:spcBef>
                  <a:spcPct val="0"/>
                </a:spcBef>
                <a:spcAft>
                  <a:spcPct val="0"/>
                </a:spcAft>
              </a:pPr>
              <a:t>‹#›</a:t>
            </a:fld>
            <a:endParaRPr lang="en-US" smtClean="0">
              <a:solidFill>
                <a:srgbClr val="808080"/>
              </a:solidFill>
            </a:endParaRPr>
          </a:p>
        </p:txBody>
      </p:sp>
      <p:pic>
        <p:nvPicPr>
          <p:cNvPr id="9237" name="Picture 21" descr="C:\CLIC\CTF3 dba\logo1css.gif"/>
          <p:cNvPicPr>
            <a:picLocks noChangeAspect="1" noChangeArrowheads="1"/>
          </p:cNvPicPr>
          <p:nvPr userDrawn="1"/>
        </p:nvPicPr>
        <p:blipFill>
          <a:blip r:embed="rId4" cstate="print"/>
          <a:srcRect/>
          <a:stretch>
            <a:fillRect/>
          </a:stretch>
        </p:blipFill>
        <p:spPr bwMode="auto">
          <a:xfrm>
            <a:off x="7935914" y="104775"/>
            <a:ext cx="1103312" cy="819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ssolve">
                                      <p:cBhvr>
                                        <p:cTn id="7" dur="500"/>
                                        <p:tgtEl>
                                          <p:spTgt spid="9218"/>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animEffect transition="in" filter="dissolve">
                                      <p:cBhvr>
                                        <p:cTn id="11" dur="5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9219"/>
                        </p:tgtEl>
                        <p:attrNameLst>
                          <p:attrName>style.visibility</p:attrName>
                        </p:attrNameLst>
                      </p:cBhvr>
                      <p:to>
                        <p:strVal val="visible"/>
                      </p:to>
                    </p:set>
                    <p:animEffect transition="in" filter="dissolve">
                      <p:cBhvr>
                        <p:cTn dur="500"/>
                        <p:tgtEl>
                          <p:spTgt spid="9219"/>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EC9BB0-E64B-4DB2-8245-6461B9D96DAF}" type="datetimeFigureOut">
              <a:rPr lang="en-US" smtClean="0"/>
              <a:pPr/>
              <a:t>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635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975" y="1049338"/>
            <a:ext cx="3810000" cy="5167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2876" y="120650"/>
            <a:ext cx="19431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63576" y="12065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solidFill>
                  <a:srgbClr val="808080"/>
                </a:solidFill>
              </a:rPr>
              <a:t>PS Seminar 26 Sep. ‘02</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F492483-B267-451A-92D3-BD8D80051D0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EC9BB0-E64B-4DB2-8245-6461B9D96DAF}"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852E87-6063-467A-9381-FA54A9DAF98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DC8B82B-1021-445A-BBC1-09293D529AF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3"/>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857D328-CE32-4698-AB9A-2F6D3B7BC01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1B45CD2D-3D77-45F9-A3F5-DDD15C13F72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3F8AFBF3-773E-443B-AC71-BA8C994A101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51BB439E-866D-4C7C-B79C-AF10FE933D3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2"/>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D0B93DB-15A4-45F4-AEED-D2873C3E3EF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B8C037-1049-4143-91F0-D5824628A3B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0F45C39-EEC6-48EB-85FB-1BDC1A86BF6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1" y="274639"/>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35B9C0E-DBD6-4CF7-B49D-FAD480BA6DF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EC9BB0-E64B-4DB2-8245-6461B9D96DAF}" type="datetimeFigureOut">
              <a:rPr lang="en-US" smtClean="0"/>
              <a:pPr/>
              <a:t>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59302D-81C6-4C98-B5AC-C5896F29038C}"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BA4C11B-8411-45DD-B435-9AD8AAEB9F9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6D4075F-1BEB-416F-9114-13060CF5BAD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8FDF52E-901A-45C5-9018-794C929AD80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EF3ACA2-981A-44EA-BE92-E80631994C8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6E4FC326-525F-4ED5-989C-A70721192762}"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98174D3E-B326-4A31-9AE5-8DD3A728C4F4}"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C0F3EDB-2DA0-4D9D-8177-54653CD54FC0}"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1"/>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1"/>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BCE1A42-C0E5-4E01-AC73-474EBEA5427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FBF472B-C791-4F2E-BF7C-4C4A3BAA4B6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D8673D1-451E-40CA-B8EC-F13A42B4A9EB}" type="slidenum">
              <a:rPr lang="en-US">
                <a:solidFill>
                  <a:srgbClr val="000000"/>
                </a:solidFill>
              </a: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image" Target="../media/image4.jpeg"/><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image" Target="../media/image5.png"/><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image" Target="../media/image1.w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theme" Target="../theme/theme12.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2" Type="http://schemas.openxmlformats.org/officeDocument/2006/relationships/slideLayout" Target="../slideLayouts/slideLayout124.xml"/><Relationship Id="rId16" Type="http://schemas.openxmlformats.org/officeDocument/2006/relationships/image" Target="../media/image8.png"/><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image" Target="../media/image7.jpeg"/><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3.wmf"/><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2.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4.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5.pn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1.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4.jpe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5.pn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1.w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4.jpe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image" Target="../media/image5.png"/><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1.w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EC9BB0-E64B-4DB2-8245-6461B9D96DAF}" type="datetimeFigureOut">
              <a:rPr lang="en-US" smtClean="0"/>
              <a:pPr/>
              <a:t>2/2/2010</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59302D-81C6-4C98-B5AC-C5896F2903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D5BA34-7105-45BB-A169-79C260BCAC82}" type="datetimeFigureOut">
              <a:rPr lang="en-US" smtClean="0">
                <a:solidFill>
                  <a:prstClr val="black">
                    <a:tint val="75000"/>
                  </a:prstClr>
                </a:solidFill>
              </a:rPr>
              <a:pPr/>
              <a:t>2/2/2010</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C26274-D884-462C-AC05-B6150C3929E2}"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pic>
        <p:nvPicPr>
          <p:cNvPr id="9218" name="Picture 32" descr="C:\CLIC\CTF3 dba\background.jpg"/>
          <p:cNvPicPr>
            <a:picLocks noChangeAspect="1" noChangeArrowheads="1"/>
          </p:cNvPicPr>
          <p:nvPr userDrawn="1"/>
        </p:nvPicPr>
        <p:blipFill>
          <a:blip r:embed="rId13" cstate="print"/>
          <a:srcRect/>
          <a:stretch>
            <a:fillRect/>
          </a:stretch>
        </p:blipFill>
        <p:spPr bwMode="auto">
          <a:xfrm>
            <a:off x="161925" y="452438"/>
            <a:ext cx="8820150" cy="5953125"/>
          </a:xfrm>
          <a:prstGeom prst="rect">
            <a:avLst/>
          </a:prstGeom>
          <a:noFill/>
          <a:ln w="9525">
            <a:noFill/>
            <a:miter lim="800000"/>
            <a:headEnd/>
            <a:tailEnd/>
          </a:ln>
        </p:spPr>
      </p:pic>
      <p:pic>
        <p:nvPicPr>
          <p:cNvPr id="9219" name="Picture 22"/>
          <p:cNvPicPr>
            <a:picLocks noChangeArrowheads="1"/>
          </p:cNvPicPr>
          <p:nvPr userDrawn="1"/>
        </p:nvPicPr>
        <p:blipFill>
          <a:blip r:embed="rId14" cstate="print"/>
          <a:srcRect/>
          <a:stretch>
            <a:fillRect/>
          </a:stretch>
        </p:blipFill>
        <p:spPr bwMode="auto">
          <a:xfrm>
            <a:off x="0" y="84138"/>
            <a:ext cx="8167688" cy="719137"/>
          </a:xfrm>
          <a:prstGeom prst="rect">
            <a:avLst/>
          </a:prstGeom>
          <a:noFill/>
          <a:ln w="9525">
            <a:noFill/>
            <a:miter lim="800000"/>
            <a:headEnd/>
            <a:tailEnd/>
          </a:ln>
        </p:spPr>
      </p:pic>
      <p:sp>
        <p:nvSpPr>
          <p:cNvPr id="9220" name="Rectangle 2"/>
          <p:cNvSpPr>
            <a:spLocks noGrp="1" noChangeArrowheads="1"/>
          </p:cNvSpPr>
          <p:nvPr>
            <p:ph type="title"/>
          </p:nvPr>
        </p:nvSpPr>
        <p:spPr bwMode="auto">
          <a:xfrm>
            <a:off x="2706688" y="120650"/>
            <a:ext cx="5268912"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9221" name="Rectangle 3"/>
          <p:cNvSpPr>
            <a:spLocks noGrp="1" noChangeArrowheads="1"/>
          </p:cNvSpPr>
          <p:nvPr>
            <p:ph type="body" idx="1"/>
          </p:nvPr>
        </p:nvSpPr>
        <p:spPr bwMode="auto">
          <a:xfrm>
            <a:off x="663575" y="1049338"/>
            <a:ext cx="7772400" cy="5167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ftr" sz="quarter" idx="3"/>
          </p:nvPr>
        </p:nvSpPr>
        <p:spPr bwMode="auto">
          <a:xfrm>
            <a:off x="6583363" y="6221413"/>
            <a:ext cx="23971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solidFill>
                  <a:schemeClr val="bg2"/>
                </a:solidFill>
              </a:defRPr>
            </a:lvl1pPr>
          </a:lstStyle>
          <a:p>
            <a:pPr fontAlgn="base">
              <a:spcBef>
                <a:spcPct val="0"/>
              </a:spcBef>
              <a:spcAft>
                <a:spcPct val="0"/>
              </a:spcAft>
              <a:defRPr/>
            </a:pPr>
            <a:r>
              <a:rPr lang="en-US">
                <a:solidFill>
                  <a:srgbClr val="808080"/>
                </a:solidFill>
              </a:rPr>
              <a:t>PS Seminar 26 Sep. ‘02</a:t>
            </a:r>
          </a:p>
        </p:txBody>
      </p:sp>
      <p:pic>
        <p:nvPicPr>
          <p:cNvPr id="9223" name="Picture 25" descr="C:\CLIC\CTF3 dba\logo1css.gif"/>
          <p:cNvPicPr>
            <a:picLocks noChangeAspect="1" noChangeArrowheads="1"/>
          </p:cNvPicPr>
          <p:nvPr userDrawn="1"/>
        </p:nvPicPr>
        <p:blipFill>
          <a:blip r:embed="rId15" cstate="print"/>
          <a:srcRect/>
          <a:stretch>
            <a:fillRect/>
          </a:stretch>
        </p:blipFill>
        <p:spPr bwMode="auto">
          <a:xfrm>
            <a:off x="7935913" y="104775"/>
            <a:ext cx="1103312" cy="819150"/>
          </a:xfrm>
          <a:prstGeom prst="rect">
            <a:avLst/>
          </a:prstGeom>
          <a:noFill/>
          <a:ln w="9525">
            <a:noFill/>
            <a:miter lim="800000"/>
            <a:headEnd/>
            <a:tailEnd/>
          </a:ln>
        </p:spPr>
      </p:pic>
      <p:sp>
        <p:nvSpPr>
          <p:cNvPr id="8225" name="Text Box 33"/>
          <p:cNvSpPr txBox="1">
            <a:spLocks noChangeArrowheads="1"/>
          </p:cNvSpPr>
          <p:nvPr userDrawn="1"/>
        </p:nvSpPr>
        <p:spPr bwMode="auto">
          <a:xfrm>
            <a:off x="3548063" y="6415088"/>
            <a:ext cx="2211387" cy="274637"/>
          </a:xfrm>
          <a:prstGeom prst="rect">
            <a:avLst/>
          </a:prstGeom>
          <a:noFill/>
          <a:ln w="25400">
            <a:noFill/>
            <a:miter lim="800000"/>
            <a:headEnd/>
            <a:tailEnd/>
          </a:ln>
          <a:effectLst/>
        </p:spPr>
        <p:txBody>
          <a:bodyPr wrap="none">
            <a:spAutoFit/>
          </a:bodyPr>
          <a:lstStyle/>
          <a:p>
            <a:pPr fontAlgn="base">
              <a:spcBef>
                <a:spcPct val="0"/>
              </a:spcBef>
              <a:spcAft>
                <a:spcPct val="0"/>
              </a:spcAft>
              <a:defRPr/>
            </a:pPr>
            <a:r>
              <a:rPr lang="en-US" sz="1200">
                <a:solidFill>
                  <a:srgbClr val="808080"/>
                </a:solidFill>
              </a:rPr>
              <a:t>CTF3 DBA – Why? and How?</a:t>
            </a:r>
          </a:p>
        </p:txBody>
      </p:sp>
      <p:sp>
        <p:nvSpPr>
          <p:cNvPr id="8226" name="Text Box 34"/>
          <p:cNvSpPr txBox="1">
            <a:spLocks noChangeArrowheads="1"/>
          </p:cNvSpPr>
          <p:nvPr userDrawn="1"/>
        </p:nvSpPr>
        <p:spPr bwMode="auto">
          <a:xfrm>
            <a:off x="427038" y="6416675"/>
            <a:ext cx="984250" cy="274638"/>
          </a:xfrm>
          <a:prstGeom prst="rect">
            <a:avLst/>
          </a:prstGeom>
          <a:noFill/>
          <a:ln w="25400">
            <a:noFill/>
            <a:miter lim="800000"/>
            <a:headEnd/>
            <a:tailEnd/>
          </a:ln>
          <a:effectLst/>
        </p:spPr>
        <p:txBody>
          <a:bodyPr wrap="none">
            <a:spAutoFit/>
          </a:bodyPr>
          <a:lstStyle/>
          <a:p>
            <a:pPr fontAlgn="base">
              <a:spcBef>
                <a:spcPct val="0"/>
              </a:spcBef>
              <a:spcAft>
                <a:spcPct val="0"/>
              </a:spcAft>
              <a:defRPr/>
            </a:pPr>
            <a:r>
              <a:rPr lang="en-US" sz="1200">
                <a:solidFill>
                  <a:srgbClr val="808080"/>
                </a:solidFill>
              </a:rPr>
              <a:t>Erk Jensen</a:t>
            </a:r>
          </a:p>
        </p:txBody>
      </p:sp>
    </p:spTree>
  </p:cSld>
  <p:clrMap bg1="dk2" tx1="lt1" bg2="dk1" tx2="lt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hf sldNum="0" hdr="0" dt="0"/>
  <p:txStyles>
    <p:titleStyle>
      <a:lvl1pPr algn="ctr" rtl="0" eaLnBrk="0" fontAlgn="base" hangingPunct="0">
        <a:spcBef>
          <a:spcPct val="0"/>
        </a:spcBef>
        <a:spcAft>
          <a:spcPct val="0"/>
        </a:spcAft>
        <a:defRPr sz="2400">
          <a:solidFill>
            <a:srgbClr val="FFFF00"/>
          </a:solidFill>
          <a:latin typeface="+mj-lt"/>
          <a:ea typeface="+mj-ea"/>
          <a:cs typeface="+mj-cs"/>
        </a:defRPr>
      </a:lvl1pPr>
      <a:lvl2pPr algn="ctr" rtl="0" eaLnBrk="0" fontAlgn="base" hangingPunct="0">
        <a:spcBef>
          <a:spcPct val="0"/>
        </a:spcBef>
        <a:spcAft>
          <a:spcPct val="0"/>
        </a:spcAft>
        <a:defRPr sz="2400">
          <a:solidFill>
            <a:srgbClr val="FFFF00"/>
          </a:solidFill>
          <a:latin typeface="Comic Sans MS" pitchFamily="66" charset="0"/>
        </a:defRPr>
      </a:lvl2pPr>
      <a:lvl3pPr algn="ctr" rtl="0" eaLnBrk="0" fontAlgn="base" hangingPunct="0">
        <a:spcBef>
          <a:spcPct val="0"/>
        </a:spcBef>
        <a:spcAft>
          <a:spcPct val="0"/>
        </a:spcAft>
        <a:defRPr sz="2400">
          <a:solidFill>
            <a:srgbClr val="FFFF00"/>
          </a:solidFill>
          <a:latin typeface="Comic Sans MS" pitchFamily="66" charset="0"/>
        </a:defRPr>
      </a:lvl3pPr>
      <a:lvl4pPr algn="ctr" rtl="0" eaLnBrk="0" fontAlgn="base" hangingPunct="0">
        <a:spcBef>
          <a:spcPct val="0"/>
        </a:spcBef>
        <a:spcAft>
          <a:spcPct val="0"/>
        </a:spcAft>
        <a:defRPr sz="2400">
          <a:solidFill>
            <a:srgbClr val="FFFF00"/>
          </a:solidFill>
          <a:latin typeface="Comic Sans MS" pitchFamily="66" charset="0"/>
        </a:defRPr>
      </a:lvl4pPr>
      <a:lvl5pPr algn="ctr" rtl="0" eaLnBrk="0" fontAlgn="base" hangingPunct="0">
        <a:spcBef>
          <a:spcPct val="0"/>
        </a:spcBef>
        <a:spcAft>
          <a:spcPct val="0"/>
        </a:spcAft>
        <a:defRPr sz="2400">
          <a:solidFill>
            <a:srgbClr val="FFFF00"/>
          </a:solidFill>
          <a:latin typeface="Comic Sans MS" pitchFamily="66" charset="0"/>
        </a:defRPr>
      </a:lvl5pPr>
      <a:lvl6pPr marL="457200" algn="ctr" rtl="0" fontAlgn="base">
        <a:spcBef>
          <a:spcPct val="0"/>
        </a:spcBef>
        <a:spcAft>
          <a:spcPct val="0"/>
        </a:spcAft>
        <a:defRPr sz="2400">
          <a:solidFill>
            <a:srgbClr val="FFFF00"/>
          </a:solidFill>
          <a:latin typeface="Comic Sans MS" pitchFamily="66" charset="0"/>
        </a:defRPr>
      </a:lvl6pPr>
      <a:lvl7pPr marL="914400" algn="ctr" rtl="0" fontAlgn="base">
        <a:spcBef>
          <a:spcPct val="0"/>
        </a:spcBef>
        <a:spcAft>
          <a:spcPct val="0"/>
        </a:spcAft>
        <a:defRPr sz="2400">
          <a:solidFill>
            <a:srgbClr val="FFFF00"/>
          </a:solidFill>
          <a:latin typeface="Comic Sans MS" pitchFamily="66" charset="0"/>
        </a:defRPr>
      </a:lvl7pPr>
      <a:lvl8pPr marL="1371600" algn="ctr" rtl="0" fontAlgn="base">
        <a:spcBef>
          <a:spcPct val="0"/>
        </a:spcBef>
        <a:spcAft>
          <a:spcPct val="0"/>
        </a:spcAft>
        <a:defRPr sz="2400">
          <a:solidFill>
            <a:srgbClr val="FFFF00"/>
          </a:solidFill>
          <a:latin typeface="Comic Sans MS" pitchFamily="66" charset="0"/>
        </a:defRPr>
      </a:lvl8pPr>
      <a:lvl9pPr marL="1828800" algn="ctr" rtl="0" fontAlgn="base">
        <a:spcBef>
          <a:spcPct val="0"/>
        </a:spcBef>
        <a:spcAft>
          <a:spcPct val="0"/>
        </a:spcAft>
        <a:defRPr sz="2400">
          <a:solidFill>
            <a:srgbClr val="FFFF00"/>
          </a:solidFill>
          <a:latin typeface="Comic Sans MS" pitchFamily="66" charset="0"/>
        </a:defRPr>
      </a:lvl9pPr>
    </p:titleStyle>
    <p:bodyStyle>
      <a:lvl1pPr marL="342900" indent="-342900" algn="l" rtl="0" eaLnBrk="0" fontAlgn="base" hangingPunct="0">
        <a:spcBef>
          <a:spcPct val="20000"/>
        </a:spcBef>
        <a:spcAft>
          <a:spcPct val="0"/>
        </a:spcAft>
        <a:buClr>
          <a:schemeClr val="accent1"/>
        </a:buClr>
        <a:buChar char="•"/>
        <a:defRPr sz="2400">
          <a:solidFill>
            <a:srgbClr val="FFFF00"/>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000">
          <a:solidFill>
            <a:srgbClr val="FFFF00"/>
          </a:solidFill>
          <a:latin typeface="+mn-lt"/>
        </a:defRPr>
      </a:lvl2pPr>
      <a:lvl3pPr marL="1143000" indent="-228600" algn="l" rtl="0" eaLnBrk="0" fontAlgn="base" hangingPunct="0">
        <a:spcBef>
          <a:spcPct val="20000"/>
        </a:spcBef>
        <a:spcAft>
          <a:spcPct val="0"/>
        </a:spcAft>
        <a:buClr>
          <a:schemeClr val="accent1"/>
        </a:buClr>
        <a:buChar char="•"/>
        <a:defRPr>
          <a:solidFill>
            <a:srgbClr val="FFFF00"/>
          </a:solidFill>
          <a:latin typeface="+mn-lt"/>
        </a:defRPr>
      </a:lvl3pPr>
      <a:lvl4pPr marL="1600200" indent="-228600" algn="l" rtl="0" eaLnBrk="0" fontAlgn="base" hangingPunct="0">
        <a:spcBef>
          <a:spcPct val="20000"/>
        </a:spcBef>
        <a:spcAft>
          <a:spcPct val="0"/>
        </a:spcAft>
        <a:buClr>
          <a:schemeClr val="folHlink"/>
        </a:buClr>
        <a:buChar char="–"/>
        <a:defRPr sz="1600">
          <a:solidFill>
            <a:srgbClr val="FFFF00"/>
          </a:solidFill>
          <a:latin typeface="+mn-lt"/>
        </a:defRPr>
      </a:lvl4pPr>
      <a:lvl5pPr marL="2057400" indent="-228600" algn="l" rtl="0" eaLnBrk="0" fontAlgn="base" hangingPunct="0">
        <a:spcBef>
          <a:spcPct val="20000"/>
        </a:spcBef>
        <a:spcAft>
          <a:spcPct val="0"/>
        </a:spcAft>
        <a:buClr>
          <a:schemeClr val="accent1"/>
        </a:buClr>
        <a:buChar char="»"/>
        <a:defRPr sz="1600" i="1">
          <a:solidFill>
            <a:srgbClr val="FFFF00"/>
          </a:solidFill>
          <a:latin typeface="+mn-lt"/>
        </a:defRPr>
      </a:lvl5pPr>
      <a:lvl6pPr marL="2514600" indent="-228600" algn="l" rtl="0" fontAlgn="base">
        <a:spcBef>
          <a:spcPct val="20000"/>
        </a:spcBef>
        <a:spcAft>
          <a:spcPct val="0"/>
        </a:spcAft>
        <a:buClr>
          <a:schemeClr val="accent1"/>
        </a:buClr>
        <a:buChar char="»"/>
        <a:defRPr sz="1600" i="1">
          <a:solidFill>
            <a:srgbClr val="FFFF00"/>
          </a:solidFill>
          <a:latin typeface="+mn-lt"/>
        </a:defRPr>
      </a:lvl6pPr>
      <a:lvl7pPr marL="2971800" indent="-228600" algn="l" rtl="0" fontAlgn="base">
        <a:spcBef>
          <a:spcPct val="20000"/>
        </a:spcBef>
        <a:spcAft>
          <a:spcPct val="0"/>
        </a:spcAft>
        <a:buClr>
          <a:schemeClr val="accent1"/>
        </a:buClr>
        <a:buChar char="»"/>
        <a:defRPr sz="1600" i="1">
          <a:solidFill>
            <a:srgbClr val="FFFF00"/>
          </a:solidFill>
          <a:latin typeface="+mn-lt"/>
        </a:defRPr>
      </a:lvl7pPr>
      <a:lvl8pPr marL="3429000" indent="-228600" algn="l" rtl="0" fontAlgn="base">
        <a:spcBef>
          <a:spcPct val="20000"/>
        </a:spcBef>
        <a:spcAft>
          <a:spcPct val="0"/>
        </a:spcAft>
        <a:buClr>
          <a:schemeClr val="accent1"/>
        </a:buClr>
        <a:buChar char="»"/>
        <a:defRPr sz="1600" i="1">
          <a:solidFill>
            <a:srgbClr val="FFFF00"/>
          </a:solidFill>
          <a:latin typeface="+mn-lt"/>
        </a:defRPr>
      </a:lvl8pPr>
      <a:lvl9pPr marL="3886200" indent="-228600" algn="l" rtl="0" fontAlgn="base">
        <a:spcBef>
          <a:spcPct val="20000"/>
        </a:spcBef>
        <a:spcAft>
          <a:spcPct val="0"/>
        </a:spcAft>
        <a:buClr>
          <a:schemeClr val="accent1"/>
        </a:buClr>
        <a:buChar char="»"/>
        <a:defRPr sz="1600" i="1">
          <a:solidFill>
            <a:srgbClr val="FFFF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7150"/>
            <a:ext cx="82296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19200"/>
            <a:ext cx="8229600" cy="4906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6676" name="Rectangle 4"/>
          <p:cNvSpPr>
            <a:spLocks noGrp="1" noChangeArrowheads="1"/>
          </p:cNvSpPr>
          <p:nvPr>
            <p:ph type="sldNum" sz="quarter" idx="4"/>
          </p:nvPr>
        </p:nvSpPr>
        <p:spPr bwMode="auto">
          <a:xfrm>
            <a:off x="1062038" y="6505575"/>
            <a:ext cx="914400" cy="209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fontAlgn="base">
              <a:spcBef>
                <a:spcPct val="0"/>
              </a:spcBef>
              <a:spcAft>
                <a:spcPct val="0"/>
              </a:spcAft>
              <a:defRPr/>
            </a:pPr>
            <a:r>
              <a:rPr lang="en-US">
                <a:solidFill>
                  <a:srgbClr val="000000"/>
                </a:solidFill>
              </a:rPr>
              <a:t>Page </a:t>
            </a:r>
            <a:fld id="{148F4868-9636-45C0-8965-179C568063E2}" type="slidenum">
              <a:rPr lang="en-US">
                <a:solidFill>
                  <a:srgbClr val="000000"/>
                </a:solidFill>
              </a:rPr>
              <a:pPr fontAlgn="base">
                <a:spcBef>
                  <a:spcPct val="0"/>
                </a:spcBef>
                <a:spcAft>
                  <a:spcPct val="0"/>
                </a:spcAft>
                <a:defRPr/>
              </a:pPr>
              <a:t>‹#›</a:t>
            </a:fld>
            <a:endParaRPr lang="en-US" sz="1400">
              <a:solidFill>
                <a:srgbClr val="000000"/>
              </a:solidFill>
            </a:endParaRPr>
          </a:p>
        </p:txBody>
      </p:sp>
      <p:sp>
        <p:nvSpPr>
          <p:cNvPr id="156677" name="Line 5"/>
          <p:cNvSpPr>
            <a:spLocks noChangeShapeType="1"/>
          </p:cNvSpPr>
          <p:nvPr/>
        </p:nvSpPr>
        <p:spPr bwMode="auto">
          <a:xfrm>
            <a:off x="457200" y="914400"/>
            <a:ext cx="8305800" cy="0"/>
          </a:xfrm>
          <a:prstGeom prst="line">
            <a:avLst/>
          </a:prstGeom>
          <a:noFill/>
          <a:ln w="57150" cmpd="thickThin">
            <a:solidFill>
              <a:srgbClr val="CC0000"/>
            </a:solidFill>
            <a:round/>
            <a:headEnd/>
            <a:tailEnd/>
          </a:ln>
          <a:effectLst/>
        </p:spPr>
        <p:txBody>
          <a:bodyPr/>
          <a:lstStyle/>
          <a:p>
            <a:pPr fontAlgn="base">
              <a:spcBef>
                <a:spcPct val="0"/>
              </a:spcBef>
              <a:spcAft>
                <a:spcPct val="0"/>
              </a:spcAft>
              <a:defRPr/>
            </a:pPr>
            <a:endParaRPr lang="en-US" sz="2800">
              <a:solidFill>
                <a:srgbClr val="000000"/>
              </a:solidFill>
            </a:endParaRPr>
          </a:p>
        </p:txBody>
      </p:sp>
      <p:pic>
        <p:nvPicPr>
          <p:cNvPr id="1030" name="Picture 6" descr="slac-logo"/>
          <p:cNvPicPr>
            <a:picLocks noChangeAspect="1" noChangeArrowheads="1"/>
          </p:cNvPicPr>
          <p:nvPr/>
        </p:nvPicPr>
        <p:blipFill>
          <a:blip r:embed="rId14" cstate="print"/>
          <a:srcRect/>
          <a:stretch>
            <a:fillRect/>
          </a:stretch>
        </p:blipFill>
        <p:spPr bwMode="auto">
          <a:xfrm>
            <a:off x="9525" y="6219825"/>
            <a:ext cx="1104900" cy="628650"/>
          </a:xfrm>
          <a:prstGeom prst="rect">
            <a:avLst/>
          </a:prstGeom>
          <a:noFill/>
          <a:ln w="9525">
            <a:noFill/>
            <a:miter lim="800000"/>
            <a:headEnd/>
            <a:tailEnd/>
          </a:ln>
        </p:spPr>
      </p:pic>
      <p:sp>
        <p:nvSpPr>
          <p:cNvPr id="156679" name="Rectangle 7"/>
          <p:cNvSpPr>
            <a:spLocks noGrp="1" noChangeArrowheads="1"/>
          </p:cNvSpPr>
          <p:nvPr>
            <p:ph type="ftr" sz="quarter" idx="3"/>
          </p:nvPr>
        </p:nvSpPr>
        <p:spPr bwMode="auto">
          <a:xfrm>
            <a:off x="3165475" y="6470650"/>
            <a:ext cx="2768600" cy="34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vl1pPr>
          </a:lstStyle>
          <a:p>
            <a:pPr fontAlgn="base">
              <a:spcBef>
                <a:spcPct val="0"/>
              </a:spcBef>
              <a:spcAft>
                <a:spcPct val="0"/>
              </a:spcAft>
              <a:defRPr/>
            </a:pPr>
            <a:endParaRPr lang="en-US">
              <a:solidFill>
                <a:srgbClr val="000000"/>
              </a:solidFill>
            </a:endParaRPr>
          </a:p>
        </p:txBody>
      </p:sp>
      <p:sp>
        <p:nvSpPr>
          <p:cNvPr id="156680" name="Rectangle 8"/>
          <p:cNvSpPr>
            <a:spLocks noGrp="1" noChangeArrowheads="1"/>
          </p:cNvSpPr>
          <p:nvPr>
            <p:ph type="dt" sz="half" idx="2"/>
          </p:nvPr>
        </p:nvSpPr>
        <p:spPr bwMode="auto">
          <a:xfrm>
            <a:off x="2355850" y="6527800"/>
            <a:ext cx="1423988" cy="33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fontAlgn="base">
              <a:spcBef>
                <a:spcPct val="0"/>
              </a:spcBef>
              <a:spcAft>
                <a:spcPct val="0"/>
              </a:spcAft>
              <a:defRPr/>
            </a:pPr>
            <a:endParaRPr lang="en-US">
              <a:solidFill>
                <a:srgbClr val="000000"/>
              </a:solidFill>
            </a:endParaRPr>
          </a:p>
        </p:txBody>
      </p:sp>
      <p:pic>
        <p:nvPicPr>
          <p:cNvPr id="1033" name="Picture 9" descr="SciDacLogo"/>
          <p:cNvPicPr>
            <a:picLocks noChangeAspect="1" noChangeArrowheads="1"/>
          </p:cNvPicPr>
          <p:nvPr/>
        </p:nvPicPr>
        <p:blipFill>
          <a:blip r:embed="rId15" cstate="print"/>
          <a:srcRect/>
          <a:stretch>
            <a:fillRect/>
          </a:stretch>
        </p:blipFill>
        <p:spPr bwMode="auto">
          <a:xfrm>
            <a:off x="7431088" y="6369050"/>
            <a:ext cx="1227137" cy="393700"/>
          </a:xfrm>
          <a:prstGeom prst="rect">
            <a:avLst/>
          </a:prstGeom>
          <a:noFill/>
          <a:ln w="9525">
            <a:noFill/>
            <a:miter lim="800000"/>
            <a:headEnd/>
            <a:tailEnd/>
          </a:ln>
        </p:spPr>
      </p:pic>
      <p:pic>
        <p:nvPicPr>
          <p:cNvPr id="1034" name="Picture 149" descr="compass.png"/>
          <p:cNvPicPr>
            <a:picLocks noChangeAspect="1"/>
          </p:cNvPicPr>
          <p:nvPr/>
        </p:nvPicPr>
        <p:blipFill>
          <a:blip r:embed="rId16" cstate="print"/>
          <a:srcRect/>
          <a:stretch>
            <a:fillRect/>
          </a:stretch>
        </p:blipFill>
        <p:spPr bwMode="auto">
          <a:xfrm>
            <a:off x="8602663" y="6176963"/>
            <a:ext cx="541337" cy="6810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txStyles>
    <p:titleStyle>
      <a:lvl1pPr algn="ctr" rtl="0" eaLnBrk="0" fontAlgn="base" hangingPunct="0">
        <a:spcBef>
          <a:spcPct val="0"/>
        </a:spcBef>
        <a:spcAft>
          <a:spcPct val="0"/>
        </a:spcAft>
        <a:defRPr sz="2800">
          <a:solidFill>
            <a:schemeClr val="tx2"/>
          </a:solidFill>
          <a:latin typeface="+mj-lt"/>
          <a:ea typeface="+mj-ea"/>
          <a:cs typeface="+mj-cs"/>
        </a:defRPr>
      </a:lvl1pPr>
      <a:lvl2pPr algn="ctr" rtl="0" eaLnBrk="0" fontAlgn="base" hangingPunct="0">
        <a:spcBef>
          <a:spcPct val="0"/>
        </a:spcBef>
        <a:spcAft>
          <a:spcPct val="0"/>
        </a:spcAft>
        <a:defRPr sz="2800">
          <a:solidFill>
            <a:schemeClr val="tx2"/>
          </a:solidFill>
          <a:latin typeface="Comic Sans MS" pitchFamily="66" charset="0"/>
        </a:defRPr>
      </a:lvl2pPr>
      <a:lvl3pPr algn="ctr" rtl="0" eaLnBrk="0" fontAlgn="base" hangingPunct="0">
        <a:spcBef>
          <a:spcPct val="0"/>
        </a:spcBef>
        <a:spcAft>
          <a:spcPct val="0"/>
        </a:spcAft>
        <a:defRPr sz="2800">
          <a:solidFill>
            <a:schemeClr val="tx2"/>
          </a:solidFill>
          <a:latin typeface="Comic Sans MS" pitchFamily="66" charset="0"/>
        </a:defRPr>
      </a:lvl3pPr>
      <a:lvl4pPr algn="ctr" rtl="0" eaLnBrk="0" fontAlgn="base" hangingPunct="0">
        <a:spcBef>
          <a:spcPct val="0"/>
        </a:spcBef>
        <a:spcAft>
          <a:spcPct val="0"/>
        </a:spcAft>
        <a:defRPr sz="2800">
          <a:solidFill>
            <a:schemeClr val="tx2"/>
          </a:solidFill>
          <a:latin typeface="Comic Sans MS" pitchFamily="66" charset="0"/>
        </a:defRPr>
      </a:lvl4pPr>
      <a:lvl5pPr algn="ctr" rtl="0" eaLnBrk="0" fontAlgn="base" hangingPunct="0">
        <a:spcBef>
          <a:spcPct val="0"/>
        </a:spcBef>
        <a:spcAft>
          <a:spcPct val="0"/>
        </a:spcAft>
        <a:defRPr sz="2800">
          <a:solidFill>
            <a:schemeClr val="tx2"/>
          </a:solidFill>
          <a:latin typeface="Comic Sans MS" pitchFamily="66" charset="0"/>
        </a:defRPr>
      </a:lvl5pPr>
      <a:lvl6pPr marL="457200" algn="ctr" rtl="0" fontAlgn="base">
        <a:spcBef>
          <a:spcPct val="0"/>
        </a:spcBef>
        <a:spcAft>
          <a:spcPct val="0"/>
        </a:spcAft>
        <a:defRPr sz="2800">
          <a:solidFill>
            <a:schemeClr val="tx2"/>
          </a:solidFill>
          <a:latin typeface="Comic Sans MS" pitchFamily="66" charset="0"/>
        </a:defRPr>
      </a:lvl6pPr>
      <a:lvl7pPr marL="914400" algn="ctr" rtl="0" fontAlgn="base">
        <a:spcBef>
          <a:spcPct val="0"/>
        </a:spcBef>
        <a:spcAft>
          <a:spcPct val="0"/>
        </a:spcAft>
        <a:defRPr sz="2800">
          <a:solidFill>
            <a:schemeClr val="tx2"/>
          </a:solidFill>
          <a:latin typeface="Comic Sans MS" pitchFamily="66" charset="0"/>
        </a:defRPr>
      </a:lvl7pPr>
      <a:lvl8pPr marL="1371600" algn="ctr" rtl="0" fontAlgn="base">
        <a:spcBef>
          <a:spcPct val="0"/>
        </a:spcBef>
        <a:spcAft>
          <a:spcPct val="0"/>
        </a:spcAft>
        <a:defRPr sz="2800">
          <a:solidFill>
            <a:schemeClr val="tx2"/>
          </a:solidFill>
          <a:latin typeface="Comic Sans MS" pitchFamily="66" charset="0"/>
        </a:defRPr>
      </a:lvl8pPr>
      <a:lvl9pPr marL="1828800" algn="ctr" rtl="0" fontAlgn="base">
        <a:spcBef>
          <a:spcPct val="0"/>
        </a:spcBef>
        <a:spcAft>
          <a:spcPct val="0"/>
        </a:spcAft>
        <a:defRPr sz="2800">
          <a:solidFill>
            <a:schemeClr val="tx2"/>
          </a:solidFill>
          <a:latin typeface="Comic Sans MS" pitchFamily="66" charset="0"/>
        </a:defRPr>
      </a:lvl9pPr>
    </p:titleStyle>
    <p:bodyStyle>
      <a:lvl1pPr marL="342900" indent="-342900" algn="l" rtl="0" eaLnBrk="0" fontAlgn="base" hangingPunct="0">
        <a:spcBef>
          <a:spcPct val="20000"/>
        </a:spcBef>
        <a:spcAft>
          <a:spcPct val="0"/>
        </a:spcAft>
        <a:buClr>
          <a:srgbClr val="CC0000"/>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1983A937-59E5-46E7-AB2D-78371F751A25}"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A46AA1-0E4B-471D-B578-E786356DE6F3}" type="datetimeFigureOut">
              <a:rPr kumimoji="1" lang="ja-JP" altLang="en-US" smtClean="0">
                <a:solidFill>
                  <a:prstClr val="black">
                    <a:tint val="75000"/>
                  </a:prstClr>
                </a:solidFill>
              </a:rPr>
              <a:pPr/>
              <a:t>2010/2/2</a:t>
            </a:fld>
            <a:endParaRPr kumimoji="1" lang="ja-JP" altLang="en-US">
              <a:solidFill>
                <a:prstClr val="black">
                  <a:tint val="75000"/>
                </a:prstClr>
              </a:solidFill>
            </a:endParaRPr>
          </a:p>
        </p:txBody>
      </p:sp>
      <p:sp>
        <p:nvSpPr>
          <p:cNvPr id="5" name="フッター プレースホルダ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F06367-F252-4533-90DF-1F9112B97B77}" type="slidenum">
              <a:rPr kumimoji="1" lang="ja-JP" altLang="en-US" smtClean="0">
                <a:solidFill>
                  <a:prstClr val="black">
                    <a:tint val="75000"/>
                  </a:prstClr>
                </a:solidFill>
              </a:rPr>
              <a:pPr/>
              <a:t>‹#›</a:t>
            </a:fld>
            <a:endParaRPr kumimoji="1" lang="ja-JP"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p:cNvPicPr>
            <a:picLocks noChangeArrowheads="1"/>
          </p:cNvPicPr>
          <p:nvPr/>
        </p:nvPicPr>
        <p:blipFill>
          <a:blip r:embed="rId14" cstate="print"/>
          <a:srcRect/>
          <a:stretch>
            <a:fillRect/>
          </a:stretch>
        </p:blipFill>
        <p:spPr bwMode="auto">
          <a:xfrm>
            <a:off x="90488" y="84139"/>
            <a:ext cx="8429625" cy="719137"/>
          </a:xfrm>
          <a:prstGeom prst="rect">
            <a:avLst/>
          </a:prstGeom>
          <a:noFill/>
          <a:ln w="9525">
            <a:noFill/>
            <a:miter lim="800000"/>
            <a:headEnd/>
            <a:tailEnd/>
          </a:ln>
          <a:effectLst/>
        </p:spPr>
      </p:pic>
      <p:sp>
        <p:nvSpPr>
          <p:cNvPr id="1029" name="Rectangle 5"/>
          <p:cNvSpPr>
            <a:spLocks noGrp="1" noChangeArrowheads="1"/>
          </p:cNvSpPr>
          <p:nvPr>
            <p:ph type="title"/>
          </p:nvPr>
        </p:nvSpPr>
        <p:spPr bwMode="auto">
          <a:xfrm>
            <a:off x="2971801" y="95250"/>
            <a:ext cx="5548313" cy="4699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n-US" smtClean="0"/>
              <a:t>Title</a:t>
            </a:r>
          </a:p>
        </p:txBody>
      </p:sp>
      <p:sp>
        <p:nvSpPr>
          <p:cNvPr id="1031" name="Rectangle 7"/>
          <p:cNvSpPr>
            <a:spLocks noChangeArrowheads="1"/>
          </p:cNvSpPr>
          <p:nvPr/>
        </p:nvSpPr>
        <p:spPr bwMode="auto">
          <a:xfrm>
            <a:off x="7351713" y="6577408"/>
            <a:ext cx="1792287" cy="246863"/>
          </a:xfrm>
          <a:prstGeom prst="rect">
            <a:avLst/>
          </a:prstGeom>
          <a:noFill/>
          <a:ln w="9525">
            <a:noFill/>
            <a:miter lim="800000"/>
            <a:headEnd/>
            <a:tailEnd/>
          </a:ln>
          <a:effectLst/>
        </p:spPr>
        <p:txBody>
          <a:bodyPr lIns="92075" tIns="46038" rIns="92075" bIns="46038" anchor="ctr">
            <a:spAutoFit/>
          </a:bodyPr>
          <a:lstStyle/>
          <a:p>
            <a:pPr algn="ctr" eaLnBrk="0" fontAlgn="base" hangingPunct="0">
              <a:spcBef>
                <a:spcPct val="0"/>
              </a:spcBef>
              <a:spcAft>
                <a:spcPct val="0"/>
              </a:spcAft>
            </a:pPr>
            <a:r>
              <a:rPr lang="en-US" sz="1000" smtClean="0">
                <a:solidFill>
                  <a:srgbClr val="000000"/>
                </a:solidFill>
              </a:rPr>
              <a:t>        30 January 2004</a:t>
            </a:r>
            <a:endParaRPr lang="en-US" sz="1000" smtClean="0">
              <a:solidFill>
                <a:srgbClr val="000000"/>
              </a:solidFill>
              <a:latin typeface="Arial" charset="0"/>
            </a:endParaRPr>
          </a:p>
        </p:txBody>
      </p:sp>
      <p:pic>
        <p:nvPicPr>
          <p:cNvPr id="1035" name="Picture 11"/>
          <p:cNvPicPr>
            <a:picLocks noChangeArrowheads="1"/>
          </p:cNvPicPr>
          <p:nvPr/>
        </p:nvPicPr>
        <p:blipFill>
          <a:blip r:embed="rId15" cstate="print"/>
          <a:srcRect/>
          <a:stretch>
            <a:fillRect/>
          </a:stretch>
        </p:blipFill>
        <p:spPr bwMode="auto">
          <a:xfrm>
            <a:off x="8593138" y="139700"/>
            <a:ext cx="457200" cy="457200"/>
          </a:xfrm>
          <a:prstGeom prst="rect">
            <a:avLst/>
          </a:prstGeom>
          <a:noFill/>
          <a:ln w="9525">
            <a:noFill/>
            <a:miter lim="800000"/>
            <a:headEnd/>
            <a:tailEnd/>
          </a:ln>
          <a:effectLst/>
        </p:spPr>
      </p:pic>
      <p:pic>
        <p:nvPicPr>
          <p:cNvPr id="1036" name="Picture 12"/>
          <p:cNvPicPr>
            <a:picLocks noChangeAspect="1" noChangeArrowheads="1"/>
          </p:cNvPicPr>
          <p:nvPr/>
        </p:nvPicPr>
        <p:blipFill>
          <a:blip r:embed="rId16" cstate="print"/>
          <a:srcRect/>
          <a:stretch>
            <a:fillRect/>
          </a:stretch>
        </p:blipFill>
        <p:spPr bwMode="auto">
          <a:xfrm flipV="1">
            <a:off x="90488" y="6477002"/>
            <a:ext cx="8959850" cy="79375"/>
          </a:xfrm>
          <a:prstGeom prst="rect">
            <a:avLst/>
          </a:prstGeom>
          <a:noFill/>
          <a:ln w="9525">
            <a:noFill/>
            <a:miter lim="800000"/>
            <a:headEnd/>
            <a:tailEnd/>
          </a:ln>
          <a:effectLst/>
        </p:spPr>
      </p:pic>
      <p:sp>
        <p:nvSpPr>
          <p:cNvPr id="1037" name="Rectangle 13"/>
          <p:cNvSpPr>
            <a:spLocks noChangeArrowheads="1"/>
          </p:cNvSpPr>
          <p:nvPr/>
        </p:nvSpPr>
        <p:spPr bwMode="auto">
          <a:xfrm>
            <a:off x="0" y="6612333"/>
            <a:ext cx="6127750" cy="246863"/>
          </a:xfrm>
          <a:prstGeom prst="rect">
            <a:avLst/>
          </a:prstGeom>
          <a:noFill/>
          <a:ln w="9525">
            <a:noFill/>
            <a:miter lim="800000"/>
            <a:headEnd/>
            <a:tailEnd/>
          </a:ln>
          <a:effectLst/>
        </p:spPr>
        <p:txBody>
          <a:bodyPr lIns="92075" tIns="46038" rIns="92075" bIns="46038" anchor="ctr">
            <a:spAutoFit/>
          </a:bodyPr>
          <a:lstStyle/>
          <a:p>
            <a:pPr eaLnBrk="0" fontAlgn="base" hangingPunct="0">
              <a:spcBef>
                <a:spcPct val="0"/>
              </a:spcBef>
              <a:spcAft>
                <a:spcPct val="0"/>
              </a:spcAft>
            </a:pPr>
            <a:r>
              <a:rPr lang="en-US" sz="1000" smtClean="0">
                <a:solidFill>
                  <a:srgbClr val="000000"/>
                </a:solidFill>
              </a:rPr>
              <a:t>Alexej Grudiev,  GdfidL for TDS wakefield calculations</a:t>
            </a:r>
            <a:endParaRPr lang="en-US" sz="1000" smtClean="0">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2pPr>
      <a:lvl3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3pPr>
      <a:lvl4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4pPr>
      <a:lvl5pPr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5pPr>
      <a:lvl6pPr marL="4572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6pPr>
      <a:lvl7pPr marL="9144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7pPr>
      <a:lvl8pPr marL="13716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8pPr>
      <a:lvl9pPr marL="1828800" algn="ctr" rtl="0" eaLnBrk="0" fontAlgn="base" hangingPunct="0">
        <a:spcBef>
          <a:spcPct val="0"/>
        </a:spcBef>
        <a:spcAft>
          <a:spcPct val="0"/>
        </a:spcAft>
        <a:defRPr sz="2400" b="1" i="1">
          <a:solidFill>
            <a:srgbClr val="0000FF"/>
          </a:solidFill>
          <a:effectLst>
            <a:outerShdw blurRad="38100" dist="38100" dir="2700000" algn="tl">
              <a:srgbClr val="C0C0C0"/>
            </a:outerShdw>
          </a:effectLst>
          <a:latin typeface="Comic Sans MS" pitchFamily="66" charset="0"/>
        </a:defRPr>
      </a:lvl9pPr>
    </p:titleStyle>
    <p:bodyStyle>
      <a:lvl1pPr indent="231775" algn="l" rtl="0" eaLnBrk="0" fontAlgn="base" hangingPunct="0">
        <a:spcBef>
          <a:spcPct val="20000"/>
        </a:spcBef>
        <a:spcAft>
          <a:spcPct val="0"/>
        </a:spcAft>
        <a:buClr>
          <a:schemeClr val="tx2"/>
        </a:buClr>
        <a:buSzPct val="90000"/>
        <a:buChar char="•"/>
        <a:defRPr sz="2400">
          <a:solidFill>
            <a:srgbClr val="0000FF"/>
          </a:solidFill>
          <a:latin typeface="+mn-lt"/>
          <a:ea typeface="+mn-ea"/>
          <a:cs typeface="+mn-cs"/>
        </a:defRPr>
      </a:lvl1pPr>
      <a:lvl2pPr marL="463550" indent="166688" algn="l" rtl="0" eaLnBrk="0" fontAlgn="base" hangingPunct="0">
        <a:spcBef>
          <a:spcPct val="20000"/>
        </a:spcBef>
        <a:spcAft>
          <a:spcPct val="0"/>
        </a:spcAft>
        <a:buClr>
          <a:schemeClr val="tx2"/>
        </a:buClr>
        <a:buSzPct val="100000"/>
        <a:buChar char="•"/>
        <a:defRPr sz="2000">
          <a:solidFill>
            <a:schemeClr val="tx1"/>
          </a:solidFill>
          <a:latin typeface="+mn-lt"/>
        </a:defRPr>
      </a:lvl2pPr>
      <a:lvl3pPr marL="798513" indent="115888" algn="l" rtl="0" eaLnBrk="0" fontAlgn="base" hangingPunct="0">
        <a:spcBef>
          <a:spcPct val="20000"/>
        </a:spcBef>
        <a:spcAft>
          <a:spcPct val="0"/>
        </a:spcAft>
        <a:buClr>
          <a:schemeClr val="tx2"/>
        </a:buClr>
        <a:buSzPct val="65000"/>
        <a:buChar char="–"/>
        <a:defRPr>
          <a:solidFill>
            <a:schemeClr val="tx1"/>
          </a:solidFill>
          <a:latin typeface="+mn-lt"/>
        </a:defRPr>
      </a:lvl3pPr>
      <a:lvl4pPr marL="1030288" indent="115888" algn="l" rtl="0" eaLnBrk="0" fontAlgn="base" hangingPunct="0">
        <a:spcBef>
          <a:spcPct val="20000"/>
        </a:spcBef>
        <a:spcAft>
          <a:spcPct val="0"/>
        </a:spcAft>
        <a:buClr>
          <a:schemeClr val="tx2"/>
        </a:buClr>
        <a:buSzPct val="65000"/>
        <a:buChar char="–"/>
        <a:defRPr sz="1600">
          <a:solidFill>
            <a:schemeClr val="tx1"/>
          </a:solidFill>
          <a:latin typeface="+mn-lt"/>
        </a:defRPr>
      </a:lvl4pPr>
      <a:lvl5pPr marL="1262063" indent="115888" algn="l" rtl="0" eaLnBrk="0" fontAlgn="base" hangingPunct="0">
        <a:spcBef>
          <a:spcPct val="20000"/>
        </a:spcBef>
        <a:spcAft>
          <a:spcPct val="0"/>
        </a:spcAft>
        <a:buClr>
          <a:schemeClr val="tx2"/>
        </a:buClr>
        <a:buSzPct val="65000"/>
        <a:buChar char="–"/>
        <a:defRPr sz="1600">
          <a:solidFill>
            <a:schemeClr val="tx1"/>
          </a:solidFill>
          <a:latin typeface="+mn-lt"/>
        </a:defRPr>
      </a:lvl5pPr>
      <a:lvl6pPr marL="1719263" indent="115888" algn="l" rtl="0" eaLnBrk="0" fontAlgn="base" hangingPunct="0">
        <a:spcBef>
          <a:spcPct val="20000"/>
        </a:spcBef>
        <a:spcAft>
          <a:spcPct val="0"/>
        </a:spcAft>
        <a:buClr>
          <a:schemeClr val="tx2"/>
        </a:buClr>
        <a:buSzPct val="65000"/>
        <a:buChar char="–"/>
        <a:defRPr sz="1600">
          <a:solidFill>
            <a:schemeClr val="tx1"/>
          </a:solidFill>
          <a:latin typeface="+mn-lt"/>
        </a:defRPr>
      </a:lvl6pPr>
      <a:lvl7pPr marL="2176463" indent="115888" algn="l" rtl="0" eaLnBrk="0" fontAlgn="base" hangingPunct="0">
        <a:spcBef>
          <a:spcPct val="20000"/>
        </a:spcBef>
        <a:spcAft>
          <a:spcPct val="0"/>
        </a:spcAft>
        <a:buClr>
          <a:schemeClr val="tx2"/>
        </a:buClr>
        <a:buSzPct val="65000"/>
        <a:buChar char="–"/>
        <a:defRPr sz="1600">
          <a:solidFill>
            <a:schemeClr val="tx1"/>
          </a:solidFill>
          <a:latin typeface="+mn-lt"/>
        </a:defRPr>
      </a:lvl7pPr>
      <a:lvl8pPr marL="2633663" indent="115888" algn="l" rtl="0" eaLnBrk="0" fontAlgn="base" hangingPunct="0">
        <a:spcBef>
          <a:spcPct val="20000"/>
        </a:spcBef>
        <a:spcAft>
          <a:spcPct val="0"/>
        </a:spcAft>
        <a:buClr>
          <a:schemeClr val="tx2"/>
        </a:buClr>
        <a:buSzPct val="65000"/>
        <a:buChar char="–"/>
        <a:defRPr sz="1600">
          <a:solidFill>
            <a:schemeClr val="tx1"/>
          </a:solidFill>
          <a:latin typeface="+mn-lt"/>
        </a:defRPr>
      </a:lvl8pPr>
      <a:lvl9pPr marL="3090863" indent="115888" algn="l" rtl="0" eaLnBrk="0" fontAlgn="base" hangingPunct="0">
        <a:spcBef>
          <a:spcPct val="20000"/>
        </a:spcBef>
        <a:spcAft>
          <a:spcPct val="0"/>
        </a:spcAft>
        <a:buClr>
          <a:schemeClr val="tx2"/>
        </a:buClr>
        <a:buSzPct val="6500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pic>
        <p:nvPicPr>
          <p:cNvPr id="8224" name="Picture 32" descr="C:\CLIC\CTF3 dba\background.jpg"/>
          <p:cNvPicPr>
            <a:picLocks noChangeAspect="1" noChangeArrowheads="1"/>
          </p:cNvPicPr>
          <p:nvPr userDrawn="1"/>
        </p:nvPicPr>
        <p:blipFill>
          <a:blip r:embed="rId13" cstate="print"/>
          <a:srcRect/>
          <a:stretch>
            <a:fillRect/>
          </a:stretch>
        </p:blipFill>
        <p:spPr bwMode="auto">
          <a:xfrm>
            <a:off x="161926" y="452438"/>
            <a:ext cx="8820150" cy="5953125"/>
          </a:xfrm>
          <a:prstGeom prst="rect">
            <a:avLst/>
          </a:prstGeom>
          <a:noFill/>
        </p:spPr>
      </p:pic>
      <p:pic>
        <p:nvPicPr>
          <p:cNvPr id="8214" name="Picture 22"/>
          <p:cNvPicPr>
            <a:picLocks noChangeArrowheads="1"/>
          </p:cNvPicPr>
          <p:nvPr userDrawn="1"/>
        </p:nvPicPr>
        <p:blipFill>
          <a:blip r:embed="rId14" cstate="print"/>
          <a:srcRect/>
          <a:stretch>
            <a:fillRect/>
          </a:stretch>
        </p:blipFill>
        <p:spPr bwMode="auto">
          <a:xfrm>
            <a:off x="1" y="84139"/>
            <a:ext cx="8167688" cy="719137"/>
          </a:xfrm>
          <a:prstGeom prst="rect">
            <a:avLst/>
          </a:prstGeom>
          <a:noFill/>
          <a:ln w="9525">
            <a:noFill/>
            <a:miter lim="800000"/>
            <a:headEnd/>
            <a:tailEnd/>
          </a:ln>
          <a:effectLst/>
        </p:spPr>
      </p:pic>
      <p:sp>
        <p:nvSpPr>
          <p:cNvPr id="8194" name="Rectangle 2"/>
          <p:cNvSpPr>
            <a:spLocks noGrp="1" noChangeArrowheads="1"/>
          </p:cNvSpPr>
          <p:nvPr>
            <p:ph type="title"/>
          </p:nvPr>
        </p:nvSpPr>
        <p:spPr bwMode="auto">
          <a:xfrm>
            <a:off x="2706688" y="120650"/>
            <a:ext cx="526891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663575" y="1049338"/>
            <a:ext cx="7772400" cy="5167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ftr" sz="quarter" idx="3"/>
          </p:nvPr>
        </p:nvSpPr>
        <p:spPr bwMode="auto">
          <a:xfrm>
            <a:off x="6583364" y="6221413"/>
            <a:ext cx="23971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bg2"/>
                </a:solidFill>
              </a:defRPr>
            </a:lvl1pPr>
          </a:lstStyle>
          <a:p>
            <a:pPr fontAlgn="base">
              <a:spcBef>
                <a:spcPct val="0"/>
              </a:spcBef>
              <a:spcAft>
                <a:spcPct val="0"/>
              </a:spcAft>
            </a:pPr>
            <a:r>
              <a:rPr lang="en-US" smtClean="0">
                <a:solidFill>
                  <a:srgbClr val="808080"/>
                </a:solidFill>
              </a:rPr>
              <a:t>PS Seminar 26 Sep. ‘02</a:t>
            </a:r>
          </a:p>
        </p:txBody>
      </p:sp>
      <p:pic>
        <p:nvPicPr>
          <p:cNvPr id="8217" name="Picture 25" descr="C:\CLIC\CTF3 dba\logo1css.gif"/>
          <p:cNvPicPr>
            <a:picLocks noChangeAspect="1" noChangeArrowheads="1"/>
          </p:cNvPicPr>
          <p:nvPr userDrawn="1"/>
        </p:nvPicPr>
        <p:blipFill>
          <a:blip r:embed="rId15" cstate="print"/>
          <a:srcRect/>
          <a:stretch>
            <a:fillRect/>
          </a:stretch>
        </p:blipFill>
        <p:spPr bwMode="auto">
          <a:xfrm>
            <a:off x="7935914" y="104775"/>
            <a:ext cx="1103312" cy="819150"/>
          </a:xfrm>
          <a:prstGeom prst="rect">
            <a:avLst/>
          </a:prstGeom>
          <a:noFill/>
        </p:spPr>
      </p:pic>
      <p:sp>
        <p:nvSpPr>
          <p:cNvPr id="8225" name="Text Box 33"/>
          <p:cNvSpPr txBox="1">
            <a:spLocks noChangeArrowheads="1"/>
          </p:cNvSpPr>
          <p:nvPr userDrawn="1"/>
        </p:nvSpPr>
        <p:spPr bwMode="auto">
          <a:xfrm>
            <a:off x="3548064" y="6415090"/>
            <a:ext cx="2231701"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CTF3 DBA – Why? and How?</a:t>
            </a:r>
          </a:p>
        </p:txBody>
      </p:sp>
      <p:sp>
        <p:nvSpPr>
          <p:cNvPr id="8226" name="Text Box 34"/>
          <p:cNvSpPr txBox="1">
            <a:spLocks noChangeArrowheads="1"/>
          </p:cNvSpPr>
          <p:nvPr userDrawn="1"/>
        </p:nvSpPr>
        <p:spPr bwMode="auto">
          <a:xfrm>
            <a:off x="427038" y="6416676"/>
            <a:ext cx="992579"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Erk Jensen</a:t>
            </a:r>
          </a:p>
        </p:txBody>
      </p:sp>
    </p:spTree>
  </p:cSld>
  <p:clrMap bg1="dk2" tx1="lt1" bg2="dk1"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sldNum="0" hdr="0" dt="0"/>
  <p:txStyles>
    <p:titleStyle>
      <a:lvl1pPr algn="ctr" rtl="0" fontAlgn="base">
        <a:spcBef>
          <a:spcPct val="0"/>
        </a:spcBef>
        <a:spcAft>
          <a:spcPct val="0"/>
        </a:spcAft>
        <a:defRPr sz="2400">
          <a:solidFill>
            <a:srgbClr val="FFFF00"/>
          </a:solidFill>
          <a:latin typeface="+mj-lt"/>
          <a:ea typeface="+mj-ea"/>
          <a:cs typeface="+mj-cs"/>
        </a:defRPr>
      </a:lvl1pPr>
      <a:lvl2pPr algn="ctr" rtl="0" fontAlgn="base">
        <a:spcBef>
          <a:spcPct val="0"/>
        </a:spcBef>
        <a:spcAft>
          <a:spcPct val="0"/>
        </a:spcAft>
        <a:defRPr sz="2400">
          <a:solidFill>
            <a:srgbClr val="FFFF00"/>
          </a:solidFill>
          <a:latin typeface="Comic Sans MS" pitchFamily="66" charset="0"/>
        </a:defRPr>
      </a:lvl2pPr>
      <a:lvl3pPr algn="ctr" rtl="0" fontAlgn="base">
        <a:spcBef>
          <a:spcPct val="0"/>
        </a:spcBef>
        <a:spcAft>
          <a:spcPct val="0"/>
        </a:spcAft>
        <a:defRPr sz="2400">
          <a:solidFill>
            <a:srgbClr val="FFFF00"/>
          </a:solidFill>
          <a:latin typeface="Comic Sans MS" pitchFamily="66" charset="0"/>
        </a:defRPr>
      </a:lvl3pPr>
      <a:lvl4pPr algn="ctr" rtl="0" fontAlgn="base">
        <a:spcBef>
          <a:spcPct val="0"/>
        </a:spcBef>
        <a:spcAft>
          <a:spcPct val="0"/>
        </a:spcAft>
        <a:defRPr sz="2400">
          <a:solidFill>
            <a:srgbClr val="FFFF00"/>
          </a:solidFill>
          <a:latin typeface="Comic Sans MS" pitchFamily="66" charset="0"/>
        </a:defRPr>
      </a:lvl4pPr>
      <a:lvl5pPr algn="ctr" rtl="0" fontAlgn="base">
        <a:spcBef>
          <a:spcPct val="0"/>
        </a:spcBef>
        <a:spcAft>
          <a:spcPct val="0"/>
        </a:spcAft>
        <a:defRPr sz="2400">
          <a:solidFill>
            <a:srgbClr val="FFFF00"/>
          </a:solidFill>
          <a:latin typeface="Comic Sans MS" pitchFamily="66" charset="0"/>
        </a:defRPr>
      </a:lvl5pPr>
      <a:lvl6pPr marL="457200" algn="ctr" rtl="0" fontAlgn="base">
        <a:spcBef>
          <a:spcPct val="0"/>
        </a:spcBef>
        <a:spcAft>
          <a:spcPct val="0"/>
        </a:spcAft>
        <a:defRPr sz="2400">
          <a:solidFill>
            <a:srgbClr val="FFFF00"/>
          </a:solidFill>
          <a:latin typeface="Comic Sans MS" pitchFamily="66" charset="0"/>
        </a:defRPr>
      </a:lvl6pPr>
      <a:lvl7pPr marL="914400" algn="ctr" rtl="0" fontAlgn="base">
        <a:spcBef>
          <a:spcPct val="0"/>
        </a:spcBef>
        <a:spcAft>
          <a:spcPct val="0"/>
        </a:spcAft>
        <a:defRPr sz="2400">
          <a:solidFill>
            <a:srgbClr val="FFFF00"/>
          </a:solidFill>
          <a:latin typeface="Comic Sans MS" pitchFamily="66" charset="0"/>
        </a:defRPr>
      </a:lvl7pPr>
      <a:lvl8pPr marL="1371600" algn="ctr" rtl="0" fontAlgn="base">
        <a:spcBef>
          <a:spcPct val="0"/>
        </a:spcBef>
        <a:spcAft>
          <a:spcPct val="0"/>
        </a:spcAft>
        <a:defRPr sz="2400">
          <a:solidFill>
            <a:srgbClr val="FFFF00"/>
          </a:solidFill>
          <a:latin typeface="Comic Sans MS" pitchFamily="66" charset="0"/>
        </a:defRPr>
      </a:lvl8pPr>
      <a:lvl9pPr marL="1828800" algn="ctr" rtl="0" fontAlgn="base">
        <a:spcBef>
          <a:spcPct val="0"/>
        </a:spcBef>
        <a:spcAft>
          <a:spcPct val="0"/>
        </a:spcAft>
        <a:defRPr sz="2400">
          <a:solidFill>
            <a:srgbClr val="FFFF00"/>
          </a:solidFill>
          <a:latin typeface="Comic Sans MS" pitchFamily="66" charset="0"/>
        </a:defRPr>
      </a:lvl9pPr>
    </p:titleStyle>
    <p:bodyStyle>
      <a:lvl1pPr marL="342900" indent="-342900" algn="l" rtl="0" fontAlgn="base">
        <a:spcBef>
          <a:spcPct val="20000"/>
        </a:spcBef>
        <a:spcAft>
          <a:spcPct val="0"/>
        </a:spcAft>
        <a:buClr>
          <a:schemeClr val="accent1"/>
        </a:buClr>
        <a:buChar char="•"/>
        <a:defRPr sz="2400">
          <a:solidFill>
            <a:srgbClr val="FFFF00"/>
          </a:solidFill>
          <a:latin typeface="+mn-lt"/>
          <a:ea typeface="+mn-ea"/>
          <a:cs typeface="+mn-cs"/>
        </a:defRPr>
      </a:lvl1pPr>
      <a:lvl2pPr marL="742950" indent="-285750" algn="l" rtl="0" fontAlgn="base">
        <a:spcBef>
          <a:spcPct val="20000"/>
        </a:spcBef>
        <a:spcAft>
          <a:spcPct val="0"/>
        </a:spcAft>
        <a:buClr>
          <a:schemeClr val="hlink"/>
        </a:buClr>
        <a:buChar char="–"/>
        <a:defRPr sz="2000">
          <a:solidFill>
            <a:srgbClr val="FFFF00"/>
          </a:solidFill>
          <a:latin typeface="+mn-lt"/>
        </a:defRPr>
      </a:lvl2pPr>
      <a:lvl3pPr marL="1143000" indent="-228600" algn="l" rtl="0" fontAlgn="base">
        <a:spcBef>
          <a:spcPct val="20000"/>
        </a:spcBef>
        <a:spcAft>
          <a:spcPct val="0"/>
        </a:spcAft>
        <a:buClr>
          <a:schemeClr val="accent1"/>
        </a:buClr>
        <a:buChar char="•"/>
        <a:defRPr>
          <a:solidFill>
            <a:srgbClr val="FFFF00"/>
          </a:solidFill>
          <a:latin typeface="+mn-lt"/>
        </a:defRPr>
      </a:lvl3pPr>
      <a:lvl4pPr marL="1600200" indent="-228600" algn="l" rtl="0" fontAlgn="base">
        <a:spcBef>
          <a:spcPct val="20000"/>
        </a:spcBef>
        <a:spcAft>
          <a:spcPct val="0"/>
        </a:spcAft>
        <a:buClr>
          <a:schemeClr val="folHlink"/>
        </a:buClr>
        <a:buChar char="–"/>
        <a:defRPr sz="1600">
          <a:solidFill>
            <a:srgbClr val="FFFF00"/>
          </a:solidFill>
          <a:latin typeface="+mn-lt"/>
        </a:defRPr>
      </a:lvl4pPr>
      <a:lvl5pPr marL="2057400" indent="-228600" algn="l" rtl="0" fontAlgn="base">
        <a:spcBef>
          <a:spcPct val="20000"/>
        </a:spcBef>
        <a:spcAft>
          <a:spcPct val="0"/>
        </a:spcAft>
        <a:buClr>
          <a:schemeClr val="accent1"/>
        </a:buClr>
        <a:buChar char="»"/>
        <a:defRPr sz="1600" i="1">
          <a:solidFill>
            <a:srgbClr val="FFFF00"/>
          </a:solidFill>
          <a:latin typeface="+mn-lt"/>
        </a:defRPr>
      </a:lvl5pPr>
      <a:lvl6pPr marL="2514600" indent="-228600" algn="l" rtl="0" fontAlgn="base">
        <a:spcBef>
          <a:spcPct val="20000"/>
        </a:spcBef>
        <a:spcAft>
          <a:spcPct val="0"/>
        </a:spcAft>
        <a:buClr>
          <a:schemeClr val="accent1"/>
        </a:buClr>
        <a:buChar char="»"/>
        <a:defRPr sz="1600" i="1">
          <a:solidFill>
            <a:srgbClr val="FFFF00"/>
          </a:solidFill>
          <a:latin typeface="+mn-lt"/>
        </a:defRPr>
      </a:lvl6pPr>
      <a:lvl7pPr marL="2971800" indent="-228600" algn="l" rtl="0" fontAlgn="base">
        <a:spcBef>
          <a:spcPct val="20000"/>
        </a:spcBef>
        <a:spcAft>
          <a:spcPct val="0"/>
        </a:spcAft>
        <a:buClr>
          <a:schemeClr val="accent1"/>
        </a:buClr>
        <a:buChar char="»"/>
        <a:defRPr sz="1600" i="1">
          <a:solidFill>
            <a:srgbClr val="FFFF00"/>
          </a:solidFill>
          <a:latin typeface="+mn-lt"/>
        </a:defRPr>
      </a:lvl7pPr>
      <a:lvl8pPr marL="3429000" indent="-228600" algn="l" rtl="0" fontAlgn="base">
        <a:spcBef>
          <a:spcPct val="20000"/>
        </a:spcBef>
        <a:spcAft>
          <a:spcPct val="0"/>
        </a:spcAft>
        <a:buClr>
          <a:schemeClr val="accent1"/>
        </a:buClr>
        <a:buChar char="»"/>
        <a:defRPr sz="1600" i="1">
          <a:solidFill>
            <a:srgbClr val="FFFF00"/>
          </a:solidFill>
          <a:latin typeface="+mn-lt"/>
        </a:defRPr>
      </a:lvl8pPr>
      <a:lvl9pPr marL="3886200" indent="-228600" algn="l" rtl="0" fontAlgn="base">
        <a:spcBef>
          <a:spcPct val="20000"/>
        </a:spcBef>
        <a:spcAft>
          <a:spcPct val="0"/>
        </a:spcAft>
        <a:buClr>
          <a:schemeClr val="accent1"/>
        </a:buClr>
        <a:buChar char="»"/>
        <a:defRPr sz="1600" i="1">
          <a:solidFill>
            <a:srgbClr val="FFFF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pic>
        <p:nvPicPr>
          <p:cNvPr id="8224" name="Picture 32" descr="C:\CLIC\CTF3 dba\background.jpg"/>
          <p:cNvPicPr>
            <a:picLocks noChangeAspect="1" noChangeArrowheads="1"/>
          </p:cNvPicPr>
          <p:nvPr userDrawn="1"/>
        </p:nvPicPr>
        <p:blipFill>
          <a:blip r:embed="rId13" cstate="print"/>
          <a:srcRect/>
          <a:stretch>
            <a:fillRect/>
          </a:stretch>
        </p:blipFill>
        <p:spPr bwMode="auto">
          <a:xfrm>
            <a:off x="161926" y="452438"/>
            <a:ext cx="8820150" cy="5953125"/>
          </a:xfrm>
          <a:prstGeom prst="rect">
            <a:avLst/>
          </a:prstGeom>
          <a:noFill/>
        </p:spPr>
      </p:pic>
      <p:pic>
        <p:nvPicPr>
          <p:cNvPr id="8214" name="Picture 22"/>
          <p:cNvPicPr>
            <a:picLocks noChangeArrowheads="1"/>
          </p:cNvPicPr>
          <p:nvPr userDrawn="1"/>
        </p:nvPicPr>
        <p:blipFill>
          <a:blip r:embed="rId14" cstate="print"/>
          <a:srcRect/>
          <a:stretch>
            <a:fillRect/>
          </a:stretch>
        </p:blipFill>
        <p:spPr bwMode="auto">
          <a:xfrm>
            <a:off x="1" y="84139"/>
            <a:ext cx="8167688" cy="719137"/>
          </a:xfrm>
          <a:prstGeom prst="rect">
            <a:avLst/>
          </a:prstGeom>
          <a:noFill/>
          <a:ln w="9525">
            <a:noFill/>
            <a:miter lim="800000"/>
            <a:headEnd/>
            <a:tailEnd/>
          </a:ln>
          <a:effectLst/>
        </p:spPr>
      </p:pic>
      <p:sp>
        <p:nvSpPr>
          <p:cNvPr id="8194" name="Rectangle 2"/>
          <p:cNvSpPr>
            <a:spLocks noGrp="1" noChangeArrowheads="1"/>
          </p:cNvSpPr>
          <p:nvPr>
            <p:ph type="title"/>
          </p:nvPr>
        </p:nvSpPr>
        <p:spPr bwMode="auto">
          <a:xfrm>
            <a:off x="2706688" y="120650"/>
            <a:ext cx="526891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663575" y="1049338"/>
            <a:ext cx="7772400" cy="5167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ftr" sz="quarter" idx="3"/>
          </p:nvPr>
        </p:nvSpPr>
        <p:spPr bwMode="auto">
          <a:xfrm>
            <a:off x="6583364" y="6221413"/>
            <a:ext cx="23971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bg2"/>
                </a:solidFill>
              </a:defRPr>
            </a:lvl1pPr>
          </a:lstStyle>
          <a:p>
            <a:pPr fontAlgn="base">
              <a:spcBef>
                <a:spcPct val="0"/>
              </a:spcBef>
              <a:spcAft>
                <a:spcPct val="0"/>
              </a:spcAft>
            </a:pPr>
            <a:r>
              <a:rPr lang="en-US" smtClean="0">
                <a:solidFill>
                  <a:srgbClr val="808080"/>
                </a:solidFill>
              </a:rPr>
              <a:t>PS Seminar 26 Sep. ‘02</a:t>
            </a:r>
          </a:p>
        </p:txBody>
      </p:sp>
      <p:pic>
        <p:nvPicPr>
          <p:cNvPr id="8217" name="Picture 25" descr="C:\CLIC\CTF3 dba\logo1css.gif"/>
          <p:cNvPicPr>
            <a:picLocks noChangeAspect="1" noChangeArrowheads="1"/>
          </p:cNvPicPr>
          <p:nvPr userDrawn="1"/>
        </p:nvPicPr>
        <p:blipFill>
          <a:blip r:embed="rId15" cstate="print"/>
          <a:srcRect/>
          <a:stretch>
            <a:fillRect/>
          </a:stretch>
        </p:blipFill>
        <p:spPr bwMode="auto">
          <a:xfrm>
            <a:off x="7935914" y="104775"/>
            <a:ext cx="1103312" cy="819150"/>
          </a:xfrm>
          <a:prstGeom prst="rect">
            <a:avLst/>
          </a:prstGeom>
          <a:noFill/>
        </p:spPr>
      </p:pic>
      <p:sp>
        <p:nvSpPr>
          <p:cNvPr id="8225" name="Text Box 33"/>
          <p:cNvSpPr txBox="1">
            <a:spLocks noChangeArrowheads="1"/>
          </p:cNvSpPr>
          <p:nvPr userDrawn="1"/>
        </p:nvSpPr>
        <p:spPr bwMode="auto">
          <a:xfrm>
            <a:off x="3548064" y="6415090"/>
            <a:ext cx="2231701"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CTF3 DBA – Why? and How?</a:t>
            </a:r>
          </a:p>
        </p:txBody>
      </p:sp>
      <p:sp>
        <p:nvSpPr>
          <p:cNvPr id="8226" name="Text Box 34"/>
          <p:cNvSpPr txBox="1">
            <a:spLocks noChangeArrowheads="1"/>
          </p:cNvSpPr>
          <p:nvPr userDrawn="1"/>
        </p:nvSpPr>
        <p:spPr bwMode="auto">
          <a:xfrm>
            <a:off x="427038" y="6416676"/>
            <a:ext cx="992579"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Erk Jensen</a:t>
            </a:r>
          </a:p>
        </p:txBody>
      </p:sp>
    </p:spTree>
  </p:cSld>
  <p:clrMap bg1="dk2" tx1="lt1" bg2="dk1" tx2="lt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dt="0"/>
  <p:txStyles>
    <p:titleStyle>
      <a:lvl1pPr algn="ctr" rtl="0" fontAlgn="base">
        <a:spcBef>
          <a:spcPct val="0"/>
        </a:spcBef>
        <a:spcAft>
          <a:spcPct val="0"/>
        </a:spcAft>
        <a:defRPr sz="2400">
          <a:solidFill>
            <a:srgbClr val="FFFF00"/>
          </a:solidFill>
          <a:latin typeface="+mj-lt"/>
          <a:ea typeface="+mj-ea"/>
          <a:cs typeface="+mj-cs"/>
        </a:defRPr>
      </a:lvl1pPr>
      <a:lvl2pPr algn="ctr" rtl="0" fontAlgn="base">
        <a:spcBef>
          <a:spcPct val="0"/>
        </a:spcBef>
        <a:spcAft>
          <a:spcPct val="0"/>
        </a:spcAft>
        <a:defRPr sz="2400">
          <a:solidFill>
            <a:srgbClr val="FFFF00"/>
          </a:solidFill>
          <a:latin typeface="Comic Sans MS" pitchFamily="66" charset="0"/>
        </a:defRPr>
      </a:lvl2pPr>
      <a:lvl3pPr algn="ctr" rtl="0" fontAlgn="base">
        <a:spcBef>
          <a:spcPct val="0"/>
        </a:spcBef>
        <a:spcAft>
          <a:spcPct val="0"/>
        </a:spcAft>
        <a:defRPr sz="2400">
          <a:solidFill>
            <a:srgbClr val="FFFF00"/>
          </a:solidFill>
          <a:latin typeface="Comic Sans MS" pitchFamily="66" charset="0"/>
        </a:defRPr>
      </a:lvl3pPr>
      <a:lvl4pPr algn="ctr" rtl="0" fontAlgn="base">
        <a:spcBef>
          <a:spcPct val="0"/>
        </a:spcBef>
        <a:spcAft>
          <a:spcPct val="0"/>
        </a:spcAft>
        <a:defRPr sz="2400">
          <a:solidFill>
            <a:srgbClr val="FFFF00"/>
          </a:solidFill>
          <a:latin typeface="Comic Sans MS" pitchFamily="66" charset="0"/>
        </a:defRPr>
      </a:lvl4pPr>
      <a:lvl5pPr algn="ctr" rtl="0" fontAlgn="base">
        <a:spcBef>
          <a:spcPct val="0"/>
        </a:spcBef>
        <a:spcAft>
          <a:spcPct val="0"/>
        </a:spcAft>
        <a:defRPr sz="2400">
          <a:solidFill>
            <a:srgbClr val="FFFF00"/>
          </a:solidFill>
          <a:latin typeface="Comic Sans MS" pitchFamily="66" charset="0"/>
        </a:defRPr>
      </a:lvl5pPr>
      <a:lvl6pPr marL="457200" algn="ctr" rtl="0" fontAlgn="base">
        <a:spcBef>
          <a:spcPct val="0"/>
        </a:spcBef>
        <a:spcAft>
          <a:spcPct val="0"/>
        </a:spcAft>
        <a:defRPr sz="2400">
          <a:solidFill>
            <a:srgbClr val="FFFF00"/>
          </a:solidFill>
          <a:latin typeface="Comic Sans MS" pitchFamily="66" charset="0"/>
        </a:defRPr>
      </a:lvl6pPr>
      <a:lvl7pPr marL="914400" algn="ctr" rtl="0" fontAlgn="base">
        <a:spcBef>
          <a:spcPct val="0"/>
        </a:spcBef>
        <a:spcAft>
          <a:spcPct val="0"/>
        </a:spcAft>
        <a:defRPr sz="2400">
          <a:solidFill>
            <a:srgbClr val="FFFF00"/>
          </a:solidFill>
          <a:latin typeface="Comic Sans MS" pitchFamily="66" charset="0"/>
        </a:defRPr>
      </a:lvl7pPr>
      <a:lvl8pPr marL="1371600" algn="ctr" rtl="0" fontAlgn="base">
        <a:spcBef>
          <a:spcPct val="0"/>
        </a:spcBef>
        <a:spcAft>
          <a:spcPct val="0"/>
        </a:spcAft>
        <a:defRPr sz="2400">
          <a:solidFill>
            <a:srgbClr val="FFFF00"/>
          </a:solidFill>
          <a:latin typeface="Comic Sans MS" pitchFamily="66" charset="0"/>
        </a:defRPr>
      </a:lvl8pPr>
      <a:lvl9pPr marL="1828800" algn="ctr" rtl="0" fontAlgn="base">
        <a:spcBef>
          <a:spcPct val="0"/>
        </a:spcBef>
        <a:spcAft>
          <a:spcPct val="0"/>
        </a:spcAft>
        <a:defRPr sz="2400">
          <a:solidFill>
            <a:srgbClr val="FFFF00"/>
          </a:solidFill>
          <a:latin typeface="Comic Sans MS" pitchFamily="66" charset="0"/>
        </a:defRPr>
      </a:lvl9pPr>
    </p:titleStyle>
    <p:bodyStyle>
      <a:lvl1pPr marL="342900" indent="-342900" algn="l" rtl="0" fontAlgn="base">
        <a:spcBef>
          <a:spcPct val="20000"/>
        </a:spcBef>
        <a:spcAft>
          <a:spcPct val="0"/>
        </a:spcAft>
        <a:buClr>
          <a:schemeClr val="accent1"/>
        </a:buClr>
        <a:buChar char="•"/>
        <a:defRPr sz="2400">
          <a:solidFill>
            <a:srgbClr val="FFFF00"/>
          </a:solidFill>
          <a:latin typeface="+mn-lt"/>
          <a:ea typeface="+mn-ea"/>
          <a:cs typeface="+mn-cs"/>
        </a:defRPr>
      </a:lvl1pPr>
      <a:lvl2pPr marL="742950" indent="-285750" algn="l" rtl="0" fontAlgn="base">
        <a:spcBef>
          <a:spcPct val="20000"/>
        </a:spcBef>
        <a:spcAft>
          <a:spcPct val="0"/>
        </a:spcAft>
        <a:buClr>
          <a:schemeClr val="hlink"/>
        </a:buClr>
        <a:buChar char="–"/>
        <a:defRPr sz="2000">
          <a:solidFill>
            <a:srgbClr val="FFFF00"/>
          </a:solidFill>
          <a:latin typeface="+mn-lt"/>
        </a:defRPr>
      </a:lvl2pPr>
      <a:lvl3pPr marL="1143000" indent="-228600" algn="l" rtl="0" fontAlgn="base">
        <a:spcBef>
          <a:spcPct val="20000"/>
        </a:spcBef>
        <a:spcAft>
          <a:spcPct val="0"/>
        </a:spcAft>
        <a:buClr>
          <a:schemeClr val="accent1"/>
        </a:buClr>
        <a:buChar char="•"/>
        <a:defRPr>
          <a:solidFill>
            <a:srgbClr val="FFFF00"/>
          </a:solidFill>
          <a:latin typeface="+mn-lt"/>
        </a:defRPr>
      </a:lvl3pPr>
      <a:lvl4pPr marL="1600200" indent="-228600" algn="l" rtl="0" fontAlgn="base">
        <a:spcBef>
          <a:spcPct val="20000"/>
        </a:spcBef>
        <a:spcAft>
          <a:spcPct val="0"/>
        </a:spcAft>
        <a:buClr>
          <a:schemeClr val="folHlink"/>
        </a:buClr>
        <a:buChar char="–"/>
        <a:defRPr sz="1600">
          <a:solidFill>
            <a:srgbClr val="FFFF00"/>
          </a:solidFill>
          <a:latin typeface="+mn-lt"/>
        </a:defRPr>
      </a:lvl4pPr>
      <a:lvl5pPr marL="2057400" indent="-228600" algn="l" rtl="0" fontAlgn="base">
        <a:spcBef>
          <a:spcPct val="20000"/>
        </a:spcBef>
        <a:spcAft>
          <a:spcPct val="0"/>
        </a:spcAft>
        <a:buClr>
          <a:schemeClr val="accent1"/>
        </a:buClr>
        <a:buChar char="»"/>
        <a:defRPr sz="1600" i="1">
          <a:solidFill>
            <a:srgbClr val="FFFF00"/>
          </a:solidFill>
          <a:latin typeface="+mn-lt"/>
        </a:defRPr>
      </a:lvl5pPr>
      <a:lvl6pPr marL="2514600" indent="-228600" algn="l" rtl="0" fontAlgn="base">
        <a:spcBef>
          <a:spcPct val="20000"/>
        </a:spcBef>
        <a:spcAft>
          <a:spcPct val="0"/>
        </a:spcAft>
        <a:buClr>
          <a:schemeClr val="accent1"/>
        </a:buClr>
        <a:buChar char="»"/>
        <a:defRPr sz="1600" i="1">
          <a:solidFill>
            <a:srgbClr val="FFFF00"/>
          </a:solidFill>
          <a:latin typeface="+mn-lt"/>
        </a:defRPr>
      </a:lvl6pPr>
      <a:lvl7pPr marL="2971800" indent="-228600" algn="l" rtl="0" fontAlgn="base">
        <a:spcBef>
          <a:spcPct val="20000"/>
        </a:spcBef>
        <a:spcAft>
          <a:spcPct val="0"/>
        </a:spcAft>
        <a:buClr>
          <a:schemeClr val="accent1"/>
        </a:buClr>
        <a:buChar char="»"/>
        <a:defRPr sz="1600" i="1">
          <a:solidFill>
            <a:srgbClr val="FFFF00"/>
          </a:solidFill>
          <a:latin typeface="+mn-lt"/>
        </a:defRPr>
      </a:lvl7pPr>
      <a:lvl8pPr marL="3429000" indent="-228600" algn="l" rtl="0" fontAlgn="base">
        <a:spcBef>
          <a:spcPct val="20000"/>
        </a:spcBef>
        <a:spcAft>
          <a:spcPct val="0"/>
        </a:spcAft>
        <a:buClr>
          <a:schemeClr val="accent1"/>
        </a:buClr>
        <a:buChar char="»"/>
        <a:defRPr sz="1600" i="1">
          <a:solidFill>
            <a:srgbClr val="FFFF00"/>
          </a:solidFill>
          <a:latin typeface="+mn-lt"/>
        </a:defRPr>
      </a:lvl8pPr>
      <a:lvl9pPr marL="3886200" indent="-228600" algn="l" rtl="0" fontAlgn="base">
        <a:spcBef>
          <a:spcPct val="20000"/>
        </a:spcBef>
        <a:spcAft>
          <a:spcPct val="0"/>
        </a:spcAft>
        <a:buClr>
          <a:schemeClr val="accent1"/>
        </a:buClr>
        <a:buChar char="»"/>
        <a:defRPr sz="1600" i="1">
          <a:solidFill>
            <a:srgbClr val="FFFF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pic>
        <p:nvPicPr>
          <p:cNvPr id="8224" name="Picture 32" descr="C:\CLIC\CTF3 dba\background.jpg"/>
          <p:cNvPicPr>
            <a:picLocks noChangeAspect="1" noChangeArrowheads="1"/>
          </p:cNvPicPr>
          <p:nvPr userDrawn="1"/>
        </p:nvPicPr>
        <p:blipFill>
          <a:blip r:embed="rId13" cstate="print"/>
          <a:srcRect/>
          <a:stretch>
            <a:fillRect/>
          </a:stretch>
        </p:blipFill>
        <p:spPr bwMode="auto">
          <a:xfrm>
            <a:off x="161926" y="452438"/>
            <a:ext cx="8820150" cy="5953125"/>
          </a:xfrm>
          <a:prstGeom prst="rect">
            <a:avLst/>
          </a:prstGeom>
          <a:noFill/>
        </p:spPr>
      </p:pic>
      <p:pic>
        <p:nvPicPr>
          <p:cNvPr id="8214" name="Picture 22"/>
          <p:cNvPicPr>
            <a:picLocks noChangeArrowheads="1"/>
          </p:cNvPicPr>
          <p:nvPr userDrawn="1"/>
        </p:nvPicPr>
        <p:blipFill>
          <a:blip r:embed="rId14" cstate="print"/>
          <a:srcRect/>
          <a:stretch>
            <a:fillRect/>
          </a:stretch>
        </p:blipFill>
        <p:spPr bwMode="auto">
          <a:xfrm>
            <a:off x="1" y="84139"/>
            <a:ext cx="8167688" cy="719137"/>
          </a:xfrm>
          <a:prstGeom prst="rect">
            <a:avLst/>
          </a:prstGeom>
          <a:noFill/>
          <a:ln w="9525">
            <a:noFill/>
            <a:miter lim="800000"/>
            <a:headEnd/>
            <a:tailEnd/>
          </a:ln>
          <a:effectLst/>
        </p:spPr>
      </p:pic>
      <p:sp>
        <p:nvSpPr>
          <p:cNvPr id="8194" name="Rectangle 2"/>
          <p:cNvSpPr>
            <a:spLocks noGrp="1" noChangeArrowheads="1"/>
          </p:cNvSpPr>
          <p:nvPr>
            <p:ph type="title"/>
          </p:nvPr>
        </p:nvSpPr>
        <p:spPr bwMode="auto">
          <a:xfrm>
            <a:off x="2706688" y="120650"/>
            <a:ext cx="526891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663575" y="1049338"/>
            <a:ext cx="7772400" cy="5167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ftr" sz="quarter" idx="3"/>
          </p:nvPr>
        </p:nvSpPr>
        <p:spPr bwMode="auto">
          <a:xfrm>
            <a:off x="6583364" y="6221413"/>
            <a:ext cx="23971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bg2"/>
                </a:solidFill>
              </a:defRPr>
            </a:lvl1pPr>
          </a:lstStyle>
          <a:p>
            <a:pPr fontAlgn="base">
              <a:spcBef>
                <a:spcPct val="0"/>
              </a:spcBef>
              <a:spcAft>
                <a:spcPct val="0"/>
              </a:spcAft>
            </a:pPr>
            <a:r>
              <a:rPr lang="en-US" smtClean="0">
                <a:solidFill>
                  <a:srgbClr val="808080"/>
                </a:solidFill>
              </a:rPr>
              <a:t>PS Seminar 26 Sep. ‘02</a:t>
            </a:r>
          </a:p>
        </p:txBody>
      </p:sp>
      <p:pic>
        <p:nvPicPr>
          <p:cNvPr id="8217" name="Picture 25" descr="C:\CLIC\CTF3 dba\logo1css.gif"/>
          <p:cNvPicPr>
            <a:picLocks noChangeAspect="1" noChangeArrowheads="1"/>
          </p:cNvPicPr>
          <p:nvPr userDrawn="1"/>
        </p:nvPicPr>
        <p:blipFill>
          <a:blip r:embed="rId15" cstate="print"/>
          <a:srcRect/>
          <a:stretch>
            <a:fillRect/>
          </a:stretch>
        </p:blipFill>
        <p:spPr bwMode="auto">
          <a:xfrm>
            <a:off x="7935914" y="104775"/>
            <a:ext cx="1103312" cy="819150"/>
          </a:xfrm>
          <a:prstGeom prst="rect">
            <a:avLst/>
          </a:prstGeom>
          <a:noFill/>
        </p:spPr>
      </p:pic>
      <p:sp>
        <p:nvSpPr>
          <p:cNvPr id="8225" name="Text Box 33"/>
          <p:cNvSpPr txBox="1">
            <a:spLocks noChangeArrowheads="1"/>
          </p:cNvSpPr>
          <p:nvPr userDrawn="1"/>
        </p:nvSpPr>
        <p:spPr bwMode="auto">
          <a:xfrm>
            <a:off x="3548064" y="6415090"/>
            <a:ext cx="2231701"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CTF3 DBA – Why? and How?</a:t>
            </a:r>
          </a:p>
        </p:txBody>
      </p:sp>
      <p:sp>
        <p:nvSpPr>
          <p:cNvPr id="8226" name="Text Box 34"/>
          <p:cNvSpPr txBox="1">
            <a:spLocks noChangeArrowheads="1"/>
          </p:cNvSpPr>
          <p:nvPr userDrawn="1"/>
        </p:nvSpPr>
        <p:spPr bwMode="auto">
          <a:xfrm>
            <a:off x="427038" y="6416676"/>
            <a:ext cx="992579" cy="276999"/>
          </a:xfrm>
          <a:prstGeom prst="rect">
            <a:avLst/>
          </a:prstGeom>
          <a:noFill/>
          <a:ln w="25400">
            <a:noFill/>
            <a:miter lim="800000"/>
            <a:headEnd/>
            <a:tailEnd/>
          </a:ln>
          <a:effectLst/>
        </p:spPr>
        <p:txBody>
          <a:bodyPr wrap="none">
            <a:spAutoFit/>
          </a:bodyPr>
          <a:lstStyle/>
          <a:p>
            <a:pPr fontAlgn="base">
              <a:spcBef>
                <a:spcPct val="0"/>
              </a:spcBef>
              <a:spcAft>
                <a:spcPct val="0"/>
              </a:spcAft>
            </a:pPr>
            <a:r>
              <a:rPr lang="en-US" sz="1200" smtClean="0">
                <a:solidFill>
                  <a:srgbClr val="808080"/>
                </a:solidFill>
              </a:rPr>
              <a:t>Erk Jensen</a:t>
            </a:r>
          </a:p>
        </p:txBody>
      </p:sp>
    </p:spTree>
  </p:cSld>
  <p:clrMap bg1="dk2" tx1="lt1" bg2="dk1" tx2="lt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hf sldNum="0" hdr="0" dt="0"/>
  <p:txStyles>
    <p:titleStyle>
      <a:lvl1pPr algn="ctr" rtl="0" fontAlgn="base">
        <a:spcBef>
          <a:spcPct val="0"/>
        </a:spcBef>
        <a:spcAft>
          <a:spcPct val="0"/>
        </a:spcAft>
        <a:defRPr sz="2400">
          <a:solidFill>
            <a:srgbClr val="FFFF00"/>
          </a:solidFill>
          <a:latin typeface="+mj-lt"/>
          <a:ea typeface="+mj-ea"/>
          <a:cs typeface="+mj-cs"/>
        </a:defRPr>
      </a:lvl1pPr>
      <a:lvl2pPr algn="ctr" rtl="0" fontAlgn="base">
        <a:spcBef>
          <a:spcPct val="0"/>
        </a:spcBef>
        <a:spcAft>
          <a:spcPct val="0"/>
        </a:spcAft>
        <a:defRPr sz="2400">
          <a:solidFill>
            <a:srgbClr val="FFFF00"/>
          </a:solidFill>
          <a:latin typeface="Comic Sans MS" pitchFamily="66" charset="0"/>
        </a:defRPr>
      </a:lvl2pPr>
      <a:lvl3pPr algn="ctr" rtl="0" fontAlgn="base">
        <a:spcBef>
          <a:spcPct val="0"/>
        </a:spcBef>
        <a:spcAft>
          <a:spcPct val="0"/>
        </a:spcAft>
        <a:defRPr sz="2400">
          <a:solidFill>
            <a:srgbClr val="FFFF00"/>
          </a:solidFill>
          <a:latin typeface="Comic Sans MS" pitchFamily="66" charset="0"/>
        </a:defRPr>
      </a:lvl3pPr>
      <a:lvl4pPr algn="ctr" rtl="0" fontAlgn="base">
        <a:spcBef>
          <a:spcPct val="0"/>
        </a:spcBef>
        <a:spcAft>
          <a:spcPct val="0"/>
        </a:spcAft>
        <a:defRPr sz="2400">
          <a:solidFill>
            <a:srgbClr val="FFFF00"/>
          </a:solidFill>
          <a:latin typeface="Comic Sans MS" pitchFamily="66" charset="0"/>
        </a:defRPr>
      </a:lvl4pPr>
      <a:lvl5pPr algn="ctr" rtl="0" fontAlgn="base">
        <a:spcBef>
          <a:spcPct val="0"/>
        </a:spcBef>
        <a:spcAft>
          <a:spcPct val="0"/>
        </a:spcAft>
        <a:defRPr sz="2400">
          <a:solidFill>
            <a:srgbClr val="FFFF00"/>
          </a:solidFill>
          <a:latin typeface="Comic Sans MS" pitchFamily="66" charset="0"/>
        </a:defRPr>
      </a:lvl5pPr>
      <a:lvl6pPr marL="457200" algn="ctr" rtl="0" fontAlgn="base">
        <a:spcBef>
          <a:spcPct val="0"/>
        </a:spcBef>
        <a:spcAft>
          <a:spcPct val="0"/>
        </a:spcAft>
        <a:defRPr sz="2400">
          <a:solidFill>
            <a:srgbClr val="FFFF00"/>
          </a:solidFill>
          <a:latin typeface="Comic Sans MS" pitchFamily="66" charset="0"/>
        </a:defRPr>
      </a:lvl6pPr>
      <a:lvl7pPr marL="914400" algn="ctr" rtl="0" fontAlgn="base">
        <a:spcBef>
          <a:spcPct val="0"/>
        </a:spcBef>
        <a:spcAft>
          <a:spcPct val="0"/>
        </a:spcAft>
        <a:defRPr sz="2400">
          <a:solidFill>
            <a:srgbClr val="FFFF00"/>
          </a:solidFill>
          <a:latin typeface="Comic Sans MS" pitchFamily="66" charset="0"/>
        </a:defRPr>
      </a:lvl7pPr>
      <a:lvl8pPr marL="1371600" algn="ctr" rtl="0" fontAlgn="base">
        <a:spcBef>
          <a:spcPct val="0"/>
        </a:spcBef>
        <a:spcAft>
          <a:spcPct val="0"/>
        </a:spcAft>
        <a:defRPr sz="2400">
          <a:solidFill>
            <a:srgbClr val="FFFF00"/>
          </a:solidFill>
          <a:latin typeface="Comic Sans MS" pitchFamily="66" charset="0"/>
        </a:defRPr>
      </a:lvl8pPr>
      <a:lvl9pPr marL="1828800" algn="ctr" rtl="0" fontAlgn="base">
        <a:spcBef>
          <a:spcPct val="0"/>
        </a:spcBef>
        <a:spcAft>
          <a:spcPct val="0"/>
        </a:spcAft>
        <a:defRPr sz="2400">
          <a:solidFill>
            <a:srgbClr val="FFFF00"/>
          </a:solidFill>
          <a:latin typeface="Comic Sans MS" pitchFamily="66" charset="0"/>
        </a:defRPr>
      </a:lvl9pPr>
    </p:titleStyle>
    <p:bodyStyle>
      <a:lvl1pPr marL="342900" indent="-342900" algn="l" rtl="0" fontAlgn="base">
        <a:spcBef>
          <a:spcPct val="20000"/>
        </a:spcBef>
        <a:spcAft>
          <a:spcPct val="0"/>
        </a:spcAft>
        <a:buClr>
          <a:schemeClr val="accent1"/>
        </a:buClr>
        <a:buChar char="•"/>
        <a:defRPr sz="2400">
          <a:solidFill>
            <a:srgbClr val="FFFF00"/>
          </a:solidFill>
          <a:latin typeface="+mn-lt"/>
          <a:ea typeface="+mn-ea"/>
          <a:cs typeface="+mn-cs"/>
        </a:defRPr>
      </a:lvl1pPr>
      <a:lvl2pPr marL="742950" indent="-285750" algn="l" rtl="0" fontAlgn="base">
        <a:spcBef>
          <a:spcPct val="20000"/>
        </a:spcBef>
        <a:spcAft>
          <a:spcPct val="0"/>
        </a:spcAft>
        <a:buClr>
          <a:schemeClr val="hlink"/>
        </a:buClr>
        <a:buChar char="–"/>
        <a:defRPr sz="2000">
          <a:solidFill>
            <a:srgbClr val="FFFF00"/>
          </a:solidFill>
          <a:latin typeface="+mn-lt"/>
        </a:defRPr>
      </a:lvl2pPr>
      <a:lvl3pPr marL="1143000" indent="-228600" algn="l" rtl="0" fontAlgn="base">
        <a:spcBef>
          <a:spcPct val="20000"/>
        </a:spcBef>
        <a:spcAft>
          <a:spcPct val="0"/>
        </a:spcAft>
        <a:buClr>
          <a:schemeClr val="accent1"/>
        </a:buClr>
        <a:buChar char="•"/>
        <a:defRPr>
          <a:solidFill>
            <a:srgbClr val="FFFF00"/>
          </a:solidFill>
          <a:latin typeface="+mn-lt"/>
        </a:defRPr>
      </a:lvl3pPr>
      <a:lvl4pPr marL="1600200" indent="-228600" algn="l" rtl="0" fontAlgn="base">
        <a:spcBef>
          <a:spcPct val="20000"/>
        </a:spcBef>
        <a:spcAft>
          <a:spcPct val="0"/>
        </a:spcAft>
        <a:buClr>
          <a:schemeClr val="folHlink"/>
        </a:buClr>
        <a:buChar char="–"/>
        <a:defRPr sz="1600">
          <a:solidFill>
            <a:srgbClr val="FFFF00"/>
          </a:solidFill>
          <a:latin typeface="+mn-lt"/>
        </a:defRPr>
      </a:lvl4pPr>
      <a:lvl5pPr marL="2057400" indent="-228600" algn="l" rtl="0" fontAlgn="base">
        <a:spcBef>
          <a:spcPct val="20000"/>
        </a:spcBef>
        <a:spcAft>
          <a:spcPct val="0"/>
        </a:spcAft>
        <a:buClr>
          <a:schemeClr val="accent1"/>
        </a:buClr>
        <a:buChar char="»"/>
        <a:defRPr sz="1600" i="1">
          <a:solidFill>
            <a:srgbClr val="FFFF00"/>
          </a:solidFill>
          <a:latin typeface="+mn-lt"/>
        </a:defRPr>
      </a:lvl5pPr>
      <a:lvl6pPr marL="2514600" indent="-228600" algn="l" rtl="0" fontAlgn="base">
        <a:spcBef>
          <a:spcPct val="20000"/>
        </a:spcBef>
        <a:spcAft>
          <a:spcPct val="0"/>
        </a:spcAft>
        <a:buClr>
          <a:schemeClr val="accent1"/>
        </a:buClr>
        <a:buChar char="»"/>
        <a:defRPr sz="1600" i="1">
          <a:solidFill>
            <a:srgbClr val="FFFF00"/>
          </a:solidFill>
          <a:latin typeface="+mn-lt"/>
        </a:defRPr>
      </a:lvl6pPr>
      <a:lvl7pPr marL="2971800" indent="-228600" algn="l" rtl="0" fontAlgn="base">
        <a:spcBef>
          <a:spcPct val="20000"/>
        </a:spcBef>
        <a:spcAft>
          <a:spcPct val="0"/>
        </a:spcAft>
        <a:buClr>
          <a:schemeClr val="accent1"/>
        </a:buClr>
        <a:buChar char="»"/>
        <a:defRPr sz="1600" i="1">
          <a:solidFill>
            <a:srgbClr val="FFFF00"/>
          </a:solidFill>
          <a:latin typeface="+mn-lt"/>
        </a:defRPr>
      </a:lvl7pPr>
      <a:lvl8pPr marL="3429000" indent="-228600" algn="l" rtl="0" fontAlgn="base">
        <a:spcBef>
          <a:spcPct val="20000"/>
        </a:spcBef>
        <a:spcAft>
          <a:spcPct val="0"/>
        </a:spcAft>
        <a:buClr>
          <a:schemeClr val="accent1"/>
        </a:buClr>
        <a:buChar char="»"/>
        <a:defRPr sz="1600" i="1">
          <a:solidFill>
            <a:srgbClr val="FFFF00"/>
          </a:solidFill>
          <a:latin typeface="+mn-lt"/>
        </a:defRPr>
      </a:lvl8pPr>
      <a:lvl9pPr marL="3886200" indent="-228600" algn="l" rtl="0" fontAlgn="base">
        <a:spcBef>
          <a:spcPct val="20000"/>
        </a:spcBef>
        <a:spcAft>
          <a:spcPct val="0"/>
        </a:spcAft>
        <a:buClr>
          <a:schemeClr val="accent1"/>
        </a:buClr>
        <a:buChar char="»"/>
        <a:defRPr sz="1600" i="1">
          <a:solidFill>
            <a:srgbClr val="FFFF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3"/>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3CFC3D3A-B05E-41D2-93DA-DB41C2808F1B}"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2C68E50A-F92E-44F0-8589-98E070637A7A}"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16.xml"/><Relationship Id="rId7" Type="http://schemas.openxmlformats.org/officeDocument/2006/relationships/image" Target="../media/image38.png"/><Relationship Id="rId2" Type="http://schemas.openxmlformats.org/officeDocument/2006/relationships/slideLayout" Target="../slideLayouts/slideLayout79.xml"/><Relationship Id="rId1" Type="http://schemas.openxmlformats.org/officeDocument/2006/relationships/vmlDrawing" Target="../drawings/vmlDrawing1.vml"/><Relationship Id="rId6" Type="http://schemas.openxmlformats.org/officeDocument/2006/relationships/image" Target="../media/image37.png"/><Relationship Id="rId11" Type="http://schemas.openxmlformats.org/officeDocument/2006/relationships/oleObject" Target="../embeddings/oleObject1.bin"/><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0.xml"/><Relationship Id="rId1" Type="http://schemas.openxmlformats.org/officeDocument/2006/relationships/slideLayout" Target="../slideLayouts/slideLayout106.xml"/><Relationship Id="rId4" Type="http://schemas.openxmlformats.org/officeDocument/2006/relationships/image" Target="../media/image47.emf"/></Relationships>
</file>

<file path=ppt/slides/_rels/slide21.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9.emf"/></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23.xml"/><Relationship Id="rId1" Type="http://schemas.openxmlformats.org/officeDocument/2006/relationships/slideLayout" Target="../slideLayouts/slideLayout113.xml"/><Relationship Id="rId6" Type="http://schemas.openxmlformats.org/officeDocument/2006/relationships/image" Target="../media/image54.emf"/><Relationship Id="rId5" Type="http://schemas.openxmlformats.org/officeDocument/2006/relationships/image" Target="../media/image53.emf"/><Relationship Id="rId4" Type="http://schemas.openxmlformats.org/officeDocument/2006/relationships/image" Target="../media/image52.emf"/></Relationships>
</file>

<file path=ppt/slides/_rels/slide2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4.xml"/><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8.xml"/><Relationship Id="rId1" Type="http://schemas.openxmlformats.org/officeDocument/2006/relationships/vmlDrawing" Target="../drawings/vmlDrawing2.vml"/><Relationship Id="rId5" Type="http://schemas.openxmlformats.org/officeDocument/2006/relationships/image" Target="../media/image57.png"/><Relationship Id="rId4" Type="http://schemas.openxmlformats.org/officeDocument/2006/relationships/oleObject" Target="../embeddings/Microsoft_Office_Excel_97-2003_Worksheet1.xls"/></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90.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27.xml"/><Relationship Id="rId1" Type="http://schemas.openxmlformats.org/officeDocument/2006/relationships/slideLayout" Target="../slideLayouts/slideLayout90.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8.xml"/><Relationship Id="rId1" Type="http://schemas.openxmlformats.org/officeDocument/2006/relationships/slideLayout" Target="../slideLayouts/slideLayout90.xml"/><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29.xml"/><Relationship Id="rId1" Type="http://schemas.openxmlformats.org/officeDocument/2006/relationships/slideLayout" Target="../slideLayouts/slideLayout129.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3.emf"/></Relationships>
</file>

<file path=ppt/slides/_rels/slide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8.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1538" y="1928804"/>
            <a:ext cx="6858048" cy="1200329"/>
          </a:xfrm>
          <a:prstGeom prst="rect">
            <a:avLst/>
          </a:prstGeom>
          <a:noFill/>
        </p:spPr>
        <p:txBody>
          <a:bodyPr wrap="square" rtlCol="0">
            <a:spAutoFit/>
          </a:bodyPr>
          <a:lstStyle/>
          <a:p>
            <a:pPr algn="ctr"/>
            <a:r>
              <a:rPr lang="en-US" sz="3600" dirty="0" smtClean="0"/>
              <a:t>Overall strategy for the rf structure development program </a:t>
            </a:r>
            <a:endParaRPr lang="en-US" sz="3600" dirty="0"/>
          </a:p>
        </p:txBody>
      </p:sp>
      <p:sp>
        <p:nvSpPr>
          <p:cNvPr id="3" name="TextBox 2"/>
          <p:cNvSpPr txBox="1"/>
          <p:nvPr/>
        </p:nvSpPr>
        <p:spPr>
          <a:xfrm>
            <a:off x="6357950" y="5429264"/>
            <a:ext cx="2428892" cy="923330"/>
          </a:xfrm>
          <a:prstGeom prst="rect">
            <a:avLst/>
          </a:prstGeom>
          <a:noFill/>
        </p:spPr>
        <p:txBody>
          <a:bodyPr wrap="square" rtlCol="0">
            <a:spAutoFit/>
          </a:bodyPr>
          <a:lstStyle/>
          <a:p>
            <a:pPr algn="r"/>
            <a:r>
              <a:rPr lang="en-US" dirty="0" smtClean="0"/>
              <a:t>W. Wuensch</a:t>
            </a:r>
          </a:p>
          <a:p>
            <a:pPr algn="r"/>
            <a:r>
              <a:rPr lang="en-US" dirty="0" smtClean="0"/>
              <a:t>CLIC ACE</a:t>
            </a:r>
          </a:p>
          <a:p>
            <a:pPr algn="r"/>
            <a:r>
              <a:rPr lang="en-US" dirty="0" smtClean="0"/>
              <a:t>2-2-2010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1" y="357167"/>
            <a:ext cx="8501122" cy="5447645"/>
          </a:xfrm>
          <a:prstGeom prst="rect">
            <a:avLst/>
          </a:prstGeom>
          <a:noFill/>
        </p:spPr>
        <p:txBody>
          <a:bodyPr wrap="square" rtlCol="0">
            <a:spAutoFit/>
          </a:bodyPr>
          <a:lstStyle/>
          <a:p>
            <a:pPr algn="ctr"/>
            <a:r>
              <a:rPr lang="en-US" sz="2800" dirty="0" smtClean="0"/>
              <a:t>Accelerating structure critical issues and programs</a:t>
            </a:r>
          </a:p>
          <a:p>
            <a:endParaRPr lang="en-US" sz="2000" dirty="0" smtClean="0"/>
          </a:p>
          <a:p>
            <a:endParaRPr lang="en-US" sz="2000" dirty="0" smtClean="0">
              <a:solidFill>
                <a:srgbClr val="FF0000"/>
              </a:solidFill>
            </a:endParaRPr>
          </a:p>
          <a:p>
            <a:r>
              <a:rPr lang="en-US" sz="2000" dirty="0" smtClean="0"/>
              <a:t>100 MV/m with high beam loading (efficiency) in large aperture (luminosity) long structures (efficiency and cost) with long pulse length (efficiency) operating at 10</a:t>
            </a:r>
            <a:r>
              <a:rPr lang="en-US" sz="2000" baseline="30000" dirty="0" smtClean="0"/>
              <a:t>-7</a:t>
            </a:r>
            <a:r>
              <a:rPr lang="en-US" sz="2000" dirty="0" smtClean="0"/>
              <a:t>/m breakdown rate (luminosity) and with long-range damping (efficiency). We are limited mainly by breakdown and pulsed surface heating.</a:t>
            </a:r>
          </a:p>
          <a:p>
            <a:endParaRPr lang="en-US" sz="2000" dirty="0"/>
          </a:p>
          <a:p>
            <a:pPr>
              <a:buFont typeface="Arial" pitchFamily="34" charset="0"/>
              <a:buChar char="•"/>
            </a:pPr>
            <a:r>
              <a:rPr lang="en-US" sz="2000" dirty="0" smtClean="0">
                <a:solidFill>
                  <a:schemeClr val="tx2"/>
                </a:solidFill>
              </a:rPr>
              <a:t>Developing high-power scaling laws supported by fundamental theoretical and simulation studies and experiments.</a:t>
            </a:r>
          </a:p>
          <a:p>
            <a:pPr>
              <a:buFont typeface="Arial" pitchFamily="34" charset="0"/>
              <a:buChar char="•"/>
            </a:pPr>
            <a:r>
              <a:rPr lang="en-US" sz="2000" dirty="0" smtClean="0">
                <a:solidFill>
                  <a:schemeClr val="tx2"/>
                </a:solidFill>
              </a:rPr>
              <a:t>Developed an integrated rf and linac design and optimization procedure</a:t>
            </a:r>
          </a:p>
          <a:p>
            <a:pPr>
              <a:buFont typeface="Arial" pitchFamily="34" charset="0"/>
              <a:buChar char="•"/>
            </a:pPr>
            <a:r>
              <a:rPr lang="en-US" sz="2000" dirty="0" smtClean="0">
                <a:solidFill>
                  <a:schemeClr val="tx2"/>
                </a:solidFill>
              </a:rPr>
              <a:t>Developing preparation and manufacturing procedures for high gradient (KEK/SLAC is current baseline). </a:t>
            </a:r>
            <a:r>
              <a:rPr lang="en-US" sz="2000" dirty="0" err="1" smtClean="0">
                <a:solidFill>
                  <a:srgbClr val="FF0000"/>
                </a:solidFill>
              </a:rPr>
              <a:t>Germana’s</a:t>
            </a:r>
            <a:r>
              <a:rPr lang="en-US" sz="2000" dirty="0" smtClean="0">
                <a:solidFill>
                  <a:srgbClr val="FF0000"/>
                </a:solidFill>
              </a:rPr>
              <a:t> presentation.</a:t>
            </a:r>
          </a:p>
          <a:p>
            <a:pPr>
              <a:buFont typeface="Arial" pitchFamily="34" charset="0"/>
              <a:buChar char="•"/>
            </a:pPr>
            <a:r>
              <a:rPr lang="en-US" sz="2000" dirty="0" smtClean="0">
                <a:solidFill>
                  <a:schemeClr val="tx2"/>
                </a:solidFill>
              </a:rPr>
              <a:t>High-power rf prototype testing program which is approaching the full CLIC structure in a progression of steps. </a:t>
            </a:r>
            <a:r>
              <a:rPr lang="en-US" sz="2000" dirty="0" smtClean="0">
                <a:solidFill>
                  <a:srgbClr val="FF0000"/>
                </a:solidFill>
              </a:rPr>
              <a:t>Steffen’s presentation.</a:t>
            </a:r>
          </a:p>
          <a:p>
            <a:pPr>
              <a:buFont typeface="Arial" pitchFamily="34" charset="0"/>
              <a:buChar char="•"/>
            </a:pPr>
            <a:r>
              <a:rPr lang="en-US" sz="2000" dirty="0" smtClean="0">
                <a:solidFill>
                  <a:schemeClr val="tx2"/>
                </a:solidFill>
              </a:rPr>
              <a:t>We currently have no alternative-material rf structures in the pipeline. This is only addressed in specialized experiments like dc spark.</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5" y="71415"/>
            <a:ext cx="8858312" cy="6555641"/>
          </a:xfrm>
          <a:prstGeom prst="rect">
            <a:avLst/>
          </a:prstGeom>
          <a:noFill/>
        </p:spPr>
        <p:txBody>
          <a:bodyPr wrap="square" rtlCol="0">
            <a:spAutoFit/>
          </a:bodyPr>
          <a:lstStyle/>
          <a:p>
            <a:pPr algn="ctr"/>
            <a:r>
              <a:rPr lang="en-US" sz="2400" dirty="0" smtClean="0"/>
              <a:t>Accelerating structure critical issues and programs 2</a:t>
            </a:r>
          </a:p>
          <a:p>
            <a:endParaRPr lang="en-US" dirty="0"/>
          </a:p>
          <a:p>
            <a:r>
              <a:rPr lang="en-US" dirty="0" smtClean="0"/>
              <a:t>Long range wakefield damping of the order of two orders of magnitude in six fundamental cycles.</a:t>
            </a:r>
          </a:p>
          <a:p>
            <a:endParaRPr lang="en-US" dirty="0"/>
          </a:p>
          <a:p>
            <a:pPr>
              <a:buFont typeface="Arial" pitchFamily="34" charset="0"/>
              <a:buChar char="•"/>
            </a:pPr>
            <a:r>
              <a:rPr lang="en-US" dirty="0" smtClean="0">
                <a:solidFill>
                  <a:schemeClr val="tx2"/>
                </a:solidFill>
              </a:rPr>
              <a:t>Simulations using a number of different techniques and programs</a:t>
            </a:r>
          </a:p>
          <a:p>
            <a:pPr>
              <a:buFont typeface="Arial" pitchFamily="34" charset="0"/>
              <a:buChar char="•"/>
            </a:pPr>
            <a:r>
              <a:rPr lang="en-US" dirty="0" smtClean="0">
                <a:solidFill>
                  <a:schemeClr val="tx2"/>
                </a:solidFill>
              </a:rPr>
              <a:t>Experimental program including a test in ASSET and indirect wakefield monitor tests.</a:t>
            </a:r>
          </a:p>
          <a:p>
            <a:pPr>
              <a:buFont typeface="Arial" pitchFamily="34" charset="0"/>
              <a:buChar char="•"/>
            </a:pPr>
            <a:r>
              <a:rPr lang="en-US" dirty="0" smtClean="0">
                <a:solidFill>
                  <a:schemeClr val="tx2"/>
                </a:solidFill>
              </a:rPr>
              <a:t>Baseline heavy damping.  Alternatives are slotted quadrants, DDS (Manchester) and Choke mode (</a:t>
            </a:r>
            <a:r>
              <a:rPr lang="en-US" dirty="0" err="1" smtClean="0">
                <a:solidFill>
                  <a:schemeClr val="tx2"/>
                </a:solidFill>
              </a:rPr>
              <a:t>Tsinghua</a:t>
            </a:r>
            <a:r>
              <a:rPr lang="en-US" dirty="0" smtClean="0">
                <a:solidFill>
                  <a:schemeClr val="tx2"/>
                </a:solidFill>
              </a:rPr>
              <a:t>)</a:t>
            </a:r>
          </a:p>
          <a:p>
            <a:endParaRPr lang="en-US" dirty="0" smtClean="0">
              <a:solidFill>
                <a:schemeClr val="tx2"/>
              </a:solidFill>
            </a:endParaRPr>
          </a:p>
          <a:p>
            <a:r>
              <a:rPr lang="en-US" dirty="0" smtClean="0"/>
              <a:t>Micron precision manufacture, assembly and integration</a:t>
            </a:r>
          </a:p>
          <a:p>
            <a:endParaRPr lang="en-US" dirty="0" smtClean="0"/>
          </a:p>
          <a:p>
            <a:pPr>
              <a:buFont typeface="Arial" pitchFamily="34" charset="0"/>
              <a:buChar char="•"/>
            </a:pPr>
            <a:r>
              <a:rPr lang="en-US" dirty="0" smtClean="0">
                <a:solidFill>
                  <a:schemeClr val="tx2"/>
                </a:solidFill>
              </a:rPr>
              <a:t>Dedicated manufacturing study</a:t>
            </a:r>
          </a:p>
          <a:p>
            <a:pPr>
              <a:buFont typeface="Arial" pitchFamily="34" charset="0"/>
              <a:buChar char="•"/>
            </a:pPr>
            <a:r>
              <a:rPr lang="en-US" dirty="0" smtClean="0">
                <a:solidFill>
                  <a:schemeClr val="tx2"/>
                </a:solidFill>
              </a:rPr>
              <a:t>Subsystem (cooling, vacuum, support) design</a:t>
            </a:r>
          </a:p>
          <a:p>
            <a:pPr>
              <a:buFont typeface="Arial" pitchFamily="34" charset="0"/>
              <a:buChar char="•"/>
            </a:pPr>
            <a:r>
              <a:rPr lang="en-US" dirty="0" smtClean="0">
                <a:solidFill>
                  <a:schemeClr val="tx2"/>
                </a:solidFill>
              </a:rPr>
              <a:t>Wakefield monitor development</a:t>
            </a:r>
          </a:p>
          <a:p>
            <a:pPr>
              <a:buFont typeface="Arial" pitchFamily="34" charset="0"/>
              <a:buChar char="•"/>
            </a:pPr>
            <a:r>
              <a:rPr lang="en-US" dirty="0" smtClean="0">
                <a:solidFill>
                  <a:schemeClr val="tx2"/>
                </a:solidFill>
              </a:rPr>
              <a:t>Dedicated cost studies are underway</a:t>
            </a:r>
          </a:p>
          <a:p>
            <a:pPr>
              <a:buFont typeface="Arial" pitchFamily="34" charset="0"/>
              <a:buChar char="•"/>
            </a:pPr>
            <a:r>
              <a:rPr lang="en-US" dirty="0" smtClean="0">
                <a:solidFill>
                  <a:schemeClr val="tx2"/>
                </a:solidFill>
              </a:rPr>
              <a:t>Other X-band and high gradient applications like TERA, X-FEL to gain experience and spread expertise.</a:t>
            </a:r>
          </a:p>
          <a:p>
            <a:pPr>
              <a:buFont typeface="Arial" pitchFamily="34" charset="0"/>
              <a:buChar char="•"/>
            </a:pPr>
            <a:endParaRPr lang="en-US" dirty="0" smtClean="0">
              <a:solidFill>
                <a:schemeClr val="tx2"/>
              </a:solidFill>
            </a:endParaRPr>
          </a:p>
          <a:p>
            <a:r>
              <a:rPr lang="en-US" b="1" dirty="0" smtClean="0">
                <a:solidFill>
                  <a:srgbClr val="FF0000"/>
                </a:solidFill>
              </a:rPr>
              <a:t>Dynamic Vacuum</a:t>
            </a:r>
          </a:p>
          <a:p>
            <a:endParaRPr lang="en-US" dirty="0" smtClean="0">
              <a:solidFill>
                <a:schemeClr val="tx2"/>
              </a:solidFill>
            </a:endParaRPr>
          </a:p>
          <a:p>
            <a:pPr>
              <a:buFont typeface="Arial" pitchFamily="34" charset="0"/>
              <a:buChar char="•"/>
            </a:pPr>
            <a:r>
              <a:rPr lang="en-US" dirty="0" smtClean="0">
                <a:solidFill>
                  <a:schemeClr val="tx2"/>
                </a:solidFill>
              </a:rPr>
              <a:t> Work program is now being established. Goal is direct measurement, we will likely need a combination of measurement and simulation. </a:t>
            </a:r>
            <a:endParaRPr lang="en-US" dirty="0">
              <a:solidFill>
                <a:schemeClr val="tx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500042"/>
            <a:ext cx="1083310" cy="646331"/>
          </a:xfrm>
          <a:prstGeom prst="rect">
            <a:avLst/>
          </a:prstGeom>
          <a:noFill/>
        </p:spPr>
        <p:txBody>
          <a:bodyPr wrap="none" rtlCol="0">
            <a:spAutoFit/>
          </a:bodyPr>
          <a:lstStyle/>
          <a:p>
            <a:r>
              <a:rPr lang="en-US" sz="3600" dirty="0" smtClean="0"/>
              <a:t>PETS</a:t>
            </a:r>
            <a:endParaRPr lang="en-US" sz="3600" dirty="0"/>
          </a:p>
        </p:txBody>
      </p:sp>
      <p:pic>
        <p:nvPicPr>
          <p:cNvPr id="3" name="Picture 2" descr="PETS_6-Bars_Zoom.jpg"/>
          <p:cNvPicPr>
            <a:picLocks noChangeAspect="1"/>
          </p:cNvPicPr>
          <p:nvPr/>
        </p:nvPicPr>
        <p:blipFill>
          <a:blip r:embed="rId3" cstate="print"/>
          <a:stretch>
            <a:fillRect/>
          </a:stretch>
        </p:blipFill>
        <p:spPr>
          <a:xfrm>
            <a:off x="2" y="4500570"/>
            <a:ext cx="4707028" cy="2357430"/>
          </a:xfrm>
          <a:prstGeom prst="rect">
            <a:avLst/>
          </a:prstGeom>
        </p:spPr>
      </p:pic>
      <p:pic>
        <p:nvPicPr>
          <p:cNvPr id="4" name="Picture 4"/>
          <p:cNvPicPr>
            <a:picLocks noChangeAspect="1" noChangeArrowheads="1"/>
          </p:cNvPicPr>
          <p:nvPr/>
        </p:nvPicPr>
        <p:blipFill>
          <a:blip r:embed="rId4" cstate="print"/>
          <a:srcRect/>
          <a:stretch>
            <a:fillRect/>
          </a:stretch>
        </p:blipFill>
        <p:spPr bwMode="auto">
          <a:xfrm>
            <a:off x="3071802" y="-24"/>
            <a:ext cx="3072471" cy="3643338"/>
          </a:xfrm>
          <a:prstGeom prst="rect">
            <a:avLst/>
          </a:prstGeom>
          <a:noFill/>
          <a:ln w="9525">
            <a:noFill/>
            <a:miter lim="800000"/>
            <a:headEnd/>
            <a:tailEnd/>
          </a:ln>
          <a:effectLst/>
        </p:spPr>
      </p:pic>
      <p:pic>
        <p:nvPicPr>
          <p:cNvPr id="5" name="Picture 9"/>
          <p:cNvPicPr>
            <a:picLocks noChangeAspect="1" noChangeArrowheads="1"/>
          </p:cNvPicPr>
          <p:nvPr/>
        </p:nvPicPr>
        <p:blipFill>
          <a:blip r:embed="rId5" cstate="print"/>
          <a:srcRect/>
          <a:stretch>
            <a:fillRect/>
          </a:stretch>
        </p:blipFill>
        <p:spPr bwMode="auto">
          <a:xfrm>
            <a:off x="-32" y="2000240"/>
            <a:ext cx="3048000" cy="2559050"/>
          </a:xfrm>
          <a:prstGeom prst="rect">
            <a:avLst/>
          </a:prstGeom>
          <a:noFill/>
          <a:ln w="9525">
            <a:noFill/>
            <a:miter lim="800000"/>
            <a:headEnd/>
            <a:tailEnd/>
          </a:ln>
          <a:effectLst/>
        </p:spPr>
      </p:pic>
      <p:pic>
        <p:nvPicPr>
          <p:cNvPr id="6" name="Picture 11"/>
          <p:cNvPicPr>
            <a:picLocks noChangeAspect="1" noChangeArrowheads="1"/>
          </p:cNvPicPr>
          <p:nvPr/>
        </p:nvPicPr>
        <p:blipFill>
          <a:blip r:embed="rId6" cstate="print"/>
          <a:srcRect/>
          <a:stretch>
            <a:fillRect/>
          </a:stretch>
        </p:blipFill>
        <p:spPr bwMode="auto">
          <a:xfrm>
            <a:off x="5043518" y="3065486"/>
            <a:ext cx="3886200" cy="3792538"/>
          </a:xfrm>
          <a:prstGeom prst="rect">
            <a:avLst/>
          </a:prstGeom>
          <a:noFill/>
          <a:ln w="9525">
            <a:noFill/>
            <a:miter lim="800000"/>
            <a:headEnd/>
            <a:tailEnd/>
          </a:ln>
          <a:effectLst/>
        </p:spPr>
      </p:pic>
      <p:pic>
        <p:nvPicPr>
          <p:cNvPr id="7" name="Picture 7"/>
          <p:cNvPicPr>
            <a:picLocks noChangeAspect="1" noChangeArrowheads="1"/>
          </p:cNvPicPr>
          <p:nvPr/>
        </p:nvPicPr>
        <p:blipFill>
          <a:blip r:embed="rId7" cstate="print"/>
          <a:srcRect t="-3171"/>
          <a:stretch>
            <a:fillRect/>
          </a:stretch>
        </p:blipFill>
        <p:spPr bwMode="auto">
          <a:xfrm>
            <a:off x="6858016" y="1"/>
            <a:ext cx="1792979" cy="314324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distrib"/>
          <p:cNvPicPr>
            <a:picLocks noChangeAspect="1" noChangeArrowheads="1"/>
          </p:cNvPicPr>
          <p:nvPr/>
        </p:nvPicPr>
        <p:blipFill>
          <a:blip r:embed="rId3" cstate="print"/>
          <a:srcRect l="-986"/>
          <a:stretch>
            <a:fillRect/>
          </a:stretch>
        </p:blipFill>
        <p:spPr bwMode="auto">
          <a:xfrm>
            <a:off x="3094892" y="4800600"/>
            <a:ext cx="3001108" cy="1822450"/>
          </a:xfrm>
          <a:prstGeom prst="rect">
            <a:avLst/>
          </a:prstGeom>
          <a:noFill/>
        </p:spPr>
      </p:pic>
      <p:pic>
        <p:nvPicPr>
          <p:cNvPr id="8195" name="Picture 3" descr="9-day processing"/>
          <p:cNvPicPr>
            <a:picLocks noChangeAspect="1" noChangeArrowheads="1"/>
          </p:cNvPicPr>
          <p:nvPr/>
        </p:nvPicPr>
        <p:blipFill>
          <a:blip r:embed="rId4" cstate="print"/>
          <a:srcRect/>
          <a:stretch>
            <a:fillRect/>
          </a:stretch>
        </p:blipFill>
        <p:spPr bwMode="auto">
          <a:xfrm>
            <a:off x="457200" y="152400"/>
            <a:ext cx="7391400" cy="4152900"/>
          </a:xfrm>
          <a:prstGeom prst="rect">
            <a:avLst/>
          </a:prstGeom>
          <a:noFill/>
        </p:spPr>
      </p:pic>
      <p:sp>
        <p:nvSpPr>
          <p:cNvPr id="8196" name="Line 4"/>
          <p:cNvSpPr>
            <a:spLocks noChangeShapeType="1"/>
          </p:cNvSpPr>
          <p:nvPr/>
        </p:nvSpPr>
        <p:spPr bwMode="auto">
          <a:xfrm>
            <a:off x="990600" y="762000"/>
            <a:ext cx="2819400" cy="0"/>
          </a:xfrm>
          <a:prstGeom prst="line">
            <a:avLst/>
          </a:prstGeom>
          <a:noFill/>
          <a:ln w="9525">
            <a:solidFill>
              <a:schemeClr val="tx1"/>
            </a:solidFill>
            <a:round/>
            <a:headEnd type="triangle" w="med" len="me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197" name="Line 5"/>
          <p:cNvSpPr>
            <a:spLocks noChangeShapeType="1"/>
          </p:cNvSpPr>
          <p:nvPr/>
        </p:nvSpPr>
        <p:spPr bwMode="auto">
          <a:xfrm>
            <a:off x="3810000" y="609600"/>
            <a:ext cx="0" cy="3048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198" name="Line 6"/>
          <p:cNvSpPr>
            <a:spLocks noChangeShapeType="1"/>
          </p:cNvSpPr>
          <p:nvPr/>
        </p:nvSpPr>
        <p:spPr bwMode="auto">
          <a:xfrm>
            <a:off x="3810000" y="762000"/>
            <a:ext cx="3505200" cy="0"/>
          </a:xfrm>
          <a:prstGeom prst="line">
            <a:avLst/>
          </a:prstGeom>
          <a:noFill/>
          <a:ln w="9525">
            <a:solidFill>
              <a:schemeClr val="tx1"/>
            </a:solidFill>
            <a:round/>
            <a:headEnd type="triangle" w="med" len="me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199" name="Text Box 7"/>
          <p:cNvSpPr txBox="1">
            <a:spLocks noChangeArrowheads="1"/>
          </p:cNvSpPr>
          <p:nvPr/>
        </p:nvSpPr>
        <p:spPr bwMode="auto">
          <a:xfrm>
            <a:off x="1295402" y="533405"/>
            <a:ext cx="1976823"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0000"/>
                </a:solidFill>
              </a:rPr>
              <a:t>2-5 11.09 (ASTA setting period)</a:t>
            </a:r>
          </a:p>
        </p:txBody>
      </p:sp>
      <p:sp>
        <p:nvSpPr>
          <p:cNvPr id="8200" name="Text Box 8"/>
          <p:cNvSpPr txBox="1">
            <a:spLocks noChangeArrowheads="1"/>
          </p:cNvSpPr>
          <p:nvPr/>
        </p:nvSpPr>
        <p:spPr bwMode="auto">
          <a:xfrm>
            <a:off x="3886200" y="533405"/>
            <a:ext cx="1494320"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0000"/>
                </a:solidFill>
              </a:rPr>
              <a:t>19-24 11.09 (flat pulse)</a:t>
            </a:r>
          </a:p>
        </p:txBody>
      </p:sp>
      <p:sp>
        <p:nvSpPr>
          <p:cNvPr id="8201" name="Line 9"/>
          <p:cNvSpPr>
            <a:spLocks noChangeShapeType="1"/>
          </p:cNvSpPr>
          <p:nvPr/>
        </p:nvSpPr>
        <p:spPr bwMode="auto">
          <a:xfrm>
            <a:off x="4114800" y="3657600"/>
            <a:ext cx="0" cy="7620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202" name="Text Box 10"/>
          <p:cNvSpPr txBox="1">
            <a:spLocks noChangeArrowheads="1"/>
          </p:cNvSpPr>
          <p:nvPr/>
        </p:nvSpPr>
        <p:spPr bwMode="auto">
          <a:xfrm>
            <a:off x="4876803" y="2971805"/>
            <a:ext cx="588623"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00FF"/>
                </a:solidFill>
              </a:rPr>
              <a:t>Energy</a:t>
            </a:r>
          </a:p>
        </p:txBody>
      </p:sp>
      <p:sp>
        <p:nvSpPr>
          <p:cNvPr id="8203" name="Text Box 11"/>
          <p:cNvSpPr txBox="1">
            <a:spLocks noChangeArrowheads="1"/>
          </p:cNvSpPr>
          <p:nvPr/>
        </p:nvSpPr>
        <p:spPr bwMode="auto">
          <a:xfrm>
            <a:off x="4191002" y="1676404"/>
            <a:ext cx="1042273" cy="246221"/>
          </a:xfrm>
          <a:prstGeom prst="rect">
            <a:avLst/>
          </a:prstGeom>
          <a:solidFill>
            <a:schemeClr val="bg1"/>
          </a:solidFill>
          <a:ln w="9525">
            <a:noFill/>
            <a:miter lim="800000"/>
            <a:headEnd/>
            <a:tailEnd/>
          </a:ln>
          <a:effectLst/>
        </p:spPr>
        <p:txBody>
          <a:bodyPr wrap="none">
            <a:spAutoFit/>
          </a:bodyPr>
          <a:lstStyle/>
          <a:p>
            <a:pPr fontAlgn="base">
              <a:spcBef>
                <a:spcPct val="0"/>
              </a:spcBef>
              <a:spcAft>
                <a:spcPct val="0"/>
              </a:spcAft>
            </a:pPr>
            <a:r>
              <a:rPr lang="en-US" sz="1000" smtClean="0">
                <a:solidFill>
                  <a:srgbClr val="FF3300"/>
                </a:solidFill>
              </a:rPr>
              <a:t>Average power</a:t>
            </a:r>
          </a:p>
        </p:txBody>
      </p:sp>
      <p:sp>
        <p:nvSpPr>
          <p:cNvPr id="8204" name="Text Box 12"/>
          <p:cNvSpPr txBox="1">
            <a:spLocks noChangeArrowheads="1"/>
          </p:cNvSpPr>
          <p:nvPr/>
        </p:nvSpPr>
        <p:spPr bwMode="auto">
          <a:xfrm>
            <a:off x="6019802" y="838204"/>
            <a:ext cx="857927" cy="246221"/>
          </a:xfrm>
          <a:prstGeom prst="rect">
            <a:avLst/>
          </a:prstGeom>
          <a:solidFill>
            <a:schemeClr val="bg1"/>
          </a:solidFill>
          <a:ln w="9525">
            <a:noFill/>
            <a:miter lim="800000"/>
            <a:headEnd/>
            <a:tailEnd/>
          </a:ln>
          <a:effectLst/>
        </p:spPr>
        <p:txBody>
          <a:bodyPr wrap="none">
            <a:spAutoFit/>
          </a:bodyPr>
          <a:lstStyle/>
          <a:p>
            <a:pPr fontAlgn="base">
              <a:spcBef>
                <a:spcPct val="0"/>
              </a:spcBef>
              <a:spcAft>
                <a:spcPct val="0"/>
              </a:spcAft>
            </a:pPr>
            <a:r>
              <a:rPr lang="en-US" sz="1000" smtClean="0">
                <a:solidFill>
                  <a:srgbClr val="0066FF"/>
                </a:solidFill>
              </a:rPr>
              <a:t>Peak power</a:t>
            </a:r>
          </a:p>
        </p:txBody>
      </p:sp>
      <p:sp>
        <p:nvSpPr>
          <p:cNvPr id="8205" name="AutoShape 13"/>
          <p:cNvSpPr>
            <a:spLocks/>
          </p:cNvSpPr>
          <p:nvPr/>
        </p:nvSpPr>
        <p:spPr bwMode="auto">
          <a:xfrm rot="5400000">
            <a:off x="4991100" y="3543300"/>
            <a:ext cx="152400" cy="1905000"/>
          </a:xfrm>
          <a:prstGeom prst="rightBrace">
            <a:avLst>
              <a:gd name="adj1" fmla="val 112847"/>
              <a:gd name="adj2" fmla="val 50000"/>
            </a:avLst>
          </a:prstGeom>
          <a:noFill/>
          <a:ln w="9525">
            <a:solidFill>
              <a:schemeClr val="tx1"/>
            </a:solidFill>
            <a:round/>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8206" name="Text Box 14"/>
          <p:cNvSpPr txBox="1">
            <a:spLocks noChangeArrowheads="1"/>
          </p:cNvSpPr>
          <p:nvPr/>
        </p:nvSpPr>
        <p:spPr bwMode="auto">
          <a:xfrm>
            <a:off x="6400802" y="3048005"/>
            <a:ext cx="837089"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33CC33"/>
                </a:solidFill>
              </a:rPr>
              <a:t>CLIC target</a:t>
            </a:r>
          </a:p>
        </p:txBody>
      </p:sp>
      <p:sp>
        <p:nvSpPr>
          <p:cNvPr id="8207" name="Text Box 15"/>
          <p:cNvSpPr txBox="1">
            <a:spLocks noChangeArrowheads="1"/>
          </p:cNvSpPr>
          <p:nvPr/>
        </p:nvSpPr>
        <p:spPr bwMode="auto">
          <a:xfrm>
            <a:off x="6400802" y="1219205"/>
            <a:ext cx="837089"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33CC33"/>
                </a:solidFill>
              </a:rPr>
              <a:t>CLIC target</a:t>
            </a:r>
          </a:p>
        </p:txBody>
      </p:sp>
      <p:sp>
        <p:nvSpPr>
          <p:cNvPr id="8208" name="Line 16"/>
          <p:cNvSpPr>
            <a:spLocks noChangeShapeType="1"/>
          </p:cNvSpPr>
          <p:nvPr/>
        </p:nvSpPr>
        <p:spPr bwMode="auto">
          <a:xfrm flipV="1">
            <a:off x="4495800" y="4876800"/>
            <a:ext cx="0" cy="1600200"/>
          </a:xfrm>
          <a:prstGeom prst="line">
            <a:avLst/>
          </a:prstGeom>
          <a:noFill/>
          <a:ln w="9525">
            <a:solidFill>
              <a:srgbClr val="33CC33"/>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209" name="Text Box 17"/>
          <p:cNvSpPr txBox="1">
            <a:spLocks noChangeArrowheads="1"/>
          </p:cNvSpPr>
          <p:nvPr/>
        </p:nvSpPr>
        <p:spPr bwMode="auto">
          <a:xfrm>
            <a:off x="3505202" y="5105405"/>
            <a:ext cx="837089"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33CC33"/>
                </a:solidFill>
              </a:rPr>
              <a:t>CLIC target</a:t>
            </a:r>
          </a:p>
        </p:txBody>
      </p:sp>
      <p:sp>
        <p:nvSpPr>
          <p:cNvPr id="8210" name="Text Box 18"/>
          <p:cNvSpPr txBox="1">
            <a:spLocks noChangeArrowheads="1"/>
          </p:cNvSpPr>
          <p:nvPr/>
        </p:nvSpPr>
        <p:spPr bwMode="auto">
          <a:xfrm>
            <a:off x="4876800" y="4953000"/>
            <a:ext cx="1063112" cy="33855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000000"/>
                </a:solidFill>
                <a:latin typeface="Comic Sans MS" pitchFamily="66" charset="0"/>
              </a:rPr>
              <a:t>Mean av. =137</a:t>
            </a:r>
          </a:p>
          <a:p>
            <a:pPr fontAlgn="base">
              <a:spcBef>
                <a:spcPct val="0"/>
              </a:spcBef>
              <a:spcAft>
                <a:spcPct val="0"/>
              </a:spcAft>
            </a:pPr>
            <a:r>
              <a:rPr lang="en-US" sz="800" smtClean="0">
                <a:solidFill>
                  <a:srgbClr val="000000"/>
                </a:solidFill>
                <a:latin typeface="Comic Sans MS" pitchFamily="66" charset="0"/>
              </a:rPr>
              <a:t>Mean peak = 147.6</a:t>
            </a:r>
          </a:p>
        </p:txBody>
      </p:sp>
      <p:pic>
        <p:nvPicPr>
          <p:cNvPr id="8211" name="Picture 19" descr="pic3"/>
          <p:cNvPicPr>
            <a:picLocks noChangeAspect="1" noChangeArrowheads="1"/>
          </p:cNvPicPr>
          <p:nvPr/>
        </p:nvPicPr>
        <p:blipFill>
          <a:blip r:embed="rId5" cstate="print"/>
          <a:srcRect/>
          <a:stretch>
            <a:fillRect/>
          </a:stretch>
        </p:blipFill>
        <p:spPr bwMode="auto">
          <a:xfrm>
            <a:off x="140677" y="4800605"/>
            <a:ext cx="2971800" cy="1820863"/>
          </a:xfrm>
          <a:prstGeom prst="rect">
            <a:avLst/>
          </a:prstGeom>
          <a:noFill/>
        </p:spPr>
      </p:pic>
      <p:sp>
        <p:nvSpPr>
          <p:cNvPr id="8212" name="Rectangle 20"/>
          <p:cNvSpPr>
            <a:spLocks noChangeArrowheads="1"/>
          </p:cNvSpPr>
          <p:nvPr/>
        </p:nvSpPr>
        <p:spPr bwMode="auto">
          <a:xfrm>
            <a:off x="539262" y="4648205"/>
            <a:ext cx="2133600" cy="214313"/>
          </a:xfrm>
          <a:prstGeom prst="rect">
            <a:avLst/>
          </a:prstGeom>
          <a:noFill/>
          <a:ln w="9525">
            <a:noFill/>
            <a:miter lim="800000"/>
            <a:headEnd/>
            <a:tailEnd/>
          </a:ln>
          <a:effectLst/>
        </p:spPr>
        <p:txBody>
          <a:bodyPr>
            <a:spAutoFit/>
          </a:bodyPr>
          <a:lstStyle/>
          <a:p>
            <a:pPr fontAlgn="base">
              <a:spcBef>
                <a:spcPct val="0"/>
              </a:spcBef>
              <a:spcAft>
                <a:spcPct val="0"/>
              </a:spcAft>
            </a:pPr>
            <a:r>
              <a:rPr lang="en-US" sz="800" smtClean="0">
                <a:solidFill>
                  <a:srgbClr val="000000"/>
                </a:solidFill>
                <a:latin typeface="Comic Sans MS" pitchFamily="66" charset="0"/>
              </a:rPr>
              <a:t>Typical ‘rectangular’ Pulse shape</a:t>
            </a:r>
          </a:p>
        </p:txBody>
      </p:sp>
      <p:sp>
        <p:nvSpPr>
          <p:cNvPr id="8213" name="Text Box 21"/>
          <p:cNvSpPr txBox="1">
            <a:spLocks noChangeArrowheads="1"/>
          </p:cNvSpPr>
          <p:nvPr/>
        </p:nvSpPr>
        <p:spPr bwMode="auto">
          <a:xfrm>
            <a:off x="920264" y="5656268"/>
            <a:ext cx="837089"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66FF"/>
                </a:solidFill>
              </a:rPr>
              <a:t>CLIC target</a:t>
            </a:r>
          </a:p>
        </p:txBody>
      </p:sp>
      <p:sp>
        <p:nvSpPr>
          <p:cNvPr id="8214" name="Line 22"/>
          <p:cNvSpPr>
            <a:spLocks noChangeShapeType="1"/>
          </p:cNvSpPr>
          <p:nvPr/>
        </p:nvSpPr>
        <p:spPr bwMode="auto">
          <a:xfrm flipV="1">
            <a:off x="1758462" y="5503863"/>
            <a:ext cx="457200" cy="228600"/>
          </a:xfrm>
          <a:prstGeom prst="line">
            <a:avLst/>
          </a:prstGeom>
          <a:noFill/>
          <a:ln w="9525">
            <a:solidFill>
              <a:srgbClr val="3366FF"/>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pic>
        <p:nvPicPr>
          <p:cNvPr id="8215" name="Picture 23" descr="picc"/>
          <p:cNvPicPr>
            <a:picLocks noChangeAspect="1" noChangeArrowheads="1"/>
          </p:cNvPicPr>
          <p:nvPr/>
        </p:nvPicPr>
        <p:blipFill>
          <a:blip r:embed="rId6" cstate="print"/>
          <a:srcRect/>
          <a:stretch>
            <a:fillRect/>
          </a:stretch>
        </p:blipFill>
        <p:spPr bwMode="auto">
          <a:xfrm>
            <a:off x="6019800" y="4800605"/>
            <a:ext cx="2971800" cy="1819275"/>
          </a:xfrm>
          <a:prstGeom prst="rect">
            <a:avLst/>
          </a:prstGeom>
          <a:noFill/>
        </p:spPr>
      </p:pic>
      <p:sp>
        <p:nvSpPr>
          <p:cNvPr id="8216" name="Line 24"/>
          <p:cNvSpPr>
            <a:spLocks noChangeShapeType="1"/>
          </p:cNvSpPr>
          <p:nvPr/>
        </p:nvSpPr>
        <p:spPr bwMode="auto">
          <a:xfrm>
            <a:off x="6050574" y="1447800"/>
            <a:ext cx="0" cy="29718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217" name="Line 25"/>
          <p:cNvSpPr>
            <a:spLocks noChangeShapeType="1"/>
          </p:cNvSpPr>
          <p:nvPr/>
        </p:nvSpPr>
        <p:spPr bwMode="auto">
          <a:xfrm>
            <a:off x="7120304" y="1447800"/>
            <a:ext cx="0" cy="29718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218" name="AutoShape 26"/>
          <p:cNvSpPr>
            <a:spLocks/>
          </p:cNvSpPr>
          <p:nvPr/>
        </p:nvSpPr>
        <p:spPr bwMode="auto">
          <a:xfrm rot="5400000">
            <a:off x="6515100" y="4000500"/>
            <a:ext cx="152400" cy="990600"/>
          </a:xfrm>
          <a:prstGeom prst="rightBrace">
            <a:avLst>
              <a:gd name="adj1" fmla="val 58681"/>
              <a:gd name="adj2" fmla="val 50000"/>
            </a:avLst>
          </a:prstGeom>
          <a:noFill/>
          <a:ln w="9525">
            <a:solidFill>
              <a:schemeClr val="tx1"/>
            </a:solidFill>
            <a:round/>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8219" name="Text Box 27"/>
          <p:cNvSpPr txBox="1">
            <a:spLocks noChangeArrowheads="1"/>
          </p:cNvSpPr>
          <p:nvPr/>
        </p:nvSpPr>
        <p:spPr bwMode="auto">
          <a:xfrm>
            <a:off x="6400800" y="4970463"/>
            <a:ext cx="1047082" cy="33855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000000"/>
                </a:solidFill>
                <a:latin typeface="Comic Sans MS" pitchFamily="66" charset="0"/>
              </a:rPr>
              <a:t>Mean av. =112</a:t>
            </a:r>
          </a:p>
          <a:p>
            <a:pPr fontAlgn="base">
              <a:spcBef>
                <a:spcPct val="0"/>
              </a:spcBef>
              <a:spcAft>
                <a:spcPct val="0"/>
              </a:spcAft>
            </a:pPr>
            <a:r>
              <a:rPr lang="en-US" sz="800" smtClean="0">
                <a:solidFill>
                  <a:srgbClr val="000000"/>
                </a:solidFill>
                <a:latin typeface="Comic Sans MS" pitchFamily="66" charset="0"/>
              </a:rPr>
              <a:t>Mean peak = 118.6</a:t>
            </a:r>
          </a:p>
        </p:txBody>
      </p:sp>
      <p:sp>
        <p:nvSpPr>
          <p:cNvPr id="8220" name="Line 28"/>
          <p:cNvSpPr>
            <a:spLocks noChangeShapeType="1"/>
          </p:cNvSpPr>
          <p:nvPr/>
        </p:nvSpPr>
        <p:spPr bwMode="auto">
          <a:xfrm flipV="1">
            <a:off x="8534400" y="4894263"/>
            <a:ext cx="0" cy="1524000"/>
          </a:xfrm>
          <a:prstGeom prst="line">
            <a:avLst/>
          </a:prstGeom>
          <a:noFill/>
          <a:ln w="9525">
            <a:solidFill>
              <a:srgbClr val="33CC33"/>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8221" name="Rectangle 29"/>
          <p:cNvSpPr>
            <a:spLocks noChangeArrowheads="1"/>
          </p:cNvSpPr>
          <p:nvPr/>
        </p:nvSpPr>
        <p:spPr bwMode="auto">
          <a:xfrm>
            <a:off x="70338" y="4648200"/>
            <a:ext cx="8921262" cy="2057400"/>
          </a:xfrm>
          <a:prstGeom prst="rect">
            <a:avLst/>
          </a:prstGeom>
          <a:noFill/>
          <a:ln w="9525">
            <a:solidFill>
              <a:schemeClr val="tx1"/>
            </a:solidFill>
            <a:miter lim="800000"/>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8222" name="Line 30"/>
          <p:cNvSpPr>
            <a:spLocks noChangeShapeType="1"/>
          </p:cNvSpPr>
          <p:nvPr/>
        </p:nvSpPr>
        <p:spPr bwMode="auto">
          <a:xfrm flipH="1">
            <a:off x="4982308" y="4572000"/>
            <a:ext cx="76200" cy="304800"/>
          </a:xfrm>
          <a:prstGeom prst="line">
            <a:avLst/>
          </a:prstGeom>
          <a:noFill/>
          <a:ln w="9525">
            <a:solidFill>
              <a:schemeClr val="tx1"/>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223" name="Line 31"/>
          <p:cNvSpPr>
            <a:spLocks noChangeShapeType="1"/>
          </p:cNvSpPr>
          <p:nvPr/>
        </p:nvSpPr>
        <p:spPr bwMode="auto">
          <a:xfrm>
            <a:off x="6598627" y="4572000"/>
            <a:ext cx="76200" cy="152400"/>
          </a:xfrm>
          <a:prstGeom prst="line">
            <a:avLst/>
          </a:prstGeom>
          <a:noFill/>
          <a:ln w="9525">
            <a:solidFill>
              <a:schemeClr val="tx1"/>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224" name="Text Box 32"/>
          <p:cNvSpPr txBox="1">
            <a:spLocks noChangeArrowheads="1"/>
          </p:cNvSpPr>
          <p:nvPr/>
        </p:nvSpPr>
        <p:spPr bwMode="auto">
          <a:xfrm>
            <a:off x="7391402" y="0"/>
            <a:ext cx="1643399" cy="33855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600" smtClean="0">
                <a:solidFill>
                  <a:srgbClr val="000000"/>
                </a:solidFill>
              </a:rPr>
              <a:t>November 2009</a:t>
            </a:r>
          </a:p>
        </p:txBody>
      </p:sp>
      <p:sp>
        <p:nvSpPr>
          <p:cNvPr id="8225" name="Line 33"/>
          <p:cNvSpPr>
            <a:spLocks noChangeShapeType="1"/>
          </p:cNvSpPr>
          <p:nvPr/>
        </p:nvSpPr>
        <p:spPr bwMode="auto">
          <a:xfrm>
            <a:off x="4267200" y="5715000"/>
            <a:ext cx="304800" cy="0"/>
          </a:xfrm>
          <a:prstGeom prst="line">
            <a:avLst/>
          </a:prstGeom>
          <a:noFill/>
          <a:ln w="9525">
            <a:solidFill>
              <a:schemeClr val="tx1"/>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226" name="Line 34"/>
          <p:cNvSpPr>
            <a:spLocks noChangeShapeType="1"/>
          </p:cNvSpPr>
          <p:nvPr/>
        </p:nvSpPr>
        <p:spPr bwMode="auto">
          <a:xfrm flipH="1">
            <a:off x="4800600" y="5715000"/>
            <a:ext cx="152400" cy="0"/>
          </a:xfrm>
          <a:prstGeom prst="line">
            <a:avLst/>
          </a:prstGeom>
          <a:noFill/>
          <a:ln w="9525">
            <a:solidFill>
              <a:schemeClr val="tx1"/>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8227" name="Rectangle 35"/>
          <p:cNvSpPr>
            <a:spLocks noChangeArrowheads="1"/>
          </p:cNvSpPr>
          <p:nvPr/>
        </p:nvSpPr>
        <p:spPr bwMode="auto">
          <a:xfrm>
            <a:off x="3571207" y="5562600"/>
            <a:ext cx="832279" cy="338554"/>
          </a:xfrm>
          <a:prstGeom prst="rect">
            <a:avLst/>
          </a:prstGeom>
          <a:solidFill>
            <a:schemeClr val="bg1"/>
          </a:solidFill>
          <a:ln w="9525">
            <a:noFill/>
            <a:miter lim="800000"/>
            <a:headEnd/>
            <a:tailEnd/>
          </a:ln>
          <a:effectLst/>
        </p:spPr>
        <p:txBody>
          <a:bodyPr wrap="none">
            <a:spAutoFit/>
          </a:bodyPr>
          <a:lstStyle/>
          <a:p>
            <a:pPr algn="r" fontAlgn="base">
              <a:spcBef>
                <a:spcPct val="0"/>
              </a:spcBef>
              <a:spcAft>
                <a:spcPct val="0"/>
              </a:spcAft>
            </a:pPr>
            <a:r>
              <a:rPr lang="en-US" sz="800" smtClean="0">
                <a:solidFill>
                  <a:srgbClr val="000000"/>
                </a:solidFill>
                <a:latin typeface="Comic Sans MS" pitchFamily="66" charset="0"/>
              </a:rPr>
              <a:t>2x10</a:t>
            </a:r>
            <a:r>
              <a:rPr lang="en-US" sz="800" baseline="30000" smtClean="0">
                <a:solidFill>
                  <a:srgbClr val="000000"/>
                </a:solidFill>
                <a:latin typeface="Comic Sans MS" pitchFamily="66" charset="0"/>
              </a:rPr>
              <a:t>6</a:t>
            </a:r>
            <a:endParaRPr lang="en-US" sz="800" smtClean="0">
              <a:solidFill>
                <a:srgbClr val="000000"/>
              </a:solidFill>
              <a:latin typeface="Comic Sans MS" pitchFamily="66" charset="0"/>
            </a:endParaRPr>
          </a:p>
          <a:p>
            <a:pPr algn="r" fontAlgn="base">
              <a:spcBef>
                <a:spcPct val="0"/>
              </a:spcBef>
              <a:spcAft>
                <a:spcPct val="0"/>
              </a:spcAft>
            </a:pPr>
            <a:r>
              <a:rPr lang="en-US" sz="800" smtClean="0">
                <a:solidFill>
                  <a:srgbClr val="000000"/>
                </a:solidFill>
                <a:latin typeface="Comic Sans MS" pitchFamily="66" charset="0"/>
              </a:rPr>
              <a:t>Total 3.4x10</a:t>
            </a:r>
            <a:r>
              <a:rPr lang="en-US" sz="800" baseline="30000" smtClean="0">
                <a:solidFill>
                  <a:srgbClr val="000000"/>
                </a:solidFill>
                <a:latin typeface="Comic Sans MS" pitchFamily="66" charset="0"/>
              </a:rPr>
              <a:t>6</a:t>
            </a:r>
            <a:endParaRPr lang="en-US" sz="800" smtClean="0">
              <a:solidFill>
                <a:srgbClr val="000000"/>
              </a:solidFill>
              <a:latin typeface="Comic Sans MS" pitchFamily="66" charset="0"/>
            </a:endParaRPr>
          </a:p>
        </p:txBody>
      </p:sp>
      <p:sp>
        <p:nvSpPr>
          <p:cNvPr id="8228" name="Line 36"/>
          <p:cNvSpPr>
            <a:spLocks noChangeShapeType="1"/>
          </p:cNvSpPr>
          <p:nvPr/>
        </p:nvSpPr>
        <p:spPr bwMode="auto">
          <a:xfrm>
            <a:off x="4267200" y="5257800"/>
            <a:ext cx="228600" cy="0"/>
          </a:xfrm>
          <a:prstGeom prst="line">
            <a:avLst/>
          </a:prstGeom>
          <a:noFill/>
          <a:ln w="9525">
            <a:solidFill>
              <a:srgbClr val="33CC33"/>
            </a:solidFill>
            <a:round/>
            <a:headEnd/>
            <a:tailEnd type="triangle" w="med" len="med"/>
          </a:ln>
          <a:effectLst/>
        </p:spPr>
        <p:txBody>
          <a:bodyPr/>
          <a:lstStyle/>
          <a:p>
            <a:pPr fontAlgn="base">
              <a:spcBef>
                <a:spcPct val="0"/>
              </a:spcBef>
              <a:spcAft>
                <a:spcPct val="0"/>
              </a:spcAft>
            </a:pPr>
            <a:endParaRPr lang="en-US" smtClean="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9001156" cy="6555641"/>
          </a:xfrm>
          <a:prstGeom prst="rect">
            <a:avLst/>
          </a:prstGeom>
          <a:noFill/>
        </p:spPr>
        <p:txBody>
          <a:bodyPr wrap="square" rtlCol="0">
            <a:spAutoFit/>
          </a:bodyPr>
          <a:lstStyle/>
          <a:p>
            <a:pPr algn="ctr"/>
            <a:r>
              <a:rPr lang="en-US" sz="2400" dirty="0" smtClean="0"/>
              <a:t>PETS critical issues and programs</a:t>
            </a:r>
          </a:p>
          <a:p>
            <a:r>
              <a:rPr lang="en-US" dirty="0" smtClean="0"/>
              <a:t>Unique object </a:t>
            </a:r>
          </a:p>
          <a:p>
            <a:endParaRPr lang="en-US" dirty="0" smtClean="0"/>
          </a:p>
          <a:p>
            <a:r>
              <a:rPr lang="en-US" dirty="0" smtClean="0">
                <a:solidFill>
                  <a:schemeClr val="tx2"/>
                </a:solidFill>
              </a:rPr>
              <a:t>Dedicated computational and experimental program.</a:t>
            </a:r>
          </a:p>
          <a:p>
            <a:endParaRPr lang="en-US" dirty="0" smtClean="0"/>
          </a:p>
          <a:p>
            <a:r>
              <a:rPr lang="en-US" dirty="0" smtClean="0"/>
              <a:t>High-power capability – 140 MW and breakdown rate/m as low as accelerating structure</a:t>
            </a:r>
          </a:p>
          <a:p>
            <a:endParaRPr lang="en-US" dirty="0"/>
          </a:p>
          <a:p>
            <a:pPr>
              <a:buFont typeface="Arial" pitchFamily="34" charset="0"/>
              <a:buChar char="•"/>
            </a:pPr>
            <a:r>
              <a:rPr lang="en-US" dirty="0" smtClean="0">
                <a:solidFill>
                  <a:schemeClr val="tx2"/>
                </a:solidFill>
              </a:rPr>
              <a:t>Klystron driven “waveguide-mode” tests</a:t>
            </a:r>
          </a:p>
          <a:p>
            <a:pPr>
              <a:buFont typeface="Arial" pitchFamily="34" charset="0"/>
              <a:buChar char="•"/>
            </a:pPr>
            <a:r>
              <a:rPr lang="en-US" dirty="0" smtClean="0">
                <a:solidFill>
                  <a:schemeClr val="tx2"/>
                </a:solidFill>
              </a:rPr>
              <a:t>Beam-driven tests in the Two Beam Test Stand. First independent and driving accelerating structure for two-beam acceleration demonstration.</a:t>
            </a:r>
          </a:p>
          <a:p>
            <a:pPr>
              <a:buFont typeface="Arial" pitchFamily="34" charset="0"/>
              <a:buChar char="•"/>
            </a:pPr>
            <a:r>
              <a:rPr lang="en-US" dirty="0" smtClean="0">
                <a:solidFill>
                  <a:schemeClr val="tx2"/>
                </a:solidFill>
              </a:rPr>
              <a:t>In principle less demanding than accelerating structures – program benefits from techniques developed for accelerating structures.</a:t>
            </a:r>
          </a:p>
          <a:p>
            <a:endParaRPr lang="en-US" dirty="0" smtClean="0">
              <a:solidFill>
                <a:schemeClr val="tx2"/>
              </a:solidFill>
            </a:endParaRPr>
          </a:p>
          <a:p>
            <a:r>
              <a:rPr lang="en-US" dirty="0" smtClean="0"/>
              <a:t>PETS on/off/ramp – Capability to regulate power produced by PETS to respond to breakdown including in PETS itself with a ramped-power recovery (may not be necessary but we can’t be sure yet).</a:t>
            </a:r>
          </a:p>
          <a:p>
            <a:endParaRPr lang="en-US" dirty="0" smtClean="0"/>
          </a:p>
          <a:p>
            <a:r>
              <a:rPr lang="en-US" dirty="0" smtClean="0">
                <a:solidFill>
                  <a:schemeClr val="tx2"/>
                </a:solidFill>
              </a:rPr>
              <a:t>Dedicated computational and experimental program in TBTS PETS (requires beam).</a:t>
            </a:r>
          </a:p>
          <a:p>
            <a:endParaRPr lang="en-US" dirty="0" smtClean="0"/>
          </a:p>
          <a:p>
            <a:r>
              <a:rPr lang="en-US" dirty="0" smtClean="0"/>
              <a:t>Higher-order mode damping</a:t>
            </a:r>
          </a:p>
          <a:p>
            <a:endParaRPr lang="en-US" dirty="0" smtClean="0"/>
          </a:p>
          <a:p>
            <a:pPr>
              <a:buFont typeface="Arial" pitchFamily="34" charset="0"/>
              <a:buChar char="•"/>
            </a:pPr>
            <a:r>
              <a:rPr lang="en-US" dirty="0" smtClean="0">
                <a:solidFill>
                  <a:schemeClr val="tx2"/>
                </a:solidFill>
              </a:rPr>
              <a:t>Computation with different codes</a:t>
            </a:r>
          </a:p>
          <a:p>
            <a:pPr>
              <a:buFont typeface="Arial" pitchFamily="34" charset="0"/>
              <a:buChar char="•"/>
            </a:pPr>
            <a:r>
              <a:rPr lang="en-US" dirty="0" smtClean="0">
                <a:solidFill>
                  <a:schemeClr val="tx2"/>
                </a:solidFill>
              </a:rPr>
              <a:t>TBL beam-stability tests</a:t>
            </a:r>
            <a:endParaRPr lang="en-US" dirty="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5" y="928671"/>
            <a:ext cx="3714776" cy="2862322"/>
          </a:xfrm>
          <a:prstGeom prst="rect">
            <a:avLst/>
          </a:prstGeom>
          <a:noFill/>
          <a:ln w="25400">
            <a:solidFill>
              <a:schemeClr val="tx2"/>
            </a:solidFill>
          </a:ln>
        </p:spPr>
        <p:txBody>
          <a:bodyPr wrap="square" rtlCol="0">
            <a:spAutoFit/>
          </a:bodyPr>
          <a:lstStyle/>
          <a:p>
            <a:pPr algn="ctr"/>
            <a:r>
              <a:rPr lang="en-US" dirty="0" smtClean="0"/>
              <a:t>Klystron-driven waveguide-mode tests. </a:t>
            </a:r>
          </a:p>
          <a:p>
            <a:r>
              <a:rPr lang="en-US" dirty="0" smtClean="0">
                <a:solidFill>
                  <a:schemeClr val="tx2"/>
                </a:solidFill>
              </a:rPr>
              <a:t>Correct geometry.</a:t>
            </a:r>
          </a:p>
          <a:p>
            <a:r>
              <a:rPr lang="en-US" dirty="0" smtClean="0">
                <a:solidFill>
                  <a:schemeClr val="tx2"/>
                </a:solidFill>
              </a:rPr>
              <a:t>Full repetition rate so breakdown rate can be determined.</a:t>
            </a:r>
          </a:p>
          <a:p>
            <a:r>
              <a:rPr lang="en-US" dirty="0" smtClean="0">
                <a:solidFill>
                  <a:schemeClr val="tx2"/>
                </a:solidFill>
              </a:rPr>
              <a:t>Significant pulse length and power overhead available.</a:t>
            </a:r>
          </a:p>
          <a:p>
            <a:r>
              <a:rPr lang="en-US" dirty="0" smtClean="0">
                <a:solidFill>
                  <a:schemeClr val="tx2"/>
                </a:solidFill>
              </a:rPr>
              <a:t>Harder because input coupler must take full power.</a:t>
            </a:r>
          </a:p>
          <a:p>
            <a:r>
              <a:rPr lang="en-US" dirty="0" smtClean="0">
                <a:solidFill>
                  <a:srgbClr val="FF0000"/>
                </a:solidFill>
              </a:rPr>
              <a:t>No beam.</a:t>
            </a:r>
          </a:p>
        </p:txBody>
      </p:sp>
      <p:sp>
        <p:nvSpPr>
          <p:cNvPr id="3" name="TextBox 2"/>
          <p:cNvSpPr txBox="1"/>
          <p:nvPr/>
        </p:nvSpPr>
        <p:spPr>
          <a:xfrm>
            <a:off x="642910" y="142852"/>
            <a:ext cx="8207760" cy="461665"/>
          </a:xfrm>
          <a:prstGeom prst="rect">
            <a:avLst/>
          </a:prstGeom>
          <a:noFill/>
        </p:spPr>
        <p:txBody>
          <a:bodyPr wrap="none" rtlCol="0">
            <a:spAutoFit/>
          </a:bodyPr>
          <a:lstStyle/>
          <a:p>
            <a:r>
              <a:rPr lang="en-US" sz="2400" dirty="0" smtClean="0"/>
              <a:t>PETS high-power testing program – three complementary pieces</a:t>
            </a:r>
            <a:endParaRPr lang="en-US" sz="2400" dirty="0"/>
          </a:p>
        </p:txBody>
      </p:sp>
      <p:sp>
        <p:nvSpPr>
          <p:cNvPr id="4" name="TextBox 3"/>
          <p:cNvSpPr txBox="1"/>
          <p:nvPr/>
        </p:nvSpPr>
        <p:spPr>
          <a:xfrm>
            <a:off x="4500562" y="928672"/>
            <a:ext cx="4286280" cy="3139321"/>
          </a:xfrm>
          <a:prstGeom prst="rect">
            <a:avLst/>
          </a:prstGeom>
          <a:noFill/>
          <a:ln w="25400">
            <a:solidFill>
              <a:schemeClr val="tx2"/>
            </a:solidFill>
          </a:ln>
        </p:spPr>
        <p:txBody>
          <a:bodyPr wrap="square" rtlCol="0">
            <a:spAutoFit/>
          </a:bodyPr>
          <a:lstStyle/>
          <a:p>
            <a:pPr algn="ctr"/>
            <a:r>
              <a:rPr lang="en-US" dirty="0" smtClean="0"/>
              <a:t>Two Beam Test Stand</a:t>
            </a:r>
          </a:p>
          <a:p>
            <a:r>
              <a:rPr lang="en-US" dirty="0" smtClean="0">
                <a:solidFill>
                  <a:schemeClr val="tx2"/>
                </a:solidFill>
              </a:rPr>
              <a:t>Beam driven.</a:t>
            </a:r>
          </a:p>
          <a:p>
            <a:r>
              <a:rPr lang="en-US" dirty="0" smtClean="0">
                <a:solidFill>
                  <a:schemeClr val="tx2"/>
                </a:solidFill>
              </a:rPr>
              <a:t>Long structure and recirculation to compensate for </a:t>
            </a:r>
            <a:r>
              <a:rPr lang="en-US" dirty="0" smtClean="0">
                <a:solidFill>
                  <a:srgbClr val="FF0000"/>
                </a:solidFill>
              </a:rPr>
              <a:t>lower current</a:t>
            </a:r>
            <a:r>
              <a:rPr lang="en-US" dirty="0" smtClean="0">
                <a:solidFill>
                  <a:schemeClr val="tx2"/>
                </a:solidFill>
              </a:rPr>
              <a:t>.</a:t>
            </a:r>
          </a:p>
          <a:p>
            <a:r>
              <a:rPr lang="en-US" dirty="0" smtClean="0">
                <a:solidFill>
                  <a:schemeClr val="tx2"/>
                </a:solidFill>
              </a:rPr>
              <a:t>Harder because input coupler must take full power with recirculation.</a:t>
            </a:r>
          </a:p>
          <a:p>
            <a:r>
              <a:rPr lang="en-US" dirty="0" smtClean="0">
                <a:solidFill>
                  <a:schemeClr val="tx2"/>
                </a:solidFill>
              </a:rPr>
              <a:t>Will feed accelerating structure.</a:t>
            </a:r>
          </a:p>
          <a:p>
            <a:r>
              <a:rPr lang="en-US" dirty="0" smtClean="0">
                <a:solidFill>
                  <a:schemeClr val="tx2"/>
                </a:solidFill>
              </a:rPr>
              <a:t>Limited current pulse length combinations possible.</a:t>
            </a:r>
          </a:p>
          <a:p>
            <a:r>
              <a:rPr lang="en-US" dirty="0" smtClean="0">
                <a:solidFill>
                  <a:srgbClr val="FF0000"/>
                </a:solidFill>
              </a:rPr>
              <a:t>Low, 1 to 5 Hz, repetition rate so limited breakdown rate probe.</a:t>
            </a:r>
          </a:p>
        </p:txBody>
      </p:sp>
      <p:sp>
        <p:nvSpPr>
          <p:cNvPr id="5" name="TextBox 4"/>
          <p:cNvSpPr txBox="1"/>
          <p:nvPr/>
        </p:nvSpPr>
        <p:spPr>
          <a:xfrm>
            <a:off x="142845" y="4000506"/>
            <a:ext cx="3714776" cy="2585323"/>
          </a:xfrm>
          <a:prstGeom prst="rect">
            <a:avLst/>
          </a:prstGeom>
          <a:noFill/>
          <a:ln w="25400">
            <a:solidFill>
              <a:schemeClr val="tx2"/>
            </a:solidFill>
          </a:ln>
        </p:spPr>
        <p:txBody>
          <a:bodyPr wrap="square" rtlCol="0">
            <a:spAutoFit/>
          </a:bodyPr>
          <a:lstStyle/>
          <a:p>
            <a:pPr algn="ctr"/>
            <a:r>
              <a:rPr lang="en-US" dirty="0" smtClean="0"/>
              <a:t>Test Beam line</a:t>
            </a:r>
          </a:p>
          <a:p>
            <a:r>
              <a:rPr lang="en-US" dirty="0" smtClean="0">
                <a:solidFill>
                  <a:schemeClr val="tx2"/>
                </a:solidFill>
              </a:rPr>
              <a:t>Beam driven.</a:t>
            </a:r>
          </a:p>
          <a:p>
            <a:r>
              <a:rPr lang="en-US" dirty="0" smtClean="0">
                <a:solidFill>
                  <a:schemeClr val="tx2"/>
                </a:solidFill>
              </a:rPr>
              <a:t>Mainly to study beam stability, validates wakefield model</a:t>
            </a:r>
          </a:p>
          <a:p>
            <a:r>
              <a:rPr lang="en-US" dirty="0" smtClean="0">
                <a:solidFill>
                  <a:schemeClr val="tx2"/>
                </a:solidFill>
              </a:rPr>
              <a:t>Long structure to compensate for </a:t>
            </a:r>
            <a:r>
              <a:rPr lang="en-US" dirty="0" smtClean="0">
                <a:solidFill>
                  <a:srgbClr val="FF0000"/>
                </a:solidFill>
              </a:rPr>
              <a:t>lower current</a:t>
            </a:r>
            <a:r>
              <a:rPr lang="en-US" dirty="0" smtClean="0">
                <a:solidFill>
                  <a:schemeClr val="tx2"/>
                </a:solidFill>
              </a:rPr>
              <a:t>.</a:t>
            </a:r>
          </a:p>
          <a:p>
            <a:r>
              <a:rPr lang="en-US" dirty="0" smtClean="0">
                <a:solidFill>
                  <a:schemeClr val="tx2"/>
                </a:solidFill>
              </a:rPr>
              <a:t>Limited current pulse length combinations possible.</a:t>
            </a:r>
          </a:p>
          <a:p>
            <a:r>
              <a:rPr lang="en-US" dirty="0" smtClean="0">
                <a:solidFill>
                  <a:srgbClr val="FF0000"/>
                </a:solidFill>
              </a:rPr>
              <a:t>Low, 1 to 5 Hz, repetition rate.</a:t>
            </a:r>
          </a:p>
        </p:txBody>
      </p:sp>
      <p:sp>
        <p:nvSpPr>
          <p:cNvPr id="6" name="TextBox 5"/>
          <p:cNvSpPr txBox="1"/>
          <p:nvPr/>
        </p:nvSpPr>
        <p:spPr>
          <a:xfrm>
            <a:off x="4786314" y="4643446"/>
            <a:ext cx="3714776" cy="1754326"/>
          </a:xfrm>
          <a:prstGeom prst="rect">
            <a:avLst/>
          </a:prstGeom>
          <a:noFill/>
          <a:ln w="25400">
            <a:solidFill>
              <a:schemeClr val="bg1">
                <a:lumMod val="85000"/>
              </a:schemeClr>
            </a:solidFill>
          </a:ln>
        </p:spPr>
        <p:txBody>
          <a:bodyPr wrap="square" rtlCol="0">
            <a:spAutoFit/>
          </a:bodyPr>
          <a:lstStyle/>
          <a:p>
            <a:pPr algn="ctr"/>
            <a:r>
              <a:rPr lang="en-US" dirty="0" smtClean="0"/>
              <a:t>The Ultimate test (not scheduled yet)</a:t>
            </a:r>
          </a:p>
          <a:p>
            <a:pPr algn="ctr"/>
            <a:r>
              <a:rPr lang="en-US" dirty="0" smtClean="0">
                <a:solidFill>
                  <a:schemeClr val="tx2"/>
                </a:solidFill>
              </a:rPr>
              <a:t>100 A drive beam</a:t>
            </a:r>
          </a:p>
          <a:p>
            <a:pPr algn="ctr"/>
            <a:r>
              <a:rPr lang="en-US" dirty="0" smtClean="0">
                <a:solidFill>
                  <a:schemeClr val="tx2"/>
                </a:solidFill>
              </a:rPr>
              <a:t>full pulse length</a:t>
            </a:r>
          </a:p>
          <a:p>
            <a:pPr algn="ctr"/>
            <a:r>
              <a:rPr lang="en-US" dirty="0" smtClean="0">
                <a:solidFill>
                  <a:schemeClr val="tx2"/>
                </a:solidFill>
              </a:rPr>
              <a:t>full repetition rate</a:t>
            </a:r>
          </a:p>
          <a:p>
            <a:pPr algn="ctr"/>
            <a:r>
              <a:rPr lang="en-US" dirty="0" smtClean="0">
                <a:solidFill>
                  <a:schemeClr val="tx2"/>
                </a:solidFill>
              </a:rPr>
              <a:t>etc.</a:t>
            </a:r>
          </a:p>
          <a:p>
            <a:pPr algn="ctr"/>
            <a:endParaRPr lang="en-US" dirty="0" smtClean="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8" name="Picture 12"/>
          <p:cNvPicPr>
            <a:picLocks noChangeAspect="1" noChangeArrowheads="1"/>
          </p:cNvPicPr>
          <p:nvPr/>
        </p:nvPicPr>
        <p:blipFill>
          <a:blip r:embed="rId4" cstate="print"/>
          <a:srcRect/>
          <a:stretch>
            <a:fillRect/>
          </a:stretch>
        </p:blipFill>
        <p:spPr bwMode="auto">
          <a:xfrm>
            <a:off x="5697415" y="2590800"/>
            <a:ext cx="2615712" cy="2039938"/>
          </a:xfrm>
          <a:prstGeom prst="rect">
            <a:avLst/>
          </a:prstGeom>
          <a:noFill/>
          <a:ln w="9525">
            <a:noFill/>
            <a:miter lim="800000"/>
            <a:headEnd/>
            <a:tailEnd/>
          </a:ln>
          <a:effectLst/>
        </p:spPr>
      </p:pic>
      <p:sp>
        <p:nvSpPr>
          <p:cNvPr id="4109" name="Text Box 13"/>
          <p:cNvSpPr txBox="1">
            <a:spLocks noChangeArrowheads="1"/>
          </p:cNvSpPr>
          <p:nvPr/>
        </p:nvSpPr>
        <p:spPr bwMode="auto">
          <a:xfrm>
            <a:off x="7596556" y="3962401"/>
            <a:ext cx="579005"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0000FF"/>
                </a:solidFill>
              </a:rPr>
              <a:t>OFF, full</a:t>
            </a:r>
          </a:p>
        </p:txBody>
      </p:sp>
      <p:sp>
        <p:nvSpPr>
          <p:cNvPr id="4110" name="Text Box 14"/>
          <p:cNvSpPr txBox="1">
            <a:spLocks noChangeArrowheads="1"/>
          </p:cNvSpPr>
          <p:nvPr/>
        </p:nvSpPr>
        <p:spPr bwMode="auto">
          <a:xfrm>
            <a:off x="7455878" y="2743201"/>
            <a:ext cx="367408"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3300"/>
                </a:solidFill>
              </a:rPr>
              <a:t>ON </a:t>
            </a:r>
          </a:p>
        </p:txBody>
      </p:sp>
      <p:sp>
        <p:nvSpPr>
          <p:cNvPr id="4111" name="Line 15"/>
          <p:cNvSpPr>
            <a:spLocks noChangeShapeType="1"/>
          </p:cNvSpPr>
          <p:nvPr/>
        </p:nvSpPr>
        <p:spPr bwMode="auto">
          <a:xfrm>
            <a:off x="7526215" y="3048000"/>
            <a:ext cx="0" cy="1143000"/>
          </a:xfrm>
          <a:prstGeom prst="line">
            <a:avLst/>
          </a:prstGeom>
          <a:noFill/>
          <a:ln w="9525">
            <a:solidFill>
              <a:schemeClr val="tx1"/>
            </a:solidFill>
            <a:prstDash val="dash"/>
            <a:round/>
            <a:headEnd type="diamond" w="med" len="med"/>
            <a:tailEnd type="triangle" w="med" len="med"/>
          </a:ln>
          <a:effectLst/>
        </p:spPr>
        <p:txBody>
          <a:bodyPr/>
          <a:lstStyle/>
          <a:p>
            <a:pPr fontAlgn="base">
              <a:spcBef>
                <a:spcPct val="0"/>
              </a:spcBef>
              <a:spcAft>
                <a:spcPct val="0"/>
              </a:spcAft>
            </a:pPr>
            <a:endParaRPr lang="en-US" smtClean="0">
              <a:solidFill>
                <a:srgbClr val="000000"/>
              </a:solidFill>
            </a:endParaRPr>
          </a:p>
        </p:txBody>
      </p:sp>
      <p:grpSp>
        <p:nvGrpSpPr>
          <p:cNvPr id="2" name="Group 16"/>
          <p:cNvGrpSpPr>
            <a:grpSpLocks/>
          </p:cNvGrpSpPr>
          <p:nvPr/>
        </p:nvGrpSpPr>
        <p:grpSpPr bwMode="auto">
          <a:xfrm>
            <a:off x="5697415" y="685800"/>
            <a:ext cx="2615712" cy="2039938"/>
            <a:chOff x="3936" y="528"/>
            <a:chExt cx="1785" cy="1285"/>
          </a:xfrm>
        </p:grpSpPr>
        <p:pic>
          <p:nvPicPr>
            <p:cNvPr id="4113" name="Picture 17"/>
            <p:cNvPicPr>
              <a:picLocks noChangeAspect="1" noChangeArrowheads="1"/>
            </p:cNvPicPr>
            <p:nvPr/>
          </p:nvPicPr>
          <p:blipFill>
            <a:blip r:embed="rId5" cstate="print"/>
            <a:srcRect/>
            <a:stretch>
              <a:fillRect/>
            </a:stretch>
          </p:blipFill>
          <p:spPr bwMode="auto">
            <a:xfrm>
              <a:off x="3936" y="528"/>
              <a:ext cx="1785" cy="1285"/>
            </a:xfrm>
            <a:prstGeom prst="rect">
              <a:avLst/>
            </a:prstGeom>
            <a:noFill/>
            <a:ln w="9525">
              <a:noFill/>
              <a:miter lim="800000"/>
              <a:headEnd/>
              <a:tailEnd/>
            </a:ln>
            <a:effectLst/>
          </p:spPr>
        </p:pic>
        <p:pic>
          <p:nvPicPr>
            <p:cNvPr id="4114" name="Picture 18"/>
            <p:cNvPicPr>
              <a:picLocks noChangeAspect="1" noChangeArrowheads="1"/>
            </p:cNvPicPr>
            <p:nvPr/>
          </p:nvPicPr>
          <p:blipFill>
            <a:blip r:embed="rId6" cstate="print"/>
            <a:srcRect/>
            <a:stretch>
              <a:fillRect/>
            </a:stretch>
          </p:blipFill>
          <p:spPr bwMode="auto">
            <a:xfrm>
              <a:off x="3936" y="720"/>
              <a:ext cx="144" cy="864"/>
            </a:xfrm>
            <a:prstGeom prst="rect">
              <a:avLst/>
            </a:prstGeom>
            <a:noFill/>
            <a:ln w="9525">
              <a:noFill/>
              <a:miter lim="800000"/>
              <a:headEnd/>
              <a:tailEnd/>
            </a:ln>
            <a:effectLst/>
          </p:spPr>
        </p:pic>
      </p:grpSp>
      <p:sp>
        <p:nvSpPr>
          <p:cNvPr id="4115" name="Text Box 19"/>
          <p:cNvSpPr txBox="1">
            <a:spLocks noChangeArrowheads="1"/>
          </p:cNvSpPr>
          <p:nvPr/>
        </p:nvSpPr>
        <p:spPr bwMode="auto">
          <a:xfrm>
            <a:off x="6682154" y="3862388"/>
            <a:ext cx="402674"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9900"/>
                </a:solidFill>
              </a:rPr>
              <a:t>-6dB</a:t>
            </a:r>
          </a:p>
        </p:txBody>
      </p:sp>
      <p:sp>
        <p:nvSpPr>
          <p:cNvPr id="4116" name="Rectangle 20"/>
          <p:cNvSpPr>
            <a:spLocks noChangeArrowheads="1"/>
          </p:cNvSpPr>
          <p:nvPr/>
        </p:nvSpPr>
        <p:spPr bwMode="auto">
          <a:xfrm>
            <a:off x="6471140" y="2743201"/>
            <a:ext cx="915635"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3300"/>
                </a:solidFill>
              </a:rPr>
              <a:t>Reflection=0 dB</a:t>
            </a:r>
          </a:p>
        </p:txBody>
      </p:sp>
      <p:sp>
        <p:nvSpPr>
          <p:cNvPr id="4117" name="Rectangle 21"/>
          <p:cNvSpPr>
            <a:spLocks noChangeArrowheads="1"/>
          </p:cNvSpPr>
          <p:nvPr/>
        </p:nvSpPr>
        <p:spPr bwMode="auto">
          <a:xfrm>
            <a:off x="6682154" y="3276601"/>
            <a:ext cx="431528"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808080"/>
                </a:solidFill>
              </a:rPr>
              <a:t>-1 dB</a:t>
            </a:r>
          </a:p>
        </p:txBody>
      </p:sp>
      <p:sp>
        <p:nvSpPr>
          <p:cNvPr id="4118" name="Rectangle 22"/>
          <p:cNvSpPr>
            <a:spLocks noChangeArrowheads="1"/>
          </p:cNvSpPr>
          <p:nvPr/>
        </p:nvSpPr>
        <p:spPr bwMode="auto">
          <a:xfrm>
            <a:off x="6682154" y="3657601"/>
            <a:ext cx="431528"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00FF"/>
                </a:solidFill>
              </a:rPr>
              <a:t>-3 dB</a:t>
            </a:r>
          </a:p>
        </p:txBody>
      </p:sp>
      <p:sp>
        <p:nvSpPr>
          <p:cNvPr id="4119" name="Text Box 23"/>
          <p:cNvSpPr txBox="1">
            <a:spLocks noChangeArrowheads="1"/>
          </p:cNvSpPr>
          <p:nvPr/>
        </p:nvSpPr>
        <p:spPr bwMode="auto">
          <a:xfrm>
            <a:off x="2714613" y="90050"/>
            <a:ext cx="2541080" cy="369332"/>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dirty="0" smtClean="0">
                <a:solidFill>
                  <a:srgbClr val="000000"/>
                </a:solidFill>
                <a:latin typeface="Comic Sans MS" pitchFamily="66" charset="0"/>
              </a:rPr>
              <a:t>PETS ON/OFF/RAMP</a:t>
            </a:r>
          </a:p>
        </p:txBody>
      </p:sp>
      <p:pic>
        <p:nvPicPr>
          <p:cNvPr id="4120" name="Picture 24"/>
          <p:cNvPicPr>
            <a:picLocks noChangeAspect="1" noChangeArrowheads="1"/>
          </p:cNvPicPr>
          <p:nvPr/>
        </p:nvPicPr>
        <p:blipFill>
          <a:blip r:embed="rId7" cstate="print"/>
          <a:srcRect t="3622"/>
          <a:stretch>
            <a:fillRect/>
          </a:stretch>
        </p:blipFill>
        <p:spPr bwMode="auto">
          <a:xfrm>
            <a:off x="5767756" y="4572000"/>
            <a:ext cx="2532185" cy="2027238"/>
          </a:xfrm>
          <a:prstGeom prst="rect">
            <a:avLst/>
          </a:prstGeom>
          <a:noFill/>
          <a:ln w="9525">
            <a:noFill/>
            <a:miter lim="800000"/>
            <a:headEnd/>
            <a:tailEnd/>
          </a:ln>
          <a:effectLst/>
        </p:spPr>
      </p:pic>
      <p:sp>
        <p:nvSpPr>
          <p:cNvPr id="4121" name="Text Box 25"/>
          <p:cNvSpPr txBox="1">
            <a:spLocks noChangeArrowheads="1"/>
          </p:cNvSpPr>
          <p:nvPr/>
        </p:nvSpPr>
        <p:spPr bwMode="auto">
          <a:xfrm rot="-5400000">
            <a:off x="7091973" y="3319934"/>
            <a:ext cx="1079500" cy="230832"/>
          </a:xfrm>
          <a:prstGeom prst="rect">
            <a:avLst/>
          </a:prstGeom>
          <a:noFill/>
          <a:ln w="9525">
            <a:noFill/>
            <a:miter lim="800000"/>
            <a:headEnd/>
            <a:tailEnd/>
          </a:ln>
          <a:effectLst/>
        </p:spPr>
        <p:txBody>
          <a:bodyPr>
            <a:spAutoFit/>
          </a:bodyPr>
          <a:lstStyle/>
          <a:p>
            <a:pPr fontAlgn="base">
              <a:spcBef>
                <a:spcPct val="0"/>
              </a:spcBef>
              <a:spcAft>
                <a:spcPct val="0"/>
              </a:spcAft>
            </a:pPr>
            <a:r>
              <a:rPr lang="en-US" sz="900" smtClean="0">
                <a:solidFill>
                  <a:srgbClr val="000000"/>
                </a:solidFill>
                <a:latin typeface="Comic Sans MS" pitchFamily="66" charset="0"/>
              </a:rPr>
              <a:t>Stroke 7.7 mm</a:t>
            </a:r>
          </a:p>
        </p:txBody>
      </p:sp>
      <p:sp>
        <p:nvSpPr>
          <p:cNvPr id="4122" name="Text Box 26"/>
          <p:cNvSpPr txBox="1">
            <a:spLocks noChangeArrowheads="1"/>
          </p:cNvSpPr>
          <p:nvPr/>
        </p:nvSpPr>
        <p:spPr bwMode="auto">
          <a:xfrm>
            <a:off x="7104187" y="5181602"/>
            <a:ext cx="773723" cy="461665"/>
          </a:xfrm>
          <a:prstGeom prst="rect">
            <a:avLst/>
          </a:prstGeom>
          <a:noFill/>
          <a:ln w="9525">
            <a:noFill/>
            <a:miter lim="800000"/>
            <a:headEnd/>
            <a:tailEnd/>
          </a:ln>
          <a:effectLst/>
        </p:spPr>
        <p:txBody>
          <a:bodyPr>
            <a:spAutoFit/>
          </a:bodyPr>
          <a:lstStyle/>
          <a:p>
            <a:pPr fontAlgn="base">
              <a:spcBef>
                <a:spcPct val="0"/>
              </a:spcBef>
              <a:spcAft>
                <a:spcPct val="0"/>
              </a:spcAft>
            </a:pPr>
            <a:r>
              <a:rPr lang="en-US" sz="800" smtClean="0">
                <a:solidFill>
                  <a:srgbClr val="FF3300"/>
                </a:solidFill>
              </a:rPr>
              <a:t>PETS output (steady state)</a:t>
            </a:r>
          </a:p>
        </p:txBody>
      </p:sp>
      <p:sp>
        <p:nvSpPr>
          <p:cNvPr id="4123" name="Text Box 27"/>
          <p:cNvSpPr txBox="1">
            <a:spLocks noChangeArrowheads="1"/>
          </p:cNvSpPr>
          <p:nvPr/>
        </p:nvSpPr>
        <p:spPr bwMode="auto">
          <a:xfrm>
            <a:off x="6541479" y="5791200"/>
            <a:ext cx="773723" cy="336550"/>
          </a:xfrm>
          <a:prstGeom prst="rect">
            <a:avLst/>
          </a:prstGeom>
          <a:noFill/>
          <a:ln w="9525">
            <a:noFill/>
            <a:miter lim="800000"/>
            <a:headEnd/>
            <a:tailEnd/>
          </a:ln>
          <a:effectLst/>
        </p:spPr>
        <p:txBody>
          <a:bodyPr>
            <a:spAutoFit/>
          </a:bodyPr>
          <a:lstStyle/>
          <a:p>
            <a:pPr fontAlgn="base">
              <a:spcBef>
                <a:spcPct val="0"/>
              </a:spcBef>
              <a:spcAft>
                <a:spcPct val="0"/>
              </a:spcAft>
            </a:pPr>
            <a:r>
              <a:rPr lang="en-US" sz="800" smtClean="0">
                <a:solidFill>
                  <a:srgbClr val="0033CC"/>
                </a:solidFill>
              </a:rPr>
              <a:t>Structure input</a:t>
            </a:r>
          </a:p>
        </p:txBody>
      </p:sp>
      <p:sp>
        <p:nvSpPr>
          <p:cNvPr id="4124" name="Line 28"/>
          <p:cNvSpPr>
            <a:spLocks noChangeShapeType="1"/>
          </p:cNvSpPr>
          <p:nvPr/>
        </p:nvSpPr>
        <p:spPr bwMode="auto">
          <a:xfrm>
            <a:off x="6361235" y="4648200"/>
            <a:ext cx="0" cy="3048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4125" name="Line 29"/>
          <p:cNvSpPr>
            <a:spLocks noChangeShapeType="1"/>
          </p:cNvSpPr>
          <p:nvPr/>
        </p:nvSpPr>
        <p:spPr bwMode="auto">
          <a:xfrm flipV="1">
            <a:off x="7914543" y="4648200"/>
            <a:ext cx="0" cy="1524000"/>
          </a:xfrm>
          <a:prstGeom prst="line">
            <a:avLst/>
          </a:prstGeom>
          <a:noFill/>
          <a:ln w="9525">
            <a:solidFill>
              <a:schemeClr val="tx1"/>
            </a:solidFill>
            <a:prstDash val="dash"/>
            <a:round/>
            <a:headEnd/>
            <a:tailEnd/>
          </a:ln>
          <a:effectLst/>
        </p:spPr>
        <p:txBody>
          <a:bodyPr/>
          <a:lstStyle/>
          <a:p>
            <a:pPr fontAlgn="base">
              <a:spcBef>
                <a:spcPct val="0"/>
              </a:spcBef>
              <a:spcAft>
                <a:spcPct val="0"/>
              </a:spcAft>
            </a:pPr>
            <a:endParaRPr lang="en-US" smtClean="0">
              <a:solidFill>
                <a:srgbClr val="000000"/>
              </a:solidFill>
            </a:endParaRPr>
          </a:p>
        </p:txBody>
      </p:sp>
      <p:sp>
        <p:nvSpPr>
          <p:cNvPr id="4126" name="Text Box 30"/>
          <p:cNvSpPr txBox="1">
            <a:spLocks noChangeArrowheads="1"/>
          </p:cNvSpPr>
          <p:nvPr/>
        </p:nvSpPr>
        <p:spPr bwMode="auto">
          <a:xfrm>
            <a:off x="6189785" y="4953001"/>
            <a:ext cx="367408"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3300"/>
                </a:solidFill>
              </a:rPr>
              <a:t>ON </a:t>
            </a:r>
          </a:p>
        </p:txBody>
      </p:sp>
      <p:sp>
        <p:nvSpPr>
          <p:cNvPr id="4127" name="Text Box 31"/>
          <p:cNvSpPr txBox="1">
            <a:spLocks noChangeArrowheads="1"/>
          </p:cNvSpPr>
          <p:nvPr/>
        </p:nvSpPr>
        <p:spPr bwMode="auto">
          <a:xfrm>
            <a:off x="7877910" y="5943601"/>
            <a:ext cx="579005"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0000FF"/>
                </a:solidFill>
              </a:rPr>
              <a:t>OFF, full</a:t>
            </a:r>
          </a:p>
        </p:txBody>
      </p:sp>
      <p:sp>
        <p:nvSpPr>
          <p:cNvPr id="4128" name="Line 32"/>
          <p:cNvSpPr>
            <a:spLocks noChangeShapeType="1"/>
          </p:cNvSpPr>
          <p:nvPr/>
        </p:nvSpPr>
        <p:spPr bwMode="auto">
          <a:xfrm>
            <a:off x="6400800" y="4876800"/>
            <a:ext cx="1477108" cy="0"/>
          </a:xfrm>
          <a:prstGeom prst="line">
            <a:avLst/>
          </a:prstGeom>
          <a:noFill/>
          <a:ln w="9525">
            <a:solidFill>
              <a:schemeClr val="tx1"/>
            </a:solidFill>
            <a:prstDash val="dash"/>
            <a:round/>
            <a:headEnd type="triangle" w="med" len="me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4129" name="Text Box 33"/>
          <p:cNvSpPr txBox="1">
            <a:spLocks noChangeArrowheads="1"/>
          </p:cNvSpPr>
          <p:nvPr/>
        </p:nvSpPr>
        <p:spPr bwMode="auto">
          <a:xfrm>
            <a:off x="6611815" y="4648200"/>
            <a:ext cx="1066800" cy="228600"/>
          </a:xfrm>
          <a:prstGeom prst="rect">
            <a:avLst/>
          </a:prstGeom>
          <a:noFill/>
          <a:ln w="9525">
            <a:noFill/>
            <a:miter lim="800000"/>
            <a:headEnd/>
            <a:tailEnd/>
          </a:ln>
          <a:effectLst/>
        </p:spPr>
        <p:txBody>
          <a:bodyPr>
            <a:spAutoFit/>
          </a:bodyPr>
          <a:lstStyle/>
          <a:p>
            <a:pPr fontAlgn="base">
              <a:spcBef>
                <a:spcPct val="0"/>
              </a:spcBef>
              <a:spcAft>
                <a:spcPct val="0"/>
              </a:spcAft>
            </a:pPr>
            <a:r>
              <a:rPr lang="en-US" sz="900" smtClean="0">
                <a:solidFill>
                  <a:srgbClr val="000000"/>
                </a:solidFill>
                <a:latin typeface="Comic Sans MS" pitchFamily="66" charset="0"/>
              </a:rPr>
              <a:t>Stroke 7.7 mm</a:t>
            </a:r>
          </a:p>
        </p:txBody>
      </p:sp>
      <p:sp>
        <p:nvSpPr>
          <p:cNvPr id="4130" name="Rectangle 34"/>
          <p:cNvSpPr>
            <a:spLocks noChangeArrowheads="1"/>
          </p:cNvSpPr>
          <p:nvPr/>
        </p:nvSpPr>
        <p:spPr bwMode="auto">
          <a:xfrm>
            <a:off x="5697415" y="228601"/>
            <a:ext cx="2602523" cy="646331"/>
          </a:xfrm>
          <a:prstGeom prst="rect">
            <a:avLst/>
          </a:prstGeom>
          <a:noFill/>
          <a:ln w="9525">
            <a:noFill/>
            <a:miter lim="800000"/>
            <a:headEnd/>
            <a:tailEnd/>
          </a:ln>
          <a:effectLst/>
        </p:spPr>
        <p:txBody>
          <a:bodyPr>
            <a:spAutoFit/>
          </a:bodyPr>
          <a:lstStyle/>
          <a:p>
            <a:pPr algn="ctr" fontAlgn="base">
              <a:spcBef>
                <a:spcPct val="0"/>
              </a:spcBef>
              <a:spcAft>
                <a:spcPct val="0"/>
              </a:spcAft>
            </a:pPr>
            <a:r>
              <a:rPr lang="en-US" sz="1200" smtClean="0">
                <a:solidFill>
                  <a:srgbClr val="000000"/>
                </a:solidFill>
                <a:latin typeface="Comic Sans MS" pitchFamily="66" charset="0"/>
              </a:rPr>
              <a:t>Power attenuation vs. piston position (full reflection in OFF position)</a:t>
            </a:r>
          </a:p>
        </p:txBody>
      </p:sp>
      <p:sp>
        <p:nvSpPr>
          <p:cNvPr id="4131" name="Rectangle 35"/>
          <p:cNvSpPr>
            <a:spLocks noChangeArrowheads="1"/>
          </p:cNvSpPr>
          <p:nvPr/>
        </p:nvSpPr>
        <p:spPr bwMode="auto">
          <a:xfrm>
            <a:off x="5556738" y="228600"/>
            <a:ext cx="3024554" cy="6477000"/>
          </a:xfrm>
          <a:prstGeom prst="rect">
            <a:avLst/>
          </a:prstGeom>
          <a:noFill/>
          <a:ln w="9525">
            <a:solidFill>
              <a:schemeClr val="tx1"/>
            </a:solidFill>
            <a:miter lim="800000"/>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4132" name="Text Box 36"/>
          <p:cNvSpPr txBox="1">
            <a:spLocks noChangeArrowheads="1"/>
          </p:cNvSpPr>
          <p:nvPr/>
        </p:nvSpPr>
        <p:spPr bwMode="auto">
          <a:xfrm>
            <a:off x="7877908" y="5638801"/>
            <a:ext cx="415498" cy="21544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800" smtClean="0">
                <a:solidFill>
                  <a:srgbClr val="FF3300"/>
                </a:solidFill>
              </a:rPr>
              <a:t>0.26 </a:t>
            </a:r>
          </a:p>
        </p:txBody>
      </p:sp>
      <p:pic>
        <p:nvPicPr>
          <p:cNvPr id="38" name="Picture 23"/>
          <p:cNvPicPr>
            <a:picLocks noChangeAspect="1" noChangeArrowheads="1"/>
          </p:cNvPicPr>
          <p:nvPr/>
        </p:nvPicPr>
        <p:blipFill>
          <a:blip r:embed="rId8" cstate="print"/>
          <a:srcRect/>
          <a:stretch>
            <a:fillRect/>
          </a:stretch>
        </p:blipFill>
        <p:spPr bwMode="auto">
          <a:xfrm>
            <a:off x="71406" y="3703662"/>
            <a:ext cx="4079631" cy="3082925"/>
          </a:xfrm>
          <a:prstGeom prst="rect">
            <a:avLst/>
          </a:prstGeom>
          <a:noFill/>
          <a:ln w="9525">
            <a:noFill/>
            <a:miter lim="800000"/>
            <a:headEnd/>
            <a:tailEnd/>
          </a:ln>
          <a:effectLst/>
        </p:spPr>
      </p:pic>
      <p:sp>
        <p:nvSpPr>
          <p:cNvPr id="39" name="Text Box 24"/>
          <p:cNvSpPr txBox="1">
            <a:spLocks noChangeArrowheads="1"/>
          </p:cNvSpPr>
          <p:nvPr/>
        </p:nvSpPr>
        <p:spPr bwMode="auto">
          <a:xfrm>
            <a:off x="214283" y="3357562"/>
            <a:ext cx="5143536" cy="461665"/>
          </a:xfrm>
          <a:prstGeom prst="rect">
            <a:avLst/>
          </a:prstGeom>
          <a:noFill/>
          <a:ln w="9525">
            <a:noFill/>
            <a:miter lim="800000"/>
            <a:headEnd/>
            <a:tailEnd/>
          </a:ln>
          <a:effectLst/>
        </p:spPr>
        <p:txBody>
          <a:bodyPr wrap="square">
            <a:spAutoFit/>
          </a:bodyPr>
          <a:lstStyle/>
          <a:p>
            <a:pPr fontAlgn="base">
              <a:spcBef>
                <a:spcPct val="0"/>
              </a:spcBef>
              <a:spcAft>
                <a:spcPct val="0"/>
              </a:spcAft>
            </a:pPr>
            <a:r>
              <a:rPr lang="en-US" sz="1200" dirty="0" smtClean="0">
                <a:solidFill>
                  <a:srgbClr val="000000"/>
                </a:solidFill>
                <a:latin typeface="Comic Sans MS" pitchFamily="66" charset="0"/>
              </a:rPr>
              <a:t>PETS coupler design with integrated RF reflector – mechanical movement</a:t>
            </a:r>
          </a:p>
        </p:txBody>
      </p:sp>
      <p:pic>
        <p:nvPicPr>
          <p:cNvPr id="40" name="Picture 3"/>
          <p:cNvPicPr>
            <a:picLocks noChangeAspect="1" noChangeArrowheads="1"/>
          </p:cNvPicPr>
          <p:nvPr/>
        </p:nvPicPr>
        <p:blipFill>
          <a:blip r:embed="rId9" cstate="print"/>
          <a:srcRect l="12640" t="28651" r="25621" b="8427"/>
          <a:stretch>
            <a:fillRect/>
          </a:stretch>
        </p:blipFill>
        <p:spPr bwMode="auto">
          <a:xfrm>
            <a:off x="603738" y="214290"/>
            <a:ext cx="1617785" cy="1435100"/>
          </a:xfrm>
          <a:prstGeom prst="rect">
            <a:avLst/>
          </a:prstGeom>
          <a:noFill/>
          <a:ln w="9525">
            <a:noFill/>
            <a:miter lim="800000"/>
            <a:headEnd/>
            <a:tailEnd/>
          </a:ln>
          <a:effectLst/>
        </p:spPr>
      </p:pic>
      <p:pic>
        <p:nvPicPr>
          <p:cNvPr id="41" name="Picture 5"/>
          <p:cNvPicPr>
            <a:picLocks noChangeAspect="1" noChangeArrowheads="1"/>
          </p:cNvPicPr>
          <p:nvPr/>
        </p:nvPicPr>
        <p:blipFill>
          <a:blip r:embed="rId10" cstate="print"/>
          <a:srcRect l="12979" t="28651" r="25621" b="8427"/>
          <a:stretch>
            <a:fillRect/>
          </a:stretch>
        </p:blipFill>
        <p:spPr bwMode="auto">
          <a:xfrm>
            <a:off x="463063" y="1662090"/>
            <a:ext cx="1688123" cy="1506538"/>
          </a:xfrm>
          <a:prstGeom prst="rect">
            <a:avLst/>
          </a:prstGeom>
          <a:noFill/>
          <a:ln w="9525">
            <a:noFill/>
            <a:miter lim="800000"/>
            <a:headEnd/>
            <a:tailEnd/>
          </a:ln>
          <a:effectLst/>
        </p:spPr>
      </p:pic>
      <p:sp>
        <p:nvSpPr>
          <p:cNvPr id="42" name="Text Box 14"/>
          <p:cNvSpPr txBox="1">
            <a:spLocks noChangeArrowheads="1"/>
          </p:cNvSpPr>
          <p:nvPr/>
        </p:nvSpPr>
        <p:spPr bwMode="auto">
          <a:xfrm>
            <a:off x="533400" y="900093"/>
            <a:ext cx="377026"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00FF"/>
                </a:solidFill>
              </a:rPr>
              <a:t>ON</a:t>
            </a:r>
          </a:p>
        </p:txBody>
      </p:sp>
      <p:sp>
        <p:nvSpPr>
          <p:cNvPr id="43" name="Text Box 16"/>
          <p:cNvSpPr txBox="1">
            <a:spLocks noChangeArrowheads="1"/>
          </p:cNvSpPr>
          <p:nvPr/>
        </p:nvSpPr>
        <p:spPr bwMode="auto">
          <a:xfrm>
            <a:off x="533400" y="2576495"/>
            <a:ext cx="441146"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FF3300"/>
                </a:solidFill>
              </a:rPr>
              <a:t>OFF</a:t>
            </a:r>
          </a:p>
        </p:txBody>
      </p:sp>
      <p:graphicFrame>
        <p:nvGraphicFramePr>
          <p:cNvPr id="44" name="Object 6"/>
          <p:cNvGraphicFramePr>
            <a:graphicFrameLocks noChangeAspect="1"/>
          </p:cNvGraphicFramePr>
          <p:nvPr/>
        </p:nvGraphicFramePr>
        <p:xfrm>
          <a:off x="2758594" y="457200"/>
          <a:ext cx="2813538" cy="2541588"/>
        </p:xfrm>
        <a:graphic>
          <a:graphicData uri="http://schemas.openxmlformats.org/presentationml/2006/ole">
            <p:oleObj spid="_x0000_s184324" name="Mathcad" r:id="rId11" imgW="3552840" imgH="2962440" progId="Mathcad">
              <p:embed/>
            </p:oleObj>
          </a:graphicData>
        </a:graphic>
      </p:graphicFrame>
      <p:sp>
        <p:nvSpPr>
          <p:cNvPr id="45" name="Line 7"/>
          <p:cNvSpPr>
            <a:spLocks noChangeShapeType="1"/>
          </p:cNvSpPr>
          <p:nvPr/>
        </p:nvSpPr>
        <p:spPr bwMode="auto">
          <a:xfrm>
            <a:off x="3291993" y="2514600"/>
            <a:ext cx="1799492" cy="0"/>
          </a:xfrm>
          <a:prstGeom prst="line">
            <a:avLst/>
          </a:prstGeom>
          <a:noFill/>
          <a:ln w="9525">
            <a:solidFill>
              <a:schemeClr val="tx1"/>
            </a:solidFill>
            <a:prstDash val="dash"/>
            <a:round/>
            <a:headEnd type="triangle" w="med" len="med"/>
            <a:tailEnd type="triangle" w="med" len="med"/>
          </a:ln>
          <a:effectLst/>
        </p:spPr>
        <p:txBody>
          <a:bodyPr/>
          <a:lstStyle/>
          <a:p>
            <a:pPr fontAlgn="base">
              <a:spcBef>
                <a:spcPct val="0"/>
              </a:spcBef>
              <a:spcAft>
                <a:spcPct val="0"/>
              </a:spcAft>
            </a:pPr>
            <a:endParaRPr lang="en-US" smtClean="0">
              <a:solidFill>
                <a:srgbClr val="000000"/>
              </a:solidFill>
            </a:endParaRPr>
          </a:p>
        </p:txBody>
      </p:sp>
      <p:sp>
        <p:nvSpPr>
          <p:cNvPr id="46" name="Text Box 8"/>
          <p:cNvSpPr txBox="1">
            <a:spLocks noChangeArrowheads="1"/>
          </p:cNvSpPr>
          <p:nvPr/>
        </p:nvSpPr>
        <p:spPr bwMode="auto">
          <a:xfrm>
            <a:off x="3250963" y="1981204"/>
            <a:ext cx="1066800" cy="214313"/>
          </a:xfrm>
          <a:prstGeom prst="rect">
            <a:avLst/>
          </a:prstGeom>
          <a:noFill/>
          <a:ln w="9525">
            <a:noFill/>
            <a:miter lim="800000"/>
            <a:headEnd/>
            <a:tailEnd/>
          </a:ln>
          <a:effectLst/>
        </p:spPr>
        <p:txBody>
          <a:bodyPr>
            <a:spAutoFit/>
          </a:bodyPr>
          <a:lstStyle/>
          <a:p>
            <a:pPr fontAlgn="base">
              <a:spcBef>
                <a:spcPct val="0"/>
              </a:spcBef>
              <a:spcAft>
                <a:spcPct val="0"/>
              </a:spcAft>
            </a:pPr>
            <a:r>
              <a:rPr lang="en-US" sz="800" smtClean="0">
                <a:solidFill>
                  <a:srgbClr val="000000"/>
                </a:solidFill>
                <a:latin typeface="Comic Sans MS" pitchFamily="66" charset="0"/>
              </a:rPr>
              <a:t>Reflected</a:t>
            </a:r>
          </a:p>
        </p:txBody>
      </p:sp>
      <p:sp>
        <p:nvSpPr>
          <p:cNvPr id="47" name="Text Box 9"/>
          <p:cNvSpPr txBox="1">
            <a:spLocks noChangeArrowheads="1"/>
          </p:cNvSpPr>
          <p:nvPr/>
        </p:nvSpPr>
        <p:spPr bwMode="auto">
          <a:xfrm>
            <a:off x="4165363" y="1219205"/>
            <a:ext cx="990600" cy="214313"/>
          </a:xfrm>
          <a:prstGeom prst="rect">
            <a:avLst/>
          </a:prstGeom>
          <a:noFill/>
          <a:ln w="9525">
            <a:noFill/>
            <a:miter lim="800000"/>
            <a:headEnd/>
            <a:tailEnd/>
          </a:ln>
          <a:effectLst/>
        </p:spPr>
        <p:txBody>
          <a:bodyPr>
            <a:spAutoFit/>
          </a:bodyPr>
          <a:lstStyle/>
          <a:p>
            <a:pPr fontAlgn="base">
              <a:spcBef>
                <a:spcPct val="0"/>
              </a:spcBef>
              <a:spcAft>
                <a:spcPct val="0"/>
              </a:spcAft>
            </a:pPr>
            <a:r>
              <a:rPr lang="en-US" sz="800" smtClean="0">
                <a:solidFill>
                  <a:srgbClr val="000000"/>
                </a:solidFill>
                <a:latin typeface="Comic Sans MS" pitchFamily="66" charset="0"/>
              </a:rPr>
              <a:t>Transmitted</a:t>
            </a:r>
          </a:p>
        </p:txBody>
      </p:sp>
      <p:sp>
        <p:nvSpPr>
          <p:cNvPr id="48" name="Text Box 10"/>
          <p:cNvSpPr txBox="1">
            <a:spLocks noChangeArrowheads="1"/>
          </p:cNvSpPr>
          <p:nvPr/>
        </p:nvSpPr>
        <p:spPr bwMode="auto">
          <a:xfrm>
            <a:off x="3860563" y="2209805"/>
            <a:ext cx="1066800" cy="244475"/>
          </a:xfrm>
          <a:prstGeom prst="rect">
            <a:avLst/>
          </a:prstGeom>
          <a:noFill/>
          <a:ln w="9525">
            <a:noFill/>
            <a:miter lim="800000"/>
            <a:headEnd/>
            <a:tailEnd/>
          </a:ln>
          <a:effectLst/>
        </p:spPr>
        <p:txBody>
          <a:bodyPr>
            <a:spAutoFit/>
          </a:bodyPr>
          <a:lstStyle/>
          <a:p>
            <a:pPr fontAlgn="base">
              <a:spcBef>
                <a:spcPct val="0"/>
              </a:spcBef>
              <a:spcAft>
                <a:spcPct val="0"/>
              </a:spcAft>
            </a:pPr>
            <a:r>
              <a:rPr lang="en-US" sz="1000" smtClean="0">
                <a:solidFill>
                  <a:srgbClr val="000000"/>
                </a:solidFill>
                <a:latin typeface="Comic Sans MS" pitchFamily="66" charset="0"/>
              </a:rPr>
              <a:t>Stroke 7.7 mm</a:t>
            </a:r>
          </a:p>
        </p:txBody>
      </p:sp>
      <p:sp>
        <p:nvSpPr>
          <p:cNvPr id="49" name="Text Box 11"/>
          <p:cNvSpPr txBox="1">
            <a:spLocks noChangeArrowheads="1"/>
          </p:cNvSpPr>
          <p:nvPr/>
        </p:nvSpPr>
        <p:spPr bwMode="auto">
          <a:xfrm rot="-5400000">
            <a:off x="2044219" y="1499803"/>
            <a:ext cx="1143000" cy="276999"/>
          </a:xfrm>
          <a:prstGeom prst="rect">
            <a:avLst/>
          </a:prstGeom>
          <a:noFill/>
          <a:ln w="9525">
            <a:noFill/>
            <a:miter lim="800000"/>
            <a:headEnd/>
            <a:tailEnd/>
          </a:ln>
          <a:effectLst/>
        </p:spPr>
        <p:txBody>
          <a:bodyPr>
            <a:spAutoFit/>
          </a:bodyPr>
          <a:lstStyle/>
          <a:p>
            <a:pPr fontAlgn="base">
              <a:spcBef>
                <a:spcPct val="0"/>
              </a:spcBef>
              <a:spcAft>
                <a:spcPct val="0"/>
              </a:spcAft>
            </a:pPr>
            <a:r>
              <a:rPr lang="en-US" sz="1200" smtClean="0">
                <a:solidFill>
                  <a:srgbClr val="000000"/>
                </a:solidFill>
                <a:latin typeface="Comic Sans MS" pitchFamily="66" charset="0"/>
              </a:rPr>
              <a:t>RF power, dB</a:t>
            </a:r>
          </a:p>
        </p:txBody>
      </p:sp>
      <p:sp>
        <p:nvSpPr>
          <p:cNvPr id="50" name="Text Box 12"/>
          <p:cNvSpPr txBox="1">
            <a:spLocks noChangeArrowheads="1"/>
          </p:cNvSpPr>
          <p:nvPr/>
        </p:nvSpPr>
        <p:spPr bwMode="auto">
          <a:xfrm>
            <a:off x="3022365" y="2895604"/>
            <a:ext cx="2395207" cy="276999"/>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200" smtClean="0">
                <a:solidFill>
                  <a:srgbClr val="000000"/>
                </a:solidFill>
                <a:latin typeface="Comic Sans MS" pitchFamily="66" charset="0"/>
              </a:rPr>
              <a:t>Piston position (gap width), mm</a:t>
            </a:r>
          </a:p>
        </p:txBody>
      </p:sp>
      <p:sp>
        <p:nvSpPr>
          <p:cNvPr id="51" name="Text Box 13"/>
          <p:cNvSpPr txBox="1">
            <a:spLocks noChangeArrowheads="1"/>
          </p:cNvSpPr>
          <p:nvPr/>
        </p:nvSpPr>
        <p:spPr bwMode="auto">
          <a:xfrm>
            <a:off x="3080978" y="1143005"/>
            <a:ext cx="377026"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0000FF"/>
                </a:solidFill>
              </a:rPr>
              <a:t>ON</a:t>
            </a:r>
          </a:p>
        </p:txBody>
      </p:sp>
      <p:sp>
        <p:nvSpPr>
          <p:cNvPr id="52" name="Text Box 15"/>
          <p:cNvSpPr txBox="1">
            <a:spLocks noChangeArrowheads="1"/>
          </p:cNvSpPr>
          <p:nvPr/>
        </p:nvSpPr>
        <p:spPr bwMode="auto">
          <a:xfrm>
            <a:off x="4909778" y="1143005"/>
            <a:ext cx="441146" cy="246221"/>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000" smtClean="0">
                <a:solidFill>
                  <a:srgbClr val="FF3300"/>
                </a:solidFill>
              </a:rPr>
              <a:t>OFF</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1571614"/>
            <a:ext cx="7572428" cy="1384995"/>
          </a:xfrm>
          <a:prstGeom prst="rect">
            <a:avLst/>
          </a:prstGeom>
          <a:noFill/>
        </p:spPr>
        <p:txBody>
          <a:bodyPr wrap="square" rtlCol="0">
            <a:spAutoFit/>
          </a:bodyPr>
          <a:lstStyle/>
          <a:p>
            <a:pPr algn="ctr"/>
            <a:r>
              <a:rPr lang="en-US" sz="2800" dirty="0" smtClean="0"/>
              <a:t>Now some more detailed information about wakefield damping to reply to questions raised during the last ACE.</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IMG0034"/>
          <p:cNvPicPr>
            <a:picLocks noChangeAspect="1" noChangeArrowheads="1"/>
          </p:cNvPicPr>
          <p:nvPr/>
        </p:nvPicPr>
        <p:blipFill>
          <a:blip r:embed="rId3" cstate="print"/>
          <a:srcRect/>
          <a:stretch>
            <a:fillRect/>
          </a:stretch>
        </p:blipFill>
        <p:spPr bwMode="auto">
          <a:xfrm>
            <a:off x="4876800" y="0"/>
            <a:ext cx="4267200" cy="3886200"/>
          </a:xfrm>
          <a:prstGeom prst="rect">
            <a:avLst/>
          </a:prstGeom>
          <a:noFill/>
        </p:spPr>
      </p:pic>
      <p:pic>
        <p:nvPicPr>
          <p:cNvPr id="7" name="Picture 6" descr="CIMG1980_DiskDampCell-CupSide.jpg"/>
          <p:cNvPicPr>
            <a:picLocks noChangeAspect="1"/>
          </p:cNvPicPr>
          <p:nvPr/>
        </p:nvPicPr>
        <p:blipFill>
          <a:blip r:embed="rId4" cstate="print"/>
          <a:stretch>
            <a:fillRect/>
          </a:stretch>
        </p:blipFill>
        <p:spPr>
          <a:xfrm>
            <a:off x="4857753" y="3643290"/>
            <a:ext cx="4288856" cy="3214710"/>
          </a:xfrm>
          <a:prstGeom prst="rect">
            <a:avLst/>
          </a:prstGeom>
        </p:spPr>
      </p:pic>
      <p:pic>
        <p:nvPicPr>
          <p:cNvPr id="2" name="Picture 2"/>
          <p:cNvPicPr>
            <a:picLocks noChangeAspect="1" noChangeArrowheads="1"/>
          </p:cNvPicPr>
          <p:nvPr/>
        </p:nvPicPr>
        <p:blipFill>
          <a:blip r:embed="rId5" cstate="print"/>
          <a:srcRect/>
          <a:stretch>
            <a:fillRect/>
          </a:stretch>
        </p:blipFill>
        <p:spPr bwMode="auto">
          <a:xfrm>
            <a:off x="1" y="0"/>
            <a:ext cx="4876801" cy="3124200"/>
          </a:xfrm>
          <a:prstGeom prst="rect">
            <a:avLst/>
          </a:prstGeom>
          <a:noFill/>
          <a:ln w="9525">
            <a:noFill/>
            <a:miter lim="800000"/>
            <a:headEnd/>
            <a:tailEnd/>
          </a:ln>
        </p:spPr>
      </p:pic>
      <p:pic>
        <p:nvPicPr>
          <p:cNvPr id="4" name="Picture 2"/>
          <p:cNvPicPr>
            <a:picLocks noChangeAspect="1" noChangeArrowheads="1"/>
          </p:cNvPicPr>
          <p:nvPr/>
        </p:nvPicPr>
        <p:blipFill>
          <a:blip r:embed="rId6" cstate="print"/>
          <a:srcRect/>
          <a:stretch>
            <a:fillRect/>
          </a:stretch>
        </p:blipFill>
        <p:spPr bwMode="auto">
          <a:xfrm>
            <a:off x="0" y="3143248"/>
            <a:ext cx="4786314" cy="3606800"/>
          </a:xfrm>
          <a:prstGeom prst="rect">
            <a:avLst/>
          </a:prstGeom>
          <a:noFill/>
          <a:ln w="9525">
            <a:noFill/>
            <a:miter lim="800000"/>
            <a:headEnd/>
            <a:tailEnd/>
          </a:ln>
          <a:effectLst/>
        </p:spPr>
      </p:pic>
      <p:sp>
        <p:nvSpPr>
          <p:cNvPr id="5" name="TextBox 4"/>
          <p:cNvSpPr txBox="1"/>
          <p:nvPr/>
        </p:nvSpPr>
        <p:spPr>
          <a:xfrm>
            <a:off x="0" y="6357958"/>
            <a:ext cx="5560818" cy="338554"/>
          </a:xfrm>
          <a:prstGeom prst="rect">
            <a:avLst/>
          </a:prstGeom>
          <a:noFill/>
        </p:spPr>
        <p:txBody>
          <a:bodyPr wrap="none" rtlCol="0">
            <a:spAutoFit/>
          </a:bodyPr>
          <a:lstStyle/>
          <a:p>
            <a:pPr fontAlgn="base">
              <a:spcBef>
                <a:spcPct val="0"/>
              </a:spcBef>
              <a:spcAft>
                <a:spcPct val="0"/>
              </a:spcAft>
            </a:pPr>
            <a:r>
              <a:rPr lang="en-US" sz="1600" dirty="0" smtClean="0">
                <a:solidFill>
                  <a:prstClr val="black"/>
                </a:solidFill>
                <a:latin typeface="Arial" charset="0"/>
              </a:rPr>
              <a:t>An Asset Test of the CLIC Accelerating Structure, PAC2000</a:t>
            </a:r>
            <a:endParaRPr lang="en-US" sz="1600" dirty="0">
              <a:solidFill>
                <a:prstClr val="black"/>
              </a:solidFill>
              <a:latin typeface="Arial" charset="0"/>
            </a:endParaRPr>
          </a:p>
        </p:txBody>
      </p:sp>
      <p:sp>
        <p:nvSpPr>
          <p:cNvPr id="6" name="Text Box 6"/>
          <p:cNvSpPr txBox="1">
            <a:spLocks noChangeArrowheads="1"/>
          </p:cNvSpPr>
          <p:nvPr/>
        </p:nvSpPr>
        <p:spPr bwMode="auto">
          <a:xfrm>
            <a:off x="1714480" y="2571746"/>
            <a:ext cx="4267200" cy="1384995"/>
          </a:xfrm>
          <a:prstGeom prst="rect">
            <a:avLst/>
          </a:prstGeom>
          <a:solidFill>
            <a:schemeClr val="bg1"/>
          </a:solidFill>
          <a:ln w="25400">
            <a:solidFill>
              <a:schemeClr val="accent1">
                <a:shade val="95000"/>
                <a:satMod val="105000"/>
              </a:schemeClr>
            </a:solidFill>
            <a:miter lim="800000"/>
            <a:headEnd/>
            <a:tailEnd/>
          </a:ln>
          <a:effectLst/>
        </p:spPr>
        <p:txBody>
          <a:bodyPr wrap="square">
            <a:spAutoFit/>
          </a:bodyPr>
          <a:lstStyle/>
          <a:p>
            <a:pPr algn="ctr" fontAlgn="base">
              <a:spcBef>
                <a:spcPct val="50000"/>
              </a:spcBef>
              <a:spcAft>
                <a:spcPct val="0"/>
              </a:spcAft>
            </a:pPr>
            <a:r>
              <a:rPr lang="en-US" sz="2800" dirty="0" smtClean="0">
                <a:solidFill>
                  <a:prstClr val="black"/>
                </a:solidFill>
              </a:rPr>
              <a:t>Higher-order mode damping demonstration in ASSET</a:t>
            </a:r>
          </a:p>
        </p:txBody>
      </p:sp>
      <p:sp>
        <p:nvSpPr>
          <p:cNvPr id="8" name="TextBox 7"/>
          <p:cNvSpPr txBox="1"/>
          <p:nvPr/>
        </p:nvSpPr>
        <p:spPr>
          <a:xfrm>
            <a:off x="5786446" y="-24"/>
            <a:ext cx="2999604" cy="400110"/>
          </a:xfrm>
          <a:prstGeom prst="rect">
            <a:avLst/>
          </a:prstGeom>
          <a:noFill/>
        </p:spPr>
        <p:txBody>
          <a:bodyPr wrap="none" rtlCol="0">
            <a:spAutoFit/>
          </a:bodyPr>
          <a:lstStyle/>
          <a:p>
            <a:r>
              <a:rPr lang="en-US" sz="2000" dirty="0" smtClean="0"/>
              <a:t>150 cells/structure, 15 GHz</a:t>
            </a:r>
            <a:endParaRPr lang="en-US" sz="2000" dirty="0"/>
          </a:p>
        </p:txBody>
      </p:sp>
      <p:sp>
        <p:nvSpPr>
          <p:cNvPr id="9" name="TextBox 8"/>
          <p:cNvSpPr txBox="1"/>
          <p:nvPr/>
        </p:nvSpPr>
        <p:spPr>
          <a:xfrm>
            <a:off x="5715008" y="6150114"/>
            <a:ext cx="3148619" cy="707886"/>
          </a:xfrm>
          <a:prstGeom prst="rect">
            <a:avLst/>
          </a:prstGeom>
          <a:noFill/>
        </p:spPr>
        <p:txBody>
          <a:bodyPr wrap="none" rtlCol="0">
            <a:spAutoFit/>
          </a:bodyPr>
          <a:lstStyle/>
          <a:p>
            <a:r>
              <a:rPr lang="en-US" sz="2000" dirty="0" smtClean="0"/>
              <a:t>24 cells/structure, 12 GHz</a:t>
            </a:r>
          </a:p>
          <a:p>
            <a:r>
              <a:rPr lang="en-US" sz="2000" dirty="0" smtClean="0"/>
              <a:t>(loads not implemented yet)</a:t>
            </a:r>
            <a:endParaRPr lang="en-US" sz="2000" dirty="0"/>
          </a:p>
        </p:txBody>
      </p:sp>
      <p:sp>
        <p:nvSpPr>
          <p:cNvPr id="10" name="TextBox 9"/>
          <p:cNvSpPr txBox="1"/>
          <p:nvPr/>
        </p:nvSpPr>
        <p:spPr>
          <a:xfrm>
            <a:off x="8345209" y="3214686"/>
            <a:ext cx="655949" cy="369332"/>
          </a:xfrm>
          <a:prstGeom prst="rect">
            <a:avLst/>
          </a:prstGeom>
          <a:noFill/>
        </p:spPr>
        <p:txBody>
          <a:bodyPr wrap="none" rtlCol="0">
            <a:spAutoFit/>
          </a:bodyPr>
          <a:lstStyle/>
          <a:p>
            <a:r>
              <a:rPr lang="en-US" dirty="0" smtClean="0"/>
              <a:t>Then</a:t>
            </a:r>
            <a:endParaRPr lang="en-US" dirty="0"/>
          </a:p>
        </p:txBody>
      </p:sp>
      <p:sp>
        <p:nvSpPr>
          <p:cNvPr id="11" name="TextBox 10"/>
          <p:cNvSpPr txBox="1"/>
          <p:nvPr/>
        </p:nvSpPr>
        <p:spPr>
          <a:xfrm>
            <a:off x="8358215" y="3786190"/>
            <a:ext cx="619785" cy="369332"/>
          </a:xfrm>
          <a:prstGeom prst="rect">
            <a:avLst/>
          </a:prstGeom>
          <a:noFill/>
        </p:spPr>
        <p:txBody>
          <a:bodyPr wrap="none" rtlCol="0">
            <a:spAutoFit/>
          </a:bodyPr>
          <a:lstStyle/>
          <a:p>
            <a:r>
              <a:rPr lang="en-US" dirty="0" smtClean="0"/>
              <a:t>Now</a:t>
            </a:r>
            <a:endParaRPr lang="en-US" dirty="0"/>
          </a:p>
        </p:txBody>
      </p:sp>
      <p:sp>
        <p:nvSpPr>
          <p:cNvPr id="12" name="TextBox 11"/>
          <p:cNvSpPr txBox="1"/>
          <p:nvPr/>
        </p:nvSpPr>
        <p:spPr>
          <a:xfrm>
            <a:off x="3357555" y="4143382"/>
            <a:ext cx="1571635" cy="646331"/>
          </a:xfrm>
          <a:prstGeom prst="rect">
            <a:avLst/>
          </a:prstGeom>
          <a:noFill/>
        </p:spPr>
        <p:txBody>
          <a:bodyPr wrap="square" rtlCol="0">
            <a:spAutoFit/>
          </a:bodyPr>
          <a:lstStyle/>
          <a:p>
            <a:r>
              <a:rPr lang="en-US" dirty="0" smtClean="0">
                <a:solidFill>
                  <a:srgbClr val="FF00FF"/>
                </a:solidFill>
              </a:rPr>
              <a:t>Double band circuit model</a:t>
            </a:r>
            <a:endParaRPr lang="en-US" dirty="0">
              <a:solidFill>
                <a:srgbClr val="FF00FF"/>
              </a:solidFill>
            </a:endParaRPr>
          </a:p>
        </p:txBody>
      </p:sp>
      <p:cxnSp>
        <p:nvCxnSpPr>
          <p:cNvPr id="14" name="Straight Arrow Connector 13"/>
          <p:cNvCxnSpPr/>
          <p:nvPr/>
        </p:nvCxnSpPr>
        <p:spPr>
          <a:xfrm rot="5400000">
            <a:off x="3178959" y="4964917"/>
            <a:ext cx="428628" cy="214314"/>
          </a:xfrm>
          <a:prstGeom prst="straightConnector1">
            <a:avLst/>
          </a:prstGeom>
          <a:ln w="25400">
            <a:solidFill>
              <a:srgbClr val="FF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Full length TDS results comparison</a:t>
            </a:r>
          </a:p>
        </p:txBody>
      </p:sp>
      <p:pic>
        <p:nvPicPr>
          <p:cNvPr id="350211" name="Picture 3" descr="\\cern.ch\dfs\Users\a\agrudiev\PowerPoint\TDS_wakes.png"/>
          <p:cNvPicPr>
            <a:picLocks noChangeAspect="1" noChangeArrowheads="1"/>
          </p:cNvPicPr>
          <p:nvPr/>
        </p:nvPicPr>
        <p:blipFill>
          <a:blip r:embed="rId3" cstate="print"/>
          <a:srcRect/>
          <a:stretch>
            <a:fillRect/>
          </a:stretch>
        </p:blipFill>
        <p:spPr bwMode="auto">
          <a:xfrm>
            <a:off x="806451" y="781050"/>
            <a:ext cx="7527925" cy="56705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0" y="793980"/>
            <a:ext cx="8286808" cy="4278094"/>
          </a:xfrm>
          <a:prstGeom prst="rect">
            <a:avLst/>
          </a:prstGeom>
          <a:noFill/>
        </p:spPr>
        <p:txBody>
          <a:bodyPr wrap="square" rtlCol="0">
            <a:spAutoFit/>
          </a:bodyPr>
          <a:lstStyle/>
          <a:p>
            <a:pPr algn="ctr"/>
            <a:r>
              <a:rPr lang="en-US" sz="3200" dirty="0" smtClean="0"/>
              <a:t>Organization of the rf structure presentations</a:t>
            </a:r>
          </a:p>
          <a:p>
            <a:endParaRPr lang="en-US" sz="2400" dirty="0"/>
          </a:p>
          <a:p>
            <a:r>
              <a:rPr lang="en-US" sz="2400" dirty="0" smtClean="0"/>
              <a:t>PETS and accelerating structures will be presented together.</a:t>
            </a:r>
          </a:p>
          <a:p>
            <a:endParaRPr lang="en-US" sz="2400" dirty="0" smtClean="0"/>
          </a:p>
          <a:p>
            <a:pPr>
              <a:buFont typeface="Arial" pitchFamily="34" charset="0"/>
              <a:buChar char="•"/>
            </a:pPr>
            <a:r>
              <a:rPr lang="en-US" sz="2400" dirty="0" smtClean="0"/>
              <a:t> Snapshots of the PETS and accelerating structures and recent results to introduce the work and refresh everyone's memory.</a:t>
            </a:r>
          </a:p>
          <a:p>
            <a:pPr>
              <a:buFont typeface="Arial" pitchFamily="34" charset="0"/>
              <a:buChar char="•"/>
            </a:pPr>
            <a:r>
              <a:rPr lang="en-US" sz="2400" dirty="0" smtClean="0"/>
              <a:t> Critical issues for structures and how we address them.</a:t>
            </a:r>
          </a:p>
          <a:p>
            <a:pPr>
              <a:buFont typeface="Arial" pitchFamily="34" charset="0"/>
              <a:buChar char="•"/>
            </a:pPr>
            <a:r>
              <a:rPr lang="en-US" sz="2400" dirty="0" smtClean="0"/>
              <a:t> Three subjects in greater detail:</a:t>
            </a:r>
          </a:p>
          <a:p>
            <a:pPr lvl="1">
              <a:buFont typeface="Arial" pitchFamily="34" charset="0"/>
              <a:buChar char="•"/>
            </a:pPr>
            <a:r>
              <a:rPr lang="en-US" sz="2400" dirty="0" smtClean="0"/>
              <a:t> Wakefield damping – me</a:t>
            </a:r>
          </a:p>
          <a:p>
            <a:pPr lvl="1">
              <a:buFont typeface="Arial" pitchFamily="34" charset="0"/>
              <a:buChar char="•"/>
            </a:pPr>
            <a:r>
              <a:rPr lang="en-US" sz="2400" dirty="0" smtClean="0"/>
              <a:t> Production – Germana</a:t>
            </a:r>
          </a:p>
          <a:p>
            <a:pPr lvl="1">
              <a:buFont typeface="Arial" pitchFamily="34" charset="0"/>
              <a:buChar char="•"/>
            </a:pPr>
            <a:r>
              <a:rPr lang="en-US" sz="2400" dirty="0" smtClean="0"/>
              <a:t> High-power rf testing - Steffen</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0"/>
            <a:ext cx="8229600" cy="1143000"/>
          </a:xfrm>
        </p:spPr>
        <p:txBody>
          <a:bodyPr/>
          <a:lstStyle/>
          <a:p>
            <a:r>
              <a:rPr lang="en-US" dirty="0" smtClean="0"/>
              <a:t>Reflection: comparison </a:t>
            </a:r>
            <a:endParaRPr lang="en-US" dirty="0"/>
          </a:p>
        </p:txBody>
      </p:sp>
      <p:sp>
        <p:nvSpPr>
          <p:cNvPr id="4" name="TextBox 3"/>
          <p:cNvSpPr txBox="1"/>
          <p:nvPr/>
        </p:nvSpPr>
        <p:spPr>
          <a:xfrm>
            <a:off x="1143000" y="5257800"/>
            <a:ext cx="6591300" cy="646331"/>
          </a:xfrm>
          <a:prstGeom prst="rect">
            <a:avLst/>
          </a:prstGeom>
          <a:noFill/>
        </p:spPr>
        <p:txBody>
          <a:bodyPr wrap="square" rtlCol="0">
            <a:spAutoFit/>
          </a:bodyPr>
          <a:lstStyle/>
          <a:p>
            <a:r>
              <a:rPr lang="en-US" dirty="0" smtClean="0"/>
              <a:t>There is very small (~1MHz) or no difference in frequency between simulations and the air corrected measurements </a:t>
            </a:r>
            <a:endParaRPr lang="en-US" dirty="0"/>
          </a:p>
        </p:txBody>
      </p:sp>
      <p:pic>
        <p:nvPicPr>
          <p:cNvPr id="23553" name="Picture 1"/>
          <p:cNvPicPr>
            <a:picLocks noChangeAspect="1" noChangeArrowheads="1"/>
          </p:cNvPicPr>
          <p:nvPr/>
        </p:nvPicPr>
        <p:blipFill>
          <a:blip r:embed="rId3" cstate="print"/>
          <a:srcRect/>
          <a:stretch>
            <a:fillRect/>
          </a:stretch>
        </p:blipFill>
        <p:spPr bwMode="auto">
          <a:xfrm>
            <a:off x="0" y="1143000"/>
            <a:ext cx="4438650" cy="4000500"/>
          </a:xfrm>
          <a:prstGeom prst="rect">
            <a:avLst/>
          </a:prstGeom>
          <a:noFill/>
          <a:ln w="9525">
            <a:noFill/>
            <a:miter lim="800000"/>
            <a:headEnd/>
            <a:tailEnd/>
          </a:ln>
          <a:effectLst/>
        </p:spPr>
      </p:pic>
      <p:pic>
        <p:nvPicPr>
          <p:cNvPr id="23554" name="Picture 2"/>
          <p:cNvPicPr>
            <a:picLocks noChangeAspect="1" noChangeArrowheads="1"/>
          </p:cNvPicPr>
          <p:nvPr/>
        </p:nvPicPr>
        <p:blipFill>
          <a:blip r:embed="rId4" cstate="print"/>
          <a:srcRect/>
          <a:stretch>
            <a:fillRect/>
          </a:stretch>
        </p:blipFill>
        <p:spPr bwMode="auto">
          <a:xfrm>
            <a:off x="4705350" y="1143000"/>
            <a:ext cx="4438650" cy="4000500"/>
          </a:xfrm>
          <a:prstGeom prst="rect">
            <a:avLst/>
          </a:prstGeom>
          <a:noFill/>
          <a:ln w="9525">
            <a:noFill/>
            <a:miter lim="800000"/>
            <a:headEnd/>
            <a:tailEnd/>
          </a:ln>
          <a:effectLst/>
        </p:spPr>
      </p:pic>
      <p:sp>
        <p:nvSpPr>
          <p:cNvPr id="6" name="TextBox 5"/>
          <p:cNvSpPr txBox="1"/>
          <p:nvPr/>
        </p:nvSpPr>
        <p:spPr>
          <a:xfrm>
            <a:off x="642910" y="6143644"/>
            <a:ext cx="8010013" cy="400110"/>
          </a:xfrm>
          <a:prstGeom prst="rect">
            <a:avLst/>
          </a:prstGeom>
          <a:noFill/>
        </p:spPr>
        <p:txBody>
          <a:bodyPr wrap="none" rtlCol="0">
            <a:spAutoFit/>
          </a:bodyPr>
          <a:lstStyle/>
          <a:p>
            <a:r>
              <a:rPr lang="en-US" sz="2000" dirty="0" smtClean="0">
                <a:solidFill>
                  <a:srgbClr val="FF0000"/>
                </a:solidFill>
              </a:rPr>
              <a:t>Our computational capability is constantly being refined and benchmarked.</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6113" name="Picture 1"/>
          <p:cNvPicPr>
            <a:picLocks noChangeAspect="1" noChangeArrowheads="1"/>
          </p:cNvPicPr>
          <p:nvPr/>
        </p:nvPicPr>
        <p:blipFill>
          <a:blip r:embed="rId3" cstate="print"/>
          <a:srcRect/>
          <a:stretch>
            <a:fillRect/>
          </a:stretch>
        </p:blipFill>
        <p:spPr bwMode="auto">
          <a:xfrm>
            <a:off x="71406" y="1500174"/>
            <a:ext cx="4523867" cy="3214710"/>
          </a:xfrm>
          <a:prstGeom prst="rect">
            <a:avLst/>
          </a:prstGeom>
          <a:noFill/>
          <a:ln w="9525">
            <a:noFill/>
            <a:miter lim="800000"/>
            <a:headEnd/>
            <a:tailEnd/>
          </a:ln>
        </p:spPr>
      </p:pic>
      <p:pic>
        <p:nvPicPr>
          <p:cNvPr id="346114" name="Picture 2"/>
          <p:cNvPicPr>
            <a:picLocks noChangeAspect="1" noChangeArrowheads="1"/>
          </p:cNvPicPr>
          <p:nvPr/>
        </p:nvPicPr>
        <p:blipFill>
          <a:blip r:embed="rId4" cstate="print"/>
          <a:srcRect/>
          <a:stretch>
            <a:fillRect/>
          </a:stretch>
        </p:blipFill>
        <p:spPr bwMode="auto">
          <a:xfrm>
            <a:off x="4572000" y="1428736"/>
            <a:ext cx="4572032" cy="3440050"/>
          </a:xfrm>
          <a:prstGeom prst="rect">
            <a:avLst/>
          </a:prstGeom>
          <a:noFill/>
          <a:ln w="9525">
            <a:noFill/>
            <a:miter lim="800000"/>
            <a:headEnd/>
            <a:tailEnd/>
          </a:ln>
        </p:spPr>
      </p:pic>
      <p:sp>
        <p:nvSpPr>
          <p:cNvPr id="5" name="TextBox 4"/>
          <p:cNvSpPr txBox="1"/>
          <p:nvPr/>
        </p:nvSpPr>
        <p:spPr>
          <a:xfrm>
            <a:off x="2714612" y="357166"/>
            <a:ext cx="3197350" cy="523220"/>
          </a:xfrm>
          <a:prstGeom prst="rect">
            <a:avLst/>
          </a:prstGeom>
          <a:noFill/>
        </p:spPr>
        <p:txBody>
          <a:bodyPr wrap="none" rtlCol="0">
            <a:spAutoFit/>
          </a:bodyPr>
          <a:lstStyle/>
          <a:p>
            <a:r>
              <a:rPr lang="en-US" sz="2800" dirty="0" smtClean="0"/>
              <a:t>Transverse wakefield</a:t>
            </a:r>
            <a:endParaRPr lang="en-US" sz="2800" dirty="0"/>
          </a:p>
        </p:txBody>
      </p:sp>
      <p:sp>
        <p:nvSpPr>
          <p:cNvPr id="6" name="TextBox 5"/>
          <p:cNvSpPr txBox="1"/>
          <p:nvPr/>
        </p:nvSpPr>
        <p:spPr>
          <a:xfrm>
            <a:off x="357158" y="5214950"/>
            <a:ext cx="8429684" cy="923330"/>
          </a:xfrm>
          <a:prstGeom prst="rect">
            <a:avLst/>
          </a:prstGeom>
          <a:noFill/>
        </p:spPr>
        <p:txBody>
          <a:bodyPr wrap="square" rtlCol="0">
            <a:spAutoFit/>
          </a:bodyPr>
          <a:lstStyle/>
          <a:p>
            <a:r>
              <a:rPr lang="en-US" dirty="0" smtClean="0"/>
              <a:t>Transverse wakefield for nominal CLIC structure computed by GDFIDL. Details of wake behavior determined by the copper geometry. CLIC beam-stability requirement is 6.6 V/</a:t>
            </a:r>
            <a:r>
              <a:rPr lang="en-US" dirty="0" err="1" smtClean="0"/>
              <a:t>pC</a:t>
            </a:r>
            <a:r>
              <a:rPr lang="en-US" dirty="0" smtClean="0"/>
              <a:t>/mm/m which includes factor two safety margin. </a:t>
            </a:r>
            <a:endParaRPr lang="en-US" dirty="0"/>
          </a:p>
        </p:txBody>
      </p:sp>
      <p:cxnSp>
        <p:nvCxnSpPr>
          <p:cNvPr id="8" name="Straight Connector 7"/>
          <p:cNvCxnSpPr/>
          <p:nvPr/>
        </p:nvCxnSpPr>
        <p:spPr>
          <a:xfrm>
            <a:off x="5286380" y="3214686"/>
            <a:ext cx="3429024" cy="0"/>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5892809" y="1393017"/>
            <a:ext cx="500066" cy="1588"/>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429388" y="1142984"/>
            <a:ext cx="1099981" cy="369332"/>
          </a:xfrm>
          <a:prstGeom prst="rect">
            <a:avLst/>
          </a:prstGeom>
          <a:noFill/>
        </p:spPr>
        <p:txBody>
          <a:bodyPr wrap="none" rtlCol="0">
            <a:spAutoFit/>
          </a:bodyPr>
          <a:lstStyle/>
          <a:p>
            <a:r>
              <a:rPr lang="en-US" dirty="0" smtClean="0"/>
              <a:t>2</a:t>
            </a:r>
            <a:r>
              <a:rPr lang="en-US" baseline="30000" dirty="0" smtClean="0"/>
              <a:t>nd</a:t>
            </a:r>
            <a:r>
              <a:rPr lang="en-US" dirty="0" smtClean="0"/>
              <a:t> bunch</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3"/>
          <p:cNvSpPr>
            <a:spLocks noGrp="1"/>
          </p:cNvSpPr>
          <p:nvPr>
            <p:ph type="ftr" sz="quarter" idx="10"/>
          </p:nvPr>
        </p:nvSpPr>
        <p:spPr/>
        <p:txBody>
          <a:bodyPr/>
          <a:lstStyle/>
          <a:p>
            <a:r>
              <a:rPr lang="en-US">
                <a:solidFill>
                  <a:srgbClr val="808080"/>
                </a:solidFill>
              </a:rPr>
              <a:t>PS Seminar 26 Sep. ‘02</a:t>
            </a:r>
          </a:p>
        </p:txBody>
      </p:sp>
      <p:sp>
        <p:nvSpPr>
          <p:cNvPr id="135170" name="Rectangle 2"/>
          <p:cNvSpPr>
            <a:spLocks noGrp="1" noChangeArrowheads="1"/>
          </p:cNvSpPr>
          <p:nvPr>
            <p:ph type="title"/>
          </p:nvPr>
        </p:nvSpPr>
        <p:spPr/>
        <p:txBody>
          <a:bodyPr/>
          <a:lstStyle/>
          <a:p>
            <a:r>
              <a:rPr lang="en-US"/>
              <a:t>Cut-away view of slotted iris disc</a:t>
            </a:r>
          </a:p>
        </p:txBody>
      </p:sp>
      <p:pic>
        <p:nvPicPr>
          <p:cNvPr id="135173" name="Picture 5" descr="C:\CLIC\CTF3 dba\cell16_cut.gif"/>
          <p:cNvPicPr>
            <a:picLocks noChangeAspect="1" noChangeArrowheads="1"/>
          </p:cNvPicPr>
          <p:nvPr/>
        </p:nvPicPr>
        <p:blipFill>
          <a:blip r:embed="rId3" cstate="print"/>
          <a:srcRect/>
          <a:stretch>
            <a:fillRect/>
          </a:stretch>
        </p:blipFill>
        <p:spPr bwMode="auto">
          <a:xfrm>
            <a:off x="2022475" y="604840"/>
            <a:ext cx="5391150" cy="5718175"/>
          </a:xfrm>
          <a:prstGeom prst="rect">
            <a:avLst/>
          </a:prstGeom>
          <a:noFill/>
        </p:spPr>
      </p:pic>
      <p:sp>
        <p:nvSpPr>
          <p:cNvPr id="135174" name="Text Box 6"/>
          <p:cNvSpPr txBox="1">
            <a:spLocks noChangeArrowheads="1"/>
          </p:cNvSpPr>
          <p:nvPr/>
        </p:nvSpPr>
        <p:spPr bwMode="auto">
          <a:xfrm>
            <a:off x="1279525" y="4459288"/>
            <a:ext cx="3036888" cy="304800"/>
          </a:xfrm>
          <a:prstGeom prst="rect">
            <a:avLst/>
          </a:prstGeom>
          <a:noFill/>
          <a:ln w="9525">
            <a:noFill/>
            <a:miter lim="800000"/>
            <a:headEnd/>
            <a:tailEnd/>
          </a:ln>
          <a:effectLst/>
        </p:spPr>
        <p:txBody>
          <a:bodyPr>
            <a:spAutoFit/>
          </a:bodyPr>
          <a:lstStyle/>
          <a:p>
            <a:pPr fontAlgn="base">
              <a:spcBef>
                <a:spcPct val="0"/>
              </a:spcBef>
              <a:spcAft>
                <a:spcPct val="0"/>
              </a:spcAft>
            </a:pPr>
            <a:r>
              <a:rPr lang="en-US" sz="1400" smtClean="0">
                <a:solidFill>
                  <a:srgbClr val="FFFF00"/>
                </a:solidFill>
              </a:rPr>
              <a:t>tapered double ridged waveguide</a:t>
            </a:r>
          </a:p>
        </p:txBody>
      </p:sp>
      <p:sp>
        <p:nvSpPr>
          <p:cNvPr id="135176" name="Line 8"/>
          <p:cNvSpPr>
            <a:spLocks noChangeShapeType="1"/>
          </p:cNvSpPr>
          <p:nvPr/>
        </p:nvSpPr>
        <p:spPr bwMode="auto">
          <a:xfrm>
            <a:off x="4327526" y="4927602"/>
            <a:ext cx="396875" cy="30163"/>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79" name="Line 11"/>
          <p:cNvSpPr>
            <a:spLocks noChangeShapeType="1"/>
          </p:cNvSpPr>
          <p:nvPr/>
        </p:nvSpPr>
        <p:spPr bwMode="auto">
          <a:xfrm>
            <a:off x="4729164" y="4957763"/>
            <a:ext cx="4762" cy="228600"/>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0" name="Line 12"/>
          <p:cNvSpPr>
            <a:spLocks noChangeShapeType="1"/>
          </p:cNvSpPr>
          <p:nvPr/>
        </p:nvSpPr>
        <p:spPr bwMode="auto">
          <a:xfrm flipH="1" flipV="1">
            <a:off x="4605339" y="5186363"/>
            <a:ext cx="128587" cy="6350"/>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1" name="Line 13"/>
          <p:cNvSpPr>
            <a:spLocks noChangeShapeType="1"/>
          </p:cNvSpPr>
          <p:nvPr/>
        </p:nvSpPr>
        <p:spPr bwMode="auto">
          <a:xfrm flipH="1">
            <a:off x="4600575" y="5183190"/>
            <a:ext cx="0" cy="198437"/>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2" name="Line 14"/>
          <p:cNvSpPr>
            <a:spLocks noChangeShapeType="1"/>
          </p:cNvSpPr>
          <p:nvPr/>
        </p:nvSpPr>
        <p:spPr bwMode="auto">
          <a:xfrm>
            <a:off x="4600576" y="5381627"/>
            <a:ext cx="136525" cy="11113"/>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3" name="Line 15"/>
          <p:cNvSpPr>
            <a:spLocks noChangeShapeType="1"/>
          </p:cNvSpPr>
          <p:nvPr/>
        </p:nvSpPr>
        <p:spPr bwMode="auto">
          <a:xfrm flipH="1">
            <a:off x="4738689" y="5386390"/>
            <a:ext cx="4762" cy="238125"/>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4" name="Line 16"/>
          <p:cNvSpPr>
            <a:spLocks noChangeShapeType="1"/>
          </p:cNvSpPr>
          <p:nvPr/>
        </p:nvSpPr>
        <p:spPr bwMode="auto">
          <a:xfrm flipH="1" flipV="1">
            <a:off x="4322764" y="5588002"/>
            <a:ext cx="415925" cy="36513"/>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5" name="Line 17"/>
          <p:cNvSpPr>
            <a:spLocks noChangeShapeType="1"/>
          </p:cNvSpPr>
          <p:nvPr/>
        </p:nvSpPr>
        <p:spPr bwMode="auto">
          <a:xfrm flipV="1">
            <a:off x="4319589" y="5353050"/>
            <a:ext cx="9525" cy="234950"/>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6" name="Line 18"/>
          <p:cNvSpPr>
            <a:spLocks noChangeShapeType="1"/>
          </p:cNvSpPr>
          <p:nvPr/>
        </p:nvSpPr>
        <p:spPr bwMode="auto">
          <a:xfrm>
            <a:off x="4329113" y="5353052"/>
            <a:ext cx="133350" cy="9525"/>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7" name="Line 19"/>
          <p:cNvSpPr>
            <a:spLocks noChangeShapeType="1"/>
          </p:cNvSpPr>
          <p:nvPr/>
        </p:nvSpPr>
        <p:spPr bwMode="auto">
          <a:xfrm flipH="1" flipV="1">
            <a:off x="4452938" y="5181602"/>
            <a:ext cx="4762" cy="180975"/>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8" name="Line 20"/>
          <p:cNvSpPr>
            <a:spLocks noChangeShapeType="1"/>
          </p:cNvSpPr>
          <p:nvPr/>
        </p:nvSpPr>
        <p:spPr bwMode="auto">
          <a:xfrm flipH="1" flipV="1">
            <a:off x="4319588" y="5162550"/>
            <a:ext cx="134937" cy="14288"/>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89" name="Line 21"/>
          <p:cNvSpPr>
            <a:spLocks noChangeShapeType="1"/>
          </p:cNvSpPr>
          <p:nvPr/>
        </p:nvSpPr>
        <p:spPr bwMode="auto">
          <a:xfrm flipV="1">
            <a:off x="4319589" y="4924425"/>
            <a:ext cx="4762" cy="242888"/>
          </a:xfrm>
          <a:prstGeom prst="line">
            <a:avLst/>
          </a:prstGeom>
          <a:noFill/>
          <a:ln w="9525">
            <a:solidFill>
              <a:schemeClr val="tx1"/>
            </a:solidFill>
            <a:round/>
            <a:headEnd/>
            <a:tailEn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90" name="Text Box 22"/>
          <p:cNvSpPr txBox="1">
            <a:spLocks noChangeArrowheads="1"/>
          </p:cNvSpPr>
          <p:nvPr/>
        </p:nvSpPr>
        <p:spPr bwMode="auto">
          <a:xfrm>
            <a:off x="6696076" y="1571625"/>
            <a:ext cx="2447925" cy="304800"/>
          </a:xfrm>
          <a:prstGeom prst="rect">
            <a:avLst/>
          </a:prstGeom>
          <a:noFill/>
          <a:ln w="9525">
            <a:noFill/>
            <a:miter lim="800000"/>
            <a:headEnd/>
            <a:tailEnd/>
          </a:ln>
          <a:effectLst/>
        </p:spPr>
        <p:txBody>
          <a:bodyPr>
            <a:spAutoFit/>
          </a:bodyPr>
          <a:lstStyle/>
          <a:p>
            <a:pPr fontAlgn="base">
              <a:spcBef>
                <a:spcPct val="0"/>
              </a:spcBef>
              <a:spcAft>
                <a:spcPct val="0"/>
              </a:spcAft>
            </a:pPr>
            <a:r>
              <a:rPr lang="en-US" sz="1400" smtClean="0">
                <a:solidFill>
                  <a:srgbClr val="FFFF00"/>
                </a:solidFill>
              </a:rPr>
              <a:t>SiC (silicon carbide) wedge</a:t>
            </a:r>
          </a:p>
        </p:txBody>
      </p:sp>
      <p:sp>
        <p:nvSpPr>
          <p:cNvPr id="135191" name="Text Box 23"/>
          <p:cNvSpPr txBox="1">
            <a:spLocks noChangeArrowheads="1"/>
          </p:cNvSpPr>
          <p:nvPr/>
        </p:nvSpPr>
        <p:spPr bwMode="auto">
          <a:xfrm>
            <a:off x="3294064" y="1614488"/>
            <a:ext cx="1182687" cy="304800"/>
          </a:xfrm>
          <a:prstGeom prst="rect">
            <a:avLst/>
          </a:prstGeom>
          <a:noFill/>
          <a:ln w="9525">
            <a:noFill/>
            <a:miter lim="800000"/>
            <a:headEnd/>
            <a:tailEnd/>
          </a:ln>
          <a:effectLst/>
        </p:spPr>
        <p:txBody>
          <a:bodyPr>
            <a:spAutoFit/>
          </a:bodyPr>
          <a:lstStyle/>
          <a:p>
            <a:pPr fontAlgn="base">
              <a:spcBef>
                <a:spcPct val="0"/>
              </a:spcBef>
              <a:spcAft>
                <a:spcPct val="0"/>
              </a:spcAft>
            </a:pPr>
            <a:r>
              <a:rPr lang="en-US" sz="1400" smtClean="0">
                <a:solidFill>
                  <a:srgbClr val="0000FF"/>
                </a:solidFill>
              </a:rPr>
              <a:t>4 iris slots</a:t>
            </a:r>
          </a:p>
        </p:txBody>
      </p:sp>
      <p:sp>
        <p:nvSpPr>
          <p:cNvPr id="135192" name="Text Box 24"/>
          <p:cNvSpPr txBox="1">
            <a:spLocks noChangeArrowheads="1"/>
          </p:cNvSpPr>
          <p:nvPr/>
        </p:nvSpPr>
        <p:spPr bwMode="auto">
          <a:xfrm>
            <a:off x="352425" y="5743576"/>
            <a:ext cx="3036888" cy="523220"/>
          </a:xfrm>
          <a:prstGeom prst="rect">
            <a:avLst/>
          </a:prstGeom>
          <a:noFill/>
          <a:ln w="9525">
            <a:noFill/>
            <a:miter lim="800000"/>
            <a:headEnd/>
            <a:tailEnd/>
          </a:ln>
          <a:effectLst/>
        </p:spPr>
        <p:txBody>
          <a:bodyPr>
            <a:spAutoFit/>
          </a:bodyPr>
          <a:lstStyle/>
          <a:p>
            <a:pPr fontAlgn="base">
              <a:spcBef>
                <a:spcPct val="0"/>
              </a:spcBef>
              <a:spcAft>
                <a:spcPct val="0"/>
              </a:spcAft>
            </a:pPr>
            <a:r>
              <a:rPr lang="en-US" sz="1400" smtClean="0">
                <a:solidFill>
                  <a:srgbClr val="FFFF00"/>
                </a:solidFill>
              </a:rPr>
              <a:t>the next disc is azimuthally offset by 45 °</a:t>
            </a:r>
          </a:p>
        </p:txBody>
      </p:sp>
      <p:sp>
        <p:nvSpPr>
          <p:cNvPr id="135193" name="Line 25"/>
          <p:cNvSpPr>
            <a:spLocks noChangeShapeType="1"/>
          </p:cNvSpPr>
          <p:nvPr/>
        </p:nvSpPr>
        <p:spPr bwMode="auto">
          <a:xfrm>
            <a:off x="4164014" y="4630738"/>
            <a:ext cx="282575" cy="315912"/>
          </a:xfrm>
          <a:prstGeom prst="line">
            <a:avLst/>
          </a:prstGeom>
          <a:noFill/>
          <a:ln w="19050">
            <a:solidFill>
              <a:srgbClr val="FCF002"/>
            </a:solidFill>
            <a:round/>
            <a:headEnd/>
            <a:tailEnd type="triangle" w="med" len="me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94" name="Line 26"/>
          <p:cNvSpPr>
            <a:spLocks noChangeShapeType="1"/>
          </p:cNvSpPr>
          <p:nvPr/>
        </p:nvSpPr>
        <p:spPr bwMode="auto">
          <a:xfrm flipH="1">
            <a:off x="6843714" y="1882775"/>
            <a:ext cx="847725" cy="423863"/>
          </a:xfrm>
          <a:prstGeom prst="line">
            <a:avLst/>
          </a:prstGeom>
          <a:noFill/>
          <a:ln w="19050">
            <a:solidFill>
              <a:srgbClr val="FCF002"/>
            </a:solidFill>
            <a:round/>
            <a:headEnd/>
            <a:tailEnd type="triangle" w="med" len="me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96" name="Line 28"/>
          <p:cNvSpPr>
            <a:spLocks noChangeShapeType="1"/>
          </p:cNvSpPr>
          <p:nvPr/>
        </p:nvSpPr>
        <p:spPr bwMode="auto">
          <a:xfrm>
            <a:off x="4032250" y="1878013"/>
            <a:ext cx="673100" cy="533400"/>
          </a:xfrm>
          <a:prstGeom prst="line">
            <a:avLst/>
          </a:prstGeom>
          <a:noFill/>
          <a:ln w="12700">
            <a:solidFill>
              <a:srgbClr val="0000FF"/>
            </a:solidFill>
            <a:round/>
            <a:headEnd/>
            <a:tailEnd type="triangle" w="med" len="me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97" name="Line 29"/>
          <p:cNvSpPr>
            <a:spLocks noChangeShapeType="1"/>
          </p:cNvSpPr>
          <p:nvPr/>
        </p:nvSpPr>
        <p:spPr bwMode="auto">
          <a:xfrm>
            <a:off x="4035425" y="1879602"/>
            <a:ext cx="31750" cy="906463"/>
          </a:xfrm>
          <a:prstGeom prst="line">
            <a:avLst/>
          </a:prstGeom>
          <a:noFill/>
          <a:ln w="12700">
            <a:solidFill>
              <a:srgbClr val="0000FF"/>
            </a:solidFill>
            <a:round/>
            <a:headEnd/>
            <a:tailEnd type="triangle" w="med" len="med"/>
          </a:ln>
          <a:effectLst/>
        </p:spPr>
        <p:txBody>
          <a:bodyPr wrap="none" anchor="ctr"/>
          <a:lstStyle/>
          <a:p>
            <a:pPr fontAlgn="base">
              <a:spcBef>
                <a:spcPct val="0"/>
              </a:spcBef>
              <a:spcAft>
                <a:spcPct val="0"/>
              </a:spcAft>
            </a:pPr>
            <a:endParaRPr lang="en-US" sz="1600" smtClean="0">
              <a:solidFill>
                <a:srgbClr val="F8F8F8"/>
              </a:solidFill>
            </a:endParaRPr>
          </a:p>
        </p:txBody>
      </p:sp>
      <p:sp>
        <p:nvSpPr>
          <p:cNvPr id="135198" name="Text Box 30"/>
          <p:cNvSpPr txBox="1">
            <a:spLocks noChangeArrowheads="1"/>
          </p:cNvSpPr>
          <p:nvPr/>
        </p:nvSpPr>
        <p:spPr bwMode="auto">
          <a:xfrm>
            <a:off x="6403975" y="4637089"/>
            <a:ext cx="2381250" cy="1169551"/>
          </a:xfrm>
          <a:prstGeom prst="rect">
            <a:avLst/>
          </a:prstGeom>
          <a:noFill/>
          <a:ln w="9525">
            <a:noFill/>
            <a:miter lim="800000"/>
            <a:headEnd/>
            <a:tailEnd/>
          </a:ln>
          <a:effectLst/>
        </p:spPr>
        <p:txBody>
          <a:bodyPr>
            <a:spAutoFit/>
          </a:bodyPr>
          <a:lstStyle/>
          <a:p>
            <a:pPr fontAlgn="base">
              <a:spcBef>
                <a:spcPct val="0"/>
              </a:spcBef>
              <a:spcAft>
                <a:spcPct val="0"/>
              </a:spcAft>
            </a:pPr>
            <a:r>
              <a:rPr lang="en-US" sz="1400" smtClean="0">
                <a:solidFill>
                  <a:srgbClr val="FFFF00"/>
                </a:solidFill>
              </a:rPr>
              <a:t>A waveguide of width 33.32 mm would have a cutoff of 4.5 GHz.</a:t>
            </a:r>
          </a:p>
          <a:p>
            <a:pPr fontAlgn="base">
              <a:spcBef>
                <a:spcPct val="0"/>
              </a:spcBef>
              <a:spcAft>
                <a:spcPct val="0"/>
              </a:spcAft>
            </a:pPr>
            <a:r>
              <a:rPr lang="en-US" sz="1400" smtClean="0">
                <a:solidFill>
                  <a:srgbClr val="FFFF00"/>
                </a:solidFill>
              </a:rPr>
              <a:t>Ridges bring the cutoff down below 3 GHz!</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a:solidFill>
                  <a:srgbClr val="808080"/>
                </a:solidFill>
              </a:rPr>
              <a:t>PS Seminar 26 Sep. ‘02</a:t>
            </a:r>
          </a:p>
        </p:txBody>
      </p:sp>
      <p:sp>
        <p:nvSpPr>
          <p:cNvPr id="26627" name="Rectangle 2"/>
          <p:cNvSpPr>
            <a:spLocks noGrp="1" noChangeArrowheads="1"/>
          </p:cNvSpPr>
          <p:nvPr>
            <p:ph type="title"/>
          </p:nvPr>
        </p:nvSpPr>
        <p:spPr/>
        <p:txBody>
          <a:bodyPr/>
          <a:lstStyle/>
          <a:p>
            <a:pPr eaLnBrk="1" hangingPunct="1"/>
            <a:r>
              <a:rPr lang="en-US" smtClean="0"/>
              <a:t>iris variation vs. nosecone variation</a:t>
            </a:r>
          </a:p>
        </p:txBody>
      </p:sp>
      <p:pic>
        <p:nvPicPr>
          <p:cNvPr id="26628" name="Picture 14" descr="C:\CLIC\CTF3 dba\26-09-02\SICAcell1.wmf"/>
          <p:cNvPicPr>
            <a:picLocks noChangeAspect="1" noChangeArrowheads="1"/>
          </p:cNvPicPr>
          <p:nvPr/>
        </p:nvPicPr>
        <p:blipFill>
          <a:blip r:embed="rId3" cstate="print"/>
          <a:srcRect/>
          <a:stretch>
            <a:fillRect/>
          </a:stretch>
        </p:blipFill>
        <p:spPr bwMode="auto">
          <a:xfrm>
            <a:off x="4505325" y="828675"/>
            <a:ext cx="4165600" cy="2663825"/>
          </a:xfrm>
          <a:prstGeom prst="rect">
            <a:avLst/>
          </a:prstGeom>
          <a:noFill/>
          <a:ln w="9525">
            <a:noFill/>
            <a:miter lim="800000"/>
            <a:headEnd/>
            <a:tailEnd/>
          </a:ln>
        </p:spPr>
      </p:pic>
      <p:pic>
        <p:nvPicPr>
          <p:cNvPr id="26629" name="Picture 15" descr="C:\CLIC\CTF3 dba\26-09-02\SICAcell32.wmf"/>
          <p:cNvPicPr>
            <a:picLocks noChangeAspect="1" noChangeArrowheads="1"/>
          </p:cNvPicPr>
          <p:nvPr/>
        </p:nvPicPr>
        <p:blipFill>
          <a:blip r:embed="rId4" cstate="print"/>
          <a:srcRect/>
          <a:stretch>
            <a:fillRect/>
          </a:stretch>
        </p:blipFill>
        <p:spPr bwMode="auto">
          <a:xfrm>
            <a:off x="4505325" y="3603625"/>
            <a:ext cx="4159250" cy="2641600"/>
          </a:xfrm>
          <a:prstGeom prst="rect">
            <a:avLst/>
          </a:prstGeom>
          <a:noFill/>
          <a:ln w="9525">
            <a:noFill/>
            <a:miter lim="800000"/>
            <a:headEnd/>
            <a:tailEnd/>
          </a:ln>
        </p:spPr>
      </p:pic>
      <p:pic>
        <p:nvPicPr>
          <p:cNvPr id="26630" name="Picture 16" descr="C:\CLIC\CTF3 dba\26-09-02\TDScell1.wmf"/>
          <p:cNvPicPr>
            <a:picLocks noChangeAspect="1" noChangeArrowheads="1"/>
          </p:cNvPicPr>
          <p:nvPr/>
        </p:nvPicPr>
        <p:blipFill>
          <a:blip r:embed="rId5" cstate="print"/>
          <a:srcRect/>
          <a:stretch>
            <a:fillRect/>
          </a:stretch>
        </p:blipFill>
        <p:spPr bwMode="auto">
          <a:xfrm>
            <a:off x="301625" y="835025"/>
            <a:ext cx="4203700" cy="2657475"/>
          </a:xfrm>
          <a:prstGeom prst="rect">
            <a:avLst/>
          </a:prstGeom>
          <a:noFill/>
          <a:ln w="9525">
            <a:noFill/>
            <a:miter lim="800000"/>
            <a:headEnd/>
            <a:tailEnd/>
          </a:ln>
        </p:spPr>
      </p:pic>
      <p:pic>
        <p:nvPicPr>
          <p:cNvPr id="26631" name="Picture 17" descr="C:\CLIC\CTF3 dba\26-09-02\TDScell32.wmf"/>
          <p:cNvPicPr>
            <a:picLocks noChangeAspect="1" noChangeArrowheads="1"/>
          </p:cNvPicPr>
          <p:nvPr/>
        </p:nvPicPr>
        <p:blipFill>
          <a:blip r:embed="rId6" cstate="print"/>
          <a:srcRect/>
          <a:stretch>
            <a:fillRect/>
          </a:stretch>
        </p:blipFill>
        <p:spPr bwMode="auto">
          <a:xfrm>
            <a:off x="285750" y="3556000"/>
            <a:ext cx="4219575" cy="2714625"/>
          </a:xfrm>
          <a:prstGeom prst="rect">
            <a:avLst/>
          </a:prstGeom>
          <a:noFill/>
          <a:ln w="9525">
            <a:noFill/>
            <a:miter lim="800000"/>
            <a:headEnd/>
            <a:tailEnd/>
          </a:ln>
        </p:spPr>
      </p:pic>
      <p:sp>
        <p:nvSpPr>
          <p:cNvPr id="26632" name="AutoShape 18"/>
          <p:cNvSpPr>
            <a:spLocks noChangeArrowheads="1"/>
          </p:cNvSpPr>
          <p:nvPr/>
        </p:nvSpPr>
        <p:spPr bwMode="auto">
          <a:xfrm flipH="1" flipV="1">
            <a:off x="955675" y="3641725"/>
            <a:ext cx="517525" cy="260350"/>
          </a:xfrm>
          <a:prstGeom prst="rightArrow">
            <a:avLst>
              <a:gd name="adj1" fmla="val 50000"/>
              <a:gd name="adj2" fmla="val 49695"/>
            </a:avLst>
          </a:prstGeom>
          <a:solidFill>
            <a:schemeClr val="accent1"/>
          </a:solidFill>
          <a:ln w="9525">
            <a:solidFill>
              <a:schemeClr val="tx1"/>
            </a:solidFill>
            <a:miter lim="800000"/>
            <a:headEnd/>
            <a:tailEnd/>
          </a:ln>
        </p:spPr>
        <p:txBody>
          <a:bodyPr wrap="none" anchor="ctr"/>
          <a:lstStyle/>
          <a:p>
            <a:pPr fontAlgn="base">
              <a:spcBef>
                <a:spcPct val="0"/>
              </a:spcBef>
              <a:spcAft>
                <a:spcPct val="0"/>
              </a:spcAft>
            </a:pPr>
            <a:endParaRPr lang="en-US" sz="1600" smtClean="0">
              <a:solidFill>
                <a:srgbClr val="F8F8F8"/>
              </a:solidFill>
            </a:endParaRPr>
          </a:p>
        </p:txBody>
      </p:sp>
      <p:sp>
        <p:nvSpPr>
          <p:cNvPr id="26633" name="Text Box 19"/>
          <p:cNvSpPr txBox="1">
            <a:spLocks noChangeArrowheads="1"/>
          </p:cNvSpPr>
          <p:nvPr/>
        </p:nvSpPr>
        <p:spPr bwMode="auto">
          <a:xfrm>
            <a:off x="1306513" y="3541713"/>
            <a:ext cx="1098550" cy="639762"/>
          </a:xfrm>
          <a:prstGeom prst="rect">
            <a:avLst/>
          </a:prstGeom>
          <a:solidFill>
            <a:srgbClr val="000099"/>
          </a:solidFill>
          <a:ln w="9525">
            <a:noFill/>
            <a:miter lim="800000"/>
            <a:headEnd/>
            <a:tailEnd/>
          </a:ln>
        </p:spPr>
        <p:txBody>
          <a:bodyPr>
            <a:spAutoFit/>
          </a:bodyPr>
          <a:lstStyle/>
          <a:p>
            <a:pPr algn="ctr" fontAlgn="base">
              <a:spcBef>
                <a:spcPct val="0"/>
              </a:spcBef>
              <a:spcAft>
                <a:spcPct val="0"/>
              </a:spcAft>
            </a:pPr>
            <a:r>
              <a:rPr lang="en-US" sz="1200" smtClean="0">
                <a:solidFill>
                  <a:srgbClr val="FFFF00"/>
                </a:solidFill>
              </a:rPr>
              <a:t>higher short-range wake</a:t>
            </a:r>
          </a:p>
        </p:txBody>
      </p:sp>
      <p:sp>
        <p:nvSpPr>
          <p:cNvPr id="26634" name="Text Box 20"/>
          <p:cNvSpPr txBox="1">
            <a:spLocks noChangeArrowheads="1"/>
          </p:cNvSpPr>
          <p:nvPr/>
        </p:nvSpPr>
        <p:spPr bwMode="auto">
          <a:xfrm>
            <a:off x="2754313" y="1358900"/>
            <a:ext cx="1689100" cy="274638"/>
          </a:xfrm>
          <a:prstGeom prst="rect">
            <a:avLst/>
          </a:prstGeom>
          <a:solidFill>
            <a:srgbClr val="000099"/>
          </a:solidFill>
          <a:ln w="9525">
            <a:noFill/>
            <a:miter lim="800000"/>
            <a:headEnd/>
            <a:tailEnd/>
          </a:ln>
        </p:spPr>
        <p:txBody>
          <a:bodyPr>
            <a:spAutoFit/>
          </a:bodyPr>
          <a:lstStyle/>
          <a:p>
            <a:pPr algn="ctr" fontAlgn="base">
              <a:spcBef>
                <a:spcPct val="0"/>
              </a:spcBef>
              <a:spcAft>
                <a:spcPct val="0"/>
              </a:spcAft>
            </a:pPr>
            <a:r>
              <a:rPr lang="en-US" sz="1200" smtClean="0">
                <a:solidFill>
                  <a:srgbClr val="FFFF00"/>
                </a:solidFill>
              </a:rPr>
              <a:t>iris radius 17 mm</a:t>
            </a:r>
          </a:p>
        </p:txBody>
      </p:sp>
      <p:sp>
        <p:nvSpPr>
          <p:cNvPr id="26635" name="Text Box 21"/>
          <p:cNvSpPr txBox="1">
            <a:spLocks noChangeArrowheads="1"/>
          </p:cNvSpPr>
          <p:nvPr/>
        </p:nvSpPr>
        <p:spPr bwMode="auto">
          <a:xfrm>
            <a:off x="6888163" y="1336675"/>
            <a:ext cx="1689100" cy="274638"/>
          </a:xfrm>
          <a:prstGeom prst="rect">
            <a:avLst/>
          </a:prstGeom>
          <a:solidFill>
            <a:srgbClr val="000099"/>
          </a:solidFill>
          <a:ln w="9525">
            <a:noFill/>
            <a:miter lim="800000"/>
            <a:headEnd/>
            <a:tailEnd/>
          </a:ln>
        </p:spPr>
        <p:txBody>
          <a:bodyPr>
            <a:spAutoFit/>
          </a:bodyPr>
          <a:lstStyle/>
          <a:p>
            <a:pPr algn="ctr" fontAlgn="base">
              <a:spcBef>
                <a:spcPct val="0"/>
              </a:spcBef>
              <a:spcAft>
                <a:spcPct val="0"/>
              </a:spcAft>
            </a:pPr>
            <a:r>
              <a:rPr lang="en-US" sz="1200" smtClean="0">
                <a:solidFill>
                  <a:srgbClr val="FFFF00"/>
                </a:solidFill>
              </a:rPr>
              <a:t>iris radius 17 mm</a:t>
            </a:r>
          </a:p>
        </p:txBody>
      </p:sp>
      <p:sp>
        <p:nvSpPr>
          <p:cNvPr id="26636" name="Text Box 22"/>
          <p:cNvSpPr txBox="1">
            <a:spLocks noChangeArrowheads="1"/>
          </p:cNvSpPr>
          <p:nvPr/>
        </p:nvSpPr>
        <p:spPr bwMode="auto">
          <a:xfrm>
            <a:off x="6896100" y="4122738"/>
            <a:ext cx="1689100" cy="274637"/>
          </a:xfrm>
          <a:prstGeom prst="rect">
            <a:avLst/>
          </a:prstGeom>
          <a:solidFill>
            <a:srgbClr val="000099"/>
          </a:solidFill>
          <a:ln w="9525">
            <a:noFill/>
            <a:miter lim="800000"/>
            <a:headEnd/>
            <a:tailEnd/>
          </a:ln>
        </p:spPr>
        <p:txBody>
          <a:bodyPr>
            <a:spAutoFit/>
          </a:bodyPr>
          <a:lstStyle/>
          <a:p>
            <a:pPr algn="ctr" fontAlgn="base">
              <a:spcBef>
                <a:spcPct val="0"/>
              </a:spcBef>
              <a:spcAft>
                <a:spcPct val="0"/>
              </a:spcAft>
            </a:pPr>
            <a:r>
              <a:rPr lang="en-US" sz="1200" smtClean="0">
                <a:solidFill>
                  <a:srgbClr val="FFFF00"/>
                </a:solidFill>
              </a:rPr>
              <a:t>iris radius 17 mm</a:t>
            </a:r>
          </a:p>
        </p:txBody>
      </p:sp>
      <p:sp>
        <p:nvSpPr>
          <p:cNvPr id="26637" name="Text Box 23"/>
          <p:cNvSpPr txBox="1">
            <a:spLocks noChangeArrowheads="1"/>
          </p:cNvSpPr>
          <p:nvPr/>
        </p:nvSpPr>
        <p:spPr bwMode="auto">
          <a:xfrm>
            <a:off x="2747963" y="4129088"/>
            <a:ext cx="1689100" cy="274637"/>
          </a:xfrm>
          <a:prstGeom prst="rect">
            <a:avLst/>
          </a:prstGeom>
          <a:solidFill>
            <a:srgbClr val="000099"/>
          </a:solidFill>
          <a:ln w="9525">
            <a:noFill/>
            <a:miter lim="800000"/>
            <a:headEnd/>
            <a:tailEnd/>
          </a:ln>
        </p:spPr>
        <p:txBody>
          <a:bodyPr>
            <a:spAutoFit/>
          </a:bodyPr>
          <a:lstStyle/>
          <a:p>
            <a:pPr algn="ctr" fontAlgn="base">
              <a:spcBef>
                <a:spcPct val="0"/>
              </a:spcBef>
              <a:spcAft>
                <a:spcPct val="0"/>
              </a:spcAft>
            </a:pPr>
            <a:r>
              <a:rPr lang="en-US" sz="1200" smtClean="0">
                <a:solidFill>
                  <a:srgbClr val="FFFF00"/>
                </a:solidFill>
              </a:rPr>
              <a:t>iris radius 13.3 mm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solidFill>
                  <a:srgbClr val="808080"/>
                </a:solidFill>
              </a:rPr>
              <a:t>PS Seminar 26 Sep. ‘02</a:t>
            </a:r>
          </a:p>
        </p:txBody>
      </p:sp>
      <p:sp>
        <p:nvSpPr>
          <p:cNvPr id="118786" name="Rectangle 2"/>
          <p:cNvSpPr>
            <a:spLocks noGrp="1" noChangeArrowheads="1"/>
          </p:cNvSpPr>
          <p:nvPr>
            <p:ph type="title"/>
          </p:nvPr>
        </p:nvSpPr>
        <p:spPr/>
        <p:txBody>
          <a:bodyPr/>
          <a:lstStyle/>
          <a:p>
            <a:r>
              <a:rPr lang="en-US"/>
              <a:t>Putting it together</a:t>
            </a:r>
          </a:p>
        </p:txBody>
      </p:sp>
      <p:pic>
        <p:nvPicPr>
          <p:cNvPr id="118788" name="Picture 4" descr="C:\CLIC\CTF3 dba\long-proto\Load_SiC.jpg"/>
          <p:cNvPicPr>
            <a:picLocks noChangeAspect="1" noChangeArrowheads="1"/>
          </p:cNvPicPr>
          <p:nvPr/>
        </p:nvPicPr>
        <p:blipFill>
          <a:blip r:embed="rId3" cstate="print"/>
          <a:srcRect/>
          <a:stretch>
            <a:fillRect/>
          </a:stretch>
        </p:blipFill>
        <p:spPr bwMode="auto">
          <a:xfrm>
            <a:off x="1009651" y="763590"/>
            <a:ext cx="6894513" cy="551497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0"/>
          </p:nvPr>
        </p:nvSpPr>
        <p:spPr/>
        <p:txBody>
          <a:bodyPr/>
          <a:lstStyle/>
          <a:p>
            <a:r>
              <a:rPr lang="en-US">
                <a:solidFill>
                  <a:srgbClr val="808080"/>
                </a:solidFill>
              </a:rPr>
              <a:t>PS Seminar 26 Sep. ‘02</a:t>
            </a:r>
          </a:p>
        </p:txBody>
      </p:sp>
      <p:sp>
        <p:nvSpPr>
          <p:cNvPr id="156674" name="Rectangle 2"/>
          <p:cNvSpPr>
            <a:spLocks noGrp="1" noChangeArrowheads="1"/>
          </p:cNvSpPr>
          <p:nvPr>
            <p:ph type="title"/>
          </p:nvPr>
        </p:nvSpPr>
        <p:spPr/>
        <p:txBody>
          <a:bodyPr/>
          <a:lstStyle/>
          <a:p>
            <a:r>
              <a:rPr lang="en-US"/>
              <a:t>High power tests</a:t>
            </a:r>
          </a:p>
        </p:txBody>
      </p:sp>
      <p:graphicFrame>
        <p:nvGraphicFramePr>
          <p:cNvPr id="156677" name="Object 5"/>
          <p:cNvGraphicFramePr>
            <a:graphicFrameLocks noChangeAspect="1"/>
          </p:cNvGraphicFramePr>
          <p:nvPr/>
        </p:nvGraphicFramePr>
        <p:xfrm>
          <a:off x="3910014" y="919165"/>
          <a:ext cx="4894262" cy="5468937"/>
        </p:xfrm>
        <a:graphic>
          <a:graphicData uri="http://schemas.openxmlformats.org/presentationml/2006/ole">
            <p:oleObj spid="_x0000_s2050" name="Chart" r:id="rId4" imgW="4104000" imgH="5501160" progId="Excel.Sheet.8">
              <p:embed/>
            </p:oleObj>
          </a:graphicData>
        </a:graphic>
      </p:graphicFrame>
      <p:sp>
        <p:nvSpPr>
          <p:cNvPr id="156678" name="Text Box 6"/>
          <p:cNvSpPr txBox="1">
            <a:spLocks noChangeArrowheads="1"/>
          </p:cNvSpPr>
          <p:nvPr/>
        </p:nvSpPr>
        <p:spPr bwMode="auto">
          <a:xfrm>
            <a:off x="346076" y="1028700"/>
            <a:ext cx="3527425" cy="5238357"/>
          </a:xfrm>
          <a:prstGeom prst="rect">
            <a:avLst/>
          </a:prstGeom>
          <a:noFill/>
          <a:ln w="0">
            <a:noFill/>
            <a:miter lim="800000"/>
            <a:headEnd/>
            <a:tailEnd/>
          </a:ln>
          <a:effectLst/>
        </p:spPr>
        <p:txBody>
          <a:bodyPr>
            <a:spAutoFit/>
          </a:bodyPr>
          <a:lstStyle/>
          <a:p>
            <a:pPr marL="457200" indent="-457200" eaLnBrk="0" fontAlgn="base" hangingPunct="0">
              <a:spcBef>
                <a:spcPct val="0"/>
              </a:spcBef>
              <a:spcAft>
                <a:spcPct val="0"/>
              </a:spcAft>
            </a:pPr>
            <a:r>
              <a:rPr lang="en-US" sz="1400" smtClean="0">
                <a:solidFill>
                  <a:srgbClr val="FF0000"/>
                </a:solidFill>
              </a:rPr>
              <a:t>Nominal: 30 MW · 1.55 </a:t>
            </a:r>
            <a:r>
              <a:rPr lang="en-US" sz="1400" smtClean="0">
                <a:solidFill>
                  <a:srgbClr val="FF0000"/>
                </a:solidFill>
                <a:latin typeface="Symbol" pitchFamily="18" charset="2"/>
              </a:rPr>
              <a:t>m</a:t>
            </a:r>
            <a:r>
              <a:rPr lang="en-US" sz="1400" smtClean="0">
                <a:solidFill>
                  <a:srgbClr val="FF0000"/>
                </a:solidFill>
              </a:rPr>
              <a:t>s</a:t>
            </a:r>
          </a:p>
          <a:p>
            <a:pPr marL="457200" indent="-457200" eaLnBrk="0" fontAlgn="base" hangingPunct="0">
              <a:lnSpc>
                <a:spcPct val="160000"/>
              </a:lnSpc>
              <a:spcBef>
                <a:spcPct val="0"/>
              </a:spcBef>
              <a:spcAft>
                <a:spcPct val="0"/>
              </a:spcAft>
            </a:pPr>
            <a:r>
              <a:rPr lang="en-US" sz="1200" smtClean="0">
                <a:solidFill>
                  <a:srgbClr val="FCF002"/>
                </a:solidFill>
              </a:rPr>
              <a:t>Obtained in high power tests: </a:t>
            </a:r>
          </a:p>
          <a:p>
            <a:pPr marL="457200" indent="-457200" eaLnBrk="0" fontAlgn="base" hangingPunct="0">
              <a:lnSpc>
                <a:spcPct val="130000"/>
              </a:lnSpc>
              <a:spcBef>
                <a:spcPct val="0"/>
              </a:spcBef>
              <a:spcAft>
                <a:spcPct val="0"/>
              </a:spcAft>
              <a:buFontTx/>
              <a:buAutoNum type="arabicPeriod"/>
            </a:pPr>
            <a:r>
              <a:rPr lang="en-US" sz="1200" smtClean="0">
                <a:solidFill>
                  <a:srgbClr val="FCF002"/>
                </a:solidFill>
              </a:rPr>
              <a:t>34 MW · 2 </a:t>
            </a:r>
            <a:r>
              <a:rPr lang="en-US" sz="1200" smtClean="0">
                <a:solidFill>
                  <a:srgbClr val="FCF002"/>
                </a:solidFill>
                <a:latin typeface="Symbol" pitchFamily="18" charset="2"/>
              </a:rPr>
              <a:t>m</a:t>
            </a:r>
            <a:r>
              <a:rPr lang="en-US" sz="1200" smtClean="0">
                <a:solidFill>
                  <a:srgbClr val="FCF002"/>
                </a:solidFill>
              </a:rPr>
              <a:t>s (no breakdown):    (corresponding to surface field of 110 MV/m)</a:t>
            </a:r>
          </a:p>
          <a:p>
            <a:pPr marL="457200" indent="-457200" eaLnBrk="0" fontAlgn="base" hangingPunct="0">
              <a:lnSpc>
                <a:spcPct val="130000"/>
              </a:lnSpc>
              <a:spcBef>
                <a:spcPct val="0"/>
              </a:spcBef>
              <a:spcAft>
                <a:spcPct val="0"/>
              </a:spcAft>
              <a:buFontTx/>
              <a:buAutoNum type="arabicPeriod"/>
            </a:pPr>
            <a:endParaRPr lang="en-US" sz="1200" smtClean="0">
              <a:solidFill>
                <a:srgbClr val="FCF002"/>
              </a:solidFill>
            </a:endParaRPr>
          </a:p>
          <a:p>
            <a:pPr marL="457200" indent="-457200" eaLnBrk="0" fontAlgn="base" hangingPunct="0">
              <a:lnSpc>
                <a:spcPct val="130000"/>
              </a:lnSpc>
              <a:spcBef>
                <a:spcPct val="0"/>
              </a:spcBef>
              <a:spcAft>
                <a:spcPct val="0"/>
              </a:spcAft>
              <a:buFontTx/>
              <a:buAutoNum type="arabicPeriod"/>
            </a:pPr>
            <a:endParaRPr lang="en-US" sz="1200" smtClean="0">
              <a:solidFill>
                <a:srgbClr val="FCF002"/>
              </a:solidFill>
            </a:endParaRPr>
          </a:p>
          <a:p>
            <a:pPr marL="457200" indent="-457200" eaLnBrk="0" fontAlgn="base" hangingPunct="0">
              <a:lnSpc>
                <a:spcPct val="130000"/>
              </a:lnSpc>
              <a:spcBef>
                <a:spcPct val="0"/>
              </a:spcBef>
              <a:spcAft>
                <a:spcPct val="0"/>
              </a:spcAft>
              <a:buFontTx/>
              <a:buAutoNum type="arabicPeriod"/>
            </a:pPr>
            <a:endParaRPr lang="en-US" sz="1200" smtClean="0">
              <a:solidFill>
                <a:srgbClr val="FCF002"/>
              </a:solidFill>
            </a:endParaRPr>
          </a:p>
          <a:p>
            <a:pPr marL="457200" indent="-457200" eaLnBrk="0" fontAlgn="base" hangingPunct="0">
              <a:lnSpc>
                <a:spcPct val="130000"/>
              </a:lnSpc>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r>
              <a:rPr lang="en-US" sz="1200" smtClean="0">
                <a:solidFill>
                  <a:srgbClr val="FCF002"/>
                </a:solidFill>
              </a:rPr>
              <a:t>98 MW with LIPS output pulse w/o phase modulation, corresponding to the surface field shown on the right (no breakdown).</a:t>
            </a:r>
          </a:p>
          <a:p>
            <a:pPr marL="457200" indent="-457200" eaLnBrk="0" fontAlgn="base" hangingPunct="0">
              <a:spcBef>
                <a:spcPct val="0"/>
              </a:spcBef>
              <a:spcAft>
                <a:spcPct val="0"/>
              </a:spcAft>
              <a:buFontTx/>
              <a:buAutoNum type="arabicPeriod"/>
            </a:pPr>
            <a:endParaRPr lang="en-US" sz="1200" smtClean="0">
              <a:solidFill>
                <a:srgbClr val="FCF002"/>
              </a:solidFill>
            </a:endParaRPr>
          </a:p>
          <a:p>
            <a:pPr marL="457200" indent="-457200" eaLnBrk="0" fontAlgn="base" hangingPunct="0">
              <a:spcBef>
                <a:spcPct val="0"/>
              </a:spcBef>
              <a:spcAft>
                <a:spcPct val="0"/>
              </a:spcAft>
              <a:buFontTx/>
              <a:buAutoNum type="arabicPeriod"/>
            </a:pPr>
            <a:r>
              <a:rPr lang="en-US" sz="1200" smtClean="0">
                <a:solidFill>
                  <a:srgbClr val="FCF002"/>
                </a:solidFill>
              </a:rPr>
              <a:t>31/5/02: Obtained 77 MW (!) peak with an almost flat pulse of 1.5 </a:t>
            </a:r>
            <a:r>
              <a:rPr lang="en-US" sz="1200" smtClean="0">
                <a:solidFill>
                  <a:srgbClr val="FCF002"/>
                </a:solidFill>
                <a:latin typeface="Symbol" pitchFamily="18" charset="2"/>
              </a:rPr>
              <a:t>m</a:t>
            </a:r>
            <a:r>
              <a:rPr lang="en-US" sz="1200" smtClean="0">
                <a:solidFill>
                  <a:srgbClr val="FCF002"/>
                </a:solidFill>
              </a:rPr>
              <a:t>s.</a:t>
            </a:r>
          </a:p>
        </p:txBody>
      </p:sp>
      <p:pic>
        <p:nvPicPr>
          <p:cNvPr id="156679" name="Picture 7" descr="\\cern.ch\dfs\Users\j\jensene\My Pictures\klystron-power.gif"/>
          <p:cNvPicPr>
            <a:picLocks noChangeAspect="1" noChangeArrowheads="1"/>
          </p:cNvPicPr>
          <p:nvPr/>
        </p:nvPicPr>
        <p:blipFill>
          <a:blip r:embed="rId5" cstate="print"/>
          <a:srcRect/>
          <a:stretch>
            <a:fillRect/>
          </a:stretch>
        </p:blipFill>
        <p:spPr bwMode="auto">
          <a:xfrm>
            <a:off x="873125" y="2309813"/>
            <a:ext cx="2836863" cy="2362200"/>
          </a:xfrm>
          <a:prstGeom prst="rect">
            <a:avLst/>
          </a:prstGeom>
          <a:noFill/>
        </p:spPr>
      </p:pic>
      <p:sp>
        <p:nvSpPr>
          <p:cNvPr id="156680" name="Text Box 8"/>
          <p:cNvSpPr txBox="1">
            <a:spLocks noChangeArrowheads="1"/>
          </p:cNvSpPr>
          <p:nvPr/>
        </p:nvSpPr>
        <p:spPr bwMode="auto">
          <a:xfrm>
            <a:off x="865188" y="2278064"/>
            <a:ext cx="2055371" cy="307777"/>
          </a:xfrm>
          <a:prstGeom prst="rect">
            <a:avLst/>
          </a:prstGeom>
          <a:noFill/>
          <a:ln w="0">
            <a:noFill/>
            <a:miter lim="800000"/>
            <a:headEnd/>
            <a:tailEnd/>
          </a:ln>
          <a:effectLst/>
        </p:spPr>
        <p:txBody>
          <a:bodyPr wrap="none">
            <a:spAutoFit/>
          </a:bodyPr>
          <a:lstStyle/>
          <a:p>
            <a:pPr eaLnBrk="0" fontAlgn="base" hangingPunct="0">
              <a:spcBef>
                <a:spcPct val="0"/>
              </a:spcBef>
              <a:spcAft>
                <a:spcPct val="0"/>
              </a:spcAft>
            </a:pPr>
            <a:r>
              <a:rPr lang="en-US" sz="1400" smtClean="0">
                <a:solidFill>
                  <a:srgbClr val="000000"/>
                </a:solidFill>
                <a:latin typeface="Times New Roman" pitchFamily="18" charset="0"/>
              </a:rPr>
              <a:t>peak power meter reading</a:t>
            </a:r>
          </a:p>
        </p:txBody>
      </p:sp>
      <p:sp>
        <p:nvSpPr>
          <p:cNvPr id="156681" name="Line 9"/>
          <p:cNvSpPr>
            <a:spLocks noChangeShapeType="1"/>
          </p:cNvSpPr>
          <p:nvPr/>
        </p:nvSpPr>
        <p:spPr bwMode="auto">
          <a:xfrm flipV="1">
            <a:off x="3751264" y="2689225"/>
            <a:ext cx="3348037" cy="2446338"/>
          </a:xfrm>
          <a:prstGeom prst="line">
            <a:avLst/>
          </a:prstGeom>
          <a:noFill/>
          <a:ln w="0">
            <a:solidFill>
              <a:srgbClr val="33CC33"/>
            </a:solidFill>
            <a:round/>
            <a:headEnd type="triangle" w="med" len="med"/>
            <a:tailEnd type="triangle" w="med" len="med"/>
          </a:ln>
          <a:effectLst/>
        </p:spPr>
        <p:txBody>
          <a:bodyPr wrap="none" anchor="ctr"/>
          <a:lstStyle/>
          <a:p>
            <a:pPr fontAlgn="base">
              <a:spcBef>
                <a:spcPct val="0"/>
              </a:spcBef>
              <a:spcAft>
                <a:spcPct val="0"/>
              </a:spcAft>
            </a:pPr>
            <a:endParaRPr lang="en-US" sz="1600" smtClean="0">
              <a:solidFill>
                <a:srgbClr val="F8F8F8"/>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773723" y="1219203"/>
            <a:ext cx="3727938" cy="2879725"/>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cstate="print"/>
          <a:srcRect/>
          <a:stretch>
            <a:fillRect/>
          </a:stretch>
        </p:blipFill>
        <p:spPr bwMode="auto">
          <a:xfrm>
            <a:off x="984739" y="4114800"/>
            <a:ext cx="3376246" cy="2374900"/>
          </a:xfrm>
          <a:prstGeom prst="rect">
            <a:avLst/>
          </a:prstGeom>
          <a:noFill/>
          <a:ln w="9525">
            <a:noFill/>
            <a:miter lim="800000"/>
            <a:headEnd/>
            <a:tailEnd/>
          </a:ln>
          <a:effectLst/>
        </p:spPr>
      </p:pic>
      <p:pic>
        <p:nvPicPr>
          <p:cNvPr id="3076" name="Picture 4" descr="petsmodel_monopole"/>
          <p:cNvPicPr>
            <a:picLocks noChangeAspect="1" noChangeArrowheads="1"/>
          </p:cNvPicPr>
          <p:nvPr/>
        </p:nvPicPr>
        <p:blipFill>
          <a:blip r:embed="rId5" cstate="print"/>
          <a:srcRect/>
          <a:stretch>
            <a:fillRect/>
          </a:stretch>
        </p:blipFill>
        <p:spPr bwMode="auto">
          <a:xfrm>
            <a:off x="4923692" y="1447803"/>
            <a:ext cx="2897066" cy="2506663"/>
          </a:xfrm>
          <a:prstGeom prst="rect">
            <a:avLst/>
          </a:prstGeom>
          <a:noFill/>
        </p:spPr>
      </p:pic>
      <p:pic>
        <p:nvPicPr>
          <p:cNvPr id="3077" name="Picture 5"/>
          <p:cNvPicPr>
            <a:picLocks noChangeAspect="1" noChangeArrowheads="1"/>
          </p:cNvPicPr>
          <p:nvPr/>
        </p:nvPicPr>
        <p:blipFill>
          <a:blip r:embed="rId6" cstate="print"/>
          <a:srcRect/>
          <a:stretch>
            <a:fillRect/>
          </a:stretch>
        </p:blipFill>
        <p:spPr bwMode="auto">
          <a:xfrm rot="-1439035">
            <a:off x="4572000" y="3733800"/>
            <a:ext cx="3868615" cy="2216150"/>
          </a:xfrm>
          <a:prstGeom prst="rect">
            <a:avLst/>
          </a:prstGeom>
          <a:noFill/>
          <a:ln w="9525">
            <a:noFill/>
            <a:miter lim="800000"/>
            <a:headEnd/>
            <a:tailEnd/>
          </a:ln>
          <a:effectLst/>
        </p:spPr>
      </p:pic>
      <p:sp>
        <p:nvSpPr>
          <p:cNvPr id="3078" name="Text Box 6"/>
          <p:cNvSpPr txBox="1">
            <a:spLocks noChangeArrowheads="1"/>
          </p:cNvSpPr>
          <p:nvPr/>
        </p:nvSpPr>
        <p:spPr bwMode="auto">
          <a:xfrm>
            <a:off x="7033846" y="1295401"/>
            <a:ext cx="603050" cy="369332"/>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mtClean="0">
                <a:solidFill>
                  <a:srgbClr val="000000"/>
                </a:solidFill>
                <a:latin typeface="Comic Sans MS" pitchFamily="66" charset="0"/>
              </a:rPr>
              <a:t>T3P</a:t>
            </a:r>
          </a:p>
        </p:txBody>
      </p:sp>
      <p:sp>
        <p:nvSpPr>
          <p:cNvPr id="3079" name="Text Box 7"/>
          <p:cNvSpPr txBox="1">
            <a:spLocks noChangeArrowheads="1"/>
          </p:cNvSpPr>
          <p:nvPr/>
        </p:nvSpPr>
        <p:spPr bwMode="auto">
          <a:xfrm>
            <a:off x="7455878" y="3429001"/>
            <a:ext cx="857927" cy="369332"/>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mtClean="0">
                <a:solidFill>
                  <a:srgbClr val="000000"/>
                </a:solidFill>
                <a:latin typeface="Comic Sans MS" pitchFamily="66" charset="0"/>
              </a:rPr>
              <a:t>Gdfidl</a:t>
            </a:r>
          </a:p>
        </p:txBody>
      </p:sp>
      <p:sp>
        <p:nvSpPr>
          <p:cNvPr id="3080" name="Text Box 8"/>
          <p:cNvSpPr txBox="1">
            <a:spLocks noChangeArrowheads="1"/>
          </p:cNvSpPr>
          <p:nvPr/>
        </p:nvSpPr>
        <p:spPr bwMode="auto">
          <a:xfrm>
            <a:off x="140677" y="152401"/>
            <a:ext cx="8721969" cy="1077218"/>
          </a:xfrm>
          <a:prstGeom prst="rect">
            <a:avLst/>
          </a:prstGeom>
          <a:noFill/>
          <a:ln w="9525">
            <a:noFill/>
            <a:miter lim="800000"/>
            <a:headEnd/>
            <a:tailEnd/>
          </a:ln>
          <a:effectLst/>
        </p:spPr>
        <p:txBody>
          <a:bodyPr>
            <a:spAutoFit/>
          </a:bodyPr>
          <a:lstStyle/>
          <a:p>
            <a:pPr fontAlgn="base">
              <a:spcBef>
                <a:spcPct val="0"/>
              </a:spcBef>
              <a:spcAft>
                <a:spcPct val="0"/>
              </a:spcAft>
            </a:pPr>
            <a:r>
              <a:rPr lang="en-US" sz="1600" smtClean="0">
                <a:solidFill>
                  <a:srgbClr val="000000"/>
                </a:solidFill>
                <a:latin typeface="Comic Sans MS" pitchFamily="66" charset="0"/>
              </a:rPr>
              <a:t>We believe that we can accurately calculate the PETS transverse impedance in the presence of heavy damping under condition, that properties of the damping material are correctly identified. The two sophisticated computer codes have been benchmarked and showed very close results.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40678" y="1295403"/>
            <a:ext cx="4360985" cy="1135063"/>
          </a:xfrm>
          <a:prstGeom prst="rect">
            <a:avLst/>
          </a:prstGeom>
          <a:noFill/>
          <a:ln w="9525">
            <a:noFill/>
            <a:miter lim="800000"/>
            <a:headEnd/>
            <a:tailEnd/>
          </a:ln>
          <a:effectLst/>
        </p:spPr>
      </p:pic>
      <p:pic>
        <p:nvPicPr>
          <p:cNvPr id="4099" name="Picture 2"/>
          <p:cNvPicPr>
            <a:picLocks noChangeAspect="1" noChangeArrowheads="1"/>
          </p:cNvPicPr>
          <p:nvPr/>
        </p:nvPicPr>
        <p:blipFill>
          <a:blip r:embed="rId4" cstate="print"/>
          <a:srcRect/>
          <a:stretch>
            <a:fillRect/>
          </a:stretch>
        </p:blipFill>
        <p:spPr bwMode="auto">
          <a:xfrm>
            <a:off x="281355" y="2741613"/>
            <a:ext cx="3587262" cy="2551112"/>
          </a:xfrm>
          <a:prstGeom prst="rect">
            <a:avLst/>
          </a:prstGeom>
          <a:noFill/>
          <a:ln w="9525">
            <a:noFill/>
            <a:miter lim="800000"/>
            <a:headEnd/>
            <a:tailEnd/>
          </a:ln>
        </p:spPr>
      </p:pic>
      <p:pic>
        <p:nvPicPr>
          <p:cNvPr id="4100" name="Picture 4"/>
          <p:cNvPicPr>
            <a:picLocks noChangeAspect="1" noChangeArrowheads="1"/>
          </p:cNvPicPr>
          <p:nvPr/>
        </p:nvPicPr>
        <p:blipFill>
          <a:blip r:embed="rId5" cstate="print"/>
          <a:srcRect/>
          <a:stretch>
            <a:fillRect/>
          </a:stretch>
        </p:blipFill>
        <p:spPr bwMode="auto">
          <a:xfrm>
            <a:off x="1899138" y="2590800"/>
            <a:ext cx="2252297" cy="1589088"/>
          </a:xfrm>
          <a:prstGeom prst="rect">
            <a:avLst/>
          </a:prstGeom>
          <a:noFill/>
          <a:ln w="9525">
            <a:noFill/>
            <a:miter lim="800000"/>
            <a:headEnd/>
            <a:tailEnd/>
          </a:ln>
        </p:spPr>
      </p:pic>
      <p:sp>
        <p:nvSpPr>
          <p:cNvPr id="4101" name="TextBox 5"/>
          <p:cNvSpPr txBox="1">
            <a:spLocks noChangeArrowheads="1"/>
          </p:cNvSpPr>
          <p:nvPr/>
        </p:nvSpPr>
        <p:spPr bwMode="auto">
          <a:xfrm>
            <a:off x="4994032" y="1066800"/>
            <a:ext cx="2532185" cy="274638"/>
          </a:xfrm>
          <a:prstGeom prst="rect">
            <a:avLst/>
          </a:prstGeom>
          <a:solidFill>
            <a:srgbClr val="D2CE9E"/>
          </a:solidFill>
          <a:ln w="9525">
            <a:noFill/>
            <a:miter lim="800000"/>
            <a:headEnd/>
            <a:tailEnd/>
          </a:ln>
        </p:spPr>
        <p:txBody>
          <a:bodyPr>
            <a:spAutoFit/>
          </a:bodyPr>
          <a:lstStyle/>
          <a:p>
            <a:pPr fontAlgn="base">
              <a:spcBef>
                <a:spcPct val="0"/>
              </a:spcBef>
              <a:spcAft>
                <a:spcPct val="0"/>
              </a:spcAft>
            </a:pPr>
            <a:r>
              <a:rPr lang="en-US" sz="1200" smtClean="0">
                <a:solidFill>
                  <a:srgbClr val="000000"/>
                </a:solidFill>
                <a:latin typeface="Times New Roman" pitchFamily="18" charset="0"/>
                <a:sym typeface="Symbol" pitchFamily="18" charset="2"/>
              </a:rPr>
              <a:t></a:t>
            </a:r>
            <a:r>
              <a:rPr lang="en-US" sz="1200" smtClean="0">
                <a:solidFill>
                  <a:srgbClr val="000000"/>
                </a:solidFill>
                <a:latin typeface="Times New Roman" pitchFamily="18" charset="0"/>
              </a:rPr>
              <a:t> = 24, tg</a:t>
            </a:r>
            <a:r>
              <a:rPr lang="el-GR" sz="1200" smtClean="0">
                <a:solidFill>
                  <a:srgbClr val="000000"/>
                </a:solidFill>
                <a:latin typeface="Times New Roman" pitchFamily="18" charset="0"/>
                <a:cs typeface="Times New Roman" pitchFamily="18" charset="0"/>
                <a:sym typeface="Symbol" pitchFamily="18" charset="2"/>
              </a:rPr>
              <a:t>δ</a:t>
            </a:r>
            <a:r>
              <a:rPr lang="en-US" sz="1200" smtClean="0">
                <a:solidFill>
                  <a:srgbClr val="000000"/>
                </a:solidFill>
                <a:latin typeface="Times New Roman" pitchFamily="18" charset="0"/>
              </a:rPr>
              <a:t> =0.3 (CERADYNE 137)</a:t>
            </a:r>
          </a:p>
        </p:txBody>
      </p:sp>
      <p:sp>
        <p:nvSpPr>
          <p:cNvPr id="4102" name="TextBox 5"/>
          <p:cNvSpPr txBox="1">
            <a:spLocks noChangeArrowheads="1"/>
          </p:cNvSpPr>
          <p:nvPr/>
        </p:nvSpPr>
        <p:spPr bwMode="auto">
          <a:xfrm>
            <a:off x="211015" y="990600"/>
            <a:ext cx="2532185" cy="304800"/>
          </a:xfrm>
          <a:prstGeom prst="rect">
            <a:avLst/>
          </a:prstGeom>
          <a:solidFill>
            <a:srgbClr val="D2CE9E"/>
          </a:solidFill>
          <a:ln w="9525">
            <a:noFill/>
            <a:miter lim="800000"/>
            <a:headEnd/>
            <a:tailEnd/>
          </a:ln>
        </p:spPr>
        <p:txBody>
          <a:bodyPr>
            <a:spAutoFit/>
          </a:bodyPr>
          <a:lstStyle/>
          <a:p>
            <a:pPr fontAlgn="base">
              <a:spcBef>
                <a:spcPct val="0"/>
              </a:spcBef>
              <a:spcAft>
                <a:spcPct val="0"/>
              </a:spcAft>
            </a:pPr>
            <a:r>
              <a:rPr lang="en-US" sz="1200" smtClean="0">
                <a:solidFill>
                  <a:srgbClr val="000000"/>
                </a:solidFill>
                <a:latin typeface="Times New Roman" pitchFamily="18" charset="0"/>
                <a:sym typeface="Symbol" pitchFamily="18" charset="2"/>
              </a:rPr>
              <a:t></a:t>
            </a:r>
            <a:r>
              <a:rPr lang="en-US" sz="1200" smtClean="0">
                <a:solidFill>
                  <a:srgbClr val="000000"/>
                </a:solidFill>
                <a:latin typeface="Times New Roman" pitchFamily="18" charset="0"/>
              </a:rPr>
              <a:t> = 13, tg</a:t>
            </a:r>
            <a:r>
              <a:rPr lang="el-GR" sz="1200" smtClean="0">
                <a:solidFill>
                  <a:srgbClr val="000000"/>
                </a:solidFill>
                <a:latin typeface="Times New Roman" pitchFamily="18" charset="0"/>
                <a:cs typeface="Times New Roman" pitchFamily="18" charset="0"/>
                <a:sym typeface="Symbol" pitchFamily="18" charset="2"/>
              </a:rPr>
              <a:t>δ</a:t>
            </a:r>
            <a:r>
              <a:rPr lang="en-US" sz="1200" smtClean="0">
                <a:solidFill>
                  <a:srgbClr val="000000"/>
                </a:solidFill>
                <a:latin typeface="Times New Roman" pitchFamily="18" charset="0"/>
              </a:rPr>
              <a:t> =0.2 (Boostec SiC- P)</a:t>
            </a:r>
            <a:r>
              <a:rPr lang="en-US" sz="1400" smtClean="0">
                <a:solidFill>
                  <a:srgbClr val="000000"/>
                </a:solidFill>
                <a:latin typeface="Times New Roman" pitchFamily="18" charset="0"/>
              </a:rPr>
              <a:t> </a:t>
            </a:r>
          </a:p>
        </p:txBody>
      </p:sp>
      <p:pic>
        <p:nvPicPr>
          <p:cNvPr id="4103" name="Picture 7"/>
          <p:cNvPicPr>
            <a:picLocks noChangeAspect="1" noChangeArrowheads="1"/>
          </p:cNvPicPr>
          <p:nvPr/>
        </p:nvPicPr>
        <p:blipFill>
          <a:blip r:embed="rId6" cstate="print"/>
          <a:srcRect/>
          <a:stretch>
            <a:fillRect/>
          </a:stretch>
        </p:blipFill>
        <p:spPr bwMode="auto">
          <a:xfrm>
            <a:off x="4994031" y="1295400"/>
            <a:ext cx="3094892" cy="1090613"/>
          </a:xfrm>
          <a:prstGeom prst="rect">
            <a:avLst/>
          </a:prstGeom>
          <a:noFill/>
          <a:ln w="9525">
            <a:noFill/>
            <a:miter lim="800000"/>
            <a:headEnd/>
            <a:tailEnd/>
          </a:ln>
          <a:effectLst/>
        </p:spPr>
      </p:pic>
      <p:pic>
        <p:nvPicPr>
          <p:cNvPr id="4104" name="Picture 5"/>
          <p:cNvPicPr>
            <a:picLocks noChangeAspect="1" noChangeArrowheads="1"/>
          </p:cNvPicPr>
          <p:nvPr/>
        </p:nvPicPr>
        <p:blipFill>
          <a:blip r:embed="rId7" cstate="print"/>
          <a:srcRect/>
          <a:stretch>
            <a:fillRect/>
          </a:stretch>
        </p:blipFill>
        <p:spPr bwMode="auto">
          <a:xfrm>
            <a:off x="4923692" y="2819400"/>
            <a:ext cx="3446585" cy="2498725"/>
          </a:xfrm>
          <a:prstGeom prst="rect">
            <a:avLst/>
          </a:prstGeom>
          <a:noFill/>
          <a:ln w="9525">
            <a:noFill/>
            <a:miter lim="800000"/>
            <a:headEnd/>
            <a:tailEnd/>
          </a:ln>
        </p:spPr>
      </p:pic>
      <p:pic>
        <p:nvPicPr>
          <p:cNvPr id="4105" name="Picture 3"/>
          <p:cNvPicPr>
            <a:picLocks noChangeAspect="1" noChangeArrowheads="1"/>
          </p:cNvPicPr>
          <p:nvPr/>
        </p:nvPicPr>
        <p:blipFill>
          <a:blip r:embed="rId8" cstate="print"/>
          <a:srcRect/>
          <a:stretch>
            <a:fillRect/>
          </a:stretch>
        </p:blipFill>
        <p:spPr bwMode="auto">
          <a:xfrm>
            <a:off x="6330462" y="2667000"/>
            <a:ext cx="2180492" cy="1581150"/>
          </a:xfrm>
          <a:prstGeom prst="rect">
            <a:avLst/>
          </a:prstGeom>
          <a:noFill/>
          <a:ln w="9525">
            <a:noFill/>
            <a:miter lim="800000"/>
            <a:headEnd/>
            <a:tailEnd/>
          </a:ln>
        </p:spPr>
      </p:pic>
      <p:sp>
        <p:nvSpPr>
          <p:cNvPr id="4106" name="AutoShape 10"/>
          <p:cNvSpPr>
            <a:spLocks noChangeArrowheads="1"/>
          </p:cNvSpPr>
          <p:nvPr/>
        </p:nvSpPr>
        <p:spPr bwMode="auto">
          <a:xfrm>
            <a:off x="2180492" y="1295400"/>
            <a:ext cx="914400" cy="1143000"/>
          </a:xfrm>
          <a:prstGeom prst="roundRect">
            <a:avLst>
              <a:gd name="adj" fmla="val 16667"/>
            </a:avLst>
          </a:prstGeom>
          <a:noFill/>
          <a:ln w="9525">
            <a:solidFill>
              <a:srgbClr val="FF3300"/>
            </a:solidFill>
            <a:round/>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4107" name="AutoShape 11"/>
          <p:cNvSpPr>
            <a:spLocks noChangeArrowheads="1"/>
          </p:cNvSpPr>
          <p:nvPr/>
        </p:nvSpPr>
        <p:spPr bwMode="auto">
          <a:xfrm>
            <a:off x="5416061" y="1295400"/>
            <a:ext cx="1336431" cy="1066800"/>
          </a:xfrm>
          <a:prstGeom prst="roundRect">
            <a:avLst>
              <a:gd name="adj" fmla="val 16667"/>
            </a:avLst>
          </a:prstGeom>
          <a:noFill/>
          <a:ln w="9525">
            <a:solidFill>
              <a:srgbClr val="FF3300"/>
            </a:solidFill>
            <a:round/>
            <a:headEnd/>
            <a:tailEnd/>
          </a:ln>
          <a:effectLst/>
        </p:spPr>
        <p:txBody>
          <a:bodyPr wrap="none" anchor="ctr"/>
          <a:lstStyle/>
          <a:p>
            <a:pPr fontAlgn="base">
              <a:spcBef>
                <a:spcPct val="0"/>
              </a:spcBef>
              <a:spcAft>
                <a:spcPct val="0"/>
              </a:spcAft>
            </a:pPr>
            <a:endParaRPr lang="en-US" smtClean="0">
              <a:solidFill>
                <a:srgbClr val="000000"/>
              </a:solidFill>
            </a:endParaRPr>
          </a:p>
        </p:txBody>
      </p:sp>
      <p:sp>
        <p:nvSpPr>
          <p:cNvPr id="4108" name="Text Box 12"/>
          <p:cNvSpPr txBox="1">
            <a:spLocks noChangeArrowheads="1"/>
          </p:cNvSpPr>
          <p:nvPr/>
        </p:nvSpPr>
        <p:spPr bwMode="auto">
          <a:xfrm>
            <a:off x="407378" y="265116"/>
            <a:ext cx="8314592" cy="830997"/>
          </a:xfrm>
          <a:prstGeom prst="rect">
            <a:avLst/>
          </a:prstGeom>
          <a:noFill/>
          <a:ln w="9525">
            <a:noFill/>
            <a:miter lim="800000"/>
            <a:headEnd/>
            <a:tailEnd/>
          </a:ln>
          <a:effectLst/>
        </p:spPr>
        <p:txBody>
          <a:bodyPr>
            <a:spAutoFit/>
          </a:bodyPr>
          <a:lstStyle/>
          <a:p>
            <a:pPr fontAlgn="base">
              <a:spcBef>
                <a:spcPct val="0"/>
              </a:spcBef>
              <a:spcAft>
                <a:spcPct val="0"/>
              </a:spcAft>
            </a:pPr>
            <a:r>
              <a:rPr lang="en-US" sz="1600" smtClean="0">
                <a:solidFill>
                  <a:srgbClr val="000000"/>
                </a:solidFill>
                <a:latin typeface="Comic Sans MS" pitchFamily="66" charset="0"/>
              </a:rPr>
              <a:t>Examples of the simulated PETS transverse wakes (black) and model reconstruction (red) for the fixed damping loads layout and the two different types of the RF absorbing ceramic.</a:t>
            </a:r>
          </a:p>
        </p:txBody>
      </p:sp>
      <p:sp>
        <p:nvSpPr>
          <p:cNvPr id="4109" name="Rectangle 13"/>
          <p:cNvSpPr>
            <a:spLocks noChangeArrowheads="1"/>
          </p:cNvSpPr>
          <p:nvPr/>
        </p:nvSpPr>
        <p:spPr bwMode="auto">
          <a:xfrm>
            <a:off x="140677" y="5638801"/>
            <a:ext cx="8721969" cy="1107996"/>
          </a:xfrm>
          <a:prstGeom prst="rect">
            <a:avLst/>
          </a:prstGeom>
          <a:noFill/>
          <a:ln w="9525">
            <a:noFill/>
            <a:miter lim="800000"/>
            <a:headEnd/>
            <a:tailEnd/>
          </a:ln>
          <a:effectLst/>
        </p:spPr>
        <p:txBody>
          <a:bodyPr>
            <a:spAutoFit/>
          </a:bodyPr>
          <a:lstStyle/>
          <a:p>
            <a:pPr fontAlgn="base">
              <a:spcBef>
                <a:spcPct val="0"/>
              </a:spcBef>
              <a:spcAft>
                <a:spcPct val="0"/>
              </a:spcAft>
            </a:pPr>
            <a:r>
              <a:rPr lang="en-US" sz="1600" smtClean="0">
                <a:solidFill>
                  <a:srgbClr val="000000"/>
                </a:solidFill>
                <a:latin typeface="Comic Sans MS" pitchFamily="66" charset="0"/>
              </a:rPr>
              <a:t>With changing the RF absorbing material properties (</a:t>
            </a:r>
            <a:r>
              <a:rPr lang="en-US" smtClean="0">
                <a:solidFill>
                  <a:srgbClr val="000000"/>
                </a:solidFill>
                <a:sym typeface="Symbol" pitchFamily="18" charset="2"/>
              </a:rPr>
              <a:t>’ and ’’</a:t>
            </a:r>
            <a:r>
              <a:rPr lang="en-US" sz="1600" smtClean="0">
                <a:solidFill>
                  <a:srgbClr val="000000"/>
                </a:solidFill>
                <a:latin typeface="Comic Sans MS" pitchFamily="66" charset="0"/>
              </a:rPr>
              <a:t>) by factor ~2, the amplitude of the wake (as one can expect) is not affected. The 15%  relative change of the loaded Q-factor is observed together with certain modification of the modes frequencies.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51692" y="685801"/>
            <a:ext cx="7948246" cy="584775"/>
          </a:xfrm>
          <a:prstGeom prst="rect">
            <a:avLst/>
          </a:prstGeom>
          <a:noFill/>
          <a:ln w="9525">
            <a:noFill/>
            <a:miter lim="800000"/>
            <a:headEnd/>
            <a:tailEnd/>
          </a:ln>
          <a:effectLst/>
        </p:spPr>
        <p:txBody>
          <a:bodyPr>
            <a:spAutoFit/>
          </a:bodyPr>
          <a:lstStyle/>
          <a:p>
            <a:pPr fontAlgn="base">
              <a:spcBef>
                <a:spcPct val="0"/>
              </a:spcBef>
              <a:spcAft>
                <a:spcPct val="0"/>
              </a:spcAft>
            </a:pPr>
            <a:r>
              <a:rPr lang="en-US" sz="1600" smtClean="0">
                <a:solidFill>
                  <a:srgbClr val="000000"/>
                </a:solidFill>
                <a:latin typeface="Comic Sans MS" pitchFamily="66" charset="0"/>
              </a:rPr>
              <a:t>Beam envelope along CLIC decelerator sector simulated in </a:t>
            </a:r>
            <a:r>
              <a:rPr lang="en-US" sz="1600" b="1" smtClean="0">
                <a:solidFill>
                  <a:srgbClr val="000000"/>
                </a:solidFill>
                <a:latin typeface="Comic Sans MS" pitchFamily="66" charset="0"/>
              </a:rPr>
              <a:t>PLACET. </a:t>
            </a:r>
            <a:r>
              <a:rPr lang="en-US" sz="1600" smtClean="0">
                <a:solidFill>
                  <a:srgbClr val="000000"/>
                </a:solidFill>
                <a:latin typeface="Comic Sans MS" pitchFamily="66" charset="0"/>
              </a:rPr>
              <a:t>Sensitivity analysis.</a:t>
            </a:r>
          </a:p>
        </p:txBody>
      </p:sp>
      <p:pic>
        <p:nvPicPr>
          <p:cNvPr id="5123" name="Picture 3"/>
          <p:cNvPicPr>
            <a:picLocks noChangeAspect="1" noChangeArrowheads="1"/>
          </p:cNvPicPr>
          <p:nvPr/>
        </p:nvPicPr>
        <p:blipFill>
          <a:blip r:embed="rId3" cstate="print"/>
          <a:srcRect/>
          <a:stretch>
            <a:fillRect/>
          </a:stretch>
        </p:blipFill>
        <p:spPr bwMode="auto">
          <a:xfrm>
            <a:off x="211015" y="1447800"/>
            <a:ext cx="2602523" cy="2051050"/>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print"/>
          <a:srcRect/>
          <a:stretch>
            <a:fillRect/>
          </a:stretch>
        </p:blipFill>
        <p:spPr bwMode="auto">
          <a:xfrm>
            <a:off x="2813539" y="1447803"/>
            <a:ext cx="2602523" cy="2073275"/>
          </a:xfrm>
          <a:prstGeom prst="rect">
            <a:avLst/>
          </a:prstGeom>
          <a:noFill/>
          <a:ln w="9525">
            <a:noFill/>
            <a:miter lim="800000"/>
            <a:headEnd/>
            <a:tailEnd/>
          </a:ln>
          <a:effectLst/>
        </p:spPr>
      </p:pic>
      <p:sp>
        <p:nvSpPr>
          <p:cNvPr id="5125" name="Text Box 5"/>
          <p:cNvSpPr txBox="1">
            <a:spLocks noChangeArrowheads="1"/>
          </p:cNvSpPr>
          <p:nvPr/>
        </p:nvSpPr>
        <p:spPr bwMode="auto">
          <a:xfrm>
            <a:off x="1125415" y="1219200"/>
            <a:ext cx="1477108" cy="274638"/>
          </a:xfrm>
          <a:prstGeom prst="rect">
            <a:avLst/>
          </a:prstGeom>
          <a:solidFill>
            <a:schemeClr val="bg1"/>
          </a:solidFill>
          <a:ln w="9525">
            <a:noFill/>
            <a:miter lim="800000"/>
            <a:headEnd/>
            <a:tailEnd/>
          </a:ln>
          <a:effectLst/>
        </p:spPr>
        <p:txBody>
          <a:bodyPr>
            <a:spAutoFit/>
          </a:bodyPr>
          <a:lstStyle/>
          <a:p>
            <a:pPr fontAlgn="base">
              <a:spcBef>
                <a:spcPct val="0"/>
              </a:spcBef>
              <a:spcAft>
                <a:spcPct val="0"/>
              </a:spcAft>
            </a:pPr>
            <a:r>
              <a:rPr lang="en-US" sz="1200" smtClean="0">
                <a:solidFill>
                  <a:srgbClr val="000000"/>
                </a:solidFill>
                <a:latin typeface="Comic Sans MS" pitchFamily="66" charset="0"/>
              </a:rPr>
              <a:t>Q-factor scan </a:t>
            </a:r>
          </a:p>
        </p:txBody>
      </p:sp>
      <p:sp>
        <p:nvSpPr>
          <p:cNvPr id="5126" name="Text Box 6"/>
          <p:cNvSpPr txBox="1">
            <a:spLocks noChangeArrowheads="1"/>
          </p:cNvSpPr>
          <p:nvPr/>
        </p:nvSpPr>
        <p:spPr bwMode="auto">
          <a:xfrm>
            <a:off x="3516923" y="1219200"/>
            <a:ext cx="1899138" cy="274638"/>
          </a:xfrm>
          <a:prstGeom prst="rect">
            <a:avLst/>
          </a:prstGeom>
          <a:solidFill>
            <a:schemeClr val="bg1"/>
          </a:solidFill>
          <a:ln w="9525">
            <a:noFill/>
            <a:miter lim="800000"/>
            <a:headEnd/>
            <a:tailEnd/>
          </a:ln>
          <a:effectLst/>
        </p:spPr>
        <p:txBody>
          <a:bodyPr>
            <a:spAutoFit/>
          </a:bodyPr>
          <a:lstStyle/>
          <a:p>
            <a:pPr fontAlgn="base">
              <a:spcBef>
                <a:spcPct val="0"/>
              </a:spcBef>
              <a:spcAft>
                <a:spcPct val="0"/>
              </a:spcAft>
            </a:pPr>
            <a:r>
              <a:rPr lang="en-US" sz="1200" smtClean="0">
                <a:solidFill>
                  <a:srgbClr val="000000"/>
                </a:solidFill>
                <a:latin typeface="Comic Sans MS" pitchFamily="66" charset="0"/>
              </a:rPr>
              <a:t>Wake amplitude scan</a:t>
            </a:r>
          </a:p>
        </p:txBody>
      </p:sp>
      <p:sp>
        <p:nvSpPr>
          <p:cNvPr id="5127" name="Text Box 7"/>
          <p:cNvSpPr txBox="1">
            <a:spLocks noChangeArrowheads="1"/>
          </p:cNvSpPr>
          <p:nvPr/>
        </p:nvSpPr>
        <p:spPr bwMode="auto">
          <a:xfrm>
            <a:off x="351693" y="3733801"/>
            <a:ext cx="8440615" cy="2800767"/>
          </a:xfrm>
          <a:prstGeom prst="rect">
            <a:avLst/>
          </a:prstGeom>
          <a:noFill/>
          <a:ln w="9525">
            <a:noFill/>
            <a:miter lim="800000"/>
            <a:headEnd/>
            <a:tailEnd/>
          </a:ln>
          <a:effectLst/>
        </p:spPr>
        <p:txBody>
          <a:bodyPr>
            <a:spAutoFit/>
          </a:bodyPr>
          <a:lstStyle/>
          <a:p>
            <a:pPr fontAlgn="base">
              <a:spcBef>
                <a:spcPct val="0"/>
              </a:spcBef>
              <a:spcAft>
                <a:spcPct val="0"/>
              </a:spcAft>
            </a:pPr>
            <a:r>
              <a:rPr lang="en-US" sz="1600" smtClean="0">
                <a:solidFill>
                  <a:srgbClr val="000000"/>
                </a:solidFill>
                <a:latin typeface="Comic Sans MS" pitchFamily="66" charset="0"/>
              </a:rPr>
              <a:t>Summary</a:t>
            </a:r>
          </a:p>
          <a:p>
            <a:pPr fontAlgn="base">
              <a:spcBef>
                <a:spcPct val="0"/>
              </a:spcBef>
              <a:spcAft>
                <a:spcPct val="0"/>
              </a:spcAft>
              <a:buFontTx/>
              <a:buChar char="-"/>
            </a:pPr>
            <a:r>
              <a:rPr lang="en-US" sz="1600" smtClean="0">
                <a:solidFill>
                  <a:srgbClr val="000000"/>
                </a:solidFill>
                <a:latin typeface="Comic Sans MS" pitchFamily="66" charset="0"/>
              </a:rPr>
              <a:t>Damping material. Drastic changes of the material properties have a small influence on the modes loaded Q-factor, at a level of ~20%. The beam dynamic analysis showed that much severe changes, up to 300%, still can be accepted.</a:t>
            </a:r>
          </a:p>
          <a:p>
            <a:pPr fontAlgn="base">
              <a:spcBef>
                <a:spcPct val="0"/>
              </a:spcBef>
              <a:spcAft>
                <a:spcPct val="0"/>
              </a:spcAft>
              <a:buFontTx/>
              <a:buChar char="-"/>
            </a:pPr>
            <a:r>
              <a:rPr lang="en-US" sz="1600" smtClean="0">
                <a:solidFill>
                  <a:srgbClr val="000000"/>
                </a:solidFill>
                <a:latin typeface="Comic Sans MS" pitchFamily="66" charset="0"/>
              </a:rPr>
              <a:t>Fabrication tolerances. Due to the heavy damping and high group velocity of the modes, the fabrication errors will have negligible effect on the HOM damping performance.</a:t>
            </a:r>
          </a:p>
          <a:p>
            <a:pPr fontAlgn="base">
              <a:spcBef>
                <a:spcPct val="0"/>
              </a:spcBef>
              <a:spcAft>
                <a:spcPct val="0"/>
              </a:spcAft>
            </a:pPr>
            <a:endParaRPr lang="en-US" sz="1600" smtClean="0">
              <a:solidFill>
                <a:srgbClr val="000000"/>
              </a:solidFill>
              <a:latin typeface="Comic Sans MS" pitchFamily="66" charset="0"/>
            </a:endParaRPr>
          </a:p>
          <a:p>
            <a:pPr fontAlgn="base">
              <a:spcBef>
                <a:spcPct val="0"/>
              </a:spcBef>
              <a:spcAft>
                <a:spcPct val="0"/>
              </a:spcAft>
            </a:pPr>
            <a:r>
              <a:rPr lang="en-US" sz="1600" smtClean="0">
                <a:solidFill>
                  <a:srgbClr val="000000"/>
                </a:solidFill>
                <a:latin typeface="Comic Sans MS" pitchFamily="66" charset="0"/>
              </a:rPr>
              <a:t>Future work. Upon final selection of the damping material, the loads configuration will be re-optimized accordingly, aiming towards the best distribution of the modes frequencies.</a:t>
            </a:r>
          </a:p>
        </p:txBody>
      </p:sp>
      <p:grpSp>
        <p:nvGrpSpPr>
          <p:cNvPr id="2" name="Group 8"/>
          <p:cNvGrpSpPr>
            <a:grpSpLocks/>
          </p:cNvGrpSpPr>
          <p:nvPr/>
        </p:nvGrpSpPr>
        <p:grpSpPr bwMode="auto">
          <a:xfrm>
            <a:off x="5556739" y="1219203"/>
            <a:ext cx="3094892" cy="2379663"/>
            <a:chOff x="3792" y="768"/>
            <a:chExt cx="2112" cy="1499"/>
          </a:xfrm>
        </p:grpSpPr>
        <p:pic>
          <p:nvPicPr>
            <p:cNvPr id="5129" name="Picture 9"/>
            <p:cNvPicPr>
              <a:picLocks noChangeAspect="1" noChangeArrowheads="1"/>
            </p:cNvPicPr>
            <p:nvPr/>
          </p:nvPicPr>
          <p:blipFill>
            <a:blip r:embed="rId5" cstate="print"/>
            <a:srcRect/>
            <a:stretch>
              <a:fillRect/>
            </a:stretch>
          </p:blipFill>
          <p:spPr bwMode="auto">
            <a:xfrm>
              <a:off x="3792" y="816"/>
              <a:ext cx="2016" cy="1451"/>
            </a:xfrm>
            <a:prstGeom prst="rect">
              <a:avLst/>
            </a:prstGeom>
            <a:noFill/>
            <a:ln w="9525">
              <a:noFill/>
              <a:miter lim="800000"/>
              <a:headEnd/>
              <a:tailEnd/>
            </a:ln>
            <a:effectLst/>
          </p:spPr>
        </p:pic>
        <p:sp>
          <p:nvSpPr>
            <p:cNvPr id="5130" name="Text Box 10"/>
            <p:cNvSpPr txBox="1">
              <a:spLocks noChangeArrowheads="1"/>
            </p:cNvSpPr>
            <p:nvPr/>
          </p:nvSpPr>
          <p:spPr bwMode="auto">
            <a:xfrm>
              <a:off x="4176" y="768"/>
              <a:ext cx="1728" cy="291"/>
            </a:xfrm>
            <a:prstGeom prst="rect">
              <a:avLst/>
            </a:prstGeom>
            <a:solidFill>
              <a:schemeClr val="bg1"/>
            </a:solidFill>
            <a:ln w="9525">
              <a:noFill/>
              <a:miter lim="800000"/>
              <a:headEnd/>
              <a:tailEnd/>
            </a:ln>
            <a:effectLst/>
          </p:spPr>
          <p:txBody>
            <a:bodyPr>
              <a:spAutoFit/>
            </a:bodyPr>
            <a:lstStyle/>
            <a:p>
              <a:pPr fontAlgn="base">
                <a:spcBef>
                  <a:spcPct val="0"/>
                </a:spcBef>
                <a:spcAft>
                  <a:spcPct val="0"/>
                </a:spcAft>
              </a:pPr>
              <a:r>
                <a:rPr lang="en-US" sz="1200" smtClean="0">
                  <a:solidFill>
                    <a:srgbClr val="000000"/>
                  </a:solidFill>
                  <a:latin typeface="Comic Sans MS" pitchFamily="66" charset="0"/>
                </a:rPr>
                <a:t>Wake frequency scan (Q</a:t>
              </a:r>
              <a:r>
                <a:rPr lang="en-US" sz="1200" baseline="-25000" smtClean="0">
                  <a:solidFill>
                    <a:srgbClr val="000000"/>
                  </a:solidFill>
                  <a:latin typeface="Comic Sans MS" pitchFamily="66" charset="0"/>
                </a:rPr>
                <a:t>T</a:t>
              </a:r>
              <a:r>
                <a:rPr lang="en-US" sz="1200" smtClean="0">
                  <a:solidFill>
                    <a:srgbClr val="000000"/>
                  </a:solidFill>
                  <a:latin typeface="Comic Sans MS" pitchFamily="66" charset="0"/>
                </a:rPr>
                <a:t>=2Q</a:t>
              </a:r>
              <a:r>
                <a:rPr lang="en-US" sz="1200" baseline="-25000" smtClean="0">
                  <a:solidFill>
                    <a:srgbClr val="000000"/>
                  </a:solidFill>
                  <a:latin typeface="Comic Sans MS" pitchFamily="66" charset="0"/>
                </a:rPr>
                <a:t>T,0</a:t>
              </a:r>
              <a:r>
                <a:rPr lang="en-US" sz="1200" smtClean="0">
                  <a:solidFill>
                    <a:srgbClr val="000000"/>
                  </a:solidFill>
                  <a:latin typeface="Comic Sans MS" pitchFamily="66" charset="0"/>
                </a:rPr>
                <a:t> )</a:t>
              </a:r>
            </a:p>
          </p:txBody>
        </p:sp>
        <p:sp>
          <p:nvSpPr>
            <p:cNvPr id="5131" name="Text Box 11"/>
            <p:cNvSpPr txBox="1">
              <a:spLocks noChangeArrowheads="1"/>
            </p:cNvSpPr>
            <p:nvPr/>
          </p:nvSpPr>
          <p:spPr bwMode="auto">
            <a:xfrm rot="16200000">
              <a:off x="3499" y="1384"/>
              <a:ext cx="855" cy="189"/>
            </a:xfrm>
            <a:prstGeom prst="rect">
              <a:avLst/>
            </a:prstGeom>
            <a:solidFill>
              <a:schemeClr val="bg1"/>
            </a:solidFill>
            <a:ln w="9525">
              <a:noFill/>
              <a:miter lim="800000"/>
              <a:headEnd/>
              <a:tailEnd/>
            </a:ln>
            <a:effectLst/>
          </p:spPr>
          <p:txBody>
            <a:bodyPr wrap="none">
              <a:spAutoFit/>
            </a:bodyPr>
            <a:lstStyle/>
            <a:p>
              <a:pPr fontAlgn="base">
                <a:spcBef>
                  <a:spcPct val="0"/>
                </a:spcBef>
                <a:spcAft>
                  <a:spcPct val="0"/>
                </a:spcAft>
              </a:pPr>
              <a:r>
                <a:rPr lang="en-US" sz="1200" smtClean="0">
                  <a:solidFill>
                    <a:srgbClr val="000000"/>
                  </a:solidFill>
                  <a:latin typeface="Times New Roman" pitchFamily="18" charset="0"/>
                </a:rPr>
                <a:t>Jitter amplification</a:t>
              </a:r>
            </a:p>
          </p:txBody>
        </p:sp>
      </p:grpSp>
      <p:sp>
        <p:nvSpPr>
          <p:cNvPr id="5132" name="Text Box 12"/>
          <p:cNvSpPr txBox="1">
            <a:spLocks noChangeArrowheads="1"/>
          </p:cNvSpPr>
          <p:nvPr/>
        </p:nvSpPr>
        <p:spPr bwMode="auto">
          <a:xfrm rot="-5400000">
            <a:off x="-572701" y="2218146"/>
            <a:ext cx="1680268" cy="276999"/>
          </a:xfrm>
          <a:prstGeom prst="rect">
            <a:avLst/>
          </a:prstGeom>
          <a:solidFill>
            <a:schemeClr val="bg1"/>
          </a:solidFill>
          <a:ln w="9525">
            <a:noFill/>
            <a:miter lim="800000"/>
            <a:headEnd/>
            <a:tailEnd/>
          </a:ln>
          <a:effectLst/>
        </p:spPr>
        <p:txBody>
          <a:bodyPr wrap="none">
            <a:spAutoFit/>
          </a:bodyPr>
          <a:lstStyle/>
          <a:p>
            <a:pPr fontAlgn="base">
              <a:spcBef>
                <a:spcPct val="0"/>
              </a:spcBef>
              <a:spcAft>
                <a:spcPct val="0"/>
              </a:spcAft>
            </a:pPr>
            <a:r>
              <a:rPr lang="en-US" sz="1200" smtClean="0">
                <a:solidFill>
                  <a:srgbClr val="000000"/>
                </a:solidFill>
                <a:latin typeface="Times New Roman" pitchFamily="18" charset="0"/>
              </a:rPr>
              <a:t>3</a:t>
            </a:r>
            <a:r>
              <a:rPr lang="en-US" sz="1200" smtClean="0">
                <a:solidFill>
                  <a:srgbClr val="000000"/>
                </a:solidFill>
                <a:latin typeface="Times New Roman" pitchFamily="18" charset="0"/>
                <a:sym typeface="Symbol" pitchFamily="18" charset="2"/>
              </a:rPr>
              <a:t> beam envelope, mm</a:t>
            </a:r>
            <a:r>
              <a:rPr lang="en-US" sz="1200" smtClean="0">
                <a:solidFill>
                  <a:srgbClr val="000000"/>
                </a:solidFill>
                <a:latin typeface="Times New Roman" pitchFamily="18" charset="0"/>
              </a:rPr>
              <a:t> </a:t>
            </a:r>
          </a:p>
        </p:txBody>
      </p:sp>
      <p:sp>
        <p:nvSpPr>
          <p:cNvPr id="5133" name="Text Box 13"/>
          <p:cNvSpPr txBox="1">
            <a:spLocks noChangeArrowheads="1"/>
          </p:cNvSpPr>
          <p:nvPr/>
        </p:nvSpPr>
        <p:spPr bwMode="auto">
          <a:xfrm rot="-5400000">
            <a:off x="2100160" y="2294346"/>
            <a:ext cx="1680268" cy="276999"/>
          </a:xfrm>
          <a:prstGeom prst="rect">
            <a:avLst/>
          </a:prstGeom>
          <a:solidFill>
            <a:schemeClr val="bg1"/>
          </a:solidFill>
          <a:ln w="9525">
            <a:noFill/>
            <a:miter lim="800000"/>
            <a:headEnd/>
            <a:tailEnd/>
          </a:ln>
          <a:effectLst/>
        </p:spPr>
        <p:txBody>
          <a:bodyPr wrap="none">
            <a:spAutoFit/>
          </a:bodyPr>
          <a:lstStyle/>
          <a:p>
            <a:pPr fontAlgn="base">
              <a:spcBef>
                <a:spcPct val="0"/>
              </a:spcBef>
              <a:spcAft>
                <a:spcPct val="0"/>
              </a:spcAft>
            </a:pPr>
            <a:r>
              <a:rPr lang="en-US" sz="1200" smtClean="0">
                <a:solidFill>
                  <a:srgbClr val="000000"/>
                </a:solidFill>
                <a:latin typeface="Times New Roman" pitchFamily="18" charset="0"/>
              </a:rPr>
              <a:t>3</a:t>
            </a:r>
            <a:r>
              <a:rPr lang="en-US" sz="1200" smtClean="0">
                <a:solidFill>
                  <a:srgbClr val="000000"/>
                </a:solidFill>
                <a:latin typeface="Times New Roman" pitchFamily="18" charset="0"/>
                <a:sym typeface="Symbol" pitchFamily="18" charset="2"/>
              </a:rPr>
              <a:t> beam envelope, mm</a:t>
            </a:r>
            <a:r>
              <a:rPr lang="en-US" sz="1200" smtClean="0">
                <a:solidFill>
                  <a:srgbClr val="000000"/>
                </a:solidFill>
                <a:latin typeface="Times New Roman" pitchFamily="18" charset="0"/>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03200" y="228600"/>
            <a:ext cx="8742363" cy="523875"/>
          </a:xfrm>
          <a:prstGeom prst="rect">
            <a:avLst/>
          </a:prstGeom>
          <a:noFill/>
          <a:ln w="57150">
            <a:noFill/>
            <a:miter lim="800000"/>
            <a:headEnd/>
            <a:tailEnd/>
          </a:ln>
        </p:spPr>
        <p:txBody>
          <a:bodyPr>
            <a:spAutoFit/>
          </a:bodyPr>
          <a:lstStyle/>
          <a:p>
            <a:pPr algn="ctr" eaLnBrk="0" fontAlgn="base" hangingPunct="0">
              <a:spcBef>
                <a:spcPct val="0"/>
              </a:spcBef>
              <a:spcAft>
                <a:spcPct val="0"/>
              </a:spcAft>
            </a:pPr>
            <a:r>
              <a:rPr lang="en-US" altLang="zh-CN" sz="2800" smtClean="0">
                <a:solidFill>
                  <a:srgbClr val="000000"/>
                </a:solidFill>
                <a:latin typeface="Comic Sans MS" pitchFamily="66" charset="0"/>
                <a:ea typeface="宋体" pitchFamily="2" charset="-122"/>
              </a:rPr>
              <a:t>Investigation of trapped modes between PETS</a:t>
            </a:r>
          </a:p>
        </p:txBody>
      </p:sp>
      <p:pic>
        <p:nvPicPr>
          <p:cNvPr id="2051" name="Picture 6" descr="dipoleY_16.1937GHz_small.png"/>
          <p:cNvPicPr>
            <a:picLocks noChangeAspect="1"/>
          </p:cNvPicPr>
          <p:nvPr/>
        </p:nvPicPr>
        <p:blipFill>
          <a:blip r:embed="rId3" cstate="print"/>
          <a:srcRect/>
          <a:stretch>
            <a:fillRect/>
          </a:stretch>
        </p:blipFill>
        <p:spPr bwMode="auto">
          <a:xfrm>
            <a:off x="260350" y="4471988"/>
            <a:ext cx="4038600" cy="928687"/>
          </a:xfrm>
          <a:prstGeom prst="rect">
            <a:avLst/>
          </a:prstGeom>
          <a:noFill/>
          <a:ln w="9525">
            <a:noFill/>
            <a:miter lim="800000"/>
            <a:headEnd/>
            <a:tailEnd/>
          </a:ln>
        </p:spPr>
      </p:pic>
      <p:pic>
        <p:nvPicPr>
          <p:cNvPr id="2052" name="Picture 7" descr="dipoleX_16.1508GHz_small.png"/>
          <p:cNvPicPr>
            <a:picLocks noChangeAspect="1"/>
          </p:cNvPicPr>
          <p:nvPr/>
        </p:nvPicPr>
        <p:blipFill>
          <a:blip r:embed="rId4" cstate="print"/>
          <a:srcRect/>
          <a:stretch>
            <a:fillRect/>
          </a:stretch>
        </p:blipFill>
        <p:spPr bwMode="auto">
          <a:xfrm>
            <a:off x="219075" y="3365500"/>
            <a:ext cx="4076700" cy="806450"/>
          </a:xfrm>
          <a:prstGeom prst="rect">
            <a:avLst/>
          </a:prstGeom>
          <a:noFill/>
          <a:ln w="9525">
            <a:noFill/>
            <a:miter lim="800000"/>
            <a:headEnd/>
            <a:tailEnd/>
          </a:ln>
        </p:spPr>
      </p:pic>
      <p:pic>
        <p:nvPicPr>
          <p:cNvPr id="2053" name="Picture 8" descr="monoole_15.5405GHz_small.png"/>
          <p:cNvPicPr>
            <a:picLocks noChangeAspect="1"/>
          </p:cNvPicPr>
          <p:nvPr/>
        </p:nvPicPr>
        <p:blipFill>
          <a:blip r:embed="rId5" cstate="print"/>
          <a:srcRect/>
          <a:stretch>
            <a:fillRect/>
          </a:stretch>
        </p:blipFill>
        <p:spPr bwMode="auto">
          <a:xfrm>
            <a:off x="4576763" y="3292475"/>
            <a:ext cx="4214812" cy="790575"/>
          </a:xfrm>
          <a:prstGeom prst="rect">
            <a:avLst/>
          </a:prstGeom>
          <a:noFill/>
          <a:ln w="9525">
            <a:noFill/>
            <a:miter lim="800000"/>
            <a:headEnd/>
            <a:tailEnd/>
          </a:ln>
        </p:spPr>
      </p:pic>
      <p:pic>
        <p:nvPicPr>
          <p:cNvPr id="2054" name="Picture 9" descr="monopole_16.0204GHz_small.png"/>
          <p:cNvPicPr>
            <a:picLocks noChangeAspect="1"/>
          </p:cNvPicPr>
          <p:nvPr/>
        </p:nvPicPr>
        <p:blipFill>
          <a:blip r:embed="rId6" cstate="print"/>
          <a:srcRect/>
          <a:stretch>
            <a:fillRect/>
          </a:stretch>
        </p:blipFill>
        <p:spPr bwMode="auto">
          <a:xfrm>
            <a:off x="4576763" y="4421188"/>
            <a:ext cx="4305300" cy="808037"/>
          </a:xfrm>
          <a:prstGeom prst="rect">
            <a:avLst/>
          </a:prstGeom>
          <a:noFill/>
          <a:ln w="9525">
            <a:noFill/>
            <a:miter lim="800000"/>
            <a:headEnd/>
            <a:tailEnd/>
          </a:ln>
        </p:spPr>
      </p:pic>
      <p:sp>
        <p:nvSpPr>
          <p:cNvPr id="2055" name="Text Box 2"/>
          <p:cNvSpPr txBox="1">
            <a:spLocks noChangeArrowheads="1"/>
          </p:cNvSpPr>
          <p:nvPr/>
        </p:nvSpPr>
        <p:spPr bwMode="auto">
          <a:xfrm>
            <a:off x="412750" y="1104900"/>
            <a:ext cx="8378825" cy="831850"/>
          </a:xfrm>
          <a:prstGeom prst="rect">
            <a:avLst/>
          </a:prstGeom>
          <a:noFill/>
          <a:ln w="57150">
            <a:noFill/>
            <a:miter lim="800000"/>
            <a:headEnd/>
            <a:tailEnd/>
          </a:ln>
        </p:spPr>
        <p:txBody>
          <a:bodyPr>
            <a:spAutoFit/>
          </a:bodyPr>
          <a:lstStyle/>
          <a:p>
            <a:pPr algn="ctr" eaLnBrk="0" fontAlgn="base" hangingPunct="0">
              <a:spcBef>
                <a:spcPct val="0"/>
              </a:spcBef>
              <a:spcAft>
                <a:spcPct val="0"/>
              </a:spcAft>
            </a:pPr>
            <a:r>
              <a:rPr lang="en-US" altLang="zh-CN" sz="2400" smtClean="0">
                <a:solidFill>
                  <a:srgbClr val="000000"/>
                </a:solidFill>
                <a:latin typeface="Comic Sans MS" pitchFamily="66" charset="0"/>
                <a:ea typeface="宋体" pitchFamily="2" charset="-122"/>
              </a:rPr>
              <a:t>Frequency-domain Finite Element eigensolver </a:t>
            </a:r>
            <a:r>
              <a:rPr lang="en-US" altLang="zh-CN" sz="2400" b="1" smtClean="0">
                <a:solidFill>
                  <a:srgbClr val="000000"/>
                </a:solidFill>
                <a:latin typeface="Comic Sans MS" pitchFamily="66" charset="0"/>
                <a:ea typeface="宋体" pitchFamily="2" charset="-122"/>
              </a:rPr>
              <a:t>Omega3P</a:t>
            </a:r>
            <a:r>
              <a:rPr lang="en-US" altLang="zh-CN" sz="2400" smtClean="0">
                <a:solidFill>
                  <a:srgbClr val="000000"/>
                </a:solidFill>
                <a:latin typeface="Comic Sans MS" pitchFamily="66" charset="0"/>
                <a:ea typeface="宋体" pitchFamily="2" charset="-122"/>
              </a:rPr>
              <a:t> -</a:t>
            </a:r>
            <a:r>
              <a:rPr lang="en-US" altLang="zh-CN" sz="2400" b="1" smtClean="0">
                <a:solidFill>
                  <a:srgbClr val="000000"/>
                </a:solidFill>
                <a:latin typeface="Comic Sans MS" pitchFamily="66" charset="0"/>
                <a:ea typeface="宋体" pitchFamily="2" charset="-122"/>
              </a:rPr>
              <a:t> Example of potentially trapped modes:</a:t>
            </a:r>
            <a:endParaRPr lang="en-US" altLang="zh-CN" sz="2400" smtClean="0">
              <a:solidFill>
                <a:srgbClr val="000000"/>
              </a:solidFill>
              <a:latin typeface="Comic Sans MS" pitchFamily="66" charset="0"/>
              <a:ea typeface="宋体" pitchFamily="2" charset="-122"/>
            </a:endParaRPr>
          </a:p>
        </p:txBody>
      </p:sp>
      <p:sp>
        <p:nvSpPr>
          <p:cNvPr id="2056" name="Text Box 2"/>
          <p:cNvSpPr txBox="1">
            <a:spLocks noChangeArrowheads="1"/>
          </p:cNvSpPr>
          <p:nvPr/>
        </p:nvSpPr>
        <p:spPr bwMode="auto">
          <a:xfrm>
            <a:off x="733425" y="5526088"/>
            <a:ext cx="7948613" cy="400050"/>
          </a:xfrm>
          <a:prstGeom prst="rect">
            <a:avLst/>
          </a:prstGeom>
          <a:noFill/>
          <a:ln w="57150">
            <a:noFill/>
            <a:miter lim="800000"/>
            <a:headEnd/>
            <a:tailEnd/>
          </a:ln>
        </p:spPr>
        <p:txBody>
          <a:bodyPr>
            <a:spAutoFit/>
          </a:bodyPr>
          <a:lstStyle/>
          <a:p>
            <a:pPr algn="ctr" eaLnBrk="0" fontAlgn="base" hangingPunct="0">
              <a:spcBef>
                <a:spcPct val="0"/>
              </a:spcBef>
              <a:spcAft>
                <a:spcPct val="0"/>
              </a:spcAft>
            </a:pPr>
            <a:r>
              <a:rPr lang="en-US" altLang="zh-CN" sz="2000" smtClean="0">
                <a:solidFill>
                  <a:srgbClr val="000000"/>
                </a:solidFill>
                <a:latin typeface="Comic Sans MS" pitchFamily="66" charset="0"/>
                <a:ea typeface="宋体" pitchFamily="2" charset="-122"/>
              </a:rPr>
              <a:t>Preliminary scan of thousands of modes – more studies planned</a:t>
            </a:r>
          </a:p>
        </p:txBody>
      </p:sp>
      <p:pic>
        <p:nvPicPr>
          <p:cNvPr id="2057" name="Picture 13" descr="dipoleY_7.83528GHz_small.png"/>
          <p:cNvPicPr>
            <a:picLocks noChangeAspect="1"/>
          </p:cNvPicPr>
          <p:nvPr/>
        </p:nvPicPr>
        <p:blipFill>
          <a:blip r:embed="rId7" cstate="print"/>
          <a:srcRect/>
          <a:stretch>
            <a:fillRect/>
          </a:stretch>
        </p:blipFill>
        <p:spPr bwMode="auto">
          <a:xfrm>
            <a:off x="269875" y="2220913"/>
            <a:ext cx="3863975" cy="898525"/>
          </a:xfrm>
          <a:prstGeom prst="rect">
            <a:avLst/>
          </a:prstGeom>
          <a:noFill/>
          <a:ln w="9525">
            <a:noFill/>
            <a:miter lim="800000"/>
            <a:headEnd/>
            <a:tailEnd/>
          </a:ln>
        </p:spPr>
      </p:pic>
      <p:pic>
        <p:nvPicPr>
          <p:cNvPr id="2058" name="Picture 14" descr="monopole_15.3144GHz_small.png"/>
          <p:cNvPicPr>
            <a:picLocks noChangeAspect="1"/>
          </p:cNvPicPr>
          <p:nvPr/>
        </p:nvPicPr>
        <p:blipFill>
          <a:blip r:embed="rId8" cstate="print"/>
          <a:srcRect/>
          <a:stretch>
            <a:fillRect/>
          </a:stretch>
        </p:blipFill>
        <p:spPr bwMode="auto">
          <a:xfrm>
            <a:off x="4502150" y="2190750"/>
            <a:ext cx="4300538" cy="806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1.jpg"/>
          <p:cNvPicPr>
            <a:picLocks noChangeAspect="1"/>
          </p:cNvPicPr>
          <p:nvPr/>
        </p:nvPicPr>
        <p:blipFill>
          <a:blip r:embed="rId3" cstate="print"/>
          <a:stretch>
            <a:fillRect/>
          </a:stretch>
        </p:blipFill>
        <p:spPr>
          <a:xfrm>
            <a:off x="5000628" y="3774332"/>
            <a:ext cx="3929058" cy="3083667"/>
          </a:xfrm>
          <a:prstGeom prst="rect">
            <a:avLst/>
          </a:prstGeom>
        </p:spPr>
      </p:pic>
      <p:pic>
        <p:nvPicPr>
          <p:cNvPr id="4" name="Picture 3" descr="CIMG1980_DiskDampCell-CupSide.jpg"/>
          <p:cNvPicPr>
            <a:picLocks noChangeAspect="1"/>
          </p:cNvPicPr>
          <p:nvPr/>
        </p:nvPicPr>
        <p:blipFill>
          <a:blip r:embed="rId4" cstate="print"/>
          <a:stretch>
            <a:fillRect/>
          </a:stretch>
        </p:blipFill>
        <p:spPr>
          <a:xfrm>
            <a:off x="1" y="3643290"/>
            <a:ext cx="4288856" cy="3214710"/>
          </a:xfrm>
          <a:prstGeom prst="rect">
            <a:avLst/>
          </a:prstGeom>
        </p:spPr>
      </p:pic>
      <p:sp>
        <p:nvSpPr>
          <p:cNvPr id="6" name="TextBox 5"/>
          <p:cNvSpPr txBox="1"/>
          <p:nvPr/>
        </p:nvSpPr>
        <p:spPr>
          <a:xfrm>
            <a:off x="214282" y="405450"/>
            <a:ext cx="4684039" cy="523220"/>
          </a:xfrm>
          <a:prstGeom prst="rect">
            <a:avLst/>
          </a:prstGeom>
          <a:noFill/>
        </p:spPr>
        <p:txBody>
          <a:bodyPr wrap="none" rtlCol="0">
            <a:spAutoFit/>
          </a:bodyPr>
          <a:lstStyle/>
          <a:p>
            <a:r>
              <a:rPr lang="en-US" sz="2800" dirty="0" smtClean="0"/>
              <a:t>The CLIC accelerating structure</a:t>
            </a:r>
            <a:endParaRPr lang="en-US" sz="2800" dirty="0"/>
          </a:p>
        </p:txBody>
      </p:sp>
      <p:pic>
        <p:nvPicPr>
          <p:cNvPr id="8" name="Picture 3"/>
          <p:cNvPicPr>
            <a:picLocks noChangeAspect="1" noChangeArrowheads="1"/>
          </p:cNvPicPr>
          <p:nvPr/>
        </p:nvPicPr>
        <p:blipFill>
          <a:blip r:embed="rId5" cstate="print"/>
          <a:srcRect/>
          <a:stretch>
            <a:fillRect/>
          </a:stretch>
        </p:blipFill>
        <p:spPr bwMode="auto">
          <a:xfrm>
            <a:off x="5000628" y="-23"/>
            <a:ext cx="4390292" cy="3929090"/>
          </a:xfrm>
          <a:prstGeom prst="rect">
            <a:avLst/>
          </a:prstGeom>
          <a:noFill/>
          <a:ln w="9525">
            <a:noFill/>
            <a:miter lim="800000"/>
            <a:headEnd/>
            <a:tailEnd/>
          </a:ln>
          <a:effectLst/>
        </p:spPr>
      </p:pic>
      <p:pic>
        <p:nvPicPr>
          <p:cNvPr id="7" name="Picture 5"/>
          <p:cNvPicPr>
            <a:picLocks noChangeAspect="1" noChangeArrowheads="1"/>
          </p:cNvPicPr>
          <p:nvPr/>
        </p:nvPicPr>
        <p:blipFill>
          <a:blip r:embed="rId6" cstate="print"/>
          <a:srcRect/>
          <a:stretch>
            <a:fillRect/>
          </a:stretch>
        </p:blipFill>
        <p:spPr bwMode="auto">
          <a:xfrm>
            <a:off x="-32" y="1924056"/>
            <a:ext cx="1666441" cy="1504944"/>
          </a:xfrm>
          <a:prstGeom prst="rect">
            <a:avLst/>
          </a:prstGeom>
          <a:noFill/>
          <a:ln w="9525">
            <a:noFill/>
            <a:miter lim="800000"/>
            <a:headEnd/>
            <a:tailEnd/>
          </a:ln>
          <a:effectLst/>
        </p:spPr>
      </p:pic>
      <p:pic>
        <p:nvPicPr>
          <p:cNvPr id="9" name="Picture 6"/>
          <p:cNvPicPr>
            <a:picLocks noChangeAspect="1" noChangeArrowheads="1"/>
          </p:cNvPicPr>
          <p:nvPr/>
        </p:nvPicPr>
        <p:blipFill>
          <a:blip r:embed="rId7" cstate="print"/>
          <a:srcRect/>
          <a:stretch>
            <a:fillRect/>
          </a:stretch>
        </p:blipFill>
        <p:spPr bwMode="auto">
          <a:xfrm>
            <a:off x="1643042" y="1928802"/>
            <a:ext cx="1666442" cy="1504944"/>
          </a:xfrm>
          <a:prstGeom prst="rect">
            <a:avLst/>
          </a:prstGeom>
          <a:noFill/>
          <a:ln w="9525">
            <a:noFill/>
            <a:miter lim="800000"/>
            <a:headEnd/>
            <a:tailEnd/>
          </a:ln>
          <a:effectLst/>
        </p:spPr>
      </p:pic>
      <p:pic>
        <p:nvPicPr>
          <p:cNvPr id="10" name="Picture 7"/>
          <p:cNvPicPr>
            <a:picLocks noChangeAspect="1" noChangeArrowheads="1"/>
          </p:cNvPicPr>
          <p:nvPr/>
        </p:nvPicPr>
        <p:blipFill>
          <a:blip r:embed="rId8" cstate="print"/>
          <a:srcRect/>
          <a:stretch>
            <a:fillRect/>
          </a:stretch>
        </p:blipFill>
        <p:spPr bwMode="auto">
          <a:xfrm>
            <a:off x="3357554" y="1928802"/>
            <a:ext cx="1666442" cy="1504945"/>
          </a:xfrm>
          <a:prstGeom prst="rect">
            <a:avLst/>
          </a:prstGeom>
          <a:noFill/>
          <a:ln w="9525">
            <a:noFill/>
            <a:miter lim="800000"/>
            <a:headEnd/>
            <a:tailEnd/>
          </a:ln>
          <a:effectLst/>
        </p:spPr>
      </p:pic>
      <p:sp>
        <p:nvSpPr>
          <p:cNvPr id="11" name="TextBox 10"/>
          <p:cNvSpPr txBox="1"/>
          <p:nvPr/>
        </p:nvSpPr>
        <p:spPr>
          <a:xfrm>
            <a:off x="2143108" y="1357298"/>
            <a:ext cx="819135" cy="461665"/>
          </a:xfrm>
          <a:prstGeom prst="rect">
            <a:avLst/>
          </a:prstGeom>
          <a:noFill/>
        </p:spPr>
        <p:txBody>
          <a:bodyPr wrap="none" rtlCol="0">
            <a:spAutoFit/>
          </a:bodyPr>
          <a:lstStyle/>
          <a:p>
            <a:r>
              <a:rPr lang="en-US" sz="2400" dirty="0" smtClean="0"/>
              <a:t>H</a:t>
            </a:r>
            <a:r>
              <a:rPr lang="en-US" sz="2400" baseline="-25000" dirty="0" smtClean="0"/>
              <a:t>s</a:t>
            </a:r>
            <a:r>
              <a:rPr lang="en-US" sz="2400" dirty="0" smtClean="0"/>
              <a:t>/E</a:t>
            </a:r>
            <a:r>
              <a:rPr lang="en-US" sz="2400" baseline="-25000" dirty="0" smtClean="0"/>
              <a:t>a</a:t>
            </a:r>
            <a:endParaRPr lang="en-US" sz="2400" baseline="-25000" dirty="0"/>
          </a:p>
        </p:txBody>
      </p:sp>
      <p:sp>
        <p:nvSpPr>
          <p:cNvPr id="12" name="TextBox 11"/>
          <p:cNvSpPr txBox="1"/>
          <p:nvPr/>
        </p:nvSpPr>
        <p:spPr>
          <a:xfrm>
            <a:off x="357158" y="1357298"/>
            <a:ext cx="777457" cy="461665"/>
          </a:xfrm>
          <a:prstGeom prst="rect">
            <a:avLst/>
          </a:prstGeom>
          <a:noFill/>
        </p:spPr>
        <p:txBody>
          <a:bodyPr wrap="none" rtlCol="0">
            <a:spAutoFit/>
          </a:bodyPr>
          <a:lstStyle/>
          <a:p>
            <a:r>
              <a:rPr lang="en-US" sz="2400" dirty="0" smtClean="0"/>
              <a:t>E</a:t>
            </a:r>
            <a:r>
              <a:rPr lang="en-US" sz="2400" baseline="-25000" dirty="0" smtClean="0"/>
              <a:t>s</a:t>
            </a:r>
            <a:r>
              <a:rPr lang="en-US" sz="2400" dirty="0" smtClean="0"/>
              <a:t>/E</a:t>
            </a:r>
            <a:r>
              <a:rPr lang="en-US" sz="2400" baseline="-25000" dirty="0" smtClean="0"/>
              <a:t>a</a:t>
            </a:r>
            <a:endParaRPr lang="en-US" sz="2400" baseline="-25000" dirty="0"/>
          </a:p>
        </p:txBody>
      </p:sp>
      <p:sp>
        <p:nvSpPr>
          <p:cNvPr id="13" name="TextBox 12"/>
          <p:cNvSpPr txBox="1"/>
          <p:nvPr/>
        </p:nvSpPr>
        <p:spPr>
          <a:xfrm>
            <a:off x="3786182" y="1357298"/>
            <a:ext cx="878446" cy="461665"/>
          </a:xfrm>
          <a:prstGeom prst="rect">
            <a:avLst/>
          </a:prstGeom>
          <a:noFill/>
        </p:spPr>
        <p:txBody>
          <a:bodyPr wrap="none" rtlCol="0">
            <a:spAutoFit/>
          </a:bodyPr>
          <a:lstStyle/>
          <a:p>
            <a:r>
              <a:rPr lang="en-US" sz="2400" dirty="0" smtClean="0"/>
              <a:t>S</a:t>
            </a:r>
            <a:r>
              <a:rPr lang="en-US" sz="2400" baseline="-25000" dirty="0" smtClean="0"/>
              <a:t>c</a:t>
            </a:r>
            <a:r>
              <a:rPr lang="en-US" sz="2400" dirty="0" smtClean="0"/>
              <a:t>/E</a:t>
            </a:r>
            <a:r>
              <a:rPr lang="en-US" sz="2400" baseline="-25000" dirty="0" smtClean="0"/>
              <a:t>a</a:t>
            </a:r>
            <a:r>
              <a:rPr lang="en-US" sz="2400" baseline="30000" dirty="0" smtClean="0"/>
              <a:t>2</a:t>
            </a:r>
            <a:endParaRPr lang="en-US" sz="2400" baseline="30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8947" y="285730"/>
            <a:ext cx="2706062" cy="461665"/>
          </a:xfrm>
          <a:prstGeom prst="rect">
            <a:avLst/>
          </a:prstGeom>
          <a:noFill/>
        </p:spPr>
        <p:txBody>
          <a:bodyPr wrap="none" rtlCol="0">
            <a:spAutoFit/>
          </a:bodyPr>
          <a:lstStyle/>
          <a:p>
            <a:r>
              <a:rPr lang="en-US" sz="2400" dirty="0" smtClean="0"/>
              <a:t>Damping - summary</a:t>
            </a:r>
            <a:endParaRPr lang="en-US" sz="2400" dirty="0"/>
          </a:p>
        </p:txBody>
      </p:sp>
      <p:sp>
        <p:nvSpPr>
          <p:cNvPr id="3" name="TextBox 2"/>
          <p:cNvSpPr txBox="1"/>
          <p:nvPr/>
        </p:nvSpPr>
        <p:spPr>
          <a:xfrm>
            <a:off x="214283" y="1000108"/>
            <a:ext cx="8643998" cy="5355312"/>
          </a:xfrm>
          <a:prstGeom prst="rect">
            <a:avLst/>
          </a:prstGeom>
          <a:noFill/>
        </p:spPr>
        <p:txBody>
          <a:bodyPr wrap="square" rtlCol="0">
            <a:spAutoFit/>
          </a:bodyPr>
          <a:lstStyle/>
          <a:p>
            <a:r>
              <a:rPr lang="en-US" dirty="0" smtClean="0"/>
              <a:t>CLIC Accelerating structure</a:t>
            </a:r>
          </a:p>
          <a:p>
            <a:endParaRPr lang="en-US" dirty="0" smtClean="0"/>
          </a:p>
          <a:p>
            <a:pPr>
              <a:buFont typeface="Arial" pitchFamily="34" charset="0"/>
              <a:buChar char="•"/>
            </a:pPr>
            <a:r>
              <a:rPr lang="en-US" dirty="0" smtClean="0">
                <a:solidFill>
                  <a:schemeClr val="tx2"/>
                </a:solidFill>
              </a:rPr>
              <a:t>ASSET experiment  - Demonstrates waveguide damping directly and provides benchmark for simulation.</a:t>
            </a:r>
          </a:p>
          <a:p>
            <a:pPr>
              <a:buFont typeface="Arial" pitchFamily="34" charset="0"/>
              <a:buChar char="•"/>
            </a:pPr>
            <a:r>
              <a:rPr lang="en-US" dirty="0" smtClean="0">
                <a:solidFill>
                  <a:schemeClr val="tx2"/>
                </a:solidFill>
              </a:rPr>
              <a:t>Simulation – Agreement among benchmark, multiple techniques and codes. Ongoing and constantly improving activity</a:t>
            </a:r>
          </a:p>
          <a:p>
            <a:pPr>
              <a:buFont typeface="Arial" pitchFamily="34" charset="0"/>
              <a:buChar char="•"/>
            </a:pPr>
            <a:r>
              <a:rPr lang="en-US" dirty="0" smtClean="0">
                <a:solidFill>
                  <a:schemeClr val="tx2"/>
                </a:solidFill>
              </a:rPr>
              <a:t>Tolerances – Insensitive to mechanical errors and to variation in absorber material properties (</a:t>
            </a:r>
            <a:r>
              <a:rPr lang="en-US" dirty="0" err="1" smtClean="0">
                <a:solidFill>
                  <a:schemeClr val="tx2"/>
                </a:solidFill>
              </a:rPr>
              <a:t>SiC</a:t>
            </a:r>
            <a:r>
              <a:rPr lang="en-US" dirty="0" smtClean="0">
                <a:solidFill>
                  <a:schemeClr val="tx2"/>
                </a:solidFill>
              </a:rPr>
              <a:t> for now)</a:t>
            </a:r>
          </a:p>
          <a:p>
            <a:pPr>
              <a:buFont typeface="Arial" pitchFamily="34" charset="0"/>
              <a:buChar char="•"/>
            </a:pPr>
            <a:r>
              <a:rPr lang="en-US" dirty="0" smtClean="0">
                <a:solidFill>
                  <a:schemeClr val="tx2"/>
                </a:solidFill>
              </a:rPr>
              <a:t>Further experiments – Wakefield will be measured indirectly in wakefield monitors. FACET?</a:t>
            </a:r>
          </a:p>
          <a:p>
            <a:pPr>
              <a:buFont typeface="Arial" pitchFamily="34" charset="0"/>
              <a:buChar char="•"/>
            </a:pPr>
            <a:r>
              <a:rPr lang="en-US" dirty="0" smtClean="0">
                <a:solidFill>
                  <a:schemeClr val="tx2"/>
                </a:solidFill>
              </a:rPr>
              <a:t>We have a baseline concept and three alternatives under development: slotted iris, DDS (Manchester) and Choke mode (</a:t>
            </a:r>
            <a:r>
              <a:rPr lang="en-US" dirty="0" err="1" smtClean="0">
                <a:solidFill>
                  <a:schemeClr val="tx2"/>
                </a:solidFill>
              </a:rPr>
              <a:t>Tsinghua</a:t>
            </a:r>
            <a:r>
              <a:rPr lang="en-US" dirty="0" smtClean="0">
                <a:solidFill>
                  <a:schemeClr val="tx2"/>
                </a:solidFill>
              </a:rPr>
              <a:t> University).</a:t>
            </a:r>
          </a:p>
          <a:p>
            <a:endParaRPr lang="en-US" dirty="0" smtClean="0"/>
          </a:p>
          <a:p>
            <a:r>
              <a:rPr lang="en-US" dirty="0" smtClean="0"/>
              <a:t>CTF3 drive beam linac accelerating structure</a:t>
            </a:r>
          </a:p>
          <a:p>
            <a:endParaRPr lang="en-US" dirty="0" smtClean="0"/>
          </a:p>
          <a:p>
            <a:pPr>
              <a:buFont typeface="Arial" pitchFamily="34" charset="0"/>
              <a:buChar char="•"/>
            </a:pPr>
            <a:r>
              <a:rPr lang="en-US" dirty="0" smtClean="0">
                <a:solidFill>
                  <a:schemeClr val="tx2"/>
                </a:solidFill>
              </a:rPr>
              <a:t>Drive beam accelerator stability demonstrates that predicted wakefield behavior can’t be too wrong.</a:t>
            </a:r>
          </a:p>
          <a:p>
            <a:pPr>
              <a:buFont typeface="Arial" pitchFamily="34" charset="0"/>
              <a:buChar char="•"/>
            </a:pPr>
            <a:r>
              <a:rPr lang="en-US" dirty="0" smtClean="0">
                <a:solidFill>
                  <a:schemeClr val="tx2"/>
                </a:solidFill>
              </a:rPr>
              <a:t>Thousands of </a:t>
            </a:r>
            <a:r>
              <a:rPr lang="en-US" dirty="0" err="1" smtClean="0">
                <a:solidFill>
                  <a:schemeClr val="tx2"/>
                </a:solidFill>
              </a:rPr>
              <a:t>SiC</a:t>
            </a:r>
            <a:r>
              <a:rPr lang="en-US" dirty="0" smtClean="0">
                <a:solidFill>
                  <a:schemeClr val="tx2"/>
                </a:solidFill>
              </a:rPr>
              <a:t> loads are working just fine in a high-power rf and high-power beam environment for many years now.</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8947" y="285730"/>
            <a:ext cx="2989793" cy="461665"/>
          </a:xfrm>
          <a:prstGeom prst="rect">
            <a:avLst/>
          </a:prstGeom>
          <a:noFill/>
        </p:spPr>
        <p:txBody>
          <a:bodyPr wrap="none" rtlCol="0">
            <a:spAutoFit/>
          </a:bodyPr>
          <a:lstStyle/>
          <a:p>
            <a:r>
              <a:rPr lang="en-US" sz="2400" dirty="0" smtClean="0"/>
              <a:t>Damping – summary 2</a:t>
            </a:r>
            <a:endParaRPr lang="en-US" sz="2400" dirty="0"/>
          </a:p>
        </p:txBody>
      </p:sp>
      <p:sp>
        <p:nvSpPr>
          <p:cNvPr id="3" name="TextBox 2"/>
          <p:cNvSpPr txBox="1"/>
          <p:nvPr/>
        </p:nvSpPr>
        <p:spPr>
          <a:xfrm>
            <a:off x="214283" y="1214422"/>
            <a:ext cx="8643998" cy="3970318"/>
          </a:xfrm>
          <a:prstGeom prst="rect">
            <a:avLst/>
          </a:prstGeom>
          <a:noFill/>
        </p:spPr>
        <p:txBody>
          <a:bodyPr wrap="square" rtlCol="0">
            <a:spAutoFit/>
          </a:bodyPr>
          <a:lstStyle/>
          <a:p>
            <a:r>
              <a:rPr lang="en-US" dirty="0" smtClean="0"/>
              <a:t>PETS</a:t>
            </a:r>
          </a:p>
          <a:p>
            <a:endParaRPr lang="en-US" dirty="0" smtClean="0"/>
          </a:p>
          <a:p>
            <a:pPr>
              <a:buFont typeface="Arial" pitchFamily="34" charset="0"/>
              <a:buChar char="•"/>
            </a:pPr>
            <a:r>
              <a:rPr lang="en-US" dirty="0" smtClean="0">
                <a:solidFill>
                  <a:schemeClr val="tx2"/>
                </a:solidFill>
              </a:rPr>
              <a:t>Simulation – Agreement among multiple techniques and codes. Ongoing and constantly improving activity</a:t>
            </a:r>
          </a:p>
          <a:p>
            <a:pPr>
              <a:buFont typeface="Arial" pitchFamily="34" charset="0"/>
              <a:buChar char="•"/>
            </a:pPr>
            <a:r>
              <a:rPr lang="en-US" dirty="0" smtClean="0">
                <a:solidFill>
                  <a:schemeClr val="tx2"/>
                </a:solidFill>
              </a:rPr>
              <a:t>Tolerances – Beam stability imposes loose tolerances on Q’s of HOMs, which in turn are highly insensitive to mechanical errors and in variation in absorber material properties (</a:t>
            </a:r>
            <a:r>
              <a:rPr lang="en-US" dirty="0" err="1" smtClean="0">
                <a:solidFill>
                  <a:schemeClr val="tx2"/>
                </a:solidFill>
              </a:rPr>
              <a:t>SiC</a:t>
            </a:r>
            <a:r>
              <a:rPr lang="en-US" dirty="0" smtClean="0">
                <a:solidFill>
                  <a:schemeClr val="tx2"/>
                </a:solidFill>
              </a:rPr>
              <a:t> for now)</a:t>
            </a:r>
          </a:p>
          <a:p>
            <a:pPr>
              <a:buFont typeface="Arial" pitchFamily="34" charset="0"/>
              <a:buChar char="•"/>
            </a:pPr>
            <a:r>
              <a:rPr lang="en-US" dirty="0" smtClean="0">
                <a:solidFill>
                  <a:schemeClr val="tx2"/>
                </a:solidFill>
              </a:rPr>
              <a:t>Further experiments – Wakefield is very difficult to measure directly in an ASSET-like experiment due to the low impedance and low Q’s. TBL will uncover if something is missing from our analysis.</a:t>
            </a:r>
          </a:p>
          <a:p>
            <a:pPr>
              <a:buFont typeface="Arial" pitchFamily="34" charset="0"/>
              <a:buChar char="•"/>
            </a:pPr>
            <a:r>
              <a:rPr lang="en-US" dirty="0" smtClean="0">
                <a:solidFill>
                  <a:schemeClr val="tx2"/>
                </a:solidFill>
              </a:rPr>
              <a:t>High-power behavior is an important question since the loads see the fundamental fields more directly than in the accelerating structure. A PETS with load material will be tested at ASTA  and future TBL PETS will have loads.</a:t>
            </a:r>
          </a:p>
          <a:p>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1" y="428604"/>
            <a:ext cx="8001056" cy="5724644"/>
          </a:xfrm>
          <a:prstGeom prst="rect">
            <a:avLst/>
          </a:prstGeom>
          <a:noFill/>
        </p:spPr>
        <p:txBody>
          <a:bodyPr wrap="square" rtlCol="0">
            <a:spAutoFit/>
          </a:bodyPr>
          <a:lstStyle/>
          <a:p>
            <a:pPr algn="ctr"/>
            <a:r>
              <a:rPr lang="en-US" sz="2400" dirty="0" smtClean="0"/>
              <a:t>Overview and outlook</a:t>
            </a:r>
          </a:p>
          <a:p>
            <a:endParaRPr lang="en-US" dirty="0" smtClean="0"/>
          </a:p>
          <a:p>
            <a:pPr>
              <a:buFont typeface="Arial" pitchFamily="34" charset="0"/>
              <a:buChar char="•"/>
            </a:pPr>
            <a:r>
              <a:rPr lang="en-US" dirty="0" smtClean="0"/>
              <a:t>Feasibility issues are more or less in hand. </a:t>
            </a:r>
          </a:p>
          <a:p>
            <a:pPr>
              <a:buFont typeface="Arial" pitchFamily="34" charset="0"/>
              <a:buChar char="•"/>
            </a:pPr>
            <a:r>
              <a:rPr lang="en-US" dirty="0" smtClean="0"/>
              <a:t>It would be nice to get safely </a:t>
            </a:r>
            <a:r>
              <a:rPr lang="en-US" i="1" dirty="0" smtClean="0"/>
              <a:t>above</a:t>
            </a:r>
            <a:r>
              <a:rPr lang="en-US" dirty="0" smtClean="0"/>
              <a:t> specification but it is now a question of performance not feasibility.</a:t>
            </a:r>
          </a:p>
          <a:p>
            <a:pPr>
              <a:buFont typeface="Arial" pitchFamily="34" charset="0"/>
              <a:buChar char="•"/>
            </a:pPr>
            <a:r>
              <a:rPr lang="en-US" dirty="0" smtClean="0"/>
              <a:t>Some details still need to be validated; testing with load material in, compact coupler, etc.</a:t>
            </a:r>
          </a:p>
          <a:p>
            <a:pPr>
              <a:buFont typeface="Arial" pitchFamily="34" charset="0"/>
              <a:buChar char="•"/>
            </a:pPr>
            <a:r>
              <a:rPr lang="en-US" dirty="0" smtClean="0"/>
              <a:t>Need to consolidate results, get statistics, show yield, optimize.</a:t>
            </a:r>
          </a:p>
          <a:p>
            <a:pPr>
              <a:buFont typeface="Arial" pitchFamily="34" charset="0"/>
              <a:buChar char="•"/>
            </a:pPr>
            <a:r>
              <a:rPr lang="en-US" dirty="0" smtClean="0"/>
              <a:t>Broader high-gradient program – including fundamental understanding of breakdown, development of scaling laws, new configurations (like slotted-iris damping and quadrants) – is progressing extremely well and will continue to contribute to improved performance in the coming years, but with the successful tests we can now have a clear baseline/alternative approach.</a:t>
            </a:r>
          </a:p>
          <a:p>
            <a:pPr>
              <a:buFont typeface="Arial" pitchFamily="34" charset="0"/>
              <a:buChar char="•"/>
            </a:pPr>
            <a:r>
              <a:rPr lang="en-US" dirty="0" smtClean="0"/>
              <a:t>Technical issues, subsystems advance well. No time allocated for this at this ACE.</a:t>
            </a:r>
          </a:p>
          <a:p>
            <a:pPr>
              <a:buFont typeface="Arial" pitchFamily="34" charset="0"/>
              <a:buChar char="•"/>
            </a:pPr>
            <a:r>
              <a:rPr lang="en-US" dirty="0" smtClean="0">
                <a:solidFill>
                  <a:srgbClr val="FF0000"/>
                </a:solidFill>
              </a:rPr>
              <a:t>Some concerns</a:t>
            </a:r>
          </a:p>
          <a:p>
            <a:pPr lvl="1">
              <a:buFont typeface="Arial" pitchFamily="34" charset="0"/>
              <a:buChar char="•"/>
            </a:pPr>
            <a:r>
              <a:rPr lang="en-US" dirty="0" smtClean="0">
                <a:solidFill>
                  <a:srgbClr val="FF0000"/>
                </a:solidFill>
              </a:rPr>
              <a:t>We seem to get away with high </a:t>
            </a:r>
            <a:r>
              <a:rPr lang="el-GR" dirty="0" smtClean="0">
                <a:solidFill>
                  <a:srgbClr val="FF0000"/>
                </a:solidFill>
              </a:rPr>
              <a:t>Δ</a:t>
            </a:r>
            <a:r>
              <a:rPr lang="en-US" dirty="0" smtClean="0">
                <a:solidFill>
                  <a:srgbClr val="FF0000"/>
                </a:solidFill>
              </a:rPr>
              <a:t>T’s for now but the lifetime issue is still lurking.</a:t>
            </a:r>
          </a:p>
          <a:p>
            <a:pPr lvl="1">
              <a:buFont typeface="Arial" pitchFamily="34" charset="0"/>
              <a:buChar char="•"/>
            </a:pPr>
            <a:r>
              <a:rPr lang="en-US" dirty="0" smtClean="0">
                <a:solidFill>
                  <a:srgbClr val="FF0000"/>
                </a:solidFill>
              </a:rPr>
              <a:t>We are just starting to address dynamic vacuum</a:t>
            </a:r>
          </a:p>
          <a:p>
            <a:pPr lvl="1">
              <a:buFont typeface="Arial" pitchFamily="34" charset="0"/>
              <a:buChar char="•"/>
            </a:pPr>
            <a:r>
              <a:rPr lang="en-US" dirty="0" smtClean="0">
                <a:solidFill>
                  <a:srgbClr val="FF0000"/>
                </a:solidFill>
              </a:rPr>
              <a:t>The availability of high-power testing infrastructure. Should get better one day but hasn’t yet.</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P1010324"/>
          <p:cNvPicPr>
            <a:picLocks noChangeAspect="1" noChangeArrowheads="1"/>
          </p:cNvPicPr>
          <p:nvPr/>
        </p:nvPicPr>
        <p:blipFill>
          <a:blip r:embed="rId3" cstate="print"/>
          <a:srcRect/>
          <a:stretch>
            <a:fillRect/>
          </a:stretch>
        </p:blipFill>
        <p:spPr bwMode="auto">
          <a:xfrm>
            <a:off x="0" y="4572008"/>
            <a:ext cx="3429000" cy="2159000"/>
          </a:xfrm>
          <a:prstGeom prst="rect">
            <a:avLst/>
          </a:prstGeom>
          <a:noFill/>
        </p:spPr>
      </p:pic>
      <p:sp>
        <p:nvSpPr>
          <p:cNvPr id="3" name="Date Placeholder 3"/>
          <p:cNvSpPr>
            <a:spLocks noGrp="1"/>
          </p:cNvSpPr>
          <p:nvPr>
            <p:ph type="dt" sz="half" idx="10"/>
          </p:nvPr>
        </p:nvSpPr>
        <p:spPr>
          <a:xfrm>
            <a:off x="457200" y="6356352"/>
            <a:ext cx="2133600" cy="365125"/>
          </a:xfrm>
        </p:spPr>
        <p:txBody>
          <a:bodyPr/>
          <a:lstStyle/>
          <a:p>
            <a:pPr>
              <a:defRPr/>
            </a:pPr>
            <a:r>
              <a:rPr lang="en-US" smtClean="0"/>
              <a:t>12 October 2009</a:t>
            </a:r>
            <a:endParaRPr lang="en-US" dirty="0"/>
          </a:p>
        </p:txBody>
      </p:sp>
      <p:pic>
        <p:nvPicPr>
          <p:cNvPr id="4" name="Picture 3"/>
          <p:cNvPicPr>
            <a:picLocks noChangeAspect="1" noChangeArrowheads="1"/>
          </p:cNvPicPr>
          <p:nvPr/>
        </p:nvPicPr>
        <p:blipFill>
          <a:blip r:embed="rId4" cstate="print"/>
          <a:srcRect/>
          <a:stretch>
            <a:fillRect/>
          </a:stretch>
        </p:blipFill>
        <p:spPr bwMode="auto">
          <a:xfrm>
            <a:off x="1" y="928670"/>
            <a:ext cx="3446953" cy="1905000"/>
          </a:xfrm>
          <a:prstGeom prst="rect">
            <a:avLst/>
          </a:prstGeom>
          <a:noFill/>
          <a:ln w="9525">
            <a:noFill/>
            <a:miter lim="800000"/>
            <a:headEnd/>
            <a:tailEnd/>
          </a:ln>
          <a:effectLst/>
        </p:spPr>
      </p:pic>
      <p:pic>
        <p:nvPicPr>
          <p:cNvPr id="5" name="Picture 4"/>
          <p:cNvPicPr>
            <a:picLocks noChangeAspect="1" noChangeArrowheads="1"/>
          </p:cNvPicPr>
          <p:nvPr/>
        </p:nvPicPr>
        <p:blipFill>
          <a:blip r:embed="rId5" cstate="print"/>
          <a:srcRect r="4255"/>
          <a:stretch>
            <a:fillRect/>
          </a:stretch>
        </p:blipFill>
        <p:spPr bwMode="auto">
          <a:xfrm>
            <a:off x="0" y="2857498"/>
            <a:ext cx="3429000" cy="1766865"/>
          </a:xfrm>
          <a:prstGeom prst="rect">
            <a:avLst/>
          </a:prstGeom>
          <a:noFill/>
          <a:ln w="9525">
            <a:noFill/>
            <a:miter lim="800000"/>
            <a:headEnd/>
            <a:tailEnd/>
          </a:ln>
          <a:effectLst/>
        </p:spPr>
      </p:pic>
      <p:pic>
        <p:nvPicPr>
          <p:cNvPr id="10" name="Picture 9" descr="Picture1.jpg"/>
          <p:cNvPicPr>
            <a:picLocks noChangeAspect="1"/>
          </p:cNvPicPr>
          <p:nvPr/>
        </p:nvPicPr>
        <p:blipFill>
          <a:blip r:embed="rId6" cstate="print"/>
          <a:stretch>
            <a:fillRect/>
          </a:stretch>
        </p:blipFill>
        <p:spPr>
          <a:xfrm>
            <a:off x="5327936" y="1142984"/>
            <a:ext cx="3816096" cy="2542032"/>
          </a:xfrm>
          <a:prstGeom prst="rect">
            <a:avLst/>
          </a:prstGeom>
        </p:spPr>
      </p:pic>
      <p:pic>
        <p:nvPicPr>
          <p:cNvPr id="11" name="Picture 10" descr="TD18#2 Setup at Nextef IMG_0367.jpg"/>
          <p:cNvPicPr>
            <a:picLocks noChangeAspect="1"/>
          </p:cNvPicPr>
          <p:nvPr/>
        </p:nvPicPr>
        <p:blipFill>
          <a:blip r:embed="rId7" cstate="print"/>
          <a:stretch>
            <a:fillRect/>
          </a:stretch>
        </p:blipFill>
        <p:spPr>
          <a:xfrm>
            <a:off x="5196872" y="3714752"/>
            <a:ext cx="3947160" cy="2961640"/>
          </a:xfrm>
          <a:prstGeom prst="rect">
            <a:avLst/>
          </a:prstGeom>
        </p:spPr>
      </p:pic>
      <p:sp>
        <p:nvSpPr>
          <p:cNvPr id="12" name="TextBox 11"/>
          <p:cNvSpPr txBox="1"/>
          <p:nvPr/>
        </p:nvSpPr>
        <p:spPr>
          <a:xfrm>
            <a:off x="1643043" y="71414"/>
            <a:ext cx="5786478" cy="461665"/>
          </a:xfrm>
          <a:prstGeom prst="rect">
            <a:avLst/>
          </a:prstGeom>
          <a:noFill/>
        </p:spPr>
        <p:txBody>
          <a:bodyPr wrap="square" rtlCol="0">
            <a:spAutoFit/>
          </a:bodyPr>
          <a:lstStyle/>
          <a:p>
            <a:pPr algn="ctr"/>
            <a:r>
              <a:rPr lang="en-US" sz="2400" dirty="0" smtClean="0"/>
              <a:t>CERN/KEK/SLAC high-power test structures</a:t>
            </a:r>
            <a:endParaRPr lang="en-US" sz="2400" dirty="0"/>
          </a:p>
        </p:txBody>
      </p:sp>
      <p:sp>
        <p:nvSpPr>
          <p:cNvPr id="13" name="TextBox 12"/>
          <p:cNvSpPr txBox="1"/>
          <p:nvPr/>
        </p:nvSpPr>
        <p:spPr>
          <a:xfrm>
            <a:off x="428597" y="428604"/>
            <a:ext cx="1893467" cy="400110"/>
          </a:xfrm>
          <a:prstGeom prst="rect">
            <a:avLst/>
          </a:prstGeom>
          <a:noFill/>
        </p:spPr>
        <p:txBody>
          <a:bodyPr wrap="none" rtlCol="0">
            <a:spAutoFit/>
          </a:bodyPr>
          <a:lstStyle/>
          <a:p>
            <a:r>
              <a:rPr lang="en-US" sz="2000" dirty="0" smtClean="0"/>
              <a:t>T18 - </a:t>
            </a:r>
            <a:r>
              <a:rPr lang="en-US" sz="2000" dirty="0" err="1" smtClean="0"/>
              <a:t>undamped</a:t>
            </a:r>
            <a:endParaRPr lang="en-US" sz="2000" dirty="0"/>
          </a:p>
        </p:txBody>
      </p:sp>
      <p:sp>
        <p:nvSpPr>
          <p:cNvPr id="14" name="TextBox 13"/>
          <p:cNvSpPr txBox="1"/>
          <p:nvPr/>
        </p:nvSpPr>
        <p:spPr>
          <a:xfrm>
            <a:off x="6429389" y="571480"/>
            <a:ext cx="1781257" cy="400110"/>
          </a:xfrm>
          <a:prstGeom prst="rect">
            <a:avLst/>
          </a:prstGeom>
          <a:noFill/>
        </p:spPr>
        <p:txBody>
          <a:bodyPr wrap="none" rtlCol="0">
            <a:spAutoFit/>
          </a:bodyPr>
          <a:lstStyle/>
          <a:p>
            <a:r>
              <a:rPr lang="en-US" sz="2000" dirty="0" smtClean="0"/>
              <a:t>TD18 - damped</a:t>
            </a:r>
            <a:endParaRPr lang="en-US" sz="2000" dirty="0"/>
          </a:p>
        </p:txBody>
      </p:sp>
      <p:sp>
        <p:nvSpPr>
          <p:cNvPr id="17" name="TextBox 16"/>
          <p:cNvSpPr txBox="1"/>
          <p:nvPr/>
        </p:nvSpPr>
        <p:spPr>
          <a:xfrm>
            <a:off x="3714744" y="5417122"/>
            <a:ext cx="1214446" cy="369332"/>
          </a:xfrm>
          <a:prstGeom prst="rect">
            <a:avLst/>
          </a:prstGeom>
          <a:noFill/>
          <a:ln>
            <a:noFill/>
          </a:ln>
        </p:spPr>
        <p:txBody>
          <a:bodyPr wrap="square" rtlCol="0">
            <a:spAutoFit/>
          </a:bodyPr>
          <a:lstStyle/>
          <a:p>
            <a:r>
              <a:rPr lang="en-US" dirty="0" smtClean="0"/>
              <a:t>Under test</a:t>
            </a:r>
            <a:endParaRPr lang="en-US" dirty="0"/>
          </a:p>
        </p:txBody>
      </p:sp>
      <p:cxnSp>
        <p:nvCxnSpPr>
          <p:cNvPr id="21" name="Elbow Connector 20"/>
          <p:cNvCxnSpPr>
            <a:stCxn id="17" idx="3"/>
            <a:endCxn id="10" idx="1"/>
          </p:cNvCxnSpPr>
          <p:nvPr/>
        </p:nvCxnSpPr>
        <p:spPr>
          <a:xfrm flipV="1">
            <a:off x="4929191" y="2414000"/>
            <a:ext cx="398746" cy="3187788"/>
          </a:xfrm>
          <a:prstGeom prst="bentConnector3">
            <a:avLst>
              <a:gd name="adj1" fmla="val 1357"/>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7" idx="3"/>
          </p:cNvCxnSpPr>
          <p:nvPr/>
        </p:nvCxnSpPr>
        <p:spPr>
          <a:xfrm>
            <a:off x="4929191" y="5601788"/>
            <a:ext cx="285752"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10800000" flipV="1">
            <a:off x="3428992" y="5643578"/>
            <a:ext cx="28574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786182" y="2643182"/>
            <a:ext cx="686406" cy="369332"/>
          </a:xfrm>
          <a:prstGeom prst="rect">
            <a:avLst/>
          </a:prstGeom>
          <a:noFill/>
        </p:spPr>
        <p:txBody>
          <a:bodyPr wrap="none" rtlCol="0">
            <a:spAutoFit/>
          </a:bodyPr>
          <a:lstStyle/>
          <a:p>
            <a:r>
              <a:rPr lang="en-US" dirty="0" smtClean="0"/>
              <a:t>Done</a:t>
            </a:r>
            <a:endParaRPr lang="en-US" dirty="0"/>
          </a:p>
        </p:txBody>
      </p:sp>
      <p:cxnSp>
        <p:nvCxnSpPr>
          <p:cNvPr id="50" name="Elbow Connector 49"/>
          <p:cNvCxnSpPr>
            <a:stCxn id="48" idx="0"/>
            <a:endCxn id="4" idx="3"/>
          </p:cNvCxnSpPr>
          <p:nvPr/>
        </p:nvCxnSpPr>
        <p:spPr>
          <a:xfrm rot="16200000" flipV="1">
            <a:off x="3407164" y="1920960"/>
            <a:ext cx="762012" cy="682431"/>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4" name="Shape 53"/>
          <p:cNvCxnSpPr>
            <a:stCxn id="48" idx="2"/>
            <a:endCxn id="5" idx="3"/>
          </p:cNvCxnSpPr>
          <p:nvPr/>
        </p:nvCxnSpPr>
        <p:spPr>
          <a:xfrm rot="5400000">
            <a:off x="3414985" y="3026530"/>
            <a:ext cx="728417" cy="700385"/>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086600" cy="1143000"/>
          </a:xfrm>
        </p:spPr>
        <p:txBody>
          <a:bodyPr/>
          <a:lstStyle/>
          <a:p>
            <a:r>
              <a:rPr lang="en-US" sz="3200" dirty="0" smtClean="0"/>
              <a:t>CERN/KEK/SLAC T18 structure tests</a:t>
            </a:r>
            <a:endParaRPr lang="en-US" sz="3200" dirty="0"/>
          </a:p>
        </p:txBody>
      </p:sp>
      <p:sp>
        <p:nvSpPr>
          <p:cNvPr id="4" name="Date Placeholder 3"/>
          <p:cNvSpPr>
            <a:spLocks noGrp="1"/>
          </p:cNvSpPr>
          <p:nvPr>
            <p:ph type="dt" sz="half" idx="10"/>
          </p:nvPr>
        </p:nvSpPr>
        <p:spPr/>
        <p:txBody>
          <a:bodyPr/>
          <a:lstStyle/>
          <a:p>
            <a:pPr>
              <a:defRPr/>
            </a:pPr>
            <a:r>
              <a:rPr lang="en-US" smtClean="0"/>
              <a:t>12 October 2009</a:t>
            </a:r>
            <a:endParaRPr lang="en-US" dirty="0"/>
          </a:p>
        </p:txBody>
      </p:sp>
      <p:sp>
        <p:nvSpPr>
          <p:cNvPr id="5" name="Footer Placeholder 4"/>
          <p:cNvSpPr>
            <a:spLocks noGrp="1"/>
          </p:cNvSpPr>
          <p:nvPr>
            <p:ph type="ftr" sz="quarter" idx="11"/>
          </p:nvPr>
        </p:nvSpPr>
        <p:spPr/>
        <p:txBody>
          <a:bodyPr/>
          <a:lstStyle/>
          <a:p>
            <a:pPr>
              <a:defRPr/>
            </a:pPr>
            <a:r>
              <a:rPr lang="en-US" smtClean="0"/>
              <a:t>W. Wuensch</a:t>
            </a:r>
            <a:endParaRPr lang="en-US"/>
          </a:p>
        </p:txBody>
      </p:sp>
      <p:pic>
        <p:nvPicPr>
          <p:cNvPr id="6" name="Picture 5" descr="T18legend.bmp"/>
          <p:cNvPicPr>
            <a:picLocks noChangeAspect="1"/>
          </p:cNvPicPr>
          <p:nvPr/>
        </p:nvPicPr>
        <p:blipFill>
          <a:blip r:embed="rId3" cstate="print"/>
          <a:srcRect l="5263" r="5263" b="3446"/>
          <a:stretch>
            <a:fillRect/>
          </a:stretch>
        </p:blipFill>
        <p:spPr>
          <a:xfrm>
            <a:off x="152400" y="1066800"/>
            <a:ext cx="6781800" cy="5265868"/>
          </a:xfrm>
          <a:prstGeom prst="rect">
            <a:avLst/>
          </a:prstGeom>
        </p:spPr>
      </p:pic>
      <p:sp>
        <p:nvSpPr>
          <p:cNvPr id="7" name="TextBox 6"/>
          <p:cNvSpPr txBox="1"/>
          <p:nvPr/>
        </p:nvSpPr>
        <p:spPr>
          <a:xfrm>
            <a:off x="7010401" y="1840468"/>
            <a:ext cx="812979" cy="369332"/>
          </a:xfrm>
          <a:prstGeom prst="rect">
            <a:avLst/>
          </a:prstGeom>
          <a:noFill/>
        </p:spPr>
        <p:txBody>
          <a:bodyPr wrap="none" rtlCol="0">
            <a:spAutoFit/>
          </a:bodyPr>
          <a:lstStyle/>
          <a:p>
            <a:r>
              <a:rPr lang="en-US" dirty="0" smtClean="0"/>
              <a:t>SLAC 1</a:t>
            </a:r>
            <a:endParaRPr lang="en-US" dirty="0"/>
          </a:p>
        </p:txBody>
      </p:sp>
      <p:sp>
        <p:nvSpPr>
          <p:cNvPr id="8" name="TextBox 7"/>
          <p:cNvSpPr txBox="1"/>
          <p:nvPr/>
        </p:nvSpPr>
        <p:spPr>
          <a:xfrm>
            <a:off x="7010401" y="1066800"/>
            <a:ext cx="812979" cy="369332"/>
          </a:xfrm>
          <a:prstGeom prst="rect">
            <a:avLst/>
          </a:prstGeom>
          <a:noFill/>
        </p:spPr>
        <p:txBody>
          <a:bodyPr wrap="none" rtlCol="0">
            <a:spAutoFit/>
          </a:bodyPr>
          <a:lstStyle/>
          <a:p>
            <a:r>
              <a:rPr lang="en-US" dirty="0" smtClean="0"/>
              <a:t>SLAC 2</a:t>
            </a:r>
            <a:endParaRPr lang="en-US" dirty="0"/>
          </a:p>
        </p:txBody>
      </p:sp>
      <p:sp>
        <p:nvSpPr>
          <p:cNvPr id="9" name="TextBox 8"/>
          <p:cNvSpPr txBox="1"/>
          <p:nvPr/>
        </p:nvSpPr>
        <p:spPr>
          <a:xfrm>
            <a:off x="7049870" y="2209800"/>
            <a:ext cx="537327" cy="369332"/>
          </a:xfrm>
          <a:prstGeom prst="rect">
            <a:avLst/>
          </a:prstGeom>
          <a:noFill/>
        </p:spPr>
        <p:txBody>
          <a:bodyPr wrap="none" rtlCol="0">
            <a:spAutoFit/>
          </a:bodyPr>
          <a:lstStyle/>
          <a:p>
            <a:r>
              <a:rPr lang="en-US" dirty="0" smtClean="0"/>
              <a:t>KEK</a:t>
            </a:r>
            <a:endParaRPr lang="en-US" dirty="0"/>
          </a:p>
        </p:txBody>
      </p:sp>
      <p:cxnSp>
        <p:nvCxnSpPr>
          <p:cNvPr id="11" name="Straight Arrow Connector 10"/>
          <p:cNvCxnSpPr>
            <a:stCxn id="8" idx="1"/>
          </p:cNvCxnSpPr>
          <p:nvPr/>
        </p:nvCxnSpPr>
        <p:spPr>
          <a:xfrm rot="10800000" flipV="1">
            <a:off x="5486403" y="1251466"/>
            <a:ext cx="1523999" cy="1963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1"/>
          </p:cNvCxnSpPr>
          <p:nvPr/>
        </p:nvCxnSpPr>
        <p:spPr>
          <a:xfrm rot="10800000" flipV="1">
            <a:off x="6629403" y="2025134"/>
            <a:ext cx="380999" cy="1963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1"/>
          </p:cNvCxnSpPr>
          <p:nvPr/>
        </p:nvCxnSpPr>
        <p:spPr>
          <a:xfrm rot="10800000" flipV="1">
            <a:off x="6553204" y="2394466"/>
            <a:ext cx="496667" cy="439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10400" y="3048002"/>
            <a:ext cx="1905000" cy="646331"/>
          </a:xfrm>
          <a:prstGeom prst="rect">
            <a:avLst/>
          </a:prstGeom>
          <a:noFill/>
        </p:spPr>
        <p:txBody>
          <a:bodyPr wrap="square" rtlCol="0">
            <a:spAutoFit/>
          </a:bodyPr>
          <a:lstStyle/>
          <a:p>
            <a:r>
              <a:rPr lang="en-US" dirty="0" smtClean="0"/>
              <a:t>Lines are </a:t>
            </a:r>
            <a:r>
              <a:rPr lang="en-US" i="1" dirty="0" smtClean="0"/>
              <a:t>E</a:t>
            </a:r>
            <a:r>
              <a:rPr lang="en-US" baseline="30000" dirty="0" smtClean="0"/>
              <a:t>30</a:t>
            </a:r>
            <a:r>
              <a:rPr lang="en-US" dirty="0" smtClean="0"/>
              <a:t>/</a:t>
            </a:r>
            <a:r>
              <a:rPr lang="en-US" i="1" dirty="0" smtClean="0"/>
              <a:t>BDR</a:t>
            </a:r>
            <a:r>
              <a:rPr lang="en-US" dirty="0" smtClean="0"/>
              <a:t>=</a:t>
            </a:r>
            <a:r>
              <a:rPr lang="en-US" i="1" dirty="0" smtClean="0"/>
              <a:t>const</a:t>
            </a:r>
            <a:endParaRPr lang="en-US"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385764" y="723900"/>
            <a:ext cx="8372475" cy="5410200"/>
          </a:xfrm>
          <a:prstGeom prst="rect">
            <a:avLst/>
          </a:prstGeom>
          <a:noFill/>
          <a:ln w="9525">
            <a:noFill/>
            <a:miter lim="800000"/>
            <a:headEnd/>
            <a:tailEnd/>
          </a:ln>
          <a:effectLst/>
        </p:spPr>
      </p:pic>
      <p:sp>
        <p:nvSpPr>
          <p:cNvPr id="14" name="Rectangle 13"/>
          <p:cNvSpPr/>
          <p:nvPr/>
        </p:nvSpPr>
        <p:spPr>
          <a:xfrm>
            <a:off x="304800" y="152401"/>
            <a:ext cx="8287974" cy="646331"/>
          </a:xfrm>
          <a:prstGeom prst="rect">
            <a:avLst/>
          </a:prstGeom>
        </p:spPr>
        <p:txBody>
          <a:bodyPr wrap="none">
            <a:spAutoFit/>
          </a:bodyPr>
          <a:lstStyle/>
          <a:p>
            <a:r>
              <a:rPr lang="en-US" sz="3600" dirty="0" smtClean="0">
                <a:solidFill>
                  <a:schemeClr val="tx2">
                    <a:lumMod val="60000"/>
                    <a:lumOff val="40000"/>
                  </a:schemeClr>
                </a:solidFill>
              </a:rPr>
              <a:t>High Power Test begin at 12/03/2009 15:00</a:t>
            </a:r>
            <a:endParaRPr lang="en-US" sz="3600" dirty="0">
              <a:solidFill>
                <a:schemeClr val="tx2">
                  <a:lumMod val="60000"/>
                  <a:lumOff val="40000"/>
                </a:schemeClr>
              </a:solidFill>
            </a:endParaRPr>
          </a:p>
        </p:txBody>
      </p:sp>
      <p:sp>
        <p:nvSpPr>
          <p:cNvPr id="4" name="TextBox 3"/>
          <p:cNvSpPr txBox="1"/>
          <p:nvPr/>
        </p:nvSpPr>
        <p:spPr>
          <a:xfrm>
            <a:off x="285722" y="6072206"/>
            <a:ext cx="2825389" cy="523220"/>
          </a:xfrm>
          <a:prstGeom prst="rect">
            <a:avLst/>
          </a:prstGeom>
          <a:noFill/>
        </p:spPr>
        <p:txBody>
          <a:bodyPr wrap="none" rtlCol="0">
            <a:spAutoFit/>
          </a:bodyPr>
          <a:lstStyle/>
          <a:p>
            <a:r>
              <a:rPr lang="en-US" sz="2800" dirty="0" smtClean="0"/>
              <a:t>TD18 test at SLAC </a:t>
            </a:r>
            <a:endParaRPr lang="en-US" sz="2800" dirty="0"/>
          </a:p>
        </p:txBody>
      </p:sp>
      <p:sp>
        <p:nvSpPr>
          <p:cNvPr id="5" name="TextBox 4"/>
          <p:cNvSpPr txBox="1"/>
          <p:nvPr/>
        </p:nvSpPr>
        <p:spPr>
          <a:xfrm>
            <a:off x="7715272" y="6143644"/>
            <a:ext cx="1193404" cy="369332"/>
          </a:xfrm>
          <a:prstGeom prst="rect">
            <a:avLst/>
          </a:prstGeom>
          <a:noFill/>
        </p:spPr>
        <p:txBody>
          <a:bodyPr wrap="none" rtlCol="0">
            <a:spAutoFit/>
          </a:bodyPr>
          <a:lstStyle/>
          <a:p>
            <a:r>
              <a:rPr lang="en-US" dirty="0" err="1" smtClean="0"/>
              <a:t>Faya</a:t>
            </a:r>
            <a:r>
              <a:rPr lang="en-US" dirty="0" smtClean="0"/>
              <a:t> Wang</a:t>
            </a:r>
            <a:endParaRPr lang="en-US" dirty="0"/>
          </a:p>
        </p:txBody>
      </p:sp>
      <p:sp>
        <p:nvSpPr>
          <p:cNvPr id="6" name="TextBox 5"/>
          <p:cNvSpPr txBox="1"/>
          <p:nvPr/>
        </p:nvSpPr>
        <p:spPr>
          <a:xfrm>
            <a:off x="8143900" y="4127849"/>
            <a:ext cx="785818" cy="1015663"/>
          </a:xfrm>
          <a:prstGeom prst="rect">
            <a:avLst/>
          </a:prstGeom>
          <a:noFill/>
        </p:spPr>
        <p:txBody>
          <a:bodyPr wrap="square" rtlCol="0">
            <a:spAutoFit/>
          </a:bodyPr>
          <a:lstStyle/>
          <a:p>
            <a:r>
              <a:rPr lang="el-GR" sz="2000" dirty="0" smtClean="0"/>
              <a:t>Δ</a:t>
            </a:r>
            <a:r>
              <a:rPr lang="en-US" sz="2000" dirty="0" smtClean="0"/>
              <a:t>T</a:t>
            </a:r>
          </a:p>
          <a:p>
            <a:r>
              <a:rPr lang="en-US" sz="2000" dirty="0" smtClean="0"/>
              <a:t>73°C</a:t>
            </a:r>
          </a:p>
          <a:p>
            <a:r>
              <a:rPr lang="en-US" sz="2000" dirty="0" smtClean="0"/>
              <a:t>68°C</a:t>
            </a:r>
          </a:p>
        </p:txBody>
      </p:sp>
      <p:cxnSp>
        <p:nvCxnSpPr>
          <p:cNvPr id="8" name="Straight Arrow Connector 7"/>
          <p:cNvCxnSpPr>
            <a:stCxn id="6" idx="1"/>
          </p:cNvCxnSpPr>
          <p:nvPr/>
        </p:nvCxnSpPr>
        <p:spPr>
          <a:xfrm rot="10800000" flipV="1">
            <a:off x="7143768" y="4635680"/>
            <a:ext cx="1000132" cy="7221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7572396" y="5000634"/>
            <a:ext cx="500066" cy="2143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71535" y="152401"/>
            <a:ext cx="5713872" cy="646331"/>
          </a:xfrm>
          <a:prstGeom prst="rect">
            <a:avLst/>
          </a:prstGeom>
        </p:spPr>
        <p:txBody>
          <a:bodyPr wrap="none">
            <a:spAutoFit/>
          </a:bodyPr>
          <a:lstStyle/>
          <a:p>
            <a:pPr algn="ctr"/>
            <a:r>
              <a:rPr lang="en-US" sz="3600" dirty="0" smtClean="0">
                <a:solidFill>
                  <a:schemeClr val="tx2">
                    <a:lumMod val="60000"/>
                    <a:lumOff val="40000"/>
                  </a:schemeClr>
                </a:solidFill>
              </a:rPr>
              <a:t>BDR evolution with </a:t>
            </a:r>
            <a:r>
              <a:rPr lang="en-US" sz="3600" dirty="0" err="1" smtClean="0">
                <a:solidFill>
                  <a:schemeClr val="tx2">
                    <a:lumMod val="60000"/>
                    <a:lumOff val="40000"/>
                  </a:schemeClr>
                </a:solidFill>
              </a:rPr>
              <a:t>rf</a:t>
            </a:r>
            <a:r>
              <a:rPr lang="en-US" sz="3600" dirty="0" smtClean="0">
                <a:solidFill>
                  <a:schemeClr val="tx2">
                    <a:lumMod val="60000"/>
                    <a:lumOff val="40000"/>
                  </a:schemeClr>
                </a:solidFill>
              </a:rPr>
              <a:t> process</a:t>
            </a:r>
            <a:endParaRPr lang="en-US" sz="3600" dirty="0">
              <a:solidFill>
                <a:schemeClr val="tx2">
                  <a:lumMod val="60000"/>
                  <a:lumOff val="40000"/>
                </a:schemeClr>
              </a:solidFill>
            </a:endParaRPr>
          </a:p>
        </p:txBody>
      </p:sp>
      <p:pic>
        <p:nvPicPr>
          <p:cNvPr id="1030" name="Picture 6"/>
          <p:cNvPicPr>
            <a:picLocks noChangeAspect="1" noChangeArrowheads="1"/>
          </p:cNvPicPr>
          <p:nvPr/>
        </p:nvPicPr>
        <p:blipFill>
          <a:blip r:embed="rId3" cstate="print"/>
          <a:srcRect/>
          <a:stretch>
            <a:fillRect/>
          </a:stretch>
        </p:blipFill>
        <p:spPr bwMode="auto">
          <a:xfrm>
            <a:off x="381000" y="533400"/>
            <a:ext cx="4238625" cy="6134100"/>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cstate="print"/>
          <a:srcRect/>
          <a:stretch>
            <a:fillRect/>
          </a:stretch>
        </p:blipFill>
        <p:spPr bwMode="auto">
          <a:xfrm>
            <a:off x="4267200" y="533400"/>
            <a:ext cx="4238625" cy="6134100"/>
          </a:xfrm>
          <a:prstGeom prst="rect">
            <a:avLst/>
          </a:prstGeom>
          <a:noFill/>
          <a:ln w="9525">
            <a:noFill/>
            <a:miter lim="800000"/>
            <a:headEnd/>
            <a:tailEnd/>
          </a:ln>
          <a:effectLst/>
        </p:spPr>
      </p:pic>
      <p:sp>
        <p:nvSpPr>
          <p:cNvPr id="5" name="TextBox 4"/>
          <p:cNvSpPr txBox="1"/>
          <p:nvPr/>
        </p:nvSpPr>
        <p:spPr>
          <a:xfrm>
            <a:off x="0" y="6396337"/>
            <a:ext cx="2440989" cy="461665"/>
          </a:xfrm>
          <a:prstGeom prst="rect">
            <a:avLst/>
          </a:prstGeom>
          <a:noFill/>
        </p:spPr>
        <p:txBody>
          <a:bodyPr wrap="none" rtlCol="0">
            <a:spAutoFit/>
          </a:bodyPr>
          <a:lstStyle/>
          <a:p>
            <a:r>
              <a:rPr lang="en-US" sz="2400" dirty="0" smtClean="0"/>
              <a:t>TD18 test at SLAC </a:t>
            </a:r>
            <a:endParaRPr lang="en-US" sz="2400" dirty="0"/>
          </a:p>
        </p:txBody>
      </p:sp>
      <p:sp>
        <p:nvSpPr>
          <p:cNvPr id="6" name="TextBox 5"/>
          <p:cNvSpPr txBox="1"/>
          <p:nvPr/>
        </p:nvSpPr>
        <p:spPr>
          <a:xfrm>
            <a:off x="7950596" y="6488668"/>
            <a:ext cx="1193404" cy="369332"/>
          </a:xfrm>
          <a:prstGeom prst="rect">
            <a:avLst/>
          </a:prstGeom>
          <a:noFill/>
        </p:spPr>
        <p:txBody>
          <a:bodyPr wrap="none" rtlCol="0">
            <a:spAutoFit/>
          </a:bodyPr>
          <a:lstStyle/>
          <a:p>
            <a:r>
              <a:rPr lang="en-US" dirty="0" err="1" smtClean="0"/>
              <a:t>Faya</a:t>
            </a:r>
            <a:r>
              <a:rPr lang="en-US" dirty="0" smtClean="0"/>
              <a:t> Wang</a:t>
            </a:r>
            <a:endParaRPr lang="en-US" dirty="0"/>
          </a:p>
        </p:txBody>
      </p:sp>
      <p:sp>
        <p:nvSpPr>
          <p:cNvPr id="7" name="TextBox 6"/>
          <p:cNvSpPr txBox="1"/>
          <p:nvPr/>
        </p:nvSpPr>
        <p:spPr>
          <a:xfrm>
            <a:off x="1000100" y="4929200"/>
            <a:ext cx="2349297" cy="646331"/>
          </a:xfrm>
          <a:prstGeom prst="rect">
            <a:avLst/>
          </a:prstGeom>
          <a:noFill/>
        </p:spPr>
        <p:txBody>
          <a:bodyPr wrap="none" rtlCol="0">
            <a:spAutoFit/>
          </a:bodyPr>
          <a:lstStyle/>
          <a:p>
            <a:r>
              <a:rPr lang="en-US" dirty="0" smtClean="0"/>
              <a:t>At least as fast as T18!</a:t>
            </a:r>
          </a:p>
          <a:p>
            <a:r>
              <a:rPr lang="en-US" dirty="0" smtClean="0"/>
              <a:t>(but still a long time)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1" descr="C:\Higo\2009\X-band\Nextef\TD18_#2\100123 from Matsumoto and during run8 Processing Summary(3)\Power Eacc vs RF-ON.gif"/>
          <p:cNvPicPr>
            <a:picLocks noChangeAspect="1" noChangeArrowheads="1"/>
          </p:cNvPicPr>
          <p:nvPr/>
        </p:nvPicPr>
        <p:blipFill>
          <a:blip r:embed="rId3" cstate="print"/>
          <a:srcRect/>
          <a:stretch>
            <a:fillRect/>
          </a:stretch>
        </p:blipFill>
        <p:spPr bwMode="auto">
          <a:xfrm>
            <a:off x="785787" y="857232"/>
            <a:ext cx="7800975" cy="5448300"/>
          </a:xfrm>
          <a:prstGeom prst="rect">
            <a:avLst/>
          </a:prstGeom>
          <a:noFill/>
        </p:spPr>
      </p:pic>
      <p:sp>
        <p:nvSpPr>
          <p:cNvPr id="3" name="タイトル 2"/>
          <p:cNvSpPr>
            <a:spLocks noGrp="1"/>
          </p:cNvSpPr>
          <p:nvPr>
            <p:ph type="title"/>
          </p:nvPr>
        </p:nvSpPr>
        <p:spPr>
          <a:xfrm>
            <a:off x="500034" y="0"/>
            <a:ext cx="8229600" cy="714356"/>
          </a:xfrm>
        </p:spPr>
        <p:txBody>
          <a:bodyPr>
            <a:normAutofit/>
          </a:bodyPr>
          <a:lstStyle/>
          <a:p>
            <a:r>
              <a:rPr kumimoji="1" lang="en-US" altLang="ja-JP" sz="3600" dirty="0" smtClean="0"/>
              <a:t>Power and </a:t>
            </a:r>
            <a:r>
              <a:rPr kumimoji="1" lang="en-US" altLang="ja-JP" sz="3600" dirty="0" err="1" smtClean="0"/>
              <a:t>Eacc</a:t>
            </a:r>
            <a:r>
              <a:rPr kumimoji="1" lang="en-US" altLang="ja-JP" sz="3600" dirty="0" smtClean="0"/>
              <a:t> of TD18_Disk_#2</a:t>
            </a:r>
            <a:endParaRPr kumimoji="1" lang="ja-JP" altLang="en-US" sz="3600" dirty="0"/>
          </a:p>
        </p:txBody>
      </p:sp>
      <p:sp>
        <p:nvSpPr>
          <p:cNvPr id="4" name="TextBox 3"/>
          <p:cNvSpPr txBox="1"/>
          <p:nvPr/>
        </p:nvSpPr>
        <p:spPr>
          <a:xfrm>
            <a:off x="7858148" y="6215082"/>
            <a:ext cx="1158138" cy="523220"/>
          </a:xfrm>
          <a:prstGeom prst="rect">
            <a:avLst/>
          </a:prstGeom>
          <a:noFill/>
        </p:spPr>
        <p:txBody>
          <a:bodyPr wrap="none" rtlCol="0">
            <a:spAutoFit/>
          </a:bodyPr>
          <a:lstStyle/>
          <a:p>
            <a:r>
              <a:rPr lang="en-US" sz="2800" dirty="0" smtClean="0"/>
              <a:t>T. Higo</a:t>
            </a:r>
            <a:endParaRPr lang="en-US" sz="2800" dirty="0"/>
          </a:p>
        </p:txBody>
      </p:sp>
      <p:sp>
        <p:nvSpPr>
          <p:cNvPr id="5" name="TextBox 4"/>
          <p:cNvSpPr txBox="1"/>
          <p:nvPr/>
        </p:nvSpPr>
        <p:spPr>
          <a:xfrm>
            <a:off x="214283" y="785794"/>
            <a:ext cx="2643206" cy="369332"/>
          </a:xfrm>
          <a:prstGeom prst="rect">
            <a:avLst/>
          </a:prstGeom>
          <a:noFill/>
        </p:spPr>
        <p:txBody>
          <a:bodyPr wrap="square" rtlCol="0">
            <a:spAutoFit/>
          </a:bodyPr>
          <a:lstStyle/>
          <a:p>
            <a:pPr algn="ctr"/>
            <a:r>
              <a:rPr lang="en-US" dirty="0" smtClean="0"/>
              <a:t>50 ns pulse length</a:t>
            </a:r>
            <a:endParaRPr lang="en-US" dirty="0"/>
          </a:p>
        </p:txBody>
      </p:sp>
      <p:sp>
        <p:nvSpPr>
          <p:cNvPr id="6" name="TextBox 5"/>
          <p:cNvSpPr txBox="1"/>
          <p:nvPr/>
        </p:nvSpPr>
        <p:spPr>
          <a:xfrm>
            <a:off x="0" y="6334780"/>
            <a:ext cx="2577950" cy="523220"/>
          </a:xfrm>
          <a:prstGeom prst="rect">
            <a:avLst/>
          </a:prstGeom>
          <a:noFill/>
        </p:spPr>
        <p:txBody>
          <a:bodyPr wrap="none" rtlCol="0">
            <a:spAutoFit/>
          </a:bodyPr>
          <a:lstStyle/>
          <a:p>
            <a:r>
              <a:rPr lang="en-US" sz="2800" dirty="0" smtClean="0"/>
              <a:t>TD18 test at KEK</a:t>
            </a:r>
            <a:endParaRPr lang="en-US" sz="2800" dirty="0"/>
          </a:p>
        </p:txBody>
      </p:sp>
      <p:sp>
        <p:nvSpPr>
          <p:cNvPr id="7" name="TextBox 6"/>
          <p:cNvSpPr txBox="1"/>
          <p:nvPr/>
        </p:nvSpPr>
        <p:spPr>
          <a:xfrm>
            <a:off x="142846" y="5143512"/>
            <a:ext cx="1785950" cy="923330"/>
          </a:xfrm>
          <a:prstGeom prst="rect">
            <a:avLst/>
          </a:prstGeom>
          <a:noFill/>
        </p:spPr>
        <p:txBody>
          <a:bodyPr wrap="square" rtlCol="0">
            <a:spAutoFit/>
          </a:bodyPr>
          <a:lstStyle/>
          <a:p>
            <a:r>
              <a:rPr lang="en-US" dirty="0" smtClean="0"/>
              <a:t>Slower than T18 and other TD18. Why?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3175" y="171370"/>
            <a:ext cx="6000760" cy="400110"/>
          </a:xfrm>
          <a:prstGeom prst="rect">
            <a:avLst/>
          </a:prstGeom>
          <a:noFill/>
        </p:spPr>
        <p:txBody>
          <a:bodyPr wrap="square" rtlCol="0">
            <a:spAutoFit/>
          </a:bodyPr>
          <a:lstStyle/>
          <a:p>
            <a:pPr algn="ctr"/>
            <a:r>
              <a:rPr lang="en-US" sz="2000" dirty="0" smtClean="0">
                <a:solidFill>
                  <a:srgbClr val="FF0000"/>
                </a:solidFill>
              </a:rPr>
              <a:t>Accelerating structure development core program</a:t>
            </a:r>
            <a:endParaRPr lang="en-US" sz="2000" dirty="0">
              <a:solidFill>
                <a:srgbClr val="FF0000"/>
              </a:solidFill>
            </a:endParaRPr>
          </a:p>
        </p:txBody>
      </p:sp>
      <p:sp>
        <p:nvSpPr>
          <p:cNvPr id="3" name="TextBox 2"/>
          <p:cNvSpPr txBox="1"/>
          <p:nvPr/>
        </p:nvSpPr>
        <p:spPr>
          <a:xfrm>
            <a:off x="285721" y="428606"/>
            <a:ext cx="2000264" cy="646331"/>
          </a:xfrm>
          <a:prstGeom prst="rect">
            <a:avLst/>
          </a:prstGeom>
          <a:noFill/>
          <a:ln w="25400">
            <a:solidFill>
              <a:srgbClr val="00B050"/>
            </a:solidFill>
          </a:ln>
        </p:spPr>
        <p:txBody>
          <a:bodyPr wrap="square" rtlCol="0">
            <a:spAutoFit/>
          </a:bodyPr>
          <a:lstStyle/>
          <a:p>
            <a:pPr algn="ctr"/>
            <a:r>
              <a:rPr lang="en-US" dirty="0" smtClean="0"/>
              <a:t>Adopt NLC/JLC technology</a:t>
            </a:r>
            <a:endParaRPr lang="en-US" dirty="0"/>
          </a:p>
        </p:txBody>
      </p:sp>
      <p:sp>
        <p:nvSpPr>
          <p:cNvPr id="4" name="TextBox 3"/>
          <p:cNvSpPr txBox="1"/>
          <p:nvPr/>
        </p:nvSpPr>
        <p:spPr>
          <a:xfrm>
            <a:off x="928662" y="1285861"/>
            <a:ext cx="2928958" cy="923330"/>
          </a:xfrm>
          <a:prstGeom prst="rect">
            <a:avLst/>
          </a:prstGeom>
          <a:noFill/>
          <a:ln w="25400">
            <a:solidFill>
              <a:srgbClr val="00B050"/>
            </a:solidFill>
          </a:ln>
        </p:spPr>
        <p:txBody>
          <a:bodyPr wrap="square" rtlCol="0">
            <a:spAutoFit/>
          </a:bodyPr>
          <a:lstStyle/>
          <a:p>
            <a:pPr algn="ctr"/>
            <a:r>
              <a:rPr lang="en-US" dirty="0" smtClean="0"/>
              <a:t>Structure for 100 MV/m using high-power scaling laws – T18</a:t>
            </a:r>
            <a:endParaRPr lang="en-US" dirty="0"/>
          </a:p>
        </p:txBody>
      </p:sp>
      <p:sp>
        <p:nvSpPr>
          <p:cNvPr id="8" name="TextBox 7"/>
          <p:cNvSpPr txBox="1"/>
          <p:nvPr/>
        </p:nvSpPr>
        <p:spPr>
          <a:xfrm>
            <a:off x="2071670" y="2500307"/>
            <a:ext cx="2928958" cy="646331"/>
          </a:xfrm>
          <a:prstGeom prst="rect">
            <a:avLst/>
          </a:prstGeom>
          <a:noFill/>
          <a:ln w="25400">
            <a:solidFill>
              <a:srgbClr val="00B050"/>
            </a:solidFill>
          </a:ln>
        </p:spPr>
        <p:txBody>
          <a:bodyPr wrap="square" rtlCol="0">
            <a:spAutoFit/>
          </a:bodyPr>
          <a:lstStyle/>
          <a:p>
            <a:pPr algn="ctr"/>
            <a:r>
              <a:rPr lang="en-US" dirty="0" smtClean="0"/>
              <a:t>Add damping features – TD18</a:t>
            </a:r>
            <a:endParaRPr lang="en-US" dirty="0"/>
          </a:p>
        </p:txBody>
      </p:sp>
      <p:sp>
        <p:nvSpPr>
          <p:cNvPr id="9" name="TextBox 8"/>
          <p:cNvSpPr txBox="1"/>
          <p:nvPr/>
        </p:nvSpPr>
        <p:spPr>
          <a:xfrm>
            <a:off x="3000364" y="3500438"/>
            <a:ext cx="3714776" cy="923330"/>
          </a:xfrm>
          <a:prstGeom prst="rect">
            <a:avLst/>
          </a:prstGeom>
          <a:noFill/>
          <a:ln w="25400">
            <a:solidFill>
              <a:schemeClr val="tx2"/>
            </a:solidFill>
          </a:ln>
        </p:spPr>
        <p:txBody>
          <a:bodyPr wrap="square" rtlCol="0">
            <a:spAutoFit/>
          </a:bodyPr>
          <a:lstStyle/>
          <a:p>
            <a:pPr algn="ctr"/>
            <a:r>
              <a:rPr lang="en-US" dirty="0" smtClean="0"/>
              <a:t>CLIC nominal structure with better rf design for higher efficiency  – TD24 (and T24 to be systematic)</a:t>
            </a:r>
            <a:endParaRPr lang="en-US" dirty="0"/>
          </a:p>
        </p:txBody>
      </p:sp>
      <p:sp>
        <p:nvSpPr>
          <p:cNvPr id="10" name="TextBox 9"/>
          <p:cNvSpPr txBox="1"/>
          <p:nvPr/>
        </p:nvSpPr>
        <p:spPr>
          <a:xfrm>
            <a:off x="4214811" y="4711497"/>
            <a:ext cx="4071966" cy="646331"/>
          </a:xfrm>
          <a:prstGeom prst="rect">
            <a:avLst/>
          </a:prstGeom>
          <a:noFill/>
          <a:ln w="25400">
            <a:solidFill>
              <a:schemeClr val="tx2"/>
            </a:solidFill>
          </a:ln>
        </p:spPr>
        <p:txBody>
          <a:bodyPr wrap="square" rtlCol="0">
            <a:spAutoFit/>
          </a:bodyPr>
          <a:lstStyle/>
          <a:p>
            <a:pPr algn="ctr"/>
            <a:r>
              <a:rPr lang="en-US" dirty="0" smtClean="0"/>
              <a:t>Verification of features such as </a:t>
            </a:r>
            <a:r>
              <a:rPr lang="en-US" dirty="0" err="1" smtClean="0"/>
              <a:t>SiC</a:t>
            </a:r>
            <a:r>
              <a:rPr lang="en-US" dirty="0" smtClean="0"/>
              <a:t> loads, compact coupler, wakefield monitor</a:t>
            </a:r>
            <a:endParaRPr lang="en-US" dirty="0"/>
          </a:p>
        </p:txBody>
      </p:sp>
      <p:sp>
        <p:nvSpPr>
          <p:cNvPr id="11" name="TextBox 10"/>
          <p:cNvSpPr txBox="1"/>
          <p:nvPr/>
        </p:nvSpPr>
        <p:spPr>
          <a:xfrm>
            <a:off x="5072066" y="5711627"/>
            <a:ext cx="3714776" cy="923330"/>
          </a:xfrm>
          <a:prstGeom prst="rect">
            <a:avLst/>
          </a:prstGeom>
          <a:noFill/>
          <a:ln w="25400">
            <a:solidFill>
              <a:schemeClr val="tx2"/>
            </a:solidFill>
          </a:ln>
        </p:spPr>
        <p:txBody>
          <a:bodyPr wrap="square" rtlCol="0">
            <a:spAutoFit/>
          </a:bodyPr>
          <a:lstStyle/>
          <a:p>
            <a:pPr algn="ctr"/>
            <a:r>
              <a:rPr lang="en-US" dirty="0" smtClean="0"/>
              <a:t>Fine tuning of design, optimization of process, medium series production and testing</a:t>
            </a:r>
            <a:endParaRPr lang="en-US" dirty="0"/>
          </a:p>
        </p:txBody>
      </p:sp>
      <p:sp>
        <p:nvSpPr>
          <p:cNvPr id="13" name="TextBox 12"/>
          <p:cNvSpPr txBox="1"/>
          <p:nvPr/>
        </p:nvSpPr>
        <p:spPr>
          <a:xfrm>
            <a:off x="4643439" y="1071548"/>
            <a:ext cx="4071966" cy="830997"/>
          </a:xfrm>
          <a:prstGeom prst="rect">
            <a:avLst/>
          </a:prstGeom>
          <a:noFill/>
        </p:spPr>
        <p:txBody>
          <a:bodyPr wrap="square" rtlCol="0">
            <a:spAutoFit/>
          </a:bodyPr>
          <a:lstStyle/>
          <a:p>
            <a:r>
              <a:rPr lang="en-US" sz="1600" dirty="0" smtClean="0"/>
              <a:t>Two successful tests, third underway, have shown that </a:t>
            </a:r>
            <a:r>
              <a:rPr lang="en-US" sz="1600" b="1" dirty="0" smtClean="0">
                <a:solidFill>
                  <a:srgbClr val="00B050"/>
                </a:solidFill>
              </a:rPr>
              <a:t>100 MV/m, 240 ns, 10</a:t>
            </a:r>
            <a:r>
              <a:rPr lang="en-US" sz="1600" b="1" baseline="30000" dirty="0" smtClean="0">
                <a:solidFill>
                  <a:srgbClr val="00B050"/>
                </a:solidFill>
              </a:rPr>
              <a:t>-6</a:t>
            </a:r>
            <a:r>
              <a:rPr lang="en-US" sz="1600" b="1" dirty="0" smtClean="0">
                <a:solidFill>
                  <a:srgbClr val="00B050"/>
                </a:solidFill>
              </a:rPr>
              <a:t> to 10</a:t>
            </a:r>
            <a:r>
              <a:rPr lang="en-US" sz="1600" b="1" baseline="30000" dirty="0" smtClean="0">
                <a:solidFill>
                  <a:srgbClr val="00B050"/>
                </a:solidFill>
              </a:rPr>
              <a:t>-7 </a:t>
            </a:r>
            <a:r>
              <a:rPr lang="en-US" sz="1600" b="1" dirty="0" smtClean="0">
                <a:solidFill>
                  <a:srgbClr val="00B050"/>
                </a:solidFill>
              </a:rPr>
              <a:t>range is feasible.</a:t>
            </a:r>
            <a:endParaRPr lang="en-US" sz="1600" b="1" dirty="0">
              <a:solidFill>
                <a:srgbClr val="00B050"/>
              </a:solidFill>
            </a:endParaRPr>
          </a:p>
        </p:txBody>
      </p:sp>
      <p:cxnSp>
        <p:nvCxnSpPr>
          <p:cNvPr id="15" name="Straight Arrow Connector 14"/>
          <p:cNvCxnSpPr>
            <a:stCxn id="13" idx="1"/>
          </p:cNvCxnSpPr>
          <p:nvPr/>
        </p:nvCxnSpPr>
        <p:spPr>
          <a:xfrm rot="10800000" flipV="1">
            <a:off x="4143375" y="1487046"/>
            <a:ext cx="500065" cy="84565"/>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500694" y="2071678"/>
            <a:ext cx="3643306" cy="1077218"/>
          </a:xfrm>
          <a:prstGeom prst="rect">
            <a:avLst/>
          </a:prstGeom>
          <a:noFill/>
        </p:spPr>
        <p:txBody>
          <a:bodyPr wrap="square" rtlCol="0">
            <a:spAutoFit/>
          </a:bodyPr>
          <a:lstStyle/>
          <a:p>
            <a:r>
              <a:rPr lang="en-US" sz="1600" dirty="0" smtClean="0"/>
              <a:t>Successful start of one test already shows damping features do not significantly affect performance. </a:t>
            </a:r>
            <a:r>
              <a:rPr lang="en-US" sz="1600" b="1" dirty="0" smtClean="0">
                <a:solidFill>
                  <a:srgbClr val="00B050"/>
                </a:solidFill>
              </a:rPr>
              <a:t>Damped structures at 100 MV/m are feasible.</a:t>
            </a:r>
            <a:endParaRPr lang="en-US" sz="1600" b="1" dirty="0">
              <a:solidFill>
                <a:srgbClr val="00B050"/>
              </a:solidFill>
            </a:endParaRPr>
          </a:p>
        </p:txBody>
      </p:sp>
      <p:cxnSp>
        <p:nvCxnSpPr>
          <p:cNvPr id="18" name="Straight Arrow Connector 17"/>
          <p:cNvCxnSpPr>
            <a:stCxn id="17" idx="1"/>
          </p:cNvCxnSpPr>
          <p:nvPr/>
        </p:nvCxnSpPr>
        <p:spPr>
          <a:xfrm rot="10800000" flipV="1">
            <a:off x="5143504" y="2610288"/>
            <a:ext cx="357190" cy="104333"/>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0" y="3780542"/>
            <a:ext cx="2571736" cy="1323439"/>
          </a:xfrm>
          <a:prstGeom prst="rect">
            <a:avLst/>
          </a:prstGeom>
          <a:noFill/>
        </p:spPr>
        <p:txBody>
          <a:bodyPr wrap="square" rtlCol="0">
            <a:spAutoFit/>
          </a:bodyPr>
          <a:lstStyle/>
          <a:p>
            <a:r>
              <a:rPr lang="en-US" sz="1600" dirty="0" smtClean="0"/>
              <a:t>Predicted equivalent performance from high-power limits but more efficient. Needs verification, tests in spring.</a:t>
            </a:r>
            <a:endParaRPr lang="en-US" sz="1600" dirty="0"/>
          </a:p>
        </p:txBody>
      </p:sp>
      <p:cxnSp>
        <p:nvCxnSpPr>
          <p:cNvPr id="30" name="Straight Arrow Connector 29"/>
          <p:cNvCxnSpPr/>
          <p:nvPr/>
        </p:nvCxnSpPr>
        <p:spPr>
          <a:xfrm flipV="1">
            <a:off x="2357422" y="4143386"/>
            <a:ext cx="571504" cy="14287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142845" y="1928802"/>
            <a:ext cx="1643074" cy="157163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H="1">
            <a:off x="3857620" y="5643578"/>
            <a:ext cx="857256" cy="8572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428728" y="5214950"/>
            <a:ext cx="2000264" cy="584775"/>
          </a:xfrm>
          <a:prstGeom prst="rect">
            <a:avLst/>
          </a:prstGeom>
          <a:noFill/>
        </p:spPr>
        <p:txBody>
          <a:bodyPr wrap="square" rtlCol="0">
            <a:spAutoFit/>
          </a:bodyPr>
          <a:lstStyle/>
          <a:p>
            <a:r>
              <a:rPr lang="en-US" sz="1600" dirty="0" smtClean="0"/>
              <a:t>Mechanical design underway (tricky).</a:t>
            </a:r>
            <a:endParaRPr lang="en-US" sz="1600" dirty="0"/>
          </a:p>
        </p:txBody>
      </p:sp>
      <p:cxnSp>
        <p:nvCxnSpPr>
          <p:cNvPr id="23" name="Straight Arrow Connector 22"/>
          <p:cNvCxnSpPr/>
          <p:nvPr/>
        </p:nvCxnSpPr>
        <p:spPr>
          <a:xfrm flipV="1">
            <a:off x="3214678" y="5072074"/>
            <a:ext cx="785818" cy="35719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Selling a Product or Service">
  <a:themeElements>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Selling a Product or Servic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slides_template">
  <a:themeElements>
    <a:clrScheme name="slides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s_template">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s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s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s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s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s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s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s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s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s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s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s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s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bllinec">
  <a:themeElements>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Dbllinec">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FF3300"/>
          </a:buClr>
          <a:buSzPct val="90000"/>
          <a:buFontTx/>
          <a:buNone/>
          <a:tabLst/>
          <a:defRPr kumimoji="0" lang="en-US" sz="2000" b="0" i="0" u="none" strike="noStrike" cap="none" normalizeH="0" baseline="0" smtClean="0">
            <a:ln>
              <a:noFill/>
            </a:ln>
            <a:solidFill>
              <a:srgbClr val="0000FF"/>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FF3300"/>
          </a:buClr>
          <a:buSzPct val="90000"/>
          <a:buFontTx/>
          <a:buNone/>
          <a:tabLst/>
          <a:defRPr kumimoji="0" lang="en-US" sz="2000" b="0" i="0" u="none" strike="noStrike" cap="none" normalizeH="0" baseline="0" smtClean="0">
            <a:ln>
              <a:noFill/>
            </a:ln>
            <a:solidFill>
              <a:srgbClr val="0000FF"/>
            </a:solidFill>
            <a:effectLst/>
            <a:latin typeface="Comic Sans MS" pitchFamily="66" charset="0"/>
          </a:defRPr>
        </a:defPPr>
      </a:lstStyle>
    </a:lnDef>
  </a:objectDefaults>
  <a:extraClrSchemeLst>
    <a:extraClrScheme>
      <a:clrScheme name="Dbllinec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bllinec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c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c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c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bllinec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elling a Product or Service">
  <a:themeElements>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Selling a Product or Servic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Selling a Product or Service">
  <a:themeElements>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Selling a Product or Servic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Selling a Product or Service">
  <a:themeElements>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Selling a Product or Servic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25400" cap="flat" cmpd="sng" algn="ctr">
          <a:solidFill>
            <a:schemeClr val="bg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Selling a Product or Service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Selling a Product or Service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Selling a Product or Service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Selling a Product or Service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4587</TotalTime>
  <Words>2141</Words>
  <Application>Microsoft Office PowerPoint</Application>
  <PresentationFormat>On-screen Show (4:3)</PresentationFormat>
  <Paragraphs>315</Paragraphs>
  <Slides>32</Slides>
  <Notes>32</Notes>
  <HiddenSlides>0</HiddenSlides>
  <MMClips>0</MMClips>
  <ScaleCrop>false</ScaleCrop>
  <HeadingPairs>
    <vt:vector size="6" baseType="variant">
      <vt:variant>
        <vt:lpstr>Theme</vt:lpstr>
      </vt:variant>
      <vt:variant>
        <vt:i4>12</vt:i4>
      </vt:variant>
      <vt:variant>
        <vt:lpstr>Embedded OLE Servers</vt:lpstr>
      </vt:variant>
      <vt:variant>
        <vt:i4>2</vt:i4>
      </vt:variant>
      <vt:variant>
        <vt:lpstr>Slide Titles</vt:lpstr>
      </vt:variant>
      <vt:variant>
        <vt:i4>32</vt:i4>
      </vt:variant>
    </vt:vector>
  </HeadingPairs>
  <TitlesOfParts>
    <vt:vector size="46" baseType="lpstr">
      <vt:lpstr>Office Theme</vt:lpstr>
      <vt:lpstr>Default Design</vt:lpstr>
      <vt:lpstr>Office テーマ</vt:lpstr>
      <vt:lpstr>Dbllinec</vt:lpstr>
      <vt:lpstr>Selling a Product or Service</vt:lpstr>
      <vt:lpstr>2_Selling a Product or Service</vt:lpstr>
      <vt:lpstr>4_Selling a Product or Service</vt:lpstr>
      <vt:lpstr>1_Default Design</vt:lpstr>
      <vt:lpstr>2_Default Design</vt:lpstr>
      <vt:lpstr>1_Office Theme</vt:lpstr>
      <vt:lpstr>1_Selling a Product or Service</vt:lpstr>
      <vt:lpstr>slides_template</vt:lpstr>
      <vt:lpstr>Mathcad</vt:lpstr>
      <vt:lpstr>Chart</vt:lpstr>
      <vt:lpstr>Slide 1</vt:lpstr>
      <vt:lpstr>Slide 2</vt:lpstr>
      <vt:lpstr>Slide 3</vt:lpstr>
      <vt:lpstr>Slide 4</vt:lpstr>
      <vt:lpstr>CERN/KEK/SLAC T18 structure tests</vt:lpstr>
      <vt:lpstr>Slide 6</vt:lpstr>
      <vt:lpstr>Slide 7</vt:lpstr>
      <vt:lpstr>Power and Eacc of TD18_Disk_#2</vt:lpstr>
      <vt:lpstr>Slide 9</vt:lpstr>
      <vt:lpstr>Slide 10</vt:lpstr>
      <vt:lpstr>Slide 11</vt:lpstr>
      <vt:lpstr>Slide 12</vt:lpstr>
      <vt:lpstr>Slide 13</vt:lpstr>
      <vt:lpstr>Slide 14</vt:lpstr>
      <vt:lpstr>Slide 15</vt:lpstr>
      <vt:lpstr>Slide 16</vt:lpstr>
      <vt:lpstr>Slide 17</vt:lpstr>
      <vt:lpstr>Slide 18</vt:lpstr>
      <vt:lpstr>Full length TDS results comparison</vt:lpstr>
      <vt:lpstr>Reflection: comparison </vt:lpstr>
      <vt:lpstr>Slide 21</vt:lpstr>
      <vt:lpstr>Cut-away view of slotted iris disc</vt:lpstr>
      <vt:lpstr>iris variation vs. nosecone variation</vt:lpstr>
      <vt:lpstr>Putting it together</vt:lpstr>
      <vt:lpstr>High power tests</vt:lpstr>
      <vt:lpstr>Slide 26</vt:lpstr>
      <vt:lpstr>Slide 27</vt:lpstr>
      <vt:lpstr>Slide 28</vt:lpstr>
      <vt:lpstr>Slide 29</vt:lpstr>
      <vt:lpstr>Slide 30</vt:lpstr>
      <vt:lpstr>Slide 31</vt:lpstr>
      <vt:lpstr>Slide 32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wuenschw</dc:creator>
  <cp:lastModifiedBy>wuenschw</cp:lastModifiedBy>
  <cp:revision>193</cp:revision>
  <dcterms:created xsi:type="dcterms:W3CDTF">2010-01-21T08:53:52Z</dcterms:created>
  <dcterms:modified xsi:type="dcterms:W3CDTF">2010-02-02T07:29:28Z</dcterms:modified>
</cp:coreProperties>
</file>